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6"/>
  </p:notesMasterIdLst>
  <p:sldIdLst>
    <p:sldId id="260" r:id="rId2"/>
    <p:sldId id="261" r:id="rId3"/>
    <p:sldId id="420" r:id="rId4"/>
    <p:sldId id="421" r:id="rId5"/>
    <p:sldId id="379" r:id="rId6"/>
    <p:sldId id="424" r:id="rId7"/>
    <p:sldId id="679" r:id="rId8"/>
    <p:sldId id="425" r:id="rId9"/>
    <p:sldId id="680" r:id="rId10"/>
    <p:sldId id="681" r:id="rId11"/>
    <p:sldId id="682" r:id="rId12"/>
    <p:sldId id="683" r:id="rId13"/>
    <p:sldId id="778" r:id="rId14"/>
    <p:sldId id="779" r:id="rId15"/>
    <p:sldId id="686" r:id="rId16"/>
    <p:sldId id="684" r:id="rId17"/>
    <p:sldId id="788" r:id="rId18"/>
    <p:sldId id="789" r:id="rId19"/>
    <p:sldId id="685" r:id="rId20"/>
    <p:sldId id="649" r:id="rId21"/>
    <p:sldId id="650" r:id="rId22"/>
    <p:sldId id="687" r:id="rId23"/>
    <p:sldId id="688" r:id="rId24"/>
    <p:sldId id="689" r:id="rId25"/>
    <p:sldId id="780" r:id="rId26"/>
    <p:sldId id="781" r:id="rId27"/>
    <p:sldId id="691" r:id="rId28"/>
    <p:sldId id="814" r:id="rId29"/>
    <p:sldId id="692" r:id="rId30"/>
    <p:sldId id="693" r:id="rId31"/>
    <p:sldId id="694" r:id="rId32"/>
    <p:sldId id="796" r:id="rId33"/>
    <p:sldId id="797" r:id="rId34"/>
    <p:sldId id="695" r:id="rId35"/>
    <p:sldId id="696" r:id="rId36"/>
    <p:sldId id="758" r:id="rId37"/>
    <p:sldId id="759" r:id="rId38"/>
    <p:sldId id="697" r:id="rId39"/>
    <p:sldId id="698" r:id="rId40"/>
    <p:sldId id="699" r:id="rId41"/>
    <p:sldId id="700" r:id="rId42"/>
    <p:sldId id="701" r:id="rId43"/>
    <p:sldId id="702" r:id="rId44"/>
    <p:sldId id="760" r:id="rId45"/>
    <p:sldId id="761" r:id="rId46"/>
    <p:sldId id="703" r:id="rId47"/>
    <p:sldId id="704" r:id="rId48"/>
    <p:sldId id="705" r:id="rId49"/>
    <p:sldId id="706" r:id="rId50"/>
    <p:sldId id="815" r:id="rId51"/>
    <p:sldId id="784" r:id="rId52"/>
    <p:sldId id="785" r:id="rId53"/>
    <p:sldId id="708" r:id="rId54"/>
    <p:sldId id="816" r:id="rId55"/>
    <p:sldId id="762" r:id="rId56"/>
    <p:sldId id="763" r:id="rId57"/>
    <p:sldId id="710" r:id="rId58"/>
    <p:sldId id="782" r:id="rId59"/>
    <p:sldId id="783" r:id="rId60"/>
    <p:sldId id="802" r:id="rId61"/>
    <p:sldId id="803" r:id="rId62"/>
    <p:sldId id="806" r:id="rId63"/>
    <p:sldId id="711" r:id="rId64"/>
    <p:sldId id="713" r:id="rId65"/>
    <p:sldId id="817" r:id="rId66"/>
    <p:sldId id="818" r:id="rId67"/>
    <p:sldId id="819" r:id="rId68"/>
    <p:sldId id="820" r:id="rId69"/>
    <p:sldId id="821" r:id="rId70"/>
    <p:sldId id="822" r:id="rId71"/>
    <p:sldId id="823" r:id="rId72"/>
    <p:sldId id="798" r:id="rId73"/>
    <p:sldId id="824" r:id="rId74"/>
    <p:sldId id="825" r:id="rId75"/>
    <p:sldId id="720" r:id="rId76"/>
    <p:sldId id="794" r:id="rId77"/>
    <p:sldId id="795" r:id="rId78"/>
    <p:sldId id="721" r:id="rId79"/>
    <p:sldId id="722" r:id="rId80"/>
    <p:sldId id="766" r:id="rId81"/>
    <p:sldId id="826" r:id="rId82"/>
    <p:sldId id="723" r:id="rId83"/>
    <p:sldId id="724" r:id="rId84"/>
    <p:sldId id="256" r:id="rId85"/>
    <p:sldId id="257" r:id="rId86"/>
    <p:sldId id="258" r:id="rId87"/>
    <p:sldId id="725" r:id="rId88"/>
    <p:sldId id="829" r:id="rId89"/>
    <p:sldId id="770" r:id="rId90"/>
    <p:sldId id="771" r:id="rId91"/>
    <p:sldId id="727" r:id="rId92"/>
    <p:sldId id="827" r:id="rId93"/>
    <p:sldId id="764" r:id="rId94"/>
    <p:sldId id="765" r:id="rId95"/>
    <p:sldId id="729" r:id="rId96"/>
    <p:sldId id="828" r:id="rId97"/>
    <p:sldId id="732" r:id="rId98"/>
    <p:sldId id="731" r:id="rId99"/>
    <p:sldId id="733" r:id="rId100"/>
    <p:sldId id="768" r:id="rId101"/>
    <p:sldId id="769" r:id="rId102"/>
    <p:sldId id="734" r:id="rId103"/>
    <p:sldId id="735" r:id="rId104"/>
    <p:sldId id="736" r:id="rId105"/>
    <p:sldId id="737" r:id="rId106"/>
    <p:sldId id="738" r:id="rId107"/>
    <p:sldId id="792" r:id="rId108"/>
    <p:sldId id="793" r:id="rId109"/>
    <p:sldId id="740" r:id="rId110"/>
    <p:sldId id="834" r:id="rId111"/>
    <p:sldId id="741" r:id="rId112"/>
    <p:sldId id="786" r:id="rId113"/>
    <p:sldId id="787" r:id="rId114"/>
    <p:sldId id="807" r:id="rId115"/>
    <p:sldId id="808" r:id="rId116"/>
    <p:sldId id="743" r:id="rId117"/>
    <p:sldId id="742" r:id="rId118"/>
    <p:sldId id="830" r:id="rId119"/>
    <p:sldId id="772" r:id="rId120"/>
    <p:sldId id="773" r:id="rId121"/>
    <p:sldId id="745" r:id="rId122"/>
    <p:sldId id="831" r:id="rId123"/>
    <p:sldId id="747" r:id="rId124"/>
    <p:sldId id="748" r:id="rId125"/>
    <p:sldId id="749" r:id="rId126"/>
    <p:sldId id="790" r:id="rId127"/>
    <p:sldId id="791" r:id="rId128"/>
    <p:sldId id="832" r:id="rId129"/>
    <p:sldId id="833" r:id="rId130"/>
    <p:sldId id="752" r:id="rId131"/>
    <p:sldId id="753" r:id="rId132"/>
    <p:sldId id="774" r:id="rId133"/>
    <p:sldId id="775" r:id="rId134"/>
    <p:sldId id="755" r:id="rId135"/>
    <p:sldId id="754" r:id="rId136"/>
    <p:sldId id="756" r:id="rId137"/>
    <p:sldId id="757" r:id="rId138"/>
    <p:sldId id="776" r:id="rId139"/>
    <p:sldId id="777" r:id="rId140"/>
    <p:sldId id="809" r:id="rId141"/>
    <p:sldId id="810" r:id="rId142"/>
    <p:sldId id="811" r:id="rId143"/>
    <p:sldId id="812" r:id="rId144"/>
    <p:sldId id="813" r:id="rId145"/>
  </p:sldIdLst>
  <p:sldSz cx="9144000" cy="6858000" type="screen4x3"/>
  <p:notesSz cx="7315200" cy="9601200"/>
  <p:defaultTex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55" clrIdx="0"/>
  <p:cmAuthor id="2" name="Newton, Andy" initials="NA" lastIdx="7" clrIdx="1">
    <p:extLst>
      <p:ext uri="{19B8F6BF-5375-455C-9EA6-DF929625EA0E}">
        <p15:presenceInfo xmlns:p15="http://schemas.microsoft.com/office/powerpoint/2012/main" userId="S-1-5-21-4250845945-3731851581-3800177176-49714" providerId="AD"/>
      </p:ext>
    </p:extLst>
  </p:cmAuthor>
  <p:cmAuthor id="3" name="CE" initials="C" lastIdx="99" clrIdx="2">
    <p:extLst>
      <p:ext uri="{19B8F6BF-5375-455C-9EA6-DF929625EA0E}">
        <p15:presenceInfo xmlns:p15="http://schemas.microsoft.com/office/powerpoint/2012/main" userId="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5C76"/>
    <a:srgbClr val="144652"/>
    <a:srgbClr val="4E4CB4"/>
    <a:srgbClr val="005F6A"/>
    <a:srgbClr val="D0E7D2"/>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92" autoAdjust="0"/>
    <p:restoredTop sz="73670" autoAdjust="0"/>
  </p:normalViewPr>
  <p:slideViewPr>
    <p:cSldViewPr>
      <p:cViewPr varScale="1">
        <p:scale>
          <a:sx n="50" d="100"/>
          <a:sy n="50" d="100"/>
        </p:scale>
        <p:origin x="1588" y="28"/>
      </p:cViewPr>
      <p:guideLst>
        <p:guide orient="horz" pos="2160"/>
        <p:guide pos="2880"/>
      </p:guideLst>
    </p:cSldViewPr>
  </p:slideViewPr>
  <p:outlineViewPr>
    <p:cViewPr>
      <p:scale>
        <a:sx n="33" d="100"/>
        <a:sy n="33" d="100"/>
      </p:scale>
      <p:origin x="0" y="-1104"/>
    </p:cViewPr>
  </p:outlineViewPr>
  <p:notesTextViewPr>
    <p:cViewPr>
      <p:scale>
        <a:sx n="110" d="100"/>
        <a:sy n="110"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viewProps" Target="view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4" Type="http://schemas.openxmlformats.org/officeDocument/2006/relationships/image" Target="../media/image40.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A460CA47-F27E-954A-9051-5C6DA2F692A4}"/>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ea typeface="ＭＳ Ｐゴシック" charset="0"/>
                <a:cs typeface="ＭＳ Ｐゴシック" charset="0"/>
              </a:defRPr>
            </a:lvl1pPr>
          </a:lstStyle>
          <a:p>
            <a:pPr>
              <a:defRPr/>
            </a:pPr>
            <a:endParaRPr lang="en-US"/>
          </a:p>
        </p:txBody>
      </p:sp>
      <p:sp>
        <p:nvSpPr>
          <p:cNvPr id="57347" name="Rectangle 3">
            <a:extLst>
              <a:ext uri="{FF2B5EF4-FFF2-40B4-BE49-F238E27FC236}">
                <a16:creationId xmlns:a16="http://schemas.microsoft.com/office/drawing/2014/main" id="{79BCE911-4EA2-DC42-9394-8A59CCD2FD61}"/>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ＭＳ Ｐゴシック" charset="0"/>
                <a:cs typeface="ＭＳ Ｐゴシック" charset="0"/>
              </a:defRPr>
            </a:lvl1pPr>
          </a:lstStyle>
          <a:p>
            <a:pPr>
              <a:defRPr/>
            </a:pPr>
            <a:endParaRPr lang="en-US"/>
          </a:p>
        </p:txBody>
      </p:sp>
      <p:sp>
        <p:nvSpPr>
          <p:cNvPr id="17412" name="Rectangle 4">
            <a:extLst>
              <a:ext uri="{FF2B5EF4-FFF2-40B4-BE49-F238E27FC236}">
                <a16:creationId xmlns:a16="http://schemas.microsoft.com/office/drawing/2014/main" id="{98CD977E-EC01-484D-A0DB-A234533C3050}"/>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9" name="Rectangle 5">
            <a:extLst>
              <a:ext uri="{FF2B5EF4-FFF2-40B4-BE49-F238E27FC236}">
                <a16:creationId xmlns:a16="http://schemas.microsoft.com/office/drawing/2014/main" id="{7656CE34-0400-5D4A-ACA6-C0B8BE8E449F}"/>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7350" name="Rectangle 6">
            <a:extLst>
              <a:ext uri="{FF2B5EF4-FFF2-40B4-BE49-F238E27FC236}">
                <a16:creationId xmlns:a16="http://schemas.microsoft.com/office/drawing/2014/main" id="{56F6E582-D0DD-8B41-A581-6BFF6442BF3A}"/>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ea typeface="ＭＳ Ｐゴシック" charset="0"/>
                <a:cs typeface="ＭＳ Ｐゴシック" charset="0"/>
              </a:defRPr>
            </a:lvl1pPr>
          </a:lstStyle>
          <a:p>
            <a:pPr>
              <a:defRPr/>
            </a:pPr>
            <a:endParaRPr lang="en-US"/>
          </a:p>
        </p:txBody>
      </p:sp>
      <p:sp>
        <p:nvSpPr>
          <p:cNvPr id="57351" name="Rectangle 7">
            <a:extLst>
              <a:ext uri="{FF2B5EF4-FFF2-40B4-BE49-F238E27FC236}">
                <a16:creationId xmlns:a16="http://schemas.microsoft.com/office/drawing/2014/main" id="{0424FC7D-2F3A-1143-ADF4-10CAE62A1AF7}"/>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ACF11333-7586-8B4F-9BEF-C9A0791D426F}" type="slidenum">
              <a:rPr lang="en-US" altLang="en-US"/>
              <a:pPr>
                <a:defRPr/>
              </a:pPr>
              <a:t>‹#›</a:t>
            </a:fld>
            <a:endParaRPr lang="en-US" altLang="en-US"/>
          </a:p>
        </p:txBody>
      </p:sp>
    </p:spTree>
    <p:extLst>
      <p:ext uri="{BB962C8B-B14F-4D97-AF65-F5344CB8AC3E}">
        <p14:creationId xmlns:p14="http://schemas.microsoft.com/office/powerpoint/2010/main" val="17827848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7" name="Google Shape;156;p1:notes">
            <a:extLst>
              <a:ext uri="{FF2B5EF4-FFF2-40B4-BE49-F238E27FC236}">
                <a16:creationId xmlns:a16="http://schemas.microsoft.com/office/drawing/2014/main" id="{7C21B995-4243-5D44-8DE0-4FFC83545D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9458" name="Google Shape;157;p1:notes">
            <a:extLst>
              <a:ext uri="{FF2B5EF4-FFF2-40B4-BE49-F238E27FC236}">
                <a16:creationId xmlns:a16="http://schemas.microsoft.com/office/drawing/2014/main" id="{6D47381A-16E2-C443-A8B6-7347DF18AEB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45682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89" name="Google Shape;227;g7fe2cbe272_0_58:notes">
            <a:extLst>
              <a:ext uri="{FF2B5EF4-FFF2-40B4-BE49-F238E27FC236}">
                <a16:creationId xmlns:a16="http://schemas.microsoft.com/office/drawing/2014/main" id="{976E8570-461A-654C-9882-07FF7536651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7890" name="Google Shape;228;g7fe2cbe272_0_58:notes">
            <a:extLst>
              <a:ext uri="{FF2B5EF4-FFF2-40B4-BE49-F238E27FC236}">
                <a16:creationId xmlns:a16="http://schemas.microsoft.com/office/drawing/2014/main" id="{E751EC91-9E8F-2841-B691-2EC9382155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37891" name="Google Shape;229;g7fe2cbe272_0_58:notes">
            <a:extLst>
              <a:ext uri="{FF2B5EF4-FFF2-40B4-BE49-F238E27FC236}">
                <a16:creationId xmlns:a16="http://schemas.microsoft.com/office/drawing/2014/main" id="{5660169F-D9AA-6A4A-8006-B76F97DF0D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4591D45B-68DD-4042-9F3C-3DAB2364A6C5}" type="slidenum">
              <a:rPr lang="en-US" altLang="en-US" b="0" smtClean="0">
                <a:latin typeface="Times" pitchFamily="2" charset="0"/>
              </a:rPr>
              <a:pPr>
                <a:buClr>
                  <a:srgbClr val="000000"/>
                </a:buClr>
                <a:buSzPts val="1200"/>
                <a:buFont typeface="Times" pitchFamily="2" charset="0"/>
                <a:buNone/>
              </a:pPr>
              <a:t>10</a:t>
            </a:fld>
            <a:endParaRPr lang="en-US" altLang="en-US" sz="1400" b="0">
              <a:sym typeface="Arial" panose="020B0604020202020204" pitchFamily="34" charset="0"/>
            </a:endParaRPr>
          </a:p>
        </p:txBody>
      </p:sp>
    </p:spTree>
    <p:extLst>
      <p:ext uri="{BB962C8B-B14F-4D97-AF65-F5344CB8AC3E}">
        <p14:creationId xmlns:p14="http://schemas.microsoft.com/office/powerpoint/2010/main" val="77493721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9921" name="Google Shape;462;g847cf01710_0_101:notes">
            <a:extLst>
              <a:ext uri="{FF2B5EF4-FFF2-40B4-BE49-F238E27FC236}">
                <a16:creationId xmlns:a16="http://schemas.microsoft.com/office/drawing/2014/main" id="{0D6F61AD-99DD-2146-8AFF-973CAF8BDA5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9922" name="Google Shape;463;g847cf01710_0_101:notes">
            <a:extLst>
              <a:ext uri="{FF2B5EF4-FFF2-40B4-BE49-F238E27FC236}">
                <a16:creationId xmlns:a16="http://schemas.microsoft.com/office/drawing/2014/main" id="{45752BC5-0880-9149-8E21-ABD219647B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ea typeface="ＭＳ Ｐゴシック" panose="020B0600070205080204" pitchFamily="34" charset="-128"/>
              </a:rPr>
              <a:t>Answer: D</a:t>
            </a:r>
          </a:p>
          <a:p>
            <a:pPr eaLnBrk="1" hangingPunct="1">
              <a:spcBef>
                <a:spcPct val="0"/>
              </a:spcBef>
              <a:buClr>
                <a:srgbClr val="000000"/>
              </a:buClr>
              <a:buSzPts val="1400"/>
            </a:pPr>
            <a:r>
              <a:rPr lang="en-US" altLang="en-US" dirty="0">
                <a:latin typeface="Times" pitchFamily="2" charset="0"/>
                <a:ea typeface="ＭＳ Ｐゴシック" panose="020B0600070205080204" pitchFamily="34" charset="-128"/>
              </a:rPr>
              <a:t>Principle: 2.2</a:t>
            </a:r>
          </a:p>
          <a:p>
            <a:pPr eaLnBrk="1" hangingPunct="1">
              <a:spcBef>
                <a:spcPct val="0"/>
              </a:spcBef>
              <a:buClr>
                <a:srgbClr val="000000"/>
              </a:buClr>
              <a:buSzPts val="1400"/>
            </a:pPr>
            <a:r>
              <a:rPr lang="en-US" altLang="en-US" dirty="0">
                <a:latin typeface="Times" pitchFamily="2" charset="0"/>
                <a:ea typeface="ＭＳ Ｐゴシック" panose="020B0600070205080204" pitchFamily="34" charset="-128"/>
              </a:rPr>
              <a:t>Learning Objective(s): </a:t>
            </a:r>
            <a:r>
              <a:rPr lang="en-US" altLang="en-US" dirty="0">
                <a:latin typeface="Arial" panose="020B0604020202020204" pitchFamily="34" charset="0"/>
                <a:ea typeface="ＭＳ Ｐゴシック" panose="020B0600070205080204" pitchFamily="34" charset="-128"/>
              </a:rPr>
              <a:t>Determine the </a:t>
            </a:r>
            <a:r>
              <a:rPr lang="en-US" altLang="en-US" dirty="0" err="1">
                <a:latin typeface="Arial" panose="020B0604020202020204" pitchFamily="34" charset="0"/>
                <a:ea typeface="ＭＳ Ｐゴシック" panose="020B0600070205080204" pitchFamily="34" charset="-128"/>
              </a:rPr>
              <a:t>p</a:t>
            </a:r>
            <a:r>
              <a:rPr lang="en-US" altLang="en-US" i="1" dirty="0" err="1">
                <a:latin typeface="Arial" panose="020B0604020202020204" pitchFamily="34" charset="0"/>
                <a:ea typeface="ＭＳ Ｐゴシック" panose="020B0600070205080204" pitchFamily="34" charset="-128"/>
              </a:rPr>
              <a:t>K</a:t>
            </a:r>
            <a:r>
              <a:rPr lang="en-US" altLang="en-US" baseline="-25000" dirty="0" err="1">
                <a:latin typeface="Arial" panose="020B0604020202020204" pitchFamily="34" charset="0"/>
                <a:ea typeface="ＭＳ Ｐゴシック" panose="020B0600070205080204" pitchFamily="34" charset="-128"/>
              </a:rPr>
              <a:t>a</a:t>
            </a:r>
            <a:r>
              <a:rPr lang="en-US" altLang="en-US" dirty="0">
                <a:latin typeface="Arial" panose="020B0604020202020204" pitchFamily="34" charset="0"/>
                <a:ea typeface="ＭＳ Ｐゴシック" panose="020B0600070205080204" pitchFamily="34" charset="-128"/>
              </a:rPr>
              <a:t> of a substance from experimental data.</a:t>
            </a:r>
            <a:endParaRPr lang="en-US" altLang="en-US" dirty="0">
              <a:latin typeface="Times" pitchFamily="2" charset="0"/>
              <a:ea typeface="ＭＳ Ｐゴシック" panose="020B0600070205080204" pitchFamily="34" charset="-128"/>
            </a:endParaRPr>
          </a:p>
          <a:p>
            <a:pPr eaLnBrk="1" hangingPunct="1">
              <a:spcBef>
                <a:spcPct val="0"/>
              </a:spcBef>
              <a:buClr>
                <a:srgbClr val="000000"/>
              </a:buClr>
              <a:buSzPts val="1400"/>
            </a:pPr>
            <a:r>
              <a:rPr lang="en-US" altLang="en-US" dirty="0">
                <a:latin typeface="Times" pitchFamily="2" charset="0"/>
                <a:ea typeface="ＭＳ Ｐゴシック" panose="020B0600070205080204" pitchFamily="34" charset="-128"/>
              </a:rPr>
              <a:t>Bloom’s: 2:2 </a:t>
            </a:r>
          </a:p>
        </p:txBody>
      </p:sp>
      <p:sp>
        <p:nvSpPr>
          <p:cNvPr id="209923" name="Google Shape;464;g847cf01710_0_101:notes">
            <a:extLst>
              <a:ext uri="{FF2B5EF4-FFF2-40B4-BE49-F238E27FC236}">
                <a16:creationId xmlns:a16="http://schemas.microsoft.com/office/drawing/2014/main" id="{D373BCA0-BA47-7B47-B700-98A42E05BD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87B3A5E0-2004-D14E-B055-FB6C6F43AD33}" type="slidenum">
              <a:rPr lang="en-US" altLang="en-US" b="0" smtClean="0">
                <a:latin typeface="Times" pitchFamily="2" charset="0"/>
              </a:rPr>
              <a:pPr>
                <a:buClr>
                  <a:srgbClr val="000000"/>
                </a:buClr>
                <a:buSzPts val="1200"/>
                <a:buFont typeface="Times" pitchFamily="2" charset="0"/>
                <a:buNone/>
              </a:pPr>
              <a:t>100</a:t>
            </a:fld>
            <a:endParaRPr lang="en-US" altLang="en-US" sz="1400" b="0">
              <a:sym typeface="Arial" panose="020B0604020202020204" pitchFamily="34" charset="0"/>
            </a:endParaRPr>
          </a:p>
        </p:txBody>
      </p:sp>
    </p:spTree>
    <p:extLst>
      <p:ext uri="{BB962C8B-B14F-4D97-AF65-F5344CB8AC3E}">
        <p14:creationId xmlns:p14="http://schemas.microsoft.com/office/powerpoint/2010/main" val="135108405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1969" name="Google Shape;462;g847cf01710_0_101:notes">
            <a:extLst>
              <a:ext uri="{FF2B5EF4-FFF2-40B4-BE49-F238E27FC236}">
                <a16:creationId xmlns:a16="http://schemas.microsoft.com/office/drawing/2014/main" id="{CD0BF2C3-8F41-E34B-9025-6B245DB7327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11970" name="Google Shape;463;g847cf01710_0_101:notes">
            <a:extLst>
              <a:ext uri="{FF2B5EF4-FFF2-40B4-BE49-F238E27FC236}">
                <a16:creationId xmlns:a16="http://schemas.microsoft.com/office/drawing/2014/main" id="{AD0D94C3-6F3D-6549-8B35-968699C0B9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11971" name="Google Shape;464;g847cf01710_0_101:notes">
            <a:extLst>
              <a:ext uri="{FF2B5EF4-FFF2-40B4-BE49-F238E27FC236}">
                <a16:creationId xmlns:a16="http://schemas.microsoft.com/office/drawing/2014/main" id="{F1CCA24A-60B9-294A-96F7-7A35EFC8E4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599F09A0-B18E-9842-B1AB-F6F372F03A54}" type="slidenum">
              <a:rPr lang="en-US" altLang="en-US" b="0" smtClean="0">
                <a:latin typeface="Times" pitchFamily="2" charset="0"/>
              </a:rPr>
              <a:pPr>
                <a:buClr>
                  <a:srgbClr val="000000"/>
                </a:buClr>
                <a:buSzPts val="1200"/>
                <a:buFont typeface="Times" pitchFamily="2" charset="0"/>
                <a:buNone/>
              </a:pPr>
              <a:t>101</a:t>
            </a:fld>
            <a:endParaRPr lang="en-US" altLang="en-US" sz="1400" b="0">
              <a:sym typeface="Arial" panose="020B0604020202020204" pitchFamily="34" charset="0"/>
            </a:endParaRPr>
          </a:p>
        </p:txBody>
      </p:sp>
    </p:spTree>
    <p:extLst>
      <p:ext uri="{BB962C8B-B14F-4D97-AF65-F5344CB8AC3E}">
        <p14:creationId xmlns:p14="http://schemas.microsoft.com/office/powerpoint/2010/main" val="127900540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4017" name="Google Shape;193;g847cf01710_0_132:notes">
            <a:extLst>
              <a:ext uri="{FF2B5EF4-FFF2-40B4-BE49-F238E27FC236}">
                <a16:creationId xmlns:a16="http://schemas.microsoft.com/office/drawing/2014/main" id="{F3E25786-7493-C24C-8551-D8DDD92F7B2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14018" name="Google Shape;194;g847cf01710_0_132:notes">
            <a:extLst>
              <a:ext uri="{FF2B5EF4-FFF2-40B4-BE49-F238E27FC236}">
                <a16:creationId xmlns:a16="http://schemas.microsoft.com/office/drawing/2014/main" id="{7078A202-0382-C24F-81D7-B9FE83665E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14019" name="Google Shape;195;g847cf01710_0_132:notes">
            <a:extLst>
              <a:ext uri="{FF2B5EF4-FFF2-40B4-BE49-F238E27FC236}">
                <a16:creationId xmlns:a16="http://schemas.microsoft.com/office/drawing/2014/main" id="{879D328C-B862-B34E-84B4-CD384E10F1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35255AE0-BC4F-9A42-B5E0-C178013D4E83}" type="slidenum">
              <a:rPr lang="en-US" altLang="en-US" b="0" smtClean="0">
                <a:latin typeface="Times" pitchFamily="2" charset="0"/>
              </a:rPr>
              <a:pPr>
                <a:buClr>
                  <a:srgbClr val="000000"/>
                </a:buClr>
                <a:buSzPts val="1200"/>
                <a:buFont typeface="Times" pitchFamily="2" charset="0"/>
                <a:buNone/>
              </a:pPr>
              <a:t>102</a:t>
            </a:fld>
            <a:endParaRPr lang="en-US" altLang="en-US" sz="1400" b="0">
              <a:sym typeface="Arial" panose="020B0604020202020204" pitchFamily="34" charset="0"/>
            </a:endParaRPr>
          </a:p>
        </p:txBody>
      </p:sp>
    </p:spTree>
    <p:extLst>
      <p:ext uri="{BB962C8B-B14F-4D97-AF65-F5344CB8AC3E}">
        <p14:creationId xmlns:p14="http://schemas.microsoft.com/office/powerpoint/2010/main" val="408353460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6065" name="Google Shape;165;p2:notes">
            <a:extLst>
              <a:ext uri="{FF2B5EF4-FFF2-40B4-BE49-F238E27FC236}">
                <a16:creationId xmlns:a16="http://schemas.microsoft.com/office/drawing/2014/main" id="{D2670C2A-3E7F-0549-844B-FD7DF96C2E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16066" name="Google Shape;166;p2:notes">
            <a:extLst>
              <a:ext uri="{FF2B5EF4-FFF2-40B4-BE49-F238E27FC236}">
                <a16:creationId xmlns:a16="http://schemas.microsoft.com/office/drawing/2014/main" id="{35D75907-A5A2-7D41-8DBB-BD04CD82684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97519764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8113" name="Google Shape;227;g7fe2cbe272_0_58:notes">
            <a:extLst>
              <a:ext uri="{FF2B5EF4-FFF2-40B4-BE49-F238E27FC236}">
                <a16:creationId xmlns:a16="http://schemas.microsoft.com/office/drawing/2014/main" id="{68691059-C68C-6E4D-8818-99089368C64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18114" name="Google Shape;228;g7fe2cbe272_0_58:notes">
            <a:extLst>
              <a:ext uri="{FF2B5EF4-FFF2-40B4-BE49-F238E27FC236}">
                <a16:creationId xmlns:a16="http://schemas.microsoft.com/office/drawing/2014/main" id="{90204510-868C-0D49-A816-5626A46F44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18115" name="Google Shape;229;g7fe2cbe272_0_58:notes">
            <a:extLst>
              <a:ext uri="{FF2B5EF4-FFF2-40B4-BE49-F238E27FC236}">
                <a16:creationId xmlns:a16="http://schemas.microsoft.com/office/drawing/2014/main" id="{5F333256-A5A3-A840-86AA-881CBDB9F2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FC59D3AD-9CB2-0042-853C-B705F0049AF9}" type="slidenum">
              <a:rPr lang="en-US" altLang="en-US" b="0" smtClean="0">
                <a:latin typeface="Times" pitchFamily="2" charset="0"/>
              </a:rPr>
              <a:pPr>
                <a:buClr>
                  <a:srgbClr val="000000"/>
                </a:buClr>
                <a:buSzPts val="1200"/>
                <a:buFont typeface="Times" pitchFamily="2" charset="0"/>
                <a:buNone/>
              </a:pPr>
              <a:t>104</a:t>
            </a:fld>
            <a:endParaRPr lang="en-US" altLang="en-US" sz="1400" b="0">
              <a:sym typeface="Arial" panose="020B0604020202020204" pitchFamily="34" charset="0"/>
            </a:endParaRPr>
          </a:p>
        </p:txBody>
      </p:sp>
    </p:spTree>
    <p:extLst>
      <p:ext uri="{BB962C8B-B14F-4D97-AF65-F5344CB8AC3E}">
        <p14:creationId xmlns:p14="http://schemas.microsoft.com/office/powerpoint/2010/main" val="185765116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0161" name="Google Shape;227;g7fe2cbe272_0_58:notes">
            <a:extLst>
              <a:ext uri="{FF2B5EF4-FFF2-40B4-BE49-F238E27FC236}">
                <a16:creationId xmlns:a16="http://schemas.microsoft.com/office/drawing/2014/main" id="{70FCE492-F8B5-1D4D-9DB8-3A45821784A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0162" name="Google Shape;228;g7fe2cbe272_0_58:notes">
            <a:extLst>
              <a:ext uri="{FF2B5EF4-FFF2-40B4-BE49-F238E27FC236}">
                <a16:creationId xmlns:a16="http://schemas.microsoft.com/office/drawing/2014/main" id="{B792FF5B-21FD-364A-A7F7-9F27CE6F00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20163" name="Google Shape;229;g7fe2cbe272_0_58:notes">
            <a:extLst>
              <a:ext uri="{FF2B5EF4-FFF2-40B4-BE49-F238E27FC236}">
                <a16:creationId xmlns:a16="http://schemas.microsoft.com/office/drawing/2014/main" id="{4C56D1E9-CCEF-1D4B-99A9-9F9D59B9FA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7C6D0A1F-3D32-844F-A7C2-DC2761A6C47E}" type="slidenum">
              <a:rPr lang="en-US" altLang="en-US" b="0" smtClean="0">
                <a:latin typeface="Times" pitchFamily="2" charset="0"/>
              </a:rPr>
              <a:pPr>
                <a:buClr>
                  <a:srgbClr val="000000"/>
                </a:buClr>
                <a:buSzPts val="1200"/>
                <a:buFont typeface="Times" pitchFamily="2" charset="0"/>
                <a:buNone/>
              </a:pPr>
              <a:t>105</a:t>
            </a:fld>
            <a:endParaRPr lang="en-US" altLang="en-US" sz="1400" b="0">
              <a:sym typeface="Arial" panose="020B0604020202020204" pitchFamily="34" charset="0"/>
            </a:endParaRPr>
          </a:p>
        </p:txBody>
      </p:sp>
    </p:spTree>
    <p:extLst>
      <p:ext uri="{BB962C8B-B14F-4D97-AF65-F5344CB8AC3E}">
        <p14:creationId xmlns:p14="http://schemas.microsoft.com/office/powerpoint/2010/main" val="280301424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2209" name="Google Shape;227;g7fe2cbe272_0_58:notes">
            <a:extLst>
              <a:ext uri="{FF2B5EF4-FFF2-40B4-BE49-F238E27FC236}">
                <a16:creationId xmlns:a16="http://schemas.microsoft.com/office/drawing/2014/main" id="{4352DADB-9EFD-344B-A750-81979AC0FDB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2210" name="Google Shape;228;g7fe2cbe272_0_58:notes">
            <a:extLst>
              <a:ext uri="{FF2B5EF4-FFF2-40B4-BE49-F238E27FC236}">
                <a16:creationId xmlns:a16="http://schemas.microsoft.com/office/drawing/2014/main" id="{0C22129A-9002-8041-B74E-353F8BD7A6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22211" name="Google Shape;229;g7fe2cbe272_0_58:notes">
            <a:extLst>
              <a:ext uri="{FF2B5EF4-FFF2-40B4-BE49-F238E27FC236}">
                <a16:creationId xmlns:a16="http://schemas.microsoft.com/office/drawing/2014/main" id="{87FCAC0A-56E9-FC4E-810A-31E72094E2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31807FAD-219B-5645-AAE5-DDD8CDB4AD00}" type="slidenum">
              <a:rPr lang="en-US" altLang="en-US" b="0" smtClean="0">
                <a:latin typeface="Times" pitchFamily="2" charset="0"/>
              </a:rPr>
              <a:pPr>
                <a:buClr>
                  <a:srgbClr val="000000"/>
                </a:buClr>
                <a:buSzPts val="1200"/>
                <a:buFont typeface="Times" pitchFamily="2" charset="0"/>
                <a:buNone/>
              </a:pPr>
              <a:t>106</a:t>
            </a:fld>
            <a:endParaRPr lang="en-US" altLang="en-US" sz="1400" b="0">
              <a:sym typeface="Arial" panose="020B0604020202020204" pitchFamily="34" charset="0"/>
            </a:endParaRPr>
          </a:p>
        </p:txBody>
      </p:sp>
    </p:spTree>
    <p:extLst>
      <p:ext uri="{BB962C8B-B14F-4D97-AF65-F5344CB8AC3E}">
        <p14:creationId xmlns:p14="http://schemas.microsoft.com/office/powerpoint/2010/main" val="292695261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4257" name="Google Shape;462;g847cf01710_0_101:notes">
            <a:extLst>
              <a:ext uri="{FF2B5EF4-FFF2-40B4-BE49-F238E27FC236}">
                <a16:creationId xmlns:a16="http://schemas.microsoft.com/office/drawing/2014/main" id="{E80A685C-71DF-BF4F-A115-4CA23033C8D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4258" name="Google Shape;463;g847cf01710_0_101:notes">
            <a:extLst>
              <a:ext uri="{FF2B5EF4-FFF2-40B4-BE49-F238E27FC236}">
                <a16:creationId xmlns:a16="http://schemas.microsoft.com/office/drawing/2014/main" id="{2D24BCC9-9622-7940-8787-EF083B4145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ea typeface="ＭＳ Ｐゴシック" panose="020B0600070205080204" pitchFamily="34" charset="-128"/>
              </a:rPr>
              <a:t>Answer: A</a:t>
            </a: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Principle: 2.4</a:t>
            </a: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Learning Objective(s): </a:t>
            </a:r>
            <a:r>
              <a:rPr lang="en-US" altLang="en-US">
                <a:latin typeface="Arial" panose="020B0604020202020204" pitchFamily="34" charset="0"/>
                <a:ea typeface="ＭＳ Ｐゴシック" panose="020B0600070205080204" pitchFamily="34" charset="-128"/>
              </a:rPr>
              <a:t>Describe how a buffer resists changes in pH. </a:t>
            </a:r>
            <a:endParaRPr lang="en-US" altLang="en-US">
              <a:latin typeface="Times" pitchFamily="2" charset="0"/>
              <a:ea typeface="ＭＳ Ｐゴシック" panose="020B0600070205080204" pitchFamily="34" charset="-128"/>
            </a:endParaRP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Bloom’s: 2:2 </a:t>
            </a:r>
          </a:p>
        </p:txBody>
      </p:sp>
      <p:sp>
        <p:nvSpPr>
          <p:cNvPr id="224259" name="Google Shape;464;g847cf01710_0_101:notes">
            <a:extLst>
              <a:ext uri="{FF2B5EF4-FFF2-40B4-BE49-F238E27FC236}">
                <a16:creationId xmlns:a16="http://schemas.microsoft.com/office/drawing/2014/main" id="{011A5449-8AA5-E44A-BDC1-C04AECAF18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4BFA50C6-59E3-2345-9C77-0C28BFDECD39}" type="slidenum">
              <a:rPr lang="en-US" altLang="en-US" b="0" smtClean="0">
                <a:latin typeface="Times" pitchFamily="2" charset="0"/>
              </a:rPr>
              <a:pPr>
                <a:buClr>
                  <a:srgbClr val="000000"/>
                </a:buClr>
                <a:buSzPts val="1200"/>
                <a:buFont typeface="Times" pitchFamily="2" charset="0"/>
                <a:buNone/>
              </a:pPr>
              <a:t>107</a:t>
            </a:fld>
            <a:endParaRPr lang="en-US" altLang="en-US" sz="1400" b="0">
              <a:sym typeface="Arial" panose="020B0604020202020204" pitchFamily="34" charset="0"/>
            </a:endParaRPr>
          </a:p>
        </p:txBody>
      </p:sp>
    </p:spTree>
    <p:extLst>
      <p:ext uri="{BB962C8B-B14F-4D97-AF65-F5344CB8AC3E}">
        <p14:creationId xmlns:p14="http://schemas.microsoft.com/office/powerpoint/2010/main" val="49083260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6305" name="Google Shape;462;g847cf01710_0_101:notes">
            <a:extLst>
              <a:ext uri="{FF2B5EF4-FFF2-40B4-BE49-F238E27FC236}">
                <a16:creationId xmlns:a16="http://schemas.microsoft.com/office/drawing/2014/main" id="{D33D9D55-7225-C44A-8E52-EB1900DCCE4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6306" name="Google Shape;463;g847cf01710_0_101:notes">
            <a:extLst>
              <a:ext uri="{FF2B5EF4-FFF2-40B4-BE49-F238E27FC236}">
                <a16:creationId xmlns:a16="http://schemas.microsoft.com/office/drawing/2014/main" id="{B9382187-51EB-8A42-B98B-2290B48688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26307" name="Google Shape;464;g847cf01710_0_101:notes">
            <a:extLst>
              <a:ext uri="{FF2B5EF4-FFF2-40B4-BE49-F238E27FC236}">
                <a16:creationId xmlns:a16="http://schemas.microsoft.com/office/drawing/2014/main" id="{340E123D-D7CD-F341-BA08-14A202481F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12901A44-5390-B647-B603-C0F31AFB2333}" type="slidenum">
              <a:rPr lang="en-US" altLang="en-US" b="0" smtClean="0">
                <a:latin typeface="Times" pitchFamily="2" charset="0"/>
              </a:rPr>
              <a:pPr>
                <a:buClr>
                  <a:srgbClr val="000000"/>
                </a:buClr>
                <a:buSzPts val="1200"/>
                <a:buFont typeface="Times" pitchFamily="2" charset="0"/>
                <a:buNone/>
              </a:pPr>
              <a:t>108</a:t>
            </a:fld>
            <a:endParaRPr lang="en-US" altLang="en-US" sz="1400" b="0">
              <a:sym typeface="Arial" panose="020B0604020202020204" pitchFamily="34" charset="0"/>
            </a:endParaRPr>
          </a:p>
        </p:txBody>
      </p:sp>
    </p:spTree>
    <p:extLst>
      <p:ext uri="{BB962C8B-B14F-4D97-AF65-F5344CB8AC3E}">
        <p14:creationId xmlns:p14="http://schemas.microsoft.com/office/powerpoint/2010/main" val="279340883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8353" name="Google Shape;165;p2:notes">
            <a:extLst>
              <a:ext uri="{FF2B5EF4-FFF2-40B4-BE49-F238E27FC236}">
                <a16:creationId xmlns:a16="http://schemas.microsoft.com/office/drawing/2014/main" id="{5C24284C-2676-1940-B371-B4C0CBC119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28354" name="Google Shape;166;p2:notes">
            <a:extLst>
              <a:ext uri="{FF2B5EF4-FFF2-40B4-BE49-F238E27FC236}">
                <a16:creationId xmlns:a16="http://schemas.microsoft.com/office/drawing/2014/main" id="{76B6D282-764A-5042-990F-56AD9A2DF22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28474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7" name="Google Shape;227;g7fe2cbe272_0_58:notes">
            <a:extLst>
              <a:ext uri="{FF2B5EF4-FFF2-40B4-BE49-F238E27FC236}">
                <a16:creationId xmlns:a16="http://schemas.microsoft.com/office/drawing/2014/main" id="{DE082FC7-869C-4A40-885A-004AF2327D8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9938" name="Google Shape;228;g7fe2cbe272_0_58:notes">
            <a:extLst>
              <a:ext uri="{FF2B5EF4-FFF2-40B4-BE49-F238E27FC236}">
                <a16:creationId xmlns:a16="http://schemas.microsoft.com/office/drawing/2014/main" id="{E2D78739-EB58-4041-83ED-53A51273EC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39939" name="Google Shape;229;g7fe2cbe272_0_58:notes">
            <a:extLst>
              <a:ext uri="{FF2B5EF4-FFF2-40B4-BE49-F238E27FC236}">
                <a16:creationId xmlns:a16="http://schemas.microsoft.com/office/drawing/2014/main" id="{374467DE-2106-3344-AFEA-9123EDAE86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A90657C9-2F40-A94B-9C03-58CC620D4097}" type="slidenum">
              <a:rPr lang="en-US" altLang="en-US" b="0" smtClean="0">
                <a:latin typeface="Times" pitchFamily="2" charset="0"/>
              </a:rPr>
              <a:pPr>
                <a:buClr>
                  <a:srgbClr val="000000"/>
                </a:buClr>
                <a:buSzPts val="1200"/>
                <a:buFont typeface="Times" pitchFamily="2" charset="0"/>
                <a:buNone/>
              </a:pPr>
              <a:t>11</a:t>
            </a:fld>
            <a:endParaRPr lang="en-US" altLang="en-US" sz="1400" b="0">
              <a:sym typeface="Arial" panose="020B0604020202020204" pitchFamily="34" charset="0"/>
            </a:endParaRPr>
          </a:p>
        </p:txBody>
      </p:sp>
    </p:spTree>
    <p:extLst>
      <p:ext uri="{BB962C8B-B14F-4D97-AF65-F5344CB8AC3E}">
        <p14:creationId xmlns:p14="http://schemas.microsoft.com/office/powerpoint/2010/main" val="151421113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0401" name="Google Shape;227;g7fe2cbe272_0_58:notes">
            <a:extLst>
              <a:ext uri="{FF2B5EF4-FFF2-40B4-BE49-F238E27FC236}">
                <a16:creationId xmlns:a16="http://schemas.microsoft.com/office/drawing/2014/main" id="{E7A4DEDA-8937-A644-BB8F-0C817EAF456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30402" name="Google Shape;228;g7fe2cbe272_0_58:notes">
            <a:extLst>
              <a:ext uri="{FF2B5EF4-FFF2-40B4-BE49-F238E27FC236}">
                <a16:creationId xmlns:a16="http://schemas.microsoft.com/office/drawing/2014/main" id="{D1B26D07-3BA6-2D44-A4D4-E2B4C2332C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30403" name="Google Shape;229;g7fe2cbe272_0_58:notes">
            <a:extLst>
              <a:ext uri="{FF2B5EF4-FFF2-40B4-BE49-F238E27FC236}">
                <a16:creationId xmlns:a16="http://schemas.microsoft.com/office/drawing/2014/main" id="{A241D059-1600-D142-B8F7-FC015D6DE4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00E4E380-FDFC-1C4F-AF55-6B0F9E04F8CC}" type="slidenum">
              <a:rPr lang="en-US" altLang="en-US" b="0" smtClean="0">
                <a:latin typeface="Times" pitchFamily="2" charset="0"/>
              </a:rPr>
              <a:pPr>
                <a:buClr>
                  <a:srgbClr val="000000"/>
                </a:buClr>
                <a:buSzPts val="1200"/>
                <a:buFont typeface="Times" pitchFamily="2" charset="0"/>
                <a:buNone/>
              </a:pPr>
              <a:t>110</a:t>
            </a:fld>
            <a:endParaRPr lang="en-US" altLang="en-US" sz="1400" b="0">
              <a:sym typeface="Arial" panose="020B0604020202020204" pitchFamily="34" charset="0"/>
            </a:endParaRPr>
          </a:p>
        </p:txBody>
      </p:sp>
    </p:spTree>
    <p:extLst>
      <p:ext uri="{BB962C8B-B14F-4D97-AF65-F5344CB8AC3E}">
        <p14:creationId xmlns:p14="http://schemas.microsoft.com/office/powerpoint/2010/main" val="5057756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2449" name="Google Shape;227;g7fe2cbe272_0_58:notes">
            <a:extLst>
              <a:ext uri="{FF2B5EF4-FFF2-40B4-BE49-F238E27FC236}">
                <a16:creationId xmlns:a16="http://schemas.microsoft.com/office/drawing/2014/main" id="{529AFD30-EF16-8A4B-A24D-0CA4832F07E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32450" name="Google Shape;228;g7fe2cbe272_0_58:notes">
            <a:extLst>
              <a:ext uri="{FF2B5EF4-FFF2-40B4-BE49-F238E27FC236}">
                <a16:creationId xmlns:a16="http://schemas.microsoft.com/office/drawing/2014/main" id="{1E721D47-C128-7648-B533-EF6EFF8167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32451" name="Google Shape;229;g7fe2cbe272_0_58:notes">
            <a:extLst>
              <a:ext uri="{FF2B5EF4-FFF2-40B4-BE49-F238E27FC236}">
                <a16:creationId xmlns:a16="http://schemas.microsoft.com/office/drawing/2014/main" id="{C0246FF8-4386-2943-8078-E74D6C9C86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B6DD7FF5-BEFC-344A-8BA2-FDBDE31D095C}" type="slidenum">
              <a:rPr lang="en-US" altLang="en-US" b="0" smtClean="0">
                <a:latin typeface="Times" pitchFamily="2" charset="0"/>
              </a:rPr>
              <a:pPr>
                <a:buClr>
                  <a:srgbClr val="000000"/>
                </a:buClr>
                <a:buSzPts val="1200"/>
                <a:buFont typeface="Times" pitchFamily="2" charset="0"/>
                <a:buNone/>
              </a:pPr>
              <a:t>111</a:t>
            </a:fld>
            <a:endParaRPr lang="en-US" altLang="en-US" sz="1400" b="0">
              <a:sym typeface="Arial" panose="020B0604020202020204" pitchFamily="34" charset="0"/>
            </a:endParaRPr>
          </a:p>
        </p:txBody>
      </p:sp>
    </p:spTree>
    <p:extLst>
      <p:ext uri="{BB962C8B-B14F-4D97-AF65-F5344CB8AC3E}">
        <p14:creationId xmlns:p14="http://schemas.microsoft.com/office/powerpoint/2010/main" val="63793865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4497" name="Google Shape;462;g847cf01710_0_101:notes">
            <a:extLst>
              <a:ext uri="{FF2B5EF4-FFF2-40B4-BE49-F238E27FC236}">
                <a16:creationId xmlns:a16="http://schemas.microsoft.com/office/drawing/2014/main" id="{B3ED28EE-A483-CB4B-ACFB-D9CB4A2FD8F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34498" name="Google Shape;463;g847cf01710_0_101:notes">
            <a:extLst>
              <a:ext uri="{FF2B5EF4-FFF2-40B4-BE49-F238E27FC236}">
                <a16:creationId xmlns:a16="http://schemas.microsoft.com/office/drawing/2014/main" id="{932D3688-935D-2B43-B9B4-F08FB74446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ea typeface="ＭＳ Ｐゴシック" panose="020B0600070205080204" pitchFamily="34" charset="-128"/>
              </a:rPr>
              <a:t>Answer: D</a:t>
            </a:r>
          </a:p>
          <a:p>
            <a:pPr eaLnBrk="1" hangingPunct="1">
              <a:spcBef>
                <a:spcPct val="0"/>
              </a:spcBef>
              <a:buClr>
                <a:srgbClr val="000000"/>
              </a:buClr>
              <a:buSzPts val="1400"/>
            </a:pPr>
            <a:r>
              <a:rPr lang="en-US" altLang="en-US" dirty="0">
                <a:latin typeface="Times" pitchFamily="2" charset="0"/>
                <a:ea typeface="ＭＳ Ｐゴシック" panose="020B0600070205080204" pitchFamily="34" charset="-128"/>
              </a:rPr>
              <a:t>Principle: 2.3</a:t>
            </a:r>
          </a:p>
          <a:p>
            <a:pPr eaLnBrk="1" hangingPunct="1">
              <a:spcBef>
                <a:spcPct val="0"/>
              </a:spcBef>
              <a:buClr>
                <a:srgbClr val="000000"/>
              </a:buClr>
              <a:buSzPts val="1400"/>
            </a:pPr>
            <a:r>
              <a:rPr lang="en-US" altLang="en-US" dirty="0">
                <a:latin typeface="Times" pitchFamily="2" charset="0"/>
                <a:ea typeface="ＭＳ Ｐゴシック" panose="020B0600070205080204" pitchFamily="34" charset="-128"/>
              </a:rPr>
              <a:t>Learning Objective(s): </a:t>
            </a:r>
            <a:r>
              <a:rPr lang="en-US" altLang="en-US" dirty="0">
                <a:latin typeface="Arial" panose="020B0604020202020204" pitchFamily="34" charset="0"/>
                <a:ea typeface="ＭＳ Ｐゴシック" panose="020B0600070205080204" pitchFamily="34" charset="-128"/>
              </a:rPr>
              <a:t>Relate the pH of a buffer, </a:t>
            </a:r>
            <a:r>
              <a:rPr lang="en-US" altLang="en-US" dirty="0" err="1">
                <a:latin typeface="Arial" panose="020B0604020202020204" pitchFamily="34" charset="0"/>
                <a:ea typeface="ＭＳ Ｐゴシック" panose="020B0600070205080204" pitchFamily="34" charset="-128"/>
              </a:rPr>
              <a:t>p</a:t>
            </a:r>
            <a:r>
              <a:rPr lang="en-US" altLang="en-US" i="1" dirty="0" err="1">
                <a:latin typeface="Arial" panose="020B0604020202020204" pitchFamily="34" charset="0"/>
                <a:ea typeface="ＭＳ Ｐゴシック" panose="020B0600070205080204" pitchFamily="34" charset="-128"/>
              </a:rPr>
              <a:t>K</a:t>
            </a:r>
            <a:r>
              <a:rPr lang="en-US" altLang="en-US" baseline="-25000" dirty="0" err="1">
                <a:latin typeface="Arial" panose="020B0604020202020204" pitchFamily="34" charset="0"/>
                <a:ea typeface="ＭＳ Ｐゴシック" panose="020B0600070205080204" pitchFamily="34" charset="-128"/>
              </a:rPr>
              <a:t>a</a:t>
            </a:r>
            <a:r>
              <a:rPr lang="en-US" altLang="en-US" dirty="0">
                <a:latin typeface="Arial" panose="020B0604020202020204" pitchFamily="34" charset="0"/>
                <a:ea typeface="ＭＳ Ｐゴシック" panose="020B0600070205080204" pitchFamily="34" charset="-128"/>
              </a:rPr>
              <a:t> of a weak acid, and the concentrations of weak acid and its conjugate base.</a:t>
            </a:r>
            <a:endParaRPr lang="en-US" altLang="en-US" dirty="0">
              <a:latin typeface="Times" pitchFamily="2" charset="0"/>
              <a:ea typeface="ＭＳ Ｐゴシック" panose="020B0600070205080204" pitchFamily="34" charset="-128"/>
            </a:endParaRPr>
          </a:p>
          <a:p>
            <a:pPr eaLnBrk="1" hangingPunct="1">
              <a:spcBef>
                <a:spcPct val="0"/>
              </a:spcBef>
              <a:buClr>
                <a:srgbClr val="000000"/>
              </a:buClr>
              <a:buSzPts val="1400"/>
            </a:pPr>
            <a:r>
              <a:rPr lang="en-US" altLang="en-US" dirty="0">
                <a:latin typeface="Times" pitchFamily="2" charset="0"/>
                <a:ea typeface="ＭＳ Ｐゴシック" panose="020B0600070205080204" pitchFamily="34" charset="-128"/>
              </a:rPr>
              <a:t>Bloom’s: 2:2</a:t>
            </a:r>
          </a:p>
        </p:txBody>
      </p:sp>
      <p:sp>
        <p:nvSpPr>
          <p:cNvPr id="234499" name="Google Shape;464;g847cf01710_0_101:notes">
            <a:extLst>
              <a:ext uri="{FF2B5EF4-FFF2-40B4-BE49-F238E27FC236}">
                <a16:creationId xmlns:a16="http://schemas.microsoft.com/office/drawing/2014/main" id="{74459943-FF4F-E946-BAC6-63A1D1CCE3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720CD30C-E116-A241-9976-B458C1F59A6D}" type="slidenum">
              <a:rPr lang="en-US" altLang="en-US" b="0" smtClean="0">
                <a:latin typeface="Times" pitchFamily="2" charset="0"/>
              </a:rPr>
              <a:pPr>
                <a:buClr>
                  <a:srgbClr val="000000"/>
                </a:buClr>
                <a:buSzPts val="1200"/>
                <a:buFont typeface="Times" pitchFamily="2" charset="0"/>
                <a:buNone/>
              </a:pPr>
              <a:t>112</a:t>
            </a:fld>
            <a:endParaRPr lang="en-US" altLang="en-US" sz="1400" b="0">
              <a:sym typeface="Arial" panose="020B0604020202020204" pitchFamily="34" charset="0"/>
            </a:endParaRPr>
          </a:p>
        </p:txBody>
      </p:sp>
    </p:spTree>
    <p:extLst>
      <p:ext uri="{BB962C8B-B14F-4D97-AF65-F5344CB8AC3E}">
        <p14:creationId xmlns:p14="http://schemas.microsoft.com/office/powerpoint/2010/main" val="198752973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6545" name="Google Shape;462;g847cf01710_0_101:notes">
            <a:extLst>
              <a:ext uri="{FF2B5EF4-FFF2-40B4-BE49-F238E27FC236}">
                <a16:creationId xmlns:a16="http://schemas.microsoft.com/office/drawing/2014/main" id="{C729D772-E455-EA48-B3F3-4A247A31FA5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36546" name="Google Shape;463;g847cf01710_0_101:notes">
            <a:extLst>
              <a:ext uri="{FF2B5EF4-FFF2-40B4-BE49-F238E27FC236}">
                <a16:creationId xmlns:a16="http://schemas.microsoft.com/office/drawing/2014/main" id="{29C39278-62A1-4546-B004-706A8E42B7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36547" name="Google Shape;464;g847cf01710_0_101:notes">
            <a:extLst>
              <a:ext uri="{FF2B5EF4-FFF2-40B4-BE49-F238E27FC236}">
                <a16:creationId xmlns:a16="http://schemas.microsoft.com/office/drawing/2014/main" id="{E5A79A0A-14E2-B648-8643-EC8F33F266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24D1342E-C1F4-7346-8EB3-8FE14874EFF4}" type="slidenum">
              <a:rPr lang="en-US" altLang="en-US" b="0" smtClean="0">
                <a:latin typeface="Times" pitchFamily="2" charset="0"/>
              </a:rPr>
              <a:pPr>
                <a:buClr>
                  <a:srgbClr val="000000"/>
                </a:buClr>
                <a:buSzPts val="1200"/>
                <a:buFont typeface="Times" pitchFamily="2" charset="0"/>
                <a:buNone/>
              </a:pPr>
              <a:t>113</a:t>
            </a:fld>
            <a:endParaRPr lang="en-US" altLang="en-US" sz="1400" b="0">
              <a:sym typeface="Arial" panose="020B0604020202020204" pitchFamily="34" charset="0"/>
            </a:endParaRPr>
          </a:p>
        </p:txBody>
      </p:sp>
    </p:spTree>
    <p:extLst>
      <p:ext uri="{BB962C8B-B14F-4D97-AF65-F5344CB8AC3E}">
        <p14:creationId xmlns:p14="http://schemas.microsoft.com/office/powerpoint/2010/main" val="341717652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Instructor: </a:t>
            </a:r>
            <a:r>
              <a:rPr lang="en-US" sz="1200" kern="1200" dirty="0">
                <a:solidFill>
                  <a:schemeClr val="tx1"/>
                </a:solidFill>
                <a:effectLst/>
                <a:latin typeface="Arial" pitchFamily="-112" charset="0"/>
                <a:ea typeface="ＭＳ Ｐゴシック" charset="-128"/>
                <a:cs typeface="ＭＳ Ｐゴシック" charset="-128"/>
              </a:rPr>
              <a:t>This muddiest point activity can be found in Achieve in the Chapter 2 folder titled “Ch2 In-Class Activities and Resources.”  See the Instructor Activity Guide in the same folder for more information.</a:t>
            </a:r>
            <a:endParaRPr dirty="0"/>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114</a:t>
            </a:fld>
            <a:endParaRPr sz="1400">
              <a:latin typeface="Arial"/>
              <a:ea typeface="Arial"/>
              <a:cs typeface="Arial"/>
              <a:sym typeface="Arial"/>
            </a:endParaRPr>
          </a:p>
        </p:txBody>
      </p:sp>
    </p:spTree>
    <p:extLst>
      <p:ext uri="{BB962C8B-B14F-4D97-AF65-F5344CB8AC3E}">
        <p14:creationId xmlns:p14="http://schemas.microsoft.com/office/powerpoint/2010/main" val="163458368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Instructor: </a:t>
            </a:r>
            <a:r>
              <a:rPr lang="en-US" sz="1200" kern="1200" dirty="0">
                <a:solidFill>
                  <a:schemeClr val="tx1"/>
                </a:solidFill>
                <a:effectLst/>
                <a:latin typeface="Arial" pitchFamily="-112" charset="0"/>
                <a:ea typeface="ＭＳ Ｐゴシック" charset="-128"/>
                <a:cs typeface="ＭＳ Ｐゴシック" charset="-128"/>
              </a:rPr>
              <a:t>This muddiest point activity can be found in Achieve in the Chapter 2 folder titled “Ch2 In-Class Activities and Resources.”  See the Instructor Activity Guide in the same folder for more information.</a:t>
            </a:r>
            <a:endParaRPr dirty="0"/>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115</a:t>
            </a:fld>
            <a:endParaRPr sz="1400">
              <a:latin typeface="Arial"/>
              <a:ea typeface="Arial"/>
              <a:cs typeface="Arial"/>
              <a:sym typeface="Arial"/>
            </a:endParaRPr>
          </a:p>
        </p:txBody>
      </p:sp>
    </p:spTree>
    <p:extLst>
      <p:ext uri="{BB962C8B-B14F-4D97-AF65-F5344CB8AC3E}">
        <p14:creationId xmlns:p14="http://schemas.microsoft.com/office/powerpoint/2010/main" val="377735058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8593" name="Google Shape;165;p2:notes">
            <a:extLst>
              <a:ext uri="{FF2B5EF4-FFF2-40B4-BE49-F238E27FC236}">
                <a16:creationId xmlns:a16="http://schemas.microsoft.com/office/drawing/2014/main" id="{0412E9D0-C38E-4141-992F-CBB648CBCC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38594" name="Google Shape;166;p2:notes">
            <a:extLst>
              <a:ext uri="{FF2B5EF4-FFF2-40B4-BE49-F238E27FC236}">
                <a16:creationId xmlns:a16="http://schemas.microsoft.com/office/drawing/2014/main" id="{ADE252F7-C219-DB4E-9FE7-6032CA7C3F3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42991409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0641" name="Google Shape;227;g7fe2cbe272_0_58:notes">
            <a:extLst>
              <a:ext uri="{FF2B5EF4-FFF2-40B4-BE49-F238E27FC236}">
                <a16:creationId xmlns:a16="http://schemas.microsoft.com/office/drawing/2014/main" id="{B91B138C-6EFD-8C49-BA9B-75D99AC0ADD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40642" name="Google Shape;228;g7fe2cbe272_0_58:notes">
            <a:extLst>
              <a:ext uri="{FF2B5EF4-FFF2-40B4-BE49-F238E27FC236}">
                <a16:creationId xmlns:a16="http://schemas.microsoft.com/office/drawing/2014/main" id="{48757D1E-F81A-2240-B10C-0C64FFA38C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40643" name="Google Shape;229;g7fe2cbe272_0_58:notes">
            <a:extLst>
              <a:ext uri="{FF2B5EF4-FFF2-40B4-BE49-F238E27FC236}">
                <a16:creationId xmlns:a16="http://schemas.microsoft.com/office/drawing/2014/main" id="{451B67AA-E23C-2C49-BD1D-9A3D0B69A9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FC29A526-DF4E-DC4C-BA36-1362D9D0C260}" type="slidenum">
              <a:rPr lang="en-US" altLang="en-US" b="0" smtClean="0">
                <a:latin typeface="Times" pitchFamily="2" charset="0"/>
              </a:rPr>
              <a:pPr>
                <a:buClr>
                  <a:srgbClr val="000000"/>
                </a:buClr>
                <a:buSzPts val="1200"/>
                <a:buFont typeface="Times" pitchFamily="2" charset="0"/>
                <a:buNone/>
              </a:pPr>
              <a:t>117</a:t>
            </a:fld>
            <a:endParaRPr lang="en-US" altLang="en-US" sz="1400" b="0">
              <a:sym typeface="Arial" panose="020B0604020202020204" pitchFamily="34" charset="0"/>
            </a:endParaRPr>
          </a:p>
        </p:txBody>
      </p:sp>
    </p:spTree>
    <p:extLst>
      <p:ext uri="{BB962C8B-B14F-4D97-AF65-F5344CB8AC3E}">
        <p14:creationId xmlns:p14="http://schemas.microsoft.com/office/powerpoint/2010/main" val="21314959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2689" name="Google Shape;227;g7fe2cbe272_0_58:notes">
            <a:extLst>
              <a:ext uri="{FF2B5EF4-FFF2-40B4-BE49-F238E27FC236}">
                <a16:creationId xmlns:a16="http://schemas.microsoft.com/office/drawing/2014/main" id="{23D48778-3FA6-C040-BCE5-CC63FF2AE8F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42690" name="Google Shape;228;g7fe2cbe272_0_58:notes">
            <a:extLst>
              <a:ext uri="{FF2B5EF4-FFF2-40B4-BE49-F238E27FC236}">
                <a16:creationId xmlns:a16="http://schemas.microsoft.com/office/drawing/2014/main" id="{EE5A2EB3-10A1-8A45-BD7E-A53295CA50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42691" name="Google Shape;229;g7fe2cbe272_0_58:notes">
            <a:extLst>
              <a:ext uri="{FF2B5EF4-FFF2-40B4-BE49-F238E27FC236}">
                <a16:creationId xmlns:a16="http://schemas.microsoft.com/office/drawing/2014/main" id="{F34C32D2-011D-3745-BE4B-130F01F18F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381E2BAB-00AE-B649-AAD0-F793C8255647}" type="slidenum">
              <a:rPr lang="en-US" altLang="en-US" b="0" smtClean="0">
                <a:latin typeface="Times" pitchFamily="2" charset="0"/>
              </a:rPr>
              <a:pPr>
                <a:buClr>
                  <a:srgbClr val="000000"/>
                </a:buClr>
                <a:buSzPts val="1200"/>
                <a:buFont typeface="Times" pitchFamily="2" charset="0"/>
                <a:buNone/>
              </a:pPr>
              <a:t>118</a:t>
            </a:fld>
            <a:endParaRPr lang="en-US" altLang="en-US" sz="1400" b="0">
              <a:sym typeface="Arial" panose="020B0604020202020204" pitchFamily="34" charset="0"/>
            </a:endParaRPr>
          </a:p>
        </p:txBody>
      </p:sp>
    </p:spTree>
    <p:extLst>
      <p:ext uri="{BB962C8B-B14F-4D97-AF65-F5344CB8AC3E}">
        <p14:creationId xmlns:p14="http://schemas.microsoft.com/office/powerpoint/2010/main" val="221628380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4737" name="Google Shape;462;g847cf01710_0_101:notes">
            <a:extLst>
              <a:ext uri="{FF2B5EF4-FFF2-40B4-BE49-F238E27FC236}">
                <a16:creationId xmlns:a16="http://schemas.microsoft.com/office/drawing/2014/main" id="{C84976F9-B124-2549-878D-0F28F6E892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44738" name="Google Shape;463;g847cf01710_0_101:notes">
            <a:extLst>
              <a:ext uri="{FF2B5EF4-FFF2-40B4-BE49-F238E27FC236}">
                <a16:creationId xmlns:a16="http://schemas.microsoft.com/office/drawing/2014/main" id="{8F892E50-94A0-D94B-A211-CF2B118D9F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ea typeface="ＭＳ Ｐゴシック" panose="020B0600070205080204" pitchFamily="34" charset="-128"/>
              </a:rPr>
              <a:t>Answer: A</a:t>
            </a:r>
          </a:p>
          <a:p>
            <a:pPr eaLnBrk="1" hangingPunct="1">
              <a:spcBef>
                <a:spcPct val="0"/>
              </a:spcBef>
              <a:buClr>
                <a:srgbClr val="000000"/>
              </a:buClr>
              <a:buSzPts val="1400"/>
            </a:pPr>
            <a:r>
              <a:rPr lang="en-US" altLang="en-US" dirty="0">
                <a:latin typeface="Times" pitchFamily="2" charset="0"/>
                <a:ea typeface="ＭＳ Ｐゴシック" panose="020B0600070205080204" pitchFamily="34" charset="-128"/>
              </a:rPr>
              <a:t>Principle: 2.3</a:t>
            </a:r>
          </a:p>
          <a:p>
            <a:pPr eaLnBrk="1" hangingPunct="1">
              <a:spcBef>
                <a:spcPct val="0"/>
              </a:spcBef>
              <a:buClr>
                <a:srgbClr val="000000"/>
              </a:buClr>
              <a:buSzPts val="1400"/>
            </a:pPr>
            <a:r>
              <a:rPr lang="en-US" altLang="en-US" dirty="0">
                <a:latin typeface="Times" pitchFamily="2" charset="0"/>
                <a:ea typeface="ＭＳ Ｐゴシック" panose="020B0600070205080204" pitchFamily="34" charset="-128"/>
              </a:rPr>
              <a:t>Learning Objective(s): </a:t>
            </a:r>
            <a:r>
              <a:rPr lang="en-US" altLang="en-US" dirty="0">
                <a:latin typeface="Arial" panose="020B0604020202020204" pitchFamily="34" charset="0"/>
                <a:ea typeface="ＭＳ Ｐゴシック" panose="020B0600070205080204" pitchFamily="34" charset="-128"/>
              </a:rPr>
              <a:t>Describe how a buffer resists changes in pH; Relate the pH of a buffer, </a:t>
            </a:r>
            <a:r>
              <a:rPr lang="en-US" altLang="en-US" dirty="0" err="1">
                <a:latin typeface="Arial" panose="020B0604020202020204" pitchFamily="34" charset="0"/>
                <a:ea typeface="ＭＳ Ｐゴシック" panose="020B0600070205080204" pitchFamily="34" charset="-128"/>
              </a:rPr>
              <a:t>p</a:t>
            </a:r>
            <a:r>
              <a:rPr lang="en-US" altLang="en-US" i="1" dirty="0" err="1">
                <a:latin typeface="Arial" panose="020B0604020202020204" pitchFamily="34" charset="0"/>
                <a:ea typeface="ＭＳ Ｐゴシック" panose="020B0600070205080204" pitchFamily="34" charset="-128"/>
              </a:rPr>
              <a:t>K</a:t>
            </a:r>
            <a:r>
              <a:rPr lang="en-US" altLang="en-US" baseline="-25000" dirty="0" err="1">
                <a:latin typeface="Arial" panose="020B0604020202020204" pitchFamily="34" charset="0"/>
                <a:ea typeface="ＭＳ Ｐゴシック" panose="020B0600070205080204" pitchFamily="34" charset="-128"/>
              </a:rPr>
              <a:t>a</a:t>
            </a:r>
            <a:r>
              <a:rPr lang="en-US" altLang="en-US" baseline="0" dirty="0">
                <a:latin typeface="Arial" panose="020B0604020202020204" pitchFamily="34" charset="0"/>
                <a:ea typeface="ＭＳ Ｐゴシック" panose="020B0600070205080204" pitchFamily="34" charset="-128"/>
              </a:rPr>
              <a:t> </a:t>
            </a:r>
            <a:r>
              <a:rPr lang="en-US" altLang="en-US" dirty="0">
                <a:latin typeface="Arial" panose="020B0604020202020204" pitchFamily="34" charset="0"/>
                <a:ea typeface="ＭＳ Ｐゴシック" panose="020B0600070205080204" pitchFamily="34" charset="-128"/>
              </a:rPr>
              <a:t>of a weak acid, and the concentrations of weak acid and its conjugate base.</a:t>
            </a:r>
            <a:endParaRPr lang="en-US" altLang="en-US" dirty="0">
              <a:latin typeface="Times" pitchFamily="2" charset="0"/>
              <a:ea typeface="ＭＳ Ｐゴシック" panose="020B0600070205080204" pitchFamily="34" charset="-128"/>
            </a:endParaRPr>
          </a:p>
          <a:p>
            <a:pPr eaLnBrk="1" hangingPunct="1">
              <a:spcBef>
                <a:spcPct val="0"/>
              </a:spcBef>
              <a:buClr>
                <a:srgbClr val="000000"/>
              </a:buClr>
              <a:buSzPts val="1400"/>
            </a:pPr>
            <a:r>
              <a:rPr lang="en-US" altLang="en-US" dirty="0">
                <a:latin typeface="Times" pitchFamily="2" charset="0"/>
                <a:ea typeface="ＭＳ Ｐゴシック" panose="020B0600070205080204" pitchFamily="34" charset="-128"/>
              </a:rPr>
              <a:t>Bloom’s: 2:2</a:t>
            </a:r>
          </a:p>
        </p:txBody>
      </p:sp>
      <p:sp>
        <p:nvSpPr>
          <p:cNvPr id="244739" name="Google Shape;464;g847cf01710_0_101:notes">
            <a:extLst>
              <a:ext uri="{FF2B5EF4-FFF2-40B4-BE49-F238E27FC236}">
                <a16:creationId xmlns:a16="http://schemas.microsoft.com/office/drawing/2014/main" id="{0AE1D508-B854-3648-9085-92E03CA4ED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7DAAF742-A87E-0048-8821-6ADE06E5F4F8}" type="slidenum">
              <a:rPr lang="en-US" altLang="en-US" b="0" smtClean="0">
                <a:latin typeface="Times" pitchFamily="2" charset="0"/>
              </a:rPr>
              <a:pPr>
                <a:buClr>
                  <a:srgbClr val="000000"/>
                </a:buClr>
                <a:buSzPts val="1200"/>
                <a:buFont typeface="Times" pitchFamily="2" charset="0"/>
                <a:buNone/>
              </a:pPr>
              <a:t>119</a:t>
            </a:fld>
            <a:endParaRPr lang="en-US" altLang="en-US" sz="1400" b="0">
              <a:sym typeface="Arial" panose="020B0604020202020204" pitchFamily="34" charset="0"/>
            </a:endParaRPr>
          </a:p>
        </p:txBody>
      </p:sp>
    </p:spTree>
    <p:extLst>
      <p:ext uri="{BB962C8B-B14F-4D97-AF65-F5344CB8AC3E}">
        <p14:creationId xmlns:p14="http://schemas.microsoft.com/office/powerpoint/2010/main" val="1311503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5" name="Google Shape;227;g7fe2cbe272_0_58:notes">
            <a:extLst>
              <a:ext uri="{FF2B5EF4-FFF2-40B4-BE49-F238E27FC236}">
                <a16:creationId xmlns:a16="http://schemas.microsoft.com/office/drawing/2014/main" id="{C70D2B90-1482-3A44-8772-691CC14DC82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1986" name="Google Shape;228;g7fe2cbe272_0_58:notes">
            <a:extLst>
              <a:ext uri="{FF2B5EF4-FFF2-40B4-BE49-F238E27FC236}">
                <a16:creationId xmlns:a16="http://schemas.microsoft.com/office/drawing/2014/main" id="{DB37BA3D-15B9-054E-AD9D-6F8CD216A8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41987" name="Google Shape;229;g7fe2cbe272_0_58:notes">
            <a:extLst>
              <a:ext uri="{FF2B5EF4-FFF2-40B4-BE49-F238E27FC236}">
                <a16:creationId xmlns:a16="http://schemas.microsoft.com/office/drawing/2014/main" id="{18FAE8AB-D2C3-EC46-AA46-E8A8049478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232B7298-1514-E44E-BCA4-CD4F27C45A3C}" type="slidenum">
              <a:rPr lang="en-US" altLang="en-US" b="0" smtClean="0">
                <a:latin typeface="Times" pitchFamily="2" charset="0"/>
              </a:rPr>
              <a:pPr>
                <a:buClr>
                  <a:srgbClr val="000000"/>
                </a:buClr>
                <a:buSzPts val="1200"/>
                <a:buFont typeface="Times" pitchFamily="2" charset="0"/>
                <a:buNone/>
              </a:pPr>
              <a:t>12</a:t>
            </a:fld>
            <a:endParaRPr lang="en-US" altLang="en-US" sz="1400" b="0">
              <a:sym typeface="Arial" panose="020B0604020202020204" pitchFamily="34" charset="0"/>
            </a:endParaRPr>
          </a:p>
        </p:txBody>
      </p:sp>
    </p:spTree>
    <p:extLst>
      <p:ext uri="{BB962C8B-B14F-4D97-AF65-F5344CB8AC3E}">
        <p14:creationId xmlns:p14="http://schemas.microsoft.com/office/powerpoint/2010/main" val="139630147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6785" name="Google Shape;462;g847cf01710_0_101:notes">
            <a:extLst>
              <a:ext uri="{FF2B5EF4-FFF2-40B4-BE49-F238E27FC236}">
                <a16:creationId xmlns:a16="http://schemas.microsoft.com/office/drawing/2014/main" id="{D8AF9931-9A36-A04D-88F0-56F5FA1FADE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46786" name="Google Shape;463;g847cf01710_0_101:notes">
            <a:extLst>
              <a:ext uri="{FF2B5EF4-FFF2-40B4-BE49-F238E27FC236}">
                <a16:creationId xmlns:a16="http://schemas.microsoft.com/office/drawing/2014/main" id="{D832656D-E43A-6040-8BDB-6AEF028A55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46787" name="Google Shape;464;g847cf01710_0_101:notes">
            <a:extLst>
              <a:ext uri="{FF2B5EF4-FFF2-40B4-BE49-F238E27FC236}">
                <a16:creationId xmlns:a16="http://schemas.microsoft.com/office/drawing/2014/main" id="{630921C1-5A0F-D64D-AE5D-AFA5751F49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1D185C44-93AB-B240-BA42-E47E2985F9D6}" type="slidenum">
              <a:rPr lang="en-US" altLang="en-US" b="0" smtClean="0">
                <a:latin typeface="Times" pitchFamily="2" charset="0"/>
              </a:rPr>
              <a:pPr>
                <a:buClr>
                  <a:srgbClr val="000000"/>
                </a:buClr>
                <a:buSzPts val="1200"/>
                <a:buFont typeface="Times" pitchFamily="2" charset="0"/>
                <a:buNone/>
              </a:pPr>
              <a:t>120</a:t>
            </a:fld>
            <a:endParaRPr lang="en-US" altLang="en-US" sz="1400" b="0">
              <a:sym typeface="Arial" panose="020B0604020202020204" pitchFamily="34" charset="0"/>
            </a:endParaRPr>
          </a:p>
        </p:txBody>
      </p:sp>
    </p:spTree>
    <p:extLst>
      <p:ext uri="{BB962C8B-B14F-4D97-AF65-F5344CB8AC3E}">
        <p14:creationId xmlns:p14="http://schemas.microsoft.com/office/powerpoint/2010/main" val="426933910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8833" name="Google Shape;165;p2:notes">
            <a:extLst>
              <a:ext uri="{FF2B5EF4-FFF2-40B4-BE49-F238E27FC236}">
                <a16:creationId xmlns:a16="http://schemas.microsoft.com/office/drawing/2014/main" id="{1BE01A2B-395E-0747-A2CC-5B234E2EE7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48834" name="Google Shape;166;p2:notes">
            <a:extLst>
              <a:ext uri="{FF2B5EF4-FFF2-40B4-BE49-F238E27FC236}">
                <a16:creationId xmlns:a16="http://schemas.microsoft.com/office/drawing/2014/main" id="{283569B4-BEE7-0C4E-A003-3F470E5F97C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8036149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0881" name="Google Shape;227;g7fe2cbe272_0_58:notes">
            <a:extLst>
              <a:ext uri="{FF2B5EF4-FFF2-40B4-BE49-F238E27FC236}">
                <a16:creationId xmlns:a16="http://schemas.microsoft.com/office/drawing/2014/main" id="{FBD35D89-911B-D543-9CD3-EB7E0C09EBD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50882" name="Google Shape;228;g7fe2cbe272_0_58:notes">
            <a:extLst>
              <a:ext uri="{FF2B5EF4-FFF2-40B4-BE49-F238E27FC236}">
                <a16:creationId xmlns:a16="http://schemas.microsoft.com/office/drawing/2014/main" id="{CB3B2122-E159-D547-BB79-F047323115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50883" name="Google Shape;229;g7fe2cbe272_0_58:notes">
            <a:extLst>
              <a:ext uri="{FF2B5EF4-FFF2-40B4-BE49-F238E27FC236}">
                <a16:creationId xmlns:a16="http://schemas.microsoft.com/office/drawing/2014/main" id="{DF2E1088-3BF2-E94D-B8D7-A56639221D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AD56CC8C-0009-F843-B824-25DBC3C529BC}" type="slidenum">
              <a:rPr lang="en-US" altLang="en-US" b="0" smtClean="0">
                <a:latin typeface="Times" pitchFamily="2" charset="0"/>
              </a:rPr>
              <a:pPr>
                <a:buClr>
                  <a:srgbClr val="000000"/>
                </a:buClr>
                <a:buSzPts val="1200"/>
                <a:buFont typeface="Times" pitchFamily="2" charset="0"/>
                <a:buNone/>
              </a:pPr>
              <a:t>122</a:t>
            </a:fld>
            <a:endParaRPr lang="en-US" altLang="en-US" sz="1400" b="0">
              <a:sym typeface="Arial" panose="020B0604020202020204" pitchFamily="34" charset="0"/>
            </a:endParaRPr>
          </a:p>
        </p:txBody>
      </p:sp>
    </p:spTree>
    <p:extLst>
      <p:ext uri="{BB962C8B-B14F-4D97-AF65-F5344CB8AC3E}">
        <p14:creationId xmlns:p14="http://schemas.microsoft.com/office/powerpoint/2010/main" val="244542896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2929" name="Google Shape;227;g7fe2cbe272_0_58:notes">
            <a:extLst>
              <a:ext uri="{FF2B5EF4-FFF2-40B4-BE49-F238E27FC236}">
                <a16:creationId xmlns:a16="http://schemas.microsoft.com/office/drawing/2014/main" id="{259C5050-70E6-9741-9C97-9A4660D86D1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52930" name="Google Shape;228;g7fe2cbe272_0_58:notes">
            <a:extLst>
              <a:ext uri="{FF2B5EF4-FFF2-40B4-BE49-F238E27FC236}">
                <a16:creationId xmlns:a16="http://schemas.microsoft.com/office/drawing/2014/main" id="{A3658CC3-65A4-8348-8AE4-18FC343CC3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a typeface="ＭＳ Ｐゴシック" panose="020B0600070205080204" pitchFamily="34" charset="-128"/>
            </a:endParaRPr>
          </a:p>
        </p:txBody>
      </p:sp>
      <p:sp>
        <p:nvSpPr>
          <p:cNvPr id="252931" name="Google Shape;229;g7fe2cbe272_0_58:notes">
            <a:extLst>
              <a:ext uri="{FF2B5EF4-FFF2-40B4-BE49-F238E27FC236}">
                <a16:creationId xmlns:a16="http://schemas.microsoft.com/office/drawing/2014/main" id="{AE19E502-AF76-F044-B97E-553D51A1AD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2BC8677B-D77C-A948-B1D1-0F03A0DD7DAB}" type="slidenum">
              <a:rPr lang="en-US" altLang="en-US" b="0" smtClean="0">
                <a:latin typeface="Times" pitchFamily="2" charset="0"/>
              </a:rPr>
              <a:pPr>
                <a:buClr>
                  <a:srgbClr val="000000"/>
                </a:buClr>
                <a:buSzPts val="1200"/>
                <a:buFont typeface="Times" pitchFamily="2" charset="0"/>
                <a:buNone/>
              </a:pPr>
              <a:t>123</a:t>
            </a:fld>
            <a:endParaRPr lang="en-US" altLang="en-US" sz="1400" b="0">
              <a:sym typeface="Arial" panose="020B0604020202020204" pitchFamily="34" charset="0"/>
            </a:endParaRPr>
          </a:p>
        </p:txBody>
      </p:sp>
    </p:spTree>
    <p:extLst>
      <p:ext uri="{BB962C8B-B14F-4D97-AF65-F5344CB8AC3E}">
        <p14:creationId xmlns:p14="http://schemas.microsoft.com/office/powerpoint/2010/main" val="119919321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4977" name="Google Shape;227;g7fe2cbe272_0_58:notes">
            <a:extLst>
              <a:ext uri="{FF2B5EF4-FFF2-40B4-BE49-F238E27FC236}">
                <a16:creationId xmlns:a16="http://schemas.microsoft.com/office/drawing/2014/main" id="{C0522470-FCA4-8642-BE59-06F4717CFA1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54978" name="Google Shape;228;g7fe2cbe272_0_58:notes">
            <a:extLst>
              <a:ext uri="{FF2B5EF4-FFF2-40B4-BE49-F238E27FC236}">
                <a16:creationId xmlns:a16="http://schemas.microsoft.com/office/drawing/2014/main" id="{89406197-CC4C-DD44-B7F8-84B8D7A0B6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54979" name="Google Shape;229;g7fe2cbe272_0_58:notes">
            <a:extLst>
              <a:ext uri="{FF2B5EF4-FFF2-40B4-BE49-F238E27FC236}">
                <a16:creationId xmlns:a16="http://schemas.microsoft.com/office/drawing/2014/main" id="{179FDEAE-CB9B-E64B-85AB-747E0DAEBC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8842887A-6A02-584B-845B-A85EB27632EA}" type="slidenum">
              <a:rPr lang="en-US" altLang="en-US" b="0" smtClean="0">
                <a:latin typeface="Times" pitchFamily="2" charset="0"/>
              </a:rPr>
              <a:pPr>
                <a:buClr>
                  <a:srgbClr val="000000"/>
                </a:buClr>
                <a:buSzPts val="1200"/>
                <a:buFont typeface="Times" pitchFamily="2" charset="0"/>
                <a:buNone/>
              </a:pPr>
              <a:t>124</a:t>
            </a:fld>
            <a:endParaRPr lang="en-US" altLang="en-US" sz="1400" b="0">
              <a:sym typeface="Arial" panose="020B0604020202020204" pitchFamily="34" charset="0"/>
            </a:endParaRPr>
          </a:p>
        </p:txBody>
      </p:sp>
    </p:spTree>
    <p:extLst>
      <p:ext uri="{BB962C8B-B14F-4D97-AF65-F5344CB8AC3E}">
        <p14:creationId xmlns:p14="http://schemas.microsoft.com/office/powerpoint/2010/main" val="352128288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7025" name="Google Shape;227;g7fe2cbe272_0_58:notes">
            <a:extLst>
              <a:ext uri="{FF2B5EF4-FFF2-40B4-BE49-F238E27FC236}">
                <a16:creationId xmlns:a16="http://schemas.microsoft.com/office/drawing/2014/main" id="{EFF148B0-F4CA-364F-9B5D-F3A6EB7B7CB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57026" name="Google Shape;228;g7fe2cbe272_0_58:notes">
            <a:extLst>
              <a:ext uri="{FF2B5EF4-FFF2-40B4-BE49-F238E27FC236}">
                <a16:creationId xmlns:a16="http://schemas.microsoft.com/office/drawing/2014/main" id="{FC916B9D-88E0-E544-AF03-198C6403DD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57027" name="Google Shape;229;g7fe2cbe272_0_58:notes">
            <a:extLst>
              <a:ext uri="{FF2B5EF4-FFF2-40B4-BE49-F238E27FC236}">
                <a16:creationId xmlns:a16="http://schemas.microsoft.com/office/drawing/2014/main" id="{8F3A096E-5E66-E444-8CDB-75806FEF7F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D6C04B7E-249D-034A-92E7-02856A00D38D}" type="slidenum">
              <a:rPr lang="en-US" altLang="en-US" b="0" smtClean="0">
                <a:latin typeface="Times" pitchFamily="2" charset="0"/>
              </a:rPr>
              <a:pPr>
                <a:buClr>
                  <a:srgbClr val="000000"/>
                </a:buClr>
                <a:buSzPts val="1200"/>
                <a:buFont typeface="Times" pitchFamily="2" charset="0"/>
                <a:buNone/>
              </a:pPr>
              <a:t>125</a:t>
            </a:fld>
            <a:endParaRPr lang="en-US" altLang="en-US" sz="1400" b="0">
              <a:sym typeface="Arial" panose="020B0604020202020204" pitchFamily="34" charset="0"/>
            </a:endParaRPr>
          </a:p>
        </p:txBody>
      </p:sp>
    </p:spTree>
    <p:extLst>
      <p:ext uri="{BB962C8B-B14F-4D97-AF65-F5344CB8AC3E}">
        <p14:creationId xmlns:p14="http://schemas.microsoft.com/office/powerpoint/2010/main" val="123063921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9073" name="Google Shape;462;g847cf01710_0_101:notes">
            <a:extLst>
              <a:ext uri="{FF2B5EF4-FFF2-40B4-BE49-F238E27FC236}">
                <a16:creationId xmlns:a16="http://schemas.microsoft.com/office/drawing/2014/main" id="{21CCAC03-5D60-C247-A978-73E24809702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59074" name="Google Shape;463;g847cf01710_0_101:notes">
            <a:extLst>
              <a:ext uri="{FF2B5EF4-FFF2-40B4-BE49-F238E27FC236}">
                <a16:creationId xmlns:a16="http://schemas.microsoft.com/office/drawing/2014/main" id="{47936E9C-997B-5B40-A8B7-FD0DBF444F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ea typeface="ＭＳ Ｐゴシック" panose="020B0600070205080204" pitchFamily="34" charset="-128"/>
              </a:rPr>
              <a:t>Answer: B</a:t>
            </a: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Principle: 2.3</a:t>
            </a: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Learning Objective(s): </a:t>
            </a:r>
            <a:r>
              <a:rPr lang="en-US" altLang="en-US">
                <a:latin typeface="Arial" panose="020B0604020202020204" pitchFamily="34" charset="0"/>
                <a:ea typeface="ＭＳ Ｐゴシック" panose="020B0600070205080204" pitchFamily="34" charset="-128"/>
              </a:rPr>
              <a:t>Determine the concentration or amount of a substance present by titration.</a:t>
            </a:r>
            <a:endParaRPr lang="en-US" altLang="en-US">
              <a:latin typeface="Times" pitchFamily="2" charset="0"/>
              <a:ea typeface="ＭＳ Ｐゴシック" panose="020B0600070205080204" pitchFamily="34" charset="-128"/>
            </a:endParaRP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Bloom’s: 2:2 </a:t>
            </a:r>
          </a:p>
        </p:txBody>
      </p:sp>
      <p:sp>
        <p:nvSpPr>
          <p:cNvPr id="259075" name="Google Shape;464;g847cf01710_0_101:notes">
            <a:extLst>
              <a:ext uri="{FF2B5EF4-FFF2-40B4-BE49-F238E27FC236}">
                <a16:creationId xmlns:a16="http://schemas.microsoft.com/office/drawing/2014/main" id="{020437BF-78A3-CD4F-89FE-EEDCA64B97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7C784498-567F-3242-B3A3-EEC32135CEB3}" type="slidenum">
              <a:rPr lang="en-US" altLang="en-US" b="0" smtClean="0">
                <a:latin typeface="Times" pitchFamily="2" charset="0"/>
              </a:rPr>
              <a:pPr>
                <a:buClr>
                  <a:srgbClr val="000000"/>
                </a:buClr>
                <a:buSzPts val="1200"/>
                <a:buFont typeface="Times" pitchFamily="2" charset="0"/>
                <a:buNone/>
              </a:pPr>
              <a:t>126</a:t>
            </a:fld>
            <a:endParaRPr lang="en-US" altLang="en-US" sz="1400" b="0">
              <a:sym typeface="Arial" panose="020B0604020202020204" pitchFamily="34" charset="0"/>
            </a:endParaRPr>
          </a:p>
        </p:txBody>
      </p:sp>
    </p:spTree>
    <p:extLst>
      <p:ext uri="{BB962C8B-B14F-4D97-AF65-F5344CB8AC3E}">
        <p14:creationId xmlns:p14="http://schemas.microsoft.com/office/powerpoint/2010/main" val="2126396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1121" name="Google Shape;462;g847cf01710_0_101:notes">
            <a:extLst>
              <a:ext uri="{FF2B5EF4-FFF2-40B4-BE49-F238E27FC236}">
                <a16:creationId xmlns:a16="http://schemas.microsoft.com/office/drawing/2014/main" id="{91F1AC00-C79A-6248-B36A-1FF6B40FB9F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61122" name="Google Shape;463;g847cf01710_0_101:notes">
            <a:extLst>
              <a:ext uri="{FF2B5EF4-FFF2-40B4-BE49-F238E27FC236}">
                <a16:creationId xmlns:a16="http://schemas.microsoft.com/office/drawing/2014/main" id="{36C4AD9E-0DF5-6E41-A348-72F626631C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61123" name="Google Shape;464;g847cf01710_0_101:notes">
            <a:extLst>
              <a:ext uri="{FF2B5EF4-FFF2-40B4-BE49-F238E27FC236}">
                <a16:creationId xmlns:a16="http://schemas.microsoft.com/office/drawing/2014/main" id="{304817F3-182F-1246-9D6A-23D2EADDF0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05DA664C-E5E2-584D-9639-EDF129936D2B}" type="slidenum">
              <a:rPr lang="en-US" altLang="en-US" b="0" smtClean="0">
                <a:latin typeface="Times" pitchFamily="2" charset="0"/>
              </a:rPr>
              <a:pPr>
                <a:buClr>
                  <a:srgbClr val="000000"/>
                </a:buClr>
                <a:buSzPts val="1200"/>
                <a:buFont typeface="Times" pitchFamily="2" charset="0"/>
                <a:buNone/>
              </a:pPr>
              <a:t>127</a:t>
            </a:fld>
            <a:endParaRPr lang="en-US" altLang="en-US" sz="1400" b="0">
              <a:sym typeface="Arial" panose="020B0604020202020204" pitchFamily="34" charset="0"/>
            </a:endParaRPr>
          </a:p>
        </p:txBody>
      </p:sp>
    </p:spTree>
    <p:extLst>
      <p:ext uri="{BB962C8B-B14F-4D97-AF65-F5344CB8AC3E}">
        <p14:creationId xmlns:p14="http://schemas.microsoft.com/office/powerpoint/2010/main" val="141703395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3169" name="Google Shape;227;g7fe2cbe272_0_58:notes">
            <a:extLst>
              <a:ext uri="{FF2B5EF4-FFF2-40B4-BE49-F238E27FC236}">
                <a16:creationId xmlns:a16="http://schemas.microsoft.com/office/drawing/2014/main" id="{116EC789-68D7-624F-B45E-3BDC916F040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63170" name="Google Shape;228;g7fe2cbe272_0_58:notes">
            <a:extLst>
              <a:ext uri="{FF2B5EF4-FFF2-40B4-BE49-F238E27FC236}">
                <a16:creationId xmlns:a16="http://schemas.microsoft.com/office/drawing/2014/main" id="{FC22892C-75DC-2743-A5B2-EBDABD94F9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63171" name="Google Shape;229;g7fe2cbe272_0_58:notes">
            <a:extLst>
              <a:ext uri="{FF2B5EF4-FFF2-40B4-BE49-F238E27FC236}">
                <a16:creationId xmlns:a16="http://schemas.microsoft.com/office/drawing/2014/main" id="{BCF32D02-A9C6-BE49-AB57-9F7CC23152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47D8EAF8-6C7A-F140-89A9-B55A815AC794}" type="slidenum">
              <a:rPr lang="en-US" altLang="en-US" b="0" smtClean="0">
                <a:latin typeface="Times" pitchFamily="2" charset="0"/>
              </a:rPr>
              <a:pPr>
                <a:buClr>
                  <a:srgbClr val="000000"/>
                </a:buClr>
                <a:buSzPts val="1200"/>
                <a:buFont typeface="Times" pitchFamily="2" charset="0"/>
                <a:buNone/>
              </a:pPr>
              <a:t>128</a:t>
            </a:fld>
            <a:endParaRPr lang="en-US" altLang="en-US" sz="1400" b="0">
              <a:sym typeface="Arial" panose="020B0604020202020204" pitchFamily="34" charset="0"/>
            </a:endParaRPr>
          </a:p>
        </p:txBody>
      </p:sp>
    </p:spTree>
    <p:extLst>
      <p:ext uri="{BB962C8B-B14F-4D97-AF65-F5344CB8AC3E}">
        <p14:creationId xmlns:p14="http://schemas.microsoft.com/office/powerpoint/2010/main" val="318425727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5217" name="Google Shape;227;g7fe2cbe272_0_58:notes">
            <a:extLst>
              <a:ext uri="{FF2B5EF4-FFF2-40B4-BE49-F238E27FC236}">
                <a16:creationId xmlns:a16="http://schemas.microsoft.com/office/drawing/2014/main" id="{5479BCE2-B60B-634D-B066-BAADC8F7B00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65218" name="Google Shape;228;g7fe2cbe272_0_58:notes">
            <a:extLst>
              <a:ext uri="{FF2B5EF4-FFF2-40B4-BE49-F238E27FC236}">
                <a16:creationId xmlns:a16="http://schemas.microsoft.com/office/drawing/2014/main" id="{2F563186-DBC5-B44F-A59D-AA24DF767F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65219" name="Google Shape;229;g7fe2cbe272_0_58:notes">
            <a:extLst>
              <a:ext uri="{FF2B5EF4-FFF2-40B4-BE49-F238E27FC236}">
                <a16:creationId xmlns:a16="http://schemas.microsoft.com/office/drawing/2014/main" id="{BA939577-D3D7-4D4D-B1B0-B5B90351F6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8BA28701-0045-FA4F-A3B9-6E70220509C4}" type="slidenum">
              <a:rPr lang="en-US" altLang="en-US" b="0" smtClean="0">
                <a:latin typeface="Times" pitchFamily="2" charset="0"/>
              </a:rPr>
              <a:pPr>
                <a:buClr>
                  <a:srgbClr val="000000"/>
                </a:buClr>
                <a:buSzPts val="1200"/>
                <a:buFont typeface="Times" pitchFamily="2" charset="0"/>
                <a:buNone/>
              </a:pPr>
              <a:t>129</a:t>
            </a:fld>
            <a:endParaRPr lang="en-US" altLang="en-US" sz="1400" b="0">
              <a:sym typeface="Arial" panose="020B0604020202020204" pitchFamily="34" charset="0"/>
            </a:endParaRPr>
          </a:p>
        </p:txBody>
      </p:sp>
    </p:spTree>
    <p:extLst>
      <p:ext uri="{BB962C8B-B14F-4D97-AF65-F5344CB8AC3E}">
        <p14:creationId xmlns:p14="http://schemas.microsoft.com/office/powerpoint/2010/main" val="2317870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3" name="Google Shape;462;g847cf01710_0_101:notes">
            <a:extLst>
              <a:ext uri="{FF2B5EF4-FFF2-40B4-BE49-F238E27FC236}">
                <a16:creationId xmlns:a16="http://schemas.microsoft.com/office/drawing/2014/main" id="{BA711BF4-950B-3E41-B233-342D811E38E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4034" name="Google Shape;463;g847cf01710_0_101:notes">
            <a:extLst>
              <a:ext uri="{FF2B5EF4-FFF2-40B4-BE49-F238E27FC236}">
                <a16:creationId xmlns:a16="http://schemas.microsoft.com/office/drawing/2014/main" id="{1D422C83-2993-6C4C-8970-E2244BE628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ea typeface="ＭＳ Ｐゴシック" panose="020B0600070205080204" pitchFamily="34" charset="-128"/>
              </a:rPr>
              <a:t>Answer: B</a:t>
            </a:r>
          </a:p>
          <a:p>
            <a:pPr eaLnBrk="1" hangingPunct="1">
              <a:spcBef>
                <a:spcPct val="0"/>
              </a:spcBef>
              <a:buClr>
                <a:srgbClr val="000000"/>
              </a:buClr>
              <a:buSzPts val="1400"/>
            </a:pPr>
            <a:r>
              <a:rPr lang="en-US" altLang="en-US" dirty="0">
                <a:latin typeface="Times" pitchFamily="2" charset="0"/>
                <a:ea typeface="ＭＳ Ｐゴシック" panose="020B0600070205080204" pitchFamily="34" charset="-128"/>
              </a:rPr>
              <a:t>Principle: 2.1</a:t>
            </a:r>
          </a:p>
          <a:p>
            <a:pPr eaLnBrk="1" hangingPunct="1">
              <a:spcBef>
                <a:spcPct val="0"/>
              </a:spcBef>
              <a:buClr>
                <a:srgbClr val="000000"/>
              </a:buClr>
              <a:buSzPts val="1400"/>
            </a:pPr>
            <a:r>
              <a:rPr lang="en-US" altLang="en-US" dirty="0">
                <a:latin typeface="Times" pitchFamily="2" charset="0"/>
                <a:ea typeface="ＭＳ Ｐゴシック" panose="020B0600070205080204" pitchFamily="34" charset="-128"/>
              </a:rPr>
              <a:t>Learning Objective(s): </a:t>
            </a:r>
            <a:r>
              <a:rPr lang="en-US" altLang="en-US" dirty="0">
                <a:latin typeface="Arial" panose="020B0604020202020204" pitchFamily="34" charset="0"/>
                <a:ea typeface="ＭＳ Ｐゴシック" panose="020B0600070205080204" pitchFamily="34" charset="-128"/>
              </a:rPr>
              <a:t>Describe the key features of water molecules.</a:t>
            </a:r>
            <a:endParaRPr lang="en-US" altLang="en-US" dirty="0">
              <a:latin typeface="Times" pitchFamily="2" charset="0"/>
              <a:ea typeface="ＭＳ Ｐゴシック" panose="020B0600070205080204" pitchFamily="34" charset="-128"/>
            </a:endParaRPr>
          </a:p>
          <a:p>
            <a:pPr eaLnBrk="1" hangingPunct="1">
              <a:spcBef>
                <a:spcPct val="0"/>
              </a:spcBef>
              <a:buClr>
                <a:srgbClr val="000000"/>
              </a:buClr>
              <a:buSzPts val="1400"/>
            </a:pPr>
            <a:r>
              <a:rPr lang="en-US" altLang="en-US" dirty="0">
                <a:latin typeface="Times" pitchFamily="2" charset="0"/>
                <a:ea typeface="ＭＳ Ｐゴシック" panose="020B0600070205080204" pitchFamily="34" charset="-128"/>
              </a:rPr>
              <a:t>Bloom’s: 2:2</a:t>
            </a:r>
          </a:p>
        </p:txBody>
      </p:sp>
      <p:sp>
        <p:nvSpPr>
          <p:cNvPr id="44035" name="Google Shape;464;g847cf01710_0_101:notes">
            <a:extLst>
              <a:ext uri="{FF2B5EF4-FFF2-40B4-BE49-F238E27FC236}">
                <a16:creationId xmlns:a16="http://schemas.microsoft.com/office/drawing/2014/main" id="{39B14D31-C4B6-0F40-AE13-89B9279D4C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F6982ECD-7BA6-FE4F-959A-21A5CC4271EF}" type="slidenum">
              <a:rPr lang="en-US" altLang="en-US" b="0" smtClean="0">
                <a:latin typeface="Times" pitchFamily="2" charset="0"/>
              </a:rPr>
              <a:pPr>
                <a:buClr>
                  <a:srgbClr val="000000"/>
                </a:buClr>
                <a:buSzPts val="1200"/>
                <a:buFont typeface="Times" pitchFamily="2" charset="0"/>
                <a:buNone/>
              </a:pPr>
              <a:t>13</a:t>
            </a:fld>
            <a:endParaRPr lang="en-US" altLang="en-US" sz="1400" b="0">
              <a:sym typeface="Arial" panose="020B0604020202020204" pitchFamily="34" charset="0"/>
            </a:endParaRPr>
          </a:p>
        </p:txBody>
      </p:sp>
    </p:spTree>
    <p:extLst>
      <p:ext uri="{BB962C8B-B14F-4D97-AF65-F5344CB8AC3E}">
        <p14:creationId xmlns:p14="http://schemas.microsoft.com/office/powerpoint/2010/main" val="118803547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7265" name="Google Shape;227;g7fe2cbe272_0_58:notes">
            <a:extLst>
              <a:ext uri="{FF2B5EF4-FFF2-40B4-BE49-F238E27FC236}">
                <a16:creationId xmlns:a16="http://schemas.microsoft.com/office/drawing/2014/main" id="{47D3EF09-F64B-6F40-97CD-648821E8F2C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67266" name="Google Shape;228;g7fe2cbe272_0_58:notes">
            <a:extLst>
              <a:ext uri="{FF2B5EF4-FFF2-40B4-BE49-F238E27FC236}">
                <a16:creationId xmlns:a16="http://schemas.microsoft.com/office/drawing/2014/main" id="{85D31FC8-E67C-D947-89CA-B0E5A11D88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67267" name="Google Shape;229;g7fe2cbe272_0_58:notes">
            <a:extLst>
              <a:ext uri="{FF2B5EF4-FFF2-40B4-BE49-F238E27FC236}">
                <a16:creationId xmlns:a16="http://schemas.microsoft.com/office/drawing/2014/main" id="{30D732B5-2A43-3D44-93A9-061842F594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7CA4FDD7-7D33-4B42-89B6-28E27D08A708}" type="slidenum">
              <a:rPr lang="en-US" altLang="en-US" b="0" smtClean="0">
                <a:latin typeface="Times" pitchFamily="2" charset="0"/>
              </a:rPr>
              <a:pPr>
                <a:buClr>
                  <a:srgbClr val="000000"/>
                </a:buClr>
                <a:buSzPts val="1200"/>
                <a:buFont typeface="Times" pitchFamily="2" charset="0"/>
                <a:buNone/>
              </a:pPr>
              <a:t>130</a:t>
            </a:fld>
            <a:endParaRPr lang="en-US" altLang="en-US" sz="1400" b="0">
              <a:sym typeface="Arial" panose="020B0604020202020204" pitchFamily="34" charset="0"/>
            </a:endParaRPr>
          </a:p>
        </p:txBody>
      </p:sp>
    </p:spTree>
    <p:extLst>
      <p:ext uri="{BB962C8B-B14F-4D97-AF65-F5344CB8AC3E}">
        <p14:creationId xmlns:p14="http://schemas.microsoft.com/office/powerpoint/2010/main" val="23577657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9313" name="Google Shape;227;g7fe2cbe272_0_58:notes">
            <a:extLst>
              <a:ext uri="{FF2B5EF4-FFF2-40B4-BE49-F238E27FC236}">
                <a16:creationId xmlns:a16="http://schemas.microsoft.com/office/drawing/2014/main" id="{29F33491-B3E6-4C43-B66C-35959F10AEF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69314" name="Google Shape;228;g7fe2cbe272_0_58:notes">
            <a:extLst>
              <a:ext uri="{FF2B5EF4-FFF2-40B4-BE49-F238E27FC236}">
                <a16:creationId xmlns:a16="http://schemas.microsoft.com/office/drawing/2014/main" id="{6289970D-F74D-5F41-8032-2B0E7AE34F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69315" name="Google Shape;229;g7fe2cbe272_0_58:notes">
            <a:extLst>
              <a:ext uri="{FF2B5EF4-FFF2-40B4-BE49-F238E27FC236}">
                <a16:creationId xmlns:a16="http://schemas.microsoft.com/office/drawing/2014/main" id="{4A0D67C5-A3E4-A949-9C95-03BD3B3569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94DD6457-F919-D349-8C67-C34D21E8910B}" type="slidenum">
              <a:rPr lang="en-US" altLang="en-US" b="0" smtClean="0">
                <a:latin typeface="Times" pitchFamily="2" charset="0"/>
              </a:rPr>
              <a:pPr>
                <a:buClr>
                  <a:srgbClr val="000000"/>
                </a:buClr>
                <a:buSzPts val="1200"/>
                <a:buFont typeface="Times" pitchFamily="2" charset="0"/>
                <a:buNone/>
              </a:pPr>
              <a:t>131</a:t>
            </a:fld>
            <a:endParaRPr lang="en-US" altLang="en-US" sz="1400" b="0">
              <a:sym typeface="Arial" panose="020B0604020202020204" pitchFamily="34" charset="0"/>
            </a:endParaRPr>
          </a:p>
        </p:txBody>
      </p:sp>
    </p:spTree>
    <p:extLst>
      <p:ext uri="{BB962C8B-B14F-4D97-AF65-F5344CB8AC3E}">
        <p14:creationId xmlns:p14="http://schemas.microsoft.com/office/powerpoint/2010/main" val="266811292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1361" name="Google Shape;462;g847cf01710_0_101:notes">
            <a:extLst>
              <a:ext uri="{FF2B5EF4-FFF2-40B4-BE49-F238E27FC236}">
                <a16:creationId xmlns:a16="http://schemas.microsoft.com/office/drawing/2014/main" id="{7FB4BCC5-879E-EE4A-8D7F-0F0ED1BADFF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71362" name="Google Shape;463;g847cf01710_0_101:notes">
            <a:extLst>
              <a:ext uri="{FF2B5EF4-FFF2-40B4-BE49-F238E27FC236}">
                <a16:creationId xmlns:a16="http://schemas.microsoft.com/office/drawing/2014/main" id="{67260227-6730-BE45-8000-94E6BF6E60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ea typeface="ＭＳ Ｐゴシック" panose="020B0600070205080204" pitchFamily="34" charset="-128"/>
              </a:rPr>
              <a:t>Answer: B</a:t>
            </a:r>
          </a:p>
          <a:p>
            <a:pPr eaLnBrk="1" hangingPunct="1">
              <a:spcBef>
                <a:spcPct val="0"/>
              </a:spcBef>
              <a:buClr>
                <a:srgbClr val="000000"/>
              </a:buClr>
              <a:buSzPts val="1400"/>
            </a:pPr>
            <a:r>
              <a:rPr lang="en-US" altLang="en-US" dirty="0">
                <a:latin typeface="Times" pitchFamily="2" charset="0"/>
                <a:ea typeface="ＭＳ Ｐゴシック" panose="020B0600070205080204" pitchFamily="34" charset="-128"/>
              </a:rPr>
              <a:t>Principle: 3:2</a:t>
            </a:r>
          </a:p>
          <a:p>
            <a:pPr eaLnBrk="1" hangingPunct="1">
              <a:spcBef>
                <a:spcPct val="0"/>
              </a:spcBef>
              <a:buClr>
                <a:srgbClr val="000000"/>
              </a:buClr>
              <a:buSzPts val="1400"/>
            </a:pPr>
            <a:r>
              <a:rPr lang="en-US" altLang="en-US" dirty="0">
                <a:latin typeface="Times" pitchFamily="2" charset="0"/>
                <a:ea typeface="ＭＳ Ｐゴシック" panose="020B0600070205080204" pitchFamily="34" charset="-128"/>
              </a:rPr>
              <a:t>Learning Objective(s): </a:t>
            </a:r>
            <a:r>
              <a:rPr lang="en-US" altLang="en-US" dirty="0">
                <a:latin typeface="Arial" panose="020B0604020202020204" pitchFamily="34" charset="0"/>
                <a:ea typeface="ＭＳ Ｐゴシック" panose="020B0600070205080204" pitchFamily="34" charset="-128"/>
              </a:rPr>
              <a:t>Relate the pH of a buffer, </a:t>
            </a:r>
            <a:r>
              <a:rPr lang="en-US" altLang="en-US" dirty="0" err="1">
                <a:latin typeface="Arial" panose="020B0604020202020204" pitchFamily="34" charset="0"/>
                <a:ea typeface="ＭＳ Ｐゴシック" panose="020B0600070205080204" pitchFamily="34" charset="-128"/>
              </a:rPr>
              <a:t>p</a:t>
            </a:r>
            <a:r>
              <a:rPr lang="en-US" altLang="en-US" i="1" dirty="0" err="1">
                <a:latin typeface="Arial" panose="020B0604020202020204" pitchFamily="34" charset="0"/>
                <a:ea typeface="ＭＳ Ｐゴシック" panose="020B0600070205080204" pitchFamily="34" charset="-128"/>
              </a:rPr>
              <a:t>K</a:t>
            </a:r>
            <a:r>
              <a:rPr lang="en-US" altLang="en-US" baseline="-25000" dirty="0" err="1">
                <a:latin typeface="Arial" panose="020B0604020202020204" pitchFamily="34" charset="0"/>
                <a:ea typeface="ＭＳ Ｐゴシック" panose="020B0600070205080204" pitchFamily="34" charset="-128"/>
              </a:rPr>
              <a:t>a</a:t>
            </a:r>
            <a:r>
              <a:rPr lang="en-US" altLang="en-US" dirty="0">
                <a:latin typeface="Arial" panose="020B0604020202020204" pitchFamily="34" charset="0"/>
                <a:ea typeface="ＭＳ Ｐゴシック" panose="020B0600070205080204" pitchFamily="34" charset="-128"/>
              </a:rPr>
              <a:t> of a weak acid, and the concentrations of weak acid and its conjugate base; Predict how changes in respiration will affect blood </a:t>
            </a:r>
            <a:r>
              <a:rPr lang="en-US" altLang="en-US" dirty="0" err="1">
                <a:latin typeface="Arial" panose="020B0604020202020204" pitchFamily="34" charset="0"/>
                <a:ea typeface="ＭＳ Ｐゴシック" panose="020B0600070205080204" pitchFamily="34" charset="-128"/>
              </a:rPr>
              <a:t>pH.</a:t>
            </a:r>
            <a:endParaRPr lang="en-US" altLang="en-US" dirty="0">
              <a:latin typeface="Times" pitchFamily="2" charset="0"/>
              <a:ea typeface="ＭＳ Ｐゴシック" panose="020B0600070205080204" pitchFamily="34" charset="-128"/>
            </a:endParaRPr>
          </a:p>
          <a:p>
            <a:pPr eaLnBrk="1" hangingPunct="1">
              <a:spcBef>
                <a:spcPct val="0"/>
              </a:spcBef>
              <a:buClr>
                <a:srgbClr val="000000"/>
              </a:buClr>
              <a:buSzPts val="1400"/>
            </a:pPr>
            <a:r>
              <a:rPr lang="en-US" altLang="en-US" dirty="0">
                <a:latin typeface="Times" pitchFamily="2" charset="0"/>
                <a:ea typeface="ＭＳ Ｐゴシック" panose="020B0600070205080204" pitchFamily="34" charset="-128"/>
              </a:rPr>
              <a:t>Bloom’s: 2:2 </a:t>
            </a:r>
          </a:p>
        </p:txBody>
      </p:sp>
      <p:sp>
        <p:nvSpPr>
          <p:cNvPr id="271363" name="Google Shape;464;g847cf01710_0_101:notes">
            <a:extLst>
              <a:ext uri="{FF2B5EF4-FFF2-40B4-BE49-F238E27FC236}">
                <a16:creationId xmlns:a16="http://schemas.microsoft.com/office/drawing/2014/main" id="{FFCDA1F1-CE35-EA4C-AF00-1BC39BDE7C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D89451C5-BAB4-7247-8943-D210D404D8C5}" type="slidenum">
              <a:rPr lang="en-US" altLang="en-US" b="0" smtClean="0">
                <a:latin typeface="Times" pitchFamily="2" charset="0"/>
              </a:rPr>
              <a:pPr>
                <a:buClr>
                  <a:srgbClr val="000000"/>
                </a:buClr>
                <a:buSzPts val="1200"/>
                <a:buFont typeface="Times" pitchFamily="2" charset="0"/>
                <a:buNone/>
              </a:pPr>
              <a:t>132</a:t>
            </a:fld>
            <a:endParaRPr lang="en-US" altLang="en-US" sz="1400" b="0">
              <a:sym typeface="Arial" panose="020B0604020202020204" pitchFamily="34" charset="0"/>
            </a:endParaRPr>
          </a:p>
        </p:txBody>
      </p:sp>
    </p:spTree>
    <p:extLst>
      <p:ext uri="{BB962C8B-B14F-4D97-AF65-F5344CB8AC3E}">
        <p14:creationId xmlns:p14="http://schemas.microsoft.com/office/powerpoint/2010/main" val="360313750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3409" name="Google Shape;462;g847cf01710_0_101:notes">
            <a:extLst>
              <a:ext uri="{FF2B5EF4-FFF2-40B4-BE49-F238E27FC236}">
                <a16:creationId xmlns:a16="http://schemas.microsoft.com/office/drawing/2014/main" id="{F81A5F1C-BA0C-6F4A-B71E-27F2916AA34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73410" name="Google Shape;463;g847cf01710_0_101:notes">
            <a:extLst>
              <a:ext uri="{FF2B5EF4-FFF2-40B4-BE49-F238E27FC236}">
                <a16:creationId xmlns:a16="http://schemas.microsoft.com/office/drawing/2014/main" id="{97A0938D-D8AE-884F-A2AC-8794B1707E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73411" name="Google Shape;464;g847cf01710_0_101:notes">
            <a:extLst>
              <a:ext uri="{FF2B5EF4-FFF2-40B4-BE49-F238E27FC236}">
                <a16:creationId xmlns:a16="http://schemas.microsoft.com/office/drawing/2014/main" id="{46DD59C8-4DCF-894B-A63A-42764239E8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912F71DB-7949-C145-A33C-27E67CDFB72C}" type="slidenum">
              <a:rPr lang="en-US" altLang="en-US" b="0" smtClean="0">
                <a:latin typeface="Times" pitchFamily="2" charset="0"/>
              </a:rPr>
              <a:pPr>
                <a:buClr>
                  <a:srgbClr val="000000"/>
                </a:buClr>
                <a:buSzPts val="1200"/>
                <a:buFont typeface="Times" pitchFamily="2" charset="0"/>
                <a:buNone/>
              </a:pPr>
              <a:t>133</a:t>
            </a:fld>
            <a:endParaRPr lang="en-US" altLang="en-US" sz="1400" b="0">
              <a:sym typeface="Arial" panose="020B0604020202020204" pitchFamily="34" charset="0"/>
            </a:endParaRPr>
          </a:p>
        </p:txBody>
      </p:sp>
    </p:spTree>
    <p:extLst>
      <p:ext uri="{BB962C8B-B14F-4D97-AF65-F5344CB8AC3E}">
        <p14:creationId xmlns:p14="http://schemas.microsoft.com/office/powerpoint/2010/main" val="365154140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5457" name="Google Shape;165;p2:notes">
            <a:extLst>
              <a:ext uri="{FF2B5EF4-FFF2-40B4-BE49-F238E27FC236}">
                <a16:creationId xmlns:a16="http://schemas.microsoft.com/office/drawing/2014/main" id="{A50986A1-C23A-7E41-AE24-E18A6E8965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75458" name="Google Shape;166;p2:notes">
            <a:extLst>
              <a:ext uri="{FF2B5EF4-FFF2-40B4-BE49-F238E27FC236}">
                <a16:creationId xmlns:a16="http://schemas.microsoft.com/office/drawing/2014/main" id="{BC07D9BB-F1EC-6145-B356-C9B49679FB3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4450510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7505" name="Google Shape;227;g7fe2cbe272_0_58:notes">
            <a:extLst>
              <a:ext uri="{FF2B5EF4-FFF2-40B4-BE49-F238E27FC236}">
                <a16:creationId xmlns:a16="http://schemas.microsoft.com/office/drawing/2014/main" id="{8A69C46A-33CA-FD41-A2AD-7E552EBCD6A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77506" name="Google Shape;228;g7fe2cbe272_0_58:notes">
            <a:extLst>
              <a:ext uri="{FF2B5EF4-FFF2-40B4-BE49-F238E27FC236}">
                <a16:creationId xmlns:a16="http://schemas.microsoft.com/office/drawing/2014/main" id="{FF48D6DC-44E5-BB4D-AC82-5D54C7B85B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77507" name="Google Shape;229;g7fe2cbe272_0_58:notes">
            <a:extLst>
              <a:ext uri="{FF2B5EF4-FFF2-40B4-BE49-F238E27FC236}">
                <a16:creationId xmlns:a16="http://schemas.microsoft.com/office/drawing/2014/main" id="{6121BC44-0F61-0E44-8334-BBD43F1B88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A7869DE8-865A-1744-A41C-CCAC6A0602D0}" type="slidenum">
              <a:rPr lang="en-US" altLang="en-US" b="0" smtClean="0">
                <a:latin typeface="Times" pitchFamily="2" charset="0"/>
              </a:rPr>
              <a:pPr>
                <a:buClr>
                  <a:srgbClr val="000000"/>
                </a:buClr>
                <a:buSzPts val="1200"/>
                <a:buFont typeface="Times" pitchFamily="2" charset="0"/>
                <a:buNone/>
              </a:pPr>
              <a:t>135</a:t>
            </a:fld>
            <a:endParaRPr lang="en-US" altLang="en-US" sz="1400" b="0">
              <a:sym typeface="Arial" panose="020B0604020202020204" pitchFamily="34" charset="0"/>
            </a:endParaRPr>
          </a:p>
        </p:txBody>
      </p:sp>
    </p:spTree>
    <p:extLst>
      <p:ext uri="{BB962C8B-B14F-4D97-AF65-F5344CB8AC3E}">
        <p14:creationId xmlns:p14="http://schemas.microsoft.com/office/powerpoint/2010/main" val="402756890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9553" name="Google Shape;165;p2:notes">
            <a:extLst>
              <a:ext uri="{FF2B5EF4-FFF2-40B4-BE49-F238E27FC236}">
                <a16:creationId xmlns:a16="http://schemas.microsoft.com/office/drawing/2014/main" id="{2EB3E869-CFA3-2049-B69C-BAD296DE64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79554" name="Google Shape;166;p2:notes">
            <a:extLst>
              <a:ext uri="{FF2B5EF4-FFF2-40B4-BE49-F238E27FC236}">
                <a16:creationId xmlns:a16="http://schemas.microsoft.com/office/drawing/2014/main" id="{9F686C5F-6917-7E4F-A612-9E43BB036B9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73062207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1601" name="Google Shape;227;g7fe2cbe272_0_58:notes">
            <a:extLst>
              <a:ext uri="{FF2B5EF4-FFF2-40B4-BE49-F238E27FC236}">
                <a16:creationId xmlns:a16="http://schemas.microsoft.com/office/drawing/2014/main" id="{7A37A8EC-0C0C-3849-B262-4411381B574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81602" name="Google Shape;228;g7fe2cbe272_0_58:notes">
            <a:extLst>
              <a:ext uri="{FF2B5EF4-FFF2-40B4-BE49-F238E27FC236}">
                <a16:creationId xmlns:a16="http://schemas.microsoft.com/office/drawing/2014/main" id="{BCFF95A1-4D75-A846-ACDD-95589EFC0F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81603" name="Google Shape;229;g7fe2cbe272_0_58:notes">
            <a:extLst>
              <a:ext uri="{FF2B5EF4-FFF2-40B4-BE49-F238E27FC236}">
                <a16:creationId xmlns:a16="http://schemas.microsoft.com/office/drawing/2014/main" id="{D125FB78-4BE6-0349-9B28-95B8C50915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1ACF55EF-533D-D54E-BAEE-1B9E5F7FEFE5}" type="slidenum">
              <a:rPr lang="en-US" altLang="en-US" b="0" smtClean="0">
                <a:latin typeface="Times" pitchFamily="2" charset="0"/>
              </a:rPr>
              <a:pPr>
                <a:buClr>
                  <a:srgbClr val="000000"/>
                </a:buClr>
                <a:buSzPts val="1200"/>
                <a:buFont typeface="Times" pitchFamily="2" charset="0"/>
                <a:buNone/>
              </a:pPr>
              <a:t>137</a:t>
            </a:fld>
            <a:endParaRPr lang="en-US" altLang="en-US" sz="1400" b="0">
              <a:sym typeface="Arial" panose="020B0604020202020204" pitchFamily="34" charset="0"/>
            </a:endParaRPr>
          </a:p>
        </p:txBody>
      </p:sp>
    </p:spTree>
    <p:extLst>
      <p:ext uri="{BB962C8B-B14F-4D97-AF65-F5344CB8AC3E}">
        <p14:creationId xmlns:p14="http://schemas.microsoft.com/office/powerpoint/2010/main" val="106038504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3649" name="Google Shape;462;g847cf01710_0_101:notes">
            <a:extLst>
              <a:ext uri="{FF2B5EF4-FFF2-40B4-BE49-F238E27FC236}">
                <a16:creationId xmlns:a16="http://schemas.microsoft.com/office/drawing/2014/main" id="{016F4231-356B-9A4D-BD1B-4186E9AEC89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83650" name="Google Shape;463;g847cf01710_0_101:notes">
            <a:extLst>
              <a:ext uri="{FF2B5EF4-FFF2-40B4-BE49-F238E27FC236}">
                <a16:creationId xmlns:a16="http://schemas.microsoft.com/office/drawing/2014/main" id="{35369B81-7637-D547-A8D8-B8559252B0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ea typeface="ＭＳ Ｐゴシック" panose="020B0600070205080204" pitchFamily="34" charset="-128"/>
              </a:rPr>
              <a:t>Answer: C</a:t>
            </a: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Principle: 2.3</a:t>
            </a: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Learning Objective(s): </a:t>
            </a:r>
            <a:r>
              <a:rPr lang="en-US" altLang="en-US">
                <a:latin typeface="Arial" panose="020B0604020202020204" pitchFamily="34" charset="0"/>
                <a:ea typeface="ＭＳ Ｐゴシック" panose="020B0600070205080204" pitchFamily="34" charset="-128"/>
              </a:rPr>
              <a:t>Compare the pH of intracellular and extracellular fluids.</a:t>
            </a:r>
            <a:endParaRPr lang="en-US" altLang="en-US">
              <a:latin typeface="Times" pitchFamily="2" charset="0"/>
              <a:ea typeface="ＭＳ Ｐゴシック" panose="020B0600070205080204" pitchFamily="34" charset="-128"/>
            </a:endParaRP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Bloom’s: 2:2 </a:t>
            </a:r>
          </a:p>
        </p:txBody>
      </p:sp>
      <p:sp>
        <p:nvSpPr>
          <p:cNvPr id="283651" name="Google Shape;464;g847cf01710_0_101:notes">
            <a:extLst>
              <a:ext uri="{FF2B5EF4-FFF2-40B4-BE49-F238E27FC236}">
                <a16:creationId xmlns:a16="http://schemas.microsoft.com/office/drawing/2014/main" id="{0C54D46A-61BE-4845-82F0-F514915810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972C1DD9-1E5A-FC45-A255-072BD0D49B8D}" type="slidenum">
              <a:rPr lang="en-US" altLang="en-US" b="0" smtClean="0">
                <a:latin typeface="Times" pitchFamily="2" charset="0"/>
              </a:rPr>
              <a:pPr>
                <a:buClr>
                  <a:srgbClr val="000000"/>
                </a:buClr>
                <a:buSzPts val="1200"/>
                <a:buFont typeface="Times" pitchFamily="2" charset="0"/>
                <a:buNone/>
              </a:pPr>
              <a:t>138</a:t>
            </a:fld>
            <a:endParaRPr lang="en-US" altLang="en-US" sz="1400" b="0">
              <a:sym typeface="Arial" panose="020B0604020202020204" pitchFamily="34" charset="0"/>
            </a:endParaRPr>
          </a:p>
        </p:txBody>
      </p:sp>
    </p:spTree>
    <p:extLst>
      <p:ext uri="{BB962C8B-B14F-4D97-AF65-F5344CB8AC3E}">
        <p14:creationId xmlns:p14="http://schemas.microsoft.com/office/powerpoint/2010/main" val="258510481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5697" name="Google Shape;462;g847cf01710_0_101:notes">
            <a:extLst>
              <a:ext uri="{FF2B5EF4-FFF2-40B4-BE49-F238E27FC236}">
                <a16:creationId xmlns:a16="http://schemas.microsoft.com/office/drawing/2014/main" id="{3C1796BA-832C-6047-B116-76C9AAA49F9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85698" name="Google Shape;463;g847cf01710_0_101:notes">
            <a:extLst>
              <a:ext uri="{FF2B5EF4-FFF2-40B4-BE49-F238E27FC236}">
                <a16:creationId xmlns:a16="http://schemas.microsoft.com/office/drawing/2014/main" id="{6324F5AF-58D0-004D-A14C-2B57DFA821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85699" name="Google Shape;464;g847cf01710_0_101:notes">
            <a:extLst>
              <a:ext uri="{FF2B5EF4-FFF2-40B4-BE49-F238E27FC236}">
                <a16:creationId xmlns:a16="http://schemas.microsoft.com/office/drawing/2014/main" id="{ECAE6F83-B303-D64B-A516-3A5455B084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23C5DAD5-C3B1-A24E-9244-C690BA115B3B}" type="slidenum">
              <a:rPr lang="en-US" altLang="en-US" b="0" smtClean="0">
                <a:latin typeface="Times" pitchFamily="2" charset="0"/>
              </a:rPr>
              <a:pPr>
                <a:buClr>
                  <a:srgbClr val="000000"/>
                </a:buClr>
                <a:buSzPts val="1200"/>
                <a:buFont typeface="Times" pitchFamily="2" charset="0"/>
                <a:buNone/>
              </a:pPr>
              <a:t>139</a:t>
            </a:fld>
            <a:endParaRPr lang="en-US" altLang="en-US" sz="1400" b="0">
              <a:sym typeface="Arial" panose="020B0604020202020204" pitchFamily="34" charset="0"/>
            </a:endParaRPr>
          </a:p>
        </p:txBody>
      </p:sp>
    </p:spTree>
    <p:extLst>
      <p:ext uri="{BB962C8B-B14F-4D97-AF65-F5344CB8AC3E}">
        <p14:creationId xmlns:p14="http://schemas.microsoft.com/office/powerpoint/2010/main" val="345515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1" name="Google Shape;462;g847cf01710_0_101:notes">
            <a:extLst>
              <a:ext uri="{FF2B5EF4-FFF2-40B4-BE49-F238E27FC236}">
                <a16:creationId xmlns:a16="http://schemas.microsoft.com/office/drawing/2014/main" id="{373A9500-0415-D943-BCFA-8BF4B2BF15E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6082" name="Google Shape;463;g847cf01710_0_101:notes">
            <a:extLst>
              <a:ext uri="{FF2B5EF4-FFF2-40B4-BE49-F238E27FC236}">
                <a16:creationId xmlns:a16="http://schemas.microsoft.com/office/drawing/2014/main" id="{320C30DA-E1A9-5142-9C93-40F26C0B2C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46083" name="Google Shape;464;g847cf01710_0_101:notes">
            <a:extLst>
              <a:ext uri="{FF2B5EF4-FFF2-40B4-BE49-F238E27FC236}">
                <a16:creationId xmlns:a16="http://schemas.microsoft.com/office/drawing/2014/main" id="{4EF117F2-515C-1142-BE6E-0C5F7EF649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BFE3D8E0-DDDE-2B46-B39C-70805C0BD1F0}" type="slidenum">
              <a:rPr lang="en-US" altLang="en-US" b="0" smtClean="0">
                <a:latin typeface="Times" pitchFamily="2" charset="0"/>
              </a:rPr>
              <a:pPr>
                <a:buClr>
                  <a:srgbClr val="000000"/>
                </a:buClr>
                <a:buSzPts val="1200"/>
                <a:buFont typeface="Times" pitchFamily="2" charset="0"/>
                <a:buNone/>
              </a:pPr>
              <a:t>14</a:t>
            </a:fld>
            <a:endParaRPr lang="en-US" altLang="en-US" sz="1400" b="0">
              <a:sym typeface="Arial" panose="020B0604020202020204" pitchFamily="34" charset="0"/>
            </a:endParaRPr>
          </a:p>
        </p:txBody>
      </p:sp>
    </p:spTree>
    <p:extLst>
      <p:ext uri="{BB962C8B-B14F-4D97-AF65-F5344CB8AC3E}">
        <p14:creationId xmlns:p14="http://schemas.microsoft.com/office/powerpoint/2010/main" val="352678762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1841" name="Google Shape;161;g924bc13e47_0_124:notes">
            <a:extLst>
              <a:ext uri="{FF2B5EF4-FFF2-40B4-BE49-F238E27FC236}">
                <a16:creationId xmlns:a16="http://schemas.microsoft.com/office/drawing/2014/main" id="{21C7AA1F-2C7C-ED42-A710-69772A840885}"/>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1842" name="Google Shape;162;g924bc13e47_0_124:notes">
            <a:extLst>
              <a:ext uri="{FF2B5EF4-FFF2-40B4-BE49-F238E27FC236}">
                <a16:creationId xmlns:a16="http://schemas.microsoft.com/office/drawing/2014/main" id="{D0571BAE-84AF-BD47-8228-6E006FD9FF22}"/>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lvl="0" indent="0" algn="l" rtl="0">
              <a:spcBef>
                <a:spcPts val="0"/>
              </a:spcBef>
              <a:spcAft>
                <a:spcPts val="0"/>
              </a:spcAft>
              <a:buClr>
                <a:schemeClr val="dk1"/>
              </a:buClr>
              <a:buSzPts val="1100"/>
              <a:buFont typeface="Arial"/>
              <a:buNone/>
            </a:pPr>
            <a:r>
              <a:rPr lang="en-GB" sz="1000" dirty="0">
                <a:solidFill>
                  <a:schemeClr val="dk1"/>
                </a:solidFill>
              </a:rPr>
              <a:t>Instructor: This Animated Mechanism is found within Chapter 6 of Achieve.  It’s in the folder titled “Ch6 In-Class Activities, Videos, and Resources.”</a:t>
            </a:r>
            <a:endParaRPr lang="en-GB" sz="1000" dirty="0"/>
          </a:p>
        </p:txBody>
      </p:sp>
      <p:sp>
        <p:nvSpPr>
          <p:cNvPr id="291843" name="Google Shape;163;g924bc13e47_0_124:notes">
            <a:extLst>
              <a:ext uri="{FF2B5EF4-FFF2-40B4-BE49-F238E27FC236}">
                <a16:creationId xmlns:a16="http://schemas.microsoft.com/office/drawing/2014/main" id="{26D17610-D441-114C-9255-6B9CB82F6B79}"/>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1AFE2AB1-C3B3-C34D-9D57-677FBFDE0EF0}" type="slidenum">
              <a:rPr lang="en-GB" altLang="en-US" sz="1300" b="0" smtClean="0"/>
              <a:pPr algn="l"/>
              <a:t>140</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7781464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3889" name="Google Shape;170;g924bc13e47_0_242:notes">
            <a:extLst>
              <a:ext uri="{FF2B5EF4-FFF2-40B4-BE49-F238E27FC236}">
                <a16:creationId xmlns:a16="http://schemas.microsoft.com/office/drawing/2014/main" id="{1496A3B7-D51E-9A4F-887F-E7DA9632892D}"/>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3890" name="Google Shape;171;g924bc13e47_0_242:notes">
            <a:extLst>
              <a:ext uri="{FF2B5EF4-FFF2-40B4-BE49-F238E27FC236}">
                <a16:creationId xmlns:a16="http://schemas.microsoft.com/office/drawing/2014/main" id="{C0480F41-17DA-D642-A5C2-D6BF5C17E07A}"/>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r>
              <a:rPr lang="en-US" altLang="en-US" dirty="0">
                <a:latin typeface="Arial" panose="020B0604020202020204" pitchFamily="34" charset="0"/>
                <a:ea typeface="ＭＳ Ｐゴシック" panose="020B0600070205080204" pitchFamily="34" charset="-128"/>
              </a:rPr>
              <a:t>Instructor: </a:t>
            </a:r>
            <a:r>
              <a:rPr lang="en-GB" sz="1200" kern="1200" dirty="0">
                <a:solidFill>
                  <a:schemeClr val="tx1"/>
                </a:solidFill>
                <a:effectLst/>
                <a:latin typeface="Arial" pitchFamily="-112" charset="0"/>
                <a:ea typeface="ＭＳ Ｐゴシック" charset="-128"/>
                <a:cs typeface="ＭＳ Ｐゴシック" charset="-128"/>
              </a:rPr>
              <a:t>This Animated Mechanism is found within Chapter 6 of Achieve.  It’s in the folder titled “Ch6 In-Class Activities, Videos, and Resources.”</a:t>
            </a:r>
            <a:endParaRPr lang="en-US" altLang="en-US" dirty="0">
              <a:latin typeface="Arial" panose="020B0604020202020204" pitchFamily="34" charset="0"/>
              <a:ea typeface="ＭＳ Ｐゴシック" panose="020B0600070205080204" pitchFamily="34" charset="-128"/>
            </a:endParaRPr>
          </a:p>
        </p:txBody>
      </p:sp>
      <p:sp>
        <p:nvSpPr>
          <p:cNvPr id="293891" name="Google Shape;172;g924bc13e47_0_242:notes">
            <a:extLst>
              <a:ext uri="{FF2B5EF4-FFF2-40B4-BE49-F238E27FC236}">
                <a16:creationId xmlns:a16="http://schemas.microsoft.com/office/drawing/2014/main" id="{E882919E-56A6-0348-8817-C28D363D828C}"/>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9CA35298-E9A5-C24F-95D7-4FC7B10D1829}" type="slidenum">
              <a:rPr lang="en-GB" altLang="en-US" sz="1300" b="0" smtClean="0"/>
              <a:pPr algn="l"/>
              <a:t>141</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8386002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5937" name="Google Shape;177;g924bc13e47_0_358:notes">
            <a:extLst>
              <a:ext uri="{FF2B5EF4-FFF2-40B4-BE49-F238E27FC236}">
                <a16:creationId xmlns:a16="http://schemas.microsoft.com/office/drawing/2014/main" id="{F0F71DFB-9C65-0B46-9676-BADFD68E28CE}"/>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5938" name="Google Shape;178;g924bc13e47_0_358:notes">
            <a:extLst>
              <a:ext uri="{FF2B5EF4-FFF2-40B4-BE49-F238E27FC236}">
                <a16:creationId xmlns:a16="http://schemas.microsoft.com/office/drawing/2014/main" id="{072ADAF3-8E5A-B845-9EF4-82049E78DECE}"/>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r>
              <a:rPr lang="en-US" altLang="en-US" dirty="0">
                <a:latin typeface="Arial" panose="020B0604020202020204" pitchFamily="34" charset="0"/>
                <a:ea typeface="ＭＳ Ｐゴシック" panose="020B0600070205080204" pitchFamily="34" charset="-128"/>
              </a:rPr>
              <a:t>Instructor: </a:t>
            </a:r>
            <a:r>
              <a:rPr lang="en-GB" sz="1200" kern="1200" dirty="0">
                <a:solidFill>
                  <a:schemeClr val="tx1"/>
                </a:solidFill>
                <a:effectLst/>
                <a:latin typeface="Arial" pitchFamily="-112" charset="0"/>
                <a:ea typeface="ＭＳ Ｐゴシック" charset="-128"/>
                <a:cs typeface="ＭＳ Ｐゴシック" charset="-128"/>
              </a:rPr>
              <a:t>This Animated Mechanism is found within Chapter 6 of Achieve.  It’s in the folder titled “Ch6 In-Class Activities, Videos, and Resources.”</a:t>
            </a:r>
            <a:endParaRPr lang="en-US" altLang="en-US" dirty="0">
              <a:latin typeface="Arial" panose="020B0604020202020204" pitchFamily="34" charset="0"/>
              <a:ea typeface="ＭＳ Ｐゴシック" panose="020B0600070205080204" pitchFamily="34" charset="-128"/>
            </a:endParaRPr>
          </a:p>
        </p:txBody>
      </p:sp>
      <p:sp>
        <p:nvSpPr>
          <p:cNvPr id="295939" name="Google Shape;179;g924bc13e47_0_358:notes">
            <a:extLst>
              <a:ext uri="{FF2B5EF4-FFF2-40B4-BE49-F238E27FC236}">
                <a16:creationId xmlns:a16="http://schemas.microsoft.com/office/drawing/2014/main" id="{8FAB4A4B-C4E1-C342-92BD-7BB8F94FD5A6}"/>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844AE30D-3163-084A-8B64-22DF0940A50B}" type="slidenum">
              <a:rPr lang="en-GB" altLang="en-US" sz="1300" b="0" smtClean="0"/>
              <a:pPr algn="l"/>
              <a:t>142</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075444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3889" name="Google Shape;170;g924bc13e47_0_242:notes">
            <a:extLst>
              <a:ext uri="{FF2B5EF4-FFF2-40B4-BE49-F238E27FC236}">
                <a16:creationId xmlns:a16="http://schemas.microsoft.com/office/drawing/2014/main" id="{1496A3B7-D51E-9A4F-887F-E7DA9632892D}"/>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3890" name="Google Shape;171;g924bc13e47_0_242:notes">
            <a:extLst>
              <a:ext uri="{FF2B5EF4-FFF2-40B4-BE49-F238E27FC236}">
                <a16:creationId xmlns:a16="http://schemas.microsoft.com/office/drawing/2014/main" id="{C0480F41-17DA-D642-A5C2-D6BF5C17E07A}"/>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r>
              <a:rPr lang="en-US" altLang="en-US" dirty="0">
                <a:latin typeface="Arial" panose="020B0604020202020204" pitchFamily="34" charset="0"/>
                <a:ea typeface="ＭＳ Ｐゴシック" panose="020B0600070205080204" pitchFamily="34" charset="-128"/>
              </a:rPr>
              <a:t>Instructor: </a:t>
            </a:r>
            <a:r>
              <a:rPr lang="en-GB" sz="1200" kern="1200" dirty="0">
                <a:solidFill>
                  <a:schemeClr val="tx1"/>
                </a:solidFill>
                <a:effectLst/>
                <a:latin typeface="Arial" pitchFamily="-112" charset="0"/>
                <a:ea typeface="ＭＳ Ｐゴシック" charset="-128"/>
                <a:cs typeface="ＭＳ Ｐゴシック" charset="-128"/>
              </a:rPr>
              <a:t>This Animated Mechanism is found within Chapter 6 of Achieve.  It’s in the folder titled “Ch6 In-Class Activities, Videos, and Resources.”</a:t>
            </a:r>
            <a:endParaRPr lang="en-US" altLang="en-US" dirty="0">
              <a:latin typeface="Arial" panose="020B0604020202020204" pitchFamily="34" charset="0"/>
              <a:ea typeface="ＭＳ Ｐゴシック" panose="020B0600070205080204" pitchFamily="34" charset="-128"/>
            </a:endParaRPr>
          </a:p>
        </p:txBody>
      </p:sp>
      <p:sp>
        <p:nvSpPr>
          <p:cNvPr id="293891" name="Google Shape;172;g924bc13e47_0_242:notes">
            <a:extLst>
              <a:ext uri="{FF2B5EF4-FFF2-40B4-BE49-F238E27FC236}">
                <a16:creationId xmlns:a16="http://schemas.microsoft.com/office/drawing/2014/main" id="{E882919E-56A6-0348-8817-C28D363D828C}"/>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9CA35298-E9A5-C24F-95D7-4FC7B10D1829}" type="slidenum">
              <a:rPr lang="en-GB" altLang="en-US" sz="1300" b="0" smtClean="0"/>
              <a:pPr algn="l"/>
              <a:t>143</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9848620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5937" name="Google Shape;177;g924bc13e47_0_358:notes">
            <a:extLst>
              <a:ext uri="{FF2B5EF4-FFF2-40B4-BE49-F238E27FC236}">
                <a16:creationId xmlns:a16="http://schemas.microsoft.com/office/drawing/2014/main" id="{F0F71DFB-9C65-0B46-9676-BADFD68E28CE}"/>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5938" name="Google Shape;178;g924bc13e47_0_358:notes">
            <a:extLst>
              <a:ext uri="{FF2B5EF4-FFF2-40B4-BE49-F238E27FC236}">
                <a16:creationId xmlns:a16="http://schemas.microsoft.com/office/drawing/2014/main" id="{072ADAF3-8E5A-B845-9EF4-82049E78DECE}"/>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r>
              <a:rPr lang="en-US" altLang="en-US" dirty="0">
                <a:latin typeface="Arial" panose="020B0604020202020204" pitchFamily="34" charset="0"/>
                <a:ea typeface="ＭＳ Ｐゴシック" panose="020B0600070205080204" pitchFamily="34" charset="-128"/>
              </a:rPr>
              <a:t>Instructor: </a:t>
            </a:r>
            <a:r>
              <a:rPr lang="en-GB" sz="1200" kern="1200" dirty="0">
                <a:solidFill>
                  <a:schemeClr val="tx1"/>
                </a:solidFill>
                <a:effectLst/>
                <a:latin typeface="Arial" pitchFamily="-112" charset="0"/>
                <a:ea typeface="ＭＳ Ｐゴシック" charset="-128"/>
                <a:cs typeface="ＭＳ Ｐゴシック" charset="-128"/>
              </a:rPr>
              <a:t>This Animated Mechanism is found within Chapter 6 of Achieve.  It’s in the folder titled “Ch6 In-Class Activities, Videos, and Resources.”</a:t>
            </a:r>
            <a:endParaRPr lang="en-US" altLang="en-US" dirty="0">
              <a:latin typeface="Arial" panose="020B0604020202020204" pitchFamily="34" charset="0"/>
              <a:ea typeface="ＭＳ Ｐゴシック" panose="020B0600070205080204" pitchFamily="34" charset="-128"/>
            </a:endParaRPr>
          </a:p>
        </p:txBody>
      </p:sp>
      <p:sp>
        <p:nvSpPr>
          <p:cNvPr id="295939" name="Google Shape;179;g924bc13e47_0_358:notes">
            <a:extLst>
              <a:ext uri="{FF2B5EF4-FFF2-40B4-BE49-F238E27FC236}">
                <a16:creationId xmlns:a16="http://schemas.microsoft.com/office/drawing/2014/main" id="{8FAB4A4B-C4E1-C342-92BD-7BB8F94FD5A6}"/>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844AE30D-3163-084A-8B64-22DF0940A50B}" type="slidenum">
              <a:rPr lang="en-GB" altLang="en-US" sz="1300" b="0" smtClean="0"/>
              <a:pPr algn="l"/>
              <a:t>144</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03361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29" name="Google Shape;165;p2:notes">
            <a:extLst>
              <a:ext uri="{FF2B5EF4-FFF2-40B4-BE49-F238E27FC236}">
                <a16:creationId xmlns:a16="http://schemas.microsoft.com/office/drawing/2014/main" id="{451E265E-5A2F-E44A-9CE1-F923526B21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48130" name="Google Shape;166;p2:notes">
            <a:extLst>
              <a:ext uri="{FF2B5EF4-FFF2-40B4-BE49-F238E27FC236}">
                <a16:creationId xmlns:a16="http://schemas.microsoft.com/office/drawing/2014/main" id="{90392C87-5C63-1248-8C04-D31E654BB0E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62711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7" name="Google Shape;227;g7fe2cbe272_0_58:notes">
            <a:extLst>
              <a:ext uri="{FF2B5EF4-FFF2-40B4-BE49-F238E27FC236}">
                <a16:creationId xmlns:a16="http://schemas.microsoft.com/office/drawing/2014/main" id="{60EAF55F-53E5-F349-B1A5-CFBE5F555CF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0178" name="Google Shape;228;g7fe2cbe272_0_58:notes">
            <a:extLst>
              <a:ext uri="{FF2B5EF4-FFF2-40B4-BE49-F238E27FC236}">
                <a16:creationId xmlns:a16="http://schemas.microsoft.com/office/drawing/2014/main" id="{68613FED-5687-0548-95CF-F6363FA025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50179" name="Google Shape;229;g7fe2cbe272_0_58:notes">
            <a:extLst>
              <a:ext uri="{FF2B5EF4-FFF2-40B4-BE49-F238E27FC236}">
                <a16:creationId xmlns:a16="http://schemas.microsoft.com/office/drawing/2014/main" id="{5ED1565A-574E-5F43-8AEA-A3C2CD1CBB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894BD9CD-D647-C047-B2BD-F9F1ACC88E80}" type="slidenum">
              <a:rPr lang="en-US" altLang="en-US" b="0" smtClean="0">
                <a:latin typeface="Times" pitchFamily="2" charset="0"/>
              </a:rPr>
              <a:pPr>
                <a:buClr>
                  <a:srgbClr val="000000"/>
                </a:buClr>
                <a:buSzPts val="1200"/>
                <a:buFont typeface="Times" pitchFamily="2" charset="0"/>
                <a:buNone/>
              </a:pPr>
              <a:t>16</a:t>
            </a:fld>
            <a:endParaRPr lang="en-US" altLang="en-US" sz="1400" b="0">
              <a:sym typeface="Arial" panose="020B0604020202020204" pitchFamily="34" charset="0"/>
            </a:endParaRPr>
          </a:p>
        </p:txBody>
      </p:sp>
    </p:spTree>
    <p:extLst>
      <p:ext uri="{BB962C8B-B14F-4D97-AF65-F5344CB8AC3E}">
        <p14:creationId xmlns:p14="http://schemas.microsoft.com/office/powerpoint/2010/main" val="133772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225" name="Google Shape;462;g847cf01710_0_101:notes">
            <a:extLst>
              <a:ext uri="{FF2B5EF4-FFF2-40B4-BE49-F238E27FC236}">
                <a16:creationId xmlns:a16="http://schemas.microsoft.com/office/drawing/2014/main" id="{6484C038-BF4F-0D4A-B6D7-02F3CC2DA65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2226" name="Google Shape;463;g847cf01710_0_101:notes">
            <a:extLst>
              <a:ext uri="{FF2B5EF4-FFF2-40B4-BE49-F238E27FC236}">
                <a16:creationId xmlns:a16="http://schemas.microsoft.com/office/drawing/2014/main" id="{493445A4-781B-C649-856F-2050FFE4A1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ea typeface="ＭＳ Ｐゴシック" panose="020B0600070205080204" pitchFamily="34" charset="-128"/>
              </a:rPr>
              <a:t>Answer: C</a:t>
            </a:r>
          </a:p>
          <a:p>
            <a:pPr eaLnBrk="1" hangingPunct="1">
              <a:spcBef>
                <a:spcPct val="0"/>
              </a:spcBef>
              <a:buClr>
                <a:srgbClr val="000000"/>
              </a:buClr>
              <a:buSzPts val="1400"/>
            </a:pPr>
            <a:r>
              <a:rPr lang="en-US" altLang="en-US" dirty="0">
                <a:latin typeface="Times" pitchFamily="2" charset="0"/>
                <a:ea typeface="ＭＳ Ｐゴシック" panose="020B0600070205080204" pitchFamily="34" charset="-128"/>
              </a:rPr>
              <a:t>Principle: 2.1</a:t>
            </a:r>
          </a:p>
          <a:p>
            <a:pPr eaLnBrk="1" hangingPunct="1">
              <a:spcBef>
                <a:spcPct val="0"/>
              </a:spcBef>
              <a:buClr>
                <a:srgbClr val="000000"/>
              </a:buClr>
              <a:buSzPts val="1400"/>
            </a:pPr>
            <a:r>
              <a:rPr lang="en-US" altLang="en-US" dirty="0">
                <a:latin typeface="Times" pitchFamily="2" charset="0"/>
                <a:ea typeface="ＭＳ Ｐゴシック" panose="020B0600070205080204" pitchFamily="34" charset="-128"/>
              </a:rPr>
              <a:t>Learning Objective(s): </a:t>
            </a:r>
            <a:r>
              <a:rPr lang="en-US" altLang="en-US" dirty="0">
                <a:latin typeface="Arial" panose="020B0604020202020204" pitchFamily="34" charset="0"/>
                <a:ea typeface="ＭＳ Ｐゴシック" panose="020B0600070205080204" pitchFamily="34" charset="-128"/>
              </a:rPr>
              <a:t>Determine the donor and acceptor in a hydrogen bond.</a:t>
            </a:r>
            <a:endParaRPr lang="en-US" altLang="en-US" dirty="0">
              <a:latin typeface="Times" pitchFamily="2" charset="0"/>
              <a:ea typeface="ＭＳ Ｐゴシック" panose="020B0600070205080204" pitchFamily="34" charset="-128"/>
            </a:endParaRPr>
          </a:p>
          <a:p>
            <a:pPr eaLnBrk="1" hangingPunct="1">
              <a:spcBef>
                <a:spcPct val="0"/>
              </a:spcBef>
              <a:buClr>
                <a:srgbClr val="000000"/>
              </a:buClr>
              <a:buSzPts val="1400"/>
            </a:pPr>
            <a:r>
              <a:rPr lang="en-US" altLang="en-US" dirty="0">
                <a:latin typeface="Times" pitchFamily="2" charset="0"/>
                <a:ea typeface="ＭＳ Ｐゴシック" panose="020B0600070205080204" pitchFamily="34" charset="-128"/>
              </a:rPr>
              <a:t>Bloom’s: 2:2</a:t>
            </a:r>
          </a:p>
        </p:txBody>
      </p:sp>
      <p:sp>
        <p:nvSpPr>
          <p:cNvPr id="52227" name="Google Shape;464;g847cf01710_0_101:notes">
            <a:extLst>
              <a:ext uri="{FF2B5EF4-FFF2-40B4-BE49-F238E27FC236}">
                <a16:creationId xmlns:a16="http://schemas.microsoft.com/office/drawing/2014/main" id="{0BC3B35B-21EE-B542-B633-065784095D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2D0FF727-30BC-8F40-A6EF-791238FA45B8}" type="slidenum">
              <a:rPr lang="en-US" altLang="en-US" b="0" smtClean="0">
                <a:latin typeface="Times" pitchFamily="2" charset="0"/>
              </a:rPr>
              <a:pPr>
                <a:buClr>
                  <a:srgbClr val="000000"/>
                </a:buClr>
                <a:buSzPts val="1200"/>
                <a:buFont typeface="Times" pitchFamily="2" charset="0"/>
                <a:buNone/>
              </a:pPr>
              <a:t>17</a:t>
            </a:fld>
            <a:endParaRPr lang="en-US" altLang="en-US" sz="1400" b="0">
              <a:sym typeface="Arial" panose="020B0604020202020204" pitchFamily="34" charset="0"/>
            </a:endParaRPr>
          </a:p>
        </p:txBody>
      </p:sp>
    </p:spTree>
    <p:extLst>
      <p:ext uri="{BB962C8B-B14F-4D97-AF65-F5344CB8AC3E}">
        <p14:creationId xmlns:p14="http://schemas.microsoft.com/office/powerpoint/2010/main" val="4078952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4273" name="Google Shape;462;g847cf01710_0_101:notes">
            <a:extLst>
              <a:ext uri="{FF2B5EF4-FFF2-40B4-BE49-F238E27FC236}">
                <a16:creationId xmlns:a16="http://schemas.microsoft.com/office/drawing/2014/main" id="{C297CFB7-2522-AA45-ADA0-548D5355D59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4274" name="Google Shape;463;g847cf01710_0_101:notes">
            <a:extLst>
              <a:ext uri="{FF2B5EF4-FFF2-40B4-BE49-F238E27FC236}">
                <a16:creationId xmlns:a16="http://schemas.microsoft.com/office/drawing/2014/main" id="{149D42D9-495B-D044-B9F3-8BB996DA31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54275" name="Google Shape;464;g847cf01710_0_101:notes">
            <a:extLst>
              <a:ext uri="{FF2B5EF4-FFF2-40B4-BE49-F238E27FC236}">
                <a16:creationId xmlns:a16="http://schemas.microsoft.com/office/drawing/2014/main" id="{EF8788DC-060F-E740-A1D3-53D5924291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DD6467E8-FD88-C54A-B738-C04F53412CE8}" type="slidenum">
              <a:rPr lang="en-US" altLang="en-US" b="0" smtClean="0">
                <a:latin typeface="Times" pitchFamily="2" charset="0"/>
              </a:rPr>
              <a:pPr>
                <a:buClr>
                  <a:srgbClr val="000000"/>
                </a:buClr>
                <a:buSzPts val="1200"/>
                <a:buFont typeface="Times" pitchFamily="2" charset="0"/>
                <a:buNone/>
              </a:pPr>
              <a:t>18</a:t>
            </a:fld>
            <a:endParaRPr lang="en-US" altLang="en-US" sz="1400" b="0">
              <a:sym typeface="Arial" panose="020B0604020202020204" pitchFamily="34" charset="0"/>
            </a:endParaRPr>
          </a:p>
        </p:txBody>
      </p:sp>
    </p:spTree>
    <p:extLst>
      <p:ext uri="{BB962C8B-B14F-4D97-AF65-F5344CB8AC3E}">
        <p14:creationId xmlns:p14="http://schemas.microsoft.com/office/powerpoint/2010/main" val="2031802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1" name="Google Shape;227;g7fe2cbe272_0_58:notes">
            <a:extLst>
              <a:ext uri="{FF2B5EF4-FFF2-40B4-BE49-F238E27FC236}">
                <a16:creationId xmlns:a16="http://schemas.microsoft.com/office/drawing/2014/main" id="{C36278B6-EAF0-D342-B82B-64FD5FC6E42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6322" name="Google Shape;228;g7fe2cbe272_0_58:notes">
            <a:extLst>
              <a:ext uri="{FF2B5EF4-FFF2-40B4-BE49-F238E27FC236}">
                <a16:creationId xmlns:a16="http://schemas.microsoft.com/office/drawing/2014/main" id="{7762C6F2-73C3-4745-A1A0-C9EA6FC050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56323" name="Google Shape;229;g7fe2cbe272_0_58:notes">
            <a:extLst>
              <a:ext uri="{FF2B5EF4-FFF2-40B4-BE49-F238E27FC236}">
                <a16:creationId xmlns:a16="http://schemas.microsoft.com/office/drawing/2014/main" id="{4C0A6FBB-24CC-A84E-9CE4-4D0B003AF4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07FDE7FA-8D76-334F-87A3-C1E19E233D2D}" type="slidenum">
              <a:rPr lang="en-US" altLang="en-US" b="0" smtClean="0">
                <a:latin typeface="Times" pitchFamily="2" charset="0"/>
              </a:rPr>
              <a:pPr>
                <a:buClr>
                  <a:srgbClr val="000000"/>
                </a:buClr>
                <a:buSzPts val="1200"/>
                <a:buFont typeface="Times" pitchFamily="2" charset="0"/>
                <a:buNone/>
              </a:pPr>
              <a:t>19</a:t>
            </a:fld>
            <a:endParaRPr lang="en-US" altLang="en-US" sz="1400" b="0">
              <a:sym typeface="Arial" panose="020B0604020202020204" pitchFamily="34" charset="0"/>
            </a:endParaRPr>
          </a:p>
        </p:txBody>
      </p:sp>
    </p:spTree>
    <p:extLst>
      <p:ext uri="{BB962C8B-B14F-4D97-AF65-F5344CB8AC3E}">
        <p14:creationId xmlns:p14="http://schemas.microsoft.com/office/powerpoint/2010/main" val="740949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5" name="Google Shape;165;p2:notes">
            <a:extLst>
              <a:ext uri="{FF2B5EF4-FFF2-40B4-BE49-F238E27FC236}">
                <a16:creationId xmlns:a16="http://schemas.microsoft.com/office/drawing/2014/main" id="{A55029BE-EB19-2040-9A91-49689C4AE2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1506" name="Google Shape;166;p2:notes">
            <a:extLst>
              <a:ext uri="{FF2B5EF4-FFF2-40B4-BE49-F238E27FC236}">
                <a16:creationId xmlns:a16="http://schemas.microsoft.com/office/drawing/2014/main" id="{1C47B84B-05E5-8C42-B55E-D8A720A4892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23553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369" name="Google Shape;462;g847cf01710_0_101:notes">
            <a:extLst>
              <a:ext uri="{FF2B5EF4-FFF2-40B4-BE49-F238E27FC236}">
                <a16:creationId xmlns:a16="http://schemas.microsoft.com/office/drawing/2014/main" id="{96F4F676-340F-8346-A477-2011859A3D2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8370" name="Google Shape;463;g847cf01710_0_101:notes">
            <a:extLst>
              <a:ext uri="{FF2B5EF4-FFF2-40B4-BE49-F238E27FC236}">
                <a16:creationId xmlns:a16="http://schemas.microsoft.com/office/drawing/2014/main" id="{08D7B8D9-A503-3A46-9E6E-728E018061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ea typeface="ＭＳ Ｐゴシック" panose="020B0600070205080204" pitchFamily="34" charset="-128"/>
              </a:rPr>
              <a:t>Answer: A</a:t>
            </a: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Principle: 2.1</a:t>
            </a: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Learning Objective(s): </a:t>
            </a:r>
            <a:r>
              <a:rPr lang="en-US" altLang="en-US">
                <a:latin typeface="Arial" panose="020B0604020202020204" pitchFamily="34" charset="0"/>
                <a:ea typeface="ＭＳ Ｐゴシック" panose="020B0600070205080204" pitchFamily="34" charset="-128"/>
              </a:rPr>
              <a:t>Differentiate between the types of intermolecular forces.</a:t>
            </a:r>
            <a:endParaRPr lang="en-US" altLang="en-US">
              <a:latin typeface="Times" pitchFamily="2" charset="0"/>
              <a:ea typeface="ＭＳ Ｐゴシック" panose="020B0600070205080204" pitchFamily="34" charset="-128"/>
            </a:endParaRP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Bloom’s: 2:2</a:t>
            </a:r>
          </a:p>
        </p:txBody>
      </p:sp>
      <p:sp>
        <p:nvSpPr>
          <p:cNvPr id="58371" name="Google Shape;464;g847cf01710_0_101:notes">
            <a:extLst>
              <a:ext uri="{FF2B5EF4-FFF2-40B4-BE49-F238E27FC236}">
                <a16:creationId xmlns:a16="http://schemas.microsoft.com/office/drawing/2014/main" id="{D2C9CE28-1225-A341-A7EA-C40963E4E7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8EC9F6D0-435B-C745-B7DC-81026FE2BC28}" type="slidenum">
              <a:rPr lang="en-US" altLang="en-US" b="0" smtClean="0">
                <a:latin typeface="Times" pitchFamily="2" charset="0"/>
              </a:rPr>
              <a:pPr>
                <a:buClr>
                  <a:srgbClr val="000000"/>
                </a:buClr>
                <a:buSzPts val="1200"/>
                <a:buFont typeface="Times" pitchFamily="2" charset="0"/>
                <a:buNone/>
              </a:pPr>
              <a:t>20</a:t>
            </a:fld>
            <a:endParaRPr lang="en-US" altLang="en-US" sz="1400" b="0">
              <a:sym typeface="Arial" panose="020B0604020202020204" pitchFamily="34" charset="0"/>
            </a:endParaRPr>
          </a:p>
        </p:txBody>
      </p:sp>
    </p:spTree>
    <p:extLst>
      <p:ext uri="{BB962C8B-B14F-4D97-AF65-F5344CB8AC3E}">
        <p14:creationId xmlns:p14="http://schemas.microsoft.com/office/powerpoint/2010/main" val="4123403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7" name="Google Shape;462;g847cf01710_0_101:notes">
            <a:extLst>
              <a:ext uri="{FF2B5EF4-FFF2-40B4-BE49-F238E27FC236}">
                <a16:creationId xmlns:a16="http://schemas.microsoft.com/office/drawing/2014/main" id="{16FC9D33-2548-3C43-A0F3-C76C9BFF77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0418" name="Google Shape;463;g847cf01710_0_101:notes">
            <a:extLst>
              <a:ext uri="{FF2B5EF4-FFF2-40B4-BE49-F238E27FC236}">
                <a16:creationId xmlns:a16="http://schemas.microsoft.com/office/drawing/2014/main" id="{3F3B2B67-1A7E-544C-9BC1-928F931305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60419" name="Google Shape;464;g847cf01710_0_101:notes">
            <a:extLst>
              <a:ext uri="{FF2B5EF4-FFF2-40B4-BE49-F238E27FC236}">
                <a16:creationId xmlns:a16="http://schemas.microsoft.com/office/drawing/2014/main" id="{31EA6FF6-7DD2-5944-8C24-0CA5DF000F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C258A176-A3CA-E64D-8B68-ABBE78E8F63F}" type="slidenum">
              <a:rPr lang="en-US" altLang="en-US" b="0" smtClean="0">
                <a:latin typeface="Times" pitchFamily="2" charset="0"/>
              </a:rPr>
              <a:pPr>
                <a:buClr>
                  <a:srgbClr val="000000"/>
                </a:buClr>
                <a:buSzPts val="1200"/>
                <a:buFont typeface="Times" pitchFamily="2" charset="0"/>
                <a:buNone/>
              </a:pPr>
              <a:t>21</a:t>
            </a:fld>
            <a:endParaRPr lang="en-US" altLang="en-US" sz="1400" b="0">
              <a:sym typeface="Arial" panose="020B0604020202020204" pitchFamily="34" charset="0"/>
            </a:endParaRPr>
          </a:p>
        </p:txBody>
      </p:sp>
    </p:spTree>
    <p:extLst>
      <p:ext uri="{BB962C8B-B14F-4D97-AF65-F5344CB8AC3E}">
        <p14:creationId xmlns:p14="http://schemas.microsoft.com/office/powerpoint/2010/main" val="3583048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2465" name="Google Shape;227;g7fe2cbe272_0_58:notes">
            <a:extLst>
              <a:ext uri="{FF2B5EF4-FFF2-40B4-BE49-F238E27FC236}">
                <a16:creationId xmlns:a16="http://schemas.microsoft.com/office/drawing/2014/main" id="{044B593E-67BB-5144-98BA-8EBA7C29743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2466" name="Google Shape;228;g7fe2cbe272_0_58:notes">
            <a:extLst>
              <a:ext uri="{FF2B5EF4-FFF2-40B4-BE49-F238E27FC236}">
                <a16:creationId xmlns:a16="http://schemas.microsoft.com/office/drawing/2014/main" id="{548E8BD7-037B-FE44-8EEA-4E4F1540FA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62467" name="Google Shape;229;g7fe2cbe272_0_58:notes">
            <a:extLst>
              <a:ext uri="{FF2B5EF4-FFF2-40B4-BE49-F238E27FC236}">
                <a16:creationId xmlns:a16="http://schemas.microsoft.com/office/drawing/2014/main" id="{1C66829F-B98B-7343-B98C-34159E54CA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D88EEBA4-EFEE-9148-A22D-95B4E686F451}" type="slidenum">
              <a:rPr lang="en-US" altLang="en-US" b="0" smtClean="0">
                <a:latin typeface="Times" pitchFamily="2" charset="0"/>
              </a:rPr>
              <a:pPr>
                <a:buClr>
                  <a:srgbClr val="000000"/>
                </a:buClr>
                <a:buSzPts val="1200"/>
                <a:buFont typeface="Times" pitchFamily="2" charset="0"/>
                <a:buNone/>
              </a:pPr>
              <a:t>22</a:t>
            </a:fld>
            <a:endParaRPr lang="en-US" altLang="en-US" sz="1400" b="0">
              <a:sym typeface="Arial" panose="020B0604020202020204" pitchFamily="34" charset="0"/>
            </a:endParaRPr>
          </a:p>
        </p:txBody>
      </p:sp>
    </p:spTree>
    <p:extLst>
      <p:ext uri="{BB962C8B-B14F-4D97-AF65-F5344CB8AC3E}">
        <p14:creationId xmlns:p14="http://schemas.microsoft.com/office/powerpoint/2010/main" val="1730843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3" name="Google Shape;227;g7fe2cbe272_0_58:notes">
            <a:extLst>
              <a:ext uri="{FF2B5EF4-FFF2-40B4-BE49-F238E27FC236}">
                <a16:creationId xmlns:a16="http://schemas.microsoft.com/office/drawing/2014/main" id="{4EF16408-70A3-034C-84D3-827000DA14D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4514" name="Google Shape;228;g7fe2cbe272_0_58:notes">
            <a:extLst>
              <a:ext uri="{FF2B5EF4-FFF2-40B4-BE49-F238E27FC236}">
                <a16:creationId xmlns:a16="http://schemas.microsoft.com/office/drawing/2014/main" id="{01174F47-B9C4-F64D-B6F1-7E5828FAAE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64515" name="Google Shape;229;g7fe2cbe272_0_58:notes">
            <a:extLst>
              <a:ext uri="{FF2B5EF4-FFF2-40B4-BE49-F238E27FC236}">
                <a16:creationId xmlns:a16="http://schemas.microsoft.com/office/drawing/2014/main" id="{6CBFB0AF-ACC9-7F4C-8645-B7DEFB5360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DB5708FE-FDEA-2B49-9DD6-79357C8597DA}" type="slidenum">
              <a:rPr lang="en-US" altLang="en-US" b="0" smtClean="0">
                <a:latin typeface="Times" pitchFamily="2" charset="0"/>
              </a:rPr>
              <a:pPr>
                <a:buClr>
                  <a:srgbClr val="000000"/>
                </a:buClr>
                <a:buSzPts val="1200"/>
                <a:buFont typeface="Times" pitchFamily="2" charset="0"/>
                <a:buNone/>
              </a:pPr>
              <a:t>23</a:t>
            </a:fld>
            <a:endParaRPr lang="en-US" altLang="en-US" sz="1400" b="0">
              <a:sym typeface="Arial" panose="020B0604020202020204" pitchFamily="34" charset="0"/>
            </a:endParaRPr>
          </a:p>
        </p:txBody>
      </p:sp>
    </p:spTree>
    <p:extLst>
      <p:ext uri="{BB962C8B-B14F-4D97-AF65-F5344CB8AC3E}">
        <p14:creationId xmlns:p14="http://schemas.microsoft.com/office/powerpoint/2010/main" val="2359597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6561" name="Google Shape;227;g7fe2cbe272_0_58:notes">
            <a:extLst>
              <a:ext uri="{FF2B5EF4-FFF2-40B4-BE49-F238E27FC236}">
                <a16:creationId xmlns:a16="http://schemas.microsoft.com/office/drawing/2014/main" id="{7924F03D-A8A6-5E4F-9AAD-31932BDF277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6562" name="Google Shape;228;g7fe2cbe272_0_58:notes">
            <a:extLst>
              <a:ext uri="{FF2B5EF4-FFF2-40B4-BE49-F238E27FC236}">
                <a16:creationId xmlns:a16="http://schemas.microsoft.com/office/drawing/2014/main" id="{EB173DDC-5877-BB4F-85B3-77AFCC8317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66563" name="Google Shape;229;g7fe2cbe272_0_58:notes">
            <a:extLst>
              <a:ext uri="{FF2B5EF4-FFF2-40B4-BE49-F238E27FC236}">
                <a16:creationId xmlns:a16="http://schemas.microsoft.com/office/drawing/2014/main" id="{888AF7C1-DA30-D846-B89D-4B737456D8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691C4787-52FA-F049-A59A-872602663A70}" type="slidenum">
              <a:rPr lang="en-US" altLang="en-US" b="0" smtClean="0">
                <a:latin typeface="Times" pitchFamily="2" charset="0"/>
              </a:rPr>
              <a:pPr>
                <a:buClr>
                  <a:srgbClr val="000000"/>
                </a:buClr>
                <a:buSzPts val="1200"/>
                <a:buFont typeface="Times" pitchFamily="2" charset="0"/>
                <a:buNone/>
              </a:pPr>
              <a:t>24</a:t>
            </a:fld>
            <a:endParaRPr lang="en-US" altLang="en-US" sz="1400" b="0">
              <a:sym typeface="Arial" panose="020B0604020202020204" pitchFamily="34" charset="0"/>
            </a:endParaRPr>
          </a:p>
        </p:txBody>
      </p:sp>
    </p:spTree>
    <p:extLst>
      <p:ext uri="{BB962C8B-B14F-4D97-AF65-F5344CB8AC3E}">
        <p14:creationId xmlns:p14="http://schemas.microsoft.com/office/powerpoint/2010/main" val="18152019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8609" name="Google Shape;462;g847cf01710_0_101:notes">
            <a:extLst>
              <a:ext uri="{FF2B5EF4-FFF2-40B4-BE49-F238E27FC236}">
                <a16:creationId xmlns:a16="http://schemas.microsoft.com/office/drawing/2014/main" id="{C6E7E4B8-9517-A140-9B39-69BC0B9BEA2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8610" name="Google Shape;463;g847cf01710_0_101:notes">
            <a:extLst>
              <a:ext uri="{FF2B5EF4-FFF2-40B4-BE49-F238E27FC236}">
                <a16:creationId xmlns:a16="http://schemas.microsoft.com/office/drawing/2014/main" id="{9B466534-01FE-9243-A1FB-B93EF85627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ea typeface="ＭＳ Ｐゴシック" panose="020B0600070205080204" pitchFamily="34" charset="-128"/>
              </a:rPr>
              <a:t>Answer: C</a:t>
            </a: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Principle: 2.1</a:t>
            </a: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Learning Objective(s): </a:t>
            </a:r>
            <a:r>
              <a:rPr lang="en-US" altLang="en-US">
                <a:latin typeface="Arial" panose="020B0604020202020204" pitchFamily="34" charset="0"/>
                <a:ea typeface="ＭＳ Ｐゴシック" panose="020B0600070205080204" pitchFamily="34" charset="-128"/>
              </a:rPr>
              <a:t>Explain the process of solution formation.</a:t>
            </a:r>
            <a:endParaRPr lang="en-US" altLang="en-US">
              <a:latin typeface="Times" pitchFamily="2" charset="0"/>
              <a:ea typeface="ＭＳ Ｐゴシック" panose="020B0600070205080204" pitchFamily="34" charset="-128"/>
            </a:endParaRP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Bloom’s: 2:2</a:t>
            </a:r>
          </a:p>
        </p:txBody>
      </p:sp>
      <p:sp>
        <p:nvSpPr>
          <p:cNvPr id="68611" name="Google Shape;464;g847cf01710_0_101:notes">
            <a:extLst>
              <a:ext uri="{FF2B5EF4-FFF2-40B4-BE49-F238E27FC236}">
                <a16:creationId xmlns:a16="http://schemas.microsoft.com/office/drawing/2014/main" id="{2F3F64F7-E0D5-F042-B711-C754732F2B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DD29EC0A-ACBD-1B4E-9E98-4EA3CE8D5022}" type="slidenum">
              <a:rPr lang="en-US" altLang="en-US" b="0" smtClean="0">
                <a:latin typeface="Times" pitchFamily="2" charset="0"/>
              </a:rPr>
              <a:pPr>
                <a:buClr>
                  <a:srgbClr val="000000"/>
                </a:buClr>
                <a:buSzPts val="1200"/>
                <a:buFont typeface="Times" pitchFamily="2" charset="0"/>
                <a:buNone/>
              </a:pPr>
              <a:t>25</a:t>
            </a:fld>
            <a:endParaRPr lang="en-US" altLang="en-US" sz="1400" b="0">
              <a:sym typeface="Arial" panose="020B0604020202020204" pitchFamily="34" charset="0"/>
            </a:endParaRPr>
          </a:p>
        </p:txBody>
      </p:sp>
    </p:spTree>
    <p:extLst>
      <p:ext uri="{BB962C8B-B14F-4D97-AF65-F5344CB8AC3E}">
        <p14:creationId xmlns:p14="http://schemas.microsoft.com/office/powerpoint/2010/main" val="39092616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0657" name="Google Shape;462;g847cf01710_0_101:notes">
            <a:extLst>
              <a:ext uri="{FF2B5EF4-FFF2-40B4-BE49-F238E27FC236}">
                <a16:creationId xmlns:a16="http://schemas.microsoft.com/office/drawing/2014/main" id="{B010ECBB-70EB-A445-ACBB-8176DF10A0C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0658" name="Google Shape;463;g847cf01710_0_101:notes">
            <a:extLst>
              <a:ext uri="{FF2B5EF4-FFF2-40B4-BE49-F238E27FC236}">
                <a16:creationId xmlns:a16="http://schemas.microsoft.com/office/drawing/2014/main" id="{AB153745-D802-1346-8AC6-EEB8403F17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70659" name="Google Shape;464;g847cf01710_0_101:notes">
            <a:extLst>
              <a:ext uri="{FF2B5EF4-FFF2-40B4-BE49-F238E27FC236}">
                <a16:creationId xmlns:a16="http://schemas.microsoft.com/office/drawing/2014/main" id="{344ED513-FB6E-054D-BAA8-1580683BF6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DE259665-91B3-BC42-81ED-F5A9FDDE18CA}" type="slidenum">
              <a:rPr lang="en-US" altLang="en-US" b="0" smtClean="0">
                <a:latin typeface="Times" pitchFamily="2" charset="0"/>
              </a:rPr>
              <a:pPr>
                <a:buClr>
                  <a:srgbClr val="000000"/>
                </a:buClr>
                <a:buSzPts val="1200"/>
                <a:buFont typeface="Times" pitchFamily="2" charset="0"/>
                <a:buNone/>
              </a:pPr>
              <a:t>26</a:t>
            </a:fld>
            <a:endParaRPr lang="en-US" altLang="en-US" sz="1400" b="0">
              <a:sym typeface="Arial" panose="020B0604020202020204" pitchFamily="34" charset="0"/>
            </a:endParaRPr>
          </a:p>
        </p:txBody>
      </p:sp>
    </p:spTree>
    <p:extLst>
      <p:ext uri="{BB962C8B-B14F-4D97-AF65-F5344CB8AC3E}">
        <p14:creationId xmlns:p14="http://schemas.microsoft.com/office/powerpoint/2010/main" val="3288551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2705" name="Google Shape;227;g7fe2cbe272_0_58:notes">
            <a:extLst>
              <a:ext uri="{FF2B5EF4-FFF2-40B4-BE49-F238E27FC236}">
                <a16:creationId xmlns:a16="http://schemas.microsoft.com/office/drawing/2014/main" id="{78431D8F-AC84-0240-8C11-363FEBB3A5D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2706" name="Google Shape;228;g7fe2cbe272_0_58:notes">
            <a:extLst>
              <a:ext uri="{FF2B5EF4-FFF2-40B4-BE49-F238E27FC236}">
                <a16:creationId xmlns:a16="http://schemas.microsoft.com/office/drawing/2014/main" id="{3AD2C858-2BB6-D64D-8623-739AF05679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72707" name="Google Shape;229;g7fe2cbe272_0_58:notes">
            <a:extLst>
              <a:ext uri="{FF2B5EF4-FFF2-40B4-BE49-F238E27FC236}">
                <a16:creationId xmlns:a16="http://schemas.microsoft.com/office/drawing/2014/main" id="{093A1BF9-5AE2-9746-829E-FF95C927A5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53663CF3-0F72-6E4C-B522-EAE798EA5980}" type="slidenum">
              <a:rPr lang="en-US" altLang="en-US" b="0" smtClean="0">
                <a:latin typeface="Times" pitchFamily="2" charset="0"/>
              </a:rPr>
              <a:pPr>
                <a:buClr>
                  <a:srgbClr val="000000"/>
                </a:buClr>
                <a:buSzPts val="1200"/>
                <a:buFont typeface="Times" pitchFamily="2" charset="0"/>
                <a:buNone/>
              </a:pPr>
              <a:t>27</a:t>
            </a:fld>
            <a:endParaRPr lang="en-US" altLang="en-US" sz="1400" b="0">
              <a:sym typeface="Arial" panose="020B0604020202020204" pitchFamily="34" charset="0"/>
            </a:endParaRPr>
          </a:p>
        </p:txBody>
      </p:sp>
    </p:spTree>
    <p:extLst>
      <p:ext uri="{BB962C8B-B14F-4D97-AF65-F5344CB8AC3E}">
        <p14:creationId xmlns:p14="http://schemas.microsoft.com/office/powerpoint/2010/main" val="24448024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2705" name="Google Shape;227;g7fe2cbe272_0_58:notes">
            <a:extLst>
              <a:ext uri="{FF2B5EF4-FFF2-40B4-BE49-F238E27FC236}">
                <a16:creationId xmlns:a16="http://schemas.microsoft.com/office/drawing/2014/main" id="{78431D8F-AC84-0240-8C11-363FEBB3A5D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2706" name="Google Shape;228;g7fe2cbe272_0_58:notes">
            <a:extLst>
              <a:ext uri="{FF2B5EF4-FFF2-40B4-BE49-F238E27FC236}">
                <a16:creationId xmlns:a16="http://schemas.microsoft.com/office/drawing/2014/main" id="{3AD2C858-2BB6-D64D-8623-739AF05679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72707" name="Google Shape;229;g7fe2cbe272_0_58:notes">
            <a:extLst>
              <a:ext uri="{FF2B5EF4-FFF2-40B4-BE49-F238E27FC236}">
                <a16:creationId xmlns:a16="http://schemas.microsoft.com/office/drawing/2014/main" id="{093A1BF9-5AE2-9746-829E-FF95C927A5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53663CF3-0F72-6E4C-B522-EAE798EA5980}" type="slidenum">
              <a:rPr lang="en-US" altLang="en-US" b="0" smtClean="0">
                <a:latin typeface="Times" pitchFamily="2" charset="0"/>
              </a:rPr>
              <a:pPr>
                <a:buClr>
                  <a:srgbClr val="000000"/>
                </a:buClr>
                <a:buSzPts val="1200"/>
                <a:buFont typeface="Times" pitchFamily="2" charset="0"/>
                <a:buNone/>
              </a:pPr>
              <a:t>28</a:t>
            </a:fld>
            <a:endParaRPr lang="en-US" altLang="en-US" sz="1400" b="0">
              <a:sym typeface="Arial" panose="020B0604020202020204" pitchFamily="34" charset="0"/>
            </a:endParaRPr>
          </a:p>
        </p:txBody>
      </p:sp>
    </p:spTree>
    <p:extLst>
      <p:ext uri="{BB962C8B-B14F-4D97-AF65-F5344CB8AC3E}">
        <p14:creationId xmlns:p14="http://schemas.microsoft.com/office/powerpoint/2010/main" val="19269052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1" name="Google Shape;227;g7fe2cbe272_0_58:notes">
            <a:extLst>
              <a:ext uri="{FF2B5EF4-FFF2-40B4-BE49-F238E27FC236}">
                <a16:creationId xmlns:a16="http://schemas.microsoft.com/office/drawing/2014/main" id="{2680FBF9-A630-C040-BE13-395F65DFA41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6802" name="Google Shape;228;g7fe2cbe272_0_58:notes">
            <a:extLst>
              <a:ext uri="{FF2B5EF4-FFF2-40B4-BE49-F238E27FC236}">
                <a16:creationId xmlns:a16="http://schemas.microsoft.com/office/drawing/2014/main" id="{E9CE5D6F-E7D0-154E-A057-2FCAD4579E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76803" name="Google Shape;229;g7fe2cbe272_0_58:notes">
            <a:extLst>
              <a:ext uri="{FF2B5EF4-FFF2-40B4-BE49-F238E27FC236}">
                <a16:creationId xmlns:a16="http://schemas.microsoft.com/office/drawing/2014/main" id="{5D44C63F-E0E8-8E43-839C-2EE110DFCE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D4337BF1-31D5-F841-A1CC-8D46DC253583}" type="slidenum">
              <a:rPr lang="en-US" altLang="en-US" b="0" smtClean="0">
                <a:latin typeface="Times" pitchFamily="2" charset="0"/>
              </a:rPr>
              <a:pPr>
                <a:buClr>
                  <a:srgbClr val="000000"/>
                </a:buClr>
                <a:buSzPts val="1200"/>
                <a:buFont typeface="Times" pitchFamily="2" charset="0"/>
                <a:buNone/>
              </a:pPr>
              <a:t>29</a:t>
            </a:fld>
            <a:endParaRPr lang="en-US" altLang="en-US" sz="1400" b="0">
              <a:sym typeface="Arial" panose="020B0604020202020204" pitchFamily="34" charset="0"/>
            </a:endParaRPr>
          </a:p>
        </p:txBody>
      </p:sp>
    </p:spTree>
    <p:extLst>
      <p:ext uri="{BB962C8B-B14F-4D97-AF65-F5344CB8AC3E}">
        <p14:creationId xmlns:p14="http://schemas.microsoft.com/office/powerpoint/2010/main" val="1899282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553" name="Google Shape;165;p2:notes">
            <a:extLst>
              <a:ext uri="{FF2B5EF4-FFF2-40B4-BE49-F238E27FC236}">
                <a16:creationId xmlns:a16="http://schemas.microsoft.com/office/drawing/2014/main" id="{630808D7-9178-F840-A3BD-A463484261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3554" name="Google Shape;166;p2:notes">
            <a:extLst>
              <a:ext uri="{FF2B5EF4-FFF2-40B4-BE49-F238E27FC236}">
                <a16:creationId xmlns:a16="http://schemas.microsoft.com/office/drawing/2014/main" id="{58111DA9-B765-264D-AD52-4250927016D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592791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8849" name="Google Shape;227;g7fe2cbe272_0_58:notes">
            <a:extLst>
              <a:ext uri="{FF2B5EF4-FFF2-40B4-BE49-F238E27FC236}">
                <a16:creationId xmlns:a16="http://schemas.microsoft.com/office/drawing/2014/main" id="{C95C438B-6CA1-7444-ADF4-6789D83814A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8850" name="Google Shape;228;g7fe2cbe272_0_58:notes">
            <a:extLst>
              <a:ext uri="{FF2B5EF4-FFF2-40B4-BE49-F238E27FC236}">
                <a16:creationId xmlns:a16="http://schemas.microsoft.com/office/drawing/2014/main" id="{EF965EE2-00F9-C742-9345-13E3136835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78851" name="Google Shape;229;g7fe2cbe272_0_58:notes">
            <a:extLst>
              <a:ext uri="{FF2B5EF4-FFF2-40B4-BE49-F238E27FC236}">
                <a16:creationId xmlns:a16="http://schemas.microsoft.com/office/drawing/2014/main" id="{1FA2282E-83D7-D34E-B634-EBD9A58EAA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1E1A02F7-C888-E448-9CA1-0880844F311D}" type="slidenum">
              <a:rPr lang="en-US" altLang="en-US" b="0" smtClean="0">
                <a:latin typeface="Times" pitchFamily="2" charset="0"/>
              </a:rPr>
              <a:pPr>
                <a:buClr>
                  <a:srgbClr val="000000"/>
                </a:buClr>
                <a:buSzPts val="1200"/>
                <a:buFont typeface="Times" pitchFamily="2" charset="0"/>
                <a:buNone/>
              </a:pPr>
              <a:t>30</a:t>
            </a:fld>
            <a:endParaRPr lang="en-US" altLang="en-US" sz="1400" b="0">
              <a:sym typeface="Arial" panose="020B0604020202020204" pitchFamily="34" charset="0"/>
            </a:endParaRPr>
          </a:p>
        </p:txBody>
      </p:sp>
    </p:spTree>
    <p:extLst>
      <p:ext uri="{BB962C8B-B14F-4D97-AF65-F5344CB8AC3E}">
        <p14:creationId xmlns:p14="http://schemas.microsoft.com/office/powerpoint/2010/main" val="32228200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7" name="Google Shape;227;g7fe2cbe272_0_58:notes">
            <a:extLst>
              <a:ext uri="{FF2B5EF4-FFF2-40B4-BE49-F238E27FC236}">
                <a16:creationId xmlns:a16="http://schemas.microsoft.com/office/drawing/2014/main" id="{1A1611D5-9ACD-6946-915D-BE4CC2014E3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80898" name="Google Shape;228;g7fe2cbe272_0_58:notes">
            <a:extLst>
              <a:ext uri="{FF2B5EF4-FFF2-40B4-BE49-F238E27FC236}">
                <a16:creationId xmlns:a16="http://schemas.microsoft.com/office/drawing/2014/main" id="{9A751E8A-30B1-CB44-8ABA-FF0C3962B2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80899" name="Google Shape;229;g7fe2cbe272_0_58:notes">
            <a:extLst>
              <a:ext uri="{FF2B5EF4-FFF2-40B4-BE49-F238E27FC236}">
                <a16:creationId xmlns:a16="http://schemas.microsoft.com/office/drawing/2014/main" id="{04D367C3-44B9-A54D-8BC4-8A5ADCA8BD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89255739-A3F3-C041-9A26-8F606D71BD9D}" type="slidenum">
              <a:rPr lang="en-US" altLang="en-US" b="0" smtClean="0">
                <a:latin typeface="Times" pitchFamily="2" charset="0"/>
              </a:rPr>
              <a:pPr>
                <a:buClr>
                  <a:srgbClr val="000000"/>
                </a:buClr>
                <a:buSzPts val="1200"/>
                <a:buFont typeface="Times" pitchFamily="2" charset="0"/>
                <a:buNone/>
              </a:pPr>
              <a:t>31</a:t>
            </a:fld>
            <a:endParaRPr lang="en-US" altLang="en-US" sz="1400" b="0">
              <a:sym typeface="Arial" panose="020B0604020202020204" pitchFamily="34" charset="0"/>
            </a:endParaRPr>
          </a:p>
        </p:txBody>
      </p:sp>
    </p:spTree>
    <p:extLst>
      <p:ext uri="{BB962C8B-B14F-4D97-AF65-F5344CB8AC3E}">
        <p14:creationId xmlns:p14="http://schemas.microsoft.com/office/powerpoint/2010/main" val="1087264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2945" name="Google Shape;462;g847cf01710_0_101:notes">
            <a:extLst>
              <a:ext uri="{FF2B5EF4-FFF2-40B4-BE49-F238E27FC236}">
                <a16:creationId xmlns:a16="http://schemas.microsoft.com/office/drawing/2014/main" id="{9BEF21DB-739C-8F45-97EB-BC43D53F41F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82946" name="Google Shape;463;g847cf01710_0_101:notes">
            <a:extLst>
              <a:ext uri="{FF2B5EF4-FFF2-40B4-BE49-F238E27FC236}">
                <a16:creationId xmlns:a16="http://schemas.microsoft.com/office/drawing/2014/main" id="{3778085B-88F0-7B44-8C2D-144DA2F351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ea typeface="ＭＳ Ｐゴシック" panose="020B0600070205080204" pitchFamily="34" charset="-128"/>
              </a:rPr>
              <a:t>Answer: D</a:t>
            </a: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Principle: 2.1</a:t>
            </a: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Learning Objective(s): </a:t>
            </a:r>
            <a:r>
              <a:rPr lang="en-US" altLang="en-US">
                <a:latin typeface="Arial" panose="020B0604020202020204" pitchFamily="34" charset="0"/>
                <a:ea typeface="ＭＳ Ｐゴシック" panose="020B0600070205080204" pitchFamily="34" charset="-128"/>
              </a:rPr>
              <a:t>Determine the intermolecular forces that can exist between two chemical groups; Describe the hydrophobic effect.</a:t>
            </a:r>
            <a:endParaRPr lang="en-US" altLang="en-US">
              <a:latin typeface="Times" pitchFamily="2" charset="0"/>
              <a:ea typeface="ＭＳ Ｐゴシック" panose="020B0600070205080204" pitchFamily="34" charset="-128"/>
            </a:endParaRP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Bloom’s: 2:2</a:t>
            </a:r>
          </a:p>
        </p:txBody>
      </p:sp>
      <p:sp>
        <p:nvSpPr>
          <p:cNvPr id="82947" name="Google Shape;464;g847cf01710_0_101:notes">
            <a:extLst>
              <a:ext uri="{FF2B5EF4-FFF2-40B4-BE49-F238E27FC236}">
                <a16:creationId xmlns:a16="http://schemas.microsoft.com/office/drawing/2014/main" id="{F0791A9A-8FE1-0943-A933-07A9FCC45C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80FEDC0D-2211-F84A-BF26-C5A34A336BD1}" type="slidenum">
              <a:rPr lang="en-US" altLang="en-US" b="0" smtClean="0">
                <a:latin typeface="Times" pitchFamily="2" charset="0"/>
              </a:rPr>
              <a:pPr>
                <a:buClr>
                  <a:srgbClr val="000000"/>
                </a:buClr>
                <a:buSzPts val="1200"/>
                <a:buFont typeface="Times" pitchFamily="2" charset="0"/>
                <a:buNone/>
              </a:pPr>
              <a:t>32</a:t>
            </a:fld>
            <a:endParaRPr lang="en-US" altLang="en-US" sz="1400" b="0">
              <a:sym typeface="Arial" panose="020B0604020202020204" pitchFamily="34" charset="0"/>
            </a:endParaRPr>
          </a:p>
        </p:txBody>
      </p:sp>
    </p:spTree>
    <p:extLst>
      <p:ext uri="{BB962C8B-B14F-4D97-AF65-F5344CB8AC3E}">
        <p14:creationId xmlns:p14="http://schemas.microsoft.com/office/powerpoint/2010/main" val="26193080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4993" name="Google Shape;462;g847cf01710_0_101:notes">
            <a:extLst>
              <a:ext uri="{FF2B5EF4-FFF2-40B4-BE49-F238E27FC236}">
                <a16:creationId xmlns:a16="http://schemas.microsoft.com/office/drawing/2014/main" id="{44913AF4-41B6-9841-BD7C-562DB14BDC8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84994" name="Google Shape;463;g847cf01710_0_101:notes">
            <a:extLst>
              <a:ext uri="{FF2B5EF4-FFF2-40B4-BE49-F238E27FC236}">
                <a16:creationId xmlns:a16="http://schemas.microsoft.com/office/drawing/2014/main" id="{CCF402E9-3C46-E041-91CB-C088448D4E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84995" name="Google Shape;464;g847cf01710_0_101:notes">
            <a:extLst>
              <a:ext uri="{FF2B5EF4-FFF2-40B4-BE49-F238E27FC236}">
                <a16:creationId xmlns:a16="http://schemas.microsoft.com/office/drawing/2014/main" id="{3E0D180D-A2FD-9843-9D6E-568C4DF9D6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3B8C0601-9125-1D42-AD76-0A15AC80934E}" type="slidenum">
              <a:rPr lang="en-US" altLang="en-US" b="0" smtClean="0">
                <a:latin typeface="Times" pitchFamily="2" charset="0"/>
              </a:rPr>
              <a:pPr>
                <a:buClr>
                  <a:srgbClr val="000000"/>
                </a:buClr>
                <a:buSzPts val="1200"/>
                <a:buFont typeface="Times" pitchFamily="2" charset="0"/>
                <a:buNone/>
              </a:pPr>
              <a:t>33</a:t>
            </a:fld>
            <a:endParaRPr lang="en-US" altLang="en-US" sz="1400" b="0">
              <a:sym typeface="Arial" panose="020B0604020202020204" pitchFamily="34" charset="0"/>
            </a:endParaRPr>
          </a:p>
        </p:txBody>
      </p:sp>
    </p:spTree>
    <p:extLst>
      <p:ext uri="{BB962C8B-B14F-4D97-AF65-F5344CB8AC3E}">
        <p14:creationId xmlns:p14="http://schemas.microsoft.com/office/powerpoint/2010/main" val="18724031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7041" name="Google Shape;227;g7fe2cbe272_0_58:notes">
            <a:extLst>
              <a:ext uri="{FF2B5EF4-FFF2-40B4-BE49-F238E27FC236}">
                <a16:creationId xmlns:a16="http://schemas.microsoft.com/office/drawing/2014/main" id="{CB10098C-06BC-E948-A1D5-2E11810BE63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87042" name="Google Shape;228;g7fe2cbe272_0_58:notes">
            <a:extLst>
              <a:ext uri="{FF2B5EF4-FFF2-40B4-BE49-F238E27FC236}">
                <a16:creationId xmlns:a16="http://schemas.microsoft.com/office/drawing/2014/main" id="{BC7122BC-7ACD-E244-A4A5-E1C4D0F8C2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87043" name="Google Shape;229;g7fe2cbe272_0_58:notes">
            <a:extLst>
              <a:ext uri="{FF2B5EF4-FFF2-40B4-BE49-F238E27FC236}">
                <a16:creationId xmlns:a16="http://schemas.microsoft.com/office/drawing/2014/main" id="{2E41C67F-0D5A-1D49-92B6-D19222F1D6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6AFE6497-9479-1842-8296-B2E5655F3BEF}" type="slidenum">
              <a:rPr lang="en-US" altLang="en-US" b="0" smtClean="0">
                <a:latin typeface="Times" pitchFamily="2" charset="0"/>
              </a:rPr>
              <a:pPr>
                <a:buClr>
                  <a:srgbClr val="000000"/>
                </a:buClr>
                <a:buSzPts val="1200"/>
                <a:buFont typeface="Times" pitchFamily="2" charset="0"/>
                <a:buNone/>
              </a:pPr>
              <a:t>34</a:t>
            </a:fld>
            <a:endParaRPr lang="en-US" altLang="en-US" sz="1400" b="0">
              <a:sym typeface="Arial" panose="020B0604020202020204" pitchFamily="34" charset="0"/>
            </a:endParaRPr>
          </a:p>
        </p:txBody>
      </p:sp>
    </p:spTree>
    <p:extLst>
      <p:ext uri="{BB962C8B-B14F-4D97-AF65-F5344CB8AC3E}">
        <p14:creationId xmlns:p14="http://schemas.microsoft.com/office/powerpoint/2010/main" val="4898913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9089" name="Google Shape;227;g7fe2cbe272_0_58:notes">
            <a:extLst>
              <a:ext uri="{FF2B5EF4-FFF2-40B4-BE49-F238E27FC236}">
                <a16:creationId xmlns:a16="http://schemas.microsoft.com/office/drawing/2014/main" id="{258CBCD8-ABE1-1649-84BC-3B23A6A497A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89090" name="Google Shape;228;g7fe2cbe272_0_58:notes">
            <a:extLst>
              <a:ext uri="{FF2B5EF4-FFF2-40B4-BE49-F238E27FC236}">
                <a16:creationId xmlns:a16="http://schemas.microsoft.com/office/drawing/2014/main" id="{EC1AF652-6970-7C4B-8DD5-9C960BBE23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89091" name="Google Shape;229;g7fe2cbe272_0_58:notes">
            <a:extLst>
              <a:ext uri="{FF2B5EF4-FFF2-40B4-BE49-F238E27FC236}">
                <a16:creationId xmlns:a16="http://schemas.microsoft.com/office/drawing/2014/main" id="{151251A0-16CC-8B4C-A0DD-6271A4FA0E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D87CD6DC-626E-FA4C-ABF7-DC1E63210566}" type="slidenum">
              <a:rPr lang="en-US" altLang="en-US" b="0" smtClean="0">
                <a:latin typeface="Times" pitchFamily="2" charset="0"/>
              </a:rPr>
              <a:pPr>
                <a:buClr>
                  <a:srgbClr val="000000"/>
                </a:buClr>
                <a:buSzPts val="1200"/>
                <a:buFont typeface="Times" pitchFamily="2" charset="0"/>
                <a:buNone/>
              </a:pPr>
              <a:t>35</a:t>
            </a:fld>
            <a:endParaRPr lang="en-US" altLang="en-US" sz="1400" b="0">
              <a:sym typeface="Arial" panose="020B0604020202020204" pitchFamily="34" charset="0"/>
            </a:endParaRPr>
          </a:p>
        </p:txBody>
      </p:sp>
    </p:spTree>
    <p:extLst>
      <p:ext uri="{BB962C8B-B14F-4D97-AF65-F5344CB8AC3E}">
        <p14:creationId xmlns:p14="http://schemas.microsoft.com/office/powerpoint/2010/main" val="15395782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1137" name="Google Shape;462;g847cf01710_0_101:notes">
            <a:extLst>
              <a:ext uri="{FF2B5EF4-FFF2-40B4-BE49-F238E27FC236}">
                <a16:creationId xmlns:a16="http://schemas.microsoft.com/office/drawing/2014/main" id="{67994A91-8C95-CE4E-9EB3-8EA5C7E720E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1138" name="Google Shape;463;g847cf01710_0_101:notes">
            <a:extLst>
              <a:ext uri="{FF2B5EF4-FFF2-40B4-BE49-F238E27FC236}">
                <a16:creationId xmlns:a16="http://schemas.microsoft.com/office/drawing/2014/main" id="{D8905FC7-635C-E149-8571-FAC88FB2C6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ea typeface="ＭＳ Ｐゴシック" panose="020B0600070205080204" pitchFamily="34" charset="-128"/>
              </a:rPr>
              <a:t>Answer: C</a:t>
            </a: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Principle: 2.1</a:t>
            </a: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Learning Objective(s): </a:t>
            </a:r>
            <a:r>
              <a:rPr lang="en-US" altLang="en-US">
                <a:latin typeface="Arial" panose="020B0604020202020204" pitchFamily="34" charset="0"/>
                <a:ea typeface="ＭＳ Ｐゴシック" panose="020B0600070205080204" pitchFamily="34" charset="-128"/>
              </a:rPr>
              <a:t>Describe the hydrophobic effect.</a:t>
            </a:r>
            <a:endParaRPr lang="en-US" altLang="en-US">
              <a:latin typeface="Times" pitchFamily="2" charset="0"/>
              <a:ea typeface="ＭＳ Ｐゴシック" panose="020B0600070205080204" pitchFamily="34" charset="-128"/>
            </a:endParaRP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Bloom’s: 2:2</a:t>
            </a:r>
          </a:p>
        </p:txBody>
      </p:sp>
      <p:sp>
        <p:nvSpPr>
          <p:cNvPr id="91139" name="Google Shape;464;g847cf01710_0_101:notes">
            <a:extLst>
              <a:ext uri="{FF2B5EF4-FFF2-40B4-BE49-F238E27FC236}">
                <a16:creationId xmlns:a16="http://schemas.microsoft.com/office/drawing/2014/main" id="{9B9EAFA9-1C3F-DA4F-8109-DE4C79EA6C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6E796584-9487-0141-B6A3-95DA4820F8F0}" type="slidenum">
              <a:rPr lang="en-US" altLang="en-US" b="0" smtClean="0">
                <a:latin typeface="Times" pitchFamily="2" charset="0"/>
              </a:rPr>
              <a:pPr>
                <a:buClr>
                  <a:srgbClr val="000000"/>
                </a:buClr>
                <a:buSzPts val="1200"/>
                <a:buFont typeface="Times" pitchFamily="2" charset="0"/>
                <a:buNone/>
              </a:pPr>
              <a:t>36</a:t>
            </a:fld>
            <a:endParaRPr lang="en-US" altLang="en-US" sz="1400" b="0">
              <a:sym typeface="Arial" panose="020B0604020202020204" pitchFamily="34" charset="0"/>
            </a:endParaRPr>
          </a:p>
        </p:txBody>
      </p:sp>
    </p:spTree>
    <p:extLst>
      <p:ext uri="{BB962C8B-B14F-4D97-AF65-F5344CB8AC3E}">
        <p14:creationId xmlns:p14="http://schemas.microsoft.com/office/powerpoint/2010/main" val="32342830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3185" name="Google Shape;462;g847cf01710_0_101:notes">
            <a:extLst>
              <a:ext uri="{FF2B5EF4-FFF2-40B4-BE49-F238E27FC236}">
                <a16:creationId xmlns:a16="http://schemas.microsoft.com/office/drawing/2014/main" id="{2A628CB5-99C7-AC45-9EBA-1FE665AD879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3186" name="Google Shape;463;g847cf01710_0_101:notes">
            <a:extLst>
              <a:ext uri="{FF2B5EF4-FFF2-40B4-BE49-F238E27FC236}">
                <a16:creationId xmlns:a16="http://schemas.microsoft.com/office/drawing/2014/main" id="{267239AE-09C0-0048-BD83-7EFA2C2087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93187" name="Google Shape;464;g847cf01710_0_101:notes">
            <a:extLst>
              <a:ext uri="{FF2B5EF4-FFF2-40B4-BE49-F238E27FC236}">
                <a16:creationId xmlns:a16="http://schemas.microsoft.com/office/drawing/2014/main" id="{32197185-4852-0945-9796-A2F0A39352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68DC1922-B2CC-0E4A-8AEA-B7AD42B5E551}" type="slidenum">
              <a:rPr lang="en-US" altLang="en-US" b="0" smtClean="0">
                <a:latin typeface="Times" pitchFamily="2" charset="0"/>
              </a:rPr>
              <a:pPr>
                <a:buClr>
                  <a:srgbClr val="000000"/>
                </a:buClr>
                <a:buSzPts val="1200"/>
                <a:buFont typeface="Times" pitchFamily="2" charset="0"/>
                <a:buNone/>
              </a:pPr>
              <a:t>37</a:t>
            </a:fld>
            <a:endParaRPr lang="en-US" altLang="en-US" sz="1400" b="0">
              <a:sym typeface="Arial" panose="020B0604020202020204" pitchFamily="34" charset="0"/>
            </a:endParaRPr>
          </a:p>
        </p:txBody>
      </p:sp>
    </p:spTree>
    <p:extLst>
      <p:ext uri="{BB962C8B-B14F-4D97-AF65-F5344CB8AC3E}">
        <p14:creationId xmlns:p14="http://schemas.microsoft.com/office/powerpoint/2010/main" val="24246316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5233" name="Google Shape;165;p2:notes">
            <a:extLst>
              <a:ext uri="{FF2B5EF4-FFF2-40B4-BE49-F238E27FC236}">
                <a16:creationId xmlns:a16="http://schemas.microsoft.com/office/drawing/2014/main" id="{A56A5E0C-6C8D-5745-B9B6-0CBAE83008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95234" name="Google Shape;166;p2:notes">
            <a:extLst>
              <a:ext uri="{FF2B5EF4-FFF2-40B4-BE49-F238E27FC236}">
                <a16:creationId xmlns:a16="http://schemas.microsoft.com/office/drawing/2014/main" id="{896138AA-3270-CE49-97B6-3BD235D090B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7909311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7281" name="Google Shape;227;g7fe2cbe272_0_58:notes">
            <a:extLst>
              <a:ext uri="{FF2B5EF4-FFF2-40B4-BE49-F238E27FC236}">
                <a16:creationId xmlns:a16="http://schemas.microsoft.com/office/drawing/2014/main" id="{C2DC6ED2-30D0-8444-841B-2CE920438C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7282" name="Google Shape;228;g7fe2cbe272_0_58:notes">
            <a:extLst>
              <a:ext uri="{FF2B5EF4-FFF2-40B4-BE49-F238E27FC236}">
                <a16:creationId xmlns:a16="http://schemas.microsoft.com/office/drawing/2014/main" id="{FCAEBC2C-9D31-E445-AE3B-553870CEC3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97283" name="Google Shape;229;g7fe2cbe272_0_58:notes">
            <a:extLst>
              <a:ext uri="{FF2B5EF4-FFF2-40B4-BE49-F238E27FC236}">
                <a16:creationId xmlns:a16="http://schemas.microsoft.com/office/drawing/2014/main" id="{6FB13174-283E-734E-ACAB-45AA96BE8E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160D1C85-6717-E945-AC4D-DE0A436E12EE}" type="slidenum">
              <a:rPr lang="en-US" altLang="en-US" b="0" smtClean="0">
                <a:latin typeface="Times" pitchFamily="2" charset="0"/>
              </a:rPr>
              <a:pPr>
                <a:buClr>
                  <a:srgbClr val="000000"/>
                </a:buClr>
                <a:buSzPts val="1200"/>
                <a:buFont typeface="Times" pitchFamily="2" charset="0"/>
                <a:buNone/>
              </a:pPr>
              <a:t>39</a:t>
            </a:fld>
            <a:endParaRPr lang="en-US" altLang="en-US" sz="1400" b="0">
              <a:sym typeface="Arial" panose="020B0604020202020204" pitchFamily="34" charset="0"/>
            </a:endParaRPr>
          </a:p>
        </p:txBody>
      </p:sp>
    </p:spTree>
    <p:extLst>
      <p:ext uri="{BB962C8B-B14F-4D97-AF65-F5344CB8AC3E}">
        <p14:creationId xmlns:p14="http://schemas.microsoft.com/office/powerpoint/2010/main" val="1734997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601" name="Google Shape;165;p2:notes">
            <a:extLst>
              <a:ext uri="{FF2B5EF4-FFF2-40B4-BE49-F238E27FC236}">
                <a16:creationId xmlns:a16="http://schemas.microsoft.com/office/drawing/2014/main" id="{E490047A-0006-8049-8BA4-2CCAF81253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5602" name="Google Shape;166;p2:notes">
            <a:extLst>
              <a:ext uri="{FF2B5EF4-FFF2-40B4-BE49-F238E27FC236}">
                <a16:creationId xmlns:a16="http://schemas.microsoft.com/office/drawing/2014/main" id="{34EDE29F-EA4E-194C-9F6E-B0DC9880F51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5211404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9329" name="Google Shape;227;g7fe2cbe272_0_58:notes">
            <a:extLst>
              <a:ext uri="{FF2B5EF4-FFF2-40B4-BE49-F238E27FC236}">
                <a16:creationId xmlns:a16="http://schemas.microsoft.com/office/drawing/2014/main" id="{362D3B61-4AA1-AA4D-8A3F-CA89E57E3FE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9330" name="Google Shape;228;g7fe2cbe272_0_58:notes">
            <a:extLst>
              <a:ext uri="{FF2B5EF4-FFF2-40B4-BE49-F238E27FC236}">
                <a16:creationId xmlns:a16="http://schemas.microsoft.com/office/drawing/2014/main" id="{127B162A-C31C-DC45-B307-53CAE1AAEA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99331" name="Google Shape;229;g7fe2cbe272_0_58:notes">
            <a:extLst>
              <a:ext uri="{FF2B5EF4-FFF2-40B4-BE49-F238E27FC236}">
                <a16:creationId xmlns:a16="http://schemas.microsoft.com/office/drawing/2014/main" id="{57118020-4DFB-434A-8D88-0B5E3DFE0E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4ABF843B-5A19-4A44-8132-031E318C9F20}" type="slidenum">
              <a:rPr lang="en-US" altLang="en-US" b="0" smtClean="0">
                <a:latin typeface="Times" pitchFamily="2" charset="0"/>
              </a:rPr>
              <a:pPr>
                <a:buClr>
                  <a:srgbClr val="000000"/>
                </a:buClr>
                <a:buSzPts val="1200"/>
                <a:buFont typeface="Times" pitchFamily="2" charset="0"/>
                <a:buNone/>
              </a:pPr>
              <a:t>40</a:t>
            </a:fld>
            <a:endParaRPr lang="en-US" altLang="en-US" sz="1400" b="0">
              <a:sym typeface="Arial" panose="020B0604020202020204" pitchFamily="34" charset="0"/>
            </a:endParaRPr>
          </a:p>
        </p:txBody>
      </p:sp>
    </p:spTree>
    <p:extLst>
      <p:ext uri="{BB962C8B-B14F-4D97-AF65-F5344CB8AC3E}">
        <p14:creationId xmlns:p14="http://schemas.microsoft.com/office/powerpoint/2010/main" val="6741465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1377" name="Google Shape;227;g7fe2cbe272_0_58:notes">
            <a:extLst>
              <a:ext uri="{FF2B5EF4-FFF2-40B4-BE49-F238E27FC236}">
                <a16:creationId xmlns:a16="http://schemas.microsoft.com/office/drawing/2014/main" id="{6BDBA853-1901-C048-9925-AE175A690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1378" name="Google Shape;228;g7fe2cbe272_0_58:notes">
            <a:extLst>
              <a:ext uri="{FF2B5EF4-FFF2-40B4-BE49-F238E27FC236}">
                <a16:creationId xmlns:a16="http://schemas.microsoft.com/office/drawing/2014/main" id="{8DDD90ED-00A3-5845-B139-01D805ACFB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01379" name="Google Shape;229;g7fe2cbe272_0_58:notes">
            <a:extLst>
              <a:ext uri="{FF2B5EF4-FFF2-40B4-BE49-F238E27FC236}">
                <a16:creationId xmlns:a16="http://schemas.microsoft.com/office/drawing/2014/main" id="{F7ED646B-91E9-284B-A4D6-0FDFCE28DC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3A399C6E-80D3-2C41-8D1C-CA6FD32E413B}" type="slidenum">
              <a:rPr lang="en-US" altLang="en-US" b="0" smtClean="0">
                <a:latin typeface="Times" pitchFamily="2" charset="0"/>
              </a:rPr>
              <a:pPr>
                <a:buClr>
                  <a:srgbClr val="000000"/>
                </a:buClr>
                <a:buSzPts val="1200"/>
                <a:buFont typeface="Times" pitchFamily="2" charset="0"/>
                <a:buNone/>
              </a:pPr>
              <a:t>41</a:t>
            </a:fld>
            <a:endParaRPr lang="en-US" altLang="en-US" sz="1400" b="0">
              <a:sym typeface="Arial" panose="020B0604020202020204" pitchFamily="34" charset="0"/>
            </a:endParaRPr>
          </a:p>
        </p:txBody>
      </p:sp>
    </p:spTree>
    <p:extLst>
      <p:ext uri="{BB962C8B-B14F-4D97-AF65-F5344CB8AC3E}">
        <p14:creationId xmlns:p14="http://schemas.microsoft.com/office/powerpoint/2010/main" val="33961375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3425" name="Google Shape;165;p2:notes">
            <a:extLst>
              <a:ext uri="{FF2B5EF4-FFF2-40B4-BE49-F238E27FC236}">
                <a16:creationId xmlns:a16="http://schemas.microsoft.com/office/drawing/2014/main" id="{BA8AF3FD-15FA-CF4D-A5D6-85EE87AC57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03426" name="Google Shape;166;p2:notes">
            <a:extLst>
              <a:ext uri="{FF2B5EF4-FFF2-40B4-BE49-F238E27FC236}">
                <a16:creationId xmlns:a16="http://schemas.microsoft.com/office/drawing/2014/main" id="{06AB5BEA-255A-AD4C-ACE2-B2890B4174F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2205631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5473" name="Google Shape;227;g7fe2cbe272_0_58:notes">
            <a:extLst>
              <a:ext uri="{FF2B5EF4-FFF2-40B4-BE49-F238E27FC236}">
                <a16:creationId xmlns:a16="http://schemas.microsoft.com/office/drawing/2014/main" id="{0F7ABF81-4CC0-C744-8CB8-6D68186BF70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5474" name="Google Shape;228;g7fe2cbe272_0_58:notes">
            <a:extLst>
              <a:ext uri="{FF2B5EF4-FFF2-40B4-BE49-F238E27FC236}">
                <a16:creationId xmlns:a16="http://schemas.microsoft.com/office/drawing/2014/main" id="{4D90C7FF-BB88-E246-943F-A71E0D2BDD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05475" name="Google Shape;229;g7fe2cbe272_0_58:notes">
            <a:extLst>
              <a:ext uri="{FF2B5EF4-FFF2-40B4-BE49-F238E27FC236}">
                <a16:creationId xmlns:a16="http://schemas.microsoft.com/office/drawing/2014/main" id="{02BE5003-89B1-5948-8DEB-FFA92F52A7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2333D4F6-4A37-BE41-9FB4-B163DF47813C}" type="slidenum">
              <a:rPr lang="en-US" altLang="en-US" b="0" smtClean="0">
                <a:latin typeface="Times" pitchFamily="2" charset="0"/>
              </a:rPr>
              <a:pPr>
                <a:buClr>
                  <a:srgbClr val="000000"/>
                </a:buClr>
                <a:buSzPts val="1200"/>
                <a:buFont typeface="Times" pitchFamily="2" charset="0"/>
                <a:buNone/>
              </a:pPr>
              <a:t>43</a:t>
            </a:fld>
            <a:endParaRPr lang="en-US" altLang="en-US" sz="1400" b="0">
              <a:sym typeface="Arial" panose="020B0604020202020204" pitchFamily="34" charset="0"/>
            </a:endParaRPr>
          </a:p>
        </p:txBody>
      </p:sp>
    </p:spTree>
    <p:extLst>
      <p:ext uri="{BB962C8B-B14F-4D97-AF65-F5344CB8AC3E}">
        <p14:creationId xmlns:p14="http://schemas.microsoft.com/office/powerpoint/2010/main" val="41509599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7521" name="Google Shape;462;g847cf01710_0_101:notes">
            <a:extLst>
              <a:ext uri="{FF2B5EF4-FFF2-40B4-BE49-F238E27FC236}">
                <a16:creationId xmlns:a16="http://schemas.microsoft.com/office/drawing/2014/main" id="{C03158F9-D261-7040-AC18-FACE03A0D7E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7522" name="Google Shape;463;g847cf01710_0_101:notes">
            <a:extLst>
              <a:ext uri="{FF2B5EF4-FFF2-40B4-BE49-F238E27FC236}">
                <a16:creationId xmlns:a16="http://schemas.microsoft.com/office/drawing/2014/main" id="{E115156E-E277-A04F-9C52-B26BB23877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ea typeface="ＭＳ Ｐゴシック" panose="020B0600070205080204" pitchFamily="34" charset="-128"/>
              </a:rPr>
              <a:t>Answer: B</a:t>
            </a: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Principle: 2.1</a:t>
            </a: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Learning Objective(s): </a:t>
            </a:r>
            <a:r>
              <a:rPr lang="en-US" altLang="en-US">
                <a:latin typeface="Arial" panose="020B0604020202020204" pitchFamily="34" charset="0"/>
                <a:ea typeface="ＭＳ Ｐゴシック" panose="020B0600070205080204" pitchFamily="34" charset="-128"/>
              </a:rPr>
              <a:t>Explain how the interactions of biomolecules are stabilized.</a:t>
            </a:r>
            <a:endParaRPr lang="en-US" altLang="en-US">
              <a:latin typeface="Times" pitchFamily="2" charset="0"/>
              <a:ea typeface="ＭＳ Ｐゴシック" panose="020B0600070205080204" pitchFamily="34" charset="-128"/>
            </a:endParaRP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Bloom’s: 2:2</a:t>
            </a:r>
          </a:p>
        </p:txBody>
      </p:sp>
      <p:sp>
        <p:nvSpPr>
          <p:cNvPr id="107523" name="Google Shape;464;g847cf01710_0_101:notes">
            <a:extLst>
              <a:ext uri="{FF2B5EF4-FFF2-40B4-BE49-F238E27FC236}">
                <a16:creationId xmlns:a16="http://schemas.microsoft.com/office/drawing/2014/main" id="{0F49846F-7569-C14F-B5E3-E377269F20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016C6F60-296D-1F4D-A3DE-307EB7AA2D95}" type="slidenum">
              <a:rPr lang="en-US" altLang="en-US" b="0" smtClean="0">
                <a:latin typeface="Times" pitchFamily="2" charset="0"/>
              </a:rPr>
              <a:pPr>
                <a:buClr>
                  <a:srgbClr val="000000"/>
                </a:buClr>
                <a:buSzPts val="1200"/>
                <a:buFont typeface="Times" pitchFamily="2" charset="0"/>
                <a:buNone/>
              </a:pPr>
              <a:t>44</a:t>
            </a:fld>
            <a:endParaRPr lang="en-US" altLang="en-US" sz="1400" b="0">
              <a:sym typeface="Arial" panose="020B0604020202020204" pitchFamily="34" charset="0"/>
            </a:endParaRPr>
          </a:p>
        </p:txBody>
      </p:sp>
    </p:spTree>
    <p:extLst>
      <p:ext uri="{BB962C8B-B14F-4D97-AF65-F5344CB8AC3E}">
        <p14:creationId xmlns:p14="http://schemas.microsoft.com/office/powerpoint/2010/main" val="11988696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9569" name="Google Shape;462;g847cf01710_0_101:notes">
            <a:extLst>
              <a:ext uri="{FF2B5EF4-FFF2-40B4-BE49-F238E27FC236}">
                <a16:creationId xmlns:a16="http://schemas.microsoft.com/office/drawing/2014/main" id="{372722A1-ADF8-CC4C-83F2-7CE9963E942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9570" name="Google Shape;463;g847cf01710_0_101:notes">
            <a:extLst>
              <a:ext uri="{FF2B5EF4-FFF2-40B4-BE49-F238E27FC236}">
                <a16:creationId xmlns:a16="http://schemas.microsoft.com/office/drawing/2014/main" id="{D23DCB23-2945-8342-9A40-712FF8A4DE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09571" name="Google Shape;464;g847cf01710_0_101:notes">
            <a:extLst>
              <a:ext uri="{FF2B5EF4-FFF2-40B4-BE49-F238E27FC236}">
                <a16:creationId xmlns:a16="http://schemas.microsoft.com/office/drawing/2014/main" id="{6B7F3CE5-BEC3-7D44-952A-14ED5AA1CB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FAEA1295-62E0-CF4E-AA9A-3093FA4F924E}" type="slidenum">
              <a:rPr lang="en-US" altLang="en-US" b="0" smtClean="0">
                <a:latin typeface="Times" pitchFamily="2" charset="0"/>
              </a:rPr>
              <a:pPr>
                <a:buClr>
                  <a:srgbClr val="000000"/>
                </a:buClr>
                <a:buSzPts val="1200"/>
                <a:buFont typeface="Times" pitchFamily="2" charset="0"/>
                <a:buNone/>
              </a:pPr>
              <a:t>45</a:t>
            </a:fld>
            <a:endParaRPr lang="en-US" altLang="en-US" sz="1400" b="0">
              <a:sym typeface="Arial" panose="020B0604020202020204" pitchFamily="34" charset="0"/>
            </a:endParaRPr>
          </a:p>
        </p:txBody>
      </p:sp>
    </p:spTree>
    <p:extLst>
      <p:ext uri="{BB962C8B-B14F-4D97-AF65-F5344CB8AC3E}">
        <p14:creationId xmlns:p14="http://schemas.microsoft.com/office/powerpoint/2010/main" val="1136657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1617" name="Google Shape;227;g7fe2cbe272_0_58:notes">
            <a:extLst>
              <a:ext uri="{FF2B5EF4-FFF2-40B4-BE49-F238E27FC236}">
                <a16:creationId xmlns:a16="http://schemas.microsoft.com/office/drawing/2014/main" id="{8485D664-9DB5-A344-B648-B07CB4D8FBE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1618" name="Google Shape;228;g7fe2cbe272_0_58:notes">
            <a:extLst>
              <a:ext uri="{FF2B5EF4-FFF2-40B4-BE49-F238E27FC236}">
                <a16:creationId xmlns:a16="http://schemas.microsoft.com/office/drawing/2014/main" id="{3E167FB4-71C6-E042-8D91-5B177C09A8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11619" name="Google Shape;229;g7fe2cbe272_0_58:notes">
            <a:extLst>
              <a:ext uri="{FF2B5EF4-FFF2-40B4-BE49-F238E27FC236}">
                <a16:creationId xmlns:a16="http://schemas.microsoft.com/office/drawing/2014/main" id="{A9334249-C57D-7744-936A-7F7F5C52CE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EFFCBC1F-0C61-394E-9853-CE22EBE838AD}" type="slidenum">
              <a:rPr lang="en-US" altLang="en-US" b="0" smtClean="0">
                <a:latin typeface="Times" pitchFamily="2" charset="0"/>
              </a:rPr>
              <a:pPr>
                <a:buClr>
                  <a:srgbClr val="000000"/>
                </a:buClr>
                <a:buSzPts val="1200"/>
                <a:buFont typeface="Times" pitchFamily="2" charset="0"/>
                <a:buNone/>
              </a:pPr>
              <a:t>46</a:t>
            </a:fld>
            <a:endParaRPr lang="en-US" altLang="en-US" sz="1400" b="0">
              <a:sym typeface="Arial" panose="020B0604020202020204" pitchFamily="34" charset="0"/>
            </a:endParaRPr>
          </a:p>
        </p:txBody>
      </p:sp>
    </p:spTree>
    <p:extLst>
      <p:ext uri="{BB962C8B-B14F-4D97-AF65-F5344CB8AC3E}">
        <p14:creationId xmlns:p14="http://schemas.microsoft.com/office/powerpoint/2010/main" val="18533173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3665" name="Google Shape;227;g7fe2cbe272_0_58:notes">
            <a:extLst>
              <a:ext uri="{FF2B5EF4-FFF2-40B4-BE49-F238E27FC236}">
                <a16:creationId xmlns:a16="http://schemas.microsoft.com/office/drawing/2014/main" id="{B0ABF6AF-BF08-E348-A2C4-1BE9F45A8D3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3666" name="Google Shape;228;g7fe2cbe272_0_58:notes">
            <a:extLst>
              <a:ext uri="{FF2B5EF4-FFF2-40B4-BE49-F238E27FC236}">
                <a16:creationId xmlns:a16="http://schemas.microsoft.com/office/drawing/2014/main" id="{29B0CFD2-27F1-974F-96F4-CD640FD67C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13667" name="Google Shape;229;g7fe2cbe272_0_58:notes">
            <a:extLst>
              <a:ext uri="{FF2B5EF4-FFF2-40B4-BE49-F238E27FC236}">
                <a16:creationId xmlns:a16="http://schemas.microsoft.com/office/drawing/2014/main" id="{A06FB9E1-DA45-C941-947A-8C92FD9E7E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F50270EC-D238-BC49-937E-82D3EEC40656}" type="slidenum">
              <a:rPr lang="en-US" altLang="en-US" b="0" smtClean="0">
                <a:latin typeface="Times" pitchFamily="2" charset="0"/>
              </a:rPr>
              <a:pPr>
                <a:buClr>
                  <a:srgbClr val="000000"/>
                </a:buClr>
                <a:buSzPts val="1200"/>
                <a:buFont typeface="Times" pitchFamily="2" charset="0"/>
                <a:buNone/>
              </a:pPr>
              <a:t>47</a:t>
            </a:fld>
            <a:endParaRPr lang="en-US" altLang="en-US" sz="1400" b="0">
              <a:sym typeface="Arial" panose="020B0604020202020204" pitchFamily="34" charset="0"/>
            </a:endParaRPr>
          </a:p>
        </p:txBody>
      </p:sp>
    </p:spTree>
    <p:extLst>
      <p:ext uri="{BB962C8B-B14F-4D97-AF65-F5344CB8AC3E}">
        <p14:creationId xmlns:p14="http://schemas.microsoft.com/office/powerpoint/2010/main" val="38433263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5713" name="Google Shape;227;g7fe2cbe272_0_58:notes">
            <a:extLst>
              <a:ext uri="{FF2B5EF4-FFF2-40B4-BE49-F238E27FC236}">
                <a16:creationId xmlns:a16="http://schemas.microsoft.com/office/drawing/2014/main" id="{DE8A5BDA-F1DC-AA40-BFE0-DF075AA93C2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5714" name="Google Shape;228;g7fe2cbe272_0_58:notes">
            <a:extLst>
              <a:ext uri="{FF2B5EF4-FFF2-40B4-BE49-F238E27FC236}">
                <a16:creationId xmlns:a16="http://schemas.microsoft.com/office/drawing/2014/main" id="{4016D519-DDB6-C643-9453-6F88F0E3C9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15715" name="Google Shape;229;g7fe2cbe272_0_58:notes">
            <a:extLst>
              <a:ext uri="{FF2B5EF4-FFF2-40B4-BE49-F238E27FC236}">
                <a16:creationId xmlns:a16="http://schemas.microsoft.com/office/drawing/2014/main" id="{A0F97194-34B0-4F4A-8670-DA26FAF8DC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5053A5B7-80AB-354A-B9FF-9637892AC134}" type="slidenum">
              <a:rPr lang="en-US" altLang="en-US" b="0" smtClean="0">
                <a:latin typeface="Times" pitchFamily="2" charset="0"/>
              </a:rPr>
              <a:pPr>
                <a:buClr>
                  <a:srgbClr val="000000"/>
                </a:buClr>
                <a:buSzPts val="1200"/>
                <a:buFont typeface="Times" pitchFamily="2" charset="0"/>
                <a:buNone/>
              </a:pPr>
              <a:t>48</a:t>
            </a:fld>
            <a:endParaRPr lang="en-US" altLang="en-US" sz="1400" b="0">
              <a:sym typeface="Arial" panose="020B0604020202020204" pitchFamily="34" charset="0"/>
            </a:endParaRPr>
          </a:p>
        </p:txBody>
      </p:sp>
    </p:spTree>
    <p:extLst>
      <p:ext uri="{BB962C8B-B14F-4D97-AF65-F5344CB8AC3E}">
        <p14:creationId xmlns:p14="http://schemas.microsoft.com/office/powerpoint/2010/main" val="23187111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7761" name="Google Shape;227;g7fe2cbe272_0_58:notes">
            <a:extLst>
              <a:ext uri="{FF2B5EF4-FFF2-40B4-BE49-F238E27FC236}">
                <a16:creationId xmlns:a16="http://schemas.microsoft.com/office/drawing/2014/main" id="{89C13055-961D-C74B-BB62-DEED5AC3CA4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7762" name="Google Shape;228;g7fe2cbe272_0_58:notes">
            <a:extLst>
              <a:ext uri="{FF2B5EF4-FFF2-40B4-BE49-F238E27FC236}">
                <a16:creationId xmlns:a16="http://schemas.microsoft.com/office/drawing/2014/main" id="{0915A215-E472-8E45-916B-BCAD760557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17763" name="Google Shape;229;g7fe2cbe272_0_58:notes">
            <a:extLst>
              <a:ext uri="{FF2B5EF4-FFF2-40B4-BE49-F238E27FC236}">
                <a16:creationId xmlns:a16="http://schemas.microsoft.com/office/drawing/2014/main" id="{9A5C354F-3C3A-FB40-A476-A228A8C7A9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FFA4D3D8-0E5A-7544-98DF-B9AC781A6F2C}" type="slidenum">
              <a:rPr lang="en-US" altLang="en-US" b="0" smtClean="0">
                <a:latin typeface="Times" pitchFamily="2" charset="0"/>
              </a:rPr>
              <a:pPr>
                <a:buClr>
                  <a:srgbClr val="000000"/>
                </a:buClr>
                <a:buSzPts val="1200"/>
                <a:buFont typeface="Times" pitchFamily="2" charset="0"/>
                <a:buNone/>
              </a:pPr>
              <a:t>49</a:t>
            </a:fld>
            <a:endParaRPr lang="en-US" altLang="en-US" sz="1400" b="0">
              <a:sym typeface="Arial" panose="020B0604020202020204" pitchFamily="34" charset="0"/>
            </a:endParaRPr>
          </a:p>
        </p:txBody>
      </p:sp>
    </p:spTree>
    <p:extLst>
      <p:ext uri="{BB962C8B-B14F-4D97-AF65-F5344CB8AC3E}">
        <p14:creationId xmlns:p14="http://schemas.microsoft.com/office/powerpoint/2010/main" val="3342487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49" name="Google Shape;165;p2:notes">
            <a:extLst>
              <a:ext uri="{FF2B5EF4-FFF2-40B4-BE49-F238E27FC236}">
                <a16:creationId xmlns:a16="http://schemas.microsoft.com/office/drawing/2014/main" id="{F8257EE1-6E44-0E4A-9306-3810005FE3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7650" name="Google Shape;166;p2:notes">
            <a:extLst>
              <a:ext uri="{FF2B5EF4-FFF2-40B4-BE49-F238E27FC236}">
                <a16:creationId xmlns:a16="http://schemas.microsoft.com/office/drawing/2014/main" id="{7C53956C-BEC6-7A4A-A5B4-9AD12F07B66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2744733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7761" name="Google Shape;227;g7fe2cbe272_0_58:notes">
            <a:extLst>
              <a:ext uri="{FF2B5EF4-FFF2-40B4-BE49-F238E27FC236}">
                <a16:creationId xmlns:a16="http://schemas.microsoft.com/office/drawing/2014/main" id="{89C13055-961D-C74B-BB62-DEED5AC3CA4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7762" name="Google Shape;228;g7fe2cbe272_0_58:notes">
            <a:extLst>
              <a:ext uri="{FF2B5EF4-FFF2-40B4-BE49-F238E27FC236}">
                <a16:creationId xmlns:a16="http://schemas.microsoft.com/office/drawing/2014/main" id="{0915A215-E472-8E45-916B-BCAD760557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17763" name="Google Shape;229;g7fe2cbe272_0_58:notes">
            <a:extLst>
              <a:ext uri="{FF2B5EF4-FFF2-40B4-BE49-F238E27FC236}">
                <a16:creationId xmlns:a16="http://schemas.microsoft.com/office/drawing/2014/main" id="{9A5C354F-3C3A-FB40-A476-A228A8C7A9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FFA4D3D8-0E5A-7544-98DF-B9AC781A6F2C}" type="slidenum">
              <a:rPr lang="en-US" altLang="en-US" b="0" smtClean="0">
                <a:latin typeface="Times" pitchFamily="2" charset="0"/>
              </a:rPr>
              <a:pPr>
                <a:buClr>
                  <a:srgbClr val="000000"/>
                </a:buClr>
                <a:buSzPts val="1200"/>
                <a:buFont typeface="Times" pitchFamily="2" charset="0"/>
                <a:buNone/>
              </a:pPr>
              <a:t>50</a:t>
            </a:fld>
            <a:endParaRPr lang="en-US" altLang="en-US" sz="1400" b="0">
              <a:sym typeface="Arial" panose="020B0604020202020204" pitchFamily="34" charset="0"/>
            </a:endParaRPr>
          </a:p>
        </p:txBody>
      </p:sp>
    </p:spTree>
    <p:extLst>
      <p:ext uri="{BB962C8B-B14F-4D97-AF65-F5344CB8AC3E}">
        <p14:creationId xmlns:p14="http://schemas.microsoft.com/office/powerpoint/2010/main" val="38481671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1857" name="Google Shape;462;g847cf01710_0_101:notes">
            <a:extLst>
              <a:ext uri="{FF2B5EF4-FFF2-40B4-BE49-F238E27FC236}">
                <a16:creationId xmlns:a16="http://schemas.microsoft.com/office/drawing/2014/main" id="{40ED6F29-318F-5448-AFD2-16507B44DC0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1858" name="Google Shape;463;g847cf01710_0_101:notes">
            <a:extLst>
              <a:ext uri="{FF2B5EF4-FFF2-40B4-BE49-F238E27FC236}">
                <a16:creationId xmlns:a16="http://schemas.microsoft.com/office/drawing/2014/main" id="{C6BFFF11-E61C-2445-A380-C282E3FB2D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ea typeface="ＭＳ Ｐゴシック" panose="020B0600070205080204" pitchFamily="34" charset="-128"/>
              </a:rPr>
              <a:t>Answer: A</a:t>
            </a:r>
          </a:p>
          <a:p>
            <a:pPr eaLnBrk="1" hangingPunct="1">
              <a:spcBef>
                <a:spcPct val="0"/>
              </a:spcBef>
              <a:buClr>
                <a:srgbClr val="000000"/>
              </a:buClr>
              <a:buSzPts val="1400"/>
            </a:pPr>
            <a:r>
              <a:rPr lang="en-US" altLang="en-US" dirty="0">
                <a:latin typeface="Times" pitchFamily="2" charset="0"/>
                <a:ea typeface="ＭＳ Ｐゴシック" panose="020B0600070205080204" pitchFamily="34" charset="-128"/>
              </a:rPr>
              <a:t>Principle: 2.1</a:t>
            </a:r>
          </a:p>
          <a:p>
            <a:pPr eaLnBrk="1" hangingPunct="1">
              <a:spcBef>
                <a:spcPct val="0"/>
              </a:spcBef>
              <a:buClr>
                <a:srgbClr val="000000"/>
              </a:buClr>
              <a:buSzPts val="1400"/>
            </a:pPr>
            <a:r>
              <a:rPr lang="en-US" altLang="en-US" dirty="0">
                <a:latin typeface="Times" pitchFamily="2" charset="0"/>
                <a:ea typeface="ＭＳ Ｐゴシック" panose="020B0600070205080204" pitchFamily="34" charset="-128"/>
              </a:rPr>
              <a:t>Learning Objective(s): </a:t>
            </a:r>
            <a:r>
              <a:rPr lang="en-US" altLang="en-US" dirty="0">
                <a:latin typeface="Arial" panose="020B0604020202020204" pitchFamily="34" charset="0"/>
                <a:ea typeface="ＭＳ Ｐゴシック" panose="020B0600070205080204" pitchFamily="34" charset="-128"/>
              </a:rPr>
              <a:t>Relate the osmotic pressure of a solution, </a:t>
            </a:r>
            <a:r>
              <a:rPr lang="en-US" altLang="en-US" dirty="0" err="1">
                <a:latin typeface="Arial" panose="020B0604020202020204" pitchFamily="34" charset="0"/>
                <a:ea typeface="ＭＳ Ｐゴシック" panose="020B0600070205080204" pitchFamily="34" charset="-128"/>
              </a:rPr>
              <a:t>van't</a:t>
            </a:r>
            <a:r>
              <a:rPr lang="en-US" altLang="en-US" dirty="0">
                <a:latin typeface="Arial" panose="020B0604020202020204" pitchFamily="34" charset="0"/>
                <a:ea typeface="ＭＳ Ｐゴシック" panose="020B0600070205080204" pitchFamily="34" charset="-128"/>
              </a:rPr>
              <a:t> Hoff factor, concentration of solute, gas constant, and temperature.</a:t>
            </a:r>
            <a:endParaRPr lang="en-US" altLang="en-US" dirty="0">
              <a:latin typeface="Times" pitchFamily="2" charset="0"/>
              <a:ea typeface="ＭＳ Ｐゴシック" panose="020B0600070205080204" pitchFamily="34" charset="-128"/>
            </a:endParaRPr>
          </a:p>
          <a:p>
            <a:pPr eaLnBrk="1" hangingPunct="1">
              <a:spcBef>
                <a:spcPct val="0"/>
              </a:spcBef>
              <a:buClr>
                <a:srgbClr val="000000"/>
              </a:buClr>
              <a:buSzPts val="1400"/>
            </a:pPr>
            <a:r>
              <a:rPr lang="en-US" altLang="en-US" dirty="0">
                <a:latin typeface="Times" pitchFamily="2" charset="0"/>
                <a:ea typeface="ＭＳ Ｐゴシック" panose="020B0600070205080204" pitchFamily="34" charset="-128"/>
              </a:rPr>
              <a:t>Bloom’s: 3:2</a:t>
            </a:r>
          </a:p>
        </p:txBody>
      </p:sp>
      <p:sp>
        <p:nvSpPr>
          <p:cNvPr id="121859" name="Google Shape;464;g847cf01710_0_101:notes">
            <a:extLst>
              <a:ext uri="{FF2B5EF4-FFF2-40B4-BE49-F238E27FC236}">
                <a16:creationId xmlns:a16="http://schemas.microsoft.com/office/drawing/2014/main" id="{204FDEA1-3ADD-7D40-A40C-4C11E1822C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28B44923-32D5-8D4B-95C0-BCC34C40AD6C}" type="slidenum">
              <a:rPr lang="en-US" altLang="en-US" b="0" smtClean="0">
                <a:latin typeface="Times" pitchFamily="2" charset="0"/>
              </a:rPr>
              <a:pPr>
                <a:buClr>
                  <a:srgbClr val="000000"/>
                </a:buClr>
                <a:buSzPts val="1200"/>
                <a:buFont typeface="Times" pitchFamily="2" charset="0"/>
                <a:buNone/>
              </a:pPr>
              <a:t>51</a:t>
            </a:fld>
            <a:endParaRPr lang="en-US" altLang="en-US" sz="1400" b="0">
              <a:sym typeface="Arial" panose="020B0604020202020204" pitchFamily="34" charset="0"/>
            </a:endParaRPr>
          </a:p>
        </p:txBody>
      </p:sp>
    </p:spTree>
    <p:extLst>
      <p:ext uri="{BB962C8B-B14F-4D97-AF65-F5344CB8AC3E}">
        <p14:creationId xmlns:p14="http://schemas.microsoft.com/office/powerpoint/2010/main" val="8352556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3905" name="Google Shape;462;g847cf01710_0_101:notes">
            <a:extLst>
              <a:ext uri="{FF2B5EF4-FFF2-40B4-BE49-F238E27FC236}">
                <a16:creationId xmlns:a16="http://schemas.microsoft.com/office/drawing/2014/main" id="{A79EEBC2-CE3A-874F-991E-26F97951312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3906" name="Google Shape;463;g847cf01710_0_101:notes">
            <a:extLst>
              <a:ext uri="{FF2B5EF4-FFF2-40B4-BE49-F238E27FC236}">
                <a16:creationId xmlns:a16="http://schemas.microsoft.com/office/drawing/2014/main" id="{A3CEDF49-3439-5B42-A5D3-C731378C52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23907" name="Google Shape;464;g847cf01710_0_101:notes">
            <a:extLst>
              <a:ext uri="{FF2B5EF4-FFF2-40B4-BE49-F238E27FC236}">
                <a16:creationId xmlns:a16="http://schemas.microsoft.com/office/drawing/2014/main" id="{D32D22A5-3762-844B-96BC-4017FECA49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8F3C7EFE-84E5-C242-8215-541EAB285472}" type="slidenum">
              <a:rPr lang="en-US" altLang="en-US" b="0" smtClean="0">
                <a:latin typeface="Times" pitchFamily="2" charset="0"/>
              </a:rPr>
              <a:pPr>
                <a:buClr>
                  <a:srgbClr val="000000"/>
                </a:buClr>
                <a:buSzPts val="1200"/>
                <a:buFont typeface="Times" pitchFamily="2" charset="0"/>
                <a:buNone/>
              </a:pPr>
              <a:t>52</a:t>
            </a:fld>
            <a:endParaRPr lang="en-US" altLang="en-US" sz="1400" b="0">
              <a:sym typeface="Arial" panose="020B0604020202020204" pitchFamily="34" charset="0"/>
            </a:endParaRPr>
          </a:p>
        </p:txBody>
      </p:sp>
    </p:spTree>
    <p:extLst>
      <p:ext uri="{BB962C8B-B14F-4D97-AF65-F5344CB8AC3E}">
        <p14:creationId xmlns:p14="http://schemas.microsoft.com/office/powerpoint/2010/main" val="20546291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8001" name="Google Shape;227;g7fe2cbe272_0_58:notes">
            <a:extLst>
              <a:ext uri="{FF2B5EF4-FFF2-40B4-BE49-F238E27FC236}">
                <a16:creationId xmlns:a16="http://schemas.microsoft.com/office/drawing/2014/main" id="{5BDA7400-EAEA-4649-AA07-DD7DCDC5772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8002" name="Google Shape;228;g7fe2cbe272_0_58:notes">
            <a:extLst>
              <a:ext uri="{FF2B5EF4-FFF2-40B4-BE49-F238E27FC236}">
                <a16:creationId xmlns:a16="http://schemas.microsoft.com/office/drawing/2014/main" id="{0D4559C9-50F0-AA40-8E37-36B45AA6BF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28003" name="Google Shape;229;g7fe2cbe272_0_58:notes">
            <a:extLst>
              <a:ext uri="{FF2B5EF4-FFF2-40B4-BE49-F238E27FC236}">
                <a16:creationId xmlns:a16="http://schemas.microsoft.com/office/drawing/2014/main" id="{F9248340-BF67-8343-8110-691DEA16F4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FAD5BB56-5EF3-F04B-A4C6-5F43489A0352}" type="slidenum">
              <a:rPr lang="en-US" altLang="en-US" b="0" smtClean="0">
                <a:latin typeface="Times" pitchFamily="2" charset="0"/>
              </a:rPr>
              <a:pPr>
                <a:buClr>
                  <a:srgbClr val="000000"/>
                </a:buClr>
                <a:buSzPts val="1200"/>
                <a:buFont typeface="Times" pitchFamily="2" charset="0"/>
                <a:buNone/>
              </a:pPr>
              <a:t>53</a:t>
            </a:fld>
            <a:endParaRPr lang="en-US" altLang="en-US" sz="1400" b="0">
              <a:sym typeface="Arial" panose="020B0604020202020204" pitchFamily="34" charset="0"/>
            </a:endParaRPr>
          </a:p>
        </p:txBody>
      </p:sp>
    </p:spTree>
    <p:extLst>
      <p:ext uri="{BB962C8B-B14F-4D97-AF65-F5344CB8AC3E}">
        <p14:creationId xmlns:p14="http://schemas.microsoft.com/office/powerpoint/2010/main" val="37567482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8001" name="Google Shape;227;g7fe2cbe272_0_58:notes">
            <a:extLst>
              <a:ext uri="{FF2B5EF4-FFF2-40B4-BE49-F238E27FC236}">
                <a16:creationId xmlns:a16="http://schemas.microsoft.com/office/drawing/2014/main" id="{5BDA7400-EAEA-4649-AA07-DD7DCDC5772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8002" name="Google Shape;228;g7fe2cbe272_0_58:notes">
            <a:extLst>
              <a:ext uri="{FF2B5EF4-FFF2-40B4-BE49-F238E27FC236}">
                <a16:creationId xmlns:a16="http://schemas.microsoft.com/office/drawing/2014/main" id="{0D4559C9-50F0-AA40-8E37-36B45AA6BF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28003" name="Google Shape;229;g7fe2cbe272_0_58:notes">
            <a:extLst>
              <a:ext uri="{FF2B5EF4-FFF2-40B4-BE49-F238E27FC236}">
                <a16:creationId xmlns:a16="http://schemas.microsoft.com/office/drawing/2014/main" id="{F9248340-BF67-8343-8110-691DEA16F4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FAD5BB56-5EF3-F04B-A4C6-5F43489A0352}" type="slidenum">
              <a:rPr lang="en-US" altLang="en-US" b="0" smtClean="0">
                <a:latin typeface="Times" pitchFamily="2" charset="0"/>
              </a:rPr>
              <a:pPr>
                <a:buClr>
                  <a:srgbClr val="000000"/>
                </a:buClr>
                <a:buSzPts val="1200"/>
                <a:buFont typeface="Times" pitchFamily="2" charset="0"/>
                <a:buNone/>
              </a:pPr>
              <a:t>54</a:t>
            </a:fld>
            <a:endParaRPr lang="en-US" altLang="en-US" sz="1400" b="0">
              <a:sym typeface="Arial" panose="020B0604020202020204" pitchFamily="34" charset="0"/>
            </a:endParaRPr>
          </a:p>
        </p:txBody>
      </p:sp>
    </p:spTree>
    <p:extLst>
      <p:ext uri="{BB962C8B-B14F-4D97-AF65-F5344CB8AC3E}">
        <p14:creationId xmlns:p14="http://schemas.microsoft.com/office/powerpoint/2010/main" val="15543044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0049" name="Google Shape;462;g847cf01710_0_101:notes">
            <a:extLst>
              <a:ext uri="{FF2B5EF4-FFF2-40B4-BE49-F238E27FC236}">
                <a16:creationId xmlns:a16="http://schemas.microsoft.com/office/drawing/2014/main" id="{03895D3C-74F9-1740-AC30-53E55725808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0050" name="Google Shape;463;g847cf01710_0_101:notes">
            <a:extLst>
              <a:ext uri="{FF2B5EF4-FFF2-40B4-BE49-F238E27FC236}">
                <a16:creationId xmlns:a16="http://schemas.microsoft.com/office/drawing/2014/main" id="{BCDD28BE-1965-2A40-ADE3-A4502EBA0E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ea typeface="ＭＳ Ｐゴシック" panose="020B0600070205080204" pitchFamily="34" charset="-128"/>
              </a:rPr>
              <a:t>Answer: D</a:t>
            </a: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Principle: 2.1</a:t>
            </a: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Learning Objective(s): </a:t>
            </a:r>
            <a:r>
              <a:rPr lang="en-US" altLang="en-US">
                <a:latin typeface="Arial" panose="020B0604020202020204" pitchFamily="34" charset="0"/>
                <a:ea typeface="ＭＳ Ｐゴシック" panose="020B0600070205080204" pitchFamily="34" charset="-128"/>
              </a:rPr>
              <a:t>Describe the movement of water molecules across a semipermeable membrane.</a:t>
            </a:r>
            <a:endParaRPr lang="en-US" altLang="en-US">
              <a:latin typeface="Times" pitchFamily="2" charset="0"/>
              <a:ea typeface="ＭＳ Ｐゴシック" panose="020B0600070205080204" pitchFamily="34" charset="-128"/>
            </a:endParaRP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Bloom’s: 2:2</a:t>
            </a:r>
          </a:p>
        </p:txBody>
      </p:sp>
      <p:sp>
        <p:nvSpPr>
          <p:cNvPr id="130051" name="Google Shape;464;g847cf01710_0_101:notes">
            <a:extLst>
              <a:ext uri="{FF2B5EF4-FFF2-40B4-BE49-F238E27FC236}">
                <a16:creationId xmlns:a16="http://schemas.microsoft.com/office/drawing/2014/main" id="{CE08BA3B-8D5E-6947-8FE4-3B216201A5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CC2BB575-13F1-944F-85C4-6B3AB66DCA01}" type="slidenum">
              <a:rPr lang="en-US" altLang="en-US" b="0" smtClean="0">
                <a:latin typeface="Times" pitchFamily="2" charset="0"/>
              </a:rPr>
              <a:pPr>
                <a:buClr>
                  <a:srgbClr val="000000"/>
                </a:buClr>
                <a:buSzPts val="1200"/>
                <a:buFont typeface="Times" pitchFamily="2" charset="0"/>
                <a:buNone/>
              </a:pPr>
              <a:t>55</a:t>
            </a:fld>
            <a:endParaRPr lang="en-US" altLang="en-US" sz="1400" b="0">
              <a:sym typeface="Arial" panose="020B0604020202020204" pitchFamily="34" charset="0"/>
            </a:endParaRPr>
          </a:p>
        </p:txBody>
      </p:sp>
    </p:spTree>
    <p:extLst>
      <p:ext uri="{BB962C8B-B14F-4D97-AF65-F5344CB8AC3E}">
        <p14:creationId xmlns:p14="http://schemas.microsoft.com/office/powerpoint/2010/main" val="16729871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2097" name="Google Shape;462;g847cf01710_0_101:notes">
            <a:extLst>
              <a:ext uri="{FF2B5EF4-FFF2-40B4-BE49-F238E27FC236}">
                <a16:creationId xmlns:a16="http://schemas.microsoft.com/office/drawing/2014/main" id="{D52978C0-B1C7-434C-8EB0-DB4C1078778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2098" name="Google Shape;463;g847cf01710_0_101:notes">
            <a:extLst>
              <a:ext uri="{FF2B5EF4-FFF2-40B4-BE49-F238E27FC236}">
                <a16:creationId xmlns:a16="http://schemas.microsoft.com/office/drawing/2014/main" id="{2C026B3D-DC18-F94C-ADD6-025EBE7C67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32099" name="Google Shape;464;g847cf01710_0_101:notes">
            <a:extLst>
              <a:ext uri="{FF2B5EF4-FFF2-40B4-BE49-F238E27FC236}">
                <a16:creationId xmlns:a16="http://schemas.microsoft.com/office/drawing/2014/main" id="{76C6972F-92E3-2242-B2E5-6C269A99A8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1076D5F4-23F5-D84A-98E5-F89E621A0583}" type="slidenum">
              <a:rPr lang="en-US" altLang="en-US" b="0" smtClean="0">
                <a:latin typeface="Times" pitchFamily="2" charset="0"/>
              </a:rPr>
              <a:pPr>
                <a:buClr>
                  <a:srgbClr val="000000"/>
                </a:buClr>
                <a:buSzPts val="1200"/>
                <a:buFont typeface="Times" pitchFamily="2" charset="0"/>
                <a:buNone/>
              </a:pPr>
              <a:t>56</a:t>
            </a:fld>
            <a:endParaRPr lang="en-US" altLang="en-US" sz="1400" b="0">
              <a:sym typeface="Arial" panose="020B0604020202020204" pitchFamily="34" charset="0"/>
            </a:endParaRPr>
          </a:p>
        </p:txBody>
      </p:sp>
    </p:spTree>
    <p:extLst>
      <p:ext uri="{BB962C8B-B14F-4D97-AF65-F5344CB8AC3E}">
        <p14:creationId xmlns:p14="http://schemas.microsoft.com/office/powerpoint/2010/main" val="17875351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4145" name="Google Shape;227;g7fe2cbe272_0_58:notes">
            <a:extLst>
              <a:ext uri="{FF2B5EF4-FFF2-40B4-BE49-F238E27FC236}">
                <a16:creationId xmlns:a16="http://schemas.microsoft.com/office/drawing/2014/main" id="{81187672-1B6F-4349-9218-73A3B1CD600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4146" name="Google Shape;228;g7fe2cbe272_0_58:notes">
            <a:extLst>
              <a:ext uri="{FF2B5EF4-FFF2-40B4-BE49-F238E27FC236}">
                <a16:creationId xmlns:a16="http://schemas.microsoft.com/office/drawing/2014/main" id="{7FF64D8B-A602-0747-A305-75D9CD0513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34147" name="Google Shape;229;g7fe2cbe272_0_58:notes">
            <a:extLst>
              <a:ext uri="{FF2B5EF4-FFF2-40B4-BE49-F238E27FC236}">
                <a16:creationId xmlns:a16="http://schemas.microsoft.com/office/drawing/2014/main" id="{8D16A92C-79FE-1B42-8813-0E8D643BCC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E0DEE83A-A708-FB42-AD36-84C7FBB8645E}" type="slidenum">
              <a:rPr lang="en-US" altLang="en-US" b="0" smtClean="0">
                <a:latin typeface="Times" pitchFamily="2" charset="0"/>
              </a:rPr>
              <a:pPr>
                <a:buClr>
                  <a:srgbClr val="000000"/>
                </a:buClr>
                <a:buSzPts val="1200"/>
                <a:buFont typeface="Times" pitchFamily="2" charset="0"/>
                <a:buNone/>
              </a:pPr>
              <a:t>57</a:t>
            </a:fld>
            <a:endParaRPr lang="en-US" altLang="en-US" sz="1400" b="0">
              <a:sym typeface="Arial" panose="020B0604020202020204" pitchFamily="34" charset="0"/>
            </a:endParaRPr>
          </a:p>
        </p:txBody>
      </p:sp>
    </p:spTree>
    <p:extLst>
      <p:ext uri="{BB962C8B-B14F-4D97-AF65-F5344CB8AC3E}">
        <p14:creationId xmlns:p14="http://schemas.microsoft.com/office/powerpoint/2010/main" val="14727386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6193" name="Google Shape;462;g847cf01710_0_101:notes">
            <a:extLst>
              <a:ext uri="{FF2B5EF4-FFF2-40B4-BE49-F238E27FC236}">
                <a16:creationId xmlns:a16="http://schemas.microsoft.com/office/drawing/2014/main" id="{DC4D0AAA-DA21-CF4E-B3D1-4B9E3BE1F20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6194" name="Google Shape;463;g847cf01710_0_101:notes">
            <a:extLst>
              <a:ext uri="{FF2B5EF4-FFF2-40B4-BE49-F238E27FC236}">
                <a16:creationId xmlns:a16="http://schemas.microsoft.com/office/drawing/2014/main" id="{BC93F91F-2081-0248-9355-9A27420278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ea typeface="ＭＳ Ｐゴシック" panose="020B0600070205080204" pitchFamily="34" charset="-128"/>
              </a:rPr>
              <a:t>Answer: D</a:t>
            </a: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Principle: 2.1</a:t>
            </a: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Learning Objective(s): </a:t>
            </a:r>
            <a:r>
              <a:rPr lang="en-US" altLang="en-US">
                <a:latin typeface="Arial" panose="020B0604020202020204" pitchFamily="34" charset="0"/>
                <a:ea typeface="ＭＳ Ｐゴシック" panose="020B0600070205080204" pitchFamily="34" charset="-128"/>
              </a:rPr>
              <a:t>Classify a solution as hypotonic, isotonic, or hypertonic.</a:t>
            </a:r>
            <a:endParaRPr lang="en-US" altLang="en-US">
              <a:latin typeface="Times" pitchFamily="2" charset="0"/>
              <a:ea typeface="ＭＳ Ｐゴシック" panose="020B0600070205080204" pitchFamily="34" charset="-128"/>
            </a:endParaRP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Bloom’s: 2:2</a:t>
            </a:r>
          </a:p>
        </p:txBody>
      </p:sp>
      <p:sp>
        <p:nvSpPr>
          <p:cNvPr id="136195" name="Google Shape;464;g847cf01710_0_101:notes">
            <a:extLst>
              <a:ext uri="{FF2B5EF4-FFF2-40B4-BE49-F238E27FC236}">
                <a16:creationId xmlns:a16="http://schemas.microsoft.com/office/drawing/2014/main" id="{E46EF0E2-6638-5343-BCA9-C096A8A590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C58C8E5E-1554-9A49-8934-658A9ABC7BF5}" type="slidenum">
              <a:rPr lang="en-US" altLang="en-US" b="0" smtClean="0">
                <a:latin typeface="Times" pitchFamily="2" charset="0"/>
              </a:rPr>
              <a:pPr>
                <a:buClr>
                  <a:srgbClr val="000000"/>
                </a:buClr>
                <a:buSzPts val="1200"/>
                <a:buFont typeface="Times" pitchFamily="2" charset="0"/>
                <a:buNone/>
              </a:pPr>
              <a:t>58</a:t>
            </a:fld>
            <a:endParaRPr lang="en-US" altLang="en-US" sz="1400" b="0">
              <a:sym typeface="Arial" panose="020B0604020202020204" pitchFamily="34" charset="0"/>
            </a:endParaRPr>
          </a:p>
        </p:txBody>
      </p:sp>
    </p:spTree>
    <p:extLst>
      <p:ext uri="{BB962C8B-B14F-4D97-AF65-F5344CB8AC3E}">
        <p14:creationId xmlns:p14="http://schemas.microsoft.com/office/powerpoint/2010/main" val="5076855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8241" name="Google Shape;462;g847cf01710_0_101:notes">
            <a:extLst>
              <a:ext uri="{FF2B5EF4-FFF2-40B4-BE49-F238E27FC236}">
                <a16:creationId xmlns:a16="http://schemas.microsoft.com/office/drawing/2014/main" id="{ED2740E2-DA80-FD40-9B0A-36785ADC926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8242" name="Google Shape;463;g847cf01710_0_101:notes">
            <a:extLst>
              <a:ext uri="{FF2B5EF4-FFF2-40B4-BE49-F238E27FC236}">
                <a16:creationId xmlns:a16="http://schemas.microsoft.com/office/drawing/2014/main" id="{727C5440-A111-CC47-B0F3-A9B5B49C77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38243" name="Google Shape;464;g847cf01710_0_101:notes">
            <a:extLst>
              <a:ext uri="{FF2B5EF4-FFF2-40B4-BE49-F238E27FC236}">
                <a16:creationId xmlns:a16="http://schemas.microsoft.com/office/drawing/2014/main" id="{F7D7739A-BAAA-DA41-83C1-283F1B5F90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783027E7-D626-C44A-BC30-83C43B08466F}" type="slidenum">
              <a:rPr lang="en-US" altLang="en-US" b="0" smtClean="0">
                <a:latin typeface="Times" pitchFamily="2" charset="0"/>
              </a:rPr>
              <a:pPr>
                <a:buClr>
                  <a:srgbClr val="000000"/>
                </a:buClr>
                <a:buSzPts val="1200"/>
                <a:buFont typeface="Times" pitchFamily="2" charset="0"/>
                <a:buNone/>
              </a:pPr>
              <a:t>59</a:t>
            </a:fld>
            <a:endParaRPr lang="en-US" altLang="en-US" sz="1400" b="0">
              <a:sym typeface="Arial" panose="020B0604020202020204" pitchFamily="34" charset="0"/>
            </a:endParaRPr>
          </a:p>
        </p:txBody>
      </p:sp>
    </p:spTree>
    <p:extLst>
      <p:ext uri="{BB962C8B-B14F-4D97-AF65-F5344CB8AC3E}">
        <p14:creationId xmlns:p14="http://schemas.microsoft.com/office/powerpoint/2010/main" val="2719106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7" name="Google Shape;193;g847cf01710_0_132:notes">
            <a:extLst>
              <a:ext uri="{FF2B5EF4-FFF2-40B4-BE49-F238E27FC236}">
                <a16:creationId xmlns:a16="http://schemas.microsoft.com/office/drawing/2014/main" id="{5489EFBB-1163-3B44-BE15-FAF1070C0A6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698" name="Google Shape;194;g847cf01710_0_132:notes">
            <a:extLst>
              <a:ext uri="{FF2B5EF4-FFF2-40B4-BE49-F238E27FC236}">
                <a16:creationId xmlns:a16="http://schemas.microsoft.com/office/drawing/2014/main" id="{23C0439E-D30B-0846-9127-E127BB6329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9699" name="Google Shape;195;g847cf01710_0_132:notes">
            <a:extLst>
              <a:ext uri="{FF2B5EF4-FFF2-40B4-BE49-F238E27FC236}">
                <a16:creationId xmlns:a16="http://schemas.microsoft.com/office/drawing/2014/main" id="{0DE55FCE-A14C-5F46-B2FB-B9B8A4C8A0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6155D923-E384-8641-B616-38CC9D787AF7}" type="slidenum">
              <a:rPr lang="en-US" altLang="en-US" b="0" smtClean="0">
                <a:latin typeface="Times" pitchFamily="2" charset="0"/>
              </a:rPr>
              <a:pPr>
                <a:buClr>
                  <a:srgbClr val="000000"/>
                </a:buClr>
                <a:buSzPts val="1200"/>
                <a:buFont typeface="Times" pitchFamily="2" charset="0"/>
                <a:buNone/>
              </a:pPr>
              <a:t>6</a:t>
            </a:fld>
            <a:endParaRPr lang="en-US" altLang="en-US" sz="1400" b="0">
              <a:sym typeface="Arial" panose="020B0604020202020204" pitchFamily="34" charset="0"/>
            </a:endParaRPr>
          </a:p>
        </p:txBody>
      </p:sp>
    </p:spTree>
    <p:extLst>
      <p:ext uri="{BB962C8B-B14F-4D97-AF65-F5344CB8AC3E}">
        <p14:creationId xmlns:p14="http://schemas.microsoft.com/office/powerpoint/2010/main" val="9263750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3281" name="Google Shape;161;g929a7def50_0_124:notes">
            <a:extLst>
              <a:ext uri="{FF2B5EF4-FFF2-40B4-BE49-F238E27FC236}">
                <a16:creationId xmlns:a16="http://schemas.microsoft.com/office/drawing/2014/main" id="{3F443D9B-8EA1-254E-AB6E-B04A42AC1BB0}"/>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3282" name="Google Shape;162;g929a7def50_0_124:notes">
            <a:extLst>
              <a:ext uri="{FF2B5EF4-FFF2-40B4-BE49-F238E27FC236}">
                <a16:creationId xmlns:a16="http://schemas.microsoft.com/office/drawing/2014/main" id="{5F7B60B9-21DA-6145-9E44-6836B5EB66DB}"/>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
                <a:srgbClr val="000000"/>
              </a:buClr>
              <a:buSzPts val="1000"/>
              <a:buFontTx/>
              <a:buNone/>
              <a:tabLst/>
              <a:defRPr/>
            </a:pPr>
            <a:r>
              <a:rPr lang="en-US" altLang="en-US" dirty="0">
                <a:latin typeface="Arial" panose="020B0604020202020204" pitchFamily="34" charset="0"/>
                <a:ea typeface="ＭＳ Ｐゴシック" panose="020B0600070205080204" pitchFamily="34" charset="-128"/>
              </a:rPr>
              <a:t>Instructor: </a:t>
            </a:r>
            <a:r>
              <a:rPr lang="en-US" sz="1200" kern="1200" dirty="0">
                <a:solidFill>
                  <a:schemeClr val="tx1"/>
                </a:solidFill>
                <a:effectLst/>
                <a:latin typeface="Arial" pitchFamily="-112" charset="0"/>
                <a:ea typeface="ＭＳ Ｐゴシック" charset="-128"/>
                <a:cs typeface="ＭＳ Ｐゴシック" charset="-128"/>
              </a:rPr>
              <a:t>For additional information, see the Instructor Activity Guide located in Achieve. It can be found within Chapter 2, in the folder titled “Ch2 In-Class Activities and Resources.”</a:t>
            </a:r>
          </a:p>
        </p:txBody>
      </p:sp>
      <p:sp>
        <p:nvSpPr>
          <p:cNvPr id="353283" name="Google Shape;163;g929a7def50_0_124:notes">
            <a:extLst>
              <a:ext uri="{FF2B5EF4-FFF2-40B4-BE49-F238E27FC236}">
                <a16:creationId xmlns:a16="http://schemas.microsoft.com/office/drawing/2014/main" id="{A4F57885-1F0C-974D-93E4-F4C59F5567F9}"/>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1EDDDECD-7F1B-5F49-830D-72E8011EBD7A}" type="slidenum">
              <a:rPr lang="en-GB" altLang="en-US" sz="1300" b="0" smtClean="0"/>
              <a:pPr algn="l"/>
              <a:t>60</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694452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5329" name="Google Shape;170;g929a7def50_0_242:notes">
            <a:extLst>
              <a:ext uri="{FF2B5EF4-FFF2-40B4-BE49-F238E27FC236}">
                <a16:creationId xmlns:a16="http://schemas.microsoft.com/office/drawing/2014/main" id="{6410CABB-4BCA-4443-A035-87E7665CBDCC}"/>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5330" name="Google Shape;171;g929a7def50_0_242:notes">
            <a:extLst>
              <a:ext uri="{FF2B5EF4-FFF2-40B4-BE49-F238E27FC236}">
                <a16:creationId xmlns:a16="http://schemas.microsoft.com/office/drawing/2014/main" id="{727E96F9-4243-9B47-89A4-3251F2EBDEED}"/>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r>
              <a:rPr lang="en-GB" altLang="en-US" sz="1000" dirty="0">
                <a:solidFill>
                  <a:srgbClr val="000000"/>
                </a:solidFill>
                <a:latin typeface="Arial" panose="020B0604020202020204" pitchFamily="34" charset="0"/>
                <a:ea typeface="ＭＳ Ｐゴシック" panose="020B0600070205080204" pitchFamily="34" charset="-128"/>
              </a:rPr>
              <a:t>Instructor: </a:t>
            </a:r>
            <a:r>
              <a:rPr lang="en-US" sz="1000" kern="1200" dirty="0">
                <a:solidFill>
                  <a:schemeClr val="tx1"/>
                </a:solidFill>
                <a:effectLst/>
                <a:latin typeface="Arial" pitchFamily="-112" charset="0"/>
                <a:ea typeface="ＭＳ Ｐゴシック" charset="-128"/>
                <a:cs typeface="ＭＳ Ｐゴシック" charset="-128"/>
              </a:rPr>
              <a:t>For additional information, see the Instructor Activity Guide located in Achieve. It can be found within Chapter 2, in the folder titled “Ch2 In-Class Activities and Resources.”</a:t>
            </a:r>
            <a:endParaRPr lang="en-US" altLang="en-US" dirty="0">
              <a:latin typeface="Arial" panose="020B0604020202020204" pitchFamily="34" charset="0"/>
              <a:ea typeface="ＭＳ Ｐゴシック" panose="020B0600070205080204" pitchFamily="34" charset="-128"/>
            </a:endParaRPr>
          </a:p>
        </p:txBody>
      </p:sp>
      <p:sp>
        <p:nvSpPr>
          <p:cNvPr id="355331" name="Google Shape;172;g929a7def50_0_242:notes">
            <a:extLst>
              <a:ext uri="{FF2B5EF4-FFF2-40B4-BE49-F238E27FC236}">
                <a16:creationId xmlns:a16="http://schemas.microsoft.com/office/drawing/2014/main" id="{6D951FFD-865B-E44E-AFB2-49EC97DBEE7E}"/>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E3A63130-9777-E04C-9945-E9AB2E9C18D4}" type="slidenum">
              <a:rPr lang="en-GB" altLang="en-US" sz="1300" b="0" smtClean="0"/>
              <a:pPr algn="l"/>
              <a:t>61</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063425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88eab2f5f1_0_416: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88eab2f5f1_0_416: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Instructor: </a:t>
            </a:r>
            <a:r>
              <a:rPr lang="en-US" sz="1200" kern="1200" dirty="0">
                <a:solidFill>
                  <a:schemeClr val="tx1"/>
                </a:solidFill>
                <a:effectLst/>
                <a:latin typeface="Arial" pitchFamily="-112" charset="0"/>
                <a:ea typeface="ＭＳ Ｐゴシック" charset="-128"/>
                <a:cs typeface="ＭＳ Ｐゴシック" charset="-128"/>
              </a:rPr>
              <a:t>For additional information, see the Instructor Activity Guide located in Achieve. It can be found within Chapter 2, in the folder titled “Ch2 In-Class Activities and Resources.”</a:t>
            </a:r>
            <a:endParaRPr dirty="0"/>
          </a:p>
        </p:txBody>
      </p:sp>
      <p:sp>
        <p:nvSpPr>
          <p:cNvPr id="203" name="Google Shape;203;g88eab2f5f1_0_416: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lvl="0" indent="0" algn="l" rtl="0">
              <a:spcBef>
                <a:spcPts val="0"/>
              </a:spcBef>
              <a:spcAft>
                <a:spcPts val="0"/>
              </a:spcAft>
              <a:buNone/>
            </a:pPr>
            <a:fld id="{00000000-1234-1234-1234-123412341234}" type="slidenum">
              <a:rPr lang="en-GB" sz="1300"/>
              <a:t>62</a:t>
            </a:fld>
            <a:endParaRPr sz="1300">
              <a:latin typeface="Arial"/>
              <a:ea typeface="Arial"/>
              <a:cs typeface="Arial"/>
              <a:sym typeface="Arial"/>
            </a:endParaRPr>
          </a:p>
        </p:txBody>
      </p:sp>
    </p:spTree>
    <p:extLst>
      <p:ext uri="{BB962C8B-B14F-4D97-AF65-F5344CB8AC3E}">
        <p14:creationId xmlns:p14="http://schemas.microsoft.com/office/powerpoint/2010/main" val="13304679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0289" name="Google Shape;193;g847cf01710_0_132:notes">
            <a:extLst>
              <a:ext uri="{FF2B5EF4-FFF2-40B4-BE49-F238E27FC236}">
                <a16:creationId xmlns:a16="http://schemas.microsoft.com/office/drawing/2014/main" id="{58956E1E-4626-1C41-BC46-92D716D0BEA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40290" name="Google Shape;194;g847cf01710_0_132:notes">
            <a:extLst>
              <a:ext uri="{FF2B5EF4-FFF2-40B4-BE49-F238E27FC236}">
                <a16:creationId xmlns:a16="http://schemas.microsoft.com/office/drawing/2014/main" id="{30DDB039-B586-044E-9804-2767CC8727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40291" name="Google Shape;195;g847cf01710_0_132:notes">
            <a:extLst>
              <a:ext uri="{FF2B5EF4-FFF2-40B4-BE49-F238E27FC236}">
                <a16:creationId xmlns:a16="http://schemas.microsoft.com/office/drawing/2014/main" id="{A7A67507-9540-2940-B377-D9AE130290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E51C7537-15DA-1E43-BAE9-564EB59DA00A}" type="slidenum">
              <a:rPr lang="en-US" altLang="en-US" b="0" smtClean="0">
                <a:latin typeface="Times" pitchFamily="2" charset="0"/>
              </a:rPr>
              <a:pPr>
                <a:buClr>
                  <a:srgbClr val="000000"/>
                </a:buClr>
                <a:buSzPts val="1200"/>
                <a:buFont typeface="Times" pitchFamily="2" charset="0"/>
                <a:buNone/>
              </a:pPr>
              <a:t>63</a:t>
            </a:fld>
            <a:endParaRPr lang="en-US" altLang="en-US" sz="1400" b="0">
              <a:sym typeface="Arial" panose="020B0604020202020204" pitchFamily="34" charset="0"/>
            </a:endParaRPr>
          </a:p>
        </p:txBody>
      </p:sp>
    </p:spTree>
    <p:extLst>
      <p:ext uri="{BB962C8B-B14F-4D97-AF65-F5344CB8AC3E}">
        <p14:creationId xmlns:p14="http://schemas.microsoft.com/office/powerpoint/2010/main" val="37615105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4385" name="Google Shape;227;g7fe2cbe272_0_58:notes">
            <a:extLst>
              <a:ext uri="{FF2B5EF4-FFF2-40B4-BE49-F238E27FC236}">
                <a16:creationId xmlns:a16="http://schemas.microsoft.com/office/drawing/2014/main" id="{A5BC5A87-4555-6742-96B6-A2320869346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44386" name="Google Shape;228;g7fe2cbe272_0_58:notes">
            <a:extLst>
              <a:ext uri="{FF2B5EF4-FFF2-40B4-BE49-F238E27FC236}">
                <a16:creationId xmlns:a16="http://schemas.microsoft.com/office/drawing/2014/main" id="{0FCE1E55-386D-4C42-A3C6-26CBB3C099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44387" name="Google Shape;229;g7fe2cbe272_0_58:notes">
            <a:extLst>
              <a:ext uri="{FF2B5EF4-FFF2-40B4-BE49-F238E27FC236}">
                <a16:creationId xmlns:a16="http://schemas.microsoft.com/office/drawing/2014/main" id="{858C21A9-3C06-C74C-94A1-FED20A2E72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2A2B4FB2-7954-4B44-942F-680A23FFEE94}" type="slidenum">
              <a:rPr lang="en-US" altLang="en-US" b="0" smtClean="0">
                <a:latin typeface="Times" pitchFamily="2" charset="0"/>
              </a:rPr>
              <a:pPr>
                <a:buClr>
                  <a:srgbClr val="000000"/>
                </a:buClr>
                <a:buSzPts val="1200"/>
                <a:buFont typeface="Times" pitchFamily="2" charset="0"/>
                <a:buNone/>
              </a:pPr>
              <a:t>64</a:t>
            </a:fld>
            <a:endParaRPr lang="en-US" altLang="en-US" sz="1400" b="0">
              <a:sym typeface="Arial" panose="020B0604020202020204" pitchFamily="34" charset="0"/>
            </a:endParaRPr>
          </a:p>
        </p:txBody>
      </p:sp>
    </p:spTree>
    <p:extLst>
      <p:ext uri="{BB962C8B-B14F-4D97-AF65-F5344CB8AC3E}">
        <p14:creationId xmlns:p14="http://schemas.microsoft.com/office/powerpoint/2010/main" val="6747102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4385" name="Google Shape;227;g7fe2cbe272_0_58:notes">
            <a:extLst>
              <a:ext uri="{FF2B5EF4-FFF2-40B4-BE49-F238E27FC236}">
                <a16:creationId xmlns:a16="http://schemas.microsoft.com/office/drawing/2014/main" id="{A5BC5A87-4555-6742-96B6-A2320869346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44386" name="Google Shape;228;g7fe2cbe272_0_58:notes">
            <a:extLst>
              <a:ext uri="{FF2B5EF4-FFF2-40B4-BE49-F238E27FC236}">
                <a16:creationId xmlns:a16="http://schemas.microsoft.com/office/drawing/2014/main" id="{0FCE1E55-386D-4C42-A3C6-26CBB3C099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44387" name="Google Shape;229;g7fe2cbe272_0_58:notes">
            <a:extLst>
              <a:ext uri="{FF2B5EF4-FFF2-40B4-BE49-F238E27FC236}">
                <a16:creationId xmlns:a16="http://schemas.microsoft.com/office/drawing/2014/main" id="{858C21A9-3C06-C74C-94A1-FED20A2E72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2A2B4FB2-7954-4B44-942F-680A23FFEE94}" type="slidenum">
              <a:rPr lang="en-US" altLang="en-US" b="0" smtClean="0">
                <a:latin typeface="Times" pitchFamily="2" charset="0"/>
              </a:rPr>
              <a:pPr>
                <a:buClr>
                  <a:srgbClr val="000000"/>
                </a:buClr>
                <a:buSzPts val="1200"/>
                <a:buFont typeface="Times" pitchFamily="2" charset="0"/>
                <a:buNone/>
              </a:pPr>
              <a:t>65</a:t>
            </a:fld>
            <a:endParaRPr lang="en-US" altLang="en-US" sz="1400" b="0">
              <a:sym typeface="Arial" panose="020B0604020202020204" pitchFamily="34" charset="0"/>
            </a:endParaRPr>
          </a:p>
        </p:txBody>
      </p:sp>
    </p:spTree>
    <p:extLst>
      <p:ext uri="{BB962C8B-B14F-4D97-AF65-F5344CB8AC3E}">
        <p14:creationId xmlns:p14="http://schemas.microsoft.com/office/powerpoint/2010/main" val="40965637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4385" name="Google Shape;227;g7fe2cbe272_0_58:notes">
            <a:extLst>
              <a:ext uri="{FF2B5EF4-FFF2-40B4-BE49-F238E27FC236}">
                <a16:creationId xmlns:a16="http://schemas.microsoft.com/office/drawing/2014/main" id="{A5BC5A87-4555-6742-96B6-A2320869346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44386" name="Google Shape;228;g7fe2cbe272_0_58:notes">
            <a:extLst>
              <a:ext uri="{FF2B5EF4-FFF2-40B4-BE49-F238E27FC236}">
                <a16:creationId xmlns:a16="http://schemas.microsoft.com/office/drawing/2014/main" id="{0FCE1E55-386D-4C42-A3C6-26CBB3C099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44387" name="Google Shape;229;g7fe2cbe272_0_58:notes">
            <a:extLst>
              <a:ext uri="{FF2B5EF4-FFF2-40B4-BE49-F238E27FC236}">
                <a16:creationId xmlns:a16="http://schemas.microsoft.com/office/drawing/2014/main" id="{858C21A9-3C06-C74C-94A1-FED20A2E72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2A2B4FB2-7954-4B44-942F-680A23FFEE94}" type="slidenum">
              <a:rPr lang="en-US" altLang="en-US" b="0" smtClean="0">
                <a:latin typeface="Times" pitchFamily="2" charset="0"/>
              </a:rPr>
              <a:pPr>
                <a:buClr>
                  <a:srgbClr val="000000"/>
                </a:buClr>
                <a:buSzPts val="1200"/>
                <a:buFont typeface="Times" pitchFamily="2" charset="0"/>
                <a:buNone/>
              </a:pPr>
              <a:t>66</a:t>
            </a:fld>
            <a:endParaRPr lang="en-US" altLang="en-US" sz="1400" b="0">
              <a:sym typeface="Arial" panose="020B0604020202020204" pitchFamily="34" charset="0"/>
            </a:endParaRPr>
          </a:p>
        </p:txBody>
      </p:sp>
    </p:spTree>
    <p:extLst>
      <p:ext uri="{BB962C8B-B14F-4D97-AF65-F5344CB8AC3E}">
        <p14:creationId xmlns:p14="http://schemas.microsoft.com/office/powerpoint/2010/main" val="5511316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8481" name="Google Shape;462;g847cf01710_0_101:notes">
            <a:extLst>
              <a:ext uri="{FF2B5EF4-FFF2-40B4-BE49-F238E27FC236}">
                <a16:creationId xmlns:a16="http://schemas.microsoft.com/office/drawing/2014/main" id="{DA471D41-E74D-E24A-B8DD-6AFCF926D8C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48482" name="Google Shape;463;g847cf01710_0_101:notes">
            <a:extLst>
              <a:ext uri="{FF2B5EF4-FFF2-40B4-BE49-F238E27FC236}">
                <a16:creationId xmlns:a16="http://schemas.microsoft.com/office/drawing/2014/main" id="{870EBE08-981A-434E-A7BD-E091BD5688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ea typeface="ＭＳ Ｐゴシック" panose="020B0600070205080204" pitchFamily="34" charset="-128"/>
              </a:rPr>
              <a:t>Answer: C</a:t>
            </a: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Principle: 2.1</a:t>
            </a: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Learning Objective(s): </a:t>
            </a:r>
            <a:r>
              <a:rPr lang="en-US" altLang="en-US">
                <a:latin typeface="Arial" panose="020B0604020202020204" pitchFamily="34" charset="0"/>
                <a:ea typeface="ＭＳ Ｐゴシック" panose="020B0600070205080204" pitchFamily="34" charset="-128"/>
              </a:rPr>
              <a:t>Determine the equilibrium constant expression for the ionization of a weak acid or base.</a:t>
            </a:r>
            <a:endParaRPr lang="en-US" altLang="en-US">
              <a:latin typeface="Times" pitchFamily="2" charset="0"/>
              <a:ea typeface="ＭＳ Ｐゴシック" panose="020B0600070205080204" pitchFamily="34" charset="-128"/>
            </a:endParaRP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Bloom’s: 3:2 </a:t>
            </a:r>
          </a:p>
        </p:txBody>
      </p:sp>
      <p:sp>
        <p:nvSpPr>
          <p:cNvPr id="148483" name="Google Shape;464;g847cf01710_0_101:notes">
            <a:extLst>
              <a:ext uri="{FF2B5EF4-FFF2-40B4-BE49-F238E27FC236}">
                <a16:creationId xmlns:a16="http://schemas.microsoft.com/office/drawing/2014/main" id="{5DAA6B6F-355E-C84E-8B9D-FD61E58864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9F4333C8-5B19-364E-8B68-68123437631A}" type="slidenum">
              <a:rPr lang="en-US" altLang="en-US" b="0" smtClean="0">
                <a:latin typeface="Times" pitchFamily="2" charset="0"/>
              </a:rPr>
              <a:pPr>
                <a:buClr>
                  <a:srgbClr val="000000"/>
                </a:buClr>
                <a:buSzPts val="1200"/>
                <a:buFont typeface="Times" pitchFamily="2" charset="0"/>
                <a:buNone/>
              </a:pPr>
              <a:t>67</a:t>
            </a:fld>
            <a:endParaRPr lang="en-US" altLang="en-US" sz="1400" b="0">
              <a:sym typeface="Arial" panose="020B0604020202020204" pitchFamily="34" charset="0"/>
            </a:endParaRPr>
          </a:p>
        </p:txBody>
      </p:sp>
    </p:spTree>
    <p:extLst>
      <p:ext uri="{BB962C8B-B14F-4D97-AF65-F5344CB8AC3E}">
        <p14:creationId xmlns:p14="http://schemas.microsoft.com/office/powerpoint/2010/main" val="39682014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0529" name="Google Shape;462;g847cf01710_0_101:notes">
            <a:extLst>
              <a:ext uri="{FF2B5EF4-FFF2-40B4-BE49-F238E27FC236}">
                <a16:creationId xmlns:a16="http://schemas.microsoft.com/office/drawing/2014/main" id="{EF2DC77A-4BFC-9D46-9E0E-50494694743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0530" name="Google Shape;463;g847cf01710_0_101:notes">
            <a:extLst>
              <a:ext uri="{FF2B5EF4-FFF2-40B4-BE49-F238E27FC236}">
                <a16:creationId xmlns:a16="http://schemas.microsoft.com/office/drawing/2014/main" id="{5FABC587-E8E1-F746-863F-85D727004D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50531" name="Google Shape;464;g847cf01710_0_101:notes">
            <a:extLst>
              <a:ext uri="{FF2B5EF4-FFF2-40B4-BE49-F238E27FC236}">
                <a16:creationId xmlns:a16="http://schemas.microsoft.com/office/drawing/2014/main" id="{36CE24E2-375B-3A4E-B6C0-D4948BA1DE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7717D37B-8425-3E4C-A2EA-2E7159A37DE2}" type="slidenum">
              <a:rPr lang="en-US" altLang="en-US" b="0" smtClean="0">
                <a:latin typeface="Times" pitchFamily="2" charset="0"/>
              </a:rPr>
              <a:pPr>
                <a:buClr>
                  <a:srgbClr val="000000"/>
                </a:buClr>
                <a:buSzPts val="1200"/>
                <a:buFont typeface="Times" pitchFamily="2" charset="0"/>
                <a:buNone/>
              </a:pPr>
              <a:t>68</a:t>
            </a:fld>
            <a:endParaRPr lang="en-US" altLang="en-US" sz="1400" b="0">
              <a:sym typeface="Arial" panose="020B0604020202020204" pitchFamily="34" charset="0"/>
            </a:endParaRPr>
          </a:p>
        </p:txBody>
      </p:sp>
    </p:spTree>
    <p:extLst>
      <p:ext uri="{BB962C8B-B14F-4D97-AF65-F5344CB8AC3E}">
        <p14:creationId xmlns:p14="http://schemas.microsoft.com/office/powerpoint/2010/main" val="3381162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2577" name="Google Shape;227;g7fe2cbe272_0_58:notes">
            <a:extLst>
              <a:ext uri="{FF2B5EF4-FFF2-40B4-BE49-F238E27FC236}">
                <a16:creationId xmlns:a16="http://schemas.microsoft.com/office/drawing/2014/main" id="{64129746-C3FB-BD4F-BF6A-E3DC353C65E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2578" name="Google Shape;228;g7fe2cbe272_0_58:notes">
            <a:extLst>
              <a:ext uri="{FF2B5EF4-FFF2-40B4-BE49-F238E27FC236}">
                <a16:creationId xmlns:a16="http://schemas.microsoft.com/office/drawing/2014/main" id="{BC0CA319-635D-0B4C-BAC6-C9AC36F0EA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52579" name="Google Shape;229;g7fe2cbe272_0_58:notes">
            <a:extLst>
              <a:ext uri="{FF2B5EF4-FFF2-40B4-BE49-F238E27FC236}">
                <a16:creationId xmlns:a16="http://schemas.microsoft.com/office/drawing/2014/main" id="{66BA0609-1013-C94F-8D87-1EF2018096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4C5B2224-90E4-8F4C-9570-64223B41DCBB}" type="slidenum">
              <a:rPr lang="en-US" altLang="en-US" b="0" smtClean="0">
                <a:latin typeface="Times" pitchFamily="2" charset="0"/>
              </a:rPr>
              <a:pPr>
                <a:buClr>
                  <a:srgbClr val="000000"/>
                </a:buClr>
                <a:buSzPts val="1200"/>
                <a:buFont typeface="Times" pitchFamily="2" charset="0"/>
                <a:buNone/>
              </a:pPr>
              <a:t>69</a:t>
            </a:fld>
            <a:endParaRPr lang="en-US" altLang="en-US" sz="1400" b="0">
              <a:sym typeface="Arial" panose="020B0604020202020204" pitchFamily="34" charset="0"/>
            </a:endParaRPr>
          </a:p>
        </p:txBody>
      </p:sp>
    </p:spTree>
    <p:extLst>
      <p:ext uri="{BB962C8B-B14F-4D97-AF65-F5344CB8AC3E}">
        <p14:creationId xmlns:p14="http://schemas.microsoft.com/office/powerpoint/2010/main" val="3907935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5" name="Google Shape;165;p2:notes">
            <a:extLst>
              <a:ext uri="{FF2B5EF4-FFF2-40B4-BE49-F238E27FC236}">
                <a16:creationId xmlns:a16="http://schemas.microsoft.com/office/drawing/2014/main" id="{F8FBBC42-03CC-B84F-8AE8-628121F1FB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31746" name="Google Shape;166;p2:notes">
            <a:extLst>
              <a:ext uri="{FF2B5EF4-FFF2-40B4-BE49-F238E27FC236}">
                <a16:creationId xmlns:a16="http://schemas.microsoft.com/office/drawing/2014/main" id="{BBB1A903-1076-9842-B19E-5B9C2CFEDDE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081415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4625" name="Google Shape;227;g7fe2cbe272_0_58:notes">
            <a:extLst>
              <a:ext uri="{FF2B5EF4-FFF2-40B4-BE49-F238E27FC236}">
                <a16:creationId xmlns:a16="http://schemas.microsoft.com/office/drawing/2014/main" id="{437F7D8C-62A7-8A45-BAB4-024375DD47E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4626" name="Google Shape;228;g7fe2cbe272_0_58:notes">
            <a:extLst>
              <a:ext uri="{FF2B5EF4-FFF2-40B4-BE49-F238E27FC236}">
                <a16:creationId xmlns:a16="http://schemas.microsoft.com/office/drawing/2014/main" id="{CB6089B1-286D-E748-8ECC-EEBCBEE11A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54627" name="Google Shape;229;g7fe2cbe272_0_58:notes">
            <a:extLst>
              <a:ext uri="{FF2B5EF4-FFF2-40B4-BE49-F238E27FC236}">
                <a16:creationId xmlns:a16="http://schemas.microsoft.com/office/drawing/2014/main" id="{011B3389-5C0F-C74E-89FE-C142EFE77D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4BFBBAD6-2446-C344-B971-E9C933B86B43}" type="slidenum">
              <a:rPr lang="en-US" altLang="en-US" b="0" smtClean="0">
                <a:latin typeface="Times" pitchFamily="2" charset="0"/>
              </a:rPr>
              <a:pPr>
                <a:buClr>
                  <a:srgbClr val="000000"/>
                </a:buClr>
                <a:buSzPts val="1200"/>
                <a:buFont typeface="Times" pitchFamily="2" charset="0"/>
                <a:buNone/>
              </a:pPr>
              <a:t>70</a:t>
            </a:fld>
            <a:endParaRPr lang="en-US" altLang="en-US" sz="1400" b="0">
              <a:sym typeface="Arial" panose="020B0604020202020204" pitchFamily="34" charset="0"/>
            </a:endParaRPr>
          </a:p>
        </p:txBody>
      </p:sp>
    </p:spTree>
    <p:extLst>
      <p:ext uri="{BB962C8B-B14F-4D97-AF65-F5344CB8AC3E}">
        <p14:creationId xmlns:p14="http://schemas.microsoft.com/office/powerpoint/2010/main" val="2899085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6673" name="Google Shape;227;g7fe2cbe272_0_58:notes">
            <a:extLst>
              <a:ext uri="{FF2B5EF4-FFF2-40B4-BE49-F238E27FC236}">
                <a16:creationId xmlns:a16="http://schemas.microsoft.com/office/drawing/2014/main" id="{ADE461AD-FEEB-5341-8D8D-14F842E5B95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6674" name="Google Shape;228;g7fe2cbe272_0_58:notes">
            <a:extLst>
              <a:ext uri="{FF2B5EF4-FFF2-40B4-BE49-F238E27FC236}">
                <a16:creationId xmlns:a16="http://schemas.microsoft.com/office/drawing/2014/main" id="{18A30ADC-5065-EC49-8E7E-9480E82B38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56675" name="Google Shape;229;g7fe2cbe272_0_58:notes">
            <a:extLst>
              <a:ext uri="{FF2B5EF4-FFF2-40B4-BE49-F238E27FC236}">
                <a16:creationId xmlns:a16="http://schemas.microsoft.com/office/drawing/2014/main" id="{873EFF6A-218E-084C-87C5-E0F4F5F098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FE2F1264-02DC-D247-BB5E-06E1AA22711F}" type="slidenum">
              <a:rPr lang="en-US" altLang="en-US" b="0" smtClean="0">
                <a:latin typeface="Times" pitchFamily="2" charset="0"/>
              </a:rPr>
              <a:pPr>
                <a:buClr>
                  <a:srgbClr val="000000"/>
                </a:buClr>
                <a:buSzPts val="1200"/>
                <a:buFont typeface="Times" pitchFamily="2" charset="0"/>
                <a:buNone/>
              </a:pPr>
              <a:t>71</a:t>
            </a:fld>
            <a:endParaRPr lang="en-US" altLang="en-US" sz="1400" b="0">
              <a:sym typeface="Arial" panose="020B0604020202020204" pitchFamily="34" charset="0"/>
            </a:endParaRPr>
          </a:p>
        </p:txBody>
      </p:sp>
    </p:spTree>
    <p:extLst>
      <p:ext uri="{BB962C8B-B14F-4D97-AF65-F5344CB8AC3E}">
        <p14:creationId xmlns:p14="http://schemas.microsoft.com/office/powerpoint/2010/main" val="29914532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8721" name="Google Shape;462;g847cf01710_0_101:notes">
            <a:extLst>
              <a:ext uri="{FF2B5EF4-FFF2-40B4-BE49-F238E27FC236}">
                <a16:creationId xmlns:a16="http://schemas.microsoft.com/office/drawing/2014/main" id="{4EB1C883-5C3A-0C42-AEE6-E3C815299AC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8722" name="Google Shape;463;g847cf01710_0_101:notes">
            <a:extLst>
              <a:ext uri="{FF2B5EF4-FFF2-40B4-BE49-F238E27FC236}">
                <a16:creationId xmlns:a16="http://schemas.microsoft.com/office/drawing/2014/main" id="{7F31CE64-960B-5E40-A0CB-87F343E7AF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ea typeface="ＭＳ Ｐゴシック" panose="020B0600070205080204" pitchFamily="34" charset="-128"/>
              </a:rPr>
              <a:t>Answer: D</a:t>
            </a: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Principle: 2.1</a:t>
            </a: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Learning Objective(s): </a:t>
            </a:r>
            <a:r>
              <a:rPr lang="en-US" altLang="en-US">
                <a:latin typeface="Arial" panose="020B0604020202020204" pitchFamily="34" charset="0"/>
                <a:ea typeface="ＭＳ Ｐゴシック" panose="020B0600070205080204" pitchFamily="34" charset="-128"/>
              </a:rPr>
              <a:t>Determine the equilibrium constant expression for the ionization of a weak acid or base.</a:t>
            </a:r>
            <a:endParaRPr lang="en-US" altLang="en-US">
              <a:latin typeface="Times" pitchFamily="2" charset="0"/>
              <a:ea typeface="ＭＳ Ｐゴシック" panose="020B0600070205080204" pitchFamily="34" charset="-128"/>
            </a:endParaRP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Bloom’s: 3:2</a:t>
            </a:r>
          </a:p>
        </p:txBody>
      </p:sp>
      <p:sp>
        <p:nvSpPr>
          <p:cNvPr id="158723" name="Google Shape;464;g847cf01710_0_101:notes">
            <a:extLst>
              <a:ext uri="{FF2B5EF4-FFF2-40B4-BE49-F238E27FC236}">
                <a16:creationId xmlns:a16="http://schemas.microsoft.com/office/drawing/2014/main" id="{7198A8D5-69F0-8748-A96E-E8B470B98E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6DE5EB98-F55E-3242-B7D7-FFB4BAEE71CA}" type="slidenum">
              <a:rPr lang="en-US" altLang="en-US" b="0" smtClean="0">
                <a:latin typeface="Times" pitchFamily="2" charset="0"/>
              </a:rPr>
              <a:pPr>
                <a:buClr>
                  <a:srgbClr val="000000"/>
                </a:buClr>
                <a:buSzPts val="1200"/>
                <a:buFont typeface="Times" pitchFamily="2" charset="0"/>
                <a:buNone/>
              </a:pPr>
              <a:t>72</a:t>
            </a:fld>
            <a:endParaRPr lang="en-US" altLang="en-US" sz="1400" b="0">
              <a:sym typeface="Arial" panose="020B0604020202020204" pitchFamily="34" charset="0"/>
            </a:endParaRPr>
          </a:p>
        </p:txBody>
      </p:sp>
    </p:spTree>
    <p:extLst>
      <p:ext uri="{BB962C8B-B14F-4D97-AF65-F5344CB8AC3E}">
        <p14:creationId xmlns:p14="http://schemas.microsoft.com/office/powerpoint/2010/main" val="40855614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0769" name="Google Shape;462;g847cf01710_0_101:notes">
            <a:extLst>
              <a:ext uri="{FF2B5EF4-FFF2-40B4-BE49-F238E27FC236}">
                <a16:creationId xmlns:a16="http://schemas.microsoft.com/office/drawing/2014/main" id="{9DD07DE9-BDB3-3F40-80AA-A3DB0983632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0770" name="Google Shape;463;g847cf01710_0_101:notes">
            <a:extLst>
              <a:ext uri="{FF2B5EF4-FFF2-40B4-BE49-F238E27FC236}">
                <a16:creationId xmlns:a16="http://schemas.microsoft.com/office/drawing/2014/main" id="{593DC072-3F05-694C-A88D-E29736C502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60771" name="Google Shape;464;g847cf01710_0_101:notes">
            <a:extLst>
              <a:ext uri="{FF2B5EF4-FFF2-40B4-BE49-F238E27FC236}">
                <a16:creationId xmlns:a16="http://schemas.microsoft.com/office/drawing/2014/main" id="{9C1791E2-0C79-3D4E-81A2-D58DB61426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55B09C7B-A869-C147-A4B1-E41DD2E146C4}" type="slidenum">
              <a:rPr lang="en-US" altLang="en-US" b="0" smtClean="0">
                <a:latin typeface="Times" pitchFamily="2" charset="0"/>
              </a:rPr>
              <a:pPr>
                <a:buClr>
                  <a:srgbClr val="000000"/>
                </a:buClr>
                <a:buSzPts val="1200"/>
                <a:buFont typeface="Times" pitchFamily="2" charset="0"/>
                <a:buNone/>
              </a:pPr>
              <a:t>73</a:t>
            </a:fld>
            <a:endParaRPr lang="en-US" altLang="en-US" sz="1400" b="0">
              <a:sym typeface="Arial" panose="020B0604020202020204" pitchFamily="34" charset="0"/>
            </a:endParaRPr>
          </a:p>
        </p:txBody>
      </p:sp>
    </p:spTree>
    <p:extLst>
      <p:ext uri="{BB962C8B-B14F-4D97-AF65-F5344CB8AC3E}">
        <p14:creationId xmlns:p14="http://schemas.microsoft.com/office/powerpoint/2010/main" val="34198780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2817" name="Google Shape;227;g7fe2cbe272_0_58:notes">
            <a:extLst>
              <a:ext uri="{FF2B5EF4-FFF2-40B4-BE49-F238E27FC236}">
                <a16:creationId xmlns:a16="http://schemas.microsoft.com/office/drawing/2014/main" id="{385C094B-9A40-9A42-A2D8-A5F58E2178A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2818" name="Google Shape;228;g7fe2cbe272_0_58:notes">
            <a:extLst>
              <a:ext uri="{FF2B5EF4-FFF2-40B4-BE49-F238E27FC236}">
                <a16:creationId xmlns:a16="http://schemas.microsoft.com/office/drawing/2014/main" id="{83E7A786-1E3B-4244-B6B6-97339D53B8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62819" name="Google Shape;229;g7fe2cbe272_0_58:notes">
            <a:extLst>
              <a:ext uri="{FF2B5EF4-FFF2-40B4-BE49-F238E27FC236}">
                <a16:creationId xmlns:a16="http://schemas.microsoft.com/office/drawing/2014/main" id="{0B0E56EC-398F-F14E-BBEA-EC68783E48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99988585-430E-EB48-B7D1-97A7687CEB82}" type="slidenum">
              <a:rPr lang="en-US" altLang="en-US" b="0" smtClean="0">
                <a:latin typeface="Times" pitchFamily="2" charset="0"/>
              </a:rPr>
              <a:pPr>
                <a:buClr>
                  <a:srgbClr val="000000"/>
                </a:buClr>
                <a:buSzPts val="1200"/>
                <a:buFont typeface="Times" pitchFamily="2" charset="0"/>
                <a:buNone/>
              </a:pPr>
              <a:t>74</a:t>
            </a:fld>
            <a:endParaRPr lang="en-US" altLang="en-US" sz="1400" b="0">
              <a:sym typeface="Arial" panose="020B0604020202020204" pitchFamily="34" charset="0"/>
            </a:endParaRPr>
          </a:p>
        </p:txBody>
      </p:sp>
    </p:spTree>
    <p:extLst>
      <p:ext uri="{BB962C8B-B14F-4D97-AF65-F5344CB8AC3E}">
        <p14:creationId xmlns:p14="http://schemas.microsoft.com/office/powerpoint/2010/main" val="34554258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4865" name="Google Shape;227;g7fe2cbe272_0_58:notes">
            <a:extLst>
              <a:ext uri="{FF2B5EF4-FFF2-40B4-BE49-F238E27FC236}">
                <a16:creationId xmlns:a16="http://schemas.microsoft.com/office/drawing/2014/main" id="{C0B9D956-0996-104F-9A2E-4B4447A036C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4866" name="Google Shape;228;g7fe2cbe272_0_58:notes">
            <a:extLst>
              <a:ext uri="{FF2B5EF4-FFF2-40B4-BE49-F238E27FC236}">
                <a16:creationId xmlns:a16="http://schemas.microsoft.com/office/drawing/2014/main" id="{EE85D054-4F31-C548-AD26-E7FBD0BEC8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a typeface="ＭＳ Ｐゴシック" panose="020B0600070205080204" pitchFamily="34" charset="-128"/>
            </a:endParaRPr>
          </a:p>
        </p:txBody>
      </p:sp>
      <p:sp>
        <p:nvSpPr>
          <p:cNvPr id="164867" name="Google Shape;229;g7fe2cbe272_0_58:notes">
            <a:extLst>
              <a:ext uri="{FF2B5EF4-FFF2-40B4-BE49-F238E27FC236}">
                <a16:creationId xmlns:a16="http://schemas.microsoft.com/office/drawing/2014/main" id="{01341AB2-90E4-DB47-9A22-B8DF21A20B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A643307B-B993-2049-809D-DBE04F8341F9}" type="slidenum">
              <a:rPr lang="en-US" altLang="en-US" b="0" smtClean="0">
                <a:latin typeface="Times" pitchFamily="2" charset="0"/>
              </a:rPr>
              <a:pPr>
                <a:buClr>
                  <a:srgbClr val="000000"/>
                </a:buClr>
                <a:buSzPts val="1200"/>
                <a:buFont typeface="Times" pitchFamily="2" charset="0"/>
                <a:buNone/>
              </a:pPr>
              <a:t>75</a:t>
            </a:fld>
            <a:endParaRPr lang="en-US" altLang="en-US" sz="1400" b="0">
              <a:sym typeface="Arial" panose="020B0604020202020204" pitchFamily="34" charset="0"/>
            </a:endParaRPr>
          </a:p>
        </p:txBody>
      </p:sp>
    </p:spTree>
    <p:extLst>
      <p:ext uri="{BB962C8B-B14F-4D97-AF65-F5344CB8AC3E}">
        <p14:creationId xmlns:p14="http://schemas.microsoft.com/office/powerpoint/2010/main" val="4240694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6913" name="Google Shape;462;g847cf01710_0_101:notes">
            <a:extLst>
              <a:ext uri="{FF2B5EF4-FFF2-40B4-BE49-F238E27FC236}">
                <a16:creationId xmlns:a16="http://schemas.microsoft.com/office/drawing/2014/main" id="{74C40B1F-72C4-8B4F-9C84-6B64AEF422C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6914" name="Google Shape;463;g847cf01710_0_101:notes">
            <a:extLst>
              <a:ext uri="{FF2B5EF4-FFF2-40B4-BE49-F238E27FC236}">
                <a16:creationId xmlns:a16="http://schemas.microsoft.com/office/drawing/2014/main" id="{BB731674-5F82-484A-AD70-77979B4353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ea typeface="ＭＳ Ｐゴシック" panose="020B0600070205080204" pitchFamily="34" charset="-128"/>
              </a:rPr>
              <a:t>Answer: D</a:t>
            </a: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Principle: 2.1</a:t>
            </a: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Learning Objective(s): </a:t>
            </a:r>
            <a:r>
              <a:rPr lang="en-US" altLang="en-US">
                <a:latin typeface="Arial" panose="020B0604020202020204" pitchFamily="34" charset="0"/>
                <a:ea typeface="ＭＳ Ｐゴシック" panose="020B0600070205080204" pitchFamily="34" charset="-128"/>
              </a:rPr>
              <a:t>Relate the pH or pOH of a solution to the hydronium ion or hydroxide ion concentration.</a:t>
            </a:r>
            <a:endParaRPr lang="en-US" altLang="en-US">
              <a:latin typeface="Times" pitchFamily="2" charset="0"/>
              <a:ea typeface="ＭＳ Ｐゴシック" panose="020B0600070205080204" pitchFamily="34" charset="-128"/>
            </a:endParaRP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Bloom’s: 3:2</a:t>
            </a:r>
          </a:p>
        </p:txBody>
      </p:sp>
      <p:sp>
        <p:nvSpPr>
          <p:cNvPr id="166915" name="Google Shape;464;g847cf01710_0_101:notes">
            <a:extLst>
              <a:ext uri="{FF2B5EF4-FFF2-40B4-BE49-F238E27FC236}">
                <a16:creationId xmlns:a16="http://schemas.microsoft.com/office/drawing/2014/main" id="{437E51D7-DFE5-6741-BB30-9A4E859EFE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00705480-FCB3-3A43-9BDE-24DCE48E5617}" type="slidenum">
              <a:rPr lang="en-US" altLang="en-US" b="0" smtClean="0">
                <a:latin typeface="Times" pitchFamily="2" charset="0"/>
              </a:rPr>
              <a:pPr>
                <a:buClr>
                  <a:srgbClr val="000000"/>
                </a:buClr>
                <a:buSzPts val="1200"/>
                <a:buFont typeface="Times" pitchFamily="2" charset="0"/>
                <a:buNone/>
              </a:pPr>
              <a:t>76</a:t>
            </a:fld>
            <a:endParaRPr lang="en-US" altLang="en-US" sz="1400" b="0">
              <a:sym typeface="Arial" panose="020B0604020202020204" pitchFamily="34" charset="0"/>
            </a:endParaRPr>
          </a:p>
        </p:txBody>
      </p:sp>
    </p:spTree>
    <p:extLst>
      <p:ext uri="{BB962C8B-B14F-4D97-AF65-F5344CB8AC3E}">
        <p14:creationId xmlns:p14="http://schemas.microsoft.com/office/powerpoint/2010/main" val="29199550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8961" name="Google Shape;462;g847cf01710_0_101:notes">
            <a:extLst>
              <a:ext uri="{FF2B5EF4-FFF2-40B4-BE49-F238E27FC236}">
                <a16:creationId xmlns:a16="http://schemas.microsoft.com/office/drawing/2014/main" id="{ABF01647-670D-604B-A995-FFEAEAC1F9E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8962" name="Google Shape;463;g847cf01710_0_101:notes">
            <a:extLst>
              <a:ext uri="{FF2B5EF4-FFF2-40B4-BE49-F238E27FC236}">
                <a16:creationId xmlns:a16="http://schemas.microsoft.com/office/drawing/2014/main" id="{440E5883-A66B-564B-859F-6EF8B3CECE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68963" name="Google Shape;464;g847cf01710_0_101:notes">
            <a:extLst>
              <a:ext uri="{FF2B5EF4-FFF2-40B4-BE49-F238E27FC236}">
                <a16:creationId xmlns:a16="http://schemas.microsoft.com/office/drawing/2014/main" id="{1D48BA85-F237-A942-9E95-890DBC1022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A2E22697-F2DD-D647-9D65-08B081BEACB8}" type="slidenum">
              <a:rPr lang="en-US" altLang="en-US" b="0" smtClean="0">
                <a:latin typeface="Times" pitchFamily="2" charset="0"/>
              </a:rPr>
              <a:pPr>
                <a:buClr>
                  <a:srgbClr val="000000"/>
                </a:buClr>
                <a:buSzPts val="1200"/>
                <a:buFont typeface="Times" pitchFamily="2" charset="0"/>
                <a:buNone/>
              </a:pPr>
              <a:t>77</a:t>
            </a:fld>
            <a:endParaRPr lang="en-US" altLang="en-US" sz="1400" b="0">
              <a:sym typeface="Arial" panose="020B0604020202020204" pitchFamily="34" charset="0"/>
            </a:endParaRPr>
          </a:p>
        </p:txBody>
      </p:sp>
    </p:spTree>
    <p:extLst>
      <p:ext uri="{BB962C8B-B14F-4D97-AF65-F5344CB8AC3E}">
        <p14:creationId xmlns:p14="http://schemas.microsoft.com/office/powerpoint/2010/main" val="28495349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1009" name="Google Shape;227;g7fe2cbe272_0_58:notes">
            <a:extLst>
              <a:ext uri="{FF2B5EF4-FFF2-40B4-BE49-F238E27FC236}">
                <a16:creationId xmlns:a16="http://schemas.microsoft.com/office/drawing/2014/main" id="{E52012A0-4884-D04B-A5A5-6DFD048C75B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71010" name="Google Shape;228;g7fe2cbe272_0_58:notes">
            <a:extLst>
              <a:ext uri="{FF2B5EF4-FFF2-40B4-BE49-F238E27FC236}">
                <a16:creationId xmlns:a16="http://schemas.microsoft.com/office/drawing/2014/main" id="{F5114F4D-E609-2C47-9B1C-99DCE1AD83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71011" name="Google Shape;229;g7fe2cbe272_0_58:notes">
            <a:extLst>
              <a:ext uri="{FF2B5EF4-FFF2-40B4-BE49-F238E27FC236}">
                <a16:creationId xmlns:a16="http://schemas.microsoft.com/office/drawing/2014/main" id="{7A44229C-9E26-3D4A-9094-21474C33A9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B47C80AB-D820-7949-9EA4-84A639E79702}" type="slidenum">
              <a:rPr lang="en-US" altLang="en-US" b="0" smtClean="0">
                <a:latin typeface="Times" pitchFamily="2" charset="0"/>
              </a:rPr>
              <a:pPr>
                <a:buClr>
                  <a:srgbClr val="000000"/>
                </a:buClr>
                <a:buSzPts val="1200"/>
                <a:buFont typeface="Times" pitchFamily="2" charset="0"/>
                <a:buNone/>
              </a:pPr>
              <a:t>78</a:t>
            </a:fld>
            <a:endParaRPr lang="en-US" altLang="en-US" sz="1400" b="0">
              <a:sym typeface="Arial" panose="020B0604020202020204" pitchFamily="34" charset="0"/>
            </a:endParaRPr>
          </a:p>
        </p:txBody>
      </p:sp>
    </p:spTree>
    <p:extLst>
      <p:ext uri="{BB962C8B-B14F-4D97-AF65-F5344CB8AC3E}">
        <p14:creationId xmlns:p14="http://schemas.microsoft.com/office/powerpoint/2010/main" val="1321650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3057" name="Google Shape;227;g7fe2cbe272_0_58:notes">
            <a:extLst>
              <a:ext uri="{FF2B5EF4-FFF2-40B4-BE49-F238E27FC236}">
                <a16:creationId xmlns:a16="http://schemas.microsoft.com/office/drawing/2014/main" id="{DBF91C74-8C3F-DF45-80F6-49873FBA846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73058" name="Google Shape;228;g7fe2cbe272_0_58:notes">
            <a:extLst>
              <a:ext uri="{FF2B5EF4-FFF2-40B4-BE49-F238E27FC236}">
                <a16:creationId xmlns:a16="http://schemas.microsoft.com/office/drawing/2014/main" id="{4E0A1B14-CAFA-1940-9B17-6D84526D93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73059" name="Google Shape;229;g7fe2cbe272_0_58:notes">
            <a:extLst>
              <a:ext uri="{FF2B5EF4-FFF2-40B4-BE49-F238E27FC236}">
                <a16:creationId xmlns:a16="http://schemas.microsoft.com/office/drawing/2014/main" id="{C7528B78-3B79-9B47-9DEA-685D1AB0CA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E86B5348-19A0-F14E-8476-942716C0A90A}" type="slidenum">
              <a:rPr lang="en-US" altLang="en-US" b="0" smtClean="0">
                <a:latin typeface="Times" pitchFamily="2" charset="0"/>
              </a:rPr>
              <a:pPr>
                <a:buClr>
                  <a:srgbClr val="000000"/>
                </a:buClr>
                <a:buSzPts val="1200"/>
                <a:buFont typeface="Times" pitchFamily="2" charset="0"/>
                <a:buNone/>
              </a:pPr>
              <a:t>79</a:t>
            </a:fld>
            <a:endParaRPr lang="en-US" altLang="en-US" sz="1400" b="0">
              <a:sym typeface="Arial" panose="020B0604020202020204" pitchFamily="34" charset="0"/>
            </a:endParaRPr>
          </a:p>
        </p:txBody>
      </p:sp>
    </p:spTree>
    <p:extLst>
      <p:ext uri="{BB962C8B-B14F-4D97-AF65-F5344CB8AC3E}">
        <p14:creationId xmlns:p14="http://schemas.microsoft.com/office/powerpoint/2010/main" val="3762599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3" name="Google Shape;227;g7fe2cbe272_0_58:notes">
            <a:extLst>
              <a:ext uri="{FF2B5EF4-FFF2-40B4-BE49-F238E27FC236}">
                <a16:creationId xmlns:a16="http://schemas.microsoft.com/office/drawing/2014/main" id="{31E25730-A4DC-7B46-B3FE-5592D4137AD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3794" name="Google Shape;228;g7fe2cbe272_0_58:notes">
            <a:extLst>
              <a:ext uri="{FF2B5EF4-FFF2-40B4-BE49-F238E27FC236}">
                <a16:creationId xmlns:a16="http://schemas.microsoft.com/office/drawing/2014/main" id="{B36F415D-644E-224C-96EF-0FE114B235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33795" name="Google Shape;229;g7fe2cbe272_0_58:notes">
            <a:extLst>
              <a:ext uri="{FF2B5EF4-FFF2-40B4-BE49-F238E27FC236}">
                <a16:creationId xmlns:a16="http://schemas.microsoft.com/office/drawing/2014/main" id="{BD60F83C-2726-A04E-81C9-D71BB87595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8F291253-3D4B-DE46-B3A0-65D460D14F25}" type="slidenum">
              <a:rPr lang="en-US" altLang="en-US" b="0" smtClean="0">
                <a:latin typeface="Times" pitchFamily="2" charset="0"/>
              </a:rPr>
              <a:pPr>
                <a:buClr>
                  <a:srgbClr val="000000"/>
                </a:buClr>
                <a:buSzPts val="1200"/>
                <a:buFont typeface="Times" pitchFamily="2" charset="0"/>
                <a:buNone/>
              </a:pPr>
              <a:t>8</a:t>
            </a:fld>
            <a:endParaRPr lang="en-US" altLang="en-US" sz="1400" b="0">
              <a:sym typeface="Arial" panose="020B0604020202020204" pitchFamily="34" charset="0"/>
            </a:endParaRPr>
          </a:p>
        </p:txBody>
      </p:sp>
    </p:spTree>
    <p:extLst>
      <p:ext uri="{BB962C8B-B14F-4D97-AF65-F5344CB8AC3E}">
        <p14:creationId xmlns:p14="http://schemas.microsoft.com/office/powerpoint/2010/main" val="20153360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5105" name="Google Shape;462;g847cf01710_0_101:notes">
            <a:extLst>
              <a:ext uri="{FF2B5EF4-FFF2-40B4-BE49-F238E27FC236}">
                <a16:creationId xmlns:a16="http://schemas.microsoft.com/office/drawing/2014/main" id="{56FD5503-B09B-B54F-8B7A-E24A8C1D8AF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75106" name="Google Shape;463;g847cf01710_0_101:notes">
            <a:extLst>
              <a:ext uri="{FF2B5EF4-FFF2-40B4-BE49-F238E27FC236}">
                <a16:creationId xmlns:a16="http://schemas.microsoft.com/office/drawing/2014/main" id="{647B2473-D098-2743-A8BA-66782F6A9E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ea typeface="ＭＳ Ｐゴシック" panose="020B0600070205080204" pitchFamily="34" charset="-128"/>
              </a:rPr>
              <a:t>Answer: D</a:t>
            </a: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Principle: 2.1</a:t>
            </a: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Learning Objective(s): </a:t>
            </a:r>
            <a:r>
              <a:rPr lang="en-US" altLang="en-US">
                <a:latin typeface="Arial" panose="020B0604020202020204" pitchFamily="34" charset="0"/>
                <a:ea typeface="ＭＳ Ｐゴシック" panose="020B0600070205080204" pitchFamily="34" charset="-128"/>
              </a:rPr>
              <a:t>Relate the pH or pOH of a solution to the hydronium ion or hydroxide ion concentration.</a:t>
            </a:r>
            <a:endParaRPr lang="en-US" altLang="en-US">
              <a:latin typeface="Times" pitchFamily="2" charset="0"/>
              <a:ea typeface="ＭＳ Ｐゴシック" panose="020B0600070205080204" pitchFamily="34" charset="-128"/>
            </a:endParaRP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Bloom’s: 2:2 </a:t>
            </a:r>
          </a:p>
        </p:txBody>
      </p:sp>
      <p:sp>
        <p:nvSpPr>
          <p:cNvPr id="175107" name="Google Shape;464;g847cf01710_0_101:notes">
            <a:extLst>
              <a:ext uri="{FF2B5EF4-FFF2-40B4-BE49-F238E27FC236}">
                <a16:creationId xmlns:a16="http://schemas.microsoft.com/office/drawing/2014/main" id="{84EC6C86-8220-704D-9621-12E70D8420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CD40B3D9-DE70-4C49-820F-D2D8CAFAFFE8}" type="slidenum">
              <a:rPr lang="en-US" altLang="en-US" b="0" smtClean="0">
                <a:latin typeface="Times" pitchFamily="2" charset="0"/>
              </a:rPr>
              <a:pPr>
                <a:buClr>
                  <a:srgbClr val="000000"/>
                </a:buClr>
                <a:buSzPts val="1200"/>
                <a:buFont typeface="Times" pitchFamily="2" charset="0"/>
                <a:buNone/>
              </a:pPr>
              <a:t>80</a:t>
            </a:fld>
            <a:endParaRPr lang="en-US" altLang="en-US" sz="1400" b="0">
              <a:sym typeface="Arial" panose="020B0604020202020204" pitchFamily="34" charset="0"/>
            </a:endParaRPr>
          </a:p>
        </p:txBody>
      </p:sp>
    </p:spTree>
    <p:extLst>
      <p:ext uri="{BB962C8B-B14F-4D97-AF65-F5344CB8AC3E}">
        <p14:creationId xmlns:p14="http://schemas.microsoft.com/office/powerpoint/2010/main" val="15141063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7153" name="Google Shape;462;g847cf01710_0_101:notes">
            <a:extLst>
              <a:ext uri="{FF2B5EF4-FFF2-40B4-BE49-F238E27FC236}">
                <a16:creationId xmlns:a16="http://schemas.microsoft.com/office/drawing/2014/main" id="{A13B3358-C529-6E41-BD7B-714699C4095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77154" name="Google Shape;463;g847cf01710_0_101:notes">
            <a:extLst>
              <a:ext uri="{FF2B5EF4-FFF2-40B4-BE49-F238E27FC236}">
                <a16:creationId xmlns:a16="http://schemas.microsoft.com/office/drawing/2014/main" id="{8A8D4263-3576-5A4D-A8A5-AC92413390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77155" name="Google Shape;464;g847cf01710_0_101:notes">
            <a:extLst>
              <a:ext uri="{FF2B5EF4-FFF2-40B4-BE49-F238E27FC236}">
                <a16:creationId xmlns:a16="http://schemas.microsoft.com/office/drawing/2014/main" id="{F27E79DB-F172-F445-BE6F-FDFFB685EE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FE8CFB15-56A4-E141-8510-44FBB0935FB9}" type="slidenum">
              <a:rPr lang="en-US" altLang="en-US" b="0" smtClean="0">
                <a:latin typeface="Times" pitchFamily="2" charset="0"/>
              </a:rPr>
              <a:pPr>
                <a:buClr>
                  <a:srgbClr val="000000"/>
                </a:buClr>
                <a:buSzPts val="1200"/>
                <a:buFont typeface="Times" pitchFamily="2" charset="0"/>
                <a:buNone/>
              </a:pPr>
              <a:t>81</a:t>
            </a:fld>
            <a:endParaRPr lang="en-US" altLang="en-US" sz="1400" b="0">
              <a:sym typeface="Arial" panose="020B0604020202020204" pitchFamily="34" charset="0"/>
            </a:endParaRPr>
          </a:p>
        </p:txBody>
      </p:sp>
    </p:spTree>
    <p:extLst>
      <p:ext uri="{BB962C8B-B14F-4D97-AF65-F5344CB8AC3E}">
        <p14:creationId xmlns:p14="http://schemas.microsoft.com/office/powerpoint/2010/main" val="287313307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9201" name="Google Shape;227;g7fe2cbe272_0_58:notes">
            <a:extLst>
              <a:ext uri="{FF2B5EF4-FFF2-40B4-BE49-F238E27FC236}">
                <a16:creationId xmlns:a16="http://schemas.microsoft.com/office/drawing/2014/main" id="{6A5335C3-B630-4549-9F8F-1C31F4100FB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79202" name="Google Shape;228;g7fe2cbe272_0_58:notes">
            <a:extLst>
              <a:ext uri="{FF2B5EF4-FFF2-40B4-BE49-F238E27FC236}">
                <a16:creationId xmlns:a16="http://schemas.microsoft.com/office/drawing/2014/main" id="{1B627285-F140-AF41-B587-87FACD4306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79203" name="Google Shape;229;g7fe2cbe272_0_58:notes">
            <a:extLst>
              <a:ext uri="{FF2B5EF4-FFF2-40B4-BE49-F238E27FC236}">
                <a16:creationId xmlns:a16="http://schemas.microsoft.com/office/drawing/2014/main" id="{30CD0C3E-67CE-B04C-A11E-F449B3A2F4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0B488DA8-9951-8B4A-BC85-6533304478EB}" type="slidenum">
              <a:rPr lang="en-US" altLang="en-US" b="0" smtClean="0">
                <a:latin typeface="Times" pitchFamily="2" charset="0"/>
              </a:rPr>
              <a:pPr>
                <a:buClr>
                  <a:srgbClr val="000000"/>
                </a:buClr>
                <a:buSzPts val="1200"/>
                <a:buFont typeface="Times" pitchFamily="2" charset="0"/>
                <a:buNone/>
              </a:pPr>
              <a:t>82</a:t>
            </a:fld>
            <a:endParaRPr lang="en-US" altLang="en-US" sz="1400" b="0">
              <a:sym typeface="Arial" panose="020B0604020202020204" pitchFamily="34" charset="0"/>
            </a:endParaRPr>
          </a:p>
        </p:txBody>
      </p:sp>
    </p:spTree>
    <p:extLst>
      <p:ext uri="{BB962C8B-B14F-4D97-AF65-F5344CB8AC3E}">
        <p14:creationId xmlns:p14="http://schemas.microsoft.com/office/powerpoint/2010/main" val="13932533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1249" name="Google Shape;227;g7fe2cbe272_0_58:notes">
            <a:extLst>
              <a:ext uri="{FF2B5EF4-FFF2-40B4-BE49-F238E27FC236}">
                <a16:creationId xmlns:a16="http://schemas.microsoft.com/office/drawing/2014/main" id="{2AE319AF-0387-F54D-B2F2-A42E5EFCD5B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81250" name="Google Shape;228;g7fe2cbe272_0_58:notes">
            <a:extLst>
              <a:ext uri="{FF2B5EF4-FFF2-40B4-BE49-F238E27FC236}">
                <a16:creationId xmlns:a16="http://schemas.microsoft.com/office/drawing/2014/main" id="{6B91960F-63A3-8840-9026-35BE5F6052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81251" name="Google Shape;229;g7fe2cbe272_0_58:notes">
            <a:extLst>
              <a:ext uri="{FF2B5EF4-FFF2-40B4-BE49-F238E27FC236}">
                <a16:creationId xmlns:a16="http://schemas.microsoft.com/office/drawing/2014/main" id="{DFA2F4C3-52E9-A64C-A44C-C911CA1A15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00C62D94-F85B-D141-A166-C66E249E2956}" type="slidenum">
              <a:rPr lang="en-US" altLang="en-US" b="0" smtClean="0">
                <a:latin typeface="Times" pitchFamily="2" charset="0"/>
              </a:rPr>
              <a:pPr>
                <a:buClr>
                  <a:srgbClr val="000000"/>
                </a:buClr>
                <a:buSzPts val="1200"/>
                <a:buFont typeface="Times" pitchFamily="2" charset="0"/>
                <a:buNone/>
              </a:pPr>
              <a:t>83</a:t>
            </a:fld>
            <a:endParaRPr lang="en-US" altLang="en-US" sz="1400" b="0">
              <a:sym typeface="Arial" panose="020B0604020202020204" pitchFamily="34" charset="0"/>
            </a:endParaRPr>
          </a:p>
        </p:txBody>
      </p:sp>
    </p:spTree>
    <p:extLst>
      <p:ext uri="{BB962C8B-B14F-4D97-AF65-F5344CB8AC3E}">
        <p14:creationId xmlns:p14="http://schemas.microsoft.com/office/powerpoint/2010/main" val="327500191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1841" name="Google Shape;161;g924bc13e47_0_124:notes">
            <a:extLst>
              <a:ext uri="{FF2B5EF4-FFF2-40B4-BE49-F238E27FC236}">
                <a16:creationId xmlns:a16="http://schemas.microsoft.com/office/drawing/2014/main" id="{21C7AA1F-2C7C-ED42-A710-69772A840885}"/>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1842" name="Google Shape;162;g924bc13e47_0_124:notes">
            <a:extLst>
              <a:ext uri="{FF2B5EF4-FFF2-40B4-BE49-F238E27FC236}">
                <a16:creationId xmlns:a16="http://schemas.microsoft.com/office/drawing/2014/main" id="{D0571BAE-84AF-BD47-8228-6E006FD9FF22}"/>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buClr>
                <a:srgbClr val="000000"/>
              </a:buClr>
              <a:buSzPts val="1000"/>
            </a:pPr>
            <a:r>
              <a:rPr lang="en-GB" altLang="en-US" sz="1000" dirty="0">
                <a:solidFill>
                  <a:srgbClr val="000000"/>
                </a:solidFill>
                <a:latin typeface="Arial" panose="020B0604020202020204" pitchFamily="34" charset="0"/>
                <a:ea typeface="ＭＳ Ｐゴシック" panose="020B0600070205080204" pitchFamily="34" charset="-128"/>
              </a:rPr>
              <a:t>Instructor: </a:t>
            </a:r>
            <a:r>
              <a:rPr lang="en-US" sz="1200" kern="1200" dirty="0">
                <a:solidFill>
                  <a:schemeClr val="tx1"/>
                </a:solidFill>
                <a:effectLst/>
                <a:latin typeface="Arial" pitchFamily="-112" charset="0"/>
                <a:ea typeface="ＭＳ Ｐゴシック" charset="-128"/>
                <a:cs typeface="ＭＳ Ｐゴシック" charset="-128"/>
              </a:rPr>
              <a:t>This Mol3D structure is located in the Achieve course. It can be found in the Chapter 2 content, in the folder titled “Ch2 In-Class Activities and Resources.” </a:t>
            </a:r>
            <a:endParaRPr lang="en-US" altLang="en-US" dirty="0">
              <a:latin typeface="Arial" panose="020B0604020202020204" pitchFamily="34" charset="0"/>
              <a:ea typeface="ＭＳ Ｐゴシック" panose="020B0600070205080204" pitchFamily="34" charset="-128"/>
            </a:endParaRPr>
          </a:p>
        </p:txBody>
      </p:sp>
      <p:sp>
        <p:nvSpPr>
          <p:cNvPr id="291843" name="Google Shape;163;g924bc13e47_0_124:notes">
            <a:extLst>
              <a:ext uri="{FF2B5EF4-FFF2-40B4-BE49-F238E27FC236}">
                <a16:creationId xmlns:a16="http://schemas.microsoft.com/office/drawing/2014/main" id="{26D17610-D441-114C-9255-6B9CB82F6B79}"/>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1AFE2AB1-C3B3-C34D-9D57-677FBFDE0EF0}" type="slidenum">
              <a:rPr lang="en-GB" altLang="en-US" sz="1300" b="0" smtClean="0"/>
              <a:pPr algn="l"/>
              <a:t>84</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5892163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3889" name="Google Shape;170;g924bc13e47_0_242:notes">
            <a:extLst>
              <a:ext uri="{FF2B5EF4-FFF2-40B4-BE49-F238E27FC236}">
                <a16:creationId xmlns:a16="http://schemas.microsoft.com/office/drawing/2014/main" id="{1496A3B7-D51E-9A4F-887F-E7DA9632892D}"/>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3890" name="Google Shape;171;g924bc13e47_0_242:notes">
            <a:extLst>
              <a:ext uri="{FF2B5EF4-FFF2-40B4-BE49-F238E27FC236}">
                <a16:creationId xmlns:a16="http://schemas.microsoft.com/office/drawing/2014/main" id="{C0480F41-17DA-D642-A5C2-D6BF5C17E07A}"/>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r>
              <a:rPr lang="en-GB" altLang="en-US" sz="1000" dirty="0">
                <a:solidFill>
                  <a:srgbClr val="000000"/>
                </a:solidFill>
                <a:latin typeface="Arial" panose="020B0604020202020204" pitchFamily="34" charset="0"/>
                <a:ea typeface="ＭＳ Ｐゴシック" panose="020B0600070205080204" pitchFamily="34" charset="-128"/>
              </a:rPr>
              <a:t>Instructor: </a:t>
            </a:r>
            <a:r>
              <a:rPr lang="en-US" sz="1000" kern="1200" dirty="0">
                <a:solidFill>
                  <a:schemeClr val="tx1"/>
                </a:solidFill>
                <a:effectLst/>
                <a:latin typeface="Arial" pitchFamily="-112" charset="0"/>
                <a:ea typeface="ＭＳ Ｐゴシック" charset="-128"/>
                <a:cs typeface="ＭＳ Ｐゴシック" charset="-128"/>
              </a:rPr>
              <a:t>This Mol3D structure is located in the Achieve course. It can be found in the Chapter 2 content, in the folder titled “Ch2 In-Class Activities and Resources.” </a:t>
            </a:r>
            <a:endParaRPr lang="en-US" altLang="en-US" dirty="0">
              <a:latin typeface="Arial" panose="020B0604020202020204" pitchFamily="34" charset="0"/>
              <a:ea typeface="ＭＳ Ｐゴシック" panose="020B0600070205080204" pitchFamily="34" charset="-128"/>
            </a:endParaRPr>
          </a:p>
        </p:txBody>
      </p:sp>
      <p:sp>
        <p:nvSpPr>
          <p:cNvPr id="293891" name="Google Shape;172;g924bc13e47_0_242:notes">
            <a:extLst>
              <a:ext uri="{FF2B5EF4-FFF2-40B4-BE49-F238E27FC236}">
                <a16:creationId xmlns:a16="http://schemas.microsoft.com/office/drawing/2014/main" id="{E882919E-56A6-0348-8817-C28D363D828C}"/>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9CA35298-E9A5-C24F-95D7-4FC7B10D1829}" type="slidenum">
              <a:rPr lang="en-GB" altLang="en-US" sz="1300" b="0" smtClean="0"/>
              <a:pPr algn="l"/>
              <a:t>85</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773343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5937" name="Google Shape;177;g924bc13e47_0_358:notes">
            <a:extLst>
              <a:ext uri="{FF2B5EF4-FFF2-40B4-BE49-F238E27FC236}">
                <a16:creationId xmlns:a16="http://schemas.microsoft.com/office/drawing/2014/main" id="{F0F71DFB-9C65-0B46-9676-BADFD68E28CE}"/>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5938" name="Google Shape;178;g924bc13e47_0_358:notes">
            <a:extLst>
              <a:ext uri="{FF2B5EF4-FFF2-40B4-BE49-F238E27FC236}">
                <a16:creationId xmlns:a16="http://schemas.microsoft.com/office/drawing/2014/main" id="{072ADAF3-8E5A-B845-9EF4-82049E78DECE}"/>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r>
              <a:rPr lang="en-GB" altLang="en-US" sz="1000" dirty="0">
                <a:solidFill>
                  <a:srgbClr val="000000"/>
                </a:solidFill>
                <a:latin typeface="Arial" panose="020B0604020202020204" pitchFamily="34" charset="0"/>
                <a:ea typeface="ＭＳ Ｐゴシック" panose="020B0600070205080204" pitchFamily="34" charset="-128"/>
              </a:rPr>
              <a:t>Instructor: </a:t>
            </a:r>
            <a:r>
              <a:rPr lang="en-US" sz="1000" kern="1200" dirty="0">
                <a:solidFill>
                  <a:schemeClr val="tx1"/>
                </a:solidFill>
                <a:effectLst/>
                <a:latin typeface="Arial" pitchFamily="-112" charset="0"/>
                <a:ea typeface="ＭＳ Ｐゴシック" charset="-128"/>
                <a:cs typeface="ＭＳ Ｐゴシック" charset="-128"/>
              </a:rPr>
              <a:t>This Mol3D structure is located in the Achieve course. It can be found in the Chapter 2 content, in the folder titled “Ch2 In-Class Activities and Resources.” </a:t>
            </a:r>
            <a:endParaRPr lang="en-US" altLang="en-US" dirty="0">
              <a:latin typeface="Arial" panose="020B0604020202020204" pitchFamily="34" charset="0"/>
              <a:ea typeface="ＭＳ Ｐゴシック" panose="020B0600070205080204" pitchFamily="34" charset="-128"/>
            </a:endParaRPr>
          </a:p>
        </p:txBody>
      </p:sp>
      <p:sp>
        <p:nvSpPr>
          <p:cNvPr id="295939" name="Google Shape;179;g924bc13e47_0_358:notes">
            <a:extLst>
              <a:ext uri="{FF2B5EF4-FFF2-40B4-BE49-F238E27FC236}">
                <a16:creationId xmlns:a16="http://schemas.microsoft.com/office/drawing/2014/main" id="{8FAB4A4B-C4E1-C342-92BD-7BB8F94FD5A6}"/>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844AE30D-3163-084A-8B64-22DF0940A50B}" type="slidenum">
              <a:rPr lang="en-GB" altLang="en-US" sz="1300" b="0" smtClean="0"/>
              <a:pPr algn="l"/>
              <a:t>86</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7001041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3297" name="Google Shape;165;p2:notes">
            <a:extLst>
              <a:ext uri="{FF2B5EF4-FFF2-40B4-BE49-F238E27FC236}">
                <a16:creationId xmlns:a16="http://schemas.microsoft.com/office/drawing/2014/main" id="{F6E35F3D-23F2-BE4D-A4C6-7D35F964F0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83298" name="Google Shape;166;p2:notes">
            <a:extLst>
              <a:ext uri="{FF2B5EF4-FFF2-40B4-BE49-F238E27FC236}">
                <a16:creationId xmlns:a16="http://schemas.microsoft.com/office/drawing/2014/main" id="{90D0CD4D-B732-564E-B653-EDCE1CBAC73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7357190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5345" name="Google Shape;227;g7fe2cbe272_0_58:notes">
            <a:extLst>
              <a:ext uri="{FF2B5EF4-FFF2-40B4-BE49-F238E27FC236}">
                <a16:creationId xmlns:a16="http://schemas.microsoft.com/office/drawing/2014/main" id="{3CB32B06-72EE-474A-B63B-8AD390945B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85346" name="Google Shape;228;g7fe2cbe272_0_58:notes">
            <a:extLst>
              <a:ext uri="{FF2B5EF4-FFF2-40B4-BE49-F238E27FC236}">
                <a16:creationId xmlns:a16="http://schemas.microsoft.com/office/drawing/2014/main" id="{180EDC6B-400A-5C4D-A0D7-60EF509F3F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85347" name="Google Shape;229;g7fe2cbe272_0_58:notes">
            <a:extLst>
              <a:ext uri="{FF2B5EF4-FFF2-40B4-BE49-F238E27FC236}">
                <a16:creationId xmlns:a16="http://schemas.microsoft.com/office/drawing/2014/main" id="{C2840A39-8F74-3F4D-BEFB-D8BC378032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7A3005AE-6728-4042-95BB-CBCF5FBECFC4}" type="slidenum">
              <a:rPr lang="en-US" altLang="en-US" b="0" smtClean="0">
                <a:latin typeface="Times" pitchFamily="2" charset="0"/>
              </a:rPr>
              <a:pPr>
                <a:buClr>
                  <a:srgbClr val="000000"/>
                </a:buClr>
                <a:buSzPts val="1200"/>
                <a:buFont typeface="Times" pitchFamily="2" charset="0"/>
                <a:buNone/>
              </a:pPr>
              <a:t>88</a:t>
            </a:fld>
            <a:endParaRPr lang="en-US" altLang="en-US" sz="1400" b="0">
              <a:sym typeface="Arial" panose="020B0604020202020204" pitchFamily="34" charset="0"/>
            </a:endParaRPr>
          </a:p>
        </p:txBody>
      </p:sp>
    </p:spTree>
    <p:extLst>
      <p:ext uri="{BB962C8B-B14F-4D97-AF65-F5344CB8AC3E}">
        <p14:creationId xmlns:p14="http://schemas.microsoft.com/office/powerpoint/2010/main" val="40266887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7393" name="Google Shape;462;g847cf01710_0_101:notes">
            <a:extLst>
              <a:ext uri="{FF2B5EF4-FFF2-40B4-BE49-F238E27FC236}">
                <a16:creationId xmlns:a16="http://schemas.microsoft.com/office/drawing/2014/main" id="{B9690F3F-2D79-C34C-85FE-D89A0B833E9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87394" name="Google Shape;463;g847cf01710_0_101:notes">
            <a:extLst>
              <a:ext uri="{FF2B5EF4-FFF2-40B4-BE49-F238E27FC236}">
                <a16:creationId xmlns:a16="http://schemas.microsoft.com/office/drawing/2014/main" id="{2C84E496-674F-2C47-98FD-1C8D014FCD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ea typeface="ＭＳ Ｐゴシック" panose="020B0600070205080204" pitchFamily="34" charset="-128"/>
              </a:rPr>
              <a:t>Answer: B</a:t>
            </a: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Principle: 2.2</a:t>
            </a: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Learning Objective(s): </a:t>
            </a:r>
            <a:r>
              <a:rPr lang="en-US" altLang="en-US">
                <a:latin typeface="Arial" panose="020B0604020202020204" pitchFamily="34" charset="0"/>
                <a:ea typeface="ＭＳ Ｐゴシック" panose="020B0600070205080204" pitchFamily="34" charset="-128"/>
              </a:rPr>
              <a:t>Determine the equilibrium constant expression for the ionization of a weak acid or base.</a:t>
            </a:r>
            <a:endParaRPr lang="en-US" altLang="en-US">
              <a:latin typeface="Times" pitchFamily="2" charset="0"/>
              <a:ea typeface="ＭＳ Ｐゴシック" panose="020B0600070205080204" pitchFamily="34" charset="-128"/>
            </a:endParaRP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Bloom’s: 2:2 </a:t>
            </a:r>
          </a:p>
        </p:txBody>
      </p:sp>
      <p:sp>
        <p:nvSpPr>
          <p:cNvPr id="187395" name="Google Shape;464;g847cf01710_0_101:notes">
            <a:extLst>
              <a:ext uri="{FF2B5EF4-FFF2-40B4-BE49-F238E27FC236}">
                <a16:creationId xmlns:a16="http://schemas.microsoft.com/office/drawing/2014/main" id="{99F7D655-D506-5542-9C75-9C5A5D6C17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B2E45649-8A9D-C848-9421-F041D8621BBC}" type="slidenum">
              <a:rPr lang="en-US" altLang="en-US" b="0" smtClean="0">
                <a:latin typeface="Times" pitchFamily="2" charset="0"/>
              </a:rPr>
              <a:pPr>
                <a:buClr>
                  <a:srgbClr val="000000"/>
                </a:buClr>
                <a:buSzPts val="1200"/>
                <a:buFont typeface="Times" pitchFamily="2" charset="0"/>
                <a:buNone/>
              </a:pPr>
              <a:t>89</a:t>
            </a:fld>
            <a:endParaRPr lang="en-US" altLang="en-US" sz="1400" b="0">
              <a:sym typeface="Arial" panose="020B0604020202020204" pitchFamily="34" charset="0"/>
            </a:endParaRPr>
          </a:p>
        </p:txBody>
      </p:sp>
    </p:spTree>
    <p:extLst>
      <p:ext uri="{BB962C8B-B14F-4D97-AF65-F5344CB8AC3E}">
        <p14:creationId xmlns:p14="http://schemas.microsoft.com/office/powerpoint/2010/main" val="2753870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1" name="Google Shape;227;g7fe2cbe272_0_58:notes">
            <a:extLst>
              <a:ext uri="{FF2B5EF4-FFF2-40B4-BE49-F238E27FC236}">
                <a16:creationId xmlns:a16="http://schemas.microsoft.com/office/drawing/2014/main" id="{0DBF8ADE-C14A-714E-A8D8-21A747A5241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842" name="Google Shape;228;g7fe2cbe272_0_58:notes">
            <a:extLst>
              <a:ext uri="{FF2B5EF4-FFF2-40B4-BE49-F238E27FC236}">
                <a16:creationId xmlns:a16="http://schemas.microsoft.com/office/drawing/2014/main" id="{A286B4A0-79F1-8340-8E6C-7725F54B2E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35843" name="Google Shape;229;g7fe2cbe272_0_58:notes">
            <a:extLst>
              <a:ext uri="{FF2B5EF4-FFF2-40B4-BE49-F238E27FC236}">
                <a16:creationId xmlns:a16="http://schemas.microsoft.com/office/drawing/2014/main" id="{358B09FC-549C-8745-B9C9-31B376A65A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B02CA1A3-0EE7-4E4A-83AF-04D19373C4F4}" type="slidenum">
              <a:rPr lang="en-US" altLang="en-US" b="0" smtClean="0">
                <a:latin typeface="Times" pitchFamily="2" charset="0"/>
              </a:rPr>
              <a:pPr>
                <a:buClr>
                  <a:srgbClr val="000000"/>
                </a:buClr>
                <a:buSzPts val="1200"/>
                <a:buFont typeface="Times" pitchFamily="2" charset="0"/>
                <a:buNone/>
              </a:pPr>
              <a:t>9</a:t>
            </a:fld>
            <a:endParaRPr lang="en-US" altLang="en-US" sz="1400" b="0">
              <a:sym typeface="Arial" panose="020B0604020202020204" pitchFamily="34" charset="0"/>
            </a:endParaRPr>
          </a:p>
        </p:txBody>
      </p:sp>
    </p:spTree>
    <p:extLst>
      <p:ext uri="{BB962C8B-B14F-4D97-AF65-F5344CB8AC3E}">
        <p14:creationId xmlns:p14="http://schemas.microsoft.com/office/powerpoint/2010/main" val="15474512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9441" name="Google Shape;462;g847cf01710_0_101:notes">
            <a:extLst>
              <a:ext uri="{FF2B5EF4-FFF2-40B4-BE49-F238E27FC236}">
                <a16:creationId xmlns:a16="http://schemas.microsoft.com/office/drawing/2014/main" id="{FFC2EBBE-27A7-8D40-ACB5-56AB20F6403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89442" name="Google Shape;463;g847cf01710_0_101:notes">
            <a:extLst>
              <a:ext uri="{FF2B5EF4-FFF2-40B4-BE49-F238E27FC236}">
                <a16:creationId xmlns:a16="http://schemas.microsoft.com/office/drawing/2014/main" id="{5DED634F-4AC2-2244-AFF6-6FF2F28FF6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89443" name="Google Shape;464;g847cf01710_0_101:notes">
            <a:extLst>
              <a:ext uri="{FF2B5EF4-FFF2-40B4-BE49-F238E27FC236}">
                <a16:creationId xmlns:a16="http://schemas.microsoft.com/office/drawing/2014/main" id="{24BE2385-3EBD-B144-AAEA-A25E1B5D36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DDF4605D-2B36-DA48-9F3D-6392D1685599}" type="slidenum">
              <a:rPr lang="en-US" altLang="en-US" b="0" smtClean="0">
                <a:latin typeface="Times" pitchFamily="2" charset="0"/>
              </a:rPr>
              <a:pPr>
                <a:buClr>
                  <a:srgbClr val="000000"/>
                </a:buClr>
                <a:buSzPts val="1200"/>
                <a:buFont typeface="Times" pitchFamily="2" charset="0"/>
                <a:buNone/>
              </a:pPr>
              <a:t>90</a:t>
            </a:fld>
            <a:endParaRPr lang="en-US" altLang="en-US" sz="1400" b="0">
              <a:sym typeface="Arial" panose="020B0604020202020204" pitchFamily="34" charset="0"/>
            </a:endParaRPr>
          </a:p>
        </p:txBody>
      </p:sp>
    </p:spTree>
    <p:extLst>
      <p:ext uri="{BB962C8B-B14F-4D97-AF65-F5344CB8AC3E}">
        <p14:creationId xmlns:p14="http://schemas.microsoft.com/office/powerpoint/2010/main" val="349019023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1489" name="Google Shape;227;g7fe2cbe272_0_58:notes">
            <a:extLst>
              <a:ext uri="{FF2B5EF4-FFF2-40B4-BE49-F238E27FC236}">
                <a16:creationId xmlns:a16="http://schemas.microsoft.com/office/drawing/2014/main" id="{6B042603-75A1-0744-8863-76138850C5F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91490" name="Google Shape;228;g7fe2cbe272_0_58:notes">
            <a:extLst>
              <a:ext uri="{FF2B5EF4-FFF2-40B4-BE49-F238E27FC236}">
                <a16:creationId xmlns:a16="http://schemas.microsoft.com/office/drawing/2014/main" id="{BD0FEA36-41F6-8E44-BA49-B4DE80A068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91491" name="Google Shape;229;g7fe2cbe272_0_58:notes">
            <a:extLst>
              <a:ext uri="{FF2B5EF4-FFF2-40B4-BE49-F238E27FC236}">
                <a16:creationId xmlns:a16="http://schemas.microsoft.com/office/drawing/2014/main" id="{43E77F1C-06D1-C347-9A5F-4EBB622BBA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E0937C9D-5E1D-FB47-A9EB-BD1F87DF2A3A}" type="slidenum">
              <a:rPr lang="en-US" altLang="en-US" b="0" smtClean="0">
                <a:latin typeface="Times" pitchFamily="2" charset="0"/>
              </a:rPr>
              <a:pPr>
                <a:buClr>
                  <a:srgbClr val="000000"/>
                </a:buClr>
                <a:buSzPts val="1200"/>
                <a:buFont typeface="Times" pitchFamily="2" charset="0"/>
                <a:buNone/>
              </a:pPr>
              <a:t>91</a:t>
            </a:fld>
            <a:endParaRPr lang="en-US" altLang="en-US" sz="1400" b="0">
              <a:sym typeface="Arial" panose="020B0604020202020204" pitchFamily="34" charset="0"/>
            </a:endParaRPr>
          </a:p>
        </p:txBody>
      </p:sp>
    </p:spTree>
    <p:extLst>
      <p:ext uri="{BB962C8B-B14F-4D97-AF65-F5344CB8AC3E}">
        <p14:creationId xmlns:p14="http://schemas.microsoft.com/office/powerpoint/2010/main" val="156524443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3537" name="Google Shape;227;g7fe2cbe272_0_58:notes">
            <a:extLst>
              <a:ext uri="{FF2B5EF4-FFF2-40B4-BE49-F238E27FC236}">
                <a16:creationId xmlns:a16="http://schemas.microsoft.com/office/drawing/2014/main" id="{9555A85D-9092-F44A-B22E-5EF0F1F356F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93538" name="Google Shape;228;g7fe2cbe272_0_58:notes">
            <a:extLst>
              <a:ext uri="{FF2B5EF4-FFF2-40B4-BE49-F238E27FC236}">
                <a16:creationId xmlns:a16="http://schemas.microsoft.com/office/drawing/2014/main" id="{7F881FF9-1791-5944-A71C-AC3E0F6708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93539" name="Google Shape;229;g7fe2cbe272_0_58:notes">
            <a:extLst>
              <a:ext uri="{FF2B5EF4-FFF2-40B4-BE49-F238E27FC236}">
                <a16:creationId xmlns:a16="http://schemas.microsoft.com/office/drawing/2014/main" id="{FA729ADF-73E4-DF43-8866-AFEFCA160C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12FDB375-AEA3-6142-8FAE-94320B17B2DE}" type="slidenum">
              <a:rPr lang="en-US" altLang="en-US" b="0" smtClean="0">
                <a:latin typeface="Times" pitchFamily="2" charset="0"/>
              </a:rPr>
              <a:pPr>
                <a:buClr>
                  <a:srgbClr val="000000"/>
                </a:buClr>
                <a:buSzPts val="1200"/>
                <a:buFont typeface="Times" pitchFamily="2" charset="0"/>
                <a:buNone/>
              </a:pPr>
              <a:t>92</a:t>
            </a:fld>
            <a:endParaRPr lang="en-US" altLang="en-US" sz="1400" b="0">
              <a:sym typeface="Arial" panose="020B0604020202020204" pitchFamily="34" charset="0"/>
            </a:endParaRPr>
          </a:p>
        </p:txBody>
      </p:sp>
    </p:spTree>
    <p:extLst>
      <p:ext uri="{BB962C8B-B14F-4D97-AF65-F5344CB8AC3E}">
        <p14:creationId xmlns:p14="http://schemas.microsoft.com/office/powerpoint/2010/main" val="721038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5585" name="Google Shape;462;g847cf01710_0_101:notes">
            <a:extLst>
              <a:ext uri="{FF2B5EF4-FFF2-40B4-BE49-F238E27FC236}">
                <a16:creationId xmlns:a16="http://schemas.microsoft.com/office/drawing/2014/main" id="{73821614-7246-3244-AD70-DADA50F4C94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95586" name="Google Shape;463;g847cf01710_0_101:notes">
            <a:extLst>
              <a:ext uri="{FF2B5EF4-FFF2-40B4-BE49-F238E27FC236}">
                <a16:creationId xmlns:a16="http://schemas.microsoft.com/office/drawing/2014/main" id="{CDB356E1-278E-9C43-950F-A5FCD741F3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ea typeface="ＭＳ Ｐゴシック" panose="020B0600070205080204" pitchFamily="34" charset="-128"/>
              </a:rPr>
              <a:t>Answer: A</a:t>
            </a: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Principle: 2.2</a:t>
            </a: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Learning Objective(s): </a:t>
            </a:r>
            <a:r>
              <a:rPr lang="en-US" altLang="en-US">
                <a:latin typeface="Arial" panose="020B0604020202020204" pitchFamily="34" charset="0"/>
                <a:ea typeface="ＭＳ Ｐゴシック" panose="020B0600070205080204" pitchFamily="34" charset="-128"/>
              </a:rPr>
              <a:t>Compare strong acids, weak acids, strong bases, and weak bases.</a:t>
            </a:r>
            <a:endParaRPr lang="en-US" altLang="en-US">
              <a:latin typeface="Times" pitchFamily="2" charset="0"/>
              <a:ea typeface="ＭＳ Ｐゴシック" panose="020B0600070205080204" pitchFamily="34" charset="-128"/>
            </a:endParaRPr>
          </a:p>
          <a:p>
            <a:pPr eaLnBrk="1" hangingPunct="1">
              <a:spcBef>
                <a:spcPct val="0"/>
              </a:spcBef>
              <a:buClr>
                <a:srgbClr val="000000"/>
              </a:buClr>
              <a:buSzPts val="1400"/>
            </a:pPr>
            <a:r>
              <a:rPr lang="en-US" altLang="en-US">
                <a:latin typeface="Times" pitchFamily="2" charset="0"/>
                <a:ea typeface="ＭＳ Ｐゴシック" panose="020B0600070205080204" pitchFamily="34" charset="-128"/>
              </a:rPr>
              <a:t>Bloom’s: 2:2 </a:t>
            </a:r>
          </a:p>
        </p:txBody>
      </p:sp>
      <p:sp>
        <p:nvSpPr>
          <p:cNvPr id="195587" name="Google Shape;464;g847cf01710_0_101:notes">
            <a:extLst>
              <a:ext uri="{FF2B5EF4-FFF2-40B4-BE49-F238E27FC236}">
                <a16:creationId xmlns:a16="http://schemas.microsoft.com/office/drawing/2014/main" id="{31D539D7-C940-8D43-A9C3-57A7430319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38FBD98F-308B-EC4A-983B-43D40BB06808}" type="slidenum">
              <a:rPr lang="en-US" altLang="en-US" b="0" smtClean="0">
                <a:latin typeface="Times" pitchFamily="2" charset="0"/>
              </a:rPr>
              <a:pPr>
                <a:buClr>
                  <a:srgbClr val="000000"/>
                </a:buClr>
                <a:buSzPts val="1200"/>
                <a:buFont typeface="Times" pitchFamily="2" charset="0"/>
                <a:buNone/>
              </a:pPr>
              <a:t>93</a:t>
            </a:fld>
            <a:endParaRPr lang="en-US" altLang="en-US" sz="1400" b="0">
              <a:sym typeface="Arial" panose="020B0604020202020204" pitchFamily="34" charset="0"/>
            </a:endParaRPr>
          </a:p>
        </p:txBody>
      </p:sp>
    </p:spTree>
    <p:extLst>
      <p:ext uri="{BB962C8B-B14F-4D97-AF65-F5344CB8AC3E}">
        <p14:creationId xmlns:p14="http://schemas.microsoft.com/office/powerpoint/2010/main" val="14881337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7633" name="Google Shape;462;g847cf01710_0_101:notes">
            <a:extLst>
              <a:ext uri="{FF2B5EF4-FFF2-40B4-BE49-F238E27FC236}">
                <a16:creationId xmlns:a16="http://schemas.microsoft.com/office/drawing/2014/main" id="{29E92896-20F4-1F4B-8D8D-2A484F6AF39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97634" name="Google Shape;463;g847cf01710_0_101:notes">
            <a:extLst>
              <a:ext uri="{FF2B5EF4-FFF2-40B4-BE49-F238E27FC236}">
                <a16:creationId xmlns:a16="http://schemas.microsoft.com/office/drawing/2014/main" id="{8309AD6D-52EA-5C48-BA44-A8CC07C715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97635" name="Google Shape;464;g847cf01710_0_101:notes">
            <a:extLst>
              <a:ext uri="{FF2B5EF4-FFF2-40B4-BE49-F238E27FC236}">
                <a16:creationId xmlns:a16="http://schemas.microsoft.com/office/drawing/2014/main" id="{C4D6B808-90BA-AA45-BA03-1DC0892A73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9DC375ED-D3A1-C04A-8060-CF54F887BE1F}" type="slidenum">
              <a:rPr lang="en-US" altLang="en-US" b="0" smtClean="0">
                <a:latin typeface="Times" pitchFamily="2" charset="0"/>
              </a:rPr>
              <a:pPr>
                <a:buClr>
                  <a:srgbClr val="000000"/>
                </a:buClr>
                <a:buSzPts val="1200"/>
                <a:buFont typeface="Times" pitchFamily="2" charset="0"/>
                <a:buNone/>
              </a:pPr>
              <a:t>94</a:t>
            </a:fld>
            <a:endParaRPr lang="en-US" altLang="en-US" sz="1400" b="0">
              <a:sym typeface="Arial" panose="020B0604020202020204" pitchFamily="34" charset="0"/>
            </a:endParaRPr>
          </a:p>
        </p:txBody>
      </p:sp>
    </p:spTree>
    <p:extLst>
      <p:ext uri="{BB962C8B-B14F-4D97-AF65-F5344CB8AC3E}">
        <p14:creationId xmlns:p14="http://schemas.microsoft.com/office/powerpoint/2010/main" val="311962275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9681" name="Google Shape;227;g7fe2cbe272_0_58:notes">
            <a:extLst>
              <a:ext uri="{FF2B5EF4-FFF2-40B4-BE49-F238E27FC236}">
                <a16:creationId xmlns:a16="http://schemas.microsoft.com/office/drawing/2014/main" id="{A60D8C06-9BAD-424A-B103-265DBC9B0D2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99682" name="Google Shape;228;g7fe2cbe272_0_58:notes">
            <a:extLst>
              <a:ext uri="{FF2B5EF4-FFF2-40B4-BE49-F238E27FC236}">
                <a16:creationId xmlns:a16="http://schemas.microsoft.com/office/drawing/2014/main" id="{2284E690-AB8D-FB41-9C05-F822BDB7E1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199683" name="Google Shape;229;g7fe2cbe272_0_58:notes">
            <a:extLst>
              <a:ext uri="{FF2B5EF4-FFF2-40B4-BE49-F238E27FC236}">
                <a16:creationId xmlns:a16="http://schemas.microsoft.com/office/drawing/2014/main" id="{58A875BC-A9C4-9E4D-8DF1-BE24229175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D4E558AB-781D-2C41-A075-2CB819173963}" type="slidenum">
              <a:rPr lang="en-US" altLang="en-US" b="0" smtClean="0">
                <a:latin typeface="Times" pitchFamily="2" charset="0"/>
              </a:rPr>
              <a:pPr>
                <a:buClr>
                  <a:srgbClr val="000000"/>
                </a:buClr>
                <a:buSzPts val="1200"/>
                <a:buFont typeface="Times" pitchFamily="2" charset="0"/>
                <a:buNone/>
              </a:pPr>
              <a:t>95</a:t>
            </a:fld>
            <a:endParaRPr lang="en-US" altLang="en-US" sz="1400" b="0">
              <a:sym typeface="Arial" panose="020B0604020202020204" pitchFamily="34" charset="0"/>
            </a:endParaRPr>
          </a:p>
        </p:txBody>
      </p:sp>
    </p:spTree>
    <p:extLst>
      <p:ext uri="{BB962C8B-B14F-4D97-AF65-F5344CB8AC3E}">
        <p14:creationId xmlns:p14="http://schemas.microsoft.com/office/powerpoint/2010/main" val="67668289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1729" name="Google Shape;227;g7fe2cbe272_0_58:notes">
            <a:extLst>
              <a:ext uri="{FF2B5EF4-FFF2-40B4-BE49-F238E27FC236}">
                <a16:creationId xmlns:a16="http://schemas.microsoft.com/office/drawing/2014/main" id="{10D25B35-74B0-3749-9DC1-12087EA9FEC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1730" name="Google Shape;228;g7fe2cbe272_0_58:notes">
            <a:extLst>
              <a:ext uri="{FF2B5EF4-FFF2-40B4-BE49-F238E27FC236}">
                <a16:creationId xmlns:a16="http://schemas.microsoft.com/office/drawing/2014/main" id="{8B150664-0231-8B44-A9FB-F2610C77BB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a typeface="ＭＳ Ｐゴシック" panose="020B0600070205080204" pitchFamily="34" charset="-128"/>
            </a:endParaRPr>
          </a:p>
        </p:txBody>
      </p:sp>
      <p:sp>
        <p:nvSpPr>
          <p:cNvPr id="201731" name="Google Shape;229;g7fe2cbe272_0_58:notes">
            <a:extLst>
              <a:ext uri="{FF2B5EF4-FFF2-40B4-BE49-F238E27FC236}">
                <a16:creationId xmlns:a16="http://schemas.microsoft.com/office/drawing/2014/main" id="{DA335838-CDEC-DB42-9AA9-0AD5BB1F87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DF1C615A-9F37-044F-BA99-24928492AF28}" type="slidenum">
              <a:rPr lang="en-US" altLang="en-US" b="0" smtClean="0">
                <a:latin typeface="Times" pitchFamily="2" charset="0"/>
              </a:rPr>
              <a:pPr>
                <a:buClr>
                  <a:srgbClr val="000000"/>
                </a:buClr>
                <a:buSzPts val="1200"/>
                <a:buFont typeface="Times" pitchFamily="2" charset="0"/>
                <a:buNone/>
              </a:pPr>
              <a:t>96</a:t>
            </a:fld>
            <a:endParaRPr lang="en-US" altLang="en-US" sz="1400" b="0">
              <a:sym typeface="Arial" panose="020B0604020202020204" pitchFamily="34" charset="0"/>
            </a:endParaRPr>
          </a:p>
        </p:txBody>
      </p:sp>
    </p:spTree>
    <p:extLst>
      <p:ext uri="{BB962C8B-B14F-4D97-AF65-F5344CB8AC3E}">
        <p14:creationId xmlns:p14="http://schemas.microsoft.com/office/powerpoint/2010/main" val="24291130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3777" name="Google Shape;165;p2:notes">
            <a:extLst>
              <a:ext uri="{FF2B5EF4-FFF2-40B4-BE49-F238E27FC236}">
                <a16:creationId xmlns:a16="http://schemas.microsoft.com/office/drawing/2014/main" id="{C203D180-F9AB-834C-A328-D4B95B4E64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03778" name="Google Shape;166;p2:notes">
            <a:extLst>
              <a:ext uri="{FF2B5EF4-FFF2-40B4-BE49-F238E27FC236}">
                <a16:creationId xmlns:a16="http://schemas.microsoft.com/office/drawing/2014/main" id="{1C0E3372-0CC0-574C-B1E6-7DBA79B371B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69762410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5825" name="Google Shape;227;g7fe2cbe272_0_58:notes">
            <a:extLst>
              <a:ext uri="{FF2B5EF4-FFF2-40B4-BE49-F238E27FC236}">
                <a16:creationId xmlns:a16="http://schemas.microsoft.com/office/drawing/2014/main" id="{B90E3C38-9986-014C-AF2A-3E49DE14091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5826" name="Google Shape;228;g7fe2cbe272_0_58:notes">
            <a:extLst>
              <a:ext uri="{FF2B5EF4-FFF2-40B4-BE49-F238E27FC236}">
                <a16:creationId xmlns:a16="http://schemas.microsoft.com/office/drawing/2014/main" id="{50929DDD-A8E8-5F41-9EC4-E7F1C8B5A4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05827" name="Google Shape;229;g7fe2cbe272_0_58:notes">
            <a:extLst>
              <a:ext uri="{FF2B5EF4-FFF2-40B4-BE49-F238E27FC236}">
                <a16:creationId xmlns:a16="http://schemas.microsoft.com/office/drawing/2014/main" id="{0748EC3B-90F5-0B4E-AE2B-EA8CF99B35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DA4081A9-381A-A348-998D-B8E679D96ACE}" type="slidenum">
              <a:rPr lang="en-US" altLang="en-US" b="0" smtClean="0">
                <a:latin typeface="Times" pitchFamily="2" charset="0"/>
              </a:rPr>
              <a:pPr>
                <a:buClr>
                  <a:srgbClr val="000000"/>
                </a:buClr>
                <a:buSzPts val="1200"/>
                <a:buFont typeface="Times" pitchFamily="2" charset="0"/>
                <a:buNone/>
              </a:pPr>
              <a:t>98</a:t>
            </a:fld>
            <a:endParaRPr lang="en-US" altLang="en-US" sz="1400" b="0">
              <a:sym typeface="Arial" panose="020B0604020202020204" pitchFamily="34" charset="0"/>
            </a:endParaRPr>
          </a:p>
        </p:txBody>
      </p:sp>
    </p:spTree>
    <p:extLst>
      <p:ext uri="{BB962C8B-B14F-4D97-AF65-F5344CB8AC3E}">
        <p14:creationId xmlns:p14="http://schemas.microsoft.com/office/powerpoint/2010/main" val="321888873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7873" name="Google Shape;227;g7fe2cbe272_0_58:notes">
            <a:extLst>
              <a:ext uri="{FF2B5EF4-FFF2-40B4-BE49-F238E27FC236}">
                <a16:creationId xmlns:a16="http://schemas.microsoft.com/office/drawing/2014/main" id="{E11A896F-430B-E44E-978E-ED8DEFBF786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7874" name="Google Shape;228;g7fe2cbe272_0_58:notes">
            <a:extLst>
              <a:ext uri="{FF2B5EF4-FFF2-40B4-BE49-F238E27FC236}">
                <a16:creationId xmlns:a16="http://schemas.microsoft.com/office/drawing/2014/main" id="{87331712-DC91-724E-BED2-910AC100D4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a typeface="ＭＳ Ｐゴシック" panose="020B0600070205080204" pitchFamily="34" charset="-128"/>
            </a:endParaRPr>
          </a:p>
        </p:txBody>
      </p:sp>
      <p:sp>
        <p:nvSpPr>
          <p:cNvPr id="207875" name="Google Shape;229;g7fe2cbe272_0_58:notes">
            <a:extLst>
              <a:ext uri="{FF2B5EF4-FFF2-40B4-BE49-F238E27FC236}">
                <a16:creationId xmlns:a16="http://schemas.microsoft.com/office/drawing/2014/main" id="{498B8159-049F-D84F-935B-FA1AF8AB84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Clr>
                <a:srgbClr val="000000"/>
              </a:buClr>
              <a:buSzPts val="1200"/>
              <a:buFont typeface="Times" pitchFamily="2" charset="0"/>
              <a:buNone/>
            </a:pPr>
            <a:fld id="{3EF89596-EFC0-6F4D-B58D-EF544165CBA6}" type="slidenum">
              <a:rPr lang="en-US" altLang="en-US" b="0" smtClean="0">
                <a:latin typeface="Times" pitchFamily="2" charset="0"/>
              </a:rPr>
              <a:pPr>
                <a:buClr>
                  <a:srgbClr val="000000"/>
                </a:buClr>
                <a:buSzPts val="1200"/>
                <a:buFont typeface="Times" pitchFamily="2" charset="0"/>
                <a:buNone/>
              </a:pPr>
              <a:t>99</a:t>
            </a:fld>
            <a:endParaRPr lang="en-US" altLang="en-US" sz="1400" b="0">
              <a:sym typeface="Arial" panose="020B0604020202020204" pitchFamily="34" charset="0"/>
            </a:endParaRPr>
          </a:p>
        </p:txBody>
      </p:sp>
    </p:spTree>
    <p:extLst>
      <p:ext uri="{BB962C8B-B14F-4D97-AF65-F5344CB8AC3E}">
        <p14:creationId xmlns:p14="http://schemas.microsoft.com/office/powerpoint/2010/main" val="3447816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dirty="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A79E7BC8-79C4-F447-9377-D609AE9AB0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040028-1274-754F-AB3F-3A200E7AB6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2769BF6-7BA7-174C-850D-20FD21BFE0E4}"/>
              </a:ext>
            </a:extLst>
          </p:cNvPr>
          <p:cNvSpPr>
            <a:spLocks noGrp="1" noChangeArrowheads="1"/>
          </p:cNvSpPr>
          <p:nvPr>
            <p:ph type="sldNum" sz="quarter" idx="12"/>
          </p:nvPr>
        </p:nvSpPr>
        <p:spPr>
          <a:ln/>
        </p:spPr>
        <p:txBody>
          <a:bodyPr/>
          <a:lstStyle>
            <a:lvl1pPr>
              <a:defRPr/>
            </a:lvl1pPr>
          </a:lstStyle>
          <a:p>
            <a:pPr>
              <a:defRPr/>
            </a:pPr>
            <a:fld id="{19DBE84D-1DE9-3C4E-A4B5-C443DBA606EA}" type="slidenum">
              <a:rPr lang="en-US" altLang="en-US"/>
              <a:pPr>
                <a:defRPr/>
              </a:pPr>
              <a:t>‹#›</a:t>
            </a:fld>
            <a:endParaRPr lang="en-US" altLang="en-US"/>
          </a:p>
        </p:txBody>
      </p:sp>
    </p:spTree>
    <p:extLst>
      <p:ext uri="{BB962C8B-B14F-4D97-AF65-F5344CB8AC3E}">
        <p14:creationId xmlns:p14="http://schemas.microsoft.com/office/powerpoint/2010/main" val="26634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BF6DEEBC-4D7C-E948-933A-B525DBCC7D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DC258D-94F9-7541-980E-40286FB593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60C5B17-289C-E543-98EB-2800636F05ED}"/>
              </a:ext>
            </a:extLst>
          </p:cNvPr>
          <p:cNvSpPr>
            <a:spLocks noGrp="1" noChangeArrowheads="1"/>
          </p:cNvSpPr>
          <p:nvPr>
            <p:ph type="sldNum" sz="quarter" idx="12"/>
          </p:nvPr>
        </p:nvSpPr>
        <p:spPr>
          <a:ln/>
        </p:spPr>
        <p:txBody>
          <a:bodyPr/>
          <a:lstStyle>
            <a:lvl1pPr>
              <a:defRPr/>
            </a:lvl1pPr>
          </a:lstStyle>
          <a:p>
            <a:pPr>
              <a:defRPr/>
            </a:pPr>
            <a:fld id="{DF465052-C4F1-314F-9D05-87E11C62EF09}" type="slidenum">
              <a:rPr lang="en-US" altLang="en-US"/>
              <a:pPr>
                <a:defRPr/>
              </a:pPr>
              <a:t>‹#›</a:t>
            </a:fld>
            <a:endParaRPr lang="en-US" altLang="en-US"/>
          </a:p>
        </p:txBody>
      </p:sp>
    </p:spTree>
    <p:extLst>
      <p:ext uri="{BB962C8B-B14F-4D97-AF65-F5344CB8AC3E}">
        <p14:creationId xmlns:p14="http://schemas.microsoft.com/office/powerpoint/2010/main" val="2040066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704ED9AD-5E30-D349-B223-A60601548F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2DE2157-5169-CA4F-8AE6-1FA8246D87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4EA1AF0-4E53-4D42-B181-8FBBB37A2ECB}"/>
              </a:ext>
            </a:extLst>
          </p:cNvPr>
          <p:cNvSpPr>
            <a:spLocks noGrp="1" noChangeArrowheads="1"/>
          </p:cNvSpPr>
          <p:nvPr>
            <p:ph type="sldNum" sz="quarter" idx="12"/>
          </p:nvPr>
        </p:nvSpPr>
        <p:spPr>
          <a:ln/>
        </p:spPr>
        <p:txBody>
          <a:bodyPr/>
          <a:lstStyle>
            <a:lvl1pPr>
              <a:defRPr/>
            </a:lvl1pPr>
          </a:lstStyle>
          <a:p>
            <a:pPr>
              <a:defRPr/>
            </a:pPr>
            <a:fld id="{34A23638-6C09-DA43-AD02-56322942D591}" type="slidenum">
              <a:rPr lang="en-US" altLang="en-US"/>
              <a:pPr>
                <a:defRPr/>
              </a:pPr>
              <a:t>‹#›</a:t>
            </a:fld>
            <a:endParaRPr lang="en-US" altLang="en-US"/>
          </a:p>
        </p:txBody>
      </p:sp>
    </p:spTree>
    <p:extLst>
      <p:ext uri="{BB962C8B-B14F-4D97-AF65-F5344CB8AC3E}">
        <p14:creationId xmlns:p14="http://schemas.microsoft.com/office/powerpoint/2010/main" val="3077642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lvl1pPr>
              <a:defRPr>
                <a:latin typeface="Calibri" pitchFamily="34" charset="0"/>
                <a:cs typeface="Calibri" pitchFamily="34" charset="0"/>
              </a:defRPr>
            </a:lvl1pPr>
          </a:lstStyle>
          <a:p>
            <a:r>
              <a:rPr lang="ga-IE" dirty="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Content Placeholder 3"/>
          <p:cNvSpPr>
            <a:spLocks noGrp="1"/>
          </p:cNvSpPr>
          <p:nvPr>
            <p:ph sz="quarter" idx="2"/>
          </p:nvPr>
        </p:nvSpPr>
        <p:spPr>
          <a:xfrm>
            <a:off x="4648200" y="1600200"/>
            <a:ext cx="4038600" cy="2185988"/>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Content Placeholder 4"/>
          <p:cNvSpPr>
            <a:spLocks noGrp="1"/>
          </p:cNvSpPr>
          <p:nvPr>
            <p:ph sz="quarter" idx="3"/>
          </p:nvPr>
        </p:nvSpPr>
        <p:spPr>
          <a:xfrm>
            <a:off x="4648200" y="3938588"/>
            <a:ext cx="4038600" cy="2187575"/>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6" name="Rectangle 4">
            <a:extLst>
              <a:ext uri="{FF2B5EF4-FFF2-40B4-BE49-F238E27FC236}">
                <a16:creationId xmlns:a16="http://schemas.microsoft.com/office/drawing/2014/main" id="{2AC08DD7-A808-AF45-A6A7-A395683FFF2C}"/>
              </a:ext>
            </a:extLst>
          </p:cNvPr>
          <p:cNvSpPr>
            <a:spLocks noGrp="1" noChangeArrowheads="1"/>
          </p:cNvSpPr>
          <p:nvPr>
            <p:ph type="dt" sz="half" idx="10"/>
          </p:nvPr>
        </p:nvSpPr>
        <p:spPr/>
        <p:txBody>
          <a:bodyPr/>
          <a:lstStyle>
            <a:lvl1pPr>
              <a:defRPr>
                <a:latin typeface="Calibri" charset="0"/>
                <a:cs typeface="Calibri" charset="0"/>
              </a:defRPr>
            </a:lvl1pPr>
          </a:lstStyle>
          <a:p>
            <a:pPr>
              <a:defRPr/>
            </a:pPr>
            <a:endParaRPr lang="en-US"/>
          </a:p>
        </p:txBody>
      </p:sp>
      <p:sp>
        <p:nvSpPr>
          <p:cNvPr id="7" name="Rectangle 5">
            <a:extLst>
              <a:ext uri="{FF2B5EF4-FFF2-40B4-BE49-F238E27FC236}">
                <a16:creationId xmlns:a16="http://schemas.microsoft.com/office/drawing/2014/main" id="{E3540B3C-A17C-DC4D-97B0-D691334F78A9}"/>
              </a:ext>
            </a:extLst>
          </p:cNvPr>
          <p:cNvSpPr>
            <a:spLocks noGrp="1" noChangeArrowheads="1"/>
          </p:cNvSpPr>
          <p:nvPr>
            <p:ph type="ftr" sz="quarter" idx="11"/>
          </p:nvPr>
        </p:nvSpPr>
        <p:spPr/>
        <p:txBody>
          <a:bodyPr/>
          <a:lstStyle>
            <a:lvl1pPr>
              <a:defRPr>
                <a:latin typeface="Calibri" charset="0"/>
                <a:cs typeface="Calibri" charset="0"/>
              </a:defRPr>
            </a:lvl1pPr>
          </a:lstStyle>
          <a:p>
            <a:pPr>
              <a:defRPr/>
            </a:pPr>
            <a:endParaRPr lang="en-US"/>
          </a:p>
        </p:txBody>
      </p:sp>
      <p:sp>
        <p:nvSpPr>
          <p:cNvPr id="8" name="Rectangle 6">
            <a:extLst>
              <a:ext uri="{FF2B5EF4-FFF2-40B4-BE49-F238E27FC236}">
                <a16:creationId xmlns:a16="http://schemas.microsoft.com/office/drawing/2014/main" id="{D165146C-C3A0-6946-98DE-F912988CF070}"/>
              </a:ext>
            </a:extLst>
          </p:cNvPr>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3FBFBB93-2DB1-844E-A6C0-082BDABF6E51}" type="slidenum">
              <a:rPr lang="en-US" altLang="en-US"/>
              <a:pPr>
                <a:defRPr/>
              </a:pPr>
              <a:t>‹#›</a:t>
            </a:fld>
            <a:endParaRPr lang="en-US" altLang="en-US"/>
          </a:p>
        </p:txBody>
      </p:sp>
    </p:spTree>
    <p:extLst>
      <p:ext uri="{BB962C8B-B14F-4D97-AF65-F5344CB8AC3E}">
        <p14:creationId xmlns:p14="http://schemas.microsoft.com/office/powerpoint/2010/main" val="3174039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lvl1pPr>
              <a:defRPr>
                <a:latin typeface="Calibri" pitchFamily="34" charset="0"/>
                <a:cs typeface="Calibri" pitchFamily="34" charset="0"/>
              </a:defRPr>
            </a:lvl1pPr>
          </a:lstStyle>
          <a:p>
            <a:r>
              <a:rPr lang="ga-IE"/>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Date Placeholder 4">
            <a:extLst>
              <a:ext uri="{FF2B5EF4-FFF2-40B4-BE49-F238E27FC236}">
                <a16:creationId xmlns:a16="http://schemas.microsoft.com/office/drawing/2014/main" id="{10FC52CA-87A0-C94C-BA7F-830764FEF307}"/>
              </a:ext>
            </a:extLst>
          </p:cNvPr>
          <p:cNvSpPr>
            <a:spLocks noGrp="1" noChangeArrowheads="1"/>
          </p:cNvSpPr>
          <p:nvPr>
            <p:ph type="dt" sz="half" idx="10"/>
          </p:nvPr>
        </p:nvSpPr>
        <p:spPr/>
        <p:txBody>
          <a:bodyPr/>
          <a:lstStyle>
            <a:lvl1pPr>
              <a:defRPr>
                <a:latin typeface="Calibri" charset="0"/>
                <a:cs typeface="Calibri" charset="0"/>
              </a:defRPr>
            </a:lvl1pPr>
          </a:lstStyle>
          <a:p>
            <a:pPr>
              <a:defRPr/>
            </a:pPr>
            <a:endParaRPr lang="en-US"/>
          </a:p>
        </p:txBody>
      </p:sp>
      <p:sp>
        <p:nvSpPr>
          <p:cNvPr id="6" name="Footer Placeholder 5">
            <a:extLst>
              <a:ext uri="{FF2B5EF4-FFF2-40B4-BE49-F238E27FC236}">
                <a16:creationId xmlns:a16="http://schemas.microsoft.com/office/drawing/2014/main" id="{D99E0834-1D58-2B48-916C-44342C806A6B}"/>
              </a:ext>
            </a:extLst>
          </p:cNvPr>
          <p:cNvSpPr>
            <a:spLocks noGrp="1" noChangeArrowheads="1"/>
          </p:cNvSpPr>
          <p:nvPr>
            <p:ph type="ftr" sz="quarter" idx="11"/>
          </p:nvPr>
        </p:nvSpPr>
        <p:spPr/>
        <p:txBody>
          <a:bodyPr/>
          <a:lstStyle>
            <a:lvl1pPr>
              <a:defRPr>
                <a:latin typeface="Calibri" charset="0"/>
                <a:cs typeface="Calibri" charset="0"/>
              </a:defRPr>
            </a:lvl1pPr>
          </a:lstStyle>
          <a:p>
            <a:pPr>
              <a:defRPr/>
            </a:pPr>
            <a:endParaRPr lang="en-US"/>
          </a:p>
        </p:txBody>
      </p:sp>
      <p:sp>
        <p:nvSpPr>
          <p:cNvPr id="7" name="Slide Number Placeholder 6">
            <a:extLst>
              <a:ext uri="{FF2B5EF4-FFF2-40B4-BE49-F238E27FC236}">
                <a16:creationId xmlns:a16="http://schemas.microsoft.com/office/drawing/2014/main" id="{FEE43647-80F4-964C-838F-811409E17F92}"/>
              </a:ext>
            </a:extLst>
          </p:cNvPr>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F527A973-445C-EF45-B863-636B30BE0E89}" type="slidenum">
              <a:rPr lang="en-US" altLang="en-US"/>
              <a:pPr>
                <a:defRPr/>
              </a:pPr>
              <a:t>‹#›</a:t>
            </a:fld>
            <a:endParaRPr lang="en-US" altLang="en-US"/>
          </a:p>
        </p:txBody>
      </p:sp>
    </p:spTree>
    <p:extLst>
      <p:ext uri="{BB962C8B-B14F-4D97-AF65-F5344CB8AC3E}">
        <p14:creationId xmlns:p14="http://schemas.microsoft.com/office/powerpoint/2010/main" val="1303900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lvl1pPr>
              <a:defRPr>
                <a:latin typeface="Calibri" pitchFamily="34" charset="0"/>
                <a:cs typeface="Calibri" pitchFamily="34" charset="0"/>
              </a:defRPr>
            </a:lvl1pPr>
          </a:lstStyle>
          <a:p>
            <a:r>
              <a:rPr lang="ga-IE"/>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quarter" idx="2"/>
          </p:nvPr>
        </p:nvSpPr>
        <p:spPr>
          <a:xfrm>
            <a:off x="4648200" y="1600200"/>
            <a:ext cx="4038600" cy="2185988"/>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Content Placeholder 4"/>
          <p:cNvSpPr>
            <a:spLocks noGrp="1"/>
          </p:cNvSpPr>
          <p:nvPr>
            <p:ph sz="quarter" idx="3"/>
          </p:nvPr>
        </p:nvSpPr>
        <p:spPr>
          <a:xfrm>
            <a:off x="4648200" y="3938588"/>
            <a:ext cx="4038600" cy="2187575"/>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6" name="Rectangle 4">
            <a:extLst>
              <a:ext uri="{FF2B5EF4-FFF2-40B4-BE49-F238E27FC236}">
                <a16:creationId xmlns:a16="http://schemas.microsoft.com/office/drawing/2014/main" id="{E1142CD7-0FA9-F941-A9D9-FC119B10DA03}"/>
              </a:ext>
            </a:extLst>
          </p:cNvPr>
          <p:cNvSpPr>
            <a:spLocks noGrp="1" noChangeArrowheads="1"/>
          </p:cNvSpPr>
          <p:nvPr>
            <p:ph type="dt" sz="half" idx="10"/>
          </p:nvPr>
        </p:nvSpPr>
        <p:spPr/>
        <p:txBody>
          <a:bodyPr/>
          <a:lstStyle>
            <a:lvl1pPr>
              <a:defRPr>
                <a:latin typeface="Calibri" charset="0"/>
                <a:cs typeface="Calibri" charset="0"/>
              </a:defRPr>
            </a:lvl1pPr>
          </a:lstStyle>
          <a:p>
            <a:pPr>
              <a:defRPr/>
            </a:pPr>
            <a:endParaRPr lang="en-US"/>
          </a:p>
        </p:txBody>
      </p:sp>
      <p:sp>
        <p:nvSpPr>
          <p:cNvPr id="7" name="Rectangle 5">
            <a:extLst>
              <a:ext uri="{FF2B5EF4-FFF2-40B4-BE49-F238E27FC236}">
                <a16:creationId xmlns:a16="http://schemas.microsoft.com/office/drawing/2014/main" id="{8D2805B0-A309-EE4C-B704-8590DD9AAFA6}"/>
              </a:ext>
            </a:extLst>
          </p:cNvPr>
          <p:cNvSpPr>
            <a:spLocks noGrp="1" noChangeArrowheads="1"/>
          </p:cNvSpPr>
          <p:nvPr>
            <p:ph type="ftr" sz="quarter" idx="11"/>
          </p:nvPr>
        </p:nvSpPr>
        <p:spPr/>
        <p:txBody>
          <a:bodyPr/>
          <a:lstStyle>
            <a:lvl1pPr>
              <a:defRPr>
                <a:latin typeface="Calibri" charset="0"/>
                <a:cs typeface="Calibri" charset="0"/>
              </a:defRPr>
            </a:lvl1pPr>
          </a:lstStyle>
          <a:p>
            <a:pPr>
              <a:defRPr/>
            </a:pPr>
            <a:endParaRPr lang="en-US"/>
          </a:p>
        </p:txBody>
      </p:sp>
      <p:sp>
        <p:nvSpPr>
          <p:cNvPr id="8" name="Rectangle 6">
            <a:extLst>
              <a:ext uri="{FF2B5EF4-FFF2-40B4-BE49-F238E27FC236}">
                <a16:creationId xmlns:a16="http://schemas.microsoft.com/office/drawing/2014/main" id="{34E87595-4582-1444-BF16-BB90F8277FC5}"/>
              </a:ext>
            </a:extLst>
          </p:cNvPr>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789B81CC-DC5F-0543-B48B-279D31F1B8D5}" type="slidenum">
              <a:rPr lang="en-US" altLang="en-US"/>
              <a:pPr>
                <a:defRPr/>
              </a:pPr>
              <a:t>‹#›</a:t>
            </a:fld>
            <a:endParaRPr lang="en-US" altLang="en-US"/>
          </a:p>
        </p:txBody>
      </p:sp>
    </p:spTree>
    <p:extLst>
      <p:ext uri="{BB962C8B-B14F-4D97-AF65-F5344CB8AC3E}">
        <p14:creationId xmlns:p14="http://schemas.microsoft.com/office/powerpoint/2010/main" val="3934350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D4DC083-F07A-424E-A128-048771C56063}"/>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0228BEAE-446D-DD4B-B2BF-0F6326E9766C}"/>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AD9717D-309C-B741-A800-678415982365}"/>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B1DC748B-86F2-954F-A63D-3CD74CEC2DDB}" type="slidenum">
              <a:rPr lang="en-US"/>
              <a:pPr>
                <a:defRPr/>
              </a:pPr>
              <a:t>‹#›</a:t>
            </a:fld>
            <a:endParaRPr/>
          </a:p>
        </p:txBody>
      </p:sp>
    </p:spTree>
    <p:extLst>
      <p:ext uri="{BB962C8B-B14F-4D97-AF65-F5344CB8AC3E}">
        <p14:creationId xmlns:p14="http://schemas.microsoft.com/office/powerpoint/2010/main" val="2940018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A282BFC8-EE90-2842-85EA-9E5E1786A1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BBFD51D-7DA9-0D43-A1DD-B4C7E9D0F7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07AD7C-ADCD-4A40-87C7-23CDA56CE348}"/>
              </a:ext>
            </a:extLst>
          </p:cNvPr>
          <p:cNvSpPr>
            <a:spLocks noGrp="1" noChangeArrowheads="1"/>
          </p:cNvSpPr>
          <p:nvPr>
            <p:ph type="sldNum" sz="quarter" idx="12"/>
          </p:nvPr>
        </p:nvSpPr>
        <p:spPr>
          <a:ln/>
        </p:spPr>
        <p:txBody>
          <a:bodyPr/>
          <a:lstStyle>
            <a:lvl1pPr>
              <a:defRPr/>
            </a:lvl1pPr>
          </a:lstStyle>
          <a:p>
            <a:pPr>
              <a:defRPr/>
            </a:pPr>
            <a:fld id="{884701E4-0B64-544B-8CBA-046E857367A1}" type="slidenum">
              <a:rPr lang="en-US" altLang="en-US"/>
              <a:pPr>
                <a:defRPr/>
              </a:pPr>
              <a:t>‹#›</a:t>
            </a:fld>
            <a:endParaRPr lang="en-US" altLang="en-US"/>
          </a:p>
        </p:txBody>
      </p:sp>
    </p:spTree>
    <p:extLst>
      <p:ext uri="{BB962C8B-B14F-4D97-AF65-F5344CB8AC3E}">
        <p14:creationId xmlns:p14="http://schemas.microsoft.com/office/powerpoint/2010/main" val="537010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69E2D14F-0F19-554C-8A60-671326F3C7A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404C62-4224-4B44-B128-3F21D8E2C3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1F1FB3-1668-244F-A868-2816A892A9AC}"/>
              </a:ext>
            </a:extLst>
          </p:cNvPr>
          <p:cNvSpPr>
            <a:spLocks noGrp="1" noChangeArrowheads="1"/>
          </p:cNvSpPr>
          <p:nvPr>
            <p:ph type="sldNum" sz="quarter" idx="12"/>
          </p:nvPr>
        </p:nvSpPr>
        <p:spPr>
          <a:ln/>
        </p:spPr>
        <p:txBody>
          <a:bodyPr/>
          <a:lstStyle>
            <a:lvl1pPr>
              <a:defRPr/>
            </a:lvl1pPr>
          </a:lstStyle>
          <a:p>
            <a:pPr>
              <a:defRPr/>
            </a:pPr>
            <a:fld id="{5C2C5DE8-CD45-394C-8DFF-F8C2DB6CBF74}" type="slidenum">
              <a:rPr lang="en-US" altLang="en-US"/>
              <a:pPr>
                <a:defRPr/>
              </a:pPr>
              <a:t>‹#›</a:t>
            </a:fld>
            <a:endParaRPr lang="en-US" altLang="en-US"/>
          </a:p>
        </p:txBody>
      </p:sp>
    </p:spTree>
    <p:extLst>
      <p:ext uri="{BB962C8B-B14F-4D97-AF65-F5344CB8AC3E}">
        <p14:creationId xmlns:p14="http://schemas.microsoft.com/office/powerpoint/2010/main" val="1566657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2E3F6AF9-7EFB-C34E-A7FE-1F06855EBB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A0E0E0C-2E85-3944-9CD3-CB19FD2B21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AF7C0F2-5DB8-1D41-9D52-263E72CD81A1}"/>
              </a:ext>
            </a:extLst>
          </p:cNvPr>
          <p:cNvSpPr>
            <a:spLocks noGrp="1" noChangeArrowheads="1"/>
          </p:cNvSpPr>
          <p:nvPr>
            <p:ph type="sldNum" sz="quarter" idx="12"/>
          </p:nvPr>
        </p:nvSpPr>
        <p:spPr>
          <a:ln/>
        </p:spPr>
        <p:txBody>
          <a:bodyPr/>
          <a:lstStyle>
            <a:lvl1pPr>
              <a:defRPr/>
            </a:lvl1pPr>
          </a:lstStyle>
          <a:p>
            <a:pPr>
              <a:defRPr/>
            </a:pPr>
            <a:fld id="{45DE2964-788F-3344-9310-804DB5603AC0}" type="slidenum">
              <a:rPr lang="en-US" altLang="en-US"/>
              <a:pPr>
                <a:defRPr/>
              </a:pPr>
              <a:t>‹#›</a:t>
            </a:fld>
            <a:endParaRPr lang="en-US" altLang="en-US"/>
          </a:p>
        </p:txBody>
      </p:sp>
    </p:spTree>
    <p:extLst>
      <p:ext uri="{BB962C8B-B14F-4D97-AF65-F5344CB8AC3E}">
        <p14:creationId xmlns:p14="http://schemas.microsoft.com/office/powerpoint/2010/main" val="344673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alibri" pitchFamily="34" charset="0"/>
                <a:cs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Calibri" pitchFamily="34" charset="0"/>
                <a:cs typeface="Calibri" pitchFamily="34" charset="0"/>
              </a:defRPr>
            </a:lvl1pPr>
            <a:lvl2pPr>
              <a:defRPr sz="2000">
                <a:latin typeface="Calibri" pitchFamily="34" charset="0"/>
                <a:cs typeface="Calibri" pitchFamily="34" charset="0"/>
              </a:defRPr>
            </a:lvl2pPr>
            <a:lvl3pPr>
              <a:defRPr sz="1800">
                <a:latin typeface="Calibri" pitchFamily="34" charset="0"/>
                <a:cs typeface="Calibri" pitchFamily="34" charset="0"/>
              </a:defRPr>
            </a:lvl3pPr>
            <a:lvl4pPr>
              <a:defRPr sz="1600">
                <a:latin typeface="Calibri" pitchFamily="34" charset="0"/>
                <a:cs typeface="Calibri" pitchFamily="34" charset="0"/>
              </a:defRPr>
            </a:lvl4pPr>
            <a:lvl5pPr>
              <a:defRPr sz="1600">
                <a:latin typeface="Calibri" pitchFamily="34" charset="0"/>
                <a:cs typeface="Calibri" pitchFamily="34" charset="0"/>
              </a:defRPr>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alibri" pitchFamily="34" charset="0"/>
                <a:cs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Calibri" pitchFamily="34" charset="0"/>
                <a:cs typeface="Calibri" pitchFamily="34" charset="0"/>
              </a:defRPr>
            </a:lvl1pPr>
            <a:lvl2pPr>
              <a:defRPr sz="2000">
                <a:latin typeface="Calibri" pitchFamily="34" charset="0"/>
                <a:cs typeface="Calibri" pitchFamily="34" charset="0"/>
              </a:defRPr>
            </a:lvl2pPr>
            <a:lvl3pPr>
              <a:defRPr sz="1800">
                <a:latin typeface="Calibri" pitchFamily="34" charset="0"/>
                <a:cs typeface="Calibri" pitchFamily="34" charset="0"/>
              </a:defRPr>
            </a:lvl3pPr>
            <a:lvl4pPr>
              <a:defRPr sz="1600">
                <a:latin typeface="Calibri" pitchFamily="34" charset="0"/>
                <a:cs typeface="Calibri" pitchFamily="34" charset="0"/>
              </a:defRPr>
            </a:lvl4pPr>
            <a:lvl5pPr>
              <a:defRPr sz="1600">
                <a:latin typeface="Calibri" pitchFamily="34" charset="0"/>
                <a:cs typeface="Calibri" pitchFamily="34" charset="0"/>
              </a:defRPr>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9F529D3C-C373-7B4E-927B-FDB50FCD963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2155ADB-A3FE-4240-9B10-D19F5AE809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DD444E5-7096-104C-87A3-91B75C3F5124}"/>
              </a:ext>
            </a:extLst>
          </p:cNvPr>
          <p:cNvSpPr>
            <a:spLocks noGrp="1" noChangeArrowheads="1"/>
          </p:cNvSpPr>
          <p:nvPr>
            <p:ph type="sldNum" sz="quarter" idx="12"/>
          </p:nvPr>
        </p:nvSpPr>
        <p:spPr>
          <a:ln/>
        </p:spPr>
        <p:txBody>
          <a:bodyPr/>
          <a:lstStyle>
            <a:lvl1pPr>
              <a:defRPr/>
            </a:lvl1pPr>
          </a:lstStyle>
          <a:p>
            <a:pPr>
              <a:defRPr/>
            </a:pPr>
            <a:fld id="{72106C02-3119-2F46-9858-B31533B5B4D5}" type="slidenum">
              <a:rPr lang="en-US" altLang="en-US"/>
              <a:pPr>
                <a:defRPr/>
              </a:pPr>
              <a:t>‹#›</a:t>
            </a:fld>
            <a:endParaRPr lang="en-US" altLang="en-US"/>
          </a:p>
        </p:txBody>
      </p:sp>
    </p:spTree>
    <p:extLst>
      <p:ext uri="{BB962C8B-B14F-4D97-AF65-F5344CB8AC3E}">
        <p14:creationId xmlns:p14="http://schemas.microsoft.com/office/powerpoint/2010/main" val="2279361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Rectangle 4">
            <a:extLst>
              <a:ext uri="{FF2B5EF4-FFF2-40B4-BE49-F238E27FC236}">
                <a16:creationId xmlns:a16="http://schemas.microsoft.com/office/drawing/2014/main" id="{879764D8-766B-4846-9F15-F09F61EC26B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5AA764E-984B-6245-8E0B-B29ECB401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C73F18D-8834-914F-9635-74C7E3D37603}"/>
              </a:ext>
            </a:extLst>
          </p:cNvPr>
          <p:cNvSpPr>
            <a:spLocks noGrp="1" noChangeArrowheads="1"/>
          </p:cNvSpPr>
          <p:nvPr>
            <p:ph type="sldNum" sz="quarter" idx="12"/>
          </p:nvPr>
        </p:nvSpPr>
        <p:spPr>
          <a:ln/>
        </p:spPr>
        <p:txBody>
          <a:bodyPr/>
          <a:lstStyle>
            <a:lvl1pPr>
              <a:defRPr/>
            </a:lvl1pPr>
          </a:lstStyle>
          <a:p>
            <a:pPr>
              <a:defRPr/>
            </a:pPr>
            <a:fld id="{AEBE168E-EB23-3642-B60E-4BA13CC1ADF8}" type="slidenum">
              <a:rPr lang="en-US" altLang="en-US"/>
              <a:pPr>
                <a:defRPr/>
              </a:pPr>
              <a:t>‹#›</a:t>
            </a:fld>
            <a:endParaRPr lang="en-US" altLang="en-US"/>
          </a:p>
        </p:txBody>
      </p:sp>
    </p:spTree>
    <p:extLst>
      <p:ext uri="{BB962C8B-B14F-4D97-AF65-F5344CB8AC3E}">
        <p14:creationId xmlns:p14="http://schemas.microsoft.com/office/powerpoint/2010/main" val="2509460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22707D1-4712-FC4B-AA5A-15C20487CB2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385E968-60D9-0746-B4AE-F15B4AA8DC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B843D5F-6C39-B440-92D8-A99490822123}"/>
              </a:ext>
            </a:extLst>
          </p:cNvPr>
          <p:cNvSpPr>
            <a:spLocks noGrp="1" noChangeArrowheads="1"/>
          </p:cNvSpPr>
          <p:nvPr>
            <p:ph type="sldNum" sz="quarter" idx="12"/>
          </p:nvPr>
        </p:nvSpPr>
        <p:spPr>
          <a:ln/>
        </p:spPr>
        <p:txBody>
          <a:bodyPr/>
          <a:lstStyle>
            <a:lvl1pPr>
              <a:defRPr/>
            </a:lvl1pPr>
          </a:lstStyle>
          <a:p>
            <a:pPr>
              <a:defRPr/>
            </a:pPr>
            <a:fld id="{E2AEE9DC-6669-374D-8008-690370D3906A}" type="slidenum">
              <a:rPr lang="en-US" altLang="en-US"/>
              <a:pPr>
                <a:defRPr/>
              </a:pPr>
              <a:t>‹#›</a:t>
            </a:fld>
            <a:endParaRPr lang="en-US" altLang="en-US"/>
          </a:p>
        </p:txBody>
      </p:sp>
    </p:spTree>
    <p:extLst>
      <p:ext uri="{BB962C8B-B14F-4D97-AF65-F5344CB8AC3E}">
        <p14:creationId xmlns:p14="http://schemas.microsoft.com/office/powerpoint/2010/main" val="1731609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atin typeface="Calibri" pitchFamily="34" charset="0"/>
                <a:cs typeface="Calibri" pitchFamily="34" charset="0"/>
              </a:defRPr>
            </a:lvl1pPr>
            <a:lvl2pPr>
              <a:defRPr sz="2800">
                <a:latin typeface="Calibri" pitchFamily="34" charset="0"/>
                <a:cs typeface="Calibri" pitchFamily="34" charset="0"/>
              </a:defRPr>
            </a:lvl2pPr>
            <a:lvl3pPr>
              <a:defRPr sz="2400">
                <a:latin typeface="Calibri" pitchFamily="34" charset="0"/>
                <a:cs typeface="Calibri" pitchFamily="34" charset="0"/>
              </a:defRPr>
            </a:lvl3pPr>
            <a:lvl4pPr>
              <a:defRPr sz="2000">
                <a:latin typeface="Calibri" pitchFamily="34" charset="0"/>
                <a:cs typeface="Calibri" pitchFamily="34" charset="0"/>
              </a:defRPr>
            </a:lvl4pPr>
            <a:lvl5pPr>
              <a:defRPr sz="2000">
                <a:latin typeface="Calibri" pitchFamily="34" charset="0"/>
                <a:cs typeface="Calibri" pitchFamily="34" charset="0"/>
              </a:defRPr>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Calibri" pitchFamily="34" charset="0"/>
                <a:cs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09EF1A8A-DEF8-4641-9C70-9679A0DF70A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5033B2F-1A08-F54D-9163-6145A54DCE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BE0C3B4-5543-7745-9BE7-661439A14C1B}"/>
              </a:ext>
            </a:extLst>
          </p:cNvPr>
          <p:cNvSpPr>
            <a:spLocks noGrp="1" noChangeArrowheads="1"/>
          </p:cNvSpPr>
          <p:nvPr>
            <p:ph type="sldNum" sz="quarter" idx="12"/>
          </p:nvPr>
        </p:nvSpPr>
        <p:spPr>
          <a:ln/>
        </p:spPr>
        <p:txBody>
          <a:bodyPr/>
          <a:lstStyle>
            <a:lvl1pPr>
              <a:defRPr/>
            </a:lvl1pPr>
          </a:lstStyle>
          <a:p>
            <a:pPr>
              <a:defRPr/>
            </a:pPr>
            <a:fld id="{EF4A4AB7-AAC4-DC4A-ACC2-E82A995987C1}" type="slidenum">
              <a:rPr lang="en-US" altLang="en-US"/>
              <a:pPr>
                <a:defRPr/>
              </a:pPr>
              <a:t>‹#›</a:t>
            </a:fld>
            <a:endParaRPr lang="en-US" altLang="en-US"/>
          </a:p>
        </p:txBody>
      </p:sp>
    </p:spTree>
    <p:extLst>
      <p:ext uri="{BB962C8B-B14F-4D97-AF65-F5344CB8AC3E}">
        <p14:creationId xmlns:p14="http://schemas.microsoft.com/office/powerpoint/2010/main" val="1322352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5115755-2480-974E-B682-DA6BBCA965C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09DC45B-78D6-CF46-8649-80F103E67F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8665E6E-A5A3-D342-B4B6-08AE444F5286}"/>
              </a:ext>
            </a:extLst>
          </p:cNvPr>
          <p:cNvSpPr>
            <a:spLocks noGrp="1" noChangeArrowheads="1"/>
          </p:cNvSpPr>
          <p:nvPr>
            <p:ph type="sldNum" sz="quarter" idx="12"/>
          </p:nvPr>
        </p:nvSpPr>
        <p:spPr>
          <a:ln/>
        </p:spPr>
        <p:txBody>
          <a:bodyPr/>
          <a:lstStyle>
            <a:lvl1pPr>
              <a:defRPr/>
            </a:lvl1pPr>
          </a:lstStyle>
          <a:p>
            <a:pPr>
              <a:defRPr/>
            </a:pPr>
            <a:fld id="{23928B27-A151-0A49-B502-9241C26E980B}" type="slidenum">
              <a:rPr lang="en-US" altLang="en-US"/>
              <a:pPr>
                <a:defRPr/>
              </a:pPr>
              <a:t>‹#›</a:t>
            </a:fld>
            <a:endParaRPr lang="en-US" altLang="en-US"/>
          </a:p>
        </p:txBody>
      </p:sp>
    </p:spTree>
    <p:extLst>
      <p:ext uri="{BB962C8B-B14F-4D97-AF65-F5344CB8AC3E}">
        <p14:creationId xmlns:p14="http://schemas.microsoft.com/office/powerpoint/2010/main" val="2638198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665BBD0-35AF-5144-A917-05F63342F9F8}"/>
              </a:ext>
            </a:extLst>
          </p:cNvPr>
          <p:cNvSpPr>
            <a:spLocks noGrp="1" noChangeArrowheads="1"/>
          </p:cNvSpPr>
          <p:nvPr>
            <p:ph type="title"/>
          </p:nvPr>
        </p:nvSpPr>
        <p:spPr bwMode="auto">
          <a:xfrm>
            <a:off x="0" y="76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421652F-26E5-8843-BCCE-7BF57F56229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BFF99DE-3C8F-1540-9F42-E112DCC7CF6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EC6C429C-42CC-7441-8AD7-E989E77334D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801AA37B-5617-4340-96E9-2E57EA13754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3CC2A9AB-6F77-0D47-9CC5-BF40C4C344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286" r:id="rId1"/>
    <p:sldLayoutId id="2147484287" r:id="rId2"/>
    <p:sldLayoutId id="2147484288" r:id="rId3"/>
    <p:sldLayoutId id="2147484289" r:id="rId4"/>
    <p:sldLayoutId id="2147484290" r:id="rId5"/>
    <p:sldLayoutId id="2147484291" r:id="rId6"/>
    <p:sldLayoutId id="2147484292" r:id="rId7"/>
    <p:sldLayoutId id="2147484293" r:id="rId8"/>
    <p:sldLayoutId id="2147484294" r:id="rId9"/>
    <p:sldLayoutId id="2147484295" r:id="rId10"/>
    <p:sldLayoutId id="2147484296" r:id="rId11"/>
    <p:sldLayoutId id="2147484297" r:id="rId12"/>
    <p:sldLayoutId id="2147484298" r:id="rId13"/>
    <p:sldLayoutId id="2147484299" r:id="rId14"/>
    <p:sldLayoutId id="2147484300" r:id="rId15"/>
  </p:sldLayoutIdLst>
  <p:txStyles>
    <p:titleStyle>
      <a:lvl1pPr algn="ctr" rtl="0" eaLnBrk="0" fontAlgn="base" hangingPunct="0">
        <a:spcBef>
          <a:spcPct val="0"/>
        </a:spcBef>
        <a:spcAft>
          <a:spcPct val="0"/>
        </a:spcAft>
        <a:defRPr sz="4000">
          <a:solidFill>
            <a:schemeClr val="tx2"/>
          </a:solidFill>
          <a:latin typeface="Calibri" pitchFamily="34" charset="0"/>
          <a:ea typeface="ＭＳ Ｐゴシック" charset="-128"/>
          <a:cs typeface="Calibri" pitchFamily="34" charset="0"/>
        </a:defRPr>
      </a:lvl1pPr>
      <a:lvl2pPr algn="ctr" rtl="0" eaLnBrk="0" fontAlgn="base" hangingPunct="0">
        <a:spcBef>
          <a:spcPct val="0"/>
        </a:spcBef>
        <a:spcAft>
          <a:spcPct val="0"/>
        </a:spcAft>
        <a:defRPr sz="4000">
          <a:solidFill>
            <a:schemeClr val="tx2"/>
          </a:solidFill>
          <a:latin typeface="Calibri" pitchFamily="34" charset="0"/>
          <a:ea typeface="ＭＳ Ｐゴシック" charset="-128"/>
          <a:cs typeface="Calibri" pitchFamily="34" charset="0"/>
        </a:defRPr>
      </a:lvl2pPr>
      <a:lvl3pPr algn="ctr" rtl="0" eaLnBrk="0" fontAlgn="base" hangingPunct="0">
        <a:spcBef>
          <a:spcPct val="0"/>
        </a:spcBef>
        <a:spcAft>
          <a:spcPct val="0"/>
        </a:spcAft>
        <a:defRPr sz="4000">
          <a:solidFill>
            <a:schemeClr val="tx2"/>
          </a:solidFill>
          <a:latin typeface="Calibri" pitchFamily="34" charset="0"/>
          <a:ea typeface="ＭＳ Ｐゴシック" charset="-128"/>
          <a:cs typeface="Calibri" pitchFamily="34" charset="0"/>
        </a:defRPr>
      </a:lvl3pPr>
      <a:lvl4pPr algn="ctr" rtl="0" eaLnBrk="0" fontAlgn="base" hangingPunct="0">
        <a:spcBef>
          <a:spcPct val="0"/>
        </a:spcBef>
        <a:spcAft>
          <a:spcPct val="0"/>
        </a:spcAft>
        <a:defRPr sz="4000">
          <a:solidFill>
            <a:schemeClr val="tx2"/>
          </a:solidFill>
          <a:latin typeface="Calibri" pitchFamily="34" charset="0"/>
          <a:ea typeface="ＭＳ Ｐゴシック" charset="-128"/>
          <a:cs typeface="Calibri" pitchFamily="34" charset="0"/>
        </a:defRPr>
      </a:lvl4pPr>
      <a:lvl5pPr algn="ctr" rtl="0" eaLnBrk="0" fontAlgn="base" hangingPunct="0">
        <a:spcBef>
          <a:spcPct val="0"/>
        </a:spcBef>
        <a:spcAft>
          <a:spcPct val="0"/>
        </a:spcAft>
        <a:defRPr sz="4000">
          <a:solidFill>
            <a:schemeClr val="tx2"/>
          </a:solidFill>
          <a:latin typeface="Calibri" pitchFamily="34" charset="0"/>
          <a:ea typeface="ＭＳ Ｐゴシック" charset="-128"/>
          <a:cs typeface="Calibri" pitchFamily="34" charset="0"/>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5.xml"/><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6.xml"/><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60.wmf"/><Relationship Id="rId4" Type="http://schemas.openxmlformats.org/officeDocument/2006/relationships/oleObject" Target="../embeddings/oleObject22.bin"/></Relationships>
</file>

<file path=ppt/slides/_rels/slide1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1.xml"/><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7.xml"/><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notesSlide" Target="../notesSlides/notesSlide122.xml"/><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notesSlide" Target="../notesSlides/notesSlide123.xml"/><Relationship Id="rId1" Type="http://schemas.openxmlformats.org/officeDocument/2006/relationships/slideLayout" Target="../slideLayouts/slideLayout1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5.xml"/><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notesSlide" Target="../notesSlides/notesSlide128.xml"/><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notesSlide" Target="../notesSlides/notesSlide12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notesSlide" Target="../notesSlides/notesSlide130.xml"/><Relationship Id="rId1" Type="http://schemas.openxmlformats.org/officeDocument/2006/relationships/slideLayout" Target="../slideLayouts/slideLayout15.xml"/></Relationships>
</file>

<file path=ppt/slides/_rels/slide131.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notesSlide" Target="../notesSlides/notesSlide131.xml"/><Relationship Id="rId1" Type="http://schemas.openxmlformats.org/officeDocument/2006/relationships/slideLayout" Target="../slideLayouts/slideLayout15.xml"/></Relationships>
</file>

<file path=ppt/slides/_rels/slide1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5.xml"/><Relationship Id="rId1" Type="http://schemas.openxmlformats.org/officeDocument/2006/relationships/slideLayout" Target="../slideLayouts/slideLayout15.xml"/></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5.xml"/></Relationships>
</file>

<file path=ppt/slides/_rels/slide1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5.xml"/><Relationship Id="rId1" Type="http://schemas.openxmlformats.org/officeDocument/2006/relationships/vmlDrawing" Target="../drawings/vmlDrawing1.vml"/><Relationship Id="rId5" Type="http://schemas.openxmlformats.org/officeDocument/2006/relationships/image" Target="../media/image15.w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5.xml"/><Relationship Id="rId1" Type="http://schemas.openxmlformats.org/officeDocument/2006/relationships/vmlDrawing" Target="../drawings/vmlDrawing2.vml"/><Relationship Id="rId5" Type="http://schemas.openxmlformats.org/officeDocument/2006/relationships/image" Target="../media/image25.wmf"/><Relationship Id="rId4" Type="http://schemas.openxmlformats.org/officeDocument/2006/relationships/oleObject" Target="../embeddings/oleObject2.bin"/></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5.xml"/><Relationship Id="rId1" Type="http://schemas.openxmlformats.org/officeDocument/2006/relationships/vmlDrawing" Target="../drawings/vmlDrawing3.vml"/><Relationship Id="rId6" Type="http://schemas.openxmlformats.org/officeDocument/2006/relationships/image" Target="../media/image31.png"/><Relationship Id="rId5" Type="http://schemas.openxmlformats.org/officeDocument/2006/relationships/image" Target="../media/image30.wmf"/><Relationship Id="rId4" Type="http://schemas.openxmlformats.org/officeDocument/2006/relationships/oleObject" Target="../embeddings/oleObject3.bin"/></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7" Type="http://schemas.openxmlformats.org/officeDocument/2006/relationships/image" Target="../media/image34.wmf"/><Relationship Id="rId2" Type="http://schemas.openxmlformats.org/officeDocument/2006/relationships/slideLayout" Target="../slideLayouts/slideLayout15.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33.wmf"/><Relationship Id="rId4" Type="http://schemas.openxmlformats.org/officeDocument/2006/relationships/oleObject" Target="../embeddings/oleObject4.bin"/></Relationships>
</file>

<file path=ppt/slides/_rels/slide67.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notesSlide" Target="../notesSlides/notesSlide67.xml"/><Relationship Id="rId7"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35.wmf"/><Relationship Id="rId5" Type="http://schemas.openxmlformats.org/officeDocument/2006/relationships/oleObject" Target="../embeddings/oleObject6.bin"/><Relationship Id="rId4" Type="http://schemas.openxmlformats.org/officeDocument/2006/relationships/image" Target="../media/image22.png"/></Relationships>
</file>

<file path=ppt/slides/_rels/slide68.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68.xml"/><Relationship Id="rId7" Type="http://schemas.openxmlformats.org/officeDocument/2006/relationships/image" Target="../media/image38.wmf"/><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9.bin"/><Relationship Id="rId11" Type="http://schemas.openxmlformats.org/officeDocument/2006/relationships/image" Target="../media/image40.wmf"/><Relationship Id="rId5" Type="http://schemas.openxmlformats.org/officeDocument/2006/relationships/image" Target="../media/image37.wmf"/><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39.wmf"/></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7" Type="http://schemas.openxmlformats.org/officeDocument/2006/relationships/image" Target="../media/image42.wmf"/><Relationship Id="rId2" Type="http://schemas.openxmlformats.org/officeDocument/2006/relationships/slideLayout" Target="../slideLayouts/slideLayout15.xml"/><Relationship Id="rId1" Type="http://schemas.openxmlformats.org/officeDocument/2006/relationships/vmlDrawing" Target="../drawings/vmlDrawing7.vml"/><Relationship Id="rId6" Type="http://schemas.openxmlformats.org/officeDocument/2006/relationships/oleObject" Target="../embeddings/oleObject13.bin"/><Relationship Id="rId5" Type="http://schemas.openxmlformats.org/officeDocument/2006/relationships/image" Target="../media/image41.wmf"/><Relationship Id="rId4" Type="http://schemas.openxmlformats.org/officeDocument/2006/relationships/oleObject" Target="../embeddings/oleObject12.bin"/></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7" Type="http://schemas.openxmlformats.org/officeDocument/2006/relationships/image" Target="../media/image44.wmf"/><Relationship Id="rId2" Type="http://schemas.openxmlformats.org/officeDocument/2006/relationships/slideLayout" Target="../slideLayouts/slideLayout15.xml"/><Relationship Id="rId1" Type="http://schemas.openxmlformats.org/officeDocument/2006/relationships/vmlDrawing" Target="../drawings/vmlDrawing8.vml"/><Relationship Id="rId6" Type="http://schemas.openxmlformats.org/officeDocument/2006/relationships/oleObject" Target="../embeddings/oleObject15.bin"/><Relationship Id="rId5" Type="http://schemas.openxmlformats.org/officeDocument/2006/relationships/image" Target="../media/image43.wmf"/><Relationship Id="rId4" Type="http://schemas.openxmlformats.org/officeDocument/2006/relationships/oleObject" Target="../embeddings/oleObject14.bin"/></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7" Type="http://schemas.openxmlformats.org/officeDocument/2006/relationships/image" Target="../media/image46.wmf"/><Relationship Id="rId2" Type="http://schemas.openxmlformats.org/officeDocument/2006/relationships/slideLayout" Target="../slideLayouts/slideLayout15.xml"/><Relationship Id="rId1" Type="http://schemas.openxmlformats.org/officeDocument/2006/relationships/vmlDrawing" Target="../drawings/vmlDrawing9.vml"/><Relationship Id="rId6" Type="http://schemas.openxmlformats.org/officeDocument/2006/relationships/oleObject" Target="../embeddings/oleObject17.bin"/><Relationship Id="rId5" Type="http://schemas.openxmlformats.org/officeDocument/2006/relationships/image" Target="../media/image45.wmf"/><Relationship Id="rId4" Type="http://schemas.openxmlformats.org/officeDocument/2006/relationships/oleObject" Target="../embeddings/oleObject16.bin"/></Relationships>
</file>

<file path=ppt/slides/_rels/slide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6.xml"/><Relationship Id="rId1" Type="http://schemas.openxmlformats.org/officeDocument/2006/relationships/vmlDrawing" Target="../drawings/vmlDrawing10.vml"/><Relationship Id="rId5" Type="http://schemas.openxmlformats.org/officeDocument/2006/relationships/image" Target="../media/image47.wmf"/><Relationship Id="rId4" Type="http://schemas.openxmlformats.org/officeDocument/2006/relationships/oleObject" Target="../embeddings/oleObject18.bin"/></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7" Type="http://schemas.openxmlformats.org/officeDocument/2006/relationships/image" Target="../media/image49.wmf"/><Relationship Id="rId2" Type="http://schemas.openxmlformats.org/officeDocument/2006/relationships/slideLayout" Target="../slideLayouts/slideLayout15.xml"/><Relationship Id="rId1" Type="http://schemas.openxmlformats.org/officeDocument/2006/relationships/vmlDrawing" Target="../drawings/vmlDrawing11.vml"/><Relationship Id="rId6" Type="http://schemas.openxmlformats.org/officeDocument/2006/relationships/oleObject" Target="../embeddings/oleObject20.bin"/><Relationship Id="rId5" Type="http://schemas.openxmlformats.org/officeDocument/2006/relationships/image" Target="../media/image48.wmf"/><Relationship Id="rId4" Type="http://schemas.openxmlformats.org/officeDocument/2006/relationships/oleObject" Target="../embeddings/oleObject19.bin"/></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5.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8.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6.xml"/><Relationship Id="rId1" Type="http://schemas.openxmlformats.org/officeDocument/2006/relationships/vmlDrawing" Target="../drawings/vmlDrawing12.vml"/><Relationship Id="rId5" Type="http://schemas.openxmlformats.org/officeDocument/2006/relationships/image" Target="../media/image51.wmf"/><Relationship Id="rId4" Type="http://schemas.openxmlformats.org/officeDocument/2006/relationships/oleObject" Target="../embeddings/oleObject21.bin"/></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3.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4.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8.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1.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notesSlide" Target="../notesSlides/notesSlide92.xml"/><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96.xml"/><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8.xml"/><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8EF46-5A0F-4743-8280-A86B58457E1E}"/>
              </a:ext>
            </a:extLst>
          </p:cNvPr>
          <p:cNvSpPr>
            <a:spLocks noGrp="1"/>
          </p:cNvSpPr>
          <p:nvPr>
            <p:ph type="title"/>
          </p:nvPr>
        </p:nvSpPr>
        <p:spPr>
          <a:xfrm>
            <a:off x="472179" y="2438400"/>
            <a:ext cx="3490221" cy="1162050"/>
          </a:xfrm>
        </p:spPr>
        <p:txBody>
          <a:bodyPr/>
          <a:lstStyle/>
          <a:p>
            <a:r>
              <a:rPr lang="en-US" altLang="en-US" sz="2600" dirty="0">
                <a:solidFill>
                  <a:srgbClr val="1D6E7D"/>
                </a:solidFill>
                <a:latin typeface="+mj-lt"/>
                <a:ea typeface="Calibri" panose="020F0502020204030204" pitchFamily="34" charset="0"/>
                <a:cs typeface="Arial" panose="020B0604020202020204" pitchFamily="34" charset="0"/>
                <a:sym typeface="Calibri" panose="020F0502020204030204" pitchFamily="34" charset="0"/>
              </a:rPr>
              <a:t>2 </a:t>
            </a:r>
            <a:r>
              <a:rPr lang="en-US" altLang="en-US" sz="2600" dirty="0">
                <a:solidFill>
                  <a:srgbClr val="990000"/>
                </a:solidFill>
                <a:latin typeface="+mj-lt"/>
                <a:ea typeface="Calibri" panose="020F0502020204030204" pitchFamily="34" charset="0"/>
                <a:cs typeface="Arial" panose="020B0604020202020204" pitchFamily="34" charset="0"/>
                <a:sym typeface="Calibri" panose="020F0502020204030204" pitchFamily="34" charset="0"/>
              </a:rPr>
              <a:t>Water, the Solvent of Life</a:t>
            </a:r>
            <a:endParaRPr lang="en-AU" sz="2600" dirty="0">
              <a:latin typeface="+mj-lt"/>
            </a:endParaRPr>
          </a:p>
        </p:txBody>
      </p:sp>
      <p:sp>
        <p:nvSpPr>
          <p:cNvPr id="4" name="Text Placeholder 3">
            <a:extLst>
              <a:ext uri="{FF2B5EF4-FFF2-40B4-BE49-F238E27FC236}">
                <a16:creationId xmlns:a16="http://schemas.microsoft.com/office/drawing/2014/main" id="{94B2D985-4355-4CF5-A813-366B649A8D8E}"/>
              </a:ext>
            </a:extLst>
          </p:cNvPr>
          <p:cNvSpPr>
            <a:spLocks noGrp="1"/>
          </p:cNvSpPr>
          <p:nvPr>
            <p:ph type="body" sz="half" idx="2"/>
          </p:nvPr>
        </p:nvSpPr>
        <p:spPr>
          <a:xfrm>
            <a:off x="493712" y="5287962"/>
            <a:ext cx="3008313" cy="838201"/>
          </a:xfrm>
        </p:spPr>
        <p:txBody>
          <a:bodyPr/>
          <a:lstStyle/>
          <a:p>
            <a:r>
              <a:rPr lang="en-US" altLang="en-US" sz="2400" dirty="0">
                <a:solidFill>
                  <a:srgbClr val="1D6E7D"/>
                </a:solidFill>
                <a:latin typeface="+mj-lt"/>
                <a:cs typeface="Arial" panose="020B0604020202020204" pitchFamily="34" charset="0"/>
                <a:sym typeface="Arial" panose="020B0604020202020204" pitchFamily="34" charset="0"/>
              </a:rPr>
              <a:t>© 20</a:t>
            </a:r>
            <a:r>
              <a:rPr lang="en-US" altLang="en-US" sz="2400" dirty="0">
                <a:solidFill>
                  <a:srgbClr val="1D6E7D"/>
                </a:solidFill>
                <a:latin typeface="+mj-lt"/>
                <a:cs typeface="Arial" panose="020B0604020202020204" pitchFamily="34" charset="0"/>
              </a:rPr>
              <a:t>21</a:t>
            </a:r>
            <a:r>
              <a:rPr lang="en-US" altLang="en-US" sz="2400" dirty="0">
                <a:solidFill>
                  <a:srgbClr val="1D6E7D"/>
                </a:solidFill>
                <a:latin typeface="+mj-lt"/>
                <a:cs typeface="Arial" panose="020B0604020202020204" pitchFamily="34" charset="0"/>
                <a:sym typeface="Arial" panose="020B0604020202020204" pitchFamily="34" charset="0"/>
              </a:rPr>
              <a:t> Macmillan Learning</a:t>
            </a:r>
            <a:endParaRPr lang="en-AU" sz="2400" dirty="0">
              <a:latin typeface="+mj-lt"/>
            </a:endParaRPr>
          </a:p>
        </p:txBody>
      </p:sp>
      <p:pic>
        <p:nvPicPr>
          <p:cNvPr id="5" name="Picture" descr="Front Cover: Principles of Biochemistry, Eighth Edition by David L. Nelson, Michael M. Cox">
            <a:extLst>
              <a:ext uri="{FF2B5EF4-FFF2-40B4-BE49-F238E27FC236}">
                <a16:creationId xmlns:a16="http://schemas.microsoft.com/office/drawing/2014/main" id="{F044A715-4782-4BF4-9FFC-54F406C7CA2F}"/>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4EB66-E18B-4113-BBFE-AFE9B91F02B0}"/>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Number of Hydrogen Bonds Formed</a:t>
            </a:r>
            <a:endParaRPr lang="en-AU" dirty="0"/>
          </a:p>
        </p:txBody>
      </p:sp>
      <p:sp>
        <p:nvSpPr>
          <p:cNvPr id="5" name="Google Shape;232;g7fe2cbe272_0_58">
            <a:extLst>
              <a:ext uri="{FF2B5EF4-FFF2-40B4-BE49-F238E27FC236}">
                <a16:creationId xmlns:a16="http://schemas.microsoft.com/office/drawing/2014/main" id="{12D23C09-49EB-E24E-B96E-5363E51FEA78}"/>
              </a:ext>
            </a:extLst>
          </p:cNvPr>
          <p:cNvSpPr txBox="1">
            <a:spLocks/>
          </p:cNvSpPr>
          <p:nvPr/>
        </p:nvSpPr>
        <p:spPr bwMode="auto">
          <a:xfrm>
            <a:off x="263525" y="1795463"/>
            <a:ext cx="4537075" cy="41148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in liquid, each H</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O molecule forms hydrogen bonds with an average of 3.4 other molecules </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in ice, each H</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O molecule forms 4 hydrogen bonds</a:t>
            </a:r>
            <a:endParaRPr lang="en-US" sz="2400" dirty="0">
              <a:latin typeface="Arial" panose="020B0604020202020204" pitchFamily="34" charset="0"/>
              <a:cs typeface="Arial" panose="020B0604020202020204" pitchFamily="34" charset="0"/>
            </a:endParaRPr>
          </a:p>
          <a:p>
            <a:pPr lvl="1" indent="-406400">
              <a:lnSpc>
                <a:spcPct val="110000"/>
              </a:lnSpc>
              <a:spcBef>
                <a:spcPts val="0"/>
              </a:spcBef>
              <a:buSzPts val="2800"/>
              <a:defRPr/>
            </a:pPr>
            <a:endParaRPr lang="en-US" sz="20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marL="0" indent="0">
              <a:lnSpc>
                <a:spcPct val="110000"/>
              </a:lnSpc>
              <a:spcBef>
                <a:spcPts val="560"/>
              </a:spcBef>
              <a:buFontTx/>
              <a:buNone/>
              <a:defRPr/>
            </a:pPr>
            <a:endParaRPr lang="en-US" kern="0" dirty="0"/>
          </a:p>
        </p:txBody>
      </p:sp>
      <p:pic>
        <p:nvPicPr>
          <p:cNvPr id="36867" name="Picture 2" descr="Three rectangular planes are shown with water molecules embedded in them. There are several water molecules present between the planes. Each water molecule in between the planes is able to form hydrogen bonds with four adjacent molecules and these are represented as sets of three horizontal lines. The overall structure of the water molecules and bonds forms hexagonal shapes.">
            <a:extLst>
              <a:ext uri="{FF2B5EF4-FFF2-40B4-BE49-F238E27FC236}">
                <a16:creationId xmlns:a16="http://schemas.microsoft.com/office/drawing/2014/main" id="{D6A02C56-3198-E743-959B-4D2D290A1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2250" y="1295400"/>
            <a:ext cx="3578225"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2&#10;">
            <a:extLst>
              <a:ext uri="{FF2B5EF4-FFF2-40B4-BE49-F238E27FC236}">
                <a16:creationId xmlns:a16="http://schemas.microsoft.com/office/drawing/2014/main" id="{823BDE7E-28F2-4D72-B8C8-AA02A35EB8B1}"/>
              </a:ext>
            </a:extLst>
          </p:cNvPr>
          <p:cNvPicPr>
            <a:picLocks noChangeAspect="1"/>
          </p:cNvPicPr>
          <p:nvPr/>
        </p:nvPicPr>
        <p:blipFill>
          <a:blip r:embed="rId3"/>
          <a:stretch>
            <a:fillRect/>
          </a:stretch>
        </p:blipFill>
        <p:spPr>
          <a:xfrm>
            <a:off x="736247" y="296255"/>
            <a:ext cx="1133954" cy="816935"/>
          </a:xfrm>
          <a:prstGeom prst="rect">
            <a:avLst/>
          </a:prstGeom>
        </p:spPr>
      </p:pic>
      <p:sp>
        <p:nvSpPr>
          <p:cNvPr id="2" name="Title 1">
            <a:extLst>
              <a:ext uri="{FF2B5EF4-FFF2-40B4-BE49-F238E27FC236}">
                <a16:creationId xmlns:a16="http://schemas.microsoft.com/office/drawing/2014/main" id="{5F1A2E4B-43CA-4CD1-A966-C785D1252946}"/>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17</a:t>
            </a:r>
            <a:endParaRPr lang="en-AU" b="1" dirty="0">
              <a:solidFill>
                <a:srgbClr val="145C76"/>
              </a:solidFill>
              <a:latin typeface="+mj-lt"/>
            </a:endParaRPr>
          </a:p>
        </p:txBody>
      </p:sp>
      <p:sp>
        <p:nvSpPr>
          <p:cNvPr id="208901" name="Google Shape;433;g847cf01710_0_113">
            <a:extLst>
              <a:ext uri="{FF2B5EF4-FFF2-40B4-BE49-F238E27FC236}">
                <a16:creationId xmlns:a16="http://schemas.microsoft.com/office/drawing/2014/main" id="{BC0E096C-00A6-6B4E-BCD2-FA013C9E68F5}"/>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The </a:t>
            </a:r>
            <a:r>
              <a:rPr lang="en-US" altLang="en-US" sz="2400" b="0" dirty="0" err="1">
                <a:solidFill>
                  <a:srgbClr val="000000"/>
                </a:solidFill>
                <a:ea typeface="Calibri" panose="020F0502020204030204" pitchFamily="34" charset="0"/>
                <a:cs typeface="Arial" panose="020B0604020202020204" pitchFamily="34" charset="0"/>
                <a:sym typeface="Calibri" panose="020F0502020204030204" pitchFamily="34" charset="0"/>
              </a:rPr>
              <a:t>p</a:t>
            </a:r>
            <a:r>
              <a:rPr lang="en-US" altLang="en-US" sz="2400" b="0" i="1" dirty="0" err="1">
                <a:solidFill>
                  <a:srgbClr val="000000"/>
                </a:solidFill>
                <a:ea typeface="Calibri" panose="020F0502020204030204" pitchFamily="34" charset="0"/>
                <a:cs typeface="Arial" panose="020B0604020202020204" pitchFamily="34" charset="0"/>
                <a:sym typeface="Calibri" panose="020F0502020204030204" pitchFamily="34" charset="0"/>
              </a:rPr>
              <a:t>K</a:t>
            </a:r>
            <a:r>
              <a:rPr lang="en-US" altLang="en-US" sz="2400" b="0" baseline="-25000" dirty="0" err="1">
                <a:solidFill>
                  <a:srgbClr val="000000"/>
                </a:solidFill>
                <a:ea typeface="Calibri" panose="020F0502020204030204" pitchFamily="34" charset="0"/>
                <a:cs typeface="Arial" panose="020B0604020202020204" pitchFamily="34" charset="0"/>
                <a:sym typeface="Calibri" panose="020F0502020204030204" pitchFamily="34" charset="0"/>
              </a:rPr>
              <a:t>a</a:t>
            </a: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 of a weak acid:</a:t>
            </a:r>
            <a:endParaRPr lang="en-US" altLang="en-US" sz="2400" b="0" dirty="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A. is a function of its concentration. </a:t>
            </a:r>
          </a:p>
          <a:p>
            <a:pPr>
              <a:lnSpc>
                <a:spcPct val="115000"/>
              </a:lnSpc>
              <a:spcBef>
                <a:spcPct val="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B. is the pH at which it has no net charge. </a:t>
            </a:r>
          </a:p>
          <a:p>
            <a:pPr>
              <a:lnSpc>
                <a:spcPct val="115000"/>
              </a:lnSpc>
              <a:spcBef>
                <a:spcPct val="0"/>
              </a:spcBef>
              <a:buClr>
                <a:srgbClr val="000000"/>
              </a:buClr>
              <a:buSzPts val="1100"/>
              <a:buFontTx/>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C. is &lt;0 at pH &gt; 7.</a:t>
            </a:r>
          </a:p>
          <a:p>
            <a:pPr>
              <a:lnSpc>
                <a:spcPct val="115000"/>
              </a:lnSpc>
              <a:spcBef>
                <a:spcPct val="0"/>
              </a:spcBef>
              <a:buClr>
                <a:srgbClr val="000000"/>
              </a:buClr>
              <a:buSzPts val="1100"/>
              <a:buFontTx/>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D. can be determined from its titration curve. </a:t>
            </a:r>
            <a:endPar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F02253-2DEA-46D4-841C-862998F0D378}"/>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17, Response</a:t>
            </a:r>
            <a:endParaRPr lang="en-AU" b="1" dirty="0">
              <a:solidFill>
                <a:srgbClr val="145C76"/>
              </a:solidFill>
              <a:latin typeface="+mj-lt"/>
            </a:endParaRPr>
          </a:p>
        </p:txBody>
      </p:sp>
      <p:sp>
        <p:nvSpPr>
          <p:cNvPr id="210947" name="Google Shape;433;g847cf01710_0_113">
            <a:extLst>
              <a:ext uri="{FF2B5EF4-FFF2-40B4-BE49-F238E27FC236}">
                <a16:creationId xmlns:a16="http://schemas.microsoft.com/office/drawing/2014/main" id="{4CFEE07B-5110-1547-B96F-B139399F3887}"/>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Calibri" panose="020F0502020204030204" pitchFamily="34" charset="0"/>
              </a:rPr>
              <a:t>The p</a:t>
            </a:r>
            <a:r>
              <a:rPr lang="en-US" altLang="en-US" sz="2400" b="0" i="1">
                <a:solidFill>
                  <a:srgbClr val="000000"/>
                </a:solidFill>
                <a:ea typeface="Calibri" panose="020F0502020204030204" pitchFamily="34" charset="0"/>
                <a:cs typeface="Arial" panose="020B0604020202020204" pitchFamily="34" charset="0"/>
                <a:sym typeface="Calibri" panose="020F0502020204030204" pitchFamily="34" charset="0"/>
              </a:rPr>
              <a:t>K</a:t>
            </a:r>
            <a:r>
              <a:rPr lang="en-US" altLang="en-US" sz="2400" b="0" baseline="-25000">
                <a:solidFill>
                  <a:srgbClr val="000000"/>
                </a:solidFill>
                <a:ea typeface="Calibri" panose="020F0502020204030204" pitchFamily="34" charset="0"/>
                <a:cs typeface="Arial" panose="020B0604020202020204" pitchFamily="34" charset="0"/>
                <a:sym typeface="Calibri" panose="020F0502020204030204" pitchFamily="34" charset="0"/>
              </a:rPr>
              <a:t>a</a:t>
            </a:r>
            <a:r>
              <a:rPr lang="en-US" altLang="en-US" sz="2400" b="0">
                <a:solidFill>
                  <a:srgbClr val="000000"/>
                </a:solidFill>
                <a:ea typeface="Calibri" panose="020F0502020204030204" pitchFamily="34" charset="0"/>
                <a:cs typeface="Arial" panose="020B0604020202020204" pitchFamily="34" charset="0"/>
                <a:sym typeface="Calibri" panose="020F0502020204030204" pitchFamily="34" charset="0"/>
              </a:rPr>
              <a:t> of a weak acid:</a:t>
            </a:r>
            <a:endParaRPr lang="en-US" altLang="en-US" sz="2400" b="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rPr>
              <a:t>D. can be determined from its titration curve.</a:t>
            </a:r>
          </a:p>
          <a:p>
            <a:pPr>
              <a:lnSpc>
                <a:spcPct val="115000"/>
              </a:lnSpc>
              <a:spcBef>
                <a:spcPct val="0"/>
              </a:spcBef>
              <a:buClr>
                <a:srgbClr val="000000"/>
              </a:buClr>
              <a:buSzPts val="1100"/>
              <a:buFontTx/>
              <a:buNone/>
            </a:pPr>
            <a:endPar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a:ea typeface="Calibri" panose="020F0502020204030204" pitchFamily="34" charset="0"/>
                <a:cs typeface="Arial" panose="020B0604020202020204" pitchFamily="34" charset="0"/>
              </a:rPr>
              <a:t>A plot of pH against the amount of NaOH added (a titration curve) reveals the p</a:t>
            </a:r>
            <a:r>
              <a:rPr lang="en-US" altLang="en-US" sz="2400" i="1">
                <a:ea typeface="Calibri" panose="020F0502020204030204" pitchFamily="34" charset="0"/>
                <a:cs typeface="Arial" panose="020B0604020202020204" pitchFamily="34" charset="0"/>
              </a:rPr>
              <a:t>K</a:t>
            </a:r>
            <a:r>
              <a:rPr lang="en-US" altLang="en-US" sz="2400" baseline="-25000">
                <a:ea typeface="Calibri" panose="020F0502020204030204" pitchFamily="34" charset="0"/>
                <a:cs typeface="Arial" panose="020B0604020202020204" pitchFamily="34" charset="0"/>
              </a:rPr>
              <a:t>a</a:t>
            </a:r>
            <a:r>
              <a:rPr lang="en-US" altLang="en-US" sz="2400">
                <a:ea typeface="Calibri" panose="020F0502020204030204" pitchFamily="34" charset="0"/>
                <a:cs typeface="Arial" panose="020B0604020202020204" pitchFamily="34" charset="0"/>
              </a:rPr>
              <a:t> of the weak acid. At the midpoint of the titration curve, the pH of the equimolar solution is exactly equal to the p</a:t>
            </a:r>
            <a:r>
              <a:rPr lang="en-US" altLang="en-US" sz="2400" i="1">
                <a:ea typeface="Calibri" panose="020F0502020204030204" pitchFamily="34" charset="0"/>
                <a:cs typeface="Arial" panose="020B0604020202020204" pitchFamily="34" charset="0"/>
              </a:rPr>
              <a:t>K</a:t>
            </a:r>
            <a:r>
              <a:rPr lang="en-US" altLang="en-US" sz="2400" baseline="-25000">
                <a:ea typeface="Calibri" panose="020F0502020204030204" pitchFamily="34" charset="0"/>
                <a:cs typeface="Arial" panose="020B0604020202020204" pitchFamily="34" charset="0"/>
              </a:rPr>
              <a:t>a</a:t>
            </a:r>
            <a:r>
              <a:rPr lang="en-US" altLang="en-US" sz="2400">
                <a:ea typeface="Calibri" panose="020F0502020204030204" pitchFamily="34" charset="0"/>
                <a:cs typeface="Arial" panose="020B0604020202020204" pitchFamily="34" charset="0"/>
              </a:rPr>
              <a:t> of the weak acid.</a:t>
            </a:r>
          </a:p>
          <a:p>
            <a:pPr>
              <a:lnSpc>
                <a:spcPct val="115000"/>
              </a:lnSpc>
              <a:spcBef>
                <a:spcPct val="0"/>
              </a:spcBef>
              <a:buClr>
                <a:srgbClr val="000000"/>
              </a:buClr>
              <a:buSzPts val="1100"/>
              <a:buFontTx/>
              <a:buNone/>
            </a:pPr>
            <a:endParaRPr lang="en-US" altLang="en-US" sz="2400">
              <a:ea typeface="Calibri" panose="020F0502020204030204" pitchFamily="34" charset="0"/>
              <a:cs typeface="Arial" panose="020B0604020202020204" pitchFamily="34" charset="0"/>
            </a:endParaRPr>
          </a:p>
          <a:p>
            <a:pPr>
              <a:lnSpc>
                <a:spcPct val="115000"/>
              </a:lnSpc>
              <a:spcBef>
                <a:spcPct val="0"/>
              </a:spcBef>
              <a:buClr>
                <a:srgbClr val="000000"/>
              </a:buClr>
              <a:buSzPts val="1100"/>
              <a:buFontTx/>
              <a:buNone/>
            </a:pPr>
            <a:r>
              <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rPr>
              <a:t> </a:t>
            </a:r>
            <a:endParaRPr lang="en-US" altLang="en-US" sz="2400">
              <a:solidFill>
                <a:srgbClr val="000000"/>
              </a:solidFill>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16D15-E575-44B5-8640-4650E4F96580}"/>
              </a:ext>
            </a:extLst>
          </p:cNvPr>
          <p:cNvSpPr>
            <a:spLocks noGrp="1"/>
          </p:cNvSpPr>
          <p:nvPr>
            <p:ph type="ctrTitle"/>
          </p:nvPr>
        </p:nvSpPr>
        <p:spPr/>
        <p:txBody>
          <a:bodyPr/>
          <a:lstStyle/>
          <a:p>
            <a:r>
              <a:rPr lang="en-US" altLang="en-US" b="1" dirty="0">
                <a:solidFill>
                  <a:srgbClr val="674EA7"/>
                </a:solidFill>
                <a:latin typeface="Arial" panose="020B0604020202020204" pitchFamily="34" charset="0"/>
                <a:ea typeface="ＭＳ Ｐゴシック" panose="020B0600070205080204" pitchFamily="34" charset="-128"/>
                <a:cs typeface="Arial" panose="020B0604020202020204" pitchFamily="34" charset="0"/>
              </a:rPr>
              <a:t>2.3</a:t>
            </a:r>
            <a:r>
              <a:rPr lang="en-US" altLang="en-US" b="1" dirty="0">
                <a:latin typeface="Arial" panose="020B0604020202020204" pitchFamily="34" charset="0"/>
                <a:ea typeface="ＭＳ Ｐゴシック" panose="020B0600070205080204" pitchFamily="34" charset="-128"/>
                <a:cs typeface="Arial" panose="020B0604020202020204" pitchFamily="34" charset="0"/>
              </a:rPr>
              <a:t>    </a:t>
            </a:r>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Buffering against pH Changes in Biological Systems</a:t>
            </a:r>
            <a:endParaRPr lang="en-AU"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Google Shape;191;g7fe2cbe272_0_44" descr="Icon P 4&#10;">
            <a:extLst>
              <a:ext uri="{FF2B5EF4-FFF2-40B4-BE49-F238E27FC236}">
                <a16:creationId xmlns:a16="http://schemas.microsoft.com/office/drawing/2014/main" id="{7C7E295A-6BE1-6349-8E0E-A14FC8F4DFFB}"/>
              </a:ext>
            </a:extLst>
          </p:cNvPr>
          <p:cNvPicPr preferRelativeResize="0">
            <a:picLocks noChangeAspect="1" noChangeArrowheads="1"/>
          </p:cNvPicPr>
          <p:nvPr/>
        </p:nvPicPr>
        <p:blipFill rotWithShape="1">
          <a:blip r:embed="rId3">
            <a:extLst>
              <a:ext uri="{28A0092B-C50C-407E-A947-70E740481C1C}">
                <a14:useLocalDpi xmlns:a14="http://schemas.microsoft.com/office/drawing/2010/main" val="0"/>
              </a:ext>
            </a:extLst>
          </a:blip>
          <a:srcRect b="9259"/>
          <a:stretch/>
        </p:blipFill>
        <p:spPr bwMode="auto">
          <a:xfrm>
            <a:off x="1696064" y="326316"/>
            <a:ext cx="117157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8B544B9-85D8-4044-BCCE-C5800A975986}"/>
              </a:ext>
            </a:extLst>
          </p:cNvPr>
          <p:cNvSpPr>
            <a:spLocks noGrp="1"/>
          </p:cNvSpPr>
          <p:nvPr>
            <p:ph type="title"/>
          </p:nvPr>
        </p:nvSpPr>
        <p:spPr/>
        <p:txBody>
          <a:bodyPr/>
          <a:lstStyle/>
          <a:p>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sym typeface="Calibri" panose="020F0502020204030204" pitchFamily="34" charset="0"/>
              </a:rPr>
              <a:t>Principle</a:t>
            </a:r>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 4</a:t>
            </a:r>
            <a:r>
              <a:rPr lang="en-US" altLang="en-US" sz="2000"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 (1 of 2)</a:t>
            </a:r>
            <a:endParaRPr lang="en-AU" sz="2000" dirty="0"/>
          </a:p>
        </p:txBody>
      </p:sp>
      <p:sp>
        <p:nvSpPr>
          <p:cNvPr id="215043" name="Text Placeholder 2">
            <a:extLst>
              <a:ext uri="{FF2B5EF4-FFF2-40B4-BE49-F238E27FC236}">
                <a16:creationId xmlns:a16="http://schemas.microsoft.com/office/drawing/2014/main" id="{6D65E9CC-4B32-FE40-86AA-55D4E758EBBB}"/>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429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Tx/>
              <a:buNone/>
            </a:pPr>
            <a:r>
              <a:rPr lang="en-US" altLang="en-US" sz="2400"/>
              <a:t>Enzymes, which catalyze all of the processes inside a cell, have evolved to function optimally at near-neutral (physiological) pH. </a:t>
            </a:r>
            <a:r>
              <a:rPr lang="en-US" altLang="en-US" sz="2400" b="0"/>
              <a:t>However, enzymes that function in intracellular compartments of low or high pH show their greatest activity and stability at those pH values. </a:t>
            </a:r>
            <a:endParaRPr lang="en-US" altLang="en-US" sz="240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93C21-65B6-4442-A343-024F9D875B06}"/>
              </a:ext>
            </a:extLst>
          </p:cNvPr>
          <p:cNvSpPr>
            <a:spLocks noGrp="1"/>
          </p:cNvSpPr>
          <p:nvPr>
            <p:ph type="title"/>
          </p:nvPr>
        </p:nvSpPr>
        <p:spPr/>
        <p:txBody>
          <a:bodyPr/>
          <a:lstStyle/>
          <a:p>
            <a:r>
              <a:rPr lang="en-US" altLang="en-US" b="1" dirty="0">
                <a:solidFill>
                  <a:srgbClr val="4E4CB4"/>
                </a:solidFill>
                <a:latin typeface="Arial" panose="020B0604020202020204" pitchFamily="34" charset="0"/>
                <a:ea typeface="ＭＳ Ｐゴシック" panose="020B0600070205080204" pitchFamily="34" charset="-128"/>
                <a:cs typeface="Arial" panose="020B0604020202020204" pitchFamily="34" charset="0"/>
              </a:rPr>
              <a:t>Buffers Are Mixtures of Weak Acids and Their Conjugate Bases</a:t>
            </a:r>
            <a:endParaRPr lang="en-AU" dirty="0">
              <a:solidFill>
                <a:srgbClr val="4E4CB4"/>
              </a:solidFill>
            </a:endParaRPr>
          </a:p>
        </p:txBody>
      </p:sp>
      <p:sp>
        <p:nvSpPr>
          <p:cNvPr id="4" name="Google Shape;232;g7fe2cbe272_0_58">
            <a:extLst>
              <a:ext uri="{FF2B5EF4-FFF2-40B4-BE49-F238E27FC236}">
                <a16:creationId xmlns:a16="http://schemas.microsoft.com/office/drawing/2014/main" id="{27ABC54A-3864-0E4A-9309-6AFAB5D5B7AD}"/>
              </a:ext>
            </a:extLst>
          </p:cNvPr>
          <p:cNvSpPr txBox="1">
            <a:spLocks/>
          </p:cNvSpPr>
          <p:nvPr/>
        </p:nvSpPr>
        <p:spPr bwMode="auto">
          <a:xfrm>
            <a:off x="409575" y="2084388"/>
            <a:ext cx="8324850" cy="41148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buffers </a:t>
            </a:r>
            <a:r>
              <a:rPr lang="en-US" sz="2400" b="0" dirty="0">
                <a:latin typeface="Arial" panose="020B0604020202020204" pitchFamily="34" charset="0"/>
                <a:cs typeface="Arial" panose="020B0604020202020204" pitchFamily="34" charset="0"/>
              </a:rPr>
              <a:t>= aqueous systems that tend to resist changes in pH when small amounts of acid (H</a:t>
            </a:r>
            <a:r>
              <a:rPr lang="en-US" sz="2400" b="0" baseline="30000" dirty="0">
                <a:latin typeface="Arial" panose="020B0604020202020204" pitchFamily="34" charset="0"/>
                <a:cs typeface="Arial" panose="020B0604020202020204" pitchFamily="34" charset="0"/>
              </a:rPr>
              <a:t>+</a:t>
            </a:r>
            <a:r>
              <a:rPr lang="en-US" sz="2400" b="0" dirty="0">
                <a:latin typeface="Arial" panose="020B0604020202020204" pitchFamily="34" charset="0"/>
                <a:cs typeface="Arial" panose="020B0604020202020204" pitchFamily="34" charset="0"/>
              </a:rPr>
              <a:t>) or base (OH</a:t>
            </a:r>
            <a:r>
              <a:rPr lang="en-US" sz="2400" b="0" baseline="30000" dirty="0">
                <a:latin typeface="Arial" panose="020B0604020202020204" pitchFamily="34" charset="0"/>
                <a:cs typeface="Arial" panose="020B0604020202020204" pitchFamily="34" charset="0"/>
              </a:rPr>
              <a:t>–</a:t>
            </a:r>
            <a:r>
              <a:rPr lang="en-US" sz="2400" b="0" dirty="0">
                <a:latin typeface="Arial" panose="020B0604020202020204" pitchFamily="34" charset="0"/>
                <a:cs typeface="Arial" panose="020B0604020202020204" pitchFamily="34" charset="0"/>
              </a:rPr>
              <a:t>) are added</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a buffer system consists of a weak acid (the proton donor) and its conjugate acid (the proton acceptor)</a:t>
            </a:r>
          </a:p>
          <a:p>
            <a:pPr marL="508000" lvl="1"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0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B24D2-3A64-43E7-A558-9559CB772702}"/>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The Buffering Region</a:t>
            </a:r>
            <a:endParaRPr lang="en-AU" dirty="0"/>
          </a:p>
        </p:txBody>
      </p:sp>
      <p:sp>
        <p:nvSpPr>
          <p:cNvPr id="12" name="Google Shape;232;g7fe2cbe272_0_58">
            <a:extLst>
              <a:ext uri="{FF2B5EF4-FFF2-40B4-BE49-F238E27FC236}">
                <a16:creationId xmlns:a16="http://schemas.microsoft.com/office/drawing/2014/main" id="{A3281F66-BAFE-2E4B-9643-9F32C63A047C}"/>
              </a:ext>
            </a:extLst>
          </p:cNvPr>
          <p:cNvSpPr txBox="1">
            <a:spLocks/>
          </p:cNvSpPr>
          <p:nvPr/>
        </p:nvSpPr>
        <p:spPr bwMode="auto">
          <a:xfrm>
            <a:off x="304800" y="1600200"/>
            <a:ext cx="3200400" cy="41148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buffering region </a:t>
            </a:r>
            <a:r>
              <a:rPr lang="en-US" sz="2400" b="0" dirty="0">
                <a:latin typeface="Arial" panose="020B0604020202020204" pitchFamily="34" charset="0"/>
                <a:cs typeface="Arial" panose="020B0604020202020204" pitchFamily="34" charset="0"/>
              </a:rPr>
              <a:t>= the flat zone of a titration curve</a:t>
            </a: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0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p:pic>
        <p:nvPicPr>
          <p:cNvPr id="219138" name="Picture 2" descr="A graph plotting p H against O H minus added shows the titration curve of acetic acid with its buffer region highlighted and with the predominant forms at each p H shown.">
            <a:extLst>
              <a:ext uri="{FF2B5EF4-FFF2-40B4-BE49-F238E27FC236}">
                <a16:creationId xmlns:a16="http://schemas.microsoft.com/office/drawing/2014/main" id="{218E6623-7404-6640-BB28-9089612B4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199" y="1567991"/>
            <a:ext cx="4422775" cy="466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DC5FD-FD69-4DD2-91D1-152556CDC962}"/>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The Acetic Acid–Acetate Pair as a Buffer System</a:t>
            </a:r>
            <a:endParaRPr lang="en-AU" dirty="0"/>
          </a:p>
        </p:txBody>
      </p:sp>
      <p:pic>
        <p:nvPicPr>
          <p:cNvPr id="221186" name="Picture 3" descr="Acetic acid (C H 3 C O O H) is shown on the left as H A c, and acetate (C H 3 C O O minus) is shown on the right as A C minus on either side of a circle. Beneath this, an equation reads, K subscript a equals (concentration of H plus times concentration of A c superscript minus) divided by concentration of H A c. H plus is shown adding to the bottom of the circle and an arrow points to H A c, showing that A c minus has been converted to H A c. An arrow points from H A c to A c minus and, at its midpoint, adjoins another arrow above it running from O H minus to H 2 O. Above this, text reads, K w equals concentration of H plus times concentration of O H minus.">
            <a:extLst>
              <a:ext uri="{FF2B5EF4-FFF2-40B4-BE49-F238E27FC236}">
                <a16:creationId xmlns:a16="http://schemas.microsoft.com/office/drawing/2014/main" id="{DF4E429F-D408-F844-976F-17A592BF0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6225" y="1676400"/>
            <a:ext cx="60515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4&#10;">
            <a:extLst>
              <a:ext uri="{FF2B5EF4-FFF2-40B4-BE49-F238E27FC236}">
                <a16:creationId xmlns:a16="http://schemas.microsoft.com/office/drawing/2014/main" id="{B281940A-7AED-49C9-8725-4F3FDD37DF4E}"/>
              </a:ext>
            </a:extLst>
          </p:cNvPr>
          <p:cNvPicPr>
            <a:picLocks noChangeAspect="1"/>
          </p:cNvPicPr>
          <p:nvPr/>
        </p:nvPicPr>
        <p:blipFill>
          <a:blip r:embed="rId3"/>
          <a:stretch>
            <a:fillRect/>
          </a:stretch>
        </p:blipFill>
        <p:spPr>
          <a:xfrm>
            <a:off x="693498" y="283509"/>
            <a:ext cx="1133954" cy="816935"/>
          </a:xfrm>
          <a:prstGeom prst="rect">
            <a:avLst/>
          </a:prstGeom>
        </p:spPr>
      </p:pic>
      <p:sp>
        <p:nvSpPr>
          <p:cNvPr id="2" name="Title 1">
            <a:extLst>
              <a:ext uri="{FF2B5EF4-FFF2-40B4-BE49-F238E27FC236}">
                <a16:creationId xmlns:a16="http://schemas.microsoft.com/office/drawing/2014/main" id="{8BF3C2F7-02FB-463E-A2DF-67FA0E9C51F0}"/>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18</a:t>
            </a:r>
            <a:endParaRPr lang="en-AU" b="1" dirty="0">
              <a:solidFill>
                <a:srgbClr val="145C76"/>
              </a:solidFill>
              <a:latin typeface="+mj-lt"/>
            </a:endParaRPr>
          </a:p>
        </p:txBody>
      </p:sp>
      <p:sp>
        <p:nvSpPr>
          <p:cNvPr id="223237" name="Google Shape;433;g847cf01710_0_113">
            <a:extLst>
              <a:ext uri="{FF2B5EF4-FFF2-40B4-BE49-F238E27FC236}">
                <a16:creationId xmlns:a16="http://schemas.microsoft.com/office/drawing/2014/main" id="{F11BBEB0-3D8C-E347-9261-633D2292603E}"/>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What is the actual </a:t>
            </a:r>
            <a:r>
              <a:rPr lang="en-US" altLang="en-US" sz="2400" b="0" i="1" dirty="0">
                <a:solidFill>
                  <a:srgbClr val="000000"/>
                </a:solidFill>
                <a:ea typeface="Calibri" panose="020F0502020204030204" pitchFamily="34" charset="0"/>
                <a:cs typeface="Arial" panose="020B0604020202020204" pitchFamily="34" charset="0"/>
                <a:sym typeface="Calibri" panose="020F0502020204030204" pitchFamily="34" charset="0"/>
              </a:rPr>
              <a:t>function </a:t>
            </a: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of a buffer system such as acetate/acetic acid?</a:t>
            </a:r>
            <a:endParaRPr lang="en-US" altLang="en-US" sz="2400" b="0" dirty="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A. to maintain a constant pH in the event that the</a:t>
            </a:r>
          </a:p>
          <a:p>
            <a:pPr>
              <a:lnSpc>
                <a:spcPct val="115000"/>
              </a:lnSpc>
              <a:spcBef>
                <a:spcPct val="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     concentration of an acid or base increases</a:t>
            </a:r>
          </a:p>
          <a:p>
            <a:pPr>
              <a:lnSpc>
                <a:spcPct val="115000"/>
              </a:lnSpc>
              <a:spcBef>
                <a:spcPct val="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B. to maintain the solution at the </a:t>
            </a:r>
            <a:r>
              <a:rPr lang="en-US" altLang="en-US" sz="2400" b="0" dirty="0" err="1">
                <a:solidFill>
                  <a:srgbClr val="000000"/>
                </a:solidFill>
                <a:ea typeface="Calibri" panose="020F0502020204030204" pitchFamily="34" charset="0"/>
                <a:cs typeface="Arial" panose="020B0604020202020204" pitchFamily="34" charset="0"/>
                <a:sym typeface="Arial" panose="020B0604020202020204" pitchFamily="34" charset="0"/>
              </a:rPr>
              <a:t>p</a:t>
            </a:r>
            <a:r>
              <a:rPr lang="en-US" altLang="en-US" sz="2400" b="0" i="1" dirty="0" err="1">
                <a:solidFill>
                  <a:srgbClr val="000000"/>
                </a:solidFill>
                <a:ea typeface="Calibri" panose="020F0502020204030204" pitchFamily="34" charset="0"/>
                <a:cs typeface="Arial" panose="020B0604020202020204" pitchFamily="34" charset="0"/>
                <a:sym typeface="Arial" panose="020B0604020202020204" pitchFamily="34" charset="0"/>
              </a:rPr>
              <a:t>K</a:t>
            </a:r>
            <a:r>
              <a:rPr lang="en-US" altLang="en-US" sz="2400" b="0" baseline="-25000" dirty="0" err="1">
                <a:solidFill>
                  <a:srgbClr val="000000"/>
                </a:solidFill>
                <a:ea typeface="Calibri" panose="020F0502020204030204" pitchFamily="34" charset="0"/>
                <a:cs typeface="Arial" panose="020B0604020202020204" pitchFamily="34" charset="0"/>
                <a:sym typeface="Arial" panose="020B0604020202020204" pitchFamily="34" charset="0"/>
              </a:rPr>
              <a:t>a</a:t>
            </a:r>
            <a:endPar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C. to ensure that the solution has no free H</a:t>
            </a:r>
            <a:r>
              <a:rPr lang="en-US" altLang="en-US" sz="2400" b="0" baseline="30000" dirty="0">
                <a:solidFill>
                  <a:srgbClr val="000000"/>
                </a:solidFill>
                <a:ea typeface="Calibri" panose="020F0502020204030204" pitchFamily="34" charset="0"/>
                <a:cs typeface="Arial" panose="020B0604020202020204" pitchFamily="34" charset="0"/>
                <a:sym typeface="Arial" panose="020B0604020202020204" pitchFamily="34" charset="0"/>
              </a:rPr>
              <a:t>+ </a:t>
            </a: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or OH</a:t>
            </a:r>
            <a:r>
              <a:rPr lang="en-US" altLang="en-US" sz="2400" b="0" baseline="30000" dirty="0">
                <a:solidFill>
                  <a:srgbClr val="000000"/>
                </a:solidFill>
                <a:ea typeface="Calibri" panose="020F0502020204030204" pitchFamily="34" charset="0"/>
                <a:cs typeface="Arial" panose="020B0604020202020204" pitchFamily="34" charset="0"/>
                <a:sym typeface="Arial" panose="020B0604020202020204" pitchFamily="34" charset="0"/>
              </a:rPr>
              <a:t>–</a:t>
            </a: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 within a</a:t>
            </a:r>
          </a:p>
          <a:p>
            <a:pPr>
              <a:lnSpc>
                <a:spcPct val="115000"/>
              </a:lnSpc>
              <a:spcBef>
                <a:spcPct val="0"/>
              </a:spcBef>
              <a:buClr>
                <a:srgbClr val="000000"/>
              </a:buClr>
              <a:buSzPts val="1100"/>
              <a:buFontTx/>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     specific range</a:t>
            </a:r>
          </a:p>
          <a:p>
            <a:pPr>
              <a:lnSpc>
                <a:spcPct val="115000"/>
              </a:lnSpc>
              <a:spcBef>
                <a:spcPct val="0"/>
              </a:spcBef>
              <a:buClr>
                <a:srgbClr val="000000"/>
              </a:buClr>
              <a:buSzPts val="1100"/>
              <a:buFontTx/>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D. to keep the solution within one pH unit of the </a:t>
            </a:r>
            <a:r>
              <a:rPr lang="en-US" altLang="en-US" sz="2400" b="0" dirty="0" err="1">
                <a:solidFill>
                  <a:srgbClr val="000000"/>
                </a:solidFill>
                <a:ea typeface="Calibri" panose="020F0502020204030204" pitchFamily="34" charset="0"/>
                <a:cs typeface="Arial" panose="020B0604020202020204" pitchFamily="34" charset="0"/>
                <a:sym typeface="Arial" panose="020B0604020202020204" pitchFamily="34" charset="0"/>
              </a:rPr>
              <a:t>p</a:t>
            </a:r>
            <a:r>
              <a:rPr lang="en-US" altLang="en-US" sz="2400" b="0" i="1" dirty="0" err="1">
                <a:solidFill>
                  <a:srgbClr val="000000"/>
                </a:solidFill>
                <a:ea typeface="Calibri" panose="020F0502020204030204" pitchFamily="34" charset="0"/>
                <a:cs typeface="Arial" panose="020B0604020202020204" pitchFamily="34" charset="0"/>
                <a:sym typeface="Arial" panose="020B0604020202020204" pitchFamily="34" charset="0"/>
              </a:rPr>
              <a:t>K</a:t>
            </a:r>
            <a:r>
              <a:rPr lang="en-US" altLang="en-US" sz="2400" b="0" baseline="-25000" dirty="0" err="1">
                <a:solidFill>
                  <a:srgbClr val="000000"/>
                </a:solidFill>
                <a:ea typeface="Calibri" panose="020F0502020204030204" pitchFamily="34" charset="0"/>
                <a:cs typeface="Arial" panose="020B0604020202020204" pitchFamily="34" charset="0"/>
                <a:sym typeface="Arial" panose="020B0604020202020204" pitchFamily="34" charset="0"/>
              </a:rPr>
              <a:t>a</a:t>
            </a:r>
            <a:endPar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7F714-54CE-42BB-A4CB-56E7A7ED335D}"/>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18, Response</a:t>
            </a:r>
            <a:endParaRPr lang="en-AU" b="1" dirty="0">
              <a:solidFill>
                <a:srgbClr val="145C76"/>
              </a:solidFill>
              <a:latin typeface="+mj-lt"/>
            </a:endParaRPr>
          </a:p>
        </p:txBody>
      </p:sp>
      <p:sp>
        <p:nvSpPr>
          <p:cNvPr id="225283" name="Google Shape;433;g847cf01710_0_113">
            <a:extLst>
              <a:ext uri="{FF2B5EF4-FFF2-40B4-BE49-F238E27FC236}">
                <a16:creationId xmlns:a16="http://schemas.microsoft.com/office/drawing/2014/main" id="{61C43F0F-B8A0-3F47-A468-571556A925C2}"/>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What is the actual </a:t>
            </a:r>
            <a:r>
              <a:rPr lang="en-US" altLang="en-US" sz="2400" b="0" i="1" dirty="0">
                <a:solidFill>
                  <a:srgbClr val="000000"/>
                </a:solidFill>
                <a:ea typeface="Calibri" panose="020F0502020204030204" pitchFamily="34" charset="0"/>
                <a:cs typeface="Arial" panose="020B0604020202020204" pitchFamily="34" charset="0"/>
                <a:sym typeface="Calibri" panose="020F0502020204030204" pitchFamily="34" charset="0"/>
              </a:rPr>
              <a:t>function </a:t>
            </a: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of a buffer system such as acetate/acetic acid?</a:t>
            </a:r>
            <a:endParaRPr lang="en-US" altLang="en-US" sz="2400" b="0" dirty="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A. to maintain a constant pH in the event that the</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     concentration of an acid or base increases</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ea typeface="Calibri" panose="020F0502020204030204" pitchFamily="34" charset="0"/>
                <a:cs typeface="Arial" panose="020B0604020202020204" pitchFamily="34" charset="0"/>
              </a:rPr>
              <a:t>Buffer systems are aqueous systems that tend to resist changes in pH when small amounts of acid (H</a:t>
            </a:r>
            <a:r>
              <a:rPr lang="en-US" altLang="en-US" sz="2400" baseline="30000" dirty="0">
                <a:ea typeface="Calibri" panose="020F0502020204030204" pitchFamily="34" charset="0"/>
                <a:cs typeface="Arial" panose="020B0604020202020204" pitchFamily="34" charset="0"/>
              </a:rPr>
              <a:t>+</a:t>
            </a:r>
            <a:r>
              <a:rPr lang="en-US" altLang="en-US" sz="2400" dirty="0">
                <a:ea typeface="Calibri" panose="020F0502020204030204" pitchFamily="34" charset="0"/>
                <a:cs typeface="Arial" panose="020B0604020202020204" pitchFamily="34" charset="0"/>
              </a:rPr>
              <a:t>) or base (OH</a:t>
            </a:r>
            <a:r>
              <a:rPr lang="en-US" altLang="en-US" sz="2400" baseline="30000" dirty="0">
                <a:ea typeface="Calibri" panose="020F0502020204030204" pitchFamily="34" charset="0"/>
                <a:cs typeface="Arial" panose="020B0604020202020204" pitchFamily="34" charset="0"/>
              </a:rPr>
              <a:t>−</a:t>
            </a:r>
            <a:r>
              <a:rPr lang="en-US" altLang="en-US" sz="2400" dirty="0">
                <a:ea typeface="Calibri" panose="020F0502020204030204" pitchFamily="34" charset="0"/>
                <a:cs typeface="Arial" panose="020B0604020202020204" pitchFamily="34" charset="0"/>
              </a:rPr>
              <a:t>) are added. </a:t>
            </a: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Google Shape;184;g7fe2cbe272_0_35" descr="Icon P 3&#10;">
            <a:extLst>
              <a:ext uri="{FF2B5EF4-FFF2-40B4-BE49-F238E27FC236}">
                <a16:creationId xmlns:a16="http://schemas.microsoft.com/office/drawing/2014/main" id="{73521EE0-BAF2-2E4A-8013-5106B55B550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2656" y="246417"/>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FF3F8DC-2B96-4934-800A-B36BF9713E49}"/>
              </a:ext>
            </a:extLst>
          </p:cNvPr>
          <p:cNvSpPr>
            <a:spLocks noGrp="1"/>
          </p:cNvSpPr>
          <p:nvPr>
            <p:ph type="title"/>
          </p:nvPr>
        </p:nvSpPr>
        <p:spPr/>
        <p:txBody>
          <a:bodyPr/>
          <a:lstStyle/>
          <a:p>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sym typeface="Calibri" panose="020F0502020204030204" pitchFamily="34" charset="0"/>
              </a:rPr>
              <a:t>Principle</a:t>
            </a:r>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 3</a:t>
            </a:r>
            <a:r>
              <a:rPr lang="en-US" altLang="en-US" sz="2000"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 (2 of 5)</a:t>
            </a:r>
            <a:endParaRPr lang="en-AU" dirty="0"/>
          </a:p>
        </p:txBody>
      </p:sp>
      <p:sp>
        <p:nvSpPr>
          <p:cNvPr id="227331" name="Text Placeholder 2">
            <a:extLst>
              <a:ext uri="{FF2B5EF4-FFF2-40B4-BE49-F238E27FC236}">
                <a16:creationId xmlns:a16="http://schemas.microsoft.com/office/drawing/2014/main" id="{0A4178C3-431D-DE43-B248-D4FD5692C3EA}"/>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429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Tx/>
              <a:buNone/>
            </a:pPr>
            <a:r>
              <a:rPr lang="en-US" altLang="en-US" sz="2400" dirty="0"/>
              <a:t>An aqueous solution of a weak acid and its salt makes a buffer that resists changes in pH in response to added acid or base. </a:t>
            </a:r>
            <a:r>
              <a:rPr lang="en-US" altLang="en-US" sz="2400" b="0" dirty="0"/>
              <a:t>Biological systems are buffered to maintain a narrow pH range, in which their macromolecules retain their functional structure, which depends on their ionization state. Conditions that produce blood pH outside the range of 7.3 to 7.5 are life-threatening in humans. </a:t>
            </a:r>
            <a:endParaRPr lang="en-US" altLang="en-US"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EE77D-10FB-4420-99A2-06AD59D36691}"/>
              </a:ext>
            </a:extLst>
          </p:cNvPr>
          <p:cNvSpPr>
            <a:spLocks noGrp="1"/>
          </p:cNvSpPr>
          <p:nvPr>
            <p:ph type="title"/>
          </p:nvPr>
        </p:nvSpPr>
        <p:spPr/>
        <p:txBody>
          <a:bodyPr/>
          <a:lstStyle/>
          <a:p>
            <a:r>
              <a:rPr lang="en-US" altLang="en-US" sz="3600"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Hydrogen Bonds Account for the Relatively High Melting Point of Water</a:t>
            </a:r>
            <a:endParaRPr lang="en-AU" sz="3600" dirty="0"/>
          </a:p>
        </p:txBody>
      </p:sp>
      <p:sp>
        <p:nvSpPr>
          <p:cNvPr id="8" name="Google Shape;232;g7fe2cbe272_0_58">
            <a:extLst>
              <a:ext uri="{FF2B5EF4-FFF2-40B4-BE49-F238E27FC236}">
                <a16:creationId xmlns:a16="http://schemas.microsoft.com/office/drawing/2014/main" id="{A0C17177-30A0-FA4F-9AD0-4293457525D7}"/>
              </a:ext>
            </a:extLst>
          </p:cNvPr>
          <p:cNvSpPr txBox="1">
            <a:spLocks/>
          </p:cNvSpPr>
          <p:nvPr/>
        </p:nvSpPr>
        <p:spPr bwMode="auto">
          <a:xfrm>
            <a:off x="476250" y="1981200"/>
            <a:ext cx="8191500" cy="44958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during melting or evaporation, heat is taken up by the system and the entropy of the aqueous system increases:</a:t>
            </a: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H</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O(solid) → H</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O(liquid)		∆</a:t>
            </a:r>
            <a:r>
              <a:rPr lang="en-US" sz="2400" b="0" i="1" dirty="0">
                <a:latin typeface="Arial" panose="020B0604020202020204" pitchFamily="34" charset="0"/>
                <a:cs typeface="Arial" panose="020B0604020202020204" pitchFamily="34" charset="0"/>
              </a:rPr>
              <a:t>H </a:t>
            </a:r>
            <a:r>
              <a:rPr lang="en-US" sz="2400" b="0" dirty="0">
                <a:latin typeface="Arial" panose="020B0604020202020204" pitchFamily="34" charset="0"/>
                <a:cs typeface="Arial" panose="020B0604020202020204" pitchFamily="34" charset="0"/>
              </a:rPr>
              <a:t>= +5.9 kJ/mol</a:t>
            </a: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H</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O(liquid) → H</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O(gas)		∆</a:t>
            </a:r>
            <a:r>
              <a:rPr lang="en-US" sz="2400" b="0" i="1" dirty="0">
                <a:latin typeface="Arial" panose="020B0604020202020204" pitchFamily="34" charset="0"/>
                <a:cs typeface="Arial" panose="020B0604020202020204" pitchFamily="34" charset="0"/>
              </a:rPr>
              <a:t>H </a:t>
            </a:r>
            <a:r>
              <a:rPr lang="en-US" sz="2400" b="0" dirty="0">
                <a:latin typeface="Arial" panose="020B0604020202020204" pitchFamily="34" charset="0"/>
                <a:cs typeface="Arial" panose="020B0604020202020204" pitchFamily="34" charset="0"/>
              </a:rPr>
              <a:t>= +44.0 kJ/mol</a:t>
            </a: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at room temperature, melting and evaporation occur spontaneously </a:t>
            </a:r>
          </a:p>
          <a:p>
            <a:pPr lvl="1"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free-energy change (∆</a:t>
            </a:r>
            <a:r>
              <a:rPr lang="en-US" sz="2400" b="0" i="1" dirty="0">
                <a:latin typeface="Arial" panose="020B0604020202020204" pitchFamily="34" charset="0"/>
                <a:cs typeface="Arial" panose="020B0604020202020204" pitchFamily="34" charset="0"/>
              </a:rPr>
              <a:t>G</a:t>
            </a:r>
            <a:r>
              <a:rPr lang="en-US" sz="2400" b="0" dirty="0">
                <a:latin typeface="Arial" panose="020B0604020202020204" pitchFamily="34" charset="0"/>
                <a:cs typeface="Arial" panose="020B0604020202020204" pitchFamily="34" charset="0"/>
              </a:rPr>
              <a:t>) must be negative</a:t>
            </a:r>
          </a:p>
          <a:p>
            <a:pPr lvl="1"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because ∆</a:t>
            </a:r>
            <a:r>
              <a:rPr lang="en-US" sz="2400" b="0" i="1" dirty="0">
                <a:latin typeface="Arial" panose="020B0604020202020204" pitchFamily="34" charset="0"/>
                <a:cs typeface="Arial" panose="020B0604020202020204" pitchFamily="34" charset="0"/>
              </a:rPr>
              <a:t>H </a:t>
            </a:r>
            <a:r>
              <a:rPr lang="en-US" sz="2400" b="0" dirty="0">
                <a:latin typeface="Arial" panose="020B0604020202020204" pitchFamily="34" charset="0"/>
                <a:cs typeface="Arial" panose="020B0604020202020204" pitchFamily="34" charset="0"/>
              </a:rPr>
              <a:t>is positive, the increase in </a:t>
            </a:r>
            <a:r>
              <a:rPr lang="en-US" sz="2400" b="0" i="1" dirty="0">
                <a:latin typeface="Arial" panose="020B0604020202020204" pitchFamily="34" charset="0"/>
                <a:cs typeface="Arial" panose="020B0604020202020204" pitchFamily="34" charset="0"/>
              </a:rPr>
              <a:t>∆S </a:t>
            </a:r>
            <a:r>
              <a:rPr lang="en-US" sz="2400" b="0" dirty="0">
                <a:latin typeface="Arial" panose="020B0604020202020204" pitchFamily="34" charset="0"/>
                <a:cs typeface="Arial" panose="020B0604020202020204" pitchFamily="34" charset="0"/>
              </a:rPr>
              <a:t>drives these changes</a:t>
            </a:r>
          </a:p>
          <a:p>
            <a:pPr lvl="1"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000" dirty="0"/>
          </a:p>
          <a:p>
            <a:pPr lvl="1" indent="-406400">
              <a:lnSpc>
                <a:spcPct val="110000"/>
              </a:lnSpc>
              <a:spcBef>
                <a:spcPts val="0"/>
              </a:spcBef>
              <a:buSzPts val="2800"/>
              <a:defRPr/>
            </a:pPr>
            <a:endParaRPr lang="en-US" sz="20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0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marL="0" indent="0">
              <a:lnSpc>
                <a:spcPct val="110000"/>
              </a:lnSpc>
              <a:spcBef>
                <a:spcPts val="560"/>
              </a:spcBef>
              <a:buFontTx/>
              <a:buNone/>
              <a:defRPr/>
            </a:pPr>
            <a:endParaRPr lang="en-US" kern="0"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7A5CF-1B44-437C-B0F9-8F15CF3E781F}"/>
              </a:ext>
            </a:extLst>
          </p:cNvPr>
          <p:cNvSpPr>
            <a:spLocks noGrp="1"/>
          </p:cNvSpPr>
          <p:nvPr>
            <p:ph type="title"/>
          </p:nvPr>
        </p:nvSpPr>
        <p:spPr/>
        <p:txBody>
          <a:bodyPr/>
          <a:lstStyle/>
          <a:p>
            <a:r>
              <a:rPr lang="en-US" altLang="en-US" sz="3200" b="1" dirty="0">
                <a:solidFill>
                  <a:srgbClr val="4E4CB4"/>
                </a:solidFill>
                <a:latin typeface="Arial" panose="020B0604020202020204" pitchFamily="34" charset="0"/>
                <a:ea typeface="ＭＳ Ｐゴシック" panose="020B0600070205080204" pitchFamily="34" charset="-128"/>
                <a:cs typeface="Arial" panose="020B0604020202020204" pitchFamily="34" charset="0"/>
              </a:rPr>
              <a:t>The Henderson-Hasselbalch Equation Relates pH, </a:t>
            </a:r>
            <a:r>
              <a:rPr lang="en-US" altLang="en-US" sz="3200" b="1" dirty="0" err="1">
                <a:solidFill>
                  <a:srgbClr val="4E4CB4"/>
                </a:solidFill>
                <a:latin typeface="Arial" panose="020B0604020202020204" pitchFamily="34" charset="0"/>
                <a:ea typeface="ＭＳ Ｐゴシック" panose="020B0600070205080204" pitchFamily="34" charset="-128"/>
                <a:cs typeface="Arial" panose="020B0604020202020204" pitchFamily="34" charset="0"/>
              </a:rPr>
              <a:t>p</a:t>
            </a:r>
            <a:r>
              <a:rPr lang="en-US" altLang="en-US" sz="3200" b="1" i="1" dirty="0" err="1">
                <a:solidFill>
                  <a:srgbClr val="4E4CB4"/>
                </a:solidFill>
                <a:latin typeface="Arial" panose="020B0604020202020204" pitchFamily="34" charset="0"/>
                <a:ea typeface="ＭＳ Ｐゴシック" panose="020B0600070205080204" pitchFamily="34" charset="-128"/>
                <a:cs typeface="Arial" panose="020B0604020202020204" pitchFamily="34" charset="0"/>
              </a:rPr>
              <a:t>K</a:t>
            </a:r>
            <a:r>
              <a:rPr lang="en-US" altLang="en-US" sz="3200" b="1" baseline="-25000" dirty="0" err="1">
                <a:solidFill>
                  <a:srgbClr val="4E4CB4"/>
                </a:solidFill>
                <a:latin typeface="Arial" panose="020B0604020202020204" pitchFamily="34" charset="0"/>
                <a:ea typeface="ＭＳ Ｐゴシック" panose="020B0600070205080204" pitchFamily="34" charset="-128"/>
                <a:cs typeface="Arial" panose="020B0604020202020204" pitchFamily="34" charset="0"/>
              </a:rPr>
              <a:t>a</a:t>
            </a:r>
            <a:r>
              <a:rPr lang="en-US" altLang="en-US" sz="3200" b="1" dirty="0">
                <a:solidFill>
                  <a:srgbClr val="4E4CB4"/>
                </a:solidFill>
                <a:latin typeface="Arial" panose="020B0604020202020204" pitchFamily="34" charset="0"/>
                <a:ea typeface="ＭＳ Ｐゴシック" panose="020B0600070205080204" pitchFamily="34" charset="-128"/>
                <a:cs typeface="Arial" panose="020B0604020202020204" pitchFamily="34" charset="0"/>
              </a:rPr>
              <a:t>, and Buffer Concentration</a:t>
            </a:r>
            <a:endParaRPr lang="en-AU" sz="3200" dirty="0">
              <a:solidFill>
                <a:srgbClr val="4E4CB4"/>
              </a:solidFill>
            </a:endParaRPr>
          </a:p>
        </p:txBody>
      </p:sp>
      <p:sp>
        <p:nvSpPr>
          <p:cNvPr id="3" name="Content Placeholder 2">
            <a:extLst>
              <a:ext uri="{FF2B5EF4-FFF2-40B4-BE49-F238E27FC236}">
                <a16:creationId xmlns:a16="http://schemas.microsoft.com/office/drawing/2014/main" id="{5E0732BD-CE35-42C5-B23A-8E185E4C4D15}"/>
              </a:ext>
            </a:extLst>
          </p:cNvPr>
          <p:cNvSpPr>
            <a:spLocks noGrp="1"/>
          </p:cNvSpPr>
          <p:nvPr>
            <p:ph idx="1"/>
          </p:nvPr>
        </p:nvSpPr>
        <p:spPr>
          <a:xfrm>
            <a:off x="457200" y="1600201"/>
            <a:ext cx="8229600" cy="1524000"/>
          </a:xfrm>
        </p:spPr>
        <p:txBody>
          <a:bodyPr/>
          <a:lstStyle/>
          <a:p>
            <a:r>
              <a:rPr lang="en-AU" b="1" dirty="0"/>
              <a:t>Henderson-Hasselbalch equation</a:t>
            </a:r>
            <a:r>
              <a:rPr lang="en-AU" dirty="0"/>
              <a:t> = describes the shape of the titration curve of any weak acid</a:t>
            </a:r>
          </a:p>
        </p:txBody>
      </p:sp>
      <p:graphicFrame>
        <p:nvGraphicFramePr>
          <p:cNvPr id="5" name="Object 4">
            <a:extLst>
              <a:ext uri="{FF2B5EF4-FFF2-40B4-BE49-F238E27FC236}">
                <a16:creationId xmlns:a16="http://schemas.microsoft.com/office/drawing/2014/main" id="{5639CB50-77B2-4FD2-9D9A-D363A50F6408}"/>
              </a:ext>
            </a:extLst>
          </p:cNvPr>
          <p:cNvGraphicFramePr>
            <a:graphicFrameLocks noChangeAspect="1"/>
          </p:cNvGraphicFramePr>
          <p:nvPr>
            <p:extLst>
              <p:ext uri="{D42A27DB-BD31-4B8C-83A1-F6EECF244321}">
                <p14:modId xmlns:p14="http://schemas.microsoft.com/office/powerpoint/2010/main" val="2096202738"/>
              </p:ext>
            </p:extLst>
          </p:nvPr>
        </p:nvGraphicFramePr>
        <p:xfrm>
          <a:off x="2438400" y="3505202"/>
          <a:ext cx="2819400" cy="923018"/>
        </p:xfrm>
        <a:graphic>
          <a:graphicData uri="http://schemas.openxmlformats.org/presentationml/2006/ole">
            <mc:AlternateContent xmlns:mc="http://schemas.openxmlformats.org/markup-compatibility/2006">
              <mc:Choice xmlns:v="urn:schemas-microsoft-com:vml" Requires="v">
                <p:oleObj spid="_x0000_s13322" name="Equation" r:id="rId4" imgW="2133360" imgH="698400" progId="Equation.DSMT4">
                  <p:embed/>
                </p:oleObj>
              </mc:Choice>
              <mc:Fallback>
                <p:oleObj name="Equation" r:id="rId4" imgW="2133360" imgH="698400" progId="Equation.DSMT4">
                  <p:embed/>
                  <p:pic>
                    <p:nvPicPr>
                      <p:cNvPr id="0" name=""/>
                      <p:cNvPicPr/>
                      <p:nvPr/>
                    </p:nvPicPr>
                    <p:blipFill>
                      <a:blip r:embed="rId5"/>
                      <a:stretch>
                        <a:fillRect/>
                      </a:stretch>
                    </p:blipFill>
                    <p:spPr>
                      <a:xfrm>
                        <a:off x="2438400" y="3505202"/>
                        <a:ext cx="2819400" cy="923018"/>
                      </a:xfrm>
                      <a:prstGeom prst="rect">
                        <a:avLst/>
                      </a:prstGeom>
                    </p:spPr>
                  </p:pic>
                </p:oleObj>
              </mc:Fallback>
            </mc:AlternateContent>
          </a:graphicData>
        </a:graphic>
      </p:graphicFrame>
      <p:sp>
        <p:nvSpPr>
          <p:cNvPr id="229379" name="TextBox 4">
            <a:extLst>
              <a:ext uri="{FF2B5EF4-FFF2-40B4-BE49-F238E27FC236}">
                <a16:creationId xmlns:a16="http://schemas.microsoft.com/office/drawing/2014/main" id="{93115638-75E9-7C43-AA7D-DE1576A339D3}"/>
              </a:ext>
            </a:extLst>
          </p:cNvPr>
          <p:cNvSpPr txBox="1">
            <a:spLocks noChangeArrowheads="1"/>
          </p:cNvSpPr>
          <p:nvPr/>
        </p:nvSpPr>
        <p:spPr bwMode="auto">
          <a:xfrm>
            <a:off x="5715000" y="3733800"/>
            <a:ext cx="228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0" dirty="0"/>
              <a:t>(</a:t>
            </a:r>
            <a:r>
              <a:rPr lang="en-US" altLang="en-US" sz="2400" b="0" dirty="0" err="1"/>
              <a:t>Eqn</a:t>
            </a:r>
            <a:r>
              <a:rPr lang="en-US" altLang="en-US" sz="2400" b="0" dirty="0"/>
              <a:t> 2-9) </a:t>
            </a:r>
          </a:p>
        </p:txBody>
      </p:sp>
    </p:spTree>
    <p:extLst>
      <p:ext uri="{BB962C8B-B14F-4D97-AF65-F5344CB8AC3E}">
        <p14:creationId xmlns:p14="http://schemas.microsoft.com/office/powerpoint/2010/main" val="4501279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12A1F-0059-452A-862F-725BACD5DC9B}"/>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Deriving the Henderson-Hasselbalch Equation</a:t>
            </a:r>
            <a:endParaRPr lang="en-AU" dirty="0"/>
          </a:p>
        </p:txBody>
      </p:sp>
      <mc:AlternateContent xmlns:mc="http://schemas.openxmlformats.org/markup-compatibility/2006" xmlns:a14="http://schemas.microsoft.com/office/drawing/2010/main">
        <mc:Choice Requires="a14">
          <p:sp>
            <p:nvSpPr>
              <p:cNvPr id="6" name="Text Placeholder 2">
                <a:extLst>
                  <a:ext uri="{FF2B5EF4-FFF2-40B4-BE49-F238E27FC236}">
                    <a16:creationId xmlns:a16="http://schemas.microsoft.com/office/drawing/2014/main" id="{894A0F41-473F-744F-AEC3-2297E33636A9}"/>
                  </a:ext>
                </a:extLst>
              </p:cNvPr>
              <p:cNvSpPr txBox="1">
                <a:spLocks noChangeArrowheads="1"/>
              </p:cNvSpPr>
              <p:nvPr/>
            </p:nvSpPr>
            <p:spPr bwMode="auto">
              <a:xfrm>
                <a:off x="1066801" y="1704974"/>
                <a:ext cx="5738132" cy="43148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429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buFontTx/>
                  <a:buNone/>
                </a:pPr>
                <a:r>
                  <a:rPr lang="en-US" altLang="en-US" sz="2400" b="0" i="1" dirty="0"/>
                  <a:t>  K</a:t>
                </a:r>
                <a:r>
                  <a:rPr lang="en-US" altLang="en-US" sz="2400" b="0" baseline="-25000" dirty="0"/>
                  <a:t>a </a:t>
                </a:r>
                <a:r>
                  <a:rPr lang="en-US" altLang="en-US" sz="2400" b="0" dirty="0"/>
                  <a:t>= </a:t>
                </a:r>
                <a14:m>
                  <m:oMath xmlns:m="http://schemas.openxmlformats.org/officeDocument/2006/math">
                    <m:f>
                      <m:fPr>
                        <m:ctrlPr>
                          <a:rPr lang="en-US" altLang="en-US" sz="2400" b="0" i="1" smtClean="0">
                            <a:latin typeface="Cambria Math" panose="02040503050406030204" pitchFamily="18" charset="0"/>
                          </a:rPr>
                        </m:ctrlPr>
                      </m:fPr>
                      <m:num>
                        <m:r>
                          <m:rPr>
                            <m:nor/>
                          </m:rPr>
                          <a:rPr lang="en-US" altLang="en-US" sz="2400" b="0" dirty="0"/>
                          <m:t>[</m:t>
                        </m:r>
                        <m:r>
                          <m:rPr>
                            <m:nor/>
                          </m:rPr>
                          <a:rPr lang="en-US" altLang="en-US" sz="2400" b="0" dirty="0"/>
                          <m:t>H</m:t>
                        </m:r>
                        <m:r>
                          <m:rPr>
                            <m:nor/>
                          </m:rPr>
                          <a:rPr lang="en-US" altLang="en-US" sz="2400" b="0" baseline="30000" dirty="0"/>
                          <m:t>+</m:t>
                        </m:r>
                        <m:r>
                          <m:rPr>
                            <m:nor/>
                          </m:rPr>
                          <a:rPr lang="en-US" altLang="en-US" sz="2400" b="0" dirty="0"/>
                          <m:t>][</m:t>
                        </m:r>
                        <m:r>
                          <m:rPr>
                            <m:nor/>
                          </m:rPr>
                          <a:rPr lang="en-US" altLang="en-US" sz="2400" b="0" dirty="0"/>
                          <m:t>A</m:t>
                        </m:r>
                        <m:r>
                          <m:rPr>
                            <m:nor/>
                          </m:rPr>
                          <a:rPr lang="en-US" altLang="en-US" sz="2400" b="0" baseline="30000" dirty="0"/>
                          <m:t>−</m:t>
                        </m:r>
                        <m:r>
                          <m:rPr>
                            <m:nor/>
                          </m:rPr>
                          <a:rPr lang="en-US" altLang="en-US" sz="2400" b="0" dirty="0"/>
                          <m:t>]</m:t>
                        </m:r>
                      </m:num>
                      <m:den>
                        <m:r>
                          <m:rPr>
                            <m:nor/>
                          </m:rPr>
                          <a:rPr lang="en-US" altLang="en-US" sz="2400" b="0" dirty="0"/>
                          <m:t>[</m:t>
                        </m:r>
                        <m:r>
                          <m:rPr>
                            <m:nor/>
                          </m:rPr>
                          <a:rPr lang="en-US" altLang="en-US" sz="2400" b="0" dirty="0"/>
                          <m:t>HA</m:t>
                        </m:r>
                        <m:r>
                          <m:rPr>
                            <m:nor/>
                          </m:rPr>
                          <a:rPr lang="en-US" altLang="en-US" sz="2400" b="0" dirty="0"/>
                          <m:t>] </m:t>
                        </m:r>
                      </m:den>
                    </m:f>
                  </m:oMath>
                </a14:m>
                <a:endParaRPr lang="en-US" altLang="en-US" sz="2400" b="0" dirty="0"/>
              </a:p>
              <a:p>
                <a:pPr algn="ctr">
                  <a:buFontTx/>
                  <a:buNone/>
                </a:pPr>
                <a:r>
                  <a:rPr lang="en-US" altLang="en-US" sz="2400" b="0" dirty="0"/>
                  <a:t>[H</a:t>
                </a:r>
                <a:r>
                  <a:rPr lang="en-US" altLang="en-US" sz="2400" b="0" baseline="30000" dirty="0"/>
                  <a:t>+</a:t>
                </a:r>
                <a:r>
                  <a:rPr lang="en-US" altLang="en-US" sz="2400" b="0" dirty="0"/>
                  <a:t>] = </a:t>
                </a:r>
                <a:r>
                  <a:rPr lang="en-US" altLang="en-US" sz="2400" b="0" i="1" dirty="0"/>
                  <a:t>K</a:t>
                </a:r>
                <a:r>
                  <a:rPr lang="en-US" altLang="en-US" sz="2400" b="0" baseline="-25000" dirty="0"/>
                  <a:t>a </a:t>
                </a:r>
                <a14:m>
                  <m:oMath xmlns:m="http://schemas.openxmlformats.org/officeDocument/2006/math">
                    <m:f>
                      <m:fPr>
                        <m:ctrlPr>
                          <a:rPr lang="en-US" altLang="en-US" sz="2400" b="0" i="1">
                            <a:latin typeface="Cambria Math" panose="02040503050406030204" pitchFamily="18" charset="0"/>
                          </a:rPr>
                        </m:ctrlPr>
                      </m:fPr>
                      <m:num>
                        <m:r>
                          <m:rPr>
                            <m:nor/>
                          </m:rPr>
                          <a:rPr lang="en-US" altLang="en-US" sz="2400" b="0" dirty="0"/>
                          <m:t>[</m:t>
                        </m:r>
                        <m:r>
                          <m:rPr>
                            <m:nor/>
                          </m:rPr>
                          <a:rPr lang="en-US" altLang="en-US" sz="2400" b="0" i="0" dirty="0" smtClean="0"/>
                          <m:t>H</m:t>
                        </m:r>
                        <m:r>
                          <m:rPr>
                            <m:nor/>
                          </m:rPr>
                          <a:rPr lang="en-US" altLang="en-US" sz="2400" b="0" dirty="0"/>
                          <m:t>A</m:t>
                        </m:r>
                        <m:r>
                          <m:rPr>
                            <m:nor/>
                          </m:rPr>
                          <a:rPr lang="en-US" altLang="en-US" sz="2400" b="0" dirty="0"/>
                          <m:t>] </m:t>
                        </m:r>
                      </m:num>
                      <m:den>
                        <m:r>
                          <m:rPr>
                            <m:nor/>
                          </m:rPr>
                          <a:rPr lang="en-US" altLang="en-US" sz="2400" b="0" dirty="0"/>
                          <m:t>[</m:t>
                        </m:r>
                        <m:r>
                          <m:rPr>
                            <m:nor/>
                          </m:rPr>
                          <a:rPr lang="en-US" altLang="en-US" sz="2400" b="0" i="0" dirty="0" smtClean="0"/>
                          <m:t>A</m:t>
                        </m:r>
                        <m:r>
                          <m:rPr>
                            <m:nor/>
                          </m:rPr>
                          <a:rPr lang="en-US" altLang="en-US" sz="2400" b="0" baseline="30000" dirty="0"/>
                          <m:t>−</m:t>
                        </m:r>
                        <m:r>
                          <m:rPr>
                            <m:nor/>
                          </m:rPr>
                          <a:rPr lang="en-US" altLang="en-US" sz="2400" b="0" dirty="0"/>
                          <m:t>] </m:t>
                        </m:r>
                      </m:den>
                    </m:f>
                  </m:oMath>
                </a14:m>
                <a:r>
                  <a:rPr lang="en-US" altLang="en-US" sz="2400" b="0" dirty="0"/>
                  <a:t> </a:t>
                </a:r>
              </a:p>
              <a:p>
                <a:pPr algn="ctr">
                  <a:buFontTx/>
                  <a:buNone/>
                </a:pPr>
                <a:r>
                  <a:rPr lang="en-US" altLang="en-US" sz="2400" b="0" dirty="0"/>
                  <a:t>         –log [H</a:t>
                </a:r>
                <a:r>
                  <a:rPr lang="en-US" altLang="en-US" sz="2400" b="0" baseline="30000" dirty="0"/>
                  <a:t>+</a:t>
                </a:r>
                <a:r>
                  <a:rPr lang="en-US" altLang="en-US" sz="2400" b="0" dirty="0"/>
                  <a:t>] = –log </a:t>
                </a:r>
                <a:r>
                  <a:rPr lang="en-US" altLang="en-US" sz="2400" b="0" i="1" dirty="0"/>
                  <a:t>K</a:t>
                </a:r>
                <a:r>
                  <a:rPr lang="en-US" altLang="en-US" sz="2400" b="0" baseline="-25000" dirty="0"/>
                  <a:t>a </a:t>
                </a:r>
                <a:r>
                  <a:rPr lang="en-US" altLang="en-US" sz="2400" b="0" dirty="0"/>
                  <a:t>– log </a:t>
                </a:r>
                <a14:m>
                  <m:oMath xmlns:m="http://schemas.openxmlformats.org/officeDocument/2006/math">
                    <m:f>
                      <m:fPr>
                        <m:ctrlPr>
                          <a:rPr lang="en-US" altLang="en-US" sz="2400" b="0" i="1">
                            <a:latin typeface="Cambria Math" panose="02040503050406030204" pitchFamily="18" charset="0"/>
                          </a:rPr>
                        </m:ctrlPr>
                      </m:fPr>
                      <m:num>
                        <m:r>
                          <m:rPr>
                            <m:nor/>
                          </m:rPr>
                          <a:rPr lang="en-US" altLang="en-US" sz="2400" b="0" dirty="0"/>
                          <m:t>[</m:t>
                        </m:r>
                        <m:r>
                          <m:rPr>
                            <m:nor/>
                          </m:rPr>
                          <a:rPr lang="en-US" altLang="en-US" sz="2400" b="0" dirty="0"/>
                          <m:t>HA</m:t>
                        </m:r>
                        <m:r>
                          <m:rPr>
                            <m:nor/>
                          </m:rPr>
                          <a:rPr lang="en-US" altLang="en-US" sz="2400" b="0" dirty="0"/>
                          <m:t>] </m:t>
                        </m:r>
                      </m:num>
                      <m:den>
                        <m:r>
                          <m:rPr>
                            <m:nor/>
                          </m:rPr>
                          <a:rPr lang="en-US" altLang="en-US" sz="2400" b="0" dirty="0"/>
                          <m:t>[</m:t>
                        </m:r>
                        <m:r>
                          <m:rPr>
                            <m:nor/>
                          </m:rPr>
                          <a:rPr lang="en-US" altLang="en-US" sz="2400" b="0" dirty="0"/>
                          <m:t>A</m:t>
                        </m:r>
                        <m:r>
                          <m:rPr>
                            <m:nor/>
                          </m:rPr>
                          <a:rPr lang="en-US" altLang="en-US" sz="2400" b="0" baseline="30000" dirty="0"/>
                          <m:t>−</m:t>
                        </m:r>
                        <m:r>
                          <m:rPr>
                            <m:nor/>
                          </m:rPr>
                          <a:rPr lang="en-US" altLang="en-US" sz="2400" b="0" dirty="0"/>
                          <m:t>]</m:t>
                        </m:r>
                      </m:den>
                    </m:f>
                  </m:oMath>
                </a14:m>
                <a:r>
                  <a:rPr lang="en-US" altLang="en-US" sz="2400" b="0" dirty="0"/>
                  <a:t> </a:t>
                </a:r>
              </a:p>
              <a:p>
                <a:pPr algn="ctr">
                  <a:buFontTx/>
                  <a:buNone/>
                </a:pPr>
                <a:r>
                  <a:rPr lang="en-US" altLang="en-US" sz="2400" b="0" dirty="0"/>
                  <a:t>           pH = </a:t>
                </a:r>
                <a:r>
                  <a:rPr lang="en-US" altLang="en-US" sz="2400" b="0" dirty="0" err="1"/>
                  <a:t>p</a:t>
                </a:r>
                <a:r>
                  <a:rPr lang="en-US" altLang="en-US" sz="2400" b="0" i="1" dirty="0" err="1"/>
                  <a:t>K</a:t>
                </a:r>
                <a:r>
                  <a:rPr lang="en-US" altLang="en-US" sz="2400" b="0" baseline="-25000" dirty="0" err="1"/>
                  <a:t>a</a:t>
                </a:r>
                <a:r>
                  <a:rPr lang="en-US" altLang="en-US" sz="2400" b="0" baseline="-25000" dirty="0"/>
                  <a:t> </a:t>
                </a:r>
                <a:r>
                  <a:rPr lang="en-US" altLang="en-US" sz="2400" b="0" dirty="0"/>
                  <a:t>– log </a:t>
                </a:r>
                <a14:m>
                  <m:oMath xmlns:m="http://schemas.openxmlformats.org/officeDocument/2006/math">
                    <m:f>
                      <m:fPr>
                        <m:ctrlPr>
                          <a:rPr lang="en-US" altLang="en-US" sz="2400" b="0" i="1">
                            <a:latin typeface="Cambria Math" panose="02040503050406030204" pitchFamily="18" charset="0"/>
                          </a:rPr>
                        </m:ctrlPr>
                      </m:fPr>
                      <m:num>
                        <m:r>
                          <m:rPr>
                            <m:nor/>
                          </m:rPr>
                          <a:rPr lang="en-US" altLang="en-US" sz="2400" b="0" dirty="0"/>
                          <m:t>[</m:t>
                        </m:r>
                        <m:r>
                          <m:rPr>
                            <m:nor/>
                          </m:rPr>
                          <a:rPr lang="en-US" altLang="en-US" sz="2400" b="0" dirty="0"/>
                          <m:t>HA</m:t>
                        </m:r>
                        <m:r>
                          <m:rPr>
                            <m:nor/>
                          </m:rPr>
                          <a:rPr lang="en-US" altLang="en-US" sz="2400" b="0" dirty="0"/>
                          <m:t>] </m:t>
                        </m:r>
                      </m:num>
                      <m:den>
                        <m:r>
                          <m:rPr>
                            <m:nor/>
                          </m:rPr>
                          <a:rPr lang="en-US" altLang="en-US" sz="2400" b="0" dirty="0"/>
                          <m:t>[</m:t>
                        </m:r>
                        <m:r>
                          <m:rPr>
                            <m:nor/>
                          </m:rPr>
                          <a:rPr lang="en-US" altLang="en-US" sz="2400" b="0" dirty="0"/>
                          <m:t>A</m:t>
                        </m:r>
                        <m:r>
                          <m:rPr>
                            <m:nor/>
                          </m:rPr>
                          <a:rPr lang="en-US" altLang="en-US" sz="2400" b="0" baseline="30000" dirty="0"/>
                          <m:t>−</m:t>
                        </m:r>
                        <m:r>
                          <m:rPr>
                            <m:nor/>
                          </m:rPr>
                          <a:rPr lang="en-US" altLang="en-US" sz="2400" b="0" dirty="0"/>
                          <m:t>]</m:t>
                        </m:r>
                      </m:den>
                    </m:f>
                  </m:oMath>
                </a14:m>
                <a:r>
                  <a:rPr lang="en-US" altLang="en-US" sz="2400" b="0" baseline="-25000" dirty="0"/>
                  <a:t> </a:t>
                </a:r>
              </a:p>
              <a:p>
                <a:pPr algn="ctr">
                  <a:buFontTx/>
                  <a:buNone/>
                </a:pPr>
                <a:endParaRPr lang="en-US" altLang="en-US" sz="2400" b="0" baseline="-25000" dirty="0"/>
              </a:p>
              <a:p>
                <a:pPr algn="ctr">
                  <a:buNone/>
                </a:pPr>
                <a:r>
                  <a:rPr lang="en-US" altLang="en-US" sz="2400" b="0" dirty="0"/>
                  <a:t>            pH = </a:t>
                </a:r>
                <a:r>
                  <a:rPr lang="en-US" altLang="en-US" sz="2400" b="0" dirty="0" err="1"/>
                  <a:t>p</a:t>
                </a:r>
                <a:r>
                  <a:rPr lang="en-US" altLang="en-US" sz="2400" b="0" i="1" dirty="0" err="1"/>
                  <a:t>K</a:t>
                </a:r>
                <a:r>
                  <a:rPr lang="en-US" altLang="en-US" sz="2400" b="0" baseline="-25000" dirty="0" err="1"/>
                  <a:t>a</a:t>
                </a:r>
                <a:r>
                  <a:rPr lang="en-US" altLang="en-US" sz="2400" b="0" baseline="-25000" dirty="0"/>
                  <a:t> </a:t>
                </a:r>
                <a:r>
                  <a:rPr lang="en-US" altLang="en-US" sz="2400" b="0" dirty="0"/>
                  <a:t>+ log </a:t>
                </a:r>
                <a14:m>
                  <m:oMath xmlns:m="http://schemas.openxmlformats.org/officeDocument/2006/math">
                    <m:f>
                      <m:fPr>
                        <m:ctrlPr>
                          <a:rPr lang="en-US" altLang="en-US" sz="2400" b="0" i="1">
                            <a:latin typeface="Cambria Math" panose="02040503050406030204" pitchFamily="18" charset="0"/>
                          </a:rPr>
                        </m:ctrlPr>
                      </m:fPr>
                      <m:num>
                        <m:r>
                          <m:rPr>
                            <m:nor/>
                          </m:rPr>
                          <a:rPr lang="en-US" altLang="en-US" sz="2400" b="0" dirty="0"/>
                          <m:t>[</m:t>
                        </m:r>
                        <m:r>
                          <m:rPr>
                            <m:nor/>
                          </m:rPr>
                          <a:rPr lang="en-US" altLang="en-US" sz="2400" b="0" dirty="0"/>
                          <m:t>A</m:t>
                        </m:r>
                        <m:r>
                          <m:rPr>
                            <m:nor/>
                          </m:rPr>
                          <a:rPr lang="en-US" altLang="en-US" sz="2400" b="0" baseline="30000" dirty="0"/>
                          <m:t>−</m:t>
                        </m:r>
                        <m:r>
                          <m:rPr>
                            <m:nor/>
                          </m:rPr>
                          <a:rPr lang="en-US" altLang="en-US" sz="2400" b="0" dirty="0"/>
                          <m:t>]</m:t>
                        </m:r>
                      </m:num>
                      <m:den>
                        <m:r>
                          <m:rPr>
                            <m:nor/>
                          </m:rPr>
                          <a:rPr lang="en-US" altLang="en-US" sz="2400" b="0" dirty="0" smtClean="0"/>
                          <m:t>[</m:t>
                        </m:r>
                        <m:r>
                          <m:rPr>
                            <m:nor/>
                          </m:rPr>
                          <a:rPr lang="en-US" altLang="en-US" sz="2400" b="0" i="0" dirty="0" smtClean="0"/>
                          <m:t>H</m:t>
                        </m:r>
                        <m:r>
                          <m:rPr>
                            <m:nor/>
                          </m:rPr>
                          <a:rPr lang="en-US" altLang="en-US" sz="2400" b="0" dirty="0" smtClean="0"/>
                          <m:t>A</m:t>
                        </m:r>
                        <m:r>
                          <m:rPr>
                            <m:nor/>
                          </m:rPr>
                          <a:rPr lang="en-US" altLang="en-US" sz="2400" b="0" dirty="0" smtClean="0"/>
                          <m:t>] </m:t>
                        </m:r>
                      </m:den>
                    </m:f>
                  </m:oMath>
                </a14:m>
                <a:r>
                  <a:rPr lang="en-US" altLang="en-US" sz="2400" b="0" baseline="-25000" dirty="0"/>
                  <a:t> </a:t>
                </a:r>
                <a:endParaRPr lang="en-US" altLang="en-US" sz="2400" b="0" dirty="0"/>
              </a:p>
              <a:p>
                <a:pPr>
                  <a:buFontTx/>
                  <a:buNone/>
                </a:pPr>
                <a:endParaRPr lang="en-US" altLang="en-US" sz="2400" b="0" dirty="0"/>
              </a:p>
              <a:p>
                <a:pPr>
                  <a:buFontTx/>
                  <a:buNone/>
                </a:pPr>
                <a:r>
                  <a:rPr lang="en-US" altLang="en-US" sz="2400" b="0" baseline="-25000" dirty="0"/>
                  <a:t> </a:t>
                </a:r>
                <a:r>
                  <a:rPr lang="en-US" altLang="en-US" sz="2400" b="0" dirty="0"/>
                  <a:t> </a:t>
                </a:r>
              </a:p>
              <a:p>
                <a:pPr>
                  <a:buFontTx/>
                  <a:buNone/>
                </a:pPr>
                <a:r>
                  <a:rPr lang="en-US" altLang="en-US" sz="2400" b="0" dirty="0"/>
                  <a:t> </a:t>
                </a:r>
                <a:endParaRPr lang="en-US" altLang="en-US" sz="2400" i="1" dirty="0"/>
              </a:p>
            </p:txBody>
          </p:sp>
        </mc:Choice>
        <mc:Fallback xmlns="">
          <p:sp>
            <p:nvSpPr>
              <p:cNvPr id="6" name="Text Placeholder 2">
                <a:extLst>
                  <a:ext uri="{FF2B5EF4-FFF2-40B4-BE49-F238E27FC236}">
                    <a16:creationId xmlns:a16="http://schemas.microsoft.com/office/drawing/2014/main" id="{894A0F41-473F-744F-AEC3-2297E33636A9}"/>
                  </a:ext>
                </a:extLst>
              </p:cNvPr>
              <p:cNvSpPr txBox="1">
                <a:spLocks noRot="1" noChangeAspect="1" noMove="1" noResize="1" noEditPoints="1" noAdjustHandles="1" noChangeArrowheads="1" noChangeShapeType="1" noTextEdit="1"/>
              </p:cNvSpPr>
              <p:nvPr/>
            </p:nvSpPr>
            <p:spPr bwMode="auto">
              <a:xfrm>
                <a:off x="1066801" y="1704974"/>
                <a:ext cx="5738132" cy="4314825"/>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
        <p:nvSpPr>
          <p:cNvPr id="231427" name="TextBox 4">
            <a:extLst>
              <a:ext uri="{FF2B5EF4-FFF2-40B4-BE49-F238E27FC236}">
                <a16:creationId xmlns:a16="http://schemas.microsoft.com/office/drawing/2014/main" id="{613E9072-415B-3C47-A5CA-C7597CE2A6FD}"/>
              </a:ext>
            </a:extLst>
          </p:cNvPr>
          <p:cNvSpPr txBox="1">
            <a:spLocks noChangeArrowheads="1"/>
          </p:cNvSpPr>
          <p:nvPr/>
        </p:nvSpPr>
        <p:spPr bwMode="auto">
          <a:xfrm>
            <a:off x="6804933" y="3375842"/>
            <a:ext cx="172946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0" dirty="0"/>
              <a:t>(</a:t>
            </a:r>
            <a:r>
              <a:rPr lang="en-US" altLang="en-US" sz="2400" b="0" dirty="0" err="1"/>
              <a:t>Eqn</a:t>
            </a:r>
            <a:r>
              <a:rPr lang="en-US" altLang="en-US" sz="2400" b="0" dirty="0"/>
              <a:t> 2-9)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3&#10;">
            <a:extLst>
              <a:ext uri="{FF2B5EF4-FFF2-40B4-BE49-F238E27FC236}">
                <a16:creationId xmlns:a16="http://schemas.microsoft.com/office/drawing/2014/main" id="{32A5292E-9D0E-422B-A5C0-C072A91A9ADE}"/>
              </a:ext>
            </a:extLst>
          </p:cNvPr>
          <p:cNvPicPr>
            <a:picLocks noChangeAspect="1"/>
          </p:cNvPicPr>
          <p:nvPr/>
        </p:nvPicPr>
        <p:blipFill>
          <a:blip r:embed="rId3"/>
          <a:stretch>
            <a:fillRect/>
          </a:stretch>
        </p:blipFill>
        <p:spPr>
          <a:xfrm>
            <a:off x="762000" y="266528"/>
            <a:ext cx="1133954" cy="816935"/>
          </a:xfrm>
          <a:prstGeom prst="rect">
            <a:avLst/>
          </a:prstGeom>
        </p:spPr>
      </p:pic>
      <p:sp>
        <p:nvSpPr>
          <p:cNvPr id="2" name="Title 1">
            <a:extLst>
              <a:ext uri="{FF2B5EF4-FFF2-40B4-BE49-F238E27FC236}">
                <a16:creationId xmlns:a16="http://schemas.microsoft.com/office/drawing/2014/main" id="{1CD4AF86-ED75-4CD4-AA7B-40A3C6ACC952}"/>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19</a:t>
            </a:r>
            <a:endParaRPr lang="en-AU" b="1" dirty="0">
              <a:solidFill>
                <a:srgbClr val="145C76"/>
              </a:solidFill>
              <a:latin typeface="+mj-lt"/>
            </a:endParaRPr>
          </a:p>
        </p:txBody>
      </p:sp>
      <p:sp>
        <p:nvSpPr>
          <p:cNvPr id="233477" name="Google Shape;433;g847cf01710_0_113">
            <a:extLst>
              <a:ext uri="{FF2B5EF4-FFF2-40B4-BE49-F238E27FC236}">
                <a16:creationId xmlns:a16="http://schemas.microsoft.com/office/drawing/2014/main" id="{A690FF57-60F8-C44C-BC8C-6F8869CF8F36}"/>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I need to calculate the pH of a weak acid. I know the concentration of the acid and its conjugate base, and my solution is at </a:t>
            </a:r>
            <a:r>
              <a:rPr lang="en-US" altLang="en-US" sz="2400" b="0" dirty="0">
                <a:ea typeface="Calibri" panose="020F0502020204030204" pitchFamily="34" charset="0"/>
                <a:cs typeface="Arial" panose="020B0604020202020204" pitchFamily="34" charset="0"/>
              </a:rPr>
              <a:t>30 </a:t>
            </a:r>
            <a:r>
              <a:rPr lang="en-US" altLang="en-US" sz="2400" b="0" dirty="0">
                <a:latin typeface="+mn-lt"/>
                <a:ea typeface="Arial Unicode MS" panose="020B0604020202020204" pitchFamily="34" charset="-128"/>
                <a:cs typeface="Arial Unicode MS" panose="020B0604020202020204" pitchFamily="34" charset="-128"/>
              </a:rPr>
              <a:t>°</a:t>
            </a:r>
            <a:r>
              <a:rPr lang="en-US" altLang="en-US" sz="2400" b="0" dirty="0">
                <a:ea typeface="Calibri" panose="020F0502020204030204" pitchFamily="34" charset="0"/>
                <a:cs typeface="Arial" panose="020B0604020202020204" pitchFamily="34" charset="0"/>
              </a:rPr>
              <a:t>C. Using the Henderson-Hasselbalch equation, what else do I need? </a:t>
            </a:r>
            <a:endParaRPr lang="en-US" altLang="en-US" sz="2400" b="0" dirty="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A. the </a:t>
            </a:r>
            <a:r>
              <a:rPr lang="en-US" altLang="en-US" sz="2400" b="0" i="1" dirty="0" err="1">
                <a:solidFill>
                  <a:srgbClr val="000000"/>
                </a:solidFill>
                <a:ea typeface="Calibri" panose="020F0502020204030204" pitchFamily="34" charset="0"/>
                <a:cs typeface="Arial" panose="020B0604020202020204" pitchFamily="34" charset="0"/>
                <a:sym typeface="Arial" panose="020B0604020202020204" pitchFamily="34" charset="0"/>
              </a:rPr>
              <a:t>K</a:t>
            </a:r>
            <a:r>
              <a:rPr lang="en-US" altLang="en-US" sz="2400" b="0" baseline="-25000" dirty="0" err="1">
                <a:solidFill>
                  <a:srgbClr val="000000"/>
                </a:solidFill>
                <a:ea typeface="Calibri" panose="020F0502020204030204" pitchFamily="34" charset="0"/>
                <a:cs typeface="Arial" panose="020B0604020202020204" pitchFamily="34" charset="0"/>
                <a:sym typeface="Arial" panose="020B0604020202020204" pitchFamily="34" charset="0"/>
              </a:rPr>
              <a:t>d</a:t>
            </a: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 for H</a:t>
            </a:r>
            <a:r>
              <a:rPr lang="en-US" altLang="en-US" sz="2400" b="0" baseline="30000" dirty="0">
                <a:solidFill>
                  <a:srgbClr val="000000"/>
                </a:solidFill>
                <a:ea typeface="Calibri" panose="020F0502020204030204" pitchFamily="34" charset="0"/>
                <a:cs typeface="Arial" panose="020B0604020202020204" pitchFamily="34" charset="0"/>
                <a:sym typeface="Arial" panose="020B0604020202020204" pitchFamily="34" charset="0"/>
              </a:rPr>
              <a:t>+</a:t>
            </a: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 of the acid</a:t>
            </a:r>
          </a:p>
          <a:p>
            <a:pPr>
              <a:lnSpc>
                <a:spcPct val="115000"/>
              </a:lnSpc>
              <a:spcBef>
                <a:spcPct val="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B. the total H</a:t>
            </a:r>
            <a:r>
              <a:rPr lang="en-US" altLang="en-US" sz="2400" b="0" baseline="30000" dirty="0">
                <a:solidFill>
                  <a:srgbClr val="000000"/>
                </a:solidFill>
                <a:ea typeface="Calibri" panose="020F0502020204030204" pitchFamily="34" charset="0"/>
                <a:cs typeface="Arial" panose="020B0604020202020204" pitchFamily="34" charset="0"/>
                <a:sym typeface="Arial" panose="020B0604020202020204" pitchFamily="34" charset="0"/>
              </a:rPr>
              <a:t>+</a:t>
            </a: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 concentration (that is, free and bound to the acid)</a:t>
            </a:r>
          </a:p>
          <a:p>
            <a:pPr>
              <a:lnSpc>
                <a:spcPct val="115000"/>
              </a:lnSpc>
              <a:spcBef>
                <a:spcPct val="0"/>
              </a:spcBef>
              <a:buClr>
                <a:srgbClr val="000000"/>
              </a:buClr>
              <a:buSzPts val="1100"/>
              <a:buFontTx/>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C. the free-energy change for the release of the H</a:t>
            </a:r>
            <a:r>
              <a:rPr lang="en-US" altLang="en-US" sz="2400" b="0" baseline="30000" dirty="0">
                <a:solidFill>
                  <a:srgbClr val="000000"/>
                </a:solidFill>
                <a:ea typeface="Calibri" panose="020F0502020204030204" pitchFamily="34" charset="0"/>
                <a:cs typeface="Arial" panose="020B0604020202020204" pitchFamily="34" charset="0"/>
                <a:sym typeface="Arial" panose="020B0604020202020204" pitchFamily="34" charset="0"/>
              </a:rPr>
              <a:t>+</a:t>
            </a:r>
            <a:endPar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D. the </a:t>
            </a:r>
            <a:r>
              <a:rPr lang="en-US" altLang="en-US" sz="2400" b="0" dirty="0" err="1">
                <a:solidFill>
                  <a:srgbClr val="000000"/>
                </a:solidFill>
                <a:ea typeface="Calibri" panose="020F0502020204030204" pitchFamily="34" charset="0"/>
                <a:cs typeface="Arial" panose="020B0604020202020204" pitchFamily="34" charset="0"/>
                <a:sym typeface="Arial" panose="020B0604020202020204" pitchFamily="34" charset="0"/>
              </a:rPr>
              <a:t>p</a:t>
            </a:r>
            <a:r>
              <a:rPr lang="en-US" altLang="en-US" sz="2400" b="0" i="1" dirty="0" err="1">
                <a:solidFill>
                  <a:srgbClr val="000000"/>
                </a:solidFill>
                <a:ea typeface="Calibri" panose="020F0502020204030204" pitchFamily="34" charset="0"/>
                <a:cs typeface="Arial" panose="020B0604020202020204" pitchFamily="34" charset="0"/>
                <a:sym typeface="Arial" panose="020B0604020202020204" pitchFamily="34" charset="0"/>
              </a:rPr>
              <a:t>K</a:t>
            </a:r>
            <a:r>
              <a:rPr lang="en-US" altLang="en-US" sz="2400" b="0" baseline="-25000" dirty="0" err="1">
                <a:solidFill>
                  <a:srgbClr val="000000"/>
                </a:solidFill>
                <a:ea typeface="Calibri" panose="020F0502020204030204" pitchFamily="34" charset="0"/>
                <a:cs typeface="Arial" panose="020B0604020202020204" pitchFamily="34" charset="0"/>
                <a:sym typeface="Arial" panose="020B0604020202020204" pitchFamily="34" charset="0"/>
              </a:rPr>
              <a:t>a</a:t>
            </a:r>
            <a:r>
              <a:rPr lang="en-US" altLang="en-US" sz="2400" b="0" baseline="-25000" dirty="0">
                <a:solidFill>
                  <a:srgbClr val="000000"/>
                </a:solidFill>
                <a:ea typeface="Calibri" panose="020F0502020204030204" pitchFamily="34" charset="0"/>
                <a:cs typeface="Arial" panose="020B0604020202020204" pitchFamily="34" charset="0"/>
                <a:sym typeface="Arial" panose="020B0604020202020204" pitchFamily="34" charset="0"/>
              </a:rPr>
              <a:t> </a:t>
            </a: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of the acid</a:t>
            </a:r>
            <a:endPar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A3EED-D43D-4E30-881F-A305C5BA3ED0}"/>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19, Response</a:t>
            </a:r>
            <a:endParaRPr lang="en-AU" b="1" dirty="0">
              <a:solidFill>
                <a:srgbClr val="145C76"/>
              </a:solidFill>
              <a:latin typeface="+mj-lt"/>
            </a:endParaRPr>
          </a:p>
        </p:txBody>
      </p:sp>
      <mc:AlternateContent xmlns:mc="http://schemas.openxmlformats.org/markup-compatibility/2006" xmlns:a14="http://schemas.microsoft.com/office/drawing/2010/main">
        <mc:Choice Requires="a14">
          <p:sp>
            <p:nvSpPr>
              <p:cNvPr id="5" name="Google Shape;433;g847cf01710_0_113">
                <a:extLst>
                  <a:ext uri="{FF2B5EF4-FFF2-40B4-BE49-F238E27FC236}">
                    <a16:creationId xmlns:a16="http://schemas.microsoft.com/office/drawing/2014/main" id="{CB523050-7080-0147-86C4-ABC88ADB5882}"/>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I need to calculate the pH of a weak acid. I know the concentration of the acid and its conjugate base, and my solution is at </a:t>
                </a:r>
                <a:r>
                  <a:rPr lang="en-US" altLang="en-US" sz="2400" b="0" dirty="0">
                    <a:ea typeface="Calibri" panose="020F0502020204030204" pitchFamily="34" charset="0"/>
                    <a:cs typeface="Arial" panose="020B0604020202020204" pitchFamily="34" charset="0"/>
                  </a:rPr>
                  <a:t>30 </a:t>
                </a:r>
                <a:r>
                  <a:rPr lang="en-US" altLang="en-US" sz="2400" b="0" dirty="0">
                    <a:latin typeface="+mn-lt"/>
                    <a:ea typeface="Arial Unicode MS" panose="020B0604020202020204" pitchFamily="34" charset="-128"/>
                    <a:cs typeface="Arial Unicode MS" panose="020B0604020202020204" pitchFamily="34" charset="-128"/>
                  </a:rPr>
                  <a:t>°</a:t>
                </a:r>
                <a:r>
                  <a:rPr lang="en-US" altLang="en-US" sz="2400" b="0" dirty="0">
                    <a:ea typeface="Calibri" panose="020F0502020204030204" pitchFamily="34" charset="0"/>
                    <a:cs typeface="Arial" panose="020B0604020202020204" pitchFamily="34" charset="0"/>
                  </a:rPr>
                  <a:t>C. Using the Henderson-Hasselbalch equation, what else do I need? </a:t>
                </a:r>
                <a:endParaRPr lang="en-US" altLang="en-US" sz="2400" b="0" dirty="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D. the </a:t>
                </a:r>
                <a:r>
                  <a:rPr lang="en-US" altLang="en-US" sz="2400" dirty="0" err="1">
                    <a:solidFill>
                      <a:srgbClr val="000000"/>
                    </a:solidFill>
                    <a:ea typeface="Calibri" panose="020F0502020204030204" pitchFamily="34" charset="0"/>
                    <a:cs typeface="Arial" panose="020B0604020202020204" pitchFamily="34" charset="0"/>
                    <a:sym typeface="Arial" panose="020B0604020202020204" pitchFamily="34" charset="0"/>
                  </a:rPr>
                  <a:t>p</a:t>
                </a:r>
                <a:r>
                  <a:rPr lang="en-US" altLang="en-US" sz="2400" i="1" dirty="0" err="1">
                    <a:solidFill>
                      <a:srgbClr val="000000"/>
                    </a:solidFill>
                    <a:ea typeface="Calibri" panose="020F0502020204030204" pitchFamily="34" charset="0"/>
                    <a:cs typeface="Arial" panose="020B0604020202020204" pitchFamily="34" charset="0"/>
                    <a:sym typeface="Arial" panose="020B0604020202020204" pitchFamily="34" charset="0"/>
                  </a:rPr>
                  <a:t>K</a:t>
                </a:r>
                <a:r>
                  <a:rPr lang="en-US" altLang="en-US" sz="2400" baseline="-25000" dirty="0" err="1">
                    <a:solidFill>
                      <a:srgbClr val="000000"/>
                    </a:solidFill>
                    <a:ea typeface="Calibri" panose="020F0502020204030204" pitchFamily="34" charset="0"/>
                    <a:cs typeface="Arial" panose="020B0604020202020204" pitchFamily="34" charset="0"/>
                    <a:sym typeface="Arial" panose="020B0604020202020204" pitchFamily="34" charset="0"/>
                  </a:rPr>
                  <a:t>a</a:t>
                </a:r>
                <a:r>
                  <a:rPr lang="en-US" altLang="en-US" sz="2400" baseline="-25000" dirty="0">
                    <a:solidFill>
                      <a:srgbClr val="000000"/>
                    </a:solidFill>
                    <a:ea typeface="Calibri" panose="020F0502020204030204" pitchFamily="34" charset="0"/>
                    <a:cs typeface="Arial" panose="020B0604020202020204" pitchFamily="34" charset="0"/>
                    <a:sym typeface="Arial" panose="020B0604020202020204" pitchFamily="34" charset="0"/>
                  </a:rPr>
                  <a:t> </a:t>
                </a: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of the acid</a:t>
                </a:r>
                <a:endParaRPr lang="en-US" altLang="en-US" sz="2400" dirty="0">
                  <a:solidFill>
                    <a:srgbClr val="000000"/>
                  </a:solidFill>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Calculating pH from the Henderson-Hasselbalch equation requires you to know the concentration of the acid and its conjugate base, along with the </a:t>
                </a:r>
                <a:r>
                  <a:rPr lang="en-US" altLang="en-US" sz="2400" dirty="0" err="1">
                    <a:solidFill>
                      <a:srgbClr val="000000"/>
                    </a:solidFill>
                    <a:ea typeface="Calibri" panose="020F0502020204030204" pitchFamily="34" charset="0"/>
                    <a:cs typeface="Arial" panose="020B0604020202020204" pitchFamily="34" charset="0"/>
                    <a:sym typeface="Arial" panose="020B0604020202020204" pitchFamily="34" charset="0"/>
                  </a:rPr>
                  <a:t>p</a:t>
                </a:r>
                <a:r>
                  <a:rPr lang="en-US" altLang="en-US" sz="2400" i="1" dirty="0" err="1">
                    <a:solidFill>
                      <a:srgbClr val="000000"/>
                    </a:solidFill>
                    <a:ea typeface="Calibri" panose="020F0502020204030204" pitchFamily="34" charset="0"/>
                    <a:cs typeface="Arial" panose="020B0604020202020204" pitchFamily="34" charset="0"/>
                    <a:sym typeface="Arial" panose="020B0604020202020204" pitchFamily="34" charset="0"/>
                  </a:rPr>
                  <a:t>K</a:t>
                </a:r>
                <a:r>
                  <a:rPr lang="en-US" altLang="en-US" sz="2400" baseline="-25000" dirty="0" err="1">
                    <a:solidFill>
                      <a:srgbClr val="000000"/>
                    </a:solidFill>
                    <a:ea typeface="Calibri" panose="020F0502020204030204" pitchFamily="34" charset="0"/>
                    <a:cs typeface="Arial" panose="020B0604020202020204" pitchFamily="34" charset="0"/>
                    <a:sym typeface="Arial" panose="020B0604020202020204" pitchFamily="34" charset="0"/>
                  </a:rPr>
                  <a:t>a</a:t>
                </a: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 of the acid. </a:t>
                </a:r>
              </a:p>
              <a:p>
                <a:pPr>
                  <a:lnSpc>
                    <a:spcPct val="115000"/>
                  </a:lnSpc>
                  <a:spcBef>
                    <a:spcPct val="0"/>
                  </a:spcBef>
                  <a:buClr>
                    <a:srgbClr val="000000"/>
                  </a:buClr>
                  <a:buSzPts val="1100"/>
                  <a:buNone/>
                </a:pPr>
                <a:r>
                  <a:rPr lang="en-US" altLang="en-US" sz="2400" dirty="0"/>
                  <a:t>		pH = </a:t>
                </a:r>
                <a:r>
                  <a:rPr lang="en-US" altLang="en-US" sz="2400" dirty="0" err="1"/>
                  <a:t>p</a:t>
                </a:r>
                <a:r>
                  <a:rPr lang="en-US" altLang="en-US" sz="2400" i="1" dirty="0" err="1"/>
                  <a:t>K</a:t>
                </a:r>
                <a:r>
                  <a:rPr lang="en-US" altLang="en-US" sz="2400" baseline="-25000" dirty="0" err="1"/>
                  <a:t>a</a:t>
                </a:r>
                <a:r>
                  <a:rPr lang="en-US" altLang="en-US" sz="2400" baseline="-25000" dirty="0"/>
                  <a:t> </a:t>
                </a:r>
                <a:r>
                  <a:rPr lang="en-US" altLang="en-US" sz="2400" dirty="0"/>
                  <a:t>+ log </a:t>
                </a:r>
                <a14:m>
                  <m:oMath xmlns:m="http://schemas.openxmlformats.org/officeDocument/2006/math">
                    <m:f>
                      <m:fPr>
                        <m:ctrlPr>
                          <a:rPr lang="en-US" altLang="en-US" sz="2400" i="1">
                            <a:latin typeface="Cambria Math" panose="02040503050406030204" pitchFamily="18" charset="0"/>
                          </a:rPr>
                        </m:ctrlPr>
                      </m:fPr>
                      <m:num>
                        <m:r>
                          <m:rPr>
                            <m:nor/>
                          </m:rPr>
                          <a:rPr lang="en-US" altLang="en-US" sz="2400" dirty="0"/>
                          <m:t>[</m:t>
                        </m:r>
                        <m:r>
                          <m:rPr>
                            <m:nor/>
                          </m:rPr>
                          <a:rPr lang="en-US" altLang="en-US" sz="2400" dirty="0"/>
                          <m:t>A</m:t>
                        </m:r>
                        <m:r>
                          <m:rPr>
                            <m:nor/>
                          </m:rPr>
                          <a:rPr lang="en-US" altLang="en-US" sz="2400" baseline="30000" dirty="0"/>
                          <m:t>−</m:t>
                        </m:r>
                        <m:r>
                          <m:rPr>
                            <m:nor/>
                          </m:rPr>
                          <a:rPr lang="en-US" altLang="en-US" sz="2400" dirty="0"/>
                          <m:t>]</m:t>
                        </m:r>
                      </m:num>
                      <m:den>
                        <m:r>
                          <m:rPr>
                            <m:nor/>
                          </m:rPr>
                          <a:rPr lang="en-US" altLang="en-US" sz="2400" dirty="0"/>
                          <m:t>[</m:t>
                        </m:r>
                        <m:r>
                          <m:rPr>
                            <m:nor/>
                          </m:rPr>
                          <a:rPr lang="en-US" altLang="en-US" sz="2400" dirty="0"/>
                          <m:t>HA</m:t>
                        </m:r>
                        <m:r>
                          <m:rPr>
                            <m:nor/>
                          </m:rPr>
                          <a:rPr lang="en-US" altLang="en-US" sz="2400" dirty="0"/>
                          <m:t>] </m:t>
                        </m:r>
                      </m:den>
                    </m:f>
                  </m:oMath>
                </a14:m>
                <a:r>
                  <a:rPr lang="en-US" altLang="en-US" sz="2400" baseline="-25000" dirty="0"/>
                  <a:t> </a:t>
                </a:r>
                <a:endParaRPr lang="en-US" altLang="en-US" sz="2400" dirty="0"/>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p:txBody>
          </p:sp>
        </mc:Choice>
        <mc:Fallback xmlns="">
          <p:sp>
            <p:nvSpPr>
              <p:cNvPr id="5" name="Google Shape;433;g847cf01710_0_113">
                <a:extLst>
                  <a:ext uri="{FF2B5EF4-FFF2-40B4-BE49-F238E27FC236}">
                    <a16:creationId xmlns:a16="http://schemas.microsoft.com/office/drawing/2014/main" id="{CB523050-7080-0147-86C4-ABC88ADB5882}"/>
                  </a:ext>
                </a:extLst>
              </p:cNvPr>
              <p:cNvSpPr txBox="1">
                <a:spLocks noRot="1" noChangeAspect="1" noMove="1" noResize="1" noEditPoints="1" noAdjustHandles="1" noChangeArrowheads="1" noChangeShapeType="1" noTextEdit="1"/>
              </p:cNvSpPr>
              <p:nvPr/>
            </p:nvSpPr>
            <p:spPr bwMode="auto">
              <a:xfrm>
                <a:off x="288925" y="1412875"/>
                <a:ext cx="8566150" cy="4986338"/>
              </a:xfrm>
              <a:prstGeom prst="rect">
                <a:avLst/>
              </a:prstGeom>
              <a:blipFill>
                <a:blip r:embed="rId3"/>
                <a:stretch>
                  <a:fillRect l="-1067" t="-489" r="-1991" b="-330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65"/>
        <p:cNvGrpSpPr/>
        <p:nvPr/>
      </p:nvGrpSpPr>
      <p:grpSpPr>
        <a:xfrm>
          <a:off x="0" y="0"/>
          <a:ext cx="0" cy="0"/>
          <a:chOff x="0" y="0"/>
          <a:chExt cx="0" cy="0"/>
        </a:xfrm>
      </p:grpSpPr>
      <p:pic>
        <p:nvPicPr>
          <p:cNvPr id="4" name="Picture 3" descr="Icon P 3&#10;">
            <a:extLst>
              <a:ext uri="{FF2B5EF4-FFF2-40B4-BE49-F238E27FC236}">
                <a16:creationId xmlns:a16="http://schemas.microsoft.com/office/drawing/2014/main" id="{E2DE2098-C4A9-4EC6-B2D2-AB1A8D3BB60B}"/>
              </a:ext>
            </a:extLst>
          </p:cNvPr>
          <p:cNvPicPr>
            <a:picLocks noChangeAspect="1"/>
          </p:cNvPicPr>
          <p:nvPr/>
        </p:nvPicPr>
        <p:blipFill>
          <a:blip r:embed="rId3"/>
          <a:stretch>
            <a:fillRect/>
          </a:stretch>
        </p:blipFill>
        <p:spPr>
          <a:xfrm>
            <a:off x="685799" y="79612"/>
            <a:ext cx="1133954" cy="816935"/>
          </a:xfrm>
          <a:prstGeom prst="rect">
            <a:avLst/>
          </a:prstGeom>
        </p:spPr>
      </p:pic>
      <p:sp>
        <p:nvSpPr>
          <p:cNvPr id="2" name="Title 1">
            <a:extLst>
              <a:ext uri="{FF2B5EF4-FFF2-40B4-BE49-F238E27FC236}">
                <a16:creationId xmlns:a16="http://schemas.microsoft.com/office/drawing/2014/main" id="{72F0A759-A109-4C53-9776-DB62871B7D5F}"/>
              </a:ext>
            </a:extLst>
          </p:cNvPr>
          <p:cNvSpPr>
            <a:spLocks noGrp="1"/>
          </p:cNvSpPr>
          <p:nvPr>
            <p:ph type="title"/>
          </p:nvPr>
        </p:nvSpPr>
        <p:spPr>
          <a:xfrm>
            <a:off x="0" y="76200"/>
            <a:ext cx="9144000" cy="1295400"/>
          </a:xfrm>
        </p:spPr>
        <p:txBody>
          <a:bodyPr/>
          <a:lstStyle/>
          <a:p>
            <a:r>
              <a:rPr lang="en-US" b="1" dirty="0">
                <a:solidFill>
                  <a:srgbClr val="144652"/>
                </a:solidFill>
              </a:rPr>
              <a:t> </a:t>
            </a:r>
            <a:r>
              <a:rPr lang="en-US" b="1" dirty="0">
                <a:solidFill>
                  <a:srgbClr val="144652"/>
                </a:solidFill>
                <a:latin typeface="Arial" panose="020B0604020202020204" pitchFamily="34" charset="0"/>
                <a:cs typeface="Arial" panose="020B0604020202020204" pitchFamily="34" charset="0"/>
              </a:rPr>
              <a:t>Activity: Amino Acid</a:t>
            </a:r>
            <a:br>
              <a:rPr lang="en-US" b="1" dirty="0">
                <a:solidFill>
                  <a:srgbClr val="144652"/>
                </a:solidFill>
                <a:latin typeface="Arial" panose="020B0604020202020204" pitchFamily="34" charset="0"/>
                <a:cs typeface="Arial" panose="020B0604020202020204" pitchFamily="34" charset="0"/>
              </a:rPr>
            </a:br>
            <a:r>
              <a:rPr lang="en-US" b="1" dirty="0">
                <a:solidFill>
                  <a:srgbClr val="144652"/>
                </a:solidFill>
                <a:latin typeface="Arial" panose="020B0604020202020204" pitchFamily="34" charset="0"/>
                <a:cs typeface="Arial" panose="020B0604020202020204" pitchFamily="34" charset="0"/>
              </a:rPr>
              <a:t>and </a:t>
            </a:r>
            <a:r>
              <a:rPr lang="en-US" b="1" dirty="0" err="1">
                <a:solidFill>
                  <a:srgbClr val="144652"/>
                </a:solidFill>
                <a:latin typeface="Arial" panose="020B0604020202020204" pitchFamily="34" charset="0"/>
                <a:cs typeface="Arial" panose="020B0604020202020204" pitchFamily="34" charset="0"/>
              </a:rPr>
              <a:t>p</a:t>
            </a:r>
            <a:r>
              <a:rPr lang="en-US" b="1" i="1" dirty="0" err="1">
                <a:solidFill>
                  <a:srgbClr val="144652"/>
                </a:solidFill>
                <a:latin typeface="Arial" panose="020B0604020202020204" pitchFamily="34" charset="0"/>
                <a:cs typeface="Arial" panose="020B0604020202020204" pitchFamily="34" charset="0"/>
              </a:rPr>
              <a:t>K</a:t>
            </a:r>
            <a:r>
              <a:rPr lang="en-US" b="1" baseline="-25000" dirty="0" err="1">
                <a:solidFill>
                  <a:srgbClr val="144652"/>
                </a:solidFill>
                <a:latin typeface="Arial" panose="020B0604020202020204" pitchFamily="34" charset="0"/>
                <a:cs typeface="Arial" panose="020B0604020202020204" pitchFamily="34" charset="0"/>
              </a:rPr>
              <a:t>a</a:t>
            </a:r>
            <a:r>
              <a:rPr lang="en-US" b="1" dirty="0">
                <a:solidFill>
                  <a:srgbClr val="144652"/>
                </a:solidFill>
                <a:latin typeface="Arial" panose="020B0604020202020204" pitchFamily="34" charset="0"/>
                <a:cs typeface="Arial" panose="020B0604020202020204" pitchFamily="34" charset="0"/>
              </a:rPr>
              <a:t> Muddiest Point</a:t>
            </a:r>
            <a:r>
              <a:rPr lang="en-US" sz="2000" dirty="0">
                <a:solidFill>
                  <a:srgbClr val="144652"/>
                </a:solidFill>
                <a:latin typeface="Arial" panose="020B0604020202020204" pitchFamily="34" charset="0"/>
                <a:cs typeface="Arial" panose="020B0604020202020204" pitchFamily="34" charset="0"/>
              </a:rPr>
              <a:t> (1 of 2)</a:t>
            </a:r>
            <a:endParaRPr lang="en-AU" sz="2000" dirty="0">
              <a:solidFill>
                <a:srgbClr val="144652"/>
              </a:solidFill>
            </a:endParaRPr>
          </a:p>
        </p:txBody>
      </p:sp>
      <p:sp>
        <p:nvSpPr>
          <p:cNvPr id="10" name="Google Shape;367;g847cf01710_0_29">
            <a:extLst>
              <a:ext uri="{FF2B5EF4-FFF2-40B4-BE49-F238E27FC236}">
                <a16:creationId xmlns:a16="http://schemas.microsoft.com/office/drawing/2014/main" id="{657F3B1D-B183-C54B-86C3-EBA67ADC596D}"/>
              </a:ext>
            </a:extLst>
          </p:cNvPr>
          <p:cNvSpPr txBox="1">
            <a:spLocks/>
          </p:cNvSpPr>
          <p:nvPr/>
        </p:nvSpPr>
        <p:spPr bwMode="auto">
          <a:xfrm>
            <a:off x="190500" y="1600200"/>
            <a:ext cx="8762999"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indent="0">
              <a:lnSpc>
                <a:spcPct val="115000"/>
              </a:lnSpc>
              <a:spcBef>
                <a:spcPts val="0"/>
              </a:spcBef>
              <a:buFontTx/>
              <a:buNone/>
            </a:pPr>
            <a:r>
              <a:rPr lang="en-US" b="0" kern="0" dirty="0">
                <a:latin typeface="Arial" panose="020B0604020202020204" pitchFamily="34" charset="0"/>
                <a:ea typeface="Arial"/>
                <a:cs typeface="Arial" panose="020B0604020202020204" pitchFamily="34" charset="0"/>
                <a:sym typeface="Arial"/>
              </a:rPr>
              <a:t>Complete the Ch2: Student Activity, Day 1: </a:t>
            </a:r>
            <a:r>
              <a:rPr lang="en-US" b="0" kern="0" dirty="0">
                <a:latin typeface="Arial" panose="020B0604020202020204" pitchFamily="34" charset="0"/>
                <a:cs typeface="Arial" panose="020B0604020202020204" pitchFamily="34" charset="0"/>
              </a:rPr>
              <a:t>Amino Acid and </a:t>
            </a:r>
            <a:r>
              <a:rPr lang="en-US" b="0" kern="0" dirty="0" err="1">
                <a:latin typeface="Arial" panose="020B0604020202020204" pitchFamily="34" charset="0"/>
                <a:cs typeface="Arial" panose="020B0604020202020204" pitchFamily="34" charset="0"/>
              </a:rPr>
              <a:t>p</a:t>
            </a:r>
            <a:r>
              <a:rPr lang="en-US" b="0" i="1" kern="0" dirty="0" err="1">
                <a:latin typeface="Arial" panose="020B0604020202020204" pitchFamily="34" charset="0"/>
                <a:cs typeface="Arial" panose="020B0604020202020204" pitchFamily="34" charset="0"/>
              </a:rPr>
              <a:t>K</a:t>
            </a:r>
            <a:r>
              <a:rPr lang="en-US" b="0" kern="0" baseline="-25000" dirty="0" err="1">
                <a:latin typeface="Arial" panose="020B0604020202020204" pitchFamily="34" charset="0"/>
                <a:cs typeface="Arial" panose="020B0604020202020204" pitchFamily="34" charset="0"/>
              </a:rPr>
              <a:t>a</a:t>
            </a:r>
            <a:r>
              <a:rPr lang="en-US" b="0" kern="0" dirty="0">
                <a:latin typeface="Arial" panose="020B0604020202020204" pitchFamily="34" charset="0"/>
                <a:cs typeface="Arial" panose="020B0604020202020204" pitchFamily="34" charset="0"/>
              </a:rPr>
              <a:t> (Muddiest Point) Achieve assessment.</a:t>
            </a:r>
            <a:endParaRPr lang="en-US" sz="2400" b="0" kern="0" dirty="0">
              <a:latin typeface="Arial"/>
              <a:ea typeface="Arial"/>
              <a:cs typeface="Arial"/>
              <a:sym typeface="Arial"/>
            </a:endParaRPr>
          </a:p>
        </p:txBody>
      </p:sp>
      <p:pic>
        <p:nvPicPr>
          <p:cNvPr id="5" name="Picture 4" descr="A screenshot of the muddiest point question from the Achieve course.">
            <a:extLst>
              <a:ext uri="{FF2B5EF4-FFF2-40B4-BE49-F238E27FC236}">
                <a16:creationId xmlns:a16="http://schemas.microsoft.com/office/drawing/2014/main" id="{B2458593-D792-42F7-9AFC-BC65A8BE73BE}"/>
              </a:ext>
            </a:extLst>
          </p:cNvPr>
          <p:cNvPicPr>
            <a:picLocks noChangeAspect="1"/>
          </p:cNvPicPr>
          <p:nvPr/>
        </p:nvPicPr>
        <p:blipFill>
          <a:blip r:embed="rId4"/>
          <a:stretch>
            <a:fillRect/>
          </a:stretch>
        </p:blipFill>
        <p:spPr>
          <a:xfrm>
            <a:off x="202974" y="3429000"/>
            <a:ext cx="8738049" cy="3118010"/>
          </a:xfrm>
          <a:prstGeom prst="rect">
            <a:avLst/>
          </a:prstGeom>
        </p:spPr>
      </p:pic>
    </p:spTree>
    <p:extLst>
      <p:ext uri="{BB962C8B-B14F-4D97-AF65-F5344CB8AC3E}">
        <p14:creationId xmlns:p14="http://schemas.microsoft.com/office/powerpoint/2010/main" val="19302516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65"/>
        <p:cNvGrpSpPr/>
        <p:nvPr/>
      </p:nvGrpSpPr>
      <p:grpSpPr>
        <a:xfrm>
          <a:off x="0" y="0"/>
          <a:ext cx="0" cy="0"/>
          <a:chOff x="0" y="0"/>
          <a:chExt cx="0" cy="0"/>
        </a:xfrm>
      </p:grpSpPr>
      <p:pic>
        <p:nvPicPr>
          <p:cNvPr id="3" name="Picture 2" descr="Icon P 3&#10;">
            <a:extLst>
              <a:ext uri="{FF2B5EF4-FFF2-40B4-BE49-F238E27FC236}">
                <a16:creationId xmlns:a16="http://schemas.microsoft.com/office/drawing/2014/main" id="{353F1345-7C13-4632-93B9-AE1FBBBE6550}"/>
              </a:ext>
            </a:extLst>
          </p:cNvPr>
          <p:cNvPicPr>
            <a:picLocks noChangeAspect="1"/>
          </p:cNvPicPr>
          <p:nvPr/>
        </p:nvPicPr>
        <p:blipFill>
          <a:blip r:embed="rId3"/>
          <a:stretch>
            <a:fillRect/>
          </a:stretch>
        </p:blipFill>
        <p:spPr>
          <a:xfrm>
            <a:off x="694846" y="97465"/>
            <a:ext cx="1133954" cy="816935"/>
          </a:xfrm>
          <a:prstGeom prst="rect">
            <a:avLst/>
          </a:prstGeom>
        </p:spPr>
      </p:pic>
      <p:sp>
        <p:nvSpPr>
          <p:cNvPr id="4" name="Title 3">
            <a:extLst>
              <a:ext uri="{FF2B5EF4-FFF2-40B4-BE49-F238E27FC236}">
                <a16:creationId xmlns:a16="http://schemas.microsoft.com/office/drawing/2014/main" id="{6362D77A-B4AB-4D49-8B36-C9FEC95B8CCE}"/>
              </a:ext>
            </a:extLst>
          </p:cNvPr>
          <p:cNvSpPr>
            <a:spLocks noGrp="1"/>
          </p:cNvSpPr>
          <p:nvPr>
            <p:ph type="title"/>
          </p:nvPr>
        </p:nvSpPr>
        <p:spPr>
          <a:xfrm>
            <a:off x="0" y="152400"/>
            <a:ext cx="9144000" cy="1143000"/>
          </a:xfrm>
        </p:spPr>
        <p:txBody>
          <a:bodyPr/>
          <a:lstStyle/>
          <a:p>
            <a:r>
              <a:rPr lang="en-US" b="1" dirty="0">
                <a:solidFill>
                  <a:srgbClr val="144652"/>
                </a:solidFill>
              </a:rPr>
              <a:t> </a:t>
            </a:r>
            <a:r>
              <a:rPr lang="en-US" b="1" dirty="0">
                <a:solidFill>
                  <a:srgbClr val="144652"/>
                </a:solidFill>
                <a:latin typeface="Arial" panose="020B0604020202020204" pitchFamily="34" charset="0"/>
                <a:cs typeface="Arial" panose="020B0604020202020204" pitchFamily="34" charset="0"/>
              </a:rPr>
              <a:t>Activity: Amino Acid</a:t>
            </a:r>
            <a:br>
              <a:rPr lang="en-US" b="1" dirty="0">
                <a:solidFill>
                  <a:srgbClr val="144652"/>
                </a:solidFill>
                <a:latin typeface="Arial" panose="020B0604020202020204" pitchFamily="34" charset="0"/>
                <a:cs typeface="Arial" panose="020B0604020202020204" pitchFamily="34" charset="0"/>
              </a:rPr>
            </a:br>
            <a:r>
              <a:rPr lang="en-US" b="1" dirty="0">
                <a:solidFill>
                  <a:srgbClr val="144652"/>
                </a:solidFill>
                <a:latin typeface="Arial" panose="020B0604020202020204" pitchFamily="34" charset="0"/>
                <a:cs typeface="Arial" panose="020B0604020202020204" pitchFamily="34" charset="0"/>
              </a:rPr>
              <a:t>and </a:t>
            </a:r>
            <a:r>
              <a:rPr lang="en-US" b="1" dirty="0" err="1">
                <a:solidFill>
                  <a:srgbClr val="144652"/>
                </a:solidFill>
                <a:latin typeface="Arial" panose="020B0604020202020204" pitchFamily="34" charset="0"/>
                <a:cs typeface="Arial" panose="020B0604020202020204" pitchFamily="34" charset="0"/>
              </a:rPr>
              <a:t>p</a:t>
            </a:r>
            <a:r>
              <a:rPr lang="en-US" b="1" i="1" dirty="0" err="1">
                <a:solidFill>
                  <a:srgbClr val="144652"/>
                </a:solidFill>
                <a:latin typeface="Arial" panose="020B0604020202020204" pitchFamily="34" charset="0"/>
                <a:cs typeface="Arial" panose="020B0604020202020204" pitchFamily="34" charset="0"/>
              </a:rPr>
              <a:t>K</a:t>
            </a:r>
            <a:r>
              <a:rPr lang="en-US" b="1" baseline="-25000" dirty="0" err="1">
                <a:solidFill>
                  <a:srgbClr val="144652"/>
                </a:solidFill>
                <a:latin typeface="Arial" panose="020B0604020202020204" pitchFamily="34" charset="0"/>
                <a:cs typeface="Arial" panose="020B0604020202020204" pitchFamily="34" charset="0"/>
              </a:rPr>
              <a:t>a</a:t>
            </a:r>
            <a:r>
              <a:rPr lang="en-US" b="1" dirty="0">
                <a:solidFill>
                  <a:srgbClr val="144652"/>
                </a:solidFill>
                <a:latin typeface="Arial" panose="020B0604020202020204" pitchFamily="34" charset="0"/>
                <a:cs typeface="Arial" panose="020B0604020202020204" pitchFamily="34" charset="0"/>
              </a:rPr>
              <a:t> Muddiest Point</a:t>
            </a:r>
            <a:r>
              <a:rPr lang="en-US" sz="2000" dirty="0">
                <a:solidFill>
                  <a:srgbClr val="144652"/>
                </a:solidFill>
                <a:latin typeface="Arial" panose="020B0604020202020204" pitchFamily="34" charset="0"/>
                <a:cs typeface="Arial" panose="020B0604020202020204" pitchFamily="34" charset="0"/>
              </a:rPr>
              <a:t> (2 of 2)</a:t>
            </a:r>
            <a:endParaRPr lang="en-AU" sz="2000" dirty="0">
              <a:solidFill>
                <a:srgbClr val="144652"/>
              </a:solidFill>
            </a:endParaRPr>
          </a:p>
        </p:txBody>
      </p:sp>
      <p:sp>
        <p:nvSpPr>
          <p:cNvPr id="367" name="Google Shape;367;g847cf01710_0_29"/>
          <p:cNvSpPr txBox="1">
            <a:spLocks noGrp="1"/>
          </p:cNvSpPr>
          <p:nvPr>
            <p:ph type="body" idx="1"/>
          </p:nvPr>
        </p:nvSpPr>
        <p:spPr>
          <a:xfrm>
            <a:off x="354496" y="1676400"/>
            <a:ext cx="8435008" cy="1692150"/>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dirty="0">
                <a:latin typeface="Arial" panose="020B0604020202020204" pitchFamily="34" charset="0"/>
                <a:ea typeface="Arial"/>
                <a:cs typeface="Arial" panose="020B0604020202020204" pitchFamily="34" charset="0"/>
                <a:sym typeface="Arial"/>
              </a:rPr>
              <a:t>Complete the Ch2: Student Activity, Day 2: </a:t>
            </a:r>
            <a:r>
              <a:rPr lang="en-US" dirty="0">
                <a:latin typeface="Arial" panose="020B0604020202020204" pitchFamily="34" charset="0"/>
                <a:cs typeface="Arial" panose="020B0604020202020204" pitchFamily="34" charset="0"/>
              </a:rPr>
              <a:t>Amino Acid and </a:t>
            </a:r>
            <a:r>
              <a:rPr lang="en-US" dirty="0" err="1">
                <a:latin typeface="Arial" panose="020B0604020202020204" pitchFamily="34" charset="0"/>
                <a:cs typeface="Arial" panose="020B0604020202020204" pitchFamily="34" charset="0"/>
              </a:rPr>
              <a:t>p</a:t>
            </a:r>
            <a:r>
              <a:rPr lang="en-US" i="1" dirty="0" err="1">
                <a:latin typeface="Arial" panose="020B0604020202020204" pitchFamily="34" charset="0"/>
                <a:cs typeface="Arial" panose="020B0604020202020204" pitchFamily="34" charset="0"/>
              </a:rPr>
              <a:t>K</a:t>
            </a:r>
            <a:r>
              <a:rPr lang="en-US" baseline="-25000" dirty="0" err="1">
                <a:latin typeface="Arial" panose="020B0604020202020204" pitchFamily="34" charset="0"/>
                <a:cs typeface="Arial" panose="020B0604020202020204" pitchFamily="34" charset="0"/>
              </a:rPr>
              <a:t>a</a:t>
            </a:r>
            <a:r>
              <a:rPr lang="en-US" dirty="0">
                <a:latin typeface="Arial" panose="020B0604020202020204" pitchFamily="34" charset="0"/>
                <a:cs typeface="Arial" panose="020B0604020202020204" pitchFamily="34" charset="0"/>
              </a:rPr>
              <a:t> (Muddiest Point) Achieve assessment.</a:t>
            </a:r>
          </a:p>
        </p:txBody>
      </p:sp>
      <p:pic>
        <p:nvPicPr>
          <p:cNvPr id="5" name="Picture 4" descr="A screenshot of the muddiest point question from the Achieve course.">
            <a:extLst>
              <a:ext uri="{FF2B5EF4-FFF2-40B4-BE49-F238E27FC236}">
                <a16:creationId xmlns:a16="http://schemas.microsoft.com/office/drawing/2014/main" id="{D4A6C49C-4D27-4A7F-94C0-0CCAED638F74}"/>
              </a:ext>
            </a:extLst>
          </p:cNvPr>
          <p:cNvPicPr>
            <a:picLocks noChangeAspect="1"/>
          </p:cNvPicPr>
          <p:nvPr/>
        </p:nvPicPr>
        <p:blipFill>
          <a:blip r:embed="rId4"/>
          <a:stretch>
            <a:fillRect/>
          </a:stretch>
        </p:blipFill>
        <p:spPr>
          <a:xfrm>
            <a:off x="1054001" y="3429000"/>
            <a:ext cx="7035997" cy="3354913"/>
          </a:xfrm>
          <a:prstGeom prst="rect">
            <a:avLst/>
          </a:prstGeom>
        </p:spPr>
      </p:pic>
    </p:spTree>
    <p:extLst>
      <p:ext uri="{BB962C8B-B14F-4D97-AF65-F5344CB8AC3E}">
        <p14:creationId xmlns:p14="http://schemas.microsoft.com/office/powerpoint/2010/main" val="10487321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Google Shape;184;g7fe2cbe272_0_35" descr="Icon P 3&#10;">
            <a:extLst>
              <a:ext uri="{FF2B5EF4-FFF2-40B4-BE49-F238E27FC236}">
                <a16:creationId xmlns:a16="http://schemas.microsoft.com/office/drawing/2014/main" id="{FA1771DF-708F-694E-B112-D725C16ED1A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286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470CA7E-BE1C-4A6F-8F1D-7FC4C015864F}"/>
              </a:ext>
            </a:extLst>
          </p:cNvPr>
          <p:cNvSpPr>
            <a:spLocks noGrp="1"/>
          </p:cNvSpPr>
          <p:nvPr>
            <p:ph type="title"/>
          </p:nvPr>
        </p:nvSpPr>
        <p:spPr/>
        <p:txBody>
          <a:bodyPr/>
          <a:lstStyle/>
          <a:p>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sym typeface="Calibri" panose="020F0502020204030204" pitchFamily="34" charset="0"/>
              </a:rPr>
              <a:t>Principle</a:t>
            </a:r>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 3</a:t>
            </a:r>
            <a:r>
              <a:rPr lang="en-US" altLang="en-US" sz="2000"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 (3 of 5)</a:t>
            </a:r>
            <a:endParaRPr lang="en-AU" dirty="0"/>
          </a:p>
        </p:txBody>
      </p:sp>
      <p:sp>
        <p:nvSpPr>
          <p:cNvPr id="237571" name="Text Placeholder 2">
            <a:extLst>
              <a:ext uri="{FF2B5EF4-FFF2-40B4-BE49-F238E27FC236}">
                <a16:creationId xmlns:a16="http://schemas.microsoft.com/office/drawing/2014/main" id="{BCF1EF6F-5176-1C45-81BE-25D1F12CE02E}"/>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429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Tx/>
              <a:buNone/>
            </a:pPr>
            <a:r>
              <a:rPr lang="en-US" altLang="en-US" sz="2400" dirty="0"/>
              <a:t>An aqueous solution of a weak acid and its salt makes a buffer that resists changes in pH in response to added acid or base. </a:t>
            </a:r>
            <a:r>
              <a:rPr lang="en-US" altLang="en-US" sz="2400" b="0" dirty="0"/>
              <a:t>Biological systems are buffered to maintain a narrow pH range, in which their macromolecules retain their functional structure, which depends on their ionization state. Conditions that produce blood pH outside the range of 7.3 to 7.5 are life-threatening in humans. </a:t>
            </a:r>
            <a:endParaRPr lang="en-US" altLang="en-US" sz="2400"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62A5-F281-4446-969F-712A185037B4}"/>
              </a:ext>
            </a:extLst>
          </p:cNvPr>
          <p:cNvSpPr>
            <a:spLocks noGrp="1"/>
          </p:cNvSpPr>
          <p:nvPr>
            <p:ph type="title"/>
          </p:nvPr>
        </p:nvSpPr>
        <p:spPr/>
        <p:txBody>
          <a:bodyPr/>
          <a:lstStyle/>
          <a:p>
            <a:r>
              <a:rPr lang="en-US" altLang="en-US" b="1" dirty="0">
                <a:solidFill>
                  <a:srgbClr val="4E4CB4"/>
                </a:solidFill>
                <a:latin typeface="Arial" panose="020B0604020202020204" pitchFamily="34" charset="0"/>
                <a:ea typeface="ＭＳ Ｐゴシック" panose="020B0600070205080204" pitchFamily="34" charset="-128"/>
                <a:cs typeface="Arial" panose="020B0604020202020204" pitchFamily="34" charset="0"/>
              </a:rPr>
              <a:t>Weak Acids or Bases Buffer Cells and Tissues against pH Changes</a:t>
            </a:r>
            <a:endParaRPr lang="en-AU" dirty="0">
              <a:solidFill>
                <a:srgbClr val="4E4CB4"/>
              </a:solidFill>
            </a:endParaRPr>
          </a:p>
        </p:txBody>
      </p:sp>
      <p:sp>
        <p:nvSpPr>
          <p:cNvPr id="4" name="Google Shape;232;g7fe2cbe272_0_58">
            <a:extLst>
              <a:ext uri="{FF2B5EF4-FFF2-40B4-BE49-F238E27FC236}">
                <a16:creationId xmlns:a16="http://schemas.microsoft.com/office/drawing/2014/main" id="{2E53EE5C-0FE2-7844-B684-EBC3E62621FA}"/>
              </a:ext>
            </a:extLst>
          </p:cNvPr>
          <p:cNvSpPr txBox="1">
            <a:spLocks/>
          </p:cNvSpPr>
          <p:nvPr/>
        </p:nvSpPr>
        <p:spPr bwMode="auto">
          <a:xfrm>
            <a:off x="420688" y="1830388"/>
            <a:ext cx="2333625" cy="41148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proteins containing histidine (side chain </a:t>
            </a:r>
            <a:r>
              <a:rPr lang="en-US" sz="2400" b="0" dirty="0" err="1">
                <a:latin typeface="Arial" panose="020B0604020202020204" pitchFamily="34" charset="0"/>
                <a:cs typeface="Arial" panose="020B0604020202020204" pitchFamily="34" charset="0"/>
              </a:rPr>
              <a:t>p</a:t>
            </a:r>
            <a:r>
              <a:rPr lang="en-US" sz="2400" b="0" i="1" dirty="0" err="1">
                <a:latin typeface="Arial" panose="020B0604020202020204" pitchFamily="34" charset="0"/>
                <a:cs typeface="Arial" panose="020B0604020202020204" pitchFamily="34" charset="0"/>
              </a:rPr>
              <a:t>K</a:t>
            </a:r>
            <a:r>
              <a:rPr lang="en-US" sz="2400" b="0" baseline="-25000" dirty="0" err="1">
                <a:latin typeface="Arial" panose="020B0604020202020204" pitchFamily="34" charset="0"/>
                <a:cs typeface="Arial" panose="020B0604020202020204" pitchFamily="34" charset="0"/>
              </a:rPr>
              <a:t>a</a:t>
            </a:r>
            <a:r>
              <a:rPr lang="en-US" sz="2400" b="0" baseline="-25000" dirty="0">
                <a:latin typeface="Arial" panose="020B0604020202020204" pitchFamily="34" charset="0"/>
                <a:cs typeface="Arial" panose="020B0604020202020204" pitchFamily="34" charset="0"/>
              </a:rPr>
              <a:t> </a:t>
            </a:r>
            <a:r>
              <a:rPr lang="en-US" sz="2400" b="0" dirty="0">
                <a:latin typeface="Arial" panose="020B0604020202020204" pitchFamily="34" charset="0"/>
                <a:cs typeface="Arial" panose="020B0604020202020204" pitchFamily="34" charset="0"/>
              </a:rPr>
              <a:t>of 6.0) residues buffer effectively near neutral pH </a:t>
            </a: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marL="508000" lvl="1"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0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p:pic>
        <p:nvPicPr>
          <p:cNvPr id="239619" name="Picture 2" descr="Histidine at p H 7 is shown as a five-membered ring with C H at the right vertex, N H substituted for C at the top right vertex, C bonded to H at the lower left vertex, highlighted N H plus substituted for C at the lower right vertex, double bonds at the lower right side and left side, and C H 2 bonded to protein bonded to C at the upper left vertex. This interconverts with a similar structure at p H 7 in which highlighted N at the lower right vertex of the ring has lost its H and has no charge with an additional highlighted H plus shown separated from the ring.">
            <a:extLst>
              <a:ext uri="{FF2B5EF4-FFF2-40B4-BE49-F238E27FC236}">
                <a16:creationId xmlns:a16="http://schemas.microsoft.com/office/drawing/2014/main" id="{53DD8539-7670-E544-B6AD-46783A3651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81250"/>
            <a:ext cx="5589588"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36206-5A9F-477A-B09D-530964721507}"/>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The Phosphate Buffer System</a:t>
            </a:r>
            <a:endParaRPr lang="en-AU" dirty="0"/>
          </a:p>
        </p:txBody>
      </p:sp>
      <p:sp>
        <p:nvSpPr>
          <p:cNvPr id="4" name="Google Shape;232;g7fe2cbe272_0_58">
            <a:extLst>
              <a:ext uri="{FF2B5EF4-FFF2-40B4-BE49-F238E27FC236}">
                <a16:creationId xmlns:a16="http://schemas.microsoft.com/office/drawing/2014/main" id="{5EB6E016-E3E6-CE42-8920-459458C635D0}"/>
              </a:ext>
            </a:extLst>
          </p:cNvPr>
          <p:cNvSpPr txBox="1">
            <a:spLocks/>
          </p:cNvSpPr>
          <p:nvPr/>
        </p:nvSpPr>
        <p:spPr bwMode="auto">
          <a:xfrm>
            <a:off x="486172" y="1371600"/>
            <a:ext cx="7895828" cy="41148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the phosphate buffer system acts in the cytoplasm of all cells:</a:t>
            </a:r>
          </a:p>
          <a:p>
            <a:pPr marL="50800" indent="0">
              <a:lnSpc>
                <a:spcPct val="110000"/>
              </a:lnSpc>
              <a:spcBef>
                <a:spcPts val="0"/>
              </a:spcBef>
              <a:buSzPts val="2800"/>
              <a:buNone/>
              <a:defRPr/>
            </a:pPr>
            <a:r>
              <a:rPr lang="en-US" sz="2400" b="0" dirty="0">
                <a:latin typeface="Arial" panose="020B0604020202020204" pitchFamily="34" charset="0"/>
                <a:cs typeface="Arial" panose="020B0604020202020204" pitchFamily="34" charset="0"/>
              </a:rPr>
              <a:t>		H</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PO</a:t>
            </a:r>
            <a:r>
              <a:rPr lang="en-US" sz="2400" b="0" baseline="-25000" dirty="0">
                <a:latin typeface="Arial" panose="020B0604020202020204" pitchFamily="34" charset="0"/>
                <a:cs typeface="Arial" panose="020B0604020202020204" pitchFamily="34" charset="0"/>
              </a:rPr>
              <a:t>4</a:t>
            </a:r>
            <a:r>
              <a:rPr lang="en-US" sz="2400" b="0" baseline="30000" dirty="0">
                <a:latin typeface="Arial" panose="020B0604020202020204" pitchFamily="34" charset="0"/>
                <a:cs typeface="Arial" panose="020B0604020202020204" pitchFamily="34" charset="0"/>
              </a:rPr>
              <a:t>−</a:t>
            </a:r>
            <a:r>
              <a:rPr lang="en-US" sz="2400" b="0" dirty="0">
                <a:latin typeface="Arial" panose="020B0604020202020204" pitchFamily="34" charset="0"/>
                <a:cs typeface="Arial" panose="020B0604020202020204" pitchFamily="34" charset="0"/>
              </a:rPr>
              <a:t> ⇌ H</a:t>
            </a:r>
            <a:r>
              <a:rPr lang="en-US" sz="2400" b="0" baseline="30000" dirty="0">
                <a:latin typeface="Arial" panose="020B0604020202020204" pitchFamily="34" charset="0"/>
                <a:cs typeface="Arial" panose="020B0604020202020204" pitchFamily="34" charset="0"/>
              </a:rPr>
              <a:t>+ </a:t>
            </a:r>
            <a:r>
              <a:rPr lang="en-US" sz="2400" b="0" dirty="0">
                <a:latin typeface="Arial" panose="020B0604020202020204" pitchFamily="34" charset="0"/>
                <a:cs typeface="Arial" panose="020B0604020202020204" pitchFamily="34" charset="0"/>
              </a:rPr>
              <a:t>+ HPO</a:t>
            </a:r>
            <a:r>
              <a:rPr lang="en-US" sz="2400" b="0" baseline="-25000" dirty="0">
                <a:latin typeface="Arial" panose="020B0604020202020204" pitchFamily="34" charset="0"/>
                <a:cs typeface="Arial" panose="020B0604020202020204" pitchFamily="34" charset="0"/>
              </a:rPr>
              <a:t>4</a:t>
            </a:r>
            <a:r>
              <a:rPr lang="en-US" sz="2400" b="0" baseline="30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 </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HPO</a:t>
            </a:r>
            <a:r>
              <a:rPr lang="en-US" sz="2400" b="0" baseline="-25000" dirty="0">
                <a:latin typeface="Arial" panose="020B0604020202020204" pitchFamily="34" charset="0"/>
                <a:cs typeface="Arial" panose="020B0604020202020204" pitchFamily="34" charset="0"/>
              </a:rPr>
              <a:t>4</a:t>
            </a:r>
            <a:r>
              <a:rPr lang="en-US" sz="2400" b="0" baseline="30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 acts as a proton donor and HPO</a:t>
            </a:r>
            <a:r>
              <a:rPr lang="en-US" sz="2400" b="0" baseline="-25000" dirty="0">
                <a:latin typeface="Arial" panose="020B0604020202020204" pitchFamily="34" charset="0"/>
                <a:cs typeface="Arial" panose="020B0604020202020204" pitchFamily="34" charset="0"/>
              </a:rPr>
              <a:t>4</a:t>
            </a:r>
            <a:r>
              <a:rPr lang="en-US" sz="2400" b="0" baseline="30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 acts as a proton acceptor</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buffer system is maximally effective at a pH close to its </a:t>
            </a:r>
            <a:r>
              <a:rPr lang="en-US" sz="2400" b="0" dirty="0" err="1">
                <a:latin typeface="Arial" panose="020B0604020202020204" pitchFamily="34" charset="0"/>
                <a:cs typeface="Arial" panose="020B0604020202020204" pitchFamily="34" charset="0"/>
              </a:rPr>
              <a:t>p</a:t>
            </a:r>
            <a:r>
              <a:rPr lang="en-US" sz="2400" b="0" i="1" dirty="0" err="1">
                <a:latin typeface="Arial" panose="020B0604020202020204" pitchFamily="34" charset="0"/>
                <a:cs typeface="Arial" panose="020B0604020202020204" pitchFamily="34" charset="0"/>
              </a:rPr>
              <a:t>K</a:t>
            </a:r>
            <a:r>
              <a:rPr lang="en-US" sz="2400" b="0" baseline="-25000" dirty="0" err="1">
                <a:latin typeface="Arial" panose="020B0604020202020204" pitchFamily="34" charset="0"/>
                <a:cs typeface="Arial" panose="020B0604020202020204" pitchFamily="34" charset="0"/>
              </a:rPr>
              <a:t>a</a:t>
            </a:r>
            <a:r>
              <a:rPr lang="en-US" sz="2400" b="0" dirty="0">
                <a:latin typeface="Arial" panose="020B0604020202020204" pitchFamily="34" charset="0"/>
                <a:cs typeface="Arial" panose="020B0604020202020204" pitchFamily="34" charset="0"/>
              </a:rPr>
              <a:t> of 6.86 </a:t>
            </a:r>
          </a:p>
          <a:p>
            <a:pPr lvl="1"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works over a range between 5.9 and 7.9 </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None/>
              <a:defRPr/>
            </a:pPr>
            <a:r>
              <a:rPr lang="en-US" sz="2400" b="0" dirty="0">
                <a:latin typeface="Arial" panose="020B0604020202020204" pitchFamily="34" charset="0"/>
                <a:cs typeface="Arial" panose="020B0604020202020204" pitchFamily="34" charset="0"/>
              </a:rPr>
              <a:t>	</a:t>
            </a: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608743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3&#10;">
            <a:extLst>
              <a:ext uri="{FF2B5EF4-FFF2-40B4-BE49-F238E27FC236}">
                <a16:creationId xmlns:a16="http://schemas.microsoft.com/office/drawing/2014/main" id="{29C99A6F-7C7B-44AF-B418-14F2DD67F309}"/>
              </a:ext>
            </a:extLst>
          </p:cNvPr>
          <p:cNvPicPr>
            <a:picLocks noChangeAspect="1"/>
          </p:cNvPicPr>
          <p:nvPr/>
        </p:nvPicPr>
        <p:blipFill>
          <a:blip r:embed="rId3"/>
          <a:stretch>
            <a:fillRect/>
          </a:stretch>
        </p:blipFill>
        <p:spPr>
          <a:xfrm>
            <a:off x="708025" y="269529"/>
            <a:ext cx="1133954" cy="816935"/>
          </a:xfrm>
          <a:prstGeom prst="rect">
            <a:avLst/>
          </a:prstGeom>
        </p:spPr>
      </p:pic>
      <p:sp>
        <p:nvSpPr>
          <p:cNvPr id="2" name="Title 1">
            <a:extLst>
              <a:ext uri="{FF2B5EF4-FFF2-40B4-BE49-F238E27FC236}">
                <a16:creationId xmlns:a16="http://schemas.microsoft.com/office/drawing/2014/main" id="{09DCAEA7-26FA-4EAD-8357-41A32E71FE36}"/>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20</a:t>
            </a:r>
            <a:endParaRPr lang="en-AU" b="1" dirty="0">
              <a:solidFill>
                <a:srgbClr val="145C76"/>
              </a:solidFill>
              <a:latin typeface="+mj-lt"/>
            </a:endParaRPr>
          </a:p>
        </p:txBody>
      </p:sp>
      <p:sp>
        <p:nvSpPr>
          <p:cNvPr id="243717" name="Google Shape;433;g847cf01710_0_113">
            <a:extLst>
              <a:ext uri="{FF2B5EF4-FFF2-40B4-BE49-F238E27FC236}">
                <a16:creationId xmlns:a16="http://schemas.microsoft.com/office/drawing/2014/main" id="{26EB74AB-801D-1444-928B-386162FF0B2B}"/>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Which statement about buffers is false? </a:t>
            </a:r>
            <a:endParaRPr lang="en-US" altLang="en-US" sz="2400" b="0" dirty="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A. They have maximum buffering capacity. </a:t>
            </a:r>
          </a:p>
          <a:p>
            <a:pPr>
              <a:lnSpc>
                <a:spcPct val="115000"/>
              </a:lnSpc>
              <a:spcBef>
                <a:spcPct val="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B. They are weak acids and bases.</a:t>
            </a:r>
          </a:p>
          <a:p>
            <a:pPr>
              <a:lnSpc>
                <a:spcPct val="115000"/>
              </a:lnSpc>
              <a:spcBef>
                <a:spcPct val="0"/>
              </a:spcBef>
              <a:buClr>
                <a:srgbClr val="000000"/>
              </a:buClr>
              <a:buSzPts val="1100"/>
              <a:buFontTx/>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C. [A</a:t>
            </a:r>
            <a:r>
              <a:rPr lang="en-US" altLang="en-US" sz="2400" b="0" baseline="30000" dirty="0">
                <a:solidFill>
                  <a:srgbClr val="000000"/>
                </a:solidFill>
                <a:ea typeface="Calibri" panose="020F0502020204030204" pitchFamily="34" charset="0"/>
                <a:cs typeface="Arial" panose="020B0604020202020204" pitchFamily="34" charset="0"/>
                <a:sym typeface="Arial" panose="020B0604020202020204" pitchFamily="34" charset="0"/>
              </a:rPr>
              <a:t>–</a:t>
            </a: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 = [HA] when pH = </a:t>
            </a:r>
            <a:r>
              <a:rPr lang="en-US" altLang="en-US" sz="2400" b="0" dirty="0" err="1">
                <a:solidFill>
                  <a:srgbClr val="000000"/>
                </a:solidFill>
                <a:ea typeface="Calibri" panose="020F0502020204030204" pitchFamily="34" charset="0"/>
                <a:cs typeface="Arial" panose="020B0604020202020204" pitchFamily="34" charset="0"/>
                <a:sym typeface="Arial" panose="020B0604020202020204" pitchFamily="34" charset="0"/>
              </a:rPr>
              <a:t>p</a:t>
            </a:r>
            <a:r>
              <a:rPr lang="en-US" altLang="en-US" sz="2400" b="0" i="1" dirty="0" err="1">
                <a:solidFill>
                  <a:srgbClr val="000000"/>
                </a:solidFill>
                <a:ea typeface="Calibri" panose="020F0502020204030204" pitchFamily="34" charset="0"/>
                <a:cs typeface="Arial" panose="020B0604020202020204" pitchFamily="34" charset="0"/>
                <a:sym typeface="Arial" panose="020B0604020202020204" pitchFamily="34" charset="0"/>
              </a:rPr>
              <a:t>K</a:t>
            </a:r>
            <a:r>
              <a:rPr lang="en-US" altLang="en-US" sz="2400" b="0" baseline="-25000" dirty="0" err="1">
                <a:solidFill>
                  <a:srgbClr val="000000"/>
                </a:solidFill>
                <a:ea typeface="Calibri" panose="020F0502020204030204" pitchFamily="34" charset="0"/>
                <a:cs typeface="Arial" panose="020B0604020202020204" pitchFamily="34" charset="0"/>
                <a:sym typeface="Arial" panose="020B0604020202020204" pitchFamily="34" charset="0"/>
              </a:rPr>
              <a:t>a</a:t>
            </a:r>
            <a:endPar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D. They can sometimes be biological macromolecules. </a:t>
            </a:r>
            <a:endPar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34DAF-B1C5-4742-ABD9-671916EC2787}"/>
              </a:ext>
            </a:extLst>
          </p:cNvPr>
          <p:cNvSpPr>
            <a:spLocks noGrp="1"/>
          </p:cNvSpPr>
          <p:nvPr>
            <p:ph type="title"/>
          </p:nvPr>
        </p:nvSpPr>
        <p:spPr/>
        <p:txBody>
          <a:bodyPr/>
          <a:lstStyle/>
          <a:p>
            <a:r>
              <a:rPr lang="en-US" altLang="en-US" b="1" dirty="0">
                <a:solidFill>
                  <a:srgbClr val="4E4CB4"/>
                </a:solidFill>
                <a:latin typeface="Arial" panose="020B0604020202020204" pitchFamily="34" charset="0"/>
                <a:ea typeface="ＭＳ Ｐゴシック" panose="020B0600070205080204" pitchFamily="34" charset="-128"/>
                <a:cs typeface="Arial" panose="020B0604020202020204" pitchFamily="34" charset="0"/>
              </a:rPr>
              <a:t>Water Forms Hydrogen Bonds with Polar Solutes</a:t>
            </a:r>
            <a:endParaRPr lang="en-AU" dirty="0">
              <a:solidFill>
                <a:srgbClr val="4E4CB4"/>
              </a:solidFill>
            </a:endParaRPr>
          </a:p>
        </p:txBody>
      </p:sp>
      <p:sp>
        <p:nvSpPr>
          <p:cNvPr id="40962" name="Google Shape;232;g7fe2cbe272_0_58">
            <a:extLst>
              <a:ext uri="{FF2B5EF4-FFF2-40B4-BE49-F238E27FC236}">
                <a16:creationId xmlns:a16="http://schemas.microsoft.com/office/drawing/2014/main" id="{782F4712-4927-4B48-BA43-56796EB5208B}"/>
              </a:ext>
            </a:extLst>
          </p:cNvPr>
          <p:cNvSpPr txBox="1">
            <a:spLocks noChangeArrowheads="1"/>
          </p:cNvSpPr>
          <p:nvPr/>
        </p:nvSpPr>
        <p:spPr bwMode="auto">
          <a:xfrm>
            <a:off x="303213" y="1752600"/>
            <a:ext cx="828198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429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0000"/>
              </a:lnSpc>
              <a:spcBef>
                <a:spcPct val="0"/>
              </a:spcBef>
              <a:buClr>
                <a:srgbClr val="000000"/>
              </a:buClr>
              <a:buSzPts val="2800"/>
            </a:pPr>
            <a:r>
              <a:rPr lang="en-US" altLang="en-US" sz="2400" b="0">
                <a:cs typeface="Arial" panose="020B0604020202020204" pitchFamily="34" charset="0"/>
              </a:rPr>
              <a:t>hydrogen bonds readily form between an electronegative atom (the hydrogen acceptor) and a hydrogen atom covalently bonded to another electronegative atom (the hydrogen donor) </a:t>
            </a:r>
          </a:p>
        </p:txBody>
      </p:sp>
      <p:pic>
        <p:nvPicPr>
          <p:cNvPr id="40963" name="Picture 2" descr="The hydrogen donor for first three molecules is H bonded to O that is further bonded; H forms the hydrogen bond. The first hydrogen acceptor is C further bonded to two atoms and double bonded to O, which forms a hydrogen bond with H. The second hydrogen acceptor is N that is double bonded and single bonded to other atoms; N forms a hydrogen bond with H. The third hydrogen acceptor is O further bonded to two other atoms; its O forms a hydrogen bond with H. The hydrogen donor for the second three molecules is N that is further bonded to two other atoms and to H; H forms the hydrogen bond. The first hydrogen acceptor is C further bonded to two atoms and double bonded to O, which forms a hydrogen bond with H. The third hydrogen acceptor is O further bonded to two other atoms; its O forms a hydrogen bond with H. The third hydrogen acceptor is N that is double bonded and single bonded to two other atoms; N forms a hydrogen bond with H.">
            <a:extLst>
              <a:ext uri="{FF2B5EF4-FFF2-40B4-BE49-F238E27FC236}">
                <a16:creationId xmlns:a16="http://schemas.microsoft.com/office/drawing/2014/main" id="{018753F1-53FC-904A-9FB8-964B3F6EE2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350" y="3819525"/>
            <a:ext cx="68453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6521D-883F-498D-9EC9-BE1DFE89691B}"/>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20, Response</a:t>
            </a:r>
            <a:endParaRPr lang="en-AU" b="1" dirty="0">
              <a:solidFill>
                <a:srgbClr val="145C76"/>
              </a:solidFill>
              <a:latin typeface="+mj-lt"/>
            </a:endParaRPr>
          </a:p>
        </p:txBody>
      </p:sp>
      <p:sp>
        <p:nvSpPr>
          <p:cNvPr id="245763" name="Google Shape;433;g847cf01710_0_113">
            <a:extLst>
              <a:ext uri="{FF2B5EF4-FFF2-40B4-BE49-F238E27FC236}">
                <a16:creationId xmlns:a16="http://schemas.microsoft.com/office/drawing/2014/main" id="{B380D2F1-2F20-7E48-B164-C9229006AE3B}"/>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Which statement about buffers is false? </a:t>
            </a:r>
            <a:endParaRPr lang="en-US" altLang="en-US" sz="2400" b="0" dirty="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A. They have maximum buffering capacity. </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buFontTx/>
              <a:buNone/>
            </a:pP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The buffering capacity of buffers can be exhausted. The </a:t>
            </a:r>
            <a:r>
              <a:rPr lang="en-US" altLang="en-US" sz="2400" dirty="0">
                <a:ea typeface="Calibri" panose="020F0502020204030204" pitchFamily="34" charset="0"/>
                <a:cs typeface="Arial" panose="020B0604020202020204" pitchFamily="34" charset="0"/>
              </a:rPr>
              <a:t>buffering region, shown as the flat zone of a titration curve, typically extends about 1 pH unit on either side of its midpoint </a:t>
            </a:r>
            <a:r>
              <a:rPr lang="en-US" altLang="en-US" sz="2400" dirty="0" err="1">
                <a:ea typeface="Calibri" panose="020F0502020204030204" pitchFamily="34" charset="0"/>
                <a:cs typeface="Arial" panose="020B0604020202020204" pitchFamily="34" charset="0"/>
              </a:rPr>
              <a:t>pH.</a:t>
            </a:r>
            <a:r>
              <a:rPr lang="en-US" altLang="en-US" sz="2400" dirty="0">
                <a:ea typeface="Calibri" panose="020F0502020204030204" pitchFamily="34" charset="0"/>
                <a:cs typeface="Arial" panose="020B0604020202020204" pitchFamily="34" charset="0"/>
              </a:rPr>
              <a:t> </a:t>
            </a:r>
          </a:p>
          <a:p>
            <a:pPr>
              <a:lnSpc>
                <a:spcPct val="115000"/>
              </a:lnSpc>
              <a:spcBef>
                <a:spcPct val="0"/>
              </a:spcBef>
              <a:buClr>
                <a:srgbClr val="000000"/>
              </a:buClr>
              <a:buSzPts val="1100"/>
              <a:buFontTx/>
              <a:buNone/>
            </a:pPr>
            <a:endParaRPr lang="en-US" altLang="en-US" sz="2400" dirty="0">
              <a:ea typeface="Calibri" panose="020F0502020204030204" pitchFamily="34" charset="0"/>
              <a:cs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Google Shape;184;g7fe2cbe272_0_35" descr="Icon P 3&#10;">
            <a:extLst>
              <a:ext uri="{FF2B5EF4-FFF2-40B4-BE49-F238E27FC236}">
                <a16:creationId xmlns:a16="http://schemas.microsoft.com/office/drawing/2014/main" id="{D8D78B3F-167F-E449-839A-10D72CCB007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864" y="235659"/>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9C34C97-2E89-4379-91C3-668CE0E34EEF}"/>
              </a:ext>
            </a:extLst>
          </p:cNvPr>
          <p:cNvSpPr>
            <a:spLocks noGrp="1"/>
          </p:cNvSpPr>
          <p:nvPr>
            <p:ph type="title"/>
          </p:nvPr>
        </p:nvSpPr>
        <p:spPr/>
        <p:txBody>
          <a:bodyPr/>
          <a:lstStyle/>
          <a:p>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sym typeface="Calibri" panose="020F0502020204030204" pitchFamily="34" charset="0"/>
              </a:rPr>
              <a:t>Principle</a:t>
            </a:r>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 3</a:t>
            </a:r>
            <a:r>
              <a:rPr lang="en-US" altLang="en-US" sz="2000"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 (4 of 5)</a:t>
            </a:r>
            <a:endParaRPr lang="en-AU" dirty="0"/>
          </a:p>
        </p:txBody>
      </p:sp>
      <p:sp>
        <p:nvSpPr>
          <p:cNvPr id="247811" name="Text Placeholder 2">
            <a:extLst>
              <a:ext uri="{FF2B5EF4-FFF2-40B4-BE49-F238E27FC236}">
                <a16:creationId xmlns:a16="http://schemas.microsoft.com/office/drawing/2014/main" id="{D4DE576B-776E-CC48-8744-CCDED63FC432}"/>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429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Tx/>
              <a:buNone/>
            </a:pPr>
            <a:r>
              <a:rPr lang="en-US" altLang="en-US" sz="2400" dirty="0"/>
              <a:t>An aqueous solution of a weak acid and its salt makes a buffer that resists changes in pH in response to added acid or base. </a:t>
            </a:r>
            <a:r>
              <a:rPr lang="en-US" altLang="en-US" sz="2400" b="0" dirty="0"/>
              <a:t>Biological systems are buffered to maintain a narrow pH range, in which their macromolecules retain their functional structure, which depends on their ionization state. Conditions that produce blood pH outside the range of 7.3 to 7.5 are life-threatening in humans. </a:t>
            </a:r>
            <a:endParaRPr lang="en-US" altLang="en-US" sz="2400"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721EA-F6F6-41C3-A377-9EF5B6A5E6AF}"/>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The Bicarbonate Buffer System</a:t>
            </a:r>
            <a:endParaRPr lang="en-AU" dirty="0"/>
          </a:p>
        </p:txBody>
      </p:sp>
      <mc:AlternateContent xmlns:mc="http://schemas.openxmlformats.org/markup-compatibility/2006" xmlns:a14="http://schemas.microsoft.com/office/drawing/2010/main">
        <mc:Choice Requires="a14">
          <p:sp>
            <p:nvSpPr>
              <p:cNvPr id="4" name="Google Shape;232;g7fe2cbe272_0_58">
                <a:extLst>
                  <a:ext uri="{FF2B5EF4-FFF2-40B4-BE49-F238E27FC236}">
                    <a16:creationId xmlns:a16="http://schemas.microsoft.com/office/drawing/2014/main" id="{D19BE224-9050-4A4D-AD86-220E948FD3FD}"/>
                  </a:ext>
                </a:extLst>
              </p:cNvPr>
              <p:cNvSpPr txBox="1">
                <a:spLocks/>
              </p:cNvSpPr>
              <p:nvPr/>
            </p:nvSpPr>
            <p:spPr bwMode="auto">
              <a:xfrm>
                <a:off x="566737" y="1295400"/>
                <a:ext cx="8010525" cy="41148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marL="393700">
                  <a:lnSpc>
                    <a:spcPct val="110000"/>
                  </a:lnSpc>
                  <a:spcBef>
                    <a:spcPts val="0"/>
                  </a:spcBef>
                  <a:buSzPts val="2800"/>
                  <a:defRPr/>
                </a:pPr>
                <a:r>
                  <a:rPr lang="en-US" sz="2400" b="0" dirty="0">
                    <a:latin typeface="Arial" panose="020B0604020202020204" pitchFamily="34" charset="0"/>
                    <a:cs typeface="Arial" panose="020B0604020202020204" pitchFamily="34" charset="0"/>
                  </a:rPr>
                  <a:t>the bicarbonate buffer system acts in the blood plasma:</a:t>
                </a:r>
              </a:p>
              <a:p>
                <a:pPr marL="50800" indent="0">
                  <a:lnSpc>
                    <a:spcPct val="110000"/>
                  </a:lnSpc>
                  <a:spcBef>
                    <a:spcPts val="0"/>
                  </a:spcBef>
                  <a:buSzPts val="2800"/>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None/>
                  <a:defRPr/>
                </a:pPr>
                <a:r>
                  <a:rPr lang="en-US" sz="2400" b="0" dirty="0">
                    <a:latin typeface="Arial" panose="020B0604020202020204" pitchFamily="34" charset="0"/>
                    <a:cs typeface="Arial" panose="020B0604020202020204" pitchFamily="34" charset="0"/>
                  </a:rPr>
                  <a:t>		 H</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CO</a:t>
                </a:r>
                <a:r>
                  <a:rPr lang="en-US" sz="2400" b="0" baseline="-25000" dirty="0">
                    <a:latin typeface="Arial" panose="020B0604020202020204" pitchFamily="34" charset="0"/>
                    <a:cs typeface="Arial" panose="020B0604020202020204" pitchFamily="34" charset="0"/>
                  </a:rPr>
                  <a:t>3</a:t>
                </a:r>
                <a:r>
                  <a:rPr lang="en-US" sz="2400" b="0" dirty="0">
                    <a:latin typeface="Arial" panose="020B0604020202020204" pitchFamily="34" charset="0"/>
                    <a:cs typeface="Arial" panose="020B0604020202020204" pitchFamily="34" charset="0"/>
                  </a:rPr>
                  <a:t> ⇌ H</a:t>
                </a:r>
                <a:r>
                  <a:rPr lang="en-US" sz="2400" b="0" baseline="30000" dirty="0">
                    <a:latin typeface="Arial" panose="020B0604020202020204" pitchFamily="34" charset="0"/>
                    <a:cs typeface="Arial" panose="020B0604020202020204" pitchFamily="34" charset="0"/>
                  </a:rPr>
                  <a:t>+ </a:t>
                </a:r>
                <a:r>
                  <a:rPr lang="en-US" sz="2400" b="0" dirty="0">
                    <a:latin typeface="Arial" panose="020B0604020202020204" pitchFamily="34" charset="0"/>
                    <a:cs typeface="Arial" panose="020B0604020202020204" pitchFamily="34" charset="0"/>
                  </a:rPr>
                  <a:t>+ HCO</a:t>
                </a:r>
                <a:r>
                  <a:rPr lang="en-US" sz="2400" b="0" baseline="-25000" dirty="0">
                    <a:latin typeface="Arial" panose="020B0604020202020204" pitchFamily="34" charset="0"/>
                    <a:cs typeface="Arial" panose="020B0604020202020204" pitchFamily="34" charset="0"/>
                  </a:rPr>
                  <a:t>3</a:t>
                </a:r>
                <a:r>
                  <a:rPr lang="en-US" sz="2400" b="0" baseline="30000" dirty="0">
                    <a:latin typeface="Arial" panose="020B0604020202020204" pitchFamily="34" charset="0"/>
                    <a:cs typeface="Arial" panose="020B0604020202020204" pitchFamily="34" charset="0"/>
                  </a:rPr>
                  <a:t>−</a:t>
                </a:r>
                <a:r>
                  <a:rPr lang="en-US" sz="2400" b="0" dirty="0">
                    <a:latin typeface="Arial" panose="020B0604020202020204" pitchFamily="34" charset="0"/>
                    <a:cs typeface="Arial" panose="020B0604020202020204" pitchFamily="34" charset="0"/>
                  </a:rPr>
                  <a:t> </a:t>
                </a:r>
              </a:p>
              <a:p>
                <a:pPr marL="50800" indent="0">
                  <a:lnSpc>
                    <a:spcPct val="110000"/>
                  </a:lnSpc>
                  <a:spcBef>
                    <a:spcPts val="0"/>
                  </a:spcBef>
                  <a:buSzPts val="2800"/>
                  <a:buNone/>
                  <a:defRPr/>
                </a:pPr>
                <a:r>
                  <a:rPr lang="en-US" sz="2400" b="0" dirty="0">
                    <a:latin typeface="Arial" panose="020B0604020202020204" pitchFamily="34" charset="0"/>
                    <a:cs typeface="Arial" panose="020B0604020202020204" pitchFamily="34" charset="0"/>
                  </a:rPr>
                  <a:t>		</a:t>
                </a:r>
              </a:p>
              <a:p>
                <a:pPr marL="50800" indent="0">
                  <a:lnSpc>
                    <a:spcPct val="110000"/>
                  </a:lnSpc>
                  <a:spcBef>
                    <a:spcPts val="0"/>
                  </a:spcBef>
                  <a:buSzPts val="2800"/>
                  <a:buNone/>
                  <a:defRPr/>
                </a:pPr>
                <a:r>
                  <a:rPr lang="en-US" sz="2400" b="0" dirty="0">
                    <a:latin typeface="Arial" panose="020B0604020202020204" pitchFamily="34" charset="0"/>
                    <a:cs typeface="Arial" panose="020B0604020202020204" pitchFamily="34" charset="0"/>
                  </a:rPr>
                  <a:t>		 </a:t>
                </a:r>
                <a:r>
                  <a:rPr lang="en-US" sz="2400" b="0" i="1" dirty="0">
                    <a:latin typeface="Arial" panose="020B0604020202020204" pitchFamily="34" charset="0"/>
                    <a:cs typeface="Arial" panose="020B0604020202020204" pitchFamily="34" charset="0"/>
                  </a:rPr>
                  <a:t>K</a:t>
                </a:r>
                <a:r>
                  <a:rPr lang="en-US" sz="2400" b="0" baseline="-25000" dirty="0">
                    <a:latin typeface="Arial" panose="020B0604020202020204" pitchFamily="34" charset="0"/>
                    <a:cs typeface="Arial" panose="020B0604020202020204" pitchFamily="34" charset="0"/>
                  </a:rPr>
                  <a:t>1 </a:t>
                </a:r>
                <a:r>
                  <a:rPr lang="en-US" sz="2400" b="0" dirty="0">
                    <a:latin typeface="Arial" panose="020B0604020202020204" pitchFamily="34" charset="0"/>
                    <a:cs typeface="Arial" panose="020B0604020202020204" pitchFamily="34" charset="0"/>
                  </a:rPr>
                  <a:t>= </a:t>
                </a:r>
                <a14:m>
                  <m:oMath xmlns:m="http://schemas.openxmlformats.org/officeDocument/2006/math">
                    <m:f>
                      <m:fPr>
                        <m:ctrlPr>
                          <a:rPr lang="en-US" sz="2400" b="0" i="1">
                            <a:latin typeface="Cambria Math" panose="02040503050406030204" pitchFamily="18" charset="0"/>
                            <a:cs typeface="Arial" panose="020B0604020202020204" pitchFamily="34" charset="0"/>
                          </a:rPr>
                        </m:ctrlPr>
                      </m:fPr>
                      <m:num>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H</m:t>
                        </m:r>
                        <m:r>
                          <m:rPr>
                            <m:nor/>
                          </m:rPr>
                          <a:rPr lang="en-US" sz="2400" b="0" i="0" baseline="30000" dirty="0" smtClean="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HCO</m:t>
                        </m:r>
                        <m:r>
                          <m:rPr>
                            <m:nor/>
                          </m:rPr>
                          <a:rPr lang="en-US" sz="2400" b="0" baseline="-25000" dirty="0">
                            <a:latin typeface="Arial" panose="020B0604020202020204" pitchFamily="34" charset="0"/>
                            <a:cs typeface="Arial" panose="020B0604020202020204" pitchFamily="34" charset="0"/>
                          </a:rPr>
                          <m:t>3</m:t>
                        </m:r>
                        <m:r>
                          <m:rPr>
                            <m:nor/>
                          </m:rPr>
                          <a:rPr lang="en-US" sz="2400" b="0" baseline="3000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m:t>
                        </m:r>
                      </m:num>
                      <m:den>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H</m:t>
                        </m:r>
                        <m:r>
                          <m:rPr>
                            <m:nor/>
                          </m:rPr>
                          <a:rPr lang="en-US" sz="2400" b="0" baseline="-25000" dirty="0">
                            <a:latin typeface="Arial" panose="020B0604020202020204" pitchFamily="34" charset="0"/>
                            <a:cs typeface="Arial" panose="020B0604020202020204" pitchFamily="34" charset="0"/>
                          </a:rPr>
                          <m:t>2</m:t>
                        </m:r>
                        <m:r>
                          <m:rPr>
                            <m:nor/>
                          </m:rPr>
                          <a:rPr lang="en-US" sz="2400" b="0" dirty="0">
                            <a:latin typeface="Arial" panose="020B0604020202020204" pitchFamily="34" charset="0"/>
                            <a:cs typeface="Arial" panose="020B0604020202020204" pitchFamily="34" charset="0"/>
                          </a:rPr>
                          <m:t>CO</m:t>
                        </m:r>
                        <m:r>
                          <m:rPr>
                            <m:nor/>
                          </m:rPr>
                          <a:rPr lang="en-US" sz="2400" b="0" baseline="-25000" dirty="0">
                            <a:latin typeface="Arial" panose="020B0604020202020204" pitchFamily="34" charset="0"/>
                            <a:cs typeface="Arial" panose="020B0604020202020204" pitchFamily="34" charset="0"/>
                          </a:rPr>
                          <m:t>3</m:t>
                        </m:r>
                        <m:r>
                          <m:rPr>
                            <m:nor/>
                          </m:rPr>
                          <a:rPr lang="en-US" sz="2400" b="0" dirty="0">
                            <a:latin typeface="Arial" panose="020B0604020202020204" pitchFamily="34" charset="0"/>
                            <a:cs typeface="Arial" panose="020B0604020202020204" pitchFamily="34" charset="0"/>
                          </a:rPr>
                          <m:t>]  </m:t>
                        </m:r>
                      </m:den>
                    </m:f>
                  </m:oMath>
                </a14:m>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marL="393700">
                  <a:lnSpc>
                    <a:spcPct val="110000"/>
                  </a:lnSpc>
                  <a:spcBef>
                    <a:spcPts val="0"/>
                  </a:spcBef>
                  <a:buSzPts val="2800"/>
                  <a:defRPr/>
                </a:pPr>
                <a:r>
                  <a:rPr lang="en-US" sz="2400" b="0" dirty="0">
                    <a:latin typeface="Arial" panose="020B0604020202020204" pitchFamily="34" charset="0"/>
                    <a:cs typeface="Arial" panose="020B0604020202020204" pitchFamily="34" charset="0"/>
                  </a:rPr>
                  <a:t>H</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CO</a:t>
                </a:r>
                <a:r>
                  <a:rPr lang="en-US" sz="2400" b="0" baseline="-25000" dirty="0">
                    <a:latin typeface="Arial" panose="020B0604020202020204" pitchFamily="34" charset="0"/>
                    <a:cs typeface="Arial" panose="020B0604020202020204" pitchFamily="34" charset="0"/>
                  </a:rPr>
                  <a:t>3 </a:t>
                </a:r>
                <a:r>
                  <a:rPr lang="en-US" sz="2400" b="0" dirty="0">
                    <a:latin typeface="Arial" panose="020B0604020202020204" pitchFamily="34" charset="0"/>
                    <a:cs typeface="Arial" panose="020B0604020202020204" pitchFamily="34" charset="0"/>
                  </a:rPr>
                  <a:t>acts as a proton donor and HCO</a:t>
                </a:r>
                <a:r>
                  <a:rPr lang="en-US" sz="2400" b="0" baseline="-25000" dirty="0">
                    <a:latin typeface="Arial" panose="020B0604020202020204" pitchFamily="34" charset="0"/>
                    <a:cs typeface="Arial" panose="020B0604020202020204" pitchFamily="34" charset="0"/>
                  </a:rPr>
                  <a:t>3</a:t>
                </a:r>
                <a:r>
                  <a:rPr lang="en-US" sz="2400" b="0" baseline="30000" dirty="0">
                    <a:latin typeface="Arial" panose="020B0604020202020204" pitchFamily="34" charset="0"/>
                    <a:cs typeface="Arial" panose="020B0604020202020204" pitchFamily="34" charset="0"/>
                  </a:rPr>
                  <a:t>−</a:t>
                </a:r>
                <a:r>
                  <a:rPr lang="en-US" sz="2400" b="0" dirty="0">
                    <a:latin typeface="Arial" panose="020B0604020202020204" pitchFamily="34" charset="0"/>
                    <a:cs typeface="Arial" panose="020B0604020202020204" pitchFamily="34" charset="0"/>
                  </a:rPr>
                  <a:t> acts as a proton acceptor</a:t>
                </a:r>
                <a:endParaRPr lang="en-US" sz="2400" dirty="0">
                  <a:latin typeface="Arial" panose="020B0604020202020204" pitchFamily="34" charset="0"/>
                  <a:cs typeface="Arial" panose="020B0604020202020204" pitchFamily="34" charset="0"/>
                </a:endParaRPr>
              </a:p>
              <a:p>
                <a:pPr marL="3937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mc:Choice>
        <mc:Fallback xmlns="">
          <p:sp>
            <p:nvSpPr>
              <p:cNvPr id="4" name="Google Shape;232;g7fe2cbe272_0_58">
                <a:extLst>
                  <a:ext uri="{FF2B5EF4-FFF2-40B4-BE49-F238E27FC236}">
                    <a16:creationId xmlns:a16="http://schemas.microsoft.com/office/drawing/2014/main" id="{D19BE224-9050-4A4D-AD86-220E948FD3FD}"/>
                  </a:ext>
                </a:extLst>
              </p:cNvPr>
              <p:cNvSpPr txBox="1">
                <a:spLocks noRot="1" noChangeAspect="1" noMove="1" noResize="1" noEditPoints="1" noAdjustHandles="1" noChangeArrowheads="1" noChangeShapeType="1" noTextEdit="1"/>
              </p:cNvSpPr>
              <p:nvPr/>
            </p:nvSpPr>
            <p:spPr bwMode="auto">
              <a:xfrm>
                <a:off x="566737" y="1295400"/>
                <a:ext cx="8010525" cy="4114800"/>
              </a:xfrm>
              <a:prstGeom prst="rect">
                <a:avLst/>
              </a:prstGeom>
              <a:blipFill>
                <a:blip r:embed="rId3"/>
                <a:stretch>
                  <a:fillRect l="-633" t="-1846" b="-923"/>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61936477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9D0DE-849C-4D86-A316-72092998BCBE}"/>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Additional Equilibrium Constants</a:t>
            </a:r>
            <a:endParaRPr lang="en-AU" dirty="0"/>
          </a:p>
        </p:txBody>
      </p:sp>
      <mc:AlternateContent xmlns:mc="http://schemas.openxmlformats.org/markup-compatibility/2006" xmlns:a14="http://schemas.microsoft.com/office/drawing/2010/main">
        <mc:Choice Requires="a14">
          <p:sp>
            <p:nvSpPr>
              <p:cNvPr id="4" name="Google Shape;232;g7fe2cbe272_0_58">
                <a:extLst>
                  <a:ext uri="{FF2B5EF4-FFF2-40B4-BE49-F238E27FC236}">
                    <a16:creationId xmlns:a16="http://schemas.microsoft.com/office/drawing/2014/main" id="{1BE3EE84-6264-A94B-9222-D4776ECF5318}"/>
                  </a:ext>
                </a:extLst>
              </p:cNvPr>
              <p:cNvSpPr txBox="1">
                <a:spLocks/>
              </p:cNvSpPr>
              <p:nvPr/>
            </p:nvSpPr>
            <p:spPr bwMode="auto">
              <a:xfrm>
                <a:off x="566737" y="1295400"/>
                <a:ext cx="8010525" cy="52578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marL="393700">
                  <a:lnSpc>
                    <a:spcPct val="110000"/>
                  </a:lnSpc>
                  <a:spcBef>
                    <a:spcPts val="0"/>
                  </a:spcBef>
                  <a:buSzPts val="2800"/>
                  <a:defRPr/>
                </a:pPr>
                <a:r>
                  <a:rPr lang="en-US" sz="2400" b="0" dirty="0">
                    <a:latin typeface="Arial" panose="020B0604020202020204" pitchFamily="34" charset="0"/>
                    <a:cs typeface="Arial" panose="020B0604020202020204" pitchFamily="34" charset="0"/>
                  </a:rPr>
                  <a:t>carbonic acid (H</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CO</a:t>
                </a:r>
                <a:r>
                  <a:rPr lang="en-US" sz="2400" b="0" baseline="-25000" dirty="0">
                    <a:latin typeface="Arial" panose="020B0604020202020204" pitchFamily="34" charset="0"/>
                    <a:cs typeface="Arial" panose="020B0604020202020204" pitchFamily="34" charset="0"/>
                  </a:rPr>
                  <a:t>3</a:t>
                </a:r>
                <a:r>
                  <a:rPr lang="en-US" sz="2400" b="0" dirty="0">
                    <a:latin typeface="Arial" panose="020B0604020202020204" pitchFamily="34" charset="0"/>
                    <a:cs typeface="Arial" panose="020B0604020202020204" pitchFamily="34" charset="0"/>
                  </a:rPr>
                  <a:t>) is formed from dissolved (</a:t>
                </a:r>
                <a:r>
                  <a:rPr lang="en-US" sz="2400" b="0" dirty="0" err="1">
                    <a:latin typeface="Arial" panose="020B0604020202020204" pitchFamily="34" charset="0"/>
                    <a:cs typeface="Arial" panose="020B0604020202020204" pitchFamily="34" charset="0"/>
                  </a:rPr>
                  <a:t>aq</a:t>
                </a:r>
                <a:r>
                  <a:rPr lang="en-US" sz="2400" b="0" dirty="0">
                    <a:latin typeface="Arial" panose="020B0604020202020204" pitchFamily="34" charset="0"/>
                    <a:cs typeface="Arial" panose="020B0604020202020204" pitchFamily="34" charset="0"/>
                  </a:rPr>
                  <a:t>) carbon dioxide and water, in a reversible reaction:</a:t>
                </a:r>
              </a:p>
              <a:p>
                <a:pPr marL="50800" indent="0">
                  <a:lnSpc>
                    <a:spcPct val="110000"/>
                  </a:lnSpc>
                  <a:spcBef>
                    <a:spcPts val="0"/>
                  </a:spcBef>
                  <a:buSzPts val="2800"/>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None/>
                  <a:defRPr/>
                </a:pPr>
                <a:r>
                  <a:rPr lang="en-US" sz="2400" b="0" dirty="0">
                    <a:latin typeface="Arial" panose="020B0604020202020204" pitchFamily="34" charset="0"/>
                    <a:cs typeface="Arial" panose="020B0604020202020204" pitchFamily="34" charset="0"/>
                  </a:rPr>
                  <a:t>		CO</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a:t>
                </a:r>
                <a:r>
                  <a:rPr lang="en-US" sz="2400" b="0" dirty="0" err="1">
                    <a:latin typeface="Arial" panose="020B0604020202020204" pitchFamily="34" charset="0"/>
                    <a:cs typeface="Arial" panose="020B0604020202020204" pitchFamily="34" charset="0"/>
                  </a:rPr>
                  <a:t>aq</a:t>
                </a:r>
                <a:r>
                  <a:rPr lang="en-US" sz="2400" b="0" dirty="0">
                    <a:latin typeface="Arial" panose="020B0604020202020204" pitchFamily="34" charset="0"/>
                    <a:cs typeface="Arial" panose="020B0604020202020204" pitchFamily="34" charset="0"/>
                  </a:rPr>
                  <a:t>) + H</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O ⇌ H</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CO</a:t>
                </a:r>
                <a:r>
                  <a:rPr lang="en-US" sz="2400" b="0" baseline="-25000" dirty="0">
                    <a:latin typeface="Arial" panose="020B0604020202020204" pitchFamily="34" charset="0"/>
                    <a:cs typeface="Arial" panose="020B0604020202020204" pitchFamily="34" charset="0"/>
                  </a:rPr>
                  <a:t>3</a:t>
                </a:r>
              </a:p>
              <a:p>
                <a:pPr marL="50800" indent="0">
                  <a:lnSpc>
                    <a:spcPct val="110000"/>
                  </a:lnSpc>
                  <a:spcBef>
                    <a:spcPts val="0"/>
                  </a:spcBef>
                  <a:buSzPts val="2800"/>
                  <a:buNone/>
                  <a:defRPr/>
                </a:pPr>
                <a:r>
                  <a:rPr lang="en-US" sz="2400" b="0" baseline="-25000" dirty="0">
                    <a:latin typeface="Arial" panose="020B0604020202020204" pitchFamily="34" charset="0"/>
                    <a:cs typeface="Arial" panose="020B0604020202020204" pitchFamily="34" charset="0"/>
                  </a:rPr>
                  <a:t>		</a:t>
                </a:r>
                <a:r>
                  <a:rPr lang="en-US" sz="2400" b="0" i="1" dirty="0">
                    <a:latin typeface="Arial" panose="020B0604020202020204" pitchFamily="34" charset="0"/>
                    <a:cs typeface="Arial" panose="020B0604020202020204" pitchFamily="34" charset="0"/>
                  </a:rPr>
                  <a:t>K</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 = </a:t>
                </a:r>
                <a14:m>
                  <m:oMath xmlns:m="http://schemas.openxmlformats.org/officeDocument/2006/math">
                    <m:f>
                      <m:fPr>
                        <m:ctrlPr>
                          <a:rPr lang="en-US" sz="2400" b="0" i="1" smtClean="0">
                            <a:latin typeface="Cambria Math" panose="02040503050406030204" pitchFamily="18" charset="0"/>
                            <a:cs typeface="Arial" panose="020B0604020202020204" pitchFamily="34" charset="0"/>
                          </a:rPr>
                        </m:ctrlPr>
                      </m:fPr>
                      <m:num>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H</m:t>
                        </m:r>
                        <m:r>
                          <m:rPr>
                            <m:nor/>
                          </m:rPr>
                          <a:rPr lang="en-US" sz="2400" b="0" baseline="-25000" dirty="0">
                            <a:latin typeface="Arial" panose="020B0604020202020204" pitchFamily="34" charset="0"/>
                            <a:cs typeface="Arial" panose="020B0604020202020204" pitchFamily="34" charset="0"/>
                          </a:rPr>
                          <m:t>2</m:t>
                        </m:r>
                        <m:r>
                          <m:rPr>
                            <m:nor/>
                          </m:rPr>
                          <a:rPr lang="en-US" sz="2400" b="0" dirty="0">
                            <a:latin typeface="Arial" panose="020B0604020202020204" pitchFamily="34" charset="0"/>
                            <a:cs typeface="Arial" panose="020B0604020202020204" pitchFamily="34" charset="0"/>
                          </a:rPr>
                          <m:t>CO</m:t>
                        </m:r>
                        <m:r>
                          <m:rPr>
                            <m:nor/>
                          </m:rPr>
                          <a:rPr lang="en-US" sz="2400" b="0" baseline="-25000" dirty="0">
                            <a:latin typeface="Arial" panose="020B0604020202020204" pitchFamily="34" charset="0"/>
                            <a:cs typeface="Arial" panose="020B0604020202020204" pitchFamily="34" charset="0"/>
                          </a:rPr>
                          <m:t>3</m:t>
                        </m:r>
                        <m:r>
                          <m:rPr>
                            <m:nor/>
                          </m:rPr>
                          <a:rPr lang="en-US" sz="2400" b="0" dirty="0">
                            <a:latin typeface="Arial" panose="020B0604020202020204" pitchFamily="34" charset="0"/>
                            <a:cs typeface="Arial" panose="020B0604020202020204" pitchFamily="34" charset="0"/>
                          </a:rPr>
                          <m:t>] </m:t>
                        </m:r>
                      </m:num>
                      <m:den>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CO</m:t>
                        </m:r>
                        <m:r>
                          <m:rPr>
                            <m:nor/>
                          </m:rPr>
                          <a:rPr lang="en-US" sz="2400" b="0" baseline="-25000" dirty="0">
                            <a:latin typeface="Arial" panose="020B0604020202020204" pitchFamily="34" charset="0"/>
                            <a:cs typeface="Arial" panose="020B0604020202020204" pitchFamily="34" charset="0"/>
                          </a:rPr>
                          <m:t>2</m:t>
                        </m:r>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aq</m:t>
                        </m:r>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H</m:t>
                        </m:r>
                        <m:r>
                          <m:rPr>
                            <m:nor/>
                          </m:rPr>
                          <a:rPr lang="en-US" sz="2400" b="0" baseline="-25000" dirty="0">
                            <a:latin typeface="Arial" panose="020B0604020202020204" pitchFamily="34" charset="0"/>
                            <a:cs typeface="Arial" panose="020B0604020202020204" pitchFamily="34" charset="0"/>
                          </a:rPr>
                          <m:t>2</m:t>
                        </m:r>
                        <m:r>
                          <m:rPr>
                            <m:nor/>
                          </m:rPr>
                          <a:rPr lang="en-US" sz="2400" b="0" dirty="0">
                            <a:latin typeface="Arial" panose="020B0604020202020204" pitchFamily="34" charset="0"/>
                            <a:cs typeface="Arial" panose="020B0604020202020204" pitchFamily="34" charset="0"/>
                          </a:rPr>
                          <m:t>O</m:t>
                        </m:r>
                        <m:r>
                          <m:rPr>
                            <m:nor/>
                          </m:rPr>
                          <a:rPr lang="en-US" sz="2400" b="0" dirty="0">
                            <a:latin typeface="Arial" panose="020B0604020202020204" pitchFamily="34" charset="0"/>
                            <a:cs typeface="Arial" panose="020B0604020202020204" pitchFamily="34" charset="0"/>
                          </a:rPr>
                          <m:t>]  </m:t>
                        </m:r>
                      </m:den>
                    </m:f>
                  </m:oMath>
                </a14:m>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i="1" dirty="0">
                    <a:latin typeface="Arial" panose="020B0604020202020204" pitchFamily="34" charset="0"/>
                    <a:cs typeface="Arial" panose="020B0604020202020204" pitchFamily="34" charset="0"/>
                  </a:rPr>
                  <a:t>	      </a:t>
                </a:r>
              </a:p>
              <a:p>
                <a:pPr marL="393700">
                  <a:lnSpc>
                    <a:spcPct val="110000"/>
                  </a:lnSpc>
                  <a:spcBef>
                    <a:spcPts val="0"/>
                  </a:spcBef>
                  <a:buSzPts val="2800"/>
                  <a:defRPr/>
                </a:pPr>
                <a:r>
                  <a:rPr lang="en-US" sz="2400" b="0" dirty="0">
                    <a:latin typeface="Arial" panose="020B0604020202020204" pitchFamily="34" charset="0"/>
                    <a:cs typeface="Arial" panose="020B0604020202020204" pitchFamily="34" charset="0"/>
                  </a:rPr>
                  <a:t>CO</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 dissolved in an aqueous solution is in equilibrium with CO</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 in the gas (g) phase: </a:t>
                </a:r>
              </a:p>
              <a:p>
                <a:pPr marL="50800" indent="0">
                  <a:lnSpc>
                    <a:spcPct val="110000"/>
                  </a:lnSpc>
                  <a:spcBef>
                    <a:spcPts val="0"/>
                  </a:spcBef>
                  <a:buSzPts val="2800"/>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None/>
                  <a:defRPr/>
                </a:pPr>
                <a:r>
                  <a:rPr lang="en-US" sz="2400" b="0" dirty="0">
                    <a:latin typeface="Arial" panose="020B0604020202020204" pitchFamily="34" charset="0"/>
                    <a:cs typeface="Arial" panose="020B0604020202020204" pitchFamily="34" charset="0"/>
                  </a:rPr>
                  <a:t>		CO</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(g) ⇌ CO</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a:t>
                </a:r>
                <a:r>
                  <a:rPr lang="en-US" sz="2400" b="0" dirty="0" err="1">
                    <a:latin typeface="Arial" panose="020B0604020202020204" pitchFamily="34" charset="0"/>
                    <a:cs typeface="Arial" panose="020B0604020202020204" pitchFamily="34" charset="0"/>
                  </a:rPr>
                  <a:t>aq</a:t>
                </a:r>
                <a:r>
                  <a:rPr lang="en-US" sz="2400" b="0" dirty="0">
                    <a:latin typeface="Arial" panose="020B0604020202020204" pitchFamily="34" charset="0"/>
                    <a:cs typeface="Arial" panose="020B0604020202020204" pitchFamily="34" charset="0"/>
                  </a:rPr>
                  <a:t>) </a:t>
                </a:r>
                <a:endParaRPr lang="en-US" sz="2400" b="0" baseline="-25000" dirty="0">
                  <a:latin typeface="Arial" panose="020B0604020202020204" pitchFamily="34" charset="0"/>
                  <a:cs typeface="Arial" panose="020B0604020202020204" pitchFamily="34" charset="0"/>
                </a:endParaRPr>
              </a:p>
              <a:p>
                <a:pPr marL="50800" indent="0">
                  <a:lnSpc>
                    <a:spcPct val="110000"/>
                  </a:lnSpc>
                  <a:spcBef>
                    <a:spcPts val="0"/>
                  </a:spcBef>
                  <a:buSzPts val="2800"/>
                  <a:buNone/>
                  <a:defRPr/>
                </a:pPr>
                <a:r>
                  <a:rPr lang="en-US" sz="2400" b="0" baseline="-25000" dirty="0">
                    <a:latin typeface="Arial" panose="020B0604020202020204" pitchFamily="34" charset="0"/>
                    <a:cs typeface="Arial" panose="020B0604020202020204" pitchFamily="34" charset="0"/>
                  </a:rPr>
                  <a:t>		</a:t>
                </a:r>
                <a:r>
                  <a:rPr lang="en-US" sz="2400" b="0" i="1" dirty="0">
                    <a:latin typeface="Arial" panose="020B0604020202020204" pitchFamily="34" charset="0"/>
                    <a:cs typeface="Arial" panose="020B0604020202020204" pitchFamily="34" charset="0"/>
                  </a:rPr>
                  <a:t>K</a:t>
                </a:r>
                <a:r>
                  <a:rPr lang="en-US" sz="2400" b="0" baseline="-25000" dirty="0">
                    <a:latin typeface="Arial" panose="020B0604020202020204" pitchFamily="34" charset="0"/>
                    <a:cs typeface="Arial" panose="020B0604020202020204" pitchFamily="34" charset="0"/>
                  </a:rPr>
                  <a:t>a</a:t>
                </a:r>
                <a:r>
                  <a:rPr lang="en-US" sz="2400" b="0" dirty="0">
                    <a:latin typeface="Arial" panose="020B0604020202020204" pitchFamily="34" charset="0"/>
                    <a:cs typeface="Arial" panose="020B0604020202020204" pitchFamily="34" charset="0"/>
                  </a:rPr>
                  <a:t> = </a:t>
                </a:r>
                <a14:m>
                  <m:oMath xmlns:m="http://schemas.openxmlformats.org/officeDocument/2006/math">
                    <m:f>
                      <m:fPr>
                        <m:ctrlPr>
                          <a:rPr lang="en-US" sz="2400" b="0" i="1">
                            <a:latin typeface="Cambria Math" panose="02040503050406030204" pitchFamily="18" charset="0"/>
                            <a:cs typeface="Arial" panose="020B0604020202020204" pitchFamily="34" charset="0"/>
                          </a:rPr>
                        </m:ctrlPr>
                      </m:fPr>
                      <m:num>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CO</m:t>
                        </m:r>
                        <m:r>
                          <m:rPr>
                            <m:nor/>
                          </m:rPr>
                          <a:rPr lang="en-US" sz="2400" b="0" baseline="-25000" dirty="0">
                            <a:latin typeface="Arial" panose="020B0604020202020204" pitchFamily="34" charset="0"/>
                            <a:cs typeface="Arial" panose="020B0604020202020204" pitchFamily="34" charset="0"/>
                          </a:rPr>
                          <m:t>2</m:t>
                        </m:r>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aq</m:t>
                        </m:r>
                        <m:r>
                          <m:rPr>
                            <m:nor/>
                          </m:rPr>
                          <a:rPr lang="en-US" sz="2400" b="0" dirty="0">
                            <a:latin typeface="Arial" panose="020B0604020202020204" pitchFamily="34" charset="0"/>
                            <a:cs typeface="Arial" panose="020B0604020202020204" pitchFamily="34" charset="0"/>
                          </a:rPr>
                          <m:t>)] </m:t>
                        </m:r>
                      </m:num>
                      <m:den>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CO</m:t>
                        </m:r>
                        <m:r>
                          <m:rPr>
                            <m:nor/>
                          </m:rPr>
                          <a:rPr lang="en-US" sz="2400" b="0" baseline="-25000" dirty="0">
                            <a:latin typeface="Arial" panose="020B0604020202020204" pitchFamily="34" charset="0"/>
                            <a:cs typeface="Arial" panose="020B0604020202020204" pitchFamily="34" charset="0"/>
                          </a:rPr>
                          <m:t>2</m:t>
                        </m:r>
                        <m:r>
                          <m:rPr>
                            <m:nor/>
                          </m:rPr>
                          <a:rPr lang="en-US" sz="2400" b="0" dirty="0">
                            <a:latin typeface="Arial" panose="020B0604020202020204" pitchFamily="34" charset="0"/>
                            <a:cs typeface="Arial" panose="020B0604020202020204" pitchFamily="34" charset="0"/>
                          </a:rPr>
                          <m:t>(</m:t>
                        </m:r>
                        <m:r>
                          <m:rPr>
                            <m:nor/>
                          </m:rPr>
                          <a:rPr lang="en-US" sz="2400" b="0" i="0" dirty="0" smtClean="0">
                            <a:latin typeface="Arial" panose="020B0604020202020204" pitchFamily="34" charset="0"/>
                            <a:cs typeface="Arial" panose="020B0604020202020204" pitchFamily="34" charset="0"/>
                          </a:rPr>
                          <m:t>g</m:t>
                        </m:r>
                        <m:r>
                          <m:rPr>
                            <m:nor/>
                          </m:rPr>
                          <a:rPr lang="en-US" sz="2400" b="0" dirty="0">
                            <a:latin typeface="Arial" panose="020B0604020202020204" pitchFamily="34" charset="0"/>
                            <a:cs typeface="Arial" panose="020B0604020202020204" pitchFamily="34" charset="0"/>
                          </a:rPr>
                          <m:t>)]</m:t>
                        </m:r>
                      </m:den>
                    </m:f>
                  </m:oMath>
                </a14:m>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3937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mc:Choice>
        <mc:Fallback xmlns="">
          <p:sp>
            <p:nvSpPr>
              <p:cNvPr id="4" name="Google Shape;232;g7fe2cbe272_0_58">
                <a:extLst>
                  <a:ext uri="{FF2B5EF4-FFF2-40B4-BE49-F238E27FC236}">
                    <a16:creationId xmlns:a16="http://schemas.microsoft.com/office/drawing/2014/main" id="{1BE3EE84-6264-A94B-9222-D4776ECF5318}"/>
                  </a:ext>
                </a:extLst>
              </p:cNvPr>
              <p:cNvSpPr txBox="1">
                <a:spLocks noRot="1" noChangeAspect="1" noMove="1" noResize="1" noEditPoints="1" noAdjustHandles="1" noChangeArrowheads="1" noChangeShapeType="1" noTextEdit="1"/>
              </p:cNvSpPr>
              <p:nvPr/>
            </p:nvSpPr>
            <p:spPr bwMode="auto">
              <a:xfrm>
                <a:off x="566737" y="1295400"/>
                <a:ext cx="8010525" cy="5257800"/>
              </a:xfrm>
              <a:prstGeom prst="rect">
                <a:avLst/>
              </a:prstGeom>
              <a:blipFill>
                <a:blip r:embed="rId3"/>
                <a:stretch>
                  <a:fillRect l="-761" t="-1508"/>
                </a:stretch>
              </a:blipFill>
              <a:ln>
                <a:noFill/>
              </a:ln>
            </p:spPr>
            <p:txBody>
              <a:bodyPr/>
              <a:lstStyle/>
              <a:p>
                <a:r>
                  <a:rPr lang="en-AU">
                    <a:noFill/>
                  </a:rPr>
                  <a:t> </a:t>
                </a:r>
              </a:p>
            </p:txBody>
          </p:sp>
        </mc:Fallback>
      </mc:AlternateContent>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D75F8-B456-451F-B0D2-1C2390B2A26B}"/>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The pH of a Bicarbonate Buffer System</a:t>
            </a:r>
            <a:endParaRPr lang="en-AU" dirty="0"/>
          </a:p>
        </p:txBody>
      </p:sp>
      <p:sp>
        <p:nvSpPr>
          <p:cNvPr id="6" name="Google Shape;232;g7fe2cbe272_0_58">
            <a:extLst>
              <a:ext uri="{FF2B5EF4-FFF2-40B4-BE49-F238E27FC236}">
                <a16:creationId xmlns:a16="http://schemas.microsoft.com/office/drawing/2014/main" id="{7CD2E98F-A928-644D-B1B1-93F5854E441F}"/>
              </a:ext>
            </a:extLst>
          </p:cNvPr>
          <p:cNvSpPr txBox="1">
            <a:spLocks/>
          </p:cNvSpPr>
          <p:nvPr/>
        </p:nvSpPr>
        <p:spPr bwMode="auto">
          <a:xfrm>
            <a:off x="566738" y="1600200"/>
            <a:ext cx="8010525" cy="41148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marL="393700">
              <a:lnSpc>
                <a:spcPct val="110000"/>
              </a:lnSpc>
              <a:spcBef>
                <a:spcPts val="0"/>
              </a:spcBef>
              <a:buSzPts val="2800"/>
              <a:defRPr/>
            </a:pPr>
            <a:r>
              <a:rPr lang="en-US" sz="2400" b="0" dirty="0">
                <a:latin typeface="Arial" panose="020B0604020202020204" pitchFamily="34" charset="0"/>
                <a:cs typeface="Arial" panose="020B0604020202020204" pitchFamily="34" charset="0"/>
              </a:rPr>
              <a:t>the pH of a bicarbonate buffer system exposed to a gas phase depends on:</a:t>
            </a:r>
          </a:p>
          <a:p>
            <a:pPr marL="850900" lvl="1">
              <a:lnSpc>
                <a:spcPct val="110000"/>
              </a:lnSpc>
              <a:spcBef>
                <a:spcPts val="0"/>
              </a:spcBef>
              <a:buSzPts val="2800"/>
              <a:defRPr/>
            </a:pPr>
            <a:r>
              <a:rPr lang="en-US" sz="2400" b="0" dirty="0">
                <a:latin typeface="Arial" panose="020B0604020202020204" pitchFamily="34" charset="0"/>
                <a:cs typeface="Arial" panose="020B0604020202020204" pitchFamily="34" charset="0"/>
              </a:rPr>
              <a:t>the concentration of HCO</a:t>
            </a:r>
            <a:r>
              <a:rPr lang="en-US" sz="2400" b="0" baseline="-25000" dirty="0">
                <a:latin typeface="Arial" panose="020B0604020202020204" pitchFamily="34" charset="0"/>
                <a:cs typeface="Arial" panose="020B0604020202020204" pitchFamily="34" charset="0"/>
              </a:rPr>
              <a:t>3</a:t>
            </a:r>
            <a:r>
              <a:rPr lang="en-US" sz="2400" b="0" baseline="30000" dirty="0">
                <a:latin typeface="Arial" panose="020B0604020202020204" pitchFamily="34" charset="0"/>
                <a:cs typeface="Arial" panose="020B0604020202020204" pitchFamily="34" charset="0"/>
              </a:rPr>
              <a:t>–</a:t>
            </a:r>
          </a:p>
          <a:p>
            <a:pPr marL="850900" lvl="1">
              <a:lnSpc>
                <a:spcPct val="110000"/>
              </a:lnSpc>
              <a:spcBef>
                <a:spcPts val="0"/>
              </a:spcBef>
              <a:buSzPts val="2800"/>
              <a:defRPr/>
            </a:pPr>
            <a:r>
              <a:rPr lang="en-US" sz="2400" b="0" dirty="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partial pressure </a:t>
            </a:r>
            <a:r>
              <a:rPr lang="en-US" sz="2400" b="0" dirty="0">
                <a:latin typeface="Arial" panose="020B0604020202020204" pitchFamily="34" charset="0"/>
                <a:cs typeface="Arial" panose="020B0604020202020204" pitchFamily="34" charset="0"/>
              </a:rPr>
              <a:t>of CO</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 (pCO</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 = the concentration of CO</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 in the gas phase</a:t>
            </a:r>
            <a:endParaRPr lang="en-US" sz="2400" dirty="0">
              <a:latin typeface="Arial" panose="020B0604020202020204" pitchFamily="34" charset="0"/>
              <a:cs typeface="Arial" panose="020B0604020202020204" pitchFamily="34" charset="0"/>
            </a:endParaRPr>
          </a:p>
          <a:p>
            <a:pPr marL="850900" lvl="1">
              <a:lnSpc>
                <a:spcPct val="110000"/>
              </a:lnSpc>
              <a:spcBef>
                <a:spcPts val="0"/>
              </a:spcBef>
              <a:buSzPts val="2800"/>
              <a:defRPr/>
            </a:pPr>
            <a:endParaRPr lang="en-US" sz="2000" b="0" dirty="0">
              <a:latin typeface="Arial" panose="020B0604020202020204" pitchFamily="34" charset="0"/>
              <a:cs typeface="Arial" panose="020B0604020202020204" pitchFamily="34" charset="0"/>
            </a:endParaRPr>
          </a:p>
          <a:p>
            <a:pPr marL="850900" lvl="1">
              <a:lnSpc>
                <a:spcPct val="110000"/>
              </a:lnSpc>
              <a:spcBef>
                <a:spcPts val="0"/>
              </a:spcBef>
              <a:buSzPts val="2800"/>
              <a:defRPr/>
            </a:pPr>
            <a:endParaRPr lang="en-US" altLang="en-US" sz="2000" b="0" dirty="0">
              <a:latin typeface="Arial" panose="020B0604020202020204" pitchFamily="34" charset="0"/>
              <a:ea typeface="ＭＳ Ｐゴシック" panose="020B0600070205080204" pitchFamily="34" charset="-128"/>
              <a:cs typeface="Arial" panose="020B0604020202020204" pitchFamily="34" charset="0"/>
            </a:endParaRPr>
          </a:p>
          <a:p>
            <a:pPr marL="393700">
              <a:lnSpc>
                <a:spcPct val="110000"/>
              </a:lnSpc>
              <a:spcBef>
                <a:spcPts val="0"/>
              </a:spcBef>
              <a:buSzPts val="2800"/>
              <a:defRPr/>
            </a:pPr>
            <a:r>
              <a:rPr lang="en-US" sz="2400" b="0" dirty="0">
                <a:latin typeface="Arial" panose="020B0604020202020204" pitchFamily="34" charset="0"/>
                <a:cs typeface="Arial" panose="020B0604020202020204" pitchFamily="34" charset="0"/>
              </a:rPr>
              <a:t>buffer system is effective near pH 7.4</a:t>
            </a: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000" dirty="0">
              <a:latin typeface="Arial" panose="020B0604020202020204" pitchFamily="34" charset="0"/>
              <a:cs typeface="Arial" panose="020B0604020202020204" pitchFamily="34" charset="0"/>
            </a:endParaRPr>
          </a:p>
          <a:p>
            <a:pPr marL="3937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i="1" dirty="0">
                <a:latin typeface="Arial" panose="020B0604020202020204" pitchFamily="34" charset="0"/>
                <a:cs typeface="Arial" panose="020B0604020202020204" pitchFamily="34" charset="0"/>
              </a:rPr>
              <a:t>	      </a:t>
            </a: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3937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23A8A-7C74-4BA5-AE4C-55753FC6CC19}"/>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The Bicarbonate Buffer System Involves Three Reversible Equilibria</a:t>
            </a:r>
            <a:endParaRPr lang="en-AU" dirty="0"/>
          </a:p>
        </p:txBody>
      </p:sp>
      <p:sp>
        <p:nvSpPr>
          <p:cNvPr id="7" name="Google Shape;232;g7fe2cbe272_0_58">
            <a:extLst>
              <a:ext uri="{FF2B5EF4-FFF2-40B4-BE49-F238E27FC236}">
                <a16:creationId xmlns:a16="http://schemas.microsoft.com/office/drawing/2014/main" id="{87E17D39-5674-B344-B6B4-17E7AC8EF6EA}"/>
              </a:ext>
            </a:extLst>
          </p:cNvPr>
          <p:cNvSpPr txBox="1">
            <a:spLocks/>
          </p:cNvSpPr>
          <p:nvPr/>
        </p:nvSpPr>
        <p:spPr bwMode="auto">
          <a:xfrm>
            <a:off x="233363" y="1673225"/>
            <a:ext cx="3652837" cy="41148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the rate of respiration (controlled by the brain stem) can quickly adjust these equilibria to keep the blood pH nearly constant </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hyperventilation raises blood pH</a:t>
            </a: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marL="508000" lvl="1"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0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p:pic>
        <p:nvPicPr>
          <p:cNvPr id="256002" name="Picture 2" descr="The figure has a large top half labeled, aqueous phase (blood in capillaries) and a small white bar at the bottom labeled, gas phase (lung air space). A series of reactions are shown vertically. All of the reactions except reaction 3 occur in the aqueous phase. H plus plus H C O 3 superscript 2 undergoes reversible reaction 1 to produce H 2 C O 3, which undergoes reversible reaction 3 that loses water (gains water in reverse) to produce C O 2 (a q), which undergoes reversible reaction 3 to move into the lung air space and produce C O 2 (g) in the gas phase.">
            <a:extLst>
              <a:ext uri="{FF2B5EF4-FFF2-40B4-BE49-F238E27FC236}">
                <a16:creationId xmlns:a16="http://schemas.microsoft.com/office/drawing/2014/main" id="{387D30E2-46A2-284E-8D9E-3DC8452C99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4438" y="2109788"/>
            <a:ext cx="5156200"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3&#10;">
            <a:extLst>
              <a:ext uri="{FF2B5EF4-FFF2-40B4-BE49-F238E27FC236}">
                <a16:creationId xmlns:a16="http://schemas.microsoft.com/office/drawing/2014/main" id="{F2C1B936-1AD8-4222-AC30-DCE95E5FE5FF}"/>
              </a:ext>
            </a:extLst>
          </p:cNvPr>
          <p:cNvPicPr>
            <a:picLocks noChangeAspect="1"/>
          </p:cNvPicPr>
          <p:nvPr/>
        </p:nvPicPr>
        <p:blipFill>
          <a:blip r:embed="rId3"/>
          <a:stretch>
            <a:fillRect/>
          </a:stretch>
        </p:blipFill>
        <p:spPr>
          <a:xfrm>
            <a:off x="675559" y="252880"/>
            <a:ext cx="1133954" cy="816935"/>
          </a:xfrm>
          <a:prstGeom prst="rect">
            <a:avLst/>
          </a:prstGeom>
        </p:spPr>
      </p:pic>
      <p:sp>
        <p:nvSpPr>
          <p:cNvPr id="2" name="Title 1">
            <a:extLst>
              <a:ext uri="{FF2B5EF4-FFF2-40B4-BE49-F238E27FC236}">
                <a16:creationId xmlns:a16="http://schemas.microsoft.com/office/drawing/2014/main" id="{DAEDDE17-3E60-49BB-ADB7-461675A54A16}"/>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21</a:t>
            </a:r>
            <a:endParaRPr lang="en-AU" b="1" dirty="0">
              <a:solidFill>
                <a:srgbClr val="145C76"/>
              </a:solidFill>
              <a:latin typeface="+mj-lt"/>
            </a:endParaRPr>
          </a:p>
        </p:txBody>
      </p:sp>
      <p:sp>
        <p:nvSpPr>
          <p:cNvPr id="258053" name="Google Shape;433;g847cf01710_0_113">
            <a:extLst>
              <a:ext uri="{FF2B5EF4-FFF2-40B4-BE49-F238E27FC236}">
                <a16:creationId xmlns:a16="http://schemas.microsoft.com/office/drawing/2014/main" id="{1873EE1E-724A-9D46-A465-ED2D4738591D}"/>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Calibri" panose="020F0502020204030204" pitchFamily="34" charset="0"/>
              </a:rPr>
              <a:t>In what area of the titration curve for carbonic acid (H</a:t>
            </a:r>
            <a:r>
              <a:rPr lang="en-US" altLang="en-US" sz="2400" b="0" baseline="-25000">
                <a:solidFill>
                  <a:srgbClr val="000000"/>
                </a:solidFill>
                <a:ea typeface="Calibri" panose="020F0502020204030204" pitchFamily="34" charset="0"/>
                <a:cs typeface="Arial" panose="020B0604020202020204" pitchFamily="34" charset="0"/>
                <a:sym typeface="Calibri" panose="020F0502020204030204" pitchFamily="34" charset="0"/>
              </a:rPr>
              <a:t>2</a:t>
            </a:r>
            <a:r>
              <a:rPr lang="en-US" altLang="en-US" sz="2400" b="0">
                <a:solidFill>
                  <a:srgbClr val="000000"/>
                </a:solidFill>
                <a:ea typeface="Calibri" panose="020F0502020204030204" pitchFamily="34" charset="0"/>
                <a:cs typeface="Arial" panose="020B0604020202020204" pitchFamily="34" charset="0"/>
                <a:sym typeface="Calibri" panose="020F0502020204030204" pitchFamily="34" charset="0"/>
              </a:rPr>
              <a:t>CO</a:t>
            </a:r>
            <a:r>
              <a:rPr lang="en-US" altLang="en-US" sz="2400" b="0" baseline="-25000">
                <a:solidFill>
                  <a:srgbClr val="000000"/>
                </a:solidFill>
                <a:ea typeface="Calibri" panose="020F0502020204030204" pitchFamily="34" charset="0"/>
                <a:cs typeface="Arial" panose="020B0604020202020204" pitchFamily="34" charset="0"/>
                <a:sym typeface="Calibri" panose="020F0502020204030204" pitchFamily="34" charset="0"/>
              </a:rPr>
              <a:t>3</a:t>
            </a:r>
            <a:r>
              <a:rPr lang="en-US" altLang="en-US" sz="2400" b="0">
                <a:solidFill>
                  <a:srgbClr val="000000"/>
                </a:solidFill>
                <a:ea typeface="Calibri" panose="020F0502020204030204" pitchFamily="34" charset="0"/>
                <a:cs typeface="Arial" panose="020B0604020202020204" pitchFamily="34" charset="0"/>
                <a:sym typeface="Calibri" panose="020F0502020204030204" pitchFamily="34" charset="0"/>
              </a:rPr>
              <a:t>) is the molecule </a:t>
            </a:r>
            <a:r>
              <a:rPr lang="en-US" altLang="en-US" sz="2400" b="0" i="1">
                <a:solidFill>
                  <a:srgbClr val="000000"/>
                </a:solidFill>
                <a:ea typeface="Calibri" panose="020F0502020204030204" pitchFamily="34" charset="0"/>
                <a:cs typeface="Arial" panose="020B0604020202020204" pitchFamily="34" charset="0"/>
                <a:sym typeface="Calibri" panose="020F0502020204030204" pitchFamily="34" charset="0"/>
              </a:rPr>
              <a:t>fully </a:t>
            </a:r>
            <a:r>
              <a:rPr lang="en-US" altLang="en-US" sz="2400" b="0">
                <a:solidFill>
                  <a:srgbClr val="000000"/>
                </a:solidFill>
                <a:ea typeface="Calibri" panose="020F0502020204030204" pitchFamily="34" charset="0"/>
                <a:cs typeface="Arial" panose="020B0604020202020204" pitchFamily="34" charset="0"/>
                <a:sym typeface="Calibri" panose="020F0502020204030204" pitchFamily="34" charset="0"/>
              </a:rPr>
              <a:t>deprotonated? </a:t>
            </a:r>
            <a:endParaRPr lang="en-US" altLang="en-US" sz="2400" b="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A. the far left</a:t>
            </a:r>
          </a:p>
          <a:p>
            <a:pPr>
              <a:lnSpc>
                <a:spcPct val="115000"/>
              </a:lnSpc>
              <a:spcBef>
                <a:spcPct val="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B. the far right </a:t>
            </a:r>
          </a:p>
          <a:p>
            <a:pPr>
              <a:lnSpc>
                <a:spcPct val="115000"/>
              </a:lnSpc>
              <a:spcBef>
                <a:spcPct val="0"/>
              </a:spcBef>
              <a:buClr>
                <a:srgbClr val="000000"/>
              </a:buClr>
              <a:buSzPts val="1100"/>
              <a:buFontTx/>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C. at the center, at the p</a:t>
            </a:r>
            <a:r>
              <a:rPr lang="en-US" altLang="en-US" sz="2400" b="0" i="1">
                <a:solidFill>
                  <a:srgbClr val="000000"/>
                </a:solidFill>
                <a:ea typeface="Calibri" panose="020F0502020204030204" pitchFamily="34" charset="0"/>
                <a:cs typeface="Arial" panose="020B0604020202020204" pitchFamily="34" charset="0"/>
                <a:sym typeface="Arial" panose="020B0604020202020204" pitchFamily="34" charset="0"/>
              </a:rPr>
              <a:t>K</a:t>
            </a:r>
            <a:r>
              <a:rPr lang="en-US" altLang="en-US" sz="2400" b="0" baseline="-25000">
                <a:solidFill>
                  <a:srgbClr val="000000"/>
                </a:solidFill>
                <a:ea typeface="Calibri" panose="020F0502020204030204" pitchFamily="34" charset="0"/>
                <a:cs typeface="Arial" panose="020B0604020202020204" pitchFamily="34" charset="0"/>
                <a:sym typeface="Arial" panose="020B0604020202020204" pitchFamily="34" charset="0"/>
              </a:rPr>
              <a:t>a</a:t>
            </a:r>
            <a:endPar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D. in the area about 1 pH unit higher than the p</a:t>
            </a:r>
            <a:r>
              <a:rPr lang="en-US" altLang="en-US" sz="2400" b="0" i="1">
                <a:solidFill>
                  <a:srgbClr val="000000"/>
                </a:solidFill>
                <a:ea typeface="Calibri" panose="020F0502020204030204" pitchFamily="34" charset="0"/>
                <a:cs typeface="Arial" panose="020B0604020202020204" pitchFamily="34" charset="0"/>
                <a:sym typeface="Arial" panose="020B0604020202020204" pitchFamily="34" charset="0"/>
              </a:rPr>
              <a:t>K</a:t>
            </a:r>
            <a:r>
              <a:rPr lang="en-US" altLang="en-US" sz="2400" b="0" baseline="-25000">
                <a:solidFill>
                  <a:srgbClr val="000000"/>
                </a:solidFill>
                <a:ea typeface="Calibri" panose="020F0502020204030204" pitchFamily="34" charset="0"/>
                <a:cs typeface="Arial" panose="020B0604020202020204" pitchFamily="34" charset="0"/>
                <a:sym typeface="Arial" panose="020B0604020202020204" pitchFamily="34" charset="0"/>
              </a:rPr>
              <a:t>a</a:t>
            </a:r>
            <a:endParaRPr lang="en-US" altLang="en-US" sz="2400" b="0">
              <a:solidFill>
                <a:srgbClr val="000000"/>
              </a:solidFill>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5EBEC-1579-45F1-BD15-9011F33FB5C2}"/>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21, Response</a:t>
            </a:r>
            <a:endParaRPr lang="en-AU" b="1" dirty="0">
              <a:solidFill>
                <a:srgbClr val="145C76"/>
              </a:solidFill>
              <a:latin typeface="+mj-lt"/>
            </a:endParaRPr>
          </a:p>
        </p:txBody>
      </p:sp>
      <p:sp>
        <p:nvSpPr>
          <p:cNvPr id="260099" name="Google Shape;433;g847cf01710_0_113">
            <a:extLst>
              <a:ext uri="{FF2B5EF4-FFF2-40B4-BE49-F238E27FC236}">
                <a16:creationId xmlns:a16="http://schemas.microsoft.com/office/drawing/2014/main" id="{8973ED96-5C46-2D4F-9360-3813B34F8A5D}"/>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In what area of the titration curve for carbonic acid (H</a:t>
            </a:r>
            <a:r>
              <a:rPr lang="en-US" altLang="en-US" sz="2400" b="0" baseline="-25000" dirty="0">
                <a:solidFill>
                  <a:srgbClr val="000000"/>
                </a:solidFill>
                <a:ea typeface="Calibri" panose="020F0502020204030204" pitchFamily="34" charset="0"/>
                <a:cs typeface="Arial" panose="020B0604020202020204" pitchFamily="34" charset="0"/>
                <a:sym typeface="Calibri" panose="020F0502020204030204" pitchFamily="34" charset="0"/>
              </a:rPr>
              <a:t>2</a:t>
            </a: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CO</a:t>
            </a:r>
            <a:r>
              <a:rPr lang="en-US" altLang="en-US" sz="2400" b="0" baseline="-25000" dirty="0">
                <a:solidFill>
                  <a:srgbClr val="000000"/>
                </a:solidFill>
                <a:ea typeface="Calibri" panose="020F0502020204030204" pitchFamily="34" charset="0"/>
                <a:cs typeface="Arial" panose="020B0604020202020204" pitchFamily="34" charset="0"/>
                <a:sym typeface="Calibri" panose="020F0502020204030204" pitchFamily="34" charset="0"/>
              </a:rPr>
              <a:t>3</a:t>
            </a: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 is the molecule </a:t>
            </a:r>
            <a:r>
              <a:rPr lang="en-US" altLang="en-US" sz="2400" b="0" i="1" dirty="0">
                <a:solidFill>
                  <a:srgbClr val="000000"/>
                </a:solidFill>
                <a:ea typeface="Calibri" panose="020F0502020204030204" pitchFamily="34" charset="0"/>
                <a:cs typeface="Arial" panose="020B0604020202020204" pitchFamily="34" charset="0"/>
                <a:sym typeface="Calibri" panose="020F0502020204030204" pitchFamily="34" charset="0"/>
              </a:rPr>
              <a:t>fully </a:t>
            </a: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deprotonated? </a:t>
            </a:r>
            <a:endParaRPr lang="en-US" altLang="en-US" sz="2400" b="0" dirty="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B. the far right</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The far right of a titration curve, which equates to higher equivalents of OH</a:t>
            </a:r>
            <a:r>
              <a:rPr lang="en-US" altLang="en-US" sz="2400" baseline="30000" dirty="0">
                <a:solidFill>
                  <a:srgbClr val="000000"/>
                </a:solidFill>
                <a:ea typeface="Calibri" panose="020F0502020204030204" pitchFamily="34" charset="0"/>
                <a:cs typeface="Arial" panose="020B0604020202020204" pitchFamily="34" charset="0"/>
                <a:sym typeface="Arial" panose="020B0604020202020204" pitchFamily="34" charset="0"/>
              </a:rPr>
              <a:t>–</a:t>
            </a: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 and higher percent titrated, is the area of the titration curve where the molecule would be fully deprotonated. </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CDE8D-6477-4841-8869-2B09B7D83FD6}"/>
              </a:ext>
            </a:extLst>
          </p:cNvPr>
          <p:cNvSpPr>
            <a:spLocks noGrp="1"/>
          </p:cNvSpPr>
          <p:nvPr>
            <p:ph type="title"/>
          </p:nvPr>
        </p:nvSpPr>
        <p:spPr>
          <a:xfrm>
            <a:off x="0" y="152400"/>
            <a:ext cx="9144000" cy="1295400"/>
          </a:xfrm>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The Equilibrium Constant for the Hydration of CO</a:t>
            </a:r>
            <a:r>
              <a:rPr lang="en-US" altLang="en-US" b="1" baseline="-250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2</a:t>
            </a:r>
            <a:endParaRPr lang="en-AU" dirty="0"/>
          </a:p>
        </p:txBody>
      </p:sp>
      <mc:AlternateContent xmlns:mc="http://schemas.openxmlformats.org/markup-compatibility/2006" xmlns:a14="http://schemas.microsoft.com/office/drawing/2010/main">
        <mc:Choice Requires="a14">
          <p:sp>
            <p:nvSpPr>
              <p:cNvPr id="4" name="Google Shape;232;g7fe2cbe272_0_58">
                <a:extLst>
                  <a:ext uri="{FF2B5EF4-FFF2-40B4-BE49-F238E27FC236}">
                    <a16:creationId xmlns:a16="http://schemas.microsoft.com/office/drawing/2014/main" id="{A7692308-B91D-1440-A22F-05F06B78E5BC}"/>
                  </a:ext>
                </a:extLst>
              </p:cNvPr>
              <p:cNvSpPr txBox="1">
                <a:spLocks/>
              </p:cNvSpPr>
              <p:nvPr/>
            </p:nvSpPr>
            <p:spPr bwMode="auto">
              <a:xfrm>
                <a:off x="515540" y="1676400"/>
                <a:ext cx="8112919" cy="41148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the rapid equilibrium of aqueous CO</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 dissolved in blood forms additional H</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CO</a:t>
                </a:r>
                <a:r>
                  <a:rPr lang="en-US" sz="2400" b="0" baseline="-25000" dirty="0">
                    <a:latin typeface="Arial" panose="020B0604020202020204" pitchFamily="34" charset="0"/>
                    <a:cs typeface="Arial" panose="020B0604020202020204" pitchFamily="34" charset="0"/>
                  </a:rPr>
                  <a:t>3</a:t>
                </a:r>
                <a:r>
                  <a:rPr lang="en-US" sz="2400" b="0" dirty="0">
                    <a:latin typeface="Arial" panose="020B0604020202020204" pitchFamily="34" charset="0"/>
                    <a:cs typeface="Arial" panose="020B0604020202020204" pitchFamily="34" charset="0"/>
                  </a:rPr>
                  <a:t> for buffering:</a:t>
                </a: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None/>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None/>
                  <a:defRPr/>
                </a:pPr>
                <a:r>
                  <a:rPr lang="en-US" sz="2400" b="0" dirty="0">
                    <a:latin typeface="Arial" panose="020B0604020202020204" pitchFamily="34" charset="0"/>
                    <a:cs typeface="Arial" panose="020B0604020202020204" pitchFamily="34" charset="0"/>
                  </a:rPr>
                  <a:t>		CO</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a:t>
                </a:r>
                <a:r>
                  <a:rPr lang="en-US" sz="2400" b="0" dirty="0" err="1">
                    <a:latin typeface="Arial" panose="020B0604020202020204" pitchFamily="34" charset="0"/>
                    <a:cs typeface="Arial" panose="020B0604020202020204" pitchFamily="34" charset="0"/>
                  </a:rPr>
                  <a:t>aq</a:t>
                </a:r>
                <a:r>
                  <a:rPr lang="en-US" sz="2400" b="0" dirty="0">
                    <a:latin typeface="Arial" panose="020B0604020202020204" pitchFamily="34" charset="0"/>
                    <a:cs typeface="Arial" panose="020B0604020202020204" pitchFamily="34" charset="0"/>
                  </a:rPr>
                  <a:t>) + H</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O ⇌ H</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CO</a:t>
                </a:r>
                <a:r>
                  <a:rPr lang="en-US" sz="2400" b="0" baseline="-25000" dirty="0">
                    <a:latin typeface="Arial" panose="020B0604020202020204" pitchFamily="34" charset="0"/>
                    <a:cs typeface="Arial" panose="020B0604020202020204" pitchFamily="34" charset="0"/>
                  </a:rPr>
                  <a:t>3</a:t>
                </a: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i="1" dirty="0">
                    <a:latin typeface="Arial" panose="020B0604020202020204" pitchFamily="34" charset="0"/>
                    <a:cs typeface="Arial" panose="020B0604020202020204" pitchFamily="34" charset="0"/>
                  </a:rPr>
                  <a:t>	      </a:t>
                </a:r>
              </a:p>
              <a:p>
                <a:pPr marL="393700">
                  <a:lnSpc>
                    <a:spcPct val="110000"/>
                  </a:lnSpc>
                  <a:spcBef>
                    <a:spcPts val="0"/>
                  </a:spcBef>
                  <a:buSzPts val="2800"/>
                  <a:defRPr/>
                </a:pPr>
                <a:r>
                  <a:rPr lang="en-US" sz="2400" b="0" i="1" dirty="0" err="1">
                    <a:latin typeface="Arial" panose="020B0604020202020204" pitchFamily="34" charset="0"/>
                    <a:cs typeface="Arial" panose="020B0604020202020204" pitchFamily="34" charset="0"/>
                  </a:rPr>
                  <a:t>K</a:t>
                </a:r>
                <a:r>
                  <a:rPr lang="en-US" sz="2400" b="0" baseline="-25000" dirty="0" err="1">
                    <a:latin typeface="Arial" panose="020B0604020202020204" pitchFamily="34" charset="0"/>
                    <a:cs typeface="Arial" panose="020B0604020202020204" pitchFamily="34" charset="0"/>
                  </a:rPr>
                  <a:t>h</a:t>
                </a:r>
                <a:r>
                  <a:rPr lang="en-US" sz="2400" b="0" dirty="0">
                    <a:latin typeface="Arial" panose="020B0604020202020204" pitchFamily="34" charset="0"/>
                    <a:cs typeface="Arial" panose="020B0604020202020204" pitchFamily="34" charset="0"/>
                  </a:rPr>
                  <a:t> = the equilibrium constant for the hydration of CO</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 to form H</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CO</a:t>
                </a:r>
                <a:r>
                  <a:rPr lang="en-US" sz="2400" b="0" baseline="-25000" dirty="0">
                    <a:latin typeface="Arial" panose="020B0604020202020204" pitchFamily="34" charset="0"/>
                    <a:cs typeface="Arial" panose="020B0604020202020204" pitchFamily="34" charset="0"/>
                  </a:rPr>
                  <a:t>3</a:t>
                </a:r>
                <a:r>
                  <a:rPr lang="en-US" sz="2400" b="0" dirty="0">
                    <a:latin typeface="Arial" panose="020B0604020202020204" pitchFamily="34" charset="0"/>
                    <a:cs typeface="Arial" panose="020B0604020202020204" pitchFamily="34" charset="0"/>
                  </a:rPr>
                  <a:t>:</a:t>
                </a:r>
                <a:endParaRPr lang="en-US" sz="2400" b="0" i="1" dirty="0">
                  <a:latin typeface="Arial" panose="020B0604020202020204" pitchFamily="34" charset="0"/>
                  <a:cs typeface="Arial" panose="020B0604020202020204" pitchFamily="34" charset="0"/>
                </a:endParaRPr>
              </a:p>
              <a:p>
                <a:pPr marL="50800" indent="0">
                  <a:lnSpc>
                    <a:spcPct val="110000"/>
                  </a:lnSpc>
                  <a:spcBef>
                    <a:spcPts val="0"/>
                  </a:spcBef>
                  <a:buSzPts val="2800"/>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None/>
                  <a:defRPr/>
                </a:pPr>
                <a:r>
                  <a:rPr lang="en-US" sz="2400" b="0" dirty="0">
                    <a:latin typeface="Arial" panose="020B0604020202020204" pitchFamily="34" charset="0"/>
                    <a:cs typeface="Arial" panose="020B0604020202020204" pitchFamily="34" charset="0"/>
                  </a:rPr>
                  <a:t>		</a:t>
                </a:r>
                <a:r>
                  <a:rPr lang="en-US" sz="2400" b="0" i="1" dirty="0" err="1">
                    <a:latin typeface="Arial" panose="020B0604020202020204" pitchFamily="34" charset="0"/>
                    <a:cs typeface="Arial" panose="020B0604020202020204" pitchFamily="34" charset="0"/>
                  </a:rPr>
                  <a:t>K</a:t>
                </a:r>
                <a:r>
                  <a:rPr lang="en-US" sz="2400" b="0" baseline="-25000" dirty="0" err="1">
                    <a:latin typeface="Arial" panose="020B0604020202020204" pitchFamily="34" charset="0"/>
                    <a:cs typeface="Arial" panose="020B0604020202020204" pitchFamily="34" charset="0"/>
                  </a:rPr>
                  <a:t>h</a:t>
                </a:r>
                <a:r>
                  <a:rPr lang="en-US" sz="2400" b="0" dirty="0">
                    <a:latin typeface="Arial" panose="020B0604020202020204" pitchFamily="34" charset="0"/>
                    <a:cs typeface="Arial" panose="020B0604020202020204" pitchFamily="34" charset="0"/>
                  </a:rPr>
                  <a:t> = </a:t>
                </a:r>
                <a14:m>
                  <m:oMath xmlns:m="http://schemas.openxmlformats.org/officeDocument/2006/math">
                    <m:f>
                      <m:fPr>
                        <m:ctrlPr>
                          <a:rPr lang="en-US" sz="2400" b="0" i="1">
                            <a:latin typeface="Cambria Math" panose="02040503050406030204" pitchFamily="18" charset="0"/>
                            <a:cs typeface="Arial" panose="020B0604020202020204" pitchFamily="34" charset="0"/>
                          </a:rPr>
                        </m:ctrlPr>
                      </m:fPr>
                      <m:num>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H</m:t>
                        </m:r>
                        <m:r>
                          <m:rPr>
                            <m:nor/>
                          </m:rPr>
                          <a:rPr lang="en-US" sz="2400" b="0" baseline="-25000" dirty="0">
                            <a:latin typeface="Arial" panose="020B0604020202020204" pitchFamily="34" charset="0"/>
                            <a:cs typeface="Arial" panose="020B0604020202020204" pitchFamily="34" charset="0"/>
                          </a:rPr>
                          <m:t>2</m:t>
                        </m:r>
                        <m:r>
                          <m:rPr>
                            <m:nor/>
                          </m:rPr>
                          <a:rPr lang="en-US" sz="2400" b="0" dirty="0">
                            <a:latin typeface="Arial" panose="020B0604020202020204" pitchFamily="34" charset="0"/>
                            <a:cs typeface="Arial" panose="020B0604020202020204" pitchFamily="34" charset="0"/>
                          </a:rPr>
                          <m:t>CO</m:t>
                        </m:r>
                        <m:r>
                          <m:rPr>
                            <m:nor/>
                          </m:rPr>
                          <a:rPr lang="en-US" sz="2400" b="0" baseline="-25000" dirty="0">
                            <a:latin typeface="Arial" panose="020B0604020202020204" pitchFamily="34" charset="0"/>
                            <a:cs typeface="Arial" panose="020B0604020202020204" pitchFamily="34" charset="0"/>
                          </a:rPr>
                          <m:t>3</m:t>
                        </m:r>
                        <m:r>
                          <m:rPr>
                            <m:nor/>
                          </m:rPr>
                          <a:rPr lang="en-US" sz="2400" b="0" dirty="0">
                            <a:latin typeface="Arial" panose="020B0604020202020204" pitchFamily="34" charset="0"/>
                            <a:cs typeface="Arial" panose="020B0604020202020204" pitchFamily="34" charset="0"/>
                          </a:rPr>
                          <m:t>]</m:t>
                        </m:r>
                      </m:num>
                      <m:den>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CO</m:t>
                        </m:r>
                        <m:r>
                          <m:rPr>
                            <m:nor/>
                          </m:rPr>
                          <a:rPr lang="en-US" sz="2400" b="0" baseline="-25000" dirty="0">
                            <a:latin typeface="Arial" panose="020B0604020202020204" pitchFamily="34" charset="0"/>
                            <a:cs typeface="Arial" panose="020B0604020202020204" pitchFamily="34" charset="0"/>
                          </a:rPr>
                          <m:t>2</m:t>
                        </m:r>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aq</m:t>
                        </m:r>
                        <m:r>
                          <m:rPr>
                            <m:nor/>
                          </m:rPr>
                          <a:rPr lang="en-US" sz="2400" b="0" dirty="0">
                            <a:latin typeface="Arial" panose="020B0604020202020204" pitchFamily="34" charset="0"/>
                            <a:cs typeface="Arial" panose="020B0604020202020204" pitchFamily="34" charset="0"/>
                          </a:rPr>
                          <m:t>)] </m:t>
                        </m:r>
                      </m:den>
                    </m:f>
                  </m:oMath>
                </a14:m>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marL="508000" lvl="1"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0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mc:Choice>
        <mc:Fallback xmlns="">
          <p:sp>
            <p:nvSpPr>
              <p:cNvPr id="4" name="Google Shape;232;g7fe2cbe272_0_58">
                <a:extLst>
                  <a:ext uri="{FF2B5EF4-FFF2-40B4-BE49-F238E27FC236}">
                    <a16:creationId xmlns:a16="http://schemas.microsoft.com/office/drawing/2014/main" id="{A7692308-B91D-1440-A22F-05F06B78E5BC}"/>
                  </a:ext>
                </a:extLst>
              </p:cNvPr>
              <p:cNvSpPr txBox="1">
                <a:spLocks noRot="1" noChangeAspect="1" noMove="1" noResize="1" noEditPoints="1" noAdjustHandles="1" noChangeArrowheads="1" noChangeShapeType="1" noTextEdit="1"/>
              </p:cNvSpPr>
              <p:nvPr/>
            </p:nvSpPr>
            <p:spPr bwMode="auto">
              <a:xfrm>
                <a:off x="515540" y="1676400"/>
                <a:ext cx="8112919" cy="4114800"/>
              </a:xfrm>
              <a:prstGeom prst="rect">
                <a:avLst/>
              </a:prstGeom>
              <a:blipFill>
                <a:blip r:embed="rId3"/>
                <a:stretch>
                  <a:fillRect l="-625" t="-1846" r="-1719" b="-923"/>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7892667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DA1DB-48B1-49A3-8430-FD5B0A6F6D64}"/>
              </a:ext>
            </a:extLst>
          </p:cNvPr>
          <p:cNvSpPr>
            <a:spLocks noGrp="1"/>
          </p:cNvSpPr>
          <p:nvPr>
            <p:ph type="title"/>
          </p:nvPr>
        </p:nvSpPr>
        <p:spPr>
          <a:xfrm>
            <a:off x="0" y="152400"/>
            <a:ext cx="9144000" cy="1295400"/>
          </a:xfrm>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The Overall Equilibrium for Dissociation of H</a:t>
            </a:r>
            <a:r>
              <a:rPr lang="en-US" altLang="en-US" b="1" baseline="-250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2</a:t>
            </a:r>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CO</a:t>
            </a:r>
            <a:r>
              <a:rPr lang="en-US" altLang="en-US" b="1" baseline="-250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3</a:t>
            </a:r>
            <a:endParaRPr lang="en-AU" dirty="0"/>
          </a:p>
        </p:txBody>
      </p:sp>
      <mc:AlternateContent xmlns:mc="http://schemas.openxmlformats.org/markup-compatibility/2006" xmlns:a14="http://schemas.microsoft.com/office/drawing/2010/main">
        <mc:Choice Requires="a14">
          <p:sp>
            <p:nvSpPr>
              <p:cNvPr id="4" name="Google Shape;232;g7fe2cbe272_0_58">
                <a:extLst>
                  <a:ext uri="{FF2B5EF4-FFF2-40B4-BE49-F238E27FC236}">
                    <a16:creationId xmlns:a16="http://schemas.microsoft.com/office/drawing/2014/main" id="{1A14A76F-CA47-D249-BD9A-5846B5D53F64}"/>
                  </a:ext>
                </a:extLst>
              </p:cNvPr>
              <p:cNvSpPr txBox="1">
                <a:spLocks/>
              </p:cNvSpPr>
              <p:nvPr/>
            </p:nvSpPr>
            <p:spPr bwMode="auto">
              <a:xfrm>
                <a:off x="515540" y="1676400"/>
                <a:ext cx="8112919" cy="41148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marL="50800" indent="0" algn="ctr">
                  <a:lnSpc>
                    <a:spcPct val="110000"/>
                  </a:lnSpc>
                  <a:spcBef>
                    <a:spcPts val="0"/>
                  </a:spcBef>
                  <a:buSzPts val="2800"/>
                  <a:buNone/>
                  <a:defRPr/>
                </a:pPr>
                <a:r>
                  <a:rPr lang="en-US" sz="2400" b="0" i="1" dirty="0">
                    <a:latin typeface="Arial" panose="020B0604020202020204" pitchFamily="34" charset="0"/>
                    <a:cs typeface="Arial" panose="020B0604020202020204" pitchFamily="34" charset="0"/>
                  </a:rPr>
                  <a:t>K</a:t>
                </a:r>
                <a:r>
                  <a:rPr lang="en-US" sz="2400" b="0" baseline="-25000" dirty="0" err="1">
                    <a:latin typeface="Arial" panose="020B0604020202020204" pitchFamily="34" charset="0"/>
                    <a:cs typeface="Arial" panose="020B0604020202020204" pitchFamily="34" charset="0"/>
                  </a:rPr>
                  <a:t>h</a:t>
                </a:r>
                <a:r>
                  <a:rPr lang="en-US" sz="2400" b="0" dirty="0">
                    <a:latin typeface="Arial" panose="020B0604020202020204" pitchFamily="34" charset="0"/>
                    <a:cs typeface="Arial" panose="020B0604020202020204" pitchFamily="34" charset="0"/>
                  </a:rPr>
                  <a:t> = </a:t>
                </a:r>
                <a14:m>
                  <m:oMath xmlns:m="http://schemas.openxmlformats.org/officeDocument/2006/math">
                    <m:f>
                      <m:fPr>
                        <m:ctrlPr>
                          <a:rPr lang="en-US" sz="2400" b="0" i="1">
                            <a:latin typeface="Cambria Math" panose="02040503050406030204" pitchFamily="18" charset="0"/>
                            <a:cs typeface="Arial" panose="020B0604020202020204" pitchFamily="34" charset="0"/>
                          </a:rPr>
                        </m:ctrlPr>
                      </m:fPr>
                      <m:num>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H</m:t>
                        </m:r>
                        <m:r>
                          <m:rPr>
                            <m:nor/>
                          </m:rPr>
                          <a:rPr lang="en-US" sz="2400" b="0" baseline="-25000" dirty="0">
                            <a:latin typeface="Arial" panose="020B0604020202020204" pitchFamily="34" charset="0"/>
                            <a:cs typeface="Arial" panose="020B0604020202020204" pitchFamily="34" charset="0"/>
                          </a:rPr>
                          <m:t>2</m:t>
                        </m:r>
                        <m:r>
                          <m:rPr>
                            <m:nor/>
                          </m:rPr>
                          <a:rPr lang="en-US" sz="2400" b="0" dirty="0">
                            <a:latin typeface="Arial" panose="020B0604020202020204" pitchFamily="34" charset="0"/>
                            <a:cs typeface="Arial" panose="020B0604020202020204" pitchFamily="34" charset="0"/>
                          </a:rPr>
                          <m:t>CO</m:t>
                        </m:r>
                        <m:r>
                          <m:rPr>
                            <m:nor/>
                          </m:rPr>
                          <a:rPr lang="en-US" sz="2400" b="0" baseline="-25000" dirty="0">
                            <a:latin typeface="Arial" panose="020B0604020202020204" pitchFamily="34" charset="0"/>
                            <a:cs typeface="Arial" panose="020B0604020202020204" pitchFamily="34" charset="0"/>
                          </a:rPr>
                          <m:t>3</m:t>
                        </m:r>
                        <m:r>
                          <m:rPr>
                            <m:nor/>
                          </m:rPr>
                          <a:rPr lang="en-US" sz="2400" b="0" dirty="0">
                            <a:latin typeface="Arial" panose="020B0604020202020204" pitchFamily="34" charset="0"/>
                            <a:cs typeface="Arial" panose="020B0604020202020204" pitchFamily="34" charset="0"/>
                          </a:rPr>
                          <m:t>]</m:t>
                        </m:r>
                      </m:num>
                      <m:den>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CO</m:t>
                        </m:r>
                        <m:r>
                          <m:rPr>
                            <m:nor/>
                          </m:rPr>
                          <a:rPr lang="en-US" sz="2400" b="0" baseline="-25000" dirty="0">
                            <a:latin typeface="Arial" panose="020B0604020202020204" pitchFamily="34" charset="0"/>
                            <a:cs typeface="Arial" panose="020B0604020202020204" pitchFamily="34" charset="0"/>
                          </a:rPr>
                          <m:t>2</m:t>
                        </m:r>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aq</m:t>
                        </m:r>
                        <m:r>
                          <m:rPr>
                            <m:nor/>
                          </m:rPr>
                          <a:rPr lang="en-US" sz="2400" b="0" dirty="0">
                            <a:latin typeface="Arial" panose="020B0604020202020204" pitchFamily="34" charset="0"/>
                            <a:cs typeface="Arial" panose="020B0604020202020204" pitchFamily="34" charset="0"/>
                          </a:rPr>
                          <m:t>)] </m:t>
                        </m:r>
                      </m:den>
                    </m:f>
                  </m:oMath>
                </a14:m>
                <a:endParaRPr lang="en-US" sz="2400" b="0" dirty="0">
                  <a:latin typeface="Arial" panose="020B0604020202020204" pitchFamily="34" charset="0"/>
                  <a:cs typeface="Arial" panose="020B0604020202020204" pitchFamily="34" charset="0"/>
                </a:endParaRPr>
              </a:p>
              <a:p>
                <a:pPr marL="50800" indent="0" algn="ctr">
                  <a:lnSpc>
                    <a:spcPct val="110000"/>
                  </a:lnSpc>
                  <a:spcBef>
                    <a:spcPts val="0"/>
                  </a:spcBef>
                  <a:buSzPts val="2800"/>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None/>
                  <a:defRPr/>
                </a:pPr>
                <a:r>
                  <a:rPr lang="en-US" sz="2400" b="0" i="1" dirty="0">
                    <a:latin typeface="Arial" panose="020B0604020202020204" pitchFamily="34" charset="0"/>
                    <a:cs typeface="Arial" panose="020B0604020202020204" pitchFamily="34" charset="0"/>
                  </a:rPr>
                  <a:t>	  K</a:t>
                </a:r>
                <a:r>
                  <a:rPr lang="en-US" sz="2400" b="0" baseline="-25000" dirty="0">
                    <a:latin typeface="Arial" panose="020B0604020202020204" pitchFamily="34" charset="0"/>
                    <a:cs typeface="Arial" panose="020B0604020202020204" pitchFamily="34" charset="0"/>
                  </a:rPr>
                  <a:t>a</a:t>
                </a:r>
                <a:r>
                  <a:rPr lang="en-US" sz="2400" b="0" dirty="0">
                    <a:latin typeface="Arial" panose="020B0604020202020204" pitchFamily="34" charset="0"/>
                    <a:cs typeface="Arial" panose="020B0604020202020204" pitchFamily="34" charset="0"/>
                  </a:rPr>
                  <a:t> =</a:t>
                </a:r>
                <a:r>
                  <a:rPr lang="en-US" sz="2400" b="0" dirty="0">
                    <a:cs typeface="Arial" panose="020B0604020202020204" pitchFamily="34" charset="0"/>
                  </a:rPr>
                  <a:t> </a:t>
                </a:r>
                <a14:m>
                  <m:oMath xmlns:m="http://schemas.openxmlformats.org/officeDocument/2006/math">
                    <m:f>
                      <m:fPr>
                        <m:ctrlPr>
                          <a:rPr lang="en-US" sz="2400" b="0" i="1">
                            <a:latin typeface="Cambria Math" panose="02040503050406030204" pitchFamily="18" charset="0"/>
                            <a:cs typeface="Arial" panose="020B0604020202020204" pitchFamily="34" charset="0"/>
                          </a:rPr>
                        </m:ctrlPr>
                      </m:fPr>
                      <m:num>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H</m:t>
                        </m:r>
                        <m:r>
                          <m:rPr>
                            <m:nor/>
                          </m:rPr>
                          <a:rPr lang="en-US" sz="2400" b="0" baseline="3000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m:t>
                        </m:r>
                        <m:r>
                          <m:rPr>
                            <m:nor/>
                          </m:rPr>
                          <a:rPr lang="en-US" sz="2400" b="0" i="0" dirty="0" smtClean="0">
                            <a:latin typeface="Arial" panose="020B0604020202020204" pitchFamily="34" charset="0"/>
                            <a:cs typeface="Arial" panose="020B0604020202020204" pitchFamily="34" charset="0"/>
                          </a:rPr>
                          <m:t>H</m:t>
                        </m:r>
                        <m:r>
                          <m:rPr>
                            <m:nor/>
                          </m:rPr>
                          <a:rPr lang="en-US" sz="2400" b="0" dirty="0">
                            <a:latin typeface="Arial" panose="020B0604020202020204" pitchFamily="34" charset="0"/>
                            <a:cs typeface="Arial" panose="020B0604020202020204" pitchFamily="34" charset="0"/>
                          </a:rPr>
                          <m:t>CO</m:t>
                        </m:r>
                        <m:r>
                          <m:rPr>
                            <m:nor/>
                          </m:rPr>
                          <a:rPr lang="en-US" sz="2400" b="0" baseline="-25000" dirty="0">
                            <a:latin typeface="Arial" panose="020B0604020202020204" pitchFamily="34" charset="0"/>
                            <a:cs typeface="Arial" panose="020B0604020202020204" pitchFamily="34" charset="0"/>
                          </a:rPr>
                          <m:t>3</m:t>
                        </m:r>
                        <m:r>
                          <m:rPr>
                            <m:nor/>
                          </m:rPr>
                          <a:rPr lang="en-US" sz="2400" b="0" baseline="3000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m:t>
                        </m:r>
                      </m:num>
                      <m:den>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H</m:t>
                        </m:r>
                        <m:r>
                          <m:rPr>
                            <m:nor/>
                          </m:rPr>
                          <a:rPr lang="en-US" sz="2400" b="0" baseline="-25000" dirty="0">
                            <a:latin typeface="Arial" panose="020B0604020202020204" pitchFamily="34" charset="0"/>
                            <a:cs typeface="Arial" panose="020B0604020202020204" pitchFamily="34" charset="0"/>
                          </a:rPr>
                          <m:t>2</m:t>
                        </m:r>
                        <m:r>
                          <m:rPr>
                            <m:nor/>
                          </m:rPr>
                          <a:rPr lang="en-US" sz="2400" b="0" dirty="0">
                            <a:latin typeface="Arial" panose="020B0604020202020204" pitchFamily="34" charset="0"/>
                            <a:cs typeface="Arial" panose="020B0604020202020204" pitchFamily="34" charset="0"/>
                          </a:rPr>
                          <m:t>CO</m:t>
                        </m:r>
                        <m:r>
                          <m:rPr>
                            <m:nor/>
                          </m:rPr>
                          <a:rPr lang="en-US" sz="2400" b="0" baseline="-25000" dirty="0">
                            <a:latin typeface="Arial" panose="020B0604020202020204" pitchFamily="34" charset="0"/>
                            <a:cs typeface="Arial" panose="020B0604020202020204" pitchFamily="34" charset="0"/>
                          </a:rPr>
                          <m:t>3</m:t>
                        </m:r>
                        <m:r>
                          <m:rPr>
                            <m:nor/>
                          </m:rPr>
                          <a:rPr lang="en-US" sz="2400" b="0" dirty="0">
                            <a:latin typeface="Arial" panose="020B0604020202020204" pitchFamily="34" charset="0"/>
                            <a:cs typeface="Arial" panose="020B0604020202020204" pitchFamily="34" charset="0"/>
                          </a:rPr>
                          <m:t>] </m:t>
                        </m:r>
                      </m:den>
                    </m:f>
                  </m:oMath>
                </a14:m>
                <a:r>
                  <a:rPr lang="en-US" sz="2400" b="0" i="1" dirty="0">
                    <a:latin typeface="Arial" panose="020B0604020202020204" pitchFamily="34" charset="0"/>
                    <a:cs typeface="Arial" panose="020B0604020202020204" pitchFamily="34" charset="0"/>
                  </a:rPr>
                  <a:t> = </a:t>
                </a:r>
                <a14:m>
                  <m:oMath xmlns:m="http://schemas.openxmlformats.org/officeDocument/2006/math">
                    <m:f>
                      <m:fPr>
                        <m:ctrlPr>
                          <a:rPr lang="en-US" sz="2400" b="0" i="1">
                            <a:latin typeface="Cambria Math" panose="02040503050406030204" pitchFamily="18" charset="0"/>
                            <a:cs typeface="Arial" panose="020B0604020202020204" pitchFamily="34" charset="0"/>
                          </a:rPr>
                        </m:ctrlPr>
                      </m:fPr>
                      <m:num>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H</m:t>
                        </m:r>
                        <m:r>
                          <m:rPr>
                            <m:nor/>
                          </m:rPr>
                          <a:rPr lang="en-US" sz="2400" b="0" baseline="3000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HCO</m:t>
                        </m:r>
                        <m:r>
                          <m:rPr>
                            <m:nor/>
                          </m:rPr>
                          <a:rPr lang="en-US" sz="2400" b="0" baseline="-25000" dirty="0">
                            <a:latin typeface="Arial" panose="020B0604020202020204" pitchFamily="34" charset="0"/>
                            <a:cs typeface="Arial" panose="020B0604020202020204" pitchFamily="34" charset="0"/>
                          </a:rPr>
                          <m:t>3</m:t>
                        </m:r>
                        <m:r>
                          <m:rPr>
                            <m:nor/>
                          </m:rPr>
                          <a:rPr lang="en-US" sz="2400" b="0" baseline="3000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m:t>
                        </m:r>
                      </m:num>
                      <m:den>
                        <m:r>
                          <m:rPr>
                            <m:nor/>
                          </m:rPr>
                          <a:rPr lang="en-US" sz="2400" b="0" i="1" dirty="0">
                            <a:latin typeface="Arial" panose="020B0604020202020204" pitchFamily="34" charset="0"/>
                            <a:cs typeface="Arial" panose="020B0604020202020204" pitchFamily="34" charset="0"/>
                          </a:rPr>
                          <m:t>K</m:t>
                        </m:r>
                        <m:r>
                          <m:rPr>
                            <m:nor/>
                          </m:rPr>
                          <a:rPr lang="en-US" sz="2400" b="0" baseline="-25000" dirty="0">
                            <a:latin typeface="Arial" panose="020B0604020202020204" pitchFamily="34" charset="0"/>
                            <a:cs typeface="Arial" panose="020B0604020202020204" pitchFamily="34" charset="0"/>
                          </a:rPr>
                          <m:t>h</m:t>
                        </m:r>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CO</m:t>
                        </m:r>
                        <m:r>
                          <m:rPr>
                            <m:nor/>
                          </m:rPr>
                          <a:rPr lang="en-US" sz="2400" b="0" baseline="-25000" dirty="0">
                            <a:latin typeface="Arial" panose="020B0604020202020204" pitchFamily="34" charset="0"/>
                            <a:cs typeface="Arial" panose="020B0604020202020204" pitchFamily="34" charset="0"/>
                          </a:rPr>
                          <m:t>2</m:t>
                        </m:r>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aq</m:t>
                        </m:r>
                        <m:r>
                          <m:rPr>
                            <m:nor/>
                          </m:rPr>
                          <a:rPr lang="en-US" sz="2400" b="0" i="0" dirty="0" smtClean="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 </m:t>
                        </m:r>
                      </m:den>
                    </m:f>
                  </m:oMath>
                </a14:m>
                <a:r>
                  <a:rPr lang="en-US" sz="2400" b="0" i="1" dirty="0">
                    <a:latin typeface="Arial" panose="020B0604020202020204" pitchFamily="34" charset="0"/>
                    <a:cs typeface="Arial" panose="020B0604020202020204" pitchFamily="34" charset="0"/>
                  </a:rPr>
                  <a:t> </a:t>
                </a:r>
              </a:p>
              <a:p>
                <a:pPr marL="50800" indent="0">
                  <a:lnSpc>
                    <a:spcPct val="110000"/>
                  </a:lnSpc>
                  <a:spcBef>
                    <a:spcPts val="0"/>
                  </a:spcBef>
                  <a:buSzPts val="2800"/>
                  <a:buNone/>
                  <a:defRPr/>
                </a:pPr>
                <a:endParaRPr lang="en-US" sz="2400" b="0" i="1" dirty="0">
                  <a:latin typeface="Arial" panose="020B0604020202020204" pitchFamily="34" charset="0"/>
                  <a:cs typeface="Arial" panose="020B0604020202020204" pitchFamily="34" charset="0"/>
                </a:endParaRPr>
              </a:p>
              <a:p>
                <a:pPr marL="50800" indent="0">
                  <a:lnSpc>
                    <a:spcPct val="110000"/>
                  </a:lnSpc>
                  <a:spcBef>
                    <a:spcPts val="0"/>
                  </a:spcBef>
                  <a:buSzPts val="2800"/>
                  <a:buNone/>
                  <a:defRPr/>
                </a:pPr>
                <a:r>
                  <a:rPr lang="en-US" sz="2400" b="0" i="1" dirty="0">
                    <a:latin typeface="Arial" panose="020B0604020202020204" pitchFamily="34" charset="0"/>
                    <a:cs typeface="Arial" panose="020B0604020202020204" pitchFamily="34" charset="0"/>
                  </a:rPr>
                  <a:t>	     </a:t>
                </a:r>
                <a:r>
                  <a:rPr lang="en-US" sz="2400" b="0" i="1" dirty="0" err="1">
                    <a:latin typeface="Arial" panose="020B0604020202020204" pitchFamily="34" charset="0"/>
                    <a:cs typeface="Arial" panose="020B0604020202020204" pitchFamily="34" charset="0"/>
                  </a:rPr>
                  <a:t>K</a:t>
                </a:r>
                <a:r>
                  <a:rPr lang="en-US" sz="2400" b="0" baseline="-25000" dirty="0" err="1">
                    <a:latin typeface="Arial" panose="020B0604020202020204" pitchFamily="34" charset="0"/>
                    <a:cs typeface="Arial" panose="020B0604020202020204" pitchFamily="34" charset="0"/>
                  </a:rPr>
                  <a:t>h</a:t>
                </a:r>
                <a:r>
                  <a:rPr lang="en-US" sz="2400" b="0" i="1" dirty="0" err="1">
                    <a:latin typeface="Arial" panose="020B0604020202020204" pitchFamily="34" charset="0"/>
                    <a:cs typeface="Arial" panose="020B0604020202020204" pitchFamily="34" charset="0"/>
                  </a:rPr>
                  <a:t>K</a:t>
                </a:r>
                <a:r>
                  <a:rPr lang="en-US" sz="2400" b="0" baseline="-25000" dirty="0" err="1">
                    <a:latin typeface="Arial" panose="020B0604020202020204" pitchFamily="34" charset="0"/>
                    <a:cs typeface="Arial" panose="020B0604020202020204" pitchFamily="34" charset="0"/>
                  </a:rPr>
                  <a:t>a</a:t>
                </a:r>
                <a:r>
                  <a:rPr lang="en-US" sz="2400" b="0" baseline="-25000" dirty="0">
                    <a:latin typeface="Arial" panose="020B0604020202020204" pitchFamily="34" charset="0"/>
                    <a:cs typeface="Arial" panose="020B0604020202020204" pitchFamily="34" charset="0"/>
                  </a:rPr>
                  <a:t> </a:t>
                </a:r>
                <a:r>
                  <a:rPr lang="en-US" sz="2400" b="0" dirty="0">
                    <a:latin typeface="Arial" panose="020B0604020202020204" pitchFamily="34" charset="0"/>
                    <a:cs typeface="Arial" panose="020B0604020202020204" pitchFamily="34" charset="0"/>
                  </a:rPr>
                  <a:t>= </a:t>
                </a:r>
                <a:r>
                  <a:rPr lang="en-US" sz="2400" b="0" i="1" dirty="0" err="1">
                    <a:latin typeface="Arial" panose="020B0604020202020204" pitchFamily="34" charset="0"/>
                    <a:cs typeface="Arial" panose="020B0604020202020204" pitchFamily="34" charset="0"/>
                  </a:rPr>
                  <a:t>K</a:t>
                </a:r>
                <a:r>
                  <a:rPr lang="en-US" sz="2400" b="0" baseline="-25000" dirty="0" err="1">
                    <a:latin typeface="Arial" panose="020B0604020202020204" pitchFamily="34" charset="0"/>
                    <a:cs typeface="Arial" panose="020B0604020202020204" pitchFamily="34" charset="0"/>
                  </a:rPr>
                  <a:t>combined</a:t>
                </a:r>
                <a:r>
                  <a:rPr lang="en-US" sz="2400" b="0" baseline="-25000" dirty="0">
                    <a:latin typeface="Arial" panose="020B0604020202020204" pitchFamily="34" charset="0"/>
                    <a:cs typeface="Arial" panose="020B0604020202020204" pitchFamily="34" charset="0"/>
                  </a:rPr>
                  <a:t> </a:t>
                </a:r>
                <a:r>
                  <a:rPr lang="en-US" sz="2400" b="0" dirty="0">
                    <a:latin typeface="Arial" panose="020B0604020202020204" pitchFamily="34" charset="0"/>
                    <a:cs typeface="Arial" panose="020B0604020202020204" pitchFamily="34" charset="0"/>
                  </a:rPr>
                  <a:t>= </a:t>
                </a:r>
                <a14:m>
                  <m:oMath xmlns:m="http://schemas.openxmlformats.org/officeDocument/2006/math">
                    <m:f>
                      <m:fPr>
                        <m:ctrlPr>
                          <a:rPr lang="en-US" sz="2400" b="0" i="1">
                            <a:latin typeface="Cambria Math" panose="02040503050406030204" pitchFamily="18" charset="0"/>
                            <a:cs typeface="Arial" panose="020B0604020202020204" pitchFamily="34" charset="0"/>
                          </a:rPr>
                        </m:ctrlPr>
                      </m:fPr>
                      <m:num>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H</m:t>
                        </m:r>
                        <m:r>
                          <m:rPr>
                            <m:nor/>
                          </m:rPr>
                          <a:rPr lang="en-US" sz="2400" b="0" baseline="3000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HCO</m:t>
                        </m:r>
                        <m:r>
                          <m:rPr>
                            <m:nor/>
                          </m:rPr>
                          <a:rPr lang="en-US" sz="2400" b="0" baseline="-25000" dirty="0">
                            <a:latin typeface="Arial" panose="020B0604020202020204" pitchFamily="34" charset="0"/>
                            <a:cs typeface="Arial" panose="020B0604020202020204" pitchFamily="34" charset="0"/>
                          </a:rPr>
                          <m:t>3</m:t>
                        </m:r>
                        <m:r>
                          <m:rPr>
                            <m:nor/>
                          </m:rPr>
                          <a:rPr lang="en-US" sz="2400" b="0" baseline="3000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m:t>
                        </m:r>
                      </m:num>
                      <m:den>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CO</m:t>
                        </m:r>
                        <m:r>
                          <m:rPr>
                            <m:nor/>
                          </m:rPr>
                          <a:rPr lang="en-US" sz="2400" b="0" baseline="-25000" dirty="0">
                            <a:latin typeface="Arial" panose="020B0604020202020204" pitchFamily="34" charset="0"/>
                            <a:cs typeface="Arial" panose="020B0604020202020204" pitchFamily="34" charset="0"/>
                          </a:rPr>
                          <m:t>2</m:t>
                        </m:r>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aq</m:t>
                        </m:r>
                        <m:r>
                          <m:rPr>
                            <m:nor/>
                          </m:rPr>
                          <a:rPr lang="en-US" sz="2400" b="0" dirty="0">
                            <a:latin typeface="Arial" panose="020B0604020202020204" pitchFamily="34" charset="0"/>
                            <a:cs typeface="Arial" panose="020B0604020202020204" pitchFamily="34" charset="0"/>
                          </a:rPr>
                          <m:t>)] </m:t>
                        </m:r>
                      </m:den>
                    </m:f>
                  </m:oMath>
                </a14:m>
                <a:endParaRPr lang="en-US" sz="24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0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mc:Choice>
        <mc:Fallback xmlns="">
          <p:sp>
            <p:nvSpPr>
              <p:cNvPr id="4" name="Google Shape;232;g7fe2cbe272_0_58">
                <a:extLst>
                  <a:ext uri="{FF2B5EF4-FFF2-40B4-BE49-F238E27FC236}">
                    <a16:creationId xmlns:a16="http://schemas.microsoft.com/office/drawing/2014/main" id="{1A14A76F-CA47-D249-BD9A-5846B5D53F64}"/>
                  </a:ext>
                </a:extLst>
              </p:cNvPr>
              <p:cNvSpPr txBox="1">
                <a:spLocks noRot="1" noChangeAspect="1" noMove="1" noResize="1" noEditPoints="1" noAdjustHandles="1" noChangeArrowheads="1" noChangeShapeType="1" noTextEdit="1"/>
              </p:cNvSpPr>
              <p:nvPr/>
            </p:nvSpPr>
            <p:spPr bwMode="auto">
              <a:xfrm>
                <a:off x="515540" y="1676400"/>
                <a:ext cx="8112919" cy="4114800"/>
              </a:xfrm>
              <a:prstGeom prst="rect">
                <a:avLst/>
              </a:prstGeom>
              <a:blipFill>
                <a:blip r:embed="rId3"/>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524812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3" name="Picture 2" descr="Icon P 1&#10;">
            <a:extLst>
              <a:ext uri="{FF2B5EF4-FFF2-40B4-BE49-F238E27FC236}">
                <a16:creationId xmlns:a16="http://schemas.microsoft.com/office/drawing/2014/main" id="{4BBB245B-0529-46CA-B193-8DAE57926DD5}"/>
              </a:ext>
            </a:extLst>
          </p:cNvPr>
          <p:cNvPicPr>
            <a:picLocks noChangeAspect="1"/>
          </p:cNvPicPr>
          <p:nvPr/>
        </p:nvPicPr>
        <p:blipFill>
          <a:blip r:embed="rId3"/>
          <a:stretch>
            <a:fillRect/>
          </a:stretch>
        </p:blipFill>
        <p:spPr>
          <a:xfrm>
            <a:off x="926688" y="268728"/>
            <a:ext cx="1133954" cy="816935"/>
          </a:xfrm>
          <a:prstGeom prst="rect">
            <a:avLst/>
          </a:prstGeom>
        </p:spPr>
      </p:pic>
      <p:sp>
        <p:nvSpPr>
          <p:cNvPr id="8" name="Title 7">
            <a:extLst>
              <a:ext uri="{FF2B5EF4-FFF2-40B4-BE49-F238E27FC236}">
                <a16:creationId xmlns:a16="http://schemas.microsoft.com/office/drawing/2014/main" id="{846F7898-8C6B-4C27-B903-D3AD308A8E69}"/>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1</a:t>
            </a:r>
            <a:endParaRPr lang="en-AU" b="1" dirty="0">
              <a:solidFill>
                <a:srgbClr val="145C76"/>
              </a:solidFill>
              <a:latin typeface="+mj-lt"/>
            </a:endParaRPr>
          </a:p>
        </p:txBody>
      </p:sp>
      <p:sp>
        <p:nvSpPr>
          <p:cNvPr id="9" name="Content Placeholder 8">
            <a:extLst>
              <a:ext uri="{FF2B5EF4-FFF2-40B4-BE49-F238E27FC236}">
                <a16:creationId xmlns:a16="http://schemas.microsoft.com/office/drawing/2014/main" id="{968DF895-11D6-4C57-850E-218ED6137B10}"/>
              </a:ext>
            </a:extLst>
          </p:cNvPr>
          <p:cNvSpPr>
            <a:spLocks noGrp="1"/>
          </p:cNvSpPr>
          <p:nvPr>
            <p:ph idx="1"/>
          </p:nvPr>
        </p:nvSpPr>
        <p:spPr/>
        <p:txBody>
          <a:bodyPr/>
          <a:lstStyle/>
          <a:p>
            <a:pPr>
              <a:lnSpc>
                <a:spcPct val="115000"/>
              </a:lnSpc>
              <a:spcBef>
                <a:spcPts val="800"/>
              </a:spcBef>
              <a:buClr>
                <a:srgbClr val="000000"/>
              </a:buClr>
              <a:buSzPts val="1100"/>
              <a:buFont typeface="Calibri" panose="020F0502020204030204" pitchFamily="34" charset="0"/>
              <a:buNone/>
            </a:pPr>
            <a:r>
              <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rPr>
              <a:t>An unusual characteristic of H</a:t>
            </a:r>
            <a:r>
              <a:rPr lang="en-US" altLang="en-US" baseline="-25000" dirty="0">
                <a:solidFill>
                  <a:srgbClr val="000000"/>
                </a:solidFill>
                <a:ea typeface="Calibri" panose="020F0502020204030204" pitchFamily="34" charset="0"/>
                <a:cs typeface="Arial" panose="020B0604020202020204" pitchFamily="34" charset="0"/>
                <a:sym typeface="Calibri" panose="020F0502020204030204" pitchFamily="34" charset="0"/>
              </a:rPr>
              <a:t>2</a:t>
            </a:r>
            <a:r>
              <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rPr>
              <a:t>O is: </a:t>
            </a:r>
            <a:endParaRPr lang="en-US" altLang="en-US" dirty="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dirty="0">
                <a:solidFill>
                  <a:srgbClr val="000000"/>
                </a:solidFill>
                <a:ea typeface="Calibri" panose="020F0502020204030204" pitchFamily="34" charset="0"/>
                <a:cs typeface="Arial" panose="020B0604020202020204" pitchFamily="34" charset="0"/>
                <a:sym typeface="Arial" panose="020B0604020202020204" pitchFamily="34" charset="0"/>
              </a:rPr>
              <a:t>A. greater density in solid form (ice) than in liquid form</a:t>
            </a:r>
          </a:p>
          <a:p>
            <a:pPr>
              <a:lnSpc>
                <a:spcPct val="115000"/>
              </a:lnSpc>
              <a:spcBef>
                <a:spcPct val="0"/>
              </a:spcBef>
              <a:buClr>
                <a:srgbClr val="000000"/>
              </a:buClr>
              <a:buSzPts val="1100"/>
              <a:buFont typeface="Calibri" panose="020F0502020204030204" pitchFamily="34" charset="0"/>
              <a:buNone/>
            </a:pPr>
            <a:r>
              <a:rPr lang="en-US" altLang="en-US" dirty="0">
                <a:solidFill>
                  <a:srgbClr val="000000"/>
                </a:solidFill>
                <a:ea typeface="Calibri" panose="020F0502020204030204" pitchFamily="34" charset="0"/>
                <a:cs typeface="Arial" panose="020B0604020202020204" pitchFamily="34" charset="0"/>
                <a:sym typeface="Arial" panose="020B0604020202020204" pitchFamily="34" charset="0"/>
              </a:rPr>
              <a:t>    (water).</a:t>
            </a:r>
          </a:p>
          <a:p>
            <a:pPr>
              <a:lnSpc>
                <a:spcPct val="115000"/>
              </a:lnSpc>
              <a:spcBef>
                <a:spcPct val="0"/>
              </a:spcBef>
              <a:buClr>
                <a:srgbClr val="000000"/>
              </a:buClr>
              <a:buSzPts val="1100"/>
              <a:buFont typeface="Calibri" panose="020F0502020204030204" pitchFamily="34" charset="0"/>
              <a:buNone/>
            </a:pPr>
            <a:r>
              <a:rPr lang="en-US" altLang="en-US" dirty="0">
                <a:solidFill>
                  <a:srgbClr val="000000"/>
                </a:solidFill>
                <a:ea typeface="Calibri" panose="020F0502020204030204" pitchFamily="34" charset="0"/>
                <a:cs typeface="Arial" panose="020B0604020202020204" pitchFamily="34" charset="0"/>
                <a:sym typeface="Arial" panose="020B0604020202020204" pitchFamily="34" charset="0"/>
              </a:rPr>
              <a:t>B. high heat of vaporization. </a:t>
            </a:r>
          </a:p>
          <a:p>
            <a:pPr>
              <a:lnSpc>
                <a:spcPct val="115000"/>
              </a:lnSpc>
              <a:spcBef>
                <a:spcPct val="0"/>
              </a:spcBef>
              <a:buClr>
                <a:srgbClr val="000000"/>
              </a:buClr>
              <a:buSzPts val="1100"/>
              <a:buFontTx/>
              <a:buNone/>
            </a:pPr>
            <a:r>
              <a:rPr lang="en-US" altLang="en-US" dirty="0">
                <a:solidFill>
                  <a:srgbClr val="000000"/>
                </a:solidFill>
                <a:ea typeface="Calibri" panose="020F0502020204030204" pitchFamily="34" charset="0"/>
                <a:cs typeface="Arial" panose="020B0604020202020204" pitchFamily="34" charset="0"/>
                <a:sym typeface="Arial" panose="020B0604020202020204" pitchFamily="34" charset="0"/>
              </a:rPr>
              <a:t>C. low specific heat.</a:t>
            </a:r>
          </a:p>
          <a:p>
            <a:pPr>
              <a:lnSpc>
                <a:spcPct val="115000"/>
              </a:lnSpc>
              <a:spcBef>
                <a:spcPct val="0"/>
              </a:spcBef>
              <a:buClr>
                <a:srgbClr val="000000"/>
              </a:buClr>
              <a:buSzPts val="1100"/>
              <a:buFont typeface="Calibri" panose="020F0502020204030204" pitchFamily="34" charset="0"/>
              <a:buNone/>
            </a:pPr>
            <a:r>
              <a:rPr lang="en-US" altLang="en-US" dirty="0">
                <a:solidFill>
                  <a:srgbClr val="000000"/>
                </a:solidFill>
                <a:ea typeface="Calibri" panose="020F0502020204030204" pitchFamily="34" charset="0"/>
                <a:cs typeface="Arial" panose="020B0604020202020204" pitchFamily="34" charset="0"/>
                <a:sym typeface="Arial" panose="020B0604020202020204" pitchFamily="34" charset="0"/>
              </a:rPr>
              <a:t>D. not readily forming intermolecular interactions. </a:t>
            </a: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7EA4D-D155-4308-9C6D-BCAD79DEBD16}"/>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Calculating </a:t>
            </a:r>
            <a:r>
              <a:rPr lang="en-US" altLang="en-US" b="1" i="1" dirty="0" err="1">
                <a:solidFill>
                  <a:schemeClr val="tx1"/>
                </a:solidFill>
                <a:latin typeface="Arial" panose="020B0604020202020204" pitchFamily="34" charset="0"/>
                <a:ea typeface="ＭＳ Ｐゴシック" panose="020B0600070205080204" pitchFamily="34" charset="-128"/>
                <a:cs typeface="Arial" panose="020B0604020202020204" pitchFamily="34" charset="0"/>
              </a:rPr>
              <a:t>K</a:t>
            </a:r>
            <a:r>
              <a:rPr lang="en-US" altLang="en-US" b="1" baseline="-25000" dirty="0" err="1">
                <a:solidFill>
                  <a:schemeClr val="tx1"/>
                </a:solidFill>
                <a:latin typeface="Arial" panose="020B0604020202020204" pitchFamily="34" charset="0"/>
                <a:ea typeface="ＭＳ Ｐゴシック" panose="020B0600070205080204" pitchFamily="34" charset="-128"/>
                <a:cs typeface="Arial" panose="020B0604020202020204" pitchFamily="34" charset="0"/>
              </a:rPr>
              <a:t>combined</a:t>
            </a:r>
            <a:r>
              <a:rPr lang="en-US" altLang="en-US" b="1" baseline="-250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a:t>
            </a:r>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and </a:t>
            </a:r>
            <a:r>
              <a:rPr lang="en-US" altLang="en-US" b="1" dirty="0" err="1">
                <a:solidFill>
                  <a:schemeClr val="tx1"/>
                </a:solidFill>
                <a:latin typeface="Arial" panose="020B0604020202020204" pitchFamily="34" charset="0"/>
                <a:ea typeface="ＭＳ Ｐゴシック" panose="020B0600070205080204" pitchFamily="34" charset="-128"/>
                <a:cs typeface="Arial" panose="020B0604020202020204" pitchFamily="34" charset="0"/>
              </a:rPr>
              <a:t>p</a:t>
            </a:r>
            <a:r>
              <a:rPr lang="en-US" altLang="en-US" b="1" i="1" dirty="0" err="1">
                <a:solidFill>
                  <a:schemeClr val="tx1"/>
                </a:solidFill>
                <a:latin typeface="Arial" panose="020B0604020202020204" pitchFamily="34" charset="0"/>
                <a:ea typeface="ＭＳ Ｐゴシック" panose="020B0600070205080204" pitchFamily="34" charset="-128"/>
                <a:cs typeface="Arial" panose="020B0604020202020204" pitchFamily="34" charset="0"/>
              </a:rPr>
              <a:t>K</a:t>
            </a:r>
            <a:r>
              <a:rPr lang="en-US" altLang="en-US" b="1" baseline="-25000" dirty="0" err="1">
                <a:solidFill>
                  <a:schemeClr val="tx1"/>
                </a:solidFill>
                <a:latin typeface="Arial" panose="020B0604020202020204" pitchFamily="34" charset="0"/>
                <a:ea typeface="ＭＳ Ｐゴシック" panose="020B0600070205080204" pitchFamily="34" charset="-128"/>
                <a:cs typeface="Arial" panose="020B0604020202020204" pitchFamily="34" charset="0"/>
              </a:rPr>
              <a:t>combined</a:t>
            </a:r>
            <a:endParaRPr lang="en-AU" dirty="0"/>
          </a:p>
        </p:txBody>
      </p:sp>
      <mc:AlternateContent xmlns:mc="http://schemas.openxmlformats.org/markup-compatibility/2006" xmlns:a14="http://schemas.microsoft.com/office/drawing/2010/main">
        <mc:Choice Requires="a14">
          <p:sp>
            <p:nvSpPr>
              <p:cNvPr id="5" name="Google Shape;232;g7fe2cbe272_0_58">
                <a:extLst>
                  <a:ext uri="{FF2B5EF4-FFF2-40B4-BE49-F238E27FC236}">
                    <a16:creationId xmlns:a16="http://schemas.microsoft.com/office/drawing/2014/main" id="{01DBED30-F08D-7C49-B9D9-674988D285FC}"/>
                  </a:ext>
                </a:extLst>
              </p:cNvPr>
              <p:cNvSpPr txBox="1">
                <a:spLocks/>
              </p:cNvSpPr>
              <p:nvPr/>
            </p:nvSpPr>
            <p:spPr bwMode="auto">
              <a:xfrm>
                <a:off x="609600" y="1385886"/>
                <a:ext cx="7924800" cy="4786313"/>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marL="393700">
                  <a:lnSpc>
                    <a:spcPct val="110000"/>
                  </a:lnSpc>
                  <a:spcBef>
                    <a:spcPts val="0"/>
                  </a:spcBef>
                  <a:buSzPts val="2800"/>
                  <a:defRPr/>
                </a:pPr>
                <a:r>
                  <a:rPr lang="en-US" sz="2400" b="0" dirty="0">
                    <a:latin typeface="Arial" panose="020B0604020202020204" pitchFamily="34" charset="0"/>
                    <a:cs typeface="Arial" panose="020B0604020202020204" pitchFamily="34" charset="0"/>
                  </a:rPr>
                  <a:t>experimentally determined values at 37 </a:t>
                </a:r>
                <a14:m>
                  <m:oMath xmlns:m="http://schemas.openxmlformats.org/officeDocument/2006/math">
                    <m:r>
                      <a:rPr lang="en-US" altLang="en-US" sz="2400" b="0" i="0" dirty="0" smtClean="0">
                        <a:latin typeface="Cambria Math" panose="02040503050406030204" pitchFamily="18" charset="0"/>
                        <a:ea typeface="ＭＳ Ｐゴシック" panose="020B0600070205080204" pitchFamily="34" charset="-128"/>
                        <a:cs typeface="Arial" panose="020B0604020202020204" pitchFamily="34" charset="0"/>
                      </a:rPr>
                      <m:t>°</m:t>
                    </m:r>
                    <m:r>
                      <m:rPr>
                        <m:nor/>
                      </m:rPr>
                      <a:rPr lang="en-US" altLang="en-US" sz="2400" b="0" dirty="0">
                        <a:latin typeface="Arial" panose="020B0604020202020204" pitchFamily="34" charset="0"/>
                        <a:ea typeface="ＭＳ Ｐゴシック" panose="020B0600070205080204" pitchFamily="34" charset="-128"/>
                        <a:cs typeface="Arial" panose="020B0604020202020204" pitchFamily="34" charset="0"/>
                      </a:rPr>
                      <m:t>C</m:t>
                    </m:r>
                  </m:oMath>
                </a14:m>
                <a:r>
                  <a:rPr lang="en-US" altLang="en-US" sz="2400" b="0" dirty="0">
                    <a:latin typeface="Arial" panose="020B0604020202020204" pitchFamily="34" charset="0"/>
                    <a:ea typeface="ＭＳ Ｐゴシック" panose="020B0600070205080204" pitchFamily="34" charset="-128"/>
                    <a:cs typeface="Arial" panose="020B0604020202020204" pitchFamily="34" charset="0"/>
                  </a:rPr>
                  <a:t>:</a:t>
                </a:r>
              </a:p>
              <a:p>
                <a:pPr marL="850900" lvl="1">
                  <a:lnSpc>
                    <a:spcPct val="110000"/>
                  </a:lnSpc>
                  <a:spcBef>
                    <a:spcPts val="0"/>
                  </a:spcBef>
                  <a:buSzPts val="2800"/>
                  <a:defRPr/>
                </a:pPr>
                <a:r>
                  <a:rPr lang="en-US" altLang="en-US" sz="2400" b="0" i="1" dirty="0" err="1">
                    <a:latin typeface="Arial" panose="020B0604020202020204" pitchFamily="34" charset="0"/>
                    <a:ea typeface="ＭＳ Ｐゴシック" panose="020B0600070205080204" pitchFamily="34" charset="-128"/>
                    <a:cs typeface="Arial" panose="020B0604020202020204" pitchFamily="34" charset="0"/>
                  </a:rPr>
                  <a:t>K</a:t>
                </a:r>
                <a:r>
                  <a:rPr lang="en-US" altLang="en-US" sz="2400" b="0" baseline="-25000" dirty="0" err="1">
                    <a:latin typeface="Arial" panose="020B0604020202020204" pitchFamily="34" charset="0"/>
                    <a:ea typeface="ＭＳ Ｐゴシック" panose="020B0600070205080204" pitchFamily="34" charset="-128"/>
                    <a:cs typeface="Arial" panose="020B0604020202020204" pitchFamily="34" charset="0"/>
                  </a:rPr>
                  <a:t>h</a:t>
                </a:r>
                <a:r>
                  <a:rPr lang="en-US" altLang="en-US" sz="2400" b="0" dirty="0">
                    <a:latin typeface="Arial" panose="020B0604020202020204" pitchFamily="34" charset="0"/>
                    <a:ea typeface="ＭＳ Ｐゴシック" panose="020B0600070205080204" pitchFamily="34" charset="-128"/>
                    <a:cs typeface="Arial" panose="020B0604020202020204" pitchFamily="34" charset="0"/>
                  </a:rPr>
                  <a:t> = 3.0 × 10</a:t>
                </a:r>
                <a:r>
                  <a:rPr lang="en-US" altLang="en-US" sz="2400" b="0" baseline="30000" dirty="0">
                    <a:latin typeface="Arial" panose="020B0604020202020204" pitchFamily="34" charset="0"/>
                    <a:ea typeface="ＭＳ Ｐゴシック" panose="020B0600070205080204" pitchFamily="34" charset="-128"/>
                    <a:cs typeface="Arial" panose="020B0604020202020204" pitchFamily="34" charset="0"/>
                  </a:rPr>
                  <a:t>–3</a:t>
                </a:r>
                <a:r>
                  <a:rPr lang="en-US" altLang="en-US" sz="2400" b="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1800" b="0" dirty="0">
                    <a:latin typeface="Arial" panose="020B0604020202020204" pitchFamily="34" charset="0"/>
                    <a:ea typeface="ＭＳ Ｐゴシック" panose="020B0600070205080204" pitchFamily="34" charset="-128"/>
                    <a:cs typeface="Arial" panose="020B0604020202020204" pitchFamily="34" charset="0"/>
                  </a:rPr>
                  <a:t>M</a:t>
                </a:r>
              </a:p>
              <a:p>
                <a:pPr marL="850900" lvl="1">
                  <a:lnSpc>
                    <a:spcPct val="110000"/>
                  </a:lnSpc>
                  <a:spcBef>
                    <a:spcPts val="0"/>
                  </a:spcBef>
                  <a:buSzPts val="2800"/>
                  <a:defRPr/>
                </a:pPr>
                <a:r>
                  <a:rPr lang="en-US" altLang="en-US" sz="2400" b="0" i="1" dirty="0">
                    <a:latin typeface="Arial" panose="020B0604020202020204" pitchFamily="34" charset="0"/>
                    <a:ea typeface="ＭＳ Ｐゴシック" panose="020B0600070205080204" pitchFamily="34" charset="-128"/>
                    <a:cs typeface="Arial" panose="020B0604020202020204" pitchFamily="34" charset="0"/>
                  </a:rPr>
                  <a:t>K</a:t>
                </a:r>
                <a:r>
                  <a:rPr lang="en-US" altLang="en-US" sz="2400" b="0" baseline="-25000" dirty="0">
                    <a:latin typeface="Arial" panose="020B0604020202020204" pitchFamily="34" charset="0"/>
                    <a:ea typeface="ＭＳ Ｐゴシック" panose="020B0600070205080204" pitchFamily="34" charset="-128"/>
                    <a:cs typeface="Arial" panose="020B0604020202020204" pitchFamily="34" charset="0"/>
                  </a:rPr>
                  <a:t>a</a:t>
                </a:r>
                <a:r>
                  <a:rPr lang="en-US" altLang="en-US" sz="2400" b="0" dirty="0">
                    <a:latin typeface="Arial" panose="020B0604020202020204" pitchFamily="34" charset="0"/>
                    <a:ea typeface="ＭＳ Ｐゴシック" panose="020B0600070205080204" pitchFamily="34" charset="-128"/>
                    <a:cs typeface="Arial" panose="020B0604020202020204" pitchFamily="34" charset="0"/>
                  </a:rPr>
                  <a:t> = 2.7 × 10</a:t>
                </a:r>
                <a:r>
                  <a:rPr lang="en-US" altLang="en-US" sz="2400" b="0" baseline="30000" dirty="0">
                    <a:latin typeface="Arial" panose="020B0604020202020204" pitchFamily="34" charset="0"/>
                    <a:ea typeface="ＭＳ Ｐゴシック" panose="020B0600070205080204" pitchFamily="34" charset="-128"/>
                    <a:cs typeface="Arial" panose="020B0604020202020204" pitchFamily="34" charset="0"/>
                  </a:rPr>
                  <a:t>–4</a:t>
                </a:r>
                <a:r>
                  <a:rPr lang="en-US" altLang="en-US" sz="2400" b="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1800" b="0" dirty="0">
                    <a:latin typeface="Arial" panose="020B0604020202020204" pitchFamily="34" charset="0"/>
                    <a:ea typeface="ＭＳ Ｐゴシック" panose="020B0600070205080204" pitchFamily="34" charset="-128"/>
                    <a:cs typeface="Arial" panose="020B0604020202020204" pitchFamily="34" charset="0"/>
                  </a:rPr>
                  <a:t>M</a:t>
                </a:r>
                <a:r>
                  <a:rPr lang="en-US" altLang="en-US" sz="2400" b="0" dirty="0">
                    <a:latin typeface="Arial" panose="020B0604020202020204" pitchFamily="34" charset="0"/>
                    <a:ea typeface="ＭＳ Ｐゴシック" panose="020B0600070205080204" pitchFamily="34" charset="-128"/>
                    <a:cs typeface="Arial" panose="020B0604020202020204" pitchFamily="34" charset="0"/>
                  </a:rPr>
                  <a:t> </a:t>
                </a:r>
                <a:endParaRPr lang="en-US" sz="20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None/>
                  <a:defRPr/>
                </a:pPr>
                <a:endParaRPr lang="en-US" altLang="en-US" sz="2400" b="0" dirty="0">
                  <a:latin typeface="Arial" panose="020B0604020202020204" pitchFamily="34" charset="0"/>
                  <a:ea typeface="ＭＳ Ｐゴシック" panose="020B0600070205080204" pitchFamily="34" charset="-128"/>
                  <a:cs typeface="Arial" panose="020B0604020202020204" pitchFamily="34" charset="0"/>
                </a:endParaRPr>
              </a:p>
              <a:p>
                <a:pPr marL="393700">
                  <a:lnSpc>
                    <a:spcPct val="110000"/>
                  </a:lnSpc>
                  <a:spcBef>
                    <a:spcPts val="0"/>
                  </a:spcBef>
                  <a:buSzPts val="2800"/>
                  <a:defRPr/>
                </a:pPr>
                <a:r>
                  <a:rPr lang="en-US" sz="2400" b="0" dirty="0">
                    <a:latin typeface="Arial" panose="020B0604020202020204" pitchFamily="34" charset="0"/>
                    <a:cs typeface="Arial" panose="020B0604020202020204" pitchFamily="34" charset="0"/>
                  </a:rPr>
                  <a:t>from </a:t>
                </a:r>
                <a:r>
                  <a:rPr lang="en-US" altLang="en-US" sz="2400" b="0" i="1" dirty="0" err="1">
                    <a:latin typeface="Arial" panose="020B0604020202020204" pitchFamily="34" charset="0"/>
                    <a:ea typeface="ＭＳ Ｐゴシック" panose="020B0600070205080204" pitchFamily="34" charset="-128"/>
                    <a:cs typeface="Arial" panose="020B0604020202020204" pitchFamily="34" charset="0"/>
                  </a:rPr>
                  <a:t>K</a:t>
                </a:r>
                <a:r>
                  <a:rPr lang="en-US" altLang="en-US" sz="2400" b="0" baseline="-25000" dirty="0" err="1">
                    <a:latin typeface="Arial" panose="020B0604020202020204" pitchFamily="34" charset="0"/>
                    <a:ea typeface="ＭＳ Ｐゴシック" panose="020B0600070205080204" pitchFamily="34" charset="-128"/>
                    <a:cs typeface="Arial" panose="020B0604020202020204" pitchFamily="34" charset="0"/>
                  </a:rPr>
                  <a:t>h</a:t>
                </a:r>
                <a:r>
                  <a:rPr lang="en-US" altLang="en-US" sz="2400" b="0" baseline="-250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2400" b="0" dirty="0">
                    <a:latin typeface="Arial" panose="020B0604020202020204" pitchFamily="34" charset="0"/>
                    <a:ea typeface="ＭＳ Ｐゴシック" panose="020B0600070205080204" pitchFamily="34" charset="-128"/>
                    <a:cs typeface="Arial" panose="020B0604020202020204" pitchFamily="34" charset="0"/>
                  </a:rPr>
                  <a:t>and </a:t>
                </a:r>
                <a:r>
                  <a:rPr lang="en-US" altLang="en-US" sz="2400" b="0" i="1" dirty="0">
                    <a:latin typeface="Arial" panose="020B0604020202020204" pitchFamily="34" charset="0"/>
                    <a:ea typeface="ＭＳ Ｐゴシック" panose="020B0600070205080204" pitchFamily="34" charset="-128"/>
                    <a:cs typeface="Arial" panose="020B0604020202020204" pitchFamily="34" charset="0"/>
                  </a:rPr>
                  <a:t>K</a:t>
                </a:r>
                <a:r>
                  <a:rPr lang="en-US" altLang="en-US" sz="2400" b="0" baseline="-25000" dirty="0">
                    <a:latin typeface="Arial" panose="020B0604020202020204" pitchFamily="34" charset="0"/>
                    <a:ea typeface="ＭＳ Ｐゴシック" panose="020B0600070205080204" pitchFamily="34" charset="-128"/>
                    <a:cs typeface="Arial" panose="020B0604020202020204" pitchFamily="34" charset="0"/>
                  </a:rPr>
                  <a:t>a</a:t>
                </a:r>
                <a:r>
                  <a:rPr lang="en-US" altLang="en-US" sz="2400" b="0" dirty="0">
                    <a:latin typeface="Arial" panose="020B0604020202020204" pitchFamily="34" charset="0"/>
                    <a:ea typeface="ＭＳ Ｐゴシック" panose="020B0600070205080204" pitchFamily="34" charset="-128"/>
                    <a:cs typeface="Arial" panose="020B0604020202020204" pitchFamily="34" charset="0"/>
                  </a:rPr>
                  <a:t>:</a:t>
                </a:r>
              </a:p>
              <a:p>
                <a:pPr marL="50800" indent="0">
                  <a:lnSpc>
                    <a:spcPct val="110000"/>
                  </a:lnSpc>
                  <a:spcBef>
                    <a:spcPts val="0"/>
                  </a:spcBef>
                  <a:buSzPts val="2800"/>
                  <a:buNone/>
                  <a:defRPr/>
                </a:pPr>
                <a:r>
                  <a:rPr lang="en-US" sz="2400" b="0" dirty="0">
                    <a:latin typeface="Arial" panose="020B0604020202020204" pitchFamily="34" charset="0"/>
                    <a:ea typeface="ＭＳ Ｐゴシック" panose="020B0600070205080204" pitchFamily="34" charset="-128"/>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None/>
                  <a:defRPr/>
                </a:pPr>
                <a:r>
                  <a:rPr lang="en-US" sz="2400" b="0" i="1" dirty="0">
                    <a:latin typeface="Arial" panose="020B0604020202020204" pitchFamily="34" charset="0"/>
                    <a:cs typeface="Arial" panose="020B0604020202020204" pitchFamily="34" charset="0"/>
                  </a:rPr>
                  <a:t>		</a:t>
                </a:r>
                <a:r>
                  <a:rPr lang="en-US" sz="2400" b="0" i="1" dirty="0" err="1">
                    <a:latin typeface="Arial" panose="020B0604020202020204" pitchFamily="34" charset="0"/>
                    <a:cs typeface="Arial" panose="020B0604020202020204" pitchFamily="34" charset="0"/>
                  </a:rPr>
                  <a:t>K</a:t>
                </a:r>
                <a:r>
                  <a:rPr lang="en-US" sz="2400" b="0" baseline="-25000" dirty="0" err="1">
                    <a:latin typeface="Arial" panose="020B0604020202020204" pitchFamily="34" charset="0"/>
                    <a:cs typeface="Arial" panose="020B0604020202020204" pitchFamily="34" charset="0"/>
                  </a:rPr>
                  <a:t>combined</a:t>
                </a:r>
                <a:r>
                  <a:rPr lang="en-US" sz="2400" b="0" baseline="-25000" dirty="0">
                    <a:latin typeface="Arial" panose="020B0604020202020204" pitchFamily="34" charset="0"/>
                    <a:cs typeface="Arial" panose="020B0604020202020204" pitchFamily="34" charset="0"/>
                  </a:rPr>
                  <a:t> </a:t>
                </a:r>
                <a:r>
                  <a:rPr lang="en-US" sz="2400" b="0" dirty="0">
                    <a:latin typeface="Arial" panose="020B0604020202020204" pitchFamily="34" charset="0"/>
                    <a:cs typeface="Arial" panose="020B0604020202020204" pitchFamily="34" charset="0"/>
                  </a:rPr>
                  <a:t>= (3.0 × 10</a:t>
                </a:r>
                <a:r>
                  <a:rPr lang="en-US" sz="2400" b="0" baseline="30000" dirty="0">
                    <a:latin typeface="Arial" panose="020B0604020202020204" pitchFamily="34" charset="0"/>
                    <a:cs typeface="Arial" panose="020B0604020202020204" pitchFamily="34" charset="0"/>
                  </a:rPr>
                  <a:t>–3</a:t>
                </a:r>
                <a:r>
                  <a:rPr lang="en-US" sz="2400" b="0" dirty="0">
                    <a:latin typeface="Arial" panose="020B0604020202020204" pitchFamily="34" charset="0"/>
                    <a:cs typeface="Arial" panose="020B0604020202020204" pitchFamily="34" charset="0"/>
                  </a:rPr>
                  <a:t> </a:t>
                </a:r>
                <a:r>
                  <a:rPr lang="en-US" sz="1800" b="0" dirty="0">
                    <a:latin typeface="Arial" panose="020B0604020202020204" pitchFamily="34" charset="0"/>
                    <a:cs typeface="Arial" panose="020B0604020202020204" pitchFamily="34" charset="0"/>
                  </a:rPr>
                  <a:t>M</a:t>
                </a:r>
                <a:r>
                  <a:rPr lang="en-US" sz="2400" b="0" dirty="0">
                    <a:latin typeface="Arial" panose="020B0604020202020204" pitchFamily="34" charset="0"/>
                    <a:cs typeface="Arial" panose="020B0604020202020204" pitchFamily="34" charset="0"/>
                  </a:rPr>
                  <a:t>)(2.7 × 10</a:t>
                </a:r>
                <a:r>
                  <a:rPr lang="en-US" sz="2400" b="0" baseline="30000" dirty="0">
                    <a:latin typeface="Arial" panose="020B0604020202020204" pitchFamily="34" charset="0"/>
                    <a:cs typeface="Arial" panose="020B0604020202020204" pitchFamily="34" charset="0"/>
                  </a:rPr>
                  <a:t>–4</a:t>
                </a:r>
                <a:r>
                  <a:rPr lang="en-US" sz="2400" b="0" dirty="0">
                    <a:latin typeface="Arial" panose="020B0604020202020204" pitchFamily="34" charset="0"/>
                    <a:cs typeface="Arial" panose="020B0604020202020204" pitchFamily="34" charset="0"/>
                  </a:rPr>
                  <a:t> </a:t>
                </a:r>
                <a:r>
                  <a:rPr lang="en-US" sz="1800" b="0" dirty="0">
                    <a:latin typeface="Arial" panose="020B0604020202020204" pitchFamily="34" charset="0"/>
                    <a:cs typeface="Arial" panose="020B0604020202020204" pitchFamily="34" charset="0"/>
                  </a:rPr>
                  <a:t>M</a:t>
                </a:r>
                <a:r>
                  <a:rPr lang="en-US" sz="2400" b="0" dirty="0">
                    <a:latin typeface="Arial" panose="020B0604020202020204" pitchFamily="34" charset="0"/>
                    <a:cs typeface="Arial" panose="020B0604020202020204" pitchFamily="34" charset="0"/>
                  </a:rPr>
                  <a:t>)</a:t>
                </a:r>
              </a:p>
              <a:p>
                <a:pPr marL="50800" indent="0">
                  <a:lnSpc>
                    <a:spcPct val="110000"/>
                  </a:lnSpc>
                  <a:spcBef>
                    <a:spcPts val="0"/>
                  </a:spcBef>
                  <a:buSzPts val="2800"/>
                  <a:buNone/>
                  <a:defRPr/>
                </a:pPr>
                <a:r>
                  <a:rPr lang="en-US" sz="2400" b="0" i="1" dirty="0">
                    <a:latin typeface="Arial" panose="020B0604020202020204" pitchFamily="34" charset="0"/>
                    <a:cs typeface="Arial" panose="020B0604020202020204" pitchFamily="34" charset="0"/>
                  </a:rPr>
                  <a:t>	   		   =  </a:t>
                </a:r>
                <a:r>
                  <a:rPr lang="en-US" sz="2400" b="0" dirty="0">
                    <a:latin typeface="Arial" panose="020B0604020202020204" pitchFamily="34" charset="0"/>
                    <a:cs typeface="Arial" panose="020B0604020202020204" pitchFamily="34" charset="0"/>
                  </a:rPr>
                  <a:t>8.1 × 10</a:t>
                </a:r>
                <a:r>
                  <a:rPr lang="en-US" sz="2400" b="0" baseline="30000" dirty="0">
                    <a:latin typeface="Arial" panose="020B0604020202020204" pitchFamily="34" charset="0"/>
                    <a:cs typeface="Arial" panose="020B0604020202020204" pitchFamily="34" charset="0"/>
                  </a:rPr>
                  <a:t>–7</a:t>
                </a:r>
                <a:r>
                  <a:rPr lang="en-US" sz="2400" b="0" dirty="0">
                    <a:latin typeface="Arial" panose="020B0604020202020204" pitchFamily="34" charset="0"/>
                    <a:cs typeface="Arial" panose="020B0604020202020204" pitchFamily="34" charset="0"/>
                  </a:rPr>
                  <a:t> </a:t>
                </a:r>
                <a:r>
                  <a:rPr lang="en-US" sz="1800" b="0" dirty="0">
                    <a:latin typeface="Arial" panose="020B0604020202020204" pitchFamily="34" charset="0"/>
                    <a:cs typeface="Arial" panose="020B0604020202020204" pitchFamily="34" charset="0"/>
                  </a:rPr>
                  <a:t>M</a:t>
                </a:r>
                <a:r>
                  <a:rPr lang="en-US" sz="2400" b="0" baseline="30000" dirty="0">
                    <a:latin typeface="Arial" panose="020B0604020202020204" pitchFamily="34" charset="0"/>
                    <a:cs typeface="Arial" panose="020B0604020202020204" pitchFamily="34" charset="0"/>
                  </a:rPr>
                  <a:t>2</a:t>
                </a:r>
              </a:p>
              <a:p>
                <a:pPr marL="50800" indent="0">
                  <a:lnSpc>
                    <a:spcPct val="110000"/>
                  </a:lnSpc>
                  <a:spcBef>
                    <a:spcPts val="0"/>
                  </a:spcBef>
                  <a:buSzPts val="2800"/>
                  <a:buNone/>
                  <a:defRPr/>
                </a:pPr>
                <a:endParaRPr lang="en-US" sz="2400" b="0" i="1" baseline="30000" dirty="0">
                  <a:latin typeface="Arial" panose="020B0604020202020204" pitchFamily="34" charset="0"/>
                  <a:cs typeface="Arial" panose="020B0604020202020204" pitchFamily="34" charset="0"/>
                </a:endParaRPr>
              </a:p>
              <a:p>
                <a:pPr marL="50800" indent="0">
                  <a:lnSpc>
                    <a:spcPct val="110000"/>
                  </a:lnSpc>
                  <a:spcBef>
                    <a:spcPts val="0"/>
                  </a:spcBef>
                  <a:buSzPts val="2800"/>
                  <a:buNone/>
                  <a:defRPr/>
                </a:pPr>
                <a:r>
                  <a:rPr lang="en-US" sz="2400" b="0" dirty="0">
                    <a:latin typeface="Arial" panose="020B0604020202020204" pitchFamily="34" charset="0"/>
                    <a:cs typeface="Arial" panose="020B0604020202020204" pitchFamily="34" charset="0"/>
                  </a:rPr>
                  <a:t>		</a:t>
                </a:r>
                <a:r>
                  <a:rPr lang="en-US" sz="2400" b="0" dirty="0" err="1">
                    <a:latin typeface="Arial" panose="020B0604020202020204" pitchFamily="34" charset="0"/>
                    <a:cs typeface="Arial" panose="020B0604020202020204" pitchFamily="34" charset="0"/>
                  </a:rPr>
                  <a:t>p</a:t>
                </a:r>
                <a:r>
                  <a:rPr lang="en-US" sz="2400" b="0" i="1" dirty="0" err="1">
                    <a:latin typeface="Arial" panose="020B0604020202020204" pitchFamily="34" charset="0"/>
                    <a:cs typeface="Arial" panose="020B0604020202020204" pitchFamily="34" charset="0"/>
                  </a:rPr>
                  <a:t>K</a:t>
                </a:r>
                <a:r>
                  <a:rPr lang="en-US" sz="2400" b="0" baseline="-25000" dirty="0" err="1">
                    <a:latin typeface="Arial" panose="020B0604020202020204" pitchFamily="34" charset="0"/>
                    <a:cs typeface="Arial" panose="020B0604020202020204" pitchFamily="34" charset="0"/>
                  </a:rPr>
                  <a:t>combined</a:t>
                </a:r>
                <a:r>
                  <a:rPr lang="en-US" sz="2400" b="0" baseline="-25000" dirty="0">
                    <a:latin typeface="Arial" panose="020B0604020202020204" pitchFamily="34" charset="0"/>
                    <a:cs typeface="Arial" panose="020B0604020202020204" pitchFamily="34" charset="0"/>
                  </a:rPr>
                  <a:t> </a:t>
                </a:r>
                <a:r>
                  <a:rPr lang="en-US" sz="2400" b="0" dirty="0">
                    <a:latin typeface="Arial" panose="020B0604020202020204" pitchFamily="34" charset="0"/>
                    <a:cs typeface="Arial" panose="020B0604020202020204" pitchFamily="34" charset="0"/>
                  </a:rPr>
                  <a:t>= </a:t>
                </a:r>
                <a:r>
                  <a:rPr lang="en-US" altLang="en-US" sz="2400" b="0" dirty="0">
                    <a:latin typeface="Arial" panose="020B0604020202020204" pitchFamily="34" charset="0"/>
                    <a:cs typeface="Arial" panose="020B0604020202020204" pitchFamily="34" charset="0"/>
                  </a:rPr>
                  <a:t>–</a:t>
                </a:r>
                <a:r>
                  <a:rPr lang="en-US" sz="2400" b="0" dirty="0">
                    <a:latin typeface="Arial" panose="020B0604020202020204" pitchFamily="34" charset="0"/>
                    <a:cs typeface="Arial" panose="020B0604020202020204" pitchFamily="34" charset="0"/>
                  </a:rPr>
                  <a:t>log </a:t>
                </a:r>
                <a:r>
                  <a:rPr lang="en-US" sz="2400" b="0" i="1" dirty="0">
                    <a:latin typeface="Arial" panose="020B0604020202020204" pitchFamily="34" charset="0"/>
                    <a:cs typeface="Arial" panose="020B0604020202020204" pitchFamily="34" charset="0"/>
                  </a:rPr>
                  <a:t>K</a:t>
                </a:r>
                <a:r>
                  <a:rPr lang="en-US" sz="2400" b="0" baseline="-25000" dirty="0">
                    <a:latin typeface="Arial" panose="020B0604020202020204" pitchFamily="34" charset="0"/>
                    <a:cs typeface="Arial" panose="020B0604020202020204" pitchFamily="34" charset="0"/>
                  </a:rPr>
                  <a:t>a</a:t>
                </a: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None/>
                  <a:defRPr/>
                </a:pPr>
                <a:r>
                  <a:rPr lang="en-US" sz="2400" b="0" i="1" baseline="30000" dirty="0">
                    <a:latin typeface="Arial" panose="020B0604020202020204" pitchFamily="34" charset="0"/>
                    <a:cs typeface="Arial" panose="020B0604020202020204" pitchFamily="34" charset="0"/>
                  </a:rPr>
                  <a:t>	        		       </a:t>
                </a:r>
                <a:r>
                  <a:rPr lang="en-US" sz="2400" b="0" i="1" dirty="0">
                    <a:latin typeface="Arial" panose="020B0604020202020204" pitchFamily="34" charset="0"/>
                    <a:cs typeface="Arial" panose="020B0604020202020204" pitchFamily="34" charset="0"/>
                  </a:rPr>
                  <a:t>= </a:t>
                </a:r>
                <a:r>
                  <a:rPr lang="en-US" altLang="en-US" sz="2400" b="0" dirty="0">
                    <a:latin typeface="Arial" panose="020B0604020202020204" pitchFamily="34" charset="0"/>
                    <a:cs typeface="Arial" panose="020B0604020202020204" pitchFamily="34" charset="0"/>
                  </a:rPr>
                  <a:t>–</a:t>
                </a:r>
                <a:r>
                  <a:rPr lang="en-US" sz="2400" b="0" dirty="0">
                    <a:latin typeface="Arial" panose="020B0604020202020204" pitchFamily="34" charset="0"/>
                    <a:cs typeface="Arial" panose="020B0604020202020204" pitchFamily="34" charset="0"/>
                  </a:rPr>
                  <a:t>log (8.1 × 10</a:t>
                </a:r>
                <a:r>
                  <a:rPr lang="en-US" sz="2400" b="0" baseline="30000" dirty="0">
                    <a:latin typeface="Arial" panose="020B0604020202020204" pitchFamily="34" charset="0"/>
                    <a:cs typeface="Arial" panose="020B0604020202020204" pitchFamily="34" charset="0"/>
                  </a:rPr>
                  <a:t>–7</a:t>
                </a:r>
                <a:r>
                  <a:rPr lang="en-US" sz="2400" b="0" dirty="0">
                    <a:latin typeface="Arial" panose="020B0604020202020204" pitchFamily="34" charset="0"/>
                    <a:cs typeface="Arial" panose="020B0604020202020204" pitchFamily="34" charset="0"/>
                  </a:rPr>
                  <a:t> </a:t>
                </a:r>
                <a:r>
                  <a:rPr lang="en-US" sz="1800" b="0" dirty="0">
                    <a:latin typeface="Arial" panose="020B0604020202020204" pitchFamily="34" charset="0"/>
                    <a:cs typeface="Arial" panose="020B0604020202020204" pitchFamily="34" charset="0"/>
                  </a:rPr>
                  <a:t>M</a:t>
                </a:r>
                <a:r>
                  <a:rPr lang="en-US" sz="2400" b="0" baseline="30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a:t>
                </a:r>
              </a:p>
              <a:p>
                <a:pPr marL="50800" indent="0">
                  <a:lnSpc>
                    <a:spcPct val="110000"/>
                  </a:lnSpc>
                  <a:spcBef>
                    <a:spcPts val="0"/>
                  </a:spcBef>
                  <a:buSzPts val="2800"/>
                  <a:buNone/>
                  <a:defRPr/>
                </a:pPr>
                <a:r>
                  <a:rPr lang="en-US" sz="2400" b="0" baseline="30000" dirty="0">
                    <a:latin typeface="Arial" panose="020B0604020202020204" pitchFamily="34" charset="0"/>
                    <a:cs typeface="Arial" panose="020B0604020202020204" pitchFamily="34" charset="0"/>
                  </a:rPr>
                  <a:t>	        		       </a:t>
                </a:r>
                <a:r>
                  <a:rPr lang="en-US" sz="2400" b="0" dirty="0">
                    <a:latin typeface="Arial" panose="020B0604020202020204" pitchFamily="34" charset="0"/>
                    <a:cs typeface="Arial" panose="020B0604020202020204" pitchFamily="34" charset="0"/>
                  </a:rPr>
                  <a:t>= 6.1</a:t>
                </a:r>
                <a:endParaRPr lang="en-US" sz="2400" b="0" baseline="30000" dirty="0">
                  <a:latin typeface="Arial" panose="020B0604020202020204" pitchFamily="34" charset="0"/>
                  <a:cs typeface="Arial" panose="020B0604020202020204" pitchFamily="34" charset="0"/>
                </a:endParaRPr>
              </a:p>
              <a:p>
                <a:pPr marL="50800" indent="0">
                  <a:lnSpc>
                    <a:spcPct val="110000"/>
                  </a:lnSpc>
                  <a:spcBef>
                    <a:spcPts val="0"/>
                  </a:spcBef>
                  <a:buSzPts val="2800"/>
                  <a:buNone/>
                  <a:defRPr/>
                </a:pPr>
                <a:endParaRPr lang="en-US" sz="2400" b="0" i="1" baseline="30000" dirty="0">
                  <a:latin typeface="Arial" panose="020B0604020202020204" pitchFamily="34" charset="0"/>
                  <a:cs typeface="Arial" panose="020B0604020202020204" pitchFamily="34" charset="0"/>
                </a:endParaRPr>
              </a:p>
              <a:p>
                <a:pPr marL="50800" indent="0">
                  <a:lnSpc>
                    <a:spcPct val="110000"/>
                  </a:lnSpc>
                  <a:spcBef>
                    <a:spcPts val="0"/>
                  </a:spcBef>
                  <a:buSzPts val="2800"/>
                  <a:buNone/>
                  <a:defRPr/>
                </a:pPr>
                <a:endParaRPr lang="en-US" sz="2400" b="0" i="1" dirty="0">
                  <a:latin typeface="Arial" panose="020B0604020202020204" pitchFamily="34" charset="0"/>
                  <a:cs typeface="Arial" panose="020B0604020202020204" pitchFamily="34" charset="0"/>
                </a:endParaRPr>
              </a:p>
              <a:p>
                <a:pPr marL="50800" indent="0">
                  <a:lnSpc>
                    <a:spcPct val="110000"/>
                  </a:lnSpc>
                  <a:spcBef>
                    <a:spcPts val="0"/>
                  </a:spcBef>
                  <a:buSzPts val="2800"/>
                  <a:buNone/>
                  <a:defRPr/>
                </a:pPr>
                <a:endParaRPr lang="en-US" sz="2400" b="0" i="1"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b="0" i="1"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000" dirty="0">
                  <a:latin typeface="Arial" panose="020B0604020202020204" pitchFamily="34" charset="0"/>
                  <a:cs typeface="Arial" panose="020B0604020202020204" pitchFamily="34" charset="0"/>
                </a:endParaRPr>
              </a:p>
              <a:p>
                <a:pPr marL="3937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i="1" dirty="0">
                    <a:latin typeface="Arial" panose="020B0604020202020204" pitchFamily="34" charset="0"/>
                    <a:cs typeface="Arial" panose="020B0604020202020204" pitchFamily="34" charset="0"/>
                  </a:rPr>
                  <a:t>	      </a:t>
                </a: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3937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mc:Choice>
        <mc:Fallback xmlns="">
          <p:sp>
            <p:nvSpPr>
              <p:cNvPr id="5" name="Google Shape;232;g7fe2cbe272_0_58">
                <a:extLst>
                  <a:ext uri="{FF2B5EF4-FFF2-40B4-BE49-F238E27FC236}">
                    <a16:creationId xmlns:a16="http://schemas.microsoft.com/office/drawing/2014/main" id="{01DBED30-F08D-7C49-B9D9-674988D285FC}"/>
                  </a:ext>
                </a:extLst>
              </p:cNvPr>
              <p:cNvSpPr txBox="1">
                <a:spLocks noRot="1" noChangeAspect="1" noMove="1" noResize="1" noEditPoints="1" noAdjustHandles="1" noChangeArrowheads="1" noChangeShapeType="1" noTextEdit="1"/>
              </p:cNvSpPr>
              <p:nvPr/>
            </p:nvSpPr>
            <p:spPr bwMode="auto">
              <a:xfrm>
                <a:off x="609600" y="1385886"/>
                <a:ext cx="7924800" cy="4786313"/>
              </a:xfrm>
              <a:prstGeom prst="rect">
                <a:avLst/>
              </a:prstGeom>
              <a:blipFill>
                <a:blip r:embed="rId3"/>
                <a:stretch>
                  <a:fillRect l="-769" t="-1529" b="-2420"/>
                </a:stretch>
              </a:blipFill>
              <a:ln>
                <a:noFill/>
              </a:ln>
            </p:spPr>
            <p:txBody>
              <a:bodyPr/>
              <a:lstStyle/>
              <a:p>
                <a:r>
                  <a:rPr lang="en-AU">
                    <a:noFill/>
                  </a:rPr>
                  <a:t> </a:t>
                </a:r>
              </a:p>
            </p:txBody>
          </p:sp>
        </mc:Fallback>
      </mc:AlternateContent>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5B9B-F2E0-4C43-A9B0-AE7B4D59AA8C}"/>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Calculating Blood pH</a:t>
            </a:r>
            <a:endParaRPr lang="en-AU" dirty="0"/>
          </a:p>
        </p:txBody>
      </p:sp>
      <mc:AlternateContent xmlns:mc="http://schemas.openxmlformats.org/markup-compatibility/2006" xmlns:a14="http://schemas.microsoft.com/office/drawing/2010/main">
        <mc:Choice Requires="a14">
          <p:sp>
            <p:nvSpPr>
              <p:cNvPr id="5" name="Google Shape;232;g7fe2cbe272_0_58">
                <a:extLst>
                  <a:ext uri="{FF2B5EF4-FFF2-40B4-BE49-F238E27FC236}">
                    <a16:creationId xmlns:a16="http://schemas.microsoft.com/office/drawing/2014/main" id="{3A09BF7C-57AB-3644-ADFE-20CC230BE156}"/>
                  </a:ext>
                </a:extLst>
              </p:cNvPr>
              <p:cNvSpPr txBox="1">
                <a:spLocks/>
              </p:cNvSpPr>
              <p:nvPr/>
            </p:nvSpPr>
            <p:spPr bwMode="auto">
              <a:xfrm>
                <a:off x="495299" y="1371600"/>
                <a:ext cx="8153401" cy="41148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marL="393700">
                  <a:lnSpc>
                    <a:spcPct val="110000"/>
                  </a:lnSpc>
                  <a:spcBef>
                    <a:spcPts val="0"/>
                  </a:spcBef>
                  <a:buSzPts val="2800"/>
                  <a:defRPr/>
                </a:pPr>
                <a:r>
                  <a:rPr lang="en-US" sz="2400" b="0" dirty="0">
                    <a:latin typeface="Arial" panose="020B0604020202020204" pitchFamily="34" charset="0"/>
                    <a:cs typeface="Arial" panose="020B0604020202020204" pitchFamily="34" charset="0"/>
                  </a:rPr>
                  <a:t>typical values:</a:t>
                </a:r>
                <a:endParaRPr lang="en-US" altLang="en-US" sz="2400" b="0" dirty="0">
                  <a:latin typeface="Arial" panose="020B0604020202020204" pitchFamily="34" charset="0"/>
                  <a:ea typeface="ＭＳ Ｐゴシック" panose="020B0600070205080204" pitchFamily="34" charset="-128"/>
                  <a:cs typeface="Arial" panose="020B0604020202020204" pitchFamily="34" charset="0"/>
                </a:endParaRPr>
              </a:p>
              <a:p>
                <a:pPr marL="850900" lvl="1">
                  <a:lnSpc>
                    <a:spcPct val="110000"/>
                  </a:lnSpc>
                  <a:spcBef>
                    <a:spcPts val="0"/>
                  </a:spcBef>
                  <a:buSzPts val="2800"/>
                  <a:defRPr/>
                </a:pPr>
                <a:r>
                  <a:rPr lang="en-US" altLang="en-US" sz="2400" b="0" dirty="0">
                    <a:latin typeface="Arial" panose="020B0604020202020204" pitchFamily="34" charset="0"/>
                    <a:ea typeface="ＭＳ Ｐゴシック" panose="020B0600070205080204" pitchFamily="34" charset="-128"/>
                    <a:cs typeface="Arial" panose="020B0604020202020204" pitchFamily="34" charset="0"/>
                  </a:rPr>
                  <a:t>[H</a:t>
                </a:r>
                <a:r>
                  <a:rPr lang="en-US" altLang="en-US" sz="2400" b="0" baseline="-25000" dirty="0">
                    <a:latin typeface="Arial" panose="020B0604020202020204" pitchFamily="34" charset="0"/>
                    <a:ea typeface="ＭＳ Ｐゴシック" panose="020B0600070205080204" pitchFamily="34" charset="-128"/>
                    <a:cs typeface="Arial" panose="020B0604020202020204" pitchFamily="34" charset="0"/>
                  </a:rPr>
                  <a:t>2</a:t>
                </a:r>
                <a:r>
                  <a:rPr lang="en-US" altLang="en-US" sz="2400" b="0" dirty="0">
                    <a:latin typeface="Arial" panose="020B0604020202020204" pitchFamily="34" charset="0"/>
                    <a:ea typeface="ＭＳ Ｐゴシック" panose="020B0600070205080204" pitchFamily="34" charset="-128"/>
                    <a:cs typeface="Arial" panose="020B0604020202020204" pitchFamily="34" charset="0"/>
                  </a:rPr>
                  <a:t>CO</a:t>
                </a:r>
                <a:r>
                  <a:rPr lang="en-US" altLang="en-US" sz="2400" b="0" baseline="-25000" dirty="0">
                    <a:latin typeface="Arial" panose="020B0604020202020204" pitchFamily="34" charset="0"/>
                    <a:ea typeface="ＭＳ Ｐゴシック" panose="020B0600070205080204" pitchFamily="34" charset="-128"/>
                    <a:cs typeface="Arial" panose="020B0604020202020204" pitchFamily="34" charset="0"/>
                  </a:rPr>
                  <a:t>3</a:t>
                </a:r>
                <a:r>
                  <a:rPr lang="en-US" altLang="en-US" sz="2400" b="0" dirty="0">
                    <a:latin typeface="Arial" panose="020B0604020202020204" pitchFamily="34" charset="0"/>
                    <a:ea typeface="ＭＳ Ｐゴシック" panose="020B0600070205080204" pitchFamily="34" charset="-128"/>
                    <a:cs typeface="Arial" panose="020B0604020202020204" pitchFamily="34" charset="0"/>
                  </a:rPr>
                  <a:t>] </a:t>
                </a:r>
                <a:r>
                  <a:rPr lang="en-US" sz="2400" b="0" dirty="0">
                    <a:latin typeface="Arial" panose="020B0604020202020204" pitchFamily="34" charset="0"/>
                    <a:cs typeface="Arial" panose="020B0604020202020204" pitchFamily="34" charset="0"/>
                  </a:rPr>
                  <a:t>≈</a:t>
                </a:r>
                <a:r>
                  <a:rPr lang="en-US" altLang="en-US" sz="2400" b="0" dirty="0">
                    <a:latin typeface="Arial" panose="020B0604020202020204" pitchFamily="34" charset="0"/>
                    <a:ea typeface="ＭＳ Ｐゴシック" panose="020B0600070205080204" pitchFamily="34" charset="-128"/>
                    <a:cs typeface="Arial" panose="020B0604020202020204" pitchFamily="34" charset="0"/>
                  </a:rPr>
                  <a:t> 1.2 m</a:t>
                </a:r>
                <a:r>
                  <a:rPr lang="en-US" altLang="en-US" sz="1800" b="0" dirty="0">
                    <a:latin typeface="Arial" panose="020B0604020202020204" pitchFamily="34" charset="0"/>
                    <a:ea typeface="ＭＳ Ｐゴシック" panose="020B0600070205080204" pitchFamily="34" charset="-128"/>
                    <a:cs typeface="Arial" panose="020B0604020202020204" pitchFamily="34" charset="0"/>
                  </a:rPr>
                  <a:t>M</a:t>
                </a:r>
              </a:p>
              <a:p>
                <a:pPr marL="850900" lvl="1">
                  <a:lnSpc>
                    <a:spcPct val="110000"/>
                  </a:lnSpc>
                  <a:spcBef>
                    <a:spcPts val="0"/>
                  </a:spcBef>
                  <a:buSzPts val="2800"/>
                  <a:defRPr/>
                </a:pPr>
                <a:r>
                  <a:rPr lang="en-US" sz="2400" b="0" dirty="0">
                    <a:latin typeface="Arial" panose="020B0604020202020204" pitchFamily="34" charset="0"/>
                    <a:ea typeface="ＭＳ Ｐゴシック" panose="020B0600070205080204" pitchFamily="34" charset="-128"/>
                    <a:cs typeface="Arial" panose="020B0604020202020204" pitchFamily="34" charset="0"/>
                  </a:rPr>
                  <a:t>plasma [HCO</a:t>
                </a:r>
                <a:r>
                  <a:rPr lang="en-US" sz="2400" b="0" baseline="-25000" dirty="0">
                    <a:latin typeface="Arial" panose="020B0604020202020204" pitchFamily="34" charset="0"/>
                    <a:ea typeface="ＭＳ Ｐゴシック" panose="020B0600070205080204" pitchFamily="34" charset="-128"/>
                    <a:cs typeface="Arial" panose="020B0604020202020204" pitchFamily="34" charset="0"/>
                  </a:rPr>
                  <a:t>3</a:t>
                </a:r>
                <a:r>
                  <a:rPr lang="en-US" altLang="en-US" sz="2400" b="0" baseline="30000" dirty="0">
                    <a:latin typeface="Arial" panose="020B0604020202020204" pitchFamily="34" charset="0"/>
                    <a:cs typeface="Arial" panose="020B0604020202020204" pitchFamily="34" charset="0"/>
                  </a:rPr>
                  <a:t>–</a:t>
                </a:r>
                <a:r>
                  <a:rPr lang="en-US" altLang="en-US" sz="2400" b="0" dirty="0">
                    <a:latin typeface="Arial" panose="020B0604020202020204" pitchFamily="34" charset="0"/>
                    <a:cs typeface="Arial" panose="020B0604020202020204" pitchFamily="34" charset="0"/>
                  </a:rPr>
                  <a:t>] </a:t>
                </a:r>
                <a:r>
                  <a:rPr lang="en-US" sz="2400" b="0" dirty="0">
                    <a:latin typeface="Arial" panose="020B0604020202020204" pitchFamily="34" charset="0"/>
                    <a:cs typeface="Arial" panose="020B0604020202020204" pitchFamily="34" charset="0"/>
                  </a:rPr>
                  <a:t>≈</a:t>
                </a:r>
                <a:r>
                  <a:rPr lang="en-US" altLang="en-US" sz="2400" b="0" dirty="0">
                    <a:latin typeface="Arial" panose="020B0604020202020204" pitchFamily="34" charset="0"/>
                    <a:ea typeface="ＭＳ Ｐゴシック" panose="020B0600070205080204" pitchFamily="34" charset="-128"/>
                    <a:cs typeface="Arial" panose="020B0604020202020204" pitchFamily="34" charset="0"/>
                  </a:rPr>
                  <a:t> 24 m</a:t>
                </a:r>
                <a:r>
                  <a:rPr lang="en-US" altLang="en-US" sz="1800" b="0" dirty="0">
                    <a:latin typeface="Arial" panose="020B0604020202020204" pitchFamily="34" charset="0"/>
                    <a:ea typeface="ＭＳ Ｐゴシック" panose="020B0600070205080204" pitchFamily="34" charset="-128"/>
                    <a:cs typeface="Arial" panose="020B0604020202020204" pitchFamily="34" charset="0"/>
                  </a:rPr>
                  <a:t>M</a:t>
                </a:r>
              </a:p>
              <a:p>
                <a:pPr marL="850900" lvl="1">
                  <a:lnSpc>
                    <a:spcPct val="110000"/>
                  </a:lnSpc>
                  <a:spcBef>
                    <a:spcPts val="0"/>
                  </a:spcBef>
                  <a:buSzPts val="2800"/>
                  <a:defRPr/>
                </a:pPr>
                <a:endParaRPr lang="en-US" sz="2400" b="0" baseline="30000" dirty="0">
                  <a:latin typeface="Arial" panose="020B0604020202020204" pitchFamily="34" charset="0"/>
                  <a:cs typeface="Arial" panose="020B0604020202020204" pitchFamily="34" charset="0"/>
                </a:endParaRPr>
              </a:p>
              <a:p>
                <a:pPr marL="508000" lvl="1" indent="0">
                  <a:lnSpc>
                    <a:spcPct val="110000"/>
                  </a:lnSpc>
                  <a:spcBef>
                    <a:spcPts val="0"/>
                  </a:spcBef>
                  <a:buSzPts val="2800"/>
                  <a:buNone/>
                  <a:defRPr/>
                </a:pPr>
                <a:endParaRPr lang="en-US" altLang="en-US" sz="2400" b="0" dirty="0">
                  <a:latin typeface="Arial" panose="020B0604020202020204" pitchFamily="34" charset="0"/>
                  <a:ea typeface="ＭＳ Ｐゴシック" panose="020B0600070205080204" pitchFamily="34" charset="-128"/>
                  <a:cs typeface="Arial" panose="020B0604020202020204" pitchFamily="34" charset="0"/>
                </a:endParaRPr>
              </a:p>
              <a:p>
                <a:pPr marL="393700">
                  <a:lnSpc>
                    <a:spcPct val="110000"/>
                  </a:lnSpc>
                  <a:spcBef>
                    <a:spcPts val="0"/>
                  </a:spcBef>
                  <a:buSzPts val="2800"/>
                  <a:defRPr/>
                </a:pPr>
                <a:r>
                  <a:rPr lang="en-US" sz="2400" b="0" dirty="0">
                    <a:latin typeface="Arial" panose="020B0604020202020204" pitchFamily="34" charset="0"/>
                    <a:cs typeface="Arial" panose="020B0604020202020204" pitchFamily="34" charset="0"/>
                  </a:rPr>
                  <a:t>from </a:t>
                </a:r>
                <a:r>
                  <a:rPr lang="en-US" altLang="en-US" sz="2400" b="0" dirty="0">
                    <a:latin typeface="Arial" panose="020B0604020202020204" pitchFamily="34" charset="0"/>
                    <a:ea typeface="ＭＳ Ｐゴシック" panose="020B0600070205080204" pitchFamily="34" charset="-128"/>
                    <a:cs typeface="Arial" panose="020B0604020202020204" pitchFamily="34" charset="0"/>
                  </a:rPr>
                  <a:t>these typical values: </a:t>
                </a:r>
              </a:p>
              <a:p>
                <a:pPr marL="50800" indent="0">
                  <a:lnSpc>
                    <a:spcPct val="110000"/>
                  </a:lnSpc>
                  <a:spcBef>
                    <a:spcPts val="0"/>
                  </a:spcBef>
                  <a:buSzPts val="2800"/>
                  <a:buNone/>
                  <a:defRPr/>
                </a:pPr>
                <a:r>
                  <a:rPr lang="en-US" sz="2400" b="0" dirty="0">
                    <a:latin typeface="Arial" panose="020B0604020202020204" pitchFamily="34" charset="0"/>
                    <a:ea typeface="ＭＳ Ｐゴシック" panose="020B0600070205080204" pitchFamily="34" charset="-128"/>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None/>
                  <a:defRPr/>
                </a:pPr>
                <a:r>
                  <a:rPr lang="en-US" altLang="en-US" sz="2400" b="0" dirty="0">
                    <a:latin typeface="Arial" panose="020B0604020202020204" pitchFamily="34" charset="0"/>
                    <a:cs typeface="Arial" panose="020B0604020202020204" pitchFamily="34" charset="0"/>
                  </a:rPr>
                  <a:t>		pH = </a:t>
                </a:r>
                <a:r>
                  <a:rPr lang="en-US" altLang="en-US" sz="2400" b="0" dirty="0" err="1">
                    <a:latin typeface="Arial" panose="020B0604020202020204" pitchFamily="34" charset="0"/>
                    <a:cs typeface="Arial" panose="020B0604020202020204" pitchFamily="34" charset="0"/>
                  </a:rPr>
                  <a:t>p</a:t>
                </a:r>
                <a:r>
                  <a:rPr lang="en-US" altLang="en-US" sz="2400" b="0" i="1" dirty="0" err="1">
                    <a:latin typeface="Arial" panose="020B0604020202020204" pitchFamily="34" charset="0"/>
                    <a:cs typeface="Arial" panose="020B0604020202020204" pitchFamily="34" charset="0"/>
                  </a:rPr>
                  <a:t>K</a:t>
                </a:r>
                <a:r>
                  <a:rPr lang="en-US" altLang="en-US" sz="2400" b="0" baseline="-25000" dirty="0" err="1">
                    <a:latin typeface="Arial" panose="020B0604020202020204" pitchFamily="34" charset="0"/>
                    <a:cs typeface="Arial" panose="020B0604020202020204" pitchFamily="34" charset="0"/>
                  </a:rPr>
                  <a:t>a</a:t>
                </a:r>
                <a:r>
                  <a:rPr lang="en-US" altLang="en-US" sz="2400" b="0" baseline="-25000" dirty="0">
                    <a:latin typeface="Arial" panose="020B0604020202020204" pitchFamily="34" charset="0"/>
                    <a:cs typeface="Arial" panose="020B0604020202020204" pitchFamily="34" charset="0"/>
                  </a:rPr>
                  <a:t> </a:t>
                </a:r>
                <a:r>
                  <a:rPr lang="en-US" altLang="en-US" sz="2400" b="0" dirty="0">
                    <a:latin typeface="Arial" panose="020B0604020202020204" pitchFamily="34" charset="0"/>
                    <a:cs typeface="Arial" panose="020B0604020202020204" pitchFamily="34" charset="0"/>
                  </a:rPr>
                  <a:t>+ log </a:t>
                </a:r>
                <a14:m>
                  <m:oMath xmlns:m="http://schemas.openxmlformats.org/officeDocument/2006/math">
                    <m:f>
                      <m:fPr>
                        <m:ctrlPr>
                          <a:rPr lang="en-US" altLang="en-US" sz="2400" b="0" i="1">
                            <a:latin typeface="Cambria Math" panose="02040503050406030204" pitchFamily="18" charset="0"/>
                          </a:rPr>
                        </m:ctrlPr>
                      </m:fPr>
                      <m:num>
                        <m:r>
                          <m:rPr>
                            <m:nor/>
                          </m:rPr>
                          <a:rPr lang="en-US" altLang="en-US" sz="2400" b="0" dirty="0">
                            <a:latin typeface="Arial" panose="020B0604020202020204" pitchFamily="34" charset="0"/>
                            <a:cs typeface="Arial" panose="020B0604020202020204" pitchFamily="34" charset="0"/>
                          </a:rPr>
                          <m:t>[</m:t>
                        </m:r>
                        <m:r>
                          <m:rPr>
                            <m:nor/>
                          </m:rPr>
                          <a:rPr lang="en-US" altLang="en-US" sz="2400" b="0" dirty="0">
                            <a:latin typeface="Arial" panose="020B0604020202020204" pitchFamily="34" charset="0"/>
                            <a:cs typeface="Arial" panose="020B0604020202020204" pitchFamily="34" charset="0"/>
                          </a:rPr>
                          <m:t>A</m:t>
                        </m:r>
                        <m:r>
                          <m:rPr>
                            <m:nor/>
                          </m:rPr>
                          <a:rPr lang="en-US" altLang="en-US" sz="2400" b="0" baseline="30000" dirty="0">
                            <a:latin typeface="Arial" panose="020B0604020202020204" pitchFamily="34" charset="0"/>
                            <a:cs typeface="Arial" panose="020B0604020202020204" pitchFamily="34" charset="0"/>
                          </a:rPr>
                          <m:t>−</m:t>
                        </m:r>
                        <m:r>
                          <m:rPr>
                            <m:nor/>
                          </m:rPr>
                          <a:rPr lang="en-US" altLang="en-US" sz="2400" b="0" dirty="0">
                            <a:latin typeface="Arial" panose="020B0604020202020204" pitchFamily="34" charset="0"/>
                            <a:cs typeface="Arial" panose="020B0604020202020204" pitchFamily="34" charset="0"/>
                          </a:rPr>
                          <m:t>]</m:t>
                        </m:r>
                      </m:num>
                      <m:den>
                        <m:r>
                          <m:rPr>
                            <m:nor/>
                          </m:rPr>
                          <a:rPr lang="en-US" altLang="en-US" sz="2400" b="0" dirty="0">
                            <a:latin typeface="Arial" panose="020B0604020202020204" pitchFamily="34" charset="0"/>
                            <a:cs typeface="Arial" panose="020B0604020202020204" pitchFamily="34" charset="0"/>
                          </a:rPr>
                          <m:t>[</m:t>
                        </m:r>
                        <m:r>
                          <m:rPr>
                            <m:nor/>
                          </m:rPr>
                          <a:rPr lang="en-US" altLang="en-US" sz="2400" b="0" dirty="0">
                            <a:latin typeface="Arial" panose="020B0604020202020204" pitchFamily="34" charset="0"/>
                            <a:cs typeface="Arial" panose="020B0604020202020204" pitchFamily="34" charset="0"/>
                          </a:rPr>
                          <m:t>HA</m:t>
                        </m:r>
                        <m:r>
                          <m:rPr>
                            <m:nor/>
                          </m:rPr>
                          <a:rPr lang="en-US" altLang="en-US" sz="2400" b="0" dirty="0">
                            <a:latin typeface="Arial" panose="020B0604020202020204" pitchFamily="34" charset="0"/>
                            <a:cs typeface="Arial" panose="020B0604020202020204" pitchFamily="34" charset="0"/>
                          </a:rPr>
                          <m:t>] </m:t>
                        </m:r>
                      </m:den>
                    </m:f>
                  </m:oMath>
                </a14:m>
                <a:endParaRPr lang="en-US" altLang="en-US" sz="2400" b="0" dirty="0">
                  <a:latin typeface="Arial" panose="020B0604020202020204" pitchFamily="34" charset="0"/>
                </a:endParaRPr>
              </a:p>
              <a:p>
                <a:pPr marL="50800" indent="0">
                  <a:lnSpc>
                    <a:spcPct val="110000"/>
                  </a:lnSpc>
                  <a:spcBef>
                    <a:spcPts val="0"/>
                  </a:spcBef>
                  <a:buSzPts val="2800"/>
                  <a:buNone/>
                  <a:defRPr/>
                </a:pPr>
                <a:r>
                  <a:rPr lang="en-US" altLang="en-US" sz="2400" b="0" baseline="-25000" dirty="0">
                    <a:latin typeface="Arial" panose="020B0604020202020204" pitchFamily="34" charset="0"/>
                    <a:cs typeface="Arial" panose="020B0604020202020204" pitchFamily="34" charset="0"/>
                  </a:rPr>
                  <a:t>		        </a:t>
                </a:r>
                <a:r>
                  <a:rPr lang="en-US" altLang="en-US" sz="2400" b="0" dirty="0">
                    <a:latin typeface="Arial" panose="020B0604020202020204" pitchFamily="34" charset="0"/>
                    <a:cs typeface="Arial" panose="020B0604020202020204" pitchFamily="34" charset="0"/>
                  </a:rPr>
                  <a:t>= 6.1 + log </a:t>
                </a:r>
                <a14:m>
                  <m:oMath xmlns:m="http://schemas.openxmlformats.org/officeDocument/2006/math">
                    <m:f>
                      <m:fPr>
                        <m:ctrlPr>
                          <a:rPr lang="en-US" altLang="en-US" sz="2400" b="0" i="1">
                            <a:latin typeface="Cambria Math" panose="02040503050406030204" pitchFamily="18" charset="0"/>
                          </a:rPr>
                        </m:ctrlPr>
                      </m:fPr>
                      <m:num>
                        <m:r>
                          <m:rPr>
                            <m:nor/>
                          </m:rPr>
                          <a:rPr lang="en-US" alt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24 </m:t>
                        </m:r>
                        <m:r>
                          <m:rPr>
                            <m:nor/>
                          </m:rPr>
                          <a:rPr lang="en-US" sz="2400" b="0" dirty="0">
                            <a:latin typeface="Arial" panose="020B0604020202020204" pitchFamily="34" charset="0"/>
                            <a:cs typeface="Arial" panose="020B0604020202020204" pitchFamily="34" charset="0"/>
                          </a:rPr>
                          <m:t>m</m:t>
                        </m:r>
                        <m:r>
                          <m:rPr>
                            <m:nor/>
                          </m:rPr>
                          <a:rPr lang="en-US" sz="2000" b="0" dirty="0">
                            <a:latin typeface="Arial" panose="020B0604020202020204" pitchFamily="34" charset="0"/>
                            <a:cs typeface="Arial" panose="020B0604020202020204" pitchFamily="34" charset="0"/>
                          </a:rPr>
                          <m:t>M</m:t>
                        </m:r>
                        <m:r>
                          <m:rPr>
                            <m:nor/>
                          </m:rPr>
                          <a:rPr lang="en-US" altLang="en-US" sz="2400" b="0" dirty="0">
                            <a:latin typeface="Arial" panose="020B0604020202020204" pitchFamily="34" charset="0"/>
                            <a:cs typeface="Arial" panose="020B0604020202020204" pitchFamily="34" charset="0"/>
                          </a:rPr>
                          <m:t>]</m:t>
                        </m:r>
                      </m:num>
                      <m:den>
                        <m:r>
                          <m:rPr>
                            <m:nor/>
                          </m:rPr>
                          <a:rPr lang="en-US" alt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1.2 </m:t>
                        </m:r>
                        <m:r>
                          <m:rPr>
                            <m:nor/>
                          </m:rPr>
                          <a:rPr lang="en-US" sz="2400" b="0" dirty="0">
                            <a:latin typeface="Arial" panose="020B0604020202020204" pitchFamily="34" charset="0"/>
                            <a:cs typeface="Arial" panose="020B0604020202020204" pitchFamily="34" charset="0"/>
                          </a:rPr>
                          <m:t>m</m:t>
                        </m:r>
                        <m:r>
                          <m:rPr>
                            <m:nor/>
                          </m:rPr>
                          <a:rPr lang="en-US" sz="2000" b="0" dirty="0">
                            <a:latin typeface="Arial" panose="020B0604020202020204" pitchFamily="34" charset="0"/>
                            <a:cs typeface="Arial" panose="020B0604020202020204" pitchFamily="34" charset="0"/>
                          </a:rPr>
                          <m:t>M</m:t>
                        </m:r>
                        <m:r>
                          <m:rPr>
                            <m:nor/>
                          </m:rPr>
                          <a:rPr lang="en-US" altLang="en-US" sz="2400" b="0" dirty="0">
                            <a:latin typeface="Arial" panose="020B0604020202020204" pitchFamily="34" charset="0"/>
                            <a:cs typeface="Arial" panose="020B0604020202020204" pitchFamily="34" charset="0"/>
                          </a:rPr>
                          <m:t>] </m:t>
                        </m:r>
                      </m:den>
                    </m:f>
                  </m:oMath>
                </a14:m>
                <a:endParaRPr lang="en-US" altLang="en-US" sz="2400" b="0" baseline="-25000" dirty="0">
                  <a:latin typeface="Arial" panose="020B0604020202020204" pitchFamily="34" charset="0"/>
                  <a:cs typeface="Arial" panose="020B0604020202020204" pitchFamily="34" charset="0"/>
                </a:endParaRPr>
              </a:p>
              <a:p>
                <a:pPr marL="50800" indent="0">
                  <a:lnSpc>
                    <a:spcPct val="110000"/>
                  </a:lnSpc>
                  <a:spcBef>
                    <a:spcPts val="0"/>
                  </a:spcBef>
                  <a:buSzPts val="2800"/>
                  <a:buNone/>
                  <a:defRPr/>
                </a:pPr>
                <a:r>
                  <a:rPr lang="en-US" sz="2400" b="0" dirty="0">
                    <a:latin typeface="Arial" panose="020B0604020202020204" pitchFamily="34" charset="0"/>
                    <a:cs typeface="Arial" panose="020B0604020202020204" pitchFamily="34" charset="0"/>
                  </a:rPr>
                  <a:t>		      ≈</a:t>
                </a:r>
                <a:r>
                  <a:rPr lang="en-US" altLang="en-US" sz="2400" b="0" dirty="0">
                    <a:latin typeface="Arial" panose="020B0604020202020204" pitchFamily="34" charset="0"/>
                    <a:ea typeface="ＭＳ Ｐゴシック" panose="020B0600070205080204" pitchFamily="34" charset="-128"/>
                    <a:cs typeface="Arial" panose="020B0604020202020204" pitchFamily="34" charset="0"/>
                  </a:rPr>
                  <a:t> 7.4</a:t>
                </a:r>
              </a:p>
              <a:p>
                <a:pPr marL="50800" indent="0">
                  <a:lnSpc>
                    <a:spcPct val="110000"/>
                  </a:lnSpc>
                  <a:spcBef>
                    <a:spcPts val="0"/>
                  </a:spcBef>
                  <a:buSzPts val="2800"/>
                  <a:buNone/>
                  <a:defRPr/>
                </a:pPr>
                <a:endParaRPr lang="en-US" alt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None/>
                  <a:defRPr/>
                </a:pPr>
                <a:endParaRPr lang="en-US" sz="2400" b="0" i="1" baseline="30000" dirty="0">
                  <a:latin typeface="Arial" panose="020B0604020202020204" pitchFamily="34" charset="0"/>
                  <a:cs typeface="Arial" panose="020B0604020202020204" pitchFamily="34" charset="0"/>
                </a:endParaRPr>
              </a:p>
              <a:p>
                <a:pPr marL="50800" indent="0">
                  <a:lnSpc>
                    <a:spcPct val="110000"/>
                  </a:lnSpc>
                  <a:spcBef>
                    <a:spcPts val="0"/>
                  </a:spcBef>
                  <a:buSzPts val="2800"/>
                  <a:buNone/>
                  <a:defRPr/>
                </a:pPr>
                <a:endParaRPr lang="en-US" sz="2400" b="0" i="1"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b="0" i="1"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000" dirty="0">
                  <a:latin typeface="Arial" panose="020B0604020202020204" pitchFamily="34" charset="0"/>
                  <a:cs typeface="Arial" panose="020B0604020202020204" pitchFamily="34" charset="0"/>
                </a:endParaRPr>
              </a:p>
              <a:p>
                <a:pPr marL="3937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i="1" dirty="0">
                    <a:latin typeface="Arial" panose="020B0604020202020204" pitchFamily="34" charset="0"/>
                    <a:cs typeface="Arial" panose="020B0604020202020204" pitchFamily="34" charset="0"/>
                  </a:rPr>
                  <a:t>	      </a:t>
                </a: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3937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mc:Choice>
        <mc:Fallback xmlns="">
          <p:sp>
            <p:nvSpPr>
              <p:cNvPr id="5" name="Google Shape;232;g7fe2cbe272_0_58">
                <a:extLst>
                  <a:ext uri="{FF2B5EF4-FFF2-40B4-BE49-F238E27FC236}">
                    <a16:creationId xmlns:a16="http://schemas.microsoft.com/office/drawing/2014/main" id="{3A09BF7C-57AB-3644-ADFE-20CC230BE156}"/>
                  </a:ext>
                </a:extLst>
              </p:cNvPr>
              <p:cNvSpPr txBox="1">
                <a:spLocks noRot="1" noChangeAspect="1" noMove="1" noResize="1" noEditPoints="1" noAdjustHandles="1" noChangeArrowheads="1" noChangeShapeType="1" noTextEdit="1"/>
              </p:cNvSpPr>
              <p:nvPr/>
            </p:nvSpPr>
            <p:spPr bwMode="auto">
              <a:xfrm>
                <a:off x="495299" y="1371600"/>
                <a:ext cx="8153401" cy="4114800"/>
              </a:xfrm>
              <a:prstGeom prst="rect">
                <a:avLst/>
              </a:prstGeom>
              <a:blipFill>
                <a:blip r:embed="rId3"/>
                <a:stretch>
                  <a:fillRect l="-621" t="-1846" b="-15077"/>
                </a:stretch>
              </a:blipFill>
              <a:ln>
                <a:noFill/>
              </a:ln>
            </p:spPr>
            <p:txBody>
              <a:bodyPr/>
              <a:lstStyle/>
              <a:p>
                <a:r>
                  <a:rPr lang="en-US">
                    <a:noFill/>
                  </a:rPr>
                  <a:t> </a:t>
                </a:r>
              </a:p>
            </p:txBody>
          </p:sp>
        </mc:Fallback>
      </mc:AlternateContent>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3&#10;">
            <a:extLst>
              <a:ext uri="{FF2B5EF4-FFF2-40B4-BE49-F238E27FC236}">
                <a16:creationId xmlns:a16="http://schemas.microsoft.com/office/drawing/2014/main" id="{CAE0B957-2628-40A0-8342-EA1FBFE992F9}"/>
              </a:ext>
            </a:extLst>
          </p:cNvPr>
          <p:cNvPicPr>
            <a:picLocks noChangeAspect="1"/>
          </p:cNvPicPr>
          <p:nvPr/>
        </p:nvPicPr>
        <p:blipFill>
          <a:blip r:embed="rId3"/>
          <a:stretch>
            <a:fillRect/>
          </a:stretch>
        </p:blipFill>
        <p:spPr>
          <a:xfrm>
            <a:off x="678971" y="284807"/>
            <a:ext cx="1133954" cy="816935"/>
          </a:xfrm>
          <a:prstGeom prst="rect">
            <a:avLst/>
          </a:prstGeom>
        </p:spPr>
      </p:pic>
      <p:sp>
        <p:nvSpPr>
          <p:cNvPr id="2" name="Title 1">
            <a:extLst>
              <a:ext uri="{FF2B5EF4-FFF2-40B4-BE49-F238E27FC236}">
                <a16:creationId xmlns:a16="http://schemas.microsoft.com/office/drawing/2014/main" id="{CD96D223-9B57-478C-9DFD-B871347C2FC9}"/>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22</a:t>
            </a:r>
            <a:endParaRPr lang="en-AU" b="1" dirty="0">
              <a:solidFill>
                <a:srgbClr val="145C76"/>
              </a:solidFill>
              <a:latin typeface="+mj-lt"/>
            </a:endParaRPr>
          </a:p>
        </p:txBody>
      </p:sp>
      <p:sp>
        <p:nvSpPr>
          <p:cNvPr id="270341" name="Google Shape;433;g847cf01710_0_113">
            <a:extLst>
              <a:ext uri="{FF2B5EF4-FFF2-40B4-BE49-F238E27FC236}">
                <a16:creationId xmlns:a16="http://schemas.microsoft.com/office/drawing/2014/main" id="{A252A179-22F0-2D4E-9D8E-A6B2CA5DB302}"/>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Calibri" panose="020F0502020204030204" pitchFamily="34" charset="0"/>
              </a:rPr>
              <a:t>The pH of blood is not affected by: </a:t>
            </a:r>
            <a:endParaRPr lang="en-US" altLang="en-US" sz="2400" b="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A. fasting and starvation, which force the use of fatty acids as</a:t>
            </a:r>
          </a:p>
          <a:p>
            <a:pPr>
              <a:lnSpc>
                <a:spcPct val="115000"/>
              </a:lnSpc>
              <a:spcBef>
                <a:spcPct val="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     fuel. </a:t>
            </a:r>
          </a:p>
          <a:p>
            <a:pPr>
              <a:lnSpc>
                <a:spcPct val="115000"/>
              </a:lnSpc>
              <a:spcBef>
                <a:spcPct val="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B. the p</a:t>
            </a:r>
            <a:r>
              <a:rPr lang="en-US" altLang="en-US" sz="2400" b="0" i="1">
                <a:solidFill>
                  <a:srgbClr val="000000"/>
                </a:solidFill>
                <a:ea typeface="Calibri" panose="020F0502020204030204" pitchFamily="34" charset="0"/>
                <a:cs typeface="Arial" panose="020B0604020202020204" pitchFamily="34" charset="0"/>
                <a:sym typeface="Arial" panose="020B0604020202020204" pitchFamily="34" charset="0"/>
              </a:rPr>
              <a:t>K</a:t>
            </a:r>
            <a:r>
              <a:rPr lang="en-US" altLang="en-US" sz="2400" b="0" baseline="-25000">
                <a:solidFill>
                  <a:srgbClr val="000000"/>
                </a:solidFill>
                <a:ea typeface="Calibri" panose="020F0502020204030204" pitchFamily="34" charset="0"/>
                <a:cs typeface="Arial" panose="020B0604020202020204" pitchFamily="34" charset="0"/>
                <a:sym typeface="Arial" panose="020B0604020202020204" pitchFamily="34" charset="0"/>
              </a:rPr>
              <a:t>a</a:t>
            </a: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 of acetic acid or acetate. </a:t>
            </a:r>
          </a:p>
          <a:p>
            <a:pPr>
              <a:lnSpc>
                <a:spcPct val="115000"/>
              </a:lnSpc>
              <a:spcBef>
                <a:spcPct val="0"/>
              </a:spcBef>
              <a:buClr>
                <a:srgbClr val="000000"/>
              </a:buClr>
              <a:buSzPts val="1100"/>
              <a:buFontTx/>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C. consuming large amounts of sodium bicarbonate. </a:t>
            </a:r>
          </a:p>
          <a:p>
            <a:pPr>
              <a:lnSpc>
                <a:spcPct val="115000"/>
              </a:lnSpc>
              <a:spcBef>
                <a:spcPct val="0"/>
              </a:spcBef>
              <a:buClr>
                <a:srgbClr val="000000"/>
              </a:buClr>
              <a:buSzPts val="1100"/>
              <a:buFontTx/>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D. hyperventilation.</a:t>
            </a:r>
            <a:endParaRPr lang="en-US" altLang="en-US" sz="2400" b="0">
              <a:solidFill>
                <a:srgbClr val="000000"/>
              </a:solidFill>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1630-4458-428E-AC77-D532157C558A}"/>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22, Response</a:t>
            </a:r>
            <a:endParaRPr lang="en-AU" b="1" dirty="0">
              <a:solidFill>
                <a:srgbClr val="145C76"/>
              </a:solidFill>
              <a:latin typeface="+mj-lt"/>
            </a:endParaRPr>
          </a:p>
        </p:txBody>
      </p:sp>
      <p:sp>
        <p:nvSpPr>
          <p:cNvPr id="272387" name="Google Shape;433;g847cf01710_0_113">
            <a:extLst>
              <a:ext uri="{FF2B5EF4-FFF2-40B4-BE49-F238E27FC236}">
                <a16:creationId xmlns:a16="http://schemas.microsoft.com/office/drawing/2014/main" id="{0137016E-44C3-AF49-A535-B8F7698E1E82}"/>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Calibri" panose="020F0502020204030204" pitchFamily="34" charset="0"/>
              </a:rPr>
              <a:t>The pH of blood is not affected by: </a:t>
            </a:r>
            <a:endParaRPr lang="en-US" altLang="en-US" sz="2400" b="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rPr>
              <a:t>B. the p</a:t>
            </a:r>
            <a:r>
              <a:rPr lang="en-US" altLang="en-US" sz="2400" i="1">
                <a:solidFill>
                  <a:srgbClr val="000000"/>
                </a:solidFill>
                <a:ea typeface="Calibri" panose="020F0502020204030204" pitchFamily="34" charset="0"/>
                <a:cs typeface="Arial" panose="020B0604020202020204" pitchFamily="34" charset="0"/>
                <a:sym typeface="Arial" panose="020B0604020202020204" pitchFamily="34" charset="0"/>
              </a:rPr>
              <a:t>K</a:t>
            </a:r>
            <a:r>
              <a:rPr lang="en-US" altLang="en-US" sz="2400" baseline="-25000">
                <a:solidFill>
                  <a:srgbClr val="000000"/>
                </a:solidFill>
                <a:ea typeface="Calibri" panose="020F0502020204030204" pitchFamily="34" charset="0"/>
                <a:cs typeface="Arial" panose="020B0604020202020204" pitchFamily="34" charset="0"/>
                <a:sym typeface="Arial" panose="020B0604020202020204" pitchFamily="34" charset="0"/>
              </a:rPr>
              <a:t>a</a:t>
            </a:r>
            <a:r>
              <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rPr>
              <a:t> of acetic acid or acetate.</a:t>
            </a: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rPr>
              <a:t>The pH of blood depends on the p</a:t>
            </a:r>
            <a:r>
              <a:rPr lang="en-US" altLang="en-US" sz="2400" i="1">
                <a:solidFill>
                  <a:srgbClr val="000000"/>
                </a:solidFill>
                <a:ea typeface="Calibri" panose="020F0502020204030204" pitchFamily="34" charset="0"/>
                <a:cs typeface="Arial" panose="020B0604020202020204" pitchFamily="34" charset="0"/>
                <a:sym typeface="Arial" panose="020B0604020202020204" pitchFamily="34" charset="0"/>
              </a:rPr>
              <a:t>K</a:t>
            </a:r>
            <a:r>
              <a:rPr lang="en-US" altLang="en-US" sz="2400" baseline="-25000">
                <a:solidFill>
                  <a:srgbClr val="000000"/>
                </a:solidFill>
                <a:ea typeface="Calibri" panose="020F0502020204030204" pitchFamily="34" charset="0"/>
                <a:cs typeface="Arial" panose="020B0604020202020204" pitchFamily="34" charset="0"/>
                <a:sym typeface="Arial" panose="020B0604020202020204" pitchFamily="34" charset="0"/>
              </a:rPr>
              <a:t>combined</a:t>
            </a:r>
            <a:r>
              <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rPr>
              <a:t>, the concentration of </a:t>
            </a:r>
            <a:r>
              <a:rPr lang="en-US" altLang="en-US" sz="2400">
                <a:ea typeface="Calibri" panose="020F0502020204030204" pitchFamily="34" charset="0"/>
                <a:cs typeface="Arial" panose="020B0604020202020204" pitchFamily="34" charset="0"/>
              </a:rPr>
              <a:t>H</a:t>
            </a:r>
            <a:r>
              <a:rPr lang="en-US" altLang="en-US" sz="2400" baseline="-25000">
                <a:ea typeface="Calibri" panose="020F0502020204030204" pitchFamily="34" charset="0"/>
                <a:cs typeface="Arial" panose="020B0604020202020204" pitchFamily="34" charset="0"/>
              </a:rPr>
              <a:t>2</a:t>
            </a:r>
            <a:r>
              <a:rPr lang="en-US" altLang="en-US" sz="2400">
                <a:ea typeface="Calibri" panose="020F0502020204030204" pitchFamily="34" charset="0"/>
                <a:cs typeface="Arial" panose="020B0604020202020204" pitchFamily="34" charset="0"/>
              </a:rPr>
              <a:t>CO</a:t>
            </a:r>
            <a:r>
              <a:rPr lang="en-US" altLang="en-US" sz="2400" baseline="-25000">
                <a:ea typeface="Calibri" panose="020F0502020204030204" pitchFamily="34" charset="0"/>
                <a:cs typeface="Arial" panose="020B0604020202020204" pitchFamily="34" charset="0"/>
              </a:rPr>
              <a:t>3</a:t>
            </a:r>
            <a:r>
              <a:rPr lang="en-US" altLang="en-US" sz="2400">
                <a:ea typeface="Calibri" panose="020F0502020204030204" pitchFamily="34" charset="0"/>
                <a:cs typeface="Arial" panose="020B0604020202020204" pitchFamily="34" charset="0"/>
              </a:rPr>
              <a:t>, and the concentration of plasma HCO</a:t>
            </a:r>
            <a:r>
              <a:rPr lang="en-US" altLang="en-US" sz="2400" baseline="-25000">
                <a:ea typeface="Calibri" panose="020F0502020204030204" pitchFamily="34" charset="0"/>
                <a:cs typeface="Arial" panose="020B0604020202020204" pitchFamily="34" charset="0"/>
              </a:rPr>
              <a:t>3</a:t>
            </a:r>
            <a:r>
              <a:rPr lang="en-US" altLang="en-US" sz="2400" baseline="30000">
                <a:ea typeface="Calibri" panose="020F0502020204030204" pitchFamily="34" charset="0"/>
                <a:cs typeface="Arial" panose="020B0604020202020204" pitchFamily="34" charset="0"/>
              </a:rPr>
              <a:t>−</a:t>
            </a:r>
            <a:r>
              <a:rPr lang="en-US" altLang="en-US" sz="2400">
                <a:ea typeface="Calibri" panose="020F0502020204030204" pitchFamily="34" charset="0"/>
                <a:cs typeface="Arial" panose="020B0604020202020204" pitchFamily="34" charset="0"/>
              </a:rPr>
              <a:t>. </a:t>
            </a: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rPr>
              <a:t> </a:t>
            </a: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Google Shape;191;g7fe2cbe272_0_44" descr="Icon P 4&#10;">
            <a:extLst>
              <a:ext uri="{FF2B5EF4-FFF2-40B4-BE49-F238E27FC236}">
                <a16:creationId xmlns:a16="http://schemas.microsoft.com/office/drawing/2014/main" id="{A549A20E-CDFB-CA40-8D31-EEF396186C7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4697" y="337349"/>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90254F0-ABA8-4042-8FC8-9D0AAADDDF8F}"/>
              </a:ext>
            </a:extLst>
          </p:cNvPr>
          <p:cNvSpPr>
            <a:spLocks noGrp="1"/>
          </p:cNvSpPr>
          <p:nvPr>
            <p:ph type="title"/>
          </p:nvPr>
        </p:nvSpPr>
        <p:spPr/>
        <p:txBody>
          <a:bodyPr/>
          <a:lstStyle/>
          <a:p>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sym typeface="Calibri" panose="020F0502020204030204" pitchFamily="34" charset="0"/>
              </a:rPr>
              <a:t>Principle</a:t>
            </a:r>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 4</a:t>
            </a:r>
            <a:r>
              <a:rPr lang="en-US" altLang="en-US" sz="2000"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 (2 of 2)</a:t>
            </a:r>
            <a:endParaRPr lang="en-AU" sz="2000" dirty="0"/>
          </a:p>
        </p:txBody>
      </p:sp>
      <p:sp>
        <p:nvSpPr>
          <p:cNvPr id="274435" name="Text Placeholder 2">
            <a:extLst>
              <a:ext uri="{FF2B5EF4-FFF2-40B4-BE49-F238E27FC236}">
                <a16:creationId xmlns:a16="http://schemas.microsoft.com/office/drawing/2014/main" id="{3718AD3C-1DC2-BE4F-8BB7-A55251248E09}"/>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429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Tx/>
              <a:buNone/>
            </a:pPr>
            <a:r>
              <a:rPr lang="en-US" altLang="en-US" sz="2400"/>
              <a:t>Enzymes, which catalyze all of the processes inside a cell, have evolved to function optimally at near-neutral (physiological) pH. </a:t>
            </a:r>
            <a:r>
              <a:rPr lang="en-US" altLang="en-US" sz="2400" b="0"/>
              <a:t>However, enzymes that function in intracellular compartments of low or high pH show their greatest activity and stability at those pH values. </a:t>
            </a:r>
            <a:endParaRPr lang="en-US" altLang="en-US" sz="240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8C493-266E-48C5-A0F3-F51710515FBB}"/>
              </a:ext>
            </a:extLst>
          </p:cNvPr>
          <p:cNvSpPr>
            <a:spLocks noGrp="1"/>
          </p:cNvSpPr>
          <p:nvPr>
            <p:ph type="title"/>
          </p:nvPr>
        </p:nvSpPr>
        <p:spPr/>
        <p:txBody>
          <a:bodyPr/>
          <a:lstStyle/>
          <a:p>
            <a:r>
              <a:rPr lang="en-US" altLang="en-US" b="1" dirty="0">
                <a:solidFill>
                  <a:srgbClr val="4E4CB4"/>
                </a:solidFill>
                <a:latin typeface="Arial" panose="020B0604020202020204" pitchFamily="34" charset="0"/>
                <a:ea typeface="ＭＳ Ｐゴシック" panose="020B0600070205080204" pitchFamily="34" charset="-128"/>
                <a:cs typeface="Arial" panose="020B0604020202020204" pitchFamily="34" charset="0"/>
              </a:rPr>
              <a:t>Untreated Diabetes Produces Life-Threatening Acidosis</a:t>
            </a:r>
            <a:endParaRPr lang="en-AU" dirty="0">
              <a:solidFill>
                <a:srgbClr val="4E4CB4"/>
              </a:solidFill>
            </a:endParaRPr>
          </a:p>
        </p:txBody>
      </p:sp>
      <p:sp>
        <p:nvSpPr>
          <p:cNvPr id="4" name="Google Shape;232;g7fe2cbe272_0_58">
            <a:extLst>
              <a:ext uri="{FF2B5EF4-FFF2-40B4-BE49-F238E27FC236}">
                <a16:creationId xmlns:a16="http://schemas.microsoft.com/office/drawing/2014/main" id="{F884E8B6-4023-084F-8E21-731F0E27A1CE}"/>
              </a:ext>
            </a:extLst>
          </p:cNvPr>
          <p:cNvSpPr txBox="1">
            <a:spLocks/>
          </p:cNvSpPr>
          <p:nvPr/>
        </p:nvSpPr>
        <p:spPr bwMode="auto">
          <a:xfrm>
            <a:off x="420688" y="1830388"/>
            <a:ext cx="3160712" cy="41148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optimum pH </a:t>
            </a:r>
            <a:r>
              <a:rPr lang="en-US" sz="2400" b="0" dirty="0">
                <a:latin typeface="Arial" panose="020B0604020202020204" pitchFamily="34" charset="0"/>
                <a:cs typeface="Arial" panose="020B0604020202020204" pitchFamily="34" charset="0"/>
              </a:rPr>
              <a:t>= the characteristic pH at which enzymes typically show maximum catalytic activity</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marL="508000" lvl="1"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0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p:pic>
        <p:nvPicPr>
          <p:cNvPr id="276483" name="Picture 4" descr="The graph plots p H on the horizontal axis ranging from 1 to 10, labeled in increments of 1, and percent maximum activity on the vertical axis ranging from 0 to 100, labeled in increments of 50. The curve for pepsin begins at (1, 95), rises to (1.8, 99), then slopes down to (6.7, 0). The curve for trypsin begins at (0, 2.2), curves up to a peak at (6.8, 99), then curves down with a slight bump to reach (9.5, 10). All data are approximate.">
            <a:extLst>
              <a:ext uri="{FF2B5EF4-FFF2-40B4-BE49-F238E27FC236}">
                <a16:creationId xmlns:a16="http://schemas.microsoft.com/office/drawing/2014/main" id="{B5F880FA-8A89-8946-9C22-B035F2AD3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2088" y="1830388"/>
            <a:ext cx="479425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Google Shape;184;g7fe2cbe272_0_35" descr="Icon P 3&#10;">
            <a:extLst>
              <a:ext uri="{FF2B5EF4-FFF2-40B4-BE49-F238E27FC236}">
                <a16:creationId xmlns:a16="http://schemas.microsoft.com/office/drawing/2014/main" id="{EF3E926D-BD03-0246-ABAB-2AADAAA3351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0032" y="235659"/>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734127E-2647-4D11-AC38-E73FA376E3C9}"/>
              </a:ext>
            </a:extLst>
          </p:cNvPr>
          <p:cNvSpPr>
            <a:spLocks noGrp="1"/>
          </p:cNvSpPr>
          <p:nvPr>
            <p:ph type="title"/>
          </p:nvPr>
        </p:nvSpPr>
        <p:spPr/>
        <p:txBody>
          <a:bodyPr/>
          <a:lstStyle/>
          <a:p>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sym typeface="Calibri" panose="020F0502020204030204" pitchFamily="34" charset="0"/>
              </a:rPr>
              <a:t>Principle</a:t>
            </a:r>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 3</a:t>
            </a:r>
            <a:r>
              <a:rPr lang="en-US" altLang="en-US" sz="2000"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 (5 of 5)</a:t>
            </a:r>
            <a:endParaRPr lang="en-AU" dirty="0"/>
          </a:p>
        </p:txBody>
      </p:sp>
      <p:sp>
        <p:nvSpPr>
          <p:cNvPr id="278531" name="Text Placeholder 2">
            <a:extLst>
              <a:ext uri="{FF2B5EF4-FFF2-40B4-BE49-F238E27FC236}">
                <a16:creationId xmlns:a16="http://schemas.microsoft.com/office/drawing/2014/main" id="{543C03D4-2C97-C449-A012-AFC328637022}"/>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429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Tx/>
              <a:buNone/>
            </a:pPr>
            <a:r>
              <a:rPr lang="en-US" altLang="en-US" sz="2400" dirty="0"/>
              <a:t>An aqueous solution of a weak acid and its salt makes a buffer that resists changes in pH in response to added acid or base. </a:t>
            </a:r>
            <a:r>
              <a:rPr lang="en-US" altLang="en-US" sz="2400" b="0" dirty="0"/>
              <a:t>Biological systems are buffered to maintain a narrow pH range, in which their macromolecules retain their functional structure, which depends on their ionization state. Conditions that produce blood pH outside the range of 7.3 to 7.5 are life-threatening in humans. </a:t>
            </a:r>
            <a:endParaRPr lang="en-US" altLang="en-US" sz="2400"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8F5D6-8093-43BC-A47D-14C86C9EFA39}"/>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Untreated Diabetes Mellitus</a:t>
            </a:r>
            <a:endParaRPr lang="en-AU" dirty="0"/>
          </a:p>
        </p:txBody>
      </p:sp>
      <p:sp>
        <p:nvSpPr>
          <p:cNvPr id="5" name="Google Shape;232;g7fe2cbe272_0_58">
            <a:extLst>
              <a:ext uri="{FF2B5EF4-FFF2-40B4-BE49-F238E27FC236}">
                <a16:creationId xmlns:a16="http://schemas.microsoft.com/office/drawing/2014/main" id="{DDE60FDE-072A-964E-AD52-C334C3E8D1D1}"/>
              </a:ext>
            </a:extLst>
          </p:cNvPr>
          <p:cNvSpPr txBox="1">
            <a:spLocks/>
          </p:cNvSpPr>
          <p:nvPr/>
        </p:nvSpPr>
        <p:spPr bwMode="auto">
          <a:xfrm>
            <a:off x="676275" y="1600200"/>
            <a:ext cx="7791450" cy="41148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altLang="en-US" sz="2400" b="0" dirty="0">
                <a:latin typeface="Arial" panose="020B0604020202020204" pitchFamily="34" charset="0"/>
                <a:ea typeface="ＭＳ Ｐゴシック" panose="020B0600070205080204" pitchFamily="34" charset="-128"/>
                <a:cs typeface="Arial" panose="020B0604020202020204" pitchFamily="34" charset="0"/>
              </a:rPr>
              <a:t>results in a</a:t>
            </a:r>
            <a:r>
              <a:rPr lang="en-US" sz="2400" b="0" dirty="0">
                <a:latin typeface="Arial" panose="020B0604020202020204" pitchFamily="34" charset="0"/>
                <a:cs typeface="Arial" panose="020B0604020202020204" pitchFamily="34" charset="0"/>
              </a:rPr>
              <a:t>cidosis, the accumulation of high concentrations of two carboxylic acids,</a:t>
            </a:r>
            <a:r>
              <a:rPr lang="en-US" sz="2400" b="0" i="1" dirty="0">
                <a:latin typeface="Arial" panose="020B0604020202020204" pitchFamily="34" charset="0"/>
                <a:cs typeface="Arial" panose="020B0604020202020204" pitchFamily="34" charset="0"/>
              </a:rPr>
              <a:t> </a:t>
            </a:r>
            <a:r>
              <a:rPr lang="el-GR" sz="2400" b="0" i="1" dirty="0">
                <a:latin typeface="Arial" panose="020B0604020202020204" pitchFamily="34" charset="0"/>
                <a:cs typeface="Arial" panose="020B0604020202020204" pitchFamily="34" charset="0"/>
              </a:rPr>
              <a:t>β-</a:t>
            </a:r>
            <a:r>
              <a:rPr lang="en-US" sz="2400" b="0" dirty="0">
                <a:latin typeface="Arial" panose="020B0604020202020204" pitchFamily="34" charset="0"/>
                <a:cs typeface="Arial" panose="020B0604020202020204" pitchFamily="34" charset="0"/>
              </a:rPr>
              <a:t>hydroxybutyric acid and acetoacetic acid</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dissociation of these acids lowers the pH of blood plasma to less than 7.35</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severe acidosis causes enzymes to not function properly</a:t>
            </a:r>
            <a:endParaRPr lang="en-US" sz="20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3937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000" dirty="0">
              <a:latin typeface="Arial" panose="020B0604020202020204" pitchFamily="34" charset="0"/>
              <a:cs typeface="Arial" panose="020B0604020202020204" pitchFamily="34" charset="0"/>
            </a:endParaRPr>
          </a:p>
          <a:p>
            <a:pPr marL="3937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i="1" dirty="0">
                <a:latin typeface="Arial" panose="020B0604020202020204" pitchFamily="34" charset="0"/>
                <a:cs typeface="Arial" panose="020B0604020202020204" pitchFamily="34" charset="0"/>
              </a:rPr>
              <a:t>	      </a:t>
            </a: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3937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3&#10;">
            <a:extLst>
              <a:ext uri="{FF2B5EF4-FFF2-40B4-BE49-F238E27FC236}">
                <a16:creationId xmlns:a16="http://schemas.microsoft.com/office/drawing/2014/main" id="{1B3BC4B5-DCB2-4D84-9A28-EAABE3C05F09}"/>
              </a:ext>
            </a:extLst>
          </p:cNvPr>
          <p:cNvPicPr>
            <a:picLocks noChangeAspect="1"/>
          </p:cNvPicPr>
          <p:nvPr/>
        </p:nvPicPr>
        <p:blipFill>
          <a:blip r:embed="rId3"/>
          <a:stretch>
            <a:fillRect/>
          </a:stretch>
        </p:blipFill>
        <p:spPr>
          <a:xfrm>
            <a:off x="708025" y="239232"/>
            <a:ext cx="1133954" cy="816935"/>
          </a:xfrm>
          <a:prstGeom prst="rect">
            <a:avLst/>
          </a:prstGeom>
        </p:spPr>
      </p:pic>
      <p:sp>
        <p:nvSpPr>
          <p:cNvPr id="2" name="Title 1">
            <a:extLst>
              <a:ext uri="{FF2B5EF4-FFF2-40B4-BE49-F238E27FC236}">
                <a16:creationId xmlns:a16="http://schemas.microsoft.com/office/drawing/2014/main" id="{33981EA8-8282-4323-B83B-62C404BE58A6}"/>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23</a:t>
            </a:r>
            <a:endParaRPr lang="en-AU" b="1" dirty="0">
              <a:solidFill>
                <a:srgbClr val="145C76"/>
              </a:solidFill>
              <a:latin typeface="+mj-lt"/>
            </a:endParaRPr>
          </a:p>
        </p:txBody>
      </p:sp>
      <p:sp>
        <p:nvSpPr>
          <p:cNvPr id="282629" name="Google Shape;433;g847cf01710_0_113">
            <a:extLst>
              <a:ext uri="{FF2B5EF4-FFF2-40B4-BE49-F238E27FC236}">
                <a16:creationId xmlns:a16="http://schemas.microsoft.com/office/drawing/2014/main" id="{6131CFC7-8D1A-2545-9F1A-D30864811870}"/>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Calibri" panose="020F0502020204030204" pitchFamily="34" charset="0"/>
              </a:rPr>
              <a:t>Generally, physiological pH:</a:t>
            </a:r>
            <a:endParaRPr lang="en-US" altLang="en-US" sz="2400" b="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A. must be within one pH unit of its p</a:t>
            </a:r>
            <a:r>
              <a:rPr lang="en-US" altLang="en-US" sz="2400" b="0" i="1">
                <a:solidFill>
                  <a:srgbClr val="000000"/>
                </a:solidFill>
                <a:ea typeface="Calibri" panose="020F0502020204030204" pitchFamily="34" charset="0"/>
                <a:cs typeface="Arial" panose="020B0604020202020204" pitchFamily="34" charset="0"/>
                <a:sym typeface="Arial" panose="020B0604020202020204" pitchFamily="34" charset="0"/>
              </a:rPr>
              <a:t>K</a:t>
            </a:r>
            <a:r>
              <a:rPr lang="en-US" altLang="en-US" sz="2400" b="0" baseline="-25000">
                <a:solidFill>
                  <a:srgbClr val="000000"/>
                </a:solidFill>
                <a:ea typeface="Calibri" panose="020F0502020204030204" pitchFamily="34" charset="0"/>
                <a:cs typeface="Arial" panose="020B0604020202020204" pitchFamily="34" charset="0"/>
                <a:sym typeface="Arial" panose="020B0604020202020204" pitchFamily="34" charset="0"/>
              </a:rPr>
              <a:t>a</a:t>
            </a: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a:t>
            </a:r>
          </a:p>
          <a:p>
            <a:pPr>
              <a:lnSpc>
                <a:spcPct val="115000"/>
              </a:lnSpc>
              <a:spcBef>
                <a:spcPct val="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B. is determined from its titration curve. </a:t>
            </a:r>
          </a:p>
          <a:p>
            <a:pPr>
              <a:lnSpc>
                <a:spcPct val="115000"/>
              </a:lnSpc>
              <a:spcBef>
                <a:spcPct val="0"/>
              </a:spcBef>
              <a:buClr>
                <a:srgbClr val="000000"/>
              </a:buClr>
              <a:buSzPts val="1100"/>
              <a:buFontTx/>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C. is near 7.</a:t>
            </a:r>
          </a:p>
          <a:p>
            <a:pPr>
              <a:lnSpc>
                <a:spcPct val="115000"/>
              </a:lnSpc>
              <a:spcBef>
                <a:spcPct val="0"/>
              </a:spcBef>
              <a:buClr>
                <a:srgbClr val="000000"/>
              </a:buClr>
              <a:buSzPts val="1100"/>
              <a:buFontTx/>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D. is between 9.35 and 9.45. </a:t>
            </a:r>
            <a:endParaRPr lang="en-US" altLang="en-US" sz="2400" b="0">
              <a:solidFill>
                <a:srgbClr val="000000"/>
              </a:solidFill>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EF5B5-6984-47A2-AFF6-BDA6D81561D2}"/>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23, Response</a:t>
            </a:r>
            <a:endParaRPr lang="en-AU" b="1" dirty="0">
              <a:solidFill>
                <a:srgbClr val="145C76"/>
              </a:solidFill>
              <a:latin typeface="+mj-lt"/>
            </a:endParaRPr>
          </a:p>
        </p:txBody>
      </p:sp>
      <p:sp>
        <p:nvSpPr>
          <p:cNvPr id="284675" name="Google Shape;433;g847cf01710_0_113">
            <a:extLst>
              <a:ext uri="{FF2B5EF4-FFF2-40B4-BE49-F238E27FC236}">
                <a16:creationId xmlns:a16="http://schemas.microsoft.com/office/drawing/2014/main" id="{91F93A34-2128-984E-AAEF-648F3606CE21}"/>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Calibri" panose="020F0502020204030204" pitchFamily="34" charset="0"/>
              </a:rPr>
              <a:t>Generally, physiological pH:</a:t>
            </a:r>
            <a:endParaRPr lang="en-US" altLang="en-US" sz="2400" b="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rPr>
              <a:t>C. is near 7.</a:t>
            </a:r>
          </a:p>
          <a:p>
            <a:pPr>
              <a:lnSpc>
                <a:spcPct val="115000"/>
              </a:lnSpc>
              <a:spcBef>
                <a:spcPct val="0"/>
              </a:spcBef>
              <a:buClr>
                <a:srgbClr val="000000"/>
              </a:buClr>
              <a:buSzPts val="1100"/>
              <a:buFontTx/>
              <a:buNone/>
            </a:pPr>
            <a:endPar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endParaRPr>
          </a:p>
          <a:p>
            <a:pPr>
              <a:buFontTx/>
              <a:buNone/>
            </a:pPr>
            <a:r>
              <a:rPr lang="en-US" altLang="en-US" sz="2400">
                <a:ea typeface="Calibri" panose="020F0502020204030204" pitchFamily="34" charset="0"/>
                <a:cs typeface="Arial" panose="020B0604020202020204" pitchFamily="34" charset="0"/>
              </a:rPr>
              <a:t>In cells and tissues, phosphate and bicarbonate buffer systems maintain intracellular and extracellular fluids near pH 7.4. Enzymes generally work optimally near this physiological pH. </a:t>
            </a:r>
          </a:p>
          <a:p>
            <a:pPr>
              <a:lnSpc>
                <a:spcPct val="115000"/>
              </a:lnSpc>
              <a:spcBef>
                <a:spcPct val="0"/>
              </a:spcBef>
              <a:buClr>
                <a:srgbClr val="000000"/>
              </a:buClr>
              <a:buSzPts val="1100"/>
              <a:buFontTx/>
              <a:buNone/>
            </a:pPr>
            <a:endPar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21484-89A7-4B1B-9DD1-ACE9E60D1921}"/>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1, Response</a:t>
            </a:r>
            <a:endParaRPr lang="en-AU" b="1" dirty="0">
              <a:solidFill>
                <a:srgbClr val="145C76"/>
              </a:solidFill>
              <a:latin typeface="+mj-lt"/>
            </a:endParaRPr>
          </a:p>
        </p:txBody>
      </p:sp>
      <p:sp>
        <p:nvSpPr>
          <p:cNvPr id="45059" name="Google Shape;433;g847cf01710_0_113">
            <a:extLst>
              <a:ext uri="{FF2B5EF4-FFF2-40B4-BE49-F238E27FC236}">
                <a16:creationId xmlns:a16="http://schemas.microsoft.com/office/drawing/2014/main" id="{B5F61963-E247-2D41-A5BD-A8FB243EBEA9}"/>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An unusual characteristic of H</a:t>
            </a:r>
            <a:r>
              <a:rPr lang="en-US" altLang="en-US" sz="2400" b="0" baseline="-25000" dirty="0">
                <a:solidFill>
                  <a:srgbClr val="000000"/>
                </a:solidFill>
                <a:ea typeface="Calibri" panose="020F0502020204030204" pitchFamily="34" charset="0"/>
                <a:cs typeface="Arial" panose="020B0604020202020204" pitchFamily="34" charset="0"/>
                <a:sym typeface="Calibri" panose="020F0502020204030204" pitchFamily="34" charset="0"/>
              </a:rPr>
              <a:t>2</a:t>
            </a: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O is: </a:t>
            </a:r>
            <a:endParaRPr lang="en-US" altLang="en-US" sz="2400" b="0" dirty="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B. high heat of vaporization. </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ea typeface="Calibri" panose="020F0502020204030204" pitchFamily="34" charset="0"/>
                <a:cs typeface="Arial" panose="020B0604020202020204" pitchFamily="34" charset="0"/>
              </a:rPr>
              <a:t>Water has a higher heat of vaporization than most other common solvents. This unusual property is a consequence of attractions between adjacent water molecules that give liquid water great internal cohesion.</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pic>
        <p:nvPicPr>
          <p:cNvPr id="4" name="Picture 3" descr="Icon P 4&#10;">
            <a:extLst>
              <a:ext uri="{FF2B5EF4-FFF2-40B4-BE49-F238E27FC236}">
                <a16:creationId xmlns:a16="http://schemas.microsoft.com/office/drawing/2014/main" id="{88F1A176-D274-4834-8056-A2AFF605DF48}"/>
              </a:ext>
            </a:extLst>
          </p:cNvPr>
          <p:cNvPicPr>
            <a:picLocks noChangeAspect="1"/>
          </p:cNvPicPr>
          <p:nvPr/>
        </p:nvPicPr>
        <p:blipFill>
          <a:blip r:embed="rId3"/>
          <a:stretch>
            <a:fillRect/>
          </a:stretch>
        </p:blipFill>
        <p:spPr>
          <a:xfrm>
            <a:off x="762000" y="82923"/>
            <a:ext cx="1140051" cy="810838"/>
          </a:xfrm>
          <a:prstGeom prst="rect">
            <a:avLst/>
          </a:prstGeom>
        </p:spPr>
      </p:pic>
      <p:sp>
        <p:nvSpPr>
          <p:cNvPr id="2" name="Title 1">
            <a:extLst>
              <a:ext uri="{FF2B5EF4-FFF2-40B4-BE49-F238E27FC236}">
                <a16:creationId xmlns:a16="http://schemas.microsoft.com/office/drawing/2014/main" id="{FA6303BC-6523-4857-9412-FA66C98D8C12}"/>
              </a:ext>
            </a:extLst>
          </p:cNvPr>
          <p:cNvSpPr>
            <a:spLocks noGrp="1"/>
          </p:cNvSpPr>
          <p:nvPr>
            <p:ph type="title"/>
          </p:nvPr>
        </p:nvSpPr>
        <p:spPr>
          <a:xfrm>
            <a:off x="0" y="76199"/>
            <a:ext cx="9144000" cy="1635125"/>
          </a:xfrm>
        </p:spPr>
        <p:txBody>
          <a:bodyPr/>
          <a:lstStyle/>
          <a:p>
            <a:pPr>
              <a:spcBef>
                <a:spcPts val="0"/>
              </a:spcBef>
              <a:spcAft>
                <a:spcPts val="0"/>
              </a:spcAft>
              <a:defRPr/>
            </a:pPr>
            <a:r>
              <a:rPr lang="en-US" sz="3200" b="1" dirty="0">
                <a:solidFill>
                  <a:srgbClr val="144652"/>
                </a:solidFill>
                <a:latin typeface="+mj-lt"/>
              </a:rPr>
              <a:t> </a:t>
            </a:r>
            <a:r>
              <a:rPr lang="en-US" sz="3200" b="1" dirty="0">
                <a:solidFill>
                  <a:srgbClr val="144652"/>
                </a:solidFill>
                <a:latin typeface="+mj-lt"/>
                <a:cs typeface="Arial" panose="020B0604020202020204" pitchFamily="34" charset="0"/>
              </a:rPr>
              <a:t>Activity: pH and the</a:t>
            </a:r>
            <a:br>
              <a:rPr lang="en-US" sz="3200" b="1" dirty="0">
                <a:solidFill>
                  <a:srgbClr val="144652"/>
                </a:solidFill>
                <a:latin typeface="+mj-lt"/>
                <a:cs typeface="Arial" panose="020B0604020202020204" pitchFamily="34" charset="0"/>
              </a:rPr>
            </a:br>
            <a:r>
              <a:rPr lang="en-US" sz="3200" b="1" dirty="0">
                <a:solidFill>
                  <a:srgbClr val="144652"/>
                </a:solidFill>
                <a:latin typeface="+mj-lt"/>
                <a:cs typeface="Arial" panose="020B0604020202020204" pitchFamily="34" charset="0"/>
              </a:rPr>
              <a:t>Chymotrypsin Mechanism</a:t>
            </a:r>
            <a:br>
              <a:rPr lang="en-US" sz="3200" b="1" dirty="0">
                <a:solidFill>
                  <a:srgbClr val="144652"/>
                </a:solidFill>
                <a:latin typeface="+mj-lt"/>
                <a:cs typeface="Arial" panose="020B0604020202020204" pitchFamily="34" charset="0"/>
              </a:rPr>
            </a:br>
            <a:r>
              <a:rPr lang="en-US" sz="3200" b="1" dirty="0">
                <a:solidFill>
                  <a:srgbClr val="144652"/>
                </a:solidFill>
                <a:latin typeface="+mj-lt"/>
                <a:cs typeface="Arial" panose="020B0604020202020204" pitchFamily="34" charset="0"/>
              </a:rPr>
              <a:t>Case Study</a:t>
            </a:r>
            <a:endParaRPr lang="en-AU" sz="3200" b="1" dirty="0">
              <a:solidFill>
                <a:srgbClr val="144652"/>
              </a:solidFill>
              <a:latin typeface="+mj-lt"/>
            </a:endParaRPr>
          </a:p>
        </p:txBody>
      </p:sp>
      <p:sp>
        <p:nvSpPr>
          <p:cNvPr id="290818" name="Google Shape;166;p30">
            <a:extLst>
              <a:ext uri="{FF2B5EF4-FFF2-40B4-BE49-F238E27FC236}">
                <a16:creationId xmlns:a16="http://schemas.microsoft.com/office/drawing/2014/main" id="{6066E6E6-5790-1147-9B07-810DEE9DE61E}"/>
              </a:ext>
            </a:extLst>
          </p:cNvPr>
          <p:cNvSpPr>
            <a:spLocks noGrp="1" noChangeArrowheads="1"/>
          </p:cNvSpPr>
          <p:nvPr>
            <p:ph type="body" idx="4294967295"/>
          </p:nvPr>
        </p:nvSpPr>
        <p:spPr>
          <a:xfrm>
            <a:off x="571500" y="2611437"/>
            <a:ext cx="8001000" cy="588963"/>
          </a:xfrm>
        </p:spPr>
        <p:txBody>
          <a:bodyPr lIns="91425" tIns="45700" rIns="91425" bIns="45700"/>
          <a:lstStyle/>
          <a:p>
            <a:pPr marL="0" lvl="0" indent="0">
              <a:spcBef>
                <a:spcPts val="0"/>
              </a:spcBef>
              <a:spcAft>
                <a:spcPts val="0"/>
              </a:spcAft>
              <a:buClr>
                <a:schemeClr val="dk1"/>
              </a:buClr>
              <a:buSzPts val="1100"/>
              <a:buNone/>
            </a:pPr>
            <a:r>
              <a:rPr lang="en-GB" sz="2400" dirty="0">
                <a:solidFill>
                  <a:schemeClr val="dk1"/>
                </a:solidFill>
                <a:latin typeface="Arial" panose="020B0604020202020204" pitchFamily="34" charset="0"/>
                <a:cs typeface="Arial" panose="020B0604020202020204" pitchFamily="34" charset="0"/>
              </a:rPr>
              <a:t>Watch the Chapter 6 Animated Mechanism titled “Chymotrypsin.”</a:t>
            </a:r>
            <a:endParaRPr lang="en-US" altLang="en-US" sz="3000" dirty="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a:p>
            <a:pPr marL="0" indent="0">
              <a:lnSpc>
                <a:spcPct val="115000"/>
              </a:lnSpc>
              <a:spcBef>
                <a:spcPct val="0"/>
              </a:spcBef>
              <a:buFontTx/>
              <a:buNone/>
            </a:pPr>
            <a:endParaRPr lang="en-US" altLang="en-US" sz="3000" dirty="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a:p>
            <a:pPr marL="0" indent="0">
              <a:spcBef>
                <a:spcPts val="363"/>
              </a:spcBef>
              <a:buFontTx/>
              <a:buNone/>
            </a:pPr>
            <a:endParaRPr lang="en-US" altLang="en-US" sz="3000" dirty="0">
              <a:ea typeface="ＭＳ Ｐゴシック" panose="020B0600070205080204" pitchFamily="34" charset="-128"/>
            </a:endParaRPr>
          </a:p>
          <a:p>
            <a:pPr marL="0" indent="0">
              <a:spcBef>
                <a:spcPts val="363"/>
              </a:spcBef>
              <a:buFontTx/>
              <a:buNone/>
            </a:pPr>
            <a:endParaRPr lang="en-US" altLang="en-US" sz="3000" dirty="0">
              <a:ea typeface="ＭＳ Ｐゴシック" panose="020B0600070205080204" pitchFamily="34" charset="-128"/>
            </a:endParaRPr>
          </a:p>
        </p:txBody>
      </p:sp>
    </p:spTree>
    <p:extLst>
      <p:ext uri="{BB962C8B-B14F-4D97-AF65-F5344CB8AC3E}">
        <p14:creationId xmlns:p14="http://schemas.microsoft.com/office/powerpoint/2010/main" val="350549481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2EFD4-1E9C-4737-9305-11169B178FCF}"/>
              </a:ext>
            </a:extLst>
          </p:cNvPr>
          <p:cNvSpPr>
            <a:spLocks noGrp="1"/>
          </p:cNvSpPr>
          <p:nvPr>
            <p:ph type="title"/>
          </p:nvPr>
        </p:nvSpPr>
        <p:spPr/>
        <p:txBody>
          <a:bodyPr/>
          <a:lstStyle/>
          <a:p>
            <a:r>
              <a:rPr lang="en-US" altLang="en-US" b="1"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Instructions, Part 1</a:t>
            </a:r>
            <a:endParaRPr lang="en-AU" dirty="0">
              <a:solidFill>
                <a:srgbClr val="144652"/>
              </a:solidFill>
            </a:endParaRPr>
          </a:p>
        </p:txBody>
      </p:sp>
      <p:sp>
        <p:nvSpPr>
          <p:cNvPr id="175" name="Google Shape;175;p31">
            <a:extLst>
              <a:ext uri="{FF2B5EF4-FFF2-40B4-BE49-F238E27FC236}">
                <a16:creationId xmlns:a16="http://schemas.microsoft.com/office/drawing/2014/main" id="{A74371BA-1CE1-264A-841E-5F174A5AFD83}"/>
              </a:ext>
            </a:extLst>
          </p:cNvPr>
          <p:cNvSpPr txBox="1">
            <a:spLocks noGrp="1"/>
          </p:cNvSpPr>
          <p:nvPr>
            <p:ph type="body" idx="1"/>
          </p:nvPr>
        </p:nvSpPr>
        <p:spPr>
          <a:xfrm>
            <a:off x="609600" y="1600200"/>
            <a:ext cx="7783513" cy="4419600"/>
          </a:xfrm>
        </p:spPr>
        <p:txBody>
          <a:bodyPr spcFirstLastPara="1" lIns="91425" tIns="45700" rIns="91425" bIns="45700">
            <a:noAutofit/>
          </a:bodyPr>
          <a:lstStyle/>
          <a:p>
            <a:pPr marL="457200" indent="-355600">
              <a:lnSpc>
                <a:spcPct val="115000"/>
              </a:lnSpc>
              <a:spcBef>
                <a:spcPts val="0"/>
              </a:spcBef>
              <a:spcAft>
                <a:spcPts val="0"/>
              </a:spcAft>
              <a:buSzPts val="2000"/>
              <a:buFont typeface="Arial"/>
              <a:buChar char="•"/>
              <a:defRPr/>
            </a:pPr>
            <a:r>
              <a:rPr lang="en-GB" sz="2400" dirty="0">
                <a:latin typeface="Arial" panose="020B0604020202020204" pitchFamily="34" charset="0"/>
                <a:ea typeface="Arial"/>
                <a:cs typeface="Arial" panose="020B0604020202020204" pitchFamily="34" charset="0"/>
                <a:sym typeface="Arial"/>
              </a:rPr>
              <a:t>On your own, </a:t>
            </a:r>
            <a:r>
              <a:rPr lang="en-GB" sz="2400" dirty="0">
                <a:solidFill>
                  <a:srgbClr val="0000FF"/>
                </a:solidFill>
                <a:latin typeface="Arial" panose="020B0604020202020204" pitchFamily="34" charset="0"/>
                <a:ea typeface="Arial"/>
                <a:cs typeface="Arial" panose="020B0604020202020204" pitchFamily="34" charset="0"/>
                <a:sym typeface="Arial"/>
              </a:rPr>
              <a:t>think </a:t>
            </a:r>
            <a:r>
              <a:rPr lang="en-GB" sz="2400" dirty="0">
                <a:latin typeface="Arial" panose="020B0604020202020204" pitchFamily="34" charset="0"/>
                <a:ea typeface="Arial"/>
                <a:cs typeface="Arial" panose="020B0604020202020204" pitchFamily="34" charset="0"/>
                <a:sym typeface="Arial"/>
              </a:rPr>
              <a:t>of answers to the questions:</a:t>
            </a:r>
            <a:endParaRPr sz="2400" dirty="0">
              <a:latin typeface="Arial" panose="020B0604020202020204" pitchFamily="34" charset="0"/>
              <a:ea typeface="Arial"/>
              <a:cs typeface="Arial" panose="020B0604020202020204" pitchFamily="34" charset="0"/>
              <a:sym typeface="Arial"/>
            </a:endParaRPr>
          </a:p>
          <a:p>
            <a:pPr marL="914400" lvl="1" indent="-355600">
              <a:lnSpc>
                <a:spcPct val="115000"/>
              </a:lnSpc>
              <a:spcBef>
                <a:spcPts val="0"/>
              </a:spcBef>
              <a:spcAft>
                <a:spcPts val="0"/>
              </a:spcAft>
              <a:buSzPts val="2000"/>
              <a:buFont typeface="Arial"/>
              <a:buChar char="–"/>
              <a:defRPr/>
            </a:pPr>
            <a:r>
              <a:rPr lang="en-GB" sz="2400" dirty="0">
                <a:solidFill>
                  <a:schemeClr val="dk1"/>
                </a:solidFill>
                <a:latin typeface="Arial" panose="020B0604020202020204" pitchFamily="34" charset="0"/>
                <a:cs typeface="Arial" panose="020B0604020202020204" pitchFamily="34" charset="0"/>
              </a:rPr>
              <a:t>If the pH of a cell is 7.2, do the structures of the amino acids in the active site make sense with their known </a:t>
            </a:r>
            <a:r>
              <a:rPr lang="en-GB" sz="2400" dirty="0" err="1">
                <a:solidFill>
                  <a:schemeClr val="dk1"/>
                </a:solidFill>
                <a:latin typeface="Arial" panose="020B0604020202020204" pitchFamily="34" charset="0"/>
                <a:cs typeface="Arial" panose="020B0604020202020204" pitchFamily="34" charset="0"/>
              </a:rPr>
              <a:t>p</a:t>
            </a:r>
            <a:r>
              <a:rPr lang="en-GB" sz="2400" i="1" dirty="0" err="1">
                <a:solidFill>
                  <a:schemeClr val="dk1"/>
                </a:solidFill>
                <a:latin typeface="Arial" panose="020B0604020202020204" pitchFamily="34" charset="0"/>
                <a:cs typeface="Arial" panose="020B0604020202020204" pitchFamily="34" charset="0"/>
              </a:rPr>
              <a:t>K</a:t>
            </a:r>
            <a:r>
              <a:rPr lang="en-GB" sz="2400" baseline="-25000" dirty="0" err="1">
                <a:solidFill>
                  <a:schemeClr val="dk1"/>
                </a:solidFill>
                <a:latin typeface="Arial" panose="020B0604020202020204" pitchFamily="34" charset="0"/>
                <a:cs typeface="Arial" panose="020B0604020202020204" pitchFamily="34" charset="0"/>
              </a:rPr>
              <a:t>a</a:t>
            </a:r>
            <a:r>
              <a:rPr lang="en-GB" sz="2400" dirty="0">
                <a:solidFill>
                  <a:schemeClr val="dk1"/>
                </a:solidFill>
                <a:latin typeface="Arial" panose="020B0604020202020204" pitchFamily="34" charset="0"/>
                <a:cs typeface="Arial" panose="020B0604020202020204" pitchFamily="34" charset="0"/>
              </a:rPr>
              <a:t> values?</a:t>
            </a:r>
          </a:p>
          <a:p>
            <a:pPr marL="914400" lvl="1" indent="-355600">
              <a:lnSpc>
                <a:spcPct val="115000"/>
              </a:lnSpc>
              <a:spcBef>
                <a:spcPts val="0"/>
              </a:spcBef>
              <a:spcAft>
                <a:spcPts val="0"/>
              </a:spcAft>
              <a:buSzPts val="2000"/>
              <a:buFont typeface="Arial"/>
              <a:buChar char="–"/>
              <a:defRPr/>
            </a:pPr>
            <a:r>
              <a:rPr lang="en-GB" sz="2400" dirty="0">
                <a:solidFill>
                  <a:schemeClr val="dk1"/>
                </a:solidFill>
                <a:latin typeface="Arial" panose="020B0604020202020204" pitchFamily="34" charset="0"/>
                <a:cs typeface="Arial" panose="020B0604020202020204" pitchFamily="34" charset="0"/>
              </a:rPr>
              <a:t>What does this tell you about the pH of the active site?</a:t>
            </a:r>
          </a:p>
          <a:p>
            <a:pPr marL="558800" lvl="1" indent="0">
              <a:lnSpc>
                <a:spcPct val="115000"/>
              </a:lnSpc>
              <a:spcBef>
                <a:spcPts val="0"/>
              </a:spcBef>
              <a:spcAft>
                <a:spcPts val="0"/>
              </a:spcAft>
              <a:buSzPts val="2000"/>
              <a:buNone/>
              <a:defRPr/>
            </a:pPr>
            <a:r>
              <a:rPr lang="en-GB" sz="2400" dirty="0">
                <a:latin typeface="Arial" panose="020B0604020202020204" pitchFamily="34" charset="0"/>
                <a:ea typeface="Arial"/>
                <a:cs typeface="Arial" panose="020B0604020202020204" pitchFamily="34" charset="0"/>
                <a:sym typeface="Arial"/>
              </a:rPr>
              <a:t>	(2 minutes)</a:t>
            </a:r>
            <a:endParaRPr lang="en-US" sz="2400" dirty="0">
              <a:latin typeface="Arial" panose="020B0604020202020204" pitchFamily="34" charset="0"/>
              <a:ea typeface="Arial"/>
              <a:cs typeface="Arial" panose="020B0604020202020204" pitchFamily="34" charset="0"/>
              <a:sym typeface="Arial"/>
            </a:endParaRPr>
          </a:p>
          <a:p>
            <a:pPr marL="457200" indent="-355600">
              <a:lnSpc>
                <a:spcPct val="115000"/>
              </a:lnSpc>
              <a:spcBef>
                <a:spcPts val="0"/>
              </a:spcBef>
              <a:spcAft>
                <a:spcPts val="0"/>
              </a:spcAft>
              <a:buSzPts val="2000"/>
              <a:buFont typeface="Arial"/>
              <a:buChar char="•"/>
              <a:defRPr/>
            </a:pPr>
            <a:r>
              <a:rPr lang="en-US" sz="2400" dirty="0">
                <a:solidFill>
                  <a:srgbClr val="0000FF"/>
                </a:solidFill>
                <a:latin typeface="Arial" panose="020B0604020202020204" pitchFamily="34" charset="0"/>
                <a:ea typeface="Arial"/>
                <a:cs typeface="Arial" panose="020B0604020202020204" pitchFamily="34" charset="0"/>
                <a:sym typeface="Arial"/>
              </a:rPr>
              <a:t>Pair</a:t>
            </a:r>
            <a:r>
              <a:rPr lang="en-US" sz="2400" dirty="0">
                <a:latin typeface="Arial" panose="020B0604020202020204" pitchFamily="34" charset="0"/>
                <a:ea typeface="Arial"/>
                <a:cs typeface="Arial" panose="020B0604020202020204" pitchFamily="34" charset="0"/>
                <a:sym typeface="Arial"/>
              </a:rPr>
              <a:t> up to discuss your ideas. (2 minutes)</a:t>
            </a:r>
          </a:p>
          <a:p>
            <a:pPr marL="457200" indent="-355600">
              <a:lnSpc>
                <a:spcPct val="115000"/>
              </a:lnSpc>
              <a:spcBef>
                <a:spcPts val="0"/>
              </a:spcBef>
              <a:spcAft>
                <a:spcPts val="0"/>
              </a:spcAft>
              <a:buSzPts val="2000"/>
              <a:buFont typeface="Arial"/>
              <a:buChar char="•"/>
              <a:defRPr/>
            </a:pPr>
            <a:r>
              <a:rPr lang="en-GB" sz="2400" dirty="0">
                <a:solidFill>
                  <a:srgbClr val="0000FF"/>
                </a:solidFill>
                <a:latin typeface="Arial" panose="020B0604020202020204" pitchFamily="34" charset="0"/>
                <a:ea typeface="Arial"/>
                <a:cs typeface="Arial" panose="020B0604020202020204" pitchFamily="34" charset="0"/>
                <a:sym typeface="Arial"/>
              </a:rPr>
              <a:t>Share</a:t>
            </a:r>
            <a:r>
              <a:rPr lang="en-GB" sz="2400" dirty="0">
                <a:latin typeface="Arial" panose="020B0604020202020204" pitchFamily="34" charset="0"/>
                <a:ea typeface="Arial"/>
                <a:cs typeface="Arial" panose="020B0604020202020204" pitchFamily="34" charset="0"/>
                <a:sym typeface="Arial"/>
              </a:rPr>
              <a:t> your ideas with the class in group discussion. (3 minutes)</a:t>
            </a:r>
            <a:endParaRPr sz="2400" dirty="0">
              <a:solidFill>
                <a:srgbClr val="0000FF"/>
              </a:solidFill>
              <a:latin typeface="Arial" panose="020B0604020202020204" pitchFamily="34" charset="0"/>
              <a:ea typeface="Arial"/>
              <a:cs typeface="Arial" panose="020B0604020202020204" pitchFamily="34" charset="0"/>
              <a:sym typeface="Arial"/>
            </a:endParaRPr>
          </a:p>
          <a:p>
            <a:pPr marL="0" indent="0">
              <a:spcBef>
                <a:spcPts val="360"/>
              </a:spcBef>
              <a:spcAft>
                <a:spcPts val="0"/>
              </a:spcAft>
              <a:buFontTx/>
              <a:buNone/>
              <a:defRPr/>
            </a:pPr>
            <a:endParaRPr sz="2000" dirty="0"/>
          </a:p>
          <a:p>
            <a:pPr marL="0" indent="0">
              <a:spcBef>
                <a:spcPts val="360"/>
              </a:spcBef>
              <a:spcAft>
                <a:spcPts val="0"/>
              </a:spcAft>
              <a:buFontTx/>
              <a:buNone/>
              <a:defRPr/>
            </a:pPr>
            <a:endParaRPr sz="2000" dirty="0"/>
          </a:p>
        </p:txBody>
      </p:sp>
    </p:spTree>
    <p:extLst>
      <p:ext uri="{BB962C8B-B14F-4D97-AF65-F5344CB8AC3E}">
        <p14:creationId xmlns:p14="http://schemas.microsoft.com/office/powerpoint/2010/main" val="9996970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2E409-5937-4D19-B33B-DE4956A48869}"/>
              </a:ext>
            </a:extLst>
          </p:cNvPr>
          <p:cNvSpPr>
            <a:spLocks noGrp="1"/>
          </p:cNvSpPr>
          <p:nvPr>
            <p:ph type="title"/>
          </p:nvPr>
        </p:nvSpPr>
        <p:spPr/>
        <p:txBody>
          <a:bodyPr/>
          <a:lstStyle/>
          <a:p>
            <a:r>
              <a:rPr lang="en-US" altLang="en-US" b="1"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Solution, Part 1</a:t>
            </a:r>
            <a:endParaRPr lang="en-AU" dirty="0">
              <a:solidFill>
                <a:srgbClr val="144652"/>
              </a:solidFill>
            </a:endParaRPr>
          </a:p>
        </p:txBody>
      </p:sp>
      <p:sp>
        <p:nvSpPr>
          <p:cNvPr id="4" name="Google Shape;376;g847cf01710_0_48">
            <a:extLst>
              <a:ext uri="{FF2B5EF4-FFF2-40B4-BE49-F238E27FC236}">
                <a16:creationId xmlns:a16="http://schemas.microsoft.com/office/drawing/2014/main" id="{BF56E702-C09F-6A44-A0A7-6FD0CFE5BB42}"/>
              </a:ext>
            </a:extLst>
          </p:cNvPr>
          <p:cNvSpPr txBox="1">
            <a:spLocks/>
          </p:cNvSpPr>
          <p:nvPr/>
        </p:nvSpPr>
        <p:spPr bwMode="auto">
          <a:xfrm>
            <a:off x="304800" y="1366837"/>
            <a:ext cx="4910138" cy="5338763"/>
          </a:xfrm>
          <a:prstGeom prst="rect">
            <a:avLst/>
          </a:prstGeom>
          <a:noFill/>
          <a:ln>
            <a:noFill/>
          </a:ln>
        </p:spPr>
        <p:txBody>
          <a:bodyPr lIns="91425" tIns="45700" rIns="91425" bIns="4570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810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indent="-355600">
              <a:lnSpc>
                <a:spcPct val="115000"/>
              </a:lnSpc>
              <a:spcBef>
                <a:spcPts val="0"/>
              </a:spcBef>
              <a:spcAft>
                <a:spcPts val="0"/>
              </a:spcAft>
              <a:buSzPts val="2000"/>
              <a:buFont typeface="Arial"/>
              <a:buChar char="–"/>
              <a:defRPr/>
            </a:pPr>
            <a:r>
              <a:rPr lang="en-GB" sz="2200" b="0" dirty="0">
                <a:solidFill>
                  <a:schemeClr val="dk1"/>
                </a:solidFill>
                <a:cs typeface="Arial" panose="020B0604020202020204" pitchFamily="34" charset="0"/>
              </a:rPr>
              <a:t>If the pH of a cell is 7.2, do the structures of the amino acids in the active site make sense with their known </a:t>
            </a:r>
            <a:r>
              <a:rPr lang="en-GB" sz="2200" b="0" dirty="0" err="1">
                <a:solidFill>
                  <a:schemeClr val="dk1"/>
                </a:solidFill>
                <a:cs typeface="Arial" panose="020B0604020202020204" pitchFamily="34" charset="0"/>
              </a:rPr>
              <a:t>p</a:t>
            </a:r>
            <a:r>
              <a:rPr lang="en-GB" sz="2200" b="0" i="1" dirty="0" err="1">
                <a:solidFill>
                  <a:schemeClr val="dk1"/>
                </a:solidFill>
                <a:cs typeface="Arial" panose="020B0604020202020204" pitchFamily="34" charset="0"/>
              </a:rPr>
              <a:t>K</a:t>
            </a:r>
            <a:r>
              <a:rPr lang="en-GB" sz="2200" b="0" baseline="-25000" dirty="0" err="1">
                <a:solidFill>
                  <a:schemeClr val="dk1"/>
                </a:solidFill>
                <a:cs typeface="Arial" panose="020B0604020202020204" pitchFamily="34" charset="0"/>
              </a:rPr>
              <a:t>a</a:t>
            </a:r>
            <a:r>
              <a:rPr lang="en-GB" sz="2200" b="0" dirty="0">
                <a:solidFill>
                  <a:schemeClr val="dk1"/>
                </a:solidFill>
                <a:cs typeface="Arial" panose="020B0604020202020204" pitchFamily="34" charset="0"/>
              </a:rPr>
              <a:t> values? </a:t>
            </a:r>
            <a:r>
              <a:rPr lang="en-GB" sz="2200" dirty="0"/>
              <a:t>The </a:t>
            </a:r>
            <a:r>
              <a:rPr lang="en-GB" sz="2200" dirty="0" err="1"/>
              <a:t>p</a:t>
            </a:r>
            <a:r>
              <a:rPr lang="en-GB" sz="2200" i="1" dirty="0" err="1"/>
              <a:t>K</a:t>
            </a:r>
            <a:r>
              <a:rPr lang="en-GB" sz="2200" baseline="-25000" dirty="0" err="1"/>
              <a:t>a</a:t>
            </a:r>
            <a:r>
              <a:rPr lang="en-GB" sz="2200" dirty="0"/>
              <a:t> of histidine’s side chain is near 6, so one would expect it to be deprotonated. </a:t>
            </a:r>
          </a:p>
          <a:p>
            <a:pPr lvl="1" indent="-355600">
              <a:lnSpc>
                <a:spcPct val="115000"/>
              </a:lnSpc>
              <a:spcBef>
                <a:spcPts val="0"/>
              </a:spcBef>
              <a:spcAft>
                <a:spcPts val="0"/>
              </a:spcAft>
              <a:buSzPts val="2000"/>
              <a:buFont typeface="Arial"/>
              <a:buChar char="–"/>
              <a:defRPr/>
            </a:pPr>
            <a:r>
              <a:rPr lang="en-GB" sz="2200" b="0" dirty="0">
                <a:solidFill>
                  <a:schemeClr val="dk1"/>
                </a:solidFill>
                <a:cs typeface="Arial" panose="020B0604020202020204" pitchFamily="34" charset="0"/>
              </a:rPr>
              <a:t>What does this tell you about the pH of the active site? </a:t>
            </a:r>
            <a:r>
              <a:rPr lang="en-GB" sz="2200" dirty="0"/>
              <a:t>The local pH of the enzyme’s active site must be more acidic than that of the cell.</a:t>
            </a:r>
            <a:r>
              <a:rPr lang="en-GB" sz="2400" dirty="0"/>
              <a:t> </a:t>
            </a:r>
          </a:p>
          <a:p>
            <a:pPr lvl="1" indent="-355600">
              <a:lnSpc>
                <a:spcPct val="115000"/>
              </a:lnSpc>
              <a:spcBef>
                <a:spcPts val="0"/>
              </a:spcBef>
              <a:spcAft>
                <a:spcPts val="0"/>
              </a:spcAft>
              <a:buSzPts val="2000"/>
              <a:buFont typeface="Arial"/>
              <a:buChar char="–"/>
              <a:defRPr/>
            </a:pPr>
            <a:endParaRPr lang="en-GB" sz="2400" b="0" dirty="0">
              <a:solidFill>
                <a:schemeClr val="dk1"/>
              </a:solidFill>
              <a:cs typeface="Arial" panose="020B0604020202020204" pitchFamily="34" charset="0"/>
            </a:endParaRPr>
          </a:p>
          <a:p>
            <a:pPr lvl="1">
              <a:lnSpc>
                <a:spcPct val="115000"/>
              </a:lnSpc>
              <a:spcBef>
                <a:spcPct val="0"/>
              </a:spcBef>
              <a:buSzPts val="2400"/>
            </a:pPr>
            <a:endParaRPr lang="en-US" altLang="en-US" sz="2400" b="0" dirty="0">
              <a:cs typeface="Arial" panose="020B0604020202020204" pitchFamily="34" charset="0"/>
              <a:sym typeface="Arial" panose="020B0604020202020204" pitchFamily="34" charset="0"/>
            </a:endParaRPr>
          </a:p>
        </p:txBody>
      </p:sp>
      <p:pic>
        <p:nvPicPr>
          <p:cNvPr id="5" name="Google Shape;75;p16" descr="The histidine has C bonded to H to the right, N H 3 plus to the left, C O O minus H above, and C H 2 below that is further bonded to C at the top left vertex of a five-membered ring. The ring has N H substituted for C at the top vertex, C bonded to H at the bottom left vertex and right vertex, N substituted for C at the bottom right vertex, and double bonds on the left side and right bottom side. C H 2 and the ring are highlighted.">
            <a:extLst>
              <a:ext uri="{FF2B5EF4-FFF2-40B4-BE49-F238E27FC236}">
                <a16:creationId xmlns:a16="http://schemas.microsoft.com/office/drawing/2014/main" id="{4FB72B11-27D0-6D4E-9B5F-39D3883D936E}"/>
              </a:ext>
            </a:extLst>
          </p:cNvPr>
          <p:cNvPicPr preferRelativeResize="0"/>
          <p:nvPr/>
        </p:nvPicPr>
        <p:blipFill>
          <a:blip r:embed="rId3">
            <a:alphaModFix/>
          </a:blip>
          <a:stretch>
            <a:fillRect/>
          </a:stretch>
        </p:blipFill>
        <p:spPr>
          <a:xfrm>
            <a:off x="5486400" y="1581089"/>
            <a:ext cx="1534028" cy="2109539"/>
          </a:xfrm>
          <a:prstGeom prst="rect">
            <a:avLst/>
          </a:prstGeom>
          <a:noFill/>
          <a:ln>
            <a:noFill/>
          </a:ln>
        </p:spPr>
      </p:pic>
      <p:sp>
        <p:nvSpPr>
          <p:cNvPr id="6" name="Google Shape;76;p16">
            <a:extLst>
              <a:ext uri="{FF2B5EF4-FFF2-40B4-BE49-F238E27FC236}">
                <a16:creationId xmlns:a16="http://schemas.microsoft.com/office/drawing/2014/main" id="{9BB84F3D-A783-C64B-9692-CDC82EAF9565}"/>
              </a:ext>
            </a:extLst>
          </p:cNvPr>
          <p:cNvSpPr txBox="1"/>
          <p:nvPr/>
        </p:nvSpPr>
        <p:spPr>
          <a:xfrm>
            <a:off x="7096126" y="2312918"/>
            <a:ext cx="2039700" cy="88748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0" dirty="0"/>
              <a:t>Deprotonated Histidine</a:t>
            </a:r>
            <a:endParaRPr sz="2400" b="0" dirty="0"/>
          </a:p>
        </p:txBody>
      </p:sp>
      <p:pic>
        <p:nvPicPr>
          <p:cNvPr id="7" name="Google Shape;77;p16" descr="The histidine has C bonded to H to the right, N H 3 plus to the left, C O O minus H above, and C H 2 below that is further bonded to C at the top left vertex of a five-membered ring. The ring has N H substituted for C at the top vertex, C bonded to H at the bottom left vertex and right vertex, N H plus substituted for C at the bottom right vertex, and double bonds on the left side and right bottom side. C H 2 and the ring are highlighted.">
            <a:extLst>
              <a:ext uri="{FF2B5EF4-FFF2-40B4-BE49-F238E27FC236}">
                <a16:creationId xmlns:a16="http://schemas.microsoft.com/office/drawing/2014/main" id="{29D0BE24-7AB3-6B4A-847F-3D903591877E}"/>
              </a:ext>
            </a:extLst>
          </p:cNvPr>
          <p:cNvPicPr preferRelativeResize="0"/>
          <p:nvPr/>
        </p:nvPicPr>
        <p:blipFill>
          <a:blip r:embed="rId4">
            <a:alphaModFix/>
          </a:blip>
          <a:stretch>
            <a:fillRect/>
          </a:stretch>
        </p:blipFill>
        <p:spPr>
          <a:xfrm>
            <a:off x="5486400" y="4218084"/>
            <a:ext cx="1439626" cy="2117653"/>
          </a:xfrm>
          <a:prstGeom prst="rect">
            <a:avLst/>
          </a:prstGeom>
          <a:noFill/>
          <a:ln>
            <a:noFill/>
          </a:ln>
        </p:spPr>
      </p:pic>
      <p:sp>
        <p:nvSpPr>
          <p:cNvPr id="8" name="Google Shape;78;p16">
            <a:extLst>
              <a:ext uri="{FF2B5EF4-FFF2-40B4-BE49-F238E27FC236}">
                <a16:creationId xmlns:a16="http://schemas.microsoft.com/office/drawing/2014/main" id="{F3C0F874-CCCB-A647-9B43-8CB1BBD1DF08}"/>
              </a:ext>
            </a:extLst>
          </p:cNvPr>
          <p:cNvSpPr txBox="1"/>
          <p:nvPr/>
        </p:nvSpPr>
        <p:spPr>
          <a:xfrm>
            <a:off x="7011076" y="4913610"/>
            <a:ext cx="2039700" cy="88748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0" dirty="0"/>
              <a:t>Protonated Histidine</a:t>
            </a:r>
            <a:endParaRPr sz="2400" b="0" dirty="0"/>
          </a:p>
        </p:txBody>
      </p:sp>
    </p:spTree>
    <p:extLst>
      <p:ext uri="{BB962C8B-B14F-4D97-AF65-F5344CB8AC3E}">
        <p14:creationId xmlns:p14="http://schemas.microsoft.com/office/powerpoint/2010/main" val="96828782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55DB8-DABA-4B98-A604-B8FABA1716E5}"/>
              </a:ext>
            </a:extLst>
          </p:cNvPr>
          <p:cNvSpPr>
            <a:spLocks noGrp="1"/>
          </p:cNvSpPr>
          <p:nvPr>
            <p:ph type="title"/>
          </p:nvPr>
        </p:nvSpPr>
        <p:spPr/>
        <p:txBody>
          <a:bodyPr/>
          <a:lstStyle/>
          <a:p>
            <a:r>
              <a:rPr lang="en-US" altLang="en-US" b="1"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Instructions, Part 2</a:t>
            </a:r>
            <a:endParaRPr lang="en-AU" dirty="0">
              <a:solidFill>
                <a:srgbClr val="144652"/>
              </a:solidFill>
            </a:endParaRPr>
          </a:p>
        </p:txBody>
      </p:sp>
      <p:sp>
        <p:nvSpPr>
          <p:cNvPr id="175" name="Google Shape;175;p31">
            <a:extLst>
              <a:ext uri="{FF2B5EF4-FFF2-40B4-BE49-F238E27FC236}">
                <a16:creationId xmlns:a16="http://schemas.microsoft.com/office/drawing/2014/main" id="{A74371BA-1CE1-264A-841E-5F174A5AFD83}"/>
              </a:ext>
            </a:extLst>
          </p:cNvPr>
          <p:cNvSpPr txBox="1">
            <a:spLocks noGrp="1"/>
          </p:cNvSpPr>
          <p:nvPr>
            <p:ph type="body" idx="1"/>
          </p:nvPr>
        </p:nvSpPr>
        <p:spPr>
          <a:xfrm>
            <a:off x="762000" y="1676400"/>
            <a:ext cx="7783513" cy="4724400"/>
          </a:xfrm>
        </p:spPr>
        <p:txBody>
          <a:bodyPr spcFirstLastPara="1" lIns="91425" tIns="45700" rIns="91425" bIns="45700">
            <a:noAutofit/>
          </a:bodyPr>
          <a:lstStyle/>
          <a:p>
            <a:pPr marL="457200" indent="-355600">
              <a:lnSpc>
                <a:spcPct val="115000"/>
              </a:lnSpc>
              <a:spcBef>
                <a:spcPts val="0"/>
              </a:spcBef>
              <a:spcAft>
                <a:spcPts val="0"/>
              </a:spcAft>
              <a:buSzPts val="2000"/>
              <a:buFont typeface="Arial"/>
              <a:buChar char="•"/>
              <a:defRPr/>
            </a:pPr>
            <a:r>
              <a:rPr lang="en-GB" sz="2400" dirty="0">
                <a:latin typeface="Arial" panose="020B0604020202020204" pitchFamily="34" charset="0"/>
                <a:ea typeface="Arial"/>
                <a:cs typeface="Arial" panose="020B0604020202020204" pitchFamily="34" charset="0"/>
                <a:sym typeface="Arial"/>
              </a:rPr>
              <a:t>On your own, </a:t>
            </a:r>
            <a:r>
              <a:rPr lang="en-GB" sz="2400" dirty="0">
                <a:solidFill>
                  <a:srgbClr val="0000FF"/>
                </a:solidFill>
                <a:latin typeface="Arial" panose="020B0604020202020204" pitchFamily="34" charset="0"/>
                <a:ea typeface="Arial"/>
                <a:cs typeface="Arial" panose="020B0604020202020204" pitchFamily="34" charset="0"/>
                <a:sym typeface="Arial"/>
              </a:rPr>
              <a:t>think </a:t>
            </a:r>
            <a:r>
              <a:rPr lang="en-GB" sz="2400" dirty="0">
                <a:latin typeface="Arial" panose="020B0604020202020204" pitchFamily="34" charset="0"/>
                <a:ea typeface="Arial"/>
                <a:cs typeface="Arial" panose="020B0604020202020204" pitchFamily="34" charset="0"/>
                <a:sym typeface="Arial"/>
              </a:rPr>
              <a:t>of answers to the question:</a:t>
            </a:r>
            <a:endParaRPr sz="2400" dirty="0">
              <a:latin typeface="Arial" panose="020B0604020202020204" pitchFamily="34" charset="0"/>
              <a:ea typeface="Arial"/>
              <a:cs typeface="Arial" panose="020B0604020202020204" pitchFamily="34" charset="0"/>
              <a:sym typeface="Arial"/>
            </a:endParaRPr>
          </a:p>
          <a:p>
            <a:pPr marL="914400" lvl="1" indent="-355600">
              <a:lnSpc>
                <a:spcPct val="115000"/>
              </a:lnSpc>
              <a:spcBef>
                <a:spcPts val="0"/>
              </a:spcBef>
              <a:spcAft>
                <a:spcPts val="0"/>
              </a:spcAft>
              <a:buSzPts val="2000"/>
              <a:buFont typeface="Arial"/>
              <a:buChar char="–"/>
              <a:defRPr/>
            </a:pPr>
            <a:r>
              <a:rPr lang="en-GB" sz="2400" dirty="0">
                <a:solidFill>
                  <a:schemeClr val="dk1"/>
                </a:solidFill>
                <a:latin typeface="Arial" panose="020B0604020202020204" pitchFamily="34" charset="0"/>
                <a:cs typeface="Arial" panose="020B0604020202020204" pitchFamily="34" charset="0"/>
              </a:rPr>
              <a:t>If a fellow student states “Aspartate both takes a hydrogen and loses one. If aspartate is near its </a:t>
            </a:r>
            <a:r>
              <a:rPr lang="en-GB" sz="2400" dirty="0" err="1">
                <a:solidFill>
                  <a:schemeClr val="dk1"/>
                </a:solidFill>
                <a:latin typeface="Arial" panose="020B0604020202020204" pitchFamily="34" charset="0"/>
                <a:cs typeface="Arial" panose="020B0604020202020204" pitchFamily="34" charset="0"/>
              </a:rPr>
              <a:t>p</a:t>
            </a:r>
            <a:r>
              <a:rPr lang="en-GB" sz="2400" i="1" dirty="0" err="1">
                <a:solidFill>
                  <a:schemeClr val="dk1"/>
                </a:solidFill>
                <a:latin typeface="Arial" panose="020B0604020202020204" pitchFamily="34" charset="0"/>
                <a:cs typeface="Arial" panose="020B0604020202020204" pitchFamily="34" charset="0"/>
              </a:rPr>
              <a:t>K</a:t>
            </a:r>
            <a:r>
              <a:rPr lang="en-GB" sz="2400" baseline="-25000" dirty="0" err="1">
                <a:solidFill>
                  <a:schemeClr val="dk1"/>
                </a:solidFill>
                <a:latin typeface="Arial" panose="020B0604020202020204" pitchFamily="34" charset="0"/>
                <a:cs typeface="Arial" panose="020B0604020202020204" pitchFamily="34" charset="0"/>
              </a:rPr>
              <a:t>a</a:t>
            </a:r>
            <a:r>
              <a:rPr lang="en-GB" sz="2400" dirty="0">
                <a:solidFill>
                  <a:schemeClr val="dk1"/>
                </a:solidFill>
                <a:latin typeface="Arial" panose="020B0604020202020204" pitchFamily="34" charset="0"/>
                <a:cs typeface="Arial" panose="020B0604020202020204" pitchFamily="34" charset="0"/>
              </a:rPr>
              <a:t> value, shouldn’t this be impossible?” What would you say?</a:t>
            </a:r>
          </a:p>
          <a:p>
            <a:pPr marL="558800" lvl="1" indent="0">
              <a:lnSpc>
                <a:spcPct val="115000"/>
              </a:lnSpc>
              <a:spcBef>
                <a:spcPts val="0"/>
              </a:spcBef>
              <a:spcAft>
                <a:spcPts val="0"/>
              </a:spcAft>
              <a:buSzPts val="2000"/>
              <a:buNone/>
              <a:defRPr/>
            </a:pPr>
            <a:r>
              <a:rPr lang="en-GB" sz="2400" dirty="0">
                <a:latin typeface="Arial" panose="020B0604020202020204" pitchFamily="34" charset="0"/>
                <a:ea typeface="Arial"/>
                <a:cs typeface="Arial" panose="020B0604020202020204" pitchFamily="34" charset="0"/>
                <a:sym typeface="Arial"/>
              </a:rPr>
              <a:t>	(2 minutes)</a:t>
            </a:r>
            <a:br>
              <a:rPr lang="en-GB" sz="2400" dirty="0">
                <a:latin typeface="Arial" panose="020B0604020202020204" pitchFamily="34" charset="0"/>
                <a:ea typeface="Arial"/>
                <a:cs typeface="Arial" panose="020B0604020202020204" pitchFamily="34" charset="0"/>
                <a:sym typeface="Arial"/>
              </a:rPr>
            </a:br>
            <a:endParaRPr sz="2400" dirty="0">
              <a:latin typeface="Arial" panose="020B0604020202020204" pitchFamily="34" charset="0"/>
              <a:ea typeface="Arial"/>
              <a:cs typeface="Arial" panose="020B0604020202020204" pitchFamily="34" charset="0"/>
              <a:sym typeface="Arial"/>
            </a:endParaRPr>
          </a:p>
          <a:p>
            <a:pPr marL="457200" indent="-355600">
              <a:lnSpc>
                <a:spcPct val="115000"/>
              </a:lnSpc>
              <a:spcBef>
                <a:spcPts val="0"/>
              </a:spcBef>
              <a:spcAft>
                <a:spcPts val="0"/>
              </a:spcAft>
              <a:buSzPts val="2000"/>
              <a:buFont typeface="Arial"/>
              <a:buChar char="•"/>
              <a:defRPr/>
            </a:pPr>
            <a:r>
              <a:rPr lang="en-GB" sz="2400" dirty="0">
                <a:solidFill>
                  <a:srgbClr val="0000FF"/>
                </a:solidFill>
                <a:latin typeface="Arial" panose="020B0604020202020204" pitchFamily="34" charset="0"/>
                <a:ea typeface="Arial"/>
                <a:cs typeface="Arial" panose="020B0604020202020204" pitchFamily="34" charset="0"/>
                <a:sym typeface="Arial"/>
              </a:rPr>
              <a:t>Pair</a:t>
            </a:r>
            <a:r>
              <a:rPr lang="en-GB" sz="2400" dirty="0">
                <a:latin typeface="Arial" panose="020B0604020202020204" pitchFamily="34" charset="0"/>
                <a:ea typeface="Arial"/>
                <a:cs typeface="Arial" panose="020B0604020202020204" pitchFamily="34" charset="0"/>
                <a:sym typeface="Arial"/>
              </a:rPr>
              <a:t> up to discuss your ideas. (2 minutes)</a:t>
            </a:r>
            <a:br>
              <a:rPr lang="en-GB" sz="2400" dirty="0">
                <a:latin typeface="Arial" panose="020B0604020202020204" pitchFamily="34" charset="0"/>
                <a:ea typeface="Arial"/>
                <a:cs typeface="Arial" panose="020B0604020202020204" pitchFamily="34" charset="0"/>
                <a:sym typeface="Arial"/>
              </a:rPr>
            </a:br>
            <a:endParaRPr sz="2400" dirty="0">
              <a:latin typeface="Arial" panose="020B0604020202020204" pitchFamily="34" charset="0"/>
              <a:ea typeface="Arial"/>
              <a:cs typeface="Arial" panose="020B0604020202020204" pitchFamily="34" charset="0"/>
              <a:sym typeface="Arial"/>
            </a:endParaRPr>
          </a:p>
          <a:p>
            <a:pPr marL="457200" indent="-355600">
              <a:lnSpc>
                <a:spcPct val="115000"/>
              </a:lnSpc>
              <a:spcBef>
                <a:spcPts val="0"/>
              </a:spcBef>
              <a:spcAft>
                <a:spcPts val="0"/>
              </a:spcAft>
              <a:buSzPts val="2000"/>
              <a:buFont typeface="Arial"/>
              <a:buChar char="•"/>
              <a:defRPr/>
            </a:pPr>
            <a:r>
              <a:rPr lang="en-GB" sz="2400" dirty="0">
                <a:solidFill>
                  <a:srgbClr val="0000FF"/>
                </a:solidFill>
                <a:latin typeface="Arial" panose="020B0604020202020204" pitchFamily="34" charset="0"/>
                <a:ea typeface="Arial"/>
                <a:cs typeface="Arial" panose="020B0604020202020204" pitchFamily="34" charset="0"/>
                <a:sym typeface="Arial"/>
              </a:rPr>
              <a:t>Share</a:t>
            </a:r>
            <a:r>
              <a:rPr lang="en-GB" sz="2400" dirty="0">
                <a:latin typeface="Arial" panose="020B0604020202020204" pitchFamily="34" charset="0"/>
                <a:ea typeface="Arial"/>
                <a:cs typeface="Arial" panose="020B0604020202020204" pitchFamily="34" charset="0"/>
                <a:sym typeface="Arial"/>
              </a:rPr>
              <a:t> your ideas with the class in group discussion. (3 minutes)</a:t>
            </a:r>
            <a:endParaRPr sz="2400" dirty="0">
              <a:solidFill>
                <a:srgbClr val="0000FF"/>
              </a:solidFill>
              <a:latin typeface="Arial" panose="020B0604020202020204" pitchFamily="34" charset="0"/>
              <a:ea typeface="Arial"/>
              <a:cs typeface="Arial" panose="020B0604020202020204" pitchFamily="34" charset="0"/>
              <a:sym typeface="Arial"/>
            </a:endParaRPr>
          </a:p>
          <a:p>
            <a:pPr marL="0" indent="0">
              <a:spcBef>
                <a:spcPts val="360"/>
              </a:spcBef>
              <a:spcAft>
                <a:spcPts val="0"/>
              </a:spcAft>
              <a:buFontTx/>
              <a:buNone/>
              <a:defRPr/>
            </a:pPr>
            <a:endParaRPr sz="2000" dirty="0"/>
          </a:p>
          <a:p>
            <a:pPr marL="0" indent="0">
              <a:spcBef>
                <a:spcPts val="360"/>
              </a:spcBef>
              <a:spcAft>
                <a:spcPts val="0"/>
              </a:spcAft>
              <a:buFontTx/>
              <a:buNone/>
              <a:defRPr/>
            </a:pPr>
            <a:endParaRPr sz="2000" dirty="0"/>
          </a:p>
        </p:txBody>
      </p:sp>
    </p:spTree>
    <p:extLst>
      <p:ext uri="{BB962C8B-B14F-4D97-AF65-F5344CB8AC3E}">
        <p14:creationId xmlns:p14="http://schemas.microsoft.com/office/powerpoint/2010/main" val="42302487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749F0-B694-415E-AAB6-C149C45BA7EB}"/>
              </a:ext>
            </a:extLst>
          </p:cNvPr>
          <p:cNvSpPr>
            <a:spLocks noGrp="1"/>
          </p:cNvSpPr>
          <p:nvPr>
            <p:ph type="title"/>
          </p:nvPr>
        </p:nvSpPr>
        <p:spPr/>
        <p:txBody>
          <a:bodyPr/>
          <a:lstStyle/>
          <a:p>
            <a:r>
              <a:rPr lang="en-US" altLang="en-US" b="1"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Solution, Part 2</a:t>
            </a:r>
            <a:endParaRPr lang="en-AU" dirty="0">
              <a:solidFill>
                <a:srgbClr val="144652"/>
              </a:solidFill>
            </a:endParaRPr>
          </a:p>
        </p:txBody>
      </p:sp>
      <p:sp>
        <p:nvSpPr>
          <p:cNvPr id="4" name="Google Shape;376;g847cf01710_0_48">
            <a:extLst>
              <a:ext uri="{FF2B5EF4-FFF2-40B4-BE49-F238E27FC236}">
                <a16:creationId xmlns:a16="http://schemas.microsoft.com/office/drawing/2014/main" id="{BF56E702-C09F-6A44-A0A7-6FD0CFE5BB42}"/>
              </a:ext>
            </a:extLst>
          </p:cNvPr>
          <p:cNvSpPr txBox="1">
            <a:spLocks/>
          </p:cNvSpPr>
          <p:nvPr/>
        </p:nvSpPr>
        <p:spPr bwMode="auto">
          <a:xfrm>
            <a:off x="93224" y="1676400"/>
            <a:ext cx="5301594" cy="4876800"/>
          </a:xfrm>
          <a:prstGeom prst="rect">
            <a:avLst/>
          </a:prstGeom>
          <a:noFill/>
          <a:ln>
            <a:noFill/>
          </a:ln>
        </p:spPr>
        <p:txBody>
          <a:bodyPr lIns="91425" tIns="45700" rIns="91425" bIns="4570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810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538163" lvl="1" indent="-355600">
              <a:lnSpc>
                <a:spcPct val="115000"/>
              </a:lnSpc>
              <a:spcBef>
                <a:spcPts val="0"/>
              </a:spcBef>
              <a:spcAft>
                <a:spcPts val="0"/>
              </a:spcAft>
              <a:buSzPts val="2000"/>
              <a:buFont typeface="Arial"/>
              <a:buChar char="–"/>
              <a:defRPr/>
            </a:pPr>
            <a:r>
              <a:rPr lang="en-GB" sz="2400" b="0" dirty="0">
                <a:solidFill>
                  <a:schemeClr val="dk1"/>
                </a:solidFill>
                <a:cs typeface="Arial" panose="020B0604020202020204" pitchFamily="34" charset="0"/>
              </a:rPr>
              <a:t>If a fellow student states “Aspartate both takes a hydrogen and loses one. If aspartate is near its </a:t>
            </a:r>
            <a:r>
              <a:rPr lang="en-GB" sz="2400" b="0" dirty="0" err="1">
                <a:solidFill>
                  <a:schemeClr val="dk1"/>
                </a:solidFill>
                <a:cs typeface="Arial" panose="020B0604020202020204" pitchFamily="34" charset="0"/>
              </a:rPr>
              <a:t>p</a:t>
            </a:r>
            <a:r>
              <a:rPr lang="en-GB" sz="2400" b="0" i="1" dirty="0" err="1">
                <a:solidFill>
                  <a:schemeClr val="dk1"/>
                </a:solidFill>
                <a:cs typeface="Arial" panose="020B0604020202020204" pitchFamily="34" charset="0"/>
              </a:rPr>
              <a:t>K</a:t>
            </a:r>
            <a:r>
              <a:rPr lang="en-GB" sz="2400" b="0" baseline="-25000" dirty="0" err="1">
                <a:solidFill>
                  <a:schemeClr val="dk1"/>
                </a:solidFill>
                <a:cs typeface="Arial" panose="020B0604020202020204" pitchFamily="34" charset="0"/>
              </a:rPr>
              <a:t>a</a:t>
            </a:r>
            <a:r>
              <a:rPr lang="en-GB" sz="2400" b="0" dirty="0">
                <a:solidFill>
                  <a:schemeClr val="dk1"/>
                </a:solidFill>
                <a:cs typeface="Arial" panose="020B0604020202020204" pitchFamily="34" charset="0"/>
              </a:rPr>
              <a:t> value, shouldn’t this be impossible?” </a:t>
            </a:r>
            <a:r>
              <a:rPr lang="en-GB" sz="2400" b="0" dirty="0">
                <a:cs typeface="Arial" panose="020B0604020202020204" pitchFamily="34" charset="0"/>
              </a:rPr>
              <a:t>What would you say?</a:t>
            </a:r>
          </a:p>
          <a:p>
            <a:pPr marL="0" lvl="0" indent="0">
              <a:spcBef>
                <a:spcPts val="0"/>
              </a:spcBef>
              <a:spcAft>
                <a:spcPts val="0"/>
              </a:spcAft>
              <a:buNone/>
            </a:pPr>
            <a:r>
              <a:rPr lang="en-GB" sz="2400" dirty="0"/>
              <a:t>	If an amino acid is near its 	</a:t>
            </a:r>
            <a:r>
              <a:rPr lang="en-GB" sz="2400" dirty="0" err="1"/>
              <a:t>p</a:t>
            </a:r>
            <a:r>
              <a:rPr lang="en-GB" sz="2400" i="1" dirty="0" err="1"/>
              <a:t>K</a:t>
            </a:r>
            <a:r>
              <a:rPr lang="en-GB" sz="2400" baseline="-25000" dirty="0" err="1"/>
              <a:t>a</a:t>
            </a:r>
            <a:r>
              <a:rPr lang="en-GB" sz="2400" dirty="0"/>
              <a:t> it can both gain and lose 	hydrogens. This is because 	at </a:t>
            </a:r>
            <a:r>
              <a:rPr lang="en-GB" sz="2400" dirty="0" err="1"/>
              <a:t>p</a:t>
            </a:r>
            <a:r>
              <a:rPr lang="en-GB" sz="2400" i="1" dirty="0" err="1"/>
              <a:t>K</a:t>
            </a:r>
            <a:r>
              <a:rPr lang="en-GB" sz="2400" baseline="-25000" dirty="0" err="1"/>
              <a:t>a</a:t>
            </a:r>
            <a:r>
              <a:rPr lang="en-GB" sz="2400" dirty="0"/>
              <a:t>, the functional group 	is half protonated and half 	deprotonated.</a:t>
            </a:r>
            <a:endParaRPr lang="en-GB" sz="2400" b="0" dirty="0">
              <a:solidFill>
                <a:schemeClr val="dk1"/>
              </a:solidFill>
              <a:cs typeface="Arial" panose="020B0604020202020204" pitchFamily="34" charset="0"/>
            </a:endParaRPr>
          </a:p>
          <a:p>
            <a:pPr lvl="1">
              <a:lnSpc>
                <a:spcPct val="115000"/>
              </a:lnSpc>
              <a:spcBef>
                <a:spcPct val="0"/>
              </a:spcBef>
              <a:buSzPts val="2400"/>
            </a:pPr>
            <a:endParaRPr lang="en-US" altLang="en-US" sz="2400" b="0" dirty="0">
              <a:cs typeface="Arial" panose="020B0604020202020204" pitchFamily="34" charset="0"/>
              <a:sym typeface="Arial" panose="020B0604020202020204" pitchFamily="34" charset="0"/>
            </a:endParaRPr>
          </a:p>
        </p:txBody>
      </p:sp>
      <p:pic>
        <p:nvPicPr>
          <p:cNvPr id="9" name="Google Shape;94;p18" descr="The structure of deprotonated aspartate. C is single bonded to N H 3 plus to the left, C O O minus above, H to the right, and C H 2 below. C H 2 is single bonded to C O O minus below. Both are highlighted.">
            <a:extLst>
              <a:ext uri="{FF2B5EF4-FFF2-40B4-BE49-F238E27FC236}">
                <a16:creationId xmlns:a16="http://schemas.microsoft.com/office/drawing/2014/main" id="{2DB8344B-BFD6-7940-9FC8-7F5FB55903F7}"/>
              </a:ext>
            </a:extLst>
          </p:cNvPr>
          <p:cNvPicPr preferRelativeResize="0"/>
          <p:nvPr/>
        </p:nvPicPr>
        <p:blipFill>
          <a:blip r:embed="rId3">
            <a:alphaModFix/>
          </a:blip>
          <a:stretch>
            <a:fillRect/>
          </a:stretch>
        </p:blipFill>
        <p:spPr>
          <a:xfrm>
            <a:off x="5486400" y="1792312"/>
            <a:ext cx="1646730" cy="1948417"/>
          </a:xfrm>
          <a:prstGeom prst="rect">
            <a:avLst/>
          </a:prstGeom>
          <a:noFill/>
          <a:ln>
            <a:noFill/>
          </a:ln>
        </p:spPr>
      </p:pic>
      <p:sp>
        <p:nvSpPr>
          <p:cNvPr id="6" name="Google Shape;76;p16">
            <a:extLst>
              <a:ext uri="{FF2B5EF4-FFF2-40B4-BE49-F238E27FC236}">
                <a16:creationId xmlns:a16="http://schemas.microsoft.com/office/drawing/2014/main" id="{9BB84F3D-A783-C64B-9692-CDC82EAF9565}"/>
              </a:ext>
            </a:extLst>
          </p:cNvPr>
          <p:cNvSpPr txBox="1"/>
          <p:nvPr/>
        </p:nvSpPr>
        <p:spPr>
          <a:xfrm>
            <a:off x="7239000" y="2312918"/>
            <a:ext cx="1896826" cy="88748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0" dirty="0"/>
              <a:t>Deprotonated Aspartate</a:t>
            </a:r>
            <a:endParaRPr sz="2400" b="0" dirty="0"/>
          </a:p>
        </p:txBody>
      </p:sp>
      <p:pic>
        <p:nvPicPr>
          <p:cNvPr id="10" name="Google Shape;95;p18" descr="The structure of protonated aspartate. C is single bonded to N H 3 plus to the left, C O O minus above, H to the right, and C H 2 below. C H 2 is single bonded to C O O H below. Both are highlighted.">
            <a:extLst>
              <a:ext uri="{FF2B5EF4-FFF2-40B4-BE49-F238E27FC236}">
                <a16:creationId xmlns:a16="http://schemas.microsoft.com/office/drawing/2014/main" id="{B3FCDC8D-A4DC-D644-ADF5-5028EDBB9CFC}"/>
              </a:ext>
            </a:extLst>
          </p:cNvPr>
          <p:cNvPicPr preferRelativeResize="0"/>
          <p:nvPr/>
        </p:nvPicPr>
        <p:blipFill>
          <a:blip r:embed="rId4">
            <a:alphaModFix/>
          </a:blip>
          <a:stretch>
            <a:fillRect/>
          </a:stretch>
        </p:blipFill>
        <p:spPr>
          <a:xfrm>
            <a:off x="5500688" y="4237642"/>
            <a:ext cx="1646730" cy="1898447"/>
          </a:xfrm>
          <a:prstGeom prst="rect">
            <a:avLst/>
          </a:prstGeom>
          <a:noFill/>
          <a:ln>
            <a:noFill/>
          </a:ln>
        </p:spPr>
      </p:pic>
      <p:sp>
        <p:nvSpPr>
          <p:cNvPr id="8" name="Google Shape;78;p16">
            <a:extLst>
              <a:ext uri="{FF2B5EF4-FFF2-40B4-BE49-F238E27FC236}">
                <a16:creationId xmlns:a16="http://schemas.microsoft.com/office/drawing/2014/main" id="{F3C0F874-CCCB-A647-9B43-8CB1BBD1DF08}"/>
              </a:ext>
            </a:extLst>
          </p:cNvPr>
          <p:cNvSpPr txBox="1"/>
          <p:nvPr/>
        </p:nvSpPr>
        <p:spPr>
          <a:xfrm>
            <a:off x="7239000" y="4913610"/>
            <a:ext cx="1811776" cy="102999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0" dirty="0"/>
              <a:t>Protonated Aspartate</a:t>
            </a:r>
            <a:endParaRPr sz="2400" b="0" dirty="0"/>
          </a:p>
        </p:txBody>
      </p:sp>
    </p:spTree>
    <p:extLst>
      <p:ext uri="{BB962C8B-B14F-4D97-AF65-F5344CB8AC3E}">
        <p14:creationId xmlns:p14="http://schemas.microsoft.com/office/powerpoint/2010/main" val="938653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Google Shape;170;p2" descr="Icon P 1&#10;">
            <a:extLst>
              <a:ext uri="{FF2B5EF4-FFF2-40B4-BE49-F238E27FC236}">
                <a16:creationId xmlns:a16="http://schemas.microsoft.com/office/drawing/2014/main" id="{DDFD1ADD-F8EE-4843-8CF8-1BB503CAD1D6}"/>
              </a:ext>
            </a:extLst>
          </p:cNvPr>
          <p:cNvPicPr preferRelativeResize="0">
            <a:picLocks noChangeAspect="1" noChangeArrowheads="1"/>
          </p:cNvPicPr>
          <p:nvPr/>
        </p:nvPicPr>
        <p:blipFill rotWithShape="1">
          <a:blip r:embed="rId3">
            <a:extLst>
              <a:ext uri="{28A0092B-C50C-407E-A947-70E740481C1C}">
                <a14:useLocalDpi xmlns:a14="http://schemas.microsoft.com/office/drawing/2010/main" val="0"/>
              </a:ext>
            </a:extLst>
          </a:blip>
          <a:srcRect t="7356"/>
          <a:stretch/>
        </p:blipFill>
        <p:spPr bwMode="auto">
          <a:xfrm>
            <a:off x="1673944" y="304799"/>
            <a:ext cx="1190625" cy="72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E4F29B-E214-4808-B623-D5D1E648FDE9}"/>
              </a:ext>
            </a:extLst>
          </p:cNvPr>
          <p:cNvSpPr>
            <a:spLocks noGrp="1"/>
          </p:cNvSpPr>
          <p:nvPr>
            <p:ph type="title"/>
          </p:nvPr>
        </p:nvSpPr>
        <p:spPr/>
        <p:txBody>
          <a:bodyPr/>
          <a:lstStyle/>
          <a:p>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sym typeface="Calibri" panose="020F0502020204030204" pitchFamily="34" charset="0"/>
              </a:rPr>
              <a:t>Principle</a:t>
            </a:r>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 1</a:t>
            </a:r>
            <a:r>
              <a:rPr lang="en-US" altLang="en-US" sz="2000"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 (2 of 5)</a:t>
            </a:r>
            <a:endParaRPr lang="en-AU" sz="2000" dirty="0"/>
          </a:p>
        </p:txBody>
      </p:sp>
      <p:sp>
        <p:nvSpPr>
          <p:cNvPr id="47107" name="Text Placeholder 2">
            <a:extLst>
              <a:ext uri="{FF2B5EF4-FFF2-40B4-BE49-F238E27FC236}">
                <a16:creationId xmlns:a16="http://schemas.microsoft.com/office/drawing/2014/main" id="{DF93113C-038D-434F-8722-D8F111DC796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429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Tx/>
              <a:buNone/>
            </a:pPr>
            <a:r>
              <a:rPr lang="en-US" altLang="en-US" sz="2400" dirty="0"/>
              <a:t>The solvent properties of water shaped the evolution of living things. </a:t>
            </a:r>
            <a:r>
              <a:rPr lang="en-US" altLang="en-US" sz="2400" b="0" dirty="0"/>
              <a:t>Most small intermediates of metabolism, as well as nucleic acids and proteins, are soluble in water. Lipid bilayers, the likely forerunners of biological membranes, form spontaneously in water and are stabilized by their interaction with it. Although hydrogen bonds, ionic interactions, and the hydrophobic effect are individually weak, their combined effects powerfully influence the three-dimensional shape and stability of biological molecules and structures. </a:t>
            </a:r>
            <a:endParaRPr lang="en-US" altLang="en-US" sz="2400" dirty="0"/>
          </a:p>
          <a:p>
            <a:pPr>
              <a:buFontTx/>
              <a:buNone/>
            </a:pPr>
            <a:endParaRPr lang="en-US" altLang="en-US" sz="2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E826C-BEBB-40EF-92F6-D6A56E2C1DFC}"/>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Biologically Important Hydrogen Bonds</a:t>
            </a:r>
            <a:endParaRPr lang="en-AU" dirty="0"/>
          </a:p>
        </p:txBody>
      </p:sp>
      <p:sp>
        <p:nvSpPr>
          <p:cNvPr id="49154" name="Google Shape;232;g7fe2cbe272_0_58">
            <a:extLst>
              <a:ext uri="{FF2B5EF4-FFF2-40B4-BE49-F238E27FC236}">
                <a16:creationId xmlns:a16="http://schemas.microsoft.com/office/drawing/2014/main" id="{C068BC9B-3605-B747-B8F9-116A3971F7B0}"/>
              </a:ext>
            </a:extLst>
          </p:cNvPr>
          <p:cNvSpPr txBox="1">
            <a:spLocks noChangeArrowheads="1"/>
          </p:cNvSpPr>
          <p:nvPr/>
        </p:nvSpPr>
        <p:spPr bwMode="auto">
          <a:xfrm>
            <a:off x="211138" y="1441450"/>
            <a:ext cx="3962400"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429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0000"/>
              </a:lnSpc>
              <a:spcBef>
                <a:spcPct val="0"/>
              </a:spcBef>
              <a:buClr>
                <a:srgbClr val="000000"/>
              </a:buClr>
              <a:buSzPts val="2800"/>
            </a:pPr>
            <a:r>
              <a:rPr lang="en-US" altLang="en-US" sz="2400" b="0" dirty="0">
                <a:cs typeface="Arial" panose="020B0604020202020204" pitchFamily="34" charset="0"/>
              </a:rPr>
              <a:t>hydrogen atoms covalently bonded to carbon atoms do not hydrogen bond </a:t>
            </a:r>
            <a:endParaRPr lang="en-US" altLang="en-US" sz="2400" dirty="0">
              <a:cs typeface="Arial" panose="020B0604020202020204" pitchFamily="34" charset="0"/>
            </a:endParaRPr>
          </a:p>
          <a:p>
            <a:pPr>
              <a:lnSpc>
                <a:spcPct val="110000"/>
              </a:lnSpc>
              <a:spcBef>
                <a:spcPct val="0"/>
              </a:spcBef>
              <a:buClr>
                <a:srgbClr val="000000"/>
              </a:buClr>
              <a:buSzPts val="2800"/>
            </a:pPr>
            <a:endParaRPr lang="en-US" altLang="en-US" sz="2400" b="0" dirty="0">
              <a:cs typeface="Arial" panose="020B0604020202020204" pitchFamily="34" charset="0"/>
            </a:endParaRPr>
          </a:p>
          <a:p>
            <a:pPr>
              <a:lnSpc>
                <a:spcPct val="110000"/>
              </a:lnSpc>
              <a:spcBef>
                <a:spcPct val="0"/>
              </a:spcBef>
              <a:buClr>
                <a:srgbClr val="000000"/>
              </a:buClr>
              <a:buSzPts val="2800"/>
            </a:pPr>
            <a:r>
              <a:rPr lang="en-US" altLang="en-US" sz="2400" b="0" dirty="0">
                <a:cs typeface="Arial" panose="020B0604020202020204" pitchFamily="34" charset="0"/>
              </a:rPr>
              <a:t>alcohols, aldehydes, ketones, and compounds containing N—H bonds all form hydrogen bonds with water</a:t>
            </a:r>
          </a:p>
        </p:txBody>
      </p:sp>
      <p:pic>
        <p:nvPicPr>
          <p:cNvPr id="49155" name="Picture 3" descr="A figure shows four biologically important hydrogen bonds: between the hydroxyl group of an alcohol and water, between the carbonyl group of a ketone and water, between peptide groups in a polypeptide, and between complementary bases of D N A.">
            <a:extLst>
              <a:ext uri="{FF2B5EF4-FFF2-40B4-BE49-F238E27FC236}">
                <a16:creationId xmlns:a16="http://schemas.microsoft.com/office/drawing/2014/main" id="{80FE7D33-9D0D-9A4A-9ABA-53FC453E7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0088" y="1600200"/>
            <a:ext cx="4422775"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5" name="Picture 4" descr="Icon P 1&#10;">
            <a:extLst>
              <a:ext uri="{FF2B5EF4-FFF2-40B4-BE49-F238E27FC236}">
                <a16:creationId xmlns:a16="http://schemas.microsoft.com/office/drawing/2014/main" id="{6E449697-2A2A-4806-9156-C9668CC74CDD}"/>
              </a:ext>
            </a:extLst>
          </p:cNvPr>
          <p:cNvPicPr>
            <a:picLocks noChangeAspect="1"/>
          </p:cNvPicPr>
          <p:nvPr/>
        </p:nvPicPr>
        <p:blipFill>
          <a:blip r:embed="rId3"/>
          <a:stretch>
            <a:fillRect/>
          </a:stretch>
        </p:blipFill>
        <p:spPr>
          <a:xfrm>
            <a:off x="914400" y="258896"/>
            <a:ext cx="1133954" cy="816935"/>
          </a:xfrm>
          <a:prstGeom prst="rect">
            <a:avLst/>
          </a:prstGeom>
        </p:spPr>
      </p:pic>
      <p:sp>
        <p:nvSpPr>
          <p:cNvPr id="2" name="Title 1">
            <a:extLst>
              <a:ext uri="{FF2B5EF4-FFF2-40B4-BE49-F238E27FC236}">
                <a16:creationId xmlns:a16="http://schemas.microsoft.com/office/drawing/2014/main" id="{FED2DE2A-F280-4D0F-BC63-4F43FE9DAAE5}"/>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2</a:t>
            </a:r>
            <a:endParaRPr lang="en-AU" b="1" dirty="0">
              <a:solidFill>
                <a:srgbClr val="145C76"/>
              </a:solidFill>
              <a:latin typeface="+mj-lt"/>
            </a:endParaRPr>
          </a:p>
        </p:txBody>
      </p:sp>
      <p:sp>
        <p:nvSpPr>
          <p:cNvPr id="51205" name="Google Shape;433;g847cf01710_0_113">
            <a:extLst>
              <a:ext uri="{FF2B5EF4-FFF2-40B4-BE49-F238E27FC236}">
                <a16:creationId xmlns:a16="http://schemas.microsoft.com/office/drawing/2014/main" id="{7E1468D3-51F2-A04D-B6D6-18AA18610248}"/>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Calibri" panose="020F0502020204030204" pitchFamily="34" charset="0"/>
              </a:rPr>
              <a:t>Which atom does NOT commonly form hydrogen bonds between or within biological molecules? </a:t>
            </a:r>
            <a:endParaRPr lang="en-US" altLang="en-US" sz="2400" b="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A. oxygen</a:t>
            </a:r>
          </a:p>
          <a:p>
            <a:pPr>
              <a:lnSpc>
                <a:spcPct val="115000"/>
              </a:lnSpc>
              <a:spcBef>
                <a:spcPct val="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B. hydrogen</a:t>
            </a:r>
          </a:p>
          <a:p>
            <a:pPr>
              <a:lnSpc>
                <a:spcPct val="115000"/>
              </a:lnSpc>
              <a:spcBef>
                <a:spcPct val="0"/>
              </a:spcBef>
              <a:buClr>
                <a:srgbClr val="000000"/>
              </a:buClr>
              <a:buSzPts val="1100"/>
              <a:buFontTx/>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C. carbon</a:t>
            </a:r>
          </a:p>
          <a:p>
            <a:pPr>
              <a:lnSpc>
                <a:spcPct val="115000"/>
              </a:lnSpc>
              <a:spcBef>
                <a:spcPct val="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D. nitrogen</a:t>
            </a:r>
            <a:endParaRPr lang="en-US" altLang="en-US" sz="2400" b="0">
              <a:solidFill>
                <a:srgbClr val="000000"/>
              </a:solidFill>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AE48-C474-4F2F-B805-1DA965D43E03}"/>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2, Response</a:t>
            </a:r>
            <a:endParaRPr lang="en-AU" b="1" dirty="0">
              <a:solidFill>
                <a:srgbClr val="145C76"/>
              </a:solidFill>
              <a:latin typeface="+mj-lt"/>
            </a:endParaRPr>
          </a:p>
        </p:txBody>
      </p:sp>
      <p:sp>
        <p:nvSpPr>
          <p:cNvPr id="53251" name="Google Shape;433;g847cf01710_0_113">
            <a:extLst>
              <a:ext uri="{FF2B5EF4-FFF2-40B4-BE49-F238E27FC236}">
                <a16:creationId xmlns:a16="http://schemas.microsoft.com/office/drawing/2014/main" id="{DE8A744D-3688-9F46-AA62-E4F5E2A36ABF}"/>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Which atom does NOT commonly form hydrogen bonds between or within biological molecules? </a:t>
            </a:r>
            <a:endParaRPr lang="en-US" altLang="en-US" sz="2400" b="0" dirty="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C. carbon</a:t>
            </a:r>
          </a:p>
          <a:p>
            <a:pPr>
              <a:lnSpc>
                <a:spcPct val="115000"/>
              </a:lnSpc>
              <a:spcBef>
                <a:spcPct val="0"/>
              </a:spcBef>
              <a:buClr>
                <a:srgbClr val="000000"/>
              </a:buClr>
              <a:buSzPts val="1100"/>
              <a:buFontTx/>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ea typeface="Calibri" panose="020F0502020204030204" pitchFamily="34" charset="0"/>
                <a:cs typeface="Arial" panose="020B0604020202020204" pitchFamily="34" charset="0"/>
              </a:rPr>
              <a:t>Hydrogen atoms covalently bonded to carbon atoms do not participate in hydrogen bonding, because carbon is only slightly more electronegative than hydrogen and thus the C</a:t>
            </a: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a:t>
            </a:r>
            <a:r>
              <a:rPr lang="en-US" altLang="en-US" sz="2400" dirty="0">
                <a:ea typeface="Calibri" panose="020F0502020204030204" pitchFamily="34" charset="0"/>
                <a:cs typeface="Arial" panose="020B0604020202020204" pitchFamily="34" charset="0"/>
              </a:rPr>
              <a:t>H bond is only very weakly polar. </a:t>
            </a:r>
          </a:p>
          <a:p>
            <a:pPr>
              <a:lnSpc>
                <a:spcPct val="115000"/>
              </a:lnSpc>
              <a:spcBef>
                <a:spcPct val="0"/>
              </a:spcBef>
              <a:buClr>
                <a:srgbClr val="000000"/>
              </a:buClr>
              <a:buSzPts val="1100"/>
              <a:buFontTx/>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12D19-7871-4864-B839-9DE8AD9CD63A}"/>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Directionality of the Hydrogen Bond</a:t>
            </a:r>
            <a:endParaRPr lang="en-AU" dirty="0"/>
          </a:p>
        </p:txBody>
      </p:sp>
      <p:sp>
        <p:nvSpPr>
          <p:cNvPr id="6" name="Google Shape;232;g7fe2cbe272_0_58">
            <a:extLst>
              <a:ext uri="{FF2B5EF4-FFF2-40B4-BE49-F238E27FC236}">
                <a16:creationId xmlns:a16="http://schemas.microsoft.com/office/drawing/2014/main" id="{FEA0E6E6-B157-9947-BA76-309941F9028C}"/>
              </a:ext>
            </a:extLst>
          </p:cNvPr>
          <p:cNvSpPr txBox="1">
            <a:spLocks/>
          </p:cNvSpPr>
          <p:nvPr/>
        </p:nvSpPr>
        <p:spPr bwMode="auto">
          <a:xfrm>
            <a:off x="295275" y="1752600"/>
            <a:ext cx="8553450" cy="12954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strongest when the acceptor atom is in line with the covalent bond between the donor atom and H </a:t>
            </a:r>
          </a:p>
          <a:p>
            <a:pPr lvl="1"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maximizes electrostatic interaction </a:t>
            </a:r>
            <a:endParaRPr lang="en-US" sz="240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000" dirty="0">
              <a:latin typeface="Arial" panose="020B0604020202020204" pitchFamily="34" charset="0"/>
              <a:cs typeface="Arial" panose="020B0604020202020204" pitchFamily="34" charset="0"/>
            </a:endParaRPr>
          </a:p>
          <a:p>
            <a:pPr lvl="1" indent="-406400">
              <a:lnSpc>
                <a:spcPct val="110000"/>
              </a:lnSpc>
              <a:spcBef>
                <a:spcPts val="0"/>
              </a:spcBef>
              <a:buSzPts val="2800"/>
              <a:defRPr/>
            </a:pPr>
            <a:endParaRPr lang="en-US" sz="2000" b="0" dirty="0">
              <a:latin typeface="Arial" panose="020B0604020202020204" pitchFamily="34" charset="0"/>
              <a:cs typeface="Arial" panose="020B0604020202020204" pitchFamily="34" charset="0"/>
            </a:endParaRPr>
          </a:p>
          <a:p>
            <a:pPr lvl="1" indent="-406400">
              <a:lnSpc>
                <a:spcPct val="110000"/>
              </a:lnSpc>
              <a:spcBef>
                <a:spcPts val="0"/>
              </a:spcBef>
              <a:buSzPts val="2800"/>
              <a:defRPr/>
            </a:pPr>
            <a:endParaRPr lang="en-US" sz="2000" dirty="0">
              <a:latin typeface="Arial" panose="020B0604020202020204" pitchFamily="34" charset="0"/>
              <a:cs typeface="Arial" panose="020B0604020202020204" pitchFamily="34" charset="0"/>
            </a:endParaRPr>
          </a:p>
        </p:txBody>
      </p:sp>
      <p:pic>
        <p:nvPicPr>
          <p:cNvPr id="55299" name="Picture 2" descr="The strong hydrogen bond forms between R O H and O that is double bonded to P that is further bonded to three other atoms. R O H forms a vertical line with R at the top and H at the bottom. H forms a hydrogen bond with O below, which has a double bond to P extending to the lower left. The weaker hydrogen bond forms between the same atoms but the O of the bottom molecule is shifted to the left and the hydrogen bond forms diagonally to the lower left instead of in a straight line.">
            <a:extLst>
              <a:ext uri="{FF2B5EF4-FFF2-40B4-BE49-F238E27FC236}">
                <a16:creationId xmlns:a16="http://schemas.microsoft.com/office/drawing/2014/main" id="{FDF93D69-DEF4-6B4F-BB00-7DB84D1BF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063" y="3424238"/>
            <a:ext cx="7127875"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Google Shape;170;p2" descr="Icon P 1&#10;">
            <a:extLst>
              <a:ext uri="{FF2B5EF4-FFF2-40B4-BE49-F238E27FC236}">
                <a16:creationId xmlns:a16="http://schemas.microsoft.com/office/drawing/2014/main" id="{B66057E4-EE4E-C141-910D-392020C1B9EB}"/>
              </a:ext>
            </a:extLst>
          </p:cNvPr>
          <p:cNvPicPr preferRelativeResize="0">
            <a:picLocks noChangeAspect="1" noChangeArrowheads="1"/>
          </p:cNvPicPr>
          <p:nvPr/>
        </p:nvPicPr>
        <p:blipFill rotWithShape="1">
          <a:blip r:embed="rId3">
            <a:extLst>
              <a:ext uri="{28A0092B-C50C-407E-A947-70E740481C1C}">
                <a14:useLocalDpi xmlns:a14="http://schemas.microsoft.com/office/drawing/2010/main" val="0"/>
              </a:ext>
            </a:extLst>
          </a:blip>
          <a:srcRect t="10228" b="2131"/>
          <a:stretch/>
        </p:blipFill>
        <p:spPr bwMode="auto">
          <a:xfrm>
            <a:off x="1669025" y="305439"/>
            <a:ext cx="1190625" cy="684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D7B0904-2A0B-4C31-A4F1-4C973BBB40D0}"/>
              </a:ext>
            </a:extLst>
          </p:cNvPr>
          <p:cNvSpPr>
            <a:spLocks noGrp="1"/>
          </p:cNvSpPr>
          <p:nvPr>
            <p:ph type="title"/>
          </p:nvPr>
        </p:nvSpPr>
        <p:spPr/>
        <p:txBody>
          <a:bodyPr/>
          <a:lstStyle/>
          <a:p>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sym typeface="Calibri" panose="020F0502020204030204" pitchFamily="34" charset="0"/>
              </a:rPr>
              <a:t>Principle</a:t>
            </a:r>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 1</a:t>
            </a:r>
            <a:r>
              <a:rPr lang="en-US" altLang="en-US" sz="2000"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 (5 of 5)</a:t>
            </a:r>
            <a:endParaRPr lang="en-AU" dirty="0"/>
          </a:p>
        </p:txBody>
      </p:sp>
      <p:sp>
        <p:nvSpPr>
          <p:cNvPr id="20483" name="Text Placeholder 2">
            <a:extLst>
              <a:ext uri="{FF2B5EF4-FFF2-40B4-BE49-F238E27FC236}">
                <a16:creationId xmlns:a16="http://schemas.microsoft.com/office/drawing/2014/main" id="{E0149BD1-17A3-DF4D-BF16-CA47288414E3}"/>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429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Tx/>
              <a:buNone/>
            </a:pPr>
            <a:r>
              <a:rPr lang="en-US" altLang="en-US" sz="2400" dirty="0"/>
              <a:t>The solvent properties of water shaped the evolution of living things. </a:t>
            </a:r>
            <a:r>
              <a:rPr lang="en-US" altLang="en-US" sz="2400" b="0" dirty="0"/>
              <a:t>Most small intermediates of metabolism, as well as nucleic acids and proteins, are soluble in water. Lipid bilayers, the likely forerunners of biological membranes, form spontaneously in water and are stabilized by their interaction with it. Although hydrogen bonds, ionic interactions, and the hydrophobic effect are individually weak, their combined effects powerfully influence the three-dimensional shape and stability of biological molecules and structures. </a:t>
            </a:r>
            <a:endParaRPr lang="en-US" altLang="en-US" sz="2400" dirty="0"/>
          </a:p>
          <a:p>
            <a:pPr>
              <a:buFontTx/>
              <a:buNone/>
            </a:pPr>
            <a:endParaRPr lang="en-US" altLang="en-US"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3" name="Picture 2" descr="Icon P 1&#10;">
            <a:extLst>
              <a:ext uri="{FF2B5EF4-FFF2-40B4-BE49-F238E27FC236}">
                <a16:creationId xmlns:a16="http://schemas.microsoft.com/office/drawing/2014/main" id="{5EF979D9-1C2A-4A1E-939C-CC31CFDEEC57}"/>
              </a:ext>
            </a:extLst>
          </p:cNvPr>
          <p:cNvPicPr>
            <a:picLocks noChangeAspect="1"/>
          </p:cNvPicPr>
          <p:nvPr/>
        </p:nvPicPr>
        <p:blipFill>
          <a:blip r:embed="rId3"/>
          <a:stretch>
            <a:fillRect/>
          </a:stretch>
        </p:blipFill>
        <p:spPr>
          <a:xfrm>
            <a:off x="838200" y="249064"/>
            <a:ext cx="1133954" cy="816935"/>
          </a:xfrm>
          <a:prstGeom prst="rect">
            <a:avLst/>
          </a:prstGeom>
        </p:spPr>
      </p:pic>
      <p:sp>
        <p:nvSpPr>
          <p:cNvPr id="2" name="Title 1">
            <a:extLst>
              <a:ext uri="{FF2B5EF4-FFF2-40B4-BE49-F238E27FC236}">
                <a16:creationId xmlns:a16="http://schemas.microsoft.com/office/drawing/2014/main" id="{3347BD18-EB7B-48C2-88EC-8B619889D4C5}"/>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3</a:t>
            </a:r>
            <a:endParaRPr lang="en-AU" b="1" dirty="0">
              <a:solidFill>
                <a:srgbClr val="145C76"/>
              </a:solidFill>
              <a:latin typeface="+mj-lt"/>
            </a:endParaRPr>
          </a:p>
        </p:txBody>
      </p:sp>
      <p:sp>
        <p:nvSpPr>
          <p:cNvPr id="57349" name="Google Shape;433;g847cf01710_0_113">
            <a:extLst>
              <a:ext uri="{FF2B5EF4-FFF2-40B4-BE49-F238E27FC236}">
                <a16:creationId xmlns:a16="http://schemas.microsoft.com/office/drawing/2014/main" id="{233D4D1F-63E8-B145-9C61-F6CD69DEE376}"/>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Calibri" panose="020F0502020204030204" pitchFamily="34" charset="0"/>
              </a:rPr>
              <a:t>Which statement about hydrogen bonds is false? </a:t>
            </a:r>
            <a:endParaRPr lang="en-US" altLang="en-US" sz="2400" b="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A. They only occur between water molecules. </a:t>
            </a:r>
          </a:p>
          <a:p>
            <a:pPr>
              <a:lnSpc>
                <a:spcPct val="115000"/>
              </a:lnSpc>
              <a:spcBef>
                <a:spcPct val="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B. They are weak compared with covalent bonds. </a:t>
            </a:r>
          </a:p>
          <a:p>
            <a:pPr>
              <a:lnSpc>
                <a:spcPct val="115000"/>
              </a:lnSpc>
              <a:spcBef>
                <a:spcPct val="0"/>
              </a:spcBef>
              <a:buClr>
                <a:srgbClr val="000000"/>
              </a:buClr>
              <a:buSzPts val="1100"/>
              <a:buFontTx/>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C. They cause acid-base reactions in aqueous solutions to be</a:t>
            </a:r>
          </a:p>
          <a:p>
            <a:pPr>
              <a:lnSpc>
                <a:spcPct val="115000"/>
              </a:lnSpc>
              <a:spcBef>
                <a:spcPct val="0"/>
              </a:spcBef>
              <a:buClr>
                <a:srgbClr val="000000"/>
              </a:buClr>
              <a:buSzPts val="1100"/>
              <a:buFontTx/>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     very rapid.</a:t>
            </a:r>
          </a:p>
          <a:p>
            <a:pPr>
              <a:lnSpc>
                <a:spcPct val="115000"/>
              </a:lnSpc>
              <a:spcBef>
                <a:spcPct val="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D. They have an optimal geometry. </a:t>
            </a:r>
            <a:endParaRPr lang="en-US" altLang="en-US" sz="2400" b="0">
              <a:solidFill>
                <a:srgbClr val="000000"/>
              </a:solidFill>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2CC6D-2ABC-45B4-A243-21E6A25544BD}"/>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3, Response</a:t>
            </a:r>
            <a:endParaRPr lang="en-AU" b="1" dirty="0">
              <a:solidFill>
                <a:srgbClr val="145C76"/>
              </a:solidFill>
              <a:latin typeface="+mj-lt"/>
            </a:endParaRPr>
          </a:p>
        </p:txBody>
      </p:sp>
      <p:sp>
        <p:nvSpPr>
          <p:cNvPr id="59395" name="Google Shape;433;g847cf01710_0_113">
            <a:extLst>
              <a:ext uri="{FF2B5EF4-FFF2-40B4-BE49-F238E27FC236}">
                <a16:creationId xmlns:a16="http://schemas.microsoft.com/office/drawing/2014/main" id="{D025C615-D54F-D44F-947D-D07FB3F37DB8}"/>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Which statement about hydrogen bonds is false? </a:t>
            </a:r>
            <a:endParaRPr lang="en-US" altLang="en-US" sz="2400" b="0" dirty="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A. They only occur between water molecules.</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ea typeface="Calibri" panose="020F0502020204030204" pitchFamily="34" charset="0"/>
                <a:cs typeface="Arial" panose="020B0604020202020204" pitchFamily="34" charset="0"/>
              </a:rPr>
              <a:t>Alcohols, aldehydes, ketones, and compounds containing N</a:t>
            </a: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a:t>
            </a:r>
            <a:r>
              <a:rPr lang="en-US" altLang="en-US" sz="2400" dirty="0">
                <a:ea typeface="Calibri" panose="020F0502020204030204" pitchFamily="34" charset="0"/>
                <a:cs typeface="Arial" panose="020B0604020202020204" pitchFamily="34" charset="0"/>
              </a:rPr>
              <a:t>H bonds all form hydrogen bonds with water molecules.</a:t>
            </a: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06C1-B4B9-4538-8759-472FD7F2CB55}"/>
              </a:ext>
            </a:extLst>
          </p:cNvPr>
          <p:cNvSpPr>
            <a:spLocks noGrp="1"/>
          </p:cNvSpPr>
          <p:nvPr>
            <p:ph type="title"/>
          </p:nvPr>
        </p:nvSpPr>
        <p:spPr/>
        <p:txBody>
          <a:bodyPr/>
          <a:lstStyle/>
          <a:p>
            <a:r>
              <a:rPr lang="en-US" altLang="en-US" b="1" dirty="0">
                <a:solidFill>
                  <a:srgbClr val="4E4CB4"/>
                </a:solidFill>
                <a:latin typeface="Arial" panose="020B0604020202020204" pitchFamily="34" charset="0"/>
                <a:ea typeface="ＭＳ Ｐゴシック" panose="020B0600070205080204" pitchFamily="34" charset="-128"/>
                <a:cs typeface="Arial" panose="020B0604020202020204" pitchFamily="34" charset="0"/>
              </a:rPr>
              <a:t>Water Interacts Electrostatically with Charged Solutes</a:t>
            </a:r>
            <a:endParaRPr lang="en-AU" dirty="0">
              <a:solidFill>
                <a:srgbClr val="4E4CB4"/>
              </a:solidFill>
            </a:endParaRPr>
          </a:p>
        </p:txBody>
      </p:sp>
      <p:sp>
        <p:nvSpPr>
          <p:cNvPr id="61442" name="Google Shape;232;g7fe2cbe272_0_58">
            <a:extLst>
              <a:ext uri="{FF2B5EF4-FFF2-40B4-BE49-F238E27FC236}">
                <a16:creationId xmlns:a16="http://schemas.microsoft.com/office/drawing/2014/main" id="{795B31B6-26B8-BB4D-9080-9453CFE161EF}"/>
              </a:ext>
            </a:extLst>
          </p:cNvPr>
          <p:cNvSpPr txBox="1">
            <a:spLocks noChangeArrowheads="1"/>
          </p:cNvSpPr>
          <p:nvPr/>
        </p:nvSpPr>
        <p:spPr bwMode="auto">
          <a:xfrm>
            <a:off x="303213" y="1752600"/>
            <a:ext cx="828198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429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0000"/>
              </a:lnSpc>
              <a:spcBef>
                <a:spcPct val="0"/>
              </a:spcBef>
              <a:buClr>
                <a:srgbClr val="000000"/>
              </a:buClr>
              <a:buSzPts val="2800"/>
            </a:pPr>
            <a:r>
              <a:rPr lang="en-US" altLang="en-US" sz="2400">
                <a:cs typeface="Arial" panose="020B0604020202020204" pitchFamily="34" charset="0"/>
              </a:rPr>
              <a:t>hydrophilic </a:t>
            </a:r>
            <a:r>
              <a:rPr lang="en-US" altLang="en-US" sz="2400" b="0">
                <a:cs typeface="Arial" panose="020B0604020202020204" pitchFamily="34" charset="0"/>
              </a:rPr>
              <a:t>= describes compounds that dissolve easily in H</a:t>
            </a:r>
            <a:r>
              <a:rPr lang="en-US" altLang="en-US" sz="2400" b="0" baseline="-25000">
                <a:cs typeface="Arial" panose="020B0604020202020204" pitchFamily="34" charset="0"/>
              </a:rPr>
              <a:t>2</a:t>
            </a:r>
            <a:r>
              <a:rPr lang="en-US" altLang="en-US" sz="2400" b="0">
                <a:cs typeface="Arial" panose="020B0604020202020204" pitchFamily="34" charset="0"/>
              </a:rPr>
              <a:t>O; generally charged or polar compounds</a:t>
            </a:r>
          </a:p>
          <a:p>
            <a:pPr>
              <a:lnSpc>
                <a:spcPct val="110000"/>
              </a:lnSpc>
              <a:spcBef>
                <a:spcPct val="0"/>
              </a:spcBef>
              <a:buClr>
                <a:srgbClr val="000000"/>
              </a:buClr>
              <a:buSzPts val="2800"/>
            </a:pPr>
            <a:endParaRPr lang="en-US" altLang="en-US" sz="2400" b="0">
              <a:cs typeface="Arial" panose="020B0604020202020204" pitchFamily="34" charset="0"/>
            </a:endParaRPr>
          </a:p>
          <a:p>
            <a:pPr>
              <a:lnSpc>
                <a:spcPct val="110000"/>
              </a:lnSpc>
              <a:spcBef>
                <a:spcPct val="0"/>
              </a:spcBef>
              <a:buClr>
                <a:srgbClr val="000000"/>
              </a:buClr>
              <a:buSzPts val="2800"/>
            </a:pPr>
            <a:r>
              <a:rPr lang="en-US" altLang="en-US" sz="2400">
                <a:cs typeface="Arial" panose="020B0604020202020204" pitchFamily="34" charset="0"/>
              </a:rPr>
              <a:t>hydrophobic </a:t>
            </a:r>
            <a:r>
              <a:rPr lang="en-US" altLang="en-US" sz="2400" b="0">
                <a:cs typeface="Arial" panose="020B0604020202020204" pitchFamily="34" charset="0"/>
              </a:rPr>
              <a:t>= nonpolar molecules such as lipids and waxes </a:t>
            </a:r>
          </a:p>
          <a:p>
            <a:pPr>
              <a:lnSpc>
                <a:spcPct val="110000"/>
              </a:lnSpc>
              <a:spcBef>
                <a:spcPct val="0"/>
              </a:spcBef>
              <a:buClr>
                <a:srgbClr val="000000"/>
              </a:buClr>
              <a:buSzPts val="2800"/>
            </a:pPr>
            <a:endParaRPr lang="en-US" altLang="en-US" sz="2400">
              <a:cs typeface="Arial" panose="020B0604020202020204" pitchFamily="34" charset="0"/>
            </a:endParaRPr>
          </a:p>
          <a:p>
            <a:pPr>
              <a:lnSpc>
                <a:spcPct val="110000"/>
              </a:lnSpc>
              <a:spcBef>
                <a:spcPct val="0"/>
              </a:spcBef>
              <a:buClr>
                <a:srgbClr val="000000"/>
              </a:buClr>
              <a:buSzPts val="2800"/>
            </a:pPr>
            <a:r>
              <a:rPr lang="en-US" altLang="en-US" sz="2400">
                <a:cs typeface="Arial" panose="020B0604020202020204" pitchFamily="34" charset="0"/>
              </a:rPr>
              <a:t>amphipathic </a:t>
            </a:r>
            <a:r>
              <a:rPr lang="en-US" altLang="en-US" sz="2400" b="0">
                <a:cs typeface="Arial" panose="020B0604020202020204" pitchFamily="34" charset="0"/>
              </a:rPr>
              <a:t>= contain regions that are polar (or charged) and regions that are nonpolar</a:t>
            </a:r>
            <a:endParaRPr lang="en-US" altLang="en-US" sz="240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3E939-0A82-46B1-A6AF-957BA4D72086}"/>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Polar, Nonpolar, and Amphipathic Biomolecules</a:t>
            </a:r>
            <a:endParaRPr lang="en-AU" dirty="0"/>
          </a:p>
        </p:txBody>
      </p:sp>
      <p:pic>
        <p:nvPicPr>
          <p:cNvPr id="63490" name="Picture 1" descr="A table shows chemical structures of 5 polar, 1 nonpolar, and 2 amphipathic biomolecules as ionic forms at p H 7.">
            <a:extLst>
              <a:ext uri="{FF2B5EF4-FFF2-40B4-BE49-F238E27FC236}">
                <a16:creationId xmlns:a16="http://schemas.microsoft.com/office/drawing/2014/main" id="{F15AC77D-70DD-C54C-ACFF-84B563B08EC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0213" y="1732721"/>
            <a:ext cx="8283575" cy="424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A68A4-8505-4D95-8049-049F313BD536}"/>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Water as Solvent</a:t>
            </a:r>
            <a:endParaRPr lang="en-AU" dirty="0"/>
          </a:p>
        </p:txBody>
      </p:sp>
      <p:sp>
        <p:nvSpPr>
          <p:cNvPr id="4" name="Google Shape;232;g7fe2cbe272_0_58">
            <a:extLst>
              <a:ext uri="{FF2B5EF4-FFF2-40B4-BE49-F238E27FC236}">
                <a16:creationId xmlns:a16="http://schemas.microsoft.com/office/drawing/2014/main" id="{4AB55B45-894C-5242-8BD2-5F713FAEF186}"/>
              </a:ext>
            </a:extLst>
          </p:cNvPr>
          <p:cNvSpPr txBox="1">
            <a:spLocks/>
          </p:cNvSpPr>
          <p:nvPr/>
        </p:nvSpPr>
        <p:spPr bwMode="auto">
          <a:xfrm>
            <a:off x="400050" y="1295400"/>
            <a:ext cx="8343900" cy="21336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H</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O dissolves salts and charged biomolecules by screening electrostatic interactions</a:t>
            </a: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the increase in entropy of the system is largely responsible for the ease of dissolving salts in water</a:t>
            </a: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p:txBody>
      </p:sp>
      <p:pic>
        <p:nvPicPr>
          <p:cNvPr id="65539" name="Picture 4" descr="A roughly square ionic lattice on the left has large spheres labeled C l minus alternating with small spheres labeled N a plus. Ball-and-stick models of water are shown along the top. Each has a small sphere with two rods extending to each side with even smaller spheres on their ends. Two arrows point from the cube of N a plus and C l minus, one to a hydrated C l minus ion and the other to a hydrated N a plus ion. The hydrated C l minus ion has a C l minus sphere with four water molecules around it. For each water molecule, the two tiny spheres representing H are facing the C l ion and the larger O sphere is away from the C l minus ion. The hydrated N a plus ion is similar but the larger O atoms are facing the ion and the smaller H atoms are oriented away from it. Text reads, note the nonrandom orientation of the water molecules.">
            <a:extLst>
              <a:ext uri="{FF2B5EF4-FFF2-40B4-BE49-F238E27FC236}">
                <a16:creationId xmlns:a16="http://schemas.microsoft.com/office/drawing/2014/main" id="{B5557593-7EB4-EA46-A7FA-DE7B86C8B3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9112" y="3581400"/>
            <a:ext cx="5565775"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3" name="Picture 2" descr="Icon P 1&#10;">
            <a:extLst>
              <a:ext uri="{FF2B5EF4-FFF2-40B4-BE49-F238E27FC236}">
                <a16:creationId xmlns:a16="http://schemas.microsoft.com/office/drawing/2014/main" id="{37100315-A27B-4448-93B9-228BC3918091}"/>
              </a:ext>
            </a:extLst>
          </p:cNvPr>
          <p:cNvPicPr>
            <a:picLocks noChangeAspect="1"/>
          </p:cNvPicPr>
          <p:nvPr/>
        </p:nvPicPr>
        <p:blipFill>
          <a:blip r:embed="rId3"/>
          <a:stretch>
            <a:fillRect/>
          </a:stretch>
        </p:blipFill>
        <p:spPr>
          <a:xfrm>
            <a:off x="914400" y="265472"/>
            <a:ext cx="1133954" cy="816935"/>
          </a:xfrm>
          <a:prstGeom prst="rect">
            <a:avLst/>
          </a:prstGeom>
        </p:spPr>
      </p:pic>
      <p:sp>
        <p:nvSpPr>
          <p:cNvPr id="2" name="Title 1">
            <a:extLst>
              <a:ext uri="{FF2B5EF4-FFF2-40B4-BE49-F238E27FC236}">
                <a16:creationId xmlns:a16="http://schemas.microsoft.com/office/drawing/2014/main" id="{9357E592-5FD3-4A76-ABBC-DFD68BAE3CC7}"/>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4</a:t>
            </a:r>
            <a:endParaRPr lang="en-AU" b="1" dirty="0">
              <a:solidFill>
                <a:srgbClr val="145C76"/>
              </a:solidFill>
              <a:latin typeface="+mj-lt"/>
            </a:endParaRPr>
          </a:p>
        </p:txBody>
      </p:sp>
      <p:sp>
        <p:nvSpPr>
          <p:cNvPr id="67589" name="Google Shape;433;g847cf01710_0_113">
            <a:extLst>
              <a:ext uri="{FF2B5EF4-FFF2-40B4-BE49-F238E27FC236}">
                <a16:creationId xmlns:a16="http://schemas.microsoft.com/office/drawing/2014/main" id="{CEE7D18E-8CC4-C145-A028-11133314FB86}"/>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Tx/>
              <a:buNone/>
            </a:pPr>
            <a:r>
              <a:rPr lang="en-US" altLang="en-US" sz="2400" b="0"/>
              <a:t>Dissolving table sugar into iced tea is an energetically favorable reaction due to a(n):</a:t>
            </a:r>
          </a:p>
          <a:p>
            <a:pPr>
              <a:lnSpc>
                <a:spcPct val="115000"/>
              </a:lnSpc>
              <a:spcBef>
                <a:spcPts val="800"/>
              </a:spcBef>
              <a:buClr>
                <a:srgbClr val="000000"/>
              </a:buClr>
              <a:buSzPts val="1100"/>
              <a:buFont typeface="Calibri" panose="020F0502020204030204" pitchFamily="34" charset="0"/>
              <a:buNone/>
            </a:pPr>
            <a:endPar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A. increase in enthalpy as heat moves into the sugar.</a:t>
            </a:r>
          </a:p>
          <a:p>
            <a:pPr>
              <a:lnSpc>
                <a:spcPct val="115000"/>
              </a:lnSpc>
              <a:spcBef>
                <a:spcPct val="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B. decrease in free energy due to broken weak interactions</a:t>
            </a:r>
          </a:p>
          <a:p>
            <a:pPr>
              <a:lnSpc>
                <a:spcPct val="115000"/>
              </a:lnSpc>
              <a:spcBef>
                <a:spcPct val="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     between sugar molecules.</a:t>
            </a:r>
          </a:p>
          <a:p>
            <a:pPr>
              <a:lnSpc>
                <a:spcPct val="115000"/>
              </a:lnSpc>
              <a:spcBef>
                <a:spcPct val="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C. increase in entropy as the sugar dissolves.</a:t>
            </a:r>
          </a:p>
          <a:p>
            <a:pPr>
              <a:lnSpc>
                <a:spcPct val="115000"/>
              </a:lnSpc>
              <a:spcBef>
                <a:spcPct val="0"/>
              </a:spcBef>
              <a:buClr>
                <a:srgbClr val="000000"/>
              </a:buClr>
              <a:buSzPts val="1100"/>
              <a:buFontTx/>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D. increase in free energy because there is no longer a</a:t>
            </a:r>
          </a:p>
          <a:p>
            <a:pPr>
              <a:lnSpc>
                <a:spcPct val="115000"/>
              </a:lnSpc>
              <a:spcBef>
                <a:spcPct val="0"/>
              </a:spcBef>
              <a:buClr>
                <a:srgbClr val="000000"/>
              </a:buClr>
              <a:buSzPts val="1100"/>
              <a:buFontTx/>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     solvation layer around the sugar crystal.</a:t>
            </a:r>
            <a:endParaRPr lang="en-US" altLang="en-US" sz="2400" b="0">
              <a:solidFill>
                <a:srgbClr val="000000"/>
              </a:solidFill>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D19C7-BB00-4940-B6E4-EA12510C41F6}"/>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4, Response</a:t>
            </a:r>
            <a:endParaRPr lang="en-AU" b="1" dirty="0">
              <a:solidFill>
                <a:srgbClr val="145C76"/>
              </a:solidFill>
              <a:latin typeface="+mj-lt"/>
            </a:endParaRPr>
          </a:p>
        </p:txBody>
      </p:sp>
      <p:sp>
        <p:nvSpPr>
          <p:cNvPr id="69635" name="Google Shape;433;g847cf01710_0_113">
            <a:extLst>
              <a:ext uri="{FF2B5EF4-FFF2-40B4-BE49-F238E27FC236}">
                <a16:creationId xmlns:a16="http://schemas.microsoft.com/office/drawing/2014/main" id="{4CB16991-4C3A-8F4D-8E9D-99013448ED71}"/>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Tx/>
              <a:buNone/>
            </a:pPr>
            <a:r>
              <a:rPr lang="en-US" altLang="en-US" sz="2400" b="0" dirty="0"/>
              <a:t>Dissolving table sugar into iced tea is an energetically favorable reaction due to a(n):</a:t>
            </a:r>
          </a:p>
          <a:p>
            <a:pPr>
              <a:lnSpc>
                <a:spcPct val="115000"/>
              </a:lnSpc>
              <a:spcBef>
                <a:spcPts val="800"/>
              </a:spcBef>
              <a:buClr>
                <a:srgbClr val="000000"/>
              </a:buClr>
              <a:buSzPts val="1100"/>
              <a:buFont typeface="Calibri" panose="020F0502020204030204" pitchFamily="34" charset="0"/>
              <a:buNone/>
            </a:pPr>
            <a:endPar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C. increase in entropy as the sugar dissolves.</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cs typeface="Calibri" panose="020F0502020204030204" pitchFamily="34" charset="0"/>
              </a:rPr>
              <a:t>As table sugar dissolves, individual sugar molecules acquire greater freedom of motion. This increase in entropy is why dissolving table sugar into iced tea is an energetically favorable reaction. In thermodynamic terms, formation of the solution occurs with a favorable free-energy change: ∆</a:t>
            </a:r>
            <a:r>
              <a:rPr lang="en-US" altLang="en-US" sz="2400" i="1" dirty="0">
                <a:cs typeface="Calibri" panose="020F0502020204030204" pitchFamily="34" charset="0"/>
              </a:rPr>
              <a:t>G </a:t>
            </a:r>
            <a:r>
              <a:rPr lang="en-US" altLang="en-US" sz="2400" dirty="0">
                <a:cs typeface="Calibri" panose="020F0502020204030204" pitchFamily="34" charset="0"/>
              </a:rPr>
              <a:t>= ∆</a:t>
            </a:r>
            <a:r>
              <a:rPr lang="en-US" altLang="en-US" sz="2400" i="1" dirty="0">
                <a:cs typeface="Calibri" panose="020F0502020204030204" pitchFamily="34" charset="0"/>
              </a:rPr>
              <a:t>H </a:t>
            </a:r>
            <a:r>
              <a:rPr lang="en-US" altLang="en-US" sz="2400" dirty="0">
                <a:cs typeface="Calibri" panose="020F0502020204030204" pitchFamily="34" charset="0"/>
              </a:rPr>
              <a:t>− </a:t>
            </a:r>
            <a:r>
              <a:rPr lang="en-US" altLang="en-US" sz="2400" i="1" dirty="0">
                <a:cs typeface="Calibri" panose="020F0502020204030204" pitchFamily="34" charset="0"/>
              </a:rPr>
              <a:t>T</a:t>
            </a:r>
            <a:r>
              <a:rPr lang="en-US" altLang="en-US" sz="2400" dirty="0">
                <a:cs typeface="Calibri" panose="020F0502020204030204" pitchFamily="34" charset="0"/>
              </a:rPr>
              <a:t>∆</a:t>
            </a:r>
            <a:r>
              <a:rPr lang="en-US" altLang="en-US" sz="2400" i="1" dirty="0">
                <a:cs typeface="Calibri" panose="020F0502020204030204" pitchFamily="34" charset="0"/>
              </a:rPr>
              <a:t>S</a:t>
            </a:r>
            <a:r>
              <a:rPr lang="en-US" altLang="en-US" sz="2400" dirty="0">
                <a:cs typeface="Calibri" panose="020F0502020204030204" pitchFamily="34" charset="0"/>
              </a:rPr>
              <a:t>, where ∆</a:t>
            </a:r>
            <a:r>
              <a:rPr lang="en-US" altLang="en-US" sz="2400" i="1" dirty="0">
                <a:cs typeface="Calibri" panose="020F0502020204030204" pitchFamily="34" charset="0"/>
              </a:rPr>
              <a:t>H </a:t>
            </a:r>
            <a:r>
              <a:rPr lang="en-US" altLang="en-US" sz="2400" dirty="0">
                <a:cs typeface="Calibri" panose="020F0502020204030204" pitchFamily="34" charset="0"/>
              </a:rPr>
              <a:t>has a small positive value and </a:t>
            </a:r>
            <a:r>
              <a:rPr lang="en-US" altLang="en-US" sz="2400" i="1" dirty="0">
                <a:cs typeface="Calibri" panose="020F0502020204030204" pitchFamily="34" charset="0"/>
              </a:rPr>
              <a:t>T</a:t>
            </a:r>
            <a:r>
              <a:rPr lang="en-US" altLang="en-US" sz="2400" dirty="0">
                <a:cs typeface="Calibri" panose="020F0502020204030204" pitchFamily="34" charset="0"/>
              </a:rPr>
              <a:t>∆</a:t>
            </a:r>
            <a:r>
              <a:rPr lang="en-US" altLang="en-US" sz="2400" i="1" dirty="0">
                <a:cs typeface="Calibri" panose="020F0502020204030204" pitchFamily="34" charset="0"/>
              </a:rPr>
              <a:t>S </a:t>
            </a:r>
            <a:r>
              <a:rPr lang="en-US" altLang="en-US" sz="2400" dirty="0">
                <a:cs typeface="Calibri" panose="020F0502020204030204" pitchFamily="34" charset="0"/>
              </a:rPr>
              <a:t>a large positive value.</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cs typeface="Calibri" panose="020F050202020403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cs typeface="Calibri" panose="020F0502020204030204" pitchFamily="34" charset="0"/>
              <a:sym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E29F-CC5F-435E-AD8D-4EE1249FD81E}"/>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Water Has a High Dielectric </a:t>
            </a:r>
            <a:b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br>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Constant</a:t>
            </a:r>
            <a:endParaRPr lang="en-AU" dirty="0"/>
          </a:p>
        </p:txBody>
      </p:sp>
      <p:sp>
        <p:nvSpPr>
          <p:cNvPr id="71682" name="Google Shape;232;g7fe2cbe272_0_58">
            <a:extLst>
              <a:ext uri="{FF2B5EF4-FFF2-40B4-BE49-F238E27FC236}">
                <a16:creationId xmlns:a16="http://schemas.microsoft.com/office/drawing/2014/main" id="{B9CE380D-B5B7-D541-B0DB-2170EA897A38}"/>
              </a:ext>
            </a:extLst>
          </p:cNvPr>
          <p:cNvSpPr txBox="1">
            <a:spLocks noChangeArrowheads="1"/>
          </p:cNvSpPr>
          <p:nvPr/>
        </p:nvSpPr>
        <p:spPr bwMode="auto">
          <a:xfrm>
            <a:off x="152400" y="16764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429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0000"/>
              </a:lnSpc>
              <a:spcBef>
                <a:spcPct val="0"/>
              </a:spcBef>
              <a:buClr>
                <a:srgbClr val="000000"/>
              </a:buClr>
              <a:buSzPts val="2800"/>
            </a:pPr>
            <a:r>
              <a:rPr lang="en-US" altLang="en-US" sz="2400" b="0" dirty="0">
                <a:cs typeface="Arial" panose="020B0604020202020204" pitchFamily="34" charset="0"/>
              </a:rPr>
              <a:t>dielectric constant (</a:t>
            </a:r>
            <a:r>
              <a:rPr lang="el-GR" altLang="en-US" sz="2400" b="0" i="1" dirty="0">
                <a:cs typeface="Arial" panose="020B0604020202020204" pitchFamily="34" charset="0"/>
              </a:rPr>
              <a:t>ε</a:t>
            </a:r>
            <a:r>
              <a:rPr lang="en-US" altLang="en-US" sz="2400" b="0" dirty="0">
                <a:cs typeface="Arial" panose="020B0604020202020204" pitchFamily="34" charset="0"/>
              </a:rPr>
              <a:t>) = a dimensionless physical property that reflects the number of dipoles in a solvent </a:t>
            </a:r>
          </a:p>
          <a:p>
            <a:pPr lvl="1">
              <a:lnSpc>
                <a:spcPct val="110000"/>
              </a:lnSpc>
              <a:spcBef>
                <a:spcPct val="0"/>
              </a:spcBef>
              <a:buClr>
                <a:srgbClr val="000000"/>
              </a:buClr>
              <a:buSzPts val="2800"/>
            </a:pPr>
            <a:r>
              <a:rPr lang="en-US" altLang="en-US" sz="2400" b="0" dirty="0">
                <a:cs typeface="Arial" panose="020B0604020202020204" pitchFamily="34" charset="0"/>
              </a:rPr>
              <a:t>for water at 25 </a:t>
            </a:r>
            <a:r>
              <a:rPr lang="en-US" altLang="en-US" sz="2400" b="0" dirty="0">
                <a:latin typeface="+mn-lt"/>
                <a:ea typeface="Arial Unicode MS" panose="020B0604020202020204" pitchFamily="34" charset="-128"/>
                <a:cs typeface="Arial Unicode MS" panose="020B0604020202020204" pitchFamily="34" charset="-128"/>
              </a:rPr>
              <a:t>°</a:t>
            </a:r>
            <a:r>
              <a:rPr lang="en-US" altLang="en-US" sz="2400" b="0" dirty="0">
                <a:cs typeface="Arial" panose="020B0604020202020204" pitchFamily="34" charset="0"/>
              </a:rPr>
              <a:t>C, </a:t>
            </a:r>
            <a:r>
              <a:rPr lang="el-GR" altLang="en-US" sz="2400" b="0" i="1" dirty="0">
                <a:cs typeface="Arial" panose="020B0604020202020204" pitchFamily="34" charset="0"/>
              </a:rPr>
              <a:t>ε</a:t>
            </a:r>
            <a:r>
              <a:rPr lang="el-GR" altLang="en-US" sz="2400" b="0" dirty="0">
                <a:cs typeface="Arial" panose="020B0604020202020204" pitchFamily="34" charset="0"/>
              </a:rPr>
              <a:t> </a:t>
            </a:r>
            <a:r>
              <a:rPr lang="en-US" altLang="en-US" sz="2400" b="0" dirty="0">
                <a:cs typeface="Arial" panose="020B0604020202020204" pitchFamily="34" charset="0"/>
              </a:rPr>
              <a:t>= 78.5 </a:t>
            </a:r>
          </a:p>
          <a:p>
            <a:pPr lvl="1">
              <a:lnSpc>
                <a:spcPct val="110000"/>
              </a:lnSpc>
              <a:spcBef>
                <a:spcPct val="0"/>
              </a:spcBef>
              <a:buClr>
                <a:srgbClr val="000000"/>
              </a:buClr>
              <a:buSzPts val="2800"/>
            </a:pPr>
            <a:r>
              <a:rPr lang="en-US" altLang="en-US" sz="2400" b="0" dirty="0">
                <a:cs typeface="Arial" panose="020B0604020202020204" pitchFamily="34" charset="0"/>
              </a:rPr>
              <a:t>for nonpolar benzene at 25 </a:t>
            </a:r>
            <a:r>
              <a:rPr lang="en-US" altLang="en-US" sz="2400" b="0" dirty="0">
                <a:latin typeface="+mn-lt"/>
                <a:ea typeface="Arial Unicode MS" panose="020B0604020202020204" pitchFamily="34" charset="-128"/>
                <a:cs typeface="Arial Unicode MS" panose="020B0604020202020204" pitchFamily="34" charset="-128"/>
              </a:rPr>
              <a:t>°</a:t>
            </a:r>
            <a:r>
              <a:rPr lang="en-US" altLang="en-US" sz="2400" b="0" dirty="0">
                <a:cs typeface="Arial" panose="020B0604020202020204" pitchFamily="34" charset="0"/>
              </a:rPr>
              <a:t>C, </a:t>
            </a:r>
            <a:r>
              <a:rPr lang="el-GR" altLang="en-US" sz="2400" b="0" i="1" dirty="0">
                <a:cs typeface="Arial" panose="020B0604020202020204" pitchFamily="34" charset="0"/>
              </a:rPr>
              <a:t>ε</a:t>
            </a:r>
            <a:r>
              <a:rPr lang="el-GR" altLang="en-US" sz="2400" b="0" dirty="0">
                <a:cs typeface="Arial" panose="020B0604020202020204" pitchFamily="34" charset="0"/>
              </a:rPr>
              <a:t> </a:t>
            </a:r>
            <a:r>
              <a:rPr lang="en-US" altLang="en-US" sz="2400" b="0" dirty="0">
                <a:cs typeface="Arial" panose="020B0604020202020204" pitchFamily="34" charset="0"/>
              </a:rPr>
              <a:t>= 4.6 </a:t>
            </a:r>
            <a:r>
              <a:rPr lang="en-US" altLang="en-US" dirty="0">
                <a:cs typeface="Arial" panose="020B0604020202020204" pitchFamily="34" charset="0"/>
              </a:rPr>
              <a:t> </a:t>
            </a:r>
            <a:endParaRPr lang="en-US" altLang="en-US" sz="2000" dirty="0">
              <a:cs typeface="Arial" panose="020B0604020202020204" pitchFamily="34" charset="0"/>
            </a:endParaRPr>
          </a:p>
          <a:p>
            <a:pPr lvl="1">
              <a:lnSpc>
                <a:spcPct val="110000"/>
              </a:lnSpc>
              <a:spcBef>
                <a:spcPct val="0"/>
              </a:spcBef>
              <a:buClr>
                <a:srgbClr val="000000"/>
              </a:buClr>
              <a:buSzPts val="2800"/>
            </a:pPr>
            <a:endParaRPr lang="en-US" altLang="en-US" sz="2000" b="0" dirty="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E82570-8B3E-434A-8C4A-9A648C90FE7C}"/>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Calculating the Force of Ionic Interactions</a:t>
            </a:r>
            <a:endParaRPr lang="en-AU" dirty="0"/>
          </a:p>
        </p:txBody>
      </p:sp>
      <p:sp>
        <p:nvSpPr>
          <p:cNvPr id="71682" name="Google Shape;232;g7fe2cbe272_0_58">
            <a:extLst>
              <a:ext uri="{FF2B5EF4-FFF2-40B4-BE49-F238E27FC236}">
                <a16:creationId xmlns:a16="http://schemas.microsoft.com/office/drawing/2014/main" id="{B9CE380D-B5B7-D541-B0DB-2170EA897A38}"/>
              </a:ext>
            </a:extLst>
          </p:cNvPr>
          <p:cNvSpPr txBox="1">
            <a:spLocks noChangeArrowheads="1"/>
          </p:cNvSpPr>
          <p:nvPr/>
        </p:nvSpPr>
        <p:spPr bwMode="auto">
          <a:xfrm>
            <a:off x="152400" y="1676400"/>
            <a:ext cx="8534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429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0000"/>
              </a:lnSpc>
              <a:spcBef>
                <a:spcPct val="0"/>
              </a:spcBef>
              <a:buClr>
                <a:srgbClr val="000000"/>
              </a:buClr>
              <a:buSzPts val="2800"/>
            </a:pPr>
            <a:r>
              <a:rPr lang="en-US" altLang="en-US" sz="2400" b="0" dirty="0">
                <a:cs typeface="Arial" panose="020B0604020202020204" pitchFamily="34" charset="0"/>
              </a:rPr>
              <a:t>the force (</a:t>
            </a:r>
            <a:r>
              <a:rPr lang="en-US" altLang="en-US" sz="2400" b="0" i="1" dirty="0">
                <a:cs typeface="Arial" panose="020B0604020202020204" pitchFamily="34" charset="0"/>
              </a:rPr>
              <a:t>F</a:t>
            </a:r>
            <a:r>
              <a:rPr lang="en-US" altLang="en-US" sz="2400" b="0" dirty="0">
                <a:cs typeface="Arial" panose="020B0604020202020204" pitchFamily="34" charset="0"/>
              </a:rPr>
              <a:t>) of ionic interactions in solution depends on:</a:t>
            </a:r>
          </a:p>
          <a:p>
            <a:pPr lvl="1">
              <a:lnSpc>
                <a:spcPct val="110000"/>
              </a:lnSpc>
              <a:spcBef>
                <a:spcPct val="0"/>
              </a:spcBef>
              <a:buClr>
                <a:srgbClr val="000000"/>
              </a:buClr>
              <a:buSzPts val="2800"/>
            </a:pPr>
            <a:r>
              <a:rPr lang="en-US" altLang="en-US" sz="2400" b="0" dirty="0">
                <a:cs typeface="Arial" panose="020B0604020202020204" pitchFamily="34" charset="0"/>
              </a:rPr>
              <a:t>the magnitude of the charges (</a:t>
            </a:r>
            <a:r>
              <a:rPr lang="en-US" altLang="en-US" sz="2400" b="0" i="1" dirty="0">
                <a:cs typeface="Arial" panose="020B0604020202020204" pitchFamily="34" charset="0"/>
              </a:rPr>
              <a:t>Q</a:t>
            </a:r>
            <a:r>
              <a:rPr lang="en-US" altLang="en-US" sz="2400" b="0" dirty="0">
                <a:cs typeface="Arial" panose="020B0604020202020204" pitchFamily="34" charset="0"/>
              </a:rPr>
              <a:t>)</a:t>
            </a:r>
          </a:p>
          <a:p>
            <a:pPr lvl="1">
              <a:lnSpc>
                <a:spcPct val="110000"/>
              </a:lnSpc>
              <a:spcBef>
                <a:spcPct val="0"/>
              </a:spcBef>
              <a:buClr>
                <a:srgbClr val="000000"/>
              </a:buClr>
              <a:buSzPts val="2800"/>
            </a:pPr>
            <a:r>
              <a:rPr lang="en-US" altLang="en-US" sz="2400" b="0" dirty="0">
                <a:cs typeface="Arial" panose="020B0604020202020204" pitchFamily="34" charset="0"/>
              </a:rPr>
              <a:t>the distance between the charged groups (</a:t>
            </a:r>
            <a:r>
              <a:rPr lang="en-US" altLang="en-US" sz="2400" b="0" i="1" dirty="0">
                <a:cs typeface="Arial" panose="020B0604020202020204" pitchFamily="34" charset="0"/>
              </a:rPr>
              <a:t>r</a:t>
            </a:r>
            <a:r>
              <a:rPr lang="en-US" altLang="en-US" sz="2400" b="0" dirty="0">
                <a:cs typeface="Arial" panose="020B0604020202020204" pitchFamily="34" charset="0"/>
              </a:rPr>
              <a:t>)</a:t>
            </a:r>
          </a:p>
          <a:p>
            <a:pPr lvl="1">
              <a:lnSpc>
                <a:spcPct val="110000"/>
              </a:lnSpc>
              <a:spcBef>
                <a:spcPct val="0"/>
              </a:spcBef>
              <a:buClr>
                <a:srgbClr val="000000"/>
              </a:buClr>
              <a:buSzPts val="2800"/>
            </a:pPr>
            <a:r>
              <a:rPr lang="en-US" altLang="en-US" sz="2400" b="0" dirty="0">
                <a:cs typeface="Arial" panose="020B0604020202020204" pitchFamily="34" charset="0"/>
              </a:rPr>
              <a:t>the dielectric constant of the solvent (</a:t>
            </a:r>
            <a:r>
              <a:rPr lang="el-GR" altLang="en-US" sz="2400" b="0" i="1" dirty="0">
                <a:cs typeface="Arial" panose="020B0604020202020204" pitchFamily="34" charset="0"/>
              </a:rPr>
              <a:t>ε</a:t>
            </a:r>
            <a:r>
              <a:rPr lang="en-US" altLang="en-US" sz="2400" b="0" dirty="0">
                <a:cs typeface="Arial" panose="020B0604020202020204" pitchFamily="34" charset="0"/>
              </a:rPr>
              <a:t>)</a:t>
            </a:r>
          </a:p>
        </p:txBody>
      </p:sp>
      <p:graphicFrame>
        <p:nvGraphicFramePr>
          <p:cNvPr id="2" name="Object 1"/>
          <p:cNvGraphicFramePr>
            <a:graphicFrameLocks noChangeAspect="1"/>
          </p:cNvGraphicFramePr>
          <p:nvPr>
            <p:extLst>
              <p:ext uri="{D42A27DB-BD31-4B8C-83A1-F6EECF244321}">
                <p14:modId xmlns:p14="http://schemas.microsoft.com/office/powerpoint/2010/main" val="4215658935"/>
              </p:ext>
            </p:extLst>
          </p:nvPr>
        </p:nvGraphicFramePr>
        <p:xfrm>
          <a:off x="3956050" y="3655822"/>
          <a:ext cx="1231900" cy="763778"/>
        </p:xfrm>
        <a:graphic>
          <a:graphicData uri="http://schemas.openxmlformats.org/presentationml/2006/ole">
            <mc:AlternateContent xmlns:mc="http://schemas.openxmlformats.org/markup-compatibility/2006">
              <mc:Choice xmlns:v="urn:schemas-microsoft-com:vml" Requires="v">
                <p:oleObj spid="_x0000_s1067" name="Equation" r:id="rId4" imgW="634680" imgH="393480" progId="Equation.DSMT4">
                  <p:embed/>
                </p:oleObj>
              </mc:Choice>
              <mc:Fallback>
                <p:oleObj name="Equation" r:id="rId4" imgW="634680" imgH="393480" progId="Equation.DSMT4">
                  <p:embed/>
                  <p:pic>
                    <p:nvPicPr>
                      <p:cNvPr id="0" name=""/>
                      <p:cNvPicPr/>
                      <p:nvPr/>
                    </p:nvPicPr>
                    <p:blipFill>
                      <a:blip r:embed="rId5"/>
                      <a:stretch>
                        <a:fillRect/>
                      </a:stretch>
                    </p:blipFill>
                    <p:spPr>
                      <a:xfrm>
                        <a:off x="3956050" y="3655822"/>
                        <a:ext cx="1231900" cy="763778"/>
                      </a:xfrm>
                      <a:prstGeom prst="rect">
                        <a:avLst/>
                      </a:prstGeom>
                    </p:spPr>
                  </p:pic>
                </p:oleObj>
              </mc:Fallback>
            </mc:AlternateContent>
          </a:graphicData>
        </a:graphic>
      </p:graphicFrame>
      <p:sp>
        <p:nvSpPr>
          <p:cNvPr id="5" name="Google Shape;232;g7fe2cbe272_0_58">
            <a:extLst>
              <a:ext uri="{FF2B5EF4-FFF2-40B4-BE49-F238E27FC236}">
                <a16:creationId xmlns:a16="http://schemas.microsoft.com/office/drawing/2014/main" id="{B9CE380D-B5B7-D541-B0DB-2170EA897A38}"/>
              </a:ext>
            </a:extLst>
          </p:cNvPr>
          <p:cNvSpPr txBox="1">
            <a:spLocks noChangeArrowheads="1"/>
          </p:cNvSpPr>
          <p:nvPr/>
        </p:nvSpPr>
        <p:spPr bwMode="auto">
          <a:xfrm>
            <a:off x="152400" y="4915789"/>
            <a:ext cx="8534400" cy="531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429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0000"/>
              </a:lnSpc>
              <a:spcBef>
                <a:spcPct val="0"/>
              </a:spcBef>
              <a:buClr>
                <a:srgbClr val="000000"/>
              </a:buClr>
              <a:buSzPts val="2800"/>
            </a:pPr>
            <a:r>
              <a:rPr lang="en-US" altLang="en-US" sz="2400" b="0" dirty="0">
                <a:cs typeface="Arial" panose="020B0604020202020204" pitchFamily="34" charset="0"/>
              </a:rPr>
              <a:t>ionic attractions or repulsions operate over 10 to 40 nm.</a:t>
            </a:r>
            <a:endParaRPr lang="en-US" altLang="en-US" sz="1600" b="0" dirty="0">
              <a:cs typeface="Arial" panose="020B0604020202020204" pitchFamily="34" charset="0"/>
            </a:endParaRPr>
          </a:p>
        </p:txBody>
      </p:sp>
    </p:spTree>
    <p:extLst>
      <p:ext uri="{BB962C8B-B14F-4D97-AF65-F5344CB8AC3E}">
        <p14:creationId xmlns:p14="http://schemas.microsoft.com/office/powerpoint/2010/main" val="2566126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5ABE4-F892-400D-AEB5-838FBC1F7E8C}"/>
              </a:ext>
            </a:extLst>
          </p:cNvPr>
          <p:cNvSpPr>
            <a:spLocks noGrp="1"/>
          </p:cNvSpPr>
          <p:nvPr>
            <p:ph type="title"/>
          </p:nvPr>
        </p:nvSpPr>
        <p:spPr/>
        <p:txBody>
          <a:bodyPr/>
          <a:lstStyle/>
          <a:p>
            <a:r>
              <a:rPr lang="en-US" altLang="en-US" b="1" dirty="0">
                <a:solidFill>
                  <a:srgbClr val="4E4CB4"/>
                </a:solidFill>
                <a:latin typeface="Arial" panose="020B0604020202020204" pitchFamily="34" charset="0"/>
                <a:ea typeface="ＭＳ Ｐゴシック" panose="020B0600070205080204" pitchFamily="34" charset="-128"/>
                <a:cs typeface="Arial" panose="020B0604020202020204" pitchFamily="34" charset="0"/>
              </a:rPr>
              <a:t>Nonpolar Gases Are Poorly Soluble in Water</a:t>
            </a:r>
            <a:endParaRPr lang="en-AU" dirty="0">
              <a:solidFill>
                <a:srgbClr val="4E4CB4"/>
              </a:solidFill>
            </a:endParaRPr>
          </a:p>
        </p:txBody>
      </p:sp>
      <p:sp>
        <p:nvSpPr>
          <p:cNvPr id="75778" name="Google Shape;232;g7fe2cbe272_0_58">
            <a:extLst>
              <a:ext uri="{FF2B5EF4-FFF2-40B4-BE49-F238E27FC236}">
                <a16:creationId xmlns:a16="http://schemas.microsoft.com/office/drawing/2014/main" id="{A516A3EE-A6DC-E44E-A9D5-FC365DFC6DE0}"/>
              </a:ext>
            </a:extLst>
          </p:cNvPr>
          <p:cNvSpPr txBox="1">
            <a:spLocks noChangeArrowheads="1"/>
          </p:cNvSpPr>
          <p:nvPr/>
        </p:nvSpPr>
        <p:spPr bwMode="auto">
          <a:xfrm>
            <a:off x="304800" y="1600200"/>
            <a:ext cx="3200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429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0000"/>
              </a:lnSpc>
              <a:spcBef>
                <a:spcPct val="0"/>
              </a:spcBef>
              <a:buClr>
                <a:srgbClr val="000000"/>
              </a:buClr>
              <a:buSzPts val="2800"/>
            </a:pPr>
            <a:r>
              <a:rPr lang="en-US" altLang="en-US" sz="2400" b="0" dirty="0">
                <a:cs typeface="Arial" panose="020B0604020202020204" pitchFamily="34" charset="0"/>
              </a:rPr>
              <a:t>biologically important gases CO</a:t>
            </a:r>
            <a:r>
              <a:rPr lang="en-US" altLang="en-US" sz="2400" b="0" baseline="-25000" dirty="0">
                <a:cs typeface="Arial" panose="020B0604020202020204" pitchFamily="34" charset="0"/>
              </a:rPr>
              <a:t>2</a:t>
            </a:r>
            <a:r>
              <a:rPr lang="en-US" altLang="en-US" sz="2400" b="0" dirty="0">
                <a:cs typeface="Arial" panose="020B0604020202020204" pitchFamily="34" charset="0"/>
              </a:rPr>
              <a:t>, O</a:t>
            </a:r>
            <a:r>
              <a:rPr lang="en-US" altLang="en-US" sz="2400" b="0" baseline="-25000" dirty="0">
                <a:cs typeface="Arial" panose="020B0604020202020204" pitchFamily="34" charset="0"/>
              </a:rPr>
              <a:t>2</a:t>
            </a:r>
            <a:r>
              <a:rPr lang="en-US" altLang="en-US" sz="2400" b="0" dirty="0">
                <a:cs typeface="Arial" panose="020B0604020202020204" pitchFamily="34" charset="0"/>
              </a:rPr>
              <a:t>, N</a:t>
            </a:r>
            <a:r>
              <a:rPr lang="en-US" altLang="en-US" sz="2400" b="0" baseline="-25000" dirty="0">
                <a:cs typeface="Arial" panose="020B0604020202020204" pitchFamily="34" charset="0"/>
              </a:rPr>
              <a:t>2</a:t>
            </a:r>
            <a:r>
              <a:rPr lang="en-US" altLang="en-US" sz="2400" b="0" dirty="0">
                <a:cs typeface="Arial" panose="020B0604020202020204" pitchFamily="34" charset="0"/>
              </a:rPr>
              <a:t> are nonpolar</a:t>
            </a:r>
          </a:p>
          <a:p>
            <a:pPr>
              <a:lnSpc>
                <a:spcPct val="110000"/>
              </a:lnSpc>
              <a:spcBef>
                <a:spcPct val="0"/>
              </a:spcBef>
              <a:buClr>
                <a:srgbClr val="000000"/>
              </a:buClr>
              <a:buSzPts val="2800"/>
            </a:pPr>
            <a:endParaRPr lang="en-US" altLang="en-US" sz="2400" b="0" dirty="0">
              <a:cs typeface="Arial" panose="020B0604020202020204" pitchFamily="34" charset="0"/>
            </a:endParaRPr>
          </a:p>
          <a:p>
            <a:pPr>
              <a:lnSpc>
                <a:spcPct val="110000"/>
              </a:lnSpc>
              <a:spcBef>
                <a:spcPct val="0"/>
              </a:spcBef>
              <a:buClr>
                <a:srgbClr val="000000"/>
              </a:buClr>
              <a:buSzPts val="2800"/>
            </a:pPr>
            <a:r>
              <a:rPr lang="en-US" altLang="en-US" sz="2400" b="0" dirty="0">
                <a:cs typeface="Arial" panose="020B0604020202020204" pitchFamily="34" charset="0"/>
              </a:rPr>
              <a:t>their movement into aqueous solution decreases entropy by constraining their motion</a:t>
            </a:r>
          </a:p>
          <a:p>
            <a:pPr>
              <a:lnSpc>
                <a:spcPct val="110000"/>
              </a:lnSpc>
              <a:spcBef>
                <a:spcPct val="0"/>
              </a:spcBef>
              <a:buClr>
                <a:srgbClr val="000000"/>
              </a:buClr>
              <a:buSzPts val="2800"/>
            </a:pPr>
            <a:endParaRPr lang="en-US" altLang="en-US" sz="2400" b="0" dirty="0">
              <a:cs typeface="Arial" panose="020B0604020202020204" pitchFamily="34" charset="0"/>
            </a:endParaRPr>
          </a:p>
        </p:txBody>
      </p:sp>
      <p:pic>
        <p:nvPicPr>
          <p:cNvPr id="75779" name="Picture 1" descr="A table provides solubilities of some gases in water.">
            <a:extLst>
              <a:ext uri="{FF2B5EF4-FFF2-40B4-BE49-F238E27FC236}">
                <a16:creationId xmlns:a16="http://schemas.microsoft.com/office/drawing/2014/main" id="{601471E3-8D78-7947-82C2-78AAECD4C7B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72946" y="1803400"/>
            <a:ext cx="5176308"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Google Shape;177;g7fe2cbe272_0_8" descr="Icon P 2&#10;">
            <a:extLst>
              <a:ext uri="{FF2B5EF4-FFF2-40B4-BE49-F238E27FC236}">
                <a16:creationId xmlns:a16="http://schemas.microsoft.com/office/drawing/2014/main" id="{18BDAE32-D0F8-BC4A-9152-719E2EC1319E}"/>
              </a:ext>
            </a:extLst>
          </p:cNvPr>
          <p:cNvPicPr preferRelativeResize="0">
            <a:picLocks noChangeAspect="1" noChangeArrowheads="1"/>
          </p:cNvPicPr>
          <p:nvPr/>
        </p:nvPicPr>
        <p:blipFill rotWithShape="1">
          <a:blip r:embed="rId3">
            <a:extLst>
              <a:ext uri="{28A0092B-C50C-407E-A947-70E740481C1C}">
                <a14:useLocalDpi xmlns:a14="http://schemas.microsoft.com/office/drawing/2010/main" val="0"/>
              </a:ext>
            </a:extLst>
          </a:blip>
          <a:srcRect t="14902"/>
          <a:stretch/>
        </p:blipFill>
        <p:spPr bwMode="auto">
          <a:xfrm>
            <a:off x="1629696" y="348329"/>
            <a:ext cx="12287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B5E789F-BD2C-41E6-8754-2DEF0BEA046B}"/>
              </a:ext>
            </a:extLst>
          </p:cNvPr>
          <p:cNvSpPr>
            <a:spLocks noGrp="1"/>
          </p:cNvSpPr>
          <p:nvPr>
            <p:ph type="title"/>
          </p:nvPr>
        </p:nvSpPr>
        <p:spPr/>
        <p:txBody>
          <a:bodyPr/>
          <a:lstStyle/>
          <a:p>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sym typeface="Calibri" panose="020F0502020204030204" pitchFamily="34" charset="0"/>
              </a:rPr>
              <a:t>Principle</a:t>
            </a:r>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 2</a:t>
            </a:r>
            <a:r>
              <a:rPr lang="en-US" altLang="en-US" sz="2000"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 (1 of 3)</a:t>
            </a:r>
            <a:endParaRPr lang="en-AU" dirty="0"/>
          </a:p>
        </p:txBody>
      </p:sp>
      <p:sp>
        <p:nvSpPr>
          <p:cNvPr id="22531" name="Text Placeholder 2">
            <a:extLst>
              <a:ext uri="{FF2B5EF4-FFF2-40B4-BE49-F238E27FC236}">
                <a16:creationId xmlns:a16="http://schemas.microsoft.com/office/drawing/2014/main" id="{5DC5891F-4CEF-3A4C-A1B1-217C11D5FF2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429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Tx/>
              <a:buNone/>
            </a:pPr>
            <a:r>
              <a:rPr lang="en-US" altLang="en-US" sz="2400"/>
              <a:t>The ionization behavior of water and of weak acids and bases dissolved in water can be represented by one or more equilibrium constants. </a:t>
            </a:r>
            <a:r>
              <a:rPr lang="en-US" altLang="en-US" sz="2400" b="0"/>
              <a:t>Most biomolecules are ionizable; their structure and function depend on their ionization state, which is characterized by equilibrium constants. </a:t>
            </a:r>
            <a:endParaRPr lang="en-US" altLang="en-US" sz="2400"/>
          </a:p>
          <a:p>
            <a:pPr>
              <a:spcBef>
                <a:spcPts val="363"/>
              </a:spcBef>
              <a:buClr>
                <a:srgbClr val="000000"/>
              </a:buClr>
              <a:buSzPts val="1800"/>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DF8C-3BB7-444C-8B0D-317E6CF7CB1D}"/>
              </a:ext>
            </a:extLst>
          </p:cNvPr>
          <p:cNvSpPr>
            <a:spLocks noGrp="1"/>
          </p:cNvSpPr>
          <p:nvPr>
            <p:ph type="title"/>
          </p:nvPr>
        </p:nvSpPr>
        <p:spPr/>
        <p:txBody>
          <a:bodyPr/>
          <a:lstStyle/>
          <a:p>
            <a:r>
              <a:rPr lang="en-US" altLang="en-US" sz="3000" b="1" dirty="0">
                <a:solidFill>
                  <a:srgbClr val="4E4CB4"/>
                </a:solidFill>
                <a:latin typeface="Arial" panose="020B0604020202020204" pitchFamily="34" charset="0"/>
                <a:ea typeface="ＭＳ Ｐゴシック" panose="020B0600070205080204" pitchFamily="34" charset="-128"/>
                <a:cs typeface="Arial" panose="020B0604020202020204" pitchFamily="34" charset="0"/>
              </a:rPr>
              <a:t>Nonpolar Compounds Force Energetically Unfavorable Changes in the Structure of Water</a:t>
            </a:r>
            <a:endParaRPr lang="en-AU" sz="3000" dirty="0">
              <a:solidFill>
                <a:srgbClr val="4E4CB4"/>
              </a:solidFill>
            </a:endParaRPr>
          </a:p>
        </p:txBody>
      </p:sp>
      <p:sp>
        <p:nvSpPr>
          <p:cNvPr id="6" name="Google Shape;232;g7fe2cbe272_0_58">
            <a:extLst>
              <a:ext uri="{FF2B5EF4-FFF2-40B4-BE49-F238E27FC236}">
                <a16:creationId xmlns:a16="http://schemas.microsoft.com/office/drawing/2014/main" id="{79B8005D-BD27-5042-B43A-D6F40F1F35BB}"/>
              </a:ext>
            </a:extLst>
          </p:cNvPr>
          <p:cNvSpPr txBox="1">
            <a:spLocks/>
          </p:cNvSpPr>
          <p:nvPr/>
        </p:nvSpPr>
        <p:spPr bwMode="auto">
          <a:xfrm>
            <a:off x="419100" y="2155825"/>
            <a:ext cx="8305800" cy="41148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nonpolar compounds interfere with the hydrogen bonding among H</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O molecules</a:t>
            </a:r>
          </a:p>
          <a:p>
            <a:pPr lvl="1"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increases enthalpy (</a:t>
            </a:r>
            <a:r>
              <a:rPr lang="en-US" sz="2400" dirty="0">
                <a:latin typeface="Arial" panose="020B0604020202020204" pitchFamily="34" charset="0"/>
                <a:cs typeface="Arial" panose="020B0604020202020204" pitchFamily="34" charset="0"/>
              </a:rPr>
              <a:t>∆</a:t>
            </a:r>
            <a:r>
              <a:rPr lang="en-US" sz="2400" b="0" i="1" dirty="0">
                <a:latin typeface="Arial" panose="020B0604020202020204" pitchFamily="34" charset="0"/>
                <a:cs typeface="Arial" panose="020B0604020202020204" pitchFamily="34" charset="0"/>
              </a:rPr>
              <a:t>H</a:t>
            </a:r>
            <a:r>
              <a:rPr lang="en-US" sz="2400" b="0" dirty="0">
                <a:latin typeface="Arial" panose="020B0604020202020204" pitchFamily="34" charset="0"/>
                <a:cs typeface="Arial" panose="020B0604020202020204" pitchFamily="34" charset="0"/>
              </a:rPr>
              <a:t>) and</a:t>
            </a:r>
            <a:r>
              <a:rPr lang="en-US" sz="2400" dirty="0">
                <a:latin typeface="Arial" panose="020B0604020202020204" pitchFamily="34" charset="0"/>
                <a:cs typeface="Arial" panose="020B0604020202020204" pitchFamily="34" charset="0"/>
              </a:rPr>
              <a:t> </a:t>
            </a:r>
            <a:r>
              <a:rPr lang="en-US" sz="2400" b="0" dirty="0">
                <a:latin typeface="Arial" panose="020B0604020202020204" pitchFamily="34" charset="0"/>
                <a:cs typeface="Arial" panose="020B0604020202020204" pitchFamily="34" charset="0"/>
              </a:rPr>
              <a:t>decreases entropy (</a:t>
            </a:r>
            <a:r>
              <a:rPr lang="en-US" sz="2400" dirty="0">
                <a:latin typeface="Arial" panose="020B0604020202020204" pitchFamily="34" charset="0"/>
                <a:cs typeface="Arial" panose="020B0604020202020204" pitchFamily="34" charset="0"/>
              </a:rPr>
              <a:t>∆</a:t>
            </a:r>
            <a:r>
              <a:rPr lang="en-US" sz="2400" b="0" i="1" dirty="0">
                <a:latin typeface="Arial" panose="020B0604020202020204" pitchFamily="34" charset="0"/>
                <a:cs typeface="Arial" panose="020B0604020202020204" pitchFamily="34" charset="0"/>
              </a:rPr>
              <a:t>S</a:t>
            </a:r>
            <a:r>
              <a:rPr lang="en-US" sz="2400" b="0" dirty="0">
                <a:latin typeface="Arial" panose="020B0604020202020204" pitchFamily="34" charset="0"/>
                <a:cs typeface="Arial" panose="020B0604020202020204" pitchFamily="34" charset="0"/>
              </a:rPr>
              <a:t>)</a:t>
            </a:r>
          </a:p>
          <a:p>
            <a:pPr marL="508000" lvl="1"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the free-energy change (</a:t>
            </a:r>
            <a:r>
              <a:rPr lang="en-US" sz="2400" dirty="0">
                <a:latin typeface="Arial" panose="020B0604020202020204" pitchFamily="34" charset="0"/>
                <a:cs typeface="Arial" panose="020B0604020202020204" pitchFamily="34" charset="0"/>
              </a:rPr>
              <a:t>∆</a:t>
            </a:r>
            <a:r>
              <a:rPr lang="en-US" sz="2400" b="0" i="1" dirty="0">
                <a:latin typeface="Arial" panose="020B0604020202020204" pitchFamily="34" charset="0"/>
                <a:cs typeface="Arial" panose="020B0604020202020204" pitchFamily="34" charset="0"/>
              </a:rPr>
              <a:t>G </a:t>
            </a:r>
            <a:r>
              <a:rPr lang="en-US" sz="2400" b="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en-US" sz="2400" b="0" i="1" dirty="0">
                <a:latin typeface="Arial" panose="020B0604020202020204" pitchFamily="34" charset="0"/>
                <a:cs typeface="Arial" panose="020B0604020202020204" pitchFamily="34" charset="0"/>
              </a:rPr>
              <a:t>H </a:t>
            </a:r>
            <a:r>
              <a:rPr lang="en-US" sz="2400" b="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en-US" sz="2400" b="0" i="1" dirty="0">
                <a:latin typeface="Arial" panose="020B0604020202020204" pitchFamily="34" charset="0"/>
                <a:cs typeface="Arial" panose="020B0604020202020204" pitchFamily="34" charset="0"/>
              </a:rPr>
              <a:t>T</a:t>
            </a:r>
            <a:r>
              <a:rPr lang="en-US" sz="2400" dirty="0">
                <a:latin typeface="Arial" panose="020B0604020202020204" pitchFamily="34" charset="0"/>
                <a:cs typeface="Arial" panose="020B0604020202020204" pitchFamily="34" charset="0"/>
              </a:rPr>
              <a:t>∆</a:t>
            </a:r>
            <a:r>
              <a:rPr lang="en-US" sz="2400" b="0" i="1" dirty="0">
                <a:latin typeface="Arial" panose="020B0604020202020204" pitchFamily="34" charset="0"/>
                <a:cs typeface="Arial" panose="020B0604020202020204" pitchFamily="34" charset="0"/>
              </a:rPr>
              <a:t>S</a:t>
            </a:r>
            <a:r>
              <a:rPr lang="en-US" sz="2400" b="0" dirty="0">
                <a:latin typeface="Arial" panose="020B0604020202020204" pitchFamily="34" charset="0"/>
                <a:cs typeface="Arial" panose="020B0604020202020204" pitchFamily="34" charset="0"/>
              </a:rPr>
              <a:t>)</a:t>
            </a:r>
            <a:r>
              <a:rPr lang="en-US" sz="2400" b="0" i="1" dirty="0">
                <a:latin typeface="Arial" panose="020B0604020202020204" pitchFamily="34" charset="0"/>
                <a:cs typeface="Arial" panose="020B0604020202020204" pitchFamily="34" charset="0"/>
              </a:rPr>
              <a:t> </a:t>
            </a:r>
            <a:r>
              <a:rPr lang="en-US" sz="2400" b="0" dirty="0">
                <a:latin typeface="Arial" panose="020B0604020202020204" pitchFamily="34" charset="0"/>
                <a:cs typeface="Arial" panose="020B0604020202020204" pitchFamily="34" charset="0"/>
              </a:rPr>
              <a:t>for dissolving a nonpolar solute in water is unfavorable:</a:t>
            </a:r>
          </a:p>
          <a:p>
            <a:pPr lvl="1"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a:t>
            </a:r>
            <a:r>
              <a:rPr lang="en-US" sz="2400" b="0" i="1" dirty="0">
                <a:latin typeface="Arial" panose="020B0604020202020204" pitchFamily="34" charset="0"/>
                <a:cs typeface="Arial" panose="020B0604020202020204" pitchFamily="34" charset="0"/>
              </a:rPr>
              <a:t>H </a:t>
            </a:r>
            <a:r>
              <a:rPr lang="en-US" sz="2400" b="0" dirty="0">
                <a:latin typeface="Arial" panose="020B0604020202020204" pitchFamily="34" charset="0"/>
                <a:cs typeface="Arial" panose="020B0604020202020204" pitchFamily="34" charset="0"/>
              </a:rPr>
              <a:t>has a positive value</a:t>
            </a:r>
          </a:p>
          <a:p>
            <a:pPr lvl="1"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a:t>
            </a:r>
            <a:r>
              <a:rPr lang="en-US" sz="2400" b="0" i="1" dirty="0">
                <a:latin typeface="Arial" panose="020B0604020202020204" pitchFamily="34" charset="0"/>
                <a:cs typeface="Arial" panose="020B0604020202020204" pitchFamily="34" charset="0"/>
              </a:rPr>
              <a:t>S </a:t>
            </a:r>
            <a:r>
              <a:rPr lang="en-US" sz="2400" b="0" dirty="0">
                <a:latin typeface="Arial" panose="020B0604020202020204" pitchFamily="34" charset="0"/>
                <a:cs typeface="Arial" panose="020B0604020202020204" pitchFamily="34" charset="0"/>
              </a:rPr>
              <a:t>has a negative value</a:t>
            </a:r>
          </a:p>
          <a:p>
            <a:pPr lvl="1"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a:t>
            </a:r>
            <a:r>
              <a:rPr lang="en-US" sz="2400" b="0" i="1" dirty="0">
                <a:latin typeface="Arial" panose="020B0604020202020204" pitchFamily="34" charset="0"/>
                <a:cs typeface="Arial" panose="020B0604020202020204" pitchFamily="34" charset="0"/>
              </a:rPr>
              <a:t>G </a:t>
            </a:r>
            <a:r>
              <a:rPr lang="en-US" sz="2400" b="0" dirty="0">
                <a:latin typeface="Arial" panose="020B0604020202020204" pitchFamily="34" charset="0"/>
                <a:cs typeface="Arial" panose="020B0604020202020204" pitchFamily="34" charset="0"/>
              </a:rPr>
              <a:t>has a positive value</a:t>
            </a:r>
            <a:endParaRPr lang="en-US" sz="2400" dirty="0">
              <a:latin typeface="Arial" panose="020B0604020202020204" pitchFamily="34" charset="0"/>
              <a:cs typeface="Arial" panose="020B0604020202020204" pitchFamily="34" charset="0"/>
            </a:endParaRPr>
          </a:p>
          <a:p>
            <a:pPr lvl="1"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lvl="1"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DEFFC-5D09-45EF-9AAC-1C40C6FA4232}"/>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The Ordering of Water Molecules around Nonpolar Solutes</a:t>
            </a:r>
            <a:endParaRPr lang="en-AU" dirty="0"/>
          </a:p>
        </p:txBody>
      </p:sp>
      <p:sp>
        <p:nvSpPr>
          <p:cNvPr id="79874" name="Google Shape;232;g7fe2cbe272_0_58">
            <a:extLst>
              <a:ext uri="{FF2B5EF4-FFF2-40B4-BE49-F238E27FC236}">
                <a16:creationId xmlns:a16="http://schemas.microsoft.com/office/drawing/2014/main" id="{193BB471-80E5-A045-8990-85962046D181}"/>
              </a:ext>
            </a:extLst>
          </p:cNvPr>
          <p:cNvSpPr txBox="1">
            <a:spLocks noChangeArrowheads="1"/>
          </p:cNvSpPr>
          <p:nvPr/>
        </p:nvSpPr>
        <p:spPr bwMode="auto">
          <a:xfrm>
            <a:off x="419100" y="2155825"/>
            <a:ext cx="8305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429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0000"/>
              </a:lnSpc>
              <a:spcBef>
                <a:spcPct val="0"/>
              </a:spcBef>
              <a:buClr>
                <a:srgbClr val="000000"/>
              </a:buClr>
              <a:buSzPts val="2800"/>
            </a:pPr>
            <a:r>
              <a:rPr lang="en-US" altLang="en-US" sz="2400" b="0" dirty="0">
                <a:cs typeface="Arial" panose="020B0604020202020204" pitchFamily="34" charset="0"/>
              </a:rPr>
              <a:t>H</a:t>
            </a:r>
            <a:r>
              <a:rPr lang="en-US" altLang="en-US" sz="2400" b="0" baseline="-25000" dirty="0">
                <a:cs typeface="Arial" panose="020B0604020202020204" pitchFamily="34" charset="0"/>
              </a:rPr>
              <a:t>2</a:t>
            </a:r>
            <a:r>
              <a:rPr lang="en-US" altLang="en-US" sz="2400" b="0" dirty="0">
                <a:cs typeface="Arial" panose="020B0604020202020204" pitchFamily="34" charset="0"/>
              </a:rPr>
              <a:t>O molecules form a highly ordered, </a:t>
            </a:r>
            <a:r>
              <a:rPr lang="en-US" altLang="en-US" sz="2400" b="0" dirty="0" err="1">
                <a:cs typeface="Arial" panose="020B0604020202020204" pitchFamily="34" charset="0"/>
              </a:rPr>
              <a:t>cagelike</a:t>
            </a:r>
            <a:r>
              <a:rPr lang="en-US" altLang="en-US" sz="2400" b="0" dirty="0">
                <a:cs typeface="Arial" panose="020B0604020202020204" pitchFamily="34" charset="0"/>
              </a:rPr>
              <a:t> shell around each solute molecule</a:t>
            </a:r>
          </a:p>
          <a:p>
            <a:pPr lvl="1">
              <a:lnSpc>
                <a:spcPct val="110000"/>
              </a:lnSpc>
              <a:spcBef>
                <a:spcPct val="0"/>
              </a:spcBef>
              <a:buClr>
                <a:srgbClr val="000000"/>
              </a:buClr>
              <a:buSzPts val="2800"/>
            </a:pPr>
            <a:r>
              <a:rPr lang="en-US" altLang="en-US" sz="2400" b="0" dirty="0">
                <a:cs typeface="Arial" panose="020B0604020202020204" pitchFamily="34" charset="0"/>
              </a:rPr>
              <a:t>maximizes solvent-solvent hydrogen bonding</a:t>
            </a:r>
          </a:p>
          <a:p>
            <a:pPr lvl="1">
              <a:lnSpc>
                <a:spcPct val="110000"/>
              </a:lnSpc>
              <a:spcBef>
                <a:spcPct val="0"/>
              </a:spcBef>
              <a:buClr>
                <a:srgbClr val="000000"/>
              </a:buClr>
              <a:buSzPts val="2800"/>
            </a:pPr>
            <a:r>
              <a:rPr lang="en-US" altLang="en-US" sz="2400" b="0" dirty="0">
                <a:cs typeface="Arial" panose="020B0604020202020204" pitchFamily="34" charset="0"/>
              </a:rPr>
              <a:t>H</a:t>
            </a:r>
            <a:r>
              <a:rPr lang="en-US" altLang="en-US" sz="2400" b="0" baseline="-25000" dirty="0">
                <a:cs typeface="Arial" panose="020B0604020202020204" pitchFamily="34" charset="0"/>
              </a:rPr>
              <a:t>2</a:t>
            </a:r>
            <a:r>
              <a:rPr lang="en-US" altLang="en-US" sz="2400" b="0" dirty="0">
                <a:cs typeface="Arial" panose="020B0604020202020204" pitchFamily="34" charset="0"/>
              </a:rPr>
              <a:t>O molecules are not as highly oriented as those in </a:t>
            </a:r>
            <a:r>
              <a:rPr lang="en-US" altLang="en-US" sz="2400" dirty="0">
                <a:cs typeface="Arial" panose="020B0604020202020204" pitchFamily="34" charset="0"/>
              </a:rPr>
              <a:t>clathrates </a:t>
            </a:r>
            <a:r>
              <a:rPr lang="en-US" altLang="en-US" sz="2400" b="0" dirty="0">
                <a:cs typeface="Arial" panose="020B0604020202020204" pitchFamily="34" charset="0"/>
              </a:rPr>
              <a:t>(crystalline compounds of nonpolar solutes and water) </a:t>
            </a:r>
            <a:endParaRPr lang="en-US" altLang="en-US" sz="2400" dirty="0">
              <a:cs typeface="Arial" panose="020B0604020202020204" pitchFamily="34" charset="0"/>
            </a:endParaRPr>
          </a:p>
          <a:p>
            <a:pPr lvl="1">
              <a:lnSpc>
                <a:spcPct val="110000"/>
              </a:lnSpc>
              <a:spcBef>
                <a:spcPct val="0"/>
              </a:spcBef>
              <a:buClr>
                <a:srgbClr val="000000"/>
              </a:buClr>
              <a:buSzPts val="2800"/>
            </a:pPr>
            <a:endParaRPr lang="en-US" altLang="en-US" sz="2400" dirty="0">
              <a:cs typeface="Arial" panose="020B0604020202020204" pitchFamily="34" charset="0"/>
            </a:endParaRPr>
          </a:p>
          <a:p>
            <a:pPr>
              <a:lnSpc>
                <a:spcPct val="110000"/>
              </a:lnSpc>
              <a:spcBef>
                <a:spcPct val="0"/>
              </a:spcBef>
              <a:buClr>
                <a:srgbClr val="000000"/>
              </a:buClr>
              <a:buSzPts val="2800"/>
            </a:pPr>
            <a:endParaRPr lang="en-US" altLang="en-US" sz="2400" b="0" dirty="0">
              <a:cs typeface="Arial" panose="020B0604020202020204" pitchFamily="34" charset="0"/>
            </a:endParaRPr>
          </a:p>
          <a:p>
            <a:pPr>
              <a:lnSpc>
                <a:spcPct val="110000"/>
              </a:lnSpc>
              <a:spcBef>
                <a:spcPct val="0"/>
              </a:spcBef>
              <a:buClr>
                <a:srgbClr val="000000"/>
              </a:buClr>
              <a:buSzPts val="2800"/>
            </a:pPr>
            <a:endParaRPr lang="en-US" altLang="en-US" sz="2400" b="0" dirty="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3" name="Picture 2" descr="Icon P 1&#10;">
            <a:extLst>
              <a:ext uri="{FF2B5EF4-FFF2-40B4-BE49-F238E27FC236}">
                <a16:creationId xmlns:a16="http://schemas.microsoft.com/office/drawing/2014/main" id="{6D3B3DB5-5230-4162-A824-A50C5D702148}"/>
              </a:ext>
            </a:extLst>
          </p:cNvPr>
          <p:cNvPicPr>
            <a:picLocks noChangeAspect="1"/>
          </p:cNvPicPr>
          <p:nvPr/>
        </p:nvPicPr>
        <p:blipFill>
          <a:blip r:embed="rId3"/>
          <a:stretch>
            <a:fillRect/>
          </a:stretch>
        </p:blipFill>
        <p:spPr>
          <a:xfrm>
            <a:off x="914400" y="275304"/>
            <a:ext cx="1133954" cy="816935"/>
          </a:xfrm>
          <a:prstGeom prst="rect">
            <a:avLst/>
          </a:prstGeom>
        </p:spPr>
      </p:pic>
      <p:sp>
        <p:nvSpPr>
          <p:cNvPr id="2" name="Title 1">
            <a:extLst>
              <a:ext uri="{FF2B5EF4-FFF2-40B4-BE49-F238E27FC236}">
                <a16:creationId xmlns:a16="http://schemas.microsoft.com/office/drawing/2014/main" id="{1C99909B-65B1-4A5D-9CA3-2669657A3908}"/>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5</a:t>
            </a:r>
            <a:endParaRPr lang="en-AU" b="1" dirty="0">
              <a:solidFill>
                <a:srgbClr val="145C76"/>
              </a:solidFill>
              <a:latin typeface="+mj-lt"/>
            </a:endParaRPr>
          </a:p>
        </p:txBody>
      </p:sp>
      <p:sp>
        <p:nvSpPr>
          <p:cNvPr id="81925" name="Google Shape;433;g847cf01710_0_113">
            <a:extLst>
              <a:ext uri="{FF2B5EF4-FFF2-40B4-BE49-F238E27FC236}">
                <a16:creationId xmlns:a16="http://schemas.microsoft.com/office/drawing/2014/main" id="{396D8F21-7C5A-F843-A87B-66897B01A67A}"/>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Tx/>
              <a:buNone/>
            </a:pPr>
            <a:r>
              <a:rPr lang="en-US" altLang="en-US" sz="2400" b="0" dirty="0"/>
              <a:t>Nonpolar compounds:</a:t>
            </a:r>
          </a:p>
          <a:p>
            <a:pPr>
              <a:lnSpc>
                <a:spcPct val="115000"/>
              </a:lnSpc>
              <a:spcBef>
                <a:spcPts val="800"/>
              </a:spcBef>
              <a:buClr>
                <a:srgbClr val="000000"/>
              </a:buClr>
              <a:buSzPts val="1100"/>
              <a:buFont typeface="Calibri" panose="020F0502020204030204" pitchFamily="34" charset="0"/>
              <a:buNone/>
            </a:pPr>
            <a:endPar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A. force surrounding H</a:t>
            </a:r>
            <a:r>
              <a:rPr lang="en-US" altLang="en-US" sz="2400" b="0" baseline="-25000" dirty="0">
                <a:solidFill>
                  <a:srgbClr val="000000"/>
                </a:solidFill>
                <a:ea typeface="Calibri" panose="020F0502020204030204" pitchFamily="34" charset="0"/>
                <a:cs typeface="Arial" panose="020B0604020202020204" pitchFamily="34" charset="0"/>
                <a:sym typeface="Arial" panose="020B0604020202020204" pitchFamily="34" charset="0"/>
              </a:rPr>
              <a:t>2</a:t>
            </a: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O molecules to become disordered. </a:t>
            </a:r>
          </a:p>
          <a:p>
            <a:pPr>
              <a:lnSpc>
                <a:spcPct val="115000"/>
              </a:lnSpc>
              <a:spcBef>
                <a:spcPct val="0"/>
              </a:spcBef>
              <a:buClr>
                <a:srgbClr val="000000"/>
              </a:buClr>
              <a:buSzPts val="1100"/>
              <a:buFontTx/>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B. increase </a:t>
            </a:r>
            <a:r>
              <a:rPr lang="en-US" altLang="en-US" sz="2400" b="0" dirty="0">
                <a:cs typeface="Arial" panose="020B0604020202020204" pitchFamily="34" charset="0"/>
              </a:rPr>
              <a:t>entropy (</a:t>
            </a:r>
            <a:r>
              <a:rPr lang="en-US" altLang="en-US" sz="2400" dirty="0">
                <a:cs typeface="Arial" panose="020B0604020202020204" pitchFamily="34" charset="0"/>
              </a:rPr>
              <a:t>∆</a:t>
            </a:r>
            <a:r>
              <a:rPr lang="en-US" altLang="en-US" sz="2400" b="0" i="1" dirty="0">
                <a:cs typeface="Arial" panose="020B0604020202020204" pitchFamily="34" charset="0"/>
              </a:rPr>
              <a:t>S</a:t>
            </a:r>
            <a:r>
              <a:rPr lang="en-US" altLang="en-US" sz="2400" b="0" dirty="0">
                <a:cs typeface="Arial" panose="020B0604020202020204" pitchFamily="34" charset="0"/>
              </a:rPr>
              <a:t>) when dissolved in water.</a:t>
            </a:r>
            <a:endParaRPr lang="en-US" altLang="en-US" sz="2400" b="0" dirty="0">
              <a:solidFill>
                <a:srgbClr val="000000"/>
              </a:solidFill>
              <a:cs typeface="Calibri" panose="020F050202020403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0" dirty="0">
                <a:solidFill>
                  <a:srgbClr val="000000"/>
                </a:solidFill>
                <a:cs typeface="Calibri" panose="020F0502020204030204" pitchFamily="34" charset="0"/>
                <a:sym typeface="Arial" panose="020B0604020202020204" pitchFamily="34" charset="0"/>
              </a:rPr>
              <a:t>C. decrease </a:t>
            </a:r>
            <a:r>
              <a:rPr lang="en-US" altLang="en-US" sz="2400" b="0" dirty="0">
                <a:cs typeface="Arial" panose="020B0604020202020204" pitchFamily="34" charset="0"/>
              </a:rPr>
              <a:t>enthalpy (</a:t>
            </a:r>
            <a:r>
              <a:rPr lang="en-US" altLang="en-US" sz="2400" dirty="0">
                <a:cs typeface="Arial" panose="020B0604020202020204" pitchFamily="34" charset="0"/>
              </a:rPr>
              <a:t>∆</a:t>
            </a:r>
            <a:r>
              <a:rPr lang="en-US" altLang="en-US" sz="2400" b="0" i="1" dirty="0">
                <a:cs typeface="Arial" panose="020B0604020202020204" pitchFamily="34" charset="0"/>
              </a:rPr>
              <a:t>H</a:t>
            </a:r>
            <a:r>
              <a:rPr lang="en-US" altLang="en-US" sz="2400" b="0" dirty="0">
                <a:cs typeface="Arial" panose="020B0604020202020204" pitchFamily="34" charset="0"/>
              </a:rPr>
              <a:t>) when dissolved in water.</a:t>
            </a:r>
            <a:endParaRPr lang="en-US" altLang="en-US" sz="2400" b="0" dirty="0">
              <a:solidFill>
                <a:srgbClr val="000000"/>
              </a:solidFill>
              <a:cs typeface="Calibri" panose="020F050202020403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b="0" dirty="0">
                <a:solidFill>
                  <a:srgbClr val="000000"/>
                </a:solidFill>
                <a:cs typeface="Calibri" panose="020F0502020204030204" pitchFamily="34" charset="0"/>
                <a:sym typeface="Arial" panose="020B0604020202020204" pitchFamily="34" charset="0"/>
              </a:rPr>
              <a:t>D. interfere with the hydrogen bonding among H</a:t>
            </a:r>
            <a:r>
              <a:rPr lang="en-US" altLang="en-US" sz="2400" b="0" baseline="-25000" dirty="0">
                <a:solidFill>
                  <a:srgbClr val="000000"/>
                </a:solidFill>
                <a:cs typeface="Calibri" panose="020F0502020204030204" pitchFamily="34" charset="0"/>
                <a:sym typeface="Arial" panose="020B0604020202020204" pitchFamily="34" charset="0"/>
              </a:rPr>
              <a:t>2</a:t>
            </a:r>
            <a:r>
              <a:rPr lang="en-US" altLang="en-US" sz="2400" b="0" dirty="0">
                <a:solidFill>
                  <a:srgbClr val="000000"/>
                </a:solidFill>
                <a:cs typeface="Calibri" panose="020F0502020204030204" pitchFamily="34" charset="0"/>
                <a:sym typeface="Arial" panose="020B0604020202020204" pitchFamily="34" charset="0"/>
              </a:rPr>
              <a:t>O</a:t>
            </a:r>
          </a:p>
          <a:p>
            <a:pPr>
              <a:lnSpc>
                <a:spcPct val="115000"/>
              </a:lnSpc>
              <a:spcBef>
                <a:spcPct val="0"/>
              </a:spcBef>
              <a:buClr>
                <a:srgbClr val="000000"/>
              </a:buClr>
              <a:buSzPts val="1100"/>
              <a:buFontTx/>
              <a:buNone/>
            </a:pPr>
            <a:r>
              <a:rPr lang="en-US" altLang="en-US" sz="2400" b="0" dirty="0">
                <a:solidFill>
                  <a:srgbClr val="000000"/>
                </a:solidFill>
                <a:cs typeface="Calibri" panose="020F0502020204030204" pitchFamily="34" charset="0"/>
                <a:sym typeface="Arial" panose="020B0604020202020204" pitchFamily="34" charset="0"/>
              </a:rPr>
              <a:t>     molecules.</a:t>
            </a:r>
            <a:endParaRPr lang="en-US" altLang="en-US" sz="2400" dirty="0">
              <a:solidFill>
                <a:srgbClr val="000000"/>
              </a:solidFill>
              <a:cs typeface="Calibri" panose="020F0502020204030204" pitchFamily="34" charset="0"/>
              <a:sym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32881-11CB-4A51-BB69-D077C2103EAE}"/>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5, Response</a:t>
            </a:r>
            <a:endParaRPr lang="en-AU" b="1" dirty="0">
              <a:solidFill>
                <a:srgbClr val="145C76"/>
              </a:solidFill>
              <a:latin typeface="+mj-lt"/>
            </a:endParaRPr>
          </a:p>
        </p:txBody>
      </p:sp>
      <p:sp>
        <p:nvSpPr>
          <p:cNvPr id="83971" name="Google Shape;433;g847cf01710_0_113">
            <a:extLst>
              <a:ext uri="{FF2B5EF4-FFF2-40B4-BE49-F238E27FC236}">
                <a16:creationId xmlns:a16="http://schemas.microsoft.com/office/drawing/2014/main" id="{E405AB83-38EA-664D-BDAF-6D2920711BF8}"/>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Tx/>
              <a:buNone/>
            </a:pPr>
            <a:r>
              <a:rPr lang="en-US" altLang="en-US" sz="2400" b="0" dirty="0"/>
              <a:t>Nonpolar compounds:</a:t>
            </a:r>
          </a:p>
          <a:p>
            <a:pPr>
              <a:lnSpc>
                <a:spcPct val="115000"/>
              </a:lnSpc>
              <a:spcBef>
                <a:spcPts val="800"/>
              </a:spcBef>
              <a:buClr>
                <a:srgbClr val="000000"/>
              </a:buClr>
              <a:buSzPts val="1100"/>
              <a:buFont typeface="Calibri" panose="020F0502020204030204" pitchFamily="34" charset="0"/>
              <a:buNone/>
            </a:pPr>
            <a:endPar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D. interfere with the hydrogen bonding among H</a:t>
            </a:r>
            <a:r>
              <a:rPr lang="en-US" altLang="en-US" sz="2400" baseline="-25000" dirty="0">
                <a:solidFill>
                  <a:srgbClr val="000000"/>
                </a:solidFill>
                <a:ea typeface="Calibri" panose="020F0502020204030204" pitchFamily="34" charset="0"/>
                <a:cs typeface="Arial" panose="020B0604020202020204" pitchFamily="34" charset="0"/>
                <a:sym typeface="Arial" panose="020B0604020202020204" pitchFamily="34" charset="0"/>
              </a:rPr>
              <a:t>2</a:t>
            </a: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O</a:t>
            </a:r>
          </a:p>
          <a:p>
            <a:pPr>
              <a:lnSpc>
                <a:spcPct val="115000"/>
              </a:lnSpc>
              <a:spcBef>
                <a:spcPct val="0"/>
              </a:spcBef>
              <a:buClr>
                <a:srgbClr val="000000"/>
              </a:buClr>
              <a:buSzPts val="1100"/>
              <a:buFontTx/>
              <a:buNone/>
            </a:pP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     molecules.</a:t>
            </a:r>
          </a:p>
          <a:p>
            <a:pPr>
              <a:lnSpc>
                <a:spcPct val="115000"/>
              </a:lnSpc>
              <a:spcBef>
                <a:spcPct val="0"/>
              </a:spcBef>
              <a:buClr>
                <a:srgbClr val="000000"/>
              </a:buClr>
              <a:buSzPts val="1100"/>
              <a:buFontTx/>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cs typeface="Calibri" panose="020F0502020204030204" pitchFamily="34" charset="0"/>
              </a:rPr>
              <a:t>Nonpolar compounds such as benzene and hexane are hydrophobic—they are unable to undergo energetically favorable interactions with water molecules, and they interfere with the hydrogen bonding among water molecules. </a:t>
            </a:r>
          </a:p>
          <a:p>
            <a:pPr>
              <a:lnSpc>
                <a:spcPct val="115000"/>
              </a:lnSpc>
              <a:spcBef>
                <a:spcPct val="0"/>
              </a:spcBef>
              <a:buClr>
                <a:srgbClr val="000000"/>
              </a:buClr>
              <a:buSzPts val="1100"/>
              <a:buFontTx/>
              <a:buNone/>
            </a:pPr>
            <a:endParaRPr lang="en-US" altLang="en-US" sz="2400" dirty="0">
              <a:cs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cs typeface="Calibri" panose="020F0502020204030204" pitchFamily="34" charset="0"/>
              <a:sym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FC9F0-7CC7-4409-943F-3E8BE052F292}"/>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Amphipathic Compounds in Aqueous Solutions</a:t>
            </a:r>
            <a:endParaRPr lang="en-AU" dirty="0"/>
          </a:p>
        </p:txBody>
      </p:sp>
      <p:sp>
        <p:nvSpPr>
          <p:cNvPr id="86018" name="Google Shape;232;g7fe2cbe272_0_58">
            <a:extLst>
              <a:ext uri="{FF2B5EF4-FFF2-40B4-BE49-F238E27FC236}">
                <a16:creationId xmlns:a16="http://schemas.microsoft.com/office/drawing/2014/main" id="{4AA7052C-DFB8-CA40-8651-4041FA43788A}"/>
              </a:ext>
            </a:extLst>
          </p:cNvPr>
          <p:cNvSpPr txBox="1">
            <a:spLocks noChangeArrowheads="1"/>
          </p:cNvSpPr>
          <p:nvPr/>
        </p:nvSpPr>
        <p:spPr bwMode="auto">
          <a:xfrm>
            <a:off x="419100" y="1905000"/>
            <a:ext cx="40005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429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0000"/>
              </a:lnSpc>
              <a:spcBef>
                <a:spcPct val="0"/>
              </a:spcBef>
              <a:buClr>
                <a:srgbClr val="000000"/>
              </a:buClr>
              <a:buSzPts val="2800"/>
            </a:pPr>
            <a:r>
              <a:rPr lang="en-US" altLang="en-US" sz="2400" b="0" dirty="0">
                <a:cs typeface="Arial" panose="020B0604020202020204" pitchFamily="34" charset="0"/>
              </a:rPr>
              <a:t>polar, hydrophilic region interacts favorably with H</a:t>
            </a:r>
            <a:r>
              <a:rPr lang="en-US" altLang="en-US" sz="2400" b="0" baseline="-25000" dirty="0">
                <a:cs typeface="Arial" panose="020B0604020202020204" pitchFamily="34" charset="0"/>
              </a:rPr>
              <a:t>2</a:t>
            </a:r>
            <a:r>
              <a:rPr lang="en-US" altLang="en-US" sz="2400" b="0" dirty="0">
                <a:cs typeface="Arial" panose="020B0604020202020204" pitchFamily="34" charset="0"/>
              </a:rPr>
              <a:t>O and tends to dissolve</a:t>
            </a:r>
          </a:p>
          <a:p>
            <a:pPr>
              <a:lnSpc>
                <a:spcPct val="110000"/>
              </a:lnSpc>
              <a:spcBef>
                <a:spcPct val="0"/>
              </a:spcBef>
              <a:buClr>
                <a:srgbClr val="000000"/>
              </a:buClr>
              <a:buSzPts val="2800"/>
            </a:pPr>
            <a:endParaRPr lang="en-US" altLang="en-US" sz="2400" b="0" dirty="0">
              <a:cs typeface="Arial" panose="020B0604020202020204" pitchFamily="34" charset="0"/>
            </a:endParaRPr>
          </a:p>
          <a:p>
            <a:pPr>
              <a:lnSpc>
                <a:spcPct val="110000"/>
              </a:lnSpc>
              <a:spcBef>
                <a:spcPct val="0"/>
              </a:spcBef>
              <a:buClr>
                <a:srgbClr val="000000"/>
              </a:buClr>
              <a:buSzPts val="2800"/>
            </a:pPr>
            <a:r>
              <a:rPr lang="en-US" altLang="en-US" sz="2400" b="0" dirty="0">
                <a:cs typeface="Arial" panose="020B0604020202020204" pitchFamily="34" charset="0"/>
              </a:rPr>
              <a:t>nonpolar, hydrophobic region tends to avoid contact with H</a:t>
            </a:r>
            <a:r>
              <a:rPr lang="en-US" altLang="en-US" sz="2400" b="0" baseline="-25000" dirty="0">
                <a:cs typeface="Arial" panose="020B0604020202020204" pitchFamily="34" charset="0"/>
              </a:rPr>
              <a:t>2</a:t>
            </a:r>
            <a:r>
              <a:rPr lang="en-US" altLang="en-US" sz="2400" b="0" dirty="0">
                <a:cs typeface="Arial" panose="020B0604020202020204" pitchFamily="34" charset="0"/>
              </a:rPr>
              <a:t>O and cluster together</a:t>
            </a:r>
          </a:p>
          <a:p>
            <a:pPr>
              <a:lnSpc>
                <a:spcPct val="110000"/>
              </a:lnSpc>
              <a:spcBef>
                <a:spcPct val="0"/>
              </a:spcBef>
              <a:buClr>
                <a:srgbClr val="000000"/>
              </a:buClr>
              <a:buSzPts val="2800"/>
            </a:pPr>
            <a:endParaRPr lang="en-US" altLang="en-US" sz="2400" dirty="0">
              <a:cs typeface="Arial" panose="020B0604020202020204" pitchFamily="34" charset="0"/>
            </a:endParaRPr>
          </a:p>
          <a:p>
            <a:pPr>
              <a:lnSpc>
                <a:spcPct val="110000"/>
              </a:lnSpc>
              <a:spcBef>
                <a:spcPct val="0"/>
              </a:spcBef>
              <a:buClr>
                <a:srgbClr val="000000"/>
              </a:buClr>
              <a:buSzPts val="2800"/>
            </a:pPr>
            <a:endParaRPr lang="en-US" altLang="en-US" sz="2400" b="0" dirty="0">
              <a:cs typeface="Arial" panose="020B0604020202020204" pitchFamily="34" charset="0"/>
            </a:endParaRPr>
          </a:p>
          <a:p>
            <a:pPr>
              <a:lnSpc>
                <a:spcPct val="110000"/>
              </a:lnSpc>
              <a:spcBef>
                <a:spcPct val="0"/>
              </a:spcBef>
              <a:buClr>
                <a:srgbClr val="000000"/>
              </a:buClr>
              <a:buSzPts val="2800"/>
            </a:pPr>
            <a:endParaRPr lang="en-US" altLang="en-US" sz="2400" b="0" dirty="0">
              <a:cs typeface="Arial" panose="020B0604020202020204" pitchFamily="34" charset="0"/>
            </a:endParaRPr>
          </a:p>
        </p:txBody>
      </p:sp>
      <p:pic>
        <p:nvPicPr>
          <p:cNvPr id="86019" name="Picture 2" descr="Part a shows water molecules hydrogen bonded in a hexagonal shape, as well as unbonded molecules. Each water molecule in the hexagon has a hydrogen bond between its O and the adjacent H, a hydrogen bond between one of its H atoms and the adjacent O, and an H that extends outward away from the hexagon. Two water molecules are shown forming additional hydrogen bonds with these protruding H atoms and with surrounding water molecules. Text below reads, “flickering clusters” of H 2 O molecules in bulk phase. Next to this, a hydrophilic “head group” with a carbon atom double bonded to O on the left and bonded to O minus is shown in a circle with a 9 carbon chain extending downward from it labeled hydrophobic alkyl group. Water molecules are shown along the sides of the alkyl group. The water molecules are joined by hydrogen bonds and have alternating positions so that one has oxygen facing the alkyl group, the next has two H facing the alkyl group, and so on. Text beneath reads, highly ordered H 2 O molecules form “cages” around the hydrophobic alkyl chains. ">
            <a:extLst>
              <a:ext uri="{FF2B5EF4-FFF2-40B4-BE49-F238E27FC236}">
                <a16:creationId xmlns:a16="http://schemas.microsoft.com/office/drawing/2014/main" id="{D71E4E06-1ABD-C54F-B872-ED18699A631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62649" y="1905000"/>
            <a:ext cx="4219201"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8994A-7417-4EC4-B611-89B0FD658E4B}"/>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The Hydrophobic Effect</a:t>
            </a:r>
            <a:endParaRPr lang="en-AU" dirty="0"/>
          </a:p>
        </p:txBody>
      </p:sp>
      <p:sp>
        <p:nvSpPr>
          <p:cNvPr id="6" name="Google Shape;232;g7fe2cbe272_0_58">
            <a:extLst>
              <a:ext uri="{FF2B5EF4-FFF2-40B4-BE49-F238E27FC236}">
                <a16:creationId xmlns:a16="http://schemas.microsoft.com/office/drawing/2014/main" id="{CD585D87-A01D-F245-8B39-7DBEF623F414}"/>
              </a:ext>
            </a:extLst>
          </p:cNvPr>
          <p:cNvSpPr txBox="1">
            <a:spLocks/>
          </p:cNvSpPr>
          <p:nvPr/>
        </p:nvSpPr>
        <p:spPr bwMode="auto">
          <a:xfrm>
            <a:off x="419100" y="1447800"/>
            <a:ext cx="5372100" cy="45720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hydrophobic effect </a:t>
            </a:r>
            <a:r>
              <a:rPr lang="en-US" sz="2400" b="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p>
          <a:p>
            <a:pPr lvl="1"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nonpolar regions cluster together</a:t>
            </a:r>
          </a:p>
          <a:p>
            <a:pPr lvl="1"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polar regions arrange to maximize interactions with each other and with the solvent </a:t>
            </a: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micelles </a:t>
            </a:r>
            <a:r>
              <a:rPr lang="en-US" sz="2400" b="0" dirty="0">
                <a:latin typeface="Arial" panose="020B0604020202020204" pitchFamily="34" charset="0"/>
                <a:cs typeface="Arial" panose="020B0604020202020204" pitchFamily="34" charset="0"/>
              </a:rPr>
              <a:t>= thermodynamically stable structures of amphipathic compounds in water</a:t>
            </a:r>
            <a:endParaRPr lang="en-US" sz="2400" dirty="0">
              <a:latin typeface="Arial" panose="020B0604020202020204" pitchFamily="34" charset="0"/>
              <a:cs typeface="Arial" panose="020B0604020202020204" pitchFamily="34" charset="0"/>
            </a:endParaRPr>
          </a:p>
          <a:p>
            <a:pPr lvl="1"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p:pic>
        <p:nvPicPr>
          <p:cNvPr id="88067" name="Picture 3" descr="Part b uses ball and stick models to show how individual long-chain fatty acids can come together to form a micelle with water molecules present only on its outer boundary. ">
            <a:extLst>
              <a:ext uri="{FF2B5EF4-FFF2-40B4-BE49-F238E27FC236}">
                <a16:creationId xmlns:a16="http://schemas.microsoft.com/office/drawing/2014/main" id="{547F8858-FA42-2248-AD9D-289E6F834D0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3600" y="1232108"/>
            <a:ext cx="2336800" cy="520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3" name="Picture 2" descr="Icon P 1&#10;">
            <a:extLst>
              <a:ext uri="{FF2B5EF4-FFF2-40B4-BE49-F238E27FC236}">
                <a16:creationId xmlns:a16="http://schemas.microsoft.com/office/drawing/2014/main" id="{7AE7F5B3-31B9-44A1-8E56-B8C75F286E57}"/>
              </a:ext>
            </a:extLst>
          </p:cNvPr>
          <p:cNvPicPr>
            <a:picLocks noChangeAspect="1"/>
          </p:cNvPicPr>
          <p:nvPr/>
        </p:nvPicPr>
        <p:blipFill>
          <a:blip r:embed="rId3"/>
          <a:stretch>
            <a:fillRect/>
          </a:stretch>
        </p:blipFill>
        <p:spPr>
          <a:xfrm>
            <a:off x="914400" y="228600"/>
            <a:ext cx="1133954" cy="816935"/>
          </a:xfrm>
          <a:prstGeom prst="rect">
            <a:avLst/>
          </a:prstGeom>
        </p:spPr>
      </p:pic>
      <p:sp>
        <p:nvSpPr>
          <p:cNvPr id="2" name="Title 1">
            <a:extLst>
              <a:ext uri="{FF2B5EF4-FFF2-40B4-BE49-F238E27FC236}">
                <a16:creationId xmlns:a16="http://schemas.microsoft.com/office/drawing/2014/main" id="{870B508D-A015-4C07-B475-8AC9F2CB0CCA}"/>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6</a:t>
            </a:r>
            <a:endParaRPr lang="en-AU" b="1" dirty="0">
              <a:solidFill>
                <a:srgbClr val="145C76"/>
              </a:solidFill>
              <a:latin typeface="+mj-lt"/>
            </a:endParaRPr>
          </a:p>
        </p:txBody>
      </p:sp>
      <p:sp>
        <p:nvSpPr>
          <p:cNvPr id="90117" name="Google Shape;433;g847cf01710_0_113">
            <a:extLst>
              <a:ext uri="{FF2B5EF4-FFF2-40B4-BE49-F238E27FC236}">
                <a16:creationId xmlns:a16="http://schemas.microsoft.com/office/drawing/2014/main" id="{894D77A3-4560-D043-B5D2-683F8EFBD6FC}"/>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Calibri" panose="020F0502020204030204" pitchFamily="34" charset="0"/>
              </a:rPr>
              <a:t>The hydrophobic effect:</a:t>
            </a:r>
            <a:endParaRPr lang="en-US" altLang="en-US" sz="2400" b="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A. only occurs with amphipathic molecules.</a:t>
            </a:r>
          </a:p>
          <a:p>
            <a:pPr>
              <a:lnSpc>
                <a:spcPct val="115000"/>
              </a:lnSpc>
              <a:spcBef>
                <a:spcPct val="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B. does not occur in biological membranes.</a:t>
            </a:r>
          </a:p>
          <a:p>
            <a:pPr>
              <a:lnSpc>
                <a:spcPct val="115000"/>
              </a:lnSpc>
              <a:spcBef>
                <a:spcPct val="0"/>
              </a:spcBef>
              <a:buClr>
                <a:srgbClr val="000000"/>
              </a:buClr>
              <a:buSzPts val="1100"/>
              <a:buFontTx/>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C. is driven by an increase in entropy of water molecules.</a:t>
            </a:r>
          </a:p>
          <a:p>
            <a:pPr>
              <a:lnSpc>
                <a:spcPct val="115000"/>
              </a:lnSpc>
              <a:spcBef>
                <a:spcPct val="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D. results from attractive forces between hydrophobic</a:t>
            </a:r>
          </a:p>
          <a:p>
            <a:pPr>
              <a:lnSpc>
                <a:spcPct val="115000"/>
              </a:lnSpc>
              <a:spcBef>
                <a:spcPct val="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    molecules.</a:t>
            </a:r>
            <a:endParaRPr lang="en-US" altLang="en-US" sz="2400" b="0">
              <a:solidFill>
                <a:srgbClr val="000000"/>
              </a:solidFill>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A6C61-E891-4888-9425-6FF6108639E9}"/>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6, Response</a:t>
            </a:r>
            <a:endParaRPr lang="en-AU" b="1" dirty="0">
              <a:solidFill>
                <a:srgbClr val="145C76"/>
              </a:solidFill>
              <a:latin typeface="+mj-lt"/>
            </a:endParaRPr>
          </a:p>
        </p:txBody>
      </p:sp>
      <p:sp>
        <p:nvSpPr>
          <p:cNvPr id="92163" name="Google Shape;433;g847cf01710_0_113">
            <a:extLst>
              <a:ext uri="{FF2B5EF4-FFF2-40B4-BE49-F238E27FC236}">
                <a16:creationId xmlns:a16="http://schemas.microsoft.com/office/drawing/2014/main" id="{54D3514C-FB2E-304F-920E-0BF3A594BE89}"/>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Calibri" panose="020F0502020204030204" pitchFamily="34" charset="0"/>
              </a:rPr>
              <a:t>The hydrophobic effect:</a:t>
            </a:r>
            <a:endParaRPr lang="en-US" altLang="en-US" sz="2400" b="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rPr>
              <a:t>C. is driven by an increase in entropy of water molecules.</a:t>
            </a:r>
          </a:p>
          <a:p>
            <a:pPr>
              <a:lnSpc>
                <a:spcPct val="115000"/>
              </a:lnSpc>
              <a:spcBef>
                <a:spcPct val="0"/>
              </a:spcBef>
              <a:buClr>
                <a:srgbClr val="000000"/>
              </a:buClr>
              <a:buSzPts val="1100"/>
              <a:buFontTx/>
              <a:buNone/>
            </a:pPr>
            <a:endPar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a:ea typeface="Calibri" panose="020F0502020204030204" pitchFamily="34" charset="0"/>
                <a:cs typeface="Arial" panose="020B0604020202020204" pitchFamily="34" charset="0"/>
              </a:rPr>
              <a:t>When amphipathic compounds are mixed with water, the nonpolar regions of the molecules cluster together to present the smallest hydrophobic area to the aqueous solvent. The smaller the hydrophobic surface area, the fewer water molecules are required in the shell of ordered water. The entropy gained by freeing immobilized water molecules drives the hydrophobic effect. </a:t>
            </a:r>
          </a:p>
          <a:p>
            <a:pPr>
              <a:lnSpc>
                <a:spcPct val="115000"/>
              </a:lnSpc>
              <a:spcBef>
                <a:spcPct val="0"/>
              </a:spcBef>
              <a:buClr>
                <a:srgbClr val="000000"/>
              </a:buClr>
              <a:buSzPts val="1100"/>
              <a:buFontTx/>
              <a:buNone/>
            </a:pPr>
            <a:endParaRPr lang="en-US" altLang="en-US" sz="2400">
              <a:ea typeface="Calibri" panose="020F050202020403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Google Shape;170;p2" descr="Icon P 1&#10;">
            <a:extLst>
              <a:ext uri="{FF2B5EF4-FFF2-40B4-BE49-F238E27FC236}">
                <a16:creationId xmlns:a16="http://schemas.microsoft.com/office/drawing/2014/main" id="{06217AD7-1D57-AB4B-9557-37CEC8CA466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608" y="237511"/>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E62041E-6BD6-4CE0-987A-4CCA5BB89E6E}"/>
              </a:ext>
            </a:extLst>
          </p:cNvPr>
          <p:cNvSpPr>
            <a:spLocks noGrp="1"/>
          </p:cNvSpPr>
          <p:nvPr>
            <p:ph type="title"/>
          </p:nvPr>
        </p:nvSpPr>
        <p:spPr/>
        <p:txBody>
          <a:bodyPr/>
          <a:lstStyle/>
          <a:p>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sym typeface="Calibri" panose="020F0502020204030204" pitchFamily="34" charset="0"/>
              </a:rPr>
              <a:t>Principle</a:t>
            </a:r>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 1</a:t>
            </a:r>
            <a:r>
              <a:rPr lang="en-US" altLang="en-US" sz="2000"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 (3 of 5)</a:t>
            </a:r>
            <a:endParaRPr lang="en-AU" sz="2000" dirty="0"/>
          </a:p>
        </p:txBody>
      </p:sp>
      <p:sp>
        <p:nvSpPr>
          <p:cNvPr id="94211" name="Text Placeholder 2">
            <a:extLst>
              <a:ext uri="{FF2B5EF4-FFF2-40B4-BE49-F238E27FC236}">
                <a16:creationId xmlns:a16="http://schemas.microsoft.com/office/drawing/2014/main" id="{39609AF9-71DF-B34B-9139-75F20B4CC6E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429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Tx/>
              <a:buNone/>
            </a:pPr>
            <a:r>
              <a:rPr lang="en-US" altLang="en-US" sz="2400" dirty="0"/>
              <a:t>The solvent properties of water shaped the evolution of living things. </a:t>
            </a:r>
            <a:r>
              <a:rPr lang="en-US" altLang="en-US" sz="2400" b="0" dirty="0"/>
              <a:t>Most small intermediates of metabolism, as well as nucleic acids and proteins, are soluble in water. Lipid bilayers, the likely forerunners of biological membranes, form spontaneously in water and are stabilized by their interaction with it. Although hydrogen bonds, ionic interactions, and the hydrophobic effect are individually weak, their combined effects powerfully influence the three-dimensional shape and stability of biological molecules and structures. </a:t>
            </a:r>
            <a:endParaRPr lang="en-US" altLang="en-US" sz="2400" dirty="0"/>
          </a:p>
          <a:p>
            <a:pPr>
              <a:buFontTx/>
              <a:buNone/>
            </a:pPr>
            <a:endParaRPr lang="en-US" altLang="en-US" sz="28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70FB1-7168-4157-A698-03DF795F2823}"/>
              </a:ext>
            </a:extLst>
          </p:cNvPr>
          <p:cNvSpPr>
            <a:spLocks noGrp="1"/>
          </p:cNvSpPr>
          <p:nvPr>
            <p:ph type="title"/>
          </p:nvPr>
        </p:nvSpPr>
        <p:spPr/>
        <p:txBody>
          <a:bodyPr/>
          <a:lstStyle/>
          <a:p>
            <a:r>
              <a:rPr lang="en-US" altLang="en-US" sz="3200"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Release of Ordered Water Favors Formation of an Enzyme-Substrate Complex</a:t>
            </a:r>
            <a:endParaRPr lang="en-AU" sz="3200" dirty="0"/>
          </a:p>
        </p:txBody>
      </p:sp>
      <p:pic>
        <p:nvPicPr>
          <p:cNvPr id="96258" name="Picture 2" descr="A circle labeled, substrate has ordered water around it, with the water molecules alternating position to have either O facing out or 2 H facing out. Nearby, the irregular left side of an enzyme is also visible and has ordered water around it. Text reads, ordered water interacting with substrate an enzyme. An arrow points to the next illustration, which shows the substrate next to the enzyme. There are no water molecules between the enzyme and the substrate, but sets of horizontal lines are present and text pointing to these reads, enzyme-substrate interaction stabilized by hydrogen bonding, ionic interactions, and the hydrophobic effect. Some water molecules are ordered around the enzyme and substrate, but others are farther away, and arrows show them moving away from the space between the enzyme and substrate. Text reads, disordered water displaced by enzyme-substrate interaction.">
            <a:extLst>
              <a:ext uri="{FF2B5EF4-FFF2-40B4-BE49-F238E27FC236}">
                <a16:creationId xmlns:a16="http://schemas.microsoft.com/office/drawing/2014/main" id="{74602EE5-0E6A-954B-9B7D-CE13563BFD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38" y="2160588"/>
            <a:ext cx="8315325" cy="382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Google Shape;184;g7fe2cbe272_0_35" descr="Icon P 3&#10;">
            <a:extLst>
              <a:ext uri="{FF2B5EF4-FFF2-40B4-BE49-F238E27FC236}">
                <a16:creationId xmlns:a16="http://schemas.microsoft.com/office/drawing/2014/main" id="{D987672A-8FC1-8D4F-BB5E-B6022AE1D2A0}"/>
              </a:ext>
            </a:extLst>
          </p:cNvPr>
          <p:cNvPicPr preferRelativeResize="0">
            <a:picLocks noChangeAspect="1" noChangeArrowheads="1"/>
          </p:cNvPicPr>
          <p:nvPr/>
        </p:nvPicPr>
        <p:blipFill rotWithShape="1">
          <a:blip r:embed="rId3">
            <a:extLst>
              <a:ext uri="{28A0092B-C50C-407E-A947-70E740481C1C}">
                <a14:useLocalDpi xmlns:a14="http://schemas.microsoft.com/office/drawing/2010/main" val="0"/>
              </a:ext>
            </a:extLst>
          </a:blip>
          <a:srcRect t="6380"/>
          <a:stretch/>
        </p:blipFill>
        <p:spPr bwMode="auto">
          <a:xfrm>
            <a:off x="1638300" y="282088"/>
            <a:ext cx="1257300" cy="73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56E32DF-7C49-4042-8FE1-D3FEBC041457}"/>
              </a:ext>
            </a:extLst>
          </p:cNvPr>
          <p:cNvSpPr>
            <a:spLocks noGrp="1"/>
          </p:cNvSpPr>
          <p:nvPr>
            <p:ph type="title"/>
          </p:nvPr>
        </p:nvSpPr>
        <p:spPr/>
        <p:txBody>
          <a:bodyPr/>
          <a:lstStyle/>
          <a:p>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sym typeface="Calibri" panose="020F0502020204030204" pitchFamily="34" charset="0"/>
              </a:rPr>
              <a:t>Principle</a:t>
            </a:r>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 3</a:t>
            </a:r>
            <a:r>
              <a:rPr lang="en-US" altLang="en-US" sz="2000"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 (1 of 5)</a:t>
            </a:r>
            <a:endParaRPr lang="en-AU" dirty="0"/>
          </a:p>
        </p:txBody>
      </p:sp>
      <p:sp>
        <p:nvSpPr>
          <p:cNvPr id="24579" name="Text Placeholder 2">
            <a:extLst>
              <a:ext uri="{FF2B5EF4-FFF2-40B4-BE49-F238E27FC236}">
                <a16:creationId xmlns:a16="http://schemas.microsoft.com/office/drawing/2014/main" id="{27D60BCF-0E8F-534E-8BD2-03D3798DE4C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429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Tx/>
              <a:buNone/>
            </a:pPr>
            <a:r>
              <a:rPr lang="en-US" altLang="en-US" sz="2400" dirty="0"/>
              <a:t>An aqueous solution of a weak acid and its salt makes a buffer that resists changes in pH in response to added acid or base. </a:t>
            </a:r>
            <a:r>
              <a:rPr lang="en-US" altLang="en-US" sz="2400" b="0" dirty="0"/>
              <a:t>Biological systems are buffered to maintain a narrow pH range, in which their macromolecules retain their functional structure, which depends on their ionization state. Conditions that produce blood pH outside the range of 7.3 to 7.5 are life-threatening in humans. </a:t>
            </a:r>
            <a:endParaRPr lang="en-US" altLang="en-US"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A6C972-467B-4D36-84B1-110F7629D585}"/>
              </a:ext>
            </a:extLst>
          </p:cNvPr>
          <p:cNvSpPr>
            <a:spLocks noGrp="1"/>
          </p:cNvSpPr>
          <p:nvPr>
            <p:ph type="title"/>
          </p:nvPr>
        </p:nvSpPr>
        <p:spPr/>
        <p:txBody>
          <a:bodyPr/>
          <a:lstStyle/>
          <a:p>
            <a:r>
              <a:rPr lang="en-US" altLang="en-US" b="1" dirty="0">
                <a:solidFill>
                  <a:srgbClr val="4E4CB4"/>
                </a:solidFill>
                <a:latin typeface="Arial" panose="020B0604020202020204" pitchFamily="34" charset="0"/>
                <a:ea typeface="ＭＳ Ｐゴシック" panose="020B0600070205080204" pitchFamily="34" charset="-128"/>
                <a:cs typeface="Arial" panose="020B0604020202020204" pitchFamily="34" charset="0"/>
              </a:rPr>
              <a:t>van der Waals Interactions Are Weak Interatomic Attractions</a:t>
            </a:r>
            <a:endParaRPr lang="en-AU" dirty="0">
              <a:solidFill>
                <a:srgbClr val="4E4CB4"/>
              </a:solidFill>
            </a:endParaRPr>
          </a:p>
        </p:txBody>
      </p:sp>
      <p:sp>
        <p:nvSpPr>
          <p:cNvPr id="98306" name="Google Shape;232;g7fe2cbe272_0_58">
            <a:extLst>
              <a:ext uri="{FF2B5EF4-FFF2-40B4-BE49-F238E27FC236}">
                <a16:creationId xmlns:a16="http://schemas.microsoft.com/office/drawing/2014/main" id="{B3F718C0-1F11-6545-83B3-EAAFEA90183E}"/>
              </a:ext>
            </a:extLst>
          </p:cNvPr>
          <p:cNvSpPr txBox="1">
            <a:spLocks noChangeArrowheads="1"/>
          </p:cNvSpPr>
          <p:nvPr/>
        </p:nvSpPr>
        <p:spPr bwMode="auto">
          <a:xfrm>
            <a:off x="285750" y="1998662"/>
            <a:ext cx="4159250" cy="455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429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0000"/>
              </a:lnSpc>
              <a:spcBef>
                <a:spcPct val="0"/>
              </a:spcBef>
              <a:buClr>
                <a:srgbClr val="000000"/>
              </a:buClr>
              <a:buSzPts val="2800"/>
            </a:pPr>
            <a:r>
              <a:rPr lang="en-US" altLang="en-US" sz="2400" dirty="0">
                <a:cs typeface="Arial" panose="020B0604020202020204" pitchFamily="34" charset="0"/>
              </a:rPr>
              <a:t>van der Waals interactions </a:t>
            </a:r>
            <a:r>
              <a:rPr lang="en-US" altLang="en-US" sz="2400" b="0" dirty="0">
                <a:cs typeface="Arial" panose="020B0604020202020204" pitchFamily="34" charset="0"/>
              </a:rPr>
              <a:t>(London dispersion forces) =  distance-dependent weak  attractions and repulsions between transient dipoles</a:t>
            </a:r>
          </a:p>
          <a:p>
            <a:pPr>
              <a:lnSpc>
                <a:spcPct val="110000"/>
              </a:lnSpc>
              <a:spcBef>
                <a:spcPct val="0"/>
              </a:spcBef>
              <a:buClr>
                <a:srgbClr val="000000"/>
              </a:buClr>
              <a:buSzPts val="2800"/>
            </a:pPr>
            <a:endParaRPr lang="en-US" altLang="en-US" sz="2400" b="0" dirty="0">
              <a:cs typeface="Arial" panose="020B0604020202020204" pitchFamily="34" charset="0"/>
            </a:endParaRPr>
          </a:p>
          <a:p>
            <a:pPr>
              <a:lnSpc>
                <a:spcPct val="110000"/>
              </a:lnSpc>
              <a:spcBef>
                <a:spcPct val="0"/>
              </a:spcBef>
              <a:buClr>
                <a:srgbClr val="000000"/>
              </a:buClr>
              <a:buSzPts val="2800"/>
            </a:pPr>
            <a:r>
              <a:rPr lang="en-US" altLang="en-US" sz="2400" dirty="0">
                <a:cs typeface="Arial" panose="020B0604020202020204" pitchFamily="34" charset="0"/>
              </a:rPr>
              <a:t>van der Waals radius </a:t>
            </a:r>
            <a:r>
              <a:rPr lang="en-US" altLang="en-US" sz="2400" b="0" i="1" dirty="0">
                <a:cs typeface="Arial" panose="020B0604020202020204" pitchFamily="34" charset="0"/>
              </a:rPr>
              <a:t>= </a:t>
            </a:r>
            <a:r>
              <a:rPr lang="en-US" altLang="en-US" sz="2400" b="0" dirty="0">
                <a:cs typeface="Arial" panose="020B0604020202020204" pitchFamily="34" charset="0"/>
              </a:rPr>
              <a:t>measure of how close an atom will allow another to approach</a:t>
            </a:r>
            <a:endParaRPr lang="en-US" altLang="en-US" sz="2400" dirty="0">
              <a:cs typeface="Arial" panose="020B0604020202020204" pitchFamily="34" charset="0"/>
            </a:endParaRPr>
          </a:p>
          <a:p>
            <a:pPr>
              <a:lnSpc>
                <a:spcPct val="110000"/>
              </a:lnSpc>
              <a:spcBef>
                <a:spcPct val="0"/>
              </a:spcBef>
              <a:buClr>
                <a:srgbClr val="000000"/>
              </a:buClr>
              <a:buSzPts val="2800"/>
            </a:pPr>
            <a:endParaRPr lang="en-US" altLang="en-US" sz="2400" dirty="0">
              <a:cs typeface="Arial" panose="020B0604020202020204" pitchFamily="34" charset="0"/>
            </a:endParaRPr>
          </a:p>
          <a:p>
            <a:pPr lvl="1">
              <a:lnSpc>
                <a:spcPct val="110000"/>
              </a:lnSpc>
              <a:spcBef>
                <a:spcPct val="0"/>
              </a:spcBef>
              <a:buClr>
                <a:srgbClr val="000000"/>
              </a:buClr>
              <a:buSzPts val="2800"/>
            </a:pPr>
            <a:endParaRPr lang="en-US" altLang="en-US" sz="2400" dirty="0">
              <a:cs typeface="Arial" panose="020B0604020202020204" pitchFamily="34" charset="0"/>
            </a:endParaRPr>
          </a:p>
          <a:p>
            <a:pPr>
              <a:lnSpc>
                <a:spcPct val="110000"/>
              </a:lnSpc>
              <a:spcBef>
                <a:spcPct val="0"/>
              </a:spcBef>
              <a:buClr>
                <a:srgbClr val="000000"/>
              </a:buClr>
              <a:buSzPts val="2800"/>
            </a:pPr>
            <a:endParaRPr lang="en-US" altLang="en-US" sz="2400" b="0" dirty="0">
              <a:cs typeface="Arial" panose="020B0604020202020204" pitchFamily="34" charset="0"/>
            </a:endParaRPr>
          </a:p>
          <a:p>
            <a:pPr>
              <a:lnSpc>
                <a:spcPct val="110000"/>
              </a:lnSpc>
              <a:spcBef>
                <a:spcPct val="0"/>
              </a:spcBef>
              <a:buClr>
                <a:srgbClr val="000000"/>
              </a:buClr>
              <a:buSzPts val="2800"/>
            </a:pPr>
            <a:endParaRPr lang="en-US" altLang="en-US" sz="2400" b="0" dirty="0">
              <a:cs typeface="Arial" panose="020B0604020202020204" pitchFamily="34" charset="0"/>
            </a:endParaRPr>
          </a:p>
        </p:txBody>
      </p:sp>
      <p:sp>
        <p:nvSpPr>
          <p:cNvPr id="3" name="TextBox 2"/>
          <p:cNvSpPr txBox="1"/>
          <p:nvPr/>
        </p:nvSpPr>
        <p:spPr>
          <a:xfrm>
            <a:off x="4572000" y="1549162"/>
            <a:ext cx="4455274" cy="523220"/>
          </a:xfrm>
          <a:prstGeom prst="rect">
            <a:avLst/>
          </a:prstGeom>
          <a:solidFill>
            <a:srgbClr val="005F6A"/>
          </a:solidFill>
        </p:spPr>
        <p:txBody>
          <a:bodyPr wrap="square" rtlCol="0">
            <a:spAutoFit/>
          </a:bodyPr>
          <a:lstStyle/>
          <a:p>
            <a:r>
              <a:rPr lang="en-US" sz="1400" dirty="0">
                <a:solidFill>
                  <a:schemeClr val="bg1"/>
                </a:solidFill>
              </a:rPr>
              <a:t>Table 2-3: van der Waals Radii and Covalent (Single-Bond) Radii of Some Elements</a:t>
            </a:r>
          </a:p>
        </p:txBody>
      </p:sp>
      <p:graphicFrame>
        <p:nvGraphicFramePr>
          <p:cNvPr id="2" name="Table 1"/>
          <p:cNvGraphicFramePr>
            <a:graphicFrameLocks noGrp="1"/>
          </p:cNvGraphicFramePr>
          <p:nvPr>
            <p:extLst>
              <p:ext uri="{D42A27DB-BD31-4B8C-83A1-F6EECF244321}">
                <p14:modId xmlns:p14="http://schemas.microsoft.com/office/powerpoint/2010/main" val="535025505"/>
              </p:ext>
            </p:extLst>
          </p:nvPr>
        </p:nvGraphicFramePr>
        <p:xfrm>
          <a:off x="4582274" y="2072382"/>
          <a:ext cx="4457700" cy="3327400"/>
        </p:xfrm>
        <a:graphic>
          <a:graphicData uri="http://schemas.openxmlformats.org/drawingml/2006/table">
            <a:tbl>
              <a:tblPr firstRow="1" bandRow="1">
                <a:tableStyleId>{5C22544A-7EE6-4342-B048-85BDC9FD1C3A}</a:tableStyleId>
              </a:tblPr>
              <a:tblGrid>
                <a:gridCol w="11811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tblGrid>
              <a:tr h="370840">
                <a:tc>
                  <a:txBody>
                    <a:bodyPr/>
                    <a:lstStyle/>
                    <a:p>
                      <a:pPr algn="ctr"/>
                      <a:r>
                        <a:rPr lang="en-US" sz="1400" dirty="0">
                          <a:solidFill>
                            <a:sysClr val="windowText" lastClr="000000"/>
                          </a:solidFill>
                        </a:rPr>
                        <a:t>Element</a:t>
                      </a:r>
                    </a:p>
                  </a:txBody>
                  <a:tcPr anchor="b">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D0E7D2"/>
                    </a:solidFill>
                  </a:tcPr>
                </a:tc>
                <a:tc>
                  <a:txBody>
                    <a:bodyPr/>
                    <a:lstStyle/>
                    <a:p>
                      <a:pPr algn="ctr"/>
                      <a:r>
                        <a:rPr lang="en-US" sz="1400" dirty="0">
                          <a:solidFill>
                            <a:sysClr val="windowText" lastClr="000000"/>
                          </a:solidFill>
                        </a:rPr>
                        <a:t>van</a:t>
                      </a:r>
                      <a:r>
                        <a:rPr lang="en-US" sz="1400" baseline="0" dirty="0">
                          <a:solidFill>
                            <a:sysClr val="windowText" lastClr="000000"/>
                          </a:solidFill>
                        </a:rPr>
                        <a:t> der Waals radius (nm)</a:t>
                      </a:r>
                      <a:endParaRPr lang="en-US" sz="1400" dirty="0">
                        <a:solidFill>
                          <a:sysClr val="windowText" lastClr="000000"/>
                        </a:solidFill>
                      </a:endParaRPr>
                    </a:p>
                  </a:txBody>
                  <a:tcPr anchor="b">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D0E7D2"/>
                    </a:solidFill>
                  </a:tcPr>
                </a:tc>
                <a:tc>
                  <a:txBody>
                    <a:bodyPr/>
                    <a:lstStyle/>
                    <a:p>
                      <a:pPr algn="ctr"/>
                      <a:r>
                        <a:rPr lang="en-US" sz="1400" dirty="0">
                          <a:solidFill>
                            <a:sysClr val="windowText" lastClr="000000"/>
                          </a:solidFill>
                        </a:rPr>
                        <a:t>Covalent radius for single bond (nm)</a:t>
                      </a:r>
                    </a:p>
                  </a:txBody>
                  <a:tcPr anchor="b">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D0E7D2"/>
                    </a:solidFill>
                  </a:tcPr>
                </a:tc>
                <a:extLst>
                  <a:ext uri="{0D108BD9-81ED-4DB2-BD59-A6C34878D82A}">
                    <a16:rowId xmlns:a16="http://schemas.microsoft.com/office/drawing/2014/main" val="10000"/>
                  </a:ext>
                </a:extLst>
              </a:tr>
              <a:tr h="370840">
                <a:tc>
                  <a:txBody>
                    <a:bodyPr/>
                    <a:lstStyle/>
                    <a:p>
                      <a:r>
                        <a:rPr lang="en-US" sz="1400" dirty="0"/>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0.11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0.030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US" sz="1400" dirty="0"/>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0.15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0.066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sz="1400" dirty="0"/>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0.15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0.070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sz="1400" dirty="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0.077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sz="1400" dirty="0"/>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0.104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en-US" sz="1400" dirty="0"/>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0.110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r>
                        <a:rPr lang="en-US" sz="1400" dirty="0"/>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0.133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
        <p:nvSpPr>
          <p:cNvPr id="4" name="TextBox 3"/>
          <p:cNvSpPr txBox="1"/>
          <p:nvPr/>
        </p:nvSpPr>
        <p:spPr>
          <a:xfrm>
            <a:off x="4582274" y="5399782"/>
            <a:ext cx="4445000" cy="1077218"/>
          </a:xfrm>
          <a:prstGeom prst="rect">
            <a:avLst/>
          </a:prstGeom>
          <a:noFill/>
          <a:ln>
            <a:solidFill>
              <a:schemeClr val="tx1"/>
            </a:solidFill>
          </a:ln>
        </p:spPr>
        <p:txBody>
          <a:bodyPr wrap="square" rtlCol="0">
            <a:spAutoFit/>
          </a:bodyPr>
          <a:lstStyle/>
          <a:p>
            <a:r>
              <a:rPr lang="en-US" sz="800" b="0" dirty="0"/>
              <a:t>Sources: For van der Waals radii, R. Chauvin, </a:t>
            </a:r>
            <a:r>
              <a:rPr lang="en-US" sz="800" b="0" i="1" dirty="0"/>
              <a:t>J. Phys. Chem.</a:t>
            </a:r>
            <a:r>
              <a:rPr lang="en-US" sz="800" b="0" dirty="0"/>
              <a:t> 96:9194, 1992. For covalent radii, L. Pauling, </a:t>
            </a:r>
            <a:r>
              <a:rPr lang="en-US" sz="800" b="0" i="1" dirty="0"/>
              <a:t>Nature of the Chemical Bond</a:t>
            </a:r>
            <a:r>
              <a:rPr lang="en-US" sz="800" b="0" dirty="0"/>
              <a:t>, 3</a:t>
            </a:r>
            <a:r>
              <a:rPr lang="en-US" sz="800" b="0" baseline="30000" dirty="0"/>
              <a:t>rd</a:t>
            </a:r>
            <a:r>
              <a:rPr lang="en-US" sz="800" b="0" dirty="0"/>
              <a:t> </a:t>
            </a:r>
            <a:r>
              <a:rPr lang="en-US" sz="800" b="0" dirty="0" err="1"/>
              <a:t>edn</a:t>
            </a:r>
            <a:r>
              <a:rPr lang="en-US" sz="800" b="0" dirty="0"/>
              <a:t>, Cornell University Press, 1960.</a:t>
            </a:r>
          </a:p>
          <a:p>
            <a:r>
              <a:rPr lang="en-US" sz="800" b="0" dirty="0"/>
              <a:t>Note: van der Waals radii describe the space-filling dimensions of atoms. When two atoms are joined covalently, the atomic radii at the point of the bonding are shorter than the van der Waals radii, because the joined atoms are pulled together by the shared electron pair. The distance between nuclei in a van der Waals interaction or a covalent bond is about equal to the sum of the van der Waals or covalent radii, respectively, for the two atoms. Thus, the length of a carbon-carbon single bond is about 0.077 nm + 0.077 nm = 0.154 nm.</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306AF-E3B3-467A-AB3C-13152B6FAA4E}"/>
              </a:ext>
            </a:extLst>
          </p:cNvPr>
          <p:cNvSpPr>
            <a:spLocks noGrp="1"/>
          </p:cNvSpPr>
          <p:nvPr>
            <p:ph type="title"/>
          </p:nvPr>
        </p:nvSpPr>
        <p:spPr/>
        <p:txBody>
          <a:bodyPr/>
          <a:lstStyle/>
          <a:p>
            <a:r>
              <a:rPr lang="en-US" altLang="en-US" sz="3200" b="1" dirty="0">
                <a:solidFill>
                  <a:srgbClr val="4E4CB4"/>
                </a:solidFill>
                <a:latin typeface="Arial" panose="020B0604020202020204" pitchFamily="34" charset="0"/>
                <a:ea typeface="ＭＳ Ｐゴシック" panose="020B0600070205080204" pitchFamily="34" charset="-128"/>
                <a:cs typeface="Arial" panose="020B0604020202020204" pitchFamily="34" charset="0"/>
              </a:rPr>
              <a:t>Weak Interactions Are Crucial to Macromolecular Structure and Function</a:t>
            </a:r>
            <a:endParaRPr lang="en-AU" sz="3200" dirty="0">
              <a:solidFill>
                <a:srgbClr val="4E4CB4"/>
              </a:solidFill>
            </a:endParaRPr>
          </a:p>
        </p:txBody>
      </p:sp>
      <p:sp>
        <p:nvSpPr>
          <p:cNvPr id="100354" name="Google Shape;232;g7fe2cbe272_0_58">
            <a:extLst>
              <a:ext uri="{FF2B5EF4-FFF2-40B4-BE49-F238E27FC236}">
                <a16:creationId xmlns:a16="http://schemas.microsoft.com/office/drawing/2014/main" id="{7123376E-5E33-8A41-AF84-A6240F378600}"/>
              </a:ext>
            </a:extLst>
          </p:cNvPr>
          <p:cNvSpPr txBox="1">
            <a:spLocks noChangeArrowheads="1"/>
          </p:cNvSpPr>
          <p:nvPr/>
        </p:nvSpPr>
        <p:spPr bwMode="auto">
          <a:xfrm>
            <a:off x="285750" y="1998663"/>
            <a:ext cx="41592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429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0000"/>
              </a:lnSpc>
              <a:spcBef>
                <a:spcPct val="0"/>
              </a:spcBef>
              <a:buClr>
                <a:srgbClr val="000000"/>
              </a:buClr>
              <a:buSzPts val="2800"/>
            </a:pPr>
            <a:r>
              <a:rPr lang="en-US" altLang="en-US" sz="2400" b="0">
                <a:cs typeface="Arial" panose="020B0604020202020204" pitchFamily="34" charset="0"/>
              </a:rPr>
              <a:t>noncovalent interactions are much weaker than covalent bonds</a:t>
            </a:r>
          </a:p>
          <a:p>
            <a:pPr>
              <a:lnSpc>
                <a:spcPct val="110000"/>
              </a:lnSpc>
              <a:spcBef>
                <a:spcPct val="0"/>
              </a:spcBef>
              <a:buClr>
                <a:srgbClr val="000000"/>
              </a:buClr>
              <a:buSzPts val="2800"/>
            </a:pPr>
            <a:endParaRPr lang="en-US" altLang="en-US" sz="2400" b="0">
              <a:cs typeface="Arial" panose="020B0604020202020204" pitchFamily="34" charset="0"/>
            </a:endParaRPr>
          </a:p>
          <a:p>
            <a:pPr>
              <a:lnSpc>
                <a:spcPct val="110000"/>
              </a:lnSpc>
              <a:spcBef>
                <a:spcPct val="0"/>
              </a:spcBef>
              <a:buClr>
                <a:srgbClr val="000000"/>
              </a:buClr>
              <a:buSzPts val="2800"/>
            </a:pPr>
            <a:r>
              <a:rPr lang="en-US" altLang="en-US" sz="2400" b="0">
                <a:cs typeface="Arial" panose="020B0604020202020204" pitchFamily="34" charset="0"/>
              </a:rPr>
              <a:t>continually forming and breaking</a:t>
            </a:r>
          </a:p>
          <a:p>
            <a:pPr lvl="1">
              <a:lnSpc>
                <a:spcPct val="110000"/>
              </a:lnSpc>
              <a:spcBef>
                <a:spcPct val="0"/>
              </a:spcBef>
              <a:buClr>
                <a:srgbClr val="000000"/>
              </a:buClr>
              <a:buSzPts val="2800"/>
            </a:pPr>
            <a:endParaRPr lang="en-US" altLang="en-US" sz="2400">
              <a:cs typeface="Arial" panose="020B0604020202020204" pitchFamily="34" charset="0"/>
            </a:endParaRPr>
          </a:p>
          <a:p>
            <a:pPr>
              <a:lnSpc>
                <a:spcPct val="110000"/>
              </a:lnSpc>
              <a:spcBef>
                <a:spcPct val="0"/>
              </a:spcBef>
              <a:buClr>
                <a:srgbClr val="000000"/>
              </a:buClr>
              <a:buSzPts val="2800"/>
            </a:pPr>
            <a:endParaRPr lang="en-US" altLang="en-US" sz="2400" b="0">
              <a:cs typeface="Arial" panose="020B0604020202020204" pitchFamily="34" charset="0"/>
            </a:endParaRPr>
          </a:p>
          <a:p>
            <a:pPr>
              <a:lnSpc>
                <a:spcPct val="110000"/>
              </a:lnSpc>
              <a:spcBef>
                <a:spcPct val="0"/>
              </a:spcBef>
              <a:buClr>
                <a:srgbClr val="000000"/>
              </a:buClr>
              <a:buSzPts val="2800"/>
            </a:pPr>
            <a:endParaRPr lang="en-US" altLang="en-US" sz="2400" b="0">
              <a:cs typeface="Arial" panose="020B0604020202020204" pitchFamily="34" charset="0"/>
            </a:endParaRPr>
          </a:p>
        </p:txBody>
      </p:sp>
      <p:pic>
        <p:nvPicPr>
          <p:cNvPr id="100355" name="Picture 2" descr="The interactions are as follows. 1. Hydrogen bonds. A. Between neutral groups. A hydrogen bond is shown between O double bonded to C that is further bonded to two other atoms and H that is bonded to O that is further bonded. B. Between peptide bonds. A hydrogen bond is shown between O that is double bonded to C that is further bonded to two other atoms and H that is bonded to N that is further bonded to two other atoms. 2. Ionic interactions. A. Attraction. N H 3 plus is shown adjacent to O minus that is further bonded to C that is double bonded to O and further bonded. Arrows point from each molecule toward the other to show attraction. B. Repulsion. Two N H 3 plus groups are shown that are each further bonded. A double-headed arrow between then shows that they repel each other. 3. Hydrophobic effect. A drawing shows the hydrophobic effect. A rectangle is mostly filled with water. Structures for two molecular groups extend up into it. One is C H 2 bonded to C H that is further bonded to 2 C H 3. The other is C H 2 bonded to a phenyl group. The water has moved away to form a clear area surrounding these groups. 4. van der Waals interactions. Any atoms in close proximity.">
            <a:extLst>
              <a:ext uri="{FF2B5EF4-FFF2-40B4-BE49-F238E27FC236}">
                <a16:creationId xmlns:a16="http://schemas.microsoft.com/office/drawing/2014/main" id="{59C8ABE2-5124-484A-98E0-4DEE234AB2F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04963" y="2133600"/>
            <a:ext cx="3579073"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Google Shape;170;p2" descr="Icon P 1&#10;">
            <a:extLst>
              <a:ext uri="{FF2B5EF4-FFF2-40B4-BE49-F238E27FC236}">
                <a16:creationId xmlns:a16="http://schemas.microsoft.com/office/drawing/2014/main" id="{BC5D573B-A5EA-C648-95FA-3CCDC0BD794C}"/>
              </a:ext>
            </a:extLst>
          </p:cNvPr>
          <p:cNvPicPr preferRelativeResize="0">
            <a:picLocks noChangeAspect="1" noChangeArrowheads="1"/>
          </p:cNvPicPr>
          <p:nvPr/>
        </p:nvPicPr>
        <p:blipFill rotWithShape="1">
          <a:blip r:embed="rId3">
            <a:extLst>
              <a:ext uri="{28A0092B-C50C-407E-A947-70E740481C1C}">
                <a14:useLocalDpi xmlns:a14="http://schemas.microsoft.com/office/drawing/2010/main" val="0"/>
              </a:ext>
            </a:extLst>
          </a:blip>
          <a:srcRect t="9874"/>
          <a:stretch/>
        </p:blipFill>
        <p:spPr bwMode="auto">
          <a:xfrm>
            <a:off x="1676400" y="294967"/>
            <a:ext cx="1190625" cy="70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4B22A4E-6897-4D9D-8407-0EAE03809E05}"/>
              </a:ext>
            </a:extLst>
          </p:cNvPr>
          <p:cNvSpPr>
            <a:spLocks noGrp="1"/>
          </p:cNvSpPr>
          <p:nvPr>
            <p:ph type="title"/>
          </p:nvPr>
        </p:nvSpPr>
        <p:spPr/>
        <p:txBody>
          <a:bodyPr/>
          <a:lstStyle/>
          <a:p>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sym typeface="Calibri" panose="020F0502020204030204" pitchFamily="34" charset="0"/>
              </a:rPr>
              <a:t>Principle</a:t>
            </a:r>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 1</a:t>
            </a:r>
            <a:r>
              <a:rPr lang="en-US" altLang="en-US" sz="2000"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 (4 of 5)</a:t>
            </a:r>
            <a:endParaRPr lang="en-AU" sz="2000" dirty="0"/>
          </a:p>
        </p:txBody>
      </p:sp>
      <p:sp>
        <p:nvSpPr>
          <p:cNvPr id="102403" name="Text Placeholder 2">
            <a:extLst>
              <a:ext uri="{FF2B5EF4-FFF2-40B4-BE49-F238E27FC236}">
                <a16:creationId xmlns:a16="http://schemas.microsoft.com/office/drawing/2014/main" id="{5D7E003D-6C18-9B46-A353-75BBED504889}"/>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429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Tx/>
              <a:buNone/>
            </a:pPr>
            <a:r>
              <a:rPr lang="en-US" altLang="en-US" sz="2400" dirty="0"/>
              <a:t>The solvent properties of water shaped the evolution of living things. </a:t>
            </a:r>
            <a:r>
              <a:rPr lang="en-US" altLang="en-US" sz="2400" b="0" dirty="0"/>
              <a:t>Most small intermediates of metabolism, as well as nucleic acids and proteins, are soluble in water. Lipid bilayers, the likely forerunners of biological membranes, form spontaneously in water and are stabilized by their interaction with it. Although hydrogen bonds, ionic interactions, and the hydrophobic effect are individually weak, their combined effects powerfully influence the three-dimensional shape and stability of biological molecules and structures. </a:t>
            </a:r>
            <a:endParaRPr lang="en-US" altLang="en-US" sz="2400" dirty="0"/>
          </a:p>
          <a:p>
            <a:pPr>
              <a:buFontTx/>
              <a:buNone/>
            </a:pPr>
            <a:endParaRPr lang="en-US" altLang="en-US" sz="28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943D6-6002-4DD2-922D-8D8F8A6B392E}"/>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The Cumulative Effect of Weak Interactions</a:t>
            </a:r>
            <a:endParaRPr lang="en-AU" dirty="0"/>
          </a:p>
        </p:txBody>
      </p:sp>
      <p:sp>
        <p:nvSpPr>
          <p:cNvPr id="104450" name="Google Shape;232;g7fe2cbe272_0_58">
            <a:extLst>
              <a:ext uri="{FF2B5EF4-FFF2-40B4-BE49-F238E27FC236}">
                <a16:creationId xmlns:a16="http://schemas.microsoft.com/office/drawing/2014/main" id="{32A0BE8C-6764-B940-BA81-736B469D2B03}"/>
              </a:ext>
            </a:extLst>
          </p:cNvPr>
          <p:cNvSpPr txBox="1">
            <a:spLocks noChangeArrowheads="1"/>
          </p:cNvSpPr>
          <p:nvPr/>
        </p:nvSpPr>
        <p:spPr bwMode="auto">
          <a:xfrm>
            <a:off x="419100" y="1447800"/>
            <a:ext cx="84931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429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0000"/>
              </a:lnSpc>
              <a:spcBef>
                <a:spcPct val="0"/>
              </a:spcBef>
              <a:buClr>
                <a:srgbClr val="000000"/>
              </a:buClr>
              <a:buSzPts val="2800"/>
            </a:pPr>
            <a:r>
              <a:rPr lang="en-US" altLang="en-US" sz="2400" b="0">
                <a:cs typeface="Arial" panose="020B0604020202020204" pitchFamily="34" charset="0"/>
              </a:rPr>
              <a:t>for macromolecules, the most stable structure usually maximizes weak interactions</a:t>
            </a:r>
          </a:p>
          <a:p>
            <a:pPr>
              <a:lnSpc>
                <a:spcPct val="110000"/>
              </a:lnSpc>
              <a:spcBef>
                <a:spcPct val="0"/>
              </a:spcBef>
              <a:buClr>
                <a:srgbClr val="000000"/>
              </a:buClr>
              <a:buSzPts val="2800"/>
            </a:pPr>
            <a:endParaRPr lang="en-US" altLang="en-US" sz="2400" b="0">
              <a:cs typeface="Arial" panose="020B0604020202020204" pitchFamily="34" charset="0"/>
            </a:endParaRPr>
          </a:p>
          <a:p>
            <a:pPr>
              <a:lnSpc>
                <a:spcPct val="110000"/>
              </a:lnSpc>
              <a:spcBef>
                <a:spcPct val="0"/>
              </a:spcBef>
              <a:buClr>
                <a:srgbClr val="000000"/>
              </a:buClr>
              <a:buSzPts val="2800"/>
            </a:pPr>
            <a:r>
              <a:rPr lang="en-US" altLang="en-US" sz="2400" b="0">
                <a:cs typeface="Arial" panose="020B0604020202020204" pitchFamily="34" charset="0"/>
              </a:rPr>
              <a:t>H</a:t>
            </a:r>
            <a:r>
              <a:rPr lang="en-US" altLang="en-US" sz="2400" b="0" baseline="-25000">
                <a:cs typeface="Arial" panose="020B0604020202020204" pitchFamily="34" charset="0"/>
              </a:rPr>
              <a:t>2</a:t>
            </a:r>
            <a:r>
              <a:rPr lang="en-US" altLang="en-US" sz="2400" b="0">
                <a:cs typeface="Arial" panose="020B0604020202020204" pitchFamily="34" charset="0"/>
              </a:rPr>
              <a:t>O molecules are often found to be bound so tightly to biomolecules that they are part of the crystal structure </a:t>
            </a:r>
            <a:endParaRPr lang="en-US" altLang="en-US" sz="2400">
              <a:cs typeface="Arial" panose="020B0604020202020204" pitchFamily="34" charset="0"/>
            </a:endParaRPr>
          </a:p>
          <a:p>
            <a:pPr>
              <a:lnSpc>
                <a:spcPct val="110000"/>
              </a:lnSpc>
              <a:spcBef>
                <a:spcPct val="0"/>
              </a:spcBef>
              <a:buClr>
                <a:srgbClr val="000000"/>
              </a:buClr>
              <a:buSzPts val="2800"/>
            </a:pPr>
            <a:endParaRPr lang="en-US" altLang="en-US" sz="2400" b="0">
              <a:cs typeface="Arial" panose="020B0604020202020204" pitchFamily="34" charset="0"/>
            </a:endParaRPr>
          </a:p>
          <a:p>
            <a:pPr lvl="1">
              <a:lnSpc>
                <a:spcPct val="110000"/>
              </a:lnSpc>
              <a:spcBef>
                <a:spcPct val="0"/>
              </a:spcBef>
              <a:buClr>
                <a:srgbClr val="000000"/>
              </a:buClr>
              <a:buSzPts val="2800"/>
            </a:pPr>
            <a:endParaRPr lang="en-US" altLang="en-US" sz="2400" b="0">
              <a:cs typeface="Arial" panose="020B0604020202020204" pitchFamily="34" charset="0"/>
            </a:endParaRPr>
          </a:p>
          <a:p>
            <a:pPr>
              <a:lnSpc>
                <a:spcPct val="110000"/>
              </a:lnSpc>
              <a:spcBef>
                <a:spcPct val="0"/>
              </a:spcBef>
              <a:buClr>
                <a:srgbClr val="000000"/>
              </a:buClr>
              <a:buSzPts val="2800"/>
            </a:pPr>
            <a:endParaRPr lang="en-US" altLang="en-US" sz="2400">
              <a:cs typeface="Arial" panose="020B0604020202020204" pitchFamily="34" charset="0"/>
            </a:endParaRPr>
          </a:p>
          <a:p>
            <a:pPr>
              <a:lnSpc>
                <a:spcPct val="110000"/>
              </a:lnSpc>
              <a:spcBef>
                <a:spcPct val="0"/>
              </a:spcBef>
              <a:buClr>
                <a:srgbClr val="000000"/>
              </a:buClr>
              <a:buSzPts val="2800"/>
            </a:pPr>
            <a:endParaRPr lang="en-US" altLang="en-US" sz="2400" b="0">
              <a:cs typeface="Arial" panose="020B0604020202020204" pitchFamily="34" charset="0"/>
            </a:endParaRPr>
          </a:p>
          <a:p>
            <a:pPr>
              <a:lnSpc>
                <a:spcPct val="110000"/>
              </a:lnSpc>
              <a:spcBef>
                <a:spcPct val="0"/>
              </a:spcBef>
              <a:buClr>
                <a:srgbClr val="000000"/>
              </a:buClr>
              <a:buSzPts val="2800"/>
            </a:pPr>
            <a:endParaRPr lang="en-US" altLang="en-US" sz="2400" b="0">
              <a:cs typeface="Arial" panose="020B0604020202020204" pitchFamily="34" charset="0"/>
            </a:endParaRPr>
          </a:p>
        </p:txBody>
      </p:sp>
      <p:pic>
        <p:nvPicPr>
          <p:cNvPr id="104451" name="Picture 2" descr="Part a shows a roughly circular structure with slight depressions at the top and bottom. The center portion is blue and the top left and bottom right sides are gray. It has an opening in the very center and is covered with spheres representing water. Part b shows the same structure with only a few water molecules attached.">
            <a:extLst>
              <a:ext uri="{FF2B5EF4-FFF2-40B4-BE49-F238E27FC236}">
                <a16:creationId xmlns:a16="http://schemas.microsoft.com/office/drawing/2014/main" id="{A0168084-C869-0944-A3B8-4E8C664010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825" y="3629025"/>
            <a:ext cx="5848350"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1&#10;">
            <a:extLst>
              <a:ext uri="{FF2B5EF4-FFF2-40B4-BE49-F238E27FC236}">
                <a16:creationId xmlns:a16="http://schemas.microsoft.com/office/drawing/2014/main" id="{B0AD7C5A-CBEE-455E-A897-5F16129B99C2}"/>
              </a:ext>
            </a:extLst>
          </p:cNvPr>
          <p:cNvPicPr>
            <a:picLocks noChangeAspect="1"/>
          </p:cNvPicPr>
          <p:nvPr/>
        </p:nvPicPr>
        <p:blipFill>
          <a:blip r:embed="rId3"/>
          <a:stretch>
            <a:fillRect/>
          </a:stretch>
        </p:blipFill>
        <p:spPr>
          <a:xfrm>
            <a:off x="914400" y="249064"/>
            <a:ext cx="1133954" cy="816935"/>
          </a:xfrm>
          <a:prstGeom prst="rect">
            <a:avLst/>
          </a:prstGeom>
        </p:spPr>
      </p:pic>
      <p:sp>
        <p:nvSpPr>
          <p:cNvPr id="2" name="Title 1">
            <a:extLst>
              <a:ext uri="{FF2B5EF4-FFF2-40B4-BE49-F238E27FC236}">
                <a16:creationId xmlns:a16="http://schemas.microsoft.com/office/drawing/2014/main" id="{2EF11CB6-F5CC-4174-A4B2-433C21AE7866}"/>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7</a:t>
            </a:r>
            <a:endParaRPr lang="en-AU" b="1" dirty="0">
              <a:solidFill>
                <a:srgbClr val="145C76"/>
              </a:solidFill>
              <a:latin typeface="+mj-lt"/>
            </a:endParaRPr>
          </a:p>
        </p:txBody>
      </p:sp>
      <p:sp>
        <p:nvSpPr>
          <p:cNvPr id="106501" name="Google Shape;433;g847cf01710_0_113">
            <a:extLst>
              <a:ext uri="{FF2B5EF4-FFF2-40B4-BE49-F238E27FC236}">
                <a16:creationId xmlns:a16="http://schemas.microsoft.com/office/drawing/2014/main" id="{D06A7C40-D268-7C4E-A92F-899FBD36B092}"/>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Weak noncovalent interactions: </a:t>
            </a:r>
            <a:endParaRPr lang="en-US" altLang="en-US" sz="2400" b="0" dirty="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A. always involve water.</a:t>
            </a:r>
          </a:p>
          <a:p>
            <a:pPr>
              <a:lnSpc>
                <a:spcPct val="115000"/>
              </a:lnSpc>
              <a:spcBef>
                <a:spcPct val="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B. can have a large cumulative effect.</a:t>
            </a:r>
          </a:p>
          <a:p>
            <a:pPr>
              <a:lnSpc>
                <a:spcPct val="115000"/>
              </a:lnSpc>
              <a:spcBef>
                <a:spcPct val="0"/>
              </a:spcBef>
              <a:buClr>
                <a:srgbClr val="000000"/>
              </a:buClr>
              <a:buSzPts val="1100"/>
              <a:buFontTx/>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C. do not include ionic interactions.</a:t>
            </a:r>
          </a:p>
          <a:p>
            <a:pPr>
              <a:lnSpc>
                <a:spcPct val="115000"/>
              </a:lnSpc>
              <a:spcBef>
                <a:spcPct val="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D. combine to form covalent interactions.</a:t>
            </a:r>
            <a:endPar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DC5EB-0E20-41DF-BC44-A54EE63E4AA0}"/>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7, Response</a:t>
            </a:r>
            <a:endParaRPr lang="en-AU" b="1" dirty="0">
              <a:solidFill>
                <a:srgbClr val="145C76"/>
              </a:solidFill>
              <a:latin typeface="+mj-lt"/>
            </a:endParaRPr>
          </a:p>
        </p:txBody>
      </p:sp>
      <p:sp>
        <p:nvSpPr>
          <p:cNvPr id="108547" name="Google Shape;433;g847cf01710_0_113">
            <a:extLst>
              <a:ext uri="{FF2B5EF4-FFF2-40B4-BE49-F238E27FC236}">
                <a16:creationId xmlns:a16="http://schemas.microsoft.com/office/drawing/2014/main" id="{5B8FC52C-E5F4-064F-9EE7-F5BD0F9EB807}"/>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Weak noncovalent interactions: </a:t>
            </a:r>
            <a:endParaRPr lang="en-US" altLang="en-US" sz="2400" b="0" dirty="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B. can have a large cumulative effect.</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ea typeface="Calibri" panose="020F0502020204030204" pitchFamily="34" charset="0"/>
                <a:cs typeface="Arial" panose="020B0604020202020204" pitchFamily="34" charset="0"/>
              </a:rPr>
              <a:t>Macromolecules such as proteins, DNA, and RNA contain so many sites of potential hydrogen bonding or ionic, van der Waals, or hydrophobic clustering that the cumulative effect can be enormous. For macromolecules, the most stable (that is, the native) structure is usually that in which these weak interactions are maximized. </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DEAED-B445-4035-8649-8521A1494FD4}"/>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Water Can Be Essential to Protein Function</a:t>
            </a:r>
            <a:endParaRPr lang="en-AU" dirty="0"/>
          </a:p>
        </p:txBody>
      </p:sp>
      <p:sp>
        <p:nvSpPr>
          <p:cNvPr id="110594" name="Google Shape;232;g7fe2cbe272_0_58">
            <a:extLst>
              <a:ext uri="{FF2B5EF4-FFF2-40B4-BE49-F238E27FC236}">
                <a16:creationId xmlns:a16="http://schemas.microsoft.com/office/drawing/2014/main" id="{B7DAE04D-2170-EB43-AC69-C9284A1A8FCA}"/>
              </a:ext>
            </a:extLst>
          </p:cNvPr>
          <p:cNvSpPr txBox="1">
            <a:spLocks noChangeArrowheads="1"/>
          </p:cNvSpPr>
          <p:nvPr/>
        </p:nvSpPr>
        <p:spPr bwMode="auto">
          <a:xfrm>
            <a:off x="419100" y="1447800"/>
            <a:ext cx="3155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429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0000"/>
              </a:lnSpc>
              <a:spcBef>
                <a:spcPct val="0"/>
              </a:spcBef>
              <a:buClr>
                <a:srgbClr val="000000"/>
              </a:buClr>
              <a:buSzPts val="2800"/>
            </a:pPr>
            <a:r>
              <a:rPr lang="en-US" altLang="en-US" sz="2400" b="0">
                <a:cs typeface="Arial" panose="020B0604020202020204" pitchFamily="34" charset="0"/>
              </a:rPr>
              <a:t>cytochrome </a:t>
            </a:r>
            <a:r>
              <a:rPr lang="en-US" altLang="en-US" sz="2400" b="0" i="1">
                <a:cs typeface="Arial" panose="020B0604020202020204" pitchFamily="34" charset="0"/>
              </a:rPr>
              <a:t>f:</a:t>
            </a:r>
          </a:p>
          <a:p>
            <a:pPr lvl="1">
              <a:lnSpc>
                <a:spcPct val="110000"/>
              </a:lnSpc>
              <a:spcBef>
                <a:spcPct val="0"/>
              </a:spcBef>
              <a:buClr>
                <a:srgbClr val="000000"/>
              </a:buClr>
              <a:buSzPts val="2800"/>
            </a:pPr>
            <a:r>
              <a:rPr lang="en-US" altLang="en-US" sz="2400" b="0">
                <a:cs typeface="Arial" panose="020B0604020202020204" pitchFamily="34" charset="0"/>
              </a:rPr>
              <a:t>has a chain of five bound H</a:t>
            </a:r>
            <a:r>
              <a:rPr lang="en-US" altLang="en-US" sz="2400" b="0" baseline="-25000">
                <a:cs typeface="Arial" panose="020B0604020202020204" pitchFamily="34" charset="0"/>
              </a:rPr>
              <a:t>2</a:t>
            </a:r>
            <a:r>
              <a:rPr lang="en-US" altLang="en-US" sz="2400" b="0">
                <a:cs typeface="Arial" panose="020B0604020202020204" pitchFamily="34" charset="0"/>
              </a:rPr>
              <a:t>O molecules </a:t>
            </a:r>
          </a:p>
          <a:p>
            <a:pPr lvl="1">
              <a:lnSpc>
                <a:spcPct val="110000"/>
              </a:lnSpc>
              <a:spcBef>
                <a:spcPct val="0"/>
              </a:spcBef>
              <a:buClr>
                <a:srgbClr val="000000"/>
              </a:buClr>
              <a:buSzPts val="2800"/>
            </a:pPr>
            <a:r>
              <a:rPr lang="en-US" altLang="en-US" sz="2400" b="0">
                <a:cs typeface="Arial" panose="020B0604020202020204" pitchFamily="34" charset="0"/>
              </a:rPr>
              <a:t>may provide a path for protons to move through the membrane</a:t>
            </a:r>
          </a:p>
          <a:p>
            <a:pPr>
              <a:lnSpc>
                <a:spcPct val="110000"/>
              </a:lnSpc>
              <a:spcBef>
                <a:spcPct val="0"/>
              </a:spcBef>
              <a:buClr>
                <a:srgbClr val="000000"/>
              </a:buClr>
              <a:buSzPts val="2800"/>
            </a:pPr>
            <a:endParaRPr lang="en-US" altLang="en-US" sz="2400">
              <a:cs typeface="Arial" panose="020B0604020202020204" pitchFamily="34" charset="0"/>
            </a:endParaRPr>
          </a:p>
          <a:p>
            <a:pPr>
              <a:lnSpc>
                <a:spcPct val="110000"/>
              </a:lnSpc>
              <a:spcBef>
                <a:spcPct val="0"/>
              </a:spcBef>
              <a:buClr>
                <a:srgbClr val="000000"/>
              </a:buClr>
              <a:buSzPts val="2800"/>
            </a:pPr>
            <a:endParaRPr lang="en-US" altLang="en-US" sz="2400" b="0">
              <a:cs typeface="Arial" panose="020B0604020202020204" pitchFamily="34" charset="0"/>
            </a:endParaRPr>
          </a:p>
          <a:p>
            <a:pPr>
              <a:lnSpc>
                <a:spcPct val="110000"/>
              </a:lnSpc>
              <a:spcBef>
                <a:spcPct val="0"/>
              </a:spcBef>
              <a:buClr>
                <a:srgbClr val="000000"/>
              </a:buClr>
              <a:buSzPts val="2800"/>
            </a:pPr>
            <a:endParaRPr lang="en-US" altLang="en-US" sz="2400" b="0">
              <a:cs typeface="Arial" panose="020B0604020202020204" pitchFamily="34" charset="0"/>
            </a:endParaRPr>
          </a:p>
        </p:txBody>
      </p:sp>
      <p:pic>
        <p:nvPicPr>
          <p:cNvPr id="110595" name="Picture 3" descr="A molecular structure shows how water molecules in a channel in cytochrome f interact with the amino acids lining the channel.">
            <a:extLst>
              <a:ext uri="{FF2B5EF4-FFF2-40B4-BE49-F238E27FC236}">
                <a16:creationId xmlns:a16="http://schemas.microsoft.com/office/drawing/2014/main" id="{93E51C65-A26F-9149-839D-D89D34B5BC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150" y="1447800"/>
            <a:ext cx="4730750"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34AF9-F11A-402F-9AC8-16285A94AF06}"/>
              </a:ext>
            </a:extLst>
          </p:cNvPr>
          <p:cNvSpPr>
            <a:spLocks noGrp="1"/>
          </p:cNvSpPr>
          <p:nvPr>
            <p:ph type="title"/>
          </p:nvPr>
        </p:nvSpPr>
        <p:spPr/>
        <p:txBody>
          <a:bodyPr/>
          <a:lstStyle/>
          <a:p>
            <a:r>
              <a:rPr lang="en-US" altLang="en-US" b="1" dirty="0">
                <a:solidFill>
                  <a:srgbClr val="4E4CB4"/>
                </a:solidFill>
                <a:latin typeface="Arial" panose="020B0604020202020204" pitchFamily="34" charset="0"/>
                <a:ea typeface="ＭＳ Ｐゴシック" panose="020B0600070205080204" pitchFamily="34" charset="-128"/>
                <a:cs typeface="Arial" panose="020B0604020202020204" pitchFamily="34" charset="0"/>
              </a:rPr>
              <a:t>Concentrated Solutes Produce Osmotic Pressure</a:t>
            </a:r>
            <a:endParaRPr lang="en-AU" dirty="0">
              <a:solidFill>
                <a:srgbClr val="4E4CB4"/>
              </a:solidFill>
            </a:endParaRPr>
          </a:p>
        </p:txBody>
      </p:sp>
      <p:sp>
        <p:nvSpPr>
          <p:cNvPr id="112642" name="Google Shape;232;g7fe2cbe272_0_58">
            <a:extLst>
              <a:ext uri="{FF2B5EF4-FFF2-40B4-BE49-F238E27FC236}">
                <a16:creationId xmlns:a16="http://schemas.microsoft.com/office/drawing/2014/main" id="{9403349E-25CD-284D-B019-BCB904CB19A5}"/>
              </a:ext>
            </a:extLst>
          </p:cNvPr>
          <p:cNvSpPr txBox="1">
            <a:spLocks noChangeArrowheads="1"/>
          </p:cNvSpPr>
          <p:nvPr/>
        </p:nvSpPr>
        <p:spPr bwMode="auto">
          <a:xfrm>
            <a:off x="419100" y="1752600"/>
            <a:ext cx="8305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429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0000"/>
              </a:lnSpc>
              <a:spcBef>
                <a:spcPct val="0"/>
              </a:spcBef>
              <a:buClr>
                <a:srgbClr val="000000"/>
              </a:buClr>
              <a:buSzPts val="2800"/>
            </a:pPr>
            <a:r>
              <a:rPr lang="en-US" altLang="en-US" sz="2400" b="0" dirty="0">
                <a:cs typeface="Arial" panose="020B0604020202020204" pitchFamily="34" charset="0"/>
              </a:rPr>
              <a:t>solutes alter the </a:t>
            </a:r>
            <a:r>
              <a:rPr lang="en-US" altLang="en-US" sz="2400" dirty="0">
                <a:cs typeface="Arial" panose="020B0604020202020204" pitchFamily="34" charset="0"/>
              </a:rPr>
              <a:t>colligative properties </a:t>
            </a:r>
            <a:r>
              <a:rPr lang="en-US" altLang="en-US" sz="2400" b="0" dirty="0">
                <a:cs typeface="Arial" panose="020B0604020202020204" pitchFamily="34" charset="0"/>
              </a:rPr>
              <a:t>of the solvent</a:t>
            </a:r>
          </a:p>
          <a:p>
            <a:pPr lvl="1">
              <a:lnSpc>
                <a:spcPct val="110000"/>
              </a:lnSpc>
              <a:spcBef>
                <a:spcPct val="0"/>
              </a:spcBef>
              <a:buClr>
                <a:srgbClr val="000000"/>
              </a:buClr>
              <a:buSzPts val="2800"/>
            </a:pPr>
            <a:r>
              <a:rPr lang="en-US" altLang="en-US" sz="2400" b="0" dirty="0">
                <a:cs typeface="Arial" panose="020B0604020202020204" pitchFamily="34" charset="0"/>
              </a:rPr>
              <a:t>vapor pressure</a:t>
            </a:r>
          </a:p>
          <a:p>
            <a:pPr lvl="1">
              <a:lnSpc>
                <a:spcPct val="110000"/>
              </a:lnSpc>
              <a:spcBef>
                <a:spcPct val="0"/>
              </a:spcBef>
              <a:buClr>
                <a:srgbClr val="000000"/>
              </a:buClr>
              <a:buSzPts val="2800"/>
            </a:pPr>
            <a:r>
              <a:rPr lang="en-US" altLang="en-US" sz="2400" b="0" dirty="0">
                <a:cs typeface="Arial" panose="020B0604020202020204" pitchFamily="34" charset="0"/>
              </a:rPr>
              <a:t>boiling point</a:t>
            </a:r>
          </a:p>
          <a:p>
            <a:pPr lvl="1">
              <a:lnSpc>
                <a:spcPct val="110000"/>
              </a:lnSpc>
              <a:spcBef>
                <a:spcPct val="0"/>
              </a:spcBef>
              <a:buClr>
                <a:srgbClr val="000000"/>
              </a:buClr>
              <a:buSzPts val="2800"/>
            </a:pPr>
            <a:r>
              <a:rPr lang="en-US" altLang="en-US" sz="2400" b="0" dirty="0">
                <a:cs typeface="Arial" panose="020B0604020202020204" pitchFamily="34" charset="0"/>
              </a:rPr>
              <a:t>melting point (freezing point)</a:t>
            </a:r>
          </a:p>
          <a:p>
            <a:pPr lvl="1">
              <a:lnSpc>
                <a:spcPct val="110000"/>
              </a:lnSpc>
              <a:spcBef>
                <a:spcPct val="0"/>
              </a:spcBef>
              <a:buClr>
                <a:srgbClr val="000000"/>
              </a:buClr>
              <a:buSzPts val="2800"/>
            </a:pPr>
            <a:r>
              <a:rPr lang="en-US" altLang="en-US" sz="2400" b="0" dirty="0">
                <a:cs typeface="Arial" panose="020B0604020202020204" pitchFamily="34" charset="0"/>
              </a:rPr>
              <a:t>osmotic pressure</a:t>
            </a:r>
            <a:endParaRPr lang="en-US" altLang="en-US" sz="2400" dirty="0">
              <a:cs typeface="Arial" panose="020B0604020202020204" pitchFamily="34" charset="0"/>
            </a:endParaRPr>
          </a:p>
          <a:p>
            <a:pPr>
              <a:lnSpc>
                <a:spcPct val="110000"/>
              </a:lnSpc>
              <a:spcBef>
                <a:spcPct val="0"/>
              </a:spcBef>
              <a:buClr>
                <a:srgbClr val="000000"/>
              </a:buClr>
              <a:buSzPts val="2800"/>
            </a:pPr>
            <a:endParaRPr lang="en-US" altLang="en-US" sz="2400" dirty="0">
              <a:cs typeface="Arial" panose="020B0604020202020204" pitchFamily="34" charset="0"/>
            </a:endParaRPr>
          </a:p>
          <a:p>
            <a:pPr>
              <a:lnSpc>
                <a:spcPct val="110000"/>
              </a:lnSpc>
              <a:spcBef>
                <a:spcPct val="0"/>
              </a:spcBef>
              <a:buClr>
                <a:srgbClr val="000000"/>
              </a:buClr>
              <a:buSzPts val="2800"/>
            </a:pPr>
            <a:r>
              <a:rPr lang="en-US" altLang="en-US" sz="2400" b="0" dirty="0">
                <a:cs typeface="Arial" panose="020B0604020202020204" pitchFamily="34" charset="0"/>
              </a:rPr>
              <a:t>effect depends on the </a:t>
            </a:r>
            <a:r>
              <a:rPr lang="en-US" altLang="en-US" sz="2400" b="0" i="1" dirty="0">
                <a:cs typeface="Arial" panose="020B0604020202020204" pitchFamily="34" charset="0"/>
              </a:rPr>
              <a:t>number </a:t>
            </a:r>
            <a:r>
              <a:rPr lang="en-US" altLang="en-US" sz="2400" b="0" dirty="0">
                <a:cs typeface="Arial" panose="020B0604020202020204" pitchFamily="34" charset="0"/>
              </a:rPr>
              <a:t>of solute particles (molecules or ions) in a given amount of water </a:t>
            </a:r>
          </a:p>
          <a:p>
            <a:pPr>
              <a:lnSpc>
                <a:spcPct val="110000"/>
              </a:lnSpc>
              <a:spcBef>
                <a:spcPct val="0"/>
              </a:spcBef>
              <a:buClr>
                <a:srgbClr val="000000"/>
              </a:buClr>
              <a:buSzPts val="2800"/>
            </a:pPr>
            <a:endParaRPr lang="en-US" altLang="en-US" sz="2400" dirty="0">
              <a:cs typeface="Arial" panose="020B0604020202020204" pitchFamily="34" charset="0"/>
            </a:endParaRPr>
          </a:p>
          <a:p>
            <a:pPr lvl="1">
              <a:lnSpc>
                <a:spcPct val="110000"/>
              </a:lnSpc>
              <a:spcBef>
                <a:spcPct val="0"/>
              </a:spcBef>
              <a:buClr>
                <a:srgbClr val="000000"/>
              </a:buClr>
              <a:buSzPts val="2800"/>
            </a:pPr>
            <a:endParaRPr lang="en-US" altLang="en-US" sz="2400" dirty="0">
              <a:cs typeface="Arial" panose="020B0604020202020204" pitchFamily="34" charset="0"/>
            </a:endParaRPr>
          </a:p>
          <a:p>
            <a:pPr>
              <a:lnSpc>
                <a:spcPct val="110000"/>
              </a:lnSpc>
              <a:spcBef>
                <a:spcPct val="0"/>
              </a:spcBef>
              <a:buClr>
                <a:srgbClr val="000000"/>
              </a:buClr>
              <a:buSzPts val="2800"/>
            </a:pPr>
            <a:endParaRPr lang="en-US" altLang="en-US" sz="2400" b="0" dirty="0">
              <a:cs typeface="Arial" panose="020B0604020202020204" pitchFamily="34" charset="0"/>
            </a:endParaRPr>
          </a:p>
          <a:p>
            <a:pPr>
              <a:lnSpc>
                <a:spcPct val="110000"/>
              </a:lnSpc>
              <a:spcBef>
                <a:spcPct val="0"/>
              </a:spcBef>
              <a:buClr>
                <a:srgbClr val="000000"/>
              </a:buClr>
              <a:buSzPts val="2800"/>
            </a:pPr>
            <a:endParaRPr lang="en-US" altLang="en-US" sz="2400" b="0" dirty="0">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F7533-C94C-4B46-9DFE-6EBE60B9DF35}"/>
              </a:ext>
            </a:extLst>
          </p:cNvPr>
          <p:cNvSpPr>
            <a:spLocks noGrp="1"/>
          </p:cNvSpPr>
          <p:nvPr>
            <p:ph type="title"/>
          </p:nvPr>
        </p:nvSpPr>
        <p:spPr/>
        <p:txBody>
          <a:bodyPr/>
          <a:lstStyle/>
          <a:p>
            <a:r>
              <a:rPr lang="en-US" altLang="en-US" sz="3200"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The Movement of Water from Higher to Lower Concentrations Produces Osmotic Pressure</a:t>
            </a:r>
            <a:endParaRPr lang="en-AU" sz="3200" dirty="0"/>
          </a:p>
        </p:txBody>
      </p:sp>
      <p:pic>
        <p:nvPicPr>
          <p:cNvPr id="114690" name="Picture 2" descr="Part a shows a beaker that is three-quarters full of pure water. A cylindrical tube with a semipermeable membrane at the bottom is partially submerged in the beaker. There is liquid in the tube up to the level of the water. The contents of the tube are labeled, nonpermeant solute dissolved in water. Part b shows that the contents of the tube have become pale and have risen about the top of the beaker, well above the top of the water. The distance between the top of the water and the top of the liquid in the tube is labeled italicized h. Part c shows that a piston is against the liquid in the tube, which is dark again and back to the level of the water. An arrow pointing down is labeled, force (uppercase pi) resists osmosis.">
            <a:extLst>
              <a:ext uri="{FF2B5EF4-FFF2-40B4-BE49-F238E27FC236}">
                <a16:creationId xmlns:a16="http://schemas.microsoft.com/office/drawing/2014/main" id="{59EDA76D-2AAC-A94F-8BA9-62441753B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2286000"/>
            <a:ext cx="6172200" cy="432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01407-2DE0-44A5-80D7-BA4ABCF67031}"/>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Osmotic Pressure</a:t>
            </a:r>
            <a:endParaRPr lang="en-AU" dirty="0"/>
          </a:p>
        </p:txBody>
      </p:sp>
      <p:sp>
        <p:nvSpPr>
          <p:cNvPr id="4" name="Google Shape;232;g7fe2cbe272_0_58">
            <a:extLst>
              <a:ext uri="{FF2B5EF4-FFF2-40B4-BE49-F238E27FC236}">
                <a16:creationId xmlns:a16="http://schemas.microsoft.com/office/drawing/2014/main" id="{A8CE0A35-D9F5-A24C-AB3A-F693D0D9FFE2}"/>
              </a:ext>
            </a:extLst>
          </p:cNvPr>
          <p:cNvSpPr txBox="1">
            <a:spLocks/>
          </p:cNvSpPr>
          <p:nvPr/>
        </p:nvSpPr>
        <p:spPr bwMode="auto">
          <a:xfrm>
            <a:off x="304800" y="1600200"/>
            <a:ext cx="8534400" cy="41148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osmotic pressure, </a:t>
            </a:r>
            <a:r>
              <a:rPr lang="el-GR" sz="2400" b="0" dirty="0">
                <a:latin typeface="Arial" panose="020B0604020202020204" pitchFamily="34" charset="0"/>
                <a:cs typeface="Arial" panose="020B0604020202020204" pitchFamily="34" charset="0"/>
              </a:rPr>
              <a:t>Π</a:t>
            </a:r>
            <a:r>
              <a:rPr lang="en-US" sz="2400" b="0" dirty="0">
                <a:latin typeface="Arial" panose="020B0604020202020204" pitchFamily="34" charset="0"/>
                <a:cs typeface="Arial" panose="020B0604020202020204" pitchFamily="34" charset="0"/>
              </a:rPr>
              <a:t>:</a:t>
            </a:r>
          </a:p>
          <a:p>
            <a:pPr lvl="1"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is the force necessary to resist water movement</a:t>
            </a:r>
          </a:p>
          <a:p>
            <a:pPr lvl="1"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is approximated by the </a:t>
            </a:r>
            <a:r>
              <a:rPr lang="en-US" sz="2400" b="0" dirty="0" err="1">
                <a:latin typeface="Arial" panose="020B0604020202020204" pitchFamily="34" charset="0"/>
                <a:cs typeface="Arial" panose="020B0604020202020204" pitchFamily="34" charset="0"/>
              </a:rPr>
              <a:t>van’t</a:t>
            </a:r>
            <a:r>
              <a:rPr lang="en-US" sz="2400" b="0" dirty="0">
                <a:latin typeface="Arial" panose="020B0604020202020204" pitchFamily="34" charset="0"/>
                <a:cs typeface="Arial" panose="020B0604020202020204" pitchFamily="34" charset="0"/>
              </a:rPr>
              <a:t> Hoff equation </a:t>
            </a:r>
          </a:p>
          <a:p>
            <a:pPr marL="508000" lvl="1"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 indent="0" algn="ctr">
              <a:lnSpc>
                <a:spcPct val="110000"/>
              </a:lnSpc>
              <a:spcBef>
                <a:spcPts val="0"/>
              </a:spcBef>
              <a:buSzPts val="2800"/>
              <a:buFontTx/>
              <a:buNone/>
              <a:defRPr/>
            </a:pPr>
            <a:r>
              <a:rPr lang="en-US" sz="2400" b="0" dirty="0" err="1">
                <a:latin typeface="Arial" panose="020B0604020202020204" pitchFamily="34" charset="0"/>
                <a:cs typeface="Arial" panose="020B0604020202020204" pitchFamily="34" charset="0"/>
              </a:rPr>
              <a:t>Π</a:t>
            </a:r>
            <a:r>
              <a:rPr lang="en-US" sz="2400" b="0" dirty="0">
                <a:latin typeface="Arial" panose="020B0604020202020204" pitchFamily="34" charset="0"/>
                <a:cs typeface="Arial" panose="020B0604020202020204" pitchFamily="34" charset="0"/>
              </a:rPr>
              <a:t> = </a:t>
            </a:r>
            <a:r>
              <a:rPr lang="en-US" sz="2400" b="0" i="1" dirty="0" err="1">
                <a:latin typeface="Arial" panose="020B0604020202020204" pitchFamily="34" charset="0"/>
                <a:cs typeface="Arial" panose="020B0604020202020204" pitchFamily="34" charset="0"/>
              </a:rPr>
              <a:t>icRT</a:t>
            </a:r>
            <a:endParaRPr lang="en-US" sz="2400" b="0" i="1"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Google Shape;168;p2">
            <a:extLst>
              <a:ext uri="{FF2B5EF4-FFF2-40B4-BE49-F238E27FC236}">
                <a16:creationId xmlns:a16="http://schemas.microsoft.com/office/drawing/2014/main" id="{FD5E3F2A-DF06-3845-993F-6EA555C31516}"/>
              </a:ext>
            </a:extLst>
          </p:cNvPr>
          <p:cNvSpPr>
            <a:spLocks noGrp="1" noChangeArrowheads="1"/>
          </p:cNvSpPr>
          <p:nvPr>
            <p:ph type="title"/>
          </p:nvPr>
        </p:nvSpPr>
        <p:spPr>
          <a:xfrm>
            <a:off x="609600" y="228600"/>
            <a:ext cx="8229600" cy="1636713"/>
          </a:xfrm>
        </p:spPr>
        <p:txBody>
          <a:bodyPr lIns="91425" tIns="45700" rIns="91425" bIns="45700"/>
          <a:lstStyle/>
          <a:p>
            <a:pPr>
              <a:buClr>
                <a:srgbClr val="2FB0DC"/>
              </a:buClr>
              <a:buSzPts val="4000"/>
              <a:buFont typeface="Calibri" panose="020F0502020204030204" pitchFamily="34" charset="0"/>
              <a:buNone/>
            </a:pPr>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sym typeface="Calibri" panose="020F0502020204030204" pitchFamily="34" charset="0"/>
              </a:rPr>
              <a:t>Principle</a:t>
            </a:r>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 4</a:t>
            </a:r>
          </a:p>
        </p:txBody>
      </p:sp>
      <p:pic>
        <p:nvPicPr>
          <p:cNvPr id="26626" name="Google Shape;191;g7fe2cbe272_0_44" descr="Icon P 4&#10;">
            <a:extLst>
              <a:ext uri="{FF2B5EF4-FFF2-40B4-BE49-F238E27FC236}">
                <a16:creationId xmlns:a16="http://schemas.microsoft.com/office/drawing/2014/main" id="{12F23D2C-A72D-414B-9D70-9CC622BA336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728049"/>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Placeholder 2">
            <a:extLst>
              <a:ext uri="{FF2B5EF4-FFF2-40B4-BE49-F238E27FC236}">
                <a16:creationId xmlns:a16="http://schemas.microsoft.com/office/drawing/2014/main" id="{3858A42F-5473-6443-BF2C-64DF967351E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429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Tx/>
              <a:buNone/>
            </a:pPr>
            <a:r>
              <a:rPr lang="en-US" altLang="en-US" sz="2400"/>
              <a:t>Enzymes, which catalyze all of the processes inside a cell, have evolved to function optimally at near-neutral (physiological) pH. </a:t>
            </a:r>
            <a:r>
              <a:rPr lang="en-US" altLang="en-US" sz="2400" b="0"/>
              <a:t>However, enzymes that function in intracellular compartments of low or high pH show their greatest activity and stability at those pH values. </a:t>
            </a:r>
            <a:endParaRPr lang="en-US" altLang="en-US" sz="24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8AC56-4501-4D69-8730-3DE9DB0C837B}"/>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Calculating Osmotic Pressure</a:t>
            </a:r>
            <a:endParaRPr lang="en-AU" dirty="0"/>
          </a:p>
        </p:txBody>
      </p:sp>
      <p:sp>
        <p:nvSpPr>
          <p:cNvPr id="4" name="Google Shape;232;g7fe2cbe272_0_58">
            <a:extLst>
              <a:ext uri="{FF2B5EF4-FFF2-40B4-BE49-F238E27FC236}">
                <a16:creationId xmlns:a16="http://schemas.microsoft.com/office/drawing/2014/main" id="{A8CE0A35-D9F5-A24C-AB3A-F693D0D9FFE2}"/>
              </a:ext>
            </a:extLst>
          </p:cNvPr>
          <p:cNvSpPr txBox="1">
            <a:spLocks/>
          </p:cNvSpPr>
          <p:nvPr/>
        </p:nvSpPr>
        <p:spPr bwMode="auto">
          <a:xfrm>
            <a:off x="304800" y="1600200"/>
            <a:ext cx="8534400" cy="45720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the osmotic pressure, </a:t>
            </a:r>
            <a:r>
              <a:rPr lang="el-GR" sz="2400" b="0" dirty="0">
                <a:latin typeface="Arial" panose="020B0604020202020204" pitchFamily="34" charset="0"/>
                <a:cs typeface="Arial" panose="020B0604020202020204" pitchFamily="34" charset="0"/>
              </a:rPr>
              <a:t>Π</a:t>
            </a:r>
            <a:r>
              <a:rPr lang="en-US" sz="2400" b="0" dirty="0">
                <a:latin typeface="Arial" panose="020B0604020202020204" pitchFamily="34" charset="0"/>
                <a:cs typeface="Arial" panose="020B0604020202020204" pitchFamily="34" charset="0"/>
              </a:rPr>
              <a:t>, depends on:</a:t>
            </a:r>
          </a:p>
          <a:p>
            <a:pPr lvl="1"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the </a:t>
            </a:r>
            <a:r>
              <a:rPr lang="en-US" sz="2400" b="0" dirty="0" err="1">
                <a:latin typeface="Arial" panose="020B0604020202020204" pitchFamily="34" charset="0"/>
                <a:cs typeface="Arial" panose="020B0604020202020204" pitchFamily="34" charset="0"/>
              </a:rPr>
              <a:t>van’t</a:t>
            </a:r>
            <a:r>
              <a:rPr lang="en-US" sz="2400" b="0" dirty="0">
                <a:latin typeface="Arial" panose="020B0604020202020204" pitchFamily="34" charset="0"/>
                <a:cs typeface="Arial" panose="020B0604020202020204" pitchFamily="34" charset="0"/>
              </a:rPr>
              <a:t> Hoff factor, a measure of the extent to which the solution dissociates into 2+ ionic species (</a:t>
            </a:r>
            <a:r>
              <a:rPr lang="en-US" sz="2400" b="0" i="1" dirty="0" err="1">
                <a:latin typeface="Arial" panose="020B0604020202020204" pitchFamily="34" charset="0"/>
                <a:cs typeface="Arial" panose="020B0604020202020204" pitchFamily="34" charset="0"/>
              </a:rPr>
              <a:t>i</a:t>
            </a:r>
            <a:r>
              <a:rPr lang="en-US" sz="2400" b="0" dirty="0">
                <a:latin typeface="Arial" panose="020B0604020202020204" pitchFamily="34" charset="0"/>
                <a:cs typeface="Arial" panose="020B0604020202020204" pitchFamily="34" charset="0"/>
              </a:rPr>
              <a:t>)</a:t>
            </a:r>
          </a:p>
          <a:p>
            <a:pPr lvl="2" indent="-406400">
              <a:lnSpc>
                <a:spcPct val="110000"/>
              </a:lnSpc>
              <a:spcBef>
                <a:spcPts val="0"/>
              </a:spcBef>
              <a:buSzPts val="2800"/>
              <a:defRPr/>
            </a:pPr>
            <a:r>
              <a:rPr lang="en-US" b="0" dirty="0">
                <a:latin typeface="Arial" panose="020B0604020202020204" pitchFamily="34" charset="0"/>
                <a:cs typeface="Arial" panose="020B0604020202020204" pitchFamily="34" charset="0"/>
              </a:rPr>
              <a:t>for </a:t>
            </a:r>
            <a:r>
              <a:rPr lang="en-US" b="0" dirty="0" err="1">
                <a:latin typeface="Arial" panose="020B0604020202020204" pitchFamily="34" charset="0"/>
                <a:cs typeface="Arial" panose="020B0604020202020204" pitchFamily="34" charset="0"/>
              </a:rPr>
              <a:t>nonunionizing</a:t>
            </a:r>
            <a:r>
              <a:rPr lang="en-US" b="0" dirty="0">
                <a:latin typeface="Arial" panose="020B0604020202020204" pitchFamily="34" charset="0"/>
                <a:cs typeface="Arial" panose="020B0604020202020204" pitchFamily="34" charset="0"/>
              </a:rPr>
              <a:t> solutes, </a:t>
            </a:r>
            <a:r>
              <a:rPr lang="en-US" b="0" i="1" dirty="0" err="1">
                <a:latin typeface="Arial" panose="020B0604020202020204" pitchFamily="34" charset="0"/>
                <a:cs typeface="Arial" panose="020B0604020202020204" pitchFamily="34" charset="0"/>
              </a:rPr>
              <a:t>i</a:t>
            </a:r>
            <a:r>
              <a:rPr lang="en-US" b="0" dirty="0">
                <a:latin typeface="Arial" panose="020B0604020202020204" pitchFamily="34" charset="0"/>
                <a:cs typeface="Arial" panose="020B0604020202020204" pitchFamily="34" charset="0"/>
              </a:rPr>
              <a:t>=1</a:t>
            </a:r>
          </a:p>
          <a:p>
            <a:pPr lvl="2" indent="-406400">
              <a:lnSpc>
                <a:spcPct val="110000"/>
              </a:lnSpc>
              <a:spcBef>
                <a:spcPts val="0"/>
              </a:spcBef>
              <a:buSzPts val="2800"/>
              <a:defRPr/>
            </a:pPr>
            <a:r>
              <a:rPr lang="en-US" b="0" dirty="0">
                <a:latin typeface="Arial" panose="020B0604020202020204" pitchFamily="34" charset="0"/>
                <a:cs typeface="Arial" panose="020B0604020202020204" pitchFamily="34" charset="0"/>
              </a:rPr>
              <a:t>for solutes that dissociate into two ions, </a:t>
            </a:r>
            <a:r>
              <a:rPr lang="en-US" b="0" i="1" dirty="0" err="1">
                <a:latin typeface="Arial" panose="020B0604020202020204" pitchFamily="34" charset="0"/>
                <a:cs typeface="Arial" panose="020B0604020202020204" pitchFamily="34" charset="0"/>
              </a:rPr>
              <a:t>i</a:t>
            </a:r>
            <a:r>
              <a:rPr lang="en-US" b="0" dirty="0">
                <a:latin typeface="Arial" panose="020B0604020202020204" pitchFamily="34" charset="0"/>
                <a:cs typeface="Arial" panose="020B0604020202020204" pitchFamily="34" charset="0"/>
              </a:rPr>
              <a:t>=2</a:t>
            </a:r>
          </a:p>
          <a:p>
            <a:pPr lvl="1"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the solute’s molar concentration (</a:t>
            </a:r>
            <a:r>
              <a:rPr lang="en-US" sz="2400" b="0" i="1" dirty="0">
                <a:latin typeface="Arial" panose="020B0604020202020204" pitchFamily="34" charset="0"/>
                <a:cs typeface="Arial" panose="020B0604020202020204" pitchFamily="34" charset="0"/>
              </a:rPr>
              <a:t>c</a:t>
            </a:r>
            <a:r>
              <a:rPr lang="en-US" sz="2400" b="0" dirty="0">
                <a:latin typeface="Arial" panose="020B0604020202020204" pitchFamily="34" charset="0"/>
                <a:cs typeface="Arial" panose="020B0604020202020204" pitchFamily="34" charset="0"/>
              </a:rPr>
              <a:t>)</a:t>
            </a:r>
          </a:p>
          <a:p>
            <a:pPr marL="508000" lvl="1"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 indent="0" algn="ctr">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Π = </a:t>
            </a:r>
            <a:r>
              <a:rPr lang="en-US" sz="2400" b="0" i="1" dirty="0" err="1">
                <a:latin typeface="Arial" panose="020B0604020202020204" pitchFamily="34" charset="0"/>
                <a:cs typeface="Arial" panose="020B0604020202020204" pitchFamily="34" charset="0"/>
              </a:rPr>
              <a:t>icRT</a:t>
            </a:r>
            <a:endParaRPr lang="en-US" sz="2400" b="0" i="1"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0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where </a:t>
            </a:r>
            <a:r>
              <a:rPr lang="en-US" sz="2400" b="0" i="1" dirty="0">
                <a:latin typeface="Arial" panose="020B0604020202020204" pitchFamily="34" charset="0"/>
                <a:cs typeface="Arial" panose="020B0604020202020204" pitchFamily="34" charset="0"/>
              </a:rPr>
              <a:t>R</a:t>
            </a:r>
            <a:r>
              <a:rPr lang="en-US" sz="2400" b="0" dirty="0">
                <a:latin typeface="Arial" panose="020B0604020202020204" pitchFamily="34" charset="0"/>
                <a:cs typeface="Arial" panose="020B0604020202020204" pitchFamily="34" charset="0"/>
              </a:rPr>
              <a:t> is the gas constant and </a:t>
            </a:r>
            <a:r>
              <a:rPr lang="en-US" sz="2400" b="0" i="1" dirty="0">
                <a:latin typeface="Arial" panose="020B0604020202020204" pitchFamily="34" charset="0"/>
                <a:cs typeface="Arial" panose="020B0604020202020204" pitchFamily="34" charset="0"/>
              </a:rPr>
              <a:t>T</a:t>
            </a:r>
            <a:r>
              <a:rPr lang="en-US" sz="2400" b="0" dirty="0">
                <a:latin typeface="Arial" panose="020B0604020202020204" pitchFamily="34" charset="0"/>
                <a:cs typeface="Arial" panose="020B0604020202020204" pitchFamily="34" charset="0"/>
              </a:rPr>
              <a:t> is the absolute temperature</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55330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3" name="Picture 2" descr="Icon P 1&#10;">
            <a:extLst>
              <a:ext uri="{FF2B5EF4-FFF2-40B4-BE49-F238E27FC236}">
                <a16:creationId xmlns:a16="http://schemas.microsoft.com/office/drawing/2014/main" id="{6C184714-EB9E-44AF-A3BF-085E44E85B08}"/>
              </a:ext>
            </a:extLst>
          </p:cNvPr>
          <p:cNvPicPr>
            <a:picLocks noChangeAspect="1"/>
          </p:cNvPicPr>
          <p:nvPr/>
        </p:nvPicPr>
        <p:blipFill>
          <a:blip r:embed="rId3"/>
          <a:stretch>
            <a:fillRect/>
          </a:stretch>
        </p:blipFill>
        <p:spPr>
          <a:xfrm>
            <a:off x="914400" y="239232"/>
            <a:ext cx="1133954" cy="816935"/>
          </a:xfrm>
          <a:prstGeom prst="rect">
            <a:avLst/>
          </a:prstGeom>
        </p:spPr>
      </p:pic>
      <p:sp>
        <p:nvSpPr>
          <p:cNvPr id="2" name="Title 1">
            <a:extLst>
              <a:ext uri="{FF2B5EF4-FFF2-40B4-BE49-F238E27FC236}">
                <a16:creationId xmlns:a16="http://schemas.microsoft.com/office/drawing/2014/main" id="{099C9EF9-0089-4BA0-A02D-AA77B107C587}"/>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8</a:t>
            </a:r>
            <a:endParaRPr lang="en-AU" b="1" dirty="0">
              <a:solidFill>
                <a:srgbClr val="145C76"/>
              </a:solidFill>
              <a:latin typeface="+mj-lt"/>
            </a:endParaRPr>
          </a:p>
        </p:txBody>
      </p:sp>
      <p:sp>
        <p:nvSpPr>
          <p:cNvPr id="120837" name="Google Shape;433;g847cf01710_0_113">
            <a:extLst>
              <a:ext uri="{FF2B5EF4-FFF2-40B4-BE49-F238E27FC236}">
                <a16:creationId xmlns:a16="http://schemas.microsoft.com/office/drawing/2014/main" id="{38C09B73-D72C-0F4F-9EAB-C1B27BEF6E1D}"/>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I need to calculate the osmotic pressure of a solvent. I know the concentration of the solute and the temperature of the solution. What else do I need?  </a:t>
            </a:r>
            <a:endParaRPr lang="en-US" altLang="en-US" sz="2400" b="0" dirty="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A. whether the solute dissociates into 2+ ion species</a:t>
            </a:r>
          </a:p>
          <a:p>
            <a:pPr>
              <a:lnSpc>
                <a:spcPct val="115000"/>
              </a:lnSpc>
              <a:spcBef>
                <a:spcPct val="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B. the vapor pressure of the solvent</a:t>
            </a:r>
          </a:p>
          <a:p>
            <a:pPr>
              <a:lnSpc>
                <a:spcPct val="115000"/>
              </a:lnSpc>
              <a:spcBef>
                <a:spcPct val="0"/>
              </a:spcBef>
              <a:buClr>
                <a:srgbClr val="000000"/>
              </a:buClr>
              <a:buSzPts val="1100"/>
              <a:buFontTx/>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C. the boiling point of the solvent</a:t>
            </a:r>
          </a:p>
          <a:p>
            <a:pPr>
              <a:lnSpc>
                <a:spcPct val="115000"/>
              </a:lnSpc>
              <a:spcBef>
                <a:spcPct val="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D. whether the solute is hydrophilic or hydrophobic</a:t>
            </a:r>
            <a:endPar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C61F1-7390-457D-8F88-3E0E8663800F}"/>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8, Response</a:t>
            </a:r>
            <a:endParaRPr lang="en-AU" b="1" dirty="0">
              <a:solidFill>
                <a:srgbClr val="145C76"/>
              </a:solidFill>
              <a:latin typeface="+mj-lt"/>
            </a:endParaRPr>
          </a:p>
        </p:txBody>
      </p:sp>
      <p:sp>
        <p:nvSpPr>
          <p:cNvPr id="122883" name="Google Shape;433;g847cf01710_0_113">
            <a:extLst>
              <a:ext uri="{FF2B5EF4-FFF2-40B4-BE49-F238E27FC236}">
                <a16:creationId xmlns:a16="http://schemas.microsoft.com/office/drawing/2014/main" id="{31C7A905-2F96-2D4C-996E-A7C3FEE284D2}"/>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Calibri" panose="020F0502020204030204" pitchFamily="34" charset="0"/>
              </a:rPr>
              <a:t>I need to calculate the osmotic pressure of a solvent. I know the concentration of the solute and the temperature of the solution. What else do I need?  </a:t>
            </a:r>
            <a:endParaRPr lang="en-US" altLang="en-US" sz="2400" b="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rPr>
              <a:t>A. whether the solute dissociates into 2+ ion species</a:t>
            </a: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0000"/>
              </a:lnSpc>
              <a:spcBef>
                <a:spcPct val="0"/>
              </a:spcBef>
              <a:buSzPts val="2800"/>
              <a:buFontTx/>
              <a:buNone/>
            </a:pPr>
            <a:r>
              <a:rPr lang="en-US" altLang="en-US" sz="2400">
                <a:ea typeface="Calibri" panose="020F0502020204030204" pitchFamily="34" charset="0"/>
                <a:cs typeface="Arial" panose="020B0604020202020204" pitchFamily="34" charset="0"/>
              </a:rPr>
              <a:t>The osmotic pressure, </a:t>
            </a:r>
            <a:r>
              <a:rPr lang="el-GR" altLang="en-US" sz="2400">
                <a:ea typeface="Calibri" panose="020F0502020204030204" pitchFamily="34" charset="0"/>
                <a:cs typeface="Arial" panose="020B0604020202020204" pitchFamily="34" charset="0"/>
              </a:rPr>
              <a:t>Π</a:t>
            </a:r>
            <a:r>
              <a:rPr lang="en-US" altLang="en-US" sz="2400">
                <a:ea typeface="Calibri" panose="020F0502020204030204" pitchFamily="34" charset="0"/>
                <a:cs typeface="Arial" panose="020B0604020202020204" pitchFamily="34" charset="0"/>
              </a:rPr>
              <a:t>, depends on:</a:t>
            </a:r>
          </a:p>
          <a:p>
            <a:pPr lvl="1">
              <a:lnSpc>
                <a:spcPct val="110000"/>
              </a:lnSpc>
              <a:spcBef>
                <a:spcPct val="0"/>
              </a:spcBef>
              <a:buSzPts val="2800"/>
            </a:pPr>
            <a:r>
              <a:rPr lang="en-US" altLang="en-US" sz="2400">
                <a:ea typeface="Calibri" panose="020F0502020204030204" pitchFamily="34" charset="0"/>
                <a:cs typeface="Arial" panose="020B0604020202020204" pitchFamily="34" charset="0"/>
              </a:rPr>
              <a:t>the van’t Hoff factor, the extent to which the solute dissociates into 2+ ionic species (</a:t>
            </a:r>
            <a:r>
              <a:rPr lang="en-US" altLang="en-US" sz="2400" i="1">
                <a:ea typeface="Calibri" panose="020F0502020204030204" pitchFamily="34" charset="0"/>
                <a:cs typeface="Arial" panose="020B0604020202020204" pitchFamily="34" charset="0"/>
              </a:rPr>
              <a:t>i</a:t>
            </a:r>
            <a:r>
              <a:rPr lang="en-US" altLang="en-US" sz="2400">
                <a:ea typeface="Calibri" panose="020F0502020204030204" pitchFamily="34" charset="0"/>
                <a:cs typeface="Arial" panose="020B0604020202020204" pitchFamily="34" charset="0"/>
              </a:rPr>
              <a:t>)</a:t>
            </a:r>
          </a:p>
          <a:p>
            <a:pPr lvl="1">
              <a:lnSpc>
                <a:spcPct val="110000"/>
              </a:lnSpc>
              <a:spcBef>
                <a:spcPct val="0"/>
              </a:spcBef>
              <a:buSzPts val="2800"/>
            </a:pPr>
            <a:r>
              <a:rPr lang="en-US" altLang="en-US" sz="2400">
                <a:ea typeface="Calibri" panose="020F0502020204030204" pitchFamily="34" charset="0"/>
                <a:cs typeface="Arial" panose="020B0604020202020204" pitchFamily="34" charset="0"/>
              </a:rPr>
              <a:t>the solute’s molar concentration (</a:t>
            </a:r>
            <a:r>
              <a:rPr lang="en-US" altLang="en-US" sz="2400" i="1">
                <a:ea typeface="Calibri" panose="020F0502020204030204" pitchFamily="34" charset="0"/>
                <a:cs typeface="Arial" panose="020B0604020202020204" pitchFamily="34" charset="0"/>
              </a:rPr>
              <a:t>c</a:t>
            </a:r>
            <a:r>
              <a:rPr lang="en-US" altLang="en-US" sz="2400">
                <a:ea typeface="Calibri" panose="020F0502020204030204" pitchFamily="34" charset="0"/>
                <a:cs typeface="Arial" panose="020B0604020202020204" pitchFamily="34" charset="0"/>
              </a:rPr>
              <a:t>) </a:t>
            </a:r>
          </a:p>
          <a:p>
            <a:pPr lvl="1">
              <a:lnSpc>
                <a:spcPct val="110000"/>
              </a:lnSpc>
              <a:spcBef>
                <a:spcPct val="0"/>
              </a:spcBef>
              <a:buSzPts val="2800"/>
            </a:pPr>
            <a:r>
              <a:rPr lang="en-US" altLang="en-US" sz="2400">
                <a:ea typeface="Calibri" panose="020F0502020204030204" pitchFamily="34" charset="0"/>
                <a:cs typeface="Arial" panose="020B0604020202020204" pitchFamily="34" charset="0"/>
              </a:rPr>
              <a:t>the absolute temperature (</a:t>
            </a:r>
            <a:r>
              <a:rPr lang="en-US" altLang="en-US" sz="2400" i="1">
                <a:ea typeface="Calibri" panose="020F0502020204030204" pitchFamily="34" charset="0"/>
                <a:cs typeface="Arial" panose="020B0604020202020204" pitchFamily="34" charset="0"/>
              </a:rPr>
              <a:t>T</a:t>
            </a:r>
            <a:r>
              <a:rPr lang="en-US" altLang="en-US" sz="2400">
                <a:ea typeface="Calibri" panose="020F0502020204030204" pitchFamily="34" charset="0"/>
                <a:cs typeface="Arial" panose="020B0604020202020204" pitchFamily="34" charset="0"/>
              </a:rPr>
              <a:t>)</a:t>
            </a:r>
          </a:p>
          <a:p>
            <a:pPr lvl="1">
              <a:lnSpc>
                <a:spcPct val="110000"/>
              </a:lnSpc>
              <a:spcBef>
                <a:spcPct val="0"/>
              </a:spcBef>
              <a:buSzPts val="2800"/>
            </a:pPr>
            <a:endParaRPr lang="en-US" altLang="en-US" sz="2400" b="0">
              <a:ea typeface="Calibri" panose="020F0502020204030204" pitchFamily="34" charset="0"/>
              <a:cs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38ABE2-680D-45E3-9E3D-F837E69C6838}"/>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Calculating Osmotic Pressure for Solutions of Several Solution</a:t>
            </a:r>
            <a:endParaRPr lang="en-AU" dirty="0"/>
          </a:p>
        </p:txBody>
      </p:sp>
      <p:sp>
        <p:nvSpPr>
          <p:cNvPr id="4" name="Google Shape;232;g7fe2cbe272_0_58">
            <a:extLst>
              <a:ext uri="{FF2B5EF4-FFF2-40B4-BE49-F238E27FC236}">
                <a16:creationId xmlns:a16="http://schemas.microsoft.com/office/drawing/2014/main" id="{77CB1BF4-3631-414D-A940-AC794FC931CB}"/>
              </a:ext>
            </a:extLst>
          </p:cNvPr>
          <p:cNvSpPr txBox="1">
            <a:spLocks/>
          </p:cNvSpPr>
          <p:nvPr/>
        </p:nvSpPr>
        <p:spPr bwMode="auto">
          <a:xfrm>
            <a:off x="304800" y="1600200"/>
            <a:ext cx="8534400" cy="9906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for solutions of several (</a:t>
            </a:r>
            <a:r>
              <a:rPr lang="en-US" sz="2400" b="0" i="1" dirty="0">
                <a:latin typeface="Arial" panose="020B0604020202020204" pitchFamily="34" charset="0"/>
                <a:cs typeface="Arial" panose="020B0604020202020204" pitchFamily="34" charset="0"/>
              </a:rPr>
              <a:t>n</a:t>
            </a:r>
            <a:r>
              <a:rPr lang="en-US" sz="2400" b="0" dirty="0">
                <a:latin typeface="Arial" panose="020B0604020202020204" pitchFamily="34" charset="0"/>
                <a:cs typeface="Arial" panose="020B0604020202020204" pitchFamily="34" charset="0"/>
              </a:rPr>
              <a:t>) solutes, </a:t>
            </a:r>
            <a:r>
              <a:rPr lang="el-GR" sz="2400" b="0" dirty="0">
                <a:latin typeface="Arial" panose="020B0604020202020204" pitchFamily="34" charset="0"/>
                <a:cs typeface="Arial" panose="020B0604020202020204" pitchFamily="34" charset="0"/>
              </a:rPr>
              <a:t>Π</a:t>
            </a:r>
            <a:r>
              <a:rPr lang="en-US" sz="2400" b="0" dirty="0">
                <a:latin typeface="Arial" panose="020B0604020202020204" pitchFamily="34" charset="0"/>
                <a:cs typeface="Arial" panose="020B0604020202020204" pitchFamily="34" charset="0"/>
              </a:rPr>
              <a:t> is the sum of the contributions of each species:</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i="1"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629112756"/>
              </p:ext>
            </p:extLst>
          </p:nvPr>
        </p:nvGraphicFramePr>
        <p:xfrm>
          <a:off x="1613934" y="2640419"/>
          <a:ext cx="5916132" cy="712787"/>
        </p:xfrm>
        <a:graphic>
          <a:graphicData uri="http://schemas.openxmlformats.org/presentationml/2006/ole">
            <mc:AlternateContent xmlns:mc="http://schemas.openxmlformats.org/markup-compatibility/2006">
              <mc:Choice xmlns:v="urn:schemas-microsoft-com:vml" Requires="v">
                <p:oleObj spid="_x0000_s2088" name="Equation" r:id="rId4" imgW="2108160" imgH="253800" progId="Equation.DSMT4">
                  <p:embed/>
                </p:oleObj>
              </mc:Choice>
              <mc:Fallback>
                <p:oleObj name="Equation" r:id="rId4" imgW="2108160" imgH="253800" progId="Equation.DSMT4">
                  <p:embed/>
                  <p:pic>
                    <p:nvPicPr>
                      <p:cNvPr id="0" name=""/>
                      <p:cNvPicPr/>
                      <p:nvPr/>
                    </p:nvPicPr>
                    <p:blipFill>
                      <a:blip r:embed="rId5"/>
                      <a:stretch>
                        <a:fillRect/>
                      </a:stretch>
                    </p:blipFill>
                    <p:spPr>
                      <a:xfrm>
                        <a:off x="1613934" y="2640419"/>
                        <a:ext cx="5916132" cy="712787"/>
                      </a:xfrm>
                      <a:prstGeom prst="rect">
                        <a:avLst/>
                      </a:prstGeom>
                    </p:spPr>
                  </p:pic>
                </p:oleObj>
              </mc:Fallback>
            </mc:AlternateContent>
          </a:graphicData>
        </a:graphic>
      </p:graphicFrame>
      <p:sp>
        <p:nvSpPr>
          <p:cNvPr id="5" name="Google Shape;232;g7fe2cbe272_0_58">
            <a:extLst>
              <a:ext uri="{FF2B5EF4-FFF2-40B4-BE49-F238E27FC236}">
                <a16:creationId xmlns:a16="http://schemas.microsoft.com/office/drawing/2014/main" id="{77CB1BF4-3631-414D-A940-AC794FC931CB}"/>
              </a:ext>
            </a:extLst>
          </p:cNvPr>
          <p:cNvSpPr txBox="1">
            <a:spLocks/>
          </p:cNvSpPr>
          <p:nvPr/>
        </p:nvSpPr>
        <p:spPr bwMode="auto">
          <a:xfrm>
            <a:off x="762000" y="3886200"/>
            <a:ext cx="8153400" cy="9906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marL="50800" indent="0">
              <a:lnSpc>
                <a:spcPct val="110000"/>
              </a:lnSpc>
              <a:spcBef>
                <a:spcPts val="0"/>
              </a:spcBef>
              <a:buSzPts val="2800"/>
              <a:buNone/>
              <a:defRPr/>
            </a:pPr>
            <a:r>
              <a:rPr lang="en-US" sz="2400" b="0" dirty="0">
                <a:latin typeface="Arial" panose="020B0604020202020204" pitchFamily="34" charset="0"/>
                <a:cs typeface="Arial" panose="020B0604020202020204" pitchFamily="34" charset="0"/>
              </a:rPr>
              <a:t>where </a:t>
            </a:r>
            <a:r>
              <a:rPr lang="en-US" sz="2400" b="0" i="1" dirty="0">
                <a:latin typeface="Arial" panose="020B0604020202020204" pitchFamily="34" charset="0"/>
                <a:cs typeface="Arial" panose="020B0604020202020204" pitchFamily="34" charset="0"/>
              </a:rPr>
              <a:t>R</a:t>
            </a:r>
            <a:r>
              <a:rPr lang="en-US" sz="2400" b="0" dirty="0">
                <a:latin typeface="Arial" panose="020B0604020202020204" pitchFamily="34" charset="0"/>
                <a:cs typeface="Arial" panose="020B0604020202020204" pitchFamily="34" charset="0"/>
              </a:rPr>
              <a:t> is the gas constant and </a:t>
            </a:r>
            <a:r>
              <a:rPr lang="en-US" sz="2400" b="0" i="1" dirty="0">
                <a:latin typeface="Arial" panose="020B0604020202020204" pitchFamily="34" charset="0"/>
                <a:cs typeface="Arial" panose="020B0604020202020204" pitchFamily="34" charset="0"/>
              </a:rPr>
              <a:t>T</a:t>
            </a:r>
            <a:r>
              <a:rPr lang="en-US" sz="2400" b="0" dirty="0">
                <a:latin typeface="Arial" panose="020B0604020202020204" pitchFamily="34" charset="0"/>
                <a:cs typeface="Arial" panose="020B0604020202020204" pitchFamily="34" charset="0"/>
              </a:rPr>
              <a:t> is the absolute temperature.</a:t>
            </a:r>
          </a:p>
          <a:p>
            <a:pPr indent="-406400">
              <a:lnSpc>
                <a:spcPct val="110000"/>
              </a:lnSpc>
              <a:spcBef>
                <a:spcPts val="0"/>
              </a:spcBef>
              <a:buSzPts val="2800"/>
              <a:defRPr/>
            </a:pPr>
            <a:endParaRPr lang="en-US" sz="2400" b="0" i="1"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ED3A2-8B5E-473A-894E-A4D8EDA8A4C1}"/>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Osmolarity and Osmosis</a:t>
            </a:r>
            <a:endParaRPr lang="en-AU" dirty="0"/>
          </a:p>
        </p:txBody>
      </p:sp>
      <p:sp>
        <p:nvSpPr>
          <p:cNvPr id="4" name="Google Shape;232;g7fe2cbe272_0_58">
            <a:extLst>
              <a:ext uri="{FF2B5EF4-FFF2-40B4-BE49-F238E27FC236}">
                <a16:creationId xmlns:a16="http://schemas.microsoft.com/office/drawing/2014/main" id="{77CB1BF4-3631-414D-A940-AC794FC931CB}"/>
              </a:ext>
            </a:extLst>
          </p:cNvPr>
          <p:cNvSpPr txBox="1">
            <a:spLocks/>
          </p:cNvSpPr>
          <p:nvPr/>
        </p:nvSpPr>
        <p:spPr bwMode="auto">
          <a:xfrm>
            <a:off x="304800" y="1600200"/>
            <a:ext cx="8534400" cy="41148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osmolarity</a:t>
            </a:r>
            <a:r>
              <a:rPr lang="en-US" sz="2400" b="0" dirty="0">
                <a:latin typeface="Arial" panose="020B0604020202020204" pitchFamily="34" charset="0"/>
                <a:cs typeface="Arial" panose="020B0604020202020204" pitchFamily="34" charset="0"/>
              </a:rPr>
              <a:t> = the product of the </a:t>
            </a:r>
            <a:r>
              <a:rPr lang="en-US" sz="2400" b="0" dirty="0" err="1">
                <a:latin typeface="Arial" panose="020B0604020202020204" pitchFamily="34" charset="0"/>
                <a:cs typeface="Arial" panose="020B0604020202020204" pitchFamily="34" charset="0"/>
              </a:rPr>
              <a:t>van’t</a:t>
            </a:r>
            <a:r>
              <a:rPr lang="en-US" sz="2400" b="0" dirty="0">
                <a:latin typeface="Arial" panose="020B0604020202020204" pitchFamily="34" charset="0"/>
                <a:cs typeface="Arial" panose="020B0604020202020204" pitchFamily="34" charset="0"/>
              </a:rPr>
              <a:t> Hoff factor </a:t>
            </a:r>
            <a:r>
              <a:rPr lang="en-US" sz="2400" b="0" i="1" dirty="0" err="1">
                <a:latin typeface="Arial" panose="020B0604020202020204" pitchFamily="34" charset="0"/>
                <a:cs typeface="Arial" panose="020B0604020202020204" pitchFamily="34" charset="0"/>
              </a:rPr>
              <a:t>i</a:t>
            </a:r>
            <a:r>
              <a:rPr lang="en-US" sz="2400" b="0" i="1" dirty="0">
                <a:latin typeface="Arial" panose="020B0604020202020204" pitchFamily="34" charset="0"/>
                <a:cs typeface="Arial" panose="020B0604020202020204" pitchFamily="34" charset="0"/>
              </a:rPr>
              <a:t> </a:t>
            </a:r>
            <a:r>
              <a:rPr lang="en-US" sz="2400" b="0" dirty="0">
                <a:latin typeface="Arial" panose="020B0604020202020204" pitchFamily="34" charset="0"/>
                <a:cs typeface="Arial" panose="020B0604020202020204" pitchFamily="34" charset="0"/>
              </a:rPr>
              <a:t>and the solute’s molar concentration, </a:t>
            </a:r>
            <a:r>
              <a:rPr lang="en-US" sz="2400" b="0" i="1" dirty="0">
                <a:latin typeface="Arial" panose="020B0604020202020204" pitchFamily="34" charset="0"/>
                <a:cs typeface="Arial" panose="020B0604020202020204" pitchFamily="34" charset="0"/>
              </a:rPr>
              <a:t>c </a:t>
            </a:r>
          </a:p>
          <a:p>
            <a:pPr indent="-406400">
              <a:lnSpc>
                <a:spcPct val="110000"/>
              </a:lnSpc>
              <a:spcBef>
                <a:spcPts val="0"/>
              </a:spcBef>
              <a:buSzPts val="2800"/>
              <a:defRPr/>
            </a:pPr>
            <a:endParaRPr lang="en-US" sz="2400" b="0" i="1" dirty="0">
              <a:latin typeface="Arial" panose="020B0604020202020204" pitchFamily="34" charset="0"/>
              <a:cs typeface="Arial" panose="020B0604020202020204" pitchFamily="34" charset="0"/>
            </a:endParaRPr>
          </a:p>
          <a:p>
            <a:pPr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osmosis </a:t>
            </a:r>
            <a:r>
              <a:rPr lang="en-US" sz="2400" b="0" dirty="0">
                <a:latin typeface="Arial" panose="020B0604020202020204" pitchFamily="34" charset="0"/>
                <a:cs typeface="Arial" panose="020B0604020202020204" pitchFamily="34" charset="0"/>
              </a:rPr>
              <a:t>= water movement across a semipermeable membrane driven by differences in osmotic pressure</a:t>
            </a: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i="1"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67703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3" name="Picture 2" descr="Icon P 1&#10;">
            <a:extLst>
              <a:ext uri="{FF2B5EF4-FFF2-40B4-BE49-F238E27FC236}">
                <a16:creationId xmlns:a16="http://schemas.microsoft.com/office/drawing/2014/main" id="{E472A473-F732-401A-B568-E0252644CFAA}"/>
              </a:ext>
            </a:extLst>
          </p:cNvPr>
          <p:cNvPicPr>
            <a:picLocks noChangeAspect="1"/>
          </p:cNvPicPr>
          <p:nvPr/>
        </p:nvPicPr>
        <p:blipFill>
          <a:blip r:embed="rId3"/>
          <a:stretch>
            <a:fillRect/>
          </a:stretch>
        </p:blipFill>
        <p:spPr>
          <a:xfrm>
            <a:off x="914400" y="291653"/>
            <a:ext cx="1133954" cy="816935"/>
          </a:xfrm>
          <a:prstGeom prst="rect">
            <a:avLst/>
          </a:prstGeom>
        </p:spPr>
      </p:pic>
      <p:sp>
        <p:nvSpPr>
          <p:cNvPr id="2" name="Title 1">
            <a:extLst>
              <a:ext uri="{FF2B5EF4-FFF2-40B4-BE49-F238E27FC236}">
                <a16:creationId xmlns:a16="http://schemas.microsoft.com/office/drawing/2014/main" id="{A816BB8D-B45D-425E-A06E-EE69A4689E6A}"/>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9</a:t>
            </a:r>
            <a:endParaRPr lang="en-AU" b="1" dirty="0">
              <a:solidFill>
                <a:srgbClr val="145C76"/>
              </a:solidFill>
              <a:latin typeface="+mj-lt"/>
            </a:endParaRPr>
          </a:p>
        </p:txBody>
      </p:sp>
      <p:sp>
        <p:nvSpPr>
          <p:cNvPr id="129029" name="Google Shape;433;g847cf01710_0_113">
            <a:extLst>
              <a:ext uri="{FF2B5EF4-FFF2-40B4-BE49-F238E27FC236}">
                <a16:creationId xmlns:a16="http://schemas.microsoft.com/office/drawing/2014/main" id="{6618F370-530B-4D4A-94C9-256D1BAABE08}"/>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Calibri" panose="020F0502020204030204" pitchFamily="34" charset="0"/>
              </a:rPr>
              <a:t>Osmosis occurs: </a:t>
            </a:r>
            <a:endParaRPr lang="en-US" altLang="en-US" sz="2400" b="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A. when a cell is in an isotonic solution relative to its cytosol.</a:t>
            </a:r>
          </a:p>
          <a:p>
            <a:pPr>
              <a:lnSpc>
                <a:spcPct val="115000"/>
              </a:lnSpc>
              <a:spcBef>
                <a:spcPct val="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B. because osmotic pressure is applied.</a:t>
            </a:r>
          </a:p>
          <a:p>
            <a:pPr>
              <a:lnSpc>
                <a:spcPct val="115000"/>
              </a:lnSpc>
              <a:spcBef>
                <a:spcPct val="0"/>
              </a:spcBef>
              <a:buClr>
                <a:srgbClr val="000000"/>
              </a:buClr>
              <a:buSzPts val="1100"/>
              <a:buFontTx/>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C. because cells need H</a:t>
            </a:r>
            <a:r>
              <a:rPr lang="en-US" altLang="en-US" sz="2400" b="0" baseline="-25000">
                <a:solidFill>
                  <a:srgbClr val="000000"/>
                </a:solidFill>
                <a:ea typeface="Calibri" panose="020F0502020204030204" pitchFamily="34" charset="0"/>
                <a:cs typeface="Arial" panose="020B0604020202020204" pitchFamily="34" charset="0"/>
                <a:sym typeface="Arial" panose="020B0604020202020204" pitchFamily="34" charset="0"/>
              </a:rPr>
              <a:t>2</a:t>
            </a: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O.</a:t>
            </a:r>
          </a:p>
          <a:p>
            <a:pPr>
              <a:lnSpc>
                <a:spcPct val="115000"/>
              </a:lnSpc>
              <a:spcBef>
                <a:spcPct val="0"/>
              </a:spcBef>
              <a:buClr>
                <a:srgbClr val="000000"/>
              </a:buClr>
              <a:buSzPts val="1100"/>
              <a:buFontTx/>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D. because diffusion of H</a:t>
            </a:r>
            <a:r>
              <a:rPr lang="en-US" altLang="en-US" sz="2400" b="0" baseline="-25000">
                <a:solidFill>
                  <a:srgbClr val="000000"/>
                </a:solidFill>
                <a:ea typeface="Calibri" panose="020F0502020204030204" pitchFamily="34" charset="0"/>
                <a:cs typeface="Arial" panose="020B0604020202020204" pitchFamily="34" charset="0"/>
                <a:sym typeface="Arial" panose="020B0604020202020204" pitchFamily="34" charset="0"/>
              </a:rPr>
              <a:t>2</a:t>
            </a: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O from high concentration to low is</a:t>
            </a:r>
          </a:p>
          <a:p>
            <a:pPr>
              <a:lnSpc>
                <a:spcPct val="115000"/>
              </a:lnSpc>
              <a:spcBef>
                <a:spcPct val="0"/>
              </a:spcBef>
              <a:buClr>
                <a:srgbClr val="000000"/>
              </a:buClr>
              <a:buSzPts val="1100"/>
              <a:buFontTx/>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     thermodynamically spontaneous. </a:t>
            </a:r>
            <a:endParaRPr lang="en-US" altLang="en-US" sz="2400" b="0">
              <a:solidFill>
                <a:srgbClr val="000000"/>
              </a:solidFill>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ECFEF-5491-4039-AFDA-31460BE65A81}"/>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9, Response</a:t>
            </a:r>
            <a:endParaRPr lang="en-AU" b="1" dirty="0">
              <a:solidFill>
                <a:srgbClr val="145C76"/>
              </a:solidFill>
              <a:latin typeface="+mj-lt"/>
            </a:endParaRPr>
          </a:p>
        </p:txBody>
      </p:sp>
      <p:sp>
        <p:nvSpPr>
          <p:cNvPr id="131075" name="Google Shape;433;g847cf01710_0_113">
            <a:extLst>
              <a:ext uri="{FF2B5EF4-FFF2-40B4-BE49-F238E27FC236}">
                <a16:creationId xmlns:a16="http://schemas.microsoft.com/office/drawing/2014/main" id="{D1B0C6D8-C149-0C45-BC6E-12ADEA8D431B}"/>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Calibri" panose="020F0502020204030204" pitchFamily="34" charset="0"/>
              </a:rPr>
              <a:t>Osmosis occurs: </a:t>
            </a:r>
            <a:endParaRPr lang="en-US" altLang="en-US" sz="2400" b="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rPr>
              <a:t>D. because diffusion of H</a:t>
            </a:r>
            <a:r>
              <a:rPr lang="en-US" altLang="en-US" sz="2400" baseline="-25000">
                <a:solidFill>
                  <a:srgbClr val="000000"/>
                </a:solidFill>
                <a:ea typeface="Calibri" panose="020F0502020204030204" pitchFamily="34" charset="0"/>
                <a:cs typeface="Arial" panose="020B0604020202020204" pitchFamily="34" charset="0"/>
                <a:sym typeface="Arial" panose="020B0604020202020204" pitchFamily="34" charset="0"/>
              </a:rPr>
              <a:t>2</a:t>
            </a:r>
            <a:r>
              <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rPr>
              <a:t>O from high concentration to</a:t>
            </a:r>
          </a:p>
          <a:p>
            <a:pPr>
              <a:lnSpc>
                <a:spcPct val="115000"/>
              </a:lnSpc>
              <a:spcBef>
                <a:spcPct val="0"/>
              </a:spcBef>
              <a:buClr>
                <a:srgbClr val="000000"/>
              </a:buClr>
              <a:buSzPts val="1100"/>
              <a:buFontTx/>
              <a:buNone/>
            </a:pPr>
            <a:r>
              <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rPr>
              <a:t>     low is thermodynamically spontaneous. </a:t>
            </a:r>
          </a:p>
          <a:p>
            <a:pPr>
              <a:lnSpc>
                <a:spcPct val="115000"/>
              </a:lnSpc>
              <a:spcBef>
                <a:spcPct val="0"/>
              </a:spcBef>
              <a:buClr>
                <a:srgbClr val="000000"/>
              </a:buClr>
              <a:buSzPts val="1100"/>
              <a:buFontTx/>
              <a:buNone/>
            </a:pPr>
            <a:endPar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endParaRPr>
          </a:p>
          <a:p>
            <a:pPr>
              <a:buFontTx/>
              <a:buNone/>
            </a:pPr>
            <a:r>
              <a:rPr lang="en-US" altLang="en-US" sz="2400">
                <a:ea typeface="Calibri" panose="020F0502020204030204" pitchFamily="34" charset="0"/>
                <a:cs typeface="Arial" panose="020B0604020202020204" pitchFamily="34" charset="0"/>
              </a:rPr>
              <a:t>Osmosis is defined as water movement across a semipermeable membrane driven by differences in osmotic pressure. Water molecules tend to move from a region of higher water concentration to one of lower water concentration, in accordance with the tendency in nature for a system to become disordered. </a:t>
            </a:r>
          </a:p>
          <a:p>
            <a:pPr>
              <a:lnSpc>
                <a:spcPct val="115000"/>
              </a:lnSpc>
              <a:spcBef>
                <a:spcPct val="0"/>
              </a:spcBef>
              <a:buClr>
                <a:srgbClr val="000000"/>
              </a:buClr>
              <a:buSzPts val="1100"/>
              <a:buFontTx/>
              <a:buNone/>
            </a:pPr>
            <a:endParaRPr lang="en-US" altLang="en-US" sz="2400">
              <a:ea typeface="Calibri" panose="020F0502020204030204" pitchFamily="34" charset="0"/>
              <a:cs typeface="Arial" panose="020B0604020202020204" pitchFamily="34" charset="0"/>
            </a:endParaRPr>
          </a:p>
          <a:p>
            <a:pPr>
              <a:lnSpc>
                <a:spcPct val="115000"/>
              </a:lnSpc>
              <a:spcBef>
                <a:spcPct val="0"/>
              </a:spcBef>
              <a:buClr>
                <a:srgbClr val="000000"/>
              </a:buClr>
              <a:buSzPts val="1100"/>
              <a:buFontTx/>
              <a:buNone/>
            </a:pPr>
            <a:endParaRPr lang="en-US" altLang="en-US" sz="2400">
              <a:solidFill>
                <a:srgbClr val="000000"/>
              </a:solidFill>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57A55-670C-4433-9661-DA797D5A112E}"/>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Effects of Extracellular Osmolarity on Water Movement</a:t>
            </a:r>
            <a:endParaRPr lang="en-AU" dirty="0"/>
          </a:p>
        </p:txBody>
      </p:sp>
      <p:sp>
        <p:nvSpPr>
          <p:cNvPr id="4" name="Google Shape;232;g7fe2cbe272_0_58">
            <a:extLst>
              <a:ext uri="{FF2B5EF4-FFF2-40B4-BE49-F238E27FC236}">
                <a16:creationId xmlns:a16="http://schemas.microsoft.com/office/drawing/2014/main" id="{4204DDC7-3810-F849-8CA0-AE30B5AA7EE8}"/>
              </a:ext>
            </a:extLst>
          </p:cNvPr>
          <p:cNvSpPr txBox="1">
            <a:spLocks/>
          </p:cNvSpPr>
          <p:nvPr/>
        </p:nvSpPr>
        <p:spPr bwMode="auto">
          <a:xfrm>
            <a:off x="304800" y="1600200"/>
            <a:ext cx="3657600" cy="45720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isotonic </a:t>
            </a:r>
            <a:r>
              <a:rPr lang="en-US" sz="2400" b="0" dirty="0">
                <a:latin typeface="Arial" panose="020B0604020202020204" pitchFamily="34" charset="0"/>
                <a:cs typeface="Arial" panose="020B0604020202020204" pitchFamily="34" charset="0"/>
              </a:rPr>
              <a:t>solution </a:t>
            </a:r>
            <a:r>
              <a:rPr lang="en-US" sz="2400" b="0" i="1" dirty="0">
                <a:latin typeface="Arial" panose="020B0604020202020204" pitchFamily="34" charset="0"/>
                <a:cs typeface="Arial" panose="020B0604020202020204" pitchFamily="34" charset="0"/>
              </a:rPr>
              <a:t>= </a:t>
            </a:r>
            <a:r>
              <a:rPr lang="en-US" sz="2400" b="0" dirty="0">
                <a:latin typeface="Arial" panose="020B0604020202020204" pitchFamily="34" charset="0"/>
                <a:cs typeface="Arial" panose="020B0604020202020204" pitchFamily="34" charset="0"/>
              </a:rPr>
              <a:t>osmolarity equal to that of a cell’s cytosol</a:t>
            </a:r>
            <a:r>
              <a:rPr lang="en-US" sz="2400" dirty="0">
                <a:latin typeface="Arial" panose="020B0604020202020204" pitchFamily="34" charset="0"/>
                <a:cs typeface="Arial" panose="020B0604020202020204" pitchFamily="34" charset="0"/>
              </a:rPr>
              <a:t> </a:t>
            </a:r>
          </a:p>
          <a:p>
            <a:pPr indent="-406400">
              <a:lnSpc>
                <a:spcPct val="110000"/>
              </a:lnSpc>
              <a:spcBef>
                <a:spcPts val="0"/>
              </a:spcBef>
              <a:buSzPts val="2800"/>
              <a:defRPr/>
            </a:pPr>
            <a:endParaRPr lang="en-US" sz="2400" b="0" i="1" dirty="0">
              <a:latin typeface="Arial" panose="020B0604020202020204" pitchFamily="34" charset="0"/>
              <a:cs typeface="Arial" panose="020B0604020202020204" pitchFamily="34" charset="0"/>
            </a:endParaRPr>
          </a:p>
          <a:p>
            <a:pPr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hypertonic </a:t>
            </a:r>
            <a:r>
              <a:rPr lang="en-US" sz="2400" b="0" dirty="0">
                <a:latin typeface="Arial" panose="020B0604020202020204" pitchFamily="34" charset="0"/>
                <a:cs typeface="Arial" panose="020B0604020202020204" pitchFamily="34" charset="0"/>
              </a:rPr>
              <a:t>solution = higher osmolarity than that of the cytosol</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hypotonic </a:t>
            </a:r>
            <a:r>
              <a:rPr lang="en-US" sz="2400" b="0" dirty="0">
                <a:latin typeface="Arial" panose="020B0604020202020204" pitchFamily="34" charset="0"/>
                <a:cs typeface="Arial" panose="020B0604020202020204" pitchFamily="34" charset="0"/>
              </a:rPr>
              <a:t>solution = lower osmolarity than that of the cytosol</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p:pic>
        <p:nvPicPr>
          <p:cNvPr id="133123" name="Picture 2" descr="A three-part figure, a, b, and c, shows how water moves across a plasma membrane in different solutions with part a showing a cell in an isotonic solution, part b showing a cell in a hypertonic solution, and part c showing a cell in a hypotonic solution.">
            <a:extLst>
              <a:ext uri="{FF2B5EF4-FFF2-40B4-BE49-F238E27FC236}">
                <a16:creationId xmlns:a16="http://schemas.microsoft.com/office/drawing/2014/main" id="{B6992EB1-E45E-674D-8543-910F9D5E4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688" y="1600200"/>
            <a:ext cx="4511675"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3" name="Picture 2" descr="Icon P 1&#10;">
            <a:extLst>
              <a:ext uri="{FF2B5EF4-FFF2-40B4-BE49-F238E27FC236}">
                <a16:creationId xmlns:a16="http://schemas.microsoft.com/office/drawing/2014/main" id="{B54AA83F-7CED-4080-8588-CB8D45F09F52}"/>
              </a:ext>
            </a:extLst>
          </p:cNvPr>
          <p:cNvPicPr>
            <a:picLocks noChangeAspect="1"/>
          </p:cNvPicPr>
          <p:nvPr/>
        </p:nvPicPr>
        <p:blipFill>
          <a:blip r:embed="rId3"/>
          <a:stretch>
            <a:fillRect/>
          </a:stretch>
        </p:blipFill>
        <p:spPr>
          <a:xfrm>
            <a:off x="762000" y="249064"/>
            <a:ext cx="1133954" cy="816935"/>
          </a:xfrm>
          <a:prstGeom prst="rect">
            <a:avLst/>
          </a:prstGeom>
        </p:spPr>
      </p:pic>
      <p:sp>
        <p:nvSpPr>
          <p:cNvPr id="2" name="Title 1">
            <a:extLst>
              <a:ext uri="{FF2B5EF4-FFF2-40B4-BE49-F238E27FC236}">
                <a16:creationId xmlns:a16="http://schemas.microsoft.com/office/drawing/2014/main" id="{AE749686-2791-4DF9-BA3C-41809AC61386}"/>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10</a:t>
            </a:r>
            <a:endParaRPr lang="en-AU" b="1" dirty="0">
              <a:solidFill>
                <a:srgbClr val="145C76"/>
              </a:solidFill>
              <a:latin typeface="+mj-lt"/>
            </a:endParaRPr>
          </a:p>
        </p:txBody>
      </p:sp>
      <p:sp>
        <p:nvSpPr>
          <p:cNvPr id="135173" name="Google Shape;433;g847cf01710_0_113">
            <a:extLst>
              <a:ext uri="{FF2B5EF4-FFF2-40B4-BE49-F238E27FC236}">
                <a16:creationId xmlns:a16="http://schemas.microsoft.com/office/drawing/2014/main" id="{514C6E34-4F6E-C04F-B5AB-422C75E3D7BF}"/>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Which condition would cause red blood cells to burst due to excess water passing through the plasma membrane?</a:t>
            </a:r>
            <a:endParaRPr lang="en-US" altLang="en-US" sz="2400" b="0" dirty="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A. Placing the cells in a solution of higher osmolarity than is</a:t>
            </a:r>
          </a:p>
          <a:p>
            <a:pPr>
              <a:lnSpc>
                <a:spcPct val="115000"/>
              </a:lnSpc>
              <a:spcBef>
                <a:spcPct val="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     present within the cells.</a:t>
            </a:r>
          </a:p>
          <a:p>
            <a:pPr>
              <a:lnSpc>
                <a:spcPct val="115000"/>
              </a:lnSpc>
              <a:spcBef>
                <a:spcPct val="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B. Placing the cells in a solution of amphipathic molecules.</a:t>
            </a:r>
          </a:p>
          <a:p>
            <a:pPr>
              <a:lnSpc>
                <a:spcPct val="115000"/>
              </a:lnSpc>
              <a:spcBef>
                <a:spcPct val="0"/>
              </a:spcBef>
              <a:buClr>
                <a:srgbClr val="000000"/>
              </a:buClr>
              <a:buSzPts val="1100"/>
              <a:buFontTx/>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C. Adding a charged solute, such as NaCl, to the cell</a:t>
            </a:r>
          </a:p>
          <a:p>
            <a:pPr>
              <a:lnSpc>
                <a:spcPct val="115000"/>
              </a:lnSpc>
              <a:spcBef>
                <a:spcPct val="0"/>
              </a:spcBef>
              <a:buClr>
                <a:srgbClr val="000000"/>
              </a:buClr>
              <a:buSzPts val="1100"/>
              <a:buFontTx/>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     suspension.</a:t>
            </a:r>
          </a:p>
          <a:p>
            <a:pPr>
              <a:lnSpc>
                <a:spcPct val="115000"/>
              </a:lnSpc>
              <a:spcBef>
                <a:spcPct val="0"/>
              </a:spcBef>
              <a:buClr>
                <a:srgbClr val="000000"/>
              </a:buClr>
              <a:buSzPts val="1100"/>
              <a:buFontTx/>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D. Placing the cells in a hypotonic solution.</a:t>
            </a:r>
            <a:endPar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2B387-BFCA-4247-9267-23D524ACAE94}"/>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10, Response</a:t>
            </a:r>
            <a:endParaRPr lang="en-AU" b="1" dirty="0">
              <a:solidFill>
                <a:srgbClr val="145C76"/>
              </a:solidFill>
              <a:latin typeface="+mj-lt"/>
            </a:endParaRPr>
          </a:p>
        </p:txBody>
      </p:sp>
      <p:sp>
        <p:nvSpPr>
          <p:cNvPr id="137219" name="Google Shape;433;g847cf01710_0_113">
            <a:extLst>
              <a:ext uri="{FF2B5EF4-FFF2-40B4-BE49-F238E27FC236}">
                <a16:creationId xmlns:a16="http://schemas.microsoft.com/office/drawing/2014/main" id="{6A8039B4-9B43-BA4F-BE13-FA65F8796142}"/>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Calibri" panose="020F0502020204030204" pitchFamily="34" charset="0"/>
              </a:rPr>
              <a:t>Which condition would cause red blood cells to burst due to excess water passing through the plasma membrane?</a:t>
            </a:r>
            <a:endParaRPr lang="en-US" altLang="en-US" sz="2400" b="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rPr>
              <a:t>D. Placing the cells in a hypotonic solution.</a:t>
            </a:r>
          </a:p>
          <a:p>
            <a:pPr>
              <a:lnSpc>
                <a:spcPct val="115000"/>
              </a:lnSpc>
              <a:spcBef>
                <a:spcPct val="0"/>
              </a:spcBef>
              <a:buClr>
                <a:srgbClr val="000000"/>
              </a:buClr>
              <a:buSzPts val="1100"/>
              <a:buFontTx/>
              <a:buNone/>
            </a:pPr>
            <a:endPar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a:ea typeface="Calibri" panose="020F0502020204030204" pitchFamily="34" charset="0"/>
                <a:cs typeface="Arial" panose="020B0604020202020204" pitchFamily="34" charset="0"/>
              </a:rPr>
              <a:t>In a hypotonic solution, one with a lower osmolarity than the cytosol, the cell swells as water enters. This inward movement of water distends the plasma membrane and eventually causes bursting of the cell (osmotic lysis). </a:t>
            </a:r>
          </a:p>
          <a:p>
            <a:pPr>
              <a:lnSpc>
                <a:spcPct val="115000"/>
              </a:lnSpc>
              <a:spcBef>
                <a:spcPct val="0"/>
              </a:spcBef>
              <a:buClr>
                <a:srgbClr val="000000"/>
              </a:buClr>
              <a:buSzPts val="1100"/>
              <a:buFontTx/>
              <a:buNone/>
            </a:pPr>
            <a:endParaRPr lang="en-US" altLang="en-US" sz="2400">
              <a:solidFill>
                <a:srgbClr val="000000"/>
              </a:solidFill>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F3D400-43B9-442F-AC6B-10E8EA00837F}"/>
              </a:ext>
            </a:extLst>
          </p:cNvPr>
          <p:cNvSpPr>
            <a:spLocks noGrp="1"/>
          </p:cNvSpPr>
          <p:nvPr>
            <p:ph type="ctrTitle"/>
          </p:nvPr>
        </p:nvSpPr>
        <p:spPr/>
        <p:txBody>
          <a:bodyPr/>
          <a:lstStyle/>
          <a:p>
            <a:r>
              <a:rPr lang="en-US" altLang="en-US" b="1" dirty="0">
                <a:solidFill>
                  <a:srgbClr val="674EA7"/>
                </a:solidFill>
                <a:latin typeface="Arial" panose="020B0604020202020204" pitchFamily="34" charset="0"/>
                <a:ea typeface="ＭＳ Ｐゴシック" panose="020B0600070205080204" pitchFamily="34" charset="-128"/>
                <a:cs typeface="Arial" panose="020B0604020202020204" pitchFamily="34" charset="0"/>
              </a:rPr>
              <a:t>2.1</a:t>
            </a:r>
            <a:r>
              <a:rPr lang="en-US" altLang="en-US" b="1" dirty="0">
                <a:latin typeface="Arial" panose="020B0604020202020204" pitchFamily="34" charset="0"/>
                <a:ea typeface="ＭＳ Ｐゴシック" panose="020B0600070205080204" pitchFamily="34" charset="-128"/>
                <a:cs typeface="Arial" panose="020B0604020202020204" pitchFamily="34" charset="0"/>
              </a:rPr>
              <a:t>    </a:t>
            </a:r>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Weak Interactions in Aqueous Systems</a:t>
            </a:r>
            <a:endParaRPr lang="en-AU"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pic>
        <p:nvPicPr>
          <p:cNvPr id="5" name="Picture 4" descr="Icon P 1&#10;">
            <a:extLst>
              <a:ext uri="{FF2B5EF4-FFF2-40B4-BE49-F238E27FC236}">
                <a16:creationId xmlns:a16="http://schemas.microsoft.com/office/drawing/2014/main" id="{3D08695C-E7B1-4EFE-BDC3-19CF1901FE82}"/>
              </a:ext>
            </a:extLst>
          </p:cNvPr>
          <p:cNvPicPr>
            <a:picLocks noChangeAspect="1"/>
          </p:cNvPicPr>
          <p:nvPr/>
        </p:nvPicPr>
        <p:blipFill>
          <a:blip r:embed="rId3"/>
          <a:stretch>
            <a:fillRect/>
          </a:stretch>
        </p:blipFill>
        <p:spPr>
          <a:xfrm>
            <a:off x="762000" y="76200"/>
            <a:ext cx="1140051" cy="816935"/>
          </a:xfrm>
          <a:prstGeom prst="rect">
            <a:avLst/>
          </a:prstGeom>
        </p:spPr>
      </p:pic>
      <p:sp>
        <p:nvSpPr>
          <p:cNvPr id="2" name="Title 1">
            <a:extLst>
              <a:ext uri="{FF2B5EF4-FFF2-40B4-BE49-F238E27FC236}">
                <a16:creationId xmlns:a16="http://schemas.microsoft.com/office/drawing/2014/main" id="{82C51953-F19A-4449-A3E6-C57796E99EBA}"/>
              </a:ext>
            </a:extLst>
          </p:cNvPr>
          <p:cNvSpPr>
            <a:spLocks noGrp="1"/>
          </p:cNvSpPr>
          <p:nvPr>
            <p:ph type="title"/>
          </p:nvPr>
        </p:nvSpPr>
        <p:spPr/>
        <p:txBody>
          <a:bodyPr/>
          <a:lstStyle/>
          <a:p>
            <a:pPr>
              <a:spcBef>
                <a:spcPts val="0"/>
              </a:spcBef>
              <a:spcAft>
                <a:spcPts val="0"/>
              </a:spcAft>
              <a:defRPr/>
            </a:pPr>
            <a:r>
              <a:rPr lang="en-US" sz="3800" b="1" dirty="0">
                <a:solidFill>
                  <a:srgbClr val="144652"/>
                </a:solidFill>
                <a:latin typeface="+mj-lt"/>
              </a:rPr>
              <a:t> </a:t>
            </a:r>
            <a:r>
              <a:rPr lang="en-US" sz="3800" b="1" dirty="0">
                <a:solidFill>
                  <a:srgbClr val="144652"/>
                </a:solidFill>
                <a:latin typeface="+mj-lt"/>
                <a:cs typeface="Arial" panose="020B0604020202020204" pitchFamily="34" charset="0"/>
              </a:rPr>
              <a:t>Activity: Relating </a:t>
            </a:r>
            <a:br>
              <a:rPr lang="en-US" sz="3800" b="1" dirty="0">
                <a:solidFill>
                  <a:srgbClr val="144652"/>
                </a:solidFill>
                <a:latin typeface="+mj-lt"/>
                <a:cs typeface="Arial" panose="020B0604020202020204" pitchFamily="34" charset="0"/>
              </a:rPr>
            </a:br>
            <a:r>
              <a:rPr lang="en-US" sz="3800" b="1" dirty="0">
                <a:solidFill>
                  <a:srgbClr val="144652"/>
                </a:solidFill>
                <a:latin typeface="+mj-lt"/>
                <a:cs typeface="Arial" panose="020B0604020202020204" pitchFamily="34" charset="0"/>
              </a:rPr>
              <a:t>Terms within the Chapter</a:t>
            </a:r>
            <a:endParaRPr lang="en-AU" sz="3800" b="1" dirty="0">
              <a:solidFill>
                <a:srgbClr val="144652"/>
              </a:solidFill>
              <a:latin typeface="+mj-lt"/>
            </a:endParaRPr>
          </a:p>
        </p:txBody>
      </p:sp>
      <p:sp>
        <p:nvSpPr>
          <p:cNvPr id="8" name="Google Shape;172;p31">
            <a:extLst>
              <a:ext uri="{FF2B5EF4-FFF2-40B4-BE49-F238E27FC236}">
                <a16:creationId xmlns:a16="http://schemas.microsoft.com/office/drawing/2014/main" id="{9601FA64-7607-EB49-9DC6-82E83915D9F3}"/>
              </a:ext>
            </a:extLst>
          </p:cNvPr>
          <p:cNvSpPr txBox="1">
            <a:spLocks/>
          </p:cNvSpPr>
          <p:nvPr/>
        </p:nvSpPr>
        <p:spPr bwMode="auto">
          <a:xfrm>
            <a:off x="685800" y="1770330"/>
            <a:ext cx="7772400" cy="135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indent="0">
              <a:lnSpc>
                <a:spcPct val="115000"/>
              </a:lnSpc>
              <a:spcBef>
                <a:spcPts val="0"/>
              </a:spcBef>
              <a:spcAft>
                <a:spcPts val="0"/>
              </a:spcAft>
              <a:buFontTx/>
              <a:buNone/>
            </a:pPr>
            <a:r>
              <a:rPr lang="en-GB" sz="2400" b="0" kern="0" dirty="0">
                <a:latin typeface="Arial"/>
                <a:ea typeface="Arial"/>
                <a:cs typeface="Arial"/>
                <a:sym typeface="Arial"/>
              </a:rPr>
              <a:t>A concept map displays the relationships between different concepts. Observe the following example of a concept map.</a:t>
            </a:r>
          </a:p>
          <a:p>
            <a:pPr marL="0" indent="0">
              <a:spcBef>
                <a:spcPts val="360"/>
              </a:spcBef>
              <a:spcAft>
                <a:spcPts val="0"/>
              </a:spcAft>
              <a:buFontTx/>
              <a:buNone/>
            </a:pPr>
            <a:endParaRPr lang="en-GB" sz="1800" b="0" kern="0" dirty="0"/>
          </a:p>
          <a:p>
            <a:pPr marL="0" indent="0">
              <a:spcBef>
                <a:spcPts val="360"/>
              </a:spcBef>
              <a:spcAft>
                <a:spcPts val="0"/>
              </a:spcAft>
              <a:buFontTx/>
              <a:buNone/>
            </a:pPr>
            <a:endParaRPr lang="en-GB" sz="1800" b="0" kern="0" dirty="0"/>
          </a:p>
        </p:txBody>
      </p:sp>
      <p:pic>
        <p:nvPicPr>
          <p:cNvPr id="3" name="Picture 2" descr="The map starts with a box labeled, fire. An arrow labeled, is, leads to a box labeled combustion reaction. Three arrows labeled, requires, branch from combustion reaction to three boxes labeled heat, oxidizing agent, and fuel, respectively. An arrow labeled, such as, leads from the oxidizing agent to a box labeled, oxygen. An arrow labeled, such as, leads from fuel to a box labeled, wood. ">
            <a:extLst>
              <a:ext uri="{FF2B5EF4-FFF2-40B4-BE49-F238E27FC236}">
                <a16:creationId xmlns:a16="http://schemas.microsoft.com/office/drawing/2014/main" id="{52B0EBDB-9429-4BF0-90F3-184BD05BADFC}"/>
              </a:ext>
            </a:extLst>
          </p:cNvPr>
          <p:cNvPicPr>
            <a:picLocks noChangeAspect="1"/>
          </p:cNvPicPr>
          <p:nvPr/>
        </p:nvPicPr>
        <p:blipFill>
          <a:blip r:embed="rId4"/>
          <a:stretch>
            <a:fillRect/>
          </a:stretch>
        </p:blipFill>
        <p:spPr>
          <a:xfrm>
            <a:off x="957262" y="3386558"/>
            <a:ext cx="7229475" cy="2105025"/>
          </a:xfrm>
          <a:prstGeom prst="rect">
            <a:avLst/>
          </a:prstGeom>
        </p:spPr>
      </p:pic>
    </p:spTree>
    <p:extLst>
      <p:ext uri="{BB962C8B-B14F-4D97-AF65-F5344CB8AC3E}">
        <p14:creationId xmlns:p14="http://schemas.microsoft.com/office/powerpoint/2010/main" val="3106552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AE2E7-EEDA-460A-94C7-66F3C5866AAC}"/>
              </a:ext>
            </a:extLst>
          </p:cNvPr>
          <p:cNvSpPr>
            <a:spLocks noGrp="1"/>
          </p:cNvSpPr>
          <p:nvPr>
            <p:ph type="title"/>
          </p:nvPr>
        </p:nvSpPr>
        <p:spPr/>
        <p:txBody>
          <a:bodyPr/>
          <a:lstStyle/>
          <a:p>
            <a:r>
              <a:rPr lang="en-US" altLang="en-US" b="1"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Instructions</a:t>
            </a:r>
            <a:r>
              <a:rPr lang="en-US" altLang="en-US" sz="200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 (2 of 2)</a:t>
            </a:r>
            <a:endParaRPr lang="en-AU" dirty="0">
              <a:solidFill>
                <a:srgbClr val="144652"/>
              </a:solidFill>
            </a:endParaRPr>
          </a:p>
        </p:txBody>
      </p:sp>
      <p:sp>
        <p:nvSpPr>
          <p:cNvPr id="7" name="Google Shape;199;p32">
            <a:extLst>
              <a:ext uri="{FF2B5EF4-FFF2-40B4-BE49-F238E27FC236}">
                <a16:creationId xmlns:a16="http://schemas.microsoft.com/office/drawing/2014/main" id="{37E5A66A-5CEB-CF45-BAE8-7285F0BE32C6}"/>
              </a:ext>
            </a:extLst>
          </p:cNvPr>
          <p:cNvSpPr txBox="1"/>
          <p:nvPr/>
        </p:nvSpPr>
        <p:spPr>
          <a:xfrm>
            <a:off x="639358" y="1397850"/>
            <a:ext cx="7923900" cy="1392500"/>
          </a:xfrm>
          <a:prstGeom prst="rect">
            <a:avLst/>
          </a:prstGeom>
          <a:noFill/>
          <a:ln>
            <a:noFill/>
          </a:ln>
        </p:spPr>
        <p:txBody>
          <a:bodyPr spcFirstLastPara="1" wrap="square" lIns="91425" tIns="45700" rIns="91425" bIns="45700" anchor="t" anchorCtr="0">
            <a:noAutofit/>
          </a:bodyPr>
          <a:lstStyle/>
          <a:p>
            <a:pPr>
              <a:lnSpc>
                <a:spcPct val="115000"/>
              </a:lnSpc>
              <a:spcBef>
                <a:spcPts val="0"/>
              </a:spcBef>
              <a:spcAft>
                <a:spcPts val="0"/>
              </a:spcAft>
            </a:pPr>
            <a:r>
              <a:rPr lang="en-GB" sz="2400" b="0" dirty="0">
                <a:solidFill>
                  <a:srgbClr val="0000FF"/>
                </a:solidFill>
              </a:rPr>
              <a:t>Think </a:t>
            </a:r>
            <a:r>
              <a:rPr lang="en-GB" sz="2400" b="0" dirty="0">
                <a:solidFill>
                  <a:srgbClr val="000000"/>
                </a:solidFill>
              </a:rPr>
              <a:t>about how the following terms and phrases relate to each other and then use scratch paper to draw a concept map using these terms and phrases. (3 minutes)</a:t>
            </a:r>
            <a:endParaRPr sz="2400" b="0" dirty="0">
              <a:solidFill>
                <a:srgbClr val="000000"/>
              </a:solidFill>
              <a:latin typeface="Calibri"/>
              <a:ea typeface="Calibri"/>
              <a:cs typeface="Calibri"/>
              <a:sym typeface="Calibri"/>
            </a:endParaRPr>
          </a:p>
        </p:txBody>
      </p:sp>
      <p:sp>
        <p:nvSpPr>
          <p:cNvPr id="5" name="Google Shape;197;p32">
            <a:extLst>
              <a:ext uri="{FF2B5EF4-FFF2-40B4-BE49-F238E27FC236}">
                <a16:creationId xmlns:a16="http://schemas.microsoft.com/office/drawing/2014/main" id="{4AAD4FC3-FCBB-B941-9318-1D2B0D347C2E}"/>
              </a:ext>
            </a:extLst>
          </p:cNvPr>
          <p:cNvSpPr txBox="1">
            <a:spLocks/>
          </p:cNvSpPr>
          <p:nvPr/>
        </p:nvSpPr>
        <p:spPr bwMode="auto">
          <a:xfrm>
            <a:off x="808714" y="2942750"/>
            <a:ext cx="3863100" cy="30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457200" indent="-355600">
              <a:lnSpc>
                <a:spcPct val="115000"/>
              </a:lnSpc>
              <a:spcBef>
                <a:spcPts val="0"/>
              </a:spcBef>
              <a:spcAft>
                <a:spcPts val="0"/>
              </a:spcAft>
              <a:buSzPts val="2000"/>
              <a:buFont typeface="Arial"/>
              <a:buChar char="•"/>
            </a:pPr>
            <a:r>
              <a:rPr lang="en-GB" sz="2400" b="0" dirty="0">
                <a:latin typeface="Arial" panose="020B0604020202020204" pitchFamily="34" charset="0"/>
                <a:ea typeface="Arial"/>
                <a:cs typeface="Arial" panose="020B0604020202020204" pitchFamily="34" charset="0"/>
                <a:sym typeface="Arial"/>
              </a:rPr>
              <a:t>water</a:t>
            </a:r>
          </a:p>
          <a:p>
            <a:pPr marL="457200" indent="-355600">
              <a:lnSpc>
                <a:spcPct val="115000"/>
              </a:lnSpc>
              <a:spcBef>
                <a:spcPts val="0"/>
              </a:spcBef>
              <a:spcAft>
                <a:spcPts val="0"/>
              </a:spcAft>
              <a:buSzPts val="2000"/>
              <a:buFont typeface="Arial"/>
              <a:buChar char="•"/>
            </a:pPr>
            <a:r>
              <a:rPr lang="en-GB" sz="2400" b="0" dirty="0">
                <a:latin typeface="Arial" panose="020B0604020202020204" pitchFamily="34" charset="0"/>
                <a:ea typeface="Arial"/>
                <a:cs typeface="Arial" panose="020B0604020202020204" pitchFamily="34" charset="0"/>
                <a:sym typeface="Arial"/>
              </a:rPr>
              <a:t>solvent properties that shaped the evolution of living things</a:t>
            </a:r>
          </a:p>
          <a:p>
            <a:pPr marL="457200" indent="-355600">
              <a:lnSpc>
                <a:spcPct val="115000"/>
              </a:lnSpc>
              <a:spcBef>
                <a:spcPts val="0"/>
              </a:spcBef>
              <a:spcAft>
                <a:spcPts val="0"/>
              </a:spcAft>
              <a:buSzPts val="2000"/>
              <a:buFont typeface="Arial"/>
              <a:buChar char="•"/>
            </a:pPr>
            <a:r>
              <a:rPr lang="en-GB" sz="2400" b="0" dirty="0">
                <a:latin typeface="Arial" panose="020B0604020202020204" pitchFamily="34" charset="0"/>
                <a:ea typeface="Arial"/>
                <a:cs typeface="Arial" panose="020B0604020202020204" pitchFamily="34" charset="0"/>
                <a:sym typeface="Arial"/>
              </a:rPr>
              <a:t>nucleic acids, proteins, and most small metabolic intermediates</a:t>
            </a:r>
            <a:endParaRPr lang="en-GB" sz="2400" b="0" dirty="0">
              <a:latin typeface="Arial" panose="020B0604020202020204" pitchFamily="34" charset="0"/>
              <a:cs typeface="Arial" panose="020B0604020202020204" pitchFamily="34" charset="0"/>
            </a:endParaRPr>
          </a:p>
          <a:p>
            <a:pPr marL="457200" indent="-355600">
              <a:lnSpc>
                <a:spcPct val="115000"/>
              </a:lnSpc>
              <a:spcBef>
                <a:spcPts val="0"/>
              </a:spcBef>
              <a:spcAft>
                <a:spcPts val="0"/>
              </a:spcAft>
              <a:buSzPts val="2000"/>
              <a:buFont typeface="Arial"/>
              <a:buChar char="•"/>
            </a:pPr>
            <a:endParaRPr lang="en-GB" sz="2400" b="0" kern="0" dirty="0"/>
          </a:p>
        </p:txBody>
      </p:sp>
      <p:sp>
        <p:nvSpPr>
          <p:cNvPr id="6" name="Google Shape;198;p32">
            <a:extLst>
              <a:ext uri="{FF2B5EF4-FFF2-40B4-BE49-F238E27FC236}">
                <a16:creationId xmlns:a16="http://schemas.microsoft.com/office/drawing/2014/main" id="{99A39BC6-F8EB-214F-B257-97A438293CE3}"/>
              </a:ext>
            </a:extLst>
          </p:cNvPr>
          <p:cNvSpPr txBox="1">
            <a:spLocks/>
          </p:cNvSpPr>
          <p:nvPr/>
        </p:nvSpPr>
        <p:spPr bwMode="auto">
          <a:xfrm>
            <a:off x="4671814" y="2942750"/>
            <a:ext cx="4172700" cy="31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457200" indent="-355600">
              <a:lnSpc>
                <a:spcPct val="115000"/>
              </a:lnSpc>
              <a:spcBef>
                <a:spcPts val="0"/>
              </a:spcBef>
              <a:spcAft>
                <a:spcPts val="0"/>
              </a:spcAft>
              <a:buSzPts val="2000"/>
              <a:buFont typeface="Arial"/>
              <a:buChar char="•"/>
            </a:pPr>
            <a:r>
              <a:rPr lang="en-GB" sz="2400" b="0" dirty="0">
                <a:latin typeface="Arial"/>
                <a:ea typeface="Arial"/>
                <a:cs typeface="Arial"/>
                <a:sym typeface="Arial"/>
              </a:rPr>
              <a:t>hydrogen bonds, ionic interactions, hydrophobic effect</a:t>
            </a:r>
          </a:p>
          <a:p>
            <a:pPr marL="457200" indent="-355600">
              <a:lnSpc>
                <a:spcPct val="115000"/>
              </a:lnSpc>
              <a:spcBef>
                <a:spcPts val="0"/>
              </a:spcBef>
              <a:spcAft>
                <a:spcPts val="0"/>
              </a:spcAft>
              <a:buSzPts val="2000"/>
              <a:buFont typeface="Arial"/>
              <a:buChar char="•"/>
            </a:pPr>
            <a:r>
              <a:rPr lang="en-GB" sz="2400" b="0" dirty="0">
                <a:latin typeface="Arial"/>
                <a:ea typeface="Arial"/>
                <a:cs typeface="Arial"/>
                <a:sym typeface="Arial"/>
              </a:rPr>
              <a:t>influences shape, stability, and structure of biomolecules</a:t>
            </a:r>
          </a:p>
          <a:p>
            <a:pPr marL="457200" indent="-355600">
              <a:lnSpc>
                <a:spcPct val="115000"/>
              </a:lnSpc>
              <a:spcBef>
                <a:spcPts val="0"/>
              </a:spcBef>
              <a:spcAft>
                <a:spcPts val="0"/>
              </a:spcAft>
              <a:buSzPts val="2000"/>
              <a:buFont typeface="Arial"/>
              <a:buChar char="•"/>
            </a:pPr>
            <a:r>
              <a:rPr lang="en-GB" sz="2400" b="0" dirty="0">
                <a:latin typeface="Arial"/>
                <a:ea typeface="Arial"/>
                <a:cs typeface="Arial"/>
                <a:sym typeface="Arial"/>
              </a:rPr>
              <a:t>lipid bilayers</a:t>
            </a:r>
          </a:p>
        </p:txBody>
      </p:sp>
    </p:spTree>
    <p:extLst>
      <p:ext uri="{BB962C8B-B14F-4D97-AF65-F5344CB8AC3E}">
        <p14:creationId xmlns:p14="http://schemas.microsoft.com/office/powerpoint/2010/main" val="34251108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204"/>
        <p:cNvGrpSpPr/>
        <p:nvPr/>
      </p:nvGrpSpPr>
      <p:grpSpPr>
        <a:xfrm>
          <a:off x="0" y="0"/>
          <a:ext cx="0" cy="0"/>
          <a:chOff x="0" y="0"/>
          <a:chExt cx="0" cy="0"/>
        </a:xfrm>
      </p:grpSpPr>
      <p:sp>
        <p:nvSpPr>
          <p:cNvPr id="3" name="Title 2">
            <a:extLst>
              <a:ext uri="{FF2B5EF4-FFF2-40B4-BE49-F238E27FC236}">
                <a16:creationId xmlns:a16="http://schemas.microsoft.com/office/drawing/2014/main" id="{88725B16-C980-44BE-BCEB-17B5A8D0BBBE}"/>
              </a:ext>
            </a:extLst>
          </p:cNvPr>
          <p:cNvSpPr>
            <a:spLocks noGrp="1"/>
          </p:cNvSpPr>
          <p:nvPr>
            <p:ph type="title"/>
          </p:nvPr>
        </p:nvSpPr>
        <p:spPr/>
        <p:txBody>
          <a:bodyPr/>
          <a:lstStyle/>
          <a:p>
            <a:r>
              <a:rPr lang="en-US" altLang="en-US" b="1"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Solution</a:t>
            </a:r>
            <a:r>
              <a:rPr lang="en-US" altLang="en-US" sz="200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 (1 of 2)</a:t>
            </a:r>
            <a:endParaRPr lang="en-AU" sz="2000" dirty="0">
              <a:solidFill>
                <a:srgbClr val="144652"/>
              </a:solidFill>
            </a:endParaRPr>
          </a:p>
        </p:txBody>
      </p:sp>
      <p:sp>
        <p:nvSpPr>
          <p:cNvPr id="24" name="Google Shape;209;p33">
            <a:extLst>
              <a:ext uri="{FF2B5EF4-FFF2-40B4-BE49-F238E27FC236}">
                <a16:creationId xmlns:a16="http://schemas.microsoft.com/office/drawing/2014/main" id="{E9896AB6-10F8-B641-A139-E1CC5E59D976}"/>
              </a:ext>
            </a:extLst>
          </p:cNvPr>
          <p:cNvSpPr txBox="1">
            <a:spLocks/>
          </p:cNvSpPr>
          <p:nvPr/>
        </p:nvSpPr>
        <p:spPr bwMode="auto">
          <a:xfrm>
            <a:off x="315462" y="1447800"/>
            <a:ext cx="8497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indent="0">
              <a:spcBef>
                <a:spcPts val="0"/>
              </a:spcBef>
              <a:spcAft>
                <a:spcPts val="0"/>
              </a:spcAft>
              <a:buFontTx/>
              <a:buNone/>
            </a:pPr>
            <a:r>
              <a:rPr lang="en-GB" sz="2400" b="0" kern="0" dirty="0">
                <a:solidFill>
                  <a:srgbClr val="0000FF"/>
                </a:solidFill>
                <a:latin typeface="Arial"/>
                <a:ea typeface="Arial"/>
                <a:cs typeface="Arial"/>
                <a:sym typeface="Arial"/>
              </a:rPr>
              <a:t>Pair</a:t>
            </a:r>
            <a:r>
              <a:rPr lang="en-GB" sz="2400" b="0" kern="0" dirty="0">
                <a:solidFill>
                  <a:srgbClr val="000000"/>
                </a:solidFill>
                <a:latin typeface="Arial"/>
                <a:ea typeface="Arial"/>
                <a:cs typeface="Arial"/>
                <a:sym typeface="Arial"/>
              </a:rPr>
              <a:t> up and </a:t>
            </a:r>
            <a:r>
              <a:rPr lang="en-GB" sz="2400" b="0" kern="0" dirty="0">
                <a:solidFill>
                  <a:srgbClr val="0000FF"/>
                </a:solidFill>
                <a:latin typeface="Arial"/>
                <a:ea typeface="Arial"/>
                <a:cs typeface="Arial"/>
                <a:sym typeface="Arial"/>
              </a:rPr>
              <a:t>share</a:t>
            </a:r>
            <a:r>
              <a:rPr lang="en-GB" sz="2400" b="0" kern="0" dirty="0">
                <a:solidFill>
                  <a:srgbClr val="000000"/>
                </a:solidFill>
                <a:latin typeface="Arial"/>
                <a:ea typeface="Arial"/>
                <a:cs typeface="Arial"/>
                <a:sym typeface="Arial"/>
              </a:rPr>
              <a:t> how this possible concept map might differ from yours. (2 minutes)</a:t>
            </a:r>
            <a:endParaRPr lang="en-GB" sz="2400" b="0" kern="0" dirty="0">
              <a:solidFill>
                <a:srgbClr val="000000"/>
              </a:solidFill>
            </a:endParaRPr>
          </a:p>
        </p:txBody>
      </p:sp>
      <p:pic>
        <p:nvPicPr>
          <p:cNvPr id="2" name="Picture 1" descr="The map box, water, at center. Box, lipid bilayers, leads to water with arrow, form spontaneously in and stabilized by interaction with. Box, nucleic acids, proteins, and most small metabolic intermediates, leads to water with arrow, soluble in. Arrow, has, leads from water to box, solvent properties that shaped the evolution of living things. Arrows, powerfully, leads from water to box, influences shape, stability, and structure of biomolecules. Arrow, through combination of, then leads to box, hydrogen bonds, ionic interactions, hydrophobic effect.">
            <a:extLst>
              <a:ext uri="{FF2B5EF4-FFF2-40B4-BE49-F238E27FC236}">
                <a16:creationId xmlns:a16="http://schemas.microsoft.com/office/drawing/2014/main" id="{DC12825D-A93D-4C48-ADDF-CD962F7B2999}"/>
              </a:ext>
            </a:extLst>
          </p:cNvPr>
          <p:cNvPicPr>
            <a:picLocks noChangeAspect="1"/>
          </p:cNvPicPr>
          <p:nvPr/>
        </p:nvPicPr>
        <p:blipFill>
          <a:blip r:embed="rId3"/>
          <a:stretch>
            <a:fillRect/>
          </a:stretch>
        </p:blipFill>
        <p:spPr>
          <a:xfrm>
            <a:off x="1030287" y="2438400"/>
            <a:ext cx="7067550" cy="3724275"/>
          </a:xfrm>
          <a:prstGeom prst="rect">
            <a:avLst/>
          </a:prstGeom>
        </p:spPr>
      </p:pic>
    </p:spTree>
    <p:extLst>
      <p:ext uri="{BB962C8B-B14F-4D97-AF65-F5344CB8AC3E}">
        <p14:creationId xmlns:p14="http://schemas.microsoft.com/office/powerpoint/2010/main" val="19867384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AACF5-D8E5-4073-B3CC-8015562C8317}"/>
              </a:ext>
            </a:extLst>
          </p:cNvPr>
          <p:cNvSpPr>
            <a:spLocks noGrp="1"/>
          </p:cNvSpPr>
          <p:nvPr>
            <p:ph type="ctrTitle"/>
          </p:nvPr>
        </p:nvSpPr>
        <p:spPr/>
        <p:txBody>
          <a:bodyPr/>
          <a:lstStyle/>
          <a:p>
            <a:r>
              <a:rPr lang="en-US" altLang="en-US" b="1" dirty="0">
                <a:solidFill>
                  <a:srgbClr val="674EA7"/>
                </a:solidFill>
                <a:latin typeface="Arial" panose="020B0604020202020204" pitchFamily="34" charset="0"/>
                <a:ea typeface="ＭＳ Ｐゴシック" panose="020B0600070205080204" pitchFamily="34" charset="-128"/>
                <a:cs typeface="Arial" panose="020B0604020202020204" pitchFamily="34" charset="0"/>
              </a:rPr>
              <a:t>2.2</a:t>
            </a:r>
            <a:r>
              <a:rPr lang="en-US" altLang="en-US" b="1" dirty="0">
                <a:latin typeface="Arial" panose="020B0604020202020204" pitchFamily="34" charset="0"/>
                <a:ea typeface="ＭＳ Ｐゴシック" panose="020B0600070205080204" pitchFamily="34" charset="-128"/>
                <a:cs typeface="Arial" panose="020B0604020202020204" pitchFamily="34" charset="0"/>
              </a:rPr>
              <a:t>    </a:t>
            </a:r>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Ionization of Water, Weak Acids, and Weak Bases</a:t>
            </a:r>
            <a:endParaRPr lang="en-AU"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70CA2-53FD-4C12-B6DE-8D998001BB09}"/>
              </a:ext>
            </a:extLst>
          </p:cNvPr>
          <p:cNvSpPr>
            <a:spLocks noGrp="1"/>
          </p:cNvSpPr>
          <p:nvPr>
            <p:ph type="title"/>
          </p:nvPr>
        </p:nvSpPr>
        <p:spPr/>
        <p:txBody>
          <a:bodyPr/>
          <a:lstStyle/>
          <a:p>
            <a:r>
              <a:rPr lang="en-US" altLang="en-US" b="1" dirty="0">
                <a:solidFill>
                  <a:srgbClr val="4E4CB4"/>
                </a:solidFill>
                <a:latin typeface="Arial" panose="020B0604020202020204" pitchFamily="34" charset="0"/>
                <a:ea typeface="ＭＳ Ｐゴシック" panose="020B0600070205080204" pitchFamily="34" charset="-128"/>
                <a:cs typeface="Arial" panose="020B0604020202020204" pitchFamily="34" charset="0"/>
              </a:rPr>
              <a:t>Pure Water Is Slightly Ionized</a:t>
            </a:r>
            <a:endParaRPr lang="en-AU" dirty="0">
              <a:solidFill>
                <a:srgbClr val="4E4CB4"/>
              </a:solidFill>
            </a:endParaRPr>
          </a:p>
        </p:txBody>
      </p:sp>
      <p:sp>
        <p:nvSpPr>
          <p:cNvPr id="4" name="Google Shape;232;g7fe2cbe272_0_58">
            <a:extLst>
              <a:ext uri="{FF2B5EF4-FFF2-40B4-BE49-F238E27FC236}">
                <a16:creationId xmlns:a16="http://schemas.microsoft.com/office/drawing/2014/main" id="{6C7558CB-2F87-0540-91AC-772BD10197B3}"/>
              </a:ext>
            </a:extLst>
          </p:cNvPr>
          <p:cNvSpPr txBox="1">
            <a:spLocks/>
          </p:cNvSpPr>
          <p:nvPr/>
        </p:nvSpPr>
        <p:spPr bwMode="auto">
          <a:xfrm>
            <a:off x="369094" y="1447800"/>
            <a:ext cx="8405812" cy="12954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H</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O molecules have a slight tendency to undergo reversible ionization to yield a hydrogen ion (a proton) and a hydroxide ion:</a:t>
            </a: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906896928"/>
              </p:ext>
            </p:extLst>
          </p:nvPr>
        </p:nvGraphicFramePr>
        <p:xfrm>
          <a:off x="3171825" y="2743200"/>
          <a:ext cx="2800350" cy="533400"/>
        </p:xfrm>
        <a:graphic>
          <a:graphicData uri="http://schemas.openxmlformats.org/presentationml/2006/ole">
            <mc:AlternateContent xmlns:mc="http://schemas.openxmlformats.org/markup-compatibility/2006">
              <mc:Choice xmlns:v="urn:schemas-microsoft-com:vml" Requires="v">
                <p:oleObj spid="_x0000_s3111" name="Equation" r:id="rId4" imgW="1333440" imgH="253800" progId="Equation.DSMT4">
                  <p:embed/>
                </p:oleObj>
              </mc:Choice>
              <mc:Fallback>
                <p:oleObj name="Equation" r:id="rId4" imgW="1333440" imgH="253800" progId="Equation.DSMT4">
                  <p:embed/>
                  <p:pic>
                    <p:nvPicPr>
                      <p:cNvPr id="0" name=""/>
                      <p:cNvPicPr/>
                      <p:nvPr/>
                    </p:nvPicPr>
                    <p:blipFill>
                      <a:blip r:embed="rId5"/>
                      <a:stretch>
                        <a:fillRect/>
                      </a:stretch>
                    </p:blipFill>
                    <p:spPr>
                      <a:xfrm>
                        <a:off x="3171825" y="2743200"/>
                        <a:ext cx="2800350" cy="533400"/>
                      </a:xfrm>
                      <a:prstGeom prst="rect">
                        <a:avLst/>
                      </a:prstGeom>
                    </p:spPr>
                  </p:pic>
                </p:oleObj>
              </mc:Fallback>
            </mc:AlternateContent>
          </a:graphicData>
        </a:graphic>
      </p:graphicFrame>
      <p:sp>
        <p:nvSpPr>
          <p:cNvPr id="8" name="TextBox 1">
            <a:extLst>
              <a:ext uri="{FF2B5EF4-FFF2-40B4-BE49-F238E27FC236}">
                <a16:creationId xmlns:a16="http://schemas.microsoft.com/office/drawing/2014/main" id="{A903D73A-99A0-3A45-BC95-6F1BCCAA7116}"/>
              </a:ext>
            </a:extLst>
          </p:cNvPr>
          <p:cNvSpPr txBox="1">
            <a:spLocks noChangeArrowheads="1"/>
          </p:cNvSpPr>
          <p:nvPr/>
        </p:nvSpPr>
        <p:spPr bwMode="auto">
          <a:xfrm>
            <a:off x="6474729" y="2778919"/>
            <a:ext cx="2286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0" dirty="0"/>
              <a:t>(</a:t>
            </a:r>
            <a:r>
              <a:rPr lang="en-US" altLang="en-US" sz="2400" b="0" dirty="0" err="1"/>
              <a:t>Eqn</a:t>
            </a:r>
            <a:r>
              <a:rPr lang="en-US" altLang="en-US" sz="2400" b="0" dirty="0"/>
              <a:t> 2-1) </a:t>
            </a:r>
          </a:p>
        </p:txBody>
      </p:sp>
      <p:sp>
        <p:nvSpPr>
          <p:cNvPr id="9" name="Google Shape;232;g7fe2cbe272_0_58">
            <a:extLst>
              <a:ext uri="{FF2B5EF4-FFF2-40B4-BE49-F238E27FC236}">
                <a16:creationId xmlns:a16="http://schemas.microsoft.com/office/drawing/2014/main" id="{6C7558CB-2F87-0540-91AC-772BD10197B3}"/>
              </a:ext>
            </a:extLst>
          </p:cNvPr>
          <p:cNvSpPr txBox="1">
            <a:spLocks/>
          </p:cNvSpPr>
          <p:nvPr/>
        </p:nvSpPr>
        <p:spPr bwMode="auto">
          <a:xfrm>
            <a:off x="433388" y="3746500"/>
            <a:ext cx="8405812" cy="9906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hydrogen ions are immediately hydrated to form </a:t>
            </a:r>
            <a:r>
              <a:rPr lang="en-US" sz="2400" dirty="0" err="1">
                <a:latin typeface="Arial" panose="020B0604020202020204" pitchFamily="34" charset="0"/>
                <a:cs typeface="Arial" panose="020B0604020202020204" pitchFamily="34" charset="0"/>
              </a:rPr>
              <a:t>hrydonium</a:t>
            </a:r>
            <a:r>
              <a:rPr lang="en-US" sz="2400" dirty="0">
                <a:latin typeface="Arial" panose="020B0604020202020204" pitchFamily="34" charset="0"/>
                <a:cs typeface="Arial" panose="020B0604020202020204" pitchFamily="34" charset="0"/>
              </a:rPr>
              <a:t> ions</a:t>
            </a:r>
            <a:r>
              <a:rPr lang="en-US" sz="2400" b="0" i="1" dirty="0">
                <a:latin typeface="Arial" panose="020B0604020202020204" pitchFamily="34" charset="0"/>
                <a:cs typeface="Arial" panose="020B0604020202020204" pitchFamily="34" charset="0"/>
              </a:rPr>
              <a:t> </a:t>
            </a:r>
            <a:r>
              <a:rPr lang="en-US" sz="2400" b="0" dirty="0">
                <a:latin typeface="Arial" panose="020B0604020202020204" pitchFamily="34" charset="0"/>
                <a:cs typeface="Arial" panose="020B0604020202020204" pitchFamily="34" charset="0"/>
              </a:rPr>
              <a:t>(H</a:t>
            </a:r>
            <a:r>
              <a:rPr lang="en-US" sz="2400" b="0" baseline="-25000" dirty="0">
                <a:latin typeface="Arial" panose="020B0604020202020204" pitchFamily="34" charset="0"/>
                <a:cs typeface="Arial" panose="020B0604020202020204" pitchFamily="34" charset="0"/>
              </a:rPr>
              <a:t>3</a:t>
            </a:r>
            <a:r>
              <a:rPr lang="en-US" sz="2400" b="0" dirty="0">
                <a:latin typeface="Arial" panose="020B0604020202020204" pitchFamily="34" charset="0"/>
                <a:cs typeface="Arial" panose="020B0604020202020204" pitchFamily="34" charset="0"/>
              </a:rPr>
              <a:t>O</a:t>
            </a:r>
            <a:r>
              <a:rPr lang="en-US" sz="2400" b="0" baseline="30000" dirty="0">
                <a:latin typeface="Arial" panose="020B0604020202020204" pitchFamily="34" charset="0"/>
                <a:cs typeface="Arial" panose="020B0604020202020204" pitchFamily="34" charset="0"/>
              </a:rPr>
              <a:t>+</a:t>
            </a:r>
            <a:r>
              <a:rPr lang="en-US" sz="2400" b="0" dirty="0">
                <a:latin typeface="Arial" panose="020B0604020202020204" pitchFamily="34" charset="0"/>
                <a:cs typeface="Arial" panose="020B0604020202020204" pitchFamily="34" charset="0"/>
              </a:rPr>
              <a:t>):</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p:pic>
        <p:nvPicPr>
          <p:cNvPr id="10" name="Picture 3" descr="A Lewis diagram shows the interconversion of two water molecules with a hydronium ion and hydroxyl ion. Two water molecules are shown with O of the molecule on the left hydrogen bonded to H of the molecule on the right. After reacting, the products are a hydronium ion that has O plus in the center with three H around it and an O H minus.">
            <a:extLst>
              <a:ext uri="{FF2B5EF4-FFF2-40B4-BE49-F238E27FC236}">
                <a16:creationId xmlns:a16="http://schemas.microsoft.com/office/drawing/2014/main" id="{BDBA2862-DF58-314E-BBF6-116F4516E3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8550" y="5156200"/>
            <a:ext cx="42672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A655D-BDB8-44C8-9E1D-52511D86A6EF}"/>
              </a:ext>
            </a:extLst>
          </p:cNvPr>
          <p:cNvSpPr>
            <a:spLocks noGrp="1"/>
          </p:cNvSpPr>
          <p:nvPr>
            <p:ph type="title"/>
          </p:nvPr>
        </p:nvSpPr>
        <p:spPr>
          <a:xfrm>
            <a:off x="0" y="152400"/>
            <a:ext cx="9144000" cy="990600"/>
          </a:xfrm>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Proton Hopping</a:t>
            </a:r>
            <a:endParaRPr lang="en-AU" dirty="0"/>
          </a:p>
        </p:txBody>
      </p:sp>
      <p:sp>
        <p:nvSpPr>
          <p:cNvPr id="4" name="Google Shape;232;g7fe2cbe272_0_58">
            <a:extLst>
              <a:ext uri="{FF2B5EF4-FFF2-40B4-BE49-F238E27FC236}">
                <a16:creationId xmlns:a16="http://schemas.microsoft.com/office/drawing/2014/main" id="{6C7558CB-2F87-0540-91AC-772BD10197B3}"/>
              </a:ext>
            </a:extLst>
          </p:cNvPr>
          <p:cNvSpPr txBox="1">
            <a:spLocks/>
          </p:cNvSpPr>
          <p:nvPr/>
        </p:nvSpPr>
        <p:spPr bwMode="auto">
          <a:xfrm>
            <a:off x="280988" y="1371600"/>
            <a:ext cx="3452812" cy="41148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“proton hopping” results in high ionic mobility </a:t>
            </a:r>
          </a:p>
          <a:p>
            <a:pPr indent="-406400">
              <a:lnSpc>
                <a:spcPct val="110000"/>
              </a:lnSpc>
              <a:spcBef>
                <a:spcPts val="0"/>
              </a:spcBef>
              <a:buSzPts val="2800"/>
              <a:defRPr/>
            </a:pPr>
            <a:endParaRPr lang="en-US" sz="2400" b="0" i="1"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p:pic>
        <p:nvPicPr>
          <p:cNvPr id="143363" name="Picture 4" descr="A hydronium ion at the top left is labeled, hydronium ion gives up a proton. The ion has O plus in the center with three H evenly spaced around it. The bottom O is circled and has a hydrogen bond to O of the next water molecule. An arrow from the circle to the O is labeled, proton hop. There are seven water molecules in a curved line, and each subsequent H is circled with an arrow pointing toward the next O, to which it is hydrogen bonded. The seventh water molecule is shown accepting an H from the water above and text reads, water accepts proton and becomes a hydronium ion.">
            <a:extLst>
              <a:ext uri="{FF2B5EF4-FFF2-40B4-BE49-F238E27FC236}">
                <a16:creationId xmlns:a16="http://schemas.microsoft.com/office/drawing/2014/main" id="{151F5F51-ACB6-D54E-8631-66430938B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333500"/>
            <a:ext cx="398462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30333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BE675B-B73C-44B1-BCD6-9F6E5D59A82C}"/>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Equilibrium Constant</a:t>
            </a:r>
            <a:endParaRPr lang="en-AU" dirty="0"/>
          </a:p>
        </p:txBody>
      </p:sp>
      <p:sp>
        <p:nvSpPr>
          <p:cNvPr id="4" name="Google Shape;232;g7fe2cbe272_0_58">
            <a:extLst>
              <a:ext uri="{FF2B5EF4-FFF2-40B4-BE49-F238E27FC236}">
                <a16:creationId xmlns:a16="http://schemas.microsoft.com/office/drawing/2014/main" id="{6C7558CB-2F87-0540-91AC-772BD10197B3}"/>
              </a:ext>
            </a:extLst>
          </p:cNvPr>
          <p:cNvSpPr txBox="1">
            <a:spLocks/>
          </p:cNvSpPr>
          <p:nvPr/>
        </p:nvSpPr>
        <p:spPr bwMode="auto">
          <a:xfrm>
            <a:off x="280988" y="1371600"/>
            <a:ext cx="8558212" cy="13716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equilibrium constant, </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eq</a:t>
            </a:r>
            <a:r>
              <a:rPr lang="en-US" sz="2400" dirty="0">
                <a:latin typeface="Arial" panose="020B0604020202020204" pitchFamily="34" charset="0"/>
                <a:cs typeface="Arial" panose="020B0604020202020204" pitchFamily="34" charset="0"/>
              </a:rPr>
              <a:t> </a:t>
            </a:r>
            <a:r>
              <a:rPr lang="en-US" sz="2400" b="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en-US" sz="2400" b="0" dirty="0">
                <a:latin typeface="Arial" panose="020B0604020202020204" pitchFamily="34" charset="0"/>
                <a:cs typeface="Arial" panose="020B0604020202020204" pitchFamily="34" charset="0"/>
              </a:rPr>
              <a:t>gives the position of equilibrium</a:t>
            </a:r>
          </a:p>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for the generalized reaction</a:t>
            </a:r>
            <a:endParaRPr lang="en-US" sz="2400" dirty="0">
              <a:latin typeface="Arial" panose="020B0604020202020204" pitchFamily="34" charset="0"/>
              <a:cs typeface="Arial" panose="020B0604020202020204"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871566608"/>
              </p:ext>
            </p:extLst>
          </p:nvPr>
        </p:nvGraphicFramePr>
        <p:xfrm>
          <a:off x="3176588" y="3124200"/>
          <a:ext cx="2768600" cy="517525"/>
        </p:xfrm>
        <a:graphic>
          <a:graphicData uri="http://schemas.openxmlformats.org/presentationml/2006/ole">
            <mc:AlternateContent xmlns:mc="http://schemas.openxmlformats.org/markup-compatibility/2006">
              <mc:Choice xmlns:v="urn:schemas-microsoft-com:vml" Requires="v">
                <p:oleObj spid="_x0000_s4166" name="Equation" r:id="rId4" imgW="1155600" imgH="215640" progId="Equation.DSMT4">
                  <p:embed/>
                </p:oleObj>
              </mc:Choice>
              <mc:Fallback>
                <p:oleObj name="Equation" r:id="rId4" imgW="1155600" imgH="215640" progId="Equation.DSMT4">
                  <p:embed/>
                  <p:pic>
                    <p:nvPicPr>
                      <p:cNvPr id="0" name=""/>
                      <p:cNvPicPr/>
                      <p:nvPr/>
                    </p:nvPicPr>
                    <p:blipFill>
                      <a:blip r:embed="rId5"/>
                      <a:stretch>
                        <a:fillRect/>
                      </a:stretch>
                    </p:blipFill>
                    <p:spPr>
                      <a:xfrm>
                        <a:off x="3176588" y="3124200"/>
                        <a:ext cx="2768600" cy="517525"/>
                      </a:xfrm>
                      <a:prstGeom prst="rect">
                        <a:avLst/>
                      </a:prstGeom>
                    </p:spPr>
                  </p:pic>
                </p:oleObj>
              </mc:Fallback>
            </mc:AlternateContent>
          </a:graphicData>
        </a:graphic>
      </p:graphicFrame>
      <p:sp>
        <p:nvSpPr>
          <p:cNvPr id="7" name="Google Shape;232;g7fe2cbe272_0_58">
            <a:extLst>
              <a:ext uri="{FF2B5EF4-FFF2-40B4-BE49-F238E27FC236}">
                <a16:creationId xmlns:a16="http://schemas.microsoft.com/office/drawing/2014/main" id="{A0330212-E1D5-FE4C-8BDA-0B81E28D197A}"/>
              </a:ext>
            </a:extLst>
          </p:cNvPr>
          <p:cNvSpPr txBox="1">
            <a:spLocks/>
          </p:cNvSpPr>
          <p:nvPr/>
        </p:nvSpPr>
        <p:spPr bwMode="auto">
          <a:xfrm>
            <a:off x="685800" y="3830049"/>
            <a:ext cx="8153400" cy="9144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marL="50800" indent="0">
              <a:lnSpc>
                <a:spcPct val="110000"/>
              </a:lnSpc>
              <a:spcBef>
                <a:spcPts val="0"/>
              </a:spcBef>
              <a:buSzPts val="2800"/>
              <a:buNone/>
              <a:defRPr/>
            </a:pPr>
            <a:r>
              <a:rPr lang="en-US" sz="2400" b="0" i="1" dirty="0">
                <a:latin typeface="Arial" panose="020B0604020202020204" pitchFamily="34" charset="0"/>
                <a:cs typeface="Arial" panose="020B0604020202020204" pitchFamily="34" charset="0"/>
              </a:rPr>
              <a:t>K</a:t>
            </a:r>
            <a:r>
              <a:rPr lang="en-US" sz="2400" b="0" baseline="-25000" dirty="0">
                <a:latin typeface="Arial" panose="020B0604020202020204" pitchFamily="34" charset="0"/>
                <a:cs typeface="Arial" panose="020B0604020202020204" pitchFamily="34" charset="0"/>
              </a:rPr>
              <a:t>eq</a:t>
            </a:r>
            <a:r>
              <a:rPr lang="en-US" sz="2400" b="0" i="1" dirty="0">
                <a:latin typeface="Arial" panose="020B0604020202020204" pitchFamily="34" charset="0"/>
                <a:cs typeface="Arial" panose="020B0604020202020204" pitchFamily="34" charset="0"/>
              </a:rPr>
              <a:t> </a:t>
            </a:r>
            <a:r>
              <a:rPr lang="en-US" sz="2400" b="0" dirty="0">
                <a:latin typeface="Arial" panose="020B0604020202020204" pitchFamily="34" charset="0"/>
                <a:cs typeface="Arial" panose="020B0604020202020204" pitchFamily="34" charset="0"/>
              </a:rPr>
              <a:t>is defined in terms of the concentrations of reactants (A and B) and products (C and D) at equilibrium:</a:t>
            </a:r>
          </a:p>
        </p:txBody>
      </p:sp>
      <p:graphicFrame>
        <p:nvGraphicFramePr>
          <p:cNvPr id="3" name="Object 2"/>
          <p:cNvGraphicFramePr>
            <a:graphicFrameLocks noChangeAspect="1"/>
          </p:cNvGraphicFramePr>
          <p:nvPr>
            <p:extLst>
              <p:ext uri="{D42A27DB-BD31-4B8C-83A1-F6EECF244321}">
                <p14:modId xmlns:p14="http://schemas.microsoft.com/office/powerpoint/2010/main" val="1120014312"/>
              </p:ext>
            </p:extLst>
          </p:nvPr>
        </p:nvGraphicFramePr>
        <p:xfrm>
          <a:off x="3352800" y="4953000"/>
          <a:ext cx="2170094" cy="1046751"/>
        </p:xfrm>
        <a:graphic>
          <a:graphicData uri="http://schemas.openxmlformats.org/presentationml/2006/ole">
            <mc:AlternateContent xmlns:mc="http://schemas.openxmlformats.org/markup-compatibility/2006">
              <mc:Choice xmlns:v="urn:schemas-microsoft-com:vml" Requires="v">
                <p:oleObj spid="_x0000_s4167" name="Equation" r:id="rId6" imgW="1079280" imgH="520560" progId="Equation.DSMT4">
                  <p:embed/>
                </p:oleObj>
              </mc:Choice>
              <mc:Fallback>
                <p:oleObj name="Equation" r:id="rId6" imgW="1079280" imgH="520560" progId="Equation.DSMT4">
                  <p:embed/>
                  <p:pic>
                    <p:nvPicPr>
                      <p:cNvPr id="0" name=""/>
                      <p:cNvPicPr/>
                      <p:nvPr/>
                    </p:nvPicPr>
                    <p:blipFill>
                      <a:blip r:embed="rId7"/>
                      <a:stretch>
                        <a:fillRect/>
                      </a:stretch>
                    </p:blipFill>
                    <p:spPr>
                      <a:xfrm>
                        <a:off x="3352800" y="4953000"/>
                        <a:ext cx="2170094" cy="1046751"/>
                      </a:xfrm>
                      <a:prstGeom prst="rect">
                        <a:avLst/>
                      </a:prstGeom>
                    </p:spPr>
                  </p:pic>
                </p:oleObj>
              </mc:Fallback>
            </mc:AlternateContent>
          </a:graphicData>
        </a:graphic>
      </p:graphicFrame>
    </p:spTree>
    <p:extLst>
      <p:ext uri="{BB962C8B-B14F-4D97-AF65-F5344CB8AC3E}">
        <p14:creationId xmlns:p14="http://schemas.microsoft.com/office/powerpoint/2010/main" val="18082244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6" name="Picture 5" descr="Icon P 1&#10;">
            <a:extLst>
              <a:ext uri="{FF2B5EF4-FFF2-40B4-BE49-F238E27FC236}">
                <a16:creationId xmlns:a16="http://schemas.microsoft.com/office/drawing/2014/main" id="{8E7FD4A0-0E9D-4411-9D3A-701EED176EEF}"/>
              </a:ext>
            </a:extLst>
          </p:cNvPr>
          <p:cNvPicPr>
            <a:picLocks noChangeAspect="1"/>
          </p:cNvPicPr>
          <p:nvPr/>
        </p:nvPicPr>
        <p:blipFill>
          <a:blip r:embed="rId4"/>
          <a:stretch>
            <a:fillRect/>
          </a:stretch>
        </p:blipFill>
        <p:spPr>
          <a:xfrm>
            <a:off x="762000" y="243028"/>
            <a:ext cx="1133954" cy="816935"/>
          </a:xfrm>
          <a:prstGeom prst="rect">
            <a:avLst/>
          </a:prstGeom>
        </p:spPr>
      </p:pic>
      <p:sp>
        <p:nvSpPr>
          <p:cNvPr id="2" name="Title 1">
            <a:extLst>
              <a:ext uri="{FF2B5EF4-FFF2-40B4-BE49-F238E27FC236}">
                <a16:creationId xmlns:a16="http://schemas.microsoft.com/office/drawing/2014/main" id="{331DB3AE-246E-45F6-8565-072F9E1ABFE2}"/>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11</a:t>
            </a:r>
            <a:endParaRPr lang="en-AU" b="1" dirty="0">
              <a:solidFill>
                <a:srgbClr val="145C76"/>
              </a:solidFill>
              <a:latin typeface="+mj-lt"/>
            </a:endParaRPr>
          </a:p>
        </p:txBody>
      </p:sp>
      <p:sp>
        <p:nvSpPr>
          <p:cNvPr id="8" name="Google Shape;232;g7fe2cbe272_0_58">
            <a:extLst>
              <a:ext uri="{FF2B5EF4-FFF2-40B4-BE49-F238E27FC236}">
                <a16:creationId xmlns:a16="http://schemas.microsoft.com/office/drawing/2014/main" id="{6C7558CB-2F87-0540-91AC-772BD10197B3}"/>
              </a:ext>
            </a:extLst>
          </p:cNvPr>
          <p:cNvSpPr txBox="1">
            <a:spLocks/>
          </p:cNvSpPr>
          <p:nvPr/>
        </p:nvSpPr>
        <p:spPr bwMode="auto">
          <a:xfrm>
            <a:off x="280988" y="1371600"/>
            <a:ext cx="8558212" cy="8382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marL="50800" indent="0">
              <a:lnSpc>
                <a:spcPct val="110000"/>
              </a:lnSpc>
              <a:spcBef>
                <a:spcPts val="0"/>
              </a:spcBef>
              <a:buSzPts val="2800"/>
              <a:buNone/>
              <a:defRPr/>
            </a:pPr>
            <a:r>
              <a:rPr lang="en-US" sz="2400" b="0" dirty="0">
                <a:latin typeface="Arial" panose="020B0604020202020204" pitchFamily="34" charset="0"/>
                <a:cs typeface="Arial" panose="020B0604020202020204" pitchFamily="34" charset="0"/>
              </a:rPr>
              <a:t>Carbonic acid (H</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CO</a:t>
            </a:r>
            <a:r>
              <a:rPr lang="en-US" sz="2400" b="0" baseline="-25000" dirty="0">
                <a:latin typeface="Arial" panose="020B0604020202020204" pitchFamily="34" charset="0"/>
                <a:cs typeface="Arial" panose="020B0604020202020204" pitchFamily="34" charset="0"/>
              </a:rPr>
              <a:t>3</a:t>
            </a:r>
            <a:r>
              <a:rPr lang="en-US" sz="2400" b="0" dirty="0">
                <a:latin typeface="Arial" panose="020B0604020202020204" pitchFamily="34" charset="0"/>
                <a:cs typeface="Arial" panose="020B0604020202020204" pitchFamily="34" charset="0"/>
              </a:rPr>
              <a:t>), is formed from dissolved (</a:t>
            </a:r>
            <a:r>
              <a:rPr lang="en-US" sz="2400" b="0" dirty="0" err="1">
                <a:latin typeface="Arial" panose="020B0604020202020204" pitchFamily="34" charset="0"/>
                <a:cs typeface="Arial" panose="020B0604020202020204" pitchFamily="34" charset="0"/>
              </a:rPr>
              <a:t>aq</a:t>
            </a:r>
            <a:r>
              <a:rPr lang="en-US" sz="2400" b="0" dirty="0">
                <a:latin typeface="Arial" panose="020B0604020202020204" pitchFamily="34" charset="0"/>
                <a:cs typeface="Arial" panose="020B0604020202020204" pitchFamily="34" charset="0"/>
              </a:rPr>
              <a:t>) carbon dioxide and water, in a reversible reaction:</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774931375"/>
              </p:ext>
            </p:extLst>
          </p:nvPr>
        </p:nvGraphicFramePr>
        <p:xfrm>
          <a:off x="2854325" y="2286000"/>
          <a:ext cx="3411538" cy="490538"/>
        </p:xfrm>
        <a:graphic>
          <a:graphicData uri="http://schemas.openxmlformats.org/presentationml/2006/ole">
            <mc:AlternateContent xmlns:mc="http://schemas.openxmlformats.org/markup-compatibility/2006">
              <mc:Choice xmlns:v="urn:schemas-microsoft-com:vml" Requires="v">
                <p:oleObj spid="_x0000_s5190" name="Equation" r:id="rId5" imgW="1854000" imgH="266400" progId="Equation.DSMT4">
                  <p:embed/>
                </p:oleObj>
              </mc:Choice>
              <mc:Fallback>
                <p:oleObj name="Equation" r:id="rId5" imgW="1854000" imgH="266400" progId="Equation.DSMT4">
                  <p:embed/>
                  <p:pic>
                    <p:nvPicPr>
                      <p:cNvPr id="0" name=""/>
                      <p:cNvPicPr/>
                      <p:nvPr/>
                    </p:nvPicPr>
                    <p:blipFill>
                      <a:blip r:embed="rId6"/>
                      <a:stretch>
                        <a:fillRect/>
                      </a:stretch>
                    </p:blipFill>
                    <p:spPr>
                      <a:xfrm>
                        <a:off x="2854325" y="2286000"/>
                        <a:ext cx="3411538" cy="490538"/>
                      </a:xfrm>
                      <a:prstGeom prst="rect">
                        <a:avLst/>
                      </a:prstGeom>
                    </p:spPr>
                  </p:pic>
                </p:oleObj>
              </mc:Fallback>
            </mc:AlternateContent>
          </a:graphicData>
        </a:graphic>
      </p:graphicFrame>
      <p:sp>
        <p:nvSpPr>
          <p:cNvPr id="10" name="Google Shape;232;g7fe2cbe272_0_58">
            <a:extLst>
              <a:ext uri="{FF2B5EF4-FFF2-40B4-BE49-F238E27FC236}">
                <a16:creationId xmlns:a16="http://schemas.microsoft.com/office/drawing/2014/main" id="{6C7558CB-2F87-0540-91AC-772BD10197B3}"/>
              </a:ext>
            </a:extLst>
          </p:cNvPr>
          <p:cNvSpPr txBox="1">
            <a:spLocks/>
          </p:cNvSpPr>
          <p:nvPr/>
        </p:nvSpPr>
        <p:spPr bwMode="auto">
          <a:xfrm>
            <a:off x="280988" y="2852738"/>
            <a:ext cx="8558212" cy="490538"/>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marL="50800" indent="0">
              <a:lnSpc>
                <a:spcPct val="110000"/>
              </a:lnSpc>
              <a:spcBef>
                <a:spcPts val="0"/>
              </a:spcBef>
              <a:buSzPts val="2800"/>
              <a:buNone/>
              <a:defRPr/>
            </a:pPr>
            <a:r>
              <a:rPr lang="en-US" sz="2400" b="0" dirty="0">
                <a:latin typeface="Arial" panose="020B0604020202020204" pitchFamily="34" charset="0"/>
                <a:cs typeface="Arial" panose="020B0604020202020204" pitchFamily="34" charset="0"/>
              </a:rPr>
              <a:t>The equilibrium constant for this reaction is:</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411418813"/>
              </p:ext>
            </p:extLst>
          </p:nvPr>
        </p:nvGraphicFramePr>
        <p:xfrm>
          <a:off x="2854325" y="3457128"/>
          <a:ext cx="2105315" cy="3069432"/>
        </p:xfrm>
        <a:graphic>
          <a:graphicData uri="http://schemas.openxmlformats.org/presentationml/2006/ole">
            <mc:AlternateContent xmlns:mc="http://schemas.openxmlformats.org/markup-compatibility/2006">
              <mc:Choice xmlns:v="urn:schemas-microsoft-com:vml" Requires="v">
                <p:oleObj spid="_x0000_s5191" name="Equation" r:id="rId7" imgW="1358640" imgH="1981080" progId="Equation.DSMT4">
                  <p:embed/>
                </p:oleObj>
              </mc:Choice>
              <mc:Fallback>
                <p:oleObj name="Equation" r:id="rId7" imgW="1358640" imgH="1981080" progId="Equation.DSMT4">
                  <p:embed/>
                  <p:pic>
                    <p:nvPicPr>
                      <p:cNvPr id="0" name=""/>
                      <p:cNvPicPr/>
                      <p:nvPr/>
                    </p:nvPicPr>
                    <p:blipFill>
                      <a:blip r:embed="rId8"/>
                      <a:stretch>
                        <a:fillRect/>
                      </a:stretch>
                    </p:blipFill>
                    <p:spPr>
                      <a:xfrm>
                        <a:off x="2854325" y="3457128"/>
                        <a:ext cx="2105315" cy="3069432"/>
                      </a:xfrm>
                      <a:prstGeom prst="rect">
                        <a:avLst/>
                      </a:prstGeom>
                    </p:spPr>
                  </p:pic>
                </p:oleObj>
              </mc:Fallback>
            </mc:AlternateContent>
          </a:graphicData>
        </a:graphic>
      </p:graphicFrame>
    </p:spTree>
    <p:extLst>
      <p:ext uri="{BB962C8B-B14F-4D97-AF65-F5344CB8AC3E}">
        <p14:creationId xmlns:p14="http://schemas.microsoft.com/office/powerpoint/2010/main" val="20803755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3BEBC-46C5-41CD-A804-B0BD620EF34C}"/>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11, Response</a:t>
            </a:r>
            <a:endParaRPr lang="en-AU" b="1" dirty="0">
              <a:solidFill>
                <a:srgbClr val="145C76"/>
              </a:solidFill>
              <a:latin typeface="+mj-lt"/>
            </a:endParaRPr>
          </a:p>
        </p:txBody>
      </p:sp>
      <p:sp>
        <p:nvSpPr>
          <p:cNvPr id="4" name="Google Shape;232;g7fe2cbe272_0_58">
            <a:extLst>
              <a:ext uri="{FF2B5EF4-FFF2-40B4-BE49-F238E27FC236}">
                <a16:creationId xmlns:a16="http://schemas.microsoft.com/office/drawing/2014/main" id="{6C7558CB-2F87-0540-91AC-772BD10197B3}"/>
              </a:ext>
            </a:extLst>
          </p:cNvPr>
          <p:cNvSpPr txBox="1">
            <a:spLocks/>
          </p:cNvSpPr>
          <p:nvPr/>
        </p:nvSpPr>
        <p:spPr bwMode="auto">
          <a:xfrm>
            <a:off x="280988" y="1371600"/>
            <a:ext cx="8558212" cy="8382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marL="50800" indent="0">
              <a:lnSpc>
                <a:spcPct val="110000"/>
              </a:lnSpc>
              <a:spcBef>
                <a:spcPts val="0"/>
              </a:spcBef>
              <a:buSzPts val="2800"/>
              <a:buNone/>
              <a:defRPr/>
            </a:pPr>
            <a:r>
              <a:rPr lang="en-US" sz="2400" b="0" dirty="0">
                <a:latin typeface="Arial" panose="020B0604020202020204" pitchFamily="34" charset="0"/>
                <a:cs typeface="Arial" panose="020B0604020202020204" pitchFamily="34" charset="0"/>
              </a:rPr>
              <a:t>Carbonic acid (H</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CO</a:t>
            </a:r>
            <a:r>
              <a:rPr lang="en-US" sz="2400" b="0" baseline="-25000" dirty="0">
                <a:latin typeface="Arial" panose="020B0604020202020204" pitchFamily="34" charset="0"/>
                <a:cs typeface="Arial" panose="020B0604020202020204" pitchFamily="34" charset="0"/>
              </a:rPr>
              <a:t>3</a:t>
            </a:r>
            <a:r>
              <a:rPr lang="en-US" sz="2400" b="0" dirty="0">
                <a:latin typeface="Arial" panose="020B0604020202020204" pitchFamily="34" charset="0"/>
                <a:cs typeface="Arial" panose="020B0604020202020204" pitchFamily="34" charset="0"/>
              </a:rPr>
              <a:t>), is formed from dissolved (</a:t>
            </a:r>
            <a:r>
              <a:rPr lang="en-US" sz="2400" b="0" dirty="0" err="1">
                <a:latin typeface="Arial" panose="020B0604020202020204" pitchFamily="34" charset="0"/>
                <a:cs typeface="Arial" panose="020B0604020202020204" pitchFamily="34" charset="0"/>
              </a:rPr>
              <a:t>aq</a:t>
            </a:r>
            <a:r>
              <a:rPr lang="en-US" sz="2400" b="0" dirty="0">
                <a:latin typeface="Arial" panose="020B0604020202020204" pitchFamily="34" charset="0"/>
                <a:cs typeface="Arial" panose="020B0604020202020204" pitchFamily="34" charset="0"/>
              </a:rPr>
              <a:t>) carbon dioxide and water, in a reversible reaction:</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152845584"/>
              </p:ext>
            </p:extLst>
          </p:nvPr>
        </p:nvGraphicFramePr>
        <p:xfrm>
          <a:off x="2854325" y="2286000"/>
          <a:ext cx="3411538" cy="490538"/>
        </p:xfrm>
        <a:graphic>
          <a:graphicData uri="http://schemas.openxmlformats.org/presentationml/2006/ole">
            <mc:AlternateContent xmlns:mc="http://schemas.openxmlformats.org/markup-compatibility/2006">
              <mc:Choice xmlns:v="urn:schemas-microsoft-com:vml" Requires="v">
                <p:oleObj spid="_x0000_s6274" name="Equation" r:id="rId4" imgW="1854000" imgH="266400" progId="Equation.DSMT4">
                  <p:embed/>
                </p:oleObj>
              </mc:Choice>
              <mc:Fallback>
                <p:oleObj name="Equation" r:id="rId4" imgW="1854000" imgH="266400" progId="Equation.DSMT4">
                  <p:embed/>
                  <p:pic>
                    <p:nvPicPr>
                      <p:cNvPr id="0" name=""/>
                      <p:cNvPicPr/>
                      <p:nvPr/>
                    </p:nvPicPr>
                    <p:blipFill>
                      <a:blip r:embed="rId5"/>
                      <a:stretch>
                        <a:fillRect/>
                      </a:stretch>
                    </p:blipFill>
                    <p:spPr>
                      <a:xfrm>
                        <a:off x="2854325" y="2286000"/>
                        <a:ext cx="3411538" cy="490538"/>
                      </a:xfrm>
                      <a:prstGeom prst="rect">
                        <a:avLst/>
                      </a:prstGeom>
                    </p:spPr>
                  </p:pic>
                </p:oleObj>
              </mc:Fallback>
            </mc:AlternateContent>
          </a:graphicData>
        </a:graphic>
      </p:graphicFrame>
      <p:sp>
        <p:nvSpPr>
          <p:cNvPr id="7" name="Google Shape;232;g7fe2cbe272_0_58">
            <a:extLst>
              <a:ext uri="{FF2B5EF4-FFF2-40B4-BE49-F238E27FC236}">
                <a16:creationId xmlns:a16="http://schemas.microsoft.com/office/drawing/2014/main" id="{6C7558CB-2F87-0540-91AC-772BD10197B3}"/>
              </a:ext>
            </a:extLst>
          </p:cNvPr>
          <p:cNvSpPr txBox="1">
            <a:spLocks/>
          </p:cNvSpPr>
          <p:nvPr/>
        </p:nvSpPr>
        <p:spPr bwMode="auto">
          <a:xfrm>
            <a:off x="280988" y="2852737"/>
            <a:ext cx="8558212" cy="500063"/>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marL="50800" indent="0">
              <a:lnSpc>
                <a:spcPct val="110000"/>
              </a:lnSpc>
              <a:spcBef>
                <a:spcPts val="0"/>
              </a:spcBef>
              <a:buSzPts val="2800"/>
              <a:buNone/>
              <a:defRPr/>
            </a:pPr>
            <a:r>
              <a:rPr lang="en-US" sz="2400" b="0" dirty="0">
                <a:latin typeface="Arial" panose="020B0604020202020204" pitchFamily="34" charset="0"/>
                <a:cs typeface="Arial" panose="020B0604020202020204" pitchFamily="34" charset="0"/>
              </a:rPr>
              <a:t>The equilibrium constant for this reaction is:</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293391969"/>
              </p:ext>
            </p:extLst>
          </p:nvPr>
        </p:nvGraphicFramePr>
        <p:xfrm>
          <a:off x="664029" y="3429000"/>
          <a:ext cx="2433637" cy="839788"/>
        </p:xfrm>
        <a:graphic>
          <a:graphicData uri="http://schemas.openxmlformats.org/presentationml/2006/ole">
            <mc:AlternateContent xmlns:mc="http://schemas.openxmlformats.org/markup-compatibility/2006">
              <mc:Choice xmlns:v="urn:schemas-microsoft-com:vml" Requires="v">
                <p:oleObj spid="_x0000_s6275" name="Equation" r:id="rId6" imgW="1396800" imgH="482400" progId="Equation.DSMT4">
                  <p:embed/>
                </p:oleObj>
              </mc:Choice>
              <mc:Fallback>
                <p:oleObj name="Equation" r:id="rId6" imgW="1396800" imgH="482400" progId="Equation.DSMT4">
                  <p:embed/>
                  <p:pic>
                    <p:nvPicPr>
                      <p:cNvPr id="0" name=""/>
                      <p:cNvPicPr/>
                      <p:nvPr/>
                    </p:nvPicPr>
                    <p:blipFill>
                      <a:blip r:embed="rId7"/>
                      <a:stretch>
                        <a:fillRect/>
                      </a:stretch>
                    </p:blipFill>
                    <p:spPr>
                      <a:xfrm>
                        <a:off x="664029" y="3429000"/>
                        <a:ext cx="2433637" cy="839788"/>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898030833"/>
              </p:ext>
            </p:extLst>
          </p:nvPr>
        </p:nvGraphicFramePr>
        <p:xfrm>
          <a:off x="342900" y="4344988"/>
          <a:ext cx="5508625" cy="420687"/>
        </p:xfrm>
        <a:graphic>
          <a:graphicData uri="http://schemas.openxmlformats.org/presentationml/2006/ole">
            <mc:AlternateContent xmlns:mc="http://schemas.openxmlformats.org/markup-compatibility/2006">
              <mc:Choice xmlns:v="urn:schemas-microsoft-com:vml" Requires="v">
                <p:oleObj spid="_x0000_s6276" name="Equation" r:id="rId8" imgW="3162240" imgH="241200" progId="Equation.DSMT4">
                  <p:embed/>
                </p:oleObj>
              </mc:Choice>
              <mc:Fallback>
                <p:oleObj name="Equation" r:id="rId8" imgW="3162240" imgH="241200" progId="Equation.DSMT4">
                  <p:embed/>
                  <p:pic>
                    <p:nvPicPr>
                      <p:cNvPr id="0" name=""/>
                      <p:cNvPicPr/>
                      <p:nvPr/>
                    </p:nvPicPr>
                    <p:blipFill>
                      <a:blip r:embed="rId9"/>
                      <a:stretch>
                        <a:fillRect/>
                      </a:stretch>
                    </p:blipFill>
                    <p:spPr>
                      <a:xfrm>
                        <a:off x="342900" y="4344988"/>
                        <a:ext cx="5508625" cy="420687"/>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00150274"/>
              </p:ext>
            </p:extLst>
          </p:nvPr>
        </p:nvGraphicFramePr>
        <p:xfrm>
          <a:off x="3254375" y="4864100"/>
          <a:ext cx="2014538" cy="927100"/>
        </p:xfrm>
        <a:graphic>
          <a:graphicData uri="http://schemas.openxmlformats.org/presentationml/2006/ole">
            <mc:AlternateContent xmlns:mc="http://schemas.openxmlformats.org/markup-compatibility/2006">
              <mc:Choice xmlns:v="urn:schemas-microsoft-com:vml" Requires="v">
                <p:oleObj spid="_x0000_s6277" name="Equation" r:id="rId10" imgW="1155600" imgH="533160" progId="Equation.DSMT4">
                  <p:embed/>
                </p:oleObj>
              </mc:Choice>
              <mc:Fallback>
                <p:oleObj name="Equation" r:id="rId10" imgW="1155600" imgH="533160" progId="Equation.DSMT4">
                  <p:embed/>
                  <p:pic>
                    <p:nvPicPr>
                      <p:cNvPr id="0" name=""/>
                      <p:cNvPicPr/>
                      <p:nvPr/>
                    </p:nvPicPr>
                    <p:blipFill>
                      <a:blip r:embed="rId11"/>
                      <a:stretch>
                        <a:fillRect/>
                      </a:stretch>
                    </p:blipFill>
                    <p:spPr>
                      <a:xfrm>
                        <a:off x="3254375" y="4864100"/>
                        <a:ext cx="2014538" cy="927100"/>
                      </a:xfrm>
                      <a:prstGeom prst="rect">
                        <a:avLst/>
                      </a:prstGeom>
                    </p:spPr>
                  </p:pic>
                </p:oleObj>
              </mc:Fallback>
            </mc:AlternateContent>
          </a:graphicData>
        </a:graphic>
      </p:graphicFrame>
    </p:spTree>
    <p:extLst>
      <p:ext uri="{BB962C8B-B14F-4D97-AF65-F5344CB8AC3E}">
        <p14:creationId xmlns:p14="http://schemas.microsoft.com/office/powerpoint/2010/main" val="26283773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D64AF-6FD7-44DB-8E03-95F6CE4CC3A1}"/>
              </a:ext>
            </a:extLst>
          </p:cNvPr>
          <p:cNvSpPr>
            <a:spLocks noGrp="1"/>
          </p:cNvSpPr>
          <p:nvPr>
            <p:ph type="title"/>
          </p:nvPr>
        </p:nvSpPr>
        <p:spPr>
          <a:xfrm>
            <a:off x="0" y="152400"/>
            <a:ext cx="9144000" cy="1219200"/>
          </a:xfrm>
        </p:spPr>
        <p:txBody>
          <a:bodyPr/>
          <a:lstStyle/>
          <a:p>
            <a:r>
              <a:rPr lang="en-US" altLang="en-US" b="1" dirty="0">
                <a:solidFill>
                  <a:srgbClr val="4E4CB4"/>
                </a:solidFill>
                <a:latin typeface="Arial" panose="020B0604020202020204" pitchFamily="34" charset="0"/>
                <a:ea typeface="ＭＳ Ｐゴシック" panose="020B0600070205080204" pitchFamily="34" charset="-128"/>
                <a:cs typeface="Arial" panose="020B0604020202020204" pitchFamily="34" charset="0"/>
              </a:rPr>
              <a:t>The Ionization of Water Is Expressed by an Equilibrium Constant</a:t>
            </a:r>
            <a:endParaRPr lang="en-AU" dirty="0">
              <a:solidFill>
                <a:srgbClr val="4E4CB4"/>
              </a:solidFill>
            </a:endParaRPr>
          </a:p>
        </p:txBody>
      </p:sp>
      <p:sp>
        <p:nvSpPr>
          <p:cNvPr id="6" name="Google Shape;232;g7fe2cbe272_0_58">
            <a:extLst>
              <a:ext uri="{FF2B5EF4-FFF2-40B4-BE49-F238E27FC236}">
                <a16:creationId xmlns:a16="http://schemas.microsoft.com/office/drawing/2014/main" id="{6C7558CB-2F87-0540-91AC-772BD10197B3}"/>
              </a:ext>
            </a:extLst>
          </p:cNvPr>
          <p:cNvSpPr txBox="1">
            <a:spLocks/>
          </p:cNvSpPr>
          <p:nvPr/>
        </p:nvSpPr>
        <p:spPr bwMode="auto">
          <a:xfrm>
            <a:off x="292894" y="1676400"/>
            <a:ext cx="8558212" cy="8382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the equilibrium constant for the reversible ionization of H</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O is</a:t>
            </a:r>
          </a:p>
        </p:txBody>
      </p:sp>
      <p:graphicFrame>
        <p:nvGraphicFramePr>
          <p:cNvPr id="2" name="Object 1"/>
          <p:cNvGraphicFramePr>
            <a:graphicFrameLocks noChangeAspect="1"/>
          </p:cNvGraphicFramePr>
          <p:nvPr>
            <p:extLst>
              <p:ext uri="{D42A27DB-BD31-4B8C-83A1-F6EECF244321}">
                <p14:modId xmlns:p14="http://schemas.microsoft.com/office/powerpoint/2010/main" val="1351127542"/>
              </p:ext>
            </p:extLst>
          </p:nvPr>
        </p:nvGraphicFramePr>
        <p:xfrm>
          <a:off x="3361332" y="2360428"/>
          <a:ext cx="2421336" cy="1019510"/>
        </p:xfrm>
        <a:graphic>
          <a:graphicData uri="http://schemas.openxmlformats.org/presentationml/2006/ole">
            <mc:AlternateContent xmlns:mc="http://schemas.openxmlformats.org/markup-compatibility/2006">
              <mc:Choice xmlns:v="urn:schemas-microsoft-com:vml" Requires="v">
                <p:oleObj spid="_x0000_s7236" name="Equation" r:id="rId4" imgW="1206360" imgH="507960" progId="Equation.DSMT4">
                  <p:embed/>
                </p:oleObj>
              </mc:Choice>
              <mc:Fallback>
                <p:oleObj name="Equation" r:id="rId4" imgW="1206360" imgH="507960" progId="Equation.DSMT4">
                  <p:embed/>
                  <p:pic>
                    <p:nvPicPr>
                      <p:cNvPr id="0" name=""/>
                      <p:cNvPicPr/>
                      <p:nvPr/>
                    </p:nvPicPr>
                    <p:blipFill>
                      <a:blip r:embed="rId5"/>
                      <a:stretch>
                        <a:fillRect/>
                      </a:stretch>
                    </p:blipFill>
                    <p:spPr>
                      <a:xfrm>
                        <a:off x="3361332" y="2360428"/>
                        <a:ext cx="2421336" cy="1019510"/>
                      </a:xfrm>
                      <a:prstGeom prst="rect">
                        <a:avLst/>
                      </a:prstGeom>
                    </p:spPr>
                  </p:pic>
                </p:oleObj>
              </mc:Fallback>
            </mc:AlternateContent>
          </a:graphicData>
        </a:graphic>
      </p:graphicFrame>
      <p:sp>
        <p:nvSpPr>
          <p:cNvPr id="151555" name="TextBox 4">
            <a:extLst>
              <a:ext uri="{FF2B5EF4-FFF2-40B4-BE49-F238E27FC236}">
                <a16:creationId xmlns:a16="http://schemas.microsoft.com/office/drawing/2014/main" id="{8A99341E-D9AC-5143-99EE-0BEB825EC479}"/>
              </a:ext>
            </a:extLst>
          </p:cNvPr>
          <p:cNvSpPr txBox="1">
            <a:spLocks noChangeArrowheads="1"/>
          </p:cNvSpPr>
          <p:nvPr/>
        </p:nvSpPr>
        <p:spPr bwMode="auto">
          <a:xfrm>
            <a:off x="5867400" y="2819400"/>
            <a:ext cx="2286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0" dirty="0"/>
              <a:t>(</a:t>
            </a:r>
            <a:r>
              <a:rPr lang="en-US" altLang="en-US" sz="2400" b="0" dirty="0" err="1"/>
              <a:t>Eqn</a:t>
            </a:r>
            <a:r>
              <a:rPr lang="en-US" altLang="en-US" sz="2400" b="0" dirty="0"/>
              <a:t> 2-3) </a:t>
            </a:r>
          </a:p>
        </p:txBody>
      </p:sp>
      <p:sp>
        <p:nvSpPr>
          <p:cNvPr id="9" name="Google Shape;232;g7fe2cbe272_0_58">
            <a:extLst>
              <a:ext uri="{FF2B5EF4-FFF2-40B4-BE49-F238E27FC236}">
                <a16:creationId xmlns:a16="http://schemas.microsoft.com/office/drawing/2014/main" id="{6C7558CB-2F87-0540-91AC-772BD10197B3}"/>
              </a:ext>
            </a:extLst>
          </p:cNvPr>
          <p:cNvSpPr txBox="1">
            <a:spLocks/>
          </p:cNvSpPr>
          <p:nvPr/>
        </p:nvSpPr>
        <p:spPr bwMode="auto">
          <a:xfrm>
            <a:off x="289308" y="3615129"/>
            <a:ext cx="8558212" cy="461962"/>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in pure H</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O at 25˚C, the concentration of H</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O is: </a:t>
            </a:r>
          </a:p>
        </p:txBody>
      </p:sp>
      <p:graphicFrame>
        <p:nvGraphicFramePr>
          <p:cNvPr id="3" name="Object 2"/>
          <p:cNvGraphicFramePr>
            <a:graphicFrameLocks noChangeAspect="1"/>
          </p:cNvGraphicFramePr>
          <p:nvPr>
            <p:extLst>
              <p:ext uri="{D42A27DB-BD31-4B8C-83A1-F6EECF244321}">
                <p14:modId xmlns:p14="http://schemas.microsoft.com/office/powerpoint/2010/main" val="3576111546"/>
              </p:ext>
            </p:extLst>
          </p:nvPr>
        </p:nvGraphicFramePr>
        <p:xfrm>
          <a:off x="1847850" y="4329113"/>
          <a:ext cx="5446713" cy="1168400"/>
        </p:xfrm>
        <a:graphic>
          <a:graphicData uri="http://schemas.openxmlformats.org/presentationml/2006/ole">
            <mc:AlternateContent xmlns:mc="http://schemas.openxmlformats.org/markup-compatibility/2006">
              <mc:Choice xmlns:v="urn:schemas-microsoft-com:vml" Requires="v">
                <p:oleObj spid="_x0000_s7237" name="Equation" r:id="rId6" imgW="2958840" imgH="634680" progId="Equation.DSMT4">
                  <p:embed/>
                </p:oleObj>
              </mc:Choice>
              <mc:Fallback>
                <p:oleObj name="Equation" r:id="rId6" imgW="2958840" imgH="634680" progId="Equation.DSMT4">
                  <p:embed/>
                  <p:pic>
                    <p:nvPicPr>
                      <p:cNvPr id="0" name=""/>
                      <p:cNvPicPr/>
                      <p:nvPr/>
                    </p:nvPicPr>
                    <p:blipFill>
                      <a:blip r:embed="rId7"/>
                      <a:stretch>
                        <a:fillRect/>
                      </a:stretch>
                    </p:blipFill>
                    <p:spPr>
                      <a:xfrm>
                        <a:off x="1847850" y="4329113"/>
                        <a:ext cx="5446713" cy="1168400"/>
                      </a:xfrm>
                      <a:prstGeom prst="rect">
                        <a:avLst/>
                      </a:prstGeom>
                    </p:spPr>
                  </p:pic>
                </p:oleObj>
              </mc:Fallback>
            </mc:AlternateContent>
          </a:graphicData>
        </a:graphic>
      </p:graphicFrame>
    </p:spTree>
    <p:extLst>
      <p:ext uri="{BB962C8B-B14F-4D97-AF65-F5344CB8AC3E}">
        <p14:creationId xmlns:p14="http://schemas.microsoft.com/office/powerpoint/2010/main" val="471888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Google Shape;170;p2" descr="Icon P 1&#10;">
            <a:extLst>
              <a:ext uri="{FF2B5EF4-FFF2-40B4-BE49-F238E27FC236}">
                <a16:creationId xmlns:a16="http://schemas.microsoft.com/office/drawing/2014/main" id="{4BEB78F0-8AD2-D847-A89C-D3D2255694E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47343"/>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31A851C-4225-4181-BE1B-AB6F71122607}"/>
              </a:ext>
            </a:extLst>
          </p:cNvPr>
          <p:cNvSpPr>
            <a:spLocks noGrp="1"/>
          </p:cNvSpPr>
          <p:nvPr>
            <p:ph type="title"/>
          </p:nvPr>
        </p:nvSpPr>
        <p:spPr/>
        <p:txBody>
          <a:bodyPr/>
          <a:lstStyle/>
          <a:p>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sym typeface="Calibri" panose="020F0502020204030204" pitchFamily="34" charset="0"/>
              </a:rPr>
              <a:t>Principle</a:t>
            </a:r>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 1</a:t>
            </a:r>
            <a:r>
              <a:rPr lang="en-US" altLang="en-US" sz="2000"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 (1 of 5)</a:t>
            </a:r>
            <a:endParaRPr lang="en-AU" sz="2000" dirty="0"/>
          </a:p>
        </p:txBody>
      </p:sp>
      <p:sp>
        <p:nvSpPr>
          <p:cNvPr id="30723" name="Text Placeholder 2">
            <a:extLst>
              <a:ext uri="{FF2B5EF4-FFF2-40B4-BE49-F238E27FC236}">
                <a16:creationId xmlns:a16="http://schemas.microsoft.com/office/drawing/2014/main" id="{E4F1108C-FB35-F549-A98F-97C5CD410AA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429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Tx/>
              <a:buNone/>
            </a:pPr>
            <a:r>
              <a:rPr lang="en-US" altLang="en-US" sz="2400" dirty="0"/>
              <a:t>The solvent properties of water shaped the evolution of living things. </a:t>
            </a:r>
            <a:r>
              <a:rPr lang="en-US" altLang="en-US" sz="2400" b="0" dirty="0"/>
              <a:t>Most small intermediates of metabolism, as well as nucleic acids and proteins, are soluble in water. Lipid bilayers, the likely forerunners of biological membranes, form spontaneously in water and are stabilized by their interaction with it. Although hydrogen bonds, ionic interactions, and the hydrophobic effect are individually weak, their combined effects powerfully influence the three-dimensional shape and stability of biological molecules and structures. </a:t>
            </a:r>
            <a:endParaRPr lang="en-US" altLang="en-US" sz="2400" dirty="0"/>
          </a:p>
          <a:p>
            <a:pPr>
              <a:buFontTx/>
              <a:buNone/>
            </a:pPr>
            <a:endParaRPr lang="en-US" altLang="en-US" sz="28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0DF59-F2B7-448A-86E1-1F7CA0AC6031}"/>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The Ion Product of Water</a:t>
            </a:r>
            <a:endParaRPr lang="en-AU" dirty="0"/>
          </a:p>
        </p:txBody>
      </p:sp>
      <p:sp>
        <p:nvSpPr>
          <p:cNvPr id="5" name="Google Shape;232;g7fe2cbe272_0_58">
            <a:extLst>
              <a:ext uri="{FF2B5EF4-FFF2-40B4-BE49-F238E27FC236}">
                <a16:creationId xmlns:a16="http://schemas.microsoft.com/office/drawing/2014/main" id="{6C7558CB-2F87-0540-91AC-772BD10197B3}"/>
              </a:ext>
            </a:extLst>
          </p:cNvPr>
          <p:cNvSpPr txBox="1">
            <a:spLocks/>
          </p:cNvSpPr>
          <p:nvPr/>
        </p:nvSpPr>
        <p:spPr bwMode="auto">
          <a:xfrm>
            <a:off x="292894" y="1676400"/>
            <a:ext cx="8558212" cy="8382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substituting 55.5 m in the equilibrium constant expression yields:</a:t>
            </a:r>
          </a:p>
        </p:txBody>
      </p:sp>
      <p:graphicFrame>
        <p:nvGraphicFramePr>
          <p:cNvPr id="7" name="Object 6"/>
          <p:cNvGraphicFramePr>
            <a:graphicFrameLocks noChangeAspect="1"/>
          </p:cNvGraphicFramePr>
          <p:nvPr>
            <p:extLst>
              <p:ext uri="{D42A27DB-BD31-4B8C-83A1-F6EECF244321}">
                <p14:modId xmlns:p14="http://schemas.microsoft.com/office/powerpoint/2010/main" val="3539048755"/>
              </p:ext>
            </p:extLst>
          </p:nvPr>
        </p:nvGraphicFramePr>
        <p:xfrm>
          <a:off x="3361332" y="2332762"/>
          <a:ext cx="2421336" cy="1019510"/>
        </p:xfrm>
        <a:graphic>
          <a:graphicData uri="http://schemas.openxmlformats.org/presentationml/2006/ole">
            <mc:AlternateContent xmlns:mc="http://schemas.openxmlformats.org/markup-compatibility/2006">
              <mc:Choice xmlns:v="urn:schemas-microsoft-com:vml" Requires="v">
                <p:oleObj spid="_x0000_s8256" name="Equation" r:id="rId4" imgW="1206360" imgH="507960" progId="Equation.DSMT4">
                  <p:embed/>
                </p:oleObj>
              </mc:Choice>
              <mc:Fallback>
                <p:oleObj name="Equation" r:id="rId4" imgW="1206360" imgH="507960" progId="Equation.DSMT4">
                  <p:embed/>
                  <p:pic>
                    <p:nvPicPr>
                      <p:cNvPr id="0" name=""/>
                      <p:cNvPicPr/>
                      <p:nvPr/>
                    </p:nvPicPr>
                    <p:blipFill>
                      <a:blip r:embed="rId5"/>
                      <a:stretch>
                        <a:fillRect/>
                      </a:stretch>
                    </p:blipFill>
                    <p:spPr>
                      <a:xfrm>
                        <a:off x="3361332" y="2332762"/>
                        <a:ext cx="2421336" cy="101951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80267573"/>
              </p:ext>
            </p:extLst>
          </p:nvPr>
        </p:nvGraphicFramePr>
        <p:xfrm>
          <a:off x="2341563" y="3684588"/>
          <a:ext cx="4462462" cy="560387"/>
        </p:xfrm>
        <a:graphic>
          <a:graphicData uri="http://schemas.openxmlformats.org/presentationml/2006/ole">
            <mc:AlternateContent xmlns:mc="http://schemas.openxmlformats.org/markup-compatibility/2006">
              <mc:Choice xmlns:v="urn:schemas-microsoft-com:vml" Requires="v">
                <p:oleObj spid="_x0000_s8257" name="Equation" r:id="rId6" imgW="2222280" imgH="279360" progId="Equation.DSMT4">
                  <p:embed/>
                </p:oleObj>
              </mc:Choice>
              <mc:Fallback>
                <p:oleObj name="Equation" r:id="rId6" imgW="2222280" imgH="279360" progId="Equation.DSMT4">
                  <p:embed/>
                  <p:pic>
                    <p:nvPicPr>
                      <p:cNvPr id="0" name=""/>
                      <p:cNvPicPr/>
                      <p:nvPr/>
                    </p:nvPicPr>
                    <p:blipFill>
                      <a:blip r:embed="rId7"/>
                      <a:stretch>
                        <a:fillRect/>
                      </a:stretch>
                    </p:blipFill>
                    <p:spPr>
                      <a:xfrm>
                        <a:off x="2341563" y="3684588"/>
                        <a:ext cx="4462462" cy="560387"/>
                      </a:xfrm>
                      <a:prstGeom prst="rect">
                        <a:avLst/>
                      </a:prstGeom>
                    </p:spPr>
                  </p:pic>
                </p:oleObj>
              </mc:Fallback>
            </mc:AlternateContent>
          </a:graphicData>
        </a:graphic>
      </p:graphicFrame>
      <p:sp>
        <p:nvSpPr>
          <p:cNvPr id="153603" name="TextBox 6">
            <a:extLst>
              <a:ext uri="{FF2B5EF4-FFF2-40B4-BE49-F238E27FC236}">
                <a16:creationId xmlns:a16="http://schemas.microsoft.com/office/drawing/2014/main" id="{E185C9FB-0533-A242-9A40-18BA4995CE77}"/>
              </a:ext>
            </a:extLst>
          </p:cNvPr>
          <p:cNvSpPr txBox="1">
            <a:spLocks noChangeArrowheads="1"/>
          </p:cNvSpPr>
          <p:nvPr/>
        </p:nvSpPr>
        <p:spPr bwMode="auto">
          <a:xfrm>
            <a:off x="6853238" y="3733800"/>
            <a:ext cx="228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0" dirty="0"/>
              <a:t>(</a:t>
            </a:r>
            <a:r>
              <a:rPr lang="en-US" altLang="en-US" sz="2400" b="0" dirty="0" err="1"/>
              <a:t>Eqn</a:t>
            </a:r>
            <a:r>
              <a:rPr lang="en-US" altLang="en-US" sz="2400" b="0" dirty="0"/>
              <a:t> 2-4) </a:t>
            </a:r>
          </a:p>
        </p:txBody>
      </p:sp>
      <p:sp>
        <p:nvSpPr>
          <p:cNvPr id="9" name="Google Shape;232;g7fe2cbe272_0_58">
            <a:extLst>
              <a:ext uri="{FF2B5EF4-FFF2-40B4-BE49-F238E27FC236}">
                <a16:creationId xmlns:a16="http://schemas.microsoft.com/office/drawing/2014/main" id="{6C7558CB-2F87-0540-91AC-772BD10197B3}"/>
              </a:ext>
            </a:extLst>
          </p:cNvPr>
          <p:cNvSpPr txBox="1">
            <a:spLocks/>
          </p:cNvSpPr>
          <p:nvPr/>
        </p:nvSpPr>
        <p:spPr bwMode="auto">
          <a:xfrm>
            <a:off x="685800" y="4577245"/>
            <a:ext cx="7848600" cy="560387"/>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marL="50800" indent="0">
              <a:lnSpc>
                <a:spcPct val="110000"/>
              </a:lnSpc>
              <a:spcBef>
                <a:spcPts val="0"/>
              </a:spcBef>
              <a:buSzPts val="2800"/>
              <a:buNone/>
              <a:defRPr/>
            </a:pPr>
            <a:r>
              <a:rPr lang="en-US" sz="2400" b="0" dirty="0">
                <a:latin typeface="Arial" panose="020B0604020202020204" pitchFamily="34" charset="0"/>
                <a:cs typeface="Arial" panose="020B0604020202020204" pitchFamily="34" charset="0"/>
              </a:rPr>
              <a:t>where </a:t>
            </a:r>
            <a:r>
              <a:rPr lang="en-US" sz="2400" b="0" i="1" dirty="0">
                <a:latin typeface="Arial" panose="020B0604020202020204" pitchFamily="34" charset="0"/>
                <a:cs typeface="Arial" panose="020B0604020202020204" pitchFamily="34" charset="0"/>
              </a:rPr>
              <a:t>K</a:t>
            </a:r>
            <a:r>
              <a:rPr lang="en-US" sz="2400" b="0" baseline="-25000" dirty="0">
                <a:latin typeface="Arial" panose="020B0604020202020204" pitchFamily="34" charset="0"/>
                <a:cs typeface="Arial" panose="020B0604020202020204" pitchFamily="34" charset="0"/>
              </a:rPr>
              <a:t>w</a:t>
            </a:r>
            <a:r>
              <a:rPr lang="en-US" sz="2400" b="0" dirty="0">
                <a:latin typeface="Arial" panose="020B0604020202020204" pitchFamily="34" charset="0"/>
                <a:cs typeface="Arial" panose="020B0604020202020204" pitchFamily="34" charset="0"/>
              </a:rPr>
              <a:t> is the </a:t>
            </a:r>
            <a:r>
              <a:rPr lang="en-US" sz="2400" dirty="0">
                <a:latin typeface="Arial" panose="020B0604020202020204" pitchFamily="34" charset="0"/>
                <a:cs typeface="Arial" panose="020B0604020202020204" pitchFamily="34" charset="0"/>
              </a:rPr>
              <a:t>ion product of water</a:t>
            </a:r>
            <a:r>
              <a:rPr lang="en-US" sz="2400" i="1" dirty="0">
                <a:latin typeface="Arial" panose="020B0604020202020204" pitchFamily="34" charset="0"/>
                <a:cs typeface="Arial" panose="020B0604020202020204" pitchFamily="34" charset="0"/>
              </a:rPr>
              <a:t> </a:t>
            </a:r>
            <a:r>
              <a:rPr lang="en-US" sz="2400" b="0" dirty="0">
                <a:latin typeface="Arial" panose="020B0604020202020204" pitchFamily="34" charset="0"/>
                <a:cs typeface="Arial" panose="020B0604020202020204" pitchFamily="34" charset="0"/>
              </a:rPr>
              <a:t>at 25˚C.</a:t>
            </a:r>
          </a:p>
        </p:txBody>
      </p:sp>
    </p:spTree>
    <p:extLst>
      <p:ext uri="{BB962C8B-B14F-4D97-AF65-F5344CB8AC3E}">
        <p14:creationId xmlns:p14="http://schemas.microsoft.com/office/powerpoint/2010/main" val="11078171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F296CC-52B5-4EE3-BF7C-44A8D72DF101}"/>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Calculating the Ion Product of Water</a:t>
            </a:r>
            <a:endParaRPr lang="en-AU" dirty="0"/>
          </a:p>
        </p:txBody>
      </p:sp>
      <p:sp>
        <p:nvSpPr>
          <p:cNvPr id="4" name="Google Shape;232;g7fe2cbe272_0_58">
            <a:extLst>
              <a:ext uri="{FF2B5EF4-FFF2-40B4-BE49-F238E27FC236}">
                <a16:creationId xmlns:a16="http://schemas.microsoft.com/office/drawing/2014/main" id="{6C7558CB-2F87-0540-91AC-772BD10197B3}"/>
              </a:ext>
            </a:extLst>
          </p:cNvPr>
          <p:cNvSpPr txBox="1">
            <a:spLocks/>
          </p:cNvSpPr>
          <p:nvPr/>
        </p:nvSpPr>
        <p:spPr bwMode="auto">
          <a:xfrm>
            <a:off x="292894" y="1676400"/>
            <a:ext cx="3669506" cy="5334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in pure water at 25˚C, </a:t>
            </a:r>
          </a:p>
        </p:txBody>
      </p:sp>
      <p:graphicFrame>
        <p:nvGraphicFramePr>
          <p:cNvPr id="2" name="Object 1"/>
          <p:cNvGraphicFramePr>
            <a:graphicFrameLocks noChangeAspect="1"/>
          </p:cNvGraphicFramePr>
          <p:nvPr>
            <p:extLst>
              <p:ext uri="{D42A27DB-BD31-4B8C-83A1-F6EECF244321}">
                <p14:modId xmlns:p14="http://schemas.microsoft.com/office/powerpoint/2010/main" val="3534470936"/>
              </p:ext>
            </p:extLst>
          </p:nvPr>
        </p:nvGraphicFramePr>
        <p:xfrm>
          <a:off x="3875088" y="1676400"/>
          <a:ext cx="2314575" cy="498475"/>
        </p:xfrm>
        <a:graphic>
          <a:graphicData uri="http://schemas.openxmlformats.org/presentationml/2006/ole">
            <mc:AlternateContent xmlns:mc="http://schemas.openxmlformats.org/markup-compatibility/2006">
              <mc:Choice xmlns:v="urn:schemas-microsoft-com:vml" Requires="v">
                <p:oleObj spid="_x0000_s9276" name="Equation" r:id="rId4" imgW="1180800" imgH="253800" progId="Equation.DSMT4">
                  <p:embed/>
                </p:oleObj>
              </mc:Choice>
              <mc:Fallback>
                <p:oleObj name="Equation" r:id="rId4" imgW="1180800" imgH="253800" progId="Equation.DSMT4">
                  <p:embed/>
                  <p:pic>
                    <p:nvPicPr>
                      <p:cNvPr id="0" name=""/>
                      <p:cNvPicPr/>
                      <p:nvPr/>
                    </p:nvPicPr>
                    <p:blipFill>
                      <a:blip r:embed="rId5"/>
                      <a:stretch>
                        <a:fillRect/>
                      </a:stretch>
                    </p:blipFill>
                    <p:spPr>
                      <a:xfrm>
                        <a:off x="3875088" y="1676400"/>
                        <a:ext cx="2314575" cy="498475"/>
                      </a:xfrm>
                      <a:prstGeom prst="rect">
                        <a:avLst/>
                      </a:prstGeom>
                    </p:spPr>
                  </p:pic>
                </p:oleObj>
              </mc:Fallback>
            </mc:AlternateContent>
          </a:graphicData>
        </a:graphic>
      </p:graphicFrame>
      <p:sp>
        <p:nvSpPr>
          <p:cNvPr id="7" name="Google Shape;232;g7fe2cbe272_0_58">
            <a:extLst>
              <a:ext uri="{FF2B5EF4-FFF2-40B4-BE49-F238E27FC236}">
                <a16:creationId xmlns:a16="http://schemas.microsoft.com/office/drawing/2014/main" id="{6C7558CB-2F87-0540-91AC-772BD10197B3}"/>
              </a:ext>
            </a:extLst>
          </p:cNvPr>
          <p:cNvSpPr txBox="1">
            <a:spLocks/>
          </p:cNvSpPr>
          <p:nvPr/>
        </p:nvSpPr>
        <p:spPr bwMode="auto">
          <a:xfrm>
            <a:off x="292894" y="2438400"/>
            <a:ext cx="4736306" cy="5334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substituting this value in:</a:t>
            </a:r>
          </a:p>
        </p:txBody>
      </p:sp>
      <p:graphicFrame>
        <p:nvGraphicFramePr>
          <p:cNvPr id="3" name="Object 2"/>
          <p:cNvGraphicFramePr>
            <a:graphicFrameLocks noChangeAspect="1"/>
          </p:cNvGraphicFramePr>
          <p:nvPr>
            <p:extLst>
              <p:ext uri="{D42A27DB-BD31-4B8C-83A1-F6EECF244321}">
                <p14:modId xmlns:p14="http://schemas.microsoft.com/office/powerpoint/2010/main" val="3012339131"/>
              </p:ext>
            </p:extLst>
          </p:nvPr>
        </p:nvGraphicFramePr>
        <p:xfrm>
          <a:off x="2303463" y="3200400"/>
          <a:ext cx="4537075" cy="1284288"/>
        </p:xfrm>
        <a:graphic>
          <a:graphicData uri="http://schemas.openxmlformats.org/presentationml/2006/ole">
            <mc:AlternateContent xmlns:mc="http://schemas.openxmlformats.org/markup-compatibility/2006">
              <mc:Choice xmlns:v="urn:schemas-microsoft-com:vml" Requires="v">
                <p:oleObj spid="_x0000_s9277" name="Equation" r:id="rId6" imgW="2781000" imgH="787320" progId="Equation.DSMT4">
                  <p:embed/>
                </p:oleObj>
              </mc:Choice>
              <mc:Fallback>
                <p:oleObj name="Equation" r:id="rId6" imgW="2781000" imgH="787320" progId="Equation.DSMT4">
                  <p:embed/>
                  <p:pic>
                    <p:nvPicPr>
                      <p:cNvPr id="0" name=""/>
                      <p:cNvPicPr/>
                      <p:nvPr/>
                    </p:nvPicPr>
                    <p:blipFill>
                      <a:blip r:embed="rId7"/>
                      <a:stretch>
                        <a:fillRect/>
                      </a:stretch>
                    </p:blipFill>
                    <p:spPr>
                      <a:xfrm>
                        <a:off x="2303463" y="3200400"/>
                        <a:ext cx="4537075" cy="1284288"/>
                      </a:xfrm>
                      <a:prstGeom prst="rect">
                        <a:avLst/>
                      </a:prstGeom>
                    </p:spPr>
                  </p:pic>
                </p:oleObj>
              </mc:Fallback>
            </mc:AlternateContent>
          </a:graphicData>
        </a:graphic>
      </p:graphicFrame>
    </p:spTree>
    <p:extLst>
      <p:ext uri="{BB962C8B-B14F-4D97-AF65-F5344CB8AC3E}">
        <p14:creationId xmlns:p14="http://schemas.microsoft.com/office/powerpoint/2010/main" val="22757720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3" name="Picture 2" descr="Icon P 1&#10;">
            <a:extLst>
              <a:ext uri="{FF2B5EF4-FFF2-40B4-BE49-F238E27FC236}">
                <a16:creationId xmlns:a16="http://schemas.microsoft.com/office/drawing/2014/main" id="{C6B5747D-5083-47F7-B6CB-6CD5E6BBA69D}"/>
              </a:ext>
            </a:extLst>
          </p:cNvPr>
          <p:cNvPicPr>
            <a:picLocks noChangeAspect="1"/>
          </p:cNvPicPr>
          <p:nvPr/>
        </p:nvPicPr>
        <p:blipFill>
          <a:blip r:embed="rId3"/>
          <a:stretch>
            <a:fillRect/>
          </a:stretch>
        </p:blipFill>
        <p:spPr>
          <a:xfrm>
            <a:off x="762000" y="268728"/>
            <a:ext cx="1133954" cy="816935"/>
          </a:xfrm>
          <a:prstGeom prst="rect">
            <a:avLst/>
          </a:prstGeom>
        </p:spPr>
      </p:pic>
      <p:sp>
        <p:nvSpPr>
          <p:cNvPr id="2" name="Title 1">
            <a:extLst>
              <a:ext uri="{FF2B5EF4-FFF2-40B4-BE49-F238E27FC236}">
                <a16:creationId xmlns:a16="http://schemas.microsoft.com/office/drawing/2014/main" id="{C65EB8CF-5169-4362-AE23-EEA41104ED0B}"/>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12</a:t>
            </a:r>
            <a:endParaRPr lang="en-AU" b="1" dirty="0">
              <a:solidFill>
                <a:srgbClr val="145C76"/>
              </a:solidFill>
              <a:latin typeface="+mj-lt"/>
            </a:endParaRPr>
          </a:p>
        </p:txBody>
      </p:sp>
      <p:sp>
        <p:nvSpPr>
          <p:cNvPr id="157701" name="Google Shape;433;g847cf01710_0_113">
            <a:extLst>
              <a:ext uri="{FF2B5EF4-FFF2-40B4-BE49-F238E27FC236}">
                <a16:creationId xmlns:a16="http://schemas.microsoft.com/office/drawing/2014/main" id="{C7E3652C-8B15-A440-B562-B6FD099BDABD}"/>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Tx/>
              <a:buNone/>
            </a:pP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What is the concentration of H</a:t>
            </a:r>
            <a:r>
              <a:rPr lang="en-US" altLang="en-US" sz="2400" b="0" baseline="30000" dirty="0">
                <a:solidFill>
                  <a:srgbClr val="000000"/>
                </a:solidFill>
                <a:ea typeface="Calibri" panose="020F0502020204030204" pitchFamily="34" charset="0"/>
                <a:cs typeface="Arial" panose="020B0604020202020204" pitchFamily="34" charset="0"/>
                <a:sym typeface="Calibri" panose="020F0502020204030204" pitchFamily="34" charset="0"/>
              </a:rPr>
              <a:t>+</a:t>
            </a: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 in a solution of 0.01 </a:t>
            </a:r>
            <a:r>
              <a:rPr lang="en-US" altLang="en-US" sz="1800" b="0" dirty="0">
                <a:solidFill>
                  <a:srgbClr val="000000"/>
                </a:solidFill>
                <a:ea typeface="Calibri" panose="020F0502020204030204" pitchFamily="34" charset="0"/>
                <a:cs typeface="Arial" panose="020B0604020202020204" pitchFamily="34" charset="0"/>
                <a:sym typeface="Calibri" panose="020F0502020204030204" pitchFamily="34" charset="0"/>
              </a:rPr>
              <a:t>M</a:t>
            </a: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 NaOH? Because NaOH is a strong base, it dissociates completely into Na</a:t>
            </a:r>
            <a:r>
              <a:rPr lang="en-US" altLang="en-US" sz="2400" b="0" baseline="30000" dirty="0">
                <a:solidFill>
                  <a:srgbClr val="000000"/>
                </a:solidFill>
                <a:ea typeface="Calibri" panose="020F0502020204030204" pitchFamily="34" charset="0"/>
                <a:cs typeface="Arial" panose="020B0604020202020204" pitchFamily="34" charset="0"/>
                <a:sym typeface="Calibri" panose="020F0502020204030204" pitchFamily="34" charset="0"/>
              </a:rPr>
              <a:t>+</a:t>
            </a: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 and OH</a:t>
            </a:r>
            <a:r>
              <a:rPr lang="en-US" altLang="en-US" sz="2400" b="0" baseline="30000" dirty="0">
                <a:solidFill>
                  <a:srgbClr val="000000"/>
                </a:solidFill>
                <a:ea typeface="Calibri" panose="020F0502020204030204" pitchFamily="34" charset="0"/>
                <a:cs typeface="Arial" panose="020B0604020202020204" pitchFamily="34" charset="0"/>
                <a:sym typeface="Calibri" panose="020F0502020204030204" pitchFamily="34" charset="0"/>
              </a:rPr>
              <a:t>–</a:t>
            </a: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a:t>
            </a:r>
            <a:endParaRPr lang="en-US" altLang="en-US" sz="2400" b="0" dirty="0">
              <a:ea typeface="Calibri" panose="020F0502020204030204" pitchFamily="34" charset="0"/>
              <a:cs typeface="Arial" panose="020B0604020202020204" pitchFamily="34" charset="0"/>
            </a:endParaRPr>
          </a:p>
          <a:p>
            <a:pPr>
              <a:lnSpc>
                <a:spcPct val="115000"/>
              </a:lnSpc>
              <a:spcBef>
                <a:spcPts val="800"/>
              </a:spcBef>
              <a:buClr>
                <a:srgbClr val="000000"/>
              </a:buClr>
              <a:buSzPts val="1100"/>
              <a:buFontTx/>
              <a:buNone/>
            </a:pPr>
            <a:endPar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A. 0.01 </a:t>
            </a:r>
            <a:r>
              <a:rPr lang="en-US" altLang="en-US" sz="1800" b="0" dirty="0">
                <a:solidFill>
                  <a:srgbClr val="000000"/>
                </a:solidFill>
                <a:ea typeface="Calibri" panose="020F0502020204030204" pitchFamily="34" charset="0"/>
                <a:cs typeface="Arial" panose="020B0604020202020204" pitchFamily="34" charset="0"/>
                <a:sym typeface="Arial" panose="020B0604020202020204" pitchFamily="34" charset="0"/>
              </a:rPr>
              <a:t>M</a:t>
            </a: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 </a:t>
            </a:r>
          </a:p>
          <a:p>
            <a:pPr>
              <a:lnSpc>
                <a:spcPct val="115000"/>
              </a:lnSpc>
              <a:spcBef>
                <a:spcPct val="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B. 10</a:t>
            </a:r>
            <a:r>
              <a:rPr lang="en-US" altLang="en-US" sz="2400" b="0" baseline="30000" dirty="0">
                <a:solidFill>
                  <a:srgbClr val="000000"/>
                </a:solidFill>
                <a:ea typeface="Calibri" panose="020F0502020204030204" pitchFamily="34" charset="0"/>
                <a:cs typeface="Arial" panose="020B0604020202020204" pitchFamily="34" charset="0"/>
                <a:sym typeface="Arial" panose="020B0604020202020204" pitchFamily="34" charset="0"/>
              </a:rPr>
              <a:t>–13 </a:t>
            </a:r>
            <a:r>
              <a:rPr lang="en-US" altLang="en-US" sz="1800" b="0" dirty="0">
                <a:solidFill>
                  <a:srgbClr val="000000"/>
                </a:solidFill>
                <a:ea typeface="Calibri" panose="020F0502020204030204" pitchFamily="34" charset="0"/>
                <a:cs typeface="Arial" panose="020B0604020202020204" pitchFamily="34" charset="0"/>
                <a:sym typeface="Arial" panose="020B0604020202020204" pitchFamily="34" charset="0"/>
              </a:rPr>
              <a:t>M</a:t>
            </a:r>
          </a:p>
          <a:p>
            <a:pPr>
              <a:lnSpc>
                <a:spcPct val="115000"/>
              </a:lnSpc>
              <a:spcBef>
                <a:spcPct val="0"/>
              </a:spcBef>
              <a:buClr>
                <a:srgbClr val="000000"/>
              </a:buClr>
              <a:buSzPts val="1100"/>
              <a:buFontTx/>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C. 10</a:t>
            </a:r>
            <a:r>
              <a:rPr lang="en-US" altLang="en-US" sz="2400" b="0" baseline="30000" dirty="0">
                <a:solidFill>
                  <a:srgbClr val="000000"/>
                </a:solidFill>
                <a:ea typeface="Calibri" panose="020F0502020204030204" pitchFamily="34" charset="0"/>
                <a:cs typeface="Arial" panose="020B0604020202020204" pitchFamily="34" charset="0"/>
                <a:sym typeface="Arial" panose="020B0604020202020204" pitchFamily="34" charset="0"/>
              </a:rPr>
              <a:t>–14</a:t>
            </a: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 </a:t>
            </a:r>
            <a:r>
              <a:rPr lang="en-US" altLang="en-US" sz="1800" b="0" dirty="0">
                <a:solidFill>
                  <a:srgbClr val="000000"/>
                </a:solidFill>
                <a:ea typeface="Calibri" panose="020F0502020204030204" pitchFamily="34" charset="0"/>
                <a:cs typeface="Arial" panose="020B0604020202020204" pitchFamily="34" charset="0"/>
                <a:sym typeface="Arial" panose="020B0604020202020204" pitchFamily="34" charset="0"/>
              </a:rPr>
              <a:t>M</a:t>
            </a:r>
          </a:p>
          <a:p>
            <a:pPr>
              <a:lnSpc>
                <a:spcPct val="115000"/>
              </a:lnSpc>
              <a:spcBef>
                <a:spcPct val="0"/>
              </a:spcBef>
              <a:buClr>
                <a:srgbClr val="000000"/>
              </a:buClr>
              <a:buSzPts val="1100"/>
              <a:buFontTx/>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D. 10</a:t>
            </a:r>
            <a:r>
              <a:rPr lang="en-US" altLang="en-US" sz="2400" b="0" baseline="30000" dirty="0">
                <a:solidFill>
                  <a:srgbClr val="000000"/>
                </a:solidFill>
                <a:ea typeface="Calibri" panose="020F0502020204030204" pitchFamily="34" charset="0"/>
                <a:cs typeface="Arial" panose="020B0604020202020204" pitchFamily="34" charset="0"/>
                <a:sym typeface="Arial" panose="020B0604020202020204" pitchFamily="34" charset="0"/>
              </a:rPr>
              <a:t>–12</a:t>
            </a: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 </a:t>
            </a:r>
            <a:r>
              <a:rPr lang="en-US" altLang="en-US" sz="1800" b="0" dirty="0">
                <a:solidFill>
                  <a:srgbClr val="000000"/>
                </a:solidFill>
                <a:ea typeface="Calibri" panose="020F0502020204030204" pitchFamily="34" charset="0"/>
                <a:cs typeface="Arial" panose="020B0604020202020204" pitchFamily="34" charset="0"/>
                <a:sym typeface="Arial" panose="020B0604020202020204" pitchFamily="34" charset="0"/>
              </a:rPr>
              <a:t>M</a:t>
            </a:r>
            <a:endParaRPr lang="en-US" altLang="en-US" sz="1800" b="0" dirty="0">
              <a:solidFill>
                <a:srgbClr val="000000"/>
              </a:solidFill>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030653-B29C-4728-A8EF-2A60859F8DFF}"/>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12, Response</a:t>
            </a:r>
            <a:endParaRPr lang="en-AU" b="1" dirty="0">
              <a:solidFill>
                <a:srgbClr val="145C76"/>
              </a:solidFill>
              <a:latin typeface="+mj-lt"/>
            </a:endParaRPr>
          </a:p>
        </p:txBody>
      </p:sp>
      <p:sp>
        <p:nvSpPr>
          <p:cNvPr id="5" name="Google Shape;433;g847cf01710_0_113">
            <a:extLst>
              <a:ext uri="{FF2B5EF4-FFF2-40B4-BE49-F238E27FC236}">
                <a16:creationId xmlns:a16="http://schemas.microsoft.com/office/drawing/2014/main" id="{C7E3652C-8B15-A440-B562-B6FD099BDABD}"/>
              </a:ext>
            </a:extLst>
          </p:cNvPr>
          <p:cNvSpPr txBox="1">
            <a:spLocks noChangeArrowheads="1"/>
          </p:cNvSpPr>
          <p:nvPr/>
        </p:nvSpPr>
        <p:spPr bwMode="auto">
          <a:xfrm>
            <a:off x="288925" y="1412875"/>
            <a:ext cx="856615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Tx/>
              <a:buNone/>
            </a:pP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What is the concentration of H</a:t>
            </a:r>
            <a:r>
              <a:rPr lang="en-US" altLang="en-US" sz="2400" b="0" baseline="30000" dirty="0">
                <a:solidFill>
                  <a:srgbClr val="000000"/>
                </a:solidFill>
                <a:ea typeface="Calibri" panose="020F0502020204030204" pitchFamily="34" charset="0"/>
                <a:cs typeface="Arial" panose="020B0604020202020204" pitchFamily="34" charset="0"/>
                <a:sym typeface="Calibri" panose="020F0502020204030204" pitchFamily="34" charset="0"/>
              </a:rPr>
              <a:t>+</a:t>
            </a: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 in a solution of 0.01 </a:t>
            </a:r>
            <a:r>
              <a:rPr lang="en-US" altLang="en-US" sz="1800" b="0" dirty="0">
                <a:solidFill>
                  <a:srgbClr val="000000"/>
                </a:solidFill>
                <a:ea typeface="Calibri" panose="020F0502020204030204" pitchFamily="34" charset="0"/>
                <a:cs typeface="Arial" panose="020B0604020202020204" pitchFamily="34" charset="0"/>
                <a:sym typeface="Calibri" panose="020F0502020204030204" pitchFamily="34" charset="0"/>
              </a:rPr>
              <a:t>M</a:t>
            </a: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 NaOH? Because NaOH is a strong base, it dissociates completely into Na</a:t>
            </a:r>
            <a:r>
              <a:rPr lang="en-US" altLang="en-US" sz="2400" b="0" baseline="30000" dirty="0">
                <a:solidFill>
                  <a:srgbClr val="000000"/>
                </a:solidFill>
                <a:ea typeface="Calibri" panose="020F0502020204030204" pitchFamily="34" charset="0"/>
                <a:cs typeface="Arial" panose="020B0604020202020204" pitchFamily="34" charset="0"/>
                <a:sym typeface="Calibri" panose="020F0502020204030204" pitchFamily="34" charset="0"/>
              </a:rPr>
              <a:t>+</a:t>
            </a: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 and OH</a:t>
            </a:r>
            <a:r>
              <a:rPr lang="en-US" altLang="en-US" sz="2400" b="0" baseline="30000" dirty="0">
                <a:solidFill>
                  <a:srgbClr val="000000"/>
                </a:solidFill>
                <a:ea typeface="Calibri" panose="020F0502020204030204" pitchFamily="34" charset="0"/>
                <a:cs typeface="Arial" panose="020B0604020202020204" pitchFamily="34" charset="0"/>
                <a:sym typeface="Calibri" panose="020F0502020204030204" pitchFamily="34" charset="0"/>
              </a:rPr>
              <a:t>–</a:t>
            </a: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a:t>
            </a:r>
            <a:endParaRPr lang="en-US" altLang="en-US" sz="2400" b="0" dirty="0">
              <a:ea typeface="Calibri" panose="020F0502020204030204" pitchFamily="34" charset="0"/>
              <a:cs typeface="Arial" panose="020B0604020202020204" pitchFamily="34" charset="0"/>
            </a:endParaRPr>
          </a:p>
          <a:p>
            <a:pPr>
              <a:lnSpc>
                <a:spcPct val="115000"/>
              </a:lnSpc>
              <a:spcBef>
                <a:spcPct val="0"/>
              </a:spcBef>
              <a:buClr>
                <a:srgbClr val="000000"/>
              </a:buClr>
              <a:buSzPts val="1100"/>
              <a:buFontTx/>
              <a:buNone/>
            </a:pP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D. 10</a:t>
            </a:r>
            <a:r>
              <a:rPr lang="en-US" altLang="en-US" sz="2400" baseline="30000" dirty="0">
                <a:solidFill>
                  <a:srgbClr val="000000"/>
                </a:solidFill>
                <a:ea typeface="Calibri" panose="020F0502020204030204" pitchFamily="34" charset="0"/>
                <a:cs typeface="Arial" panose="020B0604020202020204" pitchFamily="34" charset="0"/>
                <a:sym typeface="Arial" panose="020B0604020202020204" pitchFamily="34" charset="0"/>
              </a:rPr>
              <a:t>–12</a:t>
            </a: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 </a:t>
            </a:r>
            <a:r>
              <a:rPr lang="en-US" altLang="en-US" sz="1800" dirty="0">
                <a:solidFill>
                  <a:srgbClr val="000000"/>
                </a:solidFill>
                <a:ea typeface="Calibri" panose="020F0502020204030204" pitchFamily="34" charset="0"/>
                <a:cs typeface="Arial" panose="020B0604020202020204" pitchFamily="34" charset="0"/>
                <a:sym typeface="Arial" panose="020B0604020202020204" pitchFamily="34" charset="0"/>
              </a:rPr>
              <a:t>M </a:t>
            </a:r>
            <a:endParaRPr lang="en-US" altLang="en-US" sz="1800" dirty="0">
              <a:solidFill>
                <a:srgbClr val="000000"/>
              </a:solidFill>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730489556"/>
              </p:ext>
            </p:extLst>
          </p:nvPr>
        </p:nvGraphicFramePr>
        <p:xfrm>
          <a:off x="233363" y="3863975"/>
          <a:ext cx="4224337" cy="2255838"/>
        </p:xfrm>
        <a:graphic>
          <a:graphicData uri="http://schemas.openxmlformats.org/presentationml/2006/ole">
            <mc:AlternateContent xmlns:mc="http://schemas.openxmlformats.org/markup-compatibility/2006">
              <mc:Choice xmlns:v="urn:schemas-microsoft-com:vml" Requires="v">
                <p:oleObj spid="_x0000_s10270" name="Equation" r:id="rId4" imgW="2425680" imgH="1295280" progId="Equation.DSMT4">
                  <p:embed/>
                </p:oleObj>
              </mc:Choice>
              <mc:Fallback>
                <p:oleObj name="Equation" r:id="rId4" imgW="2425680" imgH="1295280" progId="Equation.DSMT4">
                  <p:embed/>
                  <p:pic>
                    <p:nvPicPr>
                      <p:cNvPr id="0" name=""/>
                      <p:cNvPicPr/>
                      <p:nvPr/>
                    </p:nvPicPr>
                    <p:blipFill>
                      <a:blip r:embed="rId5"/>
                      <a:stretch>
                        <a:fillRect/>
                      </a:stretch>
                    </p:blipFill>
                    <p:spPr>
                      <a:xfrm>
                        <a:off x="233363" y="3863975"/>
                        <a:ext cx="4224337" cy="2255838"/>
                      </a:xfrm>
                      <a:prstGeom prst="rect">
                        <a:avLst/>
                      </a:prstGeom>
                    </p:spPr>
                  </p:pic>
                </p:oleObj>
              </mc:Fallback>
            </mc:AlternateContent>
          </a:graphicData>
        </a:graphic>
      </p:graphicFrame>
    </p:spTree>
    <p:extLst>
      <p:ext uri="{BB962C8B-B14F-4D97-AF65-F5344CB8AC3E}">
        <p14:creationId xmlns:p14="http://schemas.microsoft.com/office/powerpoint/2010/main" val="17396423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4E3235-42EF-412C-9DA7-E0B16A39E8E4}"/>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Neutral pH</a:t>
            </a:r>
            <a:endParaRPr lang="en-AU" dirty="0"/>
          </a:p>
        </p:txBody>
      </p:sp>
      <p:sp>
        <p:nvSpPr>
          <p:cNvPr id="4" name="Google Shape;232;g7fe2cbe272_0_58">
            <a:extLst>
              <a:ext uri="{FF2B5EF4-FFF2-40B4-BE49-F238E27FC236}">
                <a16:creationId xmlns:a16="http://schemas.microsoft.com/office/drawing/2014/main" id="{6C7558CB-2F87-0540-91AC-772BD10197B3}"/>
              </a:ext>
            </a:extLst>
          </p:cNvPr>
          <p:cNvSpPr txBox="1">
            <a:spLocks/>
          </p:cNvSpPr>
          <p:nvPr/>
        </p:nvSpPr>
        <p:spPr bwMode="auto">
          <a:xfrm>
            <a:off x="228600" y="1371600"/>
            <a:ext cx="8382000" cy="17526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neutral pH = </a:t>
            </a:r>
            <a:r>
              <a:rPr lang="en-US" sz="2400" b="0" dirty="0">
                <a:latin typeface="Arial" panose="020B0604020202020204" pitchFamily="34" charset="0"/>
                <a:cs typeface="Arial" panose="020B0604020202020204" pitchFamily="34" charset="0"/>
              </a:rPr>
              <a:t>exactly equal concentrations of H</a:t>
            </a:r>
            <a:r>
              <a:rPr lang="en-US" sz="2400" b="0" baseline="30000" dirty="0">
                <a:latin typeface="Arial" panose="020B0604020202020204" pitchFamily="34" charset="0"/>
                <a:cs typeface="Arial" panose="020B0604020202020204" pitchFamily="34" charset="0"/>
              </a:rPr>
              <a:t>+</a:t>
            </a:r>
            <a:r>
              <a:rPr lang="en-US" sz="2400" b="0" dirty="0">
                <a:latin typeface="Arial" panose="020B0604020202020204" pitchFamily="34" charset="0"/>
                <a:cs typeface="Arial" panose="020B0604020202020204" pitchFamily="34" charset="0"/>
              </a:rPr>
              <a:t> and OH</a:t>
            </a:r>
            <a:r>
              <a:rPr lang="en-US" sz="2400" b="0" baseline="30000" dirty="0">
                <a:latin typeface="Arial" panose="020B0604020202020204" pitchFamily="34" charset="0"/>
                <a:cs typeface="Arial" panose="020B0604020202020204" pitchFamily="34" charset="0"/>
              </a:rPr>
              <a:t>−</a:t>
            </a:r>
            <a:r>
              <a:rPr lang="en-US" sz="2400" b="0" dirty="0">
                <a:latin typeface="Arial" panose="020B0604020202020204" pitchFamily="34" charset="0"/>
                <a:cs typeface="Arial" panose="020B0604020202020204" pitchFamily="34" charset="0"/>
              </a:rPr>
              <a:t>,</a:t>
            </a:r>
            <a:r>
              <a:rPr lang="en-US" sz="2400" b="0" baseline="30000" dirty="0">
                <a:latin typeface="Arial" panose="020B0604020202020204" pitchFamily="34" charset="0"/>
                <a:cs typeface="Arial" panose="020B0604020202020204" pitchFamily="34" charset="0"/>
              </a:rPr>
              <a:t> </a:t>
            </a:r>
            <a:r>
              <a:rPr lang="en-US" sz="2400" b="0" dirty="0">
                <a:latin typeface="Arial" panose="020B0604020202020204" pitchFamily="34" charset="0"/>
                <a:cs typeface="Arial" panose="020B0604020202020204" pitchFamily="34" charset="0"/>
              </a:rPr>
              <a:t>as in pure water</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at neutral pH:</a:t>
            </a:r>
            <a:endParaRPr lang="en-US" sz="2400" dirty="0">
              <a:latin typeface="Arial" panose="020B0604020202020204" pitchFamily="34" charset="0"/>
              <a:cs typeface="Arial" panose="020B0604020202020204"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89952560"/>
              </p:ext>
            </p:extLst>
          </p:nvPr>
        </p:nvGraphicFramePr>
        <p:xfrm>
          <a:off x="2314279" y="3289818"/>
          <a:ext cx="4515441" cy="585787"/>
        </p:xfrm>
        <a:graphic>
          <a:graphicData uri="http://schemas.openxmlformats.org/presentationml/2006/ole">
            <mc:AlternateContent xmlns:mc="http://schemas.openxmlformats.org/markup-compatibility/2006">
              <mc:Choice xmlns:v="urn:schemas-microsoft-com:vml" Requires="v">
                <p:oleObj spid="_x0000_s11323" name="Equation" r:id="rId4" imgW="2349360" imgH="304560" progId="Equation.DSMT4">
                  <p:embed/>
                </p:oleObj>
              </mc:Choice>
              <mc:Fallback>
                <p:oleObj name="Equation" r:id="rId4" imgW="2349360" imgH="304560" progId="Equation.DSMT4">
                  <p:embed/>
                  <p:pic>
                    <p:nvPicPr>
                      <p:cNvPr id="0" name=""/>
                      <p:cNvPicPr/>
                      <p:nvPr/>
                    </p:nvPicPr>
                    <p:blipFill>
                      <a:blip r:embed="rId5"/>
                      <a:stretch>
                        <a:fillRect/>
                      </a:stretch>
                    </p:blipFill>
                    <p:spPr>
                      <a:xfrm>
                        <a:off x="2314279" y="3289818"/>
                        <a:ext cx="4515441" cy="585787"/>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621206006"/>
              </p:ext>
            </p:extLst>
          </p:nvPr>
        </p:nvGraphicFramePr>
        <p:xfrm>
          <a:off x="2314279" y="4238625"/>
          <a:ext cx="3733800" cy="1171575"/>
        </p:xfrm>
        <a:graphic>
          <a:graphicData uri="http://schemas.openxmlformats.org/presentationml/2006/ole">
            <mc:AlternateContent xmlns:mc="http://schemas.openxmlformats.org/markup-compatibility/2006">
              <mc:Choice xmlns:v="urn:schemas-microsoft-com:vml" Requires="v">
                <p:oleObj spid="_x0000_s11324" name="Equation" r:id="rId6" imgW="1942920" imgH="609480" progId="Equation.DSMT4">
                  <p:embed/>
                </p:oleObj>
              </mc:Choice>
              <mc:Fallback>
                <p:oleObj name="Equation" r:id="rId6" imgW="1942920" imgH="609480" progId="Equation.DSMT4">
                  <p:embed/>
                  <p:pic>
                    <p:nvPicPr>
                      <p:cNvPr id="0" name=""/>
                      <p:cNvPicPr/>
                      <p:nvPr/>
                    </p:nvPicPr>
                    <p:blipFill>
                      <a:blip r:embed="rId7"/>
                      <a:stretch>
                        <a:fillRect/>
                      </a:stretch>
                    </p:blipFill>
                    <p:spPr>
                      <a:xfrm>
                        <a:off x="2314279" y="4238625"/>
                        <a:ext cx="3733800" cy="1171575"/>
                      </a:xfrm>
                      <a:prstGeom prst="rect">
                        <a:avLst/>
                      </a:prstGeom>
                    </p:spPr>
                  </p:pic>
                </p:oleObj>
              </mc:Fallback>
            </mc:AlternateContent>
          </a:graphicData>
        </a:graphic>
      </p:graphicFrame>
    </p:spTree>
    <p:extLst>
      <p:ext uri="{BB962C8B-B14F-4D97-AF65-F5344CB8AC3E}">
        <p14:creationId xmlns:p14="http://schemas.microsoft.com/office/powerpoint/2010/main" val="3647850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AE04F-73BA-443D-8AAA-45485F4D5475}"/>
              </a:ext>
            </a:extLst>
          </p:cNvPr>
          <p:cNvSpPr>
            <a:spLocks noGrp="1"/>
          </p:cNvSpPr>
          <p:nvPr>
            <p:ph type="title"/>
          </p:nvPr>
        </p:nvSpPr>
        <p:spPr/>
        <p:txBody>
          <a:bodyPr/>
          <a:lstStyle/>
          <a:p>
            <a:r>
              <a:rPr lang="en-US" altLang="en-US" b="1" dirty="0">
                <a:solidFill>
                  <a:srgbClr val="4E4CB4"/>
                </a:solidFill>
                <a:latin typeface="Arial" panose="020B0604020202020204" pitchFamily="34" charset="0"/>
                <a:ea typeface="ＭＳ Ｐゴシック" panose="020B0600070205080204" pitchFamily="34" charset="-128"/>
                <a:cs typeface="Arial" panose="020B0604020202020204" pitchFamily="34" charset="0"/>
              </a:rPr>
              <a:t>The pH Scale Designates the H</a:t>
            </a:r>
            <a:r>
              <a:rPr lang="en-US" altLang="en-US" b="1" baseline="30000" dirty="0">
                <a:solidFill>
                  <a:srgbClr val="4E4CB4"/>
                </a:solidFill>
                <a:latin typeface="Arial" panose="020B0604020202020204" pitchFamily="34" charset="0"/>
                <a:ea typeface="ＭＳ Ｐゴシック" panose="020B0600070205080204" pitchFamily="34" charset="-128"/>
                <a:cs typeface="Arial" panose="020B0604020202020204" pitchFamily="34" charset="0"/>
              </a:rPr>
              <a:t>+</a:t>
            </a:r>
            <a:r>
              <a:rPr lang="en-US" altLang="en-US" b="1" dirty="0">
                <a:solidFill>
                  <a:srgbClr val="4E4CB4"/>
                </a:solidFill>
                <a:latin typeface="Arial" panose="020B0604020202020204" pitchFamily="34" charset="0"/>
                <a:ea typeface="ＭＳ Ｐゴシック" panose="020B0600070205080204" pitchFamily="34" charset="-128"/>
                <a:cs typeface="Arial" panose="020B0604020202020204" pitchFamily="34" charset="0"/>
              </a:rPr>
              <a:t> and OH</a:t>
            </a:r>
            <a:r>
              <a:rPr lang="en-US" altLang="en-US" b="1" baseline="30000" dirty="0">
                <a:solidFill>
                  <a:srgbClr val="4E4CB4"/>
                </a:solidFill>
                <a:latin typeface="Arial" panose="020B0604020202020204" pitchFamily="34" charset="0"/>
                <a:ea typeface="ＭＳ Ｐゴシック" panose="020B0600070205080204" pitchFamily="34" charset="-128"/>
                <a:cs typeface="Arial" panose="020B0604020202020204" pitchFamily="34" charset="0"/>
              </a:rPr>
              <a:t>– </a:t>
            </a:r>
            <a:r>
              <a:rPr lang="en-US" altLang="en-US" b="1" dirty="0">
                <a:solidFill>
                  <a:srgbClr val="4E4CB4"/>
                </a:solidFill>
                <a:latin typeface="Arial" panose="020B0604020202020204" pitchFamily="34" charset="0"/>
                <a:ea typeface="ＭＳ Ｐゴシック" panose="020B0600070205080204" pitchFamily="34" charset="-128"/>
                <a:cs typeface="Arial" panose="020B0604020202020204" pitchFamily="34" charset="0"/>
              </a:rPr>
              <a:t>Concentrations</a:t>
            </a:r>
            <a:endParaRPr lang="en-AU" dirty="0">
              <a:solidFill>
                <a:srgbClr val="4E4CB4"/>
              </a:solidFill>
            </a:endParaRPr>
          </a:p>
        </p:txBody>
      </p:sp>
      <mc:AlternateContent xmlns:mc="http://schemas.openxmlformats.org/markup-compatibility/2006" xmlns:a14="http://schemas.microsoft.com/office/drawing/2010/main">
        <mc:Choice Requires="a14">
          <p:sp>
            <p:nvSpPr>
              <p:cNvPr id="5" name="Google Shape;232;g7fe2cbe272_0_58">
                <a:extLst>
                  <a:ext uri="{FF2B5EF4-FFF2-40B4-BE49-F238E27FC236}">
                    <a16:creationId xmlns:a16="http://schemas.microsoft.com/office/drawing/2014/main" id="{6699C8F7-50D6-5B40-9B83-9E9E2BB1C596}"/>
                  </a:ext>
                </a:extLst>
              </p:cNvPr>
              <p:cNvSpPr txBox="1">
                <a:spLocks/>
              </p:cNvSpPr>
              <p:nvPr/>
            </p:nvSpPr>
            <p:spPr bwMode="auto">
              <a:xfrm>
                <a:off x="381000" y="1600200"/>
                <a:ext cx="4823619" cy="4397514"/>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pH scale </a:t>
                </a:r>
                <a:r>
                  <a:rPr lang="en-US" sz="2400" b="0" dirty="0">
                    <a:latin typeface="Arial" panose="020B0604020202020204" pitchFamily="34" charset="0"/>
                    <a:cs typeface="Arial" panose="020B0604020202020204" pitchFamily="34" charset="0"/>
                  </a:rPr>
                  <a:t>is based on the ion product of water, </a:t>
                </a:r>
                <a:r>
                  <a:rPr lang="en-US" sz="2400" b="0" i="1" dirty="0">
                    <a:latin typeface="Arial" panose="020B0604020202020204" pitchFamily="34" charset="0"/>
                    <a:cs typeface="Arial" panose="020B0604020202020204" pitchFamily="34" charset="0"/>
                  </a:rPr>
                  <a:t>K</a:t>
                </a:r>
                <a:r>
                  <a:rPr lang="en-US" sz="2400" b="0" baseline="-25000" dirty="0">
                    <a:latin typeface="Arial" panose="020B0604020202020204" pitchFamily="34" charset="0"/>
                    <a:cs typeface="Arial" panose="020B0604020202020204" pitchFamily="34" charset="0"/>
                  </a:rPr>
                  <a:t>w</a:t>
                </a: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the term </a:t>
                </a:r>
                <a:r>
                  <a:rPr lang="en-US" sz="2400" dirty="0">
                    <a:latin typeface="Arial" panose="020B0604020202020204" pitchFamily="34" charset="0"/>
                    <a:cs typeface="Arial" panose="020B0604020202020204" pitchFamily="34" charset="0"/>
                  </a:rPr>
                  <a:t>pH </a:t>
                </a:r>
                <a:r>
                  <a:rPr lang="en-US" sz="2400" b="0" dirty="0">
                    <a:latin typeface="Arial" panose="020B0604020202020204" pitchFamily="34" charset="0"/>
                    <a:cs typeface="Arial" panose="020B0604020202020204" pitchFamily="34" charset="0"/>
                  </a:rPr>
                  <a:t>is defined by the expression </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None/>
                  <a:defRPr/>
                </a:pPr>
                <a:r>
                  <a:rPr lang="en-US" sz="2400" b="0" dirty="0">
                    <a:latin typeface="Arial" panose="020B0604020202020204" pitchFamily="34" charset="0"/>
                    <a:cs typeface="Arial" panose="020B0604020202020204" pitchFamily="34" charset="0"/>
                  </a:rPr>
                  <a:t>      pH = log </a:t>
                </a:r>
                <a14:m>
                  <m:oMath xmlns:m="http://schemas.openxmlformats.org/officeDocument/2006/math">
                    <m:f>
                      <m:fPr>
                        <m:ctrlPr>
                          <a:rPr lang="en-US" sz="2400" b="0" i="1" smtClean="0">
                            <a:latin typeface="Cambria Math" panose="02040503050406030204" pitchFamily="18" charset="0"/>
                            <a:cs typeface="Arial" panose="020B0604020202020204" pitchFamily="34" charset="0"/>
                          </a:rPr>
                        </m:ctrlPr>
                      </m:fPr>
                      <m:num>
                        <m:r>
                          <m:rPr>
                            <m:nor/>
                          </m:rPr>
                          <a:rPr lang="en-US" sz="2400" b="0" dirty="0">
                            <a:latin typeface="Arial" panose="020B0604020202020204" pitchFamily="34" charset="0"/>
                            <a:cs typeface="Arial" panose="020B0604020202020204" pitchFamily="34" charset="0"/>
                          </a:rPr>
                          <m:t>1</m:t>
                        </m:r>
                      </m:num>
                      <m:den>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H</m:t>
                        </m:r>
                        <m:r>
                          <m:rPr>
                            <m:nor/>
                          </m:rPr>
                          <a:rPr lang="en-US" sz="2400" b="0" baseline="3000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m:t>
                        </m:r>
                      </m:den>
                    </m:f>
                  </m:oMath>
                </a14:m>
                <a:r>
                  <a:rPr lang="en-US" sz="2400" b="0" dirty="0">
                    <a:latin typeface="Arial" panose="020B0604020202020204" pitchFamily="34" charset="0"/>
                    <a:cs typeface="Arial" panose="020B0604020202020204" pitchFamily="34" charset="0"/>
                  </a:rPr>
                  <a:t> = –log [H</a:t>
                </a:r>
                <a:r>
                  <a:rPr lang="en-US" sz="2400" b="0" baseline="30000" dirty="0">
                    <a:latin typeface="Arial" panose="020B0604020202020204" pitchFamily="34" charset="0"/>
                    <a:cs typeface="Arial" panose="020B0604020202020204" pitchFamily="34" charset="0"/>
                  </a:rPr>
                  <a:t>+</a:t>
                </a:r>
                <a:r>
                  <a:rPr lang="en-US" sz="2400" b="0" dirty="0">
                    <a:latin typeface="Arial" panose="020B0604020202020204" pitchFamily="34" charset="0"/>
                    <a:cs typeface="Arial" panose="020B0604020202020204" pitchFamily="34" charset="0"/>
                  </a:rPr>
                  <a:t>]</a:t>
                </a:r>
              </a:p>
              <a:p>
                <a:pPr marL="50800" indent="0">
                  <a:lnSpc>
                    <a:spcPct val="110000"/>
                  </a:lnSpc>
                  <a:spcBef>
                    <a:spcPts val="0"/>
                  </a:spcBef>
                  <a:buSzPts val="2800"/>
                  <a:buNone/>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for a precisely neutral solution at 25 </a:t>
                </a:r>
                <a:r>
                  <a:rPr lang="en-US" sz="2400" dirty="0">
                    <a:latin typeface="+mn-lt"/>
                    <a:ea typeface="Arial Unicode MS" panose="020B0604020202020204" pitchFamily="34" charset="-128"/>
                    <a:cs typeface="Arial Unicode MS" panose="020B0604020202020204" pitchFamily="34" charset="-128"/>
                  </a:rPr>
                  <a:t>°</a:t>
                </a:r>
                <a:r>
                  <a:rPr lang="en-US" sz="2400" b="0" dirty="0">
                    <a:latin typeface="Arial" panose="020B0604020202020204" pitchFamily="34" charset="0"/>
                    <a:cs typeface="Arial" panose="020B0604020202020204" pitchFamily="34" charset="0"/>
                  </a:rPr>
                  <a:t>C, pH = 7.0 </a:t>
                </a: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mc:Choice>
        <mc:Fallback xmlns="">
          <p:sp>
            <p:nvSpPr>
              <p:cNvPr id="5" name="Google Shape;232;g7fe2cbe272_0_58">
                <a:extLst>
                  <a:ext uri="{FF2B5EF4-FFF2-40B4-BE49-F238E27FC236}">
                    <a16:creationId xmlns:a16="http://schemas.microsoft.com/office/drawing/2014/main" id="{6699C8F7-50D6-5B40-9B83-9E9E2BB1C596}"/>
                  </a:ext>
                </a:extLst>
              </p:cNvPr>
              <p:cNvSpPr txBox="1">
                <a:spLocks noRot="1" noChangeAspect="1" noMove="1" noResize="1" noEditPoints="1" noAdjustHandles="1" noChangeArrowheads="1" noChangeShapeType="1" noTextEdit="1"/>
              </p:cNvSpPr>
              <p:nvPr/>
            </p:nvSpPr>
            <p:spPr bwMode="auto">
              <a:xfrm>
                <a:off x="381000" y="1600200"/>
                <a:ext cx="4823619" cy="4397514"/>
              </a:xfrm>
              <a:prstGeom prst="rect">
                <a:avLst/>
              </a:prstGeom>
              <a:blipFill>
                <a:blip r:embed="rId3"/>
                <a:stretch>
                  <a:fillRect l="-1391" t="-1803" r="-1011" b="-3606"/>
                </a:stretch>
              </a:blipFill>
              <a:ln>
                <a:noFill/>
              </a:ln>
            </p:spPr>
            <p:txBody>
              <a:bodyPr/>
              <a:lstStyle/>
              <a:p>
                <a:r>
                  <a:rPr lang="en-AU">
                    <a:noFill/>
                  </a:rPr>
                  <a:t> </a:t>
                </a:r>
              </a:p>
            </p:txBody>
          </p:sp>
        </mc:Fallback>
      </mc:AlternateContent>
      <p:sp>
        <p:nvSpPr>
          <p:cNvPr id="4" name="TextBox 3"/>
          <p:cNvSpPr txBox="1"/>
          <p:nvPr/>
        </p:nvSpPr>
        <p:spPr>
          <a:xfrm>
            <a:off x="5761910" y="1405040"/>
            <a:ext cx="2499996" cy="307777"/>
          </a:xfrm>
          <a:prstGeom prst="rect">
            <a:avLst/>
          </a:prstGeom>
          <a:solidFill>
            <a:srgbClr val="005F6A"/>
          </a:solidFill>
        </p:spPr>
        <p:txBody>
          <a:bodyPr wrap="square" rtlCol="0">
            <a:spAutoFit/>
          </a:bodyPr>
          <a:lstStyle/>
          <a:p>
            <a:r>
              <a:rPr lang="en-US" sz="1400" dirty="0">
                <a:solidFill>
                  <a:schemeClr val="bg1"/>
                </a:solidFill>
              </a:rPr>
              <a:t>Table 2-5 The pH Scale</a:t>
            </a:r>
          </a:p>
        </p:txBody>
      </p:sp>
      <p:graphicFrame>
        <p:nvGraphicFramePr>
          <p:cNvPr id="3" name="Table 2"/>
          <p:cNvGraphicFramePr>
            <a:graphicFrameLocks noGrp="1"/>
          </p:cNvGraphicFramePr>
          <p:nvPr>
            <p:extLst>
              <p:ext uri="{D42A27DB-BD31-4B8C-83A1-F6EECF244321}">
                <p14:modId xmlns:p14="http://schemas.microsoft.com/office/powerpoint/2010/main" val="2968665161"/>
              </p:ext>
            </p:extLst>
          </p:nvPr>
        </p:nvGraphicFramePr>
        <p:xfrm>
          <a:off x="5761910" y="1712817"/>
          <a:ext cx="2499996" cy="4290060"/>
        </p:xfrm>
        <a:graphic>
          <a:graphicData uri="http://schemas.openxmlformats.org/drawingml/2006/table">
            <a:tbl>
              <a:tblPr firstRow="1" bandRow="1">
                <a:tableStyleId>{5C22544A-7EE6-4342-B048-85BDC9FD1C3A}</a:tableStyleId>
              </a:tblPr>
              <a:tblGrid>
                <a:gridCol w="714693">
                  <a:extLst>
                    <a:ext uri="{9D8B030D-6E8A-4147-A177-3AD203B41FA5}">
                      <a16:colId xmlns:a16="http://schemas.microsoft.com/office/drawing/2014/main" val="20000"/>
                    </a:ext>
                  </a:extLst>
                </a:gridCol>
                <a:gridCol w="408305">
                  <a:extLst>
                    <a:ext uri="{9D8B030D-6E8A-4147-A177-3AD203B41FA5}">
                      <a16:colId xmlns:a16="http://schemas.microsoft.com/office/drawing/2014/main" val="20001"/>
                    </a:ext>
                  </a:extLst>
                </a:gridCol>
                <a:gridCol w="821055">
                  <a:extLst>
                    <a:ext uri="{9D8B030D-6E8A-4147-A177-3AD203B41FA5}">
                      <a16:colId xmlns:a16="http://schemas.microsoft.com/office/drawing/2014/main" val="20002"/>
                    </a:ext>
                  </a:extLst>
                </a:gridCol>
                <a:gridCol w="555943">
                  <a:extLst>
                    <a:ext uri="{9D8B030D-6E8A-4147-A177-3AD203B41FA5}">
                      <a16:colId xmlns:a16="http://schemas.microsoft.com/office/drawing/2014/main" val="20003"/>
                    </a:ext>
                  </a:extLst>
                </a:gridCol>
              </a:tblGrid>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ysClr val="windowText" lastClr="000000"/>
                          </a:solidFill>
                        </a:rPr>
                        <a:t>[H</a:t>
                      </a:r>
                      <a:r>
                        <a:rPr lang="en-US" sz="1100" baseline="30000" dirty="0">
                          <a:solidFill>
                            <a:sysClr val="windowText" lastClr="000000"/>
                          </a:solidFill>
                        </a:rPr>
                        <a:t>+</a:t>
                      </a:r>
                      <a:r>
                        <a:rPr lang="en-US" sz="1100" dirty="0">
                          <a:solidFill>
                            <a:sysClr val="windowText" lastClr="000000"/>
                          </a:solidFill>
                        </a:rPr>
                        <a:t>] (M)</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100" dirty="0">
                          <a:solidFill>
                            <a:sysClr val="windowText" lastClr="000000"/>
                          </a:solidFill>
                        </a:rPr>
                        <a:t>pH</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ysClr val="windowText" lastClr="000000"/>
                          </a:solidFill>
                        </a:rPr>
                        <a:t>[OH</a:t>
                      </a:r>
                      <a:r>
                        <a:rPr lang="en-US" sz="1100" baseline="30000" dirty="0">
                          <a:solidFill>
                            <a:sysClr val="windowText" lastClr="000000"/>
                          </a:solidFill>
                        </a:rPr>
                        <a:t>–</a:t>
                      </a:r>
                      <a:r>
                        <a:rPr lang="en-US" sz="1100" dirty="0">
                          <a:solidFill>
                            <a:sysClr val="windowText" lastClr="000000"/>
                          </a:solidFill>
                        </a:rPr>
                        <a:t>] (M)</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100" dirty="0" err="1">
                          <a:solidFill>
                            <a:sysClr val="windowText" lastClr="000000"/>
                          </a:solidFill>
                        </a:rPr>
                        <a:t>pOH</a:t>
                      </a:r>
                      <a:r>
                        <a:rPr lang="en-US" sz="1100" baseline="30000" dirty="0" err="1">
                          <a:solidFill>
                            <a:sysClr val="windowText" lastClr="000000"/>
                          </a:solidFill>
                        </a:rPr>
                        <a:t>a</a:t>
                      </a:r>
                      <a:endParaRPr lang="en-US" sz="1100" baseline="30000" dirty="0">
                        <a:solidFill>
                          <a:sysClr val="windowText" lastClr="000000"/>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10000"/>
                  </a:ext>
                </a:extLst>
              </a:tr>
              <a:tr h="276860">
                <a:tc>
                  <a:txBody>
                    <a:bodyPr/>
                    <a:lstStyle/>
                    <a:p>
                      <a:r>
                        <a:rPr lang="en-US" sz="1100" dirty="0">
                          <a:solidFill>
                            <a:sysClr val="windowText" lastClr="000000"/>
                          </a:solidFill>
                        </a:rPr>
                        <a:t>10</a:t>
                      </a:r>
                      <a:r>
                        <a:rPr lang="en-US" sz="1100" baseline="30000" dirty="0">
                          <a:solidFill>
                            <a:sysClr val="windowText" lastClr="000000"/>
                          </a:solidFill>
                        </a:rPr>
                        <a:t>0</a:t>
                      </a:r>
                      <a:r>
                        <a:rPr lang="en-US" sz="1100" dirty="0">
                          <a:solidFill>
                            <a:sysClr val="windowText" lastClr="000000"/>
                          </a:solidFill>
                        </a:rPr>
                        <a:t>(1)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en-US" sz="1100" dirty="0">
                          <a:solidFill>
                            <a:sysClr val="windowText" lastClr="000000"/>
                          </a:solidFill>
                        </a:rPr>
                        <a:t>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r>
                        <a:rPr lang="en-US" sz="1100" dirty="0">
                          <a:solidFill>
                            <a:sysClr val="windowText" lastClr="000000"/>
                          </a:solidFill>
                        </a:rPr>
                        <a:t>10</a:t>
                      </a:r>
                      <a:r>
                        <a:rPr lang="en-US" sz="1100" baseline="30000" dirty="0">
                          <a:solidFill>
                            <a:sysClr val="windowText" lastClr="000000"/>
                          </a:solidFill>
                        </a:rPr>
                        <a:t>–14</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en-US" sz="1100" dirty="0">
                          <a:solidFill>
                            <a:sysClr val="windowText" lastClr="000000"/>
                          </a:solidFill>
                        </a:rPr>
                        <a:t>14</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28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ysClr val="windowText" lastClr="000000"/>
                          </a:solidFill>
                        </a:rPr>
                        <a:t>10</a:t>
                      </a:r>
                      <a:r>
                        <a:rPr lang="en-US" sz="1100" baseline="30000" dirty="0">
                          <a:solidFill>
                            <a:sysClr val="windowText" lastClr="000000"/>
                          </a:solidFill>
                        </a:rPr>
                        <a:t>–1</a:t>
                      </a: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100" dirty="0">
                          <a:solidFill>
                            <a:sysClr val="windowText" lastClr="000000"/>
                          </a:solidFill>
                        </a:rPr>
                        <a:t>1</a:t>
                      </a:r>
                    </a:p>
                  </a:txBody>
                  <a:tcP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ysClr val="windowText" lastClr="000000"/>
                          </a:solidFill>
                        </a:rPr>
                        <a:t>10</a:t>
                      </a:r>
                      <a:r>
                        <a:rPr lang="en-US" sz="1100" baseline="30000" dirty="0">
                          <a:solidFill>
                            <a:sysClr val="windowText" lastClr="000000"/>
                          </a:solidFill>
                        </a:rPr>
                        <a:t>–13</a:t>
                      </a: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100" dirty="0">
                          <a:solidFill>
                            <a:sysClr val="windowText" lastClr="000000"/>
                          </a:solidFill>
                        </a:rPr>
                        <a:t>13</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2"/>
                  </a:ext>
                </a:extLst>
              </a:tr>
              <a:tr h="1981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ysClr val="windowText" lastClr="000000"/>
                          </a:solidFill>
                        </a:rPr>
                        <a:t>10</a:t>
                      </a:r>
                      <a:r>
                        <a:rPr lang="en-US" sz="1100" baseline="30000" dirty="0">
                          <a:solidFill>
                            <a:sysClr val="windowText" lastClr="000000"/>
                          </a:solidFill>
                        </a:rPr>
                        <a:t>–2</a:t>
                      </a: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100" dirty="0">
                          <a:solidFill>
                            <a:sysClr val="windowText" lastClr="000000"/>
                          </a:solidFill>
                        </a:rPr>
                        <a:t>2</a:t>
                      </a:r>
                    </a:p>
                  </a:txBody>
                  <a:tcP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ysClr val="windowText" lastClr="000000"/>
                          </a:solidFill>
                        </a:rPr>
                        <a:t>10</a:t>
                      </a:r>
                      <a:r>
                        <a:rPr lang="en-US" sz="1100" baseline="30000" dirty="0">
                          <a:solidFill>
                            <a:sysClr val="windowText" lastClr="000000"/>
                          </a:solidFill>
                        </a:rPr>
                        <a:t>–12</a:t>
                      </a: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100" dirty="0">
                          <a:solidFill>
                            <a:sysClr val="windowText" lastClr="000000"/>
                          </a:solidFill>
                        </a:rPr>
                        <a:t>12</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3"/>
                  </a:ext>
                </a:extLst>
              </a:tr>
              <a:tr h="243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ysClr val="windowText" lastClr="000000"/>
                          </a:solidFill>
                        </a:rPr>
                        <a:t>10</a:t>
                      </a:r>
                      <a:r>
                        <a:rPr lang="en-US" sz="1100" baseline="30000" dirty="0">
                          <a:solidFill>
                            <a:sysClr val="windowText" lastClr="000000"/>
                          </a:solidFill>
                        </a:rPr>
                        <a:t>–3</a:t>
                      </a: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100" dirty="0">
                          <a:solidFill>
                            <a:sysClr val="windowText" lastClr="000000"/>
                          </a:solidFill>
                        </a:rPr>
                        <a:t>3</a:t>
                      </a:r>
                    </a:p>
                  </a:txBody>
                  <a:tcP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ysClr val="windowText" lastClr="000000"/>
                          </a:solidFill>
                        </a:rPr>
                        <a:t>10</a:t>
                      </a:r>
                      <a:r>
                        <a:rPr lang="en-US" sz="1100" baseline="30000" dirty="0">
                          <a:solidFill>
                            <a:sysClr val="windowText" lastClr="000000"/>
                          </a:solidFill>
                        </a:rPr>
                        <a:t>–11</a:t>
                      </a: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100" dirty="0">
                          <a:solidFill>
                            <a:sysClr val="windowText" lastClr="000000"/>
                          </a:solidFill>
                        </a:rPr>
                        <a:t>11</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4"/>
                  </a:ext>
                </a:extLst>
              </a:tr>
              <a:tr h="2133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ysClr val="windowText" lastClr="000000"/>
                          </a:solidFill>
                        </a:rPr>
                        <a:t>10</a:t>
                      </a:r>
                      <a:r>
                        <a:rPr lang="en-US" sz="1100" baseline="30000" dirty="0">
                          <a:solidFill>
                            <a:sysClr val="windowText" lastClr="000000"/>
                          </a:solidFill>
                        </a:rPr>
                        <a:t>–4</a:t>
                      </a: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100" dirty="0">
                          <a:solidFill>
                            <a:sysClr val="windowText" lastClr="000000"/>
                          </a:solidFill>
                        </a:rPr>
                        <a:t>4</a:t>
                      </a:r>
                    </a:p>
                  </a:txBody>
                  <a:tcP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ysClr val="windowText" lastClr="000000"/>
                          </a:solidFill>
                        </a:rPr>
                        <a:t>10</a:t>
                      </a:r>
                      <a:r>
                        <a:rPr lang="en-US" sz="1100" baseline="30000" dirty="0">
                          <a:solidFill>
                            <a:sysClr val="windowText" lastClr="000000"/>
                          </a:solidFill>
                        </a:rPr>
                        <a:t>–10</a:t>
                      </a: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100" dirty="0">
                          <a:solidFill>
                            <a:sysClr val="windowText" lastClr="000000"/>
                          </a:solidFill>
                        </a:rPr>
                        <a:t>10</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5"/>
                  </a:ext>
                </a:extLst>
              </a:tr>
              <a:tr h="2590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ysClr val="windowText" lastClr="000000"/>
                          </a:solidFill>
                        </a:rPr>
                        <a:t>10</a:t>
                      </a:r>
                      <a:r>
                        <a:rPr lang="en-US" sz="1100" baseline="30000" dirty="0">
                          <a:solidFill>
                            <a:sysClr val="windowText" lastClr="000000"/>
                          </a:solidFill>
                        </a:rPr>
                        <a:t>–5</a:t>
                      </a: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100" dirty="0">
                          <a:solidFill>
                            <a:sysClr val="windowText" lastClr="000000"/>
                          </a:solidFill>
                        </a:rPr>
                        <a:t>5</a:t>
                      </a:r>
                    </a:p>
                  </a:txBody>
                  <a:tcP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ysClr val="windowText" lastClr="000000"/>
                          </a:solidFill>
                        </a:rPr>
                        <a:t>10</a:t>
                      </a:r>
                      <a:r>
                        <a:rPr lang="en-US" sz="1100" baseline="30000" dirty="0">
                          <a:solidFill>
                            <a:sysClr val="windowText" lastClr="000000"/>
                          </a:solidFill>
                        </a:rPr>
                        <a:t>–9</a:t>
                      </a: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100" dirty="0">
                          <a:solidFill>
                            <a:sysClr val="windowText" lastClr="000000"/>
                          </a:solidFill>
                        </a:rPr>
                        <a:t>9</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6"/>
                  </a:ext>
                </a:extLst>
              </a:tr>
              <a:tr h="228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ysClr val="windowText" lastClr="000000"/>
                          </a:solidFill>
                        </a:rPr>
                        <a:t>10</a:t>
                      </a:r>
                      <a:r>
                        <a:rPr lang="en-US" sz="1100" baseline="30000" dirty="0">
                          <a:solidFill>
                            <a:sysClr val="windowText" lastClr="000000"/>
                          </a:solidFill>
                        </a:rPr>
                        <a:t>–6</a:t>
                      </a: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100" dirty="0">
                          <a:solidFill>
                            <a:sysClr val="windowText" lastClr="000000"/>
                          </a:solidFill>
                        </a:rPr>
                        <a:t>6</a:t>
                      </a:r>
                    </a:p>
                  </a:txBody>
                  <a:tcP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ysClr val="windowText" lastClr="000000"/>
                          </a:solidFill>
                        </a:rPr>
                        <a:t>10</a:t>
                      </a:r>
                      <a:r>
                        <a:rPr lang="en-US" sz="1100" baseline="30000" dirty="0">
                          <a:solidFill>
                            <a:sysClr val="windowText" lastClr="000000"/>
                          </a:solidFill>
                        </a:rPr>
                        <a:t>–8</a:t>
                      </a: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100" dirty="0">
                          <a:solidFill>
                            <a:sysClr val="windowText" lastClr="000000"/>
                          </a:solidFill>
                        </a:rPr>
                        <a:t>8</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7"/>
                  </a:ext>
                </a:extLst>
              </a:tr>
              <a:tr h="2743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ysClr val="windowText" lastClr="000000"/>
                          </a:solidFill>
                        </a:rPr>
                        <a:t>10</a:t>
                      </a:r>
                      <a:r>
                        <a:rPr lang="en-US" sz="1100" baseline="30000" dirty="0">
                          <a:solidFill>
                            <a:sysClr val="windowText" lastClr="000000"/>
                          </a:solidFill>
                        </a:rPr>
                        <a:t>–7</a:t>
                      </a: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100" dirty="0">
                          <a:solidFill>
                            <a:sysClr val="windowText" lastClr="000000"/>
                          </a:solidFill>
                        </a:rPr>
                        <a:t>7</a:t>
                      </a:r>
                    </a:p>
                  </a:txBody>
                  <a:tcP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ysClr val="windowText" lastClr="000000"/>
                          </a:solidFill>
                        </a:rPr>
                        <a:t>10</a:t>
                      </a:r>
                      <a:r>
                        <a:rPr lang="en-US" sz="1100" baseline="30000" dirty="0">
                          <a:solidFill>
                            <a:sysClr val="windowText" lastClr="000000"/>
                          </a:solidFill>
                        </a:rPr>
                        <a:t>–7</a:t>
                      </a: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100" dirty="0">
                          <a:solidFill>
                            <a:sysClr val="windowText" lastClr="000000"/>
                          </a:solidFill>
                        </a:rPr>
                        <a:t>7</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8"/>
                  </a:ext>
                </a:extLst>
              </a:tr>
              <a:tr h="228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ysClr val="windowText" lastClr="000000"/>
                          </a:solidFill>
                        </a:rPr>
                        <a:t>10</a:t>
                      </a:r>
                      <a:r>
                        <a:rPr lang="en-US" sz="1100" baseline="30000" dirty="0">
                          <a:solidFill>
                            <a:sysClr val="windowText" lastClr="000000"/>
                          </a:solidFill>
                        </a:rPr>
                        <a:t>–8</a:t>
                      </a: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100" dirty="0">
                          <a:solidFill>
                            <a:sysClr val="windowText" lastClr="000000"/>
                          </a:solidFill>
                        </a:rPr>
                        <a:t>8</a:t>
                      </a:r>
                    </a:p>
                  </a:txBody>
                  <a:tcP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ysClr val="windowText" lastClr="000000"/>
                          </a:solidFill>
                        </a:rPr>
                        <a:t>10</a:t>
                      </a:r>
                      <a:r>
                        <a:rPr lang="en-US" sz="1100" baseline="30000" dirty="0">
                          <a:solidFill>
                            <a:sysClr val="windowText" lastClr="000000"/>
                          </a:solidFill>
                        </a:rPr>
                        <a:t>–6</a:t>
                      </a: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100" dirty="0">
                          <a:solidFill>
                            <a:sysClr val="windowText" lastClr="000000"/>
                          </a:solidFill>
                        </a:rPr>
                        <a:t>6</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9"/>
                  </a:ext>
                </a:extLst>
              </a:tr>
              <a:tr h="1981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ysClr val="windowText" lastClr="000000"/>
                          </a:solidFill>
                        </a:rPr>
                        <a:t>10</a:t>
                      </a:r>
                      <a:r>
                        <a:rPr lang="en-US" sz="1100" baseline="30000" dirty="0">
                          <a:solidFill>
                            <a:sysClr val="windowText" lastClr="000000"/>
                          </a:solidFill>
                        </a:rPr>
                        <a:t>–9</a:t>
                      </a: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100" dirty="0">
                          <a:solidFill>
                            <a:sysClr val="windowText" lastClr="000000"/>
                          </a:solidFill>
                        </a:rPr>
                        <a:t>9</a:t>
                      </a:r>
                    </a:p>
                  </a:txBody>
                  <a:tcP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ysClr val="windowText" lastClr="000000"/>
                          </a:solidFill>
                        </a:rPr>
                        <a:t>10</a:t>
                      </a:r>
                      <a:r>
                        <a:rPr lang="en-US" sz="1100" baseline="30000" dirty="0">
                          <a:solidFill>
                            <a:sysClr val="windowText" lastClr="000000"/>
                          </a:solidFill>
                        </a:rPr>
                        <a:t>–5</a:t>
                      </a: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100" dirty="0">
                          <a:solidFill>
                            <a:sysClr val="windowText" lastClr="000000"/>
                          </a:solidFill>
                        </a:rPr>
                        <a:t>5</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10"/>
                  </a:ext>
                </a:extLst>
              </a:tr>
              <a:tr h="243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ysClr val="windowText" lastClr="000000"/>
                          </a:solidFill>
                        </a:rPr>
                        <a:t>10</a:t>
                      </a:r>
                      <a:r>
                        <a:rPr lang="en-US" sz="1100" baseline="30000" dirty="0">
                          <a:solidFill>
                            <a:sysClr val="windowText" lastClr="000000"/>
                          </a:solidFill>
                        </a:rPr>
                        <a:t>–10</a:t>
                      </a: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100" dirty="0">
                          <a:solidFill>
                            <a:sysClr val="windowText" lastClr="000000"/>
                          </a:solidFill>
                        </a:rPr>
                        <a:t>10</a:t>
                      </a:r>
                    </a:p>
                  </a:txBody>
                  <a:tcP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ysClr val="windowText" lastClr="000000"/>
                          </a:solidFill>
                        </a:rPr>
                        <a:t>10</a:t>
                      </a:r>
                      <a:r>
                        <a:rPr lang="en-US" sz="1100" baseline="30000" dirty="0">
                          <a:solidFill>
                            <a:sysClr val="windowText" lastClr="000000"/>
                          </a:solidFill>
                        </a:rPr>
                        <a:t>–4</a:t>
                      </a: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100" dirty="0">
                          <a:solidFill>
                            <a:sysClr val="windowText" lastClr="000000"/>
                          </a:solidFill>
                        </a:rPr>
                        <a:t>4</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11"/>
                  </a:ext>
                </a:extLst>
              </a:tr>
              <a:tr h="2133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ysClr val="windowText" lastClr="000000"/>
                          </a:solidFill>
                        </a:rPr>
                        <a:t>10</a:t>
                      </a:r>
                      <a:r>
                        <a:rPr lang="en-US" sz="1100" baseline="30000" dirty="0">
                          <a:solidFill>
                            <a:sysClr val="windowText" lastClr="000000"/>
                          </a:solidFill>
                        </a:rPr>
                        <a:t>–11</a:t>
                      </a: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100" dirty="0">
                          <a:solidFill>
                            <a:sysClr val="windowText" lastClr="000000"/>
                          </a:solidFill>
                        </a:rPr>
                        <a:t>11</a:t>
                      </a:r>
                    </a:p>
                  </a:txBody>
                  <a:tcP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ysClr val="windowText" lastClr="000000"/>
                          </a:solidFill>
                        </a:rPr>
                        <a:t>10</a:t>
                      </a:r>
                      <a:r>
                        <a:rPr lang="en-US" sz="1100" baseline="30000" dirty="0">
                          <a:solidFill>
                            <a:sysClr val="windowText" lastClr="000000"/>
                          </a:solidFill>
                        </a:rPr>
                        <a:t>–3</a:t>
                      </a: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100" dirty="0">
                          <a:solidFill>
                            <a:sysClr val="windowText" lastClr="000000"/>
                          </a:solidFill>
                        </a:rPr>
                        <a:t>3</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12"/>
                  </a:ext>
                </a:extLst>
              </a:tr>
              <a:tr h="1828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ysClr val="windowText" lastClr="000000"/>
                          </a:solidFill>
                        </a:rPr>
                        <a:t>10</a:t>
                      </a:r>
                      <a:r>
                        <a:rPr lang="en-US" sz="1100" baseline="30000" dirty="0">
                          <a:solidFill>
                            <a:sysClr val="windowText" lastClr="000000"/>
                          </a:solidFill>
                        </a:rPr>
                        <a:t>–12</a:t>
                      </a: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100" dirty="0">
                          <a:solidFill>
                            <a:sysClr val="windowText" lastClr="000000"/>
                          </a:solidFill>
                        </a:rPr>
                        <a:t>12</a:t>
                      </a:r>
                    </a:p>
                  </a:txBody>
                  <a:tcP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ysClr val="windowText" lastClr="000000"/>
                          </a:solidFill>
                        </a:rPr>
                        <a:t>10</a:t>
                      </a:r>
                      <a:r>
                        <a:rPr lang="en-US" sz="1100" baseline="30000" dirty="0">
                          <a:solidFill>
                            <a:sysClr val="windowText" lastClr="000000"/>
                          </a:solidFill>
                        </a:rPr>
                        <a:t>–2</a:t>
                      </a: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100" dirty="0">
                          <a:solidFill>
                            <a:sysClr val="windowText" lastClr="000000"/>
                          </a:solidFill>
                        </a:rPr>
                        <a:t>2</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13"/>
                  </a:ext>
                </a:extLst>
              </a:tr>
              <a:tr h="228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ysClr val="windowText" lastClr="000000"/>
                          </a:solidFill>
                        </a:rPr>
                        <a:t>10</a:t>
                      </a:r>
                      <a:r>
                        <a:rPr lang="en-US" sz="1100" baseline="30000" dirty="0">
                          <a:solidFill>
                            <a:sysClr val="windowText" lastClr="000000"/>
                          </a:solidFill>
                        </a:rPr>
                        <a:t>–13</a:t>
                      </a: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100" dirty="0">
                          <a:solidFill>
                            <a:sysClr val="windowText" lastClr="000000"/>
                          </a:solidFill>
                        </a:rPr>
                        <a:t>13</a:t>
                      </a:r>
                    </a:p>
                  </a:txBody>
                  <a:tcP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ysClr val="windowText" lastClr="000000"/>
                          </a:solidFill>
                        </a:rPr>
                        <a:t>10</a:t>
                      </a:r>
                      <a:r>
                        <a:rPr lang="en-US" sz="1100" baseline="30000" dirty="0">
                          <a:solidFill>
                            <a:sysClr val="windowText" lastClr="000000"/>
                          </a:solidFill>
                        </a:rPr>
                        <a:t>–1</a:t>
                      </a: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100" dirty="0">
                          <a:solidFill>
                            <a:sysClr val="windowText" lastClr="000000"/>
                          </a:solidFill>
                        </a:rPr>
                        <a:t>1</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14"/>
                  </a:ext>
                </a:extLst>
              </a:tr>
              <a:tr h="1981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ysClr val="windowText" lastClr="000000"/>
                          </a:solidFill>
                        </a:rPr>
                        <a:t>10</a:t>
                      </a:r>
                      <a:r>
                        <a:rPr lang="en-US" sz="1100" baseline="30000" dirty="0">
                          <a:solidFill>
                            <a:sysClr val="windowText" lastClr="000000"/>
                          </a:solidFill>
                        </a:rPr>
                        <a:t>–14</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solidFill>
                            <a:sysClr val="windowText" lastClr="000000"/>
                          </a:solidFill>
                        </a:rPr>
                        <a:t>14</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ysClr val="windowText" lastClr="000000"/>
                          </a:solidFill>
                        </a:rPr>
                        <a:t>10</a:t>
                      </a:r>
                      <a:r>
                        <a:rPr lang="en-US" sz="1100" baseline="30000" dirty="0">
                          <a:solidFill>
                            <a:sysClr val="windowText" lastClr="000000"/>
                          </a:solidFill>
                        </a:rPr>
                        <a:t>0</a:t>
                      </a:r>
                      <a:r>
                        <a:rPr lang="en-US" sz="1100" baseline="0" dirty="0">
                          <a:solidFill>
                            <a:sysClr val="windowText" lastClr="000000"/>
                          </a:solidFill>
                        </a:rPr>
                        <a:t>(1)</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solidFill>
                            <a:sysClr val="windowText" lastClr="000000"/>
                          </a:solidFill>
                        </a:rPr>
                        <a:t>0</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bl>
          </a:graphicData>
        </a:graphic>
      </p:graphicFrame>
      <p:sp>
        <p:nvSpPr>
          <p:cNvPr id="6" name="TextBox 5"/>
          <p:cNvSpPr txBox="1"/>
          <p:nvPr/>
        </p:nvSpPr>
        <p:spPr>
          <a:xfrm>
            <a:off x="5761910" y="5997714"/>
            <a:ext cx="2499996" cy="707886"/>
          </a:xfrm>
          <a:prstGeom prst="rect">
            <a:avLst/>
          </a:prstGeom>
          <a:noFill/>
          <a:ln>
            <a:solidFill>
              <a:schemeClr val="tx1"/>
            </a:solidFill>
          </a:ln>
        </p:spPr>
        <p:txBody>
          <a:bodyPr wrap="square" rtlCol="0">
            <a:spAutoFit/>
          </a:bodyPr>
          <a:lstStyle/>
          <a:p>
            <a:r>
              <a:rPr lang="en-US" sz="800" b="0" baseline="30000" dirty="0" err="1"/>
              <a:t>a</a:t>
            </a:r>
            <a:r>
              <a:rPr lang="en-US" sz="800" b="0" dirty="0" err="1"/>
              <a:t>The</a:t>
            </a:r>
            <a:r>
              <a:rPr lang="en-US" sz="800" b="0" dirty="0"/>
              <a:t> expression pOH is sometimes used to describe the basicity </a:t>
            </a:r>
            <a:r>
              <a:rPr lang="en-US" sz="800" b="0" dirty="0">
                <a:solidFill>
                  <a:sysClr val="windowText" lastClr="000000"/>
                </a:solidFill>
              </a:rPr>
              <a:t>OH</a:t>
            </a:r>
            <a:r>
              <a:rPr lang="en-US" sz="800" b="0" baseline="30000" dirty="0">
                <a:solidFill>
                  <a:sysClr val="windowText" lastClr="000000"/>
                </a:solidFill>
              </a:rPr>
              <a:t>–</a:t>
            </a:r>
            <a:r>
              <a:rPr lang="en-US" sz="800" b="0" dirty="0">
                <a:solidFill>
                  <a:sysClr val="windowText" lastClr="000000"/>
                </a:solidFill>
              </a:rPr>
              <a:t> concentration of a solution; pOH is defined by the expression pOH = –log [OH</a:t>
            </a:r>
            <a:r>
              <a:rPr lang="en-US" sz="800" b="0" baseline="30000" dirty="0">
                <a:solidFill>
                  <a:sysClr val="windowText" lastClr="000000"/>
                </a:solidFill>
              </a:rPr>
              <a:t>–</a:t>
            </a:r>
            <a:r>
              <a:rPr lang="en-US" sz="800" b="0" dirty="0">
                <a:solidFill>
                  <a:sysClr val="windowText" lastClr="000000"/>
                </a:solidFill>
              </a:rPr>
              <a:t>], which is analogous to the expression for </a:t>
            </a:r>
            <a:r>
              <a:rPr lang="en-US" sz="800" b="0" dirty="0" err="1">
                <a:solidFill>
                  <a:sysClr val="windowText" lastClr="000000"/>
                </a:solidFill>
              </a:rPr>
              <a:t>pH.</a:t>
            </a:r>
            <a:r>
              <a:rPr lang="en-US" sz="800" b="0" dirty="0">
                <a:solidFill>
                  <a:sysClr val="windowText" lastClr="000000"/>
                </a:solidFill>
              </a:rPr>
              <a:t> Note that in all cases, pH + pOH = 14 </a:t>
            </a:r>
            <a:endParaRPr lang="en-US" sz="800" b="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3" name="Picture 2" descr="Icon P 1&#10;">
            <a:extLst>
              <a:ext uri="{FF2B5EF4-FFF2-40B4-BE49-F238E27FC236}">
                <a16:creationId xmlns:a16="http://schemas.microsoft.com/office/drawing/2014/main" id="{27786B38-DA4F-434F-B40C-434977D4F34A}"/>
              </a:ext>
            </a:extLst>
          </p:cNvPr>
          <p:cNvPicPr>
            <a:picLocks noChangeAspect="1"/>
          </p:cNvPicPr>
          <p:nvPr/>
        </p:nvPicPr>
        <p:blipFill>
          <a:blip r:embed="rId3"/>
          <a:stretch>
            <a:fillRect/>
          </a:stretch>
        </p:blipFill>
        <p:spPr>
          <a:xfrm>
            <a:off x="762000" y="268728"/>
            <a:ext cx="1133954" cy="816935"/>
          </a:xfrm>
          <a:prstGeom prst="rect">
            <a:avLst/>
          </a:prstGeom>
        </p:spPr>
      </p:pic>
      <p:sp>
        <p:nvSpPr>
          <p:cNvPr id="2" name="Title 1">
            <a:extLst>
              <a:ext uri="{FF2B5EF4-FFF2-40B4-BE49-F238E27FC236}">
                <a16:creationId xmlns:a16="http://schemas.microsoft.com/office/drawing/2014/main" id="{5E6C4CF6-7B05-488D-8B9F-469050589FD7}"/>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13</a:t>
            </a:r>
            <a:endParaRPr lang="en-AU" b="1" dirty="0">
              <a:solidFill>
                <a:srgbClr val="145C76"/>
              </a:solidFill>
              <a:latin typeface="+mj-lt"/>
            </a:endParaRPr>
          </a:p>
        </p:txBody>
      </p:sp>
      <p:sp>
        <p:nvSpPr>
          <p:cNvPr id="165893" name="Google Shape;433;g847cf01710_0_113">
            <a:extLst>
              <a:ext uri="{FF2B5EF4-FFF2-40B4-BE49-F238E27FC236}">
                <a16:creationId xmlns:a16="http://schemas.microsoft.com/office/drawing/2014/main" id="{7B07DFE4-818A-CC40-B322-7748C344B1E9}"/>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Tx/>
              <a:buNone/>
            </a:pP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What is the pH of a 0.1 m</a:t>
            </a:r>
            <a:r>
              <a:rPr lang="en-US" altLang="en-US" sz="1800" b="0" dirty="0">
                <a:solidFill>
                  <a:srgbClr val="000000"/>
                </a:solidFill>
                <a:ea typeface="Calibri" panose="020F0502020204030204" pitchFamily="34" charset="0"/>
                <a:cs typeface="Arial" panose="020B0604020202020204" pitchFamily="34" charset="0"/>
                <a:sym typeface="Calibri" panose="020F0502020204030204" pitchFamily="34" charset="0"/>
              </a:rPr>
              <a:t>M</a:t>
            </a: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 solution of hydrochloric acid at </a:t>
            </a:r>
            <a:r>
              <a:rPr lang="en-US" altLang="en-US" sz="2400" b="0" dirty="0">
                <a:ea typeface="Calibri" panose="020F0502020204030204" pitchFamily="34" charset="0"/>
                <a:cs typeface="Arial" panose="020B0604020202020204" pitchFamily="34" charset="0"/>
              </a:rPr>
              <a:t>37 </a:t>
            </a:r>
            <a:r>
              <a:rPr lang="en-US" altLang="en-US" sz="2400" b="0" dirty="0">
                <a:latin typeface="+mn-lt"/>
                <a:ea typeface="Arial Unicode MS" panose="020B0604020202020204" pitchFamily="34" charset="-128"/>
                <a:cs typeface="Arial Unicode MS" panose="020B0604020202020204" pitchFamily="34" charset="-128"/>
              </a:rPr>
              <a:t>°</a:t>
            </a:r>
            <a:r>
              <a:rPr lang="en-US" altLang="en-US" sz="2400" b="0" dirty="0">
                <a:ea typeface="Calibri" panose="020F0502020204030204" pitchFamily="34" charset="0"/>
                <a:cs typeface="Arial" panose="020B0604020202020204" pitchFamily="34" charset="0"/>
              </a:rPr>
              <a:t>C?</a:t>
            </a:r>
          </a:p>
          <a:p>
            <a:pPr>
              <a:lnSpc>
                <a:spcPct val="115000"/>
              </a:lnSpc>
              <a:spcBef>
                <a:spcPts val="800"/>
              </a:spcBef>
              <a:buClr>
                <a:srgbClr val="000000"/>
              </a:buClr>
              <a:buSzPts val="1100"/>
              <a:buFontTx/>
              <a:buNone/>
            </a:pPr>
            <a:endPar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A. 0.1</a:t>
            </a:r>
          </a:p>
          <a:p>
            <a:pPr>
              <a:lnSpc>
                <a:spcPct val="115000"/>
              </a:lnSpc>
              <a:spcBef>
                <a:spcPct val="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B. 1</a:t>
            </a:r>
          </a:p>
          <a:p>
            <a:pPr>
              <a:lnSpc>
                <a:spcPct val="115000"/>
              </a:lnSpc>
              <a:spcBef>
                <a:spcPct val="0"/>
              </a:spcBef>
              <a:buClr>
                <a:srgbClr val="000000"/>
              </a:buClr>
              <a:buSzPts val="1100"/>
              <a:buFontTx/>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C. 3</a:t>
            </a:r>
          </a:p>
          <a:p>
            <a:pPr>
              <a:lnSpc>
                <a:spcPct val="115000"/>
              </a:lnSpc>
              <a:spcBef>
                <a:spcPct val="0"/>
              </a:spcBef>
              <a:buClr>
                <a:srgbClr val="000000"/>
              </a:buClr>
              <a:buSzPts val="1100"/>
              <a:buFontTx/>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D. 4</a:t>
            </a:r>
            <a:endPar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85DF5-1883-4FE8-9D9A-821F1C0F7EBE}"/>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13, Response</a:t>
            </a:r>
            <a:endParaRPr lang="en-AU" b="1" dirty="0">
              <a:solidFill>
                <a:srgbClr val="145C76"/>
              </a:solidFill>
              <a:latin typeface="+mj-lt"/>
            </a:endParaRPr>
          </a:p>
        </p:txBody>
      </p:sp>
      <p:sp>
        <p:nvSpPr>
          <p:cNvPr id="167939" name="Google Shape;433;g847cf01710_0_113">
            <a:extLst>
              <a:ext uri="{FF2B5EF4-FFF2-40B4-BE49-F238E27FC236}">
                <a16:creationId xmlns:a16="http://schemas.microsoft.com/office/drawing/2014/main" id="{C5187F7F-D83D-E940-9C7B-CD54B3A16F04}"/>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Tx/>
              <a:buNone/>
            </a:pP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What is the pH of a 0.1 m</a:t>
            </a:r>
            <a:r>
              <a:rPr lang="en-US" altLang="en-US" sz="1800" b="0" dirty="0">
                <a:solidFill>
                  <a:srgbClr val="000000"/>
                </a:solidFill>
                <a:ea typeface="Calibri" panose="020F0502020204030204" pitchFamily="34" charset="0"/>
                <a:cs typeface="Arial" panose="020B0604020202020204" pitchFamily="34" charset="0"/>
                <a:sym typeface="Calibri" panose="020F0502020204030204" pitchFamily="34" charset="0"/>
              </a:rPr>
              <a:t>M</a:t>
            </a: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 solution of hydrochloric acid at </a:t>
            </a:r>
            <a:r>
              <a:rPr lang="en-US" altLang="en-US" sz="2400" b="0" dirty="0">
                <a:ea typeface="Calibri" panose="020F0502020204030204" pitchFamily="34" charset="0"/>
                <a:cs typeface="Arial" panose="020B0604020202020204" pitchFamily="34" charset="0"/>
              </a:rPr>
              <a:t>37 </a:t>
            </a:r>
            <a:r>
              <a:rPr lang="en-US" altLang="en-US" sz="2400" b="0" dirty="0">
                <a:latin typeface="+mn-lt"/>
                <a:ea typeface="Arial Unicode MS" panose="020B0604020202020204" pitchFamily="34" charset="-128"/>
                <a:cs typeface="Arial Unicode MS" panose="020B0604020202020204" pitchFamily="34" charset="-128"/>
              </a:rPr>
              <a:t>°</a:t>
            </a:r>
            <a:r>
              <a:rPr lang="en-US" altLang="en-US" sz="2400" b="0" dirty="0">
                <a:ea typeface="Calibri" panose="020F0502020204030204" pitchFamily="34" charset="0"/>
                <a:cs typeface="Arial" panose="020B0604020202020204" pitchFamily="34" charset="0"/>
              </a:rPr>
              <a:t>C?</a:t>
            </a:r>
          </a:p>
          <a:p>
            <a:pPr>
              <a:lnSpc>
                <a:spcPct val="115000"/>
              </a:lnSpc>
              <a:spcBef>
                <a:spcPts val="800"/>
              </a:spcBef>
              <a:buClr>
                <a:srgbClr val="000000"/>
              </a:buClr>
              <a:buSzPts val="1100"/>
              <a:buFontTx/>
              <a:buNone/>
            </a:pPr>
            <a:endPar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D. 4</a:t>
            </a:r>
          </a:p>
          <a:p>
            <a:pPr>
              <a:lnSpc>
                <a:spcPct val="115000"/>
              </a:lnSpc>
              <a:spcBef>
                <a:spcPct val="0"/>
              </a:spcBef>
              <a:buClr>
                <a:srgbClr val="000000"/>
              </a:buClr>
              <a:buSzPts val="1100"/>
              <a:buFontTx/>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ea typeface="Calibri" panose="020F0502020204030204" pitchFamily="34" charset="0"/>
                <a:cs typeface="Arial" panose="020B0604020202020204" pitchFamily="34" charset="0"/>
              </a:rPr>
              <a:t>pH = –log [H</a:t>
            </a:r>
            <a:r>
              <a:rPr lang="en-US" altLang="en-US" sz="2400" baseline="30000" dirty="0">
                <a:ea typeface="Calibri" panose="020F0502020204030204" pitchFamily="34" charset="0"/>
                <a:cs typeface="Arial" panose="020B0604020202020204" pitchFamily="34" charset="0"/>
              </a:rPr>
              <a:t>+</a:t>
            </a:r>
            <a:r>
              <a:rPr lang="en-US" altLang="en-US" sz="2400" dirty="0">
                <a:ea typeface="Calibri" panose="020F0502020204030204" pitchFamily="34" charset="0"/>
                <a:cs typeface="Arial" panose="020B0604020202020204" pitchFamily="34" charset="0"/>
              </a:rPr>
              <a:t>]</a:t>
            </a:r>
          </a:p>
          <a:p>
            <a:pPr>
              <a:lnSpc>
                <a:spcPct val="115000"/>
              </a:lnSpc>
              <a:spcBef>
                <a:spcPct val="0"/>
              </a:spcBef>
              <a:buClr>
                <a:srgbClr val="000000"/>
              </a:buClr>
              <a:buSzPts val="1100"/>
              <a:buFontTx/>
              <a:buNone/>
            </a:pPr>
            <a:r>
              <a:rPr lang="en-US" altLang="en-US" sz="2400" dirty="0">
                <a:ea typeface="Calibri" panose="020F0502020204030204" pitchFamily="34" charset="0"/>
                <a:cs typeface="Arial" panose="020B0604020202020204" pitchFamily="34" charset="0"/>
              </a:rPr>
              <a:t>     = –log [0.0001 </a:t>
            </a:r>
            <a:r>
              <a:rPr lang="en-US" altLang="en-US" sz="1800" dirty="0">
                <a:ea typeface="Calibri" panose="020F0502020204030204" pitchFamily="34" charset="0"/>
                <a:cs typeface="Arial" panose="020B0604020202020204" pitchFamily="34" charset="0"/>
              </a:rPr>
              <a:t>M</a:t>
            </a:r>
            <a:r>
              <a:rPr lang="en-US" altLang="en-US" sz="2400" dirty="0">
                <a:ea typeface="Calibri" panose="020F0502020204030204" pitchFamily="34" charset="0"/>
                <a:cs typeface="Arial" panose="020B0604020202020204" pitchFamily="34" charset="0"/>
              </a:rPr>
              <a:t>]</a:t>
            </a:r>
          </a:p>
          <a:p>
            <a:pPr>
              <a:lnSpc>
                <a:spcPct val="115000"/>
              </a:lnSpc>
              <a:spcBef>
                <a:spcPct val="0"/>
              </a:spcBef>
              <a:buClr>
                <a:srgbClr val="000000"/>
              </a:buClr>
              <a:buSzPts val="1100"/>
              <a:buFontTx/>
              <a:buNone/>
            </a:pPr>
            <a:r>
              <a:rPr lang="en-US" altLang="en-US" sz="2400" dirty="0">
                <a:ea typeface="Calibri" panose="020F0502020204030204" pitchFamily="34" charset="0"/>
                <a:cs typeface="Arial" panose="020B0604020202020204" pitchFamily="34" charset="0"/>
              </a:rPr>
              <a:t>     = 4</a:t>
            </a: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197A8-8728-4B7A-B897-88FFDA2E55D6}"/>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The pH of Some Aqueous Fluids</a:t>
            </a:r>
            <a:endParaRPr lang="en-AU" dirty="0"/>
          </a:p>
        </p:txBody>
      </p:sp>
      <p:sp>
        <p:nvSpPr>
          <p:cNvPr id="6" name="Google Shape;232;g7fe2cbe272_0_58">
            <a:extLst>
              <a:ext uri="{FF2B5EF4-FFF2-40B4-BE49-F238E27FC236}">
                <a16:creationId xmlns:a16="http://schemas.microsoft.com/office/drawing/2014/main" id="{FAD245B4-F52A-D34C-812A-96E9A4E12FA3}"/>
              </a:ext>
            </a:extLst>
          </p:cNvPr>
          <p:cNvSpPr txBox="1">
            <a:spLocks/>
          </p:cNvSpPr>
          <p:nvPr/>
        </p:nvSpPr>
        <p:spPr bwMode="auto">
          <a:xfrm>
            <a:off x="438150" y="1371600"/>
            <a:ext cx="3448050" cy="51054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pH values &gt; 7:</a:t>
            </a:r>
          </a:p>
          <a:p>
            <a:pPr lvl="1"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alkaline or basic</a:t>
            </a:r>
          </a:p>
          <a:p>
            <a:pPr lvl="1"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concentration of OH</a:t>
            </a:r>
            <a:r>
              <a:rPr lang="en-US" sz="2400" b="0" baseline="30000" dirty="0">
                <a:latin typeface="Arial" panose="020B0604020202020204" pitchFamily="34" charset="0"/>
                <a:cs typeface="Arial" panose="020B0604020202020204" pitchFamily="34" charset="0"/>
              </a:rPr>
              <a:t>–</a:t>
            </a:r>
            <a:r>
              <a:rPr lang="en-US" sz="2400" b="0" dirty="0">
                <a:latin typeface="Arial" panose="020B0604020202020204" pitchFamily="34" charset="0"/>
                <a:cs typeface="Arial" panose="020B0604020202020204" pitchFamily="34" charset="0"/>
              </a:rPr>
              <a:t> is greater than that of H</a:t>
            </a:r>
            <a:r>
              <a:rPr lang="en-US" sz="2400" b="0" baseline="30000" dirty="0">
                <a:latin typeface="Arial" panose="020B0604020202020204" pitchFamily="34" charset="0"/>
                <a:cs typeface="Arial" panose="020B0604020202020204" pitchFamily="34" charset="0"/>
              </a:rPr>
              <a:t>+</a:t>
            </a:r>
            <a:r>
              <a:rPr lang="en-US" sz="2400" b="0" dirty="0">
                <a:latin typeface="Arial" panose="020B0604020202020204" pitchFamily="34" charset="0"/>
                <a:cs typeface="Arial" panose="020B0604020202020204" pitchFamily="34" charset="0"/>
              </a:rPr>
              <a:t> </a:t>
            </a:r>
          </a:p>
          <a:p>
            <a:pPr lvl="1"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pH values &lt; 7:</a:t>
            </a:r>
          </a:p>
          <a:p>
            <a:pPr lvl="1"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acidic</a:t>
            </a:r>
          </a:p>
          <a:p>
            <a:pPr lvl="1"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concentration of H</a:t>
            </a:r>
            <a:r>
              <a:rPr lang="en-US" sz="2400" b="0" baseline="30000" dirty="0">
                <a:latin typeface="Arial" panose="020B0604020202020204" pitchFamily="34" charset="0"/>
                <a:cs typeface="Arial" panose="020B0604020202020204" pitchFamily="34" charset="0"/>
              </a:rPr>
              <a:t>+</a:t>
            </a:r>
            <a:r>
              <a:rPr lang="en-US" sz="2400" b="0" dirty="0">
                <a:latin typeface="Arial" panose="020B0604020202020204" pitchFamily="34" charset="0"/>
                <a:cs typeface="Arial" panose="020B0604020202020204" pitchFamily="34" charset="0"/>
              </a:rPr>
              <a:t> is greater than that of OH</a:t>
            </a:r>
            <a:r>
              <a:rPr lang="en-US" sz="2400" b="0" baseline="30000" dirty="0">
                <a:latin typeface="Arial" panose="020B0604020202020204" pitchFamily="34" charset="0"/>
                <a:cs typeface="Arial" panose="020B0604020202020204" pitchFamily="34" charset="0"/>
              </a:rPr>
              <a:t>–</a:t>
            </a:r>
            <a:r>
              <a:rPr lang="en-US" sz="2400" b="0" dirty="0">
                <a:latin typeface="Arial" panose="020B0604020202020204" pitchFamily="34" charset="0"/>
                <a:cs typeface="Arial" panose="020B0604020202020204" pitchFamily="34" charset="0"/>
              </a:rPr>
              <a:t> </a:t>
            </a:r>
          </a:p>
          <a:p>
            <a:pPr lvl="1"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endParaRPr lang="en-US" sz="2400" b="0" baseline="-250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b="0" baseline="-250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b="0" baseline="-250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b="0" baseline="-250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p:pic>
        <p:nvPicPr>
          <p:cNvPr id="169987" name="Picture 2" descr="A double headed arrow is centered at 7, neutral, on a scale from 0 at the top to 14 at the bottom. The arrow points toward increasingly acidic above and increasingly basic below. 1 M H C l, 0; gastric juice, 1.5, lemon juice, 2; cola, vinegar, 3; red wine, 3.8; beer, 4.3; black coffee, 5; milk, saliva, 6.5; human blood, tears, 7.2; seawater, egg white 7.8; solution of baking soda (N a H C O 3), 9; household ammonia, 12; household bleach, 12.8; 1 m N a O H, 14. All data are approximate. ">
            <a:extLst>
              <a:ext uri="{FF2B5EF4-FFF2-40B4-BE49-F238E27FC236}">
                <a16:creationId xmlns:a16="http://schemas.microsoft.com/office/drawing/2014/main" id="{8D432B84-75A7-EC43-B92E-A683EC124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419194"/>
            <a:ext cx="2790825" cy="5057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F0A5B-ABDB-42C4-A32E-096961CE7A78}"/>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pH and Medical Diagnoses</a:t>
            </a:r>
            <a:endParaRPr lang="en-AU" dirty="0"/>
          </a:p>
        </p:txBody>
      </p:sp>
      <p:sp>
        <p:nvSpPr>
          <p:cNvPr id="6" name="Google Shape;232;g7fe2cbe272_0_58">
            <a:extLst>
              <a:ext uri="{FF2B5EF4-FFF2-40B4-BE49-F238E27FC236}">
                <a16:creationId xmlns:a16="http://schemas.microsoft.com/office/drawing/2014/main" id="{C1CB0674-63EB-0A49-BCC0-87F2CB507894}"/>
              </a:ext>
            </a:extLst>
          </p:cNvPr>
          <p:cNvSpPr txBox="1">
            <a:spLocks/>
          </p:cNvSpPr>
          <p:nvPr/>
        </p:nvSpPr>
        <p:spPr bwMode="auto">
          <a:xfrm>
            <a:off x="485775" y="1524000"/>
            <a:ext cx="8172450" cy="51054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acidosis</a:t>
            </a:r>
            <a:r>
              <a:rPr lang="en-US" sz="2400" b="0" dirty="0">
                <a:latin typeface="Arial" panose="020B0604020202020204" pitchFamily="34" charset="0"/>
                <a:cs typeface="Arial" panose="020B0604020202020204" pitchFamily="34" charset="0"/>
              </a:rPr>
              <a:t> = pH of blood plasma below the normal value of 7.4</a:t>
            </a:r>
          </a:p>
          <a:p>
            <a:pPr lvl="1"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common in people with severe, uncontrolled diabetes</a:t>
            </a:r>
          </a:p>
          <a:p>
            <a:pPr lvl="1"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alkalosis</a:t>
            </a:r>
            <a:r>
              <a:rPr lang="en-US" sz="2400" b="0" dirty="0">
                <a:latin typeface="Arial" panose="020B0604020202020204" pitchFamily="34" charset="0"/>
                <a:cs typeface="Arial" panose="020B0604020202020204" pitchFamily="34" charset="0"/>
              </a:rPr>
              <a:t> = pH of blood plasma above the normal value of 7.4</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extreme acidosis or alkalosis can be life-threatening</a:t>
            </a:r>
          </a:p>
          <a:p>
            <a:pPr marL="508000" lvl="1"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endParaRPr lang="en-US" sz="2400" b="0" baseline="-250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b="0" baseline="-250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b="0" baseline="-250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b="0" baseline="-250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EABF3-38DC-4DC8-81CB-FD40EC403A9E}"/>
              </a:ext>
            </a:extLst>
          </p:cNvPr>
          <p:cNvSpPr>
            <a:spLocks noGrp="1"/>
          </p:cNvSpPr>
          <p:nvPr>
            <p:ph type="title"/>
          </p:nvPr>
        </p:nvSpPr>
        <p:spPr/>
        <p:txBody>
          <a:bodyPr/>
          <a:lstStyle/>
          <a:p>
            <a:r>
              <a:rPr lang="en-US" altLang="en-US" b="1" dirty="0">
                <a:solidFill>
                  <a:srgbClr val="4E4CB4"/>
                </a:solidFill>
                <a:latin typeface="Arial" panose="020B0604020202020204" pitchFamily="34" charset="0"/>
                <a:ea typeface="ＭＳ Ｐゴシック" panose="020B0600070205080204" pitchFamily="34" charset="-128"/>
                <a:cs typeface="Arial" panose="020B0604020202020204" pitchFamily="34" charset="0"/>
              </a:rPr>
              <a:t>Hydrogen Bonding Gives Water Its Unusual Properties</a:t>
            </a:r>
            <a:endParaRPr lang="en-AU" dirty="0">
              <a:solidFill>
                <a:srgbClr val="4E4CB4"/>
              </a:solidFill>
            </a:endParaRPr>
          </a:p>
        </p:txBody>
      </p:sp>
      <p:sp>
        <p:nvSpPr>
          <p:cNvPr id="6" name="Google Shape;232;g7fe2cbe272_0_58">
            <a:extLst>
              <a:ext uri="{FF2B5EF4-FFF2-40B4-BE49-F238E27FC236}">
                <a16:creationId xmlns:a16="http://schemas.microsoft.com/office/drawing/2014/main" id="{5E34887E-30A3-C44B-94A5-3FB7B25508E4}"/>
              </a:ext>
            </a:extLst>
          </p:cNvPr>
          <p:cNvSpPr txBox="1">
            <a:spLocks/>
          </p:cNvSpPr>
          <p:nvPr/>
        </p:nvSpPr>
        <p:spPr bwMode="auto">
          <a:xfrm>
            <a:off x="254000" y="1905000"/>
            <a:ext cx="4318000" cy="44958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water has a higher melting point, boiling point, and heat of vaporization than most other common solvents </a:t>
            </a: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hydrogen bond </a:t>
            </a:r>
            <a:r>
              <a:rPr lang="en-US" sz="2400" b="0" dirty="0">
                <a:latin typeface="Arial" panose="020B0604020202020204" pitchFamily="34" charset="0"/>
                <a:cs typeface="Arial" panose="020B0604020202020204" pitchFamily="34" charset="0"/>
              </a:rPr>
              <a:t>= electrostatic attraction between the oxygen atom of one water molecule and the hydrogen of another </a:t>
            </a: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marL="0" indent="0">
              <a:lnSpc>
                <a:spcPct val="110000"/>
              </a:lnSpc>
              <a:spcBef>
                <a:spcPts val="560"/>
              </a:spcBef>
              <a:buFontTx/>
              <a:buNone/>
              <a:defRPr/>
            </a:pPr>
            <a:endParaRPr lang="en-US" kern="0" dirty="0"/>
          </a:p>
        </p:txBody>
      </p:sp>
      <p:pic>
        <p:nvPicPr>
          <p:cNvPr id="32771" name="Picture 8" descr="Part a, at left, shows a large sphere labeled O with two rods extending from it that end in spheres labeled H and delta plus. One rod extends upward and one extends slightly to the right and toward the front. Two dotted lines to the lower left and rear right complete the tetrahedral shape, each ending with two highlighted dots labeled delta minus. Part b, on the right, shows two water molecules. The bottom one has one H extending upward and the other extending to the front right. The top one has O at its base with H extending to the upper left and upper right. There is a 104.5 degree angle between these two bonds. Three horizontal lines are between the delta minus of the oxygen of the top molecule and the delta plus of the H that extends up from the bottom molecule. Two double headed arrows are shown vertically to indicate that the hydrogen bond between O of the top molecule and H of the bottom molecule is 0.177 n m in length and the covalent bond between the same H and the O below is 0.0965 n m in length.">
            <a:extLst>
              <a:ext uri="{FF2B5EF4-FFF2-40B4-BE49-F238E27FC236}">
                <a16:creationId xmlns:a16="http://schemas.microsoft.com/office/drawing/2014/main" id="{EDEC6B93-7714-1E43-A4A2-041045EEB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5999" y="2209800"/>
            <a:ext cx="4175125"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3" name="Picture 2" descr="Icon P 1&#10;">
            <a:extLst>
              <a:ext uri="{FF2B5EF4-FFF2-40B4-BE49-F238E27FC236}">
                <a16:creationId xmlns:a16="http://schemas.microsoft.com/office/drawing/2014/main" id="{60401496-89B5-4277-8835-482255FB62B3}"/>
              </a:ext>
            </a:extLst>
          </p:cNvPr>
          <p:cNvPicPr>
            <a:picLocks noChangeAspect="1"/>
          </p:cNvPicPr>
          <p:nvPr/>
        </p:nvPicPr>
        <p:blipFill>
          <a:blip r:embed="rId3"/>
          <a:stretch>
            <a:fillRect/>
          </a:stretch>
        </p:blipFill>
        <p:spPr>
          <a:xfrm>
            <a:off x="762000" y="278560"/>
            <a:ext cx="1133954" cy="816935"/>
          </a:xfrm>
          <a:prstGeom prst="rect">
            <a:avLst/>
          </a:prstGeom>
        </p:spPr>
      </p:pic>
      <p:sp>
        <p:nvSpPr>
          <p:cNvPr id="2" name="Title 1">
            <a:extLst>
              <a:ext uri="{FF2B5EF4-FFF2-40B4-BE49-F238E27FC236}">
                <a16:creationId xmlns:a16="http://schemas.microsoft.com/office/drawing/2014/main" id="{5D29E46B-01F8-4901-9E47-74AA7A32BCC1}"/>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14</a:t>
            </a:r>
            <a:endParaRPr lang="en-AU" b="1" dirty="0">
              <a:solidFill>
                <a:srgbClr val="145C76"/>
              </a:solidFill>
              <a:latin typeface="+mj-lt"/>
            </a:endParaRPr>
          </a:p>
        </p:txBody>
      </p:sp>
      <p:sp>
        <p:nvSpPr>
          <p:cNvPr id="174085" name="Google Shape;433;g847cf01710_0_113">
            <a:extLst>
              <a:ext uri="{FF2B5EF4-FFF2-40B4-BE49-F238E27FC236}">
                <a16:creationId xmlns:a16="http://schemas.microsoft.com/office/drawing/2014/main" id="{2172325A-6E1B-E34F-A5A4-D577FB82E195}"/>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The pH of an aqueous solution:</a:t>
            </a:r>
            <a:endParaRPr lang="en-US" altLang="en-US" sz="2400" b="0" dirty="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A. must remain at 7. </a:t>
            </a:r>
          </a:p>
          <a:p>
            <a:pPr>
              <a:lnSpc>
                <a:spcPct val="115000"/>
              </a:lnSpc>
              <a:spcBef>
                <a:spcPct val="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B. is not affected by added OH</a:t>
            </a:r>
            <a:r>
              <a:rPr lang="en-US" altLang="en-US" sz="2400" b="0" baseline="30000" dirty="0">
                <a:solidFill>
                  <a:srgbClr val="000000"/>
                </a:solidFill>
                <a:ea typeface="Calibri" panose="020F0502020204030204" pitchFamily="34" charset="0"/>
                <a:cs typeface="Arial" panose="020B0604020202020204" pitchFamily="34" charset="0"/>
                <a:sym typeface="Arial" panose="020B0604020202020204" pitchFamily="34" charset="0"/>
              </a:rPr>
              <a:t>–</a:t>
            </a: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a:t>
            </a:r>
          </a:p>
          <a:p>
            <a:pPr>
              <a:lnSpc>
                <a:spcPct val="115000"/>
              </a:lnSpc>
              <a:spcBef>
                <a:spcPct val="0"/>
              </a:spcBef>
              <a:buClr>
                <a:srgbClr val="000000"/>
              </a:buClr>
              <a:buSzPts val="1100"/>
              <a:buFontTx/>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C. depends solely on the ionization of water.</a:t>
            </a:r>
          </a:p>
          <a:p>
            <a:pPr>
              <a:lnSpc>
                <a:spcPct val="115000"/>
              </a:lnSpc>
              <a:spcBef>
                <a:spcPct val="0"/>
              </a:spcBef>
              <a:buClr>
                <a:srgbClr val="000000"/>
              </a:buClr>
              <a:buSzPts val="1100"/>
              <a:buFontTx/>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D. is a function of hydrogen ion concentration (to a</a:t>
            </a:r>
          </a:p>
          <a:p>
            <a:pPr>
              <a:lnSpc>
                <a:spcPct val="115000"/>
              </a:lnSpc>
              <a:spcBef>
                <a:spcPct val="0"/>
              </a:spcBef>
              <a:buClr>
                <a:srgbClr val="000000"/>
              </a:buClr>
              <a:buSzPts val="1100"/>
              <a:buFontTx/>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     reasonable approximation).</a:t>
            </a:r>
            <a:endPar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AB0B53-EEA5-4FCE-9FB3-90A14AE6D282}"/>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14, Response</a:t>
            </a:r>
            <a:endParaRPr lang="en-AU" b="1" dirty="0">
              <a:solidFill>
                <a:srgbClr val="145C76"/>
              </a:solidFill>
              <a:latin typeface="+mj-lt"/>
            </a:endParaRPr>
          </a:p>
        </p:txBody>
      </p:sp>
      <p:sp>
        <p:nvSpPr>
          <p:cNvPr id="5" name="Google Shape;433;g847cf01710_0_113">
            <a:extLst>
              <a:ext uri="{FF2B5EF4-FFF2-40B4-BE49-F238E27FC236}">
                <a16:creationId xmlns:a16="http://schemas.microsoft.com/office/drawing/2014/main" id="{2172325A-6E1B-E34F-A5A4-D577FB82E195}"/>
              </a:ext>
            </a:extLst>
          </p:cNvPr>
          <p:cNvSpPr txBox="1">
            <a:spLocks noChangeArrowheads="1"/>
          </p:cNvSpPr>
          <p:nvPr/>
        </p:nvSpPr>
        <p:spPr bwMode="auto">
          <a:xfrm>
            <a:off x="288925" y="1412875"/>
            <a:ext cx="856615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The pH of an aqueous solution:</a:t>
            </a:r>
            <a:endParaRPr lang="en-US" altLang="en-US" sz="2400" b="0" dirty="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D. is a function of hydrogen ion concentration (to a</a:t>
            </a:r>
          </a:p>
          <a:p>
            <a:pPr>
              <a:lnSpc>
                <a:spcPct val="115000"/>
              </a:lnSpc>
              <a:spcBef>
                <a:spcPct val="0"/>
              </a:spcBef>
              <a:buClr>
                <a:srgbClr val="000000"/>
              </a:buClr>
              <a:buSzPts val="1100"/>
              <a:buFontTx/>
              <a:buNone/>
            </a:pP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     reasonable approximation).</a:t>
            </a:r>
          </a:p>
          <a:p>
            <a:pPr>
              <a:lnSpc>
                <a:spcPct val="115000"/>
              </a:lnSpc>
              <a:spcBef>
                <a:spcPct val="0"/>
              </a:spcBef>
              <a:buClr>
                <a:srgbClr val="000000"/>
              </a:buClr>
              <a:buSzPts val="1100"/>
              <a:buFontTx/>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The term pH is defined by the expression:</a:t>
            </a:r>
            <a:endParaRPr lang="en-US" altLang="en-US" sz="2400" dirty="0">
              <a:solidFill>
                <a:srgbClr val="000000"/>
              </a:solidFill>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618897096"/>
              </p:ext>
            </p:extLst>
          </p:nvPr>
        </p:nvGraphicFramePr>
        <p:xfrm>
          <a:off x="2936875" y="4154488"/>
          <a:ext cx="3271838" cy="920750"/>
        </p:xfrm>
        <a:graphic>
          <a:graphicData uri="http://schemas.openxmlformats.org/presentationml/2006/ole">
            <mc:AlternateContent xmlns:mc="http://schemas.openxmlformats.org/markup-compatibility/2006">
              <mc:Choice xmlns:v="urn:schemas-microsoft-com:vml" Requires="v">
                <p:oleObj spid="_x0000_s12314" name="Equation" r:id="rId4" imgW="1714320" imgH="482400" progId="Equation.DSMT4">
                  <p:embed/>
                </p:oleObj>
              </mc:Choice>
              <mc:Fallback>
                <p:oleObj name="Equation" r:id="rId4" imgW="1714320" imgH="482400" progId="Equation.DSMT4">
                  <p:embed/>
                  <p:pic>
                    <p:nvPicPr>
                      <p:cNvPr id="0" name=""/>
                      <p:cNvPicPr/>
                      <p:nvPr/>
                    </p:nvPicPr>
                    <p:blipFill>
                      <a:blip r:embed="rId5"/>
                      <a:stretch>
                        <a:fillRect/>
                      </a:stretch>
                    </p:blipFill>
                    <p:spPr>
                      <a:xfrm>
                        <a:off x="2936875" y="4154488"/>
                        <a:ext cx="3271838" cy="920750"/>
                      </a:xfrm>
                      <a:prstGeom prst="rect">
                        <a:avLst/>
                      </a:prstGeom>
                    </p:spPr>
                  </p:pic>
                </p:oleObj>
              </mc:Fallback>
            </mc:AlternateContent>
          </a:graphicData>
        </a:graphic>
      </p:graphicFrame>
      <p:sp>
        <p:nvSpPr>
          <p:cNvPr id="6" name="Google Shape;433;g847cf01710_0_113">
            <a:extLst>
              <a:ext uri="{FF2B5EF4-FFF2-40B4-BE49-F238E27FC236}">
                <a16:creationId xmlns:a16="http://schemas.microsoft.com/office/drawing/2014/main" id="{2172325A-6E1B-E34F-A5A4-D577FB82E195}"/>
              </a:ext>
            </a:extLst>
          </p:cNvPr>
          <p:cNvSpPr txBox="1">
            <a:spLocks noChangeArrowheads="1"/>
          </p:cNvSpPr>
          <p:nvPr/>
        </p:nvSpPr>
        <p:spPr bwMode="auto">
          <a:xfrm>
            <a:off x="288925" y="5334000"/>
            <a:ext cx="8566150"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ct val="0"/>
              </a:spcBef>
              <a:buClr>
                <a:srgbClr val="000000"/>
              </a:buClr>
              <a:buSzPts val="1100"/>
              <a:buFontTx/>
              <a:buNone/>
            </a:pP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Thus, the pH of an aqueous solution is a function of the hydrogen ion concentration.</a:t>
            </a:r>
            <a:endParaRPr lang="en-US" altLang="en-US" sz="2400" dirty="0">
              <a:solidFill>
                <a:srgbClr val="000000"/>
              </a:solidFill>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557570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F16FD-4021-4CF3-9D1F-EF4B9CA11CAD}"/>
              </a:ext>
            </a:extLst>
          </p:cNvPr>
          <p:cNvSpPr>
            <a:spLocks noGrp="1"/>
          </p:cNvSpPr>
          <p:nvPr>
            <p:ph type="title"/>
          </p:nvPr>
        </p:nvSpPr>
        <p:spPr/>
        <p:txBody>
          <a:bodyPr/>
          <a:lstStyle/>
          <a:p>
            <a:r>
              <a:rPr lang="en-US" altLang="en-US" sz="3200" b="1" dirty="0">
                <a:solidFill>
                  <a:srgbClr val="4E4CB4"/>
                </a:solidFill>
                <a:latin typeface="Arial" panose="020B0604020202020204" pitchFamily="34" charset="0"/>
                <a:ea typeface="ＭＳ Ｐゴシック" panose="020B0600070205080204" pitchFamily="34" charset="-128"/>
                <a:cs typeface="Arial" panose="020B0604020202020204" pitchFamily="34" charset="0"/>
              </a:rPr>
              <a:t>Weak Acids and Bases Have Characteristic Acid Dissociation Constants</a:t>
            </a:r>
            <a:endParaRPr lang="en-AU" sz="3200" dirty="0">
              <a:solidFill>
                <a:srgbClr val="4E4CB4"/>
              </a:solidFill>
            </a:endParaRPr>
          </a:p>
        </p:txBody>
      </p:sp>
      <p:sp>
        <p:nvSpPr>
          <p:cNvPr id="4" name="Google Shape;232;g7fe2cbe272_0_58">
            <a:extLst>
              <a:ext uri="{FF2B5EF4-FFF2-40B4-BE49-F238E27FC236}">
                <a16:creationId xmlns:a16="http://schemas.microsoft.com/office/drawing/2014/main" id="{30BCC464-5BC1-FC43-B265-896418BAE017}"/>
              </a:ext>
            </a:extLst>
          </p:cNvPr>
          <p:cNvSpPr txBox="1">
            <a:spLocks/>
          </p:cNvSpPr>
          <p:nvPr/>
        </p:nvSpPr>
        <p:spPr bwMode="auto">
          <a:xfrm>
            <a:off x="409575" y="2349500"/>
            <a:ext cx="8324850" cy="41148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conjugate acid-base pair </a:t>
            </a:r>
            <a:r>
              <a:rPr lang="en-US" sz="2400" b="0" dirty="0">
                <a:latin typeface="Arial" panose="020B0604020202020204" pitchFamily="34" charset="0"/>
                <a:cs typeface="Arial" panose="020B0604020202020204" pitchFamily="34" charset="0"/>
              </a:rPr>
              <a:t>= a proton donor and its corresponding proton acceptor</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the stronger the acid, the greater its tendency to lose its proton</a:t>
            </a:r>
            <a:endParaRPr lang="en-US" sz="240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0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DB2CE-DA30-4F85-8F01-80357D3B14EA}"/>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Conjugate Acid-Base Pairs</a:t>
            </a:r>
            <a:endParaRPr lang="en-AU" dirty="0"/>
          </a:p>
        </p:txBody>
      </p:sp>
      <p:pic>
        <p:nvPicPr>
          <p:cNvPr id="180226" name="Picture 2" descr="A figure uses Lewis structures to show examples of 9 conjugate acid-base pairs along a pH scale, including monoprotic, diprotic, and triprotic acids.">
            <a:extLst>
              <a:ext uri="{FF2B5EF4-FFF2-40B4-BE49-F238E27FC236}">
                <a16:creationId xmlns:a16="http://schemas.microsoft.com/office/drawing/2014/main" id="{34519A00-35B3-5B45-AA19-FDE451D89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38" y="1447800"/>
            <a:ext cx="8213725"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52357-4887-4FDB-B7D7-DE9EA92A3B60}"/>
              </a:ext>
            </a:extLst>
          </p:cNvPr>
          <p:cNvSpPr>
            <a:spLocks noGrp="1"/>
          </p:cNvSpPr>
          <p:nvPr>
            <p:ph type="title"/>
          </p:nvPr>
        </p:nvSpPr>
        <p:spPr/>
        <p:txBody>
          <a:bodyPr/>
          <a:lstStyle/>
          <a:p>
            <a:pPr>
              <a:spcBef>
                <a:spcPts val="0"/>
              </a:spcBef>
              <a:spcAft>
                <a:spcPts val="0"/>
              </a:spcAft>
              <a:defRPr/>
            </a:pPr>
            <a:r>
              <a:rPr lang="en-US" b="1" dirty="0">
                <a:solidFill>
                  <a:srgbClr val="144652"/>
                </a:solidFill>
                <a:latin typeface="+mj-lt"/>
              </a:rPr>
              <a:t> </a:t>
            </a:r>
            <a:r>
              <a:rPr lang="en-US" b="1" dirty="0">
                <a:solidFill>
                  <a:srgbClr val="144652"/>
                </a:solidFill>
                <a:latin typeface="+mj-lt"/>
                <a:cs typeface="Arial" panose="020B0604020202020204" pitchFamily="34" charset="0"/>
              </a:rPr>
              <a:t>Activity: Acid-Base </a:t>
            </a:r>
            <a:br>
              <a:rPr lang="en-US" b="1" dirty="0">
                <a:solidFill>
                  <a:srgbClr val="144652"/>
                </a:solidFill>
                <a:latin typeface="+mj-lt"/>
                <a:cs typeface="Arial" panose="020B0604020202020204" pitchFamily="34" charset="0"/>
              </a:rPr>
            </a:br>
            <a:r>
              <a:rPr lang="en-US" b="1" dirty="0">
                <a:solidFill>
                  <a:srgbClr val="144652"/>
                </a:solidFill>
                <a:latin typeface="+mj-lt"/>
                <a:cs typeface="Arial" panose="020B0604020202020204" pitchFamily="34" charset="0"/>
              </a:rPr>
              <a:t>Chemistry</a:t>
            </a:r>
            <a:endParaRPr lang="en-AU" b="1" dirty="0">
              <a:solidFill>
                <a:srgbClr val="144652"/>
              </a:solidFill>
              <a:latin typeface="+mj-lt"/>
            </a:endParaRPr>
          </a:p>
        </p:txBody>
      </p:sp>
      <p:sp>
        <p:nvSpPr>
          <p:cNvPr id="290818" name="Google Shape;166;p30">
            <a:extLst>
              <a:ext uri="{FF2B5EF4-FFF2-40B4-BE49-F238E27FC236}">
                <a16:creationId xmlns:a16="http://schemas.microsoft.com/office/drawing/2014/main" id="{6066E6E6-5790-1147-9B07-810DEE9DE61E}"/>
              </a:ext>
            </a:extLst>
          </p:cNvPr>
          <p:cNvSpPr>
            <a:spLocks noGrp="1" noChangeArrowheads="1"/>
          </p:cNvSpPr>
          <p:nvPr>
            <p:ph type="body" idx="4294967295"/>
          </p:nvPr>
        </p:nvSpPr>
        <p:spPr>
          <a:xfrm>
            <a:off x="685800" y="2302567"/>
            <a:ext cx="8001000" cy="1246187"/>
          </a:xfrm>
        </p:spPr>
        <p:txBody>
          <a:bodyPr lIns="91425" tIns="45700" rIns="91425" bIns="45700"/>
          <a:lstStyle/>
          <a:p>
            <a:pPr marL="0" indent="0" algn="ctr">
              <a:lnSpc>
                <a:spcPct val="115000"/>
              </a:lnSpc>
              <a:spcBef>
                <a:spcPct val="0"/>
              </a:spcBef>
              <a:buFontTx/>
              <a:buNone/>
            </a:pPr>
            <a:r>
              <a:rPr lang="en-GB" altLang="en-US" sz="3000" dirty="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Observe the structure of acetic acid in</a:t>
            </a:r>
            <a:endParaRPr lang="en-US" altLang="en-US" sz="3000" dirty="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a:p>
            <a:pPr marL="0" indent="0" algn="ctr">
              <a:lnSpc>
                <a:spcPct val="115000"/>
              </a:lnSpc>
              <a:spcBef>
                <a:spcPct val="0"/>
              </a:spcBef>
              <a:buFontTx/>
              <a:buNone/>
            </a:pPr>
            <a:r>
              <a:rPr lang="en-GB" altLang="en-US" sz="3000" dirty="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 Mol3D viewer in your Achieve course.</a:t>
            </a:r>
            <a:endParaRPr lang="en-US" altLang="en-US" sz="3000" dirty="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a:p>
            <a:pPr marL="0" indent="0" algn="ctr">
              <a:lnSpc>
                <a:spcPct val="115000"/>
              </a:lnSpc>
              <a:spcBef>
                <a:spcPct val="0"/>
              </a:spcBef>
              <a:buFontTx/>
              <a:buNone/>
            </a:pPr>
            <a:endParaRPr lang="en-US" altLang="en-US" sz="3000" dirty="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a:p>
            <a:pPr marL="0" indent="0">
              <a:lnSpc>
                <a:spcPct val="115000"/>
              </a:lnSpc>
              <a:spcBef>
                <a:spcPct val="0"/>
              </a:spcBef>
              <a:buFontTx/>
              <a:buNone/>
            </a:pPr>
            <a:endParaRPr lang="en-US" altLang="en-US" sz="3000" dirty="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a:p>
            <a:pPr marL="0" indent="0">
              <a:spcBef>
                <a:spcPts val="363"/>
              </a:spcBef>
              <a:buFontTx/>
              <a:buNone/>
            </a:pPr>
            <a:endParaRPr lang="en-US" altLang="en-US" sz="3000" dirty="0">
              <a:ea typeface="ＭＳ Ｐゴシック" panose="020B0600070205080204" pitchFamily="34" charset="-128"/>
            </a:endParaRPr>
          </a:p>
          <a:p>
            <a:pPr marL="0" indent="0">
              <a:spcBef>
                <a:spcPts val="363"/>
              </a:spcBef>
              <a:buFontTx/>
              <a:buNone/>
            </a:pPr>
            <a:endParaRPr lang="en-US" altLang="en-US" sz="3000" dirty="0">
              <a:ea typeface="ＭＳ Ｐゴシック" panose="020B0600070205080204" pitchFamily="34" charset="-128"/>
            </a:endParaRPr>
          </a:p>
        </p:txBody>
      </p:sp>
      <p:pic>
        <p:nvPicPr>
          <p:cNvPr id="290819" name="Google Shape;168;p30" descr="A screen capture shows an interactive ball and stick model of acetic acid.">
            <a:extLst>
              <a:ext uri="{FF2B5EF4-FFF2-40B4-BE49-F238E27FC236}">
                <a16:creationId xmlns:a16="http://schemas.microsoft.com/office/drawing/2014/main" id="{4ED6C850-6257-5340-A2A8-BCCBC9A2D14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8525" y="3775075"/>
            <a:ext cx="22669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Icon P 2&#10;">
            <a:extLst>
              <a:ext uri="{FF2B5EF4-FFF2-40B4-BE49-F238E27FC236}">
                <a16:creationId xmlns:a16="http://schemas.microsoft.com/office/drawing/2014/main" id="{F14BC7C7-F7C3-465A-BB2C-8351983CB186}"/>
              </a:ext>
            </a:extLst>
          </p:cNvPr>
          <p:cNvPicPr>
            <a:picLocks noChangeAspect="1"/>
          </p:cNvPicPr>
          <p:nvPr/>
        </p:nvPicPr>
        <p:blipFill>
          <a:blip r:embed="rId4"/>
          <a:stretch>
            <a:fillRect/>
          </a:stretch>
        </p:blipFill>
        <p:spPr>
          <a:xfrm>
            <a:off x="533400" y="239232"/>
            <a:ext cx="1133954" cy="816935"/>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68742-4609-4E67-993F-3069B62BA832}"/>
              </a:ext>
            </a:extLst>
          </p:cNvPr>
          <p:cNvSpPr>
            <a:spLocks noGrp="1"/>
          </p:cNvSpPr>
          <p:nvPr>
            <p:ph type="title"/>
          </p:nvPr>
        </p:nvSpPr>
        <p:spPr/>
        <p:txBody>
          <a:bodyPr/>
          <a:lstStyle/>
          <a:p>
            <a:r>
              <a:rPr lang="en-US" altLang="en-US" b="1"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Instructions</a:t>
            </a:r>
            <a:r>
              <a:rPr lang="en-US" altLang="en-US" sz="200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 (1 of 2)</a:t>
            </a:r>
            <a:endParaRPr lang="en-AU" sz="2000" dirty="0">
              <a:solidFill>
                <a:srgbClr val="144652"/>
              </a:solidFill>
            </a:endParaRPr>
          </a:p>
        </p:txBody>
      </p:sp>
      <p:sp>
        <p:nvSpPr>
          <p:cNvPr id="175" name="Google Shape;175;p31">
            <a:extLst>
              <a:ext uri="{FF2B5EF4-FFF2-40B4-BE49-F238E27FC236}">
                <a16:creationId xmlns:a16="http://schemas.microsoft.com/office/drawing/2014/main" id="{A74371BA-1CE1-264A-841E-5F174A5AFD83}"/>
              </a:ext>
            </a:extLst>
          </p:cNvPr>
          <p:cNvSpPr txBox="1">
            <a:spLocks noGrp="1"/>
          </p:cNvSpPr>
          <p:nvPr>
            <p:ph type="body" idx="1"/>
          </p:nvPr>
        </p:nvSpPr>
        <p:spPr>
          <a:xfrm>
            <a:off x="673100" y="1371600"/>
            <a:ext cx="7783513" cy="4953000"/>
          </a:xfrm>
        </p:spPr>
        <p:txBody>
          <a:bodyPr spcFirstLastPara="1" lIns="91425" tIns="45700" rIns="91425" bIns="45700">
            <a:noAutofit/>
          </a:bodyPr>
          <a:lstStyle/>
          <a:p>
            <a:pPr marL="457200" indent="-355600">
              <a:lnSpc>
                <a:spcPct val="115000"/>
              </a:lnSpc>
              <a:spcBef>
                <a:spcPts val="0"/>
              </a:spcBef>
              <a:spcAft>
                <a:spcPts val="0"/>
              </a:spcAft>
              <a:buSzPts val="2000"/>
              <a:buFont typeface="Arial"/>
              <a:buChar char="•"/>
              <a:defRPr/>
            </a:pPr>
            <a:r>
              <a:rPr lang="en-GB" sz="2400" dirty="0">
                <a:latin typeface="Arial"/>
                <a:ea typeface="Arial"/>
                <a:cs typeface="Arial"/>
                <a:sym typeface="Arial"/>
              </a:rPr>
              <a:t>On your own, </a:t>
            </a:r>
            <a:r>
              <a:rPr lang="en-GB" sz="2400" dirty="0">
                <a:solidFill>
                  <a:srgbClr val="0000FF"/>
                </a:solidFill>
                <a:latin typeface="Arial"/>
                <a:ea typeface="Arial"/>
                <a:cs typeface="Arial"/>
                <a:sym typeface="Arial"/>
              </a:rPr>
              <a:t>think </a:t>
            </a:r>
            <a:r>
              <a:rPr lang="en-GB" sz="2400" dirty="0">
                <a:latin typeface="Arial"/>
                <a:ea typeface="Arial"/>
                <a:cs typeface="Arial"/>
                <a:sym typeface="Arial"/>
              </a:rPr>
              <a:t>of answers to the questions:</a:t>
            </a:r>
            <a:endParaRPr sz="2400" dirty="0">
              <a:latin typeface="Arial"/>
              <a:ea typeface="Arial"/>
              <a:cs typeface="Arial"/>
              <a:sym typeface="Arial"/>
            </a:endParaRPr>
          </a:p>
          <a:p>
            <a:pPr marL="914400" lvl="1" indent="-355600">
              <a:lnSpc>
                <a:spcPct val="115000"/>
              </a:lnSpc>
              <a:spcBef>
                <a:spcPts val="0"/>
              </a:spcBef>
              <a:spcAft>
                <a:spcPts val="0"/>
              </a:spcAft>
              <a:buSzPts val="2000"/>
              <a:buFont typeface="Arial"/>
              <a:buChar char="–"/>
              <a:defRPr/>
            </a:pPr>
            <a:r>
              <a:rPr lang="en-GB" sz="2400" dirty="0">
                <a:latin typeface="Arial"/>
                <a:ea typeface="Arial"/>
                <a:cs typeface="Arial"/>
                <a:sym typeface="Arial"/>
              </a:rPr>
              <a:t>Is acetic acid a weak acid or a strong acid?</a:t>
            </a:r>
            <a:endParaRPr sz="2400" dirty="0">
              <a:latin typeface="Arial"/>
              <a:ea typeface="Arial"/>
              <a:cs typeface="Arial"/>
              <a:sym typeface="Arial"/>
            </a:endParaRPr>
          </a:p>
          <a:p>
            <a:pPr marL="914400" lvl="1" indent="-355600">
              <a:lnSpc>
                <a:spcPct val="115000"/>
              </a:lnSpc>
              <a:spcBef>
                <a:spcPts val="0"/>
              </a:spcBef>
              <a:spcAft>
                <a:spcPts val="0"/>
              </a:spcAft>
              <a:buSzPts val="2000"/>
              <a:buFont typeface="Arial"/>
              <a:buChar char="–"/>
              <a:defRPr/>
            </a:pPr>
            <a:r>
              <a:rPr lang="en-GB" sz="2400" dirty="0">
                <a:latin typeface="Arial"/>
                <a:ea typeface="Arial"/>
                <a:cs typeface="Arial"/>
                <a:sym typeface="Arial"/>
              </a:rPr>
              <a:t>As depicted, is acetic acid in its acid form or its conjugate base form?</a:t>
            </a:r>
            <a:endParaRPr sz="2400" dirty="0">
              <a:latin typeface="Arial"/>
              <a:ea typeface="Arial"/>
              <a:cs typeface="Arial"/>
              <a:sym typeface="Arial"/>
            </a:endParaRPr>
          </a:p>
          <a:p>
            <a:pPr marL="914400" lvl="1" indent="-355600">
              <a:lnSpc>
                <a:spcPct val="115000"/>
              </a:lnSpc>
              <a:spcBef>
                <a:spcPts val="0"/>
              </a:spcBef>
              <a:spcAft>
                <a:spcPts val="0"/>
              </a:spcAft>
              <a:buSzPts val="2000"/>
              <a:buFont typeface="Arial"/>
              <a:buChar char="–"/>
              <a:defRPr/>
            </a:pPr>
            <a:r>
              <a:rPr lang="en-GB" sz="2400" dirty="0">
                <a:latin typeface="Arial"/>
                <a:ea typeface="Arial"/>
                <a:cs typeface="Arial"/>
                <a:sym typeface="Arial"/>
              </a:rPr>
              <a:t>Which atom in this structure ionizes in aqueous solutions? Select the atom and upload a screenshot to your course.</a:t>
            </a:r>
            <a:endParaRPr sz="2400" dirty="0">
              <a:latin typeface="Arial"/>
              <a:ea typeface="Arial"/>
              <a:cs typeface="Arial"/>
              <a:sym typeface="Arial"/>
            </a:endParaRPr>
          </a:p>
          <a:p>
            <a:pPr marL="914400" indent="0">
              <a:lnSpc>
                <a:spcPct val="115000"/>
              </a:lnSpc>
              <a:spcBef>
                <a:spcPts val="0"/>
              </a:spcBef>
              <a:spcAft>
                <a:spcPts val="0"/>
              </a:spcAft>
              <a:buFontTx/>
              <a:buNone/>
              <a:defRPr/>
            </a:pPr>
            <a:r>
              <a:rPr lang="en-GB" sz="2400" dirty="0">
                <a:latin typeface="Arial"/>
                <a:ea typeface="Arial"/>
                <a:cs typeface="Arial"/>
                <a:sym typeface="Arial"/>
              </a:rPr>
              <a:t>(2 minutes)</a:t>
            </a:r>
            <a:endParaRPr sz="2400" dirty="0">
              <a:latin typeface="Arial"/>
              <a:ea typeface="Arial"/>
              <a:cs typeface="Arial"/>
              <a:sym typeface="Arial"/>
            </a:endParaRPr>
          </a:p>
          <a:p>
            <a:pPr marL="457200" indent="-355600">
              <a:lnSpc>
                <a:spcPct val="115000"/>
              </a:lnSpc>
              <a:spcBef>
                <a:spcPts val="0"/>
              </a:spcBef>
              <a:spcAft>
                <a:spcPts val="0"/>
              </a:spcAft>
              <a:buSzPts val="2000"/>
              <a:buFont typeface="Arial"/>
              <a:buChar char="•"/>
              <a:defRPr/>
            </a:pPr>
            <a:r>
              <a:rPr lang="en-GB" sz="2400" dirty="0">
                <a:solidFill>
                  <a:srgbClr val="0000FF"/>
                </a:solidFill>
                <a:latin typeface="Arial"/>
                <a:ea typeface="Arial"/>
                <a:cs typeface="Arial"/>
                <a:sym typeface="Arial"/>
              </a:rPr>
              <a:t>Pair</a:t>
            </a:r>
            <a:r>
              <a:rPr lang="en-GB" sz="2400" dirty="0">
                <a:latin typeface="Arial"/>
                <a:ea typeface="Arial"/>
                <a:cs typeface="Arial"/>
                <a:sym typeface="Arial"/>
              </a:rPr>
              <a:t> up to discuss your ideas. (2 minutes)</a:t>
            </a:r>
            <a:endParaRPr sz="2400" dirty="0">
              <a:latin typeface="Arial"/>
              <a:ea typeface="Arial"/>
              <a:cs typeface="Arial"/>
              <a:sym typeface="Arial"/>
            </a:endParaRPr>
          </a:p>
          <a:p>
            <a:pPr marL="457200" indent="-355600">
              <a:lnSpc>
                <a:spcPct val="115000"/>
              </a:lnSpc>
              <a:spcBef>
                <a:spcPts val="0"/>
              </a:spcBef>
              <a:spcAft>
                <a:spcPts val="0"/>
              </a:spcAft>
              <a:buSzPts val="2000"/>
              <a:buFont typeface="Arial"/>
              <a:buChar char="•"/>
              <a:defRPr/>
            </a:pPr>
            <a:r>
              <a:rPr lang="en-GB" sz="2400" dirty="0">
                <a:solidFill>
                  <a:srgbClr val="0000FF"/>
                </a:solidFill>
                <a:latin typeface="Arial"/>
                <a:ea typeface="Arial"/>
                <a:cs typeface="Arial"/>
                <a:sym typeface="Arial"/>
              </a:rPr>
              <a:t>Share</a:t>
            </a:r>
            <a:r>
              <a:rPr lang="en-GB" sz="2400" dirty="0">
                <a:latin typeface="Arial"/>
                <a:ea typeface="Arial"/>
                <a:cs typeface="Arial"/>
                <a:sym typeface="Arial"/>
              </a:rPr>
              <a:t> your ideas with the class in group discussion. (3 minutes)</a:t>
            </a:r>
            <a:endParaRPr sz="2400" dirty="0">
              <a:solidFill>
                <a:srgbClr val="0000FF"/>
              </a:solidFill>
              <a:latin typeface="Arial"/>
              <a:ea typeface="Arial"/>
              <a:cs typeface="Arial"/>
              <a:sym typeface="Arial"/>
            </a:endParaRPr>
          </a:p>
          <a:p>
            <a:pPr marL="0" indent="0">
              <a:spcBef>
                <a:spcPts val="360"/>
              </a:spcBef>
              <a:spcAft>
                <a:spcPts val="0"/>
              </a:spcAft>
              <a:buFontTx/>
              <a:buNone/>
              <a:defRPr/>
            </a:pPr>
            <a:endParaRPr sz="2000" dirty="0"/>
          </a:p>
          <a:p>
            <a:pPr marL="0" indent="0">
              <a:spcBef>
                <a:spcPts val="360"/>
              </a:spcBef>
              <a:spcAft>
                <a:spcPts val="0"/>
              </a:spcAft>
              <a:buFontTx/>
              <a:buNone/>
              <a:defRPr/>
            </a:pPr>
            <a:endParaRPr sz="20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E7F56-04EE-4CC2-BE7D-520C57F8DFBE}"/>
              </a:ext>
            </a:extLst>
          </p:cNvPr>
          <p:cNvSpPr>
            <a:spLocks noGrp="1"/>
          </p:cNvSpPr>
          <p:nvPr>
            <p:ph type="title"/>
          </p:nvPr>
        </p:nvSpPr>
        <p:spPr/>
        <p:txBody>
          <a:bodyPr/>
          <a:lstStyle/>
          <a:p>
            <a:r>
              <a:rPr lang="en-US" altLang="en-US" b="1"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Solution</a:t>
            </a:r>
            <a:r>
              <a:rPr lang="en-US" altLang="en-US" sz="200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 (2 of 2)</a:t>
            </a:r>
            <a:endParaRPr lang="en-AU" sz="2000" dirty="0">
              <a:solidFill>
                <a:srgbClr val="144652"/>
              </a:solidFill>
            </a:endParaRPr>
          </a:p>
        </p:txBody>
      </p:sp>
      <p:sp>
        <p:nvSpPr>
          <p:cNvPr id="4" name="Google Shape;376;g847cf01710_0_48">
            <a:extLst>
              <a:ext uri="{FF2B5EF4-FFF2-40B4-BE49-F238E27FC236}">
                <a16:creationId xmlns:a16="http://schemas.microsoft.com/office/drawing/2014/main" id="{BF56E702-C09F-6A44-A0A7-6FD0CFE5BB42}"/>
              </a:ext>
            </a:extLst>
          </p:cNvPr>
          <p:cNvSpPr txBox="1">
            <a:spLocks/>
          </p:cNvSpPr>
          <p:nvPr/>
        </p:nvSpPr>
        <p:spPr bwMode="auto">
          <a:xfrm>
            <a:off x="190500" y="1447800"/>
            <a:ext cx="8763000" cy="5181600"/>
          </a:xfrm>
          <a:prstGeom prst="rect">
            <a:avLst/>
          </a:prstGeom>
          <a:noFill/>
          <a:ln>
            <a:noFill/>
          </a:ln>
        </p:spPr>
        <p:txBody>
          <a:bodyPr lIns="91425" tIns="45700" rIns="91425" bIns="4570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810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a:lnSpc>
                <a:spcPct val="115000"/>
              </a:lnSpc>
              <a:spcBef>
                <a:spcPct val="0"/>
              </a:spcBef>
              <a:buSzPts val="2400"/>
            </a:pPr>
            <a:r>
              <a:rPr lang="en-US" altLang="en-US" sz="2400" b="0" dirty="0">
                <a:cs typeface="Arial" panose="020B0604020202020204" pitchFamily="34" charset="0"/>
                <a:sym typeface="Arial" panose="020B0604020202020204" pitchFamily="34" charset="0"/>
              </a:rPr>
              <a:t>Is acetic acid a weak acid or a strong acid? </a:t>
            </a:r>
            <a:r>
              <a:rPr lang="en-US" altLang="en-US" sz="2400" dirty="0">
                <a:cs typeface="Arial" panose="020B0604020202020204" pitchFamily="34" charset="0"/>
                <a:sym typeface="Arial" panose="020B0604020202020204" pitchFamily="34" charset="0"/>
              </a:rPr>
              <a:t>A weak acid. </a:t>
            </a:r>
            <a:endParaRPr lang="en-US" altLang="en-US" sz="2400" b="0" dirty="0">
              <a:cs typeface="Arial" panose="020B0604020202020204" pitchFamily="34" charset="0"/>
              <a:sym typeface="Arial" panose="020B0604020202020204" pitchFamily="34" charset="0"/>
            </a:endParaRPr>
          </a:p>
          <a:p>
            <a:pPr lvl="1">
              <a:lnSpc>
                <a:spcPct val="115000"/>
              </a:lnSpc>
              <a:spcBef>
                <a:spcPct val="0"/>
              </a:spcBef>
              <a:buSzPts val="2400"/>
            </a:pPr>
            <a:r>
              <a:rPr lang="en-US" altLang="en-US" sz="2400" b="0" dirty="0">
                <a:cs typeface="Arial" panose="020B0604020202020204" pitchFamily="34" charset="0"/>
                <a:sym typeface="Arial" panose="020B0604020202020204" pitchFamily="34" charset="0"/>
              </a:rPr>
              <a:t>Is </a:t>
            </a:r>
            <a:r>
              <a:rPr lang="en-GB" altLang="en-US" sz="2400" b="0" dirty="0">
                <a:cs typeface="Arial" panose="020B0604020202020204" pitchFamily="34" charset="0"/>
                <a:sym typeface="Arial" panose="020B0604020202020204" pitchFamily="34" charset="0"/>
              </a:rPr>
              <a:t>acetic acid in its acid form or its conjugate base form? </a:t>
            </a:r>
            <a:r>
              <a:rPr lang="en-GB" altLang="en-US" sz="2400" dirty="0">
                <a:cs typeface="Arial" panose="020B0604020202020204" pitchFamily="34" charset="0"/>
                <a:sym typeface="Arial" panose="020B0604020202020204" pitchFamily="34" charset="0"/>
              </a:rPr>
              <a:t>The hydrogen atom bonded to the oxygen atom at position one indicates that this acetic acid molecule is in its acid form.</a:t>
            </a:r>
            <a:endParaRPr lang="en-GB" altLang="en-US" sz="2400" b="0" dirty="0">
              <a:cs typeface="Arial" panose="020B0604020202020204" pitchFamily="34" charset="0"/>
              <a:sym typeface="Arial" panose="020B0604020202020204" pitchFamily="34" charset="0"/>
            </a:endParaRPr>
          </a:p>
          <a:p>
            <a:pPr lvl="1">
              <a:lnSpc>
                <a:spcPct val="115000"/>
              </a:lnSpc>
              <a:spcBef>
                <a:spcPct val="0"/>
              </a:spcBef>
              <a:buSzPts val="2400"/>
            </a:pPr>
            <a:r>
              <a:rPr lang="en-GB" altLang="en-US" sz="2400" b="0" dirty="0">
                <a:cs typeface="Arial" panose="020B0604020202020204" pitchFamily="34" charset="0"/>
                <a:sym typeface="Arial" panose="020B0604020202020204" pitchFamily="34" charset="0"/>
              </a:rPr>
              <a:t>Which atom in this structure ionizes in aqueous solutions? Select the atom and upload a screenshot to your course</a:t>
            </a:r>
            <a:r>
              <a:rPr lang="en-US" altLang="en-US" sz="2400" b="0" dirty="0">
                <a:cs typeface="Arial" panose="020B0604020202020204" pitchFamily="34" charset="0"/>
                <a:sym typeface="Arial" panose="020B0604020202020204" pitchFamily="34" charset="0"/>
              </a:rPr>
              <a:t>. </a:t>
            </a:r>
            <a:r>
              <a:rPr lang="en-GB" altLang="en-US" sz="2400" dirty="0">
                <a:cs typeface="Arial" panose="020B0604020202020204" pitchFamily="34" charset="0"/>
                <a:sym typeface="Arial" panose="020B0604020202020204" pitchFamily="34" charset="0"/>
              </a:rPr>
              <a:t>The oxygen atom at position one ionizes in aqueous solutions due to loss of the hydrogen atom. This results in a negative charge on the oxygen atom.</a:t>
            </a:r>
          </a:p>
          <a:p>
            <a:pPr lvl="1">
              <a:lnSpc>
                <a:spcPct val="115000"/>
              </a:lnSpc>
              <a:spcBef>
                <a:spcPct val="0"/>
              </a:spcBef>
              <a:buSzPts val="2400"/>
            </a:pPr>
            <a:endParaRPr lang="en-US" altLang="en-US" sz="2400" b="0" dirty="0">
              <a:cs typeface="Arial" panose="020B0604020202020204" pitchFamily="34" charset="0"/>
              <a:sym typeface="Arial" panose="020B060402020202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Google Shape;177;g7fe2cbe272_0_8" descr="Icon P 2&#10;">
            <a:extLst>
              <a:ext uri="{FF2B5EF4-FFF2-40B4-BE49-F238E27FC236}">
                <a16:creationId xmlns:a16="http://schemas.microsoft.com/office/drawing/2014/main" id="{ACD94CAF-655A-1B49-BA1D-16257330D9A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043" y="203559"/>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825E0C-9C6C-42BB-BD40-0A681A47B15A}"/>
              </a:ext>
            </a:extLst>
          </p:cNvPr>
          <p:cNvSpPr>
            <a:spLocks noGrp="1"/>
          </p:cNvSpPr>
          <p:nvPr>
            <p:ph type="title"/>
          </p:nvPr>
        </p:nvSpPr>
        <p:spPr/>
        <p:txBody>
          <a:bodyPr/>
          <a:lstStyle/>
          <a:p>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sym typeface="Calibri" panose="020F0502020204030204" pitchFamily="34" charset="0"/>
              </a:rPr>
              <a:t>Principle</a:t>
            </a:r>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 2</a:t>
            </a:r>
            <a:r>
              <a:rPr lang="en-US" altLang="en-US" sz="2000"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 (2 of 3)</a:t>
            </a:r>
            <a:endParaRPr lang="en-AU" sz="2000" dirty="0"/>
          </a:p>
        </p:txBody>
      </p:sp>
      <p:sp>
        <p:nvSpPr>
          <p:cNvPr id="182275" name="Text Placeholder 2">
            <a:extLst>
              <a:ext uri="{FF2B5EF4-FFF2-40B4-BE49-F238E27FC236}">
                <a16:creationId xmlns:a16="http://schemas.microsoft.com/office/drawing/2014/main" id="{09DB60CE-44AD-8D46-BD23-ACB5007FCB53}"/>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429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Tx/>
              <a:buNone/>
            </a:pPr>
            <a:r>
              <a:rPr lang="en-US" altLang="en-US" sz="2400" dirty="0"/>
              <a:t>The ionization behavior of water and of weak acids and bases dissolved in water can be represented by one or more equilibrium constants. </a:t>
            </a:r>
            <a:r>
              <a:rPr lang="en-US" altLang="en-US" sz="2400" b="0" dirty="0"/>
              <a:t>Most biomolecules are ionizable; their structure and function depend on their ionization state, which is characterized by equilibrium constants. </a:t>
            </a:r>
            <a:endParaRPr lang="en-US" altLang="en-US" sz="2400" dirty="0"/>
          </a:p>
          <a:p>
            <a:pPr>
              <a:spcBef>
                <a:spcPts val="363"/>
              </a:spcBef>
              <a:buClr>
                <a:srgbClr val="000000"/>
              </a:buClr>
              <a:buSzPts val="1800"/>
              <a:buFont typeface="Calibri" panose="020F0502020204030204" pitchFamily="34" charset="0"/>
              <a:buNone/>
            </a:pPr>
            <a:endParaRPr lang="en-US" altLang="en-US" dirty="0">
              <a:solidFill>
                <a:srgbClr val="000000"/>
              </a:solidFill>
              <a:latin typeface="Calibri" panose="020F0502020204030204" pitchFamily="34" charset="0"/>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69C67-78AB-4F8A-A68E-00F285B79BDA}"/>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Ionization Constants</a:t>
            </a:r>
            <a:endParaRPr lang="en-AU" dirty="0"/>
          </a:p>
        </p:txBody>
      </p:sp>
      <mc:AlternateContent xmlns:mc="http://schemas.openxmlformats.org/markup-compatibility/2006" xmlns:a14="http://schemas.microsoft.com/office/drawing/2010/main">
        <mc:Choice Requires="a14">
          <p:sp>
            <p:nvSpPr>
              <p:cNvPr id="5" name="Google Shape;232;g7fe2cbe272_0_58">
                <a:extLst>
                  <a:ext uri="{FF2B5EF4-FFF2-40B4-BE49-F238E27FC236}">
                    <a16:creationId xmlns:a16="http://schemas.microsoft.com/office/drawing/2014/main" id="{AD088320-84F8-B141-A87C-AC96A7D68830}"/>
                  </a:ext>
                </a:extLst>
              </p:cNvPr>
              <p:cNvSpPr txBox="1">
                <a:spLocks/>
              </p:cNvSpPr>
              <p:nvPr/>
            </p:nvSpPr>
            <p:spPr bwMode="auto">
              <a:xfrm>
                <a:off x="409575" y="1371600"/>
                <a:ext cx="8324850" cy="43434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the tendency for any acid (HA) to lose a proton and form its conjugate base (A</a:t>
                </a:r>
                <a:r>
                  <a:rPr lang="en-US" sz="2400" b="0" baseline="30000" dirty="0">
                    <a:latin typeface="Arial" panose="020B0604020202020204" pitchFamily="34" charset="0"/>
                    <a:cs typeface="Arial" panose="020B0604020202020204" pitchFamily="34" charset="0"/>
                  </a:rPr>
                  <a:t>−</a:t>
                </a:r>
                <a:r>
                  <a:rPr lang="en-US" sz="2400" b="0" dirty="0">
                    <a:latin typeface="Arial" panose="020B0604020202020204" pitchFamily="34" charset="0"/>
                    <a:cs typeface="Arial" panose="020B0604020202020204" pitchFamily="34" charset="0"/>
                  </a:rPr>
                  <a:t>) is defined by the equilibrium constant (</a:t>
                </a:r>
                <a:r>
                  <a:rPr lang="en-US" sz="2400" b="0" i="1" dirty="0">
                    <a:latin typeface="Arial" panose="020B0604020202020204" pitchFamily="34" charset="0"/>
                    <a:cs typeface="Arial" panose="020B0604020202020204" pitchFamily="34" charset="0"/>
                  </a:rPr>
                  <a:t>K</a:t>
                </a:r>
                <a:r>
                  <a:rPr lang="en-US" sz="2400" b="0" baseline="-25000" dirty="0">
                    <a:latin typeface="Arial" panose="020B0604020202020204" pitchFamily="34" charset="0"/>
                    <a:cs typeface="Arial" panose="020B0604020202020204" pitchFamily="34" charset="0"/>
                  </a:rPr>
                  <a:t>eq</a:t>
                </a:r>
                <a:r>
                  <a:rPr lang="en-US" sz="2400" b="0" dirty="0">
                    <a:latin typeface="Arial" panose="020B0604020202020204" pitchFamily="34" charset="0"/>
                    <a:cs typeface="Arial" panose="020B0604020202020204" pitchFamily="34" charset="0"/>
                  </a:rPr>
                  <a:t>) for the reversible reaction</a:t>
                </a:r>
                <a:endParaRPr lang="en-US" sz="2400" b="0" baseline="30000" dirty="0">
                  <a:latin typeface="Arial" panose="020B0604020202020204" pitchFamily="34" charset="0"/>
                  <a:cs typeface="Arial" panose="020B0604020202020204" pitchFamily="34" charset="0"/>
                </a:endParaRPr>
              </a:p>
              <a:p>
                <a:pPr marL="50800" indent="2732088">
                  <a:lnSpc>
                    <a:spcPct val="110000"/>
                  </a:lnSpc>
                  <a:spcBef>
                    <a:spcPts val="0"/>
                  </a:spcBef>
                  <a:buSzPts val="2800"/>
                  <a:buNone/>
                  <a:defRPr/>
                </a:pPr>
                <a:endParaRPr lang="en-US" sz="2400" b="0" dirty="0">
                  <a:latin typeface="Arial" panose="020B0604020202020204" pitchFamily="34" charset="0"/>
                  <a:cs typeface="Arial" panose="020B0604020202020204" pitchFamily="34" charset="0"/>
                </a:endParaRPr>
              </a:p>
              <a:p>
                <a:pPr marL="50800" indent="2732088">
                  <a:lnSpc>
                    <a:spcPct val="110000"/>
                  </a:lnSpc>
                  <a:spcBef>
                    <a:spcPts val="0"/>
                  </a:spcBef>
                  <a:buSzPts val="2800"/>
                  <a:buNone/>
                  <a:defRPr/>
                </a:pPr>
                <a:r>
                  <a:rPr lang="en-US" sz="2400" b="0" dirty="0">
                    <a:latin typeface="Arial" panose="020B0604020202020204" pitchFamily="34" charset="0"/>
                    <a:cs typeface="Arial" panose="020B0604020202020204" pitchFamily="34" charset="0"/>
                  </a:rPr>
                  <a:t>HA ⇌ H</a:t>
                </a:r>
                <a:r>
                  <a:rPr lang="en-US" sz="2400" b="0" baseline="30000" dirty="0">
                    <a:latin typeface="Arial" panose="020B0604020202020204" pitchFamily="34" charset="0"/>
                    <a:cs typeface="Arial" panose="020B0604020202020204" pitchFamily="34" charset="0"/>
                  </a:rPr>
                  <a:t>+</a:t>
                </a:r>
                <a:r>
                  <a:rPr lang="en-US" sz="2400" b="0" dirty="0">
                    <a:latin typeface="Arial" panose="020B0604020202020204" pitchFamily="34" charset="0"/>
                    <a:cs typeface="Arial" panose="020B0604020202020204" pitchFamily="34" charset="0"/>
                  </a:rPr>
                  <a:t> + A</a:t>
                </a:r>
                <a:r>
                  <a:rPr lang="en-US" sz="2400" b="0" baseline="30000" dirty="0">
                    <a:latin typeface="Arial" panose="020B0604020202020204" pitchFamily="34" charset="0"/>
                    <a:cs typeface="Arial" panose="020B0604020202020204" pitchFamily="34" charset="0"/>
                  </a:rPr>
                  <a:t>−</a:t>
                </a:r>
                <a:endParaRPr lang="en-US" sz="24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for which</a:t>
                </a:r>
              </a:p>
              <a:p>
                <a:pPr marL="508000" lvl="1" indent="2274888">
                  <a:lnSpc>
                    <a:spcPct val="110000"/>
                  </a:lnSpc>
                  <a:spcBef>
                    <a:spcPts val="0"/>
                  </a:spcBef>
                  <a:buSzPts val="2800"/>
                  <a:buFontTx/>
                  <a:buNone/>
                  <a:defRPr/>
                </a:pPr>
                <a:r>
                  <a:rPr lang="en-US" sz="2400" b="0" i="1" dirty="0">
                    <a:latin typeface="Arial" panose="020B0604020202020204" pitchFamily="34" charset="0"/>
                    <a:cs typeface="Arial" panose="020B0604020202020204" pitchFamily="34" charset="0"/>
                  </a:rPr>
                  <a:t>K</a:t>
                </a:r>
                <a:r>
                  <a:rPr lang="en-US" sz="2400" b="0" baseline="-25000" dirty="0">
                    <a:latin typeface="Arial" panose="020B0604020202020204" pitchFamily="34" charset="0"/>
                    <a:cs typeface="Arial" panose="020B0604020202020204" pitchFamily="34" charset="0"/>
                  </a:rPr>
                  <a:t>eq</a:t>
                </a:r>
                <a:r>
                  <a:rPr lang="en-US" sz="2400" b="0" dirty="0">
                    <a:latin typeface="Arial" panose="020B0604020202020204" pitchFamily="34" charset="0"/>
                    <a:cs typeface="Arial" panose="020B0604020202020204" pitchFamily="34" charset="0"/>
                  </a:rPr>
                  <a:t> = </a:t>
                </a:r>
                <a14:m>
                  <m:oMath xmlns:m="http://schemas.openxmlformats.org/officeDocument/2006/math">
                    <m:f>
                      <m:fPr>
                        <m:ctrlPr>
                          <a:rPr lang="en-US" sz="2400" b="0" i="1" smtClean="0">
                            <a:latin typeface="Cambria Math" panose="02040503050406030204" pitchFamily="18" charset="0"/>
                            <a:cs typeface="Arial" panose="020B0604020202020204" pitchFamily="34" charset="0"/>
                          </a:rPr>
                        </m:ctrlPr>
                      </m:fPr>
                      <m:num>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H</m:t>
                        </m:r>
                        <m:r>
                          <m:rPr>
                            <m:nor/>
                          </m:rPr>
                          <a:rPr lang="en-US" sz="2400" b="0" baseline="3000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A</m:t>
                        </m:r>
                        <m:r>
                          <m:rPr>
                            <m:nor/>
                          </m:rPr>
                          <a:rPr lang="en-US" sz="2400" b="0" baseline="3000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m:t>
                        </m:r>
                      </m:num>
                      <m:den>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HA</m:t>
                        </m:r>
                        <m:r>
                          <m:rPr>
                            <m:nor/>
                          </m:rPr>
                          <a:rPr lang="en-US" sz="2400" b="0" dirty="0">
                            <a:latin typeface="Arial" panose="020B0604020202020204" pitchFamily="34" charset="0"/>
                            <a:cs typeface="Arial" panose="020B0604020202020204" pitchFamily="34" charset="0"/>
                          </a:rPr>
                          <m:t>] </m:t>
                        </m:r>
                      </m:den>
                    </m:f>
                  </m:oMath>
                </a14:m>
                <a:r>
                  <a:rPr lang="en-US" sz="2400" b="0" dirty="0">
                    <a:latin typeface="Arial" panose="020B0604020202020204" pitchFamily="34" charset="0"/>
                    <a:cs typeface="Arial" panose="020B0604020202020204" pitchFamily="34" charset="0"/>
                  </a:rPr>
                  <a:t> = </a:t>
                </a:r>
                <a:r>
                  <a:rPr lang="en-US" sz="2400" b="0" i="1" dirty="0">
                    <a:latin typeface="Arial" panose="020B0604020202020204" pitchFamily="34" charset="0"/>
                    <a:cs typeface="Arial" panose="020B0604020202020204" pitchFamily="34" charset="0"/>
                  </a:rPr>
                  <a:t>K</a:t>
                </a:r>
                <a:r>
                  <a:rPr lang="en-US" sz="2400" b="0" baseline="-25000" dirty="0">
                    <a:latin typeface="Arial" panose="020B0604020202020204" pitchFamily="34" charset="0"/>
                    <a:cs typeface="Arial" panose="020B0604020202020204" pitchFamily="34" charset="0"/>
                  </a:rPr>
                  <a:t>a</a:t>
                </a:r>
                <a:r>
                  <a:rPr lang="en-US" sz="2400" b="0" dirty="0">
                    <a:latin typeface="Arial" panose="020B0604020202020204" pitchFamily="34" charset="0"/>
                    <a:cs typeface="Arial" panose="020B0604020202020204" pitchFamily="34" charset="0"/>
                  </a:rPr>
                  <a:t> </a:t>
                </a:r>
              </a:p>
              <a:p>
                <a:pPr marL="508000" lvl="1"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0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mc:Choice>
        <mc:Fallback xmlns="">
          <p:sp>
            <p:nvSpPr>
              <p:cNvPr id="5" name="Google Shape;232;g7fe2cbe272_0_58">
                <a:extLst>
                  <a:ext uri="{FF2B5EF4-FFF2-40B4-BE49-F238E27FC236}">
                    <a16:creationId xmlns:a16="http://schemas.microsoft.com/office/drawing/2014/main" id="{AD088320-84F8-B141-A87C-AC96A7D68830}"/>
                  </a:ext>
                </a:extLst>
              </p:cNvPr>
              <p:cNvSpPr txBox="1">
                <a:spLocks noRot="1" noChangeAspect="1" noMove="1" noResize="1" noEditPoints="1" noAdjustHandles="1" noChangeArrowheads="1" noChangeShapeType="1" noTextEdit="1"/>
              </p:cNvSpPr>
              <p:nvPr/>
            </p:nvSpPr>
            <p:spPr bwMode="auto">
              <a:xfrm>
                <a:off x="409575" y="1371600"/>
                <a:ext cx="8324850" cy="4343400"/>
              </a:xfrm>
              <a:prstGeom prst="rect">
                <a:avLst/>
              </a:prstGeom>
              <a:blipFill>
                <a:blip r:embed="rId3"/>
                <a:stretch>
                  <a:fillRect l="-732" t="-1683" r="-1025"/>
                </a:stretch>
              </a:blipFill>
              <a:ln>
                <a:noFill/>
              </a:ln>
            </p:spPr>
            <p:txBody>
              <a:bodyPr/>
              <a:lstStyle/>
              <a:p>
                <a:r>
                  <a:rPr lang="en-AU">
                    <a:noFill/>
                  </a:rPr>
                  <a:t> </a:t>
                </a:r>
              </a:p>
            </p:txBody>
          </p:sp>
        </mc:Fallback>
      </mc:AlternateContent>
    </p:spTree>
    <p:extLst>
      <p:ext uri="{BB962C8B-B14F-4D97-AF65-F5344CB8AC3E}">
        <p14:creationId xmlns:p14="http://schemas.microsoft.com/office/powerpoint/2010/main" val="29517485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2&#10;">
            <a:extLst>
              <a:ext uri="{FF2B5EF4-FFF2-40B4-BE49-F238E27FC236}">
                <a16:creationId xmlns:a16="http://schemas.microsoft.com/office/drawing/2014/main" id="{2B2C6B85-2509-453F-B153-383A86E3352C}"/>
              </a:ext>
            </a:extLst>
          </p:cNvPr>
          <p:cNvPicPr>
            <a:picLocks noChangeAspect="1"/>
          </p:cNvPicPr>
          <p:nvPr/>
        </p:nvPicPr>
        <p:blipFill>
          <a:blip r:embed="rId3"/>
          <a:stretch>
            <a:fillRect/>
          </a:stretch>
        </p:blipFill>
        <p:spPr>
          <a:xfrm>
            <a:off x="693498" y="276591"/>
            <a:ext cx="1133954" cy="816935"/>
          </a:xfrm>
          <a:prstGeom prst="rect">
            <a:avLst/>
          </a:prstGeom>
        </p:spPr>
      </p:pic>
      <p:sp>
        <p:nvSpPr>
          <p:cNvPr id="2" name="Title 1">
            <a:extLst>
              <a:ext uri="{FF2B5EF4-FFF2-40B4-BE49-F238E27FC236}">
                <a16:creationId xmlns:a16="http://schemas.microsoft.com/office/drawing/2014/main" id="{D1D14A68-F5CF-4B2E-B4A1-1EF89CB79FF9}"/>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15</a:t>
            </a:r>
            <a:endParaRPr lang="en-AU" b="1" dirty="0">
              <a:solidFill>
                <a:srgbClr val="145C76"/>
              </a:solidFill>
              <a:latin typeface="+mj-lt"/>
            </a:endParaRPr>
          </a:p>
        </p:txBody>
      </p:sp>
      <p:sp>
        <p:nvSpPr>
          <p:cNvPr id="186373" name="Google Shape;433;g847cf01710_0_113">
            <a:extLst>
              <a:ext uri="{FF2B5EF4-FFF2-40B4-BE49-F238E27FC236}">
                <a16:creationId xmlns:a16="http://schemas.microsoft.com/office/drawing/2014/main" id="{B312BE76-6377-704E-A104-38DFA34A668E}"/>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When H</a:t>
            </a:r>
            <a:r>
              <a:rPr lang="en-US" altLang="en-US" sz="2400" b="0" baseline="-25000" dirty="0">
                <a:solidFill>
                  <a:srgbClr val="000000"/>
                </a:solidFill>
                <a:ea typeface="Calibri" panose="020F0502020204030204" pitchFamily="34" charset="0"/>
                <a:cs typeface="Arial" panose="020B0604020202020204" pitchFamily="34" charset="0"/>
                <a:sym typeface="Calibri" panose="020F0502020204030204" pitchFamily="34" charset="0"/>
              </a:rPr>
              <a:t>2</a:t>
            </a: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O ionizes:</a:t>
            </a:r>
            <a:endParaRPr lang="en-US" altLang="en-US" sz="2400" b="0" dirty="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A. the </a:t>
            </a:r>
            <a:r>
              <a:rPr lang="en-US" altLang="en-US" sz="2400" b="0" dirty="0">
                <a:ea typeface="Calibri" panose="020F0502020204030204" pitchFamily="34" charset="0"/>
                <a:cs typeface="Arial" panose="020B0604020202020204" pitchFamily="34" charset="0"/>
              </a:rPr>
              <a:t>∆</a:t>
            </a:r>
            <a:r>
              <a:rPr lang="en-US" altLang="en-US" sz="2400" b="0" i="1" dirty="0">
                <a:ea typeface="Calibri" panose="020F0502020204030204" pitchFamily="34" charset="0"/>
                <a:cs typeface="Arial" panose="020B0604020202020204" pitchFamily="34" charset="0"/>
              </a:rPr>
              <a:t>G</a:t>
            </a:r>
            <a:r>
              <a:rPr lang="en-US" altLang="en-US" sz="2400" b="0" dirty="0">
                <a:latin typeface="+mn-lt"/>
                <a:ea typeface="Arial Unicode MS" panose="020B0604020202020204" pitchFamily="34" charset="-128"/>
                <a:cs typeface="Arial Unicode MS" panose="020B0604020202020204" pitchFamily="34" charset="-128"/>
              </a:rPr>
              <a:t>°</a:t>
            </a:r>
            <a:r>
              <a:rPr lang="en-US" altLang="en-US" sz="2400" b="0" baseline="30000" dirty="0">
                <a:ea typeface="Calibri" panose="020F0502020204030204" pitchFamily="34" charset="0"/>
                <a:cs typeface="Arial" panose="020B0604020202020204" pitchFamily="34" charset="0"/>
              </a:rPr>
              <a:t> </a:t>
            </a:r>
            <a:r>
              <a:rPr lang="en-US" altLang="en-US" sz="2400" b="0" dirty="0">
                <a:ea typeface="Calibri" panose="020F0502020204030204" pitchFamily="34" charset="0"/>
                <a:cs typeface="Arial" panose="020B0604020202020204" pitchFamily="34" charset="0"/>
              </a:rPr>
              <a:t>= 0 kJ/mol.</a:t>
            </a:r>
            <a:endPar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B. it has a measurable </a:t>
            </a:r>
            <a:r>
              <a:rPr lang="en-US" altLang="en-US" sz="2400" b="0" i="1" dirty="0">
                <a:solidFill>
                  <a:srgbClr val="000000"/>
                </a:solidFill>
                <a:ea typeface="Calibri" panose="020F0502020204030204" pitchFamily="34" charset="0"/>
                <a:cs typeface="Arial" panose="020B0604020202020204" pitchFamily="34" charset="0"/>
                <a:sym typeface="Arial" panose="020B0604020202020204" pitchFamily="34" charset="0"/>
              </a:rPr>
              <a:t>K</a:t>
            </a:r>
            <a:r>
              <a:rPr lang="en-US" altLang="en-US" sz="2400" b="0" baseline="-25000" dirty="0">
                <a:solidFill>
                  <a:srgbClr val="000000"/>
                </a:solidFill>
                <a:ea typeface="Calibri" panose="020F0502020204030204" pitchFamily="34" charset="0"/>
                <a:cs typeface="Arial" panose="020B0604020202020204" pitchFamily="34" charset="0"/>
                <a:sym typeface="Arial" panose="020B0604020202020204" pitchFamily="34" charset="0"/>
              </a:rPr>
              <a:t>eq</a:t>
            </a: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a:t>
            </a:r>
          </a:p>
          <a:p>
            <a:pPr>
              <a:lnSpc>
                <a:spcPct val="115000"/>
              </a:lnSpc>
              <a:spcBef>
                <a:spcPct val="0"/>
              </a:spcBef>
              <a:buClr>
                <a:srgbClr val="000000"/>
              </a:buClr>
              <a:buSzPts val="1100"/>
              <a:buFontTx/>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C. its concentration (7 </a:t>
            </a:r>
            <a:r>
              <a:rPr lang="en-US" altLang="en-US" sz="1800" b="0" dirty="0">
                <a:solidFill>
                  <a:srgbClr val="000000"/>
                </a:solidFill>
                <a:ea typeface="Calibri" panose="020F0502020204030204" pitchFamily="34" charset="0"/>
                <a:cs typeface="Arial" panose="020B0604020202020204" pitchFamily="34" charset="0"/>
                <a:sym typeface="Arial" panose="020B0604020202020204" pitchFamily="34" charset="0"/>
              </a:rPr>
              <a:t>M</a:t>
            </a: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 does not appreciably change. </a:t>
            </a:r>
          </a:p>
          <a:p>
            <a:pPr>
              <a:lnSpc>
                <a:spcPct val="115000"/>
              </a:lnSpc>
              <a:spcBef>
                <a:spcPct val="0"/>
              </a:spcBef>
              <a:buClr>
                <a:srgbClr val="000000"/>
              </a:buClr>
              <a:buSzPts val="1100"/>
              <a:buFontTx/>
              <a:buNone/>
            </a:pP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D. free H</a:t>
            </a:r>
            <a:r>
              <a:rPr lang="en-US" altLang="en-US" sz="2400" b="0" baseline="30000" dirty="0">
                <a:solidFill>
                  <a:srgbClr val="000000"/>
                </a:solidFill>
                <a:ea typeface="Calibri" panose="020F0502020204030204" pitchFamily="34" charset="0"/>
                <a:cs typeface="Arial" panose="020B0604020202020204" pitchFamily="34" charset="0"/>
                <a:sym typeface="Arial" panose="020B0604020202020204" pitchFamily="34" charset="0"/>
              </a:rPr>
              <a:t>+</a:t>
            </a:r>
            <a:r>
              <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rPr>
              <a:t> ions are present in solution. </a:t>
            </a:r>
            <a:endPar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FEEFB-6610-454B-9988-C67E23C1EA49}"/>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Strength of Hydrogen Bonds</a:t>
            </a:r>
            <a:endParaRPr lang="en-AU" dirty="0"/>
          </a:p>
        </p:txBody>
      </p:sp>
      <p:sp>
        <p:nvSpPr>
          <p:cNvPr id="5" name="Google Shape;232;g7fe2cbe272_0_58">
            <a:extLst>
              <a:ext uri="{FF2B5EF4-FFF2-40B4-BE49-F238E27FC236}">
                <a16:creationId xmlns:a16="http://schemas.microsoft.com/office/drawing/2014/main" id="{15A7A871-6B2B-AE4E-957E-F2D787DF3BEC}"/>
              </a:ext>
            </a:extLst>
          </p:cNvPr>
          <p:cNvSpPr txBox="1">
            <a:spLocks/>
          </p:cNvSpPr>
          <p:nvPr/>
        </p:nvSpPr>
        <p:spPr bwMode="auto">
          <a:xfrm>
            <a:off x="263525" y="1905000"/>
            <a:ext cx="8616950" cy="41148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hydrogen bonds are relatively weak </a:t>
            </a:r>
          </a:p>
          <a:p>
            <a:pPr lvl="1"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bond dissociation energy</a:t>
            </a:r>
            <a:r>
              <a:rPr lang="en-US" sz="2400" b="0" dirty="0">
                <a:latin typeface="Arial" panose="020B0604020202020204" pitchFamily="34" charset="0"/>
                <a:cs typeface="Arial" panose="020B0604020202020204" pitchFamily="34" charset="0"/>
              </a:rPr>
              <a:t> = ~23 kJ/mol in liquid H</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O</a:t>
            </a:r>
          </a:p>
          <a:p>
            <a:pPr lvl="1"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10% covalent, 90% electrostatic </a:t>
            </a:r>
          </a:p>
          <a:p>
            <a:pPr marL="508000" lvl="1"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hydrogen bonds are fleeting</a:t>
            </a:r>
          </a:p>
          <a:p>
            <a:pPr lvl="1"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lifetime of each hydrogen bond is just 1 to 20 picoseconds in liquid</a:t>
            </a:r>
          </a:p>
          <a:p>
            <a:pPr lvl="1"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when one hydrogen bond breaks, another forms</a:t>
            </a:r>
            <a:endParaRPr lang="en-US" sz="240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000" dirty="0">
              <a:latin typeface="Arial" panose="020B0604020202020204" pitchFamily="34" charset="0"/>
              <a:cs typeface="Arial" panose="020B0604020202020204" pitchFamily="34" charset="0"/>
            </a:endParaRPr>
          </a:p>
          <a:p>
            <a:pPr lvl="1" indent="-406400">
              <a:lnSpc>
                <a:spcPct val="110000"/>
              </a:lnSpc>
              <a:spcBef>
                <a:spcPts val="0"/>
              </a:spcBef>
              <a:buSzPts val="2800"/>
              <a:defRPr/>
            </a:pPr>
            <a:endParaRPr lang="en-US" sz="20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marL="0" indent="0">
              <a:lnSpc>
                <a:spcPct val="110000"/>
              </a:lnSpc>
              <a:spcBef>
                <a:spcPts val="560"/>
              </a:spcBef>
              <a:buFontTx/>
              <a:buNone/>
              <a:defRPr/>
            </a:pPr>
            <a:endParaRPr lang="en-US" kern="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C8079-2B6E-45C5-8B8F-3B78518D3610}"/>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15, Response</a:t>
            </a:r>
            <a:endParaRPr lang="en-AU" b="1" dirty="0">
              <a:solidFill>
                <a:srgbClr val="145C76"/>
              </a:solidFill>
              <a:latin typeface="+mj-lt"/>
            </a:endParaRPr>
          </a:p>
        </p:txBody>
      </p:sp>
      <mc:AlternateContent xmlns:mc="http://schemas.openxmlformats.org/markup-compatibility/2006" xmlns:a14="http://schemas.microsoft.com/office/drawing/2010/main">
        <mc:Choice Requires="a14">
          <p:sp>
            <p:nvSpPr>
              <p:cNvPr id="5" name="Google Shape;433;g847cf01710_0_113">
                <a:extLst>
                  <a:ext uri="{FF2B5EF4-FFF2-40B4-BE49-F238E27FC236}">
                    <a16:creationId xmlns:a16="http://schemas.microsoft.com/office/drawing/2014/main" id="{8D98FD69-077C-3C46-B107-F31BD08535E0}"/>
                  </a:ext>
                </a:extLst>
              </p:cNvPr>
              <p:cNvSpPr txBox="1">
                <a:spLocks noChangeArrowheads="1"/>
              </p:cNvSpPr>
              <p:nvPr/>
            </p:nvSpPr>
            <p:spPr bwMode="auto">
              <a:xfrm>
                <a:off x="288925" y="1412874"/>
                <a:ext cx="8566150" cy="51403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When H</a:t>
                </a:r>
                <a:r>
                  <a:rPr lang="en-US" altLang="en-US" sz="2400" b="0" baseline="-25000" dirty="0">
                    <a:solidFill>
                      <a:srgbClr val="000000"/>
                    </a:solidFill>
                    <a:ea typeface="Calibri" panose="020F0502020204030204" pitchFamily="34" charset="0"/>
                    <a:cs typeface="Arial" panose="020B0604020202020204" pitchFamily="34" charset="0"/>
                    <a:sym typeface="Calibri" panose="020F0502020204030204" pitchFamily="34" charset="0"/>
                  </a:rPr>
                  <a:t>2</a:t>
                </a: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O ionizes:</a:t>
                </a:r>
                <a:endParaRPr lang="en-US" altLang="en-US" sz="2400" b="0" dirty="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B. it has a measurable </a:t>
                </a:r>
                <a:r>
                  <a:rPr lang="en-US" altLang="en-US" sz="2400" i="1" dirty="0">
                    <a:solidFill>
                      <a:srgbClr val="000000"/>
                    </a:solidFill>
                    <a:ea typeface="Calibri" panose="020F0502020204030204" pitchFamily="34" charset="0"/>
                    <a:cs typeface="Arial" panose="020B0604020202020204" pitchFamily="34" charset="0"/>
                    <a:sym typeface="Arial" panose="020B0604020202020204" pitchFamily="34" charset="0"/>
                  </a:rPr>
                  <a:t>K</a:t>
                </a:r>
                <a:r>
                  <a:rPr lang="en-US" altLang="en-US" sz="2400" baseline="-25000" dirty="0">
                    <a:solidFill>
                      <a:srgbClr val="000000"/>
                    </a:solidFill>
                    <a:ea typeface="Calibri" panose="020F0502020204030204" pitchFamily="34" charset="0"/>
                    <a:cs typeface="Arial" panose="020B0604020202020204" pitchFamily="34" charset="0"/>
                    <a:sym typeface="Arial" panose="020B0604020202020204" pitchFamily="34" charset="0"/>
                  </a:rPr>
                  <a:t>eq</a:t>
                </a: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The tendency for any acid (HA) to lose a proton and form its conjugate base (</a:t>
                </a:r>
                <a14:m>
                  <m:oMath xmlns:m="http://schemas.openxmlformats.org/officeDocument/2006/math">
                    <m:r>
                      <m:rPr>
                        <m:nor/>
                      </m:rPr>
                      <a:rPr lang="en-US" sz="2400" dirty="0">
                        <a:cs typeface="Arial" panose="020B0604020202020204" pitchFamily="34" charset="0"/>
                      </a:rPr>
                      <m:t>A</m:t>
                    </m:r>
                    <m:r>
                      <m:rPr>
                        <m:nor/>
                      </m:rPr>
                      <a:rPr lang="en-US" sz="2400" baseline="30000" dirty="0">
                        <a:cs typeface="Arial" panose="020B0604020202020204" pitchFamily="34" charset="0"/>
                      </a:rPr>
                      <m:t>−</m:t>
                    </m:r>
                  </m:oMath>
                </a14:m>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 is defined by the equilibrium constant (</a:t>
                </a:r>
                <a:r>
                  <a:rPr lang="en-US" altLang="en-US" sz="2400" i="1" dirty="0">
                    <a:solidFill>
                      <a:srgbClr val="000000"/>
                    </a:solidFill>
                    <a:ea typeface="Calibri" panose="020F0502020204030204" pitchFamily="34" charset="0"/>
                    <a:cs typeface="Arial" panose="020B0604020202020204" pitchFamily="34" charset="0"/>
                    <a:sym typeface="Arial" panose="020B0604020202020204" pitchFamily="34" charset="0"/>
                  </a:rPr>
                  <a:t>K</a:t>
                </a:r>
                <a:r>
                  <a:rPr lang="en-US" altLang="en-US" sz="2400" baseline="-25000" dirty="0">
                    <a:solidFill>
                      <a:srgbClr val="000000"/>
                    </a:solidFill>
                    <a:ea typeface="Calibri" panose="020F0502020204030204" pitchFamily="34" charset="0"/>
                    <a:cs typeface="Arial" panose="020B0604020202020204" pitchFamily="34" charset="0"/>
                    <a:sym typeface="Arial" panose="020B0604020202020204" pitchFamily="34" charset="0"/>
                  </a:rPr>
                  <a:t>eq</a:t>
                </a: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 for the reversible reaction</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marL="50800" indent="0">
                  <a:lnSpc>
                    <a:spcPct val="110000"/>
                  </a:lnSpc>
                  <a:spcBef>
                    <a:spcPts val="0"/>
                  </a:spcBef>
                  <a:buSzPts val="2800"/>
                  <a:buNone/>
                  <a:defRPr/>
                </a:pP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		</a:t>
                </a:r>
                <a:r>
                  <a:rPr lang="en-US" sz="2400" dirty="0">
                    <a:cs typeface="Arial" panose="020B0604020202020204" pitchFamily="34" charset="0"/>
                  </a:rPr>
                  <a:t>HA ⇌ H</a:t>
                </a:r>
                <a:r>
                  <a:rPr lang="en-US" sz="2400" baseline="30000" dirty="0">
                    <a:cs typeface="Arial" panose="020B0604020202020204" pitchFamily="34" charset="0"/>
                  </a:rPr>
                  <a:t>+</a:t>
                </a:r>
                <a:r>
                  <a:rPr lang="en-US" sz="2400" dirty="0">
                    <a:cs typeface="Arial" panose="020B0604020202020204" pitchFamily="34" charset="0"/>
                  </a:rPr>
                  <a:t> + A</a:t>
                </a:r>
                <a:r>
                  <a:rPr lang="en-US" sz="2400" baseline="30000" dirty="0">
                    <a:cs typeface="Arial" panose="020B0604020202020204" pitchFamily="34" charset="0"/>
                  </a:rPr>
                  <a:t>−</a:t>
                </a:r>
              </a:p>
              <a:p>
                <a:pPr marL="50800" indent="0">
                  <a:lnSpc>
                    <a:spcPct val="110000"/>
                  </a:lnSpc>
                  <a:spcBef>
                    <a:spcPts val="0"/>
                  </a:spcBef>
                  <a:buSzPts val="2800"/>
                  <a:buNone/>
                  <a:defRPr/>
                </a:pPr>
                <a:endParaRPr lang="en-US" sz="2400" dirty="0">
                  <a:cs typeface="Arial" panose="020B0604020202020204" pitchFamily="34" charset="0"/>
                </a:endParaRPr>
              </a:p>
              <a:p>
                <a:pPr marL="50800" indent="0">
                  <a:lnSpc>
                    <a:spcPct val="110000"/>
                  </a:lnSpc>
                  <a:spcBef>
                    <a:spcPts val="0"/>
                  </a:spcBef>
                  <a:buSzPts val="2800"/>
                  <a:buNone/>
                  <a:defRPr/>
                </a:pPr>
                <a:r>
                  <a:rPr lang="en-US" sz="2400" dirty="0">
                    <a:cs typeface="Arial" panose="020B0604020202020204" pitchFamily="34" charset="0"/>
                  </a:rPr>
                  <a:t>for which </a:t>
                </a:r>
                <a:r>
                  <a:rPr lang="en-US" sz="2400" i="1" dirty="0">
                    <a:cs typeface="Arial" panose="020B0604020202020204" pitchFamily="34" charset="0"/>
                  </a:rPr>
                  <a:t>K</a:t>
                </a:r>
                <a:r>
                  <a:rPr lang="en-US" sz="2400" baseline="-25000" dirty="0">
                    <a:cs typeface="Arial" panose="020B0604020202020204" pitchFamily="34" charset="0"/>
                  </a:rPr>
                  <a:t>eq</a:t>
                </a:r>
                <a:r>
                  <a:rPr lang="en-US" sz="2400" dirty="0">
                    <a:cs typeface="Arial" panose="020B0604020202020204" pitchFamily="34" charset="0"/>
                  </a:rPr>
                  <a:t> =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m:rPr>
                            <m:nor/>
                          </m:rPr>
                          <a:rPr lang="en-US" sz="2400" dirty="0">
                            <a:cs typeface="Arial" panose="020B0604020202020204" pitchFamily="34" charset="0"/>
                          </a:rPr>
                          <m:t>[</m:t>
                        </m:r>
                        <m:r>
                          <m:rPr>
                            <m:nor/>
                          </m:rPr>
                          <a:rPr lang="en-US" sz="2400" dirty="0">
                            <a:cs typeface="Arial" panose="020B0604020202020204" pitchFamily="34" charset="0"/>
                          </a:rPr>
                          <m:t>H</m:t>
                        </m:r>
                        <m:r>
                          <m:rPr>
                            <m:nor/>
                          </m:rPr>
                          <a:rPr lang="en-US" sz="2400" baseline="30000" dirty="0">
                            <a:cs typeface="Arial" panose="020B0604020202020204" pitchFamily="34" charset="0"/>
                          </a:rPr>
                          <m:t>+</m:t>
                        </m:r>
                        <m:r>
                          <m:rPr>
                            <m:nor/>
                          </m:rPr>
                          <a:rPr lang="en-US" sz="2400" dirty="0">
                            <a:cs typeface="Arial" panose="020B0604020202020204" pitchFamily="34" charset="0"/>
                          </a:rPr>
                          <m:t>][</m:t>
                        </m:r>
                        <m:r>
                          <m:rPr>
                            <m:nor/>
                          </m:rPr>
                          <a:rPr lang="en-US" sz="2400" dirty="0">
                            <a:cs typeface="Arial" panose="020B0604020202020204" pitchFamily="34" charset="0"/>
                          </a:rPr>
                          <m:t>A</m:t>
                        </m:r>
                        <m:r>
                          <m:rPr>
                            <m:nor/>
                          </m:rPr>
                          <a:rPr lang="en-US" sz="2400" baseline="30000" dirty="0">
                            <a:cs typeface="Arial" panose="020B0604020202020204" pitchFamily="34" charset="0"/>
                          </a:rPr>
                          <m:t>−</m:t>
                        </m:r>
                        <m:r>
                          <m:rPr>
                            <m:nor/>
                          </m:rPr>
                          <a:rPr lang="en-US" sz="2400" dirty="0">
                            <a:cs typeface="Arial" panose="020B0604020202020204" pitchFamily="34" charset="0"/>
                          </a:rPr>
                          <m:t>]</m:t>
                        </m:r>
                      </m:num>
                      <m:den>
                        <m:r>
                          <m:rPr>
                            <m:nor/>
                          </m:rPr>
                          <a:rPr lang="en-US" sz="2400" dirty="0">
                            <a:cs typeface="Arial" panose="020B0604020202020204" pitchFamily="34" charset="0"/>
                          </a:rPr>
                          <m:t>[</m:t>
                        </m:r>
                        <m:r>
                          <m:rPr>
                            <m:nor/>
                          </m:rPr>
                          <a:rPr lang="en-US" sz="2400" dirty="0">
                            <a:cs typeface="Arial" panose="020B0604020202020204" pitchFamily="34" charset="0"/>
                          </a:rPr>
                          <m:t>HA</m:t>
                        </m:r>
                        <m:r>
                          <m:rPr>
                            <m:nor/>
                          </m:rPr>
                          <a:rPr lang="en-US" sz="2400" dirty="0">
                            <a:cs typeface="Arial" panose="020B0604020202020204" pitchFamily="34" charset="0"/>
                          </a:rPr>
                          <m:t>] </m:t>
                        </m:r>
                      </m:den>
                    </m:f>
                  </m:oMath>
                </a14:m>
                <a:r>
                  <a:rPr lang="en-US" sz="2400" dirty="0">
                    <a:cs typeface="Arial" panose="020B0604020202020204" pitchFamily="34" charset="0"/>
                  </a:rPr>
                  <a:t> = </a:t>
                </a:r>
                <a:r>
                  <a:rPr lang="en-US" sz="2400" i="1" dirty="0">
                    <a:cs typeface="Arial" panose="020B0604020202020204" pitchFamily="34" charset="0"/>
                  </a:rPr>
                  <a:t>K</a:t>
                </a:r>
                <a:r>
                  <a:rPr lang="en-US" sz="2400" baseline="-25000" dirty="0">
                    <a:cs typeface="Arial" panose="020B0604020202020204" pitchFamily="34" charset="0"/>
                  </a:rPr>
                  <a:t>a</a:t>
                </a:r>
                <a:r>
                  <a:rPr lang="en-US" sz="2400" dirty="0">
                    <a:cs typeface="Arial" panose="020B0604020202020204" pitchFamily="34" charset="0"/>
                  </a:rPr>
                  <a:t> </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p:txBody>
          </p:sp>
        </mc:Choice>
        <mc:Fallback xmlns="">
          <p:sp>
            <p:nvSpPr>
              <p:cNvPr id="5" name="Google Shape;433;g847cf01710_0_113">
                <a:extLst>
                  <a:ext uri="{FF2B5EF4-FFF2-40B4-BE49-F238E27FC236}">
                    <a16:creationId xmlns:a16="http://schemas.microsoft.com/office/drawing/2014/main" id="{8D98FD69-077C-3C46-B107-F31BD08535E0}"/>
                  </a:ext>
                </a:extLst>
              </p:cNvPr>
              <p:cNvSpPr txBox="1">
                <a:spLocks noRot="1" noChangeAspect="1" noMove="1" noResize="1" noEditPoints="1" noAdjustHandles="1" noChangeArrowheads="1" noChangeShapeType="1" noTextEdit="1"/>
              </p:cNvSpPr>
              <p:nvPr/>
            </p:nvSpPr>
            <p:spPr bwMode="auto">
              <a:xfrm>
                <a:off x="288925" y="1412874"/>
                <a:ext cx="8566150" cy="5140325"/>
              </a:xfrm>
              <a:prstGeom prst="rect">
                <a:avLst/>
              </a:prstGeom>
              <a:blipFill>
                <a:blip r:embed="rId3"/>
                <a:stretch>
                  <a:fillRect l="-1067" t="-474" r="-4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F25B4-6786-43E9-BE8A-5B5EB3679E30}"/>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Stronger Acids Have Larger Ionization Constants</a:t>
            </a:r>
            <a:endParaRPr lang="en-AU" dirty="0"/>
          </a:p>
        </p:txBody>
      </p:sp>
      <p:pic>
        <p:nvPicPr>
          <p:cNvPr id="190466" name="Picture 4" descr="A figure uses Lewis structures to show examples of 9 conjugate acid-base pairs along a pH scale, including monoprotic, diprotic, and triprotic acids.">
            <a:extLst>
              <a:ext uri="{FF2B5EF4-FFF2-40B4-BE49-F238E27FC236}">
                <a16:creationId xmlns:a16="http://schemas.microsoft.com/office/drawing/2014/main" id="{640FE910-85D7-4347-ADFB-BE2030C25F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38" y="1447800"/>
            <a:ext cx="8213725"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629E-C191-4ED4-A345-F952E125F662}"/>
              </a:ext>
            </a:extLst>
          </p:cNvPr>
          <p:cNvSpPr>
            <a:spLocks noGrp="1"/>
          </p:cNvSpPr>
          <p:nvPr>
            <p:ph type="title"/>
          </p:nvPr>
        </p:nvSpPr>
        <p:spPr/>
        <p:txBody>
          <a:bodyPr/>
          <a:lstStyle/>
          <a:p>
            <a:r>
              <a:rPr lang="en-US" altLang="en-US" b="1" dirty="0" err="1">
                <a:solidFill>
                  <a:schemeClr val="tx1"/>
                </a:solidFill>
                <a:latin typeface="Arial" panose="020B0604020202020204" pitchFamily="34" charset="0"/>
                <a:ea typeface="ＭＳ Ｐゴシック" panose="020B0600070205080204" pitchFamily="34" charset="-128"/>
                <a:cs typeface="Arial" panose="020B0604020202020204" pitchFamily="34" charset="0"/>
              </a:rPr>
              <a:t>p</a:t>
            </a:r>
            <a:r>
              <a:rPr lang="en-US" altLang="en-US" b="1" i="1" dirty="0" err="1">
                <a:solidFill>
                  <a:schemeClr val="tx1"/>
                </a:solidFill>
                <a:latin typeface="Arial" panose="020B0604020202020204" pitchFamily="34" charset="0"/>
                <a:ea typeface="ＭＳ Ｐゴシック" panose="020B0600070205080204" pitchFamily="34" charset="-128"/>
                <a:cs typeface="Arial" panose="020B0604020202020204" pitchFamily="34" charset="0"/>
              </a:rPr>
              <a:t>K</a:t>
            </a:r>
            <a:r>
              <a:rPr lang="en-US" altLang="en-US" b="1" baseline="-25000" dirty="0" err="1">
                <a:solidFill>
                  <a:schemeClr val="tx1"/>
                </a:solidFill>
                <a:latin typeface="Arial" panose="020B0604020202020204" pitchFamily="34" charset="0"/>
                <a:ea typeface="ＭＳ Ｐゴシック" panose="020B0600070205080204" pitchFamily="34" charset="-128"/>
                <a:cs typeface="Arial" panose="020B0604020202020204" pitchFamily="34" charset="0"/>
              </a:rPr>
              <a:t>a</a:t>
            </a:r>
            <a:endParaRPr lang="en-AU" dirty="0"/>
          </a:p>
        </p:txBody>
      </p:sp>
      <mc:AlternateContent xmlns:mc="http://schemas.openxmlformats.org/markup-compatibility/2006" xmlns:a14="http://schemas.microsoft.com/office/drawing/2010/main">
        <mc:Choice Requires="a14">
          <p:sp>
            <p:nvSpPr>
              <p:cNvPr id="5" name="Google Shape;232;g7fe2cbe272_0_58">
                <a:extLst>
                  <a:ext uri="{FF2B5EF4-FFF2-40B4-BE49-F238E27FC236}">
                    <a16:creationId xmlns:a16="http://schemas.microsoft.com/office/drawing/2014/main" id="{D5D1AD17-09B9-6C48-8358-46C563875546}"/>
                  </a:ext>
                </a:extLst>
              </p:cNvPr>
              <p:cNvSpPr txBox="1">
                <a:spLocks/>
              </p:cNvSpPr>
              <p:nvPr/>
            </p:nvSpPr>
            <p:spPr bwMode="auto">
              <a:xfrm>
                <a:off x="409575" y="1371600"/>
                <a:ext cx="8324850" cy="41148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p</a:t>
                </a:r>
                <a:r>
                  <a:rPr lang="en-US" sz="2400" i="1" dirty="0" err="1">
                    <a:latin typeface="Arial" panose="020B0604020202020204" pitchFamily="34" charset="0"/>
                    <a:cs typeface="Arial" panose="020B0604020202020204" pitchFamily="34" charset="0"/>
                  </a:rPr>
                  <a:t>K</a:t>
                </a:r>
                <a:r>
                  <a:rPr lang="en-US" sz="2400" baseline="-25000" dirty="0" err="1">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 </a:t>
                </a:r>
                <a:r>
                  <a:rPr lang="en-US" sz="2400" b="0" dirty="0">
                    <a:latin typeface="Arial" panose="020B0604020202020204" pitchFamily="34" charset="0"/>
                    <a:cs typeface="Arial" panose="020B0604020202020204" pitchFamily="34" charset="0"/>
                  </a:rPr>
                  <a:t>= analogous to pH and defined by the equation</a:t>
                </a:r>
              </a:p>
              <a:p>
                <a:pPr marL="50800" indent="0">
                  <a:lnSpc>
                    <a:spcPct val="110000"/>
                  </a:lnSpc>
                  <a:spcBef>
                    <a:spcPts val="0"/>
                  </a:spcBef>
                  <a:buSzPts val="2800"/>
                  <a:buNone/>
                  <a:defRPr/>
                </a:pPr>
                <a:r>
                  <a:rPr lang="en-US" sz="2400" b="0" dirty="0">
                    <a:latin typeface="Arial" panose="020B0604020202020204" pitchFamily="34" charset="0"/>
                    <a:cs typeface="Arial" panose="020B0604020202020204" pitchFamily="34" charset="0"/>
                  </a:rPr>
                  <a:t>			</a:t>
                </a:r>
                <a:r>
                  <a:rPr lang="en-US" sz="2400" b="0" dirty="0" err="1">
                    <a:latin typeface="Arial" panose="020B0604020202020204" pitchFamily="34" charset="0"/>
                    <a:cs typeface="Arial" panose="020B0604020202020204" pitchFamily="34" charset="0"/>
                  </a:rPr>
                  <a:t>p</a:t>
                </a:r>
                <a:r>
                  <a:rPr lang="en-US" sz="2400" b="0" i="1" dirty="0" err="1">
                    <a:latin typeface="Arial" panose="020B0604020202020204" pitchFamily="34" charset="0"/>
                    <a:cs typeface="Arial" panose="020B0604020202020204" pitchFamily="34" charset="0"/>
                  </a:rPr>
                  <a:t>K</a:t>
                </a:r>
                <a:r>
                  <a:rPr lang="en-US" sz="2400" b="0" baseline="-25000" dirty="0" err="1">
                    <a:latin typeface="Arial" panose="020B0604020202020204" pitchFamily="34" charset="0"/>
                    <a:cs typeface="Arial" panose="020B0604020202020204" pitchFamily="34" charset="0"/>
                  </a:rPr>
                  <a:t>a</a:t>
                </a:r>
                <a:r>
                  <a:rPr lang="en-US" sz="2400" b="0" dirty="0">
                    <a:latin typeface="Arial" panose="020B0604020202020204" pitchFamily="34" charset="0"/>
                    <a:cs typeface="Arial" panose="020B0604020202020204" pitchFamily="34" charset="0"/>
                  </a:rPr>
                  <a:t> = log </a:t>
                </a:r>
                <a14:m>
                  <m:oMath xmlns:m="http://schemas.openxmlformats.org/officeDocument/2006/math">
                    <m:f>
                      <m:fPr>
                        <m:ctrlPr>
                          <a:rPr lang="en-US" sz="2400" b="0" i="1" smtClean="0">
                            <a:latin typeface="Cambria Math" panose="02040503050406030204" pitchFamily="18" charset="0"/>
                            <a:cs typeface="Arial" panose="020B0604020202020204" pitchFamily="34" charset="0"/>
                          </a:rPr>
                        </m:ctrlPr>
                      </m:fPr>
                      <m:num>
                        <m:r>
                          <m:rPr>
                            <m:nor/>
                          </m:rPr>
                          <a:rPr lang="en-US" sz="2400" b="0" dirty="0">
                            <a:latin typeface="Arial" panose="020B0604020202020204" pitchFamily="34" charset="0"/>
                            <a:cs typeface="Arial" panose="020B0604020202020204" pitchFamily="34" charset="0"/>
                          </a:rPr>
                          <m:t>1</m:t>
                        </m:r>
                      </m:num>
                      <m:den>
                        <m:r>
                          <m:rPr>
                            <m:nor/>
                          </m:rPr>
                          <a:rPr lang="en-US" sz="2400" b="0" i="1" dirty="0">
                            <a:latin typeface="Arial" panose="020B0604020202020204" pitchFamily="34" charset="0"/>
                            <a:cs typeface="Arial" panose="020B0604020202020204" pitchFamily="34" charset="0"/>
                          </a:rPr>
                          <m:t>K</m:t>
                        </m:r>
                        <m:r>
                          <m:rPr>
                            <m:nor/>
                          </m:rPr>
                          <a:rPr lang="en-US" sz="2400" b="0" baseline="-25000" dirty="0">
                            <a:latin typeface="Arial" panose="020B0604020202020204" pitchFamily="34" charset="0"/>
                            <a:cs typeface="Arial" panose="020B0604020202020204" pitchFamily="34" charset="0"/>
                          </a:rPr>
                          <m:t>a</m:t>
                        </m:r>
                      </m:den>
                    </m:f>
                  </m:oMath>
                </a14:m>
                <a:r>
                  <a:rPr lang="en-US" sz="2400" b="0" dirty="0">
                    <a:latin typeface="Arial" panose="020B0604020202020204" pitchFamily="34" charset="0"/>
                    <a:cs typeface="Arial" panose="020B0604020202020204" pitchFamily="34" charset="0"/>
                  </a:rPr>
                  <a:t> = −log </a:t>
                </a:r>
                <a:r>
                  <a:rPr lang="en-US" sz="2400" b="0" i="1" dirty="0">
                    <a:latin typeface="Arial" panose="020B0604020202020204" pitchFamily="34" charset="0"/>
                    <a:cs typeface="Arial" panose="020B0604020202020204" pitchFamily="34" charset="0"/>
                  </a:rPr>
                  <a:t>K</a:t>
                </a:r>
                <a:r>
                  <a:rPr lang="en-US" sz="2400" b="0" baseline="-25000" dirty="0">
                    <a:latin typeface="Arial" panose="020B0604020202020204" pitchFamily="34" charset="0"/>
                    <a:cs typeface="Arial" panose="020B0604020202020204" pitchFamily="34" charset="0"/>
                  </a:rPr>
                  <a:t>a</a:t>
                </a: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None/>
                  <a:defRPr/>
                </a:pPr>
                <a:r>
                  <a:rPr lang="en-US" sz="2400" b="0" dirty="0">
                    <a:latin typeface="Arial" panose="020B0604020202020204" pitchFamily="34" charset="0"/>
                    <a:cs typeface="Arial" panose="020B0604020202020204" pitchFamily="34" charset="0"/>
                  </a:rPr>
                  <a:t> </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the stronger the tendency to dissociate a proton, the stronger the acid and the lower its </a:t>
                </a:r>
                <a:r>
                  <a:rPr lang="en-US" sz="2400" b="0" dirty="0" err="1">
                    <a:latin typeface="Arial" panose="020B0604020202020204" pitchFamily="34" charset="0"/>
                    <a:cs typeface="Arial" panose="020B0604020202020204" pitchFamily="34" charset="0"/>
                  </a:rPr>
                  <a:t>p</a:t>
                </a:r>
                <a:r>
                  <a:rPr lang="en-US" sz="2400" b="0" i="1" dirty="0" err="1">
                    <a:latin typeface="Arial" panose="020B0604020202020204" pitchFamily="34" charset="0"/>
                    <a:cs typeface="Arial" panose="020B0604020202020204" pitchFamily="34" charset="0"/>
                  </a:rPr>
                  <a:t>K</a:t>
                </a:r>
                <a:r>
                  <a:rPr lang="en-US" sz="2400" b="0" baseline="-25000" dirty="0" err="1">
                    <a:latin typeface="Arial" panose="020B0604020202020204" pitchFamily="34" charset="0"/>
                    <a:cs typeface="Arial" panose="020B0604020202020204" pitchFamily="34" charset="0"/>
                  </a:rPr>
                  <a:t>a</a:t>
                </a:r>
                <a:endParaRPr lang="en-US" sz="2400" b="0" baseline="-250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baseline="-25000" dirty="0">
                  <a:latin typeface="Arial" panose="020B0604020202020204" pitchFamily="34" charset="0"/>
                  <a:cs typeface="Arial" panose="020B0604020202020204" pitchFamily="34" charset="0"/>
                </a:endParaRPr>
              </a:p>
              <a:p>
                <a:pPr indent="-406400">
                  <a:lnSpc>
                    <a:spcPct val="110000"/>
                  </a:lnSpc>
                  <a:spcBef>
                    <a:spcPts val="0"/>
                  </a:spcBef>
                  <a:buSzPts val="2800"/>
                  <a:defRPr/>
                </a:pPr>
                <a:r>
                  <a:rPr lang="en-US" sz="2400" b="0" dirty="0" err="1">
                    <a:latin typeface="Arial" panose="020B0604020202020204" pitchFamily="34" charset="0"/>
                    <a:cs typeface="Arial" panose="020B0604020202020204" pitchFamily="34" charset="0"/>
                  </a:rPr>
                  <a:t>p</a:t>
                </a:r>
                <a:r>
                  <a:rPr lang="en-US" sz="2400" b="0" i="1" dirty="0" err="1">
                    <a:latin typeface="Arial" panose="020B0604020202020204" pitchFamily="34" charset="0"/>
                    <a:cs typeface="Arial" panose="020B0604020202020204" pitchFamily="34" charset="0"/>
                  </a:rPr>
                  <a:t>K</a:t>
                </a:r>
                <a:r>
                  <a:rPr lang="en-US" sz="2400" b="0" baseline="-25000" dirty="0" err="1">
                    <a:latin typeface="Arial" panose="020B0604020202020204" pitchFamily="34" charset="0"/>
                    <a:cs typeface="Arial" panose="020B0604020202020204" pitchFamily="34" charset="0"/>
                  </a:rPr>
                  <a:t>a</a:t>
                </a:r>
                <a:r>
                  <a:rPr lang="en-US" sz="2400" b="0" baseline="-25000" dirty="0">
                    <a:latin typeface="Arial" panose="020B0604020202020204" pitchFamily="34" charset="0"/>
                    <a:cs typeface="Arial" panose="020B0604020202020204" pitchFamily="34" charset="0"/>
                  </a:rPr>
                  <a:t> </a:t>
                </a:r>
                <a:r>
                  <a:rPr lang="en-US" sz="2400" b="0" dirty="0">
                    <a:latin typeface="Arial" panose="020B0604020202020204" pitchFamily="34" charset="0"/>
                    <a:cs typeface="Arial" panose="020B0604020202020204" pitchFamily="34" charset="0"/>
                  </a:rPr>
                  <a:t>can be determined experimentally </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0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mc:Choice>
        <mc:Fallback xmlns="">
          <p:sp>
            <p:nvSpPr>
              <p:cNvPr id="5" name="Google Shape;232;g7fe2cbe272_0_58">
                <a:extLst>
                  <a:ext uri="{FF2B5EF4-FFF2-40B4-BE49-F238E27FC236}">
                    <a16:creationId xmlns:a16="http://schemas.microsoft.com/office/drawing/2014/main" id="{D5D1AD17-09B9-6C48-8358-46C563875546}"/>
                  </a:ext>
                </a:extLst>
              </p:cNvPr>
              <p:cNvSpPr txBox="1">
                <a:spLocks noRot="1" noChangeAspect="1" noMove="1" noResize="1" noEditPoints="1" noAdjustHandles="1" noChangeArrowheads="1" noChangeShapeType="1" noTextEdit="1"/>
              </p:cNvSpPr>
              <p:nvPr/>
            </p:nvSpPr>
            <p:spPr bwMode="auto">
              <a:xfrm>
                <a:off x="409575" y="1371600"/>
                <a:ext cx="8324850" cy="4114800"/>
              </a:xfrm>
              <a:prstGeom prst="rect">
                <a:avLst/>
              </a:prstGeom>
              <a:blipFill>
                <a:blip r:embed="rId3"/>
                <a:stretch>
                  <a:fillRect l="-762" t="-1846"/>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0537552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2&#10;">
            <a:extLst>
              <a:ext uri="{FF2B5EF4-FFF2-40B4-BE49-F238E27FC236}">
                <a16:creationId xmlns:a16="http://schemas.microsoft.com/office/drawing/2014/main" id="{BEA88AA2-C5AE-456B-8028-C4D67A9F5C42}"/>
              </a:ext>
            </a:extLst>
          </p:cNvPr>
          <p:cNvPicPr>
            <a:picLocks noChangeAspect="1"/>
          </p:cNvPicPr>
          <p:nvPr/>
        </p:nvPicPr>
        <p:blipFill>
          <a:blip r:embed="rId3"/>
          <a:stretch>
            <a:fillRect/>
          </a:stretch>
        </p:blipFill>
        <p:spPr>
          <a:xfrm>
            <a:off x="708025" y="283732"/>
            <a:ext cx="1133954" cy="816935"/>
          </a:xfrm>
          <a:prstGeom prst="rect">
            <a:avLst/>
          </a:prstGeom>
        </p:spPr>
      </p:pic>
      <p:sp>
        <p:nvSpPr>
          <p:cNvPr id="2" name="Title 1">
            <a:extLst>
              <a:ext uri="{FF2B5EF4-FFF2-40B4-BE49-F238E27FC236}">
                <a16:creationId xmlns:a16="http://schemas.microsoft.com/office/drawing/2014/main" id="{A91BEFD7-4C8E-431B-BD98-441E5412BC32}"/>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16</a:t>
            </a:r>
            <a:endParaRPr lang="en-AU" b="1" dirty="0">
              <a:solidFill>
                <a:srgbClr val="145C76"/>
              </a:solidFill>
              <a:latin typeface="+mj-lt"/>
            </a:endParaRPr>
          </a:p>
        </p:txBody>
      </p:sp>
      <p:sp>
        <p:nvSpPr>
          <p:cNvPr id="194565" name="Google Shape;433;g847cf01710_0_113">
            <a:extLst>
              <a:ext uri="{FF2B5EF4-FFF2-40B4-BE49-F238E27FC236}">
                <a16:creationId xmlns:a16="http://schemas.microsoft.com/office/drawing/2014/main" id="{E7102DEE-DC83-9A41-80A0-6EDB15B90253}"/>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Calibri" panose="020F0502020204030204" pitchFamily="34" charset="0"/>
              </a:rPr>
              <a:t>Weak acids:</a:t>
            </a:r>
            <a:endParaRPr lang="en-US" altLang="en-US" sz="2400" b="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A. only partially ionize in water. </a:t>
            </a:r>
          </a:p>
          <a:p>
            <a:pPr>
              <a:lnSpc>
                <a:spcPct val="115000"/>
              </a:lnSpc>
              <a:spcBef>
                <a:spcPct val="0"/>
              </a:spcBef>
              <a:buClr>
                <a:srgbClr val="000000"/>
              </a:buClr>
              <a:buSzPts val="1100"/>
              <a:buFont typeface="Calibri" panose="020F0502020204030204" pitchFamily="34" charset="0"/>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B. have a p</a:t>
            </a:r>
            <a:r>
              <a:rPr lang="en-US" altLang="en-US" sz="2400" b="0" i="1">
                <a:solidFill>
                  <a:srgbClr val="000000"/>
                </a:solidFill>
                <a:ea typeface="Calibri" panose="020F0502020204030204" pitchFamily="34" charset="0"/>
                <a:cs typeface="Arial" panose="020B0604020202020204" pitchFamily="34" charset="0"/>
                <a:sym typeface="Arial" panose="020B0604020202020204" pitchFamily="34" charset="0"/>
              </a:rPr>
              <a:t>K</a:t>
            </a:r>
            <a:r>
              <a:rPr lang="en-US" altLang="en-US" sz="2400" b="0" baseline="-25000">
                <a:solidFill>
                  <a:srgbClr val="000000"/>
                </a:solidFill>
                <a:ea typeface="Calibri" panose="020F0502020204030204" pitchFamily="34" charset="0"/>
                <a:cs typeface="Arial" panose="020B0604020202020204" pitchFamily="34" charset="0"/>
                <a:sym typeface="Arial" panose="020B0604020202020204" pitchFamily="34" charset="0"/>
              </a:rPr>
              <a:t>a</a:t>
            </a: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 &lt; 7.</a:t>
            </a:r>
          </a:p>
          <a:p>
            <a:pPr>
              <a:lnSpc>
                <a:spcPct val="115000"/>
              </a:lnSpc>
              <a:spcBef>
                <a:spcPct val="0"/>
              </a:spcBef>
              <a:buClr>
                <a:srgbClr val="000000"/>
              </a:buClr>
              <a:buSzPts val="1100"/>
              <a:buFontTx/>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C. react very slowly with bases.</a:t>
            </a:r>
          </a:p>
          <a:p>
            <a:pPr>
              <a:lnSpc>
                <a:spcPct val="115000"/>
              </a:lnSpc>
              <a:spcBef>
                <a:spcPct val="0"/>
              </a:spcBef>
              <a:buClr>
                <a:srgbClr val="000000"/>
              </a:buClr>
              <a:buSzPts val="1100"/>
              <a:buFontTx/>
              <a:buNone/>
            </a:pPr>
            <a:r>
              <a:rPr lang="en-US" altLang="en-US" sz="2400" b="0">
                <a:solidFill>
                  <a:srgbClr val="000000"/>
                </a:solidFill>
                <a:ea typeface="Calibri" panose="020F0502020204030204" pitchFamily="34" charset="0"/>
                <a:cs typeface="Arial" panose="020B0604020202020204" pitchFamily="34" charset="0"/>
                <a:sym typeface="Arial" panose="020B0604020202020204" pitchFamily="34" charset="0"/>
              </a:rPr>
              <a:t>D. are formed by dilution of strong acids. </a:t>
            </a:r>
            <a:endParaRPr lang="en-US" altLang="en-US" sz="2400" b="0">
              <a:solidFill>
                <a:srgbClr val="000000"/>
              </a:solidFill>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30F41-71FB-4A45-8486-472336CA3584}"/>
              </a:ext>
            </a:extLst>
          </p:cNvPr>
          <p:cNvSpPr>
            <a:spLocks noGrp="1"/>
          </p:cNvSpPr>
          <p:nvPr>
            <p:ph type="title"/>
          </p:nvPr>
        </p:nvSpPr>
        <p:spPr/>
        <p:txBody>
          <a:bodyPr/>
          <a:lstStyle/>
          <a:p>
            <a:r>
              <a:rPr lang="en-US" altLang="en-US" b="1" dirty="0">
                <a:solidFill>
                  <a:srgbClr val="145C76"/>
                </a:solidFill>
                <a:latin typeface="+mj-lt"/>
                <a:ea typeface="Calibri" panose="020F0502020204030204" pitchFamily="34" charset="0"/>
                <a:cs typeface="Arial" panose="020B0604020202020204" pitchFamily="34" charset="0"/>
                <a:sym typeface="Calibri" panose="020F0502020204030204" pitchFamily="34" charset="0"/>
              </a:rPr>
              <a:t>Clicker Question 16, Response</a:t>
            </a:r>
            <a:endParaRPr lang="en-AU" b="1" dirty="0">
              <a:solidFill>
                <a:srgbClr val="145C76"/>
              </a:solidFill>
              <a:latin typeface="+mj-lt"/>
            </a:endParaRPr>
          </a:p>
        </p:txBody>
      </p:sp>
      <p:sp>
        <p:nvSpPr>
          <p:cNvPr id="196611" name="Google Shape;433;g847cf01710_0_113">
            <a:extLst>
              <a:ext uri="{FF2B5EF4-FFF2-40B4-BE49-F238E27FC236}">
                <a16:creationId xmlns:a16="http://schemas.microsoft.com/office/drawing/2014/main" id="{4CD1078F-9BDE-7749-A567-9F3BF82C6609}"/>
              </a:ext>
            </a:extLst>
          </p:cNvPr>
          <p:cNvSpPr txBox="1">
            <a:spLocks noChangeArrowheads="1"/>
          </p:cNvSpPr>
          <p:nvPr/>
        </p:nvSpPr>
        <p:spPr bwMode="auto">
          <a:xfrm>
            <a:off x="288925" y="1412875"/>
            <a:ext cx="85661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064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81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55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55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800"/>
              </a:spcBef>
              <a:buClr>
                <a:srgbClr val="000000"/>
              </a:buClr>
              <a:buSzPts val="1100"/>
              <a:buFont typeface="Calibri" panose="020F0502020204030204" pitchFamily="34" charset="0"/>
              <a:buNone/>
            </a:pPr>
            <a:r>
              <a:rPr lang="en-US" altLang="en-US" sz="2400" b="0" dirty="0">
                <a:solidFill>
                  <a:srgbClr val="000000"/>
                </a:solidFill>
                <a:ea typeface="Calibri" panose="020F0502020204030204" pitchFamily="34" charset="0"/>
                <a:cs typeface="Arial" panose="020B0604020202020204" pitchFamily="34" charset="0"/>
                <a:sym typeface="Calibri" panose="020F0502020204030204" pitchFamily="34" charset="0"/>
              </a:rPr>
              <a:t>Weak acids:</a:t>
            </a:r>
            <a:endParaRPr lang="en-US" altLang="en-US" sz="2400" b="0" dirty="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A. only partially ionize in water.</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pPr>
            <a:r>
              <a:rPr lang="en-US" altLang="en-US" sz="2400" dirty="0">
                <a:ea typeface="Calibri" panose="020F0502020204030204" pitchFamily="34" charset="0"/>
                <a:cs typeface="Arial" panose="020B0604020202020204" pitchFamily="34" charset="0"/>
              </a:rPr>
              <a:t>Weak acids partially ionize to release a hydrogen ion, thus lowering the pH of the aqueous solution. </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rPr>
              <a:t> </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Arial" panose="020B0604020202020204"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BE1CF-06F5-414A-9D1A-D8F5503AE1D7}"/>
              </a:ext>
            </a:extLst>
          </p:cNvPr>
          <p:cNvSpPr>
            <a:spLocks noGrp="1"/>
          </p:cNvSpPr>
          <p:nvPr>
            <p:ph type="title"/>
          </p:nvPr>
        </p:nvSpPr>
        <p:spPr/>
        <p:txBody>
          <a:bodyPr/>
          <a:lstStyle/>
          <a:p>
            <a:r>
              <a:rPr lang="en-US" altLang="en-US" b="1" dirty="0">
                <a:solidFill>
                  <a:srgbClr val="4E4CB4"/>
                </a:solidFill>
                <a:latin typeface="Arial" panose="020B0604020202020204" pitchFamily="34" charset="0"/>
                <a:ea typeface="ＭＳ Ｐゴシック" panose="020B0600070205080204" pitchFamily="34" charset="-128"/>
                <a:cs typeface="Arial" panose="020B0604020202020204" pitchFamily="34" charset="0"/>
              </a:rPr>
              <a:t>Titration Curves Reveal the </a:t>
            </a:r>
            <a:r>
              <a:rPr lang="en-US" altLang="en-US" b="1" dirty="0" err="1">
                <a:solidFill>
                  <a:srgbClr val="4E4CB4"/>
                </a:solidFill>
                <a:latin typeface="Arial" panose="020B0604020202020204" pitchFamily="34" charset="0"/>
                <a:ea typeface="ＭＳ Ｐゴシック" panose="020B0600070205080204" pitchFamily="34" charset="-128"/>
                <a:cs typeface="Arial" panose="020B0604020202020204" pitchFamily="34" charset="0"/>
              </a:rPr>
              <a:t>p</a:t>
            </a:r>
            <a:r>
              <a:rPr lang="en-US" altLang="en-US" b="1" i="1" dirty="0" err="1">
                <a:solidFill>
                  <a:srgbClr val="4E4CB4"/>
                </a:solidFill>
                <a:latin typeface="Arial" panose="020B0604020202020204" pitchFamily="34" charset="0"/>
                <a:ea typeface="ＭＳ Ｐゴシック" panose="020B0600070205080204" pitchFamily="34" charset="-128"/>
                <a:cs typeface="Arial" panose="020B0604020202020204" pitchFamily="34" charset="0"/>
              </a:rPr>
              <a:t>K</a:t>
            </a:r>
            <a:r>
              <a:rPr lang="en-US" altLang="en-US" b="1" baseline="-25000" dirty="0" err="1">
                <a:solidFill>
                  <a:srgbClr val="4E4CB4"/>
                </a:solidFill>
                <a:latin typeface="Arial" panose="020B0604020202020204" pitchFamily="34" charset="0"/>
                <a:ea typeface="ＭＳ Ｐゴシック" panose="020B0600070205080204" pitchFamily="34" charset="-128"/>
                <a:cs typeface="Arial" panose="020B0604020202020204" pitchFamily="34" charset="0"/>
              </a:rPr>
              <a:t>a</a:t>
            </a:r>
            <a:r>
              <a:rPr lang="en-US" altLang="en-US" b="1" baseline="-25000" dirty="0">
                <a:solidFill>
                  <a:srgbClr val="4E4CB4"/>
                </a:solidFill>
                <a:latin typeface="Arial" panose="020B0604020202020204" pitchFamily="34" charset="0"/>
                <a:ea typeface="ＭＳ Ｐゴシック" panose="020B0600070205080204" pitchFamily="34" charset="-128"/>
                <a:cs typeface="Arial" panose="020B0604020202020204" pitchFamily="34" charset="0"/>
              </a:rPr>
              <a:t> </a:t>
            </a:r>
            <a:r>
              <a:rPr lang="en-US" altLang="en-US" b="1" dirty="0">
                <a:solidFill>
                  <a:srgbClr val="4E4CB4"/>
                </a:solidFill>
                <a:latin typeface="Arial" panose="020B0604020202020204" pitchFamily="34" charset="0"/>
                <a:ea typeface="ＭＳ Ｐゴシック" panose="020B0600070205080204" pitchFamily="34" charset="-128"/>
                <a:cs typeface="Arial" panose="020B0604020202020204" pitchFamily="34" charset="0"/>
              </a:rPr>
              <a:t>of Weak Acids</a:t>
            </a:r>
            <a:endParaRPr lang="en-AU" dirty="0">
              <a:solidFill>
                <a:srgbClr val="4E4CB4"/>
              </a:solidFill>
            </a:endParaRPr>
          </a:p>
        </p:txBody>
      </p:sp>
      <p:sp>
        <p:nvSpPr>
          <p:cNvPr id="4" name="Google Shape;232;g7fe2cbe272_0_58">
            <a:extLst>
              <a:ext uri="{FF2B5EF4-FFF2-40B4-BE49-F238E27FC236}">
                <a16:creationId xmlns:a16="http://schemas.microsoft.com/office/drawing/2014/main" id="{4A5BCBE5-82BF-3E41-9C20-BC054E5D0AD3}"/>
              </a:ext>
            </a:extLst>
          </p:cNvPr>
          <p:cNvSpPr txBox="1">
            <a:spLocks/>
          </p:cNvSpPr>
          <p:nvPr/>
        </p:nvSpPr>
        <p:spPr bwMode="auto">
          <a:xfrm>
            <a:off x="409575" y="2084388"/>
            <a:ext cx="8324850" cy="41148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titration curve </a:t>
            </a:r>
            <a:r>
              <a:rPr lang="en-US" sz="2400" b="0" dirty="0">
                <a:latin typeface="Arial" panose="020B0604020202020204" pitchFamily="34" charset="0"/>
                <a:cs typeface="Arial" panose="020B0604020202020204" pitchFamily="34" charset="0"/>
              </a:rPr>
              <a:t>= a plot of pH against the amount of NaOH added</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0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61291-A161-4004-86B0-61BFB6A5832A}"/>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Acetic Acid Equilibrium Constants</a:t>
            </a:r>
            <a:endParaRPr lang="en-AU" dirty="0"/>
          </a:p>
        </p:txBody>
      </p:sp>
      <mc:AlternateContent xmlns:mc="http://schemas.openxmlformats.org/markup-compatibility/2006" xmlns:a14="http://schemas.microsoft.com/office/drawing/2010/main">
        <mc:Choice Requires="a14">
          <p:sp>
            <p:nvSpPr>
              <p:cNvPr id="11" name="Google Shape;232;g7fe2cbe272_0_58">
                <a:extLst>
                  <a:ext uri="{FF2B5EF4-FFF2-40B4-BE49-F238E27FC236}">
                    <a16:creationId xmlns:a16="http://schemas.microsoft.com/office/drawing/2014/main" id="{5172DB16-F929-944D-AD5B-E6E289A49BF0}"/>
                  </a:ext>
                </a:extLst>
              </p:cNvPr>
              <p:cNvSpPr txBox="1">
                <a:spLocks/>
              </p:cNvSpPr>
              <p:nvPr/>
            </p:nvSpPr>
            <p:spPr bwMode="auto">
              <a:xfrm>
                <a:off x="409575" y="1447800"/>
                <a:ext cx="8324850" cy="39624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two reversible equilibria are involved in the process:</a:t>
                </a:r>
              </a:p>
              <a:p>
                <a:pPr marL="50800" indent="0">
                  <a:lnSpc>
                    <a:spcPct val="110000"/>
                  </a:lnSpc>
                  <a:spcBef>
                    <a:spcPts val="0"/>
                  </a:spcBef>
                  <a:buSzPts val="2800"/>
                  <a:buNone/>
                  <a:defRPr/>
                </a:pPr>
                <a:r>
                  <a:rPr lang="en-US" sz="2400" b="0" dirty="0">
                    <a:latin typeface="Arial" panose="020B0604020202020204" pitchFamily="34" charset="0"/>
                    <a:cs typeface="Arial" panose="020B0604020202020204" pitchFamily="34" charset="0"/>
                  </a:rPr>
                  <a:t>		H</a:t>
                </a:r>
                <a:r>
                  <a:rPr lang="en-US" sz="2400" b="0" baseline="-25000" dirty="0">
                    <a:latin typeface="Arial" panose="020B0604020202020204" pitchFamily="34" charset="0"/>
                    <a:cs typeface="Arial" panose="020B0604020202020204" pitchFamily="34" charset="0"/>
                  </a:rPr>
                  <a:t>2</a:t>
                </a:r>
                <a:r>
                  <a:rPr lang="en-US" sz="2400" b="0" dirty="0">
                    <a:latin typeface="Arial" panose="020B0604020202020204" pitchFamily="34" charset="0"/>
                    <a:cs typeface="Arial" panose="020B0604020202020204" pitchFamily="34" charset="0"/>
                  </a:rPr>
                  <a:t>O ⇌ H</a:t>
                </a:r>
                <a:r>
                  <a:rPr lang="en-US" sz="2400" b="0" baseline="30000" dirty="0">
                    <a:latin typeface="Arial" panose="020B0604020202020204" pitchFamily="34" charset="0"/>
                    <a:cs typeface="Arial" panose="020B0604020202020204" pitchFamily="34" charset="0"/>
                  </a:rPr>
                  <a:t>+</a:t>
                </a:r>
                <a:r>
                  <a:rPr lang="en-US" sz="2400" b="0" dirty="0">
                    <a:latin typeface="Arial" panose="020B0604020202020204" pitchFamily="34" charset="0"/>
                    <a:cs typeface="Arial" panose="020B0604020202020204" pitchFamily="34" charset="0"/>
                  </a:rPr>
                  <a:t> + OH</a:t>
                </a:r>
                <a:r>
                  <a:rPr lang="en-US" sz="2400" b="0" baseline="30000" dirty="0">
                    <a:latin typeface="Arial" panose="020B0604020202020204" pitchFamily="34" charset="0"/>
                    <a:cs typeface="Arial" panose="020B0604020202020204" pitchFamily="34" charset="0"/>
                  </a:rPr>
                  <a:t>−</a:t>
                </a:r>
              </a:p>
              <a:p>
                <a:pPr marL="50800" indent="0">
                  <a:lnSpc>
                    <a:spcPct val="110000"/>
                  </a:lnSpc>
                  <a:spcBef>
                    <a:spcPts val="0"/>
                  </a:spcBef>
                  <a:buSzPts val="2800"/>
                  <a:buNone/>
                  <a:defRPr/>
                </a:pPr>
                <a:endParaRPr lang="en-US" sz="2400" b="0" baseline="30000" dirty="0">
                  <a:latin typeface="Arial" panose="020B0604020202020204" pitchFamily="34" charset="0"/>
                  <a:cs typeface="Arial" panose="020B0604020202020204" pitchFamily="34" charset="0"/>
                </a:endParaRPr>
              </a:p>
              <a:p>
                <a:pPr marL="50800" indent="0">
                  <a:lnSpc>
                    <a:spcPct val="110000"/>
                  </a:lnSpc>
                  <a:spcBef>
                    <a:spcPts val="0"/>
                  </a:spcBef>
                  <a:buSzPts val="2800"/>
                  <a:buNone/>
                  <a:defRPr/>
                </a:pPr>
                <a:r>
                  <a:rPr lang="en-US" sz="2400" b="0" baseline="30000" dirty="0">
                    <a:latin typeface="Arial" panose="020B0604020202020204" pitchFamily="34" charset="0"/>
                    <a:cs typeface="Arial" panose="020B0604020202020204" pitchFamily="34" charset="0"/>
                  </a:rPr>
                  <a:t>		</a:t>
                </a:r>
                <a:r>
                  <a:rPr lang="en-US" sz="2400" b="0" dirty="0" err="1">
                    <a:latin typeface="Arial" panose="020B0604020202020204" pitchFamily="34" charset="0"/>
                    <a:cs typeface="Arial" panose="020B0604020202020204" pitchFamily="34" charset="0"/>
                  </a:rPr>
                  <a:t>Hac</a:t>
                </a:r>
                <a:r>
                  <a:rPr lang="en-US" sz="2400" b="0" dirty="0">
                    <a:latin typeface="Arial" panose="020B0604020202020204" pitchFamily="34" charset="0"/>
                    <a:cs typeface="Arial" panose="020B0604020202020204" pitchFamily="34" charset="0"/>
                  </a:rPr>
                  <a:t> ⇌ H</a:t>
                </a:r>
                <a:r>
                  <a:rPr lang="en-US" sz="2400" b="0" baseline="30000" dirty="0">
                    <a:latin typeface="Arial" panose="020B0604020202020204" pitchFamily="34" charset="0"/>
                    <a:cs typeface="Arial" panose="020B0604020202020204" pitchFamily="34" charset="0"/>
                  </a:rPr>
                  <a:t>+ </a:t>
                </a:r>
                <a:r>
                  <a:rPr lang="en-US" sz="2400" b="0" dirty="0">
                    <a:latin typeface="Arial" panose="020B0604020202020204" pitchFamily="34" charset="0"/>
                    <a:cs typeface="Arial" panose="020B0604020202020204" pitchFamily="34" charset="0"/>
                  </a:rPr>
                  <a:t>+ Ac</a:t>
                </a:r>
                <a:r>
                  <a:rPr lang="en-US" sz="2400" b="0" baseline="30000" dirty="0">
                    <a:latin typeface="Arial" panose="020B0604020202020204" pitchFamily="34" charset="0"/>
                    <a:cs typeface="Arial" panose="020B0604020202020204" pitchFamily="34" charset="0"/>
                  </a:rPr>
                  <a:t>−</a:t>
                </a:r>
              </a:p>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the equilibria conform to their characteristic equilibrium constants:</a:t>
                </a:r>
              </a:p>
              <a:p>
                <a:pPr marL="50800" indent="0">
                  <a:lnSpc>
                    <a:spcPct val="110000"/>
                  </a:lnSpc>
                  <a:spcBef>
                    <a:spcPts val="0"/>
                  </a:spcBef>
                  <a:buSzPts val="2800"/>
                  <a:buNone/>
                  <a:defRPr/>
                </a:pPr>
                <a:r>
                  <a:rPr lang="en-US" sz="2400" b="0" dirty="0">
                    <a:latin typeface="Arial" panose="020B0604020202020204" pitchFamily="34" charset="0"/>
                    <a:cs typeface="Arial" panose="020B0604020202020204" pitchFamily="34" charset="0"/>
                  </a:rPr>
                  <a:t>		</a:t>
                </a:r>
                <a:r>
                  <a:rPr lang="en-US" sz="2400" b="0" i="1" dirty="0">
                    <a:latin typeface="Arial" panose="020B0604020202020204" pitchFamily="34" charset="0"/>
                    <a:cs typeface="Arial" panose="020B0604020202020204" pitchFamily="34" charset="0"/>
                  </a:rPr>
                  <a:t>K</a:t>
                </a:r>
                <a:r>
                  <a:rPr lang="en-US" sz="2400" b="0" baseline="-25000" dirty="0">
                    <a:latin typeface="Arial" panose="020B0604020202020204" pitchFamily="34" charset="0"/>
                    <a:cs typeface="Arial" panose="020B0604020202020204" pitchFamily="34" charset="0"/>
                  </a:rPr>
                  <a:t>w</a:t>
                </a:r>
                <a:r>
                  <a:rPr lang="en-US" sz="2400" b="0" dirty="0">
                    <a:latin typeface="Arial" panose="020B0604020202020204" pitchFamily="34" charset="0"/>
                    <a:cs typeface="Arial" panose="020B0604020202020204" pitchFamily="34" charset="0"/>
                  </a:rPr>
                  <a:t> = [H</a:t>
                </a:r>
                <a:r>
                  <a:rPr lang="en-US" sz="2400" b="0" baseline="30000" dirty="0">
                    <a:latin typeface="Arial" panose="020B0604020202020204" pitchFamily="34" charset="0"/>
                    <a:cs typeface="Arial" panose="020B0604020202020204" pitchFamily="34" charset="0"/>
                  </a:rPr>
                  <a:t>+</a:t>
                </a:r>
                <a:r>
                  <a:rPr lang="en-US" sz="2400" b="0" dirty="0">
                    <a:latin typeface="Arial" panose="020B0604020202020204" pitchFamily="34" charset="0"/>
                    <a:cs typeface="Arial" panose="020B0604020202020204" pitchFamily="34" charset="0"/>
                  </a:rPr>
                  <a:t>][OH</a:t>
                </a:r>
                <a:r>
                  <a:rPr lang="en-US" sz="2400" b="0" baseline="30000" dirty="0">
                    <a:latin typeface="Arial" panose="020B0604020202020204" pitchFamily="34" charset="0"/>
                    <a:cs typeface="Arial" panose="020B0604020202020204" pitchFamily="34" charset="0"/>
                  </a:rPr>
                  <a:t>−</a:t>
                </a:r>
                <a:r>
                  <a:rPr lang="en-US" sz="2400" b="0" dirty="0">
                    <a:latin typeface="Arial" panose="020B0604020202020204" pitchFamily="34" charset="0"/>
                    <a:cs typeface="Arial" panose="020B0604020202020204" pitchFamily="34" charset="0"/>
                  </a:rPr>
                  <a:t>] = 1 x 10</a:t>
                </a:r>
                <a:r>
                  <a:rPr lang="en-US" sz="2400" b="0" baseline="30000" dirty="0">
                    <a:latin typeface="Arial" panose="020B0604020202020204" pitchFamily="34" charset="0"/>
                    <a:cs typeface="Arial" panose="020B0604020202020204" pitchFamily="34" charset="0"/>
                  </a:rPr>
                  <a:t>-14</a:t>
                </a:r>
                <a:r>
                  <a:rPr lang="en-US" sz="2400" b="0" dirty="0">
                    <a:latin typeface="Arial" panose="020B0604020202020204" pitchFamily="34" charset="0"/>
                    <a:cs typeface="Arial" panose="020B0604020202020204" pitchFamily="34" charset="0"/>
                  </a:rPr>
                  <a:t> </a:t>
                </a:r>
                <a:r>
                  <a:rPr lang="en-US" sz="2000" b="0" dirty="0">
                    <a:latin typeface="Arial" panose="020B0604020202020204" pitchFamily="34" charset="0"/>
                    <a:cs typeface="Arial" panose="020B0604020202020204" pitchFamily="34" charset="0"/>
                  </a:rPr>
                  <a:t>M</a:t>
                </a:r>
                <a:r>
                  <a:rPr lang="en-US" sz="2000" b="0" baseline="30000" dirty="0">
                    <a:latin typeface="Arial" panose="020B0604020202020204" pitchFamily="34" charset="0"/>
                    <a:cs typeface="Arial" panose="020B0604020202020204" pitchFamily="34" charset="0"/>
                  </a:rPr>
                  <a:t>2</a:t>
                </a:r>
                <a:endParaRPr lang="en-US" sz="2400" b="0" i="1" dirty="0">
                  <a:latin typeface="Arial" panose="020B0604020202020204" pitchFamily="34" charset="0"/>
                  <a:cs typeface="Arial" panose="020B0604020202020204" pitchFamily="34" charset="0"/>
                </a:endParaRPr>
              </a:p>
              <a:p>
                <a:pPr marL="50800" indent="0">
                  <a:lnSpc>
                    <a:spcPct val="110000"/>
                  </a:lnSpc>
                  <a:spcBef>
                    <a:spcPts val="0"/>
                  </a:spcBef>
                  <a:buSzPts val="2800"/>
                  <a:buNone/>
                  <a:defRPr/>
                </a:pPr>
                <a:r>
                  <a:rPr lang="en-US" sz="2400" b="0" i="1" dirty="0">
                    <a:latin typeface="Arial" panose="020B0604020202020204" pitchFamily="34" charset="0"/>
                    <a:cs typeface="Arial" panose="020B0604020202020204" pitchFamily="34" charset="0"/>
                  </a:rPr>
                  <a:t>		</a:t>
                </a:r>
              </a:p>
              <a:p>
                <a:pPr marL="50800" indent="0">
                  <a:lnSpc>
                    <a:spcPct val="110000"/>
                  </a:lnSpc>
                  <a:spcBef>
                    <a:spcPts val="0"/>
                  </a:spcBef>
                  <a:buSzPts val="2800"/>
                  <a:buNone/>
                  <a:defRPr/>
                </a:pPr>
                <a:r>
                  <a:rPr lang="en-US" sz="2400" b="0" i="1" dirty="0">
                    <a:latin typeface="Arial" panose="020B0604020202020204" pitchFamily="34" charset="0"/>
                    <a:cs typeface="Arial" panose="020B0604020202020204" pitchFamily="34" charset="0"/>
                  </a:rPr>
                  <a:t>		K</a:t>
                </a:r>
                <a:r>
                  <a:rPr lang="en-US" sz="2400" b="0" baseline="-25000" dirty="0">
                    <a:latin typeface="Arial" panose="020B0604020202020204" pitchFamily="34" charset="0"/>
                    <a:cs typeface="Arial" panose="020B0604020202020204" pitchFamily="34" charset="0"/>
                  </a:rPr>
                  <a:t>a</a:t>
                </a:r>
                <a:r>
                  <a:rPr lang="en-US" sz="2400" b="0" dirty="0">
                    <a:latin typeface="Arial" panose="020B0604020202020204" pitchFamily="34" charset="0"/>
                    <a:cs typeface="Arial" panose="020B0604020202020204" pitchFamily="34" charset="0"/>
                  </a:rPr>
                  <a:t> = </a:t>
                </a:r>
                <a14:m>
                  <m:oMath xmlns:m="http://schemas.openxmlformats.org/officeDocument/2006/math">
                    <m:f>
                      <m:fPr>
                        <m:ctrlPr>
                          <a:rPr lang="en-US" sz="2400" b="0" i="1">
                            <a:latin typeface="Cambria Math" panose="02040503050406030204" pitchFamily="18" charset="0"/>
                            <a:cs typeface="Arial" panose="020B0604020202020204" pitchFamily="34" charset="0"/>
                          </a:rPr>
                        </m:ctrlPr>
                      </m:fPr>
                      <m:num>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H</m:t>
                        </m:r>
                        <m:r>
                          <m:rPr>
                            <m:nor/>
                          </m:rPr>
                          <a:rPr lang="en-US" sz="2400" b="0" baseline="3000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Ac</m:t>
                        </m:r>
                        <m:r>
                          <m:rPr>
                            <m:nor/>
                          </m:rPr>
                          <a:rPr lang="en-US" sz="2400" b="0" baseline="3000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m:t>
                        </m:r>
                      </m:num>
                      <m:den>
                        <m:r>
                          <m:rPr>
                            <m:nor/>
                          </m:rPr>
                          <a:rPr lang="en-US" sz="2400" b="0" dirty="0">
                            <a:latin typeface="Arial" panose="020B0604020202020204" pitchFamily="34" charset="0"/>
                            <a:cs typeface="Arial" panose="020B0604020202020204" pitchFamily="34" charset="0"/>
                          </a:rPr>
                          <m:t>[</m:t>
                        </m:r>
                        <m:r>
                          <m:rPr>
                            <m:nor/>
                          </m:rPr>
                          <a:rPr lang="en-US" sz="2400" b="0" dirty="0">
                            <a:latin typeface="Arial" panose="020B0604020202020204" pitchFamily="34" charset="0"/>
                            <a:cs typeface="Arial" panose="020B0604020202020204" pitchFamily="34" charset="0"/>
                          </a:rPr>
                          <m:t>HAc</m:t>
                        </m:r>
                        <m:r>
                          <m:rPr>
                            <m:nor/>
                          </m:rPr>
                          <a:rPr lang="en-US" sz="2400" b="0" dirty="0">
                            <a:latin typeface="Arial" panose="020B0604020202020204" pitchFamily="34" charset="0"/>
                            <a:cs typeface="Arial" panose="020B0604020202020204" pitchFamily="34" charset="0"/>
                          </a:rPr>
                          <m:t>] </m:t>
                        </m:r>
                      </m:den>
                    </m:f>
                  </m:oMath>
                </a14:m>
                <a:r>
                  <a:rPr lang="en-US" sz="2400" b="0" dirty="0">
                    <a:latin typeface="Arial" panose="020B0604020202020204" pitchFamily="34" charset="0"/>
                    <a:cs typeface="Arial" panose="020B0604020202020204" pitchFamily="34" charset="0"/>
                  </a:rPr>
                  <a:t> = 1.74 x 10</a:t>
                </a:r>
                <a:r>
                  <a:rPr lang="en-US" sz="2400" b="0" baseline="30000" dirty="0">
                    <a:latin typeface="Arial" panose="020B0604020202020204" pitchFamily="34" charset="0"/>
                    <a:cs typeface="Arial" panose="020B0604020202020204" pitchFamily="34" charset="0"/>
                  </a:rPr>
                  <a:t>-5</a:t>
                </a:r>
                <a:r>
                  <a:rPr lang="en-US" sz="2400" b="0" dirty="0">
                    <a:latin typeface="Arial" panose="020B0604020202020204" pitchFamily="34" charset="0"/>
                    <a:cs typeface="Arial" panose="020B0604020202020204" pitchFamily="34" charset="0"/>
                  </a:rPr>
                  <a:t> </a:t>
                </a:r>
                <a:r>
                  <a:rPr lang="en-US" sz="2000" b="0" dirty="0">
                    <a:latin typeface="Arial" panose="020B0604020202020204" pitchFamily="34" charset="0"/>
                    <a:cs typeface="Arial" panose="020B0604020202020204" pitchFamily="34" charset="0"/>
                  </a:rPr>
                  <a:t>M</a:t>
                </a:r>
                <a:endParaRPr lang="en-US" sz="2400" b="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mc:Choice>
        <mc:Fallback xmlns="">
          <p:sp>
            <p:nvSpPr>
              <p:cNvPr id="11" name="Google Shape;232;g7fe2cbe272_0_58">
                <a:extLst>
                  <a:ext uri="{FF2B5EF4-FFF2-40B4-BE49-F238E27FC236}">
                    <a16:creationId xmlns:a16="http://schemas.microsoft.com/office/drawing/2014/main" id="{5172DB16-F929-944D-AD5B-E6E289A49BF0}"/>
                  </a:ext>
                </a:extLst>
              </p:cNvPr>
              <p:cNvSpPr txBox="1">
                <a:spLocks noRot="1" noChangeAspect="1" noMove="1" noResize="1" noEditPoints="1" noAdjustHandles="1" noChangeArrowheads="1" noChangeShapeType="1" noTextEdit="1"/>
              </p:cNvSpPr>
              <p:nvPr/>
            </p:nvSpPr>
            <p:spPr bwMode="auto">
              <a:xfrm>
                <a:off x="409575" y="1447800"/>
                <a:ext cx="8324850" cy="3962400"/>
              </a:xfrm>
              <a:prstGeom prst="rect">
                <a:avLst/>
              </a:prstGeom>
              <a:blipFill>
                <a:blip r:embed="rId3"/>
                <a:stretch>
                  <a:fillRect l="-732" t="-2000"/>
                </a:stretch>
              </a:blipFill>
              <a:ln>
                <a:noFill/>
              </a:ln>
            </p:spPr>
            <p:txBody>
              <a:bodyPr/>
              <a:lstStyle/>
              <a:p>
                <a:r>
                  <a:rPr lang="en-AU">
                    <a:noFill/>
                  </a:rPr>
                  <a:t> </a:t>
                </a:r>
              </a:p>
            </p:txBody>
          </p:sp>
        </mc:Fallback>
      </mc:AlternateContent>
      <p:sp>
        <p:nvSpPr>
          <p:cNvPr id="200707" name="TextBox 5">
            <a:extLst>
              <a:ext uri="{FF2B5EF4-FFF2-40B4-BE49-F238E27FC236}">
                <a16:creationId xmlns:a16="http://schemas.microsoft.com/office/drawing/2014/main" id="{9E7BC1DB-BD57-D144-9289-072AA7EF8991}"/>
              </a:ext>
            </a:extLst>
          </p:cNvPr>
          <p:cNvSpPr txBox="1">
            <a:spLocks noChangeArrowheads="1"/>
          </p:cNvSpPr>
          <p:nvPr/>
        </p:nvSpPr>
        <p:spPr bwMode="auto">
          <a:xfrm>
            <a:off x="6862011" y="1941032"/>
            <a:ext cx="150923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0" dirty="0"/>
              <a:t>(</a:t>
            </a:r>
            <a:r>
              <a:rPr lang="en-US" altLang="en-US" sz="2400" b="0" dirty="0" err="1"/>
              <a:t>Eqn</a:t>
            </a:r>
            <a:r>
              <a:rPr lang="en-US" altLang="en-US" sz="2400" b="0" dirty="0"/>
              <a:t> 2-5) </a:t>
            </a:r>
          </a:p>
        </p:txBody>
      </p:sp>
      <p:sp>
        <p:nvSpPr>
          <p:cNvPr id="200708" name="TextBox 7">
            <a:extLst>
              <a:ext uri="{FF2B5EF4-FFF2-40B4-BE49-F238E27FC236}">
                <a16:creationId xmlns:a16="http://schemas.microsoft.com/office/drawing/2014/main" id="{C415811D-83F0-0345-B612-485C0B12E99F}"/>
              </a:ext>
            </a:extLst>
          </p:cNvPr>
          <p:cNvSpPr txBox="1">
            <a:spLocks noChangeArrowheads="1"/>
          </p:cNvSpPr>
          <p:nvPr/>
        </p:nvSpPr>
        <p:spPr bwMode="auto">
          <a:xfrm>
            <a:off x="6847242" y="2490008"/>
            <a:ext cx="152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0" dirty="0"/>
              <a:t>(</a:t>
            </a:r>
            <a:r>
              <a:rPr lang="en-US" altLang="en-US" sz="2400" b="0" dirty="0" err="1"/>
              <a:t>Eqn</a:t>
            </a:r>
            <a:r>
              <a:rPr lang="en-US" altLang="en-US" sz="2400" b="0" dirty="0"/>
              <a:t> 2-6) </a:t>
            </a:r>
          </a:p>
        </p:txBody>
      </p:sp>
      <p:sp>
        <p:nvSpPr>
          <p:cNvPr id="200710" name="TextBox 9">
            <a:extLst>
              <a:ext uri="{FF2B5EF4-FFF2-40B4-BE49-F238E27FC236}">
                <a16:creationId xmlns:a16="http://schemas.microsoft.com/office/drawing/2014/main" id="{D3F978A9-0FF4-C94E-A97F-0A3553FB3F72}"/>
              </a:ext>
            </a:extLst>
          </p:cNvPr>
          <p:cNvSpPr txBox="1">
            <a:spLocks noChangeArrowheads="1"/>
          </p:cNvSpPr>
          <p:nvPr/>
        </p:nvSpPr>
        <p:spPr bwMode="auto">
          <a:xfrm>
            <a:off x="6781800" y="3719121"/>
            <a:ext cx="152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0" dirty="0"/>
              <a:t>(</a:t>
            </a:r>
            <a:r>
              <a:rPr lang="en-US" altLang="en-US" sz="2400" b="0" dirty="0" err="1"/>
              <a:t>Eqn</a:t>
            </a:r>
            <a:r>
              <a:rPr lang="en-US" altLang="en-US" sz="2400" b="0" dirty="0"/>
              <a:t> 2-7) </a:t>
            </a:r>
          </a:p>
        </p:txBody>
      </p:sp>
      <p:sp>
        <p:nvSpPr>
          <p:cNvPr id="200711" name="TextBox 10">
            <a:extLst>
              <a:ext uri="{FF2B5EF4-FFF2-40B4-BE49-F238E27FC236}">
                <a16:creationId xmlns:a16="http://schemas.microsoft.com/office/drawing/2014/main" id="{205E80B2-C843-A54C-A66B-A545D00129A8}"/>
              </a:ext>
            </a:extLst>
          </p:cNvPr>
          <p:cNvSpPr txBox="1">
            <a:spLocks noChangeArrowheads="1"/>
          </p:cNvSpPr>
          <p:nvPr/>
        </p:nvSpPr>
        <p:spPr bwMode="auto">
          <a:xfrm>
            <a:off x="6837381" y="4709050"/>
            <a:ext cx="152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0" dirty="0"/>
              <a:t>(</a:t>
            </a:r>
            <a:r>
              <a:rPr lang="en-US" altLang="en-US" sz="2400" b="0" dirty="0" err="1"/>
              <a:t>Eqn</a:t>
            </a:r>
            <a:r>
              <a:rPr lang="en-US" altLang="en-US" sz="2400" b="0" dirty="0"/>
              <a:t> 2-8) </a:t>
            </a:r>
          </a:p>
        </p:txBody>
      </p:sp>
    </p:spTree>
    <p:extLst>
      <p:ext uri="{BB962C8B-B14F-4D97-AF65-F5344CB8AC3E}">
        <p14:creationId xmlns:p14="http://schemas.microsoft.com/office/powerpoint/2010/main" val="27335966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Google Shape;177;g7fe2cbe272_0_8" descr="Icon P 2&#10;">
            <a:extLst>
              <a:ext uri="{FF2B5EF4-FFF2-40B4-BE49-F238E27FC236}">
                <a16:creationId xmlns:a16="http://schemas.microsoft.com/office/drawing/2014/main" id="{BF30C392-7EE9-0E46-801D-7508EA6ABD9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696" y="218768"/>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178E552-3050-4720-90D7-8233CE6B053D}"/>
              </a:ext>
            </a:extLst>
          </p:cNvPr>
          <p:cNvSpPr>
            <a:spLocks noGrp="1"/>
          </p:cNvSpPr>
          <p:nvPr>
            <p:ph type="title"/>
          </p:nvPr>
        </p:nvSpPr>
        <p:spPr/>
        <p:txBody>
          <a:bodyPr/>
          <a:lstStyle/>
          <a:p>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sym typeface="Calibri" panose="020F0502020204030204" pitchFamily="34" charset="0"/>
              </a:rPr>
              <a:t>Principle</a:t>
            </a:r>
            <a:r>
              <a:rPr lang="en-US" altLang="en-US" b="1"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 2</a:t>
            </a:r>
            <a:r>
              <a:rPr lang="en-US" altLang="en-US" sz="2000" dirty="0">
                <a:solidFill>
                  <a:srgbClr val="1D6E7D"/>
                </a:solidFill>
                <a:latin typeface="Arial" panose="020B0604020202020204" pitchFamily="34" charset="0"/>
                <a:ea typeface="ＭＳ Ｐゴシック" panose="020B0600070205080204" pitchFamily="34" charset="-128"/>
                <a:cs typeface="Arial" panose="020B0604020202020204" pitchFamily="34" charset="0"/>
              </a:rPr>
              <a:t> (3 of 3)</a:t>
            </a:r>
            <a:endParaRPr lang="en-AU" sz="2000" dirty="0"/>
          </a:p>
        </p:txBody>
      </p:sp>
      <p:sp>
        <p:nvSpPr>
          <p:cNvPr id="202755" name="Text Placeholder 2">
            <a:extLst>
              <a:ext uri="{FF2B5EF4-FFF2-40B4-BE49-F238E27FC236}">
                <a16:creationId xmlns:a16="http://schemas.microsoft.com/office/drawing/2014/main" id="{0B88D8CF-DF3A-B145-9F2C-E0A96D61764D}"/>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371600" indent="-3429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8288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2860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7432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32004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6576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4114800" indent="-3429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Tx/>
              <a:buNone/>
            </a:pPr>
            <a:r>
              <a:rPr lang="en-US" altLang="en-US" sz="2400"/>
              <a:t>The ionization behavior of water and of weak acids and bases dissolved in water can be represented by one or more equilibrium constants. </a:t>
            </a:r>
            <a:r>
              <a:rPr lang="en-US" altLang="en-US" sz="2400" b="0"/>
              <a:t>Most biomolecules are ionizable; their structure and function depend on their ionization state, which is characterized by equilibrium constants. </a:t>
            </a:r>
            <a:endParaRPr lang="en-US" altLang="en-US" sz="2400"/>
          </a:p>
          <a:p>
            <a:pPr>
              <a:spcBef>
                <a:spcPts val="363"/>
              </a:spcBef>
              <a:buClr>
                <a:srgbClr val="000000"/>
              </a:buClr>
              <a:buSzPts val="1800"/>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CDBA2-2699-4DEB-B36E-1C4B7A2D9C8C}"/>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The Titration Curve of Acetic Acid</a:t>
            </a:r>
            <a:endParaRPr lang="en-AU" dirty="0"/>
          </a:p>
        </p:txBody>
      </p:sp>
      <p:sp>
        <p:nvSpPr>
          <p:cNvPr id="12" name="Google Shape;232;g7fe2cbe272_0_58">
            <a:extLst>
              <a:ext uri="{FF2B5EF4-FFF2-40B4-BE49-F238E27FC236}">
                <a16:creationId xmlns:a16="http://schemas.microsoft.com/office/drawing/2014/main" id="{2EA7BA66-DC57-464E-BD1C-52A441777A81}"/>
              </a:ext>
            </a:extLst>
          </p:cNvPr>
          <p:cNvSpPr txBox="1">
            <a:spLocks/>
          </p:cNvSpPr>
          <p:nvPr/>
        </p:nvSpPr>
        <p:spPr bwMode="auto">
          <a:xfrm>
            <a:off x="334962" y="1371600"/>
            <a:ext cx="3170237" cy="41148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at the midpoint, the pH of the equimolar solution = the </a:t>
            </a:r>
            <a:r>
              <a:rPr lang="en-US" sz="2400" b="0" dirty="0" err="1">
                <a:latin typeface="Arial" panose="020B0604020202020204" pitchFamily="34" charset="0"/>
                <a:cs typeface="Arial" panose="020B0604020202020204" pitchFamily="34" charset="0"/>
              </a:rPr>
              <a:t>p</a:t>
            </a:r>
            <a:r>
              <a:rPr lang="en-US" sz="2400" b="0" i="1" dirty="0" err="1">
                <a:latin typeface="Arial" panose="020B0604020202020204" pitchFamily="34" charset="0"/>
                <a:cs typeface="Arial" panose="020B0604020202020204" pitchFamily="34" charset="0"/>
              </a:rPr>
              <a:t>K</a:t>
            </a:r>
            <a:r>
              <a:rPr lang="en-US" sz="2400" b="0" baseline="-25000" dirty="0" err="1">
                <a:latin typeface="Arial" panose="020B0604020202020204" pitchFamily="34" charset="0"/>
                <a:cs typeface="Arial" panose="020B0604020202020204" pitchFamily="34" charset="0"/>
              </a:rPr>
              <a:t>a</a:t>
            </a:r>
            <a:r>
              <a:rPr lang="en-US" sz="2400" b="0" baseline="-25000" dirty="0">
                <a:latin typeface="Arial" panose="020B0604020202020204" pitchFamily="34" charset="0"/>
                <a:cs typeface="Arial" panose="020B0604020202020204" pitchFamily="34" charset="0"/>
              </a:rPr>
              <a:t> </a:t>
            </a:r>
            <a:r>
              <a:rPr lang="en-US" sz="2400" b="0" dirty="0">
                <a:latin typeface="Arial" panose="020B0604020202020204" pitchFamily="34" charset="0"/>
                <a:cs typeface="Arial" panose="020B0604020202020204" pitchFamily="34" charset="0"/>
              </a:rPr>
              <a:t>of acetic acid </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0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p:pic>
        <p:nvPicPr>
          <p:cNvPr id="204802" name="Picture 2" descr="A graph plotting p H against O H minus added shows the titration curve of acetic acid with its buffer region highlighted and with the predominant forms at each p H shown.">
            <a:extLst>
              <a:ext uri="{FF2B5EF4-FFF2-40B4-BE49-F238E27FC236}">
                <a16:creationId xmlns:a16="http://schemas.microsoft.com/office/drawing/2014/main" id="{BFB4D789-E142-074D-ABE8-2B9BB239FA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371600"/>
            <a:ext cx="4797423" cy="505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0A71-A690-4787-B29B-A27F6181F344}"/>
              </a:ext>
            </a:extLst>
          </p:cNvPr>
          <p:cNvSpPr>
            <a:spLocks noGrp="1"/>
          </p:cNvSpPr>
          <p:nvPr>
            <p:ph type="title"/>
          </p:nvPr>
        </p:nvSpPr>
        <p:spPr/>
        <p:txBody>
          <a:bodyPr/>
          <a:lstStyle/>
          <a:p>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Comparison of the Titration Curves of Three Weak Acids</a:t>
            </a:r>
            <a:endParaRPr lang="en-AU" dirty="0"/>
          </a:p>
        </p:txBody>
      </p:sp>
      <p:sp>
        <p:nvSpPr>
          <p:cNvPr id="12" name="Google Shape;232;g7fe2cbe272_0_58">
            <a:extLst>
              <a:ext uri="{FF2B5EF4-FFF2-40B4-BE49-F238E27FC236}">
                <a16:creationId xmlns:a16="http://schemas.microsoft.com/office/drawing/2014/main" id="{C96326CA-2407-0C4B-94E0-674EA8F21210}"/>
              </a:ext>
            </a:extLst>
          </p:cNvPr>
          <p:cNvSpPr txBox="1">
            <a:spLocks/>
          </p:cNvSpPr>
          <p:nvPr/>
        </p:nvSpPr>
        <p:spPr bwMode="auto">
          <a:xfrm>
            <a:off x="309563" y="1524000"/>
            <a:ext cx="3856037" cy="41148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b="0" dirty="0">
                <a:latin typeface="Arial" panose="020B0604020202020204" pitchFamily="34" charset="0"/>
                <a:cs typeface="Arial" panose="020B0604020202020204" pitchFamily="34" charset="0"/>
              </a:rPr>
              <a:t>a weak acid and its anion—a conjugate acid-base pair—can act as a buffer</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0" lvl="1" indent="0">
              <a:lnSpc>
                <a:spcPct val="110000"/>
              </a:lnSpc>
              <a:spcBef>
                <a:spcPts val="0"/>
              </a:spcBef>
              <a:buSzPts val="2800"/>
              <a:buFontTx/>
              <a:buNone/>
              <a:defRPr/>
            </a:pPr>
            <a:endParaRPr lang="en-US" sz="20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marL="50800" indent="0">
              <a:lnSpc>
                <a:spcPct val="110000"/>
              </a:lnSpc>
              <a:spcBef>
                <a:spcPts val="0"/>
              </a:spcBef>
              <a:buSzPts val="2800"/>
              <a:buFontTx/>
              <a:buNone/>
              <a:defRPr/>
            </a:pPr>
            <a:endParaRPr lang="en-US" sz="2400" b="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r>
              <a:rPr lang="en-US" sz="2400" b="0" dirty="0">
                <a:latin typeface="Arial" panose="020B0604020202020204" pitchFamily="34" charset="0"/>
                <a:cs typeface="Arial" panose="020B0604020202020204" pitchFamily="34" charset="0"/>
              </a:rPr>
              <a:t>	</a:t>
            </a:r>
          </a:p>
          <a:p>
            <a:pPr indent="-406400">
              <a:lnSpc>
                <a:spcPct val="110000"/>
              </a:lnSpc>
              <a:spcBef>
                <a:spcPts val="0"/>
              </a:spcBef>
              <a:buSzPts val="2800"/>
              <a:defRPr/>
            </a:pPr>
            <a:endParaRPr lang="en-US" sz="2400" b="0" dirty="0">
              <a:latin typeface="Arial" panose="020B0604020202020204" pitchFamily="34" charset="0"/>
              <a:cs typeface="Arial" panose="020B0604020202020204" pitchFamily="34" charset="0"/>
            </a:endParaRPr>
          </a:p>
        </p:txBody>
      </p:sp>
      <p:pic>
        <p:nvPicPr>
          <p:cNvPr id="206851" name="Picture 3" descr="A graph compares titration curves for C H 3 C O O H, H 2 P O 4 minus, and N H 4 plus, showing the predominant forms at different p Hs and buffering regions for each.">
            <a:extLst>
              <a:ext uri="{FF2B5EF4-FFF2-40B4-BE49-F238E27FC236}">
                <a16:creationId xmlns:a16="http://schemas.microsoft.com/office/drawing/2014/main" id="{9F210BEE-E539-0A49-B44F-2CF91490E6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3575" y="1524000"/>
            <a:ext cx="403860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21955</TotalTime>
  <Words>8750</Words>
  <Application>Microsoft Office PowerPoint</Application>
  <PresentationFormat>On-screen Show (4:3)</PresentationFormat>
  <Paragraphs>1276</Paragraphs>
  <Slides>144</Slides>
  <Notes>144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144</vt:i4>
      </vt:variant>
    </vt:vector>
  </HeadingPairs>
  <TitlesOfParts>
    <vt:vector size="153" baseType="lpstr">
      <vt:lpstr>ＭＳ Ｐゴシック</vt:lpstr>
      <vt:lpstr>ＭＳ Ｐゴシック</vt:lpstr>
      <vt:lpstr>Arial</vt:lpstr>
      <vt:lpstr>Arial Unicode MS</vt:lpstr>
      <vt:lpstr>Calibri</vt:lpstr>
      <vt:lpstr>Cambria Math</vt:lpstr>
      <vt:lpstr>Times</vt:lpstr>
      <vt:lpstr>Default Design</vt:lpstr>
      <vt:lpstr>Equation</vt:lpstr>
      <vt:lpstr>2 Water, the Solvent of Life</vt:lpstr>
      <vt:lpstr>Principle 1 (5 of 5)</vt:lpstr>
      <vt:lpstr>Principle 2 (1 of 3)</vt:lpstr>
      <vt:lpstr>Principle 3 (1 of 5)</vt:lpstr>
      <vt:lpstr>Principle 4</vt:lpstr>
      <vt:lpstr>2.1    Weak Interactions in Aqueous Systems</vt:lpstr>
      <vt:lpstr>Principle 1 (1 of 5)</vt:lpstr>
      <vt:lpstr>Hydrogen Bonding Gives Water Its Unusual Properties</vt:lpstr>
      <vt:lpstr>Strength of Hydrogen Bonds</vt:lpstr>
      <vt:lpstr>Number of Hydrogen Bonds Formed</vt:lpstr>
      <vt:lpstr>Hydrogen Bonds Account for the Relatively High Melting Point of Water</vt:lpstr>
      <vt:lpstr>Water Forms Hydrogen Bonds with Polar Solutes</vt:lpstr>
      <vt:lpstr>Clicker Question 1</vt:lpstr>
      <vt:lpstr>Clicker Question 1, Response</vt:lpstr>
      <vt:lpstr>Principle 1 (2 of 5)</vt:lpstr>
      <vt:lpstr>Biologically Important Hydrogen Bonds</vt:lpstr>
      <vt:lpstr>Clicker Question 2</vt:lpstr>
      <vt:lpstr>Clicker Question 2, Response</vt:lpstr>
      <vt:lpstr>Directionality of the Hydrogen Bond</vt:lpstr>
      <vt:lpstr>Clicker Question 3</vt:lpstr>
      <vt:lpstr>Clicker Question 3, Response</vt:lpstr>
      <vt:lpstr>Water Interacts Electrostatically with Charged Solutes</vt:lpstr>
      <vt:lpstr>Polar, Nonpolar, and Amphipathic Biomolecules</vt:lpstr>
      <vt:lpstr>Water as Solvent</vt:lpstr>
      <vt:lpstr>Clicker Question 4</vt:lpstr>
      <vt:lpstr>Clicker Question 4, Response</vt:lpstr>
      <vt:lpstr>Water Has a High Dielectric  Constant</vt:lpstr>
      <vt:lpstr>Calculating the Force of Ionic Interactions</vt:lpstr>
      <vt:lpstr>Nonpolar Gases Are Poorly Soluble in Water</vt:lpstr>
      <vt:lpstr>Nonpolar Compounds Force Energetically Unfavorable Changes in the Structure of Water</vt:lpstr>
      <vt:lpstr>The Ordering of Water Molecules around Nonpolar Solutes</vt:lpstr>
      <vt:lpstr>Clicker Question 5</vt:lpstr>
      <vt:lpstr>Clicker Question 5, Response</vt:lpstr>
      <vt:lpstr>Amphipathic Compounds in Aqueous Solutions</vt:lpstr>
      <vt:lpstr>The Hydrophobic Effect</vt:lpstr>
      <vt:lpstr>Clicker Question 6</vt:lpstr>
      <vt:lpstr>Clicker Question 6, Response</vt:lpstr>
      <vt:lpstr>Principle 1 (3 of 5)</vt:lpstr>
      <vt:lpstr>Release of Ordered Water Favors Formation of an Enzyme-Substrate Complex</vt:lpstr>
      <vt:lpstr>van der Waals Interactions Are Weak Interatomic Attractions</vt:lpstr>
      <vt:lpstr>Weak Interactions Are Crucial to Macromolecular Structure and Function</vt:lpstr>
      <vt:lpstr>Principle 1 (4 of 5)</vt:lpstr>
      <vt:lpstr>The Cumulative Effect of Weak Interactions</vt:lpstr>
      <vt:lpstr>Clicker Question 7</vt:lpstr>
      <vt:lpstr>Clicker Question 7, Response</vt:lpstr>
      <vt:lpstr>Water Can Be Essential to Protein Function</vt:lpstr>
      <vt:lpstr>Concentrated Solutes Produce Osmotic Pressure</vt:lpstr>
      <vt:lpstr>The Movement of Water from Higher to Lower Concentrations Produces Osmotic Pressure</vt:lpstr>
      <vt:lpstr>Osmotic Pressure</vt:lpstr>
      <vt:lpstr>Calculating Osmotic Pressure</vt:lpstr>
      <vt:lpstr>Clicker Question 8</vt:lpstr>
      <vt:lpstr>Clicker Question 8, Response</vt:lpstr>
      <vt:lpstr>Calculating Osmotic Pressure for Solutions of Several Solution</vt:lpstr>
      <vt:lpstr>Osmolarity and Osmosis</vt:lpstr>
      <vt:lpstr>Clicker Question 9</vt:lpstr>
      <vt:lpstr>Clicker Question 9, Response</vt:lpstr>
      <vt:lpstr>Effects of Extracellular Osmolarity on Water Movement</vt:lpstr>
      <vt:lpstr>Clicker Question 10</vt:lpstr>
      <vt:lpstr>Clicker Question 10, Response</vt:lpstr>
      <vt:lpstr> Activity: Relating  Terms within the Chapter</vt:lpstr>
      <vt:lpstr>Activity Instructions (2 of 2)</vt:lpstr>
      <vt:lpstr>Activity Solution (1 of 2)</vt:lpstr>
      <vt:lpstr>2.2    Ionization of Water, Weak Acids, and Weak Bases</vt:lpstr>
      <vt:lpstr>Pure Water Is Slightly Ionized</vt:lpstr>
      <vt:lpstr>Proton Hopping</vt:lpstr>
      <vt:lpstr>Equilibrium Constant</vt:lpstr>
      <vt:lpstr>Clicker Question 11</vt:lpstr>
      <vt:lpstr>Clicker Question 11, Response</vt:lpstr>
      <vt:lpstr>The Ionization of Water Is Expressed by an Equilibrium Constant</vt:lpstr>
      <vt:lpstr>The Ion Product of Water</vt:lpstr>
      <vt:lpstr>Calculating the Ion Product of Water</vt:lpstr>
      <vt:lpstr>Clicker Question 12</vt:lpstr>
      <vt:lpstr>Clicker Question 12, Response</vt:lpstr>
      <vt:lpstr>Neutral pH</vt:lpstr>
      <vt:lpstr>The pH Scale Designates the H+ and OH– Concentrations</vt:lpstr>
      <vt:lpstr>Clicker Question 13</vt:lpstr>
      <vt:lpstr>Clicker Question 13, Response</vt:lpstr>
      <vt:lpstr>The pH of Some Aqueous Fluids</vt:lpstr>
      <vt:lpstr>pH and Medical Diagnoses</vt:lpstr>
      <vt:lpstr>Clicker Question 14</vt:lpstr>
      <vt:lpstr>Clicker Question 14, Response</vt:lpstr>
      <vt:lpstr>Weak Acids and Bases Have Characteristic Acid Dissociation Constants</vt:lpstr>
      <vt:lpstr>Conjugate Acid-Base Pairs</vt:lpstr>
      <vt:lpstr> Activity: Acid-Base  Chemistry</vt:lpstr>
      <vt:lpstr>Activity Instructions (1 of 2)</vt:lpstr>
      <vt:lpstr>Activity Solution (2 of 2)</vt:lpstr>
      <vt:lpstr>Principle 2 (2 of 3)</vt:lpstr>
      <vt:lpstr>Ionization Constants</vt:lpstr>
      <vt:lpstr>Clicker Question 15</vt:lpstr>
      <vt:lpstr>Clicker Question 15, Response</vt:lpstr>
      <vt:lpstr>Stronger Acids Have Larger Ionization Constants</vt:lpstr>
      <vt:lpstr>pKa</vt:lpstr>
      <vt:lpstr>Clicker Question 16</vt:lpstr>
      <vt:lpstr>Clicker Question 16, Response</vt:lpstr>
      <vt:lpstr>Titration Curves Reveal the pKa of Weak Acids</vt:lpstr>
      <vt:lpstr>Acetic Acid Equilibrium Constants</vt:lpstr>
      <vt:lpstr>Principle 2 (3 of 3)</vt:lpstr>
      <vt:lpstr>The Titration Curve of Acetic Acid</vt:lpstr>
      <vt:lpstr>Comparison of the Titration Curves of Three Weak Acids</vt:lpstr>
      <vt:lpstr>Clicker Question 17</vt:lpstr>
      <vt:lpstr>Clicker Question 17, Response</vt:lpstr>
      <vt:lpstr>2.3    Buffering against pH Changes in Biological Systems</vt:lpstr>
      <vt:lpstr>Principle 4 (1 of 2)</vt:lpstr>
      <vt:lpstr>Buffers Are Mixtures of Weak Acids and Their Conjugate Bases</vt:lpstr>
      <vt:lpstr>The Buffering Region</vt:lpstr>
      <vt:lpstr>The Acetic Acid–Acetate Pair as a Buffer System</vt:lpstr>
      <vt:lpstr>Clicker Question 18</vt:lpstr>
      <vt:lpstr>Clicker Question 18, Response</vt:lpstr>
      <vt:lpstr>Principle 3 (2 of 5)</vt:lpstr>
      <vt:lpstr>The Henderson-Hasselbalch Equation Relates pH, pKa, and Buffer Concentration</vt:lpstr>
      <vt:lpstr>Deriving the Henderson-Hasselbalch Equation</vt:lpstr>
      <vt:lpstr>Clicker Question 19</vt:lpstr>
      <vt:lpstr>Clicker Question 19, Response</vt:lpstr>
      <vt:lpstr> Activity: Amino Acid and pKa Muddiest Point (1 of 2)</vt:lpstr>
      <vt:lpstr> Activity: Amino Acid and pKa Muddiest Point (2 of 2)</vt:lpstr>
      <vt:lpstr>Principle 3 (3 of 5)</vt:lpstr>
      <vt:lpstr>Weak Acids or Bases Buffer Cells and Tissues against pH Changes</vt:lpstr>
      <vt:lpstr>The Phosphate Buffer System</vt:lpstr>
      <vt:lpstr>Clicker Question 20</vt:lpstr>
      <vt:lpstr>Clicker Question 20, Response</vt:lpstr>
      <vt:lpstr>Principle 3 (4 of 5)</vt:lpstr>
      <vt:lpstr>The Bicarbonate Buffer System</vt:lpstr>
      <vt:lpstr>Additional Equilibrium Constants</vt:lpstr>
      <vt:lpstr>The pH of a Bicarbonate Buffer System</vt:lpstr>
      <vt:lpstr>The Bicarbonate Buffer System Involves Three Reversible Equilibria</vt:lpstr>
      <vt:lpstr>Clicker Question 21</vt:lpstr>
      <vt:lpstr>Clicker Question 21, Response</vt:lpstr>
      <vt:lpstr>The Equilibrium Constant for the Hydration of CO2</vt:lpstr>
      <vt:lpstr>The Overall Equilibrium for Dissociation of H2CO3</vt:lpstr>
      <vt:lpstr>Calculating Kcombined and pKcombined</vt:lpstr>
      <vt:lpstr>Calculating Blood pH</vt:lpstr>
      <vt:lpstr>Clicker Question 22</vt:lpstr>
      <vt:lpstr>Clicker Question 22, Response</vt:lpstr>
      <vt:lpstr>Principle 4 (2 of 2)</vt:lpstr>
      <vt:lpstr>Untreated Diabetes Produces Life-Threatening Acidosis</vt:lpstr>
      <vt:lpstr>Principle 3 (5 of 5)</vt:lpstr>
      <vt:lpstr>Untreated Diabetes Mellitus</vt:lpstr>
      <vt:lpstr>Clicker Question 23</vt:lpstr>
      <vt:lpstr>Clicker Question 23, Response</vt:lpstr>
      <vt:lpstr> Activity: pH and the Chymotrypsin Mechanism Case Study</vt:lpstr>
      <vt:lpstr>Activity Instructions, Part 1</vt:lpstr>
      <vt:lpstr>Activity Solution, Part 1</vt:lpstr>
      <vt:lpstr>Activity Instructions, Part 2</vt:lpstr>
      <vt:lpstr>Activity Solution, Part 2</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Anthony Calcara</dc:creator>
  <cp:keywords/>
  <dc:description/>
  <cp:lastModifiedBy>Thorne, Amy</cp:lastModifiedBy>
  <cp:revision>305</cp:revision>
  <cp:lastPrinted>2021-02-03T04:25:28Z</cp:lastPrinted>
  <dcterms:created xsi:type="dcterms:W3CDTF">2016-06-17T13:10:26Z</dcterms:created>
  <dcterms:modified xsi:type="dcterms:W3CDTF">2021-03-12T21:40:22Z</dcterms:modified>
  <cp:category/>
</cp:coreProperties>
</file>