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8"/>
  </p:notesMasterIdLst>
  <p:sldIdLst>
    <p:sldId id="43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434" r:id="rId19"/>
    <p:sldId id="274" r:id="rId20"/>
    <p:sldId id="275" r:id="rId21"/>
    <p:sldId id="276" r:id="rId22"/>
    <p:sldId id="277" r:id="rId23"/>
    <p:sldId id="278" r:id="rId24"/>
    <p:sldId id="435"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2" r:id="rId117"/>
    <p:sldId id="43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36"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3" roundtripDataSignature="AMtx7mjqUah9f7dhWg2TsNa6d3ZFrBISS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E" initials="" lastIdx="1" clrIdx="0"/>
  <p:cmAuthor id="1" name="Newton, Andy" initials="" lastIdx="5" clrIdx="1"/>
  <p:cmAuthor id="2" name="Tory Vizenor" initials="" lastIdx="2" clrIdx="2"/>
  <p:cmAuthor id="3" name="Tory Doolin" initials="" lastIdx="5" clrIdx="3"/>
  <p:cmAuthor id="4" name="Newton, Andy" initials="NA" lastIdx="2" clrIdx="4">
    <p:extLst>
      <p:ext uri="{19B8F6BF-5375-455C-9EA6-DF929625EA0E}">
        <p15:presenceInfo xmlns:p15="http://schemas.microsoft.com/office/powerpoint/2012/main" userId="S-1-5-21-4250845945-3731851581-3800177176-49714" providerId="AD"/>
      </p:ext>
    </p:extLst>
  </p:cmAuthor>
  <p:cmAuthor id="5" name="Newton, Andy" initials="NA [2]" lastIdx="2" clrIdx="5">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76"/>
    <a:srgbClr val="1C83A8"/>
    <a:srgbClr val="4E4CB4"/>
    <a:srgbClr val="144652"/>
    <a:srgbClr val="005F6A"/>
    <a:srgbClr val="D0E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85076" autoAdjust="0"/>
  </p:normalViewPr>
  <p:slideViewPr>
    <p:cSldViewPr snapToGrid="0">
      <p:cViewPr varScale="1">
        <p:scale>
          <a:sx n="74" d="100"/>
          <a:sy n="74" d="100"/>
        </p:scale>
        <p:origin x="1488" y="60"/>
      </p:cViewPr>
      <p:guideLst>
        <p:guide orient="horz" pos="2160"/>
        <p:guide pos="2880"/>
      </p:guideLst>
    </p:cSldViewPr>
  </p:slideViewPr>
  <p:outlineViewPr>
    <p:cViewPr>
      <p:scale>
        <a:sx n="33" d="100"/>
        <a:sy n="33" d="100"/>
      </p:scale>
      <p:origin x="0" y="-440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4275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6" name="Google Shape;126;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907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89" name="Google Shape;189;p1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9409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0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p10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72" name="Google Shape;872;p10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52488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0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79" name="Google Shape;879;p10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135379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10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6" name="Google Shape;886;p10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87" name="Google Shape;887;p10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98042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0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10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96" name="Google Shape;896;p10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9432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10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2" name="Google Shape;902;p10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03" name="Google Shape;903;p10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83980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0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9" name="Google Shape;909;p10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10" name="Google Shape;910;p10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81160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10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6" name="Google Shape;916;p10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1.3</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Contrast free energy, enthalpy, and entropy.</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2:1</a:t>
            </a:r>
            <a:endParaRPr/>
          </a:p>
        </p:txBody>
      </p:sp>
      <p:sp>
        <p:nvSpPr>
          <p:cNvPr id="917" name="Google Shape;917;p10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34581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0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5" name="Google Shape;925;p10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26" name="Google Shape;926;p10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49473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10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2" name="Google Shape;932;p10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33" name="Google Shape;933;p10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12455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9" name="Google Shape;939;p11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40" name="Google Shape;940;p11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559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1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96" name="Google Shape;196;p1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27716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7" name="Google Shape;947;p11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48" name="Google Shape;948;p11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74409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1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5" name="Google Shape;955;p11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1.3</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Relate free energy, enthalpy, temperature, and entropy; Contrast endergonic and exergonic reactions.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3:2</a:t>
            </a:r>
            <a:endParaRPr/>
          </a:p>
        </p:txBody>
      </p:sp>
      <p:sp>
        <p:nvSpPr>
          <p:cNvPr id="956" name="Google Shape;956;p11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52242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1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4" name="Google Shape;964;p11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65" name="Google Shape;965;p11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29209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1" name="Google Shape;971;p11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Times"/>
              <a:ea typeface="Times"/>
              <a:cs typeface="Times"/>
              <a:sym typeface="Times"/>
            </a:endParaRPr>
          </a:p>
        </p:txBody>
      </p:sp>
      <p:sp>
        <p:nvSpPr>
          <p:cNvPr id="972" name="Google Shape;972;p11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15728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8" name="Google Shape;978;p11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79" name="Google Shape;979;p11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38307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1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r>
              <a:rPr lang="en-AU" sz="1200" b="0" i="0" u="none" strike="noStrike" cap="none" dirty="0">
                <a:solidFill>
                  <a:schemeClr val="dk1"/>
                </a:solidFill>
                <a:latin typeface="Arial"/>
                <a:ea typeface="Arial"/>
                <a:cs typeface="Arial"/>
                <a:sym typeface="Arial"/>
              </a:rPr>
              <a:t>Answer: D</a:t>
            </a:r>
          </a:p>
          <a:p>
            <a:r>
              <a:rPr lang="en-AU" sz="1200" b="0" i="0" u="none" strike="noStrike" cap="none" dirty="0">
                <a:solidFill>
                  <a:schemeClr val="dk1"/>
                </a:solidFill>
                <a:latin typeface="Arial"/>
                <a:ea typeface="Arial"/>
                <a:cs typeface="Arial"/>
                <a:sym typeface="Arial"/>
              </a:rPr>
              <a:t>Principle: 1.3</a:t>
            </a:r>
          </a:p>
          <a:p>
            <a:r>
              <a:rPr lang="en-US" sz="1200" b="0" i="0" u="none" strike="noStrike" cap="none" dirty="0">
                <a:solidFill>
                  <a:schemeClr val="dk1"/>
                </a:solidFill>
                <a:latin typeface="Arial"/>
                <a:ea typeface="Arial"/>
                <a:cs typeface="Arial"/>
                <a:sym typeface="Arial"/>
              </a:rPr>
              <a:t>Learning Objective(s): Determine the equilibrium constant K</a:t>
            </a:r>
            <a:r>
              <a:rPr lang="en-US" sz="1200" b="0" i="0" u="none" strike="noStrike" cap="none" baseline="-25000" dirty="0">
                <a:solidFill>
                  <a:schemeClr val="dk1"/>
                </a:solidFill>
                <a:latin typeface="Arial"/>
                <a:ea typeface="Arial"/>
                <a:cs typeface="Arial"/>
                <a:sym typeface="Arial"/>
              </a:rPr>
              <a:t>eq</a:t>
            </a:r>
            <a:r>
              <a:rPr lang="en-US" sz="1200" b="0" i="0" u="none" strike="noStrike" cap="none" baseline="0" dirty="0">
                <a:solidFill>
                  <a:schemeClr val="dk1"/>
                </a:solidFill>
                <a:latin typeface="Arial"/>
                <a:ea typeface="Arial"/>
                <a:cs typeface="Arial"/>
                <a:sym typeface="Arial"/>
              </a:rPr>
              <a:t> for a reaction; Relate the free energy, standard free-energy change, gas constant, temperature, and the concentrations of reactants and products for a reaction.</a:t>
            </a:r>
          </a:p>
          <a:p>
            <a:r>
              <a:rPr lang="en-AU" sz="1200" b="0" i="0" u="none" strike="noStrike" cap="none" baseline="0" dirty="0">
                <a:solidFill>
                  <a:schemeClr val="dk1"/>
                </a:solidFill>
                <a:latin typeface="Arial"/>
                <a:ea typeface="Arial"/>
                <a:cs typeface="Arial"/>
                <a:sym typeface="Arial"/>
              </a:rPr>
              <a:t>Bloom’s: 3:2</a:t>
            </a:r>
          </a:p>
          <a:p>
            <a:pPr marL="0" lvl="0" indent="0" algn="l" rtl="0">
              <a:spcBef>
                <a:spcPts val="0"/>
              </a:spcBef>
              <a:spcAft>
                <a:spcPts val="0"/>
              </a:spcAft>
              <a:buNone/>
            </a:pPr>
            <a:endParaRPr dirty="0">
              <a:latin typeface="Times"/>
              <a:ea typeface="Times"/>
              <a:cs typeface="Times"/>
              <a:sym typeface="Times"/>
            </a:endParaRPr>
          </a:p>
        </p:txBody>
      </p:sp>
      <p:sp>
        <p:nvSpPr>
          <p:cNvPr id="997" name="Google Shape;997;p11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4240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1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97" name="Google Shape;997;p11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12580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5" name="Google Shape;1005;p11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06" name="Google Shape;1006;p11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99074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1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4" name="Google Shape;1014;p11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A</a:t>
            </a:r>
            <a:endParaRPr/>
          </a:p>
          <a:p>
            <a:pPr marL="0" lvl="0" indent="0" algn="l" rtl="0">
              <a:spcBef>
                <a:spcPts val="0"/>
              </a:spcBef>
              <a:spcAft>
                <a:spcPts val="0"/>
              </a:spcAft>
              <a:buNone/>
            </a:pPr>
            <a:r>
              <a:rPr lang="en-US">
                <a:latin typeface="Times"/>
                <a:ea typeface="Times"/>
                <a:cs typeface="Times"/>
                <a:sym typeface="Times"/>
              </a:rPr>
              <a:t>Principle: 1.3</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Relate free energy, enthalpy, temperature, and entropy.</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1015" name="Google Shape;1015;p11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16580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12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3" name="Google Shape;1023;p12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24" name="Google Shape;1024;p12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120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3172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03" name="Google Shape;203;p1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88696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2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0" name="Google Shape;1030;p12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31" name="Google Shape;1031;p12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121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89269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12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40" name="Google Shape;1040;p1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0546192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12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7" name="Google Shape;1047;p12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48" name="Google Shape;1048;p12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123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52975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12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5" name="Google Shape;1055;p12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56" name="Google Shape;1056;p12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124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00165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12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4" name="Google Shape;1064;p12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1.3</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activation energy.</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1065" name="Google Shape;1065;p12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125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51593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2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3" name="Google Shape;1073;p12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74" name="Google Shape;1074;p12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126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08021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0" name="Google Shape;1080;p12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81" name="Google Shape;1081;p12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127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62244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12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88" name="Google Shape;1088;p12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774876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2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5" name="Google Shape;1095;p12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96" name="Google Shape;1096;p12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129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77322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13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02" name="Google Shape;1102;p13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0421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1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1.1</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the components found in all cells.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2:1</a:t>
            </a:r>
            <a:endParaRPr/>
          </a:p>
        </p:txBody>
      </p:sp>
      <p:sp>
        <p:nvSpPr>
          <p:cNvPr id="210" name="Google Shape;210;p1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22533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3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9" name="Google Shape;1109;p13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10" name="Google Shape;1110;p13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131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43484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3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7" name="Google Shape;1117;p13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1.3</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Explain how living organisms maintain a dynamic steady state.</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2:1</a:t>
            </a:r>
            <a:endParaRPr/>
          </a:p>
        </p:txBody>
      </p:sp>
      <p:sp>
        <p:nvSpPr>
          <p:cNvPr id="1118" name="Google Shape;1118;p13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132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61966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13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6" name="Google Shape;1126;p13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27" name="Google Shape;1127;p13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133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439406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13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3" name="Google Shape;1133;p134:notes"/>
          <p:cNvSpPr txBox="1">
            <a:spLocks noGrp="1"/>
          </p:cNvSpPr>
          <p:nvPr>
            <p:ph type="body" idx="1"/>
          </p:nvPr>
        </p:nvSpPr>
        <p:spPr>
          <a:xfrm>
            <a:off x="928688" y="4354286"/>
            <a:ext cx="5000700" cy="41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US" sz="1000" dirty="0">
                <a:solidFill>
                  <a:schemeClr val="dk1"/>
                </a:solidFill>
              </a:rPr>
              <a:t>Instructor: </a:t>
            </a:r>
            <a:r>
              <a:rPr lang="en-US" sz="1200" b="0" i="0" u="none" strike="noStrike" cap="none" dirty="0">
                <a:solidFill>
                  <a:schemeClr val="dk1"/>
                </a:solidFill>
                <a:effectLst/>
                <a:latin typeface="Arial"/>
                <a:ea typeface="Arial"/>
                <a:cs typeface="Arial"/>
                <a:sym typeface="Arial"/>
              </a:rPr>
              <a:t>The Metabolic Map is located in the Achieve course. It can be found immediately before the Chapter 13 folder in the list of content. For more information on this activity, please see the In-Class Activity Guide in your Achieve course in Chapter 1.</a:t>
            </a:r>
            <a:endParaRPr dirty="0"/>
          </a:p>
        </p:txBody>
      </p:sp>
      <p:sp>
        <p:nvSpPr>
          <p:cNvPr id="1134" name="Google Shape;1134;p13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Clr>
                <a:schemeClr val="dk1"/>
              </a:buClr>
              <a:buSzPts val="1300"/>
              <a:buFont typeface="Arial"/>
              <a:buNone/>
            </a:pPr>
            <a:fld id="{00000000-1234-1234-1234-123412341234}" type="slidenum">
              <a:rPr lang="en-US" sz="1300"/>
              <a:t>134</a:t>
            </a:fld>
            <a:endParaRPr sz="1300">
              <a:latin typeface="Arial"/>
              <a:ea typeface="Arial"/>
              <a:cs typeface="Arial"/>
              <a:sym typeface="Arial"/>
            </a:endParaRPr>
          </a:p>
        </p:txBody>
      </p:sp>
    </p:spTree>
    <p:extLst>
      <p:ext uri="{BB962C8B-B14F-4D97-AF65-F5344CB8AC3E}">
        <p14:creationId xmlns:p14="http://schemas.microsoft.com/office/powerpoint/2010/main" val="18252255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35: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3" name="Google Shape;1143;p135:notes"/>
          <p:cNvSpPr txBox="1">
            <a:spLocks noGrp="1"/>
          </p:cNvSpPr>
          <p:nvPr>
            <p:ph type="body" idx="1"/>
          </p:nvPr>
        </p:nvSpPr>
        <p:spPr>
          <a:xfrm>
            <a:off x="928688" y="4354286"/>
            <a:ext cx="5000700" cy="41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US" sz="1000" dirty="0">
                <a:solidFill>
                  <a:schemeClr val="dk1"/>
                </a:solidFill>
              </a:rPr>
              <a:t>Instructor: </a:t>
            </a:r>
            <a:r>
              <a:rPr lang="en-US" sz="1000" b="0" i="0" u="none" strike="noStrike" cap="none" dirty="0">
                <a:solidFill>
                  <a:schemeClr val="dk1"/>
                </a:solidFill>
                <a:effectLst/>
                <a:latin typeface="Arial"/>
                <a:ea typeface="Arial"/>
                <a:cs typeface="Arial"/>
                <a:sym typeface="Arial"/>
              </a:rPr>
              <a:t>The Metabolic Map is located in the Achieve course. It can be found immediately before the Chapter 13 folder in the list of content. </a:t>
            </a:r>
            <a:endParaRPr dirty="0"/>
          </a:p>
        </p:txBody>
      </p:sp>
      <p:sp>
        <p:nvSpPr>
          <p:cNvPr id="1144" name="Google Shape;1144;p135: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Clr>
                <a:schemeClr val="dk1"/>
              </a:buClr>
              <a:buSzPts val="1300"/>
              <a:buFont typeface="Arial"/>
              <a:buNone/>
            </a:pPr>
            <a:fld id="{00000000-1234-1234-1234-123412341234}" type="slidenum">
              <a:rPr lang="en-US" sz="1300"/>
              <a:t>135</a:t>
            </a:fld>
            <a:endParaRPr sz="1300">
              <a:latin typeface="Arial"/>
              <a:ea typeface="Arial"/>
              <a:cs typeface="Arial"/>
              <a:sym typeface="Arial"/>
            </a:endParaRPr>
          </a:p>
        </p:txBody>
      </p:sp>
    </p:spTree>
    <p:extLst>
      <p:ext uri="{BB962C8B-B14F-4D97-AF65-F5344CB8AC3E}">
        <p14:creationId xmlns:p14="http://schemas.microsoft.com/office/powerpoint/2010/main" val="3775072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36: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0" name="Google Shape;1150;p136: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US" sz="1000" dirty="0">
                <a:solidFill>
                  <a:schemeClr val="dk1"/>
                </a:solidFill>
              </a:rPr>
              <a:t>Instructor: </a:t>
            </a:r>
            <a:r>
              <a:rPr lang="en-US" sz="1000" b="0" i="0" u="none" strike="noStrike" cap="none" dirty="0">
                <a:solidFill>
                  <a:schemeClr val="dk1"/>
                </a:solidFill>
                <a:effectLst/>
                <a:latin typeface="Arial"/>
                <a:ea typeface="Arial"/>
                <a:cs typeface="Arial"/>
                <a:sym typeface="Arial"/>
              </a:rPr>
              <a:t>The Metabolic Map is located in the Achieve course. It can be found immediately before the Chapter 13 folder in the list of content. </a:t>
            </a:r>
          </a:p>
          <a:p>
            <a:pPr marL="0" lvl="0" indent="0" algn="l" rtl="0">
              <a:spcBef>
                <a:spcPts val="0"/>
              </a:spcBef>
              <a:spcAft>
                <a:spcPts val="0"/>
              </a:spcAft>
              <a:buClr>
                <a:schemeClr val="dk1"/>
              </a:buClr>
              <a:buSzPts val="1000"/>
              <a:buFont typeface="Arial"/>
              <a:buNone/>
            </a:pPr>
            <a:endParaRPr sz="1000" dirty="0">
              <a:solidFill>
                <a:schemeClr val="dk1"/>
              </a:solidFill>
            </a:endParaRPr>
          </a:p>
          <a:p>
            <a:pPr marL="0" lvl="0" indent="0" algn="l" rtl="0">
              <a:spcBef>
                <a:spcPts val="0"/>
              </a:spcBef>
              <a:spcAft>
                <a:spcPts val="0"/>
              </a:spcAft>
              <a:buClr>
                <a:schemeClr val="dk1"/>
              </a:buClr>
              <a:buSzPts val="1000"/>
              <a:buFont typeface="Arial"/>
              <a:buNone/>
            </a:pPr>
            <a:r>
              <a:rPr lang="en-US" sz="1000" dirty="0">
                <a:solidFill>
                  <a:schemeClr val="dk1"/>
                </a:solidFill>
              </a:rPr>
              <a:t>Students may recognize this from looking at detailed reactions within the Metabolic Map, however that may be a high level for Chapter 1. This is primarily expected to be understood from the text. </a:t>
            </a:r>
            <a:endParaRPr dirty="0"/>
          </a:p>
          <a:p>
            <a:pPr marL="0" lvl="0" indent="0" algn="l" rtl="0">
              <a:spcBef>
                <a:spcPts val="0"/>
              </a:spcBef>
              <a:spcAft>
                <a:spcPts val="0"/>
              </a:spcAft>
              <a:buClr>
                <a:schemeClr val="dk1"/>
              </a:buClr>
              <a:buSzPts val="1000"/>
              <a:buFont typeface="Arial"/>
              <a:buNone/>
            </a:pPr>
            <a:endParaRPr sz="1000" dirty="0">
              <a:solidFill>
                <a:schemeClr val="dk1"/>
              </a:solidFill>
            </a:endParaRPr>
          </a:p>
          <a:p>
            <a:pPr marL="0" lvl="0" indent="0" algn="l" rtl="0">
              <a:spcBef>
                <a:spcPts val="0"/>
              </a:spcBef>
              <a:spcAft>
                <a:spcPts val="0"/>
              </a:spcAft>
              <a:buClr>
                <a:schemeClr val="dk1"/>
              </a:buClr>
              <a:buSzPts val="1000"/>
              <a:buFont typeface="Arial"/>
              <a:buNone/>
            </a:pPr>
            <a:r>
              <a:rPr lang="en-US" sz="1000" dirty="0">
                <a:solidFill>
                  <a:schemeClr val="dk1"/>
                </a:solidFill>
              </a:rPr>
              <a:t>The breakdown of ATP releases energy, which drives forward endergonic processes in cells. It is not just the breakdown of ATP that provides energy to drive endergonic reactions; it is the </a:t>
            </a:r>
            <a:r>
              <a:rPr lang="en-US" sz="1000" dirty="0" err="1">
                <a:solidFill>
                  <a:schemeClr val="dk1"/>
                </a:solidFill>
              </a:rPr>
              <a:t>the</a:t>
            </a:r>
            <a:r>
              <a:rPr lang="en-US" sz="1000" dirty="0">
                <a:solidFill>
                  <a:schemeClr val="dk1"/>
                </a:solidFill>
              </a:rPr>
              <a:t> transfer of a phosphoryl group from ATP to another small molecule that conserves some of the chemical potential originally in ATP. </a:t>
            </a:r>
            <a:endParaRPr dirty="0"/>
          </a:p>
          <a:p>
            <a:pPr marL="0" lvl="0" indent="0" algn="l" rtl="0">
              <a:spcBef>
                <a:spcPts val="0"/>
              </a:spcBef>
              <a:spcAft>
                <a:spcPts val="0"/>
              </a:spcAft>
              <a:buClr>
                <a:schemeClr val="dk1"/>
              </a:buClr>
              <a:buSzPts val="1000"/>
              <a:buFont typeface="Arial"/>
              <a:buNone/>
            </a:pPr>
            <a:endParaRPr sz="1000" dirty="0">
              <a:solidFill>
                <a:schemeClr val="dk1"/>
              </a:solidFill>
            </a:endParaRPr>
          </a:p>
        </p:txBody>
      </p:sp>
      <p:sp>
        <p:nvSpPr>
          <p:cNvPr id="1151" name="Google Shape;1151;p136: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136</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989579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13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7" name="Google Shape;1157;p137:notes"/>
          <p:cNvSpPr txBox="1">
            <a:spLocks noGrp="1"/>
          </p:cNvSpPr>
          <p:nvPr>
            <p:ph type="body" idx="1"/>
          </p:nvPr>
        </p:nvSpPr>
        <p:spPr>
          <a:xfrm>
            <a:off x="928688" y="4354286"/>
            <a:ext cx="5000700" cy="41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US" sz="1000" dirty="0">
                <a:solidFill>
                  <a:schemeClr val="dk1"/>
                </a:solidFill>
              </a:rPr>
              <a:t>Instructor: </a:t>
            </a:r>
            <a:r>
              <a:rPr lang="en-US" sz="1000" b="0" i="0" u="none" strike="noStrike" cap="none" dirty="0">
                <a:solidFill>
                  <a:schemeClr val="dk1"/>
                </a:solidFill>
                <a:effectLst/>
                <a:latin typeface="Arial"/>
                <a:ea typeface="Arial"/>
                <a:cs typeface="Arial"/>
                <a:sym typeface="Arial"/>
              </a:rPr>
              <a:t>The Metabolic Map is located in the Achieve course. It can be found immediately before the Chapter 13 folder in the list of content. </a:t>
            </a:r>
          </a:p>
          <a:p>
            <a:pPr marL="0" lvl="0" indent="0" algn="l" rtl="0">
              <a:spcBef>
                <a:spcPts val="0"/>
              </a:spcBef>
              <a:spcAft>
                <a:spcPts val="0"/>
              </a:spcAft>
              <a:buClr>
                <a:schemeClr val="dk1"/>
              </a:buClr>
              <a:buSzPts val="1000"/>
              <a:buFont typeface="Arial"/>
              <a:buNone/>
            </a:pPr>
            <a:endParaRPr sz="1000" dirty="0">
              <a:solidFill>
                <a:schemeClr val="dk1"/>
              </a:solidFill>
            </a:endParaRPr>
          </a:p>
          <a:p>
            <a:pPr marL="0" lvl="0" indent="0" algn="l" rtl="0">
              <a:spcBef>
                <a:spcPts val="0"/>
              </a:spcBef>
              <a:spcAft>
                <a:spcPts val="0"/>
              </a:spcAft>
              <a:buClr>
                <a:schemeClr val="dk1"/>
              </a:buClr>
              <a:buSzPts val="1000"/>
              <a:buFont typeface="Arial"/>
              <a:buNone/>
            </a:pPr>
            <a:r>
              <a:rPr lang="en-US" sz="1000" dirty="0">
                <a:solidFill>
                  <a:schemeClr val="dk1"/>
                </a:solidFill>
              </a:rPr>
              <a:t>This is intended to be a general introduction and high-level discussion to assist in the understanding that metabolic pathways do not exist as discrete pathways, but rather as a complex interconnected system where changes in one pathway might have direct consequences within another. </a:t>
            </a:r>
            <a:endParaRPr sz="1000" dirty="0">
              <a:solidFill>
                <a:schemeClr val="dk1"/>
              </a:solidFill>
            </a:endParaRPr>
          </a:p>
        </p:txBody>
      </p:sp>
      <p:sp>
        <p:nvSpPr>
          <p:cNvPr id="1158" name="Google Shape;1158;p13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Clr>
                <a:schemeClr val="dk1"/>
              </a:buClr>
              <a:buSzPts val="1300"/>
              <a:buFont typeface="Arial"/>
              <a:buNone/>
            </a:pPr>
            <a:fld id="{00000000-1234-1234-1234-123412341234}" type="slidenum">
              <a:rPr lang="en-US" sz="1300"/>
              <a:t>137</a:t>
            </a:fld>
            <a:endParaRPr sz="1300">
              <a:latin typeface="Arial"/>
              <a:ea typeface="Arial"/>
              <a:cs typeface="Arial"/>
              <a:sym typeface="Arial"/>
            </a:endParaRPr>
          </a:p>
        </p:txBody>
      </p:sp>
    </p:spTree>
    <p:extLst>
      <p:ext uri="{BB962C8B-B14F-4D97-AF65-F5344CB8AC3E}">
        <p14:creationId xmlns:p14="http://schemas.microsoft.com/office/powerpoint/2010/main" val="12543521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3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4" name="Google Shape;1164;p13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65" name="Google Shape;1165;p13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138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319849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3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70" name="Google Shape;1170;p13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862361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14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77" name="Google Shape;1177;p14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088810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 name="Google Shape;218;p1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19" name="Google Shape;219;p1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97378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4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4" name="Google Shape;1184;p14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85" name="Google Shape;1185;p14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141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601169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14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92" name="Google Shape;1192;p14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388269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4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9" name="Google Shape;1199;p14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00" name="Google Shape;1200;p14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143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97616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4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06" name="Google Shape;1206;p14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0578431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4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3" name="Google Shape;1213;p14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14" name="Google Shape;1214;p14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145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30890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14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1" name="Google Shape;1221;p14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C</a:t>
            </a:r>
            <a:endParaRPr/>
          </a:p>
          <a:p>
            <a:pPr marL="0" lvl="0" indent="0" algn="l" rtl="0">
              <a:spcBef>
                <a:spcPts val="0"/>
              </a:spcBef>
              <a:spcAft>
                <a:spcPts val="0"/>
              </a:spcAft>
              <a:buNone/>
            </a:pPr>
            <a:r>
              <a:rPr lang="en-US">
                <a:latin typeface="Times"/>
                <a:ea typeface="Times"/>
                <a:cs typeface="Times"/>
                <a:sym typeface="Times"/>
              </a:rPr>
              <a:t>Principle: 1.4</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Explain the importance of complementarity to DNA replication.</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1.1</a:t>
            </a:r>
            <a:endParaRPr/>
          </a:p>
        </p:txBody>
      </p:sp>
      <p:sp>
        <p:nvSpPr>
          <p:cNvPr id="1222" name="Google Shape;1222;p14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146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107115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14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0" name="Google Shape;1230;p14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31" name="Google Shape;1231;p14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147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18068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14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37" name="Google Shape;1237;p14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325546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4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4" name="Google Shape;1244;p14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45" name="Google Shape;1245;p14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149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613490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15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2" name="Google Shape;1252;p15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C</a:t>
            </a:r>
            <a:endParaRPr/>
          </a:p>
          <a:p>
            <a:pPr marL="0" lvl="0" indent="0" algn="l" rtl="0">
              <a:spcBef>
                <a:spcPts val="0"/>
              </a:spcBef>
              <a:spcAft>
                <a:spcPts val="0"/>
              </a:spcAft>
              <a:buNone/>
            </a:pPr>
            <a:r>
              <a:rPr lang="en-US">
                <a:latin typeface="Times"/>
                <a:ea typeface="Times"/>
                <a:cs typeface="Times"/>
                <a:sym typeface="Times"/>
              </a:rPr>
              <a:t>Principle: 1.4</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the flow of information from linear DNA to three-dimensional proteins.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2:1</a:t>
            </a:r>
            <a:endParaRPr/>
          </a:p>
        </p:txBody>
      </p:sp>
      <p:sp>
        <p:nvSpPr>
          <p:cNvPr id="1253" name="Google Shape;1253;p15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150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414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1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26" name="Google Shape;226;p1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15547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15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1" name="Google Shape;1261;p15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62" name="Google Shape;1262;p15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151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39698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52: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9" name="Google Shape;1269;p152: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rial"/>
                <a:ea typeface="Arial"/>
                <a:cs typeface="Arial"/>
                <a:sym typeface="Arial"/>
              </a:rPr>
              <a:t>Instructor: For additional information, see the Instructor Activity Guide located in Achieve. It can be found within Chapter 1, in the folder titled “Ch1 In-Class Activities and Resources.”</a:t>
            </a:r>
            <a:endParaRPr dirty="0">
              <a:latin typeface="Arial"/>
              <a:ea typeface="Arial"/>
              <a:cs typeface="Arial"/>
              <a:sym typeface="Arial"/>
            </a:endParaRPr>
          </a:p>
        </p:txBody>
      </p:sp>
      <p:sp>
        <p:nvSpPr>
          <p:cNvPr id="1270" name="Google Shape;1270;p152: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a:solidFill>
                  <a:schemeClr val="dk1"/>
                </a:solidFill>
                <a:latin typeface="Arial"/>
                <a:ea typeface="Arial"/>
                <a:cs typeface="Arial"/>
                <a:sym typeface="Arial"/>
              </a:rPr>
              <a:t>152</a:t>
            </a:fld>
            <a:endParaRPr sz="13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42103366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153: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5" name="Google Shape;1295;p153: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a:ea typeface="Arial"/>
                <a:cs typeface="Arial"/>
                <a:sym typeface="Arial"/>
              </a:rPr>
              <a:t>Instructor: For additional information, see the Instructor Activity Guide located in Achieve. It can be found within Chapter 1, in the folder titled “Ch1 In-Class Activities and Resources.”</a:t>
            </a:r>
          </a:p>
          <a:p>
            <a:pPr marL="0" lvl="0" indent="0" algn="l" rtl="0">
              <a:spcBef>
                <a:spcPts val="0"/>
              </a:spcBef>
              <a:spcAft>
                <a:spcPts val="0"/>
              </a:spcAft>
              <a:buNone/>
            </a:pPr>
            <a:endParaRPr dirty="0">
              <a:latin typeface="Arial"/>
              <a:ea typeface="Arial"/>
              <a:cs typeface="Arial"/>
              <a:sym typeface="Arial"/>
            </a:endParaRPr>
          </a:p>
        </p:txBody>
      </p:sp>
      <p:sp>
        <p:nvSpPr>
          <p:cNvPr id="1296" name="Google Shape;1296;p153: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a:solidFill>
                  <a:schemeClr val="dk1"/>
                </a:solidFill>
                <a:latin typeface="Arial"/>
                <a:ea typeface="Arial"/>
                <a:cs typeface="Arial"/>
                <a:sym typeface="Arial"/>
              </a:rPr>
              <a:t>153</a:t>
            </a:fld>
            <a:endParaRPr sz="13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0748754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15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4" name="Google Shape;1304;p154:notes"/>
          <p:cNvSpPr txBox="1">
            <a:spLocks noGrp="1"/>
          </p:cNvSpPr>
          <p:nvPr>
            <p:ph type="body" idx="1"/>
          </p:nvPr>
        </p:nvSpPr>
        <p:spPr>
          <a:xfrm>
            <a:off x="928688" y="4354286"/>
            <a:ext cx="5000700" cy="4136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a:t>
            </a:r>
            <a:r>
              <a:rPr lang="en-US" dirty="0">
                <a:latin typeface="Arial"/>
                <a:ea typeface="Arial"/>
                <a:cs typeface="Arial"/>
                <a:sym typeface="Arial"/>
              </a:rPr>
              <a:t>nstructor: For additional information, see the Instructor Activity Guide located in Achieve. It can be found within Chapter 1, in the folder titled “Ch1 In-Class Activities and Resources.”</a:t>
            </a:r>
          </a:p>
          <a:p>
            <a:pPr marL="0" lvl="0" indent="0" algn="l" rtl="0">
              <a:spcBef>
                <a:spcPts val="0"/>
              </a:spcBef>
              <a:spcAft>
                <a:spcPts val="0"/>
              </a:spcAft>
              <a:buClr>
                <a:schemeClr val="dk1"/>
              </a:buClr>
              <a:buSzPts val="1200"/>
              <a:buFont typeface="Arial"/>
              <a:buNone/>
            </a:pPr>
            <a:endParaRPr dirty="0"/>
          </a:p>
        </p:txBody>
      </p:sp>
      <p:sp>
        <p:nvSpPr>
          <p:cNvPr id="1305" name="Google Shape;1305;p15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Clr>
                <a:schemeClr val="dk1"/>
              </a:buClr>
              <a:buSzPts val="1300"/>
              <a:buFont typeface="Arial"/>
              <a:buNone/>
            </a:pPr>
            <a:fld id="{00000000-1234-1234-1234-123412341234}" type="slidenum">
              <a:rPr lang="en-US" sz="1300"/>
              <a:t>154</a:t>
            </a:fld>
            <a:endParaRPr sz="1300">
              <a:latin typeface="Arial"/>
              <a:ea typeface="Arial"/>
              <a:cs typeface="Arial"/>
              <a:sym typeface="Arial"/>
            </a:endParaRPr>
          </a:p>
        </p:txBody>
      </p:sp>
    </p:spTree>
    <p:extLst>
      <p:ext uri="{BB962C8B-B14F-4D97-AF65-F5344CB8AC3E}">
        <p14:creationId xmlns:p14="http://schemas.microsoft.com/office/powerpoint/2010/main" val="42331250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5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9" name="Google Shape;1339;p15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40" name="Google Shape;1340;p15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155</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7583102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5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45" name="Google Shape;1345;p15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8518018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1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3" name="Google Shape;1353;p15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54" name="Google Shape;1354;p15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157</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2313186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5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1" name="Google Shape;1361;p15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62" name="Google Shape;1362;p15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158</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29912920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0" name="Google Shape;1370;p15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71" name="Google Shape;1371;p15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159</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34063871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1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7" name="Google Shape;1377;p16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78" name="Google Shape;1378;p16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160</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246122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2" name="Google Shape;232;p1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33" name="Google Shape;233;p1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124739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6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5" name="Google Shape;1385;p16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A</a:t>
            </a:r>
            <a:endParaRPr/>
          </a:p>
          <a:p>
            <a:pPr marL="0" lvl="0" indent="0" algn="l" rtl="0">
              <a:spcBef>
                <a:spcPts val="0"/>
              </a:spcBef>
              <a:spcAft>
                <a:spcPts val="0"/>
              </a:spcAft>
              <a:buNone/>
            </a:pPr>
            <a:r>
              <a:rPr lang="en-US">
                <a:latin typeface="Times"/>
                <a:ea typeface="Times"/>
                <a:cs typeface="Times"/>
                <a:sym typeface="Times"/>
              </a:rPr>
              <a:t>Principle: </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Miller and Urey’s experiment demonstrating abiotic formation of organic biomolecules.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1386" name="Google Shape;1386;p16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161</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41163921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16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4" name="Google Shape;1394;p16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95" name="Google Shape;1395;p16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162</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52804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6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1" name="Google Shape;1401;p16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02" name="Google Shape;1402;p16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163</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26968083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6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9" name="Google Shape;1409;p16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10" name="Google Shape;1410;p16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164</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40952834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16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6" name="Google Shape;1416;p16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17" name="Google Shape;1417;p16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165</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05288384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6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3" name="Google Shape;1423;p16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24" name="Google Shape;1424;p16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166</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440684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16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0" name="Google Shape;1430;p16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1.5</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the key events required for the evolution of eukaryotic cells.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1431" name="Google Shape;1431;p16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167</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9602455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16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9" name="Google Shape;1439;p16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40" name="Google Shape;1440;p16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168</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7084005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p16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46" name="Google Shape;1446;p16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31188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17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4" name="Google Shape;1454;p17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55" name="Google Shape;1455;p17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170</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33038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1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A</a:t>
            </a:r>
            <a:endParaRPr/>
          </a:p>
          <a:p>
            <a:pPr marL="0" lvl="0" indent="0" algn="l" rtl="0">
              <a:spcBef>
                <a:spcPts val="0"/>
              </a:spcBef>
              <a:spcAft>
                <a:spcPts val="0"/>
              </a:spcAft>
              <a:buNone/>
            </a:pPr>
            <a:r>
              <a:rPr lang="en-US">
                <a:latin typeface="Times"/>
                <a:ea typeface="Times"/>
                <a:cs typeface="Times"/>
                <a:sym typeface="Times"/>
              </a:rPr>
              <a:t>Principle: 1.1</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the components found in all cells.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1:1</a:t>
            </a:r>
            <a:endParaRPr/>
          </a:p>
        </p:txBody>
      </p:sp>
      <p:sp>
        <p:nvSpPr>
          <p:cNvPr id="242" name="Google Shape;242;p1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58278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7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1" name="Google Shape;1461;p17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62" name="Google Shape;1462;p17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171</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9554483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7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8" name="Google Shape;1468;p17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69" name="Google Shape;1469;p17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172</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5660157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17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5" name="Google Shape;1475;p17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D</a:t>
            </a:r>
            <a:endParaRPr/>
          </a:p>
          <a:p>
            <a:pPr marL="0" lvl="0" indent="0" algn="l" rtl="0">
              <a:spcBef>
                <a:spcPts val="0"/>
              </a:spcBef>
              <a:spcAft>
                <a:spcPts val="0"/>
              </a:spcAft>
              <a:buNone/>
            </a:pPr>
            <a:r>
              <a:rPr lang="en-US">
                <a:latin typeface="Times"/>
                <a:ea typeface="Times"/>
                <a:cs typeface="Times"/>
                <a:sym typeface="Times"/>
              </a:rPr>
              <a:t>Principle: 1.5</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Define unity of life; Define biochemical unity.</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1476" name="Google Shape;1476;p17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173</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355452167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17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4" name="Google Shape;1484;p17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85" name="Google Shape;1485;p17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a:solidFill>
                  <a:schemeClr val="dk1"/>
                </a:solidFill>
                <a:latin typeface="Times"/>
                <a:ea typeface="Times"/>
                <a:cs typeface="Times"/>
                <a:sym typeface="Times"/>
              </a:rPr>
              <a:t>174</a:t>
            </a:fld>
            <a:endParaRPr sz="1400" b="0">
              <a:solidFill>
                <a:schemeClr val="dk1"/>
              </a:solidFill>
              <a:latin typeface="Arial"/>
              <a:ea typeface="Arial"/>
              <a:cs typeface="Arial"/>
              <a:sym typeface="Arial"/>
            </a:endParaRPr>
          </a:p>
        </p:txBody>
      </p:sp>
    </p:spTree>
    <p:extLst>
      <p:ext uri="{BB962C8B-B14F-4D97-AF65-F5344CB8AC3E}">
        <p14:creationId xmlns:p14="http://schemas.microsoft.com/office/powerpoint/2010/main" val="282227567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75: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1" name="Google Shape;1491;p175:notes"/>
          <p:cNvSpPr txBox="1">
            <a:spLocks noGrp="1"/>
          </p:cNvSpPr>
          <p:nvPr>
            <p:ph type="body" idx="1"/>
          </p:nvPr>
        </p:nvSpPr>
        <p:spPr>
          <a:xfrm>
            <a:off x="990600" y="4572000"/>
            <a:ext cx="5334000" cy="434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Instructor: This muddiest point activity can be found in Achieve in the Chapter 1 folder titled “Ch1 In-Class Activities and Resources.”  See the Instructor Activity Guide in the same folder for more information.</a:t>
            </a:r>
            <a:endParaRPr dirty="0"/>
          </a:p>
        </p:txBody>
      </p:sp>
      <p:sp>
        <p:nvSpPr>
          <p:cNvPr id="1492" name="Google Shape;1492;p175:notes"/>
          <p:cNvSpPr txBox="1">
            <a:spLocks noGrp="1"/>
          </p:cNvSpPr>
          <p:nvPr>
            <p:ph type="sldNum" idx="12"/>
          </p:nvPr>
        </p:nvSpPr>
        <p:spPr>
          <a:xfrm>
            <a:off x="4114800" y="9144000"/>
            <a:ext cx="32004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175</a:t>
            </a:fld>
            <a:endParaRPr sz="1400">
              <a:latin typeface="Arial"/>
              <a:ea typeface="Arial"/>
              <a:cs typeface="Arial"/>
              <a:sym typeface="Arial"/>
            </a:endParaRPr>
          </a:p>
        </p:txBody>
      </p:sp>
    </p:spTree>
    <p:extLst>
      <p:ext uri="{BB962C8B-B14F-4D97-AF65-F5344CB8AC3E}">
        <p14:creationId xmlns:p14="http://schemas.microsoft.com/office/powerpoint/2010/main" val="255408484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76: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0" name="Google Shape;1500;p176:notes"/>
          <p:cNvSpPr txBox="1">
            <a:spLocks noGrp="1"/>
          </p:cNvSpPr>
          <p:nvPr>
            <p:ph type="body" idx="1"/>
          </p:nvPr>
        </p:nvSpPr>
        <p:spPr>
          <a:xfrm>
            <a:off x="990600" y="4572000"/>
            <a:ext cx="5334000" cy="4343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Instructor: This muddiest point activity can be found in Achieve in the Chapter 1 folder titled “Ch1 In-Class Activities and Resources.”  See the Instructor Activity Guide in the same folder for more information.</a:t>
            </a:r>
          </a:p>
          <a:p>
            <a:pPr marL="0" lvl="0" indent="0" algn="l" rtl="0">
              <a:spcBef>
                <a:spcPts val="0"/>
              </a:spcBef>
              <a:spcAft>
                <a:spcPts val="0"/>
              </a:spcAft>
              <a:buClr>
                <a:schemeClr val="dk1"/>
              </a:buClr>
              <a:buSzPts val="1100"/>
              <a:buFont typeface="Arial"/>
              <a:buNone/>
            </a:pPr>
            <a:endParaRPr dirty="0"/>
          </a:p>
        </p:txBody>
      </p:sp>
      <p:sp>
        <p:nvSpPr>
          <p:cNvPr id="1501" name="Google Shape;1501;p176:notes"/>
          <p:cNvSpPr txBox="1">
            <a:spLocks noGrp="1"/>
          </p:cNvSpPr>
          <p:nvPr>
            <p:ph type="sldNum" idx="12"/>
          </p:nvPr>
        </p:nvSpPr>
        <p:spPr>
          <a:xfrm>
            <a:off x="4114800" y="9144000"/>
            <a:ext cx="32004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176</a:t>
            </a:fld>
            <a:endParaRPr sz="1400">
              <a:latin typeface="Arial"/>
              <a:ea typeface="Arial"/>
              <a:cs typeface="Arial"/>
              <a:sym typeface="Arial"/>
            </a:endParaRPr>
          </a:p>
        </p:txBody>
      </p:sp>
    </p:spTree>
    <p:extLst>
      <p:ext uri="{BB962C8B-B14F-4D97-AF65-F5344CB8AC3E}">
        <p14:creationId xmlns:p14="http://schemas.microsoft.com/office/powerpoint/2010/main" val="1704579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1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51" name="Google Shape;251;p1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3587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58" name="Google Shape;258;p2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210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2" name="Google Shape;132;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29217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2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65" name="Google Shape;265;p2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8632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2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72" name="Google Shape;272;p2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8683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2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C</a:t>
            </a:r>
            <a:endParaRPr/>
          </a:p>
          <a:p>
            <a:pPr marL="0" lvl="0" indent="0" algn="l" rtl="0">
              <a:spcBef>
                <a:spcPts val="0"/>
              </a:spcBef>
              <a:spcAft>
                <a:spcPts val="0"/>
              </a:spcAft>
              <a:buNone/>
            </a:pPr>
            <a:r>
              <a:rPr lang="en-US">
                <a:latin typeface="Times"/>
                <a:ea typeface="Times"/>
                <a:cs typeface="Times"/>
                <a:sym typeface="Times"/>
              </a:rPr>
              <a:t>Principle: 1.1</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Classify an organism as Archea, Bacteria, or Eukarya.</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3:2</a:t>
            </a:r>
            <a:endParaRPr/>
          </a:p>
        </p:txBody>
      </p:sp>
      <p:sp>
        <p:nvSpPr>
          <p:cNvPr id="279" name="Google Shape;279;p2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6670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2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88" name="Google Shape;288;p2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7280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94" name="Google Shape;294;p2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0922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2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02" name="Google Shape;302;p2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011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2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09" name="Google Shape;309;p2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4506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2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D</a:t>
            </a:r>
            <a:endParaRPr/>
          </a:p>
          <a:p>
            <a:pPr marL="0" lvl="0" indent="0" algn="l" rtl="0">
              <a:spcBef>
                <a:spcPts val="0"/>
              </a:spcBef>
              <a:spcAft>
                <a:spcPts val="0"/>
              </a:spcAft>
              <a:buNone/>
            </a:pPr>
            <a:r>
              <a:rPr lang="en-US">
                <a:latin typeface="Times"/>
                <a:ea typeface="Times"/>
                <a:cs typeface="Times"/>
                <a:sym typeface="Times"/>
              </a:rPr>
              <a:t>Principle: 1.3</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Classify an organism based on how it obtains energy.</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316" name="Google Shape;316;p2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302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2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25" name="Google Shape;325;p2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8999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3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32" name="Google Shape;332;p3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254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9" name="Google Shape;139;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5133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3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40" name="Google Shape;340;p3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31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0000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47" name="Google Shape;347;p3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10938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3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55" name="Google Shape;355;p3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33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6286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3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62" name="Google Shape;362;p3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1718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3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C</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Relate the name, structure, and function of an organelle.</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1:1</a:t>
            </a:r>
            <a:endParaRPr/>
          </a:p>
        </p:txBody>
      </p:sp>
      <p:sp>
        <p:nvSpPr>
          <p:cNvPr id="369" name="Google Shape;369;p3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72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7" name="Google Shape;377;p3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78" name="Google Shape;378;p3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2127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3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85" name="Google Shape;385;p3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2637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p3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92" name="Google Shape;392;p3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5603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3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C</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Differentiate between plant and animal cells.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2:1 </a:t>
            </a:r>
            <a:endParaRPr/>
          </a:p>
        </p:txBody>
      </p:sp>
      <p:sp>
        <p:nvSpPr>
          <p:cNvPr id="399" name="Google Shape;399;p3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5655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7" name="Google Shape;407;p4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08" name="Google Shape;408;p4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884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6" name="Google Shape;146;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10224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1: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4" name="Google Shape;414;p41: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200" dirty="0">
                <a:solidFill>
                  <a:schemeClr val="dk1"/>
                </a:solidFill>
              </a:rPr>
              <a:t>Instructor: The Metabolic Map is located in the Achieve course. It can be found immediately before the Chapter 13 folder in the list of content. For more information on this activity, please see the In-Class Activity Guide in your Achieve course in Chapter 1.</a:t>
            </a:r>
            <a:endParaRPr dirty="0"/>
          </a:p>
          <a:p>
            <a:pPr marL="0" lvl="0" indent="0" algn="l" rtl="0">
              <a:spcBef>
                <a:spcPts val="0"/>
              </a:spcBef>
              <a:spcAft>
                <a:spcPts val="0"/>
              </a:spcAft>
              <a:buNone/>
            </a:pPr>
            <a:endParaRPr dirty="0">
              <a:latin typeface="Arial"/>
              <a:ea typeface="Arial"/>
              <a:cs typeface="Arial"/>
              <a:sym typeface="Arial"/>
            </a:endParaRPr>
          </a:p>
        </p:txBody>
      </p:sp>
      <p:sp>
        <p:nvSpPr>
          <p:cNvPr id="415" name="Google Shape;415;p41: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41</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1016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2: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 name="Google Shape;424;p42: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US" sz="1000" dirty="0">
                <a:solidFill>
                  <a:schemeClr val="dk1"/>
                </a:solidFill>
              </a:rPr>
              <a:t>Instructor: The Metabolic Map is located in the Achieve course. It can be found immediately before the Chapter 13 folder in the list of content. </a:t>
            </a:r>
            <a:endParaRPr sz="1000" dirty="0"/>
          </a:p>
        </p:txBody>
      </p:sp>
      <p:sp>
        <p:nvSpPr>
          <p:cNvPr id="425" name="Google Shape;425;p42: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42</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0521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3: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1" name="Google Shape;431;p43: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rPr>
              <a:t>Instructor: The Metabolic Map is located in the Achieve course. It can be found immediately before the Chapter 13 folder in the list of content. </a:t>
            </a:r>
          </a:p>
          <a:p>
            <a:pPr marL="0" marR="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dirty="0">
                <a:solidFill>
                  <a:schemeClr val="dk1"/>
                </a:solidFill>
              </a:rPr>
              <a:t>*If prokaryotic cells lack mitochondria, how can they perform the citric acid cycle? The reactions are performed in the cytosol, utilizing the proton gradient for ATP production across the cell’s surface (plasma membrane) instead of the inner membrane of the mitochondrion. </a:t>
            </a:r>
            <a:endParaRPr dirty="0"/>
          </a:p>
          <a:p>
            <a:pPr marL="0" lvl="0" indent="0" algn="l" rtl="0">
              <a:spcBef>
                <a:spcPts val="0"/>
              </a:spcBef>
              <a:spcAft>
                <a:spcPts val="0"/>
              </a:spcAft>
              <a:buClr>
                <a:schemeClr val="dk1"/>
              </a:buClr>
              <a:buSzPts val="1200"/>
              <a:buFont typeface="Arial"/>
              <a:buNone/>
            </a:pPr>
            <a:endParaRPr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All of the pathways within the Metabolic Map can be found in both eukaryotes and prokaryotes, however they may not be common to all organisms within those classifications. The bold pathways, glycolysis, gluconeogenesis, the citric acid cycle, and oxidative phosphorylation are shared in some way by all living organisms. </a:t>
            </a:r>
            <a:endParaRPr dirty="0"/>
          </a:p>
          <a:p>
            <a:pPr marL="0" lvl="0" indent="0" algn="l" rtl="0">
              <a:spcBef>
                <a:spcPts val="0"/>
              </a:spcBef>
              <a:spcAft>
                <a:spcPts val="0"/>
              </a:spcAft>
              <a:buNone/>
            </a:pPr>
            <a:endParaRPr dirty="0">
              <a:latin typeface="Arial"/>
              <a:ea typeface="Arial"/>
              <a:cs typeface="Arial"/>
              <a:sym typeface="Arial"/>
            </a:endParaRPr>
          </a:p>
        </p:txBody>
      </p:sp>
      <p:sp>
        <p:nvSpPr>
          <p:cNvPr id="432" name="Google Shape;432;p43: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43</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6746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p4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41" name="Google Shape;441;p4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3968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8" name="Google Shape;448;p4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49" name="Google Shape;449;p4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114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 name="Google Shape;455;p4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56" name="Google Shape;456;p4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3911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4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65" name="Google Shape;465;p4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2727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1" name="Google Shape;471;p4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C</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the eukaryotic cytoskeleton.</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2:1</a:t>
            </a:r>
            <a:endParaRPr/>
          </a:p>
        </p:txBody>
      </p:sp>
      <p:sp>
        <p:nvSpPr>
          <p:cNvPr id="472" name="Google Shape;472;p4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1342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p4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81" name="Google Shape;481;p4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53382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87" name="Google Shape;487;p5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5946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53" name="Google Shape;153;p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15006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p5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95" name="Google Shape;495;p5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18090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5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03" name="Google Shape;503;p5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3365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 name="Google Shape;510;p5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the structural hierarchy of the cell.</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511" name="Google Shape;511;p5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5911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9" name="Google Shape;519;p5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20" name="Google Shape;520;p5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0588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6" name="Google Shape;526;p5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27" name="Google Shape;527;p5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532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2" name="Google Shape;532;p5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33" name="Google Shape;533;p5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31082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5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40" name="Google Shape;540;p5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1199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5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48" name="Google Shape;548;p5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5558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5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56" name="Google Shape;556;p5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2820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6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63" name="Google Shape;563;p6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6682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60" name="Google Shape;160;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24302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6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9" name="Google Shape;569;p6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Determine the functional groups in an organic molecule.</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1:1</a:t>
            </a:r>
            <a:endParaRPr/>
          </a:p>
        </p:txBody>
      </p:sp>
      <p:sp>
        <p:nvSpPr>
          <p:cNvPr id="570" name="Google Shape;570;p6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4298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6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8" name="Google Shape;578;p6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79" name="Google Shape;579;p6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9690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5" name="Google Shape;585;p6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86" name="Google Shape;586;p6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00195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2" name="Google Shape;592;p6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93" name="Google Shape;593;p6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597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6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6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00" name="Google Shape;600;p6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23854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6" name="Google Shape;606;p6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07" name="Google Shape;607;p6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88678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3" name="Google Shape;613;p6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B</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Classify a biomolecule based on its composition and structure.</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614" name="Google Shape;614;p6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7103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6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 name="Google Shape;622;p6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23" name="Google Shape;623;p6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6930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9" name="Google Shape;629;p6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30" name="Google Shape;630;p6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8052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7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7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37" name="Google Shape;637;p7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9670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p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69" name="Google Shape;169;p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72116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 name="Google Shape;643;p7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44" name="Google Shape;644;p7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331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72: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0" name="Google Shape;650;p72: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rgbClr val="000000"/>
                </a:solidFill>
                <a:latin typeface="Arial"/>
                <a:ea typeface="Arial"/>
                <a:cs typeface="Arial"/>
                <a:sym typeface="Arial"/>
              </a:rPr>
              <a:t>Instructor: </a:t>
            </a:r>
            <a:r>
              <a:rPr lang="en-US" sz="1000" dirty="0">
                <a:solidFill>
                  <a:schemeClr val="dk1"/>
                </a:solidFill>
              </a:rPr>
              <a:t>This Mol3D structure is located in the Achieve course. It can be found in the Chapter 1 content, in the folder titled “Ch1 In-Class Activities and Resources.” </a:t>
            </a:r>
            <a:endParaRPr dirty="0">
              <a:latin typeface="Arial"/>
              <a:ea typeface="Arial"/>
              <a:cs typeface="Arial"/>
              <a:sym typeface="Arial"/>
            </a:endParaRPr>
          </a:p>
        </p:txBody>
      </p:sp>
      <p:sp>
        <p:nvSpPr>
          <p:cNvPr id="651" name="Google Shape;651;p72: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72</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46150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73: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0" name="Google Shape;660;p73: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rgbClr val="000000"/>
                </a:solidFill>
                <a:latin typeface="Arial"/>
                <a:ea typeface="Arial"/>
                <a:cs typeface="Arial"/>
                <a:sym typeface="Arial"/>
              </a:rPr>
              <a:t>Instructor: </a:t>
            </a:r>
            <a:r>
              <a:rPr lang="en-US" sz="1000" dirty="0">
                <a:solidFill>
                  <a:schemeClr val="dk1"/>
                </a:solidFill>
              </a:rPr>
              <a:t>This Mol3D structure is located in the Achieve course. It can be found in the Chapter 1 content, in the folder titled “Ch1 In-Class Activities and Resources.” </a:t>
            </a:r>
            <a:endParaRPr lang="en-US" sz="1000" dirty="0">
              <a:latin typeface="Arial"/>
              <a:ea typeface="Arial"/>
              <a:cs typeface="Arial"/>
              <a:sym typeface="Arial"/>
            </a:endParaRPr>
          </a:p>
        </p:txBody>
      </p:sp>
      <p:sp>
        <p:nvSpPr>
          <p:cNvPr id="661" name="Google Shape;661;p73: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73</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4041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7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7" name="Google Shape;667;p74:notes"/>
          <p:cNvSpPr txBox="1">
            <a:spLocks noGrp="1"/>
          </p:cNvSpPr>
          <p:nvPr>
            <p:ph type="body" idx="1"/>
          </p:nvPr>
        </p:nvSpPr>
        <p:spPr>
          <a:xfrm>
            <a:off x="928688" y="4354513"/>
            <a:ext cx="5000625" cy="41370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rgbClr val="000000"/>
                </a:solidFill>
                <a:latin typeface="Arial"/>
                <a:ea typeface="Arial"/>
                <a:cs typeface="Arial"/>
                <a:sym typeface="Arial"/>
              </a:rPr>
              <a:t>Instructor: </a:t>
            </a:r>
            <a:r>
              <a:rPr lang="en-US" sz="1000" dirty="0">
                <a:solidFill>
                  <a:schemeClr val="dk1"/>
                </a:solidFill>
              </a:rPr>
              <a:t>This Mol3D structure is located in the Achieve course. It can be found in the Chapter 1 content, in the folder titled “Ch1 In-Class Activities and Resources.” </a:t>
            </a:r>
            <a:endParaRPr lang="en-US" sz="1000" dirty="0">
              <a:latin typeface="Arial"/>
              <a:ea typeface="Arial"/>
              <a:cs typeface="Arial"/>
              <a:sym typeface="Arial"/>
            </a:endParaRPr>
          </a:p>
        </p:txBody>
      </p:sp>
      <p:sp>
        <p:nvSpPr>
          <p:cNvPr id="668" name="Google Shape;668;p74:notes"/>
          <p:cNvSpPr txBox="1">
            <a:spLocks noGrp="1"/>
          </p:cNvSpPr>
          <p:nvPr>
            <p:ph type="sldNum" idx="12"/>
          </p:nvPr>
        </p:nvSpPr>
        <p:spPr>
          <a:xfrm>
            <a:off x="3857625" y="8709025"/>
            <a:ext cx="3000375" cy="434975"/>
          </a:xfrm>
          <a:prstGeom prst="rect">
            <a:avLst/>
          </a:prstGeom>
          <a:noFill/>
          <a:ln>
            <a:noFill/>
          </a:ln>
        </p:spPr>
        <p:txBody>
          <a:bodyPr spcFirstLastPara="1" wrap="square" lIns="86175" tIns="86175" rIns="86175" bIns="86175" anchor="ctr" anchorCtr="0">
            <a:noAutofit/>
          </a:bodyPr>
          <a:lstStyle/>
          <a:p>
            <a:pPr marL="0" marR="0" lvl="0" indent="0" algn="l"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74</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035113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7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p7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75" name="Google Shape;675;p7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3587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7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82" name="Google Shape;682;p7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24230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7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8" name="Google Shape;688;p7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D</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how organisms organize and carry out functions that are necessary for life.</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1:1</a:t>
            </a:r>
            <a:endParaRPr/>
          </a:p>
        </p:txBody>
      </p:sp>
      <p:sp>
        <p:nvSpPr>
          <p:cNvPr id="689" name="Google Shape;689;p7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4601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 name="Google Shape;697;p7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98" name="Google Shape;698;p7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06721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7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4" name="Google Shape;704;p7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05" name="Google Shape;705;p7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12155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8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8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12" name="Google Shape;712;p8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019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76" name="Google Shape;176;p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95463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8" name="Google Shape;718;p8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19" name="Google Shape;719;p8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97445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8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6" name="Google Shape;726;p8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27" name="Google Shape;727;p8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10182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8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4" name="Google Shape;734;p8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D</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Identify a pair of molecules as isomers, the same compound, or different compounds.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3:2</a:t>
            </a:r>
            <a:endParaRPr/>
          </a:p>
        </p:txBody>
      </p:sp>
      <p:sp>
        <p:nvSpPr>
          <p:cNvPr id="735" name="Google Shape;735;p8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12112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8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3" name="Google Shape;743;p8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44" name="Google Shape;744;p8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01949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8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0" name="Google Shape;750;p8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51" name="Google Shape;751;p8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01305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8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8" name="Google Shape;758;p8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59" name="Google Shape;759;p8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06355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8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8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66" name="Google Shape;766;p8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53189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8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3" name="Google Shape;773;p8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D</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Contrast enantiomers and diastereomers.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774" name="Google Shape;774;p8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35773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8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2" name="Google Shape;782;p8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83" name="Google Shape;783;p8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53700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9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9" name="Google Shape;789;p9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90" name="Google Shape;790;p9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344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81" name="Google Shape;181;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34027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9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97" name="Google Shape;797;p9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298126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9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4" name="Google Shape;804;p9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05" name="Google Shape;805;p9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85660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9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p9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12" name="Google Shape;812;p9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93699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9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9" name="Google Shape;819;p9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C</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Relate the configuration of a chiral carbon atom and its designation in the RS system; Identify a pair of molecules as isomers, the same compound, or different compounds.</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2:2</a:t>
            </a:r>
            <a:endParaRPr/>
          </a:p>
        </p:txBody>
      </p:sp>
      <p:sp>
        <p:nvSpPr>
          <p:cNvPr id="820" name="Google Shape;820;p9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70493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9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8" name="Google Shape;828;p9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29" name="Google Shape;829;p9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50382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9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5" name="Google Shape;835;p9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36" name="Google Shape;836;p9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17200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9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1" name="Google Shape;841;p9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42" name="Google Shape;842;p9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98318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9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8" name="Google Shape;848;p9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49" name="Google Shape;849;p9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09983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5" name="Google Shape;855;p9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a:ea typeface="Times"/>
                <a:cs typeface="Times"/>
                <a:sym typeface="Times"/>
              </a:rPr>
              <a:t>Answer: C</a:t>
            </a:r>
            <a:endParaRPr/>
          </a:p>
          <a:p>
            <a:pPr marL="0" lvl="0" indent="0" algn="l" rtl="0">
              <a:spcBef>
                <a:spcPts val="0"/>
              </a:spcBef>
              <a:spcAft>
                <a:spcPts val="0"/>
              </a:spcAft>
              <a:buNone/>
            </a:pPr>
            <a:r>
              <a:rPr lang="en-US">
                <a:latin typeface="Times"/>
                <a:ea typeface="Times"/>
                <a:cs typeface="Times"/>
                <a:sym typeface="Times"/>
              </a:rPr>
              <a:t>Principle: 1.2</a:t>
            </a:r>
            <a:endParaRPr/>
          </a:p>
          <a:p>
            <a:pPr marL="0" lvl="0" indent="0" algn="l" rtl="0">
              <a:spcBef>
                <a:spcPts val="0"/>
              </a:spcBef>
              <a:spcAft>
                <a:spcPts val="0"/>
              </a:spcAft>
              <a:buNone/>
            </a:pPr>
            <a:r>
              <a:rPr lang="en-US">
                <a:latin typeface="Times"/>
                <a:ea typeface="Times"/>
                <a:cs typeface="Times"/>
                <a:sym typeface="Times"/>
              </a:rPr>
              <a:t>Learning Objective(s): </a:t>
            </a:r>
            <a:r>
              <a:rPr lang="en-US">
                <a:latin typeface="Arial"/>
                <a:ea typeface="Arial"/>
                <a:cs typeface="Arial"/>
                <a:sym typeface="Arial"/>
              </a:rPr>
              <a:t>Describe the energy transformations carried out by living organisms; Classify an organism based on how it obtains energy.</a:t>
            </a:r>
            <a:endParaRPr>
              <a:latin typeface="Times"/>
              <a:ea typeface="Times"/>
              <a:cs typeface="Times"/>
              <a:sym typeface="Times"/>
            </a:endParaRPr>
          </a:p>
          <a:p>
            <a:pPr marL="0" lvl="0" indent="0" algn="l" rtl="0">
              <a:spcBef>
                <a:spcPts val="0"/>
              </a:spcBef>
              <a:spcAft>
                <a:spcPts val="0"/>
              </a:spcAft>
              <a:buNone/>
            </a:pPr>
            <a:r>
              <a:rPr lang="en-US">
                <a:latin typeface="Times"/>
                <a:ea typeface="Times"/>
                <a:cs typeface="Times"/>
                <a:sym typeface="Times"/>
              </a:rPr>
              <a:t>Bloom’s: 1:1 </a:t>
            </a:r>
            <a:endParaRPr/>
          </a:p>
        </p:txBody>
      </p:sp>
      <p:sp>
        <p:nvSpPr>
          <p:cNvPr id="856" name="Google Shape;856;p9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53347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10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4" name="Google Shape;864;p10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65" name="Google Shape;865;p10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100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515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8"/>
          <p:cNvSpPr txBox="1">
            <a:spLocks noGrp="1"/>
          </p:cNvSpPr>
          <p:nvPr>
            <p:ph type="ctrTitle"/>
          </p:nvPr>
        </p:nvSpPr>
        <p:spPr>
          <a:xfrm>
            <a:off x="685800" y="2130425"/>
            <a:ext cx="7772400" cy="1470025"/>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7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17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87"/>
          <p:cNvSpPr txBox="1">
            <a:spLocks noGrp="1"/>
          </p:cNvSpPr>
          <p:nvPr>
            <p:ph type="title"/>
          </p:nvPr>
        </p:nvSpPr>
        <p:spPr>
          <a:xfrm>
            <a:off x="1792288" y="4800600"/>
            <a:ext cx="5486400" cy="566738"/>
          </a:xfrm>
          <a:prstGeom prst="rect">
            <a:avLst/>
          </a:prstGeom>
          <a:noFill/>
          <a:ln>
            <a:noFill/>
          </a:ln>
        </p:spPr>
        <p:txBody>
          <a:bodyPr spcFirstLastPara="1" wrap="square" lIns="45700" tIns="45700" rIns="45700"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8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5" name="Google Shape;75;p18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6" name="Google Shape;76;p1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88"/>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18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1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89"/>
          <p:cNvSpPr txBox="1">
            <a:spLocks noGrp="1"/>
          </p:cNvSpPr>
          <p:nvPr>
            <p:ph type="title"/>
          </p:nvPr>
        </p:nvSpPr>
        <p:spPr>
          <a:xfrm rot="5400000">
            <a:off x="4732337" y="2171700"/>
            <a:ext cx="5851525" cy="20574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8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1"/>
        <p:cNvGrpSpPr/>
        <p:nvPr/>
      </p:nvGrpSpPr>
      <p:grpSpPr>
        <a:xfrm>
          <a:off x="0" y="0"/>
          <a:ext cx="0" cy="0"/>
          <a:chOff x="0" y="0"/>
          <a:chExt cx="0" cy="0"/>
        </a:xfrm>
      </p:grpSpPr>
      <p:sp>
        <p:nvSpPr>
          <p:cNvPr id="92" name="Google Shape;92;p190"/>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19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90"/>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190"/>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1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Calibri"/>
                <a:ea typeface="Calibri"/>
                <a:cs typeface="Calibri"/>
                <a:sym typeface="Calibri"/>
              </a:defRPr>
            </a:lvl1pPr>
            <a:lvl2pPr marL="0" marR="0" lvl="1" indent="0" algn="r">
              <a:spcBef>
                <a:spcPts val="0"/>
              </a:spcBef>
              <a:spcAft>
                <a:spcPts val="0"/>
              </a:spcAft>
              <a:buNone/>
              <a:defRPr sz="1400" b="0">
                <a:solidFill>
                  <a:schemeClr val="dk1"/>
                </a:solidFill>
                <a:latin typeface="Calibri"/>
                <a:ea typeface="Calibri"/>
                <a:cs typeface="Calibri"/>
                <a:sym typeface="Calibri"/>
              </a:defRPr>
            </a:lvl2pPr>
            <a:lvl3pPr marL="0" marR="0" lvl="2" indent="0" algn="r">
              <a:spcBef>
                <a:spcPts val="0"/>
              </a:spcBef>
              <a:spcAft>
                <a:spcPts val="0"/>
              </a:spcAft>
              <a:buNone/>
              <a:defRPr sz="1400" b="0">
                <a:solidFill>
                  <a:schemeClr val="dk1"/>
                </a:solidFill>
                <a:latin typeface="Calibri"/>
                <a:ea typeface="Calibri"/>
                <a:cs typeface="Calibri"/>
                <a:sym typeface="Calibri"/>
              </a:defRPr>
            </a:lvl3pPr>
            <a:lvl4pPr marL="0" marR="0" lvl="3" indent="0" algn="r">
              <a:spcBef>
                <a:spcPts val="0"/>
              </a:spcBef>
              <a:spcAft>
                <a:spcPts val="0"/>
              </a:spcAft>
              <a:buNone/>
              <a:defRPr sz="1400" b="0">
                <a:solidFill>
                  <a:schemeClr val="dk1"/>
                </a:solidFill>
                <a:latin typeface="Calibri"/>
                <a:ea typeface="Calibri"/>
                <a:cs typeface="Calibri"/>
                <a:sym typeface="Calibri"/>
              </a:defRPr>
            </a:lvl4pPr>
            <a:lvl5pPr marL="0" marR="0" lvl="4" indent="0" algn="r">
              <a:spcBef>
                <a:spcPts val="0"/>
              </a:spcBef>
              <a:spcAft>
                <a:spcPts val="0"/>
              </a:spcAft>
              <a:buNone/>
              <a:defRPr sz="1400" b="0">
                <a:solidFill>
                  <a:schemeClr val="dk1"/>
                </a:solidFill>
                <a:latin typeface="Calibri"/>
                <a:ea typeface="Calibri"/>
                <a:cs typeface="Calibri"/>
                <a:sym typeface="Calibri"/>
              </a:defRPr>
            </a:lvl5pPr>
            <a:lvl6pPr marL="0" marR="0" lvl="5" indent="0" algn="r">
              <a:spcBef>
                <a:spcPts val="0"/>
              </a:spcBef>
              <a:spcAft>
                <a:spcPts val="0"/>
              </a:spcAft>
              <a:buNone/>
              <a:defRPr sz="1400" b="0">
                <a:solidFill>
                  <a:schemeClr val="dk1"/>
                </a:solidFill>
                <a:latin typeface="Calibri"/>
                <a:ea typeface="Calibri"/>
                <a:cs typeface="Calibri"/>
                <a:sym typeface="Calibri"/>
              </a:defRPr>
            </a:lvl6pPr>
            <a:lvl7pPr marL="0" marR="0" lvl="6" indent="0" algn="r">
              <a:spcBef>
                <a:spcPts val="0"/>
              </a:spcBef>
              <a:spcAft>
                <a:spcPts val="0"/>
              </a:spcAft>
              <a:buNone/>
              <a:defRPr sz="1400" b="0">
                <a:solidFill>
                  <a:schemeClr val="dk1"/>
                </a:solidFill>
                <a:latin typeface="Calibri"/>
                <a:ea typeface="Calibri"/>
                <a:cs typeface="Calibri"/>
                <a:sym typeface="Calibri"/>
              </a:defRPr>
            </a:lvl7pPr>
            <a:lvl8pPr marL="0" marR="0" lvl="7" indent="0" algn="r">
              <a:spcBef>
                <a:spcPts val="0"/>
              </a:spcBef>
              <a:spcAft>
                <a:spcPts val="0"/>
              </a:spcAft>
              <a:buNone/>
              <a:defRPr sz="1400" b="0">
                <a:solidFill>
                  <a:schemeClr val="dk1"/>
                </a:solidFill>
                <a:latin typeface="Calibri"/>
                <a:ea typeface="Calibri"/>
                <a:cs typeface="Calibri"/>
                <a:sym typeface="Calibri"/>
              </a:defRPr>
            </a:lvl8pPr>
            <a:lvl9pPr marL="0" marR="0" lvl="8" indent="0" algn="r">
              <a:spcBef>
                <a:spcPts val="0"/>
              </a:spcBef>
              <a:spcAft>
                <a:spcPts val="0"/>
              </a:spcAft>
              <a:buNone/>
              <a:defRPr sz="1400" b="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06"/>
        <p:cNvGrpSpPr/>
        <p:nvPr/>
      </p:nvGrpSpPr>
      <p:grpSpPr>
        <a:xfrm>
          <a:off x="0" y="0"/>
          <a:ext cx="0" cy="0"/>
          <a:chOff x="0" y="0"/>
          <a:chExt cx="0" cy="0"/>
        </a:xfrm>
      </p:grpSpPr>
      <p:sp>
        <p:nvSpPr>
          <p:cNvPr id="107" name="Google Shape;107;p192"/>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1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92"/>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92"/>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19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9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9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Calibri"/>
                <a:ea typeface="Calibri"/>
                <a:cs typeface="Calibri"/>
                <a:sym typeface="Calibri"/>
              </a:defRPr>
            </a:lvl1pPr>
            <a:lvl2pPr marL="0" marR="0" lvl="1" indent="0" algn="r">
              <a:spcBef>
                <a:spcPts val="0"/>
              </a:spcBef>
              <a:spcAft>
                <a:spcPts val="0"/>
              </a:spcAft>
              <a:buNone/>
              <a:defRPr sz="1400" b="0">
                <a:solidFill>
                  <a:schemeClr val="dk1"/>
                </a:solidFill>
                <a:latin typeface="Calibri"/>
                <a:ea typeface="Calibri"/>
                <a:cs typeface="Calibri"/>
                <a:sym typeface="Calibri"/>
              </a:defRPr>
            </a:lvl2pPr>
            <a:lvl3pPr marL="0" marR="0" lvl="2" indent="0" algn="r">
              <a:spcBef>
                <a:spcPts val="0"/>
              </a:spcBef>
              <a:spcAft>
                <a:spcPts val="0"/>
              </a:spcAft>
              <a:buNone/>
              <a:defRPr sz="1400" b="0">
                <a:solidFill>
                  <a:schemeClr val="dk1"/>
                </a:solidFill>
                <a:latin typeface="Calibri"/>
                <a:ea typeface="Calibri"/>
                <a:cs typeface="Calibri"/>
                <a:sym typeface="Calibri"/>
              </a:defRPr>
            </a:lvl3pPr>
            <a:lvl4pPr marL="0" marR="0" lvl="3" indent="0" algn="r">
              <a:spcBef>
                <a:spcPts val="0"/>
              </a:spcBef>
              <a:spcAft>
                <a:spcPts val="0"/>
              </a:spcAft>
              <a:buNone/>
              <a:defRPr sz="1400" b="0">
                <a:solidFill>
                  <a:schemeClr val="dk1"/>
                </a:solidFill>
                <a:latin typeface="Calibri"/>
                <a:ea typeface="Calibri"/>
                <a:cs typeface="Calibri"/>
                <a:sym typeface="Calibri"/>
              </a:defRPr>
            </a:lvl4pPr>
            <a:lvl5pPr marL="0" marR="0" lvl="4" indent="0" algn="r">
              <a:spcBef>
                <a:spcPts val="0"/>
              </a:spcBef>
              <a:spcAft>
                <a:spcPts val="0"/>
              </a:spcAft>
              <a:buNone/>
              <a:defRPr sz="1400" b="0">
                <a:solidFill>
                  <a:schemeClr val="dk1"/>
                </a:solidFill>
                <a:latin typeface="Calibri"/>
                <a:ea typeface="Calibri"/>
                <a:cs typeface="Calibri"/>
                <a:sym typeface="Calibri"/>
              </a:defRPr>
            </a:lvl5pPr>
            <a:lvl6pPr marL="0" marR="0" lvl="5" indent="0" algn="r">
              <a:spcBef>
                <a:spcPts val="0"/>
              </a:spcBef>
              <a:spcAft>
                <a:spcPts val="0"/>
              </a:spcAft>
              <a:buNone/>
              <a:defRPr sz="1400" b="0">
                <a:solidFill>
                  <a:schemeClr val="dk1"/>
                </a:solidFill>
                <a:latin typeface="Calibri"/>
                <a:ea typeface="Calibri"/>
                <a:cs typeface="Calibri"/>
                <a:sym typeface="Calibri"/>
              </a:defRPr>
            </a:lvl6pPr>
            <a:lvl7pPr marL="0" marR="0" lvl="6" indent="0" algn="r">
              <a:spcBef>
                <a:spcPts val="0"/>
              </a:spcBef>
              <a:spcAft>
                <a:spcPts val="0"/>
              </a:spcAft>
              <a:buNone/>
              <a:defRPr sz="1400" b="0">
                <a:solidFill>
                  <a:schemeClr val="dk1"/>
                </a:solidFill>
                <a:latin typeface="Calibri"/>
                <a:ea typeface="Calibri"/>
                <a:cs typeface="Calibri"/>
                <a:sym typeface="Calibri"/>
              </a:defRPr>
            </a:lvl7pPr>
            <a:lvl8pPr marL="0" marR="0" lvl="7" indent="0" algn="r">
              <a:spcBef>
                <a:spcPts val="0"/>
              </a:spcBef>
              <a:spcAft>
                <a:spcPts val="0"/>
              </a:spcAft>
              <a:buNone/>
              <a:defRPr sz="1400" b="0">
                <a:solidFill>
                  <a:schemeClr val="dk1"/>
                </a:solidFill>
                <a:latin typeface="Calibri"/>
                <a:ea typeface="Calibri"/>
                <a:cs typeface="Calibri"/>
                <a:sym typeface="Calibri"/>
              </a:defRPr>
            </a:lvl8pPr>
            <a:lvl9pPr marL="0" marR="0" lvl="8" indent="0" algn="r">
              <a:spcBef>
                <a:spcPts val="0"/>
              </a:spcBef>
              <a:spcAft>
                <a:spcPts val="0"/>
              </a:spcAft>
              <a:buNone/>
              <a:defRPr sz="1400" b="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21"/>
        <p:cNvGrpSpPr/>
        <p:nvPr/>
      </p:nvGrpSpPr>
      <p:grpSpPr>
        <a:xfrm>
          <a:off x="0" y="0"/>
          <a:ext cx="0" cy="0"/>
          <a:chOff x="0" y="0"/>
          <a:chExt cx="0" cy="0"/>
        </a:xfrm>
      </p:grpSpPr>
      <p:sp>
        <p:nvSpPr>
          <p:cNvPr id="22" name="Google Shape;22;p179"/>
          <p:cNvSpPr txBox="1">
            <a:spLocks noGrp="1"/>
          </p:cNvSpPr>
          <p:nvPr>
            <p:ph type="title"/>
          </p:nvPr>
        </p:nvSpPr>
        <p:spPr>
          <a:xfrm>
            <a:off x="0" y="152400"/>
            <a:ext cx="9144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2FB0DC"/>
              </a:buClr>
              <a:buSzPts val="1400"/>
              <a:buFont typeface="Calibri"/>
              <a:buNone/>
              <a:defRPr>
                <a:solidFill>
                  <a:srgbClr val="2FB0DC"/>
                </a:solidFill>
              </a:defRPr>
            </a:lvl1pPr>
            <a:lvl2pPr lvl="1" algn="ctr">
              <a:spcBef>
                <a:spcPts val="0"/>
              </a:spcBef>
              <a:spcAft>
                <a:spcPts val="0"/>
              </a:spcAft>
              <a:buClr>
                <a:schemeClr val="dk2"/>
              </a:buClr>
              <a:buSzPts val="1400"/>
              <a:buFont typeface="Calibri"/>
              <a:buNone/>
              <a:defRPr/>
            </a:lvl2pPr>
            <a:lvl3pPr lvl="2" algn="ctr">
              <a:spcBef>
                <a:spcPts val="0"/>
              </a:spcBef>
              <a:spcAft>
                <a:spcPts val="0"/>
              </a:spcAft>
              <a:buClr>
                <a:schemeClr val="dk2"/>
              </a:buClr>
              <a:buSzPts val="1400"/>
              <a:buFont typeface="Calibri"/>
              <a:buNone/>
              <a:defRPr/>
            </a:lvl3pPr>
            <a:lvl4pPr lvl="3" algn="ctr">
              <a:spcBef>
                <a:spcPts val="0"/>
              </a:spcBef>
              <a:spcAft>
                <a:spcPts val="0"/>
              </a:spcAft>
              <a:buClr>
                <a:schemeClr val="dk2"/>
              </a:buClr>
              <a:buSzPts val="1400"/>
              <a:buFont typeface="Calibri"/>
              <a:buNone/>
              <a:defRPr/>
            </a:lvl4pPr>
            <a:lvl5pPr lvl="4" algn="ctr">
              <a:spcBef>
                <a:spcPts val="0"/>
              </a:spcBef>
              <a:spcAft>
                <a:spcPts val="0"/>
              </a:spcAft>
              <a:buClr>
                <a:schemeClr val="dk2"/>
              </a:buClr>
              <a:buSzPts val="1400"/>
              <a:buFont typeface="Calibri"/>
              <a:buNone/>
              <a:defRPr/>
            </a:lvl5pPr>
            <a:lvl6pPr lvl="5" algn="ctr">
              <a:spcBef>
                <a:spcPts val="0"/>
              </a:spcBef>
              <a:spcAft>
                <a:spcPts val="0"/>
              </a:spcAft>
              <a:buClr>
                <a:schemeClr val="dk2"/>
              </a:buClr>
              <a:buSzPts val="1400"/>
              <a:buFont typeface="Arial"/>
              <a:buNone/>
              <a:defRPr/>
            </a:lvl6pPr>
            <a:lvl7pPr lvl="6" algn="ctr">
              <a:spcBef>
                <a:spcPts val="0"/>
              </a:spcBef>
              <a:spcAft>
                <a:spcPts val="0"/>
              </a:spcAft>
              <a:buClr>
                <a:schemeClr val="dk2"/>
              </a:buClr>
              <a:buSzPts val="1400"/>
              <a:buFont typeface="Arial"/>
              <a:buNone/>
              <a:defRPr/>
            </a:lvl7pPr>
            <a:lvl8pPr lvl="7" algn="ctr">
              <a:spcBef>
                <a:spcPts val="0"/>
              </a:spcBef>
              <a:spcAft>
                <a:spcPts val="0"/>
              </a:spcAft>
              <a:buClr>
                <a:schemeClr val="dk2"/>
              </a:buClr>
              <a:buSzPts val="1400"/>
              <a:buFont typeface="Arial"/>
              <a:buNone/>
              <a:defRPr/>
            </a:lvl8pPr>
            <a:lvl9pPr lvl="8" algn="ctr">
              <a:spcBef>
                <a:spcPts val="0"/>
              </a:spcBef>
              <a:spcAft>
                <a:spcPts val="0"/>
              </a:spcAft>
              <a:buClr>
                <a:schemeClr val="dk2"/>
              </a:buClr>
              <a:buSzPts val="1400"/>
              <a:buFont typeface="Arial"/>
              <a:buNone/>
              <a:defRPr/>
            </a:lvl9pPr>
          </a:lstStyle>
          <a:p>
            <a:endParaRPr/>
          </a:p>
        </p:txBody>
      </p:sp>
      <p:sp>
        <p:nvSpPr>
          <p:cNvPr id="23" name="Google Shape;23;p1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Font typeface="Arial"/>
              <a:buChar char="•"/>
              <a:defRPr/>
            </a:lvl1pPr>
            <a:lvl2pPr marL="914400" lvl="1" indent="-342900" algn="l">
              <a:spcBef>
                <a:spcPts val="360"/>
              </a:spcBef>
              <a:spcAft>
                <a:spcPts val="0"/>
              </a:spcAft>
              <a:buClr>
                <a:schemeClr val="dk1"/>
              </a:buClr>
              <a:buSzPts val="1800"/>
              <a:buFont typeface="Arial"/>
              <a:buChar char="–"/>
              <a:defRPr/>
            </a:lvl2pPr>
            <a:lvl3pPr marL="1371600" lvl="2" indent="-342900" algn="l">
              <a:spcBef>
                <a:spcPts val="360"/>
              </a:spcBef>
              <a:spcAft>
                <a:spcPts val="0"/>
              </a:spcAft>
              <a:buClr>
                <a:schemeClr val="dk1"/>
              </a:buClr>
              <a:buSzPts val="1800"/>
              <a:buFont typeface="Arial"/>
              <a:buChar char="•"/>
              <a:defRPr/>
            </a:lvl3pPr>
            <a:lvl4pPr marL="1828800" lvl="3" indent="-342900" algn="l">
              <a:spcBef>
                <a:spcPts val="360"/>
              </a:spcBef>
              <a:spcAft>
                <a:spcPts val="0"/>
              </a:spcAft>
              <a:buClr>
                <a:schemeClr val="dk1"/>
              </a:buClr>
              <a:buSzPts val="1800"/>
              <a:buFont typeface="Arial"/>
              <a:buChar char="–"/>
              <a:defRPr/>
            </a:lvl4pPr>
            <a:lvl5pPr marL="2286000" lvl="4" indent="-342900" algn="l">
              <a:spcBef>
                <a:spcPts val="360"/>
              </a:spcBef>
              <a:spcAft>
                <a:spcPts val="0"/>
              </a:spcAft>
              <a:buClr>
                <a:schemeClr val="dk1"/>
              </a:buClr>
              <a:buSzPts val="1800"/>
              <a:buFont typeface="Arial"/>
              <a:buChar char="»"/>
              <a:defRPr/>
            </a:lvl5pPr>
            <a:lvl6pPr marL="2743200" lvl="5" indent="-342900" algn="l">
              <a:spcBef>
                <a:spcPts val="360"/>
              </a:spcBef>
              <a:spcAft>
                <a:spcPts val="0"/>
              </a:spcAft>
              <a:buClr>
                <a:schemeClr val="dk1"/>
              </a:buClr>
              <a:buSzPts val="1800"/>
              <a:buFont typeface="Arial"/>
              <a:buChar char="»"/>
              <a:defRPr/>
            </a:lvl6pPr>
            <a:lvl7pPr marL="3200400" lvl="6" indent="-342900" algn="l">
              <a:spcBef>
                <a:spcPts val="360"/>
              </a:spcBef>
              <a:spcAft>
                <a:spcPts val="0"/>
              </a:spcAft>
              <a:buClr>
                <a:schemeClr val="dk1"/>
              </a:buClr>
              <a:buSzPts val="1800"/>
              <a:buFont typeface="Arial"/>
              <a:buChar char="»"/>
              <a:defRPr/>
            </a:lvl7pPr>
            <a:lvl8pPr marL="3657600" lvl="7" indent="-342900" algn="l">
              <a:spcBef>
                <a:spcPts val="360"/>
              </a:spcBef>
              <a:spcAft>
                <a:spcPts val="0"/>
              </a:spcAft>
              <a:buClr>
                <a:schemeClr val="dk1"/>
              </a:buClr>
              <a:buSzPts val="1800"/>
              <a:buFont typeface="Arial"/>
              <a:buChar char="»"/>
              <a:defRPr/>
            </a:lvl8pPr>
            <a:lvl9pPr marL="4114800" lvl="8" indent="-342900" algn="l">
              <a:spcBef>
                <a:spcPts val="360"/>
              </a:spcBef>
              <a:spcAft>
                <a:spcPts val="0"/>
              </a:spcAft>
              <a:buClr>
                <a:schemeClr val="dk1"/>
              </a:buClr>
              <a:buSzPts val="1800"/>
              <a:buFont typeface="Arial"/>
              <a:buChar char="»"/>
              <a:defRPr/>
            </a:lvl9pPr>
          </a:lstStyle>
          <a:p>
            <a:endParaRPr/>
          </a:p>
        </p:txBody>
      </p:sp>
      <p:sp>
        <p:nvSpPr>
          <p:cNvPr id="24" name="Google Shape;24;p17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Font typeface="Arial"/>
              <a:buChar char="•"/>
              <a:defRPr/>
            </a:lvl1pPr>
            <a:lvl2pPr marL="914400" lvl="1" indent="-342900" algn="l">
              <a:spcBef>
                <a:spcPts val="360"/>
              </a:spcBef>
              <a:spcAft>
                <a:spcPts val="0"/>
              </a:spcAft>
              <a:buClr>
                <a:schemeClr val="dk1"/>
              </a:buClr>
              <a:buSzPts val="1800"/>
              <a:buFont typeface="Arial"/>
              <a:buChar char="–"/>
              <a:defRPr/>
            </a:lvl2pPr>
            <a:lvl3pPr marL="1371600" lvl="2" indent="-342900" algn="l">
              <a:spcBef>
                <a:spcPts val="360"/>
              </a:spcBef>
              <a:spcAft>
                <a:spcPts val="0"/>
              </a:spcAft>
              <a:buClr>
                <a:schemeClr val="dk1"/>
              </a:buClr>
              <a:buSzPts val="1800"/>
              <a:buFont typeface="Arial"/>
              <a:buChar char="•"/>
              <a:defRPr/>
            </a:lvl3pPr>
            <a:lvl4pPr marL="1828800" lvl="3" indent="-342900" algn="l">
              <a:spcBef>
                <a:spcPts val="360"/>
              </a:spcBef>
              <a:spcAft>
                <a:spcPts val="0"/>
              </a:spcAft>
              <a:buClr>
                <a:schemeClr val="dk1"/>
              </a:buClr>
              <a:buSzPts val="1800"/>
              <a:buFont typeface="Arial"/>
              <a:buChar char="–"/>
              <a:defRPr/>
            </a:lvl4pPr>
            <a:lvl5pPr marL="2286000" lvl="4" indent="-342900" algn="l">
              <a:spcBef>
                <a:spcPts val="360"/>
              </a:spcBef>
              <a:spcAft>
                <a:spcPts val="0"/>
              </a:spcAft>
              <a:buClr>
                <a:schemeClr val="dk1"/>
              </a:buClr>
              <a:buSzPts val="1800"/>
              <a:buFont typeface="Arial"/>
              <a:buChar char="»"/>
              <a:defRPr/>
            </a:lvl5pPr>
            <a:lvl6pPr marL="2743200" lvl="5" indent="-342900" algn="l">
              <a:spcBef>
                <a:spcPts val="360"/>
              </a:spcBef>
              <a:spcAft>
                <a:spcPts val="0"/>
              </a:spcAft>
              <a:buClr>
                <a:schemeClr val="dk1"/>
              </a:buClr>
              <a:buSzPts val="1800"/>
              <a:buFont typeface="Arial"/>
              <a:buChar char="»"/>
              <a:defRPr/>
            </a:lvl6pPr>
            <a:lvl7pPr marL="3200400" lvl="6" indent="-342900" algn="l">
              <a:spcBef>
                <a:spcPts val="360"/>
              </a:spcBef>
              <a:spcAft>
                <a:spcPts val="0"/>
              </a:spcAft>
              <a:buClr>
                <a:schemeClr val="dk1"/>
              </a:buClr>
              <a:buSzPts val="1800"/>
              <a:buFont typeface="Arial"/>
              <a:buChar char="»"/>
              <a:defRPr/>
            </a:lvl7pPr>
            <a:lvl8pPr marL="3657600" lvl="7" indent="-342900" algn="l">
              <a:spcBef>
                <a:spcPts val="360"/>
              </a:spcBef>
              <a:spcAft>
                <a:spcPts val="0"/>
              </a:spcAft>
              <a:buClr>
                <a:schemeClr val="dk1"/>
              </a:buClr>
              <a:buSzPts val="1800"/>
              <a:buFont typeface="Arial"/>
              <a:buChar char="»"/>
              <a:defRPr/>
            </a:lvl8pPr>
            <a:lvl9pPr marL="4114800" lvl="8" indent="-342900" algn="l">
              <a:spcBef>
                <a:spcPts val="360"/>
              </a:spcBef>
              <a:spcAft>
                <a:spcPts val="0"/>
              </a:spcAft>
              <a:buClr>
                <a:schemeClr val="dk1"/>
              </a:buClr>
              <a:buSzPts val="1800"/>
              <a:buFont typeface="Arial"/>
              <a:buChar char="»"/>
              <a:defRPr/>
            </a:lvl9pPr>
          </a:lstStyle>
          <a:p>
            <a:endParaRPr/>
          </a:p>
        </p:txBody>
      </p:sp>
      <p:sp>
        <p:nvSpPr>
          <p:cNvPr id="25" name="Google Shape;25;p1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6" name="Google Shape;26;p1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7" name="Google Shape;27;p1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80"/>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1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81"/>
          <p:cNvSpPr txBox="1">
            <a:spLocks noGrp="1"/>
          </p:cNvSpPr>
          <p:nvPr>
            <p:ph type="title"/>
          </p:nvPr>
        </p:nvSpPr>
        <p:spPr>
          <a:xfrm>
            <a:off x="722313" y="4406900"/>
            <a:ext cx="7772400" cy="1362075"/>
          </a:xfrm>
          <a:prstGeom prst="rect">
            <a:avLst/>
          </a:prstGeom>
          <a:noFill/>
          <a:ln>
            <a:noFill/>
          </a:ln>
        </p:spPr>
        <p:txBody>
          <a:bodyPr spcFirstLastPara="1" wrap="square" lIns="45700" tIns="45700" rIns="45700"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8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7" name="Google Shape;37;p1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82"/>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18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atin typeface="Calibri"/>
                <a:ea typeface="Calibri"/>
                <a:cs typeface="Calibri"/>
                <a:sym typeface="Calibri"/>
              </a:defRPr>
            </a:lvl1pPr>
            <a:lvl2pPr marL="914400" lvl="1" indent="-381000" algn="l">
              <a:spcBef>
                <a:spcPts val="480"/>
              </a:spcBef>
              <a:spcAft>
                <a:spcPts val="0"/>
              </a:spcAft>
              <a:buClr>
                <a:schemeClr val="dk1"/>
              </a:buClr>
              <a:buSzPts val="2400"/>
              <a:buFont typeface="Calibri"/>
              <a:buChar char="–"/>
              <a:defRPr sz="2400">
                <a:latin typeface="Calibri"/>
                <a:ea typeface="Calibri"/>
                <a:cs typeface="Calibri"/>
                <a:sym typeface="Calibri"/>
              </a:defRPr>
            </a:lvl2pPr>
            <a:lvl3pPr marL="1371600" lvl="2" indent="-355600" algn="l">
              <a:spcBef>
                <a:spcPts val="400"/>
              </a:spcBef>
              <a:spcAft>
                <a:spcPts val="0"/>
              </a:spcAft>
              <a:buClr>
                <a:schemeClr val="dk1"/>
              </a:buClr>
              <a:buSzPts val="2000"/>
              <a:buFont typeface="Calibri"/>
              <a:buChar char="•"/>
              <a:defRPr sz="2000">
                <a:latin typeface="Calibri"/>
                <a:ea typeface="Calibri"/>
                <a:cs typeface="Calibri"/>
                <a:sym typeface="Calibri"/>
              </a:defRPr>
            </a:lvl3pPr>
            <a:lvl4pPr marL="1828800" lvl="3" indent="-342900" algn="l">
              <a:spcBef>
                <a:spcPts val="360"/>
              </a:spcBef>
              <a:spcAft>
                <a:spcPts val="0"/>
              </a:spcAft>
              <a:buClr>
                <a:schemeClr val="dk1"/>
              </a:buClr>
              <a:buSzPts val="1800"/>
              <a:buFont typeface="Calibri"/>
              <a:buChar char="–"/>
              <a:defRPr sz="1800">
                <a:latin typeface="Calibri"/>
                <a:ea typeface="Calibri"/>
                <a:cs typeface="Calibri"/>
                <a:sym typeface="Calibri"/>
              </a:defRPr>
            </a:lvl4pPr>
            <a:lvl5pPr marL="2286000" lvl="4" indent="-342900" algn="l">
              <a:spcBef>
                <a:spcPts val="360"/>
              </a:spcBef>
              <a:spcAft>
                <a:spcPts val="0"/>
              </a:spcAft>
              <a:buClr>
                <a:schemeClr val="dk1"/>
              </a:buClr>
              <a:buSzPts val="1800"/>
              <a:buFont typeface="Calibri"/>
              <a:buChar char="»"/>
              <a:defRPr sz="1800">
                <a:latin typeface="Calibri"/>
                <a:ea typeface="Calibri"/>
                <a:cs typeface="Calibri"/>
                <a:sym typeface="Calibri"/>
              </a:defRPr>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3" name="Google Shape;43;p18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atin typeface="Calibri"/>
                <a:ea typeface="Calibri"/>
                <a:cs typeface="Calibri"/>
                <a:sym typeface="Calibri"/>
              </a:defRPr>
            </a:lvl1pPr>
            <a:lvl2pPr marL="914400" lvl="1" indent="-381000" algn="l">
              <a:spcBef>
                <a:spcPts val="480"/>
              </a:spcBef>
              <a:spcAft>
                <a:spcPts val="0"/>
              </a:spcAft>
              <a:buClr>
                <a:schemeClr val="dk1"/>
              </a:buClr>
              <a:buSzPts val="2400"/>
              <a:buFont typeface="Calibri"/>
              <a:buChar char="–"/>
              <a:defRPr sz="2400">
                <a:latin typeface="Calibri"/>
                <a:ea typeface="Calibri"/>
                <a:cs typeface="Calibri"/>
                <a:sym typeface="Calibri"/>
              </a:defRPr>
            </a:lvl2pPr>
            <a:lvl3pPr marL="1371600" lvl="2" indent="-355600" algn="l">
              <a:spcBef>
                <a:spcPts val="400"/>
              </a:spcBef>
              <a:spcAft>
                <a:spcPts val="0"/>
              </a:spcAft>
              <a:buClr>
                <a:schemeClr val="dk1"/>
              </a:buClr>
              <a:buSzPts val="2000"/>
              <a:buFont typeface="Calibri"/>
              <a:buChar char="•"/>
              <a:defRPr sz="2000">
                <a:latin typeface="Calibri"/>
                <a:ea typeface="Calibri"/>
                <a:cs typeface="Calibri"/>
                <a:sym typeface="Calibri"/>
              </a:defRPr>
            </a:lvl3pPr>
            <a:lvl4pPr marL="1828800" lvl="3" indent="-342900" algn="l">
              <a:spcBef>
                <a:spcPts val="360"/>
              </a:spcBef>
              <a:spcAft>
                <a:spcPts val="0"/>
              </a:spcAft>
              <a:buClr>
                <a:schemeClr val="dk1"/>
              </a:buClr>
              <a:buSzPts val="1800"/>
              <a:buFont typeface="Calibri"/>
              <a:buChar char="–"/>
              <a:defRPr sz="1800">
                <a:latin typeface="Calibri"/>
                <a:ea typeface="Calibri"/>
                <a:cs typeface="Calibri"/>
                <a:sym typeface="Calibri"/>
              </a:defRPr>
            </a:lvl4pPr>
            <a:lvl5pPr marL="2286000" lvl="4" indent="-342900" algn="l">
              <a:spcBef>
                <a:spcPts val="360"/>
              </a:spcBef>
              <a:spcAft>
                <a:spcPts val="0"/>
              </a:spcAft>
              <a:buClr>
                <a:schemeClr val="dk1"/>
              </a:buClr>
              <a:buSzPts val="1800"/>
              <a:buFont typeface="Calibri"/>
              <a:buChar char="»"/>
              <a:defRPr sz="1800">
                <a:latin typeface="Calibri"/>
                <a:ea typeface="Calibri"/>
                <a:cs typeface="Calibri"/>
                <a:sym typeface="Calibri"/>
              </a:defRPr>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4" name="Google Shape;44;p1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83"/>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18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atin typeface="Calibri"/>
                <a:ea typeface="Calibri"/>
                <a:cs typeface="Calibri"/>
                <a:sym typeface="Calibri"/>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0" name="Google Shape;50;p18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atin typeface="Calibri"/>
                <a:ea typeface="Calibri"/>
                <a:cs typeface="Calibri"/>
                <a:sym typeface="Calibri"/>
              </a:defRPr>
            </a:lvl1pPr>
            <a:lvl2pPr marL="914400" lvl="1" indent="-355600" algn="l">
              <a:spcBef>
                <a:spcPts val="400"/>
              </a:spcBef>
              <a:spcAft>
                <a:spcPts val="0"/>
              </a:spcAft>
              <a:buClr>
                <a:schemeClr val="dk1"/>
              </a:buClr>
              <a:buSzPts val="2000"/>
              <a:buFont typeface="Calibri"/>
              <a:buChar char="–"/>
              <a:defRPr sz="2000">
                <a:latin typeface="Calibri"/>
                <a:ea typeface="Calibri"/>
                <a:cs typeface="Calibri"/>
                <a:sym typeface="Calibri"/>
              </a:defRPr>
            </a:lvl2pPr>
            <a:lvl3pPr marL="1371600" lvl="2" indent="-342900" algn="l">
              <a:spcBef>
                <a:spcPts val="360"/>
              </a:spcBef>
              <a:spcAft>
                <a:spcPts val="0"/>
              </a:spcAft>
              <a:buClr>
                <a:schemeClr val="dk1"/>
              </a:buClr>
              <a:buSzPts val="1800"/>
              <a:buFont typeface="Calibri"/>
              <a:buChar char="•"/>
              <a:defRPr sz="1800">
                <a:latin typeface="Calibri"/>
                <a:ea typeface="Calibri"/>
                <a:cs typeface="Calibri"/>
                <a:sym typeface="Calibri"/>
              </a:defRPr>
            </a:lvl3pPr>
            <a:lvl4pPr marL="1828800" lvl="3" indent="-330200" algn="l">
              <a:spcBef>
                <a:spcPts val="320"/>
              </a:spcBef>
              <a:spcAft>
                <a:spcPts val="0"/>
              </a:spcAft>
              <a:buClr>
                <a:schemeClr val="dk1"/>
              </a:buClr>
              <a:buSzPts val="1600"/>
              <a:buFont typeface="Calibri"/>
              <a:buChar char="–"/>
              <a:defRPr sz="1600">
                <a:latin typeface="Calibri"/>
                <a:ea typeface="Calibri"/>
                <a:cs typeface="Calibri"/>
                <a:sym typeface="Calibri"/>
              </a:defRPr>
            </a:lvl4pPr>
            <a:lvl5pPr marL="2286000" lvl="4" indent="-330200" algn="l">
              <a:spcBef>
                <a:spcPts val="320"/>
              </a:spcBef>
              <a:spcAft>
                <a:spcPts val="0"/>
              </a:spcAft>
              <a:buClr>
                <a:schemeClr val="dk1"/>
              </a:buClr>
              <a:buSzPts val="1600"/>
              <a:buFont typeface="Calibri"/>
              <a:buChar char="»"/>
              <a:defRPr sz="1600">
                <a:latin typeface="Calibri"/>
                <a:ea typeface="Calibri"/>
                <a:cs typeface="Calibri"/>
                <a:sym typeface="Calibri"/>
              </a:defRPr>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1" name="Google Shape;51;p18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atin typeface="Calibri"/>
                <a:ea typeface="Calibri"/>
                <a:cs typeface="Calibri"/>
                <a:sym typeface="Calibri"/>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2" name="Google Shape;52;p18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atin typeface="Calibri"/>
                <a:ea typeface="Calibri"/>
                <a:cs typeface="Calibri"/>
                <a:sym typeface="Calibri"/>
              </a:defRPr>
            </a:lvl1pPr>
            <a:lvl2pPr marL="914400" lvl="1" indent="-355600" algn="l">
              <a:spcBef>
                <a:spcPts val="400"/>
              </a:spcBef>
              <a:spcAft>
                <a:spcPts val="0"/>
              </a:spcAft>
              <a:buClr>
                <a:schemeClr val="dk1"/>
              </a:buClr>
              <a:buSzPts val="2000"/>
              <a:buFont typeface="Calibri"/>
              <a:buChar char="–"/>
              <a:defRPr sz="2000">
                <a:latin typeface="Calibri"/>
                <a:ea typeface="Calibri"/>
                <a:cs typeface="Calibri"/>
                <a:sym typeface="Calibri"/>
              </a:defRPr>
            </a:lvl2pPr>
            <a:lvl3pPr marL="1371600" lvl="2" indent="-342900" algn="l">
              <a:spcBef>
                <a:spcPts val="360"/>
              </a:spcBef>
              <a:spcAft>
                <a:spcPts val="0"/>
              </a:spcAft>
              <a:buClr>
                <a:schemeClr val="dk1"/>
              </a:buClr>
              <a:buSzPts val="1800"/>
              <a:buFont typeface="Calibri"/>
              <a:buChar char="•"/>
              <a:defRPr sz="1800">
                <a:latin typeface="Calibri"/>
                <a:ea typeface="Calibri"/>
                <a:cs typeface="Calibri"/>
                <a:sym typeface="Calibri"/>
              </a:defRPr>
            </a:lvl3pPr>
            <a:lvl4pPr marL="1828800" lvl="3" indent="-330200" algn="l">
              <a:spcBef>
                <a:spcPts val="320"/>
              </a:spcBef>
              <a:spcAft>
                <a:spcPts val="0"/>
              </a:spcAft>
              <a:buClr>
                <a:schemeClr val="dk1"/>
              </a:buClr>
              <a:buSzPts val="1600"/>
              <a:buFont typeface="Calibri"/>
              <a:buChar char="–"/>
              <a:defRPr sz="1600">
                <a:latin typeface="Calibri"/>
                <a:ea typeface="Calibri"/>
                <a:cs typeface="Calibri"/>
                <a:sym typeface="Calibri"/>
              </a:defRPr>
            </a:lvl4pPr>
            <a:lvl5pPr marL="2286000" lvl="4" indent="-330200" algn="l">
              <a:spcBef>
                <a:spcPts val="320"/>
              </a:spcBef>
              <a:spcAft>
                <a:spcPts val="0"/>
              </a:spcAft>
              <a:buClr>
                <a:schemeClr val="dk1"/>
              </a:buClr>
              <a:buSzPts val="1600"/>
              <a:buFont typeface="Calibri"/>
              <a:buChar char="»"/>
              <a:defRPr sz="1600">
                <a:latin typeface="Calibri"/>
                <a:ea typeface="Calibri"/>
                <a:cs typeface="Calibri"/>
                <a:sym typeface="Calibri"/>
              </a:defRPr>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3" name="Google Shape;53;p1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84"/>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18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8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86"/>
          <p:cNvSpPr txBox="1">
            <a:spLocks noGrp="1"/>
          </p:cNvSpPr>
          <p:nvPr>
            <p:ph type="title"/>
          </p:nvPr>
        </p:nvSpPr>
        <p:spPr>
          <a:xfrm>
            <a:off x="457200" y="273050"/>
            <a:ext cx="3008313" cy="1162050"/>
          </a:xfrm>
          <a:prstGeom prst="rect">
            <a:avLst/>
          </a:prstGeom>
          <a:noFill/>
          <a:ln>
            <a:noFill/>
          </a:ln>
        </p:spPr>
        <p:txBody>
          <a:bodyPr spcFirstLastPara="1" wrap="square" lIns="45700" tIns="45700" rIns="45700"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8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sz="2800">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sz="2400">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sz="2000">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sz="2000">
                <a:latin typeface="Calibri"/>
                <a:ea typeface="Calibri"/>
                <a:cs typeface="Calibri"/>
                <a:sym typeface="Calibri"/>
              </a:defRPr>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8" name="Google Shape;68;p18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atin typeface="Calibri"/>
                <a:ea typeface="Calibri"/>
                <a:cs typeface="Calibri"/>
                <a:sym typeface="Calibri"/>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7"/>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marR="0" lvl="0"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7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7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 name="Google Shape;13;p17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4" name="Google Shape;14;p17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wmf"/><Relationship Id="rId4" Type="http://schemas.openxmlformats.org/officeDocument/2006/relationships/oleObject" Target="../embeddings/oleObject1.bin"/></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14F3-DD75-4B62-AF79-AAAC1506C59F}"/>
              </a:ext>
            </a:extLst>
          </p:cNvPr>
          <p:cNvSpPr>
            <a:spLocks noGrp="1"/>
          </p:cNvSpPr>
          <p:nvPr>
            <p:ph type="title"/>
          </p:nvPr>
        </p:nvSpPr>
        <p:spPr>
          <a:xfrm>
            <a:off x="457199" y="528638"/>
            <a:ext cx="3773055" cy="2584016"/>
          </a:xfrm>
        </p:spPr>
        <p:txBody>
          <a:bodyPr/>
          <a:lstStyle/>
          <a:p>
            <a:pPr marL="350838" indent="-350838"/>
            <a:r>
              <a:rPr lang="en-US" sz="3200" dirty="0">
                <a:solidFill>
                  <a:srgbClr val="1D6E7D"/>
                </a:solidFill>
                <a:latin typeface="Arial"/>
                <a:ea typeface="Arial"/>
                <a:cs typeface="Arial"/>
                <a:sym typeface="Arial"/>
              </a:rPr>
              <a:t>1 </a:t>
            </a:r>
            <a:r>
              <a:rPr lang="en-US" sz="3200" dirty="0">
                <a:solidFill>
                  <a:srgbClr val="990000"/>
                </a:solidFill>
                <a:latin typeface="Arial"/>
                <a:ea typeface="Arial"/>
                <a:cs typeface="Arial"/>
                <a:sym typeface="Arial"/>
              </a:rPr>
              <a:t>The Foundations of Biochemistry</a:t>
            </a:r>
            <a:endParaRPr lang="en-AU" sz="3200" dirty="0"/>
          </a:p>
        </p:txBody>
      </p:sp>
      <p:sp>
        <p:nvSpPr>
          <p:cNvPr id="4" name="Text Placeholder 3">
            <a:extLst>
              <a:ext uri="{FF2B5EF4-FFF2-40B4-BE49-F238E27FC236}">
                <a16:creationId xmlns:a16="http://schemas.microsoft.com/office/drawing/2014/main" id="{A215BB47-1235-4C01-864D-3DF9D85B2D00}"/>
              </a:ext>
            </a:extLst>
          </p:cNvPr>
          <p:cNvSpPr>
            <a:spLocks noGrp="1"/>
          </p:cNvSpPr>
          <p:nvPr>
            <p:ph type="body" idx="2"/>
          </p:nvPr>
        </p:nvSpPr>
        <p:spPr>
          <a:xfrm>
            <a:off x="839569" y="5162263"/>
            <a:ext cx="3008313" cy="963900"/>
          </a:xfrm>
        </p:spPr>
        <p:txBody>
          <a:bodyPr/>
          <a:lstStyle/>
          <a:p>
            <a:pPr algn="ctr"/>
            <a:r>
              <a:rPr lang="en-US" sz="2400" b="1" dirty="0">
                <a:solidFill>
                  <a:srgbClr val="1D6E7D"/>
                </a:solidFill>
                <a:latin typeface="Arial"/>
                <a:ea typeface="Arial"/>
                <a:cs typeface="Arial"/>
                <a:sym typeface="Arial"/>
              </a:rPr>
              <a:t>© 2021 Macmillan Learning</a:t>
            </a:r>
            <a:endParaRPr lang="en-AU" sz="2400" dirty="0"/>
          </a:p>
        </p:txBody>
      </p:sp>
      <p:pic>
        <p:nvPicPr>
          <p:cNvPr id="6" name="Google Shape;122;p1" descr="Front Cover: Principles of Biochemistry, Eighth Edition by David L. Nelson, Michael M. Cox">
            <a:extLst>
              <a:ext uri="{FF2B5EF4-FFF2-40B4-BE49-F238E27FC236}">
                <a16:creationId xmlns:a16="http://schemas.microsoft.com/office/drawing/2014/main" id="{623FAADB-3FA7-4A15-8C44-B6D3DE09803E}"/>
              </a:ext>
            </a:extLst>
          </p:cNvPr>
          <p:cNvPicPr preferRelativeResize="0"/>
          <p:nvPr/>
        </p:nvPicPr>
        <p:blipFill rotWithShape="1">
          <a:blip r:embed="rId2">
            <a:alphaModFix/>
          </a:blip>
          <a:srcRect/>
          <a:stretch/>
        </p:blipFill>
        <p:spPr>
          <a:xfrm>
            <a:off x="4529512" y="528638"/>
            <a:ext cx="4157288" cy="5597525"/>
          </a:xfrm>
          <a:prstGeom prst="rect">
            <a:avLst/>
          </a:prstGeom>
          <a:noFill/>
          <a:ln>
            <a:noFill/>
          </a:ln>
        </p:spPr>
      </p:pic>
    </p:spTree>
    <p:extLst>
      <p:ext uri="{BB962C8B-B14F-4D97-AF65-F5344CB8AC3E}">
        <p14:creationId xmlns:p14="http://schemas.microsoft.com/office/powerpoint/2010/main" val="256899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4" name="Google Shape;184;p10" descr="Icon P 1&#10;"/>
          <p:cNvPicPr preferRelativeResize="0"/>
          <p:nvPr/>
        </p:nvPicPr>
        <p:blipFill rotWithShape="1">
          <a:blip r:embed="rId3">
            <a:alphaModFix/>
          </a:blip>
          <a:srcRect t="8463"/>
          <a:stretch/>
        </p:blipFill>
        <p:spPr>
          <a:xfrm>
            <a:off x="1649268" y="290224"/>
            <a:ext cx="1190625" cy="714952"/>
          </a:xfrm>
          <a:prstGeom prst="rect">
            <a:avLst/>
          </a:prstGeom>
          <a:noFill/>
          <a:ln>
            <a:noFill/>
          </a:ln>
        </p:spPr>
      </p:pic>
      <p:sp>
        <p:nvSpPr>
          <p:cNvPr id="3" name="Title 2">
            <a:extLst>
              <a:ext uri="{FF2B5EF4-FFF2-40B4-BE49-F238E27FC236}">
                <a16:creationId xmlns:a16="http://schemas.microsoft.com/office/drawing/2014/main" id="{F8690A68-5F9D-49DF-8F2F-4FF935386162}"/>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1</a:t>
            </a:r>
            <a:r>
              <a:rPr lang="en-US" sz="2000" dirty="0">
                <a:solidFill>
                  <a:srgbClr val="1D6E7D"/>
                </a:solidFill>
                <a:latin typeface="Arial"/>
                <a:ea typeface="Arial"/>
                <a:cs typeface="Arial"/>
                <a:sym typeface="Arial"/>
              </a:rPr>
              <a:t> (2 of 2)</a:t>
            </a:r>
            <a:endParaRPr lang="en-AU" dirty="0"/>
          </a:p>
        </p:txBody>
      </p:sp>
      <p:sp>
        <p:nvSpPr>
          <p:cNvPr id="185"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are the fundamental unit of life. </a:t>
            </a:r>
            <a:r>
              <a:rPr lang="en-US" sz="2800" b="0" i="0" u="none" strike="noStrike" cap="none">
                <a:solidFill>
                  <a:schemeClr val="dk1"/>
                </a:solidFill>
                <a:latin typeface="Arial"/>
                <a:ea typeface="Arial"/>
                <a:cs typeface="Arial"/>
                <a:sym typeface="Arial"/>
              </a:rPr>
              <a:t>Although they vary in complexity and can be highly specialized for their environment or function within a multicellular organism, they share remarkable similarities.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866"/>
        <p:cNvGrpSpPr/>
        <p:nvPr/>
      </p:nvGrpSpPr>
      <p:grpSpPr>
        <a:xfrm>
          <a:off x="0" y="0"/>
          <a:ext cx="0" cy="0"/>
          <a:chOff x="0" y="0"/>
          <a:chExt cx="0" cy="0"/>
        </a:xfrm>
      </p:grpSpPr>
      <p:sp>
        <p:nvSpPr>
          <p:cNvPr id="2" name="Title 1">
            <a:extLst>
              <a:ext uri="{FF2B5EF4-FFF2-40B4-BE49-F238E27FC236}">
                <a16:creationId xmlns:a16="http://schemas.microsoft.com/office/drawing/2014/main" id="{C0F89FB1-4433-4B18-AF10-EC786804CD9C}"/>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15, Response</a:t>
            </a:r>
            <a:endParaRPr lang="en-AU" dirty="0">
              <a:solidFill>
                <a:srgbClr val="145C76"/>
              </a:solidFill>
            </a:endParaRPr>
          </a:p>
        </p:txBody>
      </p:sp>
      <p:sp>
        <p:nvSpPr>
          <p:cNvPr id="868"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living organism is a(n):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C. open system</a:t>
            </a:r>
            <a:r>
              <a:rPr lang="en-US" sz="2400" b="1" i="0" u="none" strike="noStrike" cap="none">
                <a:solidFill>
                  <a:schemeClr val="dk1"/>
                </a:solidFill>
                <a:latin typeface="Arial"/>
                <a:ea typeface="Arial"/>
                <a:cs typeface="Arial"/>
                <a:sym typeface="Arial"/>
              </a:rPr>
              <a:t>.</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A living organism is an open system; it exchanges both matter and energy with its surroundings. </a:t>
            </a: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3" name="Title 2">
            <a:extLst>
              <a:ext uri="{FF2B5EF4-FFF2-40B4-BE49-F238E27FC236}">
                <a16:creationId xmlns:a16="http://schemas.microsoft.com/office/drawing/2014/main" id="{7BAE0B69-7054-467F-8DE6-BCF7B207FF1E}"/>
              </a:ext>
            </a:extLst>
          </p:cNvPr>
          <p:cNvSpPr>
            <a:spLocks noGrp="1"/>
          </p:cNvSpPr>
          <p:nvPr>
            <p:ph type="title"/>
          </p:nvPr>
        </p:nvSpPr>
        <p:spPr>
          <a:xfrm>
            <a:off x="0" y="152399"/>
            <a:ext cx="9144000" cy="1288473"/>
          </a:xfrm>
        </p:spPr>
        <p:txBody>
          <a:bodyPr/>
          <a:lstStyle/>
          <a:p>
            <a:r>
              <a:rPr lang="en-US" b="1" dirty="0">
                <a:solidFill>
                  <a:srgbClr val="000000"/>
                </a:solidFill>
                <a:latin typeface="Arial"/>
                <a:ea typeface="Arial"/>
                <a:cs typeface="Arial"/>
                <a:sym typeface="Arial"/>
              </a:rPr>
              <a:t>Energy Transformation in Living Organisms</a:t>
            </a:r>
            <a:endParaRPr lang="en-AU" dirty="0"/>
          </a:p>
        </p:txBody>
      </p:sp>
      <p:sp>
        <p:nvSpPr>
          <p:cNvPr id="875" name="Google Shape;875;p101"/>
          <p:cNvSpPr txBox="1"/>
          <p:nvPr/>
        </p:nvSpPr>
        <p:spPr>
          <a:xfrm>
            <a:off x="284163" y="1714500"/>
            <a:ext cx="4879975"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first law of thermodynamics:     </a:t>
            </a:r>
            <a:r>
              <a:rPr lang="en-US" sz="2400" b="0" i="1" u="none" strike="noStrike" cap="none" dirty="0">
                <a:solidFill>
                  <a:schemeClr val="dk1"/>
                </a:solidFill>
                <a:latin typeface="Arial"/>
                <a:ea typeface="Arial"/>
                <a:cs typeface="Arial"/>
                <a:sym typeface="Arial"/>
              </a:rPr>
              <a:t>in any physical or chemical change, the total amount of energy in the universe remains constant, although the form of the energy may change</a:t>
            </a:r>
            <a:endParaRPr lang="en-US"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76" name="Google Shape;876;p101" descr="A five-part chart, a, b, c, d, and e, shows energy transformations in living organisms from potential energy in nutrients in the environment in sunlight in part a through to the polymerization of simple molecules in part e."/>
          <p:cNvPicPr preferRelativeResize="0"/>
          <p:nvPr/>
        </p:nvPicPr>
        <p:blipFill rotWithShape="1">
          <a:blip r:embed="rId3">
            <a:alphaModFix/>
          </a:blip>
          <a:srcRect/>
          <a:stretch/>
        </p:blipFill>
        <p:spPr>
          <a:xfrm>
            <a:off x="5867400" y="1714500"/>
            <a:ext cx="2103582" cy="44577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02"/>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(3 of 5)</a:t>
            </a:r>
            <a:endParaRPr sz="2000" dirty="0"/>
          </a:p>
        </p:txBody>
      </p:sp>
      <p:pic>
        <p:nvPicPr>
          <p:cNvPr id="882" name="Google Shape;882;p102" descr="Icon P 3&#10;"/>
          <p:cNvPicPr preferRelativeResize="0"/>
          <p:nvPr/>
        </p:nvPicPr>
        <p:blipFill rotWithShape="1">
          <a:blip r:embed="rId3">
            <a:alphaModFix/>
          </a:blip>
          <a:srcRect/>
          <a:stretch/>
        </p:blipFill>
        <p:spPr>
          <a:xfrm>
            <a:off x="1746835" y="655638"/>
            <a:ext cx="1257300" cy="781050"/>
          </a:xfrm>
          <a:prstGeom prst="rect">
            <a:avLst/>
          </a:prstGeom>
          <a:noFill/>
          <a:ln>
            <a:noFill/>
          </a:ln>
        </p:spPr>
      </p:pic>
      <p:sp>
        <p:nvSpPr>
          <p:cNvPr id="883" name="Google Shape;883;p10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3" name="Title 2">
            <a:extLst>
              <a:ext uri="{FF2B5EF4-FFF2-40B4-BE49-F238E27FC236}">
                <a16:creationId xmlns:a16="http://schemas.microsoft.com/office/drawing/2014/main" id="{4E5F6736-20F5-4640-9372-2C4F0AF34270}"/>
              </a:ext>
            </a:extLst>
          </p:cNvPr>
          <p:cNvSpPr>
            <a:spLocks noGrp="1"/>
          </p:cNvSpPr>
          <p:nvPr>
            <p:ph type="title"/>
          </p:nvPr>
        </p:nvSpPr>
        <p:spPr>
          <a:xfrm>
            <a:off x="0" y="152400"/>
            <a:ext cx="9144000" cy="1282700"/>
          </a:xfrm>
        </p:spPr>
        <p:txBody>
          <a:bodyPr/>
          <a:lstStyle/>
          <a:p>
            <a:r>
              <a:rPr lang="en-US" b="1" dirty="0">
                <a:solidFill>
                  <a:srgbClr val="000000"/>
                </a:solidFill>
                <a:latin typeface="Arial"/>
                <a:ea typeface="Arial"/>
                <a:cs typeface="Arial"/>
                <a:sym typeface="Arial"/>
              </a:rPr>
              <a:t>Extracting Energy from the Surroundings</a:t>
            </a:r>
            <a:endParaRPr lang="en-AU" dirty="0"/>
          </a:p>
        </p:txBody>
      </p:sp>
      <p:sp>
        <p:nvSpPr>
          <p:cNvPr id="890" name="Content Placeholder"/>
          <p:cNvSpPr txBox="1"/>
          <p:nvPr/>
        </p:nvSpPr>
        <p:spPr>
          <a:xfrm>
            <a:off x="409575" y="1656765"/>
            <a:ext cx="8324850" cy="523017"/>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 photoautotrophs:  </a:t>
            </a:r>
            <a:endParaRPr sz="3200" b="1" i="0" u="none" strike="noStrike" cap="none" dirty="0">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91" name="Object" descr="A reaction labeled, light-driven reduction of C O 2 shows that 6 C O 2 plus 6 H 2 O yield C 6 H 12 O 6 plus 6 O 2 when light is added."/>
          <p:cNvPicPr preferRelativeResize="0"/>
          <p:nvPr/>
        </p:nvPicPr>
        <p:blipFill rotWithShape="1">
          <a:blip r:embed="rId3">
            <a:alphaModFix/>
          </a:blip>
          <a:srcRect/>
          <a:stretch/>
        </p:blipFill>
        <p:spPr>
          <a:xfrm>
            <a:off x="1828800" y="2563074"/>
            <a:ext cx="4279900" cy="1353143"/>
          </a:xfrm>
          <a:prstGeom prst="rect">
            <a:avLst/>
          </a:prstGeom>
          <a:noFill/>
          <a:ln>
            <a:noFill/>
          </a:ln>
        </p:spPr>
      </p:pic>
      <p:sp>
        <p:nvSpPr>
          <p:cNvPr id="7" name="Content Placeholder">
            <a:extLst>
              <a:ext uri="{FF2B5EF4-FFF2-40B4-BE49-F238E27FC236}">
                <a16:creationId xmlns:a16="http://schemas.microsoft.com/office/drawing/2014/main" id="{DAAED1B4-7956-4FCE-B958-6CF1E848284E}"/>
              </a:ext>
            </a:extLst>
          </p:cNvPr>
          <p:cNvSpPr txBox="1"/>
          <p:nvPr/>
        </p:nvSpPr>
        <p:spPr>
          <a:xfrm>
            <a:off x="409575" y="4178929"/>
            <a:ext cx="8324850" cy="523018"/>
          </a:xfrm>
          <a:prstGeom prst="rect">
            <a:avLst/>
          </a:prstGeom>
          <a:noFill/>
          <a:ln>
            <a:noFill/>
          </a:ln>
        </p:spPr>
        <p:txBody>
          <a:bodyPr spcFirstLastPara="1" wrap="square" lIns="91425" tIns="45700" rIns="91425" bIns="45700" anchor="t" anchorCtr="0">
            <a:noAutofit/>
          </a:bodyPr>
          <a:lstStyle/>
          <a:p>
            <a:pPr marL="393700" lvl="0" indent="-342900">
              <a:lnSpc>
                <a:spcPct val="110000"/>
              </a:lnSpc>
              <a:buClr>
                <a:schemeClr val="dk1"/>
              </a:buClr>
              <a:buSzPts val="2800"/>
              <a:buFont typeface="Arial" panose="020B0604020202020204" pitchFamily="34" charset="0"/>
              <a:buChar char="•"/>
            </a:pPr>
            <a:r>
              <a:rPr lang="en-US" sz="2400" dirty="0">
                <a:solidFill>
                  <a:schemeClr val="dk1"/>
                </a:solidFill>
              </a:rPr>
              <a:t>chemotrophs: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endParaRPr sz="3200" b="1" i="0" u="none" strike="noStrike" cap="none" dirty="0">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92" name="Object" descr="A reaction labeled, energy-yielding oxidation of glucose, shows that C 6 H 12 O 6 + 6 ) yields 6 C O 2 + 6 H 2 O + energy. "/>
          <p:cNvPicPr preferRelativeResize="0"/>
          <p:nvPr/>
        </p:nvPicPr>
        <p:blipFill rotWithShape="1">
          <a:blip r:embed="rId4">
            <a:alphaModFix/>
          </a:blip>
          <a:srcRect/>
          <a:stretch/>
        </p:blipFill>
        <p:spPr>
          <a:xfrm>
            <a:off x="1828800" y="4964660"/>
            <a:ext cx="4586817" cy="8382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3" name="Title 2">
            <a:extLst>
              <a:ext uri="{FF2B5EF4-FFF2-40B4-BE49-F238E27FC236}">
                <a16:creationId xmlns:a16="http://schemas.microsoft.com/office/drawing/2014/main" id="{1C32985B-F3D9-4227-B4D3-F3BADC90957F}"/>
              </a:ext>
            </a:extLst>
          </p:cNvPr>
          <p:cNvSpPr>
            <a:spLocks noGrp="1"/>
          </p:cNvSpPr>
          <p:nvPr>
            <p:ph type="title"/>
          </p:nvPr>
        </p:nvSpPr>
        <p:spPr/>
        <p:txBody>
          <a:bodyPr/>
          <a:lstStyle/>
          <a:p>
            <a:r>
              <a:rPr lang="en-US" b="1" dirty="0">
                <a:solidFill>
                  <a:srgbClr val="000000"/>
                </a:solidFill>
                <a:latin typeface="Arial"/>
                <a:ea typeface="Arial"/>
                <a:cs typeface="Arial"/>
                <a:sym typeface="Arial"/>
              </a:rPr>
              <a:t>Oxidation-Reduction Reactions</a:t>
            </a:r>
            <a:endParaRPr lang="en-AU" dirty="0"/>
          </a:p>
        </p:txBody>
      </p:sp>
      <p:sp>
        <p:nvSpPr>
          <p:cNvPr id="899" name="Google Shape;899;p104"/>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 autotrophs and heterotrophs participate in global cycles of O</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and CO</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driven by sunlight, making these two groups interdependent</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oxidation-reduction reactions</a:t>
            </a:r>
            <a:r>
              <a:rPr lang="en-US" sz="2400" b="0" i="0" u="none" strike="noStrike" cap="none" dirty="0">
                <a:solidFill>
                  <a:schemeClr val="dk1"/>
                </a:solidFill>
                <a:latin typeface="Arial"/>
                <a:ea typeface="Arial"/>
                <a:cs typeface="Arial"/>
                <a:sym typeface="Arial"/>
              </a:rPr>
              <a:t> = one reactant is oxidized (loses electrons) as another is reduced (gains electrons)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describes reactions involved in electron flow</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3" name="Title 2">
            <a:extLst>
              <a:ext uri="{FF2B5EF4-FFF2-40B4-BE49-F238E27FC236}">
                <a16:creationId xmlns:a16="http://schemas.microsoft.com/office/drawing/2014/main" id="{15C6CC0E-28B5-453B-8CD6-F9769E511E18}"/>
              </a:ext>
            </a:extLst>
          </p:cNvPr>
          <p:cNvSpPr>
            <a:spLocks noGrp="1"/>
          </p:cNvSpPr>
          <p:nvPr>
            <p:ph type="title"/>
          </p:nvPr>
        </p:nvSpPr>
        <p:spPr>
          <a:xfrm>
            <a:off x="0" y="152400"/>
            <a:ext cx="9144000" cy="1270000"/>
          </a:xfrm>
        </p:spPr>
        <p:txBody>
          <a:bodyPr/>
          <a:lstStyle/>
          <a:p>
            <a:r>
              <a:rPr lang="en-US" b="1" dirty="0">
                <a:solidFill>
                  <a:srgbClr val="4E4CB4"/>
                </a:solidFill>
                <a:latin typeface="Arial"/>
                <a:ea typeface="Arial"/>
                <a:cs typeface="Arial"/>
                <a:sym typeface="Arial"/>
              </a:rPr>
              <a:t>Creating and Maintaining Order Requires Work and Energy</a:t>
            </a:r>
            <a:endParaRPr lang="en-AU" dirty="0">
              <a:solidFill>
                <a:srgbClr val="4E4CB4"/>
              </a:solidFill>
            </a:endParaRPr>
          </a:p>
        </p:txBody>
      </p:sp>
      <p:sp>
        <p:nvSpPr>
          <p:cNvPr id="906" name="Google Shape;906;p105"/>
          <p:cNvSpPr txBox="1"/>
          <p:nvPr/>
        </p:nvSpPr>
        <p:spPr>
          <a:xfrm>
            <a:off x="225425" y="1676400"/>
            <a:ext cx="86931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second</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law of thermodynamics: </a:t>
            </a:r>
            <a:r>
              <a:rPr lang="en-US" sz="2400" b="0" i="1" u="none" strike="noStrike" cap="none">
                <a:solidFill>
                  <a:schemeClr val="dk1"/>
                </a:solidFill>
                <a:latin typeface="Arial"/>
                <a:ea typeface="Arial"/>
                <a:cs typeface="Arial"/>
                <a:sym typeface="Arial"/>
              </a:rPr>
              <a:t>randomness in the universe is constantly increasing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entropy, </a:t>
            </a:r>
            <a:r>
              <a:rPr lang="en-US" sz="2400" b="1" i="1" u="none" strike="noStrike" cap="none">
                <a:solidFill>
                  <a:schemeClr val="dk1"/>
                </a:solidFill>
                <a:latin typeface="Arial"/>
                <a:ea typeface="Arial"/>
                <a:cs typeface="Arial"/>
                <a:sym typeface="Arial"/>
              </a:rPr>
              <a:t>S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represents the randomness or disorder of the components of a chemical system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3" name="Title 2">
            <a:extLst>
              <a:ext uri="{FF2B5EF4-FFF2-40B4-BE49-F238E27FC236}">
                <a16:creationId xmlns:a16="http://schemas.microsoft.com/office/drawing/2014/main" id="{BFD29875-CFB3-4432-88A4-EEEEC44B651D}"/>
              </a:ext>
            </a:extLst>
          </p:cNvPr>
          <p:cNvSpPr>
            <a:spLocks noGrp="1"/>
          </p:cNvSpPr>
          <p:nvPr>
            <p:ph type="title"/>
          </p:nvPr>
        </p:nvSpPr>
        <p:spPr/>
        <p:txBody>
          <a:bodyPr/>
          <a:lstStyle/>
          <a:p>
            <a:r>
              <a:rPr lang="en-US" b="1" dirty="0">
                <a:solidFill>
                  <a:schemeClr val="dk1"/>
                </a:solidFill>
                <a:latin typeface="Arial"/>
                <a:ea typeface="Arial"/>
                <a:cs typeface="Arial"/>
                <a:sym typeface="Arial"/>
              </a:rPr>
              <a:t>Free Energy, </a:t>
            </a:r>
            <a:r>
              <a:rPr lang="en-US" b="1" i="1" dirty="0">
                <a:solidFill>
                  <a:schemeClr val="dk1"/>
                </a:solidFill>
                <a:latin typeface="Arial"/>
                <a:ea typeface="Arial"/>
                <a:cs typeface="Arial"/>
                <a:sym typeface="Arial"/>
              </a:rPr>
              <a:t>G</a:t>
            </a:r>
            <a:endParaRPr lang="en-AU" dirty="0"/>
          </a:p>
        </p:txBody>
      </p:sp>
      <p:sp>
        <p:nvSpPr>
          <p:cNvPr id="913" name="Google Shape;913;p106"/>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enthalpy, </a:t>
            </a:r>
            <a:r>
              <a:rPr lang="en-US" sz="2400" b="1" i="1" u="none" strike="noStrike" cap="none">
                <a:solidFill>
                  <a:schemeClr val="dk1"/>
                </a:solidFill>
                <a:latin typeface="Arial"/>
                <a:ea typeface="Arial"/>
                <a:cs typeface="Arial"/>
                <a:sym typeface="Arial"/>
              </a:rPr>
              <a:t>H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heat content, roughly</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reflecting the number and kinds of bonds </a:t>
            </a:r>
            <a:endParaRPr/>
          </a:p>
          <a:p>
            <a:pPr marL="393700" marR="0" lvl="0" indent="-1651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free energy, </a:t>
            </a:r>
            <a:r>
              <a:rPr lang="en-US" sz="2400" b="1" i="1" u="none" strike="noStrike" cap="none">
                <a:solidFill>
                  <a:schemeClr val="dk1"/>
                </a:solidFill>
                <a:latin typeface="Arial"/>
                <a:ea typeface="Arial"/>
                <a:cs typeface="Arial"/>
                <a:sym typeface="Arial"/>
              </a:rPr>
              <a:t>G, </a:t>
            </a:r>
            <a:r>
              <a:rPr lang="en-US" sz="2400" b="0" i="0" u="none" strike="noStrike" cap="none">
                <a:solidFill>
                  <a:schemeClr val="dk1"/>
                </a:solidFill>
                <a:latin typeface="Arial"/>
                <a:ea typeface="Arial"/>
                <a:cs typeface="Arial"/>
                <a:sym typeface="Arial"/>
              </a:rPr>
              <a:t>of a closed system</a:t>
            </a:r>
            <a:r>
              <a:rPr lang="en-US" sz="2400" b="1" i="1" u="none" strike="noStrike" cap="none">
                <a:solidFill>
                  <a:schemeClr val="dk1"/>
                </a:solidFill>
                <a:latin typeface="Arial"/>
                <a:ea typeface="Arial"/>
                <a:cs typeface="Arial"/>
                <a:sym typeface="Arial"/>
              </a:rPr>
              <a:t> </a:t>
            </a:r>
            <a:r>
              <a:rPr lang="en-US" sz="2400" b="0" i="1" u="none" strike="noStrike" cap="none">
                <a:solidFill>
                  <a:schemeClr val="dk1"/>
                </a:solidFill>
                <a:latin typeface="Arial"/>
                <a:ea typeface="Arial"/>
                <a:cs typeface="Arial"/>
                <a:sym typeface="Arial"/>
              </a:rPr>
              <a:t>= H – TS</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 </a:t>
            </a:r>
            <a:endParaRPr/>
          </a:p>
          <a:p>
            <a:pPr marL="50800" marR="0" lvl="0" indent="0" algn="l" rtl="0">
              <a:lnSpc>
                <a:spcPct val="110000"/>
              </a:lnSpc>
              <a:spcBef>
                <a:spcPts val="0"/>
              </a:spcBef>
              <a:spcAft>
                <a:spcPts val="0"/>
              </a:spcAft>
              <a:buClr>
                <a:schemeClr val="dk1"/>
              </a:buClr>
              <a:buSzPts val="2800"/>
              <a:buFont typeface="Arial"/>
              <a:buNone/>
            </a:pP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where </a:t>
            </a:r>
            <a:r>
              <a:rPr lang="en-US" sz="2400" b="0" i="1" u="none" strike="noStrike" cap="none">
                <a:solidFill>
                  <a:schemeClr val="dk1"/>
                </a:solidFill>
                <a:latin typeface="Arial"/>
                <a:ea typeface="Arial"/>
                <a:cs typeface="Arial"/>
                <a:sym typeface="Arial"/>
              </a:rPr>
              <a:t>H </a:t>
            </a:r>
            <a:r>
              <a:rPr lang="en-US" sz="2400" b="0" i="0" u="none" strike="noStrike" cap="none">
                <a:solidFill>
                  <a:schemeClr val="dk1"/>
                </a:solidFill>
                <a:latin typeface="Arial"/>
                <a:ea typeface="Arial"/>
                <a:cs typeface="Arial"/>
                <a:sym typeface="Arial"/>
              </a:rPr>
              <a:t>represents enthalpy, </a:t>
            </a:r>
            <a:r>
              <a:rPr lang="en-US" sz="2400" b="0" i="1" u="none" strike="noStrike" cap="none">
                <a:solidFill>
                  <a:schemeClr val="dk1"/>
                </a:solidFill>
                <a:latin typeface="Arial"/>
                <a:ea typeface="Arial"/>
                <a:cs typeface="Arial"/>
                <a:sym typeface="Arial"/>
              </a:rPr>
              <a:t>T </a:t>
            </a:r>
            <a:r>
              <a:rPr lang="en-US" sz="2400" b="0" i="0" u="none" strike="noStrike" cap="none">
                <a:solidFill>
                  <a:schemeClr val="dk1"/>
                </a:solidFill>
                <a:latin typeface="Arial"/>
                <a:ea typeface="Arial"/>
                <a:cs typeface="Arial"/>
                <a:sym typeface="Arial"/>
              </a:rPr>
              <a:t>represents absolute 	temperature, and </a:t>
            </a:r>
            <a:r>
              <a:rPr lang="en-US" sz="2400" b="0" i="1" u="none" strike="noStrike" cap="none">
                <a:solidFill>
                  <a:schemeClr val="dk1"/>
                </a:solidFill>
                <a:latin typeface="Arial"/>
                <a:ea typeface="Arial"/>
                <a:cs typeface="Arial"/>
                <a:sym typeface="Arial"/>
              </a:rPr>
              <a:t>S </a:t>
            </a:r>
            <a:r>
              <a:rPr lang="en-US" sz="2400" b="0" i="0" u="none" strike="noStrike" cap="none">
                <a:solidFill>
                  <a:schemeClr val="dk1"/>
                </a:solidFill>
                <a:latin typeface="Arial"/>
                <a:ea typeface="Arial"/>
                <a:cs typeface="Arial"/>
                <a:sym typeface="Arial"/>
              </a:rPr>
              <a:t>represents entropy</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918"/>
        <p:cNvGrpSpPr/>
        <p:nvPr/>
      </p:nvGrpSpPr>
      <p:grpSpPr>
        <a:xfrm>
          <a:off x="0" y="0"/>
          <a:ext cx="0" cy="0"/>
          <a:chOff x="0" y="0"/>
          <a:chExt cx="0" cy="0"/>
        </a:xfrm>
      </p:grpSpPr>
      <p:pic>
        <p:nvPicPr>
          <p:cNvPr id="5" name="Picture 4" descr="Icon P 3&#10;">
            <a:extLst>
              <a:ext uri="{FF2B5EF4-FFF2-40B4-BE49-F238E27FC236}">
                <a16:creationId xmlns:a16="http://schemas.microsoft.com/office/drawing/2014/main" id="{D39A9879-321D-4ABA-AFEA-CFC9C1B2E966}"/>
              </a:ext>
            </a:extLst>
          </p:cNvPr>
          <p:cNvPicPr>
            <a:picLocks noChangeAspect="1"/>
          </p:cNvPicPr>
          <p:nvPr/>
        </p:nvPicPr>
        <p:blipFill>
          <a:blip r:embed="rId3"/>
          <a:stretch>
            <a:fillRect/>
          </a:stretch>
        </p:blipFill>
        <p:spPr>
          <a:xfrm>
            <a:off x="800005" y="239232"/>
            <a:ext cx="1133954" cy="816935"/>
          </a:xfrm>
          <a:prstGeom prst="rect">
            <a:avLst/>
          </a:prstGeom>
        </p:spPr>
      </p:pic>
      <p:sp>
        <p:nvSpPr>
          <p:cNvPr id="2" name="Title 1">
            <a:extLst>
              <a:ext uri="{FF2B5EF4-FFF2-40B4-BE49-F238E27FC236}">
                <a16:creationId xmlns:a16="http://schemas.microsoft.com/office/drawing/2014/main" id="{8E06BF38-9BF8-41EA-8D6F-6589499252CF}"/>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16</a:t>
            </a:r>
            <a:endParaRPr lang="en-AU" dirty="0">
              <a:solidFill>
                <a:srgbClr val="145C76"/>
              </a:solidFill>
            </a:endParaRPr>
          </a:p>
        </p:txBody>
      </p:sp>
      <p:sp>
        <p:nvSpPr>
          <p:cNvPr id="922"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Which of these is a reflection of the </a:t>
            </a:r>
            <a:r>
              <a:rPr lang="en-US" sz="2400" b="0" i="1" u="none" strike="noStrike" cap="none" dirty="0">
                <a:solidFill>
                  <a:srgbClr val="000000"/>
                </a:solidFill>
                <a:latin typeface="Arial"/>
                <a:ea typeface="Arial"/>
                <a:cs typeface="Arial"/>
                <a:sym typeface="Arial"/>
              </a:rPr>
              <a:t>total </a:t>
            </a:r>
            <a:r>
              <a:rPr lang="en-US" sz="2400" b="0" i="0" u="none" strike="noStrike" cap="none" dirty="0">
                <a:solidFill>
                  <a:srgbClr val="000000"/>
                </a:solidFill>
                <a:latin typeface="Arial"/>
                <a:ea typeface="Arial"/>
                <a:cs typeface="Arial"/>
                <a:sym typeface="Arial"/>
              </a:rPr>
              <a:t>energy change in a chemical reaction, a measure of the number and kinds of bonds that are made and broken?</a:t>
            </a:r>
            <a:endParaRPr sz="2400" b="0" i="0" u="none" strike="noStrike" cap="none" dirty="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A. </a:t>
            </a:r>
            <a:r>
              <a:rPr lang="en-US" sz="2400" b="0"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G </a:t>
            </a:r>
            <a:endParaRPr dirty="0"/>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B. </a:t>
            </a:r>
            <a:r>
              <a:rPr lang="en-US" sz="2400" b="0"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H </a:t>
            </a:r>
            <a:endParaRPr dirty="0"/>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dirty="0">
                <a:solidFill>
                  <a:srgbClr val="000000"/>
                </a:solidFill>
                <a:latin typeface="Arial"/>
                <a:ea typeface="Arial"/>
                <a:cs typeface="Arial"/>
                <a:sym typeface="Arial"/>
              </a:rPr>
              <a:t>C. </a:t>
            </a:r>
            <a:r>
              <a:rPr lang="en-US" sz="2400" b="0"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S </a:t>
            </a: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dirty="0">
                <a:solidFill>
                  <a:srgbClr val="000000"/>
                </a:solidFill>
                <a:latin typeface="Arial"/>
                <a:ea typeface="Arial"/>
                <a:cs typeface="Arial"/>
                <a:sym typeface="Arial"/>
              </a:rPr>
              <a:t>D. </a:t>
            </a:r>
            <a:r>
              <a:rPr lang="en-US" sz="2400" b="0"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T </a:t>
            </a:r>
            <a:endParaRPr dirty="0"/>
          </a:p>
          <a:p>
            <a:pPr marL="0" marR="0" lvl="0" indent="0" algn="l" rtl="0">
              <a:lnSpc>
                <a:spcPct val="115000"/>
              </a:lnSpc>
              <a:spcBef>
                <a:spcPts val="0"/>
              </a:spcBef>
              <a:spcAft>
                <a:spcPts val="0"/>
              </a:spcAft>
              <a:buClr>
                <a:srgbClr val="000000"/>
              </a:buClr>
              <a:buSzPts val="1100"/>
              <a:buFont typeface="Calibri"/>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927"/>
        <p:cNvGrpSpPr/>
        <p:nvPr/>
      </p:nvGrpSpPr>
      <p:grpSpPr>
        <a:xfrm>
          <a:off x="0" y="0"/>
          <a:ext cx="0" cy="0"/>
          <a:chOff x="0" y="0"/>
          <a:chExt cx="0" cy="0"/>
        </a:xfrm>
      </p:grpSpPr>
      <p:sp>
        <p:nvSpPr>
          <p:cNvPr id="2" name="Title 1">
            <a:extLst>
              <a:ext uri="{FF2B5EF4-FFF2-40B4-BE49-F238E27FC236}">
                <a16:creationId xmlns:a16="http://schemas.microsoft.com/office/drawing/2014/main" id="{15CB73FE-FE3C-4CEB-85E6-33DBBA2AA10F}"/>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16, Response</a:t>
            </a:r>
            <a:endParaRPr lang="en-AU" dirty="0">
              <a:solidFill>
                <a:srgbClr val="145C76"/>
              </a:solidFill>
            </a:endParaRPr>
          </a:p>
        </p:txBody>
      </p:sp>
      <p:sp>
        <p:nvSpPr>
          <p:cNvPr id="929"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Which of these is a reflection of the </a:t>
            </a:r>
            <a:r>
              <a:rPr lang="en-US" sz="2400" b="0" i="1" u="none" strike="noStrike" cap="none">
                <a:solidFill>
                  <a:srgbClr val="000000"/>
                </a:solidFill>
                <a:latin typeface="Arial"/>
                <a:ea typeface="Arial"/>
                <a:cs typeface="Arial"/>
                <a:sym typeface="Arial"/>
              </a:rPr>
              <a:t>total </a:t>
            </a:r>
            <a:r>
              <a:rPr lang="en-US" sz="2400" b="0" i="0" u="none" strike="noStrike" cap="none">
                <a:solidFill>
                  <a:srgbClr val="000000"/>
                </a:solidFill>
                <a:latin typeface="Arial"/>
                <a:ea typeface="Arial"/>
                <a:cs typeface="Arial"/>
                <a:sym typeface="Arial"/>
              </a:rPr>
              <a:t>energy change in a chemical reaction, a measure of the number and kinds of bonds that are made and broken?</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B. </a:t>
            </a:r>
            <a:r>
              <a:rPr lang="en-US" sz="2400" b="1"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H </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The enthalpy change, ∆</a:t>
            </a:r>
            <a:r>
              <a:rPr lang="en-US" sz="2400" b="1" i="1" u="none" strike="noStrike" cap="none">
                <a:solidFill>
                  <a:schemeClr val="dk1"/>
                </a:solidFill>
                <a:latin typeface="Arial"/>
                <a:ea typeface="Arial"/>
                <a:cs typeface="Arial"/>
                <a:sym typeface="Arial"/>
              </a:rPr>
              <a:t>H</a:t>
            </a:r>
            <a:r>
              <a:rPr lang="en-US" sz="2400" b="1" i="0" u="none" strike="noStrike" cap="none">
                <a:solidFill>
                  <a:schemeClr val="dk1"/>
                </a:solidFill>
                <a:latin typeface="Arial"/>
                <a:ea typeface="Arial"/>
                <a:cs typeface="Arial"/>
                <a:sym typeface="Arial"/>
              </a:rPr>
              <a:t>, reflects the kinds and numbers of chemical bonds and noncovalent interactions broken and formed.</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3" name="Title 2">
            <a:extLst>
              <a:ext uri="{FF2B5EF4-FFF2-40B4-BE49-F238E27FC236}">
                <a16:creationId xmlns:a16="http://schemas.microsoft.com/office/drawing/2014/main" id="{7DA0E836-978E-461C-A607-58F282014622}"/>
              </a:ext>
            </a:extLst>
          </p:cNvPr>
          <p:cNvSpPr>
            <a:spLocks noGrp="1"/>
          </p:cNvSpPr>
          <p:nvPr>
            <p:ph type="title"/>
          </p:nvPr>
        </p:nvSpPr>
        <p:spPr/>
        <p:txBody>
          <a:bodyPr/>
          <a:lstStyle/>
          <a:p>
            <a:r>
              <a:rPr lang="en-US" b="1" dirty="0">
                <a:solidFill>
                  <a:srgbClr val="000000"/>
                </a:solidFill>
                <a:latin typeface="Arial"/>
                <a:ea typeface="Arial"/>
                <a:cs typeface="Arial"/>
                <a:sym typeface="Arial"/>
              </a:rPr>
              <a:t>Free-Energy </a:t>
            </a:r>
            <a:r>
              <a:rPr lang="en-US" b="1" dirty="0">
                <a:solidFill>
                  <a:schemeClr val="dk1"/>
                </a:solidFill>
                <a:latin typeface="Arial"/>
                <a:ea typeface="Arial"/>
                <a:cs typeface="Arial"/>
                <a:sym typeface="Arial"/>
              </a:rPr>
              <a:t>Change, ∆</a:t>
            </a:r>
            <a:r>
              <a:rPr lang="en-US" b="1" i="1" dirty="0">
                <a:solidFill>
                  <a:schemeClr val="dk1"/>
                </a:solidFill>
                <a:latin typeface="Arial"/>
                <a:ea typeface="Arial"/>
                <a:cs typeface="Arial"/>
                <a:sym typeface="Arial"/>
              </a:rPr>
              <a:t>G</a:t>
            </a:r>
            <a:endParaRPr lang="en-AU" dirty="0"/>
          </a:p>
        </p:txBody>
      </p:sp>
      <p:sp>
        <p:nvSpPr>
          <p:cNvPr id="936" name="Google Shape;936;p109"/>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free-energy change, ∆</a:t>
            </a:r>
            <a:r>
              <a:rPr lang="en-US" sz="2400" b="1" i="1" u="none" strike="noStrike" cap="none" dirty="0">
                <a:solidFill>
                  <a:schemeClr val="dk1"/>
                </a:solidFill>
                <a:latin typeface="Arial"/>
                <a:ea typeface="Arial"/>
                <a:cs typeface="Arial"/>
                <a:sym typeface="Arial"/>
              </a:rPr>
              <a:t>G </a:t>
            </a:r>
            <a:r>
              <a:rPr lang="en-US" sz="2400" b="0" i="0" u="none" strike="noStrike" cap="none" dirty="0">
                <a:solidFill>
                  <a:schemeClr val="dk1"/>
                </a:solidFill>
                <a:latin typeface="Arial"/>
                <a:ea typeface="Arial"/>
                <a:cs typeface="Arial"/>
                <a:sym typeface="Arial"/>
              </a:rPr>
              <a:t>=</a:t>
            </a:r>
            <a:r>
              <a:rPr lang="en-US" sz="2400" b="1" i="1" u="none" strike="noStrike" cap="none" dirty="0">
                <a:solidFill>
                  <a:schemeClr val="dk1"/>
                </a:solidFill>
                <a:latin typeface="Arial"/>
                <a:ea typeface="Arial"/>
                <a:cs typeface="Arial"/>
                <a:sym typeface="Arial"/>
              </a:rPr>
              <a:t> </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H </a:t>
            </a:r>
            <a:r>
              <a:rPr lang="en-US" sz="2400" b="0" i="0" u="none" strike="noStrike" cap="none" dirty="0">
                <a:solidFill>
                  <a:schemeClr val="dk1"/>
                </a:solidFill>
                <a:latin typeface="Arial"/>
                <a:ea typeface="Arial"/>
                <a:cs typeface="Arial"/>
                <a:sym typeface="Arial"/>
              </a:rPr>
              <a:t>−</a:t>
            </a:r>
            <a:r>
              <a:rPr lang="en-US" sz="2400" b="1" i="0" u="none" strike="noStrike" cap="none" dirty="0">
                <a:solidFill>
                  <a:schemeClr val="dk1"/>
                </a:solidFill>
                <a:latin typeface="Arial"/>
                <a:ea typeface="Arial"/>
                <a:cs typeface="Arial"/>
                <a:sym typeface="Arial"/>
              </a:rPr>
              <a:t> </a:t>
            </a:r>
            <a:r>
              <a:rPr lang="en-US" sz="2400" b="0" i="1" u="none" strike="noStrike" cap="none" dirty="0">
                <a:solidFill>
                  <a:schemeClr val="dk1"/>
                </a:solidFill>
                <a:latin typeface="Arial"/>
                <a:ea typeface="Arial"/>
                <a:cs typeface="Arial"/>
                <a:sym typeface="Arial"/>
              </a:rPr>
              <a:t>T</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S </a:t>
            </a:r>
            <a:endParaRPr dirty="0"/>
          </a:p>
          <a:p>
            <a:pPr marL="508000" marR="0" lvl="1" indent="0" algn="l" rtl="0">
              <a:lnSpc>
                <a:spcPct val="110000"/>
              </a:lnSpc>
              <a:spcBef>
                <a:spcPts val="0"/>
              </a:spcBef>
              <a:spcAft>
                <a:spcPts val="0"/>
              </a:spcAft>
              <a:buClr>
                <a:schemeClr val="dk1"/>
              </a:buClr>
              <a:buSzPts val="2800"/>
              <a:buFont typeface="Arial"/>
              <a:buNone/>
            </a:pPr>
            <a:r>
              <a:rPr lang="en-US" sz="2400" b="0" i="1"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where</a:t>
            </a:r>
            <a:r>
              <a:rPr lang="en-US" sz="2400" b="1" i="0" u="none" strike="noStrike" cap="none" dirty="0">
                <a:solidFill>
                  <a:schemeClr val="dk1"/>
                </a:solidFill>
                <a:latin typeface="Arial"/>
                <a:ea typeface="Arial"/>
                <a:cs typeface="Arial"/>
                <a:sym typeface="Arial"/>
              </a:rPr>
              <a:t> ∆</a:t>
            </a:r>
            <a:r>
              <a:rPr lang="en-US" sz="2400" b="0" i="1" u="none" strike="noStrike" cap="none" dirty="0">
                <a:solidFill>
                  <a:schemeClr val="dk1"/>
                </a:solidFill>
                <a:latin typeface="Arial"/>
                <a:ea typeface="Arial"/>
                <a:cs typeface="Arial"/>
                <a:sym typeface="Arial"/>
              </a:rPr>
              <a:t>H </a:t>
            </a:r>
            <a:r>
              <a:rPr lang="en-US" sz="2400" b="0" i="0" u="none" strike="noStrike" cap="none" dirty="0">
                <a:solidFill>
                  <a:schemeClr val="dk1"/>
                </a:solidFill>
                <a:latin typeface="Arial"/>
                <a:ea typeface="Arial"/>
                <a:cs typeface="Arial"/>
                <a:sym typeface="Arial"/>
              </a:rPr>
              <a:t>is negative for a reaction that releases 	heat, and </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S </a:t>
            </a:r>
            <a:r>
              <a:rPr lang="en-US" sz="2400" b="0" i="0" u="none" strike="noStrike" cap="none" dirty="0">
                <a:solidFill>
                  <a:schemeClr val="dk1"/>
                </a:solidFill>
                <a:latin typeface="Arial"/>
                <a:ea typeface="Arial"/>
                <a:cs typeface="Arial"/>
                <a:sym typeface="Arial"/>
              </a:rPr>
              <a:t>is positive for a reaction that increases 	the system’s randomness</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spontaneous reactions occur when ∆</a:t>
            </a:r>
            <a:r>
              <a:rPr lang="en-US" sz="2400" b="0" i="1" u="none" strike="noStrike" cap="none" dirty="0">
                <a:solidFill>
                  <a:schemeClr val="dk1"/>
                </a:solidFill>
                <a:latin typeface="Arial"/>
                <a:ea typeface="Arial"/>
                <a:cs typeface="Arial"/>
                <a:sym typeface="Arial"/>
              </a:rPr>
              <a:t>G</a:t>
            </a:r>
            <a:r>
              <a:rPr lang="en-US" sz="2400" b="0" i="0" u="none" strike="noStrike" cap="none" dirty="0">
                <a:solidFill>
                  <a:schemeClr val="dk1"/>
                </a:solidFill>
                <a:latin typeface="Arial"/>
                <a:ea typeface="Arial"/>
                <a:cs typeface="Arial"/>
                <a:sym typeface="Arial"/>
              </a:rPr>
              <a:t> is negative</a:t>
            </a: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Title 2">
            <a:extLst>
              <a:ext uri="{FF2B5EF4-FFF2-40B4-BE49-F238E27FC236}">
                <a16:creationId xmlns:a16="http://schemas.microsoft.com/office/drawing/2014/main" id="{0F49B184-4110-4E53-A8E8-B82D4FDF4CF3}"/>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Cells Are the Structural and Functional Units of All Living Organisms</a:t>
            </a:r>
            <a:endParaRPr lang="en-AU" sz="3200" dirty="0">
              <a:solidFill>
                <a:srgbClr val="4E4CB4"/>
              </a:solidFill>
            </a:endParaRPr>
          </a:p>
        </p:txBody>
      </p:sp>
      <p:pic>
        <p:nvPicPr>
          <p:cNvPr id="6" name="Google Shape;192;p11" descr="The diagram shows the structure of a bacterial cell and an animal cell. The bacterial cell is an oval structure with a scale bar indicating it is 1 micrometer in length. An arrow points to a larger outline of the cell. The animal cell is a rough circle 20 to 50 micrometers in diameter. Both cells have cytoplasm, a plasma membrane, and ribosomes. The cytoplasm is the material filling each cell. The plasma membrane forms the outer boundary of each cell. The ribosomes are free-floating dots in the bacterial cell and are attached to the top and bottom sides of a stack of five bars in the animal cell. The nucleoid region in the bacterial cell contains a circular, wavy strand. The nucleus of the animal cell is a large circle in its center surrounded by a nuclear membrane. The animal cell shows four spheres on the right and left sides, four dark ovals, and seven white amorphous shapes. These are labeled as membrane-bounded organelles.">
            <a:extLst>
              <a:ext uri="{FF2B5EF4-FFF2-40B4-BE49-F238E27FC236}">
                <a16:creationId xmlns:a16="http://schemas.microsoft.com/office/drawing/2014/main" id="{B7094918-BE20-44FC-94D9-23E31151A8F0}"/>
              </a:ext>
            </a:extLst>
          </p:cNvPr>
          <p:cNvPicPr preferRelativeResize="0"/>
          <p:nvPr/>
        </p:nvPicPr>
        <p:blipFill rotWithShape="1">
          <a:blip r:embed="rId3">
            <a:alphaModFix/>
          </a:blip>
          <a:srcRect/>
          <a:stretch/>
        </p:blipFill>
        <p:spPr>
          <a:xfrm>
            <a:off x="633413" y="2244725"/>
            <a:ext cx="7877175" cy="33655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3" name="Title 2">
            <a:extLst>
              <a:ext uri="{FF2B5EF4-FFF2-40B4-BE49-F238E27FC236}">
                <a16:creationId xmlns:a16="http://schemas.microsoft.com/office/drawing/2014/main" id="{DF74FCE0-01C7-4C67-8BC2-807F3FD8DB6A}"/>
              </a:ext>
            </a:extLst>
          </p:cNvPr>
          <p:cNvSpPr>
            <a:spLocks noGrp="1"/>
          </p:cNvSpPr>
          <p:nvPr>
            <p:ph type="title"/>
          </p:nvPr>
        </p:nvSpPr>
        <p:spPr/>
        <p:txBody>
          <a:bodyPr/>
          <a:lstStyle/>
          <a:p>
            <a:r>
              <a:rPr lang="en-US" b="1" dirty="0">
                <a:solidFill>
                  <a:srgbClr val="000000"/>
                </a:solidFill>
                <a:latin typeface="Arial"/>
                <a:ea typeface="Arial"/>
                <a:cs typeface="Arial"/>
                <a:sym typeface="Arial"/>
              </a:rPr>
              <a:t>Coupling Reactions</a:t>
            </a:r>
            <a:endParaRPr lang="en-AU" dirty="0"/>
          </a:p>
        </p:txBody>
      </p:sp>
      <p:sp>
        <p:nvSpPr>
          <p:cNvPr id="943" name="Google Shape;943;p110"/>
          <p:cNvSpPr txBox="1"/>
          <p:nvPr/>
        </p:nvSpPr>
        <p:spPr>
          <a:xfrm>
            <a:off x="409575" y="1371599"/>
            <a:ext cx="3371850" cy="4641273"/>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energy-requiring (</a:t>
            </a:r>
            <a:r>
              <a:rPr lang="en-US" sz="2400" b="1" i="0" u="none" strike="noStrike" cap="none" dirty="0">
                <a:solidFill>
                  <a:schemeClr val="dk1"/>
                </a:solidFill>
                <a:latin typeface="Arial"/>
                <a:ea typeface="Arial"/>
                <a:cs typeface="Arial"/>
                <a:sym typeface="Arial"/>
              </a:rPr>
              <a:t>endergonic</a:t>
            </a:r>
            <a:r>
              <a:rPr lang="en-US" sz="2400" b="0" i="0" u="none" strike="noStrike" cap="none" dirty="0">
                <a:solidFill>
                  <a:schemeClr val="dk1"/>
                </a:solidFill>
                <a:latin typeface="Arial"/>
                <a:ea typeface="Arial"/>
                <a:cs typeface="Arial"/>
                <a:sym typeface="Arial"/>
              </a:rPr>
              <a:t>) reactions are often coupled to reactions that release free energy (</a:t>
            </a:r>
            <a:r>
              <a:rPr lang="en-US" sz="2400" b="1" i="0" u="none" strike="noStrike" cap="none" dirty="0">
                <a:solidFill>
                  <a:schemeClr val="dk1"/>
                </a:solidFill>
                <a:latin typeface="Arial"/>
                <a:ea typeface="Arial"/>
                <a:cs typeface="Arial"/>
                <a:sym typeface="Arial"/>
              </a:rPr>
              <a:t>exergonic</a:t>
            </a:r>
            <a:r>
              <a:rPr lang="en-US" sz="2400" b="0" i="0" u="none" strike="noStrike" cap="none" dirty="0">
                <a:solidFill>
                  <a:schemeClr val="dk1"/>
                </a:solidFill>
                <a:latin typeface="Arial"/>
                <a:ea typeface="Arial"/>
                <a:cs typeface="Arial"/>
                <a:sym typeface="Arial"/>
              </a:rPr>
              <a:t>)</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the breakage of </a:t>
            </a:r>
            <a:r>
              <a:rPr lang="en-US" sz="2400" b="0" i="0" u="none" strike="noStrike" cap="none" dirty="0" err="1">
                <a:solidFill>
                  <a:schemeClr val="dk1"/>
                </a:solidFill>
                <a:latin typeface="Arial"/>
                <a:ea typeface="Arial"/>
                <a:cs typeface="Arial"/>
                <a:sym typeface="Arial"/>
              </a:rPr>
              <a:t>phosphoanhydride</a:t>
            </a:r>
            <a:r>
              <a:rPr lang="en-US" sz="2400" b="0" i="0" u="none" strike="noStrike" cap="none" dirty="0">
                <a:solidFill>
                  <a:schemeClr val="dk1"/>
                </a:solidFill>
                <a:latin typeface="Arial"/>
                <a:ea typeface="Arial"/>
                <a:cs typeface="Arial"/>
                <a:sym typeface="Arial"/>
              </a:rPr>
              <a:t> bonds in ATP is highly exergonic</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944" name="Google Shape;944;p110" descr="A figure shows how A T P can be broken down to A D P and then to A M P."/>
          <p:cNvPicPr preferRelativeResize="0"/>
          <p:nvPr/>
        </p:nvPicPr>
        <p:blipFill rotWithShape="1">
          <a:blip r:embed="rId3">
            <a:alphaModFix/>
          </a:blip>
          <a:srcRect/>
          <a:stretch/>
        </p:blipFill>
        <p:spPr>
          <a:xfrm>
            <a:off x="4084782" y="1304347"/>
            <a:ext cx="4848225" cy="47085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3" name="Title 2">
            <a:extLst>
              <a:ext uri="{FF2B5EF4-FFF2-40B4-BE49-F238E27FC236}">
                <a16:creationId xmlns:a16="http://schemas.microsoft.com/office/drawing/2014/main" id="{34F5D669-4C34-4C23-90DC-C91B926C3B4F}"/>
              </a:ext>
            </a:extLst>
          </p:cNvPr>
          <p:cNvSpPr>
            <a:spLocks noGrp="1"/>
          </p:cNvSpPr>
          <p:nvPr>
            <p:ph type="title"/>
          </p:nvPr>
        </p:nvSpPr>
        <p:spPr>
          <a:xfrm>
            <a:off x="0" y="152400"/>
            <a:ext cx="9144000" cy="1316182"/>
          </a:xfrm>
        </p:spPr>
        <p:txBody>
          <a:bodyPr/>
          <a:lstStyle/>
          <a:p>
            <a:r>
              <a:rPr lang="en-US" b="1" dirty="0">
                <a:solidFill>
                  <a:srgbClr val="4E4CB4"/>
                </a:solidFill>
                <a:latin typeface="Arial"/>
                <a:ea typeface="Arial"/>
                <a:cs typeface="Arial"/>
                <a:sym typeface="Arial"/>
              </a:rPr>
              <a:t>Energy Coupling Links Reactions in Biology</a:t>
            </a:r>
            <a:endParaRPr lang="en-AU" dirty="0">
              <a:solidFill>
                <a:srgbClr val="4E4CB4"/>
              </a:solidFill>
            </a:endParaRPr>
          </a:p>
        </p:txBody>
      </p:sp>
      <p:sp>
        <p:nvSpPr>
          <p:cNvPr id="951" name="Google Shape;951;p111"/>
          <p:cNvSpPr txBox="1"/>
          <p:nvPr/>
        </p:nvSpPr>
        <p:spPr>
          <a:xfrm>
            <a:off x="225425" y="1676399"/>
            <a:ext cx="4651375" cy="4502727"/>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free-energy change, ∆</a:t>
            </a:r>
            <a:r>
              <a:rPr lang="en-US" sz="2400" b="1" i="1" u="none" strike="noStrike" cap="none">
                <a:solidFill>
                  <a:schemeClr val="dk1"/>
                </a:solidFill>
                <a:latin typeface="Arial"/>
                <a:ea typeface="Arial"/>
                <a:cs typeface="Arial"/>
                <a:sym typeface="Arial"/>
              </a:rPr>
              <a:t>G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amount of energy available to do work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always less than the theoretical amount of energy released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closed systems, chemical reactions proceed spontaneously until </a:t>
            </a:r>
            <a:r>
              <a:rPr lang="en-US" sz="2400" b="1" i="0" u="none" strike="noStrike" cap="none">
                <a:solidFill>
                  <a:schemeClr val="dk1"/>
                </a:solidFill>
                <a:latin typeface="Arial"/>
                <a:ea typeface="Arial"/>
                <a:cs typeface="Arial"/>
                <a:sym typeface="Arial"/>
              </a:rPr>
              <a:t>equilibrium </a:t>
            </a:r>
            <a:r>
              <a:rPr lang="en-US" sz="2400" b="0" i="0" u="none" strike="noStrike" cap="none">
                <a:solidFill>
                  <a:schemeClr val="dk1"/>
                </a:solidFill>
                <a:latin typeface="Arial"/>
                <a:ea typeface="Arial"/>
                <a:cs typeface="Arial"/>
                <a:sym typeface="Arial"/>
              </a:rPr>
              <a:t>is reached </a:t>
            </a:r>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952" name="Google Shape;952;p111" descr="A two-part figure, a and b, compares mechanical and chemical examples of energy coupling with part a showing a mechanical example of a square being moved up and down a slope and part b showing a chemical example as graphs of three reactions."/>
          <p:cNvPicPr preferRelativeResize="0"/>
          <p:nvPr/>
        </p:nvPicPr>
        <p:blipFill rotWithShape="1">
          <a:blip r:embed="rId3">
            <a:alphaModFix/>
          </a:blip>
          <a:srcRect/>
          <a:stretch/>
        </p:blipFill>
        <p:spPr>
          <a:xfrm>
            <a:off x="5102225" y="1638300"/>
            <a:ext cx="3433763" cy="49625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957"/>
        <p:cNvGrpSpPr/>
        <p:nvPr/>
      </p:nvGrpSpPr>
      <p:grpSpPr>
        <a:xfrm>
          <a:off x="0" y="0"/>
          <a:ext cx="0" cy="0"/>
          <a:chOff x="0" y="0"/>
          <a:chExt cx="0" cy="0"/>
        </a:xfrm>
      </p:grpSpPr>
      <p:pic>
        <p:nvPicPr>
          <p:cNvPr id="5" name="Picture 4" descr="Icon P 3&#10;">
            <a:extLst>
              <a:ext uri="{FF2B5EF4-FFF2-40B4-BE49-F238E27FC236}">
                <a16:creationId xmlns:a16="http://schemas.microsoft.com/office/drawing/2014/main" id="{FE8BE997-12F9-43B6-BAB4-A83F9226B5F3}"/>
              </a:ext>
            </a:extLst>
          </p:cNvPr>
          <p:cNvPicPr>
            <a:picLocks noChangeAspect="1"/>
          </p:cNvPicPr>
          <p:nvPr/>
        </p:nvPicPr>
        <p:blipFill>
          <a:blip r:embed="rId3"/>
          <a:stretch>
            <a:fillRect/>
          </a:stretch>
        </p:blipFill>
        <p:spPr>
          <a:xfrm>
            <a:off x="800005" y="239232"/>
            <a:ext cx="1133954" cy="816935"/>
          </a:xfrm>
          <a:prstGeom prst="rect">
            <a:avLst/>
          </a:prstGeom>
        </p:spPr>
      </p:pic>
      <p:sp>
        <p:nvSpPr>
          <p:cNvPr id="2" name="Title 1">
            <a:extLst>
              <a:ext uri="{FF2B5EF4-FFF2-40B4-BE49-F238E27FC236}">
                <a16:creationId xmlns:a16="http://schemas.microsoft.com/office/drawing/2014/main" id="{06CDB7F5-9C6F-4C0A-8563-02C5DF290858}"/>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17</a:t>
            </a:r>
            <a:endParaRPr lang="en-AU" dirty="0">
              <a:solidFill>
                <a:srgbClr val="145C76"/>
              </a:solidFill>
            </a:endParaRPr>
          </a:p>
        </p:txBody>
      </p:sp>
      <p:sp>
        <p:nvSpPr>
          <p:cNvPr id="961"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If under a given set of conditions, the reaction </a:t>
            </a:r>
            <a:r>
              <a:rPr lang="en-US" sz="2400" b="0" i="1" u="none" strike="noStrike" cap="none">
                <a:solidFill>
                  <a:srgbClr val="000000"/>
                </a:solidFill>
                <a:latin typeface="Arial"/>
                <a:ea typeface="Arial"/>
                <a:cs typeface="Arial"/>
                <a:sym typeface="Arial"/>
              </a:rPr>
              <a:t>A → B </a:t>
            </a:r>
            <a:r>
              <a:rPr lang="en-US" sz="2400" b="0" i="0" u="none" strike="noStrike" cap="none">
                <a:solidFill>
                  <a:srgbClr val="000000"/>
                </a:solidFill>
                <a:latin typeface="Arial"/>
                <a:ea typeface="Arial"/>
                <a:cs typeface="Arial"/>
                <a:sym typeface="Arial"/>
              </a:rPr>
              <a:t>occurs with </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G = </a:t>
            </a:r>
            <a:r>
              <a:rPr lang="en-US" sz="2400" b="0" i="0" u="none" strike="noStrike" cap="none">
                <a:solidFill>
                  <a:schemeClr val="dk1"/>
                </a:solidFill>
                <a:latin typeface="Arial"/>
                <a:ea typeface="Arial"/>
                <a:cs typeface="Arial"/>
                <a:sym typeface="Arial"/>
              </a:rPr>
              <a:t>–14 kJ</a:t>
            </a:r>
            <a:r>
              <a:rPr lang="en-US" sz="2400" b="0" i="0" u="none" strike="noStrike" cap="none">
                <a:solidFill>
                  <a:srgbClr val="000000"/>
                </a:solidFill>
                <a:latin typeface="Arial"/>
                <a:ea typeface="Arial"/>
                <a:cs typeface="Arial"/>
                <a:sym typeface="Arial"/>
              </a:rPr>
              <a:t>/mol and the reaction </a:t>
            </a:r>
            <a:r>
              <a:rPr lang="en-US" sz="2400" b="0" i="1" u="none" strike="noStrike" cap="none">
                <a:solidFill>
                  <a:srgbClr val="000000"/>
                </a:solidFill>
                <a:latin typeface="Arial"/>
                <a:ea typeface="Arial"/>
                <a:cs typeface="Arial"/>
                <a:sym typeface="Arial"/>
              </a:rPr>
              <a:t>C → B </a:t>
            </a:r>
            <a:r>
              <a:rPr lang="en-US" sz="2400" b="0" i="0" u="none" strike="noStrike" cap="none">
                <a:solidFill>
                  <a:srgbClr val="000000"/>
                </a:solidFill>
                <a:latin typeface="Arial"/>
                <a:ea typeface="Arial"/>
                <a:cs typeface="Arial"/>
                <a:sym typeface="Arial"/>
              </a:rPr>
              <a:t>occurs when </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G </a:t>
            </a:r>
            <a:r>
              <a:rPr lang="en-US" sz="2400" b="0" i="0" u="none" strike="noStrike" cap="none">
                <a:solidFill>
                  <a:schemeClr val="dk1"/>
                </a:solidFill>
                <a:latin typeface="Arial"/>
                <a:ea typeface="Arial"/>
                <a:cs typeface="Arial"/>
                <a:sym typeface="Arial"/>
              </a:rPr>
              <a:t>= +16 kJ</a:t>
            </a:r>
            <a:r>
              <a:rPr lang="en-US" sz="2400" b="0" i="0" u="none" strike="noStrike" cap="none">
                <a:solidFill>
                  <a:srgbClr val="000000"/>
                </a:solidFill>
                <a:latin typeface="Arial"/>
                <a:ea typeface="Arial"/>
                <a:cs typeface="Arial"/>
                <a:sym typeface="Arial"/>
              </a:rPr>
              <a:t>/mol, then:</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the conversion of </a:t>
            </a:r>
            <a:r>
              <a:rPr lang="en-US" sz="2400" b="0" i="1" u="none" strike="noStrike" cap="none">
                <a:solidFill>
                  <a:srgbClr val="000000"/>
                </a:solidFill>
                <a:latin typeface="Arial"/>
                <a:ea typeface="Arial"/>
                <a:cs typeface="Arial"/>
                <a:sym typeface="Arial"/>
              </a:rPr>
              <a:t>C </a:t>
            </a:r>
            <a:r>
              <a:rPr lang="en-US" sz="2400" b="0" i="0" u="none" strike="noStrike" cap="none">
                <a:solidFill>
                  <a:srgbClr val="000000"/>
                </a:solidFill>
                <a:latin typeface="Arial"/>
                <a:ea typeface="Arial"/>
                <a:cs typeface="Arial"/>
                <a:sym typeface="Arial"/>
              </a:rPr>
              <a:t>to </a:t>
            </a:r>
            <a:r>
              <a:rPr lang="en-US" sz="2400" b="0" i="1" u="none" strike="noStrike" cap="none">
                <a:solidFill>
                  <a:srgbClr val="000000"/>
                </a:solidFill>
                <a:latin typeface="Arial"/>
                <a:ea typeface="Arial"/>
                <a:cs typeface="Arial"/>
                <a:sym typeface="Arial"/>
              </a:rPr>
              <a:t>A </a:t>
            </a:r>
            <a:r>
              <a:rPr lang="en-US" sz="2400" b="0" i="0" u="none" strike="noStrike" cap="none">
                <a:solidFill>
                  <a:srgbClr val="000000"/>
                </a:solidFill>
                <a:latin typeface="Arial"/>
                <a:ea typeface="Arial"/>
                <a:cs typeface="Arial"/>
                <a:sym typeface="Arial"/>
              </a:rPr>
              <a:t>is freely reversible. </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the conversion of </a:t>
            </a:r>
            <a:r>
              <a:rPr lang="en-US" sz="2400" b="0" i="1" u="none" strike="noStrike" cap="none">
                <a:solidFill>
                  <a:srgbClr val="000000"/>
                </a:solidFill>
                <a:latin typeface="Arial"/>
                <a:ea typeface="Arial"/>
                <a:cs typeface="Arial"/>
                <a:sym typeface="Arial"/>
              </a:rPr>
              <a:t>A </a:t>
            </a:r>
            <a:r>
              <a:rPr lang="en-US" sz="2400" b="0" i="0" u="none" strike="noStrike" cap="none">
                <a:solidFill>
                  <a:srgbClr val="000000"/>
                </a:solidFill>
                <a:latin typeface="Arial"/>
                <a:ea typeface="Arial"/>
                <a:cs typeface="Arial"/>
                <a:sym typeface="Arial"/>
              </a:rPr>
              <a:t>to </a:t>
            </a:r>
            <a:r>
              <a:rPr lang="en-US" sz="2400" b="0" i="1" u="none" strike="noStrike" cap="none">
                <a:solidFill>
                  <a:srgbClr val="000000"/>
                </a:solidFill>
                <a:latin typeface="Arial"/>
                <a:ea typeface="Arial"/>
                <a:cs typeface="Arial"/>
                <a:sym typeface="Arial"/>
              </a:rPr>
              <a:t>C </a:t>
            </a:r>
            <a:r>
              <a:rPr lang="en-US" sz="2400" b="0" i="0" u="none" strike="noStrike" cap="none">
                <a:solidFill>
                  <a:srgbClr val="000000"/>
                </a:solidFill>
                <a:latin typeface="Arial"/>
                <a:ea typeface="Arial"/>
                <a:cs typeface="Arial"/>
                <a:sym typeface="Arial"/>
              </a:rPr>
              <a:t>is exergonic. </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a:t>
            </a:r>
            <a:r>
              <a:rPr lang="en-US" sz="2400" b="0" i="1" u="none" strike="noStrike" cap="none">
                <a:solidFill>
                  <a:srgbClr val="000000"/>
                </a:solidFill>
                <a:latin typeface="Arial"/>
                <a:ea typeface="Arial"/>
                <a:cs typeface="Arial"/>
                <a:sym typeface="Arial"/>
              </a:rPr>
              <a:t>A </a:t>
            </a:r>
            <a:r>
              <a:rPr lang="en-US" sz="2400" b="0" i="0" u="none" strike="noStrike" cap="none">
                <a:solidFill>
                  <a:srgbClr val="000000"/>
                </a:solidFill>
                <a:latin typeface="Arial"/>
                <a:ea typeface="Arial"/>
                <a:cs typeface="Arial"/>
                <a:sym typeface="Arial"/>
              </a:rPr>
              <a:t>and </a:t>
            </a:r>
            <a:r>
              <a:rPr lang="en-US" sz="2400" b="0" i="1" u="none" strike="noStrike" cap="none">
                <a:solidFill>
                  <a:srgbClr val="000000"/>
                </a:solidFill>
                <a:latin typeface="Arial"/>
                <a:ea typeface="Arial"/>
                <a:cs typeface="Arial"/>
                <a:sym typeface="Arial"/>
              </a:rPr>
              <a:t>C </a:t>
            </a:r>
            <a:r>
              <a:rPr lang="en-US" sz="2400" b="0" i="0" u="none" strike="noStrike" cap="none">
                <a:solidFill>
                  <a:srgbClr val="000000"/>
                </a:solidFill>
                <a:latin typeface="Arial"/>
                <a:ea typeface="Arial"/>
                <a:cs typeface="Arial"/>
                <a:sym typeface="Arial"/>
              </a:rPr>
              <a:t>can never be at equilibrium, even under different</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     reaction conditions.</a:t>
            </a:r>
            <a:endParaRPr sz="24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the conversion of </a:t>
            </a:r>
            <a:r>
              <a:rPr lang="en-US" sz="2400" b="0" i="1" u="none" strike="noStrike" cap="none">
                <a:solidFill>
                  <a:srgbClr val="000000"/>
                </a:solidFill>
                <a:latin typeface="Arial"/>
                <a:ea typeface="Arial"/>
                <a:cs typeface="Arial"/>
                <a:sym typeface="Arial"/>
              </a:rPr>
              <a:t>A </a:t>
            </a:r>
            <a:r>
              <a:rPr lang="en-US" sz="2400" b="0" i="0" u="none" strike="noStrike" cap="none">
                <a:solidFill>
                  <a:srgbClr val="000000"/>
                </a:solidFill>
                <a:latin typeface="Arial"/>
                <a:ea typeface="Arial"/>
                <a:cs typeface="Arial"/>
                <a:sym typeface="Arial"/>
              </a:rPr>
              <a:t>to </a:t>
            </a:r>
            <a:r>
              <a:rPr lang="en-US" sz="2400" b="0" i="1" u="none" strike="noStrike" cap="none">
                <a:solidFill>
                  <a:srgbClr val="000000"/>
                </a:solidFill>
                <a:latin typeface="Arial"/>
                <a:ea typeface="Arial"/>
                <a:cs typeface="Arial"/>
                <a:sym typeface="Arial"/>
              </a:rPr>
              <a:t>C </a:t>
            </a:r>
            <a:r>
              <a:rPr lang="en-US" sz="2400" b="0" i="0" u="none" strike="noStrike" cap="none">
                <a:solidFill>
                  <a:srgbClr val="000000"/>
                </a:solidFill>
                <a:latin typeface="Arial"/>
                <a:ea typeface="Arial"/>
                <a:cs typeface="Arial"/>
                <a:sym typeface="Arial"/>
              </a:rPr>
              <a:t>is entropically driven.</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966"/>
        <p:cNvGrpSpPr/>
        <p:nvPr/>
      </p:nvGrpSpPr>
      <p:grpSpPr>
        <a:xfrm>
          <a:off x="0" y="0"/>
          <a:ext cx="0" cy="0"/>
          <a:chOff x="0" y="0"/>
          <a:chExt cx="0" cy="0"/>
        </a:xfrm>
      </p:grpSpPr>
      <p:sp>
        <p:nvSpPr>
          <p:cNvPr id="2" name="Title 1">
            <a:extLst>
              <a:ext uri="{FF2B5EF4-FFF2-40B4-BE49-F238E27FC236}">
                <a16:creationId xmlns:a16="http://schemas.microsoft.com/office/drawing/2014/main" id="{FCEAE760-7DB8-4EF0-B7FF-227A84D8D654}"/>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17, Response</a:t>
            </a:r>
            <a:endParaRPr lang="en-AU" dirty="0">
              <a:solidFill>
                <a:srgbClr val="145C76"/>
              </a:solidFill>
            </a:endParaRPr>
          </a:p>
        </p:txBody>
      </p:sp>
      <p:sp>
        <p:nvSpPr>
          <p:cNvPr id="968" name="Content Placeholder"/>
          <p:cNvSpPr txBox="1"/>
          <p:nvPr/>
        </p:nvSpPr>
        <p:spPr>
          <a:xfrm>
            <a:off x="228600" y="1412874"/>
            <a:ext cx="8566150" cy="514032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If under a given set of conditions, the reaction </a:t>
            </a:r>
            <a:r>
              <a:rPr lang="en-US" sz="2400" b="0" i="1" u="none" strike="noStrike" cap="none" dirty="0">
                <a:solidFill>
                  <a:srgbClr val="000000"/>
                </a:solidFill>
                <a:latin typeface="Arial"/>
                <a:ea typeface="Arial"/>
                <a:cs typeface="Arial"/>
                <a:sym typeface="Arial"/>
              </a:rPr>
              <a:t>A → B </a:t>
            </a:r>
            <a:r>
              <a:rPr lang="en-US" sz="2400" b="0" i="0" u="none" strike="noStrike" cap="none" dirty="0">
                <a:solidFill>
                  <a:srgbClr val="000000"/>
                </a:solidFill>
                <a:latin typeface="Arial"/>
                <a:ea typeface="Arial"/>
                <a:cs typeface="Arial"/>
                <a:sym typeface="Arial"/>
              </a:rPr>
              <a:t>occurs with </a:t>
            </a:r>
            <a:r>
              <a:rPr lang="en-US" sz="2400" b="0"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G = –</a:t>
            </a:r>
            <a:r>
              <a:rPr lang="en-US" sz="2400" b="0" i="0" u="none" strike="noStrike" cap="none" dirty="0">
                <a:solidFill>
                  <a:schemeClr val="dk1"/>
                </a:solidFill>
                <a:latin typeface="Arial"/>
                <a:ea typeface="Arial"/>
                <a:cs typeface="Arial"/>
                <a:sym typeface="Arial"/>
              </a:rPr>
              <a:t>14 kJ</a:t>
            </a:r>
            <a:r>
              <a:rPr lang="en-US" sz="2400" b="0" i="0" u="none" strike="noStrike" cap="none" dirty="0">
                <a:solidFill>
                  <a:srgbClr val="000000"/>
                </a:solidFill>
                <a:latin typeface="Arial"/>
                <a:ea typeface="Arial"/>
                <a:cs typeface="Arial"/>
                <a:sym typeface="Arial"/>
              </a:rPr>
              <a:t>/mol and the reaction </a:t>
            </a:r>
            <a:r>
              <a:rPr lang="en-US" sz="2400" b="0" i="1" u="none" strike="noStrike" cap="none" dirty="0">
                <a:solidFill>
                  <a:srgbClr val="000000"/>
                </a:solidFill>
                <a:latin typeface="Arial"/>
                <a:ea typeface="Arial"/>
                <a:cs typeface="Arial"/>
                <a:sym typeface="Arial"/>
              </a:rPr>
              <a:t>C → B </a:t>
            </a:r>
            <a:r>
              <a:rPr lang="en-US" sz="2400" b="0" i="0" u="none" strike="noStrike" cap="none" dirty="0">
                <a:solidFill>
                  <a:srgbClr val="000000"/>
                </a:solidFill>
                <a:latin typeface="Arial"/>
                <a:ea typeface="Arial"/>
                <a:cs typeface="Arial"/>
                <a:sym typeface="Arial"/>
              </a:rPr>
              <a:t>occurs when </a:t>
            </a:r>
            <a:r>
              <a:rPr lang="en-US" sz="2400" b="0"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G </a:t>
            </a:r>
            <a:r>
              <a:rPr lang="en-US" sz="2400" b="0" i="0" u="none" strike="noStrike" cap="none" dirty="0">
                <a:solidFill>
                  <a:schemeClr val="dk1"/>
                </a:solidFill>
                <a:latin typeface="Arial"/>
                <a:ea typeface="Arial"/>
                <a:cs typeface="Arial"/>
                <a:sym typeface="Arial"/>
              </a:rPr>
              <a:t>= +16 kJ</a:t>
            </a:r>
            <a:r>
              <a:rPr lang="en-US" sz="2400" b="0" i="0" u="none" strike="noStrike" cap="none" dirty="0">
                <a:solidFill>
                  <a:srgbClr val="000000"/>
                </a:solidFill>
                <a:latin typeface="Arial"/>
                <a:ea typeface="Arial"/>
                <a:cs typeface="Arial"/>
                <a:sym typeface="Arial"/>
              </a:rPr>
              <a:t>/mol, then:</a:t>
            </a:r>
            <a:endParaRPr sz="2400" b="0" i="0" u="none" strike="noStrike" cap="none" dirty="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dirty="0">
                <a:solidFill>
                  <a:srgbClr val="000000"/>
                </a:solidFill>
                <a:latin typeface="Arial"/>
                <a:ea typeface="Arial"/>
                <a:cs typeface="Arial"/>
                <a:sym typeface="Arial"/>
              </a:rPr>
              <a:t>B. the conversion of </a:t>
            </a:r>
            <a:r>
              <a:rPr lang="en-US" sz="2400" b="1" i="1" u="none" strike="noStrike" cap="none" dirty="0">
                <a:solidFill>
                  <a:srgbClr val="000000"/>
                </a:solidFill>
                <a:latin typeface="Arial"/>
                <a:ea typeface="Arial"/>
                <a:cs typeface="Arial"/>
                <a:sym typeface="Arial"/>
              </a:rPr>
              <a:t>A </a:t>
            </a:r>
            <a:r>
              <a:rPr lang="en-US" sz="2400" b="1" i="0" u="none" strike="noStrike" cap="none" dirty="0">
                <a:solidFill>
                  <a:srgbClr val="000000"/>
                </a:solidFill>
                <a:latin typeface="Arial"/>
                <a:ea typeface="Arial"/>
                <a:cs typeface="Arial"/>
                <a:sym typeface="Arial"/>
              </a:rPr>
              <a:t>to </a:t>
            </a:r>
            <a:r>
              <a:rPr lang="en-US" sz="2400" b="1" i="1" u="none" strike="noStrike" cap="none" dirty="0">
                <a:solidFill>
                  <a:srgbClr val="000000"/>
                </a:solidFill>
                <a:latin typeface="Arial"/>
                <a:ea typeface="Arial"/>
                <a:cs typeface="Arial"/>
                <a:sym typeface="Arial"/>
              </a:rPr>
              <a:t>C </a:t>
            </a:r>
            <a:r>
              <a:rPr lang="en-US" sz="2400" b="1" i="0" u="none" strike="noStrike" cap="none" dirty="0">
                <a:solidFill>
                  <a:srgbClr val="000000"/>
                </a:solidFill>
                <a:latin typeface="Arial"/>
                <a:ea typeface="Arial"/>
                <a:cs typeface="Arial"/>
                <a:sym typeface="Arial"/>
              </a:rPr>
              <a:t>is exergonic. </a:t>
            </a:r>
            <a:endParaRPr dirty="0"/>
          </a:p>
          <a:p>
            <a:pPr marL="0" marR="0" lvl="0" indent="0" algn="l" rtl="0">
              <a:lnSpc>
                <a:spcPct val="115000"/>
              </a:lnSpc>
              <a:spcBef>
                <a:spcPts val="0"/>
              </a:spcBef>
              <a:spcAft>
                <a:spcPts val="0"/>
              </a:spcAft>
              <a:buClr>
                <a:srgbClr val="000000"/>
              </a:buClr>
              <a:buSzPts val="1100"/>
              <a:buFont typeface="Calibri"/>
              <a:buNone/>
            </a:pPr>
            <a:endParaRPr sz="24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1" u="none" strike="noStrike" cap="none" dirty="0">
                <a:solidFill>
                  <a:srgbClr val="000000"/>
                </a:solidFill>
                <a:latin typeface="Arial"/>
                <a:ea typeface="Arial"/>
                <a:cs typeface="Arial"/>
                <a:sym typeface="Arial"/>
              </a:rPr>
              <a:t>A → B	</a:t>
            </a:r>
            <a:r>
              <a:rPr lang="en-US" sz="2400" b="1" i="0" u="none" strike="noStrike" cap="none" dirty="0">
                <a:solidFill>
                  <a:schemeClr val="dk1"/>
                </a:solidFill>
                <a:latin typeface="Arial"/>
                <a:ea typeface="Arial"/>
                <a:cs typeface="Arial"/>
                <a:sym typeface="Arial"/>
              </a:rPr>
              <a:t> ∆</a:t>
            </a:r>
            <a:r>
              <a:rPr lang="en-US" sz="2400" b="1" i="1" u="none" strike="noStrike" cap="none" dirty="0">
                <a:solidFill>
                  <a:schemeClr val="dk1"/>
                </a:solidFill>
                <a:latin typeface="Arial"/>
                <a:ea typeface="Arial"/>
                <a:cs typeface="Arial"/>
                <a:sym typeface="Arial"/>
              </a:rPr>
              <a:t>G = </a:t>
            </a:r>
            <a:r>
              <a:rPr lang="en-US" sz="2400" b="1" i="0" u="none" strike="noStrike" cap="none" dirty="0">
                <a:solidFill>
                  <a:schemeClr val="dk1"/>
                </a:solidFill>
                <a:latin typeface="Arial"/>
                <a:ea typeface="Arial"/>
                <a:cs typeface="Arial"/>
                <a:sym typeface="Arial"/>
              </a:rPr>
              <a:t>–14 kJ</a:t>
            </a:r>
            <a:r>
              <a:rPr lang="en-US" sz="2400" b="1" i="0" u="none" strike="noStrike" cap="none" dirty="0">
                <a:solidFill>
                  <a:srgbClr val="000000"/>
                </a:solidFill>
                <a:latin typeface="Arial"/>
                <a:ea typeface="Arial"/>
                <a:cs typeface="Arial"/>
                <a:sym typeface="Arial"/>
              </a:rPr>
              <a:t>/mol</a:t>
            </a:r>
            <a:endParaRPr sz="24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1" u="sng" strike="noStrike" cap="none" dirty="0">
                <a:solidFill>
                  <a:srgbClr val="000000"/>
                </a:solidFill>
                <a:latin typeface="Arial"/>
                <a:ea typeface="Arial"/>
                <a:cs typeface="Arial"/>
                <a:sym typeface="Arial"/>
              </a:rPr>
              <a:t>B → C	 </a:t>
            </a:r>
            <a:r>
              <a:rPr lang="en-US" sz="2400" b="1" i="0" u="sng" strike="noStrike" cap="none" dirty="0">
                <a:solidFill>
                  <a:schemeClr val="dk1"/>
                </a:solidFill>
                <a:latin typeface="Arial"/>
                <a:ea typeface="Arial"/>
                <a:cs typeface="Arial"/>
                <a:sym typeface="Arial"/>
              </a:rPr>
              <a:t>∆</a:t>
            </a:r>
            <a:r>
              <a:rPr lang="en-US" sz="2400" b="1" i="1" u="sng" strike="noStrike" cap="none" dirty="0">
                <a:solidFill>
                  <a:schemeClr val="dk1"/>
                </a:solidFill>
                <a:latin typeface="Arial"/>
                <a:ea typeface="Arial"/>
                <a:cs typeface="Arial"/>
                <a:sym typeface="Arial"/>
              </a:rPr>
              <a:t>G = –</a:t>
            </a:r>
            <a:r>
              <a:rPr lang="en-US" sz="2400" b="1" i="0" u="sng" strike="noStrike" cap="none" dirty="0">
                <a:solidFill>
                  <a:schemeClr val="dk1"/>
                </a:solidFill>
                <a:latin typeface="Arial"/>
                <a:ea typeface="Arial"/>
                <a:cs typeface="Arial"/>
                <a:sym typeface="Arial"/>
              </a:rPr>
              <a:t>16 kJ</a:t>
            </a:r>
            <a:r>
              <a:rPr lang="en-US" sz="2400" b="1" i="0" u="sng" strike="noStrike" cap="none" dirty="0">
                <a:solidFill>
                  <a:srgbClr val="000000"/>
                </a:solidFill>
                <a:latin typeface="Arial"/>
                <a:ea typeface="Arial"/>
                <a:cs typeface="Arial"/>
                <a:sym typeface="Arial"/>
              </a:rPr>
              <a:t>/mol</a:t>
            </a:r>
            <a:endParaRPr dirty="0"/>
          </a:p>
          <a:p>
            <a:pPr marL="0" marR="0" lvl="0" indent="0" algn="l" rtl="0">
              <a:lnSpc>
                <a:spcPct val="115000"/>
              </a:lnSpc>
              <a:spcBef>
                <a:spcPts val="0"/>
              </a:spcBef>
              <a:spcAft>
                <a:spcPts val="0"/>
              </a:spcAft>
              <a:buClr>
                <a:srgbClr val="000000"/>
              </a:buClr>
              <a:buSzPts val="1100"/>
              <a:buFont typeface="Arial"/>
              <a:buNone/>
            </a:pPr>
            <a:r>
              <a:rPr lang="en-US" sz="2400" b="1" i="1" u="none" strike="noStrike" cap="none" dirty="0">
                <a:solidFill>
                  <a:srgbClr val="000000"/>
                </a:solidFill>
                <a:latin typeface="Arial"/>
                <a:ea typeface="Arial"/>
                <a:cs typeface="Arial"/>
                <a:sym typeface="Arial"/>
              </a:rPr>
              <a:t>A → C	</a:t>
            </a:r>
            <a:r>
              <a:rPr lang="en-US" sz="2400" b="1" i="0" u="none" strike="noStrike" cap="none" dirty="0">
                <a:solidFill>
                  <a:schemeClr val="dk1"/>
                </a:solidFill>
                <a:latin typeface="Arial"/>
                <a:ea typeface="Arial"/>
                <a:cs typeface="Arial"/>
                <a:sym typeface="Arial"/>
              </a:rPr>
              <a:t> ∆</a:t>
            </a:r>
            <a:r>
              <a:rPr lang="en-US" sz="2400" b="1" i="1" u="none" strike="noStrike" cap="none" dirty="0">
                <a:solidFill>
                  <a:schemeClr val="dk1"/>
                </a:solidFill>
                <a:latin typeface="Arial"/>
                <a:ea typeface="Arial"/>
                <a:cs typeface="Arial"/>
                <a:sym typeface="Arial"/>
              </a:rPr>
              <a:t>G = –</a:t>
            </a:r>
            <a:r>
              <a:rPr lang="en-US" sz="2400" b="1" i="0" u="none" strike="noStrike" cap="none" dirty="0">
                <a:solidFill>
                  <a:schemeClr val="dk1"/>
                </a:solidFill>
                <a:latin typeface="Arial"/>
                <a:ea typeface="Arial"/>
                <a:cs typeface="Arial"/>
                <a:sym typeface="Arial"/>
              </a:rPr>
              <a:t>30 kJ</a:t>
            </a:r>
            <a:r>
              <a:rPr lang="en-US" sz="2400" b="1" i="0" u="none" strike="noStrike" cap="none" dirty="0">
                <a:solidFill>
                  <a:srgbClr val="000000"/>
                </a:solidFill>
                <a:latin typeface="Arial"/>
                <a:ea typeface="Arial"/>
                <a:cs typeface="Arial"/>
                <a:sym typeface="Arial"/>
              </a:rPr>
              <a:t>/mol</a:t>
            </a:r>
            <a:endParaRPr dirty="0"/>
          </a:p>
          <a:p>
            <a:pPr marL="0" marR="0" lvl="0" indent="0" algn="l" rtl="0">
              <a:lnSpc>
                <a:spcPct val="115000"/>
              </a:lnSpc>
              <a:spcBef>
                <a:spcPts val="0"/>
              </a:spcBef>
              <a:spcAft>
                <a:spcPts val="0"/>
              </a:spcAft>
              <a:buClr>
                <a:srgbClr val="000000"/>
              </a:buClr>
              <a:buSzPts val="1100"/>
              <a:buFont typeface="Arial"/>
              <a:buNone/>
            </a:pPr>
            <a:endParaRPr sz="24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dirty="0">
                <a:solidFill>
                  <a:schemeClr val="dk1"/>
                </a:solidFill>
                <a:latin typeface="Arial"/>
                <a:ea typeface="Arial"/>
                <a:cs typeface="Arial"/>
                <a:sym typeface="Arial"/>
              </a:rPr>
              <a:t>The conversion of </a:t>
            </a:r>
            <a:r>
              <a:rPr lang="en-US" sz="2400" b="1" i="1" u="none" strike="noStrike" cap="none" dirty="0">
                <a:solidFill>
                  <a:schemeClr val="dk1"/>
                </a:solidFill>
                <a:latin typeface="Arial"/>
                <a:ea typeface="Arial"/>
                <a:cs typeface="Arial"/>
                <a:sym typeface="Arial"/>
              </a:rPr>
              <a:t>A </a:t>
            </a:r>
            <a:r>
              <a:rPr lang="en-US" sz="2400" b="1" i="0" u="none" strike="noStrike" cap="none" dirty="0">
                <a:solidFill>
                  <a:schemeClr val="dk1"/>
                </a:solidFill>
                <a:latin typeface="Arial"/>
                <a:ea typeface="Arial"/>
                <a:cs typeface="Arial"/>
                <a:sym typeface="Arial"/>
              </a:rPr>
              <a:t>to </a:t>
            </a:r>
            <a:r>
              <a:rPr lang="en-US" sz="2400" b="1" i="1" u="none" strike="noStrike" cap="none" dirty="0">
                <a:solidFill>
                  <a:schemeClr val="dk1"/>
                </a:solidFill>
                <a:latin typeface="Arial"/>
                <a:ea typeface="Arial"/>
                <a:cs typeface="Arial"/>
                <a:sym typeface="Arial"/>
              </a:rPr>
              <a:t>C </a:t>
            </a:r>
            <a:r>
              <a:rPr lang="en-US" sz="2400" b="1" i="0" u="none" strike="noStrike" cap="none" dirty="0">
                <a:solidFill>
                  <a:schemeClr val="dk1"/>
                </a:solidFill>
                <a:latin typeface="Arial"/>
                <a:ea typeface="Arial"/>
                <a:cs typeface="Arial"/>
                <a:sym typeface="Arial"/>
              </a:rPr>
              <a:t>is exergonic because ∆</a:t>
            </a:r>
            <a:r>
              <a:rPr lang="en-US" sz="2400" b="1" i="1" u="none" strike="noStrike" cap="none" dirty="0">
                <a:solidFill>
                  <a:schemeClr val="dk1"/>
                </a:solidFill>
                <a:latin typeface="Arial"/>
                <a:ea typeface="Arial"/>
                <a:cs typeface="Arial"/>
                <a:sym typeface="Arial"/>
              </a:rPr>
              <a:t>G </a:t>
            </a:r>
            <a:r>
              <a:rPr lang="en-US" sz="2400" b="1" i="0" u="none" strike="noStrike" cap="none" dirty="0">
                <a:solidFill>
                  <a:schemeClr val="dk1"/>
                </a:solidFill>
                <a:latin typeface="Arial"/>
                <a:ea typeface="Arial"/>
                <a:cs typeface="Arial"/>
                <a:sym typeface="Arial"/>
              </a:rPr>
              <a:t>is negative (meaning free energy is </a:t>
            </a:r>
            <a:r>
              <a:rPr lang="en-US" sz="2400" b="1" i="1" u="none" strike="noStrike" cap="none" dirty="0">
                <a:solidFill>
                  <a:schemeClr val="dk1"/>
                </a:solidFill>
                <a:latin typeface="Arial"/>
                <a:ea typeface="Arial"/>
                <a:cs typeface="Arial"/>
                <a:sym typeface="Arial"/>
              </a:rPr>
              <a:t>released</a:t>
            </a:r>
            <a:r>
              <a:rPr lang="en-US" sz="2400" b="1" i="0" u="none" strike="noStrike" cap="none" dirty="0">
                <a:solidFill>
                  <a:schemeClr val="dk1"/>
                </a:solidFill>
                <a:latin typeface="Arial"/>
                <a:ea typeface="Arial"/>
                <a:cs typeface="Arial"/>
                <a:sym typeface="Arial"/>
              </a:rPr>
              <a:t>). </a:t>
            </a:r>
            <a:endParaRPr dirty="0"/>
          </a:p>
          <a:p>
            <a:pPr marL="0" marR="0" lvl="0" indent="0" algn="l" rtl="0">
              <a:lnSpc>
                <a:spcPct val="115000"/>
              </a:lnSpc>
              <a:spcBef>
                <a:spcPts val="0"/>
              </a:spcBef>
              <a:spcAft>
                <a:spcPts val="0"/>
              </a:spcAft>
              <a:buClr>
                <a:srgbClr val="000000"/>
              </a:buClr>
              <a:buSzPts val="1100"/>
              <a:buFont typeface="Arial"/>
              <a:buNone/>
            </a:pPr>
            <a:endParaRPr sz="24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0" i="0" u="sng"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5" name="Title 4">
            <a:extLst>
              <a:ext uri="{FF2B5EF4-FFF2-40B4-BE49-F238E27FC236}">
                <a16:creationId xmlns:a16="http://schemas.microsoft.com/office/drawing/2014/main" id="{91DB3867-EB26-431F-A5DD-0936FEB9EC0A}"/>
              </a:ext>
            </a:extLst>
          </p:cNvPr>
          <p:cNvSpPr>
            <a:spLocks noGrp="1"/>
          </p:cNvSpPr>
          <p:nvPr>
            <p:ph type="title"/>
          </p:nvPr>
        </p:nvSpPr>
        <p:spPr/>
        <p:txBody>
          <a:bodyPr/>
          <a:lstStyle/>
          <a:p>
            <a:r>
              <a:rPr lang="en-US" sz="3200" b="1" i="1" dirty="0">
                <a:solidFill>
                  <a:srgbClr val="4E4CB4"/>
                </a:solidFill>
                <a:latin typeface="Arial"/>
                <a:ea typeface="Arial"/>
                <a:cs typeface="Arial"/>
                <a:sym typeface="Arial"/>
              </a:rPr>
              <a:t>K</a:t>
            </a:r>
            <a:r>
              <a:rPr lang="en-US" sz="3200" b="1" baseline="-25000" dirty="0">
                <a:solidFill>
                  <a:srgbClr val="4E4CB4"/>
                </a:solidFill>
                <a:latin typeface="Arial"/>
                <a:ea typeface="Arial"/>
                <a:cs typeface="Arial"/>
                <a:sym typeface="Arial"/>
              </a:rPr>
              <a:t>eq</a:t>
            </a:r>
            <a:r>
              <a:rPr lang="en-US" sz="3200" b="1" dirty="0">
                <a:solidFill>
                  <a:srgbClr val="4E4CB4"/>
                </a:solidFill>
                <a:latin typeface="Arial"/>
                <a:ea typeface="Arial"/>
                <a:cs typeface="Arial"/>
                <a:sym typeface="Arial"/>
              </a:rPr>
              <a:t> and</a:t>
            </a:r>
            <a:r>
              <a:rPr lang="en-US" sz="3200" dirty="0">
                <a:solidFill>
                  <a:srgbClr val="4E4CB4"/>
                </a:solidFill>
                <a:latin typeface="Arial"/>
                <a:ea typeface="Arial"/>
                <a:cs typeface="Arial"/>
                <a:sym typeface="Arial"/>
              </a:rPr>
              <a:t> ∆</a:t>
            </a:r>
            <a:r>
              <a:rPr lang="en-US" sz="3200" b="1" i="1" dirty="0">
                <a:solidFill>
                  <a:srgbClr val="4E4CB4"/>
                </a:solidFill>
                <a:latin typeface="Arial"/>
                <a:ea typeface="Arial"/>
                <a:cs typeface="Arial"/>
                <a:sym typeface="Arial"/>
              </a:rPr>
              <a:t>G</a:t>
            </a:r>
            <a:r>
              <a:rPr lang="en-US" sz="3200" b="1" dirty="0">
                <a:solidFill>
                  <a:srgbClr val="4E4CB4"/>
                </a:solidFill>
                <a:latin typeface="Arial"/>
                <a:ea typeface="Arial"/>
                <a:cs typeface="Arial"/>
                <a:sym typeface="Arial"/>
              </a:rPr>
              <a:t>° Are Measures of a Reaction’s Tendency to Proceed Spontaneously</a:t>
            </a:r>
            <a:endParaRPr lang="en-AU" sz="3200" dirty="0">
              <a:solidFill>
                <a:srgbClr val="4E4CB4"/>
              </a:solidFill>
            </a:endParaRPr>
          </a:p>
        </p:txBody>
      </p:sp>
      <p:sp>
        <p:nvSpPr>
          <p:cNvPr id="6" name="Google Shape;982;p115"/>
          <p:cNvSpPr txBox="1"/>
          <p:nvPr/>
        </p:nvSpPr>
        <p:spPr>
          <a:xfrm>
            <a:off x="258615" y="2066694"/>
            <a:ext cx="8353425" cy="52436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0000"/>
              </a:lnSpc>
              <a:spcBef>
                <a:spcPts val="0"/>
              </a:spcBef>
              <a:spcAft>
                <a:spcPts val="0"/>
              </a:spcAft>
              <a:buClr>
                <a:schemeClr val="dk1"/>
              </a:buClr>
              <a:buSzPts val="2800"/>
              <a:buFont typeface="Calibri"/>
              <a:buNone/>
            </a:pPr>
            <a:r>
              <a:rPr lang="en-US" sz="2400" b="0" i="0" u="none" strike="noStrike" cap="none" dirty="0">
                <a:solidFill>
                  <a:schemeClr val="dk1"/>
                </a:solidFill>
                <a:latin typeface="Arial"/>
                <a:ea typeface="Arial"/>
                <a:cs typeface="Arial"/>
                <a:sym typeface="Arial"/>
              </a:rPr>
              <a:t>For the reaction,</a:t>
            </a: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graphicFrame>
        <p:nvGraphicFramePr>
          <p:cNvPr id="2" name="Object 1" descr="lower a upper A + lower b upper B yields lower c upper C + lower d upper D "/>
          <p:cNvGraphicFramePr>
            <a:graphicFrameLocks noChangeAspect="1"/>
          </p:cNvGraphicFramePr>
          <p:nvPr>
            <p:extLst>
              <p:ext uri="{D42A27DB-BD31-4B8C-83A1-F6EECF244321}">
                <p14:modId xmlns:p14="http://schemas.microsoft.com/office/powerpoint/2010/main" val="1106211856"/>
              </p:ext>
            </p:extLst>
          </p:nvPr>
        </p:nvGraphicFramePr>
        <p:xfrm>
          <a:off x="2783766" y="2459970"/>
          <a:ext cx="3576468" cy="510924"/>
        </p:xfrm>
        <a:graphic>
          <a:graphicData uri="http://schemas.openxmlformats.org/presentationml/2006/ole">
            <mc:AlternateContent xmlns:mc="http://schemas.openxmlformats.org/markup-compatibility/2006">
              <mc:Choice xmlns:v="urn:schemas-microsoft-com:vml" Requires="v">
                <p:oleObj spid="_x0000_s1084" name="Equation" r:id="rId4" imgW="1422360" imgH="203040" progId="Equation.DSMT4">
                  <p:embed/>
                </p:oleObj>
              </mc:Choice>
              <mc:Fallback>
                <p:oleObj name="Equation" r:id="rId4" imgW="1422360" imgH="203040" progId="Equation.DSMT4">
                  <p:embed/>
                  <p:pic>
                    <p:nvPicPr>
                      <p:cNvPr id="0" name=""/>
                      <p:cNvPicPr/>
                      <p:nvPr/>
                    </p:nvPicPr>
                    <p:blipFill>
                      <a:blip r:embed="rId5"/>
                      <a:stretch>
                        <a:fillRect/>
                      </a:stretch>
                    </p:blipFill>
                    <p:spPr>
                      <a:xfrm>
                        <a:off x="2783766" y="2459970"/>
                        <a:ext cx="3576468" cy="510924"/>
                      </a:xfrm>
                      <a:prstGeom prst="rect">
                        <a:avLst/>
                      </a:prstGeom>
                    </p:spPr>
                  </p:pic>
                </p:oleObj>
              </mc:Fallback>
            </mc:AlternateContent>
          </a:graphicData>
        </a:graphic>
      </p:graphicFrame>
      <p:sp>
        <p:nvSpPr>
          <p:cNvPr id="7" name="Google Shape;982;p115"/>
          <p:cNvSpPr txBox="1"/>
          <p:nvPr/>
        </p:nvSpPr>
        <p:spPr>
          <a:xfrm>
            <a:off x="258615" y="3179219"/>
            <a:ext cx="8353425" cy="52436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0000"/>
              </a:lnSpc>
              <a:spcBef>
                <a:spcPts val="0"/>
              </a:spcBef>
              <a:spcAft>
                <a:spcPts val="0"/>
              </a:spcAft>
              <a:buClr>
                <a:schemeClr val="dk1"/>
              </a:buClr>
              <a:buSzPts val="2800"/>
              <a:buFont typeface="Calibri"/>
              <a:buNone/>
            </a:pPr>
            <a:r>
              <a:rPr lang="en-US" sz="2400" b="0" i="0" u="none" strike="noStrike" cap="none" dirty="0">
                <a:solidFill>
                  <a:schemeClr val="dk1"/>
                </a:solidFill>
                <a:latin typeface="Arial"/>
                <a:ea typeface="Arial"/>
                <a:cs typeface="Arial"/>
                <a:sym typeface="Arial"/>
              </a:rPr>
              <a:t>The equilibrium constant, </a:t>
            </a:r>
            <a:r>
              <a:rPr lang="en-US" sz="2400" b="0" i="1" u="none" strike="noStrike" cap="none" dirty="0" err="1">
                <a:solidFill>
                  <a:schemeClr val="dk1"/>
                </a:solidFill>
                <a:latin typeface="Arial"/>
                <a:ea typeface="Arial"/>
                <a:cs typeface="Arial"/>
                <a:sym typeface="Arial"/>
              </a:rPr>
              <a:t>K</a:t>
            </a:r>
            <a:r>
              <a:rPr lang="en-US" sz="2400" b="0" u="none" strike="noStrike" cap="none" baseline="-25000" dirty="0" err="1">
                <a:solidFill>
                  <a:schemeClr val="dk1"/>
                </a:solidFill>
                <a:latin typeface="Arial"/>
                <a:ea typeface="Arial"/>
                <a:cs typeface="Arial"/>
                <a:sym typeface="Arial"/>
              </a:rPr>
              <a:t>eq</a:t>
            </a:r>
            <a:r>
              <a:rPr lang="en-US" sz="2400" b="0" u="none" strike="noStrike" cap="none" dirty="0">
                <a:solidFill>
                  <a:schemeClr val="dk1"/>
                </a:solidFill>
                <a:latin typeface="Arial"/>
                <a:ea typeface="Arial"/>
                <a:cs typeface="Arial"/>
                <a:sym typeface="Arial"/>
              </a:rPr>
              <a:t>, is given by</a:t>
            </a:r>
            <a:endParaRPr sz="2400" b="0" i="0" u="none" strike="noStrike" cap="none" dirty="0">
              <a:solidFill>
                <a:schemeClr val="dk1"/>
              </a:solidFill>
              <a:latin typeface="Arial"/>
              <a:ea typeface="Arial"/>
              <a:cs typeface="Arial"/>
              <a:sym typeface="Arial"/>
            </a:endParaRPr>
          </a:p>
        </p:txBody>
      </p:sp>
      <p:graphicFrame>
        <p:nvGraphicFramePr>
          <p:cNvPr id="3" name="Object 2" descr="K sub e q = start fraction concentration upper C to lower c power sub e q concentration upper D to the lower d power sub e q over concentration upper A to the lower a power sub e q concentration upper B to the lower b power sub e q end fraction."/>
          <p:cNvGraphicFramePr>
            <a:graphicFrameLocks noChangeAspect="1"/>
          </p:cNvGraphicFramePr>
          <p:nvPr>
            <p:extLst>
              <p:ext uri="{D42A27DB-BD31-4B8C-83A1-F6EECF244321}">
                <p14:modId xmlns:p14="http://schemas.microsoft.com/office/powerpoint/2010/main" val="3208167028"/>
              </p:ext>
            </p:extLst>
          </p:nvPr>
        </p:nvGraphicFramePr>
        <p:xfrm>
          <a:off x="3134942" y="3834679"/>
          <a:ext cx="2083535" cy="1127560"/>
        </p:xfrm>
        <a:graphic>
          <a:graphicData uri="http://schemas.openxmlformats.org/presentationml/2006/ole">
            <mc:AlternateContent xmlns:mc="http://schemas.openxmlformats.org/markup-compatibility/2006">
              <mc:Choice xmlns:v="urn:schemas-microsoft-com:vml" Requires="v">
                <p:oleObj spid="_x0000_s1085" name="Equation" r:id="rId6" imgW="1079280" imgH="583920" progId="Equation.DSMT4">
                  <p:embed/>
                </p:oleObj>
              </mc:Choice>
              <mc:Fallback>
                <p:oleObj name="Equation" r:id="rId6" imgW="1079280" imgH="583920" progId="Equation.DSMT4">
                  <p:embed/>
                  <p:pic>
                    <p:nvPicPr>
                      <p:cNvPr id="0" name=""/>
                      <p:cNvPicPr/>
                      <p:nvPr/>
                    </p:nvPicPr>
                    <p:blipFill>
                      <a:blip r:embed="rId7"/>
                      <a:stretch>
                        <a:fillRect/>
                      </a:stretch>
                    </p:blipFill>
                    <p:spPr>
                      <a:xfrm>
                        <a:off x="3134942" y="3834679"/>
                        <a:ext cx="2083535" cy="1127560"/>
                      </a:xfrm>
                      <a:prstGeom prst="rect">
                        <a:avLst/>
                      </a:prstGeom>
                    </p:spPr>
                  </p:pic>
                </p:oleObj>
              </mc:Fallback>
            </mc:AlternateContent>
          </a:graphicData>
        </a:graphic>
      </p:graphicFrame>
      <p:sp>
        <p:nvSpPr>
          <p:cNvPr id="8" name="Google Shape;982;p115"/>
          <p:cNvSpPr txBox="1"/>
          <p:nvPr/>
        </p:nvSpPr>
        <p:spPr>
          <a:xfrm>
            <a:off x="258616" y="5093331"/>
            <a:ext cx="8353425" cy="1270524"/>
          </a:xfrm>
          <a:prstGeom prst="rect">
            <a:avLst/>
          </a:prstGeom>
          <a:noFill/>
          <a:ln>
            <a:noFill/>
          </a:ln>
        </p:spPr>
        <p:txBody>
          <a:bodyPr spcFirstLastPara="1" wrap="square" lIns="91425" tIns="45700" rIns="91425" bIns="45700" anchor="t" anchorCtr="0">
            <a:noAutofit/>
          </a:bodyPr>
          <a:lstStyle/>
          <a:p>
            <a:pPr marL="212725" marR="0" lvl="0" indent="15875" algn="l" rtl="0">
              <a:lnSpc>
                <a:spcPct val="110000"/>
              </a:lnSpc>
              <a:spcBef>
                <a:spcPts val="0"/>
              </a:spcBef>
              <a:spcAft>
                <a:spcPts val="0"/>
              </a:spcAft>
              <a:buClr>
                <a:schemeClr val="dk1"/>
              </a:buClr>
              <a:buSzPts val="2800"/>
              <a:buFont typeface="Calibri"/>
              <a:buNone/>
            </a:pPr>
            <a:r>
              <a:rPr lang="en-US" sz="2400" b="0" i="0" u="none" strike="noStrike" cap="none" dirty="0">
                <a:solidFill>
                  <a:schemeClr val="dk1"/>
                </a:solidFill>
                <a:latin typeface="Arial"/>
                <a:ea typeface="Arial"/>
                <a:cs typeface="Arial"/>
                <a:sym typeface="Arial"/>
              </a:rPr>
              <a:t>Where [A]</a:t>
            </a:r>
            <a:r>
              <a:rPr lang="en-US" sz="2400" b="0" i="0" u="none" strike="noStrike" cap="none" baseline="-25000" dirty="0">
                <a:solidFill>
                  <a:schemeClr val="dk1"/>
                </a:solidFill>
                <a:latin typeface="Arial"/>
                <a:ea typeface="Arial"/>
                <a:cs typeface="Arial"/>
                <a:sym typeface="Arial"/>
              </a:rPr>
              <a:t>eq</a:t>
            </a:r>
            <a:r>
              <a:rPr lang="en-US" sz="2400" b="0" i="0" u="none" strike="noStrike" cap="none" dirty="0">
                <a:solidFill>
                  <a:schemeClr val="dk1"/>
                </a:solidFill>
                <a:latin typeface="Arial"/>
                <a:ea typeface="Arial"/>
                <a:cs typeface="Arial"/>
                <a:sym typeface="Arial"/>
              </a:rPr>
              <a:t> is the concentration of A, [B]</a:t>
            </a:r>
            <a:r>
              <a:rPr lang="en-US" sz="2400" b="0" i="0" u="none" strike="noStrike" cap="none" baseline="-25000" dirty="0">
                <a:solidFill>
                  <a:schemeClr val="dk1"/>
                </a:solidFill>
                <a:latin typeface="Arial"/>
                <a:ea typeface="Arial"/>
                <a:cs typeface="Arial"/>
                <a:sym typeface="Arial"/>
              </a:rPr>
              <a:t>eq</a:t>
            </a:r>
            <a:r>
              <a:rPr lang="en-US" sz="2400" b="0" i="0" u="none" strike="noStrike" cap="none" dirty="0">
                <a:solidFill>
                  <a:schemeClr val="dk1"/>
                </a:solidFill>
                <a:latin typeface="Arial"/>
                <a:ea typeface="Arial"/>
                <a:cs typeface="Arial"/>
                <a:sym typeface="Arial"/>
              </a:rPr>
              <a:t> the concentration of B, and so on, when the system has reached equilibrium.</a:t>
            </a: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3" name="Title 2">
            <a:extLst>
              <a:ext uri="{FF2B5EF4-FFF2-40B4-BE49-F238E27FC236}">
                <a16:creationId xmlns:a16="http://schemas.microsoft.com/office/drawing/2014/main" id="{4FDD413D-8BB3-4129-8E9A-30259037AF64}"/>
              </a:ext>
            </a:extLst>
          </p:cNvPr>
          <p:cNvSpPr>
            <a:spLocks noGrp="1"/>
          </p:cNvSpPr>
          <p:nvPr>
            <p:ph type="title"/>
          </p:nvPr>
        </p:nvSpPr>
        <p:spPr/>
        <p:txBody>
          <a:bodyPr/>
          <a:lstStyle/>
          <a:p>
            <a:r>
              <a:rPr lang="en-US" b="1" dirty="0">
                <a:solidFill>
                  <a:srgbClr val="000000"/>
                </a:solidFill>
                <a:latin typeface="Arial"/>
                <a:ea typeface="Arial"/>
                <a:cs typeface="Arial"/>
                <a:sym typeface="Arial"/>
              </a:rPr>
              <a:t>Mass-Action Ratio, </a:t>
            </a:r>
            <a:r>
              <a:rPr lang="en-US" b="1" i="1" dirty="0">
                <a:solidFill>
                  <a:srgbClr val="000000"/>
                </a:solidFill>
                <a:latin typeface="Arial"/>
                <a:ea typeface="Arial"/>
                <a:cs typeface="Arial"/>
                <a:sym typeface="Arial"/>
              </a:rPr>
              <a:t>Q</a:t>
            </a:r>
            <a:endParaRPr lang="en-AU" dirty="0"/>
          </a:p>
        </p:txBody>
      </p:sp>
      <p:sp>
        <p:nvSpPr>
          <p:cNvPr id="982" name="Google Shape;982;p115"/>
          <p:cNvSpPr txBox="1"/>
          <p:nvPr/>
        </p:nvSpPr>
        <p:spPr>
          <a:xfrm>
            <a:off x="409575" y="1371600"/>
            <a:ext cx="8353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mass-action ratio, </a:t>
            </a:r>
            <a:r>
              <a:rPr lang="en-US" sz="2400" b="1" i="1" u="none" strike="noStrike" cap="none" dirty="0">
                <a:solidFill>
                  <a:schemeClr val="dk1"/>
                </a:solidFill>
                <a:latin typeface="Arial"/>
                <a:ea typeface="Arial"/>
                <a:cs typeface="Arial"/>
                <a:sym typeface="Arial"/>
              </a:rPr>
              <a:t>Q</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ratio of product concentrations to reactant concentrations at a given time</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can be calculated to determine how far the reaction is from equilibrium </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998"/>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5401BB7A-EDAE-4D82-A490-7D5964EAC183}"/>
              </a:ext>
            </a:extLst>
          </p:cNvPr>
          <p:cNvPicPr>
            <a:picLocks noChangeAspect="1"/>
          </p:cNvPicPr>
          <p:nvPr/>
        </p:nvPicPr>
        <p:blipFill>
          <a:blip r:embed="rId3"/>
          <a:stretch>
            <a:fillRect/>
          </a:stretch>
        </p:blipFill>
        <p:spPr>
          <a:xfrm>
            <a:off x="800005" y="239232"/>
            <a:ext cx="1133954" cy="816935"/>
          </a:xfrm>
          <a:prstGeom prst="rect">
            <a:avLst/>
          </a:prstGeom>
        </p:spPr>
      </p:pic>
      <p:sp>
        <p:nvSpPr>
          <p:cNvPr id="10" name="Title 9">
            <a:extLst>
              <a:ext uri="{FF2B5EF4-FFF2-40B4-BE49-F238E27FC236}">
                <a16:creationId xmlns:a16="http://schemas.microsoft.com/office/drawing/2014/main" id="{0C3963C8-CA7A-4DAF-A8F3-5E3A39F8B384}"/>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18</a:t>
            </a:r>
            <a:endParaRPr lang="en-AU" dirty="0">
              <a:solidFill>
                <a:srgbClr val="145C76"/>
              </a:solidFill>
            </a:endParaRPr>
          </a:p>
        </p:txBody>
      </p:sp>
      <p:sp>
        <p:nvSpPr>
          <p:cNvPr id="8" name="Text Placeholder 7">
            <a:extLst>
              <a:ext uri="{FF2B5EF4-FFF2-40B4-BE49-F238E27FC236}">
                <a16:creationId xmlns:a16="http://schemas.microsoft.com/office/drawing/2014/main" id="{42111AA7-5652-4E1E-B034-7870BFA7C96B}"/>
              </a:ext>
            </a:extLst>
          </p:cNvPr>
          <p:cNvSpPr>
            <a:spLocks noGrp="1"/>
          </p:cNvSpPr>
          <p:nvPr>
            <p:ph type="body" idx="1"/>
          </p:nvPr>
        </p:nvSpPr>
        <p:spPr>
          <a:xfrm>
            <a:off x="457200" y="1600201"/>
            <a:ext cx="8229600" cy="949036"/>
          </a:xfrm>
        </p:spPr>
        <p:txBody>
          <a:bodyPr/>
          <a:lstStyle/>
          <a:p>
            <a:pPr marL="25400" indent="0">
              <a:buNone/>
            </a:pPr>
            <a:r>
              <a:rPr lang="en-US" sz="2400" dirty="0">
                <a:solidFill>
                  <a:srgbClr val="000000"/>
                </a:solidFill>
                <a:latin typeface="Arial"/>
                <a:ea typeface="Arial"/>
                <a:cs typeface="Arial"/>
                <a:sym typeface="Arial"/>
              </a:rPr>
              <a:t>ATP breakdown yields ADP and inorganic phosphate (P</a:t>
            </a:r>
            <a:r>
              <a:rPr lang="en-US" sz="2400" baseline="-25000" dirty="0">
                <a:solidFill>
                  <a:srgbClr val="000000"/>
                </a:solidFill>
                <a:latin typeface="Arial"/>
                <a:ea typeface="Arial"/>
                <a:cs typeface="Arial"/>
                <a:sym typeface="Arial"/>
              </a:rPr>
              <a:t>i</a:t>
            </a:r>
            <a:r>
              <a:rPr lang="en-US" sz="2400" dirty="0">
                <a:solidFill>
                  <a:srgbClr val="000000"/>
                </a:solidFill>
                <a:latin typeface="Arial"/>
                <a:ea typeface="Arial"/>
                <a:cs typeface="Arial"/>
                <a:sym typeface="Arial"/>
              </a:rPr>
              <a:t>). The </a:t>
            </a:r>
            <a:r>
              <a:rPr lang="en-US" sz="2400" i="1" dirty="0">
                <a:solidFill>
                  <a:srgbClr val="000000"/>
                </a:solidFill>
                <a:latin typeface="Arial"/>
                <a:ea typeface="Arial"/>
                <a:cs typeface="Arial"/>
                <a:sym typeface="Arial"/>
              </a:rPr>
              <a:t>K</a:t>
            </a:r>
            <a:r>
              <a:rPr lang="en-US" sz="2400" baseline="-25000" dirty="0">
                <a:solidFill>
                  <a:srgbClr val="000000"/>
                </a:solidFill>
                <a:latin typeface="Arial"/>
                <a:ea typeface="Arial"/>
                <a:cs typeface="Arial"/>
                <a:sym typeface="Arial"/>
              </a:rPr>
              <a:t>eq</a:t>
            </a:r>
            <a:r>
              <a:rPr lang="en-US" sz="2400" dirty="0">
                <a:solidFill>
                  <a:srgbClr val="000000"/>
                </a:solidFill>
                <a:latin typeface="Arial"/>
                <a:ea typeface="Arial"/>
                <a:cs typeface="Arial"/>
                <a:sym typeface="Arial"/>
              </a:rPr>
              <a:t> for the reaction is 2 × 10</a:t>
            </a:r>
            <a:r>
              <a:rPr lang="en-US" sz="2400" baseline="30000" dirty="0">
                <a:solidFill>
                  <a:srgbClr val="000000"/>
                </a:solidFill>
                <a:latin typeface="Arial"/>
                <a:ea typeface="Arial"/>
                <a:cs typeface="Arial"/>
                <a:sym typeface="Arial"/>
              </a:rPr>
              <a:t>5</a:t>
            </a:r>
            <a:r>
              <a:rPr lang="en-US" sz="2400" dirty="0">
                <a:solidFill>
                  <a:srgbClr val="000000"/>
                </a:solidFill>
                <a:latin typeface="Arial"/>
                <a:ea typeface="Arial"/>
                <a:cs typeface="Arial"/>
                <a:sym typeface="Arial"/>
              </a:rPr>
              <a:t> M:</a:t>
            </a:r>
            <a:endParaRPr lang="en-AU" sz="2400" dirty="0"/>
          </a:p>
        </p:txBody>
      </p:sp>
      <p:pic>
        <p:nvPicPr>
          <p:cNvPr id="14" name="Google Shape;992;p116" descr="A T P yields A D P + H P O 4, 2 minus">
            <a:extLst>
              <a:ext uri="{FF2B5EF4-FFF2-40B4-BE49-F238E27FC236}">
                <a16:creationId xmlns:a16="http://schemas.microsoft.com/office/drawing/2014/main" id="{8876F7E3-D15B-44F0-94F3-CF17AA195BA2}"/>
              </a:ext>
            </a:extLst>
          </p:cNvPr>
          <p:cNvPicPr preferRelativeResize="0"/>
          <p:nvPr/>
        </p:nvPicPr>
        <p:blipFill rotWithShape="1">
          <a:blip r:embed="rId4">
            <a:alphaModFix/>
          </a:blip>
          <a:srcRect/>
          <a:stretch/>
        </p:blipFill>
        <p:spPr>
          <a:xfrm>
            <a:off x="3134477" y="2549237"/>
            <a:ext cx="2875046" cy="492125"/>
          </a:xfrm>
          <a:prstGeom prst="rect">
            <a:avLst/>
          </a:prstGeom>
          <a:noFill/>
          <a:ln>
            <a:noFill/>
          </a:ln>
        </p:spPr>
      </p:pic>
      <p:sp>
        <p:nvSpPr>
          <p:cNvPr id="15" name="Text Placeholder 7">
            <a:extLst>
              <a:ext uri="{FF2B5EF4-FFF2-40B4-BE49-F238E27FC236}">
                <a16:creationId xmlns:a16="http://schemas.microsoft.com/office/drawing/2014/main" id="{5263AEEF-605C-4CAB-A988-C3062DE9F71A}"/>
              </a:ext>
            </a:extLst>
          </p:cNvPr>
          <p:cNvSpPr txBox="1">
            <a:spLocks/>
          </p:cNvSpPr>
          <p:nvPr/>
        </p:nvSpPr>
        <p:spPr>
          <a:xfrm>
            <a:off x="387927" y="3267364"/>
            <a:ext cx="8229600" cy="31888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lvl="0" indent="0">
              <a:lnSpc>
                <a:spcPct val="115000"/>
              </a:lnSpc>
              <a:spcBef>
                <a:spcPts val="0"/>
              </a:spcBef>
              <a:buClr>
                <a:srgbClr val="000000"/>
              </a:buClr>
              <a:buSzPts val="1100"/>
              <a:buNone/>
            </a:pPr>
            <a:r>
              <a:rPr lang="en-US" sz="2400" dirty="0">
                <a:latin typeface="Arial"/>
                <a:ea typeface="Arial"/>
                <a:cs typeface="Arial"/>
                <a:sym typeface="Arial"/>
              </a:rPr>
              <a:t>If measured cellular concentrations are [ATP] = 15 m</a:t>
            </a:r>
            <a:r>
              <a:rPr lang="en-US" sz="1800" dirty="0">
                <a:latin typeface="Arial"/>
                <a:ea typeface="Arial"/>
                <a:cs typeface="Arial"/>
                <a:sym typeface="Arial"/>
              </a:rPr>
              <a:t>M</a:t>
            </a:r>
            <a:r>
              <a:rPr lang="en-US" sz="2400" dirty="0">
                <a:latin typeface="Arial"/>
                <a:ea typeface="Arial"/>
                <a:cs typeface="Arial"/>
                <a:sym typeface="Arial"/>
              </a:rPr>
              <a:t>, [ADP] = 1.5 m</a:t>
            </a:r>
            <a:r>
              <a:rPr lang="en-US" sz="1800" dirty="0">
                <a:latin typeface="Arial"/>
                <a:ea typeface="Arial"/>
                <a:cs typeface="Arial"/>
                <a:sym typeface="Arial"/>
              </a:rPr>
              <a:t>M</a:t>
            </a:r>
            <a:r>
              <a:rPr lang="en-US" sz="2400" dirty="0">
                <a:latin typeface="Arial"/>
                <a:ea typeface="Arial"/>
                <a:cs typeface="Arial"/>
                <a:sym typeface="Arial"/>
              </a:rPr>
              <a:t>, and [P</a:t>
            </a:r>
            <a:r>
              <a:rPr lang="en-US" sz="2400" baseline="-25000" dirty="0">
                <a:latin typeface="Arial"/>
                <a:ea typeface="Arial"/>
                <a:cs typeface="Arial"/>
                <a:sym typeface="Arial"/>
              </a:rPr>
              <a:t>i</a:t>
            </a:r>
            <a:r>
              <a:rPr lang="en-US" sz="2400" dirty="0">
                <a:latin typeface="Arial"/>
                <a:ea typeface="Arial"/>
                <a:cs typeface="Arial"/>
                <a:sym typeface="Arial"/>
              </a:rPr>
              <a:t>] = 15 m</a:t>
            </a:r>
            <a:r>
              <a:rPr lang="en-US" sz="1800" dirty="0">
                <a:latin typeface="Arial"/>
                <a:ea typeface="Arial"/>
                <a:cs typeface="Arial"/>
                <a:sym typeface="Arial"/>
              </a:rPr>
              <a:t>M</a:t>
            </a:r>
            <a:r>
              <a:rPr lang="en-US" sz="2400" dirty="0">
                <a:latin typeface="Arial"/>
                <a:ea typeface="Arial"/>
                <a:cs typeface="Arial"/>
                <a:sym typeface="Arial"/>
              </a:rPr>
              <a:t>, is this reaction at equilibrium in living cells? </a:t>
            </a:r>
            <a:endParaRPr lang="en-US" sz="2400" dirty="0"/>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A. </a:t>
            </a:r>
            <a:r>
              <a:rPr lang="en-US" sz="2400" dirty="0">
                <a:latin typeface="Arial"/>
                <a:ea typeface="Arial"/>
                <a:cs typeface="Arial"/>
                <a:sym typeface="Arial"/>
              </a:rPr>
              <a:t>Yes, because </a:t>
            </a:r>
            <a:r>
              <a:rPr lang="en-US" sz="2400" i="1" dirty="0">
                <a:latin typeface="Arial"/>
                <a:ea typeface="Arial"/>
                <a:cs typeface="Arial"/>
                <a:sym typeface="Arial"/>
              </a:rPr>
              <a:t>Q = K</a:t>
            </a:r>
            <a:r>
              <a:rPr lang="en-US" sz="2400" baseline="-25000" dirty="0">
                <a:latin typeface="Arial"/>
                <a:ea typeface="Arial"/>
                <a:cs typeface="Arial"/>
                <a:sym typeface="Arial"/>
              </a:rPr>
              <a:t>eq</a:t>
            </a:r>
            <a:r>
              <a:rPr lang="en-US" sz="2400" dirty="0">
                <a:latin typeface="Arial"/>
                <a:ea typeface="Arial"/>
                <a:cs typeface="Arial"/>
                <a:sym typeface="Arial"/>
              </a:rPr>
              <a:t>.</a:t>
            </a:r>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B. </a:t>
            </a:r>
            <a:r>
              <a:rPr lang="en-US" sz="2400" dirty="0">
                <a:latin typeface="Arial"/>
                <a:ea typeface="Arial"/>
                <a:cs typeface="Arial"/>
                <a:sym typeface="Arial"/>
              </a:rPr>
              <a:t>No, because </a:t>
            </a:r>
            <a:r>
              <a:rPr lang="en-US" sz="2400" i="1" dirty="0">
                <a:latin typeface="Arial"/>
                <a:ea typeface="Arial"/>
                <a:cs typeface="Arial"/>
                <a:sym typeface="Arial"/>
              </a:rPr>
              <a:t>Q = K</a:t>
            </a:r>
            <a:r>
              <a:rPr lang="en-US" sz="2400" baseline="-25000" dirty="0">
                <a:latin typeface="Arial"/>
                <a:ea typeface="Arial"/>
                <a:cs typeface="Arial"/>
                <a:sym typeface="Arial"/>
              </a:rPr>
              <a:t>eq</a:t>
            </a:r>
            <a:r>
              <a:rPr lang="en-US" sz="2400" dirty="0">
                <a:latin typeface="Arial"/>
                <a:ea typeface="Arial"/>
                <a:cs typeface="Arial"/>
                <a:sym typeface="Arial"/>
              </a:rPr>
              <a:t>.</a:t>
            </a:r>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C. Yes, because </a:t>
            </a:r>
            <a:r>
              <a:rPr lang="en-US" sz="2400" i="1" dirty="0">
                <a:latin typeface="Arial"/>
                <a:ea typeface="Arial"/>
                <a:cs typeface="Arial"/>
                <a:sym typeface="Arial"/>
              </a:rPr>
              <a:t>Q &lt;&lt; K</a:t>
            </a:r>
            <a:r>
              <a:rPr lang="en-US" sz="2400" baseline="-25000" dirty="0">
                <a:latin typeface="Arial"/>
                <a:ea typeface="Arial"/>
                <a:cs typeface="Arial"/>
                <a:sym typeface="Arial"/>
              </a:rPr>
              <a:t>eq</a:t>
            </a:r>
            <a:r>
              <a:rPr lang="en-US" sz="2400" dirty="0">
                <a:latin typeface="Arial"/>
                <a:ea typeface="Arial"/>
                <a:cs typeface="Arial"/>
                <a:sym typeface="Arial"/>
              </a:rPr>
              <a:t>.</a:t>
            </a:r>
            <a:endParaRPr lang="en-US" sz="2400" dirty="0">
              <a:solidFill>
                <a:srgbClr val="000000"/>
              </a:solidFill>
              <a:latin typeface="Arial"/>
              <a:ea typeface="Arial"/>
              <a:cs typeface="Arial"/>
              <a:sym typeface="Arial"/>
            </a:endParaRPr>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D. </a:t>
            </a:r>
            <a:r>
              <a:rPr lang="en-US" sz="2400" dirty="0">
                <a:latin typeface="Arial"/>
                <a:ea typeface="Arial"/>
                <a:cs typeface="Arial"/>
                <a:sym typeface="Arial"/>
              </a:rPr>
              <a:t>No, </a:t>
            </a:r>
            <a:r>
              <a:rPr lang="en-US" sz="2400" dirty="0">
                <a:solidFill>
                  <a:srgbClr val="000000"/>
                </a:solidFill>
                <a:latin typeface="Arial"/>
                <a:ea typeface="Arial"/>
                <a:cs typeface="Arial"/>
                <a:sym typeface="Arial"/>
              </a:rPr>
              <a:t>because </a:t>
            </a:r>
            <a:r>
              <a:rPr lang="en-US" sz="2400" i="1" dirty="0">
                <a:latin typeface="Arial"/>
                <a:ea typeface="Arial"/>
                <a:cs typeface="Arial"/>
                <a:sym typeface="Arial"/>
              </a:rPr>
              <a:t>Q &lt;&lt; K</a:t>
            </a:r>
            <a:r>
              <a:rPr lang="en-US" sz="2400" baseline="-25000" dirty="0">
                <a:latin typeface="Arial"/>
                <a:ea typeface="Arial"/>
                <a:cs typeface="Arial"/>
                <a:sym typeface="Arial"/>
              </a:rPr>
              <a:t>eq</a:t>
            </a:r>
            <a:r>
              <a:rPr lang="en-US" sz="2400" dirty="0">
                <a:latin typeface="Arial"/>
                <a:ea typeface="Arial"/>
                <a:cs typeface="Arial"/>
                <a:sym typeface="Arial"/>
              </a:rPr>
              <a:t>.</a:t>
            </a:r>
            <a:endParaRPr lang="en-US" sz="2400" dirty="0">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998"/>
        <p:cNvGrpSpPr/>
        <p:nvPr/>
      </p:nvGrpSpPr>
      <p:grpSpPr>
        <a:xfrm>
          <a:off x="0" y="0"/>
          <a:ext cx="0" cy="0"/>
          <a:chOff x="0" y="0"/>
          <a:chExt cx="0" cy="0"/>
        </a:xfrm>
      </p:grpSpPr>
      <p:sp>
        <p:nvSpPr>
          <p:cNvPr id="2" name="Title 1">
            <a:extLst>
              <a:ext uri="{FF2B5EF4-FFF2-40B4-BE49-F238E27FC236}">
                <a16:creationId xmlns:a16="http://schemas.microsoft.com/office/drawing/2014/main" id="{6A322467-6F7F-4A87-8642-551D857F0552}"/>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18, Response</a:t>
            </a:r>
            <a:endParaRPr lang="en-AU" dirty="0">
              <a:solidFill>
                <a:srgbClr val="145C76"/>
              </a:solidFill>
            </a:endParaRPr>
          </a:p>
        </p:txBody>
      </p:sp>
      <p:sp>
        <p:nvSpPr>
          <p:cNvPr id="3" name="Text Placeholder 2">
            <a:extLst>
              <a:ext uri="{FF2B5EF4-FFF2-40B4-BE49-F238E27FC236}">
                <a16:creationId xmlns:a16="http://schemas.microsoft.com/office/drawing/2014/main" id="{20367417-D657-4DE8-A41C-18B8967D2DD1}"/>
              </a:ext>
            </a:extLst>
          </p:cNvPr>
          <p:cNvSpPr>
            <a:spLocks noGrp="1"/>
          </p:cNvSpPr>
          <p:nvPr>
            <p:ph type="body" idx="1"/>
          </p:nvPr>
        </p:nvSpPr>
        <p:spPr>
          <a:xfrm>
            <a:off x="457200" y="1600201"/>
            <a:ext cx="8229600" cy="930564"/>
          </a:xfrm>
        </p:spPr>
        <p:txBody>
          <a:bodyPr/>
          <a:lstStyle/>
          <a:p>
            <a:pPr marL="25400" indent="0">
              <a:buNone/>
            </a:pPr>
            <a:r>
              <a:rPr lang="en-US" sz="2400" dirty="0">
                <a:solidFill>
                  <a:srgbClr val="000000"/>
                </a:solidFill>
                <a:latin typeface="Arial"/>
                <a:ea typeface="Arial"/>
                <a:cs typeface="Arial"/>
                <a:sym typeface="Arial"/>
              </a:rPr>
              <a:t>ATP breakdown yields ADP and inorganic phosphate (P</a:t>
            </a:r>
            <a:r>
              <a:rPr lang="en-US" sz="2400" baseline="-25000" dirty="0">
                <a:solidFill>
                  <a:srgbClr val="000000"/>
                </a:solidFill>
                <a:latin typeface="Arial"/>
                <a:ea typeface="Arial"/>
                <a:cs typeface="Arial"/>
                <a:sym typeface="Arial"/>
              </a:rPr>
              <a:t>i</a:t>
            </a:r>
            <a:r>
              <a:rPr lang="en-US" sz="2400" dirty="0">
                <a:solidFill>
                  <a:srgbClr val="000000"/>
                </a:solidFill>
                <a:latin typeface="Arial"/>
                <a:ea typeface="Arial"/>
                <a:cs typeface="Arial"/>
                <a:sym typeface="Arial"/>
              </a:rPr>
              <a:t>). The </a:t>
            </a:r>
            <a:r>
              <a:rPr lang="en-US" sz="2400" i="1" dirty="0">
                <a:solidFill>
                  <a:srgbClr val="000000"/>
                </a:solidFill>
                <a:latin typeface="Arial"/>
                <a:ea typeface="Arial"/>
                <a:cs typeface="Arial"/>
                <a:sym typeface="Arial"/>
              </a:rPr>
              <a:t>K</a:t>
            </a:r>
            <a:r>
              <a:rPr lang="en-US" sz="2400" baseline="-25000" dirty="0">
                <a:solidFill>
                  <a:srgbClr val="000000"/>
                </a:solidFill>
                <a:latin typeface="Arial"/>
                <a:ea typeface="Arial"/>
                <a:cs typeface="Arial"/>
                <a:sym typeface="Arial"/>
              </a:rPr>
              <a:t>eq</a:t>
            </a:r>
            <a:r>
              <a:rPr lang="en-US" sz="2400" dirty="0">
                <a:solidFill>
                  <a:srgbClr val="000000"/>
                </a:solidFill>
                <a:latin typeface="Arial"/>
                <a:ea typeface="Arial"/>
                <a:cs typeface="Arial"/>
                <a:sym typeface="Arial"/>
              </a:rPr>
              <a:t> for the reaction is 2 × 10</a:t>
            </a:r>
            <a:r>
              <a:rPr lang="en-US" sz="2400" baseline="30000" dirty="0">
                <a:solidFill>
                  <a:srgbClr val="000000"/>
                </a:solidFill>
                <a:latin typeface="Arial"/>
                <a:ea typeface="Arial"/>
                <a:cs typeface="Arial"/>
                <a:sym typeface="Arial"/>
              </a:rPr>
              <a:t>5</a:t>
            </a:r>
            <a:r>
              <a:rPr lang="en-US" sz="2400" dirty="0">
                <a:solidFill>
                  <a:srgbClr val="000000"/>
                </a:solidFill>
                <a:latin typeface="Arial"/>
                <a:ea typeface="Arial"/>
                <a:cs typeface="Arial"/>
                <a:sym typeface="Arial"/>
              </a:rPr>
              <a:t> M:</a:t>
            </a:r>
            <a:endParaRPr lang="en-AU" sz="2400" dirty="0"/>
          </a:p>
        </p:txBody>
      </p:sp>
      <p:pic>
        <p:nvPicPr>
          <p:cNvPr id="9" name="Google Shape;1002;p117" descr="A T P yields A D P + H P O 4, 2 minus">
            <a:extLst>
              <a:ext uri="{FF2B5EF4-FFF2-40B4-BE49-F238E27FC236}">
                <a16:creationId xmlns:a16="http://schemas.microsoft.com/office/drawing/2014/main" id="{D84AD981-D15E-48E2-9DAE-3586BD998890}"/>
              </a:ext>
            </a:extLst>
          </p:cNvPr>
          <p:cNvPicPr preferRelativeResize="0"/>
          <p:nvPr/>
        </p:nvPicPr>
        <p:blipFill rotWithShape="1">
          <a:blip r:embed="rId3">
            <a:alphaModFix/>
          </a:blip>
          <a:srcRect/>
          <a:stretch/>
        </p:blipFill>
        <p:spPr>
          <a:xfrm>
            <a:off x="2990014" y="2554721"/>
            <a:ext cx="2875046" cy="492125"/>
          </a:xfrm>
          <a:prstGeom prst="rect">
            <a:avLst/>
          </a:prstGeom>
          <a:noFill/>
          <a:ln>
            <a:noFill/>
          </a:ln>
        </p:spPr>
      </p:pic>
      <p:sp>
        <p:nvSpPr>
          <p:cNvPr id="8" name="Text Placeholder 2">
            <a:extLst>
              <a:ext uri="{FF2B5EF4-FFF2-40B4-BE49-F238E27FC236}">
                <a16:creationId xmlns:a16="http://schemas.microsoft.com/office/drawing/2014/main" id="{B5629632-6DEB-4CA3-837B-874BBCC8499D}"/>
              </a:ext>
            </a:extLst>
          </p:cNvPr>
          <p:cNvSpPr txBox="1">
            <a:spLocks/>
          </p:cNvSpPr>
          <p:nvPr/>
        </p:nvSpPr>
        <p:spPr>
          <a:xfrm>
            <a:off x="457200" y="3139207"/>
            <a:ext cx="8229600" cy="32431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lvl="0" indent="0">
              <a:lnSpc>
                <a:spcPct val="115000"/>
              </a:lnSpc>
              <a:spcBef>
                <a:spcPts val="0"/>
              </a:spcBef>
              <a:buClr>
                <a:srgbClr val="000000"/>
              </a:buClr>
              <a:buSzPts val="1100"/>
              <a:buNone/>
            </a:pPr>
            <a:r>
              <a:rPr lang="en-US" sz="2400" dirty="0">
                <a:latin typeface="Arial"/>
                <a:ea typeface="Arial"/>
                <a:cs typeface="Arial"/>
                <a:sym typeface="Arial"/>
              </a:rPr>
              <a:t>If measured cellular concentrations are [ATP] = 15 m</a:t>
            </a:r>
            <a:r>
              <a:rPr lang="en-US" sz="1800" dirty="0">
                <a:latin typeface="Arial"/>
                <a:ea typeface="Arial"/>
                <a:cs typeface="Arial"/>
                <a:sym typeface="Arial"/>
              </a:rPr>
              <a:t>M</a:t>
            </a:r>
            <a:r>
              <a:rPr lang="en-US" sz="2400" dirty="0">
                <a:latin typeface="Arial"/>
                <a:ea typeface="Arial"/>
                <a:cs typeface="Arial"/>
                <a:sym typeface="Arial"/>
              </a:rPr>
              <a:t>, [ADP] = 1.5 m</a:t>
            </a:r>
            <a:r>
              <a:rPr lang="en-US" sz="1800" dirty="0">
                <a:latin typeface="Arial"/>
                <a:ea typeface="Arial"/>
                <a:cs typeface="Arial"/>
                <a:sym typeface="Arial"/>
              </a:rPr>
              <a:t>M</a:t>
            </a:r>
            <a:r>
              <a:rPr lang="en-US" sz="2400" dirty="0">
                <a:latin typeface="Arial"/>
                <a:ea typeface="Arial"/>
                <a:cs typeface="Arial"/>
                <a:sym typeface="Arial"/>
              </a:rPr>
              <a:t>, and [P</a:t>
            </a:r>
            <a:r>
              <a:rPr lang="en-US" sz="2400" baseline="-25000" dirty="0">
                <a:latin typeface="Arial"/>
                <a:ea typeface="Arial"/>
                <a:cs typeface="Arial"/>
                <a:sym typeface="Arial"/>
              </a:rPr>
              <a:t>i</a:t>
            </a:r>
            <a:r>
              <a:rPr lang="en-US" sz="2400" dirty="0">
                <a:latin typeface="Arial"/>
                <a:ea typeface="Arial"/>
                <a:cs typeface="Arial"/>
                <a:sym typeface="Arial"/>
              </a:rPr>
              <a:t>] = 15 m</a:t>
            </a:r>
            <a:r>
              <a:rPr lang="en-US" sz="1800" dirty="0">
                <a:latin typeface="Arial"/>
                <a:ea typeface="Arial"/>
                <a:cs typeface="Arial"/>
                <a:sym typeface="Arial"/>
              </a:rPr>
              <a:t>M</a:t>
            </a:r>
            <a:r>
              <a:rPr lang="en-US" sz="2400" dirty="0">
                <a:latin typeface="Arial"/>
                <a:ea typeface="Arial"/>
                <a:cs typeface="Arial"/>
                <a:sym typeface="Arial"/>
              </a:rPr>
              <a:t>, is this reaction at equilibrium in living cells? </a:t>
            </a:r>
            <a:endParaRPr lang="en-US" sz="2400" dirty="0"/>
          </a:p>
          <a:p>
            <a:pPr marL="0" lvl="0" indent="0">
              <a:lnSpc>
                <a:spcPct val="115000"/>
              </a:lnSpc>
              <a:spcBef>
                <a:spcPts val="600"/>
              </a:spcBef>
              <a:buClr>
                <a:srgbClr val="000000"/>
              </a:buClr>
              <a:buSzPts val="1100"/>
              <a:buNone/>
            </a:pPr>
            <a:r>
              <a:rPr lang="en-US" sz="2400" b="1" dirty="0">
                <a:solidFill>
                  <a:srgbClr val="000000"/>
                </a:solidFill>
                <a:latin typeface="Arial"/>
                <a:ea typeface="Arial"/>
                <a:cs typeface="Arial"/>
                <a:sym typeface="Arial"/>
              </a:rPr>
              <a:t>D. </a:t>
            </a:r>
            <a:r>
              <a:rPr lang="en-US" sz="2400" b="1" dirty="0">
                <a:latin typeface="Arial"/>
                <a:ea typeface="Arial"/>
                <a:cs typeface="Arial"/>
                <a:sym typeface="Arial"/>
              </a:rPr>
              <a:t>No, </a:t>
            </a:r>
            <a:r>
              <a:rPr lang="en-US" sz="2400" b="1" dirty="0">
                <a:solidFill>
                  <a:srgbClr val="000000"/>
                </a:solidFill>
                <a:latin typeface="Arial"/>
                <a:ea typeface="Arial"/>
                <a:cs typeface="Arial"/>
                <a:sym typeface="Arial"/>
              </a:rPr>
              <a:t>because </a:t>
            </a:r>
            <a:r>
              <a:rPr lang="en-US" sz="2400" b="1" i="1" dirty="0">
                <a:latin typeface="Arial"/>
                <a:ea typeface="Arial"/>
                <a:cs typeface="Arial"/>
                <a:sym typeface="Arial"/>
              </a:rPr>
              <a:t>Q &lt;&lt; K</a:t>
            </a:r>
            <a:r>
              <a:rPr lang="en-US" sz="2400" b="1" baseline="-25000" dirty="0">
                <a:latin typeface="Arial"/>
                <a:ea typeface="Arial"/>
                <a:cs typeface="Arial"/>
                <a:sym typeface="Arial"/>
              </a:rPr>
              <a:t>eq</a:t>
            </a:r>
            <a:r>
              <a:rPr lang="en-US" sz="2400" b="1" dirty="0">
                <a:latin typeface="Arial"/>
                <a:ea typeface="Arial"/>
                <a:cs typeface="Arial"/>
                <a:sym typeface="Arial"/>
              </a:rPr>
              <a:t>.</a:t>
            </a:r>
            <a:endParaRPr lang="en-US" sz="2400" dirty="0"/>
          </a:p>
          <a:p>
            <a:pPr marL="0" lvl="0" indent="0">
              <a:spcBef>
                <a:spcPts val="600"/>
              </a:spcBef>
              <a:buSzPts val="2400"/>
              <a:buNone/>
            </a:pPr>
            <a:r>
              <a:rPr lang="en-US" sz="2400" b="1" i="1" dirty="0">
                <a:latin typeface="Arial"/>
                <a:ea typeface="Arial"/>
                <a:cs typeface="Arial"/>
                <a:sym typeface="Arial"/>
              </a:rPr>
              <a:t>Q </a:t>
            </a:r>
            <a:r>
              <a:rPr lang="en-US" sz="2400" b="1" dirty="0">
                <a:latin typeface="Arial"/>
                <a:ea typeface="Arial"/>
                <a:cs typeface="Arial"/>
                <a:sym typeface="Arial"/>
              </a:rPr>
              <a:t>= [ADP][P</a:t>
            </a:r>
            <a:r>
              <a:rPr lang="en-US" sz="2400" b="1" baseline="-25000" dirty="0">
                <a:latin typeface="Arial"/>
                <a:ea typeface="Arial"/>
                <a:cs typeface="Arial"/>
                <a:sym typeface="Arial"/>
              </a:rPr>
              <a:t>i</a:t>
            </a:r>
            <a:r>
              <a:rPr lang="en-US" sz="2400" b="1" dirty="0">
                <a:latin typeface="Arial"/>
                <a:ea typeface="Arial"/>
                <a:cs typeface="Arial"/>
                <a:sym typeface="Arial"/>
              </a:rPr>
              <a:t>]/[ATP] = (1.5 m</a:t>
            </a:r>
            <a:r>
              <a:rPr lang="en-US" sz="1800" b="1" dirty="0">
                <a:latin typeface="Arial"/>
                <a:ea typeface="Arial"/>
                <a:cs typeface="Arial"/>
                <a:sym typeface="Arial"/>
              </a:rPr>
              <a:t>M</a:t>
            </a:r>
            <a:r>
              <a:rPr lang="en-US" sz="2400" b="1" dirty="0">
                <a:latin typeface="Arial"/>
                <a:ea typeface="Arial"/>
                <a:cs typeface="Arial"/>
                <a:sym typeface="Arial"/>
              </a:rPr>
              <a:t>)(15 m</a:t>
            </a:r>
            <a:r>
              <a:rPr lang="en-US" sz="1800" b="1" dirty="0">
                <a:latin typeface="Arial"/>
                <a:ea typeface="Arial"/>
                <a:cs typeface="Arial"/>
                <a:sym typeface="Arial"/>
              </a:rPr>
              <a:t>M</a:t>
            </a:r>
            <a:r>
              <a:rPr lang="en-US" sz="2400" b="1" dirty="0">
                <a:latin typeface="Arial"/>
                <a:ea typeface="Arial"/>
                <a:cs typeface="Arial"/>
                <a:sym typeface="Arial"/>
              </a:rPr>
              <a:t>)/15 m</a:t>
            </a:r>
            <a:r>
              <a:rPr lang="en-US" sz="1800" b="1" dirty="0">
                <a:latin typeface="Arial"/>
                <a:ea typeface="Arial"/>
                <a:cs typeface="Arial"/>
                <a:sym typeface="Arial"/>
              </a:rPr>
              <a:t>M</a:t>
            </a:r>
            <a:r>
              <a:rPr lang="en-US" sz="2400" b="1" dirty="0">
                <a:latin typeface="Arial"/>
                <a:ea typeface="Arial"/>
                <a:cs typeface="Arial"/>
                <a:sym typeface="Arial"/>
              </a:rPr>
              <a:t> = 1.5 m</a:t>
            </a:r>
            <a:r>
              <a:rPr lang="en-US" sz="1800" b="1" dirty="0">
                <a:latin typeface="Arial"/>
                <a:ea typeface="Arial"/>
                <a:cs typeface="Arial"/>
                <a:sym typeface="Arial"/>
              </a:rPr>
              <a:t>M</a:t>
            </a:r>
            <a:endParaRPr lang="en-US" sz="1800" b="1" dirty="0">
              <a:solidFill>
                <a:srgbClr val="000000"/>
              </a:solidFill>
              <a:latin typeface="Arial"/>
              <a:ea typeface="Arial"/>
              <a:cs typeface="Arial"/>
              <a:sym typeface="Arial"/>
            </a:endParaRPr>
          </a:p>
          <a:p>
            <a:pPr marL="0" lvl="0" indent="0">
              <a:spcBef>
                <a:spcPts val="480"/>
              </a:spcBef>
              <a:buSzPts val="2400"/>
              <a:buNone/>
            </a:pPr>
            <a:r>
              <a:rPr lang="en-US" sz="2400" b="1" dirty="0">
                <a:latin typeface="Arial"/>
                <a:ea typeface="Arial"/>
                <a:cs typeface="Arial"/>
                <a:sym typeface="Arial"/>
              </a:rPr>
              <a:t>This value is </a:t>
            </a:r>
            <a:r>
              <a:rPr lang="en-US" sz="2400" b="1" i="1" dirty="0">
                <a:latin typeface="Arial"/>
                <a:ea typeface="Arial"/>
                <a:cs typeface="Arial"/>
                <a:sym typeface="Arial"/>
              </a:rPr>
              <a:t>far </a:t>
            </a:r>
            <a:r>
              <a:rPr lang="en-US" sz="2400" b="1" dirty="0">
                <a:latin typeface="Arial"/>
                <a:ea typeface="Arial"/>
                <a:cs typeface="Arial"/>
                <a:sym typeface="Arial"/>
              </a:rPr>
              <a:t>from the </a:t>
            </a:r>
            <a:r>
              <a:rPr lang="en-US" sz="2400" b="1" i="1" dirty="0">
                <a:latin typeface="Arial"/>
                <a:ea typeface="Arial"/>
                <a:cs typeface="Arial"/>
                <a:sym typeface="Arial"/>
              </a:rPr>
              <a:t>K</a:t>
            </a:r>
            <a:r>
              <a:rPr lang="en-US" sz="2400" b="1" baseline="-25000" dirty="0">
                <a:latin typeface="Arial"/>
                <a:ea typeface="Arial"/>
                <a:cs typeface="Arial"/>
                <a:sym typeface="Arial"/>
              </a:rPr>
              <a:t>eq</a:t>
            </a:r>
            <a:r>
              <a:rPr lang="en-US" sz="2400" b="1" i="1" dirty="0">
                <a:latin typeface="Arial"/>
                <a:ea typeface="Arial"/>
                <a:cs typeface="Arial"/>
                <a:sym typeface="Arial"/>
              </a:rPr>
              <a:t> </a:t>
            </a:r>
            <a:r>
              <a:rPr lang="en-US" sz="2400" b="1" dirty="0">
                <a:latin typeface="Arial"/>
                <a:ea typeface="Arial"/>
                <a:cs typeface="Arial"/>
                <a:sym typeface="Arial"/>
              </a:rPr>
              <a:t>for the reaction, so the reaction is </a:t>
            </a:r>
            <a:r>
              <a:rPr lang="en-US" sz="2400" b="1" i="1" dirty="0">
                <a:latin typeface="Arial"/>
                <a:ea typeface="Arial"/>
                <a:cs typeface="Arial"/>
                <a:sym typeface="Arial"/>
              </a:rPr>
              <a:t>very far </a:t>
            </a:r>
            <a:r>
              <a:rPr lang="en-US" sz="2400" b="1" dirty="0">
                <a:latin typeface="Arial"/>
                <a:ea typeface="Arial"/>
                <a:cs typeface="Arial"/>
                <a:sym typeface="Arial"/>
              </a:rPr>
              <a:t>from equilibrium in cells. </a:t>
            </a:r>
            <a:endParaRPr lang="en-US" sz="2400" dirty="0"/>
          </a:p>
          <a:p>
            <a:pPr marL="25400" indent="0">
              <a:buFont typeface="Calibri"/>
              <a:buNone/>
            </a:pPr>
            <a:endParaRPr lang="en-AU" sz="2400" dirty="0"/>
          </a:p>
        </p:txBody>
      </p:sp>
    </p:spTree>
    <p:extLst>
      <p:ext uri="{BB962C8B-B14F-4D97-AF65-F5344CB8AC3E}">
        <p14:creationId xmlns:p14="http://schemas.microsoft.com/office/powerpoint/2010/main" val="12535984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3" name="Title 2">
            <a:extLst>
              <a:ext uri="{FF2B5EF4-FFF2-40B4-BE49-F238E27FC236}">
                <a16:creationId xmlns:a16="http://schemas.microsoft.com/office/drawing/2014/main" id="{224DAE18-C9F3-4C06-9E3C-1064B07BC899}"/>
              </a:ext>
            </a:extLst>
          </p:cNvPr>
          <p:cNvSpPr>
            <a:spLocks noGrp="1"/>
          </p:cNvSpPr>
          <p:nvPr>
            <p:ph type="title"/>
          </p:nvPr>
        </p:nvSpPr>
        <p:spPr/>
        <p:txBody>
          <a:bodyPr/>
          <a:lstStyle/>
          <a:p>
            <a:r>
              <a:rPr lang="en-US" b="1" dirty="0">
                <a:solidFill>
                  <a:srgbClr val="000000"/>
                </a:solidFill>
                <a:latin typeface="Arial"/>
                <a:ea typeface="Arial"/>
                <a:cs typeface="Arial"/>
                <a:sym typeface="Arial"/>
              </a:rPr>
              <a:t>Standard Free-Energy Change, </a:t>
            </a:r>
            <a:r>
              <a:rPr lang="en-US" b="1" dirty="0">
                <a:solidFill>
                  <a:schemeClr val="dk1"/>
                </a:solidFill>
                <a:latin typeface="Arial"/>
                <a:ea typeface="Arial"/>
                <a:cs typeface="Arial"/>
                <a:sym typeface="Arial"/>
              </a:rPr>
              <a:t>∆</a:t>
            </a:r>
            <a:r>
              <a:rPr lang="en-US" b="1" i="1" dirty="0">
                <a:solidFill>
                  <a:schemeClr val="dk1"/>
                </a:solidFill>
                <a:latin typeface="Arial"/>
                <a:ea typeface="Arial"/>
                <a:cs typeface="Arial"/>
                <a:sym typeface="Arial"/>
              </a:rPr>
              <a:t>G</a:t>
            </a:r>
            <a:r>
              <a:rPr lang="en-US" b="1" dirty="0">
                <a:solidFill>
                  <a:schemeClr val="dk1"/>
                </a:solidFill>
                <a:latin typeface="Arial"/>
                <a:ea typeface="Arial"/>
                <a:cs typeface="Arial"/>
                <a:sym typeface="Arial"/>
              </a:rPr>
              <a:t>°</a:t>
            </a:r>
            <a:endParaRPr lang="en-AU" dirty="0"/>
          </a:p>
        </p:txBody>
      </p:sp>
      <p:sp>
        <p:nvSpPr>
          <p:cNvPr id="1009" name="Google Shape;1009;p118"/>
          <p:cNvSpPr txBox="1"/>
          <p:nvPr/>
        </p:nvSpPr>
        <p:spPr>
          <a:xfrm>
            <a:off x="409575" y="1371600"/>
            <a:ext cx="8353425" cy="1325418"/>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G </a:t>
            </a:r>
            <a:r>
              <a:rPr lang="en-US" sz="2400" b="0" i="0" u="none" strike="noStrike" cap="none" dirty="0">
                <a:solidFill>
                  <a:schemeClr val="dk1"/>
                </a:solidFill>
                <a:latin typeface="Arial"/>
                <a:ea typeface="Arial"/>
                <a:cs typeface="Arial"/>
                <a:sym typeface="Arial"/>
              </a:rPr>
              <a:t>(the actual free-energy change) for any chemical reaction is a function of the </a:t>
            </a:r>
            <a:r>
              <a:rPr lang="en-US" sz="2400" b="1" i="0" u="none" strike="noStrike" cap="none" dirty="0">
                <a:solidFill>
                  <a:schemeClr val="dk1"/>
                </a:solidFill>
                <a:latin typeface="Arial"/>
                <a:ea typeface="Arial"/>
                <a:cs typeface="Arial"/>
                <a:sym typeface="Arial"/>
              </a:rPr>
              <a:t>standard free-energy change, ∆</a:t>
            </a:r>
            <a:r>
              <a:rPr lang="en-US" sz="2400" b="1" i="1" u="none" strike="noStrike" cap="none" dirty="0">
                <a:solidFill>
                  <a:schemeClr val="dk1"/>
                </a:solidFill>
                <a:latin typeface="Arial"/>
                <a:ea typeface="Arial"/>
                <a:cs typeface="Arial"/>
                <a:sym typeface="Arial"/>
              </a:rPr>
              <a:t>G</a:t>
            </a:r>
            <a:r>
              <a:rPr lang="en-US" sz="2400" b="0" i="0" u="none" strike="noStrike" cap="none" dirty="0">
                <a:solidFill>
                  <a:schemeClr val="dk1"/>
                </a:solidFill>
                <a:latin typeface="Arial"/>
                <a:ea typeface="Arial"/>
                <a:cs typeface="Arial"/>
                <a:sym typeface="Arial"/>
              </a:rPr>
              <a:t>°</a:t>
            </a:r>
            <a:endParaRPr sz="2400" b="1"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p:txBody>
      </p:sp>
      <p:pic>
        <p:nvPicPr>
          <p:cNvPr id="1011" name="Google Shape;1011;p118" descr="delta G = delta G naught + R T natural log start fraction concentration upper C to the lower c power sub i concentration upper D to the lower d power sub i over concentration upper A to the lower a power sub i concentration upper B to the lower b power sub i end fraction."/>
          <p:cNvPicPr preferRelativeResize="0"/>
          <p:nvPr/>
        </p:nvPicPr>
        <p:blipFill rotWithShape="1">
          <a:blip r:embed="rId3">
            <a:alphaModFix/>
          </a:blip>
          <a:srcRect/>
          <a:stretch/>
        </p:blipFill>
        <p:spPr>
          <a:xfrm>
            <a:off x="1976438" y="2802731"/>
            <a:ext cx="3505199" cy="1066800"/>
          </a:xfrm>
          <a:prstGeom prst="rect">
            <a:avLst/>
          </a:prstGeom>
          <a:noFill/>
          <a:ln>
            <a:noFill/>
          </a:ln>
        </p:spPr>
      </p:pic>
      <p:sp>
        <p:nvSpPr>
          <p:cNvPr id="1010" name="Google Shape;1010;p118"/>
          <p:cNvSpPr txBox="1"/>
          <p:nvPr/>
        </p:nvSpPr>
        <p:spPr>
          <a:xfrm>
            <a:off x="5686425" y="3105150"/>
            <a:ext cx="1981200"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(Eqn 1-1)</a:t>
            </a:r>
            <a:endParaRPr/>
          </a:p>
        </p:txBody>
      </p:sp>
      <p:sp>
        <p:nvSpPr>
          <p:cNvPr id="8" name="Google Shape;1009;p118">
            <a:extLst>
              <a:ext uri="{FF2B5EF4-FFF2-40B4-BE49-F238E27FC236}">
                <a16:creationId xmlns:a16="http://schemas.microsoft.com/office/drawing/2014/main" id="{A3904B6F-0701-4833-9D51-7BE2FE947F59}"/>
              </a:ext>
            </a:extLst>
          </p:cNvPr>
          <p:cNvSpPr txBox="1"/>
          <p:nvPr/>
        </p:nvSpPr>
        <p:spPr>
          <a:xfrm>
            <a:off x="409575" y="4277663"/>
            <a:ext cx="8353425" cy="913173"/>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where [A]</a:t>
            </a:r>
            <a:r>
              <a:rPr lang="en-US" sz="2400" b="0" i="0" u="none" strike="noStrike" cap="none" baseline="-25000" dirty="0" err="1">
                <a:solidFill>
                  <a:schemeClr val="dk1"/>
                </a:solidFill>
                <a:latin typeface="Arial"/>
                <a:ea typeface="Arial"/>
                <a:cs typeface="Arial"/>
                <a:sym typeface="Arial"/>
              </a:rPr>
              <a:t>i</a:t>
            </a:r>
            <a:r>
              <a:rPr lang="en-US" sz="2400" b="0" i="0" u="none" strike="noStrike" cap="none" dirty="0">
                <a:solidFill>
                  <a:schemeClr val="dk1"/>
                </a:solidFill>
                <a:latin typeface="Arial"/>
                <a:ea typeface="Arial"/>
                <a:cs typeface="Arial"/>
                <a:sym typeface="Arial"/>
              </a:rPr>
              <a:t> is the initial concentration of A, and so forth; </a:t>
            </a:r>
            <a:r>
              <a:rPr lang="en-US" sz="2400" b="0" i="1" u="none" strike="noStrike" cap="none" dirty="0">
                <a:solidFill>
                  <a:schemeClr val="dk1"/>
                </a:solidFill>
                <a:latin typeface="Arial"/>
                <a:ea typeface="Arial"/>
                <a:cs typeface="Arial"/>
                <a:sym typeface="Arial"/>
              </a:rPr>
              <a:t>R </a:t>
            </a:r>
            <a:r>
              <a:rPr lang="en-US" sz="2400" b="0" i="0" u="none" strike="noStrike" cap="none" dirty="0">
                <a:solidFill>
                  <a:schemeClr val="dk1"/>
                </a:solidFill>
                <a:latin typeface="Arial"/>
                <a:ea typeface="Arial"/>
                <a:cs typeface="Arial"/>
                <a:sym typeface="Arial"/>
              </a:rPr>
              <a:t>is the gas constant; and </a:t>
            </a:r>
            <a:r>
              <a:rPr lang="en-US" sz="2400" b="0" i="1" u="none" strike="noStrike" cap="none" dirty="0">
                <a:solidFill>
                  <a:schemeClr val="dk1"/>
                </a:solidFill>
                <a:latin typeface="Arial"/>
                <a:ea typeface="Arial"/>
                <a:cs typeface="Arial"/>
                <a:sym typeface="Arial"/>
              </a:rPr>
              <a:t>T </a:t>
            </a:r>
            <a:r>
              <a:rPr lang="en-US" sz="2400" b="0" i="0" u="none" strike="noStrike" cap="none" dirty="0">
                <a:solidFill>
                  <a:schemeClr val="dk1"/>
                </a:solidFill>
                <a:latin typeface="Arial"/>
                <a:ea typeface="Arial"/>
                <a:cs typeface="Arial"/>
                <a:sym typeface="Arial"/>
              </a:rPr>
              <a:t>is the absolute temperature</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16"/>
        <p:cNvGrpSpPr/>
        <p:nvPr/>
      </p:nvGrpSpPr>
      <p:grpSpPr>
        <a:xfrm>
          <a:off x="0" y="0"/>
          <a:ext cx="0" cy="0"/>
          <a:chOff x="0" y="0"/>
          <a:chExt cx="0" cy="0"/>
        </a:xfrm>
      </p:grpSpPr>
      <p:pic>
        <p:nvPicPr>
          <p:cNvPr id="5" name="Picture 4" descr="Icon P 3&#10;">
            <a:extLst>
              <a:ext uri="{FF2B5EF4-FFF2-40B4-BE49-F238E27FC236}">
                <a16:creationId xmlns:a16="http://schemas.microsoft.com/office/drawing/2014/main" id="{10372B81-092A-4FD2-9C20-6C1816065AE9}"/>
              </a:ext>
            </a:extLst>
          </p:cNvPr>
          <p:cNvPicPr>
            <a:picLocks noChangeAspect="1"/>
          </p:cNvPicPr>
          <p:nvPr/>
        </p:nvPicPr>
        <p:blipFill>
          <a:blip r:embed="rId3"/>
          <a:stretch>
            <a:fillRect/>
          </a:stretch>
        </p:blipFill>
        <p:spPr>
          <a:xfrm>
            <a:off x="800005" y="239232"/>
            <a:ext cx="1133954" cy="816935"/>
          </a:xfrm>
          <a:prstGeom prst="rect">
            <a:avLst/>
          </a:prstGeom>
        </p:spPr>
      </p:pic>
      <p:sp>
        <p:nvSpPr>
          <p:cNvPr id="2" name="Title 1">
            <a:extLst>
              <a:ext uri="{FF2B5EF4-FFF2-40B4-BE49-F238E27FC236}">
                <a16:creationId xmlns:a16="http://schemas.microsoft.com/office/drawing/2014/main" id="{7656F3B3-0ED2-401B-9181-089E8012AEB7}"/>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19</a:t>
            </a:r>
            <a:endParaRPr lang="en-AU" dirty="0">
              <a:solidFill>
                <a:srgbClr val="145C76"/>
              </a:solidFill>
            </a:endParaRPr>
          </a:p>
        </p:txBody>
      </p:sp>
      <p:sp>
        <p:nvSpPr>
          <p:cNvPr id="1020"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reaction will always be thermodynamically spontaneous if:</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H </a:t>
            </a:r>
            <a:r>
              <a:rPr lang="en-US" sz="2400" b="0" i="0" u="none" strike="noStrike" cap="none">
                <a:solidFill>
                  <a:schemeClr val="dk1"/>
                </a:solidFill>
                <a:latin typeface="Arial"/>
                <a:ea typeface="Arial"/>
                <a:cs typeface="Arial"/>
                <a:sym typeface="Arial"/>
              </a:rPr>
              <a:t>&lt; 0 and ∆</a:t>
            </a:r>
            <a:r>
              <a:rPr lang="en-US" sz="2400" b="0" i="1" u="none" strike="noStrike" cap="none">
                <a:solidFill>
                  <a:schemeClr val="dk1"/>
                </a:solidFill>
                <a:latin typeface="Arial"/>
                <a:ea typeface="Arial"/>
                <a:cs typeface="Arial"/>
                <a:sym typeface="Arial"/>
              </a:rPr>
              <a:t>S &gt;</a:t>
            </a:r>
            <a:r>
              <a:rPr lang="en-US" sz="2400" b="0" i="0" u="none" strike="noStrike" cap="none">
                <a:solidFill>
                  <a:schemeClr val="dk1"/>
                </a:solidFill>
                <a:latin typeface="Arial"/>
                <a:ea typeface="Arial"/>
                <a:cs typeface="Arial"/>
                <a:sym typeface="Arial"/>
              </a:rPr>
              <a:t> 0. </a:t>
            </a:r>
            <a:r>
              <a:rPr lang="en-US" sz="2400" b="0" i="0" u="none" strike="noStrike" cap="none" baseline="30000">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B. </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G = </a:t>
            </a:r>
            <a:r>
              <a:rPr lang="en-US" sz="2400" b="0" i="0" u="none" strike="noStrike" cap="none">
                <a:solidFill>
                  <a:schemeClr val="dk1"/>
                </a:solidFill>
                <a:latin typeface="Arial"/>
                <a:ea typeface="Arial"/>
                <a:cs typeface="Arial"/>
                <a:sym typeface="Arial"/>
              </a:rPr>
              <a:t>0.</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it is coupled to another reaction.</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G</a:t>
            </a:r>
            <a:r>
              <a:rPr lang="en-US" sz="2400" b="0" i="0" u="none" strike="noStrike" cap="none">
                <a:solidFill>
                  <a:schemeClr val="dk1"/>
                </a:solidFill>
                <a:latin typeface="Arial"/>
                <a:ea typeface="Arial"/>
                <a:cs typeface="Arial"/>
                <a:sym typeface="Arial"/>
              </a:rPr>
              <a:t>°</a:t>
            </a:r>
            <a:r>
              <a:rPr lang="en-US" sz="2400" b="0" i="0" u="none" strike="noStrike" cap="none" baseline="30000">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&gt; 0.</a:t>
            </a:r>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3" name="Title 2">
            <a:extLst>
              <a:ext uri="{FF2B5EF4-FFF2-40B4-BE49-F238E27FC236}">
                <a16:creationId xmlns:a16="http://schemas.microsoft.com/office/drawing/2014/main" id="{AF1CE02D-AAE2-458C-BF8C-6D22CBC2747D}"/>
              </a:ext>
            </a:extLst>
          </p:cNvPr>
          <p:cNvSpPr>
            <a:spLocks noGrp="1"/>
          </p:cNvSpPr>
          <p:nvPr>
            <p:ph type="title"/>
          </p:nvPr>
        </p:nvSpPr>
        <p:spPr/>
        <p:txBody>
          <a:bodyPr/>
          <a:lstStyle/>
          <a:p>
            <a:r>
              <a:rPr lang="en-US" b="1" dirty="0">
                <a:solidFill>
                  <a:srgbClr val="000000"/>
                </a:solidFill>
                <a:latin typeface="Arial"/>
                <a:ea typeface="Arial"/>
                <a:cs typeface="Arial"/>
                <a:sym typeface="Arial"/>
              </a:rPr>
              <a:t>The Plasma Membrane</a:t>
            </a:r>
            <a:endParaRPr lang="en-AU" dirty="0"/>
          </a:p>
        </p:txBody>
      </p:sp>
      <p:sp>
        <p:nvSpPr>
          <p:cNvPr id="199" name="Google Shape;199;p12"/>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plasma membrane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defines the periphery of the cell</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composed of lipid and protein molecules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thin, flexible, hydrophobic barrier around the cell</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contains embedded transport proteins, receptor proteins, and membrane enzymes</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25"/>
        <p:cNvGrpSpPr/>
        <p:nvPr/>
      </p:nvGrpSpPr>
      <p:grpSpPr>
        <a:xfrm>
          <a:off x="0" y="0"/>
          <a:ext cx="0" cy="0"/>
          <a:chOff x="0" y="0"/>
          <a:chExt cx="0" cy="0"/>
        </a:xfrm>
      </p:grpSpPr>
      <p:sp>
        <p:nvSpPr>
          <p:cNvPr id="2" name="Title 1">
            <a:extLst>
              <a:ext uri="{FF2B5EF4-FFF2-40B4-BE49-F238E27FC236}">
                <a16:creationId xmlns:a16="http://schemas.microsoft.com/office/drawing/2014/main" id="{9A0DF6EA-64AE-494B-BEBF-51A0ECA10065}"/>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19, Response</a:t>
            </a:r>
            <a:endParaRPr lang="en-AU" dirty="0">
              <a:solidFill>
                <a:srgbClr val="145C76"/>
              </a:solidFill>
            </a:endParaRPr>
          </a:p>
        </p:txBody>
      </p:sp>
      <p:sp>
        <p:nvSpPr>
          <p:cNvPr id="1027"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reaction will always be thermodynamically spontaneous if:</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A. </a:t>
            </a:r>
            <a:r>
              <a:rPr lang="en-US" sz="2400" b="1"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H </a:t>
            </a:r>
            <a:r>
              <a:rPr lang="en-US" sz="2400" b="1" i="0" u="none" strike="noStrike" cap="none">
                <a:solidFill>
                  <a:schemeClr val="dk1"/>
                </a:solidFill>
                <a:latin typeface="Arial"/>
                <a:ea typeface="Arial"/>
                <a:cs typeface="Arial"/>
                <a:sym typeface="Arial"/>
              </a:rPr>
              <a:t>&lt; 0 and ∆</a:t>
            </a:r>
            <a:r>
              <a:rPr lang="en-US" sz="2400" b="1" i="1" u="none" strike="noStrike" cap="none">
                <a:solidFill>
                  <a:schemeClr val="dk1"/>
                </a:solidFill>
                <a:latin typeface="Arial"/>
                <a:ea typeface="Arial"/>
                <a:cs typeface="Arial"/>
                <a:sym typeface="Arial"/>
              </a:rPr>
              <a:t>S &gt;</a:t>
            </a:r>
            <a:r>
              <a:rPr lang="en-US" sz="2400" b="1" i="0" u="none" strike="noStrike" cap="none">
                <a:solidFill>
                  <a:schemeClr val="dk1"/>
                </a:solidFill>
                <a:latin typeface="Arial"/>
                <a:ea typeface="Arial"/>
                <a:cs typeface="Arial"/>
                <a:sym typeface="Arial"/>
              </a:rPr>
              <a:t> 0. </a:t>
            </a:r>
            <a:r>
              <a:rPr lang="en-US" sz="2400" b="1" i="0" u="none" strike="noStrike" cap="none" baseline="30000">
                <a:solidFill>
                  <a:schemeClr val="dk1"/>
                </a:solidFill>
                <a:latin typeface="Arial"/>
                <a:ea typeface="Arial"/>
                <a:cs typeface="Arial"/>
                <a:sym typeface="Arial"/>
              </a:rPr>
              <a:t> </a:t>
            </a:r>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a:solidFill>
                  <a:schemeClr val="dk1"/>
                </a:solidFill>
                <a:latin typeface="Arial"/>
                <a:ea typeface="Arial"/>
                <a:cs typeface="Arial"/>
                <a:sym typeface="Arial"/>
              </a:rPr>
              <a:t>  </a:t>
            </a:r>
            <a:endParaRPr/>
          </a:p>
          <a:p>
            <a:pPr marL="50800" marR="0" lvl="0" indent="0" algn="l" rtl="0">
              <a:lnSpc>
                <a:spcPct val="110000"/>
              </a:lnSpc>
              <a:spcBef>
                <a:spcPts val="0"/>
              </a:spcBef>
              <a:spcAft>
                <a:spcPts val="0"/>
              </a:spcAft>
              <a:buClr>
                <a:schemeClr val="dk1"/>
              </a:buClr>
              <a:buSzPts val="2800"/>
              <a:buFont typeface="Arial"/>
              <a:buNone/>
            </a:pPr>
            <a:r>
              <a:rPr lang="en-US" sz="2400" b="1" i="0" u="none" strike="noStrike" cap="none">
                <a:solidFill>
                  <a:schemeClr val="dk1"/>
                </a:solidFill>
                <a:latin typeface="Arial"/>
                <a:ea typeface="Arial"/>
                <a:cs typeface="Arial"/>
                <a:sym typeface="Arial"/>
              </a:rPr>
              <a:t>Spontaneous reactions occur when ∆</a:t>
            </a:r>
            <a:r>
              <a:rPr lang="en-US" sz="2400" b="1" i="1" u="none" strike="noStrike" cap="none">
                <a:solidFill>
                  <a:schemeClr val="dk1"/>
                </a:solidFill>
                <a:latin typeface="Arial"/>
                <a:ea typeface="Arial"/>
                <a:cs typeface="Arial"/>
                <a:sym typeface="Arial"/>
              </a:rPr>
              <a:t>G</a:t>
            </a:r>
            <a:r>
              <a:rPr lang="en-US" sz="2400" b="1" i="0" u="none" strike="noStrike" cap="none">
                <a:solidFill>
                  <a:schemeClr val="dk1"/>
                </a:solidFill>
                <a:latin typeface="Arial"/>
                <a:ea typeface="Arial"/>
                <a:cs typeface="Arial"/>
                <a:sym typeface="Arial"/>
              </a:rPr>
              <a:t> is negative. From the equation ∆</a:t>
            </a:r>
            <a:r>
              <a:rPr lang="en-US" sz="2400" b="1" i="1" u="none" strike="noStrike" cap="none">
                <a:solidFill>
                  <a:schemeClr val="dk1"/>
                </a:solidFill>
                <a:latin typeface="Arial"/>
                <a:ea typeface="Arial"/>
                <a:cs typeface="Arial"/>
                <a:sym typeface="Arial"/>
              </a:rPr>
              <a:t>G = </a:t>
            </a:r>
            <a:r>
              <a:rPr lang="en-US" sz="2400" b="1"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H </a:t>
            </a:r>
            <a:r>
              <a:rPr lang="en-US" sz="2400" b="1" i="0" u="none" strike="noStrike" cap="none">
                <a:solidFill>
                  <a:schemeClr val="dk1"/>
                </a:solidFill>
                <a:latin typeface="Arial"/>
                <a:ea typeface="Arial"/>
                <a:cs typeface="Arial"/>
                <a:sym typeface="Arial"/>
              </a:rPr>
              <a:t>− </a:t>
            </a:r>
            <a:r>
              <a:rPr lang="en-US" sz="2400" b="1" i="1" u="none" strike="noStrike" cap="none">
                <a:solidFill>
                  <a:schemeClr val="dk1"/>
                </a:solidFill>
                <a:latin typeface="Arial"/>
                <a:ea typeface="Arial"/>
                <a:cs typeface="Arial"/>
                <a:sym typeface="Arial"/>
              </a:rPr>
              <a:t>T</a:t>
            </a:r>
            <a:r>
              <a:rPr lang="en-US" sz="2400" b="1"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S</a:t>
            </a:r>
            <a:r>
              <a:rPr lang="en-US" sz="2400" b="1" i="0" u="none" strike="noStrike" cap="none">
                <a:solidFill>
                  <a:schemeClr val="dk1"/>
                </a:solidFill>
                <a:latin typeface="Arial"/>
                <a:ea typeface="Arial"/>
                <a:cs typeface="Arial"/>
                <a:sym typeface="Arial"/>
              </a:rPr>
              <a:t>, we can deduce that ∆</a:t>
            </a:r>
            <a:r>
              <a:rPr lang="en-US" sz="2400" b="1" i="1" u="none" strike="noStrike" cap="none">
                <a:solidFill>
                  <a:schemeClr val="dk1"/>
                </a:solidFill>
                <a:latin typeface="Arial"/>
                <a:ea typeface="Arial"/>
                <a:cs typeface="Arial"/>
                <a:sym typeface="Arial"/>
              </a:rPr>
              <a:t>G</a:t>
            </a:r>
            <a:r>
              <a:rPr lang="en-US" sz="2400" b="1" i="0" u="none" strike="noStrike" cap="none">
                <a:solidFill>
                  <a:schemeClr val="dk1"/>
                </a:solidFill>
                <a:latin typeface="Arial"/>
                <a:ea typeface="Arial"/>
                <a:cs typeface="Arial"/>
                <a:sym typeface="Arial"/>
              </a:rPr>
              <a:t> will always be negative if ∆</a:t>
            </a:r>
            <a:r>
              <a:rPr lang="en-US" sz="2400" b="1" i="1" u="none" strike="noStrike" cap="none">
                <a:solidFill>
                  <a:schemeClr val="dk1"/>
                </a:solidFill>
                <a:latin typeface="Arial"/>
                <a:ea typeface="Arial"/>
                <a:cs typeface="Arial"/>
                <a:sym typeface="Arial"/>
              </a:rPr>
              <a:t>H </a:t>
            </a:r>
            <a:r>
              <a:rPr lang="en-US" sz="2400" b="1" i="0" u="none" strike="noStrike" cap="none">
                <a:solidFill>
                  <a:schemeClr val="dk1"/>
                </a:solidFill>
                <a:latin typeface="Arial"/>
                <a:ea typeface="Arial"/>
                <a:cs typeface="Arial"/>
                <a:sym typeface="Arial"/>
              </a:rPr>
              <a:t>&lt; 0 and ∆</a:t>
            </a:r>
            <a:r>
              <a:rPr lang="en-US" sz="2400" b="1" i="1" u="none" strike="noStrike" cap="none">
                <a:solidFill>
                  <a:schemeClr val="dk1"/>
                </a:solidFill>
                <a:latin typeface="Arial"/>
                <a:ea typeface="Arial"/>
                <a:cs typeface="Arial"/>
                <a:sym typeface="Arial"/>
              </a:rPr>
              <a:t>S &gt;</a:t>
            </a:r>
            <a:r>
              <a:rPr lang="en-US" sz="2400" b="1" i="0" u="none" strike="noStrike" cap="none">
                <a:solidFill>
                  <a:schemeClr val="dk1"/>
                </a:solidFill>
                <a:latin typeface="Arial"/>
                <a:ea typeface="Arial"/>
                <a:cs typeface="Arial"/>
                <a:sym typeface="Arial"/>
              </a:rPr>
              <a:t> 0. </a:t>
            </a:r>
            <a:endParaRPr sz="2400" b="1" i="1"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0" u="none" strike="noStrike" cap="none">
                <a:solidFill>
                  <a:schemeClr val="dk1"/>
                </a:solidFill>
                <a:latin typeface="Arial"/>
                <a:ea typeface="Arial"/>
                <a:cs typeface="Arial"/>
                <a:sym typeface="Arial"/>
              </a:rPr>
              <a:t> </a:t>
            </a:r>
            <a:endParaRPr sz="20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3" name="Title 2">
            <a:extLst>
              <a:ext uri="{FF2B5EF4-FFF2-40B4-BE49-F238E27FC236}">
                <a16:creationId xmlns:a16="http://schemas.microsoft.com/office/drawing/2014/main" id="{C1B1D3A6-A256-44A5-BE7A-9463C98C0565}"/>
              </a:ext>
            </a:extLst>
          </p:cNvPr>
          <p:cNvSpPr>
            <a:spLocks noGrp="1"/>
          </p:cNvSpPr>
          <p:nvPr>
            <p:ph type="title"/>
          </p:nvPr>
        </p:nvSpPr>
        <p:spPr>
          <a:xfrm>
            <a:off x="0" y="152400"/>
            <a:ext cx="9144000" cy="1314452"/>
          </a:xfrm>
        </p:spPr>
        <p:txBody>
          <a:bodyPr/>
          <a:lstStyle/>
          <a:p>
            <a:r>
              <a:rPr lang="en-US" b="1" dirty="0">
                <a:solidFill>
                  <a:srgbClr val="000000"/>
                </a:solidFill>
                <a:latin typeface="Arial"/>
                <a:ea typeface="Arial"/>
                <a:cs typeface="Arial"/>
                <a:sym typeface="Arial"/>
              </a:rPr>
              <a:t>Reactions Can Do No Work at Equilibrium</a:t>
            </a:r>
            <a:endParaRPr lang="en-AU" dirty="0"/>
          </a:p>
        </p:txBody>
      </p:sp>
      <p:sp>
        <p:nvSpPr>
          <p:cNvPr id="1034" name="Google Shape;1034;p121"/>
          <p:cNvSpPr txBox="1"/>
          <p:nvPr/>
        </p:nvSpPr>
        <p:spPr>
          <a:xfrm>
            <a:off x="395289" y="2286000"/>
            <a:ext cx="3816494" cy="609600"/>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at equilibrium, ∆</a:t>
            </a:r>
            <a:r>
              <a:rPr lang="en-US" sz="2400" b="0" i="1" u="none" strike="noStrike" cap="none">
                <a:solidFill>
                  <a:schemeClr val="dk1"/>
                </a:solidFill>
                <a:latin typeface="Arial"/>
                <a:ea typeface="Arial"/>
                <a:cs typeface="Arial"/>
                <a:sym typeface="Arial"/>
              </a:rPr>
              <a:t>G = </a:t>
            </a:r>
            <a:r>
              <a:rPr lang="en-US" sz="2400" b="0" i="0" u="none" strike="noStrike" cap="none">
                <a:solidFill>
                  <a:schemeClr val="dk1"/>
                </a:solidFill>
                <a:latin typeface="Arial"/>
                <a:ea typeface="Arial"/>
                <a:cs typeface="Arial"/>
                <a:sym typeface="Arial"/>
              </a:rPr>
              <a:t>0</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and</a:t>
            </a: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p:txBody>
      </p:sp>
      <p:pic>
        <p:nvPicPr>
          <p:cNvPr id="1035" name="Google Shape;1035;p121" descr="start fraction concentration upper C to the lower c power sub i concentration upper D to the lower d power sub i over concentration upper A to the lower a power sub i concentration upper B to the lower b power sub i end fraction = start fraction concentration upper C to the lower c power sub e q concentration upper D to the lower d power sub e q over concentration upper A to the lower a power sub e q concentration upper B to the lower b power sub e q end fraction."/>
          <p:cNvPicPr preferRelativeResize="0"/>
          <p:nvPr/>
        </p:nvPicPr>
        <p:blipFill rotWithShape="1">
          <a:blip r:embed="rId3">
            <a:alphaModFix/>
          </a:blip>
          <a:srcRect/>
          <a:stretch/>
        </p:blipFill>
        <p:spPr>
          <a:xfrm>
            <a:off x="4343400" y="1876426"/>
            <a:ext cx="2895600" cy="1168400"/>
          </a:xfrm>
          <a:prstGeom prst="rect">
            <a:avLst/>
          </a:prstGeom>
          <a:noFill/>
          <a:ln>
            <a:noFill/>
          </a:ln>
        </p:spPr>
      </p:pic>
      <p:sp>
        <p:nvSpPr>
          <p:cNvPr id="1037" name="Google Shape;1037;p121"/>
          <p:cNvSpPr txBox="1"/>
          <p:nvPr/>
        </p:nvSpPr>
        <p:spPr>
          <a:xfrm>
            <a:off x="395288" y="3454400"/>
            <a:ext cx="8353425" cy="482600"/>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thus,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p:txBody>
      </p:sp>
      <p:pic>
        <p:nvPicPr>
          <p:cNvPr id="1036" name="Google Shape;1036;p121" descr="Delta G = delta G naught + R T natural log start fraction concentration upper C to the lower c power sub i concentration upper D to the lower d power sub i over concentration upper A to the lower a power sub i concentration upper B to the lower b power sub i end fraction. Delta G naught = negative R T natural log K sub e q."/>
          <p:cNvPicPr preferRelativeResize="0"/>
          <p:nvPr/>
        </p:nvPicPr>
        <p:blipFill rotWithShape="1">
          <a:blip r:embed="rId4">
            <a:alphaModFix/>
          </a:blip>
          <a:srcRect/>
          <a:stretch/>
        </p:blipFill>
        <p:spPr>
          <a:xfrm>
            <a:off x="2960944" y="4184648"/>
            <a:ext cx="3222112" cy="13970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22"/>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(4 of 5)</a:t>
            </a:r>
            <a:endParaRPr sz="2000" dirty="0"/>
          </a:p>
        </p:txBody>
      </p:sp>
      <p:pic>
        <p:nvPicPr>
          <p:cNvPr id="1043" name="Google Shape;1043;p122" descr="Icon P 3&#10;"/>
          <p:cNvPicPr preferRelativeResize="0"/>
          <p:nvPr/>
        </p:nvPicPr>
        <p:blipFill rotWithShape="1">
          <a:blip r:embed="rId3">
            <a:alphaModFix/>
          </a:blip>
          <a:srcRect/>
          <a:stretch/>
        </p:blipFill>
        <p:spPr>
          <a:xfrm>
            <a:off x="1746836" y="655638"/>
            <a:ext cx="1257300" cy="781050"/>
          </a:xfrm>
          <a:prstGeom prst="rect">
            <a:avLst/>
          </a:prstGeom>
          <a:noFill/>
          <a:ln>
            <a:noFill/>
          </a:ln>
        </p:spPr>
      </p:pic>
      <p:sp>
        <p:nvSpPr>
          <p:cNvPr id="1044" name="Google Shape;1044;p12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3" name="Title 2">
            <a:extLst>
              <a:ext uri="{FF2B5EF4-FFF2-40B4-BE49-F238E27FC236}">
                <a16:creationId xmlns:a16="http://schemas.microsoft.com/office/drawing/2014/main" id="{33F5FEA8-99B0-417D-A722-6981045F336B}"/>
              </a:ext>
            </a:extLst>
          </p:cNvPr>
          <p:cNvSpPr>
            <a:spLocks noGrp="1"/>
          </p:cNvSpPr>
          <p:nvPr>
            <p:ph type="title"/>
          </p:nvPr>
        </p:nvSpPr>
        <p:spPr/>
        <p:txBody>
          <a:bodyPr/>
          <a:lstStyle/>
          <a:p>
            <a:r>
              <a:rPr lang="en-US" b="1" dirty="0">
                <a:solidFill>
                  <a:srgbClr val="000000"/>
                </a:solidFill>
                <a:latin typeface="Arial"/>
                <a:ea typeface="Arial"/>
                <a:cs typeface="Arial"/>
                <a:sym typeface="Arial"/>
              </a:rPr>
              <a:t>Reaction Coordinate Diagrams</a:t>
            </a:r>
            <a:endParaRPr lang="en-AU" dirty="0"/>
          </a:p>
        </p:txBody>
      </p:sp>
      <p:sp>
        <p:nvSpPr>
          <p:cNvPr id="5" name="Text Placeholder 4">
            <a:extLst>
              <a:ext uri="{FF2B5EF4-FFF2-40B4-BE49-F238E27FC236}">
                <a16:creationId xmlns:a16="http://schemas.microsoft.com/office/drawing/2014/main" id="{B7EAF2D7-27D9-46A8-A4F1-4AEBCDB1855E}"/>
              </a:ext>
            </a:extLst>
          </p:cNvPr>
          <p:cNvSpPr>
            <a:spLocks noGrp="1"/>
          </p:cNvSpPr>
          <p:nvPr>
            <p:ph type="body" idx="2"/>
          </p:nvPr>
        </p:nvSpPr>
        <p:spPr>
          <a:xfrm>
            <a:off x="457200" y="1320800"/>
            <a:ext cx="4040188" cy="4805363"/>
          </a:xfrm>
        </p:spPr>
        <p:txBody>
          <a:bodyPr/>
          <a:lstStyle/>
          <a:p>
            <a:pPr marL="342900" lvl="0" indent="-342900">
              <a:spcBef>
                <a:spcPts val="0"/>
              </a:spcBef>
              <a:buFont typeface="Arial"/>
              <a:buChar char="•"/>
            </a:pPr>
            <a:r>
              <a:rPr lang="en-US" b="1" dirty="0">
                <a:latin typeface="Arial"/>
                <a:ea typeface="Arial"/>
                <a:cs typeface="Arial"/>
                <a:sym typeface="Arial"/>
              </a:rPr>
              <a:t>reaction coordinate diagrams </a:t>
            </a:r>
            <a:r>
              <a:rPr lang="en-US" dirty="0">
                <a:latin typeface="Arial"/>
                <a:ea typeface="Arial"/>
                <a:cs typeface="Arial"/>
                <a:sym typeface="Arial"/>
              </a:rPr>
              <a:t>= illustrates how exergonic reactions can be coupled to endergonic reactions </a:t>
            </a:r>
            <a:endParaRPr lang="en-US" b="1" dirty="0">
              <a:latin typeface="Arial"/>
              <a:ea typeface="Arial"/>
              <a:cs typeface="Arial"/>
              <a:sym typeface="Arial"/>
            </a:endParaRPr>
          </a:p>
          <a:p>
            <a:pPr marL="342900" lvl="0" indent="-342900">
              <a:spcBef>
                <a:spcPts val="600"/>
              </a:spcBef>
              <a:buFont typeface="Arial"/>
              <a:buChar char="•"/>
            </a:pPr>
            <a:r>
              <a:rPr lang="en-US" dirty="0">
                <a:latin typeface="Arial"/>
                <a:ea typeface="Arial"/>
                <a:cs typeface="Arial"/>
                <a:sym typeface="Arial"/>
              </a:rPr>
              <a:t>reaction 1: endergonic;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1</a:t>
            </a:r>
            <a:r>
              <a:rPr lang="en-US" dirty="0">
                <a:latin typeface="Arial"/>
                <a:ea typeface="Arial"/>
                <a:cs typeface="Arial"/>
                <a:sym typeface="Arial"/>
              </a:rPr>
              <a:t> is positive</a:t>
            </a:r>
            <a:endParaRPr lang="en-US" dirty="0"/>
          </a:p>
          <a:p>
            <a:pPr marL="342900" lvl="0" indent="-342900">
              <a:spcBef>
                <a:spcPts val="600"/>
              </a:spcBef>
              <a:buFont typeface="Arial"/>
              <a:buChar char="•"/>
            </a:pPr>
            <a:r>
              <a:rPr lang="en-US" dirty="0">
                <a:latin typeface="Arial"/>
                <a:ea typeface="Arial"/>
                <a:cs typeface="Arial"/>
                <a:sym typeface="Arial"/>
              </a:rPr>
              <a:t>reaction 2: exergonic;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2</a:t>
            </a:r>
            <a:r>
              <a:rPr lang="en-US" dirty="0">
                <a:latin typeface="Arial"/>
                <a:ea typeface="Arial"/>
                <a:cs typeface="Arial"/>
                <a:sym typeface="Arial"/>
              </a:rPr>
              <a:t> is negative</a:t>
            </a:r>
            <a:endParaRPr lang="en-US" dirty="0"/>
          </a:p>
          <a:p>
            <a:pPr marL="342900" lvl="0" indent="-342900">
              <a:spcBef>
                <a:spcPts val="600"/>
              </a:spcBef>
              <a:buFont typeface="Arial"/>
              <a:buChar char="•"/>
            </a:pPr>
            <a:r>
              <a:rPr lang="en-US" dirty="0">
                <a:latin typeface="Arial"/>
                <a:ea typeface="Arial"/>
                <a:cs typeface="Arial"/>
                <a:sym typeface="Arial"/>
              </a:rPr>
              <a:t>reaction 3: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3</a:t>
            </a:r>
            <a:r>
              <a:rPr lang="en-US" dirty="0">
                <a:latin typeface="Arial"/>
                <a:ea typeface="Arial"/>
                <a:cs typeface="Arial"/>
                <a:sym typeface="Arial"/>
              </a:rPr>
              <a:t> is negative</a:t>
            </a:r>
            <a:endParaRPr lang="en-AU" dirty="0"/>
          </a:p>
        </p:txBody>
      </p:sp>
      <p:pic>
        <p:nvPicPr>
          <p:cNvPr id="11" name="Google Shape;1051;p123" descr="Part b, at the bottom, shows a graph of three reactions. The graph plots reaction coordinate on the horizontal axis against free energy, G, on the vertical axis. No units are given. Reaction 1 is glucose plus P i yields glucose 6-phosphate and shows a horizontal dashed line across the bottom just above the horizontal axis with a curve that begins at the bottom left, curves rapidly upward to a point about halfway up the vertical axis, then curves down to form a rounded top before rapidly leveling off at a slightly lower level on the vertical axis. An arrow labeled, delta G 1 points upward from the dashed line to the flattened curve on the right side. Reaction 2 is A T P yields A D P plus P i. The curve begins at about three quarters of the height of the vertical axis, moves upward slightly, then curves downward all the way to the position where reaction 1 started before leveling off. A dashed horizontal line extends from the start of the curve. A downward arrow labeled, delta G 2 that is about double the length of the delta G 1 arrow points down from the dashed line to the end point. Reaction 3 is glucose plus A T P yields glucose 6-phosphate plus A D P. It has a similar shape to reaction 2, but begins at a slightly lower position on the vertical axis and ends at a slightly higher position on the vertical axis. A horizontal dashed line extends from its starting point and an arrow labeled, delta G 3, shorter than the arrow for delta G 2 and similar in length to the arrow for delta G 1, extends down to the end point. An equation underneath reads, delta G 3 equals delta G 1 plus delta G 2.">
            <a:extLst>
              <a:ext uri="{FF2B5EF4-FFF2-40B4-BE49-F238E27FC236}">
                <a16:creationId xmlns:a16="http://schemas.microsoft.com/office/drawing/2014/main" id="{73C90A8B-219D-4D7B-BBC7-F1FC678D6936}"/>
              </a:ext>
            </a:extLst>
          </p:cNvPr>
          <p:cNvPicPr preferRelativeResize="0"/>
          <p:nvPr/>
        </p:nvPicPr>
        <p:blipFill rotWithShape="1">
          <a:blip r:embed="rId3">
            <a:alphaModFix/>
          </a:blip>
          <a:srcRect/>
          <a:stretch/>
        </p:blipFill>
        <p:spPr>
          <a:xfrm>
            <a:off x="4646614" y="1422400"/>
            <a:ext cx="4195943" cy="3475182"/>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3" name="Title 2">
            <a:extLst>
              <a:ext uri="{FF2B5EF4-FFF2-40B4-BE49-F238E27FC236}">
                <a16:creationId xmlns:a16="http://schemas.microsoft.com/office/drawing/2014/main" id="{EE3867DA-E800-4407-A41E-591E9DE61852}"/>
              </a:ext>
            </a:extLst>
          </p:cNvPr>
          <p:cNvSpPr>
            <a:spLocks noGrp="1"/>
          </p:cNvSpPr>
          <p:nvPr>
            <p:ph type="title"/>
          </p:nvPr>
        </p:nvSpPr>
        <p:spPr/>
        <p:txBody>
          <a:bodyPr/>
          <a:lstStyle/>
          <a:p>
            <a:r>
              <a:rPr lang="en-US" b="1" dirty="0">
                <a:solidFill>
                  <a:srgbClr val="4E4CB4"/>
                </a:solidFill>
                <a:latin typeface="Arial"/>
                <a:ea typeface="Arial"/>
                <a:cs typeface="Arial"/>
                <a:sym typeface="Arial"/>
              </a:rPr>
              <a:t>Enzymes Promote Sequences of Chemical Reactions</a:t>
            </a:r>
            <a:endParaRPr lang="en-AU" dirty="0">
              <a:solidFill>
                <a:srgbClr val="4E4CB4"/>
              </a:solidFill>
            </a:endParaRPr>
          </a:p>
        </p:txBody>
      </p:sp>
      <p:sp>
        <p:nvSpPr>
          <p:cNvPr id="1059" name="Text Placeholder"/>
          <p:cNvSpPr txBox="1"/>
          <p:nvPr/>
        </p:nvSpPr>
        <p:spPr>
          <a:xfrm>
            <a:off x="300038" y="1676400"/>
            <a:ext cx="8543925" cy="8309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enzymes </a:t>
            </a:r>
            <a:r>
              <a:rPr lang="en-US" sz="2400" b="0" i="0" u="none" strike="noStrike" cap="none" dirty="0">
                <a:solidFill>
                  <a:schemeClr val="dk1"/>
                </a:solidFill>
                <a:latin typeface="Arial"/>
                <a:ea typeface="Arial"/>
                <a:cs typeface="Arial"/>
                <a:sym typeface="Arial"/>
              </a:rPr>
              <a:t>= greatly enhance reaction rates of specific chemical reactions without being consumed in the process</a:t>
            </a:r>
            <a:endParaRPr sz="2400" b="1" i="0" u="none" strike="noStrike" cap="none" dirty="0">
              <a:solidFill>
                <a:schemeClr val="dk1"/>
              </a:solidFill>
              <a:latin typeface="Arial"/>
              <a:ea typeface="Arial"/>
              <a:cs typeface="Arial"/>
              <a:sym typeface="Arial"/>
            </a:endParaRPr>
          </a:p>
        </p:txBody>
      </p:sp>
      <p:pic>
        <p:nvPicPr>
          <p:cNvPr id="1060" name="Picture" descr="A graph shows free energy changes during a chemical reaction by plotting free energy against reaction coordinate."/>
          <p:cNvPicPr preferRelativeResize="0"/>
          <p:nvPr/>
        </p:nvPicPr>
        <p:blipFill rotWithShape="1">
          <a:blip r:embed="rId3">
            <a:alphaModFix/>
          </a:blip>
          <a:srcRect/>
          <a:stretch/>
        </p:blipFill>
        <p:spPr>
          <a:xfrm>
            <a:off x="424584" y="2649062"/>
            <a:ext cx="4680816" cy="3636963"/>
          </a:xfrm>
          <a:prstGeom prst="rect">
            <a:avLst/>
          </a:prstGeom>
          <a:noFill/>
          <a:ln>
            <a:noFill/>
          </a:ln>
        </p:spPr>
      </p:pic>
      <p:sp>
        <p:nvSpPr>
          <p:cNvPr id="6" name="Text Placeholder 2">
            <a:extLst>
              <a:ext uri="{FF2B5EF4-FFF2-40B4-BE49-F238E27FC236}">
                <a16:creationId xmlns:a16="http://schemas.microsoft.com/office/drawing/2014/main" id="{A3655B08-56D6-429A-BFE6-1FDE094F97B6}"/>
              </a:ext>
            </a:extLst>
          </p:cNvPr>
          <p:cNvSpPr txBox="1">
            <a:spLocks/>
          </p:cNvSpPr>
          <p:nvPr/>
        </p:nvSpPr>
        <p:spPr>
          <a:xfrm>
            <a:off x="5105400" y="2648744"/>
            <a:ext cx="3863109" cy="34287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60363" indent="-334963">
              <a:buSzPct val="100000"/>
              <a:buFont typeface="Arial" panose="020B0604020202020204" pitchFamily="34" charset="0"/>
              <a:buChar char="•"/>
            </a:pPr>
            <a:r>
              <a:rPr lang="en-AU" sz="2400" b="1" dirty="0">
                <a:latin typeface="+mj-lt"/>
              </a:rPr>
              <a:t>transition state</a:t>
            </a:r>
            <a:r>
              <a:rPr lang="en-AU" sz="2400" dirty="0">
                <a:latin typeface="+mj-lt"/>
              </a:rPr>
              <a:t> = higher free energy than reactant or product</a:t>
            </a:r>
          </a:p>
          <a:p>
            <a:pPr marL="360363" indent="-334963">
              <a:buSzPct val="100000"/>
              <a:buFont typeface="Arial" panose="020B0604020202020204" pitchFamily="34" charset="0"/>
              <a:buChar char="•"/>
            </a:pPr>
            <a:r>
              <a:rPr lang="en-AU" sz="2400" b="1" dirty="0">
                <a:latin typeface="+mj-lt"/>
              </a:rPr>
              <a:t>activation energy, ∆</a:t>
            </a:r>
            <a:r>
              <a:rPr lang="en-AU" sz="2400" b="1" i="1" dirty="0">
                <a:latin typeface="+mj-lt"/>
              </a:rPr>
              <a:t>G</a:t>
            </a:r>
            <a:r>
              <a:rPr lang="en-AU" sz="2400" baseline="50000" dirty="0">
                <a:latin typeface="+mj-lt"/>
              </a:rPr>
              <a:t>‡ </a:t>
            </a:r>
            <a:r>
              <a:rPr lang="en-AU" sz="2400" dirty="0">
                <a:latin typeface="+mj-lt"/>
              </a:rPr>
              <a:t>= difference in energy between the reactant in its ground state and its transition state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66"/>
        <p:cNvGrpSpPr/>
        <p:nvPr/>
      </p:nvGrpSpPr>
      <p:grpSpPr>
        <a:xfrm>
          <a:off x="0" y="0"/>
          <a:ext cx="0" cy="0"/>
          <a:chOff x="0" y="0"/>
          <a:chExt cx="0" cy="0"/>
        </a:xfrm>
      </p:grpSpPr>
      <p:pic>
        <p:nvPicPr>
          <p:cNvPr id="5" name="Picture 4" descr="Icon P 3&#10;">
            <a:extLst>
              <a:ext uri="{FF2B5EF4-FFF2-40B4-BE49-F238E27FC236}">
                <a16:creationId xmlns:a16="http://schemas.microsoft.com/office/drawing/2014/main" id="{DABFBA30-A530-4390-9439-1236B32F1773}"/>
              </a:ext>
            </a:extLst>
          </p:cNvPr>
          <p:cNvPicPr>
            <a:picLocks noChangeAspect="1"/>
          </p:cNvPicPr>
          <p:nvPr/>
        </p:nvPicPr>
        <p:blipFill>
          <a:blip r:embed="rId3"/>
          <a:stretch>
            <a:fillRect/>
          </a:stretch>
        </p:blipFill>
        <p:spPr>
          <a:xfrm>
            <a:off x="800005" y="239232"/>
            <a:ext cx="1133954" cy="816935"/>
          </a:xfrm>
          <a:prstGeom prst="rect">
            <a:avLst/>
          </a:prstGeom>
        </p:spPr>
      </p:pic>
      <p:sp>
        <p:nvSpPr>
          <p:cNvPr id="2" name="Title 1">
            <a:extLst>
              <a:ext uri="{FF2B5EF4-FFF2-40B4-BE49-F238E27FC236}">
                <a16:creationId xmlns:a16="http://schemas.microsoft.com/office/drawing/2014/main" id="{19BCBA01-8D37-4862-BA4A-261950F7EB1C}"/>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20</a:t>
            </a:r>
            <a:endParaRPr lang="en-AU" dirty="0">
              <a:solidFill>
                <a:srgbClr val="145C76"/>
              </a:solidFill>
            </a:endParaRPr>
          </a:p>
        </p:txBody>
      </p:sp>
      <p:sp>
        <p:nvSpPr>
          <p:cNvPr id="1070"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What function do enzymes actually perform in biochemical reactions?</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a:t>
            </a:r>
            <a:r>
              <a:rPr lang="en-US" sz="2400" b="0" i="0" u="none" strike="noStrike" cap="none">
                <a:solidFill>
                  <a:schemeClr val="dk1"/>
                </a:solidFill>
                <a:latin typeface="Arial"/>
                <a:ea typeface="Arial"/>
                <a:cs typeface="Arial"/>
                <a:sym typeface="Arial"/>
              </a:rPr>
              <a:t>They increase the equilibrium of reactions.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B. </a:t>
            </a:r>
            <a:r>
              <a:rPr lang="en-US" sz="2400" b="0" i="0" u="none" strike="noStrike" cap="none">
                <a:solidFill>
                  <a:schemeClr val="dk1"/>
                </a:solidFill>
                <a:latin typeface="Arial"/>
                <a:ea typeface="Arial"/>
                <a:cs typeface="Arial"/>
                <a:sym typeface="Arial"/>
              </a:rPr>
              <a:t>They increase the rate of the reactions, but not the</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chemeClr val="dk1"/>
                </a:solidFill>
                <a:latin typeface="Arial"/>
                <a:ea typeface="Arial"/>
                <a:cs typeface="Arial"/>
                <a:sym typeface="Arial"/>
              </a:rPr>
              <a:t>     equilibrium.</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They increase the activation energy of reactions, causing</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     them to be favorable thermodynamically.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They cause products to have higher free energy than</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     reactants.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75"/>
        <p:cNvGrpSpPr/>
        <p:nvPr/>
      </p:nvGrpSpPr>
      <p:grpSpPr>
        <a:xfrm>
          <a:off x="0" y="0"/>
          <a:ext cx="0" cy="0"/>
          <a:chOff x="0" y="0"/>
          <a:chExt cx="0" cy="0"/>
        </a:xfrm>
      </p:grpSpPr>
      <p:sp>
        <p:nvSpPr>
          <p:cNvPr id="2" name="Title 1">
            <a:extLst>
              <a:ext uri="{FF2B5EF4-FFF2-40B4-BE49-F238E27FC236}">
                <a16:creationId xmlns:a16="http://schemas.microsoft.com/office/drawing/2014/main" id="{CD09B896-545C-4202-80E6-0CAC21ABB388}"/>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20, Response</a:t>
            </a:r>
            <a:endParaRPr lang="en-AU" dirty="0">
              <a:solidFill>
                <a:srgbClr val="145C76"/>
              </a:solidFill>
            </a:endParaRPr>
          </a:p>
        </p:txBody>
      </p:sp>
      <p:sp>
        <p:nvSpPr>
          <p:cNvPr id="1077"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What function do enzymes actually perform in biochemical reactions?</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B. </a:t>
            </a:r>
            <a:r>
              <a:rPr lang="en-US" sz="2400" b="1" i="0" u="none" strike="noStrike" cap="none">
                <a:solidFill>
                  <a:schemeClr val="dk1"/>
                </a:solidFill>
                <a:latin typeface="Arial"/>
                <a:ea typeface="Arial"/>
                <a:cs typeface="Arial"/>
                <a:sym typeface="Arial"/>
              </a:rPr>
              <a:t>They increase the rate of the reactions, but not the</a:t>
            </a:r>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     equilibrium.</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chemeClr val="dk1"/>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Enzymes are biocatalysts that greatly enhance the rate of specific chemical reactions by binding the transition-state intermediates tightly and effectively reducing the activation energy. Enzymes do not increase the equilibrium of the reaction. </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3" name="Title 2">
            <a:extLst>
              <a:ext uri="{FF2B5EF4-FFF2-40B4-BE49-F238E27FC236}">
                <a16:creationId xmlns:a16="http://schemas.microsoft.com/office/drawing/2014/main" id="{FFA69B8A-D5E1-4A46-B94F-C8094613FCF8}"/>
              </a:ext>
            </a:extLst>
          </p:cNvPr>
          <p:cNvSpPr>
            <a:spLocks noGrp="1"/>
          </p:cNvSpPr>
          <p:nvPr>
            <p:ph type="title"/>
          </p:nvPr>
        </p:nvSpPr>
        <p:spPr/>
        <p:txBody>
          <a:bodyPr/>
          <a:lstStyle/>
          <a:p>
            <a:r>
              <a:rPr lang="en-US" b="1" dirty="0">
                <a:solidFill>
                  <a:srgbClr val="000000"/>
                </a:solidFill>
                <a:latin typeface="Arial"/>
                <a:ea typeface="Arial"/>
                <a:cs typeface="Arial"/>
                <a:sym typeface="Arial"/>
              </a:rPr>
              <a:t>Catabolism and Anabolism</a:t>
            </a:r>
            <a:endParaRPr lang="en-AU" dirty="0"/>
          </a:p>
        </p:txBody>
      </p:sp>
      <p:sp>
        <p:nvSpPr>
          <p:cNvPr id="4" name="Text Placeholder 3">
            <a:extLst>
              <a:ext uri="{FF2B5EF4-FFF2-40B4-BE49-F238E27FC236}">
                <a16:creationId xmlns:a16="http://schemas.microsoft.com/office/drawing/2014/main" id="{3E28043D-3F99-45FB-B2F2-2A710D0C0A62}"/>
              </a:ext>
            </a:extLst>
          </p:cNvPr>
          <p:cNvSpPr>
            <a:spLocks noGrp="1"/>
          </p:cNvSpPr>
          <p:nvPr>
            <p:ph type="body" idx="1"/>
          </p:nvPr>
        </p:nvSpPr>
        <p:spPr>
          <a:xfrm>
            <a:off x="203200" y="1219200"/>
            <a:ext cx="5172364" cy="4906963"/>
          </a:xfrm>
        </p:spPr>
        <p:txBody>
          <a:bodyPr/>
          <a:lstStyle/>
          <a:p>
            <a:pPr lvl="0">
              <a:lnSpc>
                <a:spcPct val="110000"/>
              </a:lnSpc>
              <a:spcBef>
                <a:spcPts val="0"/>
              </a:spcBef>
              <a:buFont typeface="Arial"/>
              <a:buChar char="•"/>
            </a:pPr>
            <a:r>
              <a:rPr lang="en-US" sz="2400" b="1" dirty="0">
                <a:latin typeface="Arial"/>
                <a:ea typeface="Arial"/>
                <a:cs typeface="Arial"/>
                <a:sym typeface="Arial"/>
              </a:rPr>
              <a:t>pathways </a:t>
            </a:r>
            <a:r>
              <a:rPr lang="en-US" sz="2400" dirty="0">
                <a:latin typeface="Arial"/>
                <a:ea typeface="Arial"/>
                <a:cs typeface="Arial"/>
                <a:sym typeface="Arial"/>
              </a:rPr>
              <a:t>= sequences of consecutive reactions in which the product of one reaction becomes the reactant in the next</a:t>
            </a:r>
            <a:endParaRPr lang="en-US" dirty="0"/>
          </a:p>
          <a:p>
            <a:pPr lvl="0">
              <a:lnSpc>
                <a:spcPct val="110000"/>
              </a:lnSpc>
              <a:spcBef>
                <a:spcPts val="600"/>
              </a:spcBef>
              <a:buFont typeface="Arial"/>
              <a:buChar char="•"/>
            </a:pPr>
            <a:r>
              <a:rPr lang="en-US" sz="2400" b="1" dirty="0">
                <a:latin typeface="Arial"/>
                <a:ea typeface="Arial"/>
                <a:cs typeface="Arial"/>
                <a:sym typeface="Arial"/>
              </a:rPr>
              <a:t>catabolism</a:t>
            </a:r>
            <a:r>
              <a:rPr lang="en-US" sz="2400" dirty="0">
                <a:latin typeface="Arial"/>
                <a:ea typeface="Arial"/>
                <a:cs typeface="Arial"/>
                <a:sym typeface="Arial"/>
              </a:rPr>
              <a:t> = degradative, free-energy-yielding reactions</a:t>
            </a:r>
            <a:endParaRPr lang="en-US" dirty="0"/>
          </a:p>
          <a:p>
            <a:pPr lvl="1" indent="-406400">
              <a:lnSpc>
                <a:spcPct val="110000"/>
              </a:lnSpc>
              <a:spcBef>
                <a:spcPts val="600"/>
              </a:spcBef>
              <a:buSzPts val="2800"/>
              <a:buFont typeface="Arial"/>
              <a:buChar char="–"/>
            </a:pPr>
            <a:r>
              <a:rPr lang="en-US" dirty="0">
                <a:latin typeface="Arial"/>
                <a:ea typeface="Arial"/>
                <a:cs typeface="Arial"/>
                <a:sym typeface="Arial"/>
              </a:rPr>
              <a:t>drives ATP synthesis</a:t>
            </a:r>
            <a:endParaRPr lang="en-US" dirty="0"/>
          </a:p>
          <a:p>
            <a:pPr lvl="1" indent="-406400">
              <a:lnSpc>
                <a:spcPct val="110000"/>
              </a:lnSpc>
              <a:spcBef>
                <a:spcPts val="600"/>
              </a:spcBef>
              <a:buSzPts val="2800"/>
              <a:buFont typeface="Arial"/>
              <a:buChar char="–"/>
            </a:pPr>
            <a:r>
              <a:rPr lang="en-US" dirty="0">
                <a:latin typeface="Arial"/>
                <a:ea typeface="Arial"/>
                <a:cs typeface="Arial"/>
                <a:sym typeface="Arial"/>
              </a:rPr>
              <a:t>produces the reduced electron carriers NAD(P)H </a:t>
            </a:r>
            <a:endParaRPr lang="en-US" dirty="0"/>
          </a:p>
          <a:p>
            <a:pPr lvl="0">
              <a:lnSpc>
                <a:spcPct val="110000"/>
              </a:lnSpc>
              <a:spcBef>
                <a:spcPts val="600"/>
              </a:spcBef>
              <a:buFont typeface="Arial"/>
              <a:buChar char="•"/>
            </a:pPr>
            <a:r>
              <a:rPr lang="en-US" sz="2400" b="1" dirty="0">
                <a:latin typeface="Arial"/>
                <a:ea typeface="Arial"/>
                <a:cs typeface="Arial"/>
                <a:sym typeface="Arial"/>
              </a:rPr>
              <a:t>anabolism</a:t>
            </a:r>
            <a:r>
              <a:rPr lang="en-US" sz="2400" dirty="0">
                <a:latin typeface="Arial"/>
                <a:ea typeface="Arial"/>
                <a:cs typeface="Arial"/>
                <a:sym typeface="Arial"/>
              </a:rPr>
              <a:t> = synthetic pathways that require the input of energy</a:t>
            </a:r>
            <a:endParaRPr lang="en-AU" dirty="0"/>
          </a:p>
        </p:txBody>
      </p:sp>
      <p:pic>
        <p:nvPicPr>
          <p:cNvPr id="9" name="Google Shape;1084;p127" descr="A diagram shows how A T P and N A D (P) H participate in metabolism during the conversion of stored nutrients to simple products and precursors that are used to produce complex molecules and do work.">
            <a:extLst>
              <a:ext uri="{FF2B5EF4-FFF2-40B4-BE49-F238E27FC236}">
                <a16:creationId xmlns:a16="http://schemas.microsoft.com/office/drawing/2014/main" id="{F4EA42D1-890C-4807-B1EE-8BD7C7D867DB}"/>
              </a:ext>
            </a:extLst>
          </p:cNvPr>
          <p:cNvPicPr preferRelativeResize="0"/>
          <p:nvPr/>
        </p:nvPicPr>
        <p:blipFill rotWithShape="1">
          <a:blip r:embed="rId3">
            <a:alphaModFix/>
          </a:blip>
          <a:srcRect/>
          <a:stretch/>
        </p:blipFill>
        <p:spPr>
          <a:xfrm>
            <a:off x="5875482" y="1344180"/>
            <a:ext cx="2520373" cy="4657003"/>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1" name="Google Shape;1091;p128" descr="Icon P 2&#10;"/>
          <p:cNvPicPr preferRelativeResize="0"/>
          <p:nvPr/>
        </p:nvPicPr>
        <p:blipFill rotWithShape="1">
          <a:blip r:embed="rId3">
            <a:alphaModFix/>
          </a:blip>
          <a:srcRect t="10910"/>
          <a:stretch/>
        </p:blipFill>
        <p:spPr>
          <a:xfrm>
            <a:off x="1620117" y="287049"/>
            <a:ext cx="1228725" cy="721302"/>
          </a:xfrm>
          <a:prstGeom prst="rect">
            <a:avLst/>
          </a:prstGeom>
          <a:noFill/>
          <a:ln>
            <a:noFill/>
          </a:ln>
        </p:spPr>
      </p:pic>
      <p:sp>
        <p:nvSpPr>
          <p:cNvPr id="3" name="Title 2">
            <a:extLst>
              <a:ext uri="{FF2B5EF4-FFF2-40B4-BE49-F238E27FC236}">
                <a16:creationId xmlns:a16="http://schemas.microsoft.com/office/drawing/2014/main" id="{6430A51F-A86D-4A81-AFE5-3EB0248BB611}"/>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(5 of 6)</a:t>
            </a:r>
            <a:endParaRPr lang="en-AU" dirty="0"/>
          </a:p>
        </p:txBody>
      </p:sp>
      <p:sp>
        <p:nvSpPr>
          <p:cNvPr id="1092" name="Google Shape;1092;p128"/>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3" name="Title 2">
            <a:extLst>
              <a:ext uri="{FF2B5EF4-FFF2-40B4-BE49-F238E27FC236}">
                <a16:creationId xmlns:a16="http://schemas.microsoft.com/office/drawing/2014/main" id="{C36BE4DE-3EDA-46B4-9574-8D4B2BBA3006}"/>
              </a:ext>
            </a:extLst>
          </p:cNvPr>
          <p:cNvSpPr>
            <a:spLocks noGrp="1"/>
          </p:cNvSpPr>
          <p:nvPr>
            <p:ph type="title"/>
          </p:nvPr>
        </p:nvSpPr>
        <p:spPr/>
        <p:txBody>
          <a:bodyPr/>
          <a:lstStyle/>
          <a:p>
            <a:r>
              <a:rPr lang="en-US" b="1" dirty="0">
                <a:solidFill>
                  <a:srgbClr val="000000"/>
                </a:solidFill>
                <a:latin typeface="Arial"/>
                <a:ea typeface="Arial"/>
                <a:cs typeface="Arial"/>
                <a:sym typeface="Arial"/>
              </a:rPr>
              <a:t>Metabolism</a:t>
            </a:r>
            <a:endParaRPr lang="en-AU" dirty="0"/>
          </a:p>
        </p:txBody>
      </p:sp>
      <p:sp>
        <p:nvSpPr>
          <p:cNvPr id="1099" name="Google Shape;1099;p129"/>
          <p:cNvSpPr txBox="1"/>
          <p:nvPr/>
        </p:nvSpPr>
        <p:spPr>
          <a:xfrm>
            <a:off x="114300" y="1433513"/>
            <a:ext cx="89154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metabolism </a:t>
            </a:r>
            <a:r>
              <a:rPr lang="en-US" sz="2400" b="0" i="0" u="none" strike="noStrike" cap="none">
                <a:solidFill>
                  <a:schemeClr val="dk1"/>
                </a:solidFill>
                <a:latin typeface="Arial"/>
                <a:ea typeface="Arial"/>
                <a:cs typeface="Arial"/>
                <a:sym typeface="Arial"/>
              </a:rPr>
              <a:t>= overall network of enzyme-catalyzed pathways, both catabolic and anabolic</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unity of life </a:t>
            </a:r>
            <a:r>
              <a:rPr lang="en-US" sz="2400" b="0" i="0" u="none" strike="noStrike" cap="none">
                <a:solidFill>
                  <a:schemeClr val="dk1"/>
                </a:solidFill>
                <a:latin typeface="Arial"/>
                <a:ea typeface="Arial"/>
                <a:cs typeface="Arial"/>
                <a:sym typeface="Arial"/>
              </a:rPr>
              <a:t>= pathways of enzyme-catalyzed reactions that act on the main constituents of cells—proteins, fats, sugars, and nucleic acids—are nearly identical in all living organisms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itle 2">
            <a:extLst>
              <a:ext uri="{FF2B5EF4-FFF2-40B4-BE49-F238E27FC236}">
                <a16:creationId xmlns:a16="http://schemas.microsoft.com/office/drawing/2014/main" id="{FBDEA3F2-8E68-4760-A4B6-C5DD97253890}"/>
              </a:ext>
            </a:extLst>
          </p:cNvPr>
          <p:cNvSpPr>
            <a:spLocks noGrp="1"/>
          </p:cNvSpPr>
          <p:nvPr>
            <p:ph type="title"/>
          </p:nvPr>
        </p:nvSpPr>
        <p:spPr/>
        <p:txBody>
          <a:bodyPr/>
          <a:lstStyle/>
          <a:p>
            <a:r>
              <a:rPr lang="en-US" b="1" dirty="0">
                <a:solidFill>
                  <a:srgbClr val="000000"/>
                </a:solidFill>
                <a:latin typeface="Arial"/>
                <a:ea typeface="Arial"/>
                <a:cs typeface="Arial"/>
                <a:sym typeface="Arial"/>
              </a:rPr>
              <a:t>Cytoplasm Contains Cytosol and Suspended Particles</a:t>
            </a:r>
            <a:endParaRPr lang="en-AU" dirty="0"/>
          </a:p>
        </p:txBody>
      </p:sp>
      <p:sp>
        <p:nvSpPr>
          <p:cNvPr id="206" name="Google Shape;206;p13"/>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cytoplasm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internal volume enclosed by the plasma membrane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composed of the </a:t>
            </a:r>
            <a:r>
              <a:rPr lang="en-US" sz="2400" b="1" i="0" u="none" strike="noStrike" cap="none">
                <a:solidFill>
                  <a:schemeClr val="dk1"/>
                </a:solidFill>
                <a:latin typeface="Arial"/>
                <a:ea typeface="Arial"/>
                <a:cs typeface="Arial"/>
                <a:sym typeface="Arial"/>
              </a:rPr>
              <a:t>cytosol</a:t>
            </a:r>
            <a:r>
              <a:rPr lang="en-US" sz="2400" b="0" i="0" u="none" strike="noStrike" cap="none">
                <a:solidFill>
                  <a:schemeClr val="dk1"/>
                </a:solidFill>
                <a:latin typeface="Arial"/>
                <a:ea typeface="Arial"/>
                <a:cs typeface="Arial"/>
                <a:sym typeface="Arial"/>
              </a:rPr>
              <a:t> (an aqueous solution) and a variety of suspended particles (such as mitochondria, chloroplasts, </a:t>
            </a:r>
            <a:r>
              <a:rPr lang="en-US" sz="2400" b="1" i="0" u="none" strike="noStrike" cap="none">
                <a:solidFill>
                  <a:schemeClr val="dk1"/>
                </a:solidFill>
                <a:latin typeface="Arial"/>
                <a:ea typeface="Arial"/>
                <a:cs typeface="Arial"/>
                <a:sym typeface="Arial"/>
              </a:rPr>
              <a:t>ribosomes</a:t>
            </a:r>
            <a:r>
              <a:rPr lang="en-US" sz="2400" b="0" i="0" u="none" strike="noStrike" cap="none">
                <a:solidFill>
                  <a:schemeClr val="dk1"/>
                </a:solidFill>
                <a:latin typeface="Arial"/>
                <a:ea typeface="Arial"/>
                <a:cs typeface="Arial"/>
                <a:sym typeface="Arial"/>
              </a:rPr>
              <a:t>, and </a:t>
            </a:r>
            <a:r>
              <a:rPr lang="en-US" sz="2400" b="1" i="0" u="none" strike="noStrike" cap="none">
                <a:solidFill>
                  <a:schemeClr val="dk1"/>
                </a:solidFill>
                <a:latin typeface="Arial"/>
                <a:ea typeface="Arial"/>
                <a:cs typeface="Arial"/>
                <a:sym typeface="Arial"/>
              </a:rPr>
              <a:t>proteasomes</a:t>
            </a:r>
            <a:r>
              <a:rPr lang="en-US" sz="2400" b="0" i="0" u="none"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cytosol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highly concentrated solution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contains enzymes, RNA, amino acids, nucleotides, </a:t>
            </a:r>
            <a:r>
              <a:rPr lang="en-US" sz="2400" b="1" i="0" u="none" strike="noStrike" cap="none">
                <a:solidFill>
                  <a:schemeClr val="dk1"/>
                </a:solidFill>
                <a:latin typeface="Arial"/>
                <a:ea typeface="Arial"/>
                <a:cs typeface="Arial"/>
                <a:sym typeface="Arial"/>
              </a:rPr>
              <a:t>metabolites</a:t>
            </a:r>
            <a:r>
              <a:rPr lang="en-US" sz="24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coenzymes</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and inorganic ions</a:t>
            </a:r>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5" name="Google Shape;1105;p130" descr="Icon P 3&#10;"/>
          <p:cNvPicPr preferRelativeResize="0"/>
          <p:nvPr/>
        </p:nvPicPr>
        <p:blipFill rotWithShape="1">
          <a:blip r:embed="rId3">
            <a:alphaModFix/>
          </a:blip>
          <a:srcRect/>
          <a:stretch/>
        </p:blipFill>
        <p:spPr>
          <a:xfrm>
            <a:off x="1599051" y="257175"/>
            <a:ext cx="1257300" cy="781050"/>
          </a:xfrm>
          <a:prstGeom prst="rect">
            <a:avLst/>
          </a:prstGeom>
          <a:noFill/>
          <a:ln>
            <a:noFill/>
          </a:ln>
        </p:spPr>
      </p:pic>
      <p:sp>
        <p:nvSpPr>
          <p:cNvPr id="3" name="Title 2">
            <a:extLst>
              <a:ext uri="{FF2B5EF4-FFF2-40B4-BE49-F238E27FC236}">
                <a16:creationId xmlns:a16="http://schemas.microsoft.com/office/drawing/2014/main" id="{4E806C75-7D41-4ECA-839E-8D7A642B6400}"/>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(5 of 5)</a:t>
            </a:r>
            <a:endParaRPr lang="en-AU" dirty="0"/>
          </a:p>
        </p:txBody>
      </p:sp>
      <p:sp>
        <p:nvSpPr>
          <p:cNvPr id="1106" name="Conten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3" name="Title 2">
            <a:extLst>
              <a:ext uri="{FF2B5EF4-FFF2-40B4-BE49-F238E27FC236}">
                <a16:creationId xmlns:a16="http://schemas.microsoft.com/office/drawing/2014/main" id="{9FACD528-9AF9-4D4A-8F85-971F91F6FC5B}"/>
              </a:ext>
            </a:extLst>
          </p:cNvPr>
          <p:cNvSpPr>
            <a:spLocks noGrp="1"/>
          </p:cNvSpPr>
          <p:nvPr>
            <p:ph type="title"/>
          </p:nvPr>
        </p:nvSpPr>
        <p:spPr>
          <a:xfrm>
            <a:off x="0" y="152399"/>
            <a:ext cx="9144000" cy="1288473"/>
          </a:xfrm>
        </p:spPr>
        <p:txBody>
          <a:bodyPr/>
          <a:lstStyle/>
          <a:p>
            <a:r>
              <a:rPr lang="en-US" b="1" dirty="0">
                <a:solidFill>
                  <a:srgbClr val="4E4CB4"/>
                </a:solidFill>
                <a:latin typeface="Arial"/>
                <a:ea typeface="Arial"/>
                <a:cs typeface="Arial"/>
                <a:sym typeface="Arial"/>
              </a:rPr>
              <a:t>Metabolism Is Regulated to Achieve Balance and Economy</a:t>
            </a:r>
            <a:endParaRPr lang="en-AU" dirty="0">
              <a:solidFill>
                <a:srgbClr val="4E4CB4"/>
              </a:solidFill>
            </a:endParaRPr>
          </a:p>
        </p:txBody>
      </p:sp>
      <p:sp>
        <p:nvSpPr>
          <p:cNvPr id="1113" name="Content placeholder"/>
          <p:cNvSpPr txBox="1"/>
          <p:nvPr/>
        </p:nvSpPr>
        <p:spPr>
          <a:xfrm>
            <a:off x="379413" y="1676400"/>
            <a:ext cx="8385175" cy="8309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feedback inhibition </a:t>
            </a:r>
            <a:r>
              <a:rPr lang="en-US" sz="2400" b="0" i="0" u="none" strike="noStrike" cap="none" dirty="0">
                <a:solidFill>
                  <a:schemeClr val="dk1"/>
                </a:solidFill>
                <a:latin typeface="Arial"/>
                <a:ea typeface="Arial"/>
                <a:cs typeface="Arial"/>
                <a:sym typeface="Arial"/>
              </a:rPr>
              <a:t>= keeps the production and utilization of each metabolic intermediate in balance </a:t>
            </a:r>
            <a:endParaRPr dirty="0"/>
          </a:p>
        </p:txBody>
      </p:sp>
      <p:pic>
        <p:nvPicPr>
          <p:cNvPr id="1114" name="Picture" descr="A reaction shows how the synthesis of isoleucine from threonine can be inhibited by the presence of isoleucine. The conversion of threonine to isoleucine requires five steps to convert A (threonine) to B, to C, to D, to E, and then to F (isoleucine). The first step is catalyzed by enzyme 1, shown above the arrow between A and B. A dotted line from F points to a red circle with a cross through it above enzyme 1."/>
          <p:cNvPicPr preferRelativeResize="0"/>
          <p:nvPr/>
        </p:nvPicPr>
        <p:blipFill rotWithShape="1">
          <a:blip r:embed="rId3">
            <a:alphaModFix/>
          </a:blip>
          <a:srcRect/>
          <a:stretch/>
        </p:blipFill>
        <p:spPr>
          <a:xfrm>
            <a:off x="1791060" y="2888356"/>
            <a:ext cx="5257800" cy="1249362"/>
          </a:xfrm>
          <a:prstGeom prst="rect">
            <a:avLst/>
          </a:prstGeom>
          <a:noFill/>
          <a:ln>
            <a:noFill/>
          </a:ln>
        </p:spPr>
      </p:pic>
      <p:sp>
        <p:nvSpPr>
          <p:cNvPr id="4" name="Rectangle 3">
            <a:extLst>
              <a:ext uri="{FF2B5EF4-FFF2-40B4-BE49-F238E27FC236}">
                <a16:creationId xmlns:a16="http://schemas.microsoft.com/office/drawing/2014/main" id="{69559FE5-6F2B-41C2-813C-79B90FA51D51}"/>
              </a:ext>
            </a:extLst>
          </p:cNvPr>
          <p:cNvSpPr/>
          <p:nvPr/>
        </p:nvSpPr>
        <p:spPr>
          <a:xfrm>
            <a:off x="379412" y="4812268"/>
            <a:ext cx="8081097" cy="1200329"/>
          </a:xfrm>
          <a:prstGeom prst="rect">
            <a:avLst/>
          </a:prstGeom>
        </p:spPr>
        <p:txBody>
          <a:bodyPr wrap="square">
            <a:spAutoFit/>
          </a:bodyPr>
          <a:lstStyle/>
          <a:p>
            <a:pPr marL="342900" lvl="0" indent="-342900">
              <a:buClr>
                <a:schemeClr val="dk1"/>
              </a:buClr>
              <a:buSzPts val="2400"/>
              <a:buFont typeface="Arial"/>
              <a:buChar char="•"/>
            </a:pPr>
            <a:r>
              <a:rPr lang="en-US" sz="2400" b="1" dirty="0">
                <a:solidFill>
                  <a:schemeClr val="dk1"/>
                </a:solidFill>
              </a:rPr>
              <a:t>systems biology </a:t>
            </a:r>
            <a:r>
              <a:rPr lang="en-US" sz="2400" dirty="0">
                <a:solidFill>
                  <a:schemeClr val="dk1"/>
                </a:solidFill>
              </a:rPr>
              <a:t>= tasked with understanding complex interactions among intermediates and pathways in quantitative terms </a:t>
            </a:r>
            <a:endParaRPr lang="en-US" sz="2400" b="1" dirty="0">
              <a:solidFill>
                <a:schemeClr val="dk1"/>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119"/>
        <p:cNvGrpSpPr/>
        <p:nvPr/>
      </p:nvGrpSpPr>
      <p:grpSpPr>
        <a:xfrm>
          <a:off x="0" y="0"/>
          <a:ext cx="0" cy="0"/>
          <a:chOff x="0" y="0"/>
          <a:chExt cx="0" cy="0"/>
        </a:xfrm>
      </p:grpSpPr>
      <p:sp>
        <p:nvSpPr>
          <p:cNvPr id="2" name="Title 1">
            <a:extLst>
              <a:ext uri="{FF2B5EF4-FFF2-40B4-BE49-F238E27FC236}">
                <a16:creationId xmlns:a16="http://schemas.microsoft.com/office/drawing/2014/main" id="{22E2E467-DAFA-48FA-9769-28EA695DB9E8}"/>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21</a:t>
            </a:r>
            <a:endParaRPr lang="en-AU" dirty="0">
              <a:solidFill>
                <a:srgbClr val="145C76"/>
              </a:solidFill>
            </a:endParaRPr>
          </a:p>
        </p:txBody>
      </p:sp>
      <p:sp>
        <p:nvSpPr>
          <p:cNvPr id="1123"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Feedback inhibition: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contains the overall network of catabolic and anabolic</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     enzyme-catalyzed pathways.</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inhibits the catalytic activity of an enzyme to slow</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     production of a metabolic product.  </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C. is defined as a sequence of consecutive reactions in which</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     the product of one reaction becomes the reactant in the</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     next. </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increases production of metabolic intermediates.</a:t>
            </a:r>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pic>
        <p:nvPicPr>
          <p:cNvPr id="3" name="Picture 2" descr="Icon P 3&#10;">
            <a:extLst>
              <a:ext uri="{FF2B5EF4-FFF2-40B4-BE49-F238E27FC236}">
                <a16:creationId xmlns:a16="http://schemas.microsoft.com/office/drawing/2014/main" id="{A7B85CB9-258A-4739-B45E-DBD84FEAC351}"/>
              </a:ext>
            </a:extLst>
          </p:cNvPr>
          <p:cNvPicPr>
            <a:picLocks noChangeAspect="1"/>
          </p:cNvPicPr>
          <p:nvPr/>
        </p:nvPicPr>
        <p:blipFill>
          <a:blip r:embed="rId3"/>
          <a:stretch>
            <a:fillRect/>
          </a:stretch>
        </p:blipFill>
        <p:spPr>
          <a:xfrm>
            <a:off x="800005" y="239232"/>
            <a:ext cx="1133954" cy="816935"/>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128"/>
        <p:cNvGrpSpPr/>
        <p:nvPr/>
      </p:nvGrpSpPr>
      <p:grpSpPr>
        <a:xfrm>
          <a:off x="0" y="0"/>
          <a:ext cx="0" cy="0"/>
          <a:chOff x="0" y="0"/>
          <a:chExt cx="0" cy="0"/>
        </a:xfrm>
      </p:grpSpPr>
      <p:sp>
        <p:nvSpPr>
          <p:cNvPr id="2" name="Title 1">
            <a:extLst>
              <a:ext uri="{FF2B5EF4-FFF2-40B4-BE49-F238E27FC236}">
                <a16:creationId xmlns:a16="http://schemas.microsoft.com/office/drawing/2014/main" id="{502B3268-128C-4E2A-9185-A498CFA2558A}"/>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21, Response</a:t>
            </a:r>
            <a:endParaRPr lang="en-AU" dirty="0">
              <a:solidFill>
                <a:srgbClr val="145C76"/>
              </a:solidFill>
            </a:endParaRPr>
          </a:p>
        </p:txBody>
      </p:sp>
      <p:sp>
        <p:nvSpPr>
          <p:cNvPr id="1130"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Feedback inhibition: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B. inhibits the catalytic activity of an enzyme to slow</a:t>
            </a:r>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     production of a metabolic product.  </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If a cell begins to produce more metabolic product than it needs, the product accumulates, and the increased concentration inhibits the catalytic activity of an enzyme in the pathway, immediately slowing the production of the metabolic product. Such feedback inhibition keeps the production and utilization of each metabolic intermediate in balance. </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135"/>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BA93E543-2A59-47CD-9169-B186A1965422}"/>
              </a:ext>
            </a:extLst>
          </p:cNvPr>
          <p:cNvPicPr>
            <a:picLocks noChangeAspect="1"/>
          </p:cNvPicPr>
          <p:nvPr/>
        </p:nvPicPr>
        <p:blipFill>
          <a:blip r:embed="rId3"/>
          <a:stretch>
            <a:fillRect/>
          </a:stretch>
        </p:blipFill>
        <p:spPr>
          <a:xfrm>
            <a:off x="457200" y="204128"/>
            <a:ext cx="1133954" cy="816935"/>
          </a:xfrm>
          <a:prstGeom prst="rect">
            <a:avLst/>
          </a:prstGeom>
        </p:spPr>
      </p:pic>
      <p:sp>
        <p:nvSpPr>
          <p:cNvPr id="2" name="Title 1">
            <a:extLst>
              <a:ext uri="{FF2B5EF4-FFF2-40B4-BE49-F238E27FC236}">
                <a16:creationId xmlns:a16="http://schemas.microsoft.com/office/drawing/2014/main" id="{9592216D-8713-48F1-B5F6-D69708D215DC}"/>
              </a:ext>
            </a:extLst>
          </p:cNvPr>
          <p:cNvSpPr>
            <a:spLocks noGrp="1"/>
          </p:cNvSpPr>
          <p:nvPr>
            <p:ph type="title"/>
          </p:nvPr>
        </p:nvSpPr>
        <p:spPr>
          <a:xfrm>
            <a:off x="92364" y="0"/>
            <a:ext cx="8940800" cy="1143000"/>
          </a:xfrm>
        </p:spPr>
        <p:txBody>
          <a:bodyPr/>
          <a:lstStyle/>
          <a:p>
            <a:pPr lvl="0"/>
            <a:r>
              <a:rPr lang="en-US" b="1" dirty="0">
                <a:solidFill>
                  <a:srgbClr val="144652"/>
                </a:solidFill>
              </a:rPr>
              <a:t>  </a:t>
            </a:r>
            <a:r>
              <a:rPr lang="en-US" b="1" dirty="0">
                <a:solidFill>
                  <a:srgbClr val="144652"/>
                </a:solidFill>
                <a:latin typeface="Arial"/>
                <a:ea typeface="Arial"/>
                <a:cs typeface="Arial"/>
                <a:sym typeface="Arial"/>
              </a:rPr>
              <a:t>Activity: Metabolic Map</a:t>
            </a:r>
            <a:endParaRPr lang="en-AU" dirty="0">
              <a:solidFill>
                <a:srgbClr val="144652"/>
              </a:solidFill>
            </a:endParaRPr>
          </a:p>
        </p:txBody>
      </p:sp>
      <p:sp>
        <p:nvSpPr>
          <p:cNvPr id="3" name="Text Placeholder 2">
            <a:extLst>
              <a:ext uri="{FF2B5EF4-FFF2-40B4-BE49-F238E27FC236}">
                <a16:creationId xmlns:a16="http://schemas.microsoft.com/office/drawing/2014/main" id="{32E65500-0DD3-47F5-92AB-2F868A4AADF2}"/>
              </a:ext>
            </a:extLst>
          </p:cNvPr>
          <p:cNvSpPr>
            <a:spLocks noGrp="1"/>
          </p:cNvSpPr>
          <p:nvPr>
            <p:ph type="body" idx="1"/>
          </p:nvPr>
        </p:nvSpPr>
        <p:spPr>
          <a:xfrm>
            <a:off x="457200" y="1600201"/>
            <a:ext cx="8229600" cy="995218"/>
          </a:xfrm>
        </p:spPr>
        <p:txBody>
          <a:bodyPr/>
          <a:lstStyle/>
          <a:p>
            <a:pPr marL="25400" indent="0">
              <a:buNone/>
            </a:pPr>
            <a:r>
              <a:rPr lang="en-US" sz="2400" dirty="0">
                <a:latin typeface="Arial"/>
                <a:ea typeface="Arial"/>
                <a:cs typeface="Arial"/>
                <a:sym typeface="Arial"/>
              </a:rPr>
              <a:t>Observe the pathways, and note the chemical reactions in the </a:t>
            </a:r>
            <a:r>
              <a:rPr lang="en-US" sz="2400" b="1" dirty="0">
                <a:solidFill>
                  <a:schemeClr val="tx1"/>
                </a:solidFill>
                <a:latin typeface="Arial"/>
                <a:ea typeface="Arial"/>
                <a:cs typeface="Arial"/>
                <a:sym typeface="Arial"/>
              </a:rPr>
              <a:t>Metabolic Map </a:t>
            </a:r>
            <a:r>
              <a:rPr lang="en-US" sz="2400" dirty="0">
                <a:solidFill>
                  <a:schemeClr val="tx1"/>
                </a:solidFill>
                <a:latin typeface="Arial"/>
                <a:ea typeface="Arial"/>
                <a:cs typeface="Arial"/>
                <a:sym typeface="Arial"/>
              </a:rPr>
              <a:t>in your Achieve course.</a:t>
            </a:r>
          </a:p>
          <a:p>
            <a:endParaRPr lang="en-AU" dirty="0"/>
          </a:p>
        </p:txBody>
      </p:sp>
      <p:pic>
        <p:nvPicPr>
          <p:cNvPr id="1140" name="Google Shape;1140;p134" descr="A screen capture shows an interactive metabolic map."/>
          <p:cNvPicPr preferRelativeResize="0"/>
          <p:nvPr/>
        </p:nvPicPr>
        <p:blipFill rotWithShape="1">
          <a:blip r:embed="rId4">
            <a:alphaModFix/>
          </a:blip>
          <a:srcRect/>
          <a:stretch/>
        </p:blipFill>
        <p:spPr>
          <a:xfrm>
            <a:off x="2609850" y="3052620"/>
            <a:ext cx="3924300" cy="3023913"/>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145"/>
        <p:cNvGrpSpPr/>
        <p:nvPr/>
      </p:nvGrpSpPr>
      <p:grpSpPr>
        <a:xfrm>
          <a:off x="0" y="0"/>
          <a:ext cx="0" cy="0"/>
          <a:chOff x="0" y="0"/>
          <a:chExt cx="0" cy="0"/>
        </a:xfrm>
      </p:grpSpPr>
      <p:sp>
        <p:nvSpPr>
          <p:cNvPr id="3" name="Title 2">
            <a:extLst>
              <a:ext uri="{FF2B5EF4-FFF2-40B4-BE49-F238E27FC236}">
                <a16:creationId xmlns:a16="http://schemas.microsoft.com/office/drawing/2014/main" id="{BB60583F-1B6E-4030-8F80-0134EB1FCEA0}"/>
              </a:ext>
            </a:extLst>
          </p:cNvPr>
          <p:cNvSpPr>
            <a:spLocks noGrp="1"/>
          </p:cNvSpPr>
          <p:nvPr>
            <p:ph type="title"/>
          </p:nvPr>
        </p:nvSpPr>
        <p:spPr/>
        <p:txBody>
          <a:bodyPr/>
          <a:lstStyle/>
          <a:p>
            <a:r>
              <a:rPr lang="en-US" b="1" dirty="0">
                <a:solidFill>
                  <a:srgbClr val="144652"/>
                </a:solidFill>
                <a:latin typeface="Arial"/>
                <a:ea typeface="Arial"/>
                <a:cs typeface="Arial"/>
                <a:sym typeface="Arial"/>
              </a:rPr>
              <a:t>Activity Instructions</a:t>
            </a:r>
            <a:r>
              <a:rPr lang="en-US" sz="2000" dirty="0">
                <a:solidFill>
                  <a:srgbClr val="144652"/>
                </a:solidFill>
              </a:rPr>
              <a:t> (3 of 4)</a:t>
            </a:r>
            <a:endParaRPr lang="en-AU" dirty="0">
              <a:solidFill>
                <a:srgbClr val="144652"/>
              </a:solidFill>
            </a:endParaRPr>
          </a:p>
        </p:txBody>
      </p:sp>
      <p:sp>
        <p:nvSpPr>
          <p:cNvPr id="1146" name="Google Shape;1146;p135"/>
          <p:cNvSpPr txBox="1">
            <a:spLocks noGrp="1"/>
          </p:cNvSpPr>
          <p:nvPr>
            <p:ph type="body" idx="1"/>
          </p:nvPr>
        </p:nvSpPr>
        <p:spPr>
          <a:xfrm>
            <a:off x="457200" y="1600199"/>
            <a:ext cx="8229600" cy="4883727"/>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chemeClr val="dk1"/>
              </a:buClr>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14400" lvl="1" indent="-355600" algn="l" rtl="0">
              <a:lnSpc>
                <a:spcPct val="115000"/>
              </a:lnSpc>
              <a:spcBef>
                <a:spcPts val="0"/>
              </a:spcBef>
              <a:spcAft>
                <a:spcPts val="0"/>
              </a:spcAft>
              <a:buClr>
                <a:schemeClr val="dk1"/>
              </a:buClr>
              <a:buSzPts val="2000"/>
              <a:buFont typeface="Arial"/>
              <a:buChar char="–"/>
            </a:pPr>
            <a:r>
              <a:rPr lang="en-US" sz="2400" dirty="0">
                <a:latin typeface="Arial"/>
                <a:ea typeface="Arial"/>
                <a:cs typeface="Arial"/>
                <a:sym typeface="Arial"/>
              </a:rPr>
              <a:t>The Metabolic Map focuses on the metabolic pathways of chemotrophs. Based on this information, what drives the flow of electrons to obtain energy?</a:t>
            </a:r>
            <a:endParaRPr sz="2400" dirty="0">
              <a:latin typeface="Arial"/>
              <a:ea typeface="Arial"/>
              <a:cs typeface="Arial"/>
              <a:sym typeface="Arial"/>
            </a:endParaRPr>
          </a:p>
          <a:p>
            <a:pPr marL="914400" lvl="1" indent="-355600" algn="l" rtl="0">
              <a:lnSpc>
                <a:spcPct val="115000"/>
              </a:lnSpc>
              <a:spcBef>
                <a:spcPts val="0"/>
              </a:spcBef>
              <a:spcAft>
                <a:spcPts val="0"/>
              </a:spcAft>
              <a:buClr>
                <a:schemeClr val="dk1"/>
              </a:buClr>
              <a:buSzPts val="2000"/>
              <a:buFont typeface="Arial"/>
              <a:buChar char="–"/>
            </a:pPr>
            <a:r>
              <a:rPr lang="en-US" sz="2400" dirty="0">
                <a:latin typeface="Arial"/>
                <a:ea typeface="Arial"/>
                <a:cs typeface="Arial"/>
                <a:sym typeface="Arial"/>
              </a:rPr>
              <a:t>Looking at glycolysis as an example, the breakdown of what molecule releases energy and drives forward endergonic processes? (2 minutes)</a:t>
            </a:r>
            <a:endParaRPr dirty="0"/>
          </a:p>
          <a:p>
            <a:pPr marL="457200" lvl="0" indent="-381000" algn="l" rtl="0">
              <a:lnSpc>
                <a:spcPct val="115000"/>
              </a:lnSpc>
              <a:spcBef>
                <a:spcPts val="600"/>
              </a:spcBef>
              <a:spcAft>
                <a:spcPts val="0"/>
              </a:spcAft>
              <a:buClr>
                <a:srgbClr val="0000FF"/>
              </a:buClr>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endParaRPr dirty="0"/>
          </a:p>
          <a:p>
            <a:pPr marL="457200" lvl="0" indent="-381000" algn="l" rtl="0">
              <a:lnSpc>
                <a:spcPct val="115000"/>
              </a:lnSpc>
              <a:spcBef>
                <a:spcPts val="600"/>
              </a:spcBef>
              <a:spcAft>
                <a:spcPts val="0"/>
              </a:spcAft>
              <a:buClr>
                <a:srgbClr val="0000FF"/>
              </a:buClr>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 (3 minutes)</a:t>
            </a:r>
            <a:endParaRPr dirty="0"/>
          </a:p>
          <a:p>
            <a:pPr marL="0" lvl="0" indent="0" algn="l" rtl="0">
              <a:spcBef>
                <a:spcPts val="360"/>
              </a:spcBef>
              <a:spcAft>
                <a:spcPts val="0"/>
              </a:spcAft>
              <a:buClr>
                <a:schemeClr val="dk1"/>
              </a:buClr>
              <a:buSzPts val="3200"/>
              <a:buFont typeface="Calibri"/>
              <a:buNone/>
            </a:pPr>
            <a:endParaRP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152"/>
        <p:cNvGrpSpPr/>
        <p:nvPr/>
      </p:nvGrpSpPr>
      <p:grpSpPr>
        <a:xfrm>
          <a:off x="0" y="0"/>
          <a:ext cx="0" cy="0"/>
          <a:chOff x="0" y="0"/>
          <a:chExt cx="0" cy="0"/>
        </a:xfrm>
      </p:grpSpPr>
      <p:sp>
        <p:nvSpPr>
          <p:cNvPr id="3" name="Title 2">
            <a:extLst>
              <a:ext uri="{FF2B5EF4-FFF2-40B4-BE49-F238E27FC236}">
                <a16:creationId xmlns:a16="http://schemas.microsoft.com/office/drawing/2014/main" id="{0590C36B-EAA4-47F4-806F-7B1F12BEB85C}"/>
              </a:ext>
            </a:extLst>
          </p:cNvPr>
          <p:cNvSpPr>
            <a:spLocks noGrp="1"/>
          </p:cNvSpPr>
          <p:nvPr>
            <p:ph type="title"/>
          </p:nvPr>
        </p:nvSpPr>
        <p:spPr/>
        <p:txBody>
          <a:bodyPr/>
          <a:lstStyle/>
          <a:p>
            <a:r>
              <a:rPr lang="en-US" b="1" dirty="0">
                <a:solidFill>
                  <a:srgbClr val="144652"/>
                </a:solidFill>
                <a:latin typeface="Arial"/>
                <a:ea typeface="Arial"/>
                <a:cs typeface="Arial"/>
                <a:sym typeface="Arial"/>
              </a:rPr>
              <a:t>Activity Solution</a:t>
            </a:r>
            <a:r>
              <a:rPr lang="en-US" sz="2000" dirty="0">
                <a:solidFill>
                  <a:srgbClr val="144652"/>
                </a:solidFill>
                <a:latin typeface="Arial"/>
                <a:ea typeface="Arial"/>
                <a:cs typeface="Arial"/>
                <a:sym typeface="Arial"/>
              </a:rPr>
              <a:t> (3 of 4)</a:t>
            </a:r>
            <a:endParaRPr lang="en-AU" dirty="0">
              <a:solidFill>
                <a:srgbClr val="144652"/>
              </a:solidFill>
            </a:endParaRPr>
          </a:p>
        </p:txBody>
      </p:sp>
      <p:sp>
        <p:nvSpPr>
          <p:cNvPr id="1154" name="Google Shape;1154;p136"/>
          <p:cNvSpPr txBox="1"/>
          <p:nvPr/>
        </p:nvSpPr>
        <p:spPr>
          <a:xfrm>
            <a:off x="381000" y="1447800"/>
            <a:ext cx="7848600" cy="5116513"/>
          </a:xfrm>
          <a:prstGeom prst="rect">
            <a:avLst/>
          </a:prstGeom>
          <a:noFill/>
          <a:ln>
            <a:noFill/>
          </a:ln>
        </p:spPr>
        <p:txBody>
          <a:bodyPr spcFirstLastPara="1" wrap="square" lIns="91425" tIns="45700" rIns="91425" bIns="45700" anchor="t" anchorCtr="0">
            <a:noAutofit/>
          </a:bodyPr>
          <a:lstStyle/>
          <a:p>
            <a:pPr marL="914400" marR="0" lvl="1" indent="-381000" algn="l" rtl="0">
              <a:lnSpc>
                <a:spcPct val="115000"/>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The Metabolic Map focuses on the metabolic pathways of chemotrophs. Based on this information, what drives the flow of electrons to obtain energy? </a:t>
            </a:r>
            <a:endParaRPr dirty="0"/>
          </a:p>
          <a:p>
            <a:pPr marL="533400" marR="0" lvl="1" indent="0" algn="l" rtl="0">
              <a:lnSpc>
                <a:spcPct val="115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	</a:t>
            </a:r>
            <a:r>
              <a:rPr lang="en-US" sz="2400" b="1" i="0" u="none" strike="noStrike" cap="none" dirty="0">
                <a:solidFill>
                  <a:schemeClr val="dk1"/>
                </a:solidFill>
                <a:latin typeface="Arial"/>
                <a:ea typeface="Arial"/>
                <a:cs typeface="Arial"/>
                <a:sym typeface="Arial"/>
              </a:rPr>
              <a:t>redox reactions</a:t>
            </a:r>
            <a:endParaRPr dirty="0"/>
          </a:p>
          <a:p>
            <a:pPr marL="914400" marR="0" lvl="1" indent="-381000" algn="l" rtl="0">
              <a:lnSpc>
                <a:spcPct val="115000"/>
              </a:lnSpc>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914400" marR="0" lvl="1" indent="-381000" algn="l" rtl="0">
              <a:lnSpc>
                <a:spcPct val="115000"/>
              </a:lnSpc>
              <a:spcBef>
                <a:spcPts val="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Looking at glycolysis as an example, the breakdown of what molecule releases energy and drives forward endergonic processes?</a:t>
            </a:r>
            <a:endParaRPr dirty="0"/>
          </a:p>
          <a:p>
            <a:pPr marL="558800" marR="0" lvl="1" indent="0" algn="l" rtl="0">
              <a:lnSpc>
                <a:spcPct val="115000"/>
              </a:lnSpc>
              <a:spcBef>
                <a:spcPts val="0"/>
              </a:spcBef>
              <a:spcAft>
                <a:spcPts val="0"/>
              </a:spcAft>
              <a:buClr>
                <a:schemeClr val="dk1"/>
              </a:buClr>
              <a:buSzPts val="2000"/>
              <a:buFont typeface="Arial"/>
              <a:buNone/>
            </a:pPr>
            <a:r>
              <a:rPr lang="en-US" sz="2400" b="1" i="0" u="none" strike="noStrike" cap="none" dirty="0">
                <a:solidFill>
                  <a:schemeClr val="dk1"/>
                </a:solidFill>
                <a:latin typeface="Arial"/>
                <a:ea typeface="Arial"/>
                <a:cs typeface="Arial"/>
                <a:sym typeface="Arial"/>
              </a:rPr>
              <a:t>	ATP</a:t>
            </a:r>
            <a:endParaRPr dirty="0"/>
          </a:p>
          <a:p>
            <a:pPr marL="914400" marR="0" lvl="1" indent="-228600" algn="just" rtl="0">
              <a:lnSpc>
                <a:spcPct val="115000"/>
              </a:lnSpc>
              <a:spcBef>
                <a:spcPts val="0"/>
              </a:spcBef>
              <a:spcAft>
                <a:spcPts val="0"/>
              </a:spcAft>
              <a:buClr>
                <a:schemeClr val="dk1"/>
              </a:buClr>
              <a:buSzPts val="2400"/>
              <a:buFont typeface="Arial"/>
              <a:buNone/>
            </a:pPr>
            <a:endParaRPr sz="2400" b="1" i="0" u="none" strike="noStrike" cap="none" dirty="0">
              <a:solidFill>
                <a:schemeClr val="dk1"/>
              </a:solidFill>
              <a:latin typeface="Arial"/>
              <a:ea typeface="Arial"/>
              <a:cs typeface="Arial"/>
              <a:sym typeface="Arial"/>
            </a:endParaRPr>
          </a:p>
          <a:p>
            <a:pPr marL="914400" marR="0" lvl="1" indent="-228600" algn="l" rtl="0">
              <a:lnSpc>
                <a:spcPct val="115000"/>
              </a:lnSpc>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159"/>
        <p:cNvGrpSpPr/>
        <p:nvPr/>
      </p:nvGrpSpPr>
      <p:grpSpPr>
        <a:xfrm>
          <a:off x="0" y="0"/>
          <a:ext cx="0" cy="0"/>
          <a:chOff x="0" y="0"/>
          <a:chExt cx="0" cy="0"/>
        </a:xfrm>
      </p:grpSpPr>
      <p:sp>
        <p:nvSpPr>
          <p:cNvPr id="3" name="Title 2">
            <a:extLst>
              <a:ext uri="{FF2B5EF4-FFF2-40B4-BE49-F238E27FC236}">
                <a16:creationId xmlns:a16="http://schemas.microsoft.com/office/drawing/2014/main" id="{3EA98048-0CAD-456E-A66C-9FA9E2940CDB}"/>
              </a:ext>
            </a:extLst>
          </p:cNvPr>
          <p:cNvSpPr>
            <a:spLocks noGrp="1"/>
          </p:cNvSpPr>
          <p:nvPr>
            <p:ph type="title"/>
          </p:nvPr>
        </p:nvSpPr>
        <p:spPr/>
        <p:txBody>
          <a:bodyPr/>
          <a:lstStyle/>
          <a:p>
            <a:r>
              <a:rPr lang="en-US" b="1" dirty="0">
                <a:solidFill>
                  <a:srgbClr val="144652"/>
                </a:solidFill>
                <a:latin typeface="Arial"/>
                <a:ea typeface="Arial"/>
                <a:cs typeface="Arial"/>
                <a:sym typeface="Arial"/>
              </a:rPr>
              <a:t>Bonus Discussion</a:t>
            </a:r>
            <a:endParaRPr lang="en-AU" dirty="0">
              <a:solidFill>
                <a:srgbClr val="144652"/>
              </a:solidFill>
            </a:endParaRPr>
          </a:p>
        </p:txBody>
      </p:sp>
      <p:sp>
        <p:nvSpPr>
          <p:cNvPr id="1160" name="Google Shape;1160;p13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chemeClr val="dk1"/>
              </a:buClr>
              <a:buSzPts val="2000"/>
              <a:buFont typeface="Arial"/>
              <a:buChar char="•"/>
            </a:pPr>
            <a:r>
              <a:rPr lang="en-US" sz="2400">
                <a:latin typeface="Arial"/>
                <a:ea typeface="Arial"/>
                <a:cs typeface="Arial"/>
                <a:sym typeface="Arial"/>
              </a:rPr>
              <a:t>Looking at the Metabolic Map, note how different pathways lead from one into the other. </a:t>
            </a:r>
            <a:endParaRPr/>
          </a:p>
          <a:p>
            <a:pPr marL="457200" lvl="0" indent="-228600" algn="l" rtl="0">
              <a:lnSpc>
                <a:spcPct val="115000"/>
              </a:lnSpc>
              <a:spcBef>
                <a:spcPts val="0"/>
              </a:spcBef>
              <a:spcAft>
                <a:spcPts val="0"/>
              </a:spcAft>
              <a:buClr>
                <a:schemeClr val="dk1"/>
              </a:buClr>
              <a:buSzPts val="2000"/>
              <a:buFont typeface="Arial"/>
              <a:buNone/>
            </a:pPr>
            <a:endParaRPr sz="2400">
              <a:latin typeface="Arial"/>
              <a:ea typeface="Arial"/>
              <a:cs typeface="Arial"/>
              <a:sym typeface="Arial"/>
            </a:endParaRPr>
          </a:p>
          <a:p>
            <a:pPr marL="457200" lvl="0" indent="-355600" algn="l" rtl="0">
              <a:lnSpc>
                <a:spcPct val="115000"/>
              </a:lnSpc>
              <a:spcBef>
                <a:spcPts val="0"/>
              </a:spcBef>
              <a:spcAft>
                <a:spcPts val="0"/>
              </a:spcAft>
              <a:buClr>
                <a:schemeClr val="dk1"/>
              </a:buClr>
              <a:buSzPts val="2000"/>
              <a:buFont typeface="Arial"/>
              <a:buChar char="•"/>
            </a:pPr>
            <a:r>
              <a:rPr lang="en-US" sz="2400">
                <a:latin typeface="Arial"/>
                <a:ea typeface="Arial"/>
                <a:cs typeface="Arial"/>
                <a:sym typeface="Arial"/>
              </a:rPr>
              <a:t>With your partner, identify three metabolic intermediates that are shared between at least two pathways. </a:t>
            </a:r>
            <a:endParaRPr/>
          </a:p>
          <a:p>
            <a:pPr marL="457200" lvl="0" indent="-228600" algn="l" rtl="0">
              <a:lnSpc>
                <a:spcPct val="115000"/>
              </a:lnSpc>
              <a:spcBef>
                <a:spcPts val="0"/>
              </a:spcBef>
              <a:spcAft>
                <a:spcPts val="0"/>
              </a:spcAft>
              <a:buClr>
                <a:schemeClr val="dk1"/>
              </a:buClr>
              <a:buSzPts val="2000"/>
              <a:buFont typeface="Arial"/>
              <a:buNone/>
            </a:pPr>
            <a:endParaRPr sz="2400">
              <a:latin typeface="Arial"/>
              <a:ea typeface="Arial"/>
              <a:cs typeface="Arial"/>
              <a:sym typeface="Arial"/>
            </a:endParaRPr>
          </a:p>
          <a:p>
            <a:pPr marL="457200" lvl="0" indent="-355600" algn="l" rtl="0">
              <a:lnSpc>
                <a:spcPct val="115000"/>
              </a:lnSpc>
              <a:spcBef>
                <a:spcPts val="0"/>
              </a:spcBef>
              <a:spcAft>
                <a:spcPts val="0"/>
              </a:spcAft>
              <a:buClr>
                <a:schemeClr val="dk1"/>
              </a:buClr>
              <a:buSzPts val="2000"/>
              <a:buFont typeface="Arial"/>
              <a:buChar char="•"/>
            </a:pPr>
            <a:r>
              <a:rPr lang="en-US" sz="2400">
                <a:latin typeface="Arial"/>
                <a:ea typeface="Arial"/>
                <a:cs typeface="Arial"/>
                <a:sym typeface="Arial"/>
              </a:rPr>
              <a:t>How might a change within one pathway affect another?</a:t>
            </a:r>
            <a:endParaRPr sz="2400">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1166"/>
        <p:cNvGrpSpPr/>
        <p:nvPr/>
      </p:nvGrpSpPr>
      <p:grpSpPr>
        <a:xfrm>
          <a:off x="0" y="0"/>
          <a:ext cx="0" cy="0"/>
          <a:chOff x="0" y="0"/>
          <a:chExt cx="0" cy="0"/>
        </a:xfrm>
      </p:grpSpPr>
      <p:sp>
        <p:nvSpPr>
          <p:cNvPr id="3" name="Title 2">
            <a:extLst>
              <a:ext uri="{FF2B5EF4-FFF2-40B4-BE49-F238E27FC236}">
                <a16:creationId xmlns:a16="http://schemas.microsoft.com/office/drawing/2014/main" id="{661051F6-765A-4835-BAE9-22D0A4B251A5}"/>
              </a:ext>
            </a:extLst>
          </p:cNvPr>
          <p:cNvSpPr>
            <a:spLocks noGrp="1"/>
          </p:cNvSpPr>
          <p:nvPr>
            <p:ph type="ctrTitle"/>
          </p:nvPr>
        </p:nvSpPr>
        <p:spPr/>
        <p:txBody>
          <a:bodyPr/>
          <a:lstStyle/>
          <a:p>
            <a:r>
              <a:rPr lang="en-US" b="1" dirty="0">
                <a:solidFill>
                  <a:srgbClr val="674EA7"/>
                </a:solidFill>
                <a:latin typeface="Arial"/>
                <a:ea typeface="Arial"/>
                <a:cs typeface="Arial"/>
                <a:sym typeface="Arial"/>
              </a:rPr>
              <a:t>1.4</a:t>
            </a:r>
            <a:r>
              <a:rPr lang="en-US" b="1" dirty="0">
                <a:latin typeface="Arial"/>
                <a:ea typeface="Arial"/>
                <a:cs typeface="Arial"/>
                <a:sym typeface="Arial"/>
              </a:rPr>
              <a:t>    </a:t>
            </a:r>
            <a:r>
              <a:rPr lang="en-US" b="1" dirty="0">
                <a:solidFill>
                  <a:srgbClr val="1D6E7D"/>
                </a:solidFill>
                <a:latin typeface="Arial"/>
                <a:ea typeface="Arial"/>
                <a:cs typeface="Arial"/>
                <a:sym typeface="Arial"/>
              </a:rPr>
              <a:t>Genetic Foundations</a:t>
            </a:r>
            <a:endParaRPr lang="en-AU"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173" name="Google Shape;1173;p139" descr="Icon P 4&#10;"/>
          <p:cNvPicPr preferRelativeResize="0"/>
          <p:nvPr/>
        </p:nvPicPr>
        <p:blipFill rotWithShape="1">
          <a:blip r:embed="rId3">
            <a:alphaModFix/>
          </a:blip>
          <a:srcRect/>
          <a:stretch/>
        </p:blipFill>
        <p:spPr>
          <a:xfrm>
            <a:off x="1634841" y="320317"/>
            <a:ext cx="1171575" cy="771525"/>
          </a:xfrm>
          <a:prstGeom prst="rect">
            <a:avLst/>
          </a:prstGeom>
          <a:noFill/>
          <a:ln>
            <a:noFill/>
          </a:ln>
        </p:spPr>
      </p:pic>
      <p:sp>
        <p:nvSpPr>
          <p:cNvPr id="3" name="Title 2">
            <a:extLst>
              <a:ext uri="{FF2B5EF4-FFF2-40B4-BE49-F238E27FC236}">
                <a16:creationId xmlns:a16="http://schemas.microsoft.com/office/drawing/2014/main" id="{751538EE-F6C7-4A30-8700-F2082ED74C12}"/>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(2 of 5)</a:t>
            </a:r>
            <a:endParaRPr lang="en-AU" dirty="0"/>
          </a:p>
        </p:txBody>
      </p:sp>
      <p:sp>
        <p:nvSpPr>
          <p:cNvPr id="1174" name="Google Shape;1174;p139"/>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11"/>
        <p:cNvGrpSpPr/>
        <p:nvPr/>
      </p:nvGrpSpPr>
      <p:grpSpPr>
        <a:xfrm>
          <a:off x="0" y="0"/>
          <a:ext cx="0" cy="0"/>
          <a:chOff x="0" y="0"/>
          <a:chExt cx="0" cy="0"/>
        </a:xfrm>
      </p:grpSpPr>
      <p:sp>
        <p:nvSpPr>
          <p:cNvPr id="4" name="Title 3">
            <a:extLst>
              <a:ext uri="{FF2B5EF4-FFF2-40B4-BE49-F238E27FC236}">
                <a16:creationId xmlns:a16="http://schemas.microsoft.com/office/drawing/2014/main" id="{170C854D-5E61-45BC-9B51-734916A36589}"/>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a:t>
            </a:r>
            <a:endParaRPr lang="en-AU" dirty="0">
              <a:solidFill>
                <a:srgbClr val="145C76"/>
              </a:solidFill>
            </a:endParaRPr>
          </a:p>
        </p:txBody>
      </p:sp>
      <p:sp>
        <p:nvSpPr>
          <p:cNvPr id="5" name="Text Placeholder 4">
            <a:extLst>
              <a:ext uri="{FF2B5EF4-FFF2-40B4-BE49-F238E27FC236}">
                <a16:creationId xmlns:a16="http://schemas.microsoft.com/office/drawing/2014/main" id="{D8573A0A-0D43-438E-AD7D-9E23378CC9A1}"/>
              </a:ext>
            </a:extLst>
          </p:cNvPr>
          <p:cNvSpPr>
            <a:spLocks noGrp="1"/>
          </p:cNvSpPr>
          <p:nvPr>
            <p:ph type="body" idx="1"/>
          </p:nvPr>
        </p:nvSpPr>
        <p:spPr/>
        <p:txBody>
          <a:bodyPr/>
          <a:lstStyle/>
          <a:p>
            <a:pPr marL="0" lvl="0" indent="0">
              <a:lnSpc>
                <a:spcPct val="115000"/>
              </a:lnSpc>
              <a:spcBef>
                <a:spcPts val="0"/>
              </a:spcBef>
              <a:buClr>
                <a:srgbClr val="000000"/>
              </a:buClr>
              <a:buSzPts val="1100"/>
              <a:buNone/>
            </a:pPr>
            <a:r>
              <a:rPr lang="en-US" dirty="0">
                <a:solidFill>
                  <a:srgbClr val="000000"/>
                </a:solidFill>
                <a:latin typeface="Arial"/>
                <a:ea typeface="Arial"/>
                <a:cs typeface="Arial"/>
                <a:sym typeface="Arial"/>
              </a:rPr>
              <a:t>Cytosol does not contain: </a:t>
            </a:r>
            <a:endParaRPr lang="en-US" dirty="0">
              <a:latin typeface="Arial"/>
              <a:ea typeface="Arial"/>
              <a:cs typeface="Arial"/>
              <a:sym typeface="Arial"/>
            </a:endParaRPr>
          </a:p>
          <a:p>
            <a:pPr marL="0" lvl="0" indent="0">
              <a:lnSpc>
                <a:spcPct val="115000"/>
              </a:lnSpc>
              <a:spcBef>
                <a:spcPts val="1500"/>
              </a:spcBef>
              <a:buClr>
                <a:srgbClr val="000000"/>
              </a:buClr>
              <a:buSzPts val="1100"/>
              <a:buNone/>
            </a:pPr>
            <a:r>
              <a:rPr lang="en-US" sz="2400" dirty="0">
                <a:solidFill>
                  <a:srgbClr val="000000"/>
                </a:solidFill>
                <a:latin typeface="Arial"/>
                <a:ea typeface="Arial"/>
                <a:cs typeface="Arial"/>
                <a:sym typeface="Arial"/>
              </a:rPr>
              <a:t>A. </a:t>
            </a:r>
            <a:r>
              <a:rPr lang="en-US" sz="2400" dirty="0">
                <a:latin typeface="Arial"/>
                <a:ea typeface="Arial"/>
                <a:cs typeface="Arial"/>
                <a:sym typeface="Arial"/>
              </a:rPr>
              <a:t>enzymes and the RNA (ribonucleic acid) molecules that</a:t>
            </a:r>
            <a:endParaRPr lang="en-US" sz="2400" dirty="0"/>
          </a:p>
          <a:p>
            <a:pPr marL="0" lvl="0" indent="0">
              <a:lnSpc>
                <a:spcPct val="115000"/>
              </a:lnSpc>
              <a:spcBef>
                <a:spcPts val="0"/>
              </a:spcBef>
              <a:buClr>
                <a:srgbClr val="000000"/>
              </a:buClr>
              <a:buSzPts val="1100"/>
              <a:buNone/>
            </a:pPr>
            <a:r>
              <a:rPr lang="en-US" sz="2400" dirty="0">
                <a:latin typeface="Arial"/>
                <a:ea typeface="Arial"/>
                <a:cs typeface="Arial"/>
                <a:sym typeface="Arial"/>
              </a:rPr>
              <a:t>    encode them. </a:t>
            </a:r>
            <a:endParaRPr lang="en-US" sz="2400" b="1" dirty="0">
              <a:latin typeface="Arial"/>
              <a:ea typeface="Arial"/>
              <a:cs typeface="Arial"/>
              <a:sym typeface="Arial"/>
            </a:endParaRPr>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B. membranous organelles, such as mitochondria.</a:t>
            </a:r>
            <a:endParaRPr lang="en-US" sz="2400" dirty="0">
              <a:latin typeface="Arial"/>
              <a:ea typeface="Arial"/>
              <a:cs typeface="Arial"/>
              <a:sym typeface="Arial"/>
            </a:endParaRPr>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C. inorganic ions, such as </a:t>
            </a:r>
            <a:r>
              <a:rPr lang="en-US" sz="2400" dirty="0">
                <a:latin typeface="Arial"/>
                <a:ea typeface="Arial"/>
                <a:cs typeface="Arial"/>
                <a:sym typeface="Arial"/>
              </a:rPr>
              <a:t>K</a:t>
            </a:r>
            <a:r>
              <a:rPr lang="en-US" sz="2400" baseline="30000" dirty="0">
                <a:latin typeface="Arial"/>
                <a:ea typeface="Arial"/>
                <a:cs typeface="Arial"/>
                <a:sym typeface="Arial"/>
              </a:rPr>
              <a:t>+</a:t>
            </a:r>
            <a:r>
              <a:rPr lang="en-US" sz="2400" dirty="0">
                <a:latin typeface="Arial"/>
                <a:ea typeface="Arial"/>
                <a:cs typeface="Arial"/>
                <a:sym typeface="Arial"/>
              </a:rPr>
              <a:t>, Na</a:t>
            </a:r>
            <a:r>
              <a:rPr lang="en-US" sz="2400" baseline="30000" dirty="0">
                <a:latin typeface="Arial"/>
                <a:ea typeface="Arial"/>
                <a:cs typeface="Arial"/>
                <a:sym typeface="Arial"/>
              </a:rPr>
              <a:t>+</a:t>
            </a:r>
            <a:r>
              <a:rPr lang="en-US" sz="2400" dirty="0">
                <a:latin typeface="Arial"/>
                <a:ea typeface="Arial"/>
                <a:cs typeface="Arial"/>
                <a:sym typeface="Arial"/>
              </a:rPr>
              <a:t>, and Mg</a:t>
            </a:r>
            <a:r>
              <a:rPr lang="en-US" sz="2400" baseline="30000" dirty="0">
                <a:latin typeface="Arial"/>
                <a:ea typeface="Arial"/>
                <a:cs typeface="Arial"/>
                <a:sym typeface="Arial"/>
              </a:rPr>
              <a:t>2+</a:t>
            </a:r>
            <a:r>
              <a:rPr lang="en-US" sz="2400" dirty="0">
                <a:latin typeface="Arial"/>
                <a:ea typeface="Arial"/>
                <a:cs typeface="Arial"/>
                <a:sym typeface="Arial"/>
              </a:rPr>
              <a:t>.</a:t>
            </a:r>
            <a:endParaRPr lang="en-US" sz="2400" dirty="0">
              <a:solidFill>
                <a:srgbClr val="000000"/>
              </a:solidFill>
              <a:latin typeface="Arial"/>
              <a:ea typeface="Arial"/>
              <a:cs typeface="Arial"/>
              <a:sym typeface="Arial"/>
            </a:endParaRPr>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D. the </a:t>
            </a:r>
            <a:r>
              <a:rPr lang="en-US" sz="2400" dirty="0">
                <a:latin typeface="Arial"/>
                <a:ea typeface="Arial"/>
                <a:cs typeface="Arial"/>
                <a:sym typeface="Arial"/>
              </a:rPr>
              <a:t>intermediates in biosynthetic and degradative</a:t>
            </a:r>
            <a:endParaRPr lang="en-US" sz="2400" dirty="0"/>
          </a:p>
          <a:p>
            <a:pPr marL="0" lvl="0" indent="0">
              <a:lnSpc>
                <a:spcPct val="115000"/>
              </a:lnSpc>
              <a:spcBef>
                <a:spcPts val="0"/>
              </a:spcBef>
              <a:buClr>
                <a:srgbClr val="000000"/>
              </a:buClr>
              <a:buSzPts val="1100"/>
              <a:buNone/>
            </a:pPr>
            <a:r>
              <a:rPr lang="en-US" sz="2400" dirty="0">
                <a:latin typeface="Arial"/>
                <a:ea typeface="Arial"/>
                <a:cs typeface="Arial"/>
                <a:sym typeface="Arial"/>
              </a:rPr>
              <a:t>     pathways.</a:t>
            </a:r>
            <a:endParaRPr lang="en-AU" sz="2400" dirty="0"/>
          </a:p>
        </p:txBody>
      </p:sp>
      <p:pic>
        <p:nvPicPr>
          <p:cNvPr id="3" name="Picture 2" descr="A blue and white logo P 1&#10;">
            <a:extLst>
              <a:ext uri="{FF2B5EF4-FFF2-40B4-BE49-F238E27FC236}">
                <a16:creationId xmlns:a16="http://schemas.microsoft.com/office/drawing/2014/main" id="{D14BA61A-B7C3-495D-BF9F-3CC5B3088532}"/>
              </a:ext>
            </a:extLst>
          </p:cNvPr>
          <p:cNvPicPr>
            <a:picLocks noChangeAspect="1"/>
          </p:cNvPicPr>
          <p:nvPr/>
        </p:nvPicPr>
        <p:blipFill>
          <a:blip r:embed="rId3"/>
          <a:stretch>
            <a:fillRect/>
          </a:stretch>
        </p:blipFill>
        <p:spPr>
          <a:xfrm>
            <a:off x="1030916" y="239232"/>
            <a:ext cx="1133954" cy="816935"/>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pic>
        <p:nvPicPr>
          <p:cNvPr id="1180" name="Google Shape;1180;p140" descr="Icon P 2&#10;"/>
          <p:cNvPicPr preferRelativeResize="0"/>
          <p:nvPr/>
        </p:nvPicPr>
        <p:blipFill rotWithShape="1">
          <a:blip r:embed="rId3">
            <a:alphaModFix/>
          </a:blip>
          <a:srcRect t="9768"/>
          <a:stretch/>
        </p:blipFill>
        <p:spPr>
          <a:xfrm>
            <a:off x="1546227" y="282430"/>
            <a:ext cx="1228725" cy="730539"/>
          </a:xfrm>
          <a:prstGeom prst="rect">
            <a:avLst/>
          </a:prstGeom>
          <a:noFill/>
          <a:ln>
            <a:noFill/>
          </a:ln>
        </p:spPr>
      </p:pic>
      <p:sp>
        <p:nvSpPr>
          <p:cNvPr id="3" name="Title 2">
            <a:extLst>
              <a:ext uri="{FF2B5EF4-FFF2-40B4-BE49-F238E27FC236}">
                <a16:creationId xmlns:a16="http://schemas.microsoft.com/office/drawing/2014/main" id="{3BB6EE11-D5CE-4792-84CD-B35E8CEFC13C}"/>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(6 of 6)</a:t>
            </a:r>
            <a:endParaRPr lang="en-AU" dirty="0"/>
          </a:p>
        </p:txBody>
      </p:sp>
      <p:sp>
        <p:nvSpPr>
          <p:cNvPr id="1181" name="Google Shape;1181;p140"/>
          <p:cNvSpPr txBox="1"/>
          <p:nvPr/>
        </p:nvSpPr>
        <p:spPr>
          <a:xfrm>
            <a:off x="685800" y="1865313"/>
            <a:ext cx="7772400" cy="4369232"/>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3" name="Title 2">
            <a:extLst>
              <a:ext uri="{FF2B5EF4-FFF2-40B4-BE49-F238E27FC236}">
                <a16:creationId xmlns:a16="http://schemas.microsoft.com/office/drawing/2014/main" id="{E5770C10-8357-4A4B-A4B0-EB77779807A9}"/>
              </a:ext>
            </a:extLst>
          </p:cNvPr>
          <p:cNvSpPr>
            <a:spLocks noGrp="1"/>
          </p:cNvSpPr>
          <p:nvPr>
            <p:ph type="title"/>
          </p:nvPr>
        </p:nvSpPr>
        <p:spPr/>
        <p:txBody>
          <a:bodyPr/>
          <a:lstStyle/>
          <a:p>
            <a:r>
              <a:rPr lang="en-US" b="1" dirty="0">
                <a:solidFill>
                  <a:srgbClr val="000000"/>
                </a:solidFill>
                <a:latin typeface="Arial"/>
                <a:ea typeface="Arial"/>
                <a:cs typeface="Arial"/>
                <a:sym typeface="Arial"/>
              </a:rPr>
              <a:t>Genetic Information Is Encoded in DNA</a:t>
            </a:r>
            <a:endParaRPr lang="en-AU" dirty="0"/>
          </a:p>
        </p:txBody>
      </p:sp>
      <p:sp>
        <p:nvSpPr>
          <p:cNvPr id="1188" name="Google Shape;1188;p141"/>
          <p:cNvSpPr txBox="1"/>
          <p:nvPr/>
        </p:nvSpPr>
        <p:spPr>
          <a:xfrm>
            <a:off x="114300" y="1676400"/>
            <a:ext cx="52197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deoxyribonucleic acid, DNA </a:t>
            </a:r>
            <a:r>
              <a:rPr lang="en-US" sz="2400" b="0" i="0" u="none" strike="noStrike" cap="none">
                <a:solidFill>
                  <a:schemeClr val="dk1"/>
                </a:solidFill>
                <a:latin typeface="Arial"/>
                <a:ea typeface="Arial"/>
                <a:cs typeface="Arial"/>
                <a:sym typeface="Arial"/>
              </a:rPr>
              <a:t>= sequence of the monomeric subunits (deoxyribonucleotides)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encode the instructions for forming all other cellular components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provide a template to produce identical DNA molecules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1189" name="Google Shape;1189;p141" descr="Part b shows a micrograph of rod-shaped bacterium with complex thready material extending from all sides."/>
          <p:cNvPicPr preferRelativeResize="0"/>
          <p:nvPr/>
        </p:nvPicPr>
        <p:blipFill rotWithShape="1">
          <a:blip r:embed="rId3">
            <a:alphaModFix/>
          </a:blip>
          <a:srcRect/>
          <a:stretch/>
        </p:blipFill>
        <p:spPr>
          <a:xfrm>
            <a:off x="5638800" y="1676400"/>
            <a:ext cx="3125881" cy="4576762"/>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5" name="Google Shape;1195;p142" descr="Icon P 4&#10;"/>
          <p:cNvPicPr preferRelativeResize="0"/>
          <p:nvPr/>
        </p:nvPicPr>
        <p:blipFill rotWithShape="1">
          <a:blip r:embed="rId3">
            <a:alphaModFix/>
          </a:blip>
          <a:srcRect/>
          <a:stretch/>
        </p:blipFill>
        <p:spPr>
          <a:xfrm>
            <a:off x="1671791" y="326589"/>
            <a:ext cx="1171575" cy="771525"/>
          </a:xfrm>
          <a:prstGeom prst="rect">
            <a:avLst/>
          </a:prstGeom>
          <a:noFill/>
          <a:ln>
            <a:noFill/>
          </a:ln>
        </p:spPr>
      </p:pic>
      <p:sp>
        <p:nvSpPr>
          <p:cNvPr id="3" name="Title 2">
            <a:extLst>
              <a:ext uri="{FF2B5EF4-FFF2-40B4-BE49-F238E27FC236}">
                <a16:creationId xmlns:a16="http://schemas.microsoft.com/office/drawing/2014/main" id="{85D9E33D-D26A-4028-9700-27C13F205C56}"/>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(3 of 5)</a:t>
            </a:r>
            <a:endParaRPr lang="en-AU" dirty="0"/>
          </a:p>
        </p:txBody>
      </p:sp>
      <p:sp>
        <p:nvSpPr>
          <p:cNvPr id="1196" name="Google Shape;1196;p14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3" name="Title 2">
            <a:extLst>
              <a:ext uri="{FF2B5EF4-FFF2-40B4-BE49-F238E27FC236}">
                <a16:creationId xmlns:a16="http://schemas.microsoft.com/office/drawing/2014/main" id="{3CC7DDEB-821A-4931-BBD6-316972C6C9EF}"/>
              </a:ext>
            </a:extLst>
          </p:cNvPr>
          <p:cNvSpPr>
            <a:spLocks noGrp="1"/>
          </p:cNvSpPr>
          <p:nvPr>
            <p:ph type="title"/>
          </p:nvPr>
        </p:nvSpPr>
        <p:spPr>
          <a:xfrm>
            <a:off x="0" y="152399"/>
            <a:ext cx="9144000" cy="1251527"/>
          </a:xfrm>
        </p:spPr>
        <p:txBody>
          <a:bodyPr/>
          <a:lstStyle/>
          <a:p>
            <a:r>
              <a:rPr lang="en-US" b="1" dirty="0">
                <a:solidFill>
                  <a:srgbClr val="4E4CB4"/>
                </a:solidFill>
                <a:latin typeface="Arial"/>
                <a:ea typeface="Arial"/>
                <a:cs typeface="Arial"/>
                <a:sym typeface="Arial"/>
              </a:rPr>
              <a:t>Genetic Continuity Is Vested in Single DNA Molecules</a:t>
            </a:r>
            <a:endParaRPr lang="en-AU" dirty="0">
              <a:solidFill>
                <a:srgbClr val="4E4CB4"/>
              </a:solidFill>
            </a:endParaRPr>
          </a:p>
        </p:txBody>
      </p:sp>
      <p:sp>
        <p:nvSpPr>
          <p:cNvPr id="1203" name="Google Shape;1203;p143"/>
          <p:cNvSpPr txBox="1"/>
          <p:nvPr/>
        </p:nvSpPr>
        <p:spPr>
          <a:xfrm>
            <a:off x="342900" y="1817688"/>
            <a:ext cx="84582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DNA of an </a:t>
            </a:r>
            <a:r>
              <a:rPr lang="en-US" sz="2400" b="0" i="1" u="none" strike="noStrike" cap="none">
                <a:solidFill>
                  <a:schemeClr val="dk1"/>
                </a:solidFill>
                <a:latin typeface="Arial"/>
                <a:ea typeface="Arial"/>
                <a:cs typeface="Arial"/>
                <a:sym typeface="Arial"/>
              </a:rPr>
              <a:t>E. coli </a:t>
            </a:r>
            <a:r>
              <a:rPr lang="en-US" sz="2400" b="0" i="0" u="none" strike="noStrike" cap="none">
                <a:solidFill>
                  <a:schemeClr val="dk1"/>
                </a:solidFill>
                <a:latin typeface="Arial"/>
                <a:ea typeface="Arial"/>
                <a:cs typeface="Arial"/>
                <a:sym typeface="Arial"/>
              </a:rPr>
              <a:t>cell</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is a </a:t>
            </a:r>
            <a:r>
              <a:rPr lang="en-US" sz="2400" b="0" i="1" u="none" strike="noStrike" cap="none">
                <a:solidFill>
                  <a:schemeClr val="dk1"/>
                </a:solidFill>
                <a:latin typeface="Arial"/>
                <a:ea typeface="Arial"/>
                <a:cs typeface="Arial"/>
                <a:sym typeface="Arial"/>
              </a:rPr>
              <a:t>single molecule </a:t>
            </a:r>
            <a:r>
              <a:rPr lang="en-US" sz="2400" b="0" i="0" u="none" strike="noStrike" cap="none">
                <a:solidFill>
                  <a:schemeClr val="dk1"/>
                </a:solidFill>
                <a:latin typeface="Arial"/>
                <a:ea typeface="Arial"/>
                <a:cs typeface="Arial"/>
                <a:sym typeface="Arial"/>
              </a:rPr>
              <a:t>containing 4.64 million nucleotide pairs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must be replicated perfectly to give rise to identical progeny by cell division</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1209" name="Google Shape;1209;p144" descr="Icon P 4&#10;"/>
          <p:cNvPicPr preferRelativeResize="0"/>
          <p:nvPr/>
        </p:nvPicPr>
        <p:blipFill rotWithShape="1">
          <a:blip r:embed="rId3">
            <a:alphaModFix/>
          </a:blip>
          <a:srcRect/>
          <a:stretch/>
        </p:blipFill>
        <p:spPr>
          <a:xfrm>
            <a:off x="1681017" y="317353"/>
            <a:ext cx="1171575" cy="771525"/>
          </a:xfrm>
          <a:prstGeom prst="rect">
            <a:avLst/>
          </a:prstGeom>
          <a:noFill/>
          <a:ln>
            <a:noFill/>
          </a:ln>
        </p:spPr>
      </p:pic>
      <p:sp>
        <p:nvSpPr>
          <p:cNvPr id="3" name="Title 2">
            <a:extLst>
              <a:ext uri="{FF2B5EF4-FFF2-40B4-BE49-F238E27FC236}">
                <a16:creationId xmlns:a16="http://schemas.microsoft.com/office/drawing/2014/main" id="{9B47A978-4F7C-44D3-8D66-056B0A6A188B}"/>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(4 of 5)</a:t>
            </a:r>
            <a:endParaRPr lang="en-AU" dirty="0"/>
          </a:p>
        </p:txBody>
      </p:sp>
      <p:sp>
        <p:nvSpPr>
          <p:cNvPr id="1210" name="Google Shape;1210;p144"/>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3" name="Title 2">
            <a:extLst>
              <a:ext uri="{FF2B5EF4-FFF2-40B4-BE49-F238E27FC236}">
                <a16:creationId xmlns:a16="http://schemas.microsoft.com/office/drawing/2014/main" id="{C7688F15-9E95-491E-877F-887E9C29C26E}"/>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The Structure of DNA Allows Its Replication and Repair with Near-Perfect Fidelity</a:t>
            </a:r>
            <a:endParaRPr lang="en-AU" sz="3200" dirty="0">
              <a:solidFill>
                <a:srgbClr val="4E4CB4"/>
              </a:solidFill>
            </a:endParaRPr>
          </a:p>
        </p:txBody>
      </p:sp>
      <p:sp>
        <p:nvSpPr>
          <p:cNvPr id="1217" name="Google Shape;1217;p145"/>
          <p:cNvSpPr txBox="1"/>
          <p:nvPr/>
        </p:nvSpPr>
        <p:spPr>
          <a:xfrm>
            <a:off x="342900" y="1947430"/>
            <a:ext cx="506730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deoxyribonucleotides </a:t>
            </a:r>
            <a:r>
              <a:rPr lang="en-US" sz="2400" b="0" i="0" u="none" strike="noStrike" cap="none" dirty="0">
                <a:solidFill>
                  <a:schemeClr val="dk1"/>
                </a:solidFill>
                <a:latin typeface="Arial"/>
                <a:ea typeface="Arial"/>
                <a:cs typeface="Arial"/>
                <a:sym typeface="Arial"/>
              </a:rPr>
              <a:t>= monomeric subunit that make up the DNA polymer</a:t>
            </a:r>
            <a:r>
              <a:rPr lang="en-US" sz="2400" b="1" i="0" u="none" strike="noStrike" cap="none" dirty="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each deoxyribonucleotide in one strand pairs specifically with a complementary deoxyribonucleotide in the opposite strand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strands are held together by hydrogen bonds</a:t>
            </a:r>
            <a:endParaRPr sz="2400" b="1"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p:txBody>
      </p:sp>
      <p:pic>
        <p:nvPicPr>
          <p:cNvPr id="1218" name="Google Shape;1218;p145" descr="A drawing shows complementarity in a molecule of D N A undergoing replication to produce two daughter double helices that each have one new strand and one old strand."/>
          <p:cNvPicPr preferRelativeResize="0"/>
          <p:nvPr/>
        </p:nvPicPr>
        <p:blipFill rotWithShape="1">
          <a:blip r:embed="rId3">
            <a:alphaModFix/>
          </a:blip>
          <a:srcRect/>
          <a:stretch/>
        </p:blipFill>
        <p:spPr>
          <a:xfrm>
            <a:off x="5844454" y="1859685"/>
            <a:ext cx="2341562" cy="467042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223"/>
        <p:cNvGrpSpPr/>
        <p:nvPr/>
      </p:nvGrpSpPr>
      <p:grpSpPr>
        <a:xfrm>
          <a:off x="0" y="0"/>
          <a:ext cx="0" cy="0"/>
          <a:chOff x="0" y="0"/>
          <a:chExt cx="0" cy="0"/>
        </a:xfrm>
      </p:grpSpPr>
      <p:sp>
        <p:nvSpPr>
          <p:cNvPr id="2" name="Title 1">
            <a:extLst>
              <a:ext uri="{FF2B5EF4-FFF2-40B4-BE49-F238E27FC236}">
                <a16:creationId xmlns:a16="http://schemas.microsoft.com/office/drawing/2014/main" id="{9F6AE04C-6E4A-4C12-A927-BC926F291BF8}"/>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22</a:t>
            </a:r>
            <a:endParaRPr lang="en-AU" dirty="0">
              <a:solidFill>
                <a:srgbClr val="145C76"/>
              </a:solidFill>
            </a:endParaRPr>
          </a:p>
        </p:txBody>
      </p:sp>
      <p:sp>
        <p:nvSpPr>
          <p:cNvPr id="1227"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Which statement about DNA is false?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It is a double helix of two polymeric strands twisted about</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     each other. </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Each strand serves as a template for copying the DNA</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     sequence. </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Covalent interactions between complementary bases occur</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     between the strands.</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Deoxyguanylate is complementary to deoxycytidylate.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pic>
        <p:nvPicPr>
          <p:cNvPr id="5" name="Picture 4" descr="Icon P 4&#10;">
            <a:extLst>
              <a:ext uri="{FF2B5EF4-FFF2-40B4-BE49-F238E27FC236}">
                <a16:creationId xmlns:a16="http://schemas.microsoft.com/office/drawing/2014/main" id="{CEBE778A-A525-4CC1-8CC9-02F932F6D87A}"/>
              </a:ext>
            </a:extLst>
          </p:cNvPr>
          <p:cNvPicPr>
            <a:picLocks noChangeAspect="1"/>
          </p:cNvPicPr>
          <p:nvPr/>
        </p:nvPicPr>
        <p:blipFill>
          <a:blip r:embed="rId3"/>
          <a:stretch>
            <a:fillRect/>
          </a:stretch>
        </p:blipFill>
        <p:spPr>
          <a:xfrm>
            <a:off x="836952" y="239232"/>
            <a:ext cx="1133954" cy="816935"/>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232"/>
        <p:cNvGrpSpPr/>
        <p:nvPr/>
      </p:nvGrpSpPr>
      <p:grpSpPr>
        <a:xfrm>
          <a:off x="0" y="0"/>
          <a:ext cx="0" cy="0"/>
          <a:chOff x="0" y="0"/>
          <a:chExt cx="0" cy="0"/>
        </a:xfrm>
      </p:grpSpPr>
      <p:sp>
        <p:nvSpPr>
          <p:cNvPr id="2" name="Title 1">
            <a:extLst>
              <a:ext uri="{FF2B5EF4-FFF2-40B4-BE49-F238E27FC236}">
                <a16:creationId xmlns:a16="http://schemas.microsoft.com/office/drawing/2014/main" id="{90EB4E12-9C48-4AAD-AC64-B4819C95A683}"/>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22, Response</a:t>
            </a:r>
            <a:endParaRPr lang="en-AU" dirty="0">
              <a:solidFill>
                <a:srgbClr val="145C76"/>
              </a:solidFill>
            </a:endParaRPr>
          </a:p>
        </p:txBody>
      </p:sp>
      <p:sp>
        <p:nvSpPr>
          <p:cNvPr id="1234"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Which statement about DNA is false?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C. Covalent interactions between complementary bases</a:t>
            </a:r>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     occur between the strands.</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The two strands of DNA are held together by hydrogen bonds between each pair of complementary nucleotides. Hydrogen bonds are a type of noncovalent interaction.</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40" name="Google Shape;1240;p148" descr="Icon P 4&#10;"/>
          <p:cNvPicPr preferRelativeResize="0"/>
          <p:nvPr/>
        </p:nvPicPr>
        <p:blipFill rotWithShape="1">
          <a:blip r:embed="rId3">
            <a:alphaModFix/>
          </a:blip>
          <a:srcRect/>
          <a:stretch/>
        </p:blipFill>
        <p:spPr>
          <a:xfrm>
            <a:off x="1653312" y="317353"/>
            <a:ext cx="1171575" cy="771525"/>
          </a:xfrm>
          <a:prstGeom prst="rect">
            <a:avLst/>
          </a:prstGeom>
          <a:noFill/>
          <a:ln>
            <a:noFill/>
          </a:ln>
        </p:spPr>
      </p:pic>
      <p:sp>
        <p:nvSpPr>
          <p:cNvPr id="3" name="Title 2">
            <a:extLst>
              <a:ext uri="{FF2B5EF4-FFF2-40B4-BE49-F238E27FC236}">
                <a16:creationId xmlns:a16="http://schemas.microsoft.com/office/drawing/2014/main" id="{C0A4AB73-F8C4-4BAB-9565-4B2B01E66799}"/>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(5 of 5)</a:t>
            </a:r>
            <a:endParaRPr lang="en-AU" dirty="0"/>
          </a:p>
        </p:txBody>
      </p:sp>
      <p:sp>
        <p:nvSpPr>
          <p:cNvPr id="1241" name="Google Shape;1241;p148"/>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3" name="Title 2">
            <a:extLst>
              <a:ext uri="{FF2B5EF4-FFF2-40B4-BE49-F238E27FC236}">
                <a16:creationId xmlns:a16="http://schemas.microsoft.com/office/drawing/2014/main" id="{CF2D7DC6-1534-47AC-88CB-E3F22FA16C0A}"/>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The Linear Sequence in DNA Encodes Proteins with Three-Dimensional Structures</a:t>
            </a:r>
            <a:endParaRPr lang="en-AU" sz="3200" dirty="0">
              <a:solidFill>
                <a:srgbClr val="4E4CB4"/>
              </a:solidFill>
            </a:endParaRPr>
          </a:p>
        </p:txBody>
      </p:sp>
      <p:sp>
        <p:nvSpPr>
          <p:cNvPr id="1248" name="Google Shape;1248;p149"/>
          <p:cNvSpPr txBox="1"/>
          <p:nvPr/>
        </p:nvSpPr>
        <p:spPr>
          <a:xfrm>
            <a:off x="406400" y="2209800"/>
            <a:ext cx="37719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native conformation </a:t>
            </a:r>
            <a:r>
              <a:rPr lang="en-US" sz="2400" b="0" i="0" u="none" strike="noStrike" cap="none">
                <a:solidFill>
                  <a:schemeClr val="dk1"/>
                </a:solidFill>
                <a:latin typeface="Arial"/>
                <a:ea typeface="Arial"/>
                <a:cs typeface="Arial"/>
                <a:sym typeface="Arial"/>
              </a:rPr>
              <a:t>= precise three-dimensional structure of a protein</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crucial to protein function</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1249" name="Google Shape;1249;p149" descr="A horizontal double helix consisting of two intertwined ribbons labeled, D N A has a highlighted region in the center labeled hexokinase gene. An arrow labeled, transcription of D N A into complementary R N A points down to a single ribbon-like strand labeled, messenger R N A. An arrow labeled translation of R N A on ribosome to polypeptide chain points down to a longer, string-like strand that is irregularly bent and curved. An arrow labeled folding of polypeptide chain into native structure of hexokinase points down to an irregular structure with many complex folds and bumps labeled catalytically active hexokinase. A string resembling the polypeptide chain from the previous step is shown folded within it. A half-circle opening on the right side contains a curved arrow. The arrow shows that A T P plus glucose enters and A D P plus glucose 6-phosphate leaves."/>
          <p:cNvPicPr preferRelativeResize="0"/>
          <p:nvPr/>
        </p:nvPicPr>
        <p:blipFill rotWithShape="1">
          <a:blip r:embed="rId3">
            <a:alphaModFix/>
          </a:blip>
          <a:srcRect/>
          <a:stretch/>
        </p:blipFill>
        <p:spPr>
          <a:xfrm>
            <a:off x="4586288" y="2060575"/>
            <a:ext cx="3575050" cy="4343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20"/>
        <p:cNvGrpSpPr/>
        <p:nvPr/>
      </p:nvGrpSpPr>
      <p:grpSpPr>
        <a:xfrm>
          <a:off x="0" y="0"/>
          <a:ext cx="0" cy="0"/>
          <a:chOff x="0" y="0"/>
          <a:chExt cx="0" cy="0"/>
        </a:xfrm>
      </p:grpSpPr>
      <p:sp>
        <p:nvSpPr>
          <p:cNvPr id="3" name="Title 2">
            <a:extLst>
              <a:ext uri="{FF2B5EF4-FFF2-40B4-BE49-F238E27FC236}">
                <a16:creationId xmlns:a16="http://schemas.microsoft.com/office/drawing/2014/main" id="{9F7FCC9E-AECA-4B20-988B-0947DF6F6B3E}"/>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 Response</a:t>
            </a:r>
            <a:endParaRPr lang="en-AU" dirty="0">
              <a:solidFill>
                <a:srgbClr val="145C76"/>
              </a:solidFill>
            </a:endParaRPr>
          </a:p>
        </p:txBody>
      </p:sp>
      <p:sp>
        <p:nvSpPr>
          <p:cNvPr id="4" name="Text Placeholder 3">
            <a:extLst>
              <a:ext uri="{FF2B5EF4-FFF2-40B4-BE49-F238E27FC236}">
                <a16:creationId xmlns:a16="http://schemas.microsoft.com/office/drawing/2014/main" id="{4A9511FD-D474-4EEC-90D4-E8D9087D30E5}"/>
              </a:ext>
            </a:extLst>
          </p:cNvPr>
          <p:cNvSpPr>
            <a:spLocks noGrp="1"/>
          </p:cNvSpPr>
          <p:nvPr>
            <p:ph type="body" idx="1"/>
          </p:nvPr>
        </p:nvSpPr>
        <p:spPr/>
        <p:txBody>
          <a:bodyPr/>
          <a:lstStyle/>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Cytosol does not contain: </a:t>
            </a:r>
            <a:endParaRPr lang="en-US" sz="2400" dirty="0">
              <a:latin typeface="Arial"/>
              <a:ea typeface="Arial"/>
              <a:cs typeface="Arial"/>
              <a:sym typeface="Arial"/>
            </a:endParaRPr>
          </a:p>
          <a:p>
            <a:pPr marL="0" lvl="0" indent="0">
              <a:lnSpc>
                <a:spcPct val="115000"/>
              </a:lnSpc>
              <a:spcBef>
                <a:spcPts val="1000"/>
              </a:spcBef>
              <a:buClr>
                <a:srgbClr val="000000"/>
              </a:buClr>
              <a:buSzPts val="1100"/>
              <a:buNone/>
            </a:pPr>
            <a:r>
              <a:rPr lang="en-US" sz="2400" b="1" dirty="0">
                <a:solidFill>
                  <a:srgbClr val="000000"/>
                </a:solidFill>
                <a:latin typeface="Arial"/>
                <a:ea typeface="Arial"/>
                <a:cs typeface="Arial"/>
                <a:sym typeface="Arial"/>
              </a:rPr>
              <a:t>B. membranous organelles, such as mitochondria.</a:t>
            </a:r>
            <a:endParaRPr lang="en-US" sz="2400" b="1" dirty="0">
              <a:latin typeface="Arial"/>
              <a:ea typeface="Arial"/>
              <a:cs typeface="Arial"/>
              <a:sym typeface="Arial"/>
            </a:endParaRPr>
          </a:p>
          <a:p>
            <a:pPr marL="0" lvl="0" indent="0">
              <a:lnSpc>
                <a:spcPct val="115000"/>
              </a:lnSpc>
              <a:spcBef>
                <a:spcPts val="1000"/>
              </a:spcBef>
              <a:buClr>
                <a:srgbClr val="000000"/>
              </a:buClr>
              <a:buSzPts val="1100"/>
              <a:buNone/>
            </a:pPr>
            <a:r>
              <a:rPr lang="en-US" sz="2400" b="1" dirty="0">
                <a:latin typeface="Arial"/>
                <a:ea typeface="Arial"/>
                <a:cs typeface="Arial"/>
                <a:sym typeface="Arial"/>
              </a:rPr>
              <a:t>Membranous organelles, such as mitochondria, sediment when cytoplasm is centrifuged at 150,000 </a:t>
            </a:r>
            <a:r>
              <a:rPr lang="en-US" sz="2400" b="1" i="1" dirty="0">
                <a:latin typeface="Arial"/>
                <a:ea typeface="Arial"/>
                <a:cs typeface="Arial"/>
                <a:sym typeface="Arial"/>
              </a:rPr>
              <a:t>g</a:t>
            </a:r>
            <a:r>
              <a:rPr lang="en-US" sz="2400" b="1" dirty="0">
                <a:latin typeface="Arial"/>
                <a:ea typeface="Arial"/>
                <a:cs typeface="Arial"/>
                <a:sym typeface="Arial"/>
              </a:rPr>
              <a:t>. What remains as the supernatant fluid is defined as the cytosol, a highly concentrated solution containing enzymes and the RNA molecules that encode them, intermediates in biosynthetic and degradative pathways, and inorganic ions, in addition to amino acids, nucleotides, and coenzymes.</a:t>
            </a:r>
            <a:endParaRPr lang="en-AU" sz="24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254"/>
        <p:cNvGrpSpPr/>
        <p:nvPr/>
      </p:nvGrpSpPr>
      <p:grpSpPr>
        <a:xfrm>
          <a:off x="0" y="0"/>
          <a:ext cx="0" cy="0"/>
          <a:chOff x="0" y="0"/>
          <a:chExt cx="0" cy="0"/>
        </a:xfrm>
      </p:grpSpPr>
      <p:sp>
        <p:nvSpPr>
          <p:cNvPr id="2" name="Title 1">
            <a:extLst>
              <a:ext uri="{FF2B5EF4-FFF2-40B4-BE49-F238E27FC236}">
                <a16:creationId xmlns:a16="http://schemas.microsoft.com/office/drawing/2014/main" id="{803079F1-89B6-4F66-B296-1C4F4BC2E18B}"/>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23</a:t>
            </a:r>
            <a:endParaRPr lang="en-AU" dirty="0">
              <a:solidFill>
                <a:srgbClr val="145C76"/>
              </a:solidFill>
            </a:endParaRPr>
          </a:p>
        </p:txBody>
      </p:sp>
      <p:sp>
        <p:nvSpPr>
          <p:cNvPr id="1258"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The DNA sequence of a gene for a protein:</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is a nonlinear code. </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mutates at a high rate.</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ultimately determines the amino acid sequence of a</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     protein.</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is a polymer of four ribonucleotides.</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pic>
        <p:nvPicPr>
          <p:cNvPr id="4" name="Picture 3" descr="Icon P 4&#10;">
            <a:extLst>
              <a:ext uri="{FF2B5EF4-FFF2-40B4-BE49-F238E27FC236}">
                <a16:creationId xmlns:a16="http://schemas.microsoft.com/office/drawing/2014/main" id="{2DD34007-5411-4D83-B191-30AC71CE84C7}"/>
              </a:ext>
            </a:extLst>
          </p:cNvPr>
          <p:cNvPicPr>
            <a:picLocks noChangeAspect="1"/>
          </p:cNvPicPr>
          <p:nvPr/>
        </p:nvPicPr>
        <p:blipFill>
          <a:blip r:embed="rId3"/>
          <a:stretch>
            <a:fillRect/>
          </a:stretch>
        </p:blipFill>
        <p:spPr>
          <a:xfrm>
            <a:off x="836952" y="239232"/>
            <a:ext cx="1133954" cy="816935"/>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263"/>
        <p:cNvGrpSpPr/>
        <p:nvPr/>
      </p:nvGrpSpPr>
      <p:grpSpPr>
        <a:xfrm>
          <a:off x="0" y="0"/>
          <a:ext cx="0" cy="0"/>
          <a:chOff x="0" y="0"/>
          <a:chExt cx="0" cy="0"/>
        </a:xfrm>
      </p:grpSpPr>
      <p:sp>
        <p:nvSpPr>
          <p:cNvPr id="2" name="Title 1">
            <a:extLst>
              <a:ext uri="{FF2B5EF4-FFF2-40B4-BE49-F238E27FC236}">
                <a16:creationId xmlns:a16="http://schemas.microsoft.com/office/drawing/2014/main" id="{2679C5D2-CCB5-4B57-A554-8E2B031B6A03}"/>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23, Response</a:t>
            </a:r>
            <a:endParaRPr lang="en-AU" dirty="0">
              <a:solidFill>
                <a:srgbClr val="145C76"/>
              </a:solidFill>
            </a:endParaRPr>
          </a:p>
        </p:txBody>
      </p:sp>
      <p:sp>
        <p:nvSpPr>
          <p:cNvPr id="1265" name="Google Shape;1265;p151"/>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The DNA sequence of a gene for a protein:</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C. ultimately determines the amino acid sequence of a</a:t>
            </a:r>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     protein.</a:t>
            </a: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A linear sequence of deoxyribonucleotides in DNA codes (through an intermediary, RNA) for the production of a protein with a corresponding linear sequence of amino acids. The protein folds into a particular three-dimensional shape, determined by its amino acid sequence and stabilized primarily by noncovalent interactions. </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271"/>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25EE2564-ECB8-461C-8A52-49635BDB86F6}"/>
              </a:ext>
            </a:extLst>
          </p:cNvPr>
          <p:cNvPicPr>
            <a:picLocks noChangeAspect="1"/>
          </p:cNvPicPr>
          <p:nvPr/>
        </p:nvPicPr>
        <p:blipFill>
          <a:blip r:embed="rId3"/>
          <a:stretch>
            <a:fillRect/>
          </a:stretch>
        </p:blipFill>
        <p:spPr>
          <a:xfrm>
            <a:off x="430551" y="141080"/>
            <a:ext cx="1133954" cy="816935"/>
          </a:xfrm>
          <a:prstGeom prst="rect">
            <a:avLst/>
          </a:prstGeom>
        </p:spPr>
      </p:pic>
      <p:sp>
        <p:nvSpPr>
          <p:cNvPr id="2" name="Title 1">
            <a:extLst>
              <a:ext uri="{FF2B5EF4-FFF2-40B4-BE49-F238E27FC236}">
                <a16:creationId xmlns:a16="http://schemas.microsoft.com/office/drawing/2014/main" id="{7A65196B-7F95-4251-8490-F7EC2FE50C87}"/>
              </a:ext>
            </a:extLst>
          </p:cNvPr>
          <p:cNvSpPr>
            <a:spLocks noGrp="1"/>
          </p:cNvSpPr>
          <p:nvPr>
            <p:ph type="title"/>
          </p:nvPr>
        </p:nvSpPr>
        <p:spPr>
          <a:xfrm>
            <a:off x="267854" y="141080"/>
            <a:ext cx="8608291" cy="1212218"/>
          </a:xfrm>
        </p:spPr>
        <p:txBody>
          <a:bodyPr/>
          <a:lstStyle/>
          <a:p>
            <a:pPr lvl="0"/>
            <a:r>
              <a:rPr lang="en-US" sz="3600" b="1" dirty="0">
                <a:solidFill>
                  <a:srgbClr val="144652"/>
                </a:solidFill>
                <a:latin typeface="Arial"/>
                <a:ea typeface="Arial"/>
                <a:cs typeface="Arial"/>
                <a:sym typeface="Arial"/>
              </a:rPr>
              <a:t>Activity: Relating </a:t>
            </a:r>
            <a:r>
              <a:rPr lang="en-US" sz="3600" dirty="0">
                <a:solidFill>
                  <a:srgbClr val="144652"/>
                </a:solidFill>
              </a:rPr>
              <a:t/>
            </a:r>
            <a:br>
              <a:rPr lang="en-US" sz="3600" dirty="0">
                <a:solidFill>
                  <a:srgbClr val="144652"/>
                </a:solidFill>
              </a:rPr>
            </a:br>
            <a:r>
              <a:rPr lang="en-US" sz="3600" b="1" dirty="0">
                <a:solidFill>
                  <a:srgbClr val="144652"/>
                </a:solidFill>
                <a:latin typeface="Arial"/>
                <a:ea typeface="Arial"/>
                <a:cs typeface="Arial"/>
                <a:sym typeface="Arial"/>
              </a:rPr>
              <a:t>Terms within the Chapter</a:t>
            </a:r>
            <a:endParaRPr lang="en-AU" sz="3600" dirty="0">
              <a:solidFill>
                <a:srgbClr val="144652"/>
              </a:solidFill>
            </a:endParaRPr>
          </a:p>
        </p:txBody>
      </p:sp>
      <p:sp>
        <p:nvSpPr>
          <p:cNvPr id="3" name="Text Placeholder 2">
            <a:extLst>
              <a:ext uri="{FF2B5EF4-FFF2-40B4-BE49-F238E27FC236}">
                <a16:creationId xmlns:a16="http://schemas.microsoft.com/office/drawing/2014/main" id="{2A448E8D-F29A-4727-8A58-D46F94C9F32C}"/>
              </a:ext>
            </a:extLst>
          </p:cNvPr>
          <p:cNvSpPr>
            <a:spLocks noGrp="1"/>
          </p:cNvSpPr>
          <p:nvPr>
            <p:ph type="body" idx="1"/>
          </p:nvPr>
        </p:nvSpPr>
        <p:spPr>
          <a:xfrm>
            <a:off x="685800" y="1610448"/>
            <a:ext cx="8229600" cy="1347827"/>
          </a:xfrm>
        </p:spPr>
        <p:txBody>
          <a:bodyPr/>
          <a:lstStyle/>
          <a:p>
            <a:pPr marL="25400" indent="0">
              <a:buNone/>
            </a:pPr>
            <a:r>
              <a:rPr lang="en-US" sz="2400" dirty="0">
                <a:latin typeface="Arial"/>
                <a:ea typeface="Arial"/>
                <a:cs typeface="Arial"/>
                <a:sym typeface="Arial"/>
              </a:rPr>
              <a:t>A concept map displays the relationships between different concepts. Observe the following example of a concept map.</a:t>
            </a:r>
            <a:endParaRPr lang="en-AU" sz="2400" dirty="0"/>
          </a:p>
        </p:txBody>
      </p:sp>
      <p:pic>
        <p:nvPicPr>
          <p:cNvPr id="9" name="Picture 8"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B62F7F31-6D01-4E2B-8652-C214950EAD29}"/>
              </a:ext>
            </a:extLst>
          </p:cNvPr>
          <p:cNvPicPr>
            <a:picLocks noChangeAspect="1"/>
          </p:cNvPicPr>
          <p:nvPr/>
        </p:nvPicPr>
        <p:blipFill>
          <a:blip r:embed="rId4"/>
          <a:stretch>
            <a:fillRect/>
          </a:stretch>
        </p:blipFill>
        <p:spPr>
          <a:xfrm>
            <a:off x="357186" y="3215425"/>
            <a:ext cx="8429625" cy="2590800"/>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297"/>
        <p:cNvGrpSpPr/>
        <p:nvPr/>
      </p:nvGrpSpPr>
      <p:grpSpPr>
        <a:xfrm>
          <a:off x="0" y="0"/>
          <a:ext cx="0" cy="0"/>
          <a:chOff x="0" y="0"/>
          <a:chExt cx="0" cy="0"/>
        </a:xfrm>
      </p:grpSpPr>
      <p:sp>
        <p:nvSpPr>
          <p:cNvPr id="3" name="Title 2">
            <a:extLst>
              <a:ext uri="{FF2B5EF4-FFF2-40B4-BE49-F238E27FC236}">
                <a16:creationId xmlns:a16="http://schemas.microsoft.com/office/drawing/2014/main" id="{F78449D1-33E2-44A9-A9EB-87C870B3C553}"/>
              </a:ext>
            </a:extLst>
          </p:cNvPr>
          <p:cNvSpPr>
            <a:spLocks noGrp="1"/>
          </p:cNvSpPr>
          <p:nvPr>
            <p:ph type="title"/>
          </p:nvPr>
        </p:nvSpPr>
        <p:spPr/>
        <p:txBody>
          <a:bodyPr/>
          <a:lstStyle/>
          <a:p>
            <a:r>
              <a:rPr lang="en-US" b="1" dirty="0">
                <a:solidFill>
                  <a:srgbClr val="144652"/>
                </a:solidFill>
                <a:latin typeface="Arial"/>
                <a:ea typeface="Arial"/>
                <a:cs typeface="Arial"/>
                <a:sym typeface="Arial"/>
              </a:rPr>
              <a:t>Activity Instructions</a:t>
            </a:r>
            <a:r>
              <a:rPr lang="en-US" sz="2000" dirty="0">
                <a:solidFill>
                  <a:srgbClr val="144652"/>
                </a:solidFill>
                <a:latin typeface="Arial"/>
                <a:ea typeface="Arial"/>
                <a:cs typeface="Arial"/>
                <a:sym typeface="Arial"/>
              </a:rPr>
              <a:t> (4 of 4)</a:t>
            </a:r>
            <a:endParaRPr lang="en-AU" dirty="0">
              <a:solidFill>
                <a:srgbClr val="144652"/>
              </a:solidFill>
            </a:endParaRPr>
          </a:p>
        </p:txBody>
      </p:sp>
      <p:sp>
        <p:nvSpPr>
          <p:cNvPr id="1301" name="Google Shape;1301;p153"/>
          <p:cNvSpPr txBox="1"/>
          <p:nvPr/>
        </p:nvSpPr>
        <p:spPr>
          <a:xfrm>
            <a:off x="639358" y="1397850"/>
            <a:ext cx="7923900" cy="133611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400" b="0">
                <a:solidFill>
                  <a:srgbClr val="0000FF"/>
                </a:solidFill>
                <a:latin typeface="Arial"/>
                <a:ea typeface="Arial"/>
                <a:cs typeface="Arial"/>
                <a:sym typeface="Arial"/>
              </a:rPr>
              <a:t>Think </a:t>
            </a:r>
            <a:r>
              <a:rPr lang="en-US" sz="2400" b="0">
                <a:solidFill>
                  <a:srgbClr val="000000"/>
                </a:solidFill>
                <a:latin typeface="Arial"/>
                <a:ea typeface="Arial"/>
                <a:cs typeface="Arial"/>
                <a:sym typeface="Arial"/>
              </a:rPr>
              <a:t>about how the following terms and phrases relate to each other and then use scratch paper to draw a concept map using these terms and phrases. (3 minutes)</a:t>
            </a:r>
            <a:endParaRPr sz="2400" b="0">
              <a:solidFill>
                <a:srgbClr val="000000"/>
              </a:solidFill>
              <a:latin typeface="Calibri"/>
              <a:ea typeface="Calibri"/>
              <a:cs typeface="Calibri"/>
              <a:sym typeface="Calibri"/>
            </a:endParaRPr>
          </a:p>
        </p:txBody>
      </p:sp>
      <p:sp>
        <p:nvSpPr>
          <p:cNvPr id="1299" name="Google Shape;1299;p153"/>
          <p:cNvSpPr txBox="1"/>
          <p:nvPr/>
        </p:nvSpPr>
        <p:spPr>
          <a:xfrm>
            <a:off x="808714" y="2942750"/>
            <a:ext cx="3863100" cy="354065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0"/>
              </a:spcBef>
              <a:spcAft>
                <a:spcPts val="0"/>
              </a:spcAft>
              <a:buClr>
                <a:schemeClr val="dk1"/>
              </a:buClr>
              <a:buSzPts val="2000"/>
              <a:buFont typeface="Arial"/>
              <a:buChar char="•"/>
            </a:pPr>
            <a:r>
              <a:rPr lang="en-US" sz="2400" b="0">
                <a:solidFill>
                  <a:schemeClr val="dk1"/>
                </a:solidFill>
                <a:latin typeface="Arial"/>
                <a:ea typeface="Arial"/>
                <a:cs typeface="Arial"/>
                <a:sym typeface="Arial"/>
              </a:rPr>
              <a:t>each cell</a:t>
            </a:r>
            <a:endParaRPr/>
          </a:p>
          <a:p>
            <a:pPr marL="457200" marR="0" lvl="0" indent="-355600" algn="l" rtl="0">
              <a:lnSpc>
                <a:spcPct val="115000"/>
              </a:lnSpc>
              <a:spcBef>
                <a:spcPts val="0"/>
              </a:spcBef>
              <a:spcAft>
                <a:spcPts val="0"/>
              </a:spcAft>
              <a:buClr>
                <a:schemeClr val="dk1"/>
              </a:buClr>
              <a:buSzPts val="2000"/>
              <a:buFont typeface="Arial"/>
              <a:buChar char="•"/>
            </a:pPr>
            <a:r>
              <a:rPr lang="en-US" sz="2400" b="0">
                <a:solidFill>
                  <a:schemeClr val="dk1"/>
                </a:solidFill>
                <a:latin typeface="Arial"/>
                <a:ea typeface="Arial"/>
                <a:cs typeface="Arial"/>
                <a:sym typeface="Arial"/>
              </a:rPr>
              <a:t>genomic information </a:t>
            </a:r>
            <a:endParaRPr/>
          </a:p>
          <a:p>
            <a:pPr marL="457200" marR="0" lvl="0" indent="-355600" algn="l" rtl="0">
              <a:lnSpc>
                <a:spcPct val="115000"/>
              </a:lnSpc>
              <a:spcBef>
                <a:spcPts val="0"/>
              </a:spcBef>
              <a:spcAft>
                <a:spcPts val="0"/>
              </a:spcAft>
              <a:buClr>
                <a:schemeClr val="dk1"/>
              </a:buClr>
              <a:buSzPts val="2000"/>
              <a:buFont typeface="Arial"/>
              <a:buChar char="•"/>
            </a:pPr>
            <a:r>
              <a:rPr lang="en-US" sz="2400" b="0">
                <a:solidFill>
                  <a:schemeClr val="dk1"/>
                </a:solidFill>
                <a:latin typeface="Arial"/>
                <a:ea typeface="Arial"/>
                <a:cs typeface="Arial"/>
                <a:sym typeface="Arial"/>
              </a:rPr>
              <a:t>precise self-replication</a:t>
            </a:r>
            <a:endParaRPr/>
          </a:p>
          <a:p>
            <a:pPr marL="457200" marR="0" lvl="0" indent="-355600" algn="l" rtl="0">
              <a:lnSpc>
                <a:spcPct val="115000"/>
              </a:lnSpc>
              <a:spcBef>
                <a:spcPts val="0"/>
              </a:spcBef>
              <a:spcAft>
                <a:spcPts val="0"/>
              </a:spcAft>
              <a:buClr>
                <a:schemeClr val="dk1"/>
              </a:buClr>
              <a:buSzPts val="2000"/>
              <a:buFont typeface="Arial"/>
              <a:buChar char="•"/>
            </a:pPr>
            <a:r>
              <a:rPr lang="en-US" sz="2400" b="0">
                <a:solidFill>
                  <a:schemeClr val="dk1"/>
                </a:solidFill>
                <a:latin typeface="Arial"/>
                <a:ea typeface="Arial"/>
                <a:cs typeface="Arial"/>
                <a:sym typeface="Arial"/>
              </a:rPr>
              <a:t>precise self-assembly</a:t>
            </a:r>
            <a:endParaRPr/>
          </a:p>
          <a:p>
            <a:pPr marL="457200" marR="0" lvl="0" indent="-355600" algn="l" rtl="0">
              <a:lnSpc>
                <a:spcPct val="115000"/>
              </a:lnSpc>
              <a:spcBef>
                <a:spcPts val="0"/>
              </a:spcBef>
              <a:spcAft>
                <a:spcPts val="0"/>
              </a:spcAft>
              <a:buClr>
                <a:schemeClr val="dk1"/>
              </a:buClr>
              <a:buSzPts val="2000"/>
              <a:buFont typeface="Arial"/>
              <a:buChar char="•"/>
            </a:pPr>
            <a:r>
              <a:rPr lang="en-US" sz="2400" b="0">
                <a:solidFill>
                  <a:schemeClr val="dk1"/>
                </a:solidFill>
                <a:latin typeface="Arial"/>
                <a:ea typeface="Arial"/>
                <a:cs typeface="Arial"/>
                <a:sym typeface="Arial"/>
              </a:rPr>
              <a:t>faithful copy of the original cell</a:t>
            </a:r>
            <a:endParaRPr/>
          </a:p>
          <a:p>
            <a:pPr marL="457200" marR="0" lvl="0" indent="-355600" algn="l" rtl="0">
              <a:lnSpc>
                <a:spcPct val="115000"/>
              </a:lnSpc>
              <a:spcBef>
                <a:spcPts val="0"/>
              </a:spcBef>
              <a:spcAft>
                <a:spcPts val="0"/>
              </a:spcAft>
              <a:buClr>
                <a:schemeClr val="dk1"/>
              </a:buClr>
              <a:buSzPts val="2000"/>
              <a:buFont typeface="Arial"/>
              <a:buChar char="•"/>
            </a:pPr>
            <a:r>
              <a:rPr lang="en-US" sz="2400" b="0">
                <a:solidFill>
                  <a:schemeClr val="dk1"/>
                </a:solidFill>
                <a:latin typeface="Arial"/>
                <a:ea typeface="Arial"/>
                <a:cs typeface="Arial"/>
                <a:sym typeface="Arial"/>
              </a:rPr>
              <a:t>progeny of vertebrate animal</a:t>
            </a:r>
            <a:endParaRPr/>
          </a:p>
          <a:p>
            <a:pPr marL="457200" marR="0" lvl="0" indent="-228600" algn="l" rtl="0">
              <a:lnSpc>
                <a:spcPct val="115000"/>
              </a:lnSpc>
              <a:spcBef>
                <a:spcPts val="0"/>
              </a:spcBef>
              <a:spcAft>
                <a:spcPts val="0"/>
              </a:spcAft>
              <a:buClr>
                <a:schemeClr val="dk1"/>
              </a:buClr>
              <a:buSzPts val="2000"/>
              <a:buFont typeface="Arial"/>
              <a:buNone/>
            </a:pPr>
            <a:endParaRPr sz="2400" b="0">
              <a:solidFill>
                <a:schemeClr val="dk1"/>
              </a:solidFill>
              <a:latin typeface="Calibri"/>
              <a:ea typeface="Calibri"/>
              <a:cs typeface="Calibri"/>
              <a:sym typeface="Calibri"/>
            </a:endParaRPr>
          </a:p>
        </p:txBody>
      </p:sp>
      <p:sp>
        <p:nvSpPr>
          <p:cNvPr id="1300" name="Google Shape;1300;p153"/>
          <p:cNvSpPr txBox="1"/>
          <p:nvPr/>
        </p:nvSpPr>
        <p:spPr>
          <a:xfrm>
            <a:off x="4671814" y="2942750"/>
            <a:ext cx="4172700" cy="354065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0"/>
              </a:spcBef>
              <a:spcAft>
                <a:spcPts val="0"/>
              </a:spcAft>
              <a:buClr>
                <a:schemeClr val="dk1"/>
              </a:buClr>
              <a:buSzPts val="2000"/>
              <a:buFont typeface="Arial"/>
              <a:buChar char="•"/>
            </a:pPr>
            <a:r>
              <a:rPr lang="en-US" sz="2400" b="0" dirty="0">
                <a:solidFill>
                  <a:schemeClr val="dk1"/>
                </a:solidFill>
                <a:latin typeface="Arial"/>
                <a:ea typeface="Arial"/>
                <a:cs typeface="Arial"/>
                <a:sym typeface="Arial"/>
              </a:rPr>
              <a:t>bacterial cell</a:t>
            </a:r>
            <a:endParaRPr dirty="0"/>
          </a:p>
          <a:p>
            <a:pPr marL="457200" marR="0" lvl="0" indent="-355600" algn="l" rtl="0">
              <a:lnSpc>
                <a:spcPct val="115000"/>
              </a:lnSpc>
              <a:spcBef>
                <a:spcPts val="0"/>
              </a:spcBef>
              <a:spcAft>
                <a:spcPts val="0"/>
              </a:spcAft>
              <a:buClr>
                <a:schemeClr val="dk1"/>
              </a:buClr>
              <a:buSzPts val="2000"/>
              <a:buFont typeface="Arial"/>
              <a:buChar char="•"/>
            </a:pPr>
            <a:r>
              <a:rPr lang="en-US" sz="2400" b="0" dirty="0">
                <a:solidFill>
                  <a:schemeClr val="dk1"/>
                </a:solidFill>
                <a:latin typeface="Arial"/>
                <a:ea typeface="Arial"/>
                <a:cs typeface="Arial"/>
                <a:sym typeface="Arial"/>
              </a:rPr>
              <a:t>a billion identical “daughter” cells in 24 hours</a:t>
            </a:r>
            <a:endParaRPr dirty="0"/>
          </a:p>
          <a:p>
            <a:pPr marL="457200" marR="0" lvl="0" indent="-355600" algn="l" rtl="0">
              <a:lnSpc>
                <a:spcPct val="115000"/>
              </a:lnSpc>
              <a:spcBef>
                <a:spcPts val="0"/>
              </a:spcBef>
              <a:spcAft>
                <a:spcPts val="0"/>
              </a:spcAft>
              <a:buClr>
                <a:schemeClr val="dk1"/>
              </a:buClr>
              <a:buSzPts val="2000"/>
              <a:buFont typeface="Arial"/>
              <a:buChar char="•"/>
            </a:pPr>
            <a:r>
              <a:rPr lang="en-US" sz="2400" b="0" dirty="0">
                <a:solidFill>
                  <a:schemeClr val="dk1"/>
                </a:solidFill>
                <a:latin typeface="Arial"/>
                <a:ea typeface="Arial"/>
                <a:cs typeface="Arial"/>
                <a:sym typeface="Arial"/>
              </a:rPr>
              <a:t>striking resemblance to parents</a:t>
            </a:r>
            <a:endParaRPr dirty="0"/>
          </a:p>
          <a:p>
            <a:pPr marL="457200" marR="0" lvl="0" indent="-355600" algn="l" rtl="0">
              <a:lnSpc>
                <a:spcPct val="115000"/>
              </a:lnSpc>
              <a:spcBef>
                <a:spcPts val="0"/>
              </a:spcBef>
              <a:spcAft>
                <a:spcPts val="0"/>
              </a:spcAft>
              <a:buClr>
                <a:schemeClr val="dk1"/>
              </a:buClr>
              <a:buSzPts val="2000"/>
              <a:buFont typeface="Arial"/>
              <a:buChar char="•"/>
            </a:pPr>
            <a:r>
              <a:rPr lang="en-US" sz="2400" b="0" dirty="0">
                <a:solidFill>
                  <a:schemeClr val="dk1"/>
                </a:solidFill>
                <a:latin typeface="Arial"/>
                <a:ea typeface="Arial"/>
                <a:cs typeface="Arial"/>
                <a:sym typeface="Arial"/>
              </a:rPr>
              <a:t>inheritance of parental genes </a:t>
            </a:r>
            <a:endParaRPr sz="2400" b="0" dirty="0">
              <a:solidFill>
                <a:schemeClr val="dk1"/>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306"/>
        <p:cNvGrpSpPr/>
        <p:nvPr/>
      </p:nvGrpSpPr>
      <p:grpSpPr>
        <a:xfrm>
          <a:off x="0" y="0"/>
          <a:ext cx="0" cy="0"/>
          <a:chOff x="0" y="0"/>
          <a:chExt cx="0" cy="0"/>
        </a:xfrm>
      </p:grpSpPr>
      <p:sp>
        <p:nvSpPr>
          <p:cNvPr id="2" name="Title 1">
            <a:extLst>
              <a:ext uri="{FF2B5EF4-FFF2-40B4-BE49-F238E27FC236}">
                <a16:creationId xmlns:a16="http://schemas.microsoft.com/office/drawing/2014/main" id="{EA27334C-1190-452F-8690-F7BA7AB8DB70}"/>
              </a:ext>
            </a:extLst>
          </p:cNvPr>
          <p:cNvSpPr>
            <a:spLocks noGrp="1"/>
          </p:cNvSpPr>
          <p:nvPr>
            <p:ph type="title"/>
          </p:nvPr>
        </p:nvSpPr>
        <p:spPr/>
        <p:txBody>
          <a:bodyPr/>
          <a:lstStyle/>
          <a:p>
            <a:r>
              <a:rPr lang="en-US" b="1" dirty="0">
                <a:solidFill>
                  <a:srgbClr val="144652"/>
                </a:solidFill>
                <a:latin typeface="Arial"/>
                <a:ea typeface="Arial"/>
                <a:cs typeface="Arial"/>
                <a:sym typeface="Arial"/>
              </a:rPr>
              <a:t>Activity Solution</a:t>
            </a:r>
            <a:r>
              <a:rPr lang="en-US" sz="2000" dirty="0">
                <a:solidFill>
                  <a:srgbClr val="144652"/>
                </a:solidFill>
                <a:latin typeface="Arial"/>
                <a:ea typeface="Arial"/>
                <a:cs typeface="Arial"/>
                <a:sym typeface="Arial"/>
              </a:rPr>
              <a:t> (4 of 4)</a:t>
            </a:r>
            <a:endParaRPr lang="en-AU" dirty="0">
              <a:solidFill>
                <a:srgbClr val="144652"/>
              </a:solidFill>
            </a:endParaRPr>
          </a:p>
        </p:txBody>
      </p:sp>
      <p:sp>
        <p:nvSpPr>
          <p:cNvPr id="1336" name="Content Placeholder"/>
          <p:cNvSpPr txBox="1"/>
          <p:nvPr/>
        </p:nvSpPr>
        <p:spPr>
          <a:xfrm>
            <a:off x="315462" y="1447800"/>
            <a:ext cx="8497200" cy="8332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FF"/>
              </a:buClr>
              <a:buSzPts val="2400"/>
              <a:buFont typeface="Arial"/>
              <a:buNone/>
            </a:pPr>
            <a:r>
              <a:rPr lang="en-US" sz="2400" b="0">
                <a:solidFill>
                  <a:srgbClr val="0000FF"/>
                </a:solidFill>
                <a:latin typeface="Arial"/>
                <a:ea typeface="Arial"/>
                <a:cs typeface="Arial"/>
                <a:sym typeface="Arial"/>
              </a:rPr>
              <a:t>Pair</a:t>
            </a:r>
            <a:r>
              <a:rPr lang="en-US" sz="2400" b="0">
                <a:solidFill>
                  <a:srgbClr val="000000"/>
                </a:solidFill>
                <a:latin typeface="Arial"/>
                <a:ea typeface="Arial"/>
                <a:cs typeface="Arial"/>
                <a:sym typeface="Arial"/>
              </a:rPr>
              <a:t> up and </a:t>
            </a:r>
            <a:r>
              <a:rPr lang="en-US" sz="2400" b="0">
                <a:solidFill>
                  <a:srgbClr val="0000FF"/>
                </a:solidFill>
                <a:latin typeface="Arial"/>
                <a:ea typeface="Arial"/>
                <a:cs typeface="Arial"/>
                <a:sym typeface="Arial"/>
              </a:rPr>
              <a:t>share</a:t>
            </a:r>
            <a:r>
              <a:rPr lang="en-US" sz="2400" b="0">
                <a:solidFill>
                  <a:srgbClr val="000000"/>
                </a:solidFill>
                <a:latin typeface="Arial"/>
                <a:ea typeface="Arial"/>
                <a:cs typeface="Arial"/>
                <a:sym typeface="Arial"/>
              </a:rPr>
              <a:t> how this possible concept map might differ from yours. (2 minutes)</a:t>
            </a:r>
            <a:endParaRPr sz="2400" b="0">
              <a:solidFill>
                <a:srgbClr val="000000"/>
              </a:solidFill>
              <a:latin typeface="Calibri"/>
              <a:ea typeface="Calibri"/>
              <a:cs typeface="Calibri"/>
              <a:sym typeface="Calibri"/>
            </a:endParaRPr>
          </a:p>
        </p:txBody>
      </p:sp>
      <p:pic>
        <p:nvPicPr>
          <p:cNvPr id="3" name="Picture 2" descr="The map starts with a box, each cell. Arrow, uses, leads to box, genomic function. Arrow, is, leads to box, faithful copy of the original cell. Arrow, for example, leads to box, bacterial cell. From genomic formation, two arrows, for, branch to boxes, precise replication, and, precise self-assembly. From bacterial cell, arrow, can give rise to, leads to box, a billion identical daughter cells in 24 hours. A brace surrounds the concept map. From the brace, arrow, similarly, leads to box, progeny of vertebrate animal. Arrow, share, then leads to box, striking resemblance to parents. Arrow, as a result of, then leads to box, inheritance of parental genes.">
            <a:extLst>
              <a:ext uri="{FF2B5EF4-FFF2-40B4-BE49-F238E27FC236}">
                <a16:creationId xmlns:a16="http://schemas.microsoft.com/office/drawing/2014/main" id="{33EFF2E3-297A-4E1B-8B83-48023675F366}"/>
              </a:ext>
            </a:extLst>
          </p:cNvPr>
          <p:cNvPicPr>
            <a:picLocks noChangeAspect="1"/>
          </p:cNvPicPr>
          <p:nvPr/>
        </p:nvPicPr>
        <p:blipFill>
          <a:blip r:embed="rId3"/>
          <a:stretch>
            <a:fillRect/>
          </a:stretch>
        </p:blipFill>
        <p:spPr>
          <a:xfrm>
            <a:off x="544945" y="2509652"/>
            <a:ext cx="7794769" cy="3421855"/>
          </a:xfrm>
          <a:prstGeom prst="rect">
            <a:avLst/>
          </a:prstGeom>
        </p:spPr>
      </p:pic>
    </p:spTree>
    <p:extLst>
      <p:ext uri="{BB962C8B-B14F-4D97-AF65-F5344CB8AC3E}">
        <p14:creationId xmlns:p14="http://schemas.microsoft.com/office/powerpoint/2010/main" val="13486312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1341"/>
        <p:cNvGrpSpPr/>
        <p:nvPr/>
      </p:nvGrpSpPr>
      <p:grpSpPr>
        <a:xfrm>
          <a:off x="0" y="0"/>
          <a:ext cx="0" cy="0"/>
          <a:chOff x="0" y="0"/>
          <a:chExt cx="0" cy="0"/>
        </a:xfrm>
      </p:grpSpPr>
      <p:sp>
        <p:nvSpPr>
          <p:cNvPr id="3" name="Title 2">
            <a:extLst>
              <a:ext uri="{FF2B5EF4-FFF2-40B4-BE49-F238E27FC236}">
                <a16:creationId xmlns:a16="http://schemas.microsoft.com/office/drawing/2014/main" id="{52E14F99-C661-4575-92A7-607B86D9A98C}"/>
              </a:ext>
            </a:extLst>
          </p:cNvPr>
          <p:cNvSpPr>
            <a:spLocks noGrp="1"/>
          </p:cNvSpPr>
          <p:nvPr>
            <p:ph type="ctrTitle"/>
          </p:nvPr>
        </p:nvSpPr>
        <p:spPr/>
        <p:txBody>
          <a:bodyPr/>
          <a:lstStyle/>
          <a:p>
            <a:r>
              <a:rPr lang="en-US" b="1" dirty="0">
                <a:solidFill>
                  <a:srgbClr val="674EA7"/>
                </a:solidFill>
                <a:latin typeface="Arial"/>
                <a:ea typeface="Arial"/>
                <a:cs typeface="Arial"/>
                <a:sym typeface="Arial"/>
              </a:rPr>
              <a:t>1.5</a:t>
            </a:r>
            <a:r>
              <a:rPr lang="en-US" b="1" dirty="0">
                <a:latin typeface="Arial"/>
                <a:ea typeface="Arial"/>
                <a:cs typeface="Arial"/>
                <a:sym typeface="Arial"/>
              </a:rPr>
              <a:t>    </a:t>
            </a:r>
            <a:r>
              <a:rPr lang="en-US" b="1" dirty="0">
                <a:solidFill>
                  <a:srgbClr val="1D6E7D"/>
                </a:solidFill>
                <a:latin typeface="Arial"/>
                <a:ea typeface="Arial"/>
                <a:cs typeface="Arial"/>
                <a:sym typeface="Arial"/>
              </a:rPr>
              <a:t>Evolutionary Foundations</a:t>
            </a:r>
            <a:endParaRPr lang="en-AU"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4" name="Title 3">
            <a:extLst>
              <a:ext uri="{FF2B5EF4-FFF2-40B4-BE49-F238E27FC236}">
                <a16:creationId xmlns:a16="http://schemas.microsoft.com/office/drawing/2014/main" id="{FF37EE69-DA64-48F6-A217-28A995EABE4B}"/>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5</a:t>
            </a:r>
            <a:r>
              <a:rPr lang="en-US" sz="2000" dirty="0">
                <a:solidFill>
                  <a:srgbClr val="1D6E7D"/>
                </a:solidFill>
                <a:latin typeface="Arial"/>
                <a:ea typeface="Arial"/>
                <a:cs typeface="Arial"/>
                <a:sym typeface="Arial"/>
              </a:rPr>
              <a:t> (2 of 3)</a:t>
            </a:r>
            <a:endParaRPr lang="en-AU" dirty="0"/>
          </a:p>
        </p:txBody>
      </p:sp>
      <p:sp>
        <p:nvSpPr>
          <p:cNvPr id="1348" name="Google Shape;1348;p156"/>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Living organisms change over time by gradual evolution. </a:t>
            </a:r>
            <a:r>
              <a:rPr lang="en-US" sz="2800" b="0">
                <a:solidFill>
                  <a:schemeClr val="dk1"/>
                </a:solidFill>
                <a:latin typeface="Arial"/>
                <a:ea typeface="Arial"/>
                <a:cs typeface="Arial"/>
                <a:sym typeface="Arial"/>
              </a:rPr>
              <a:t>The result of eons of evolution is an enormous diversity of life forms, fundamentally related through their shared ancestry, which can be seen at the molecular level in the similarity of gene sequences and protein structures. </a:t>
            </a:r>
            <a:endParaRPr sz="2800" b="1">
              <a:solidFill>
                <a:schemeClr val="dk1"/>
              </a:solidFill>
              <a:latin typeface="Arial"/>
              <a:ea typeface="Arial"/>
              <a:cs typeface="Arial"/>
              <a:sym typeface="Arial"/>
            </a:endParaRPr>
          </a:p>
        </p:txBody>
      </p:sp>
      <p:pic>
        <p:nvPicPr>
          <p:cNvPr id="3" name="Picture 2" descr="Icon P 5&#10;">
            <a:extLst>
              <a:ext uri="{FF2B5EF4-FFF2-40B4-BE49-F238E27FC236}">
                <a16:creationId xmlns:a16="http://schemas.microsoft.com/office/drawing/2014/main" id="{10BB6233-7DAD-4488-8C8D-C40F0244C572}"/>
              </a:ext>
            </a:extLst>
          </p:cNvPr>
          <p:cNvPicPr>
            <a:picLocks noChangeAspect="1"/>
          </p:cNvPicPr>
          <p:nvPr/>
        </p:nvPicPr>
        <p:blipFill>
          <a:blip r:embed="rId3"/>
          <a:stretch>
            <a:fillRect/>
          </a:stretch>
        </p:blipFill>
        <p:spPr>
          <a:xfrm>
            <a:off x="1812132" y="300198"/>
            <a:ext cx="975445" cy="695004"/>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3" name="Title 2">
            <a:extLst>
              <a:ext uri="{FF2B5EF4-FFF2-40B4-BE49-F238E27FC236}">
                <a16:creationId xmlns:a16="http://schemas.microsoft.com/office/drawing/2014/main" id="{8108C70E-C82A-472E-8839-62844FA5A0EA}"/>
              </a:ext>
            </a:extLst>
          </p:cNvPr>
          <p:cNvSpPr>
            <a:spLocks noGrp="1"/>
          </p:cNvSpPr>
          <p:nvPr>
            <p:ph type="title"/>
          </p:nvPr>
        </p:nvSpPr>
        <p:spPr/>
        <p:txBody>
          <a:bodyPr/>
          <a:lstStyle/>
          <a:p>
            <a:r>
              <a:rPr lang="en-US" b="1" dirty="0">
                <a:solidFill>
                  <a:srgbClr val="4E4CB4"/>
                </a:solidFill>
                <a:latin typeface="Arial"/>
                <a:ea typeface="Arial"/>
                <a:cs typeface="Arial"/>
                <a:sym typeface="Arial"/>
              </a:rPr>
              <a:t>Changes in the Hereditary Instructions Allow Evolution</a:t>
            </a:r>
            <a:endParaRPr lang="en-AU" dirty="0">
              <a:solidFill>
                <a:srgbClr val="4E4CB4"/>
              </a:solidFill>
            </a:endParaRPr>
          </a:p>
        </p:txBody>
      </p:sp>
      <p:sp>
        <p:nvSpPr>
          <p:cNvPr id="1357" name="Google Shape;1357;p157"/>
          <p:cNvSpPr txBox="1"/>
          <p:nvPr/>
        </p:nvSpPr>
        <p:spPr>
          <a:xfrm>
            <a:off x="406400" y="1779588"/>
            <a:ext cx="3771900" cy="4039321"/>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a:solidFill>
                  <a:schemeClr val="dk1"/>
                </a:solidFill>
                <a:latin typeface="Arial"/>
                <a:ea typeface="Arial"/>
                <a:cs typeface="Arial"/>
                <a:sym typeface="Arial"/>
              </a:rPr>
              <a:t>mutation </a:t>
            </a:r>
            <a:r>
              <a:rPr lang="en-US" sz="2400" b="0">
                <a:solidFill>
                  <a:schemeClr val="dk1"/>
                </a:solidFill>
                <a:latin typeface="Arial"/>
                <a:ea typeface="Arial"/>
                <a:cs typeface="Arial"/>
                <a:sym typeface="Arial"/>
              </a:rPr>
              <a:t>= changes in the nucleotide sequence of DNA</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changes the instructions for a cellular component</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can be beneficial </a:t>
            </a:r>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1">
                <a:solidFill>
                  <a:schemeClr val="dk1"/>
                </a:solidFill>
                <a:latin typeface="Arial"/>
                <a:ea typeface="Arial"/>
                <a:cs typeface="Arial"/>
                <a:sym typeface="Arial"/>
              </a:rPr>
              <a:t>wild type </a:t>
            </a:r>
            <a:r>
              <a:rPr lang="en-US" sz="2400" b="0">
                <a:solidFill>
                  <a:schemeClr val="dk1"/>
                </a:solidFill>
                <a:latin typeface="Arial"/>
                <a:ea typeface="Arial"/>
                <a:cs typeface="Arial"/>
                <a:sym typeface="Arial"/>
              </a:rPr>
              <a:t>= unmutated cells </a:t>
            </a:r>
            <a:endParaRPr sz="2400" b="1">
              <a:solidFill>
                <a:schemeClr val="dk1"/>
              </a:solidFill>
              <a:latin typeface="Arial"/>
              <a:ea typeface="Arial"/>
              <a:cs typeface="Arial"/>
              <a:sym typeface="Arial"/>
            </a:endParaRPr>
          </a:p>
          <a:p>
            <a:pPr marL="850900" marR="0" lvl="1" indent="-1651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850900" marR="0" lvl="1" indent="-1651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pic>
        <p:nvPicPr>
          <p:cNvPr id="1358" name="Google Shape;1358;p157" descr="A horizontal double helix consisting of two intertwined ribbons labeled, D N A has a highlighted region in the center labeled hexokinase gene. An arrow labeled, transcription of D N A into complementary R N A points down to a single ribbon-like strand labeled, messenger R N A. An arrow labeled translation of R N A on ribosome to polypeptide chain points down to a longer, string-like strand that is irregularly bent and curved. An arrow labeled folding of polypeptide chain into native structure of hexokinase points down to an irregular structure with many complex folds and bumps labeled catalytically active hexokinase. A string resembling the polypeptide chain from the previous step is shown folded within it. A half-circle opening on the right side contains a curved arrow. The arrow shows that A T P plus glucose enters and A D P plus glucose 6-phosphate leaves."/>
          <p:cNvPicPr preferRelativeResize="0"/>
          <p:nvPr/>
        </p:nvPicPr>
        <p:blipFill rotWithShape="1">
          <a:blip r:embed="rId3">
            <a:alphaModFix/>
          </a:blip>
          <a:srcRect/>
          <a:stretch/>
        </p:blipFill>
        <p:spPr>
          <a:xfrm>
            <a:off x="4676775" y="1752600"/>
            <a:ext cx="4060825" cy="4932363"/>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3" name="Title 2">
            <a:extLst>
              <a:ext uri="{FF2B5EF4-FFF2-40B4-BE49-F238E27FC236}">
                <a16:creationId xmlns:a16="http://schemas.microsoft.com/office/drawing/2014/main" id="{E3A3AB9C-C558-45E3-A657-F982D6EB04E1}"/>
              </a:ext>
            </a:extLst>
          </p:cNvPr>
          <p:cNvSpPr>
            <a:spLocks noGrp="1"/>
          </p:cNvSpPr>
          <p:nvPr>
            <p:ph type="title"/>
          </p:nvPr>
        </p:nvSpPr>
        <p:spPr/>
        <p:txBody>
          <a:bodyPr/>
          <a:lstStyle/>
          <a:p>
            <a:r>
              <a:rPr lang="en-US" b="1" dirty="0">
                <a:solidFill>
                  <a:srgbClr val="4E4CB4"/>
                </a:solidFill>
                <a:latin typeface="Arial"/>
                <a:ea typeface="Arial"/>
                <a:cs typeface="Arial"/>
                <a:sym typeface="Arial"/>
              </a:rPr>
              <a:t>Biomolecules First Arose by Chemical Evolution</a:t>
            </a:r>
            <a:endParaRPr lang="en-AU" dirty="0">
              <a:solidFill>
                <a:srgbClr val="4E4CB4"/>
              </a:solidFill>
            </a:endParaRPr>
          </a:p>
        </p:txBody>
      </p:sp>
      <p:sp>
        <p:nvSpPr>
          <p:cNvPr id="1365" name="Google Shape;1365;p158"/>
          <p:cNvSpPr txBox="1"/>
          <p:nvPr/>
        </p:nvSpPr>
        <p:spPr>
          <a:xfrm>
            <a:off x="406400" y="1779588"/>
            <a:ext cx="3429000" cy="4491903"/>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rgbClr val="000000"/>
              </a:buClr>
              <a:buSzPts val="2800"/>
              <a:buFont typeface="Arial"/>
              <a:buChar char="•"/>
            </a:pPr>
            <a:r>
              <a:rPr lang="en-US" sz="2400" b="0">
                <a:solidFill>
                  <a:schemeClr val="dk1"/>
                </a:solidFill>
                <a:latin typeface="Arial"/>
                <a:ea typeface="Arial"/>
                <a:cs typeface="Arial"/>
                <a:sym typeface="Arial"/>
              </a:rPr>
              <a:t>Miller and Urey experiments found that biomolecules may have been produced near hydrothermal vents at the bottom of the sea or by the action of lightning and high temperature on gaseous mixtures</a:t>
            </a:r>
            <a:endParaRPr/>
          </a:p>
        </p:txBody>
      </p:sp>
      <p:pic>
        <p:nvPicPr>
          <p:cNvPr id="1366" name="Google Shape;1366;p158" descr="Part a, on the top, shows a spherical container half full of water at the lower left. A tube extends diagonally out to the upper left, through a stopcock, and out of the frame. Another tube extends a short distance horizontally from the sphere, bends down vertically to form a U shape with water in the bottom, then bends slightly horizontally before continuing vertically up to a large sphere. Beneath the large sphere, a cylinder around the tube is labeled condenser. The large sphere has two coiled electrodes attached to protrusions, one on each side at the top. Another tube extends out of the top of this sphere, bends to travel horizontally, then bends to extend vertically back to the original smaller spherical container with water. In the large sphere, the temperature is 80 degrees C. Lines extend from each electrode to a white spark, labeled spark gap. N H 3, C H 4, H 2, H 2 O, and H 2 S are shown on the left, with an arrow pointing across the spark gap to H C N and amino acids on the right. Part b, at the bottom, shows a man in a lab coat looking at a complex experimental set up with cylindrical and spherical components."/>
          <p:cNvPicPr preferRelativeResize="0"/>
          <p:nvPr/>
        </p:nvPicPr>
        <p:blipFill rotWithShape="1">
          <a:blip r:embed="rId3">
            <a:alphaModFix/>
          </a:blip>
          <a:srcRect/>
          <a:stretch/>
        </p:blipFill>
        <p:spPr>
          <a:xfrm>
            <a:off x="3835400" y="1485900"/>
            <a:ext cx="2328863" cy="5078413"/>
          </a:xfrm>
          <a:prstGeom prst="rect">
            <a:avLst/>
          </a:prstGeom>
          <a:noFill/>
          <a:ln>
            <a:noFill/>
          </a:ln>
        </p:spPr>
      </p:pic>
      <p:pic>
        <p:nvPicPr>
          <p:cNvPr id="1367" name="Google Shape;1367;p158" descr="A photo shows a rough piece of ocean floor with thick vertical plumes extending up from it."/>
          <p:cNvPicPr preferRelativeResize="0"/>
          <p:nvPr/>
        </p:nvPicPr>
        <p:blipFill rotWithShape="1">
          <a:blip r:embed="rId4">
            <a:alphaModFix/>
          </a:blip>
          <a:srcRect/>
          <a:stretch/>
        </p:blipFill>
        <p:spPr>
          <a:xfrm>
            <a:off x="6391275" y="2057400"/>
            <a:ext cx="2565400" cy="3668713"/>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3" name="Title 2">
            <a:extLst>
              <a:ext uri="{FF2B5EF4-FFF2-40B4-BE49-F238E27FC236}">
                <a16:creationId xmlns:a16="http://schemas.microsoft.com/office/drawing/2014/main" id="{65B75D40-A23D-4D94-B22C-7F07B9DF6E52}"/>
              </a:ext>
            </a:extLst>
          </p:cNvPr>
          <p:cNvSpPr>
            <a:spLocks noGrp="1"/>
          </p:cNvSpPr>
          <p:nvPr>
            <p:ph type="title"/>
          </p:nvPr>
        </p:nvSpPr>
        <p:spPr/>
        <p:txBody>
          <a:bodyPr/>
          <a:lstStyle/>
          <a:p>
            <a:r>
              <a:rPr lang="en-US" b="1" dirty="0">
                <a:solidFill>
                  <a:schemeClr val="dk1"/>
                </a:solidFill>
                <a:latin typeface="Arial"/>
                <a:ea typeface="Arial"/>
                <a:cs typeface="Arial"/>
                <a:sym typeface="Arial"/>
              </a:rPr>
              <a:t>The Role of RNA in Prebiotic Evolution</a:t>
            </a:r>
            <a:endParaRPr lang="en-AU" dirty="0"/>
          </a:p>
        </p:txBody>
      </p:sp>
      <p:sp>
        <p:nvSpPr>
          <p:cNvPr id="1374" name="Google Shape;1374;p159"/>
          <p:cNvSpPr txBox="1"/>
          <p:nvPr/>
        </p:nvSpPr>
        <p:spPr>
          <a:xfrm>
            <a:off x="406400" y="1779588"/>
            <a:ext cx="79756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rgbClr val="000000"/>
              </a:buClr>
              <a:buSzPts val="2800"/>
              <a:buFont typeface="Arial"/>
              <a:buChar char="•"/>
            </a:pPr>
            <a:r>
              <a:rPr lang="en-US" sz="2400" b="1">
                <a:solidFill>
                  <a:schemeClr val="dk1"/>
                </a:solidFill>
                <a:latin typeface="Arial"/>
                <a:ea typeface="Arial"/>
                <a:cs typeface="Arial"/>
                <a:sym typeface="Arial"/>
              </a:rPr>
              <a:t>RNA (ribonucleic acid) </a:t>
            </a:r>
            <a:r>
              <a:rPr lang="en-US" sz="2400" b="0">
                <a:solidFill>
                  <a:schemeClr val="dk1"/>
                </a:solidFill>
                <a:latin typeface="Arial"/>
                <a:ea typeface="Arial"/>
                <a:cs typeface="Arial"/>
                <a:sym typeface="Arial"/>
              </a:rPr>
              <a:t>=</a:t>
            </a:r>
            <a:r>
              <a:rPr lang="en-US" sz="2400" b="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can act as catalysts in biologically significant reactions </a:t>
            </a:r>
            <a:endParaRPr/>
          </a:p>
          <a:p>
            <a:pPr marL="393700" marR="0" lvl="0" indent="-165100" algn="l" rtl="0">
              <a:lnSpc>
                <a:spcPct val="110000"/>
              </a:lnSpc>
              <a:spcBef>
                <a:spcPts val="0"/>
              </a:spcBef>
              <a:spcAft>
                <a:spcPts val="0"/>
              </a:spcAft>
              <a:buClr>
                <a:srgbClr val="000000"/>
              </a:buClr>
              <a:buSzPts val="2800"/>
              <a:buFont typeface="Arial"/>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rgbClr val="000000"/>
              </a:buClr>
              <a:buSzPts val="2800"/>
              <a:buFont typeface="Arial"/>
              <a:buChar char="•"/>
            </a:pPr>
            <a:r>
              <a:rPr lang="en-US" sz="2400" b="0">
                <a:solidFill>
                  <a:schemeClr val="dk1"/>
                </a:solidFill>
                <a:latin typeface="Arial"/>
                <a:ea typeface="Arial"/>
                <a:cs typeface="Arial"/>
                <a:sym typeface="Arial"/>
              </a:rPr>
              <a:t>likely played a crucial role in prebiotic evolution, both as catalyst and as information repository </a:t>
            </a: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rgbClr val="000000"/>
              </a:buClr>
              <a:buSzPts val="2800"/>
              <a:buFont typeface="Arial"/>
              <a:buNone/>
            </a:pPr>
            <a:endParaRPr sz="2400" b="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3" name="Title 2">
            <a:extLst>
              <a:ext uri="{FF2B5EF4-FFF2-40B4-BE49-F238E27FC236}">
                <a16:creationId xmlns:a16="http://schemas.microsoft.com/office/drawing/2014/main" id="{24836F86-A288-4CC1-A13F-A1F2B02C0E3C}"/>
              </a:ext>
            </a:extLst>
          </p:cNvPr>
          <p:cNvSpPr>
            <a:spLocks noGrp="1"/>
          </p:cNvSpPr>
          <p:nvPr>
            <p:ph type="title"/>
          </p:nvPr>
        </p:nvSpPr>
        <p:spPr/>
        <p:txBody>
          <a:bodyPr/>
          <a:lstStyle/>
          <a:p>
            <a:r>
              <a:rPr lang="en-US" b="1" dirty="0">
                <a:solidFill>
                  <a:srgbClr val="000000"/>
                </a:solidFill>
                <a:latin typeface="Arial"/>
                <a:ea typeface="Arial"/>
                <a:cs typeface="Arial"/>
                <a:sym typeface="Arial"/>
              </a:rPr>
              <a:t>The Nucleoid or Nucleus of a Cell Stores the Genome</a:t>
            </a:r>
            <a:endParaRPr lang="en-AU" dirty="0"/>
          </a:p>
        </p:txBody>
      </p:sp>
      <p:sp>
        <p:nvSpPr>
          <p:cNvPr id="229" name="Google Shape;229;p16"/>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genome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complete set of genes, composed of DNA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bacteria and archaea (formally grouped as </a:t>
            </a:r>
            <a:r>
              <a:rPr lang="en-US" sz="2400" b="1" i="0" u="none" strike="noStrike" cap="none">
                <a:solidFill>
                  <a:schemeClr val="dk1"/>
                </a:solidFill>
                <a:latin typeface="Arial"/>
                <a:ea typeface="Arial"/>
                <a:cs typeface="Arial"/>
                <a:sym typeface="Arial"/>
              </a:rPr>
              <a:t>prokaryotes</a:t>
            </a:r>
            <a:r>
              <a:rPr lang="en-US" sz="2400" b="0" i="0" u="none" strike="noStrike" cap="none">
                <a:solidFill>
                  <a:schemeClr val="dk1"/>
                </a:solidFill>
                <a:latin typeface="Arial"/>
                <a:ea typeface="Arial"/>
                <a:cs typeface="Arial"/>
                <a:sym typeface="Arial"/>
              </a:rPr>
              <a:t>) store their genome in a </a:t>
            </a:r>
            <a:r>
              <a:rPr lang="en-US" sz="2400" b="1" i="0" u="none" strike="noStrike" cap="none">
                <a:solidFill>
                  <a:schemeClr val="dk1"/>
                </a:solidFill>
                <a:latin typeface="Arial"/>
                <a:ea typeface="Arial"/>
                <a:cs typeface="Arial"/>
                <a:sym typeface="Arial"/>
              </a:rPr>
              <a:t>nucleoid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eukaryotes </a:t>
            </a:r>
            <a:r>
              <a:rPr lang="en-US" sz="2400" b="0" i="0" u="none" strike="noStrike" cap="none">
                <a:solidFill>
                  <a:schemeClr val="dk1"/>
                </a:solidFill>
                <a:latin typeface="Arial"/>
                <a:ea typeface="Arial"/>
                <a:cs typeface="Arial"/>
                <a:sym typeface="Arial"/>
              </a:rPr>
              <a:t>store their genome in a membrane-enclosed </a:t>
            </a:r>
            <a:r>
              <a:rPr lang="en-US" sz="2400" b="1" i="0" u="none" strike="noStrike" cap="none">
                <a:solidFill>
                  <a:schemeClr val="dk1"/>
                </a:solidFill>
                <a:latin typeface="Arial"/>
                <a:ea typeface="Arial"/>
                <a:cs typeface="Arial"/>
                <a:sym typeface="Arial"/>
              </a:rPr>
              <a:t>nucleus </a:t>
            </a: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3" name="Title 2">
            <a:extLst>
              <a:ext uri="{FF2B5EF4-FFF2-40B4-BE49-F238E27FC236}">
                <a16:creationId xmlns:a16="http://schemas.microsoft.com/office/drawing/2014/main" id="{03D3E0FB-5253-408F-B76A-BE3DE01A679E}"/>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RNA or Related Precursors May Have Been the First Genes and Catalysts</a:t>
            </a:r>
            <a:endParaRPr lang="en-AU" sz="3200" dirty="0">
              <a:solidFill>
                <a:srgbClr val="4E4CB4"/>
              </a:solidFill>
            </a:endParaRPr>
          </a:p>
        </p:txBody>
      </p:sp>
      <p:sp>
        <p:nvSpPr>
          <p:cNvPr id="1381" name="Google Shape;1381;p160"/>
          <p:cNvSpPr txBox="1"/>
          <p:nvPr/>
        </p:nvSpPr>
        <p:spPr>
          <a:xfrm>
            <a:off x="457200" y="2120900"/>
            <a:ext cx="4953000" cy="3550227"/>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rgbClr val="000000"/>
              </a:buClr>
              <a:buSzPts val="2800"/>
              <a:buFont typeface="Arial"/>
              <a:buChar char="•"/>
            </a:pPr>
            <a:r>
              <a:rPr lang="en-US" sz="2400" b="0">
                <a:solidFill>
                  <a:schemeClr val="dk1"/>
                </a:solidFill>
                <a:latin typeface="Arial"/>
                <a:ea typeface="Arial"/>
                <a:cs typeface="Arial"/>
                <a:sym typeface="Arial"/>
              </a:rPr>
              <a:t>RNA or similar molecule may have been the first gene and the first catalyst</a:t>
            </a:r>
            <a:endParaRPr/>
          </a:p>
          <a:p>
            <a:pPr marL="393700" marR="0" lvl="0" indent="-165100" algn="l" rtl="0">
              <a:lnSpc>
                <a:spcPct val="110000"/>
              </a:lnSpc>
              <a:spcBef>
                <a:spcPts val="0"/>
              </a:spcBef>
              <a:spcAft>
                <a:spcPts val="0"/>
              </a:spcAft>
              <a:buClr>
                <a:srgbClr val="000000"/>
              </a:buClr>
              <a:buSzPts val="2800"/>
              <a:buFont typeface="Arial"/>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rgbClr val="000000"/>
              </a:buClr>
              <a:buSzPts val="2800"/>
              <a:buFont typeface="Arial"/>
              <a:buChar char="•"/>
            </a:pPr>
            <a:r>
              <a:rPr lang="en-US" sz="2400" b="0">
                <a:solidFill>
                  <a:schemeClr val="dk1"/>
                </a:solidFill>
                <a:latin typeface="Arial"/>
                <a:ea typeface="Arial"/>
                <a:cs typeface="Arial"/>
                <a:sym typeface="Arial"/>
              </a:rPr>
              <a:t>alternatively, simple metabolic pathways may have evolved first, perhaps at the hot vents in the ocean floor </a:t>
            </a: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rgbClr val="000000"/>
              </a:buClr>
              <a:buSzPts val="2800"/>
              <a:buFont typeface="Arial"/>
              <a:buNone/>
            </a:pPr>
            <a:endParaRPr sz="2400" b="0">
              <a:solidFill>
                <a:schemeClr val="dk1"/>
              </a:solidFill>
              <a:latin typeface="Arial"/>
              <a:ea typeface="Arial"/>
              <a:cs typeface="Arial"/>
              <a:sym typeface="Arial"/>
            </a:endParaRPr>
          </a:p>
        </p:txBody>
      </p:sp>
      <p:pic>
        <p:nvPicPr>
          <p:cNvPr id="1382" name="Google Shape;1382;p160" descr="A series of boxes are linked vertically by arrows. From first to last, the boxes read as follows. Step 1: prebiotic formation of simple compounds, including nucleotides, from components of Earth's primitive atmosphere or gases in undersea volcanic vents. Step 2: production of short R N A molecules with random sequences. Step 3: selective replication of self-duplicating catalytic R N A segments. Step 4: synthesis of specific peptides, catalyzed by R N A. Step 5: increasing role of peptides in R N A replication; coevolution of R N A and protein. Step 6: primitive translation system develops, with R N A genome and R N A-protein catalysts. Step 7: genomic R N A begins to be copied into D N A. Step 8 (highlighted in a different color): D N A genome translated on R N A-protein complex (ribosome) with R N A and protein catalysts."/>
          <p:cNvPicPr preferRelativeResize="0"/>
          <p:nvPr/>
        </p:nvPicPr>
        <p:blipFill rotWithShape="1">
          <a:blip r:embed="rId3">
            <a:alphaModFix/>
          </a:blip>
          <a:srcRect/>
          <a:stretch/>
        </p:blipFill>
        <p:spPr>
          <a:xfrm>
            <a:off x="6002338" y="1828800"/>
            <a:ext cx="2679700" cy="47371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387"/>
        <p:cNvGrpSpPr/>
        <p:nvPr/>
      </p:nvGrpSpPr>
      <p:grpSpPr>
        <a:xfrm>
          <a:off x="0" y="0"/>
          <a:ext cx="0" cy="0"/>
          <a:chOff x="0" y="0"/>
          <a:chExt cx="0" cy="0"/>
        </a:xfrm>
      </p:grpSpPr>
      <p:sp>
        <p:nvSpPr>
          <p:cNvPr id="2" name="Title 1">
            <a:extLst>
              <a:ext uri="{FF2B5EF4-FFF2-40B4-BE49-F238E27FC236}">
                <a16:creationId xmlns:a16="http://schemas.microsoft.com/office/drawing/2014/main" id="{BDCC9DEA-F6D3-4510-8D69-B5894D201D3E}"/>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24</a:t>
            </a:r>
            <a:endParaRPr lang="en-AU" dirty="0">
              <a:solidFill>
                <a:srgbClr val="145C76"/>
              </a:solidFill>
            </a:endParaRPr>
          </a:p>
        </p:txBody>
      </p:sp>
      <p:sp>
        <p:nvSpPr>
          <p:cNvPr id="1391"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Which statement regarding the Miller and Urey experiments is false? </a:t>
            </a:r>
            <a:endParaRPr sz="2400" b="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A. The energy used to drive the reaction was provided by</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     boiling the liquid phase.</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B. The starting gaseous mixture included NH</a:t>
            </a:r>
            <a:r>
              <a:rPr lang="en-US" sz="2400" b="0" baseline="-25000">
                <a:solidFill>
                  <a:srgbClr val="000000"/>
                </a:solidFill>
                <a:latin typeface="Arial"/>
                <a:ea typeface="Arial"/>
                <a:cs typeface="Arial"/>
                <a:sym typeface="Arial"/>
              </a:rPr>
              <a:t>3</a:t>
            </a:r>
            <a:r>
              <a:rPr lang="en-US" sz="2400" b="0">
                <a:solidFill>
                  <a:srgbClr val="000000"/>
                </a:solidFill>
                <a:latin typeface="Arial"/>
                <a:ea typeface="Arial"/>
                <a:cs typeface="Arial"/>
                <a:sym typeface="Arial"/>
              </a:rPr>
              <a:t>, CH</a:t>
            </a:r>
            <a:r>
              <a:rPr lang="en-US" sz="2400" b="0" baseline="-25000">
                <a:solidFill>
                  <a:srgbClr val="000000"/>
                </a:solidFill>
                <a:latin typeface="Arial"/>
                <a:ea typeface="Arial"/>
                <a:cs typeface="Arial"/>
                <a:sym typeface="Arial"/>
              </a:rPr>
              <a:t>4</a:t>
            </a:r>
            <a:r>
              <a:rPr lang="en-US" sz="2400" b="0">
                <a:solidFill>
                  <a:srgbClr val="000000"/>
                </a:solidFill>
                <a:latin typeface="Arial"/>
                <a:ea typeface="Arial"/>
                <a:cs typeface="Arial"/>
                <a:sym typeface="Arial"/>
              </a:rPr>
              <a:t>, H</a:t>
            </a:r>
            <a:r>
              <a:rPr lang="en-US" sz="2400" b="0" baseline="-25000">
                <a:solidFill>
                  <a:srgbClr val="000000"/>
                </a:solidFill>
                <a:latin typeface="Arial"/>
                <a:ea typeface="Arial"/>
                <a:cs typeface="Arial"/>
                <a:sym typeface="Arial"/>
              </a:rPr>
              <a:t>2</a:t>
            </a:r>
            <a:r>
              <a:rPr lang="en-US" sz="2400" b="0">
                <a:solidFill>
                  <a:srgbClr val="000000"/>
                </a:solidFill>
                <a:latin typeface="Arial"/>
                <a:ea typeface="Arial"/>
                <a:cs typeface="Arial"/>
                <a:sym typeface="Arial"/>
              </a:rPr>
              <a:t>O,</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     H</a:t>
            </a:r>
            <a:r>
              <a:rPr lang="en-US" sz="2400" b="0" baseline="-25000">
                <a:solidFill>
                  <a:srgbClr val="000000"/>
                </a:solidFill>
                <a:latin typeface="Arial"/>
                <a:ea typeface="Arial"/>
                <a:cs typeface="Arial"/>
                <a:sym typeface="Arial"/>
              </a:rPr>
              <a:t>2</a:t>
            </a:r>
            <a:r>
              <a:rPr lang="en-US" sz="2400" b="0">
                <a:solidFill>
                  <a:srgbClr val="000000"/>
                </a:solidFill>
                <a:latin typeface="Arial"/>
                <a:ea typeface="Arial"/>
                <a:cs typeface="Arial"/>
                <a:sym typeface="Arial"/>
              </a:rPr>
              <a:t>S, and H</a:t>
            </a:r>
            <a:r>
              <a:rPr lang="en-US" sz="2400" b="0" baseline="-25000">
                <a:solidFill>
                  <a:srgbClr val="000000"/>
                </a:solidFill>
                <a:latin typeface="Arial"/>
                <a:ea typeface="Arial"/>
                <a:cs typeface="Arial"/>
                <a:sym typeface="Arial"/>
              </a:rPr>
              <a:t>2</a:t>
            </a:r>
            <a:r>
              <a:rPr lang="en-US" sz="2400" b="0">
                <a:solidFill>
                  <a:srgbClr val="000000"/>
                </a:solidFill>
                <a:latin typeface="Arial"/>
                <a:ea typeface="Arial"/>
                <a:cs typeface="Arial"/>
                <a:sym typeface="Arial"/>
              </a:rPr>
              <a:t>.</a:t>
            </a:r>
            <a:endParaRPr/>
          </a:p>
          <a:p>
            <a:pPr marL="0" marR="0" lvl="0" indent="0" algn="l" rtl="0">
              <a:lnSpc>
                <a:spcPct val="115000"/>
              </a:lnSpc>
              <a:spcBef>
                <a:spcPts val="0"/>
              </a:spcBef>
              <a:spcAft>
                <a:spcPts val="0"/>
              </a:spcAft>
              <a:buClr>
                <a:srgbClr val="000000"/>
              </a:buClr>
              <a:buSzPts val="1100"/>
              <a:buFont typeface="Arial"/>
              <a:buNone/>
            </a:pPr>
            <a:r>
              <a:rPr lang="en-US" sz="2400" b="0">
                <a:solidFill>
                  <a:srgbClr val="000000"/>
                </a:solidFill>
                <a:latin typeface="Arial"/>
                <a:ea typeface="Arial"/>
                <a:cs typeface="Arial"/>
                <a:sym typeface="Arial"/>
              </a:rPr>
              <a:t>C. Amino acids, hydroxy acids, and aldehydes were formed in</a:t>
            </a:r>
            <a:endParaRPr/>
          </a:p>
          <a:p>
            <a:pPr marL="0" marR="0" lvl="0" indent="0" algn="l" rtl="0">
              <a:lnSpc>
                <a:spcPct val="115000"/>
              </a:lnSpc>
              <a:spcBef>
                <a:spcPts val="0"/>
              </a:spcBef>
              <a:spcAft>
                <a:spcPts val="0"/>
              </a:spcAft>
              <a:buClr>
                <a:srgbClr val="000000"/>
              </a:buClr>
              <a:buSzPts val="1100"/>
              <a:buFont typeface="Arial"/>
              <a:buNone/>
            </a:pPr>
            <a:r>
              <a:rPr lang="en-US" sz="2400" b="0">
                <a:solidFill>
                  <a:srgbClr val="000000"/>
                </a:solidFill>
                <a:latin typeface="Arial"/>
                <a:ea typeface="Arial"/>
                <a:cs typeface="Arial"/>
                <a:sym typeface="Arial"/>
              </a:rPr>
              <a:t>     the experiments. </a:t>
            </a: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a:solidFill>
                  <a:srgbClr val="000000"/>
                </a:solidFill>
                <a:latin typeface="Arial"/>
                <a:ea typeface="Arial"/>
                <a:cs typeface="Arial"/>
                <a:sym typeface="Arial"/>
              </a:rPr>
              <a:t>D. CO and CO</a:t>
            </a:r>
            <a:r>
              <a:rPr lang="en-US" sz="2400" b="0" baseline="-25000">
                <a:solidFill>
                  <a:srgbClr val="000000"/>
                </a:solidFill>
                <a:latin typeface="Arial"/>
                <a:ea typeface="Arial"/>
                <a:cs typeface="Arial"/>
                <a:sym typeface="Arial"/>
              </a:rPr>
              <a:t>2</a:t>
            </a:r>
            <a:r>
              <a:rPr lang="en-US" sz="2400" b="0">
                <a:solidFill>
                  <a:srgbClr val="000000"/>
                </a:solidFill>
                <a:latin typeface="Arial"/>
                <a:ea typeface="Arial"/>
                <a:cs typeface="Arial"/>
                <a:sym typeface="Arial"/>
              </a:rPr>
              <a:t> were produced. </a:t>
            </a: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p:txBody>
      </p:sp>
      <p:pic>
        <p:nvPicPr>
          <p:cNvPr id="3" name="Picture 2" descr="Icon P 5&#10;">
            <a:extLst>
              <a:ext uri="{FF2B5EF4-FFF2-40B4-BE49-F238E27FC236}">
                <a16:creationId xmlns:a16="http://schemas.microsoft.com/office/drawing/2014/main" id="{A1111194-0C01-43A9-B9C0-DD0A15CD7005}"/>
              </a:ext>
            </a:extLst>
          </p:cNvPr>
          <p:cNvPicPr>
            <a:picLocks noChangeAspect="1"/>
          </p:cNvPicPr>
          <p:nvPr/>
        </p:nvPicPr>
        <p:blipFill>
          <a:blip r:embed="rId3"/>
          <a:stretch>
            <a:fillRect/>
          </a:stretch>
        </p:blipFill>
        <p:spPr>
          <a:xfrm>
            <a:off x="968301" y="300198"/>
            <a:ext cx="975445" cy="695004"/>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396"/>
        <p:cNvGrpSpPr/>
        <p:nvPr/>
      </p:nvGrpSpPr>
      <p:grpSpPr>
        <a:xfrm>
          <a:off x="0" y="0"/>
          <a:ext cx="0" cy="0"/>
          <a:chOff x="0" y="0"/>
          <a:chExt cx="0" cy="0"/>
        </a:xfrm>
      </p:grpSpPr>
      <p:sp>
        <p:nvSpPr>
          <p:cNvPr id="2" name="Title 1">
            <a:extLst>
              <a:ext uri="{FF2B5EF4-FFF2-40B4-BE49-F238E27FC236}">
                <a16:creationId xmlns:a16="http://schemas.microsoft.com/office/drawing/2014/main" id="{4C02E228-C935-4B4C-A1C1-8F341E0F5536}"/>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24, Response</a:t>
            </a:r>
            <a:endParaRPr lang="en-AU" dirty="0">
              <a:solidFill>
                <a:srgbClr val="145C76"/>
              </a:solidFill>
            </a:endParaRPr>
          </a:p>
        </p:txBody>
      </p:sp>
      <p:sp>
        <p:nvSpPr>
          <p:cNvPr id="1398"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Which statement regarding the Miller and Urey experiments is false? </a:t>
            </a:r>
            <a:endParaRPr sz="2400" b="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a:solidFill>
                  <a:srgbClr val="000000"/>
                </a:solidFill>
                <a:latin typeface="Arial"/>
                <a:ea typeface="Arial"/>
                <a:cs typeface="Arial"/>
                <a:sym typeface="Arial"/>
              </a:rPr>
              <a:t>A. The energy used to drive the reaction was provided by</a:t>
            </a:r>
            <a:endParaRPr/>
          </a:p>
          <a:p>
            <a:pPr marL="0" marR="0" lvl="0" indent="0" algn="l" rtl="0">
              <a:lnSpc>
                <a:spcPct val="115000"/>
              </a:lnSpc>
              <a:spcBef>
                <a:spcPts val="0"/>
              </a:spcBef>
              <a:spcAft>
                <a:spcPts val="0"/>
              </a:spcAft>
              <a:buClr>
                <a:srgbClr val="000000"/>
              </a:buClr>
              <a:buSzPts val="1100"/>
              <a:buFont typeface="Calibri"/>
              <a:buNone/>
            </a:pPr>
            <a:r>
              <a:rPr lang="en-US" sz="2400" b="1">
                <a:solidFill>
                  <a:srgbClr val="000000"/>
                </a:solidFill>
                <a:latin typeface="Arial"/>
                <a:ea typeface="Arial"/>
                <a:cs typeface="Arial"/>
                <a:sym typeface="Arial"/>
              </a:rPr>
              <a:t>     boiling the liquid phase.</a:t>
            </a:r>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a:solidFill>
                  <a:srgbClr val="000000"/>
                </a:solidFill>
                <a:latin typeface="Arial"/>
                <a:ea typeface="Arial"/>
                <a:cs typeface="Arial"/>
                <a:sym typeface="Arial"/>
              </a:rPr>
              <a:t>Miller and Urey’s experiments involved subjecting </a:t>
            </a:r>
            <a:r>
              <a:rPr lang="en-US" sz="2400" b="1">
                <a:solidFill>
                  <a:schemeClr val="dk1"/>
                </a:solidFill>
                <a:latin typeface="Arial"/>
                <a:ea typeface="Arial"/>
                <a:cs typeface="Arial"/>
                <a:sym typeface="Arial"/>
              </a:rPr>
              <a:t>gaseous mixtures, such as those presumed to exist on the prebiotic Earth, to electrical sparks produced across a pair of electrodes (to simulate lightning) for periods of a week or more.</a:t>
            </a:r>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3" name="Title 2">
            <a:extLst>
              <a:ext uri="{FF2B5EF4-FFF2-40B4-BE49-F238E27FC236}">
                <a16:creationId xmlns:a16="http://schemas.microsoft.com/office/drawing/2014/main" id="{F43D7AF2-1152-4CBF-8BE6-9958843CCC76}"/>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Biological Evolution Began More Than Three and a Half Billion Years Ago</a:t>
            </a:r>
            <a:endParaRPr lang="en-AU" sz="3200" dirty="0">
              <a:solidFill>
                <a:srgbClr val="4E4CB4"/>
              </a:solidFill>
            </a:endParaRPr>
          </a:p>
        </p:txBody>
      </p:sp>
      <p:sp>
        <p:nvSpPr>
          <p:cNvPr id="1405" name="Google Shape;1405;p163"/>
          <p:cNvSpPr txBox="1"/>
          <p:nvPr/>
        </p:nvSpPr>
        <p:spPr>
          <a:xfrm>
            <a:off x="457200" y="2120900"/>
            <a:ext cx="4953000" cy="424295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lipid vesicles containing organic compounds and self-replicating RNA gave rise to protocells</a:t>
            </a:r>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protocells with the greatest capacity for self-replication became more numerous </a:t>
            </a: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pic>
        <p:nvPicPr>
          <p:cNvPr id="1406" name="Google Shape;1406;p163" descr="Events are listed along a timeline that runs vertically from 0 to 4,500 millions of years ago. From top to bottom, beginning with the most recent, the events are as follows. 500 m y a: diversification of multicellular eukaryotes (plants, fungi, animals); just less than 1,000 m y a: appearance of red and green algae; just greater than 1,000 m y a: appearance of endosymbionts (mitochondria, chloroplasts); 1,500 m y a: appearance of protists, the first eukaryotes; 2,500 m y a: appearance of aerobic bacteria and development of an O 2-rich atmosphere; just over 3,000 m y a: appearance of photosynthetic O 2-producing cyanobacteria; 3,500 m y a: appearance of photosynthetic sulfur bacteria and appearance of methanogens; 4,000 m y a: formation of oceans and continents; 4,500 m y a: formation of Earth. All data are approximate."/>
          <p:cNvPicPr preferRelativeResize="0"/>
          <p:nvPr/>
        </p:nvPicPr>
        <p:blipFill rotWithShape="1">
          <a:blip r:embed="rId3">
            <a:alphaModFix/>
          </a:blip>
          <a:srcRect/>
          <a:stretch/>
        </p:blipFill>
        <p:spPr>
          <a:xfrm>
            <a:off x="5605463" y="1600200"/>
            <a:ext cx="3071812" cy="49530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3" name="Title 2">
            <a:extLst>
              <a:ext uri="{FF2B5EF4-FFF2-40B4-BE49-F238E27FC236}">
                <a16:creationId xmlns:a16="http://schemas.microsoft.com/office/drawing/2014/main" id="{CC038642-159E-4B31-BC27-9F4FAC57BE35}"/>
              </a:ext>
            </a:extLst>
          </p:cNvPr>
          <p:cNvSpPr>
            <a:spLocks noGrp="1"/>
          </p:cNvSpPr>
          <p:nvPr>
            <p:ph type="title"/>
          </p:nvPr>
        </p:nvSpPr>
        <p:spPr>
          <a:xfrm>
            <a:off x="0" y="152400"/>
            <a:ext cx="9144000" cy="1279236"/>
          </a:xfrm>
        </p:spPr>
        <p:txBody>
          <a:bodyPr/>
          <a:lstStyle/>
          <a:p>
            <a:r>
              <a:rPr lang="en-US" b="1" dirty="0">
                <a:solidFill>
                  <a:srgbClr val="4E4CB4"/>
                </a:solidFill>
                <a:latin typeface="Arial"/>
                <a:ea typeface="Arial"/>
                <a:cs typeface="Arial"/>
                <a:sym typeface="Arial"/>
              </a:rPr>
              <a:t>The First Cell Probably Used Inorganic Fuels</a:t>
            </a:r>
            <a:endParaRPr lang="en-AU" dirty="0">
              <a:solidFill>
                <a:srgbClr val="4E4CB4"/>
              </a:solidFill>
            </a:endParaRPr>
          </a:p>
        </p:txBody>
      </p:sp>
      <p:sp>
        <p:nvSpPr>
          <p:cNvPr id="1413" name="Google Shape;1413;p164"/>
          <p:cNvSpPr txBox="1"/>
          <p:nvPr/>
        </p:nvSpPr>
        <p:spPr>
          <a:xfrm>
            <a:off x="457200" y="2120900"/>
            <a:ext cx="8229600" cy="4233718"/>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earliest cells probably obtained energy from inorganic fuels, such as ferrous sulfide and ferrous carbonate </a:t>
            </a:r>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1">
                <a:solidFill>
                  <a:schemeClr val="dk1"/>
                </a:solidFill>
                <a:latin typeface="Arial"/>
                <a:ea typeface="Arial"/>
                <a:cs typeface="Arial"/>
                <a:sym typeface="Arial"/>
              </a:rPr>
              <a:t>photosynthetic </a:t>
            </a:r>
            <a:r>
              <a:rPr lang="en-US" sz="2400" b="0">
                <a:solidFill>
                  <a:schemeClr val="dk1"/>
                </a:solidFill>
                <a:latin typeface="Arial"/>
                <a:ea typeface="Arial"/>
                <a:cs typeface="Arial"/>
                <a:sym typeface="Arial"/>
              </a:rPr>
              <a:t>processes:</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arose from evolution</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pigments capture energy of light from the sun and reduce 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to organic compounds </a:t>
            </a:r>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atmosphere became richer in O</a:t>
            </a:r>
            <a:r>
              <a:rPr lang="en-US" sz="2400" b="0" baseline="-25000">
                <a:solidFill>
                  <a:schemeClr val="dk1"/>
                </a:solidFill>
                <a:latin typeface="Arial"/>
                <a:ea typeface="Arial"/>
                <a:cs typeface="Arial"/>
                <a:sym typeface="Arial"/>
              </a:rPr>
              <a:t>2</a:t>
            </a:r>
            <a:r>
              <a:rPr lang="en-US" sz="2400" b="0">
                <a:solidFill>
                  <a:schemeClr val="dk1"/>
                </a:solidFill>
                <a:latin typeface="Arial"/>
                <a:ea typeface="Arial"/>
                <a:cs typeface="Arial"/>
                <a:sym typeface="Arial"/>
              </a:rPr>
              <a:t> with the rise of O</a:t>
            </a:r>
            <a:r>
              <a:rPr lang="en-US" sz="2400" b="0" baseline="-25000">
                <a:solidFill>
                  <a:schemeClr val="dk1"/>
                </a:solidFill>
                <a:latin typeface="Arial"/>
                <a:ea typeface="Arial"/>
                <a:cs typeface="Arial"/>
                <a:sym typeface="Arial"/>
              </a:rPr>
              <a:t>2</a:t>
            </a:r>
            <a:r>
              <a:rPr lang="en-US" sz="2400" b="0">
                <a:solidFill>
                  <a:schemeClr val="dk1"/>
                </a:solidFill>
                <a:latin typeface="Arial"/>
                <a:ea typeface="Arial"/>
                <a:cs typeface="Arial"/>
                <a:sym typeface="Arial"/>
              </a:rPr>
              <a:t>-producing photosynthetic bacteria </a:t>
            </a:r>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3" name="Title 2">
            <a:extLst>
              <a:ext uri="{FF2B5EF4-FFF2-40B4-BE49-F238E27FC236}">
                <a16:creationId xmlns:a16="http://schemas.microsoft.com/office/drawing/2014/main" id="{7A7049F1-310E-444F-B456-8E38281EFF27}"/>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Eukaryotic Cells Evolved from Simpler Precursors in Several Stages</a:t>
            </a:r>
            <a:endParaRPr lang="en-AU" sz="3200" dirty="0">
              <a:solidFill>
                <a:srgbClr val="4E4CB4"/>
              </a:solidFill>
            </a:endParaRPr>
          </a:p>
        </p:txBody>
      </p:sp>
      <p:sp>
        <p:nvSpPr>
          <p:cNvPr id="1420" name="Google Shape;1420;p165"/>
          <p:cNvSpPr txBox="1"/>
          <p:nvPr/>
        </p:nvSpPr>
        <p:spPr>
          <a:xfrm>
            <a:off x="438150" y="2120900"/>
            <a:ext cx="8267700" cy="411364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three major changes led to the evolution of eukaryotes:</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evolution of the chromosome </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evolution of the nucleus</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formation of </a:t>
            </a:r>
            <a:r>
              <a:rPr lang="en-US" sz="2400" b="1" i="0" u="none" strike="noStrike" cap="none">
                <a:solidFill>
                  <a:schemeClr val="dk1"/>
                </a:solidFill>
                <a:latin typeface="Arial"/>
                <a:ea typeface="Arial"/>
                <a:cs typeface="Arial"/>
                <a:sym typeface="Arial"/>
              </a:rPr>
              <a:t>endosymbiotic </a:t>
            </a:r>
            <a:r>
              <a:rPr lang="en-US" sz="2400" b="0" i="0" u="none" strike="noStrike" cap="none">
                <a:solidFill>
                  <a:schemeClr val="dk1"/>
                </a:solidFill>
                <a:latin typeface="Arial"/>
                <a:ea typeface="Arial"/>
                <a:cs typeface="Arial"/>
                <a:sym typeface="Arial"/>
              </a:rPr>
              <a:t>associations between early eukaryotic cells and aerobic or photosynthetic bacteria </a:t>
            </a:r>
            <a:endParaRPr/>
          </a:p>
          <a:p>
            <a:pPr marL="850900" marR="0" lvl="1" indent="-1651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in multicellular organisms, differentiated cell types specialize in functions essential to the organism’s survival </a:t>
            </a:r>
            <a:endParaRPr sz="2400" b="1">
              <a:solidFill>
                <a:schemeClr val="dk1"/>
              </a:solidFill>
              <a:latin typeface="Arial"/>
              <a:ea typeface="Arial"/>
              <a:cs typeface="Arial"/>
              <a:sym typeface="Arial"/>
            </a:endParaRPr>
          </a:p>
          <a:p>
            <a:pPr marL="850900" marR="0" lvl="1" indent="-1651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850900" marR="0" lvl="1" indent="-1651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3" name="Title 2">
            <a:extLst>
              <a:ext uri="{FF2B5EF4-FFF2-40B4-BE49-F238E27FC236}">
                <a16:creationId xmlns:a16="http://schemas.microsoft.com/office/drawing/2014/main" id="{04C76734-8CCC-4B8B-8608-B28C34FD26FD}"/>
              </a:ext>
            </a:extLst>
          </p:cNvPr>
          <p:cNvSpPr>
            <a:spLocks noGrp="1"/>
          </p:cNvSpPr>
          <p:nvPr>
            <p:ph type="title"/>
          </p:nvPr>
        </p:nvSpPr>
        <p:spPr>
          <a:xfrm>
            <a:off x="0" y="152399"/>
            <a:ext cx="9144000" cy="1251527"/>
          </a:xfrm>
        </p:spPr>
        <p:txBody>
          <a:bodyPr/>
          <a:lstStyle/>
          <a:p>
            <a:r>
              <a:rPr lang="en-US" b="1" dirty="0">
                <a:solidFill>
                  <a:schemeClr val="dk1"/>
                </a:solidFill>
                <a:latin typeface="Arial"/>
                <a:ea typeface="Arial"/>
                <a:cs typeface="Arial"/>
                <a:sym typeface="Arial"/>
              </a:rPr>
              <a:t>Evolution of Eukaryotes through Endosymbiosis</a:t>
            </a:r>
            <a:endParaRPr lang="en-AU" dirty="0"/>
          </a:p>
        </p:txBody>
      </p:sp>
      <p:pic>
        <p:nvPicPr>
          <p:cNvPr id="1427" name="Google Shape;1427;p166" descr="A series of drawings shows the evolution of eukaryotes through endosymbiosis, beginning with an ancestral anaerobic eukaryotic and producing a nonphotosynthetic eukaryote and a photosynthetic eukaryote."/>
          <p:cNvPicPr preferRelativeResize="0"/>
          <p:nvPr/>
        </p:nvPicPr>
        <p:blipFill rotWithShape="1">
          <a:blip r:embed="rId3">
            <a:alphaModFix/>
          </a:blip>
          <a:srcRect/>
          <a:stretch/>
        </p:blipFill>
        <p:spPr>
          <a:xfrm>
            <a:off x="690563" y="1828800"/>
            <a:ext cx="7762875" cy="44450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32"/>
        <p:cNvGrpSpPr/>
        <p:nvPr/>
      </p:nvGrpSpPr>
      <p:grpSpPr>
        <a:xfrm>
          <a:off x="0" y="0"/>
          <a:ext cx="0" cy="0"/>
          <a:chOff x="0" y="0"/>
          <a:chExt cx="0" cy="0"/>
        </a:xfrm>
      </p:grpSpPr>
      <p:sp>
        <p:nvSpPr>
          <p:cNvPr id="2" name="Title 1">
            <a:extLst>
              <a:ext uri="{FF2B5EF4-FFF2-40B4-BE49-F238E27FC236}">
                <a16:creationId xmlns:a16="http://schemas.microsoft.com/office/drawing/2014/main" id="{557D18CC-E1DD-48A5-8284-1046DEC536C5}"/>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25</a:t>
            </a:r>
            <a:endParaRPr lang="en-AU" dirty="0">
              <a:solidFill>
                <a:srgbClr val="145C76"/>
              </a:solidFill>
            </a:endParaRPr>
          </a:p>
        </p:txBody>
      </p:sp>
      <p:sp>
        <p:nvSpPr>
          <p:cNvPr id="1436"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Eukaryotic cells: </a:t>
            </a:r>
            <a:endParaRPr sz="2400" b="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A. first appeared about 3.5 billion years ago.</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B. apparently obtained their mitochondria via a symbiotic</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     relationship with an ancient bacterium.</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C. are similar in most respects to Archaeal cells. </a:t>
            </a: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a:solidFill>
                  <a:srgbClr val="000000"/>
                </a:solidFill>
                <a:latin typeface="Arial"/>
                <a:ea typeface="Arial"/>
                <a:cs typeface="Arial"/>
                <a:sym typeface="Arial"/>
              </a:rPr>
              <a:t>D. preceded the development of </a:t>
            </a:r>
            <a:r>
              <a:rPr lang="en-US" sz="2400" b="0">
                <a:solidFill>
                  <a:schemeClr val="dk1"/>
                </a:solidFill>
                <a:latin typeface="Arial"/>
                <a:ea typeface="Arial"/>
                <a:cs typeface="Arial"/>
                <a:sym typeface="Arial"/>
              </a:rPr>
              <a:t>a double membrane</a:t>
            </a:r>
            <a:endParaRPr/>
          </a:p>
          <a:p>
            <a:pPr marL="0" marR="0" lvl="0" indent="0" algn="l" rtl="0">
              <a:lnSpc>
                <a:spcPct val="115000"/>
              </a:lnSpc>
              <a:spcBef>
                <a:spcPts val="0"/>
              </a:spcBef>
              <a:spcAft>
                <a:spcPts val="0"/>
              </a:spcAft>
              <a:buClr>
                <a:srgbClr val="000000"/>
              </a:buClr>
              <a:buSzPts val="1100"/>
              <a:buFont typeface="Arial"/>
              <a:buNone/>
            </a:pPr>
            <a:r>
              <a:rPr lang="en-US" sz="2400" b="0">
                <a:solidFill>
                  <a:schemeClr val="dk1"/>
                </a:solidFill>
                <a:latin typeface="Arial"/>
                <a:ea typeface="Arial"/>
                <a:cs typeface="Arial"/>
                <a:sym typeface="Arial"/>
              </a:rPr>
              <a:t>     surrounding the DNA. </a:t>
            </a:r>
            <a:endParaRPr sz="2400" b="1">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1">
              <a:solidFill>
                <a:srgbClr val="000000"/>
              </a:solidFill>
              <a:latin typeface="Arial"/>
              <a:ea typeface="Arial"/>
              <a:cs typeface="Arial"/>
              <a:sym typeface="Arial"/>
            </a:endParaRPr>
          </a:p>
        </p:txBody>
      </p:sp>
      <p:pic>
        <p:nvPicPr>
          <p:cNvPr id="3" name="Picture 2" descr="Icon P 5&#10;">
            <a:extLst>
              <a:ext uri="{FF2B5EF4-FFF2-40B4-BE49-F238E27FC236}">
                <a16:creationId xmlns:a16="http://schemas.microsoft.com/office/drawing/2014/main" id="{15DC827E-AF5A-4FCC-B827-D967A0BD0918}"/>
              </a:ext>
            </a:extLst>
          </p:cNvPr>
          <p:cNvPicPr>
            <a:picLocks noChangeAspect="1"/>
          </p:cNvPicPr>
          <p:nvPr/>
        </p:nvPicPr>
        <p:blipFill>
          <a:blip r:embed="rId3"/>
          <a:stretch>
            <a:fillRect/>
          </a:stretch>
        </p:blipFill>
        <p:spPr>
          <a:xfrm>
            <a:off x="961143" y="303550"/>
            <a:ext cx="975445" cy="695004"/>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41"/>
        <p:cNvGrpSpPr/>
        <p:nvPr/>
      </p:nvGrpSpPr>
      <p:grpSpPr>
        <a:xfrm>
          <a:off x="0" y="0"/>
          <a:ext cx="0" cy="0"/>
          <a:chOff x="0" y="0"/>
          <a:chExt cx="0" cy="0"/>
        </a:xfrm>
      </p:grpSpPr>
      <p:sp>
        <p:nvSpPr>
          <p:cNvPr id="2" name="Title 1">
            <a:extLst>
              <a:ext uri="{FF2B5EF4-FFF2-40B4-BE49-F238E27FC236}">
                <a16:creationId xmlns:a16="http://schemas.microsoft.com/office/drawing/2014/main" id="{B449A29D-74CE-4941-B7EC-6EA1A51CAB9F}"/>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25, Response</a:t>
            </a:r>
            <a:endParaRPr lang="en-AU" dirty="0">
              <a:solidFill>
                <a:srgbClr val="145C76"/>
              </a:solidFill>
            </a:endParaRPr>
          </a:p>
        </p:txBody>
      </p:sp>
      <p:sp>
        <p:nvSpPr>
          <p:cNvPr id="1443" name="Google Shape;1443;p168"/>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Eukaryotic cells: </a:t>
            </a:r>
            <a:endParaRPr sz="2400" b="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a:solidFill>
                  <a:srgbClr val="000000"/>
                </a:solidFill>
                <a:latin typeface="Arial"/>
                <a:ea typeface="Arial"/>
                <a:cs typeface="Arial"/>
                <a:sym typeface="Arial"/>
              </a:rPr>
              <a:t>B. apparently obtained their mitochondria via a symbiotic</a:t>
            </a:r>
            <a:endParaRPr/>
          </a:p>
          <a:p>
            <a:pPr marL="0" marR="0" lvl="0" indent="0" algn="l" rtl="0">
              <a:lnSpc>
                <a:spcPct val="115000"/>
              </a:lnSpc>
              <a:spcBef>
                <a:spcPts val="0"/>
              </a:spcBef>
              <a:spcAft>
                <a:spcPts val="0"/>
              </a:spcAft>
              <a:buClr>
                <a:srgbClr val="000000"/>
              </a:buClr>
              <a:buSzPts val="1100"/>
              <a:buFont typeface="Calibri"/>
              <a:buNone/>
            </a:pPr>
            <a:r>
              <a:rPr lang="en-US" sz="2400" b="1">
                <a:solidFill>
                  <a:srgbClr val="000000"/>
                </a:solidFill>
                <a:latin typeface="Arial"/>
                <a:ea typeface="Arial"/>
                <a:cs typeface="Arial"/>
                <a:sym typeface="Arial"/>
              </a:rPr>
              <a:t>     relationship with an ancient bacterium.</a:t>
            </a:r>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a:solidFill>
                  <a:schemeClr val="dk1"/>
                </a:solidFill>
                <a:latin typeface="Arial"/>
                <a:ea typeface="Arial"/>
                <a:cs typeface="Arial"/>
                <a:sym typeface="Arial"/>
              </a:rPr>
              <a:t>Early eukaryotic cells, which were incapable of photosynthesis or aerobic metabolism, enveloped aerobic bacteria or photosynthetic bacteria to form endosymbiotic associations that eventually became permanent. Some aerobic bacteria evolved into the mitochondria of modern eukaryotes.</a:t>
            </a:r>
            <a:endParaRPr sz="2400" b="1">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1">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4" name="Title 3">
            <a:extLst>
              <a:ext uri="{FF2B5EF4-FFF2-40B4-BE49-F238E27FC236}">
                <a16:creationId xmlns:a16="http://schemas.microsoft.com/office/drawing/2014/main" id="{B4388036-2ED2-4D8F-B647-48D113340962}"/>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5</a:t>
            </a:r>
            <a:r>
              <a:rPr lang="en-US" sz="2000" dirty="0">
                <a:solidFill>
                  <a:srgbClr val="1D6E7D"/>
                </a:solidFill>
                <a:latin typeface="Arial"/>
                <a:ea typeface="Arial"/>
                <a:cs typeface="Arial"/>
                <a:sym typeface="Arial"/>
              </a:rPr>
              <a:t> (3 of 3)</a:t>
            </a:r>
            <a:endParaRPr lang="en-AU" dirty="0"/>
          </a:p>
        </p:txBody>
      </p:sp>
      <p:sp>
        <p:nvSpPr>
          <p:cNvPr id="1449" name="Conten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Living organisms change over time by gradual evolution. </a:t>
            </a:r>
            <a:r>
              <a:rPr lang="en-US" sz="2800" b="0">
                <a:solidFill>
                  <a:schemeClr val="dk1"/>
                </a:solidFill>
                <a:latin typeface="Arial"/>
                <a:ea typeface="Arial"/>
                <a:cs typeface="Arial"/>
                <a:sym typeface="Arial"/>
              </a:rPr>
              <a:t>The result of eons of evolution is an enormous diversity of life forms, fundamentally related through their shared ancestry, which can be seen at the molecular level in the similarity of gene sequences and protein structures. </a:t>
            </a:r>
            <a:endParaRPr sz="2800" b="1">
              <a:solidFill>
                <a:schemeClr val="dk1"/>
              </a:solidFill>
              <a:latin typeface="Arial"/>
              <a:ea typeface="Arial"/>
              <a:cs typeface="Arial"/>
              <a:sym typeface="Arial"/>
            </a:endParaRPr>
          </a:p>
        </p:txBody>
      </p:sp>
      <p:pic>
        <p:nvPicPr>
          <p:cNvPr id="2" name="Picture 1" descr="Icon P 5&#10;">
            <a:extLst>
              <a:ext uri="{FF2B5EF4-FFF2-40B4-BE49-F238E27FC236}">
                <a16:creationId xmlns:a16="http://schemas.microsoft.com/office/drawing/2014/main" id="{29750404-CC1F-4D37-AD8C-24A166E6786B}"/>
              </a:ext>
            </a:extLst>
          </p:cNvPr>
          <p:cNvPicPr>
            <a:picLocks noChangeAspect="1"/>
          </p:cNvPicPr>
          <p:nvPr/>
        </p:nvPicPr>
        <p:blipFill>
          <a:blip r:embed="rId3"/>
          <a:stretch>
            <a:fillRect/>
          </a:stretch>
        </p:blipFill>
        <p:spPr>
          <a:xfrm>
            <a:off x="1821368" y="300198"/>
            <a:ext cx="975445" cy="6950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Title 2">
            <a:extLst>
              <a:ext uri="{FF2B5EF4-FFF2-40B4-BE49-F238E27FC236}">
                <a16:creationId xmlns:a16="http://schemas.microsoft.com/office/drawing/2014/main" id="{B2E6017C-380E-46A9-BED9-FFFECD9692C1}"/>
              </a:ext>
            </a:extLst>
          </p:cNvPr>
          <p:cNvSpPr>
            <a:spLocks noGrp="1"/>
          </p:cNvSpPr>
          <p:nvPr>
            <p:ph type="title"/>
          </p:nvPr>
        </p:nvSpPr>
        <p:spPr/>
        <p:txBody>
          <a:bodyPr/>
          <a:lstStyle/>
          <a:p>
            <a:r>
              <a:rPr lang="en-US" b="1" dirty="0">
                <a:solidFill>
                  <a:srgbClr val="4E4CB4"/>
                </a:solidFill>
                <a:latin typeface="Arial"/>
                <a:ea typeface="Arial"/>
                <a:cs typeface="Arial"/>
                <a:sym typeface="Arial"/>
              </a:rPr>
              <a:t>Cellular Dimensions Are Limited by Diffusion</a:t>
            </a:r>
            <a:endParaRPr lang="en-AU" dirty="0">
              <a:solidFill>
                <a:srgbClr val="4E4CB4"/>
              </a:solidFill>
            </a:endParaRPr>
          </a:p>
        </p:txBody>
      </p:sp>
      <p:sp>
        <p:nvSpPr>
          <p:cNvPr id="4" name="Rectangle 3">
            <a:extLst>
              <a:ext uri="{FF2B5EF4-FFF2-40B4-BE49-F238E27FC236}">
                <a16:creationId xmlns:a16="http://schemas.microsoft.com/office/drawing/2014/main" id="{DB0EB26D-6723-4863-9983-73E81C146A21}"/>
              </a:ext>
            </a:extLst>
          </p:cNvPr>
          <p:cNvSpPr/>
          <p:nvPr/>
        </p:nvSpPr>
        <p:spPr>
          <a:xfrm>
            <a:off x="294640" y="1577693"/>
            <a:ext cx="4897120" cy="4529702"/>
          </a:xfrm>
          <a:prstGeom prst="rect">
            <a:avLst/>
          </a:prstGeom>
        </p:spPr>
        <p:txBody>
          <a:bodyPr wrap="square">
            <a:spAutoFit/>
          </a:bodyPr>
          <a:lstStyle/>
          <a:p>
            <a:pPr marL="457200" lvl="0" indent="-406400">
              <a:lnSpc>
                <a:spcPct val="110000"/>
              </a:lnSpc>
              <a:buClr>
                <a:schemeClr val="dk1"/>
              </a:buClr>
              <a:buSzPts val="2800"/>
              <a:buFont typeface="Arial"/>
              <a:buChar char="•"/>
            </a:pPr>
            <a:r>
              <a:rPr lang="en-US" sz="2400" dirty="0">
                <a:solidFill>
                  <a:schemeClr val="dk1"/>
                </a:solidFill>
              </a:rPr>
              <a:t>cells are microscopic:</a:t>
            </a:r>
            <a:endParaRPr lang="en-US" dirty="0"/>
          </a:p>
          <a:p>
            <a:pPr marL="914400" lvl="1" indent="-406400">
              <a:lnSpc>
                <a:spcPct val="110000"/>
              </a:lnSpc>
              <a:buClr>
                <a:schemeClr val="dk1"/>
              </a:buClr>
              <a:buSzPts val="2800"/>
              <a:buFont typeface="Arial"/>
              <a:buChar char="–"/>
            </a:pPr>
            <a:r>
              <a:rPr lang="en-US" sz="2400" dirty="0">
                <a:solidFill>
                  <a:schemeClr val="dk1"/>
                </a:solidFill>
              </a:rPr>
              <a:t>animal and plant cells: </a:t>
            </a:r>
            <a:endParaRPr lang="en-US" dirty="0"/>
          </a:p>
          <a:p>
            <a:pPr marL="508000" lvl="1">
              <a:lnSpc>
                <a:spcPct val="110000"/>
              </a:lnSpc>
              <a:buClr>
                <a:schemeClr val="dk1"/>
              </a:buClr>
              <a:buSzPts val="2800"/>
            </a:pPr>
            <a:r>
              <a:rPr lang="en-US" sz="2400" dirty="0">
                <a:solidFill>
                  <a:schemeClr val="dk1"/>
                </a:solidFill>
              </a:rPr>
              <a:t>     5 to 100 </a:t>
            </a:r>
            <a:r>
              <a:rPr lang="en-US" sz="2400" i="1" dirty="0" err="1">
                <a:solidFill>
                  <a:schemeClr val="dk1"/>
                </a:solidFill>
              </a:rPr>
              <a:t>μ</a:t>
            </a:r>
            <a:r>
              <a:rPr lang="en-US" sz="2400" dirty="0" err="1">
                <a:solidFill>
                  <a:schemeClr val="dk1"/>
                </a:solidFill>
              </a:rPr>
              <a:t>m</a:t>
            </a:r>
            <a:r>
              <a:rPr lang="en-US" sz="2400" dirty="0">
                <a:solidFill>
                  <a:schemeClr val="dk1"/>
                </a:solidFill>
              </a:rPr>
              <a:t> in diameter</a:t>
            </a:r>
            <a:endParaRPr lang="en-US" dirty="0"/>
          </a:p>
          <a:p>
            <a:pPr marL="914400" lvl="1" indent="-406400">
              <a:lnSpc>
                <a:spcPct val="110000"/>
              </a:lnSpc>
              <a:buClr>
                <a:schemeClr val="dk1"/>
              </a:buClr>
              <a:buSzPts val="2800"/>
              <a:buFont typeface="Arial"/>
              <a:buChar char="–"/>
            </a:pPr>
            <a:r>
              <a:rPr lang="en-US" sz="2400" dirty="0">
                <a:solidFill>
                  <a:schemeClr val="dk1"/>
                </a:solidFill>
              </a:rPr>
              <a:t>unicellular microorganisms: 1 to 2 </a:t>
            </a:r>
            <a:r>
              <a:rPr lang="en-US" sz="2400" i="1" dirty="0" err="1">
                <a:solidFill>
                  <a:schemeClr val="dk1"/>
                </a:solidFill>
              </a:rPr>
              <a:t>μ</a:t>
            </a:r>
            <a:r>
              <a:rPr lang="en-US" sz="2400" dirty="0" err="1">
                <a:solidFill>
                  <a:schemeClr val="dk1"/>
                </a:solidFill>
              </a:rPr>
              <a:t>m</a:t>
            </a:r>
            <a:r>
              <a:rPr lang="en-US" sz="2400" dirty="0">
                <a:solidFill>
                  <a:schemeClr val="dk1"/>
                </a:solidFill>
              </a:rPr>
              <a:t> long </a:t>
            </a:r>
            <a:endParaRPr lang="en-US" dirty="0"/>
          </a:p>
          <a:p>
            <a:pPr marL="457200" lvl="0" indent="-406400">
              <a:lnSpc>
                <a:spcPct val="110000"/>
              </a:lnSpc>
              <a:buClr>
                <a:schemeClr val="dk1"/>
              </a:buClr>
              <a:buSzPts val="2800"/>
              <a:buFont typeface="Arial"/>
              <a:buChar char="•"/>
            </a:pPr>
            <a:r>
              <a:rPr lang="en-US" sz="2400" dirty="0">
                <a:solidFill>
                  <a:schemeClr val="dk1"/>
                </a:solidFill>
              </a:rPr>
              <a:t>upper limit of cell size is likely set by the rate of transport and the need to deliver O</a:t>
            </a:r>
            <a:r>
              <a:rPr lang="en-US" sz="2400" baseline="-25000" dirty="0">
                <a:solidFill>
                  <a:schemeClr val="dk1"/>
                </a:solidFill>
              </a:rPr>
              <a:t>2</a:t>
            </a:r>
            <a:r>
              <a:rPr lang="en-US" sz="2400" dirty="0">
                <a:solidFill>
                  <a:schemeClr val="dk1"/>
                </a:solidFill>
              </a:rPr>
              <a:t> to all parts of the cell</a:t>
            </a:r>
            <a:endParaRPr lang="en-US" dirty="0"/>
          </a:p>
          <a:p>
            <a:pPr marL="914400" lvl="1" indent="-406400">
              <a:lnSpc>
                <a:spcPct val="110000"/>
              </a:lnSpc>
              <a:buClr>
                <a:schemeClr val="dk1"/>
              </a:buClr>
              <a:buSzPts val="2800"/>
              <a:buFont typeface="Arial"/>
              <a:buChar char="–"/>
            </a:pPr>
            <a:r>
              <a:rPr lang="en-US" sz="2400" dirty="0">
                <a:solidFill>
                  <a:schemeClr val="dk1"/>
                </a:solidFill>
              </a:rPr>
              <a:t>as size increases, surface-to-volume ratio decreases</a:t>
            </a:r>
            <a:endParaRPr lang="en-AU" dirty="0"/>
          </a:p>
        </p:txBody>
      </p:sp>
      <p:sp>
        <p:nvSpPr>
          <p:cNvPr id="5" name="Rectangle 4">
            <a:extLst>
              <a:ext uri="{FF2B5EF4-FFF2-40B4-BE49-F238E27FC236}">
                <a16:creationId xmlns:a16="http://schemas.microsoft.com/office/drawing/2014/main" id="{FA652A5E-C7A4-439F-B374-22B362E1004C}"/>
              </a:ext>
            </a:extLst>
          </p:cNvPr>
          <p:cNvSpPr/>
          <p:nvPr/>
        </p:nvSpPr>
        <p:spPr>
          <a:xfrm>
            <a:off x="5461776" y="6077268"/>
            <a:ext cx="2464136" cy="400110"/>
          </a:xfrm>
          <a:prstGeom prst="rect">
            <a:avLst/>
          </a:prstGeom>
        </p:spPr>
        <p:txBody>
          <a:bodyPr wrap="none">
            <a:spAutoFit/>
          </a:bodyPr>
          <a:lstStyle/>
          <a:p>
            <a:r>
              <a:rPr lang="en-US" sz="2000" dirty="0">
                <a:solidFill>
                  <a:schemeClr val="dk1"/>
                </a:solidFill>
              </a:rPr>
              <a:t>human lymphocytes</a:t>
            </a:r>
            <a:endParaRPr lang="en-AU" sz="2000" dirty="0"/>
          </a:p>
        </p:txBody>
      </p:sp>
      <p:pic>
        <p:nvPicPr>
          <p:cNvPr id="10" name="Google Shape;236;p17" descr="A micrograph of human lymphocytes shows 10 irregularly arranged spheres with many complex foldings and tubular structures on their surfaces.">
            <a:extLst>
              <a:ext uri="{FF2B5EF4-FFF2-40B4-BE49-F238E27FC236}">
                <a16:creationId xmlns:a16="http://schemas.microsoft.com/office/drawing/2014/main" id="{D5E45000-A3EB-4C7B-AC37-8BD69263BB43}"/>
              </a:ext>
            </a:extLst>
          </p:cNvPr>
          <p:cNvPicPr preferRelativeResize="0"/>
          <p:nvPr/>
        </p:nvPicPr>
        <p:blipFill rotWithShape="1">
          <a:blip r:embed="rId3">
            <a:alphaModFix/>
          </a:blip>
          <a:srcRect/>
          <a:stretch/>
        </p:blipFill>
        <p:spPr>
          <a:xfrm>
            <a:off x="5562600" y="1638300"/>
            <a:ext cx="3124200" cy="4408488"/>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3" name="Title 2">
            <a:extLst>
              <a:ext uri="{FF2B5EF4-FFF2-40B4-BE49-F238E27FC236}">
                <a16:creationId xmlns:a16="http://schemas.microsoft.com/office/drawing/2014/main" id="{E0B7F83A-60ED-42B4-8357-FDCC203B48CF}"/>
              </a:ext>
            </a:extLst>
          </p:cNvPr>
          <p:cNvSpPr>
            <a:spLocks noGrp="1"/>
          </p:cNvSpPr>
          <p:nvPr>
            <p:ph type="title"/>
          </p:nvPr>
        </p:nvSpPr>
        <p:spPr/>
        <p:txBody>
          <a:bodyPr/>
          <a:lstStyle/>
          <a:p>
            <a:r>
              <a:rPr lang="en-US" sz="3800" b="1" dirty="0">
                <a:solidFill>
                  <a:srgbClr val="4E4CB4"/>
                </a:solidFill>
                <a:latin typeface="Arial"/>
                <a:ea typeface="Arial"/>
                <a:cs typeface="Arial"/>
                <a:sym typeface="Arial"/>
              </a:rPr>
              <a:t>Molecular Anatomy Reveals Evolutionary Relationships</a:t>
            </a:r>
            <a:endParaRPr lang="en-AU" sz="3800" dirty="0">
              <a:solidFill>
                <a:srgbClr val="4E4CB4"/>
              </a:solidFill>
            </a:endParaRPr>
          </a:p>
        </p:txBody>
      </p:sp>
      <p:sp>
        <p:nvSpPr>
          <p:cNvPr id="1458" name="Google Shape;1458;p170"/>
          <p:cNvSpPr txBox="1"/>
          <p:nvPr/>
        </p:nvSpPr>
        <p:spPr>
          <a:xfrm>
            <a:off x="438150" y="1828800"/>
            <a:ext cx="82677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dirty="0">
                <a:solidFill>
                  <a:schemeClr val="dk1"/>
                </a:solidFill>
                <a:latin typeface="Arial"/>
                <a:ea typeface="Arial"/>
                <a:cs typeface="Arial"/>
                <a:sym typeface="Arial"/>
              </a:rPr>
              <a:t>homologs </a:t>
            </a:r>
            <a:r>
              <a:rPr lang="en-US" sz="2400" b="0" dirty="0">
                <a:solidFill>
                  <a:schemeClr val="dk1"/>
                </a:solidFill>
                <a:latin typeface="Arial"/>
                <a:ea typeface="Arial"/>
                <a:cs typeface="Arial"/>
                <a:sym typeface="Arial"/>
              </a:rPr>
              <a:t>=</a:t>
            </a:r>
            <a:r>
              <a:rPr lang="en-US" sz="2400" b="1" dirty="0">
                <a:solidFill>
                  <a:schemeClr val="dk1"/>
                </a:solidFill>
                <a:latin typeface="Arial"/>
                <a:ea typeface="Arial"/>
                <a:cs typeface="Arial"/>
                <a:sym typeface="Arial"/>
              </a:rPr>
              <a:t> </a:t>
            </a:r>
            <a:r>
              <a:rPr lang="en-US" sz="2400" b="0" dirty="0">
                <a:solidFill>
                  <a:schemeClr val="dk1"/>
                </a:solidFill>
                <a:latin typeface="Arial"/>
                <a:ea typeface="Arial"/>
                <a:cs typeface="Arial"/>
                <a:sym typeface="Arial"/>
              </a:rPr>
              <a:t>proteins encoded by genes that share ready detectable sequence similarities </a:t>
            </a:r>
            <a:endParaRPr dirty="0"/>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dirty="0">
                <a:solidFill>
                  <a:schemeClr val="dk1"/>
                </a:solidFill>
                <a:latin typeface="Arial"/>
                <a:ea typeface="Arial"/>
                <a:cs typeface="Arial"/>
                <a:sym typeface="Arial"/>
              </a:rPr>
              <a:t>gene or protein sequence similarities between organisms can determine phylogenetic relationships</a:t>
            </a:r>
            <a:endParaRPr dirty="0"/>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3" name="Title 2">
            <a:extLst>
              <a:ext uri="{FF2B5EF4-FFF2-40B4-BE49-F238E27FC236}">
                <a16:creationId xmlns:a16="http://schemas.microsoft.com/office/drawing/2014/main" id="{AEF8CF71-F064-4339-8B1B-C67DAA11811B}"/>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Functional Genomics Shows the Allocations of Genes to Specific Cellular Processes</a:t>
            </a:r>
            <a:endParaRPr lang="en-AU" sz="3200" dirty="0">
              <a:solidFill>
                <a:srgbClr val="4E4CB4"/>
              </a:solidFill>
            </a:endParaRPr>
          </a:p>
        </p:txBody>
      </p:sp>
      <p:sp>
        <p:nvSpPr>
          <p:cNvPr id="1465" name="Google Shape;1465;p171"/>
          <p:cNvSpPr txBox="1"/>
          <p:nvPr/>
        </p:nvSpPr>
        <p:spPr>
          <a:xfrm>
            <a:off x="438150" y="2198688"/>
            <a:ext cx="8267700" cy="3777239"/>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dirty="0">
                <a:solidFill>
                  <a:schemeClr val="dk1"/>
                </a:solidFill>
                <a:latin typeface="Arial"/>
                <a:ea typeface="Arial"/>
                <a:cs typeface="Arial"/>
                <a:sym typeface="Arial"/>
              </a:rPr>
              <a:t>genes can be grouped according to the specific process in which they function</a:t>
            </a:r>
            <a:endParaRPr dirty="0"/>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can approximate the proportion of the genome dedicated to a specific process </a:t>
            </a:r>
            <a:endParaRPr dirty="0"/>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genes involved in regulation of cellular processes tend to increase with organism complexity</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1" dirty="0">
                <a:solidFill>
                  <a:schemeClr val="dk1"/>
                </a:solidFill>
                <a:latin typeface="Arial"/>
                <a:ea typeface="Arial"/>
                <a:cs typeface="Arial"/>
                <a:sym typeface="Arial"/>
              </a:rPr>
              <a:t>housekeeping genes </a:t>
            </a:r>
            <a:r>
              <a:rPr lang="en-US" sz="2400" b="0" dirty="0">
                <a:solidFill>
                  <a:schemeClr val="dk1"/>
                </a:solidFill>
                <a:latin typeface="Arial"/>
                <a:ea typeface="Arial"/>
                <a:cs typeface="Arial"/>
                <a:sym typeface="Arial"/>
              </a:rPr>
              <a:t>= expressed under all conditions, not subject to much regulation</a:t>
            </a:r>
            <a:endParaRPr dirty="0"/>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000" b="1"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dirty="0">
              <a:solidFill>
                <a:schemeClr val="dk1"/>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3" name="Title 2">
            <a:extLst>
              <a:ext uri="{FF2B5EF4-FFF2-40B4-BE49-F238E27FC236}">
                <a16:creationId xmlns:a16="http://schemas.microsoft.com/office/drawing/2014/main" id="{F0D072B8-9D44-4464-A8E6-D8763C33BC91}"/>
              </a:ext>
            </a:extLst>
          </p:cNvPr>
          <p:cNvSpPr>
            <a:spLocks noGrp="1"/>
          </p:cNvSpPr>
          <p:nvPr>
            <p:ph type="title"/>
          </p:nvPr>
        </p:nvSpPr>
        <p:spPr>
          <a:xfrm>
            <a:off x="0" y="152400"/>
            <a:ext cx="9144000" cy="1270000"/>
          </a:xfrm>
        </p:spPr>
        <p:txBody>
          <a:bodyPr/>
          <a:lstStyle/>
          <a:p>
            <a:r>
              <a:rPr lang="en-US" sz="3800" b="1" dirty="0">
                <a:solidFill>
                  <a:srgbClr val="4E4CB4"/>
                </a:solidFill>
                <a:latin typeface="Arial"/>
                <a:ea typeface="Arial"/>
                <a:cs typeface="Arial"/>
                <a:sym typeface="Arial"/>
              </a:rPr>
              <a:t>Genomic Comparisons Have Increasing Importance in Medicine</a:t>
            </a:r>
            <a:endParaRPr lang="en-AU" sz="3800" dirty="0">
              <a:solidFill>
                <a:srgbClr val="4E4CB4"/>
              </a:solidFill>
            </a:endParaRPr>
          </a:p>
        </p:txBody>
      </p:sp>
      <p:sp>
        <p:nvSpPr>
          <p:cNvPr id="1472" name="Google Shape;1472;p172"/>
          <p:cNvSpPr txBox="1"/>
          <p:nvPr/>
        </p:nvSpPr>
        <p:spPr>
          <a:xfrm>
            <a:off x="438150" y="2198688"/>
            <a:ext cx="82677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large-scale sequencing studies have identified many genes in which mutations correlate with a medical condition </a:t>
            </a:r>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342900" algn="l" rtl="0">
              <a:lnSpc>
                <a:spcPct val="110000"/>
              </a:lnSpc>
              <a:spcBef>
                <a:spcPts val="0"/>
              </a:spcBef>
              <a:spcAft>
                <a:spcPts val="0"/>
              </a:spcAft>
              <a:buClr>
                <a:schemeClr val="dk1"/>
              </a:buClr>
              <a:buSzPts val="2800"/>
              <a:buFont typeface="Arial"/>
              <a:buChar char="•"/>
            </a:pPr>
            <a:r>
              <a:rPr lang="en-US" sz="2400" b="0">
                <a:solidFill>
                  <a:schemeClr val="dk1"/>
                </a:solidFill>
                <a:latin typeface="Arial"/>
                <a:ea typeface="Arial"/>
                <a:cs typeface="Arial"/>
                <a:sym typeface="Arial"/>
              </a:rPr>
              <a:t>the proteins these genes encode might become the target for drugs to treat a given condition</a:t>
            </a: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1">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000" b="1">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a:p>
            <a:pPr marL="393700" marR="0" lvl="0" indent="-165100" algn="l" rtl="0">
              <a:lnSpc>
                <a:spcPct val="110000"/>
              </a:lnSpc>
              <a:spcBef>
                <a:spcPts val="0"/>
              </a:spcBef>
              <a:spcAft>
                <a:spcPts val="0"/>
              </a:spcAft>
              <a:buClr>
                <a:schemeClr val="dk1"/>
              </a:buClr>
              <a:buSzPts val="2800"/>
              <a:buFont typeface="Calibri"/>
              <a:buNone/>
            </a:pPr>
            <a:endParaRPr sz="2400" b="0">
              <a:solidFill>
                <a:schemeClr val="dk1"/>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77"/>
        <p:cNvGrpSpPr/>
        <p:nvPr/>
      </p:nvGrpSpPr>
      <p:grpSpPr>
        <a:xfrm>
          <a:off x="0" y="0"/>
          <a:ext cx="0" cy="0"/>
          <a:chOff x="0" y="0"/>
          <a:chExt cx="0" cy="0"/>
        </a:xfrm>
      </p:grpSpPr>
      <p:sp>
        <p:nvSpPr>
          <p:cNvPr id="2" name="Title 1">
            <a:extLst>
              <a:ext uri="{FF2B5EF4-FFF2-40B4-BE49-F238E27FC236}">
                <a16:creationId xmlns:a16="http://schemas.microsoft.com/office/drawing/2014/main" id="{2BE86A2D-E077-4B83-8E3F-9DB762450749}"/>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26</a:t>
            </a:r>
            <a:endParaRPr lang="en-AU" dirty="0">
              <a:solidFill>
                <a:srgbClr val="145C76"/>
              </a:solidFill>
            </a:endParaRPr>
          </a:p>
        </p:txBody>
      </p:sp>
      <p:sp>
        <p:nvSpPr>
          <p:cNvPr id="1481"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Sequencing of entire genomes:</a:t>
            </a:r>
            <a:endParaRPr sz="2400" b="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A. has demonstrated that very few genes in humans are of</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     unknown function.</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B. is unlikely to reveal the underlying causes of very complex</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     genetic diseases.</a:t>
            </a:r>
            <a:endParaRPr/>
          </a:p>
          <a:p>
            <a:pPr marL="0" marR="0" lvl="0" indent="0" algn="l" rtl="0">
              <a:lnSpc>
                <a:spcPct val="115000"/>
              </a:lnSpc>
              <a:spcBef>
                <a:spcPts val="0"/>
              </a:spcBef>
              <a:spcAft>
                <a:spcPts val="0"/>
              </a:spcAft>
              <a:buClr>
                <a:srgbClr val="000000"/>
              </a:buClr>
              <a:buSzPts val="1100"/>
              <a:buFont typeface="Arial"/>
              <a:buNone/>
            </a:pPr>
            <a:r>
              <a:rPr lang="en-US" sz="2400" b="0">
                <a:solidFill>
                  <a:srgbClr val="000000"/>
                </a:solidFill>
                <a:latin typeface="Arial"/>
                <a:ea typeface="Arial"/>
                <a:cs typeface="Arial"/>
                <a:sym typeface="Arial"/>
              </a:rPr>
              <a:t>C. has demonstrated that the more complicated an organism, </a:t>
            </a:r>
            <a:endParaRPr/>
          </a:p>
          <a:p>
            <a:pPr marL="0" marR="0" lvl="0" indent="0" algn="l" rtl="0">
              <a:lnSpc>
                <a:spcPct val="115000"/>
              </a:lnSpc>
              <a:spcBef>
                <a:spcPts val="0"/>
              </a:spcBef>
              <a:spcAft>
                <a:spcPts val="0"/>
              </a:spcAft>
              <a:buClr>
                <a:srgbClr val="000000"/>
              </a:buClr>
              <a:buSzPts val="1100"/>
              <a:buFont typeface="Arial"/>
              <a:buNone/>
            </a:pPr>
            <a:r>
              <a:rPr lang="en-US" sz="2400" b="0">
                <a:solidFill>
                  <a:srgbClr val="000000"/>
                </a:solidFill>
                <a:latin typeface="Arial"/>
                <a:ea typeface="Arial"/>
                <a:cs typeface="Arial"/>
                <a:sym typeface="Arial"/>
              </a:rPr>
              <a:t>     the fewer regulatory genes it has and the more</a:t>
            </a:r>
            <a:endParaRPr/>
          </a:p>
          <a:p>
            <a:pPr marL="0" marR="0" lvl="0" indent="0" algn="l" rtl="0">
              <a:lnSpc>
                <a:spcPct val="115000"/>
              </a:lnSpc>
              <a:spcBef>
                <a:spcPts val="0"/>
              </a:spcBef>
              <a:spcAft>
                <a:spcPts val="0"/>
              </a:spcAft>
              <a:buClr>
                <a:srgbClr val="000000"/>
              </a:buClr>
              <a:buSzPts val="1100"/>
              <a:buFont typeface="Arial"/>
              <a:buNone/>
            </a:pPr>
            <a:r>
              <a:rPr lang="en-US" sz="2400" b="0">
                <a:solidFill>
                  <a:srgbClr val="000000"/>
                </a:solidFill>
                <a:latin typeface="Arial"/>
                <a:ea typeface="Arial"/>
                <a:cs typeface="Arial"/>
                <a:sym typeface="Arial"/>
              </a:rPr>
              <a:t>     housekeeping genes it has. </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D. has revealed that differences in genes between individual</a:t>
            </a:r>
            <a:endParaRPr/>
          </a:p>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     humans are few.</a:t>
            </a: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p:txBody>
      </p:sp>
      <p:pic>
        <p:nvPicPr>
          <p:cNvPr id="3" name="Picture 2" descr="Icon P 5&#10;">
            <a:extLst>
              <a:ext uri="{FF2B5EF4-FFF2-40B4-BE49-F238E27FC236}">
                <a16:creationId xmlns:a16="http://schemas.microsoft.com/office/drawing/2014/main" id="{A90708E5-CBE6-4E93-80B9-4EF2B1C832C1}"/>
              </a:ext>
            </a:extLst>
          </p:cNvPr>
          <p:cNvPicPr>
            <a:picLocks noChangeAspect="1"/>
          </p:cNvPicPr>
          <p:nvPr/>
        </p:nvPicPr>
        <p:blipFill>
          <a:blip r:embed="rId3"/>
          <a:stretch>
            <a:fillRect/>
          </a:stretch>
        </p:blipFill>
        <p:spPr>
          <a:xfrm>
            <a:off x="978579" y="300198"/>
            <a:ext cx="975445" cy="695004"/>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86"/>
        <p:cNvGrpSpPr/>
        <p:nvPr/>
      </p:nvGrpSpPr>
      <p:grpSpPr>
        <a:xfrm>
          <a:off x="0" y="0"/>
          <a:ext cx="0" cy="0"/>
          <a:chOff x="0" y="0"/>
          <a:chExt cx="0" cy="0"/>
        </a:xfrm>
      </p:grpSpPr>
      <p:sp>
        <p:nvSpPr>
          <p:cNvPr id="2" name="Title 1">
            <a:extLst>
              <a:ext uri="{FF2B5EF4-FFF2-40B4-BE49-F238E27FC236}">
                <a16:creationId xmlns:a16="http://schemas.microsoft.com/office/drawing/2014/main" id="{FE791A15-3957-49C9-9B13-2FFEF1F28B9C}"/>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26, Response</a:t>
            </a:r>
            <a:endParaRPr lang="en-AU" dirty="0">
              <a:solidFill>
                <a:srgbClr val="145C76"/>
              </a:solidFill>
            </a:endParaRPr>
          </a:p>
        </p:txBody>
      </p:sp>
      <p:sp>
        <p:nvSpPr>
          <p:cNvPr id="1488"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a:solidFill>
                  <a:srgbClr val="000000"/>
                </a:solidFill>
                <a:latin typeface="Arial"/>
                <a:ea typeface="Arial"/>
                <a:cs typeface="Arial"/>
                <a:sym typeface="Arial"/>
              </a:rPr>
              <a:t>Sequencing of entire genomes:</a:t>
            </a:r>
            <a:endParaRPr sz="2400" b="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a:solidFill>
                  <a:srgbClr val="000000"/>
                </a:solidFill>
                <a:latin typeface="Arial"/>
                <a:ea typeface="Arial"/>
                <a:cs typeface="Arial"/>
                <a:sym typeface="Arial"/>
              </a:rPr>
              <a:t>D. has revealed that differences in genes between</a:t>
            </a:r>
            <a:endParaRPr/>
          </a:p>
          <a:p>
            <a:pPr marL="0" marR="0" lvl="0" indent="0" algn="l" rtl="0">
              <a:lnSpc>
                <a:spcPct val="115000"/>
              </a:lnSpc>
              <a:spcBef>
                <a:spcPts val="0"/>
              </a:spcBef>
              <a:spcAft>
                <a:spcPts val="0"/>
              </a:spcAft>
              <a:buClr>
                <a:srgbClr val="000000"/>
              </a:buClr>
              <a:buSzPts val="1100"/>
              <a:buFont typeface="Calibri"/>
              <a:buNone/>
            </a:pPr>
            <a:r>
              <a:rPr lang="en-US" sz="2400" b="1">
                <a:solidFill>
                  <a:srgbClr val="000000"/>
                </a:solidFill>
                <a:latin typeface="Arial"/>
                <a:ea typeface="Arial"/>
                <a:cs typeface="Arial"/>
                <a:sym typeface="Arial"/>
              </a:rPr>
              <a:t>     individual humans are few.</a:t>
            </a:r>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a:solidFill>
                  <a:schemeClr val="dk1"/>
                </a:solidFill>
                <a:latin typeface="Arial"/>
                <a:ea typeface="Arial"/>
                <a:cs typeface="Arial"/>
                <a:sym typeface="Arial"/>
              </a:rPr>
              <a:t>Although organisms have continuously diverged at the level of gross anatomy, at the molecular level the basic unity of life is readily apparent; molecular structures and mechanisms are remarkably similar from the simplest to the most complex organisms. Thus, sequencing of entire genomes has revealed few differences in genes between individual humans.</a:t>
            </a:r>
            <a:endParaRPr/>
          </a:p>
          <a:p>
            <a:pPr marL="0" marR="0" lvl="0" indent="0" algn="l" rtl="0">
              <a:lnSpc>
                <a:spcPct val="115000"/>
              </a:lnSpc>
              <a:spcBef>
                <a:spcPts val="0"/>
              </a:spcBef>
              <a:spcAft>
                <a:spcPts val="0"/>
              </a:spcAft>
              <a:buClr>
                <a:srgbClr val="000000"/>
              </a:buClr>
              <a:buSzPts val="1100"/>
              <a:buFont typeface="Arial"/>
              <a:buNone/>
            </a:pPr>
            <a:endParaRPr sz="2400" b="1">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a:solidFill>
                <a:srgbClr val="000000"/>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493"/>
        <p:cNvGrpSpPr/>
        <p:nvPr/>
      </p:nvGrpSpPr>
      <p:grpSpPr>
        <a:xfrm>
          <a:off x="0" y="0"/>
          <a:ext cx="0" cy="0"/>
          <a:chOff x="0" y="0"/>
          <a:chExt cx="0" cy="0"/>
        </a:xfrm>
      </p:grpSpPr>
      <p:sp>
        <p:nvSpPr>
          <p:cNvPr id="2" name="Title 1">
            <a:extLst>
              <a:ext uri="{FF2B5EF4-FFF2-40B4-BE49-F238E27FC236}">
                <a16:creationId xmlns:a16="http://schemas.microsoft.com/office/drawing/2014/main" id="{4AD9C6D7-DDAE-4813-86AF-3E8D89048DC6}"/>
              </a:ext>
            </a:extLst>
          </p:cNvPr>
          <p:cNvSpPr>
            <a:spLocks noGrp="1"/>
          </p:cNvSpPr>
          <p:nvPr>
            <p:ph type="title"/>
          </p:nvPr>
        </p:nvSpPr>
        <p:spPr/>
        <p:txBody>
          <a:bodyPr/>
          <a:lstStyle/>
          <a:p>
            <a:r>
              <a:rPr lang="en-US" b="1" dirty="0">
                <a:solidFill>
                  <a:srgbClr val="144652"/>
                </a:solidFill>
              </a:rPr>
              <a:t> </a:t>
            </a:r>
            <a:r>
              <a:rPr lang="en-US" b="1" dirty="0">
                <a:solidFill>
                  <a:srgbClr val="144652"/>
                </a:solidFill>
                <a:latin typeface="Arial"/>
                <a:ea typeface="Arial"/>
                <a:cs typeface="Arial"/>
                <a:sym typeface="Arial"/>
              </a:rPr>
              <a:t>Activity: Evolution </a:t>
            </a:r>
            <a:br>
              <a:rPr lang="en-US" b="1" dirty="0">
                <a:solidFill>
                  <a:srgbClr val="144652"/>
                </a:solidFill>
                <a:latin typeface="Arial"/>
                <a:ea typeface="Arial"/>
                <a:cs typeface="Arial"/>
                <a:sym typeface="Arial"/>
              </a:rPr>
            </a:br>
            <a:r>
              <a:rPr lang="en-US" b="1" dirty="0">
                <a:solidFill>
                  <a:srgbClr val="144652"/>
                </a:solidFill>
                <a:latin typeface="Arial"/>
                <a:ea typeface="Arial"/>
                <a:cs typeface="Arial"/>
                <a:sym typeface="Arial"/>
              </a:rPr>
              <a:t>Muddiest Point</a:t>
            </a:r>
            <a:r>
              <a:rPr lang="en-US" sz="2000" dirty="0">
                <a:solidFill>
                  <a:srgbClr val="144652"/>
                </a:solidFill>
                <a:latin typeface="Arial"/>
                <a:ea typeface="Arial"/>
                <a:cs typeface="Arial"/>
                <a:sym typeface="Arial"/>
              </a:rPr>
              <a:t> (1 of 2)</a:t>
            </a:r>
            <a:endParaRPr lang="en-AU" sz="2000" dirty="0">
              <a:solidFill>
                <a:srgbClr val="144652"/>
              </a:solidFill>
            </a:endParaRPr>
          </a:p>
        </p:txBody>
      </p:sp>
      <p:sp>
        <p:nvSpPr>
          <p:cNvPr id="1497" name="Content Placeholder"/>
          <p:cNvSpPr txBox="1"/>
          <p:nvPr/>
        </p:nvSpPr>
        <p:spPr>
          <a:xfrm>
            <a:off x="245328" y="1363650"/>
            <a:ext cx="8675648" cy="185905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3200"/>
              <a:buFont typeface="Arial"/>
              <a:buNone/>
            </a:pPr>
            <a:r>
              <a:rPr lang="en-US" sz="3200" b="0" dirty="0">
                <a:solidFill>
                  <a:schemeClr val="dk1"/>
                </a:solidFill>
                <a:latin typeface="Arial"/>
                <a:ea typeface="Arial"/>
                <a:cs typeface="Arial"/>
                <a:sym typeface="Arial"/>
              </a:rPr>
              <a:t>Complete the Ch1 Student Activity, Day 1: Evolution (Muddiest Point) Achieve assessment.</a:t>
            </a:r>
            <a:endParaRPr sz="2400" b="0"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2400"/>
              <a:buFont typeface="Calibri"/>
              <a:buNone/>
            </a:pPr>
            <a:endParaRPr sz="2400" b="0" dirty="0">
              <a:solidFill>
                <a:schemeClr val="dk1"/>
              </a:solidFill>
              <a:latin typeface="Arial"/>
              <a:ea typeface="Arial"/>
              <a:cs typeface="Arial"/>
              <a:sym typeface="Arial"/>
            </a:endParaRPr>
          </a:p>
          <a:p>
            <a:pPr marL="0" marR="0" lvl="0" indent="0" algn="l" rtl="0">
              <a:spcBef>
                <a:spcPts val="360"/>
              </a:spcBef>
              <a:spcAft>
                <a:spcPts val="0"/>
              </a:spcAft>
              <a:buClr>
                <a:schemeClr val="dk1"/>
              </a:buClr>
              <a:buSzPts val="3200"/>
              <a:buFont typeface="Calibri"/>
              <a:buNone/>
            </a:pPr>
            <a:endParaRPr sz="3200" b="0" dirty="0">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ts val="3200"/>
              <a:buFont typeface="Calibri"/>
              <a:buNone/>
            </a:pPr>
            <a:endParaRPr sz="3200" b="0" dirty="0">
              <a:solidFill>
                <a:schemeClr val="dk1"/>
              </a:solidFill>
              <a:latin typeface="Calibri"/>
              <a:ea typeface="Calibri"/>
              <a:cs typeface="Calibri"/>
              <a:sym typeface="Calibri"/>
            </a:endParaRPr>
          </a:p>
        </p:txBody>
      </p:sp>
      <p:pic>
        <p:nvPicPr>
          <p:cNvPr id="3" name="Picture 2" descr="Icon P 5&#10;">
            <a:extLst>
              <a:ext uri="{FF2B5EF4-FFF2-40B4-BE49-F238E27FC236}">
                <a16:creationId xmlns:a16="http://schemas.microsoft.com/office/drawing/2014/main" id="{506AF630-EB4D-41F0-A2F8-68FB79B3A7D9}"/>
              </a:ext>
            </a:extLst>
          </p:cNvPr>
          <p:cNvPicPr>
            <a:picLocks noChangeAspect="1"/>
          </p:cNvPicPr>
          <p:nvPr/>
        </p:nvPicPr>
        <p:blipFill>
          <a:blip r:embed="rId3"/>
          <a:stretch>
            <a:fillRect/>
          </a:stretch>
        </p:blipFill>
        <p:spPr>
          <a:xfrm>
            <a:off x="1054749" y="66846"/>
            <a:ext cx="975445" cy="695004"/>
          </a:xfrm>
          <a:prstGeom prst="rect">
            <a:avLst/>
          </a:prstGeom>
        </p:spPr>
      </p:pic>
      <p:pic>
        <p:nvPicPr>
          <p:cNvPr id="5" name="Picture 4" descr="A screenshot of the muddiest point question from the Achieve course.">
            <a:extLst>
              <a:ext uri="{FF2B5EF4-FFF2-40B4-BE49-F238E27FC236}">
                <a16:creationId xmlns:a16="http://schemas.microsoft.com/office/drawing/2014/main" id="{933CB886-5AF3-46CD-8B2F-2615A995F176}"/>
              </a:ext>
            </a:extLst>
          </p:cNvPr>
          <p:cNvPicPr>
            <a:picLocks noChangeAspect="1"/>
          </p:cNvPicPr>
          <p:nvPr/>
        </p:nvPicPr>
        <p:blipFill>
          <a:blip r:embed="rId4"/>
          <a:stretch>
            <a:fillRect/>
          </a:stretch>
        </p:blipFill>
        <p:spPr>
          <a:xfrm>
            <a:off x="233178" y="3222702"/>
            <a:ext cx="8699947" cy="3340272"/>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502"/>
        <p:cNvGrpSpPr/>
        <p:nvPr/>
      </p:nvGrpSpPr>
      <p:grpSpPr>
        <a:xfrm>
          <a:off x="0" y="0"/>
          <a:ext cx="0" cy="0"/>
          <a:chOff x="0" y="0"/>
          <a:chExt cx="0" cy="0"/>
        </a:xfrm>
      </p:grpSpPr>
      <p:sp>
        <p:nvSpPr>
          <p:cNvPr id="3" name="Title 2">
            <a:extLst>
              <a:ext uri="{FF2B5EF4-FFF2-40B4-BE49-F238E27FC236}">
                <a16:creationId xmlns:a16="http://schemas.microsoft.com/office/drawing/2014/main" id="{8BA3B197-45DC-4B78-A5A8-A8A4180310CF}"/>
              </a:ext>
            </a:extLst>
          </p:cNvPr>
          <p:cNvSpPr>
            <a:spLocks noGrp="1"/>
          </p:cNvSpPr>
          <p:nvPr>
            <p:ph type="title"/>
          </p:nvPr>
        </p:nvSpPr>
        <p:spPr/>
        <p:txBody>
          <a:bodyPr/>
          <a:lstStyle/>
          <a:p>
            <a:r>
              <a:rPr lang="en-US" b="1" dirty="0">
                <a:solidFill>
                  <a:srgbClr val="144652"/>
                </a:solidFill>
              </a:rPr>
              <a:t> </a:t>
            </a:r>
            <a:r>
              <a:rPr lang="en-US" b="1" dirty="0">
                <a:solidFill>
                  <a:srgbClr val="144652"/>
                </a:solidFill>
                <a:latin typeface="Arial"/>
                <a:ea typeface="Arial"/>
                <a:cs typeface="Arial"/>
                <a:sym typeface="Arial"/>
              </a:rPr>
              <a:t>Activity: Evolution </a:t>
            </a:r>
            <a:br>
              <a:rPr lang="en-US" b="1" dirty="0">
                <a:solidFill>
                  <a:srgbClr val="144652"/>
                </a:solidFill>
                <a:latin typeface="Arial"/>
                <a:ea typeface="Arial"/>
                <a:cs typeface="Arial"/>
                <a:sym typeface="Arial"/>
              </a:rPr>
            </a:br>
            <a:r>
              <a:rPr lang="en-US" b="1" dirty="0">
                <a:solidFill>
                  <a:srgbClr val="144652"/>
                </a:solidFill>
                <a:latin typeface="Arial"/>
                <a:ea typeface="Arial"/>
                <a:cs typeface="Arial"/>
                <a:sym typeface="Arial"/>
              </a:rPr>
              <a:t>Muddiest Point</a:t>
            </a:r>
            <a:r>
              <a:rPr lang="en-US" sz="2000" dirty="0">
                <a:solidFill>
                  <a:srgbClr val="144652"/>
                </a:solidFill>
                <a:latin typeface="Arial"/>
                <a:ea typeface="Arial"/>
                <a:cs typeface="Arial"/>
                <a:sym typeface="Arial"/>
              </a:rPr>
              <a:t> (2 of 2)</a:t>
            </a:r>
            <a:endParaRPr lang="en-AU" sz="2000" dirty="0">
              <a:solidFill>
                <a:srgbClr val="144652"/>
              </a:solidFill>
            </a:endParaRPr>
          </a:p>
        </p:txBody>
      </p:sp>
      <p:sp>
        <p:nvSpPr>
          <p:cNvPr id="1504" name="Google Shape;1504;p176"/>
          <p:cNvSpPr txBox="1">
            <a:spLocks noGrp="1"/>
          </p:cNvSpPr>
          <p:nvPr>
            <p:ph type="body" idx="1"/>
          </p:nvPr>
        </p:nvSpPr>
        <p:spPr>
          <a:xfrm>
            <a:off x="167268" y="1485948"/>
            <a:ext cx="8809463" cy="185941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3200"/>
              <a:buFont typeface="Arial"/>
              <a:buNone/>
            </a:pPr>
            <a:r>
              <a:rPr lang="en-US" dirty="0">
                <a:latin typeface="Arial"/>
                <a:ea typeface="Arial"/>
                <a:cs typeface="Arial"/>
                <a:sym typeface="Arial"/>
              </a:rPr>
              <a:t>Complete the Ch1: Student Activity, Day 2: Evolution (Muddiest Point) Achieve </a:t>
            </a:r>
            <a:r>
              <a:rPr lang="en-US" dirty="0">
                <a:solidFill>
                  <a:schemeClr val="tx1"/>
                </a:solidFill>
                <a:latin typeface="Arial"/>
                <a:ea typeface="Arial"/>
                <a:cs typeface="Arial"/>
                <a:sym typeface="Arial"/>
              </a:rPr>
              <a:t>assessment</a:t>
            </a:r>
            <a:r>
              <a:rPr lang="en-US" dirty="0">
                <a:latin typeface="Arial"/>
                <a:ea typeface="Arial"/>
                <a:cs typeface="Arial"/>
                <a:sym typeface="Arial"/>
              </a:rPr>
              <a:t>.</a:t>
            </a:r>
            <a:endParaRPr sz="2400" dirty="0">
              <a:latin typeface="Arial"/>
              <a:ea typeface="Arial"/>
              <a:cs typeface="Arial"/>
              <a:sym typeface="Arial"/>
            </a:endParaRPr>
          </a:p>
        </p:txBody>
      </p:sp>
      <p:pic>
        <p:nvPicPr>
          <p:cNvPr id="2" name="Picture 1" descr="Icon P 5&#10;">
            <a:extLst>
              <a:ext uri="{FF2B5EF4-FFF2-40B4-BE49-F238E27FC236}">
                <a16:creationId xmlns:a16="http://schemas.microsoft.com/office/drawing/2014/main" id="{B168BDA7-A8F3-4A2F-937F-0D185575D56D}"/>
              </a:ext>
            </a:extLst>
          </p:cNvPr>
          <p:cNvPicPr>
            <a:picLocks noChangeAspect="1"/>
          </p:cNvPicPr>
          <p:nvPr/>
        </p:nvPicPr>
        <p:blipFill>
          <a:blip r:embed="rId3"/>
          <a:stretch>
            <a:fillRect/>
          </a:stretch>
        </p:blipFill>
        <p:spPr>
          <a:xfrm>
            <a:off x="1156350" y="43723"/>
            <a:ext cx="975445" cy="695004"/>
          </a:xfrm>
          <a:prstGeom prst="rect">
            <a:avLst/>
          </a:prstGeom>
        </p:spPr>
      </p:pic>
      <p:pic>
        <p:nvPicPr>
          <p:cNvPr id="5" name="Picture 4" descr="A screenshot of the muddiest point question from the Achieve course.">
            <a:extLst>
              <a:ext uri="{FF2B5EF4-FFF2-40B4-BE49-F238E27FC236}">
                <a16:creationId xmlns:a16="http://schemas.microsoft.com/office/drawing/2014/main" id="{070ABC30-D2E2-41F6-90A6-009521919203}"/>
              </a:ext>
            </a:extLst>
          </p:cNvPr>
          <p:cNvPicPr>
            <a:picLocks noChangeAspect="1"/>
          </p:cNvPicPr>
          <p:nvPr/>
        </p:nvPicPr>
        <p:blipFill>
          <a:blip r:embed="rId4"/>
          <a:stretch>
            <a:fillRect/>
          </a:stretch>
        </p:blipFill>
        <p:spPr>
          <a:xfrm>
            <a:off x="326806" y="3429000"/>
            <a:ext cx="8490386" cy="32958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43"/>
        <p:cNvGrpSpPr/>
        <p:nvPr/>
      </p:nvGrpSpPr>
      <p:grpSpPr>
        <a:xfrm>
          <a:off x="0" y="0"/>
          <a:ext cx="0" cy="0"/>
          <a:chOff x="0" y="0"/>
          <a:chExt cx="0" cy="0"/>
        </a:xfrm>
      </p:grpSpPr>
      <p:pic>
        <p:nvPicPr>
          <p:cNvPr id="6" name="Picture 5" descr="A blue and white logo P 1&#10;">
            <a:extLst>
              <a:ext uri="{FF2B5EF4-FFF2-40B4-BE49-F238E27FC236}">
                <a16:creationId xmlns:a16="http://schemas.microsoft.com/office/drawing/2014/main" id="{6CA7E9E2-1F7A-4C5C-9D9A-0F6254DD9DBC}"/>
              </a:ext>
            </a:extLst>
          </p:cNvPr>
          <p:cNvPicPr>
            <a:picLocks noChangeAspect="1"/>
          </p:cNvPicPr>
          <p:nvPr/>
        </p:nvPicPr>
        <p:blipFill>
          <a:blip r:embed="rId3"/>
          <a:stretch>
            <a:fillRect/>
          </a:stretch>
        </p:blipFill>
        <p:spPr>
          <a:xfrm>
            <a:off x="1030916" y="239232"/>
            <a:ext cx="1133954" cy="816935"/>
          </a:xfrm>
          <a:prstGeom prst="rect">
            <a:avLst/>
          </a:prstGeom>
        </p:spPr>
      </p:pic>
      <p:sp>
        <p:nvSpPr>
          <p:cNvPr id="2" name="Title 1">
            <a:extLst>
              <a:ext uri="{FF2B5EF4-FFF2-40B4-BE49-F238E27FC236}">
                <a16:creationId xmlns:a16="http://schemas.microsoft.com/office/drawing/2014/main" id="{18EB0FDE-FB70-44D8-8733-58902C747350}"/>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a:t>
            </a:r>
            <a:endParaRPr lang="en-AU" dirty="0">
              <a:solidFill>
                <a:srgbClr val="145C76"/>
              </a:solidFill>
            </a:endParaRPr>
          </a:p>
        </p:txBody>
      </p:sp>
      <p:sp>
        <p:nvSpPr>
          <p:cNvPr id="3" name="Text Placeholder 2">
            <a:extLst>
              <a:ext uri="{FF2B5EF4-FFF2-40B4-BE49-F238E27FC236}">
                <a16:creationId xmlns:a16="http://schemas.microsoft.com/office/drawing/2014/main" id="{F799F349-8BDB-4E1B-839F-FF55BA12A7B5}"/>
              </a:ext>
            </a:extLst>
          </p:cNvPr>
          <p:cNvSpPr>
            <a:spLocks noGrp="1"/>
          </p:cNvSpPr>
          <p:nvPr>
            <p:ph type="body" idx="1"/>
          </p:nvPr>
        </p:nvSpPr>
        <p:spPr/>
        <p:txBody>
          <a:bodyPr/>
          <a:lstStyle/>
          <a:p>
            <a:pPr marL="0" lvl="0" indent="0">
              <a:lnSpc>
                <a:spcPct val="115000"/>
              </a:lnSpc>
              <a:spcBef>
                <a:spcPts val="0"/>
              </a:spcBef>
              <a:buClr>
                <a:srgbClr val="000000"/>
              </a:buClr>
              <a:buSzPts val="1100"/>
              <a:buNone/>
            </a:pPr>
            <a:r>
              <a:rPr lang="en-US" sz="2600" dirty="0">
                <a:solidFill>
                  <a:srgbClr val="000000"/>
                </a:solidFill>
                <a:latin typeface="Arial"/>
                <a:ea typeface="Arial"/>
                <a:cs typeface="Arial"/>
                <a:sym typeface="Arial"/>
              </a:rPr>
              <a:t>All cells: </a:t>
            </a:r>
            <a:endParaRPr lang="en-US" sz="2600" dirty="0">
              <a:latin typeface="Arial"/>
              <a:ea typeface="Arial"/>
              <a:cs typeface="Arial"/>
              <a:sym typeface="Arial"/>
            </a:endParaRPr>
          </a:p>
          <a:p>
            <a:pPr marL="0" lvl="0" indent="0">
              <a:lnSpc>
                <a:spcPct val="115000"/>
              </a:lnSpc>
              <a:spcBef>
                <a:spcPts val="1500"/>
              </a:spcBef>
              <a:buClr>
                <a:srgbClr val="000000"/>
              </a:buClr>
              <a:buSzPts val="1100"/>
              <a:buNone/>
            </a:pPr>
            <a:r>
              <a:rPr lang="en-US" sz="2600" dirty="0">
                <a:solidFill>
                  <a:srgbClr val="000000"/>
                </a:solidFill>
                <a:latin typeface="Arial"/>
                <a:ea typeface="Arial"/>
                <a:cs typeface="Arial"/>
                <a:sym typeface="Arial"/>
              </a:rPr>
              <a:t>A. have a plasma membrane.</a:t>
            </a:r>
            <a:endParaRPr lang="en-US" sz="2600" dirty="0"/>
          </a:p>
          <a:p>
            <a:pPr marL="0" lvl="0" indent="0">
              <a:lnSpc>
                <a:spcPct val="115000"/>
              </a:lnSpc>
              <a:spcBef>
                <a:spcPts val="0"/>
              </a:spcBef>
              <a:buClr>
                <a:srgbClr val="000000"/>
              </a:buClr>
              <a:buSzPts val="1100"/>
              <a:buNone/>
            </a:pPr>
            <a:r>
              <a:rPr lang="en-US" sz="2600" dirty="0">
                <a:solidFill>
                  <a:srgbClr val="000000"/>
                </a:solidFill>
                <a:latin typeface="Arial"/>
                <a:ea typeface="Arial"/>
                <a:cs typeface="Arial"/>
                <a:sym typeface="Arial"/>
              </a:rPr>
              <a:t>B. have mitochondria.</a:t>
            </a:r>
            <a:endParaRPr lang="en-US" sz="2600" dirty="0">
              <a:latin typeface="Arial"/>
              <a:ea typeface="Arial"/>
              <a:cs typeface="Arial"/>
              <a:sym typeface="Arial"/>
            </a:endParaRPr>
          </a:p>
          <a:p>
            <a:pPr marL="0" lvl="0" indent="0">
              <a:lnSpc>
                <a:spcPct val="115000"/>
              </a:lnSpc>
              <a:spcBef>
                <a:spcPts val="0"/>
              </a:spcBef>
              <a:buClr>
                <a:srgbClr val="000000"/>
              </a:buClr>
              <a:buSzPts val="1100"/>
              <a:buNone/>
            </a:pPr>
            <a:r>
              <a:rPr lang="en-US" sz="2600" dirty="0">
                <a:solidFill>
                  <a:srgbClr val="000000"/>
                </a:solidFill>
                <a:latin typeface="Arial"/>
                <a:ea typeface="Arial"/>
                <a:cs typeface="Arial"/>
                <a:sym typeface="Arial"/>
              </a:rPr>
              <a:t>C. are approximately the same size</a:t>
            </a:r>
            <a:r>
              <a:rPr lang="en-US" sz="2600" dirty="0">
                <a:latin typeface="Arial"/>
                <a:ea typeface="Arial"/>
                <a:cs typeface="Arial"/>
                <a:sym typeface="Arial"/>
              </a:rPr>
              <a:t>.</a:t>
            </a:r>
            <a:endParaRPr lang="en-US" sz="2600" dirty="0">
              <a:solidFill>
                <a:srgbClr val="000000"/>
              </a:solidFill>
              <a:latin typeface="Arial"/>
              <a:ea typeface="Arial"/>
              <a:cs typeface="Arial"/>
              <a:sym typeface="Arial"/>
            </a:endParaRPr>
          </a:p>
          <a:p>
            <a:pPr marL="0" lvl="0" indent="0">
              <a:lnSpc>
                <a:spcPct val="115000"/>
              </a:lnSpc>
              <a:spcBef>
                <a:spcPts val="0"/>
              </a:spcBef>
              <a:buClr>
                <a:srgbClr val="000000"/>
              </a:buClr>
              <a:buSzPts val="1100"/>
              <a:buNone/>
            </a:pPr>
            <a:r>
              <a:rPr lang="en-US" sz="2600" dirty="0">
                <a:solidFill>
                  <a:srgbClr val="000000"/>
                </a:solidFill>
                <a:latin typeface="Arial"/>
                <a:ea typeface="Arial"/>
                <a:cs typeface="Arial"/>
                <a:sym typeface="Arial"/>
              </a:rPr>
              <a:t>D. are at least partially aerobic.</a:t>
            </a:r>
            <a:endParaRPr lang="en-AU" sz="2600" dirty="0"/>
          </a:p>
        </p:txBody>
      </p:sp>
    </p:spTree>
    <p:extLst>
      <p:ext uri="{BB962C8B-B14F-4D97-AF65-F5344CB8AC3E}">
        <p14:creationId xmlns:p14="http://schemas.microsoft.com/office/powerpoint/2010/main" val="1087423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52"/>
        <p:cNvGrpSpPr/>
        <p:nvPr/>
      </p:nvGrpSpPr>
      <p:grpSpPr>
        <a:xfrm>
          <a:off x="0" y="0"/>
          <a:ext cx="0" cy="0"/>
          <a:chOff x="0" y="0"/>
          <a:chExt cx="0" cy="0"/>
        </a:xfrm>
      </p:grpSpPr>
      <p:sp>
        <p:nvSpPr>
          <p:cNvPr id="2" name="Title 1">
            <a:extLst>
              <a:ext uri="{FF2B5EF4-FFF2-40B4-BE49-F238E27FC236}">
                <a16:creationId xmlns:a16="http://schemas.microsoft.com/office/drawing/2014/main" id="{9AFD0E8E-0AB1-43D7-A97B-AEB3509678C2}"/>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2, Response</a:t>
            </a:r>
            <a:endParaRPr lang="en-AU" dirty="0">
              <a:solidFill>
                <a:srgbClr val="145C76"/>
              </a:solidFill>
            </a:endParaRPr>
          </a:p>
        </p:txBody>
      </p:sp>
      <p:sp>
        <p:nvSpPr>
          <p:cNvPr id="3" name="Text Placeholder 2">
            <a:extLst>
              <a:ext uri="{FF2B5EF4-FFF2-40B4-BE49-F238E27FC236}">
                <a16:creationId xmlns:a16="http://schemas.microsoft.com/office/drawing/2014/main" id="{23C3B668-54B4-4676-997A-FD306CC01AC4}"/>
              </a:ext>
            </a:extLst>
          </p:cNvPr>
          <p:cNvSpPr>
            <a:spLocks noGrp="1"/>
          </p:cNvSpPr>
          <p:nvPr>
            <p:ph type="body" idx="1"/>
          </p:nvPr>
        </p:nvSpPr>
        <p:spPr/>
        <p:txBody>
          <a:bodyPr/>
          <a:lstStyle/>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All cells: </a:t>
            </a:r>
            <a:endParaRPr lang="en-US" sz="2400" dirty="0">
              <a:latin typeface="Arial"/>
              <a:ea typeface="Arial"/>
              <a:cs typeface="Arial"/>
              <a:sym typeface="Arial"/>
            </a:endParaRPr>
          </a:p>
          <a:p>
            <a:pPr marL="0" lvl="0" indent="0">
              <a:lnSpc>
                <a:spcPct val="115000"/>
              </a:lnSpc>
              <a:spcBef>
                <a:spcPts val="800"/>
              </a:spcBef>
              <a:buClr>
                <a:srgbClr val="000000"/>
              </a:buClr>
              <a:buSzPts val="1100"/>
              <a:buNone/>
            </a:pPr>
            <a:endParaRPr lang="en-US" sz="2400" dirty="0">
              <a:solidFill>
                <a:srgbClr val="000000"/>
              </a:solidFill>
              <a:latin typeface="Arial"/>
              <a:ea typeface="Arial"/>
              <a:cs typeface="Arial"/>
              <a:sym typeface="Arial"/>
            </a:endParaRPr>
          </a:p>
          <a:p>
            <a:pPr marL="0" lvl="0" indent="0">
              <a:lnSpc>
                <a:spcPct val="115000"/>
              </a:lnSpc>
              <a:spcBef>
                <a:spcPts val="0"/>
              </a:spcBef>
              <a:buClr>
                <a:srgbClr val="000000"/>
              </a:buClr>
              <a:buSzPts val="1100"/>
              <a:buNone/>
            </a:pPr>
            <a:r>
              <a:rPr lang="en-US" sz="2400" b="1" dirty="0">
                <a:solidFill>
                  <a:srgbClr val="000000"/>
                </a:solidFill>
                <a:latin typeface="Arial"/>
                <a:ea typeface="Arial"/>
                <a:cs typeface="Arial"/>
                <a:sym typeface="Arial"/>
              </a:rPr>
              <a:t>A. have a plasma membrane.</a:t>
            </a:r>
            <a:endParaRPr lang="en-US" sz="2400" dirty="0"/>
          </a:p>
          <a:p>
            <a:pPr marL="0" lvl="0" indent="0">
              <a:lnSpc>
                <a:spcPct val="115000"/>
              </a:lnSpc>
              <a:spcBef>
                <a:spcPts val="0"/>
              </a:spcBef>
              <a:buClr>
                <a:srgbClr val="000000"/>
              </a:buClr>
              <a:buSzPts val="1100"/>
              <a:buNone/>
            </a:pPr>
            <a:endParaRPr lang="en-US" sz="2400" b="1" dirty="0">
              <a:solidFill>
                <a:srgbClr val="000000"/>
              </a:solidFill>
              <a:latin typeface="Arial"/>
              <a:ea typeface="Arial"/>
              <a:cs typeface="Arial"/>
              <a:sym typeface="Arial"/>
            </a:endParaRPr>
          </a:p>
          <a:p>
            <a:pPr marL="0" lvl="0" indent="0">
              <a:lnSpc>
                <a:spcPct val="115000"/>
              </a:lnSpc>
              <a:spcBef>
                <a:spcPts val="0"/>
              </a:spcBef>
              <a:buClr>
                <a:srgbClr val="000000"/>
              </a:buClr>
              <a:buSzPts val="1100"/>
              <a:buNone/>
            </a:pPr>
            <a:r>
              <a:rPr lang="en-US" sz="2400" b="1" dirty="0">
                <a:latin typeface="Arial"/>
                <a:ea typeface="Arial"/>
                <a:cs typeface="Arial"/>
                <a:sym typeface="Arial"/>
              </a:rPr>
              <a:t>Cells of all kinds have a plasma membrane that defines the periphery of the cell, separating its contents from the surroundings. It is composed of lipid and protein molecules that form a thin, tough, pliable, hydrophobic barrier around the cell.</a:t>
            </a:r>
            <a:endParaRPr lang="en-AU"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Title 2">
            <a:extLst>
              <a:ext uri="{FF2B5EF4-FFF2-40B4-BE49-F238E27FC236}">
                <a16:creationId xmlns:a16="http://schemas.microsoft.com/office/drawing/2014/main" id="{0D2DF2D6-114D-443F-8D39-86EE8ED346B0}"/>
              </a:ext>
            </a:extLst>
          </p:cNvPr>
          <p:cNvSpPr>
            <a:spLocks noGrp="1"/>
          </p:cNvSpPr>
          <p:nvPr>
            <p:ph type="title"/>
          </p:nvPr>
        </p:nvSpPr>
        <p:spPr/>
        <p:txBody>
          <a:bodyPr/>
          <a:lstStyle/>
          <a:p>
            <a:r>
              <a:rPr lang="en-US" b="1" dirty="0">
                <a:solidFill>
                  <a:srgbClr val="000000"/>
                </a:solidFill>
                <a:latin typeface="Arial"/>
                <a:ea typeface="Arial"/>
                <a:cs typeface="Arial"/>
                <a:sym typeface="Arial"/>
              </a:rPr>
              <a:t>Life Arose on Earth around 4 Billion Years Ago</a:t>
            </a:r>
            <a:endParaRPr lang="en-AU" dirty="0"/>
          </a:p>
        </p:txBody>
      </p:sp>
      <p:sp>
        <p:nvSpPr>
          <p:cNvPr id="129" name="Content placeholder"/>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simple microorganisms: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extracted energy from chemical compounds              and sunlight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used energy to make </a:t>
            </a:r>
            <a:r>
              <a:rPr lang="en-US" sz="2400" b="1" i="0" u="none" strike="noStrike" cap="none">
                <a:solidFill>
                  <a:schemeClr val="dk1"/>
                </a:solidFill>
                <a:latin typeface="Arial"/>
                <a:ea typeface="Arial"/>
                <a:cs typeface="Arial"/>
                <a:sym typeface="Arial"/>
              </a:rPr>
              <a:t>biomolecules </a:t>
            </a:r>
            <a:r>
              <a:rPr lang="en-US" sz="2400" b="0" i="0" u="none" strike="noStrike" cap="none">
                <a:solidFill>
                  <a:schemeClr val="dk1"/>
                </a:solidFill>
                <a:latin typeface="Arial"/>
                <a:ea typeface="Arial"/>
                <a:cs typeface="Arial"/>
                <a:sym typeface="Arial"/>
              </a:rPr>
              <a:t>from the simple elements and compounds on the Earth’s surface </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3" name="Title 2">
            <a:extLst>
              <a:ext uri="{FF2B5EF4-FFF2-40B4-BE49-F238E27FC236}">
                <a16:creationId xmlns:a16="http://schemas.microsoft.com/office/drawing/2014/main" id="{3299875E-8805-49D8-BE4E-E09AE55C1E8B}"/>
              </a:ext>
            </a:extLst>
          </p:cNvPr>
          <p:cNvSpPr>
            <a:spLocks noGrp="1"/>
          </p:cNvSpPr>
          <p:nvPr>
            <p:ph type="title"/>
          </p:nvPr>
        </p:nvSpPr>
        <p:spPr/>
        <p:txBody>
          <a:bodyPr/>
          <a:lstStyle/>
          <a:p>
            <a:r>
              <a:rPr lang="en-US" b="1" dirty="0">
                <a:solidFill>
                  <a:srgbClr val="4E4CB4"/>
                </a:solidFill>
                <a:latin typeface="Arial"/>
                <a:ea typeface="Arial"/>
                <a:cs typeface="Arial"/>
                <a:sym typeface="Arial"/>
              </a:rPr>
              <a:t>Organisms Belong to Three Distinct Domains of Life</a:t>
            </a:r>
            <a:endParaRPr lang="en-AU" dirty="0">
              <a:solidFill>
                <a:srgbClr val="4E4CB4"/>
              </a:solidFill>
            </a:endParaRPr>
          </a:p>
        </p:txBody>
      </p:sp>
      <p:sp>
        <p:nvSpPr>
          <p:cNvPr id="261" name="Google Shape;261;p20"/>
          <p:cNvSpPr txBox="1"/>
          <p:nvPr/>
        </p:nvSpPr>
        <p:spPr>
          <a:xfrm>
            <a:off x="263525" y="1905000"/>
            <a:ext cx="82708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Bacteria </a:t>
            </a:r>
            <a:r>
              <a:rPr lang="en-US" sz="2400" b="0" i="0" u="none" strike="noStrike" cap="none">
                <a:solidFill>
                  <a:schemeClr val="dk1"/>
                </a:solidFill>
                <a:latin typeface="Arial"/>
                <a:ea typeface="Arial"/>
                <a:cs typeface="Arial"/>
                <a:sym typeface="Arial"/>
              </a:rPr>
              <a:t>= inhabit soils, surface waters, and the tissues of other living or decaying organisms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Archaea </a:t>
            </a:r>
            <a:r>
              <a:rPr lang="en-US" sz="2400" b="0" i="0" u="none" strike="noStrike" cap="none">
                <a:solidFill>
                  <a:schemeClr val="dk1"/>
                </a:solidFill>
                <a:latin typeface="Arial"/>
                <a:ea typeface="Arial"/>
                <a:cs typeface="Arial"/>
                <a:sym typeface="Arial"/>
              </a:rPr>
              <a:t>= inhabit extreme environments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Eukarya </a:t>
            </a:r>
            <a:r>
              <a:rPr lang="en-US" sz="2400" b="0" i="0" u="none" strike="noStrike" cap="none">
                <a:solidFill>
                  <a:schemeClr val="dk1"/>
                </a:solidFill>
                <a:latin typeface="Arial"/>
                <a:ea typeface="Arial"/>
                <a:cs typeface="Arial"/>
                <a:sym typeface="Arial"/>
              </a:rPr>
              <a:t>= all eukaryotic organisms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more closely related to archaea than bacteria</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3" name="Title 2">
            <a:extLst>
              <a:ext uri="{FF2B5EF4-FFF2-40B4-BE49-F238E27FC236}">
                <a16:creationId xmlns:a16="http://schemas.microsoft.com/office/drawing/2014/main" id="{D00C1CF7-391C-4D17-A8FC-81BF731AD2AF}"/>
              </a:ext>
            </a:extLst>
          </p:cNvPr>
          <p:cNvSpPr>
            <a:spLocks noGrp="1"/>
          </p:cNvSpPr>
          <p:nvPr>
            <p:ph type="title"/>
          </p:nvPr>
        </p:nvSpPr>
        <p:spPr/>
        <p:txBody>
          <a:bodyPr/>
          <a:lstStyle/>
          <a:p>
            <a:r>
              <a:rPr lang="en-US" b="1" dirty="0">
                <a:solidFill>
                  <a:srgbClr val="000000"/>
                </a:solidFill>
                <a:latin typeface="Arial"/>
                <a:ea typeface="Arial"/>
                <a:cs typeface="Arial"/>
                <a:sym typeface="Arial"/>
              </a:rPr>
              <a:t>Phylogeny of the Three Domains of Life</a:t>
            </a:r>
            <a:endParaRPr lang="en-AU" dirty="0"/>
          </a:p>
        </p:txBody>
      </p:sp>
      <p:pic>
        <p:nvPicPr>
          <p:cNvPr id="268" name="Google Shape;268;p21" descr="A vertical line extends up from the last universal common ancestor and branches to the left and right. The branch on the left extends to domain Bacteria. Two initial branches are labeled, Thermotogales and green nonsulfur bacteria. Next, the Flavobacteria branch off, then the Cyanobacteria and Gram-positive bacteria. The line ends at Proteobacteria (purple bacteria). The main branch on the right branches up to domain Archaea and continues on to domain Eukarya. The line extending into the Archaea quickly branches in two, with a line that branches into Pyrodictum and Thermoproteus on the left and a line that branches multiple times on the right. The right-hand line branches into Thermococcus, then Methanococcus, then Methanobacterium, and then Methanosarcinia before reaching Halophiles at the end of the line. The branch extending into Eukarya branches off in order to Diplomonads, Microsporidia, Trichomonads, Flagellates, Entamoebae, Slime molds, and Ciliates before branching three ways into Animals, Fungi, and Plants."/>
          <p:cNvPicPr preferRelativeResize="0"/>
          <p:nvPr/>
        </p:nvPicPr>
        <p:blipFill rotWithShape="1">
          <a:blip r:embed="rId3">
            <a:alphaModFix/>
          </a:blip>
          <a:srcRect/>
          <a:stretch/>
        </p:blipFill>
        <p:spPr>
          <a:xfrm>
            <a:off x="152400" y="1619250"/>
            <a:ext cx="8839200" cy="4038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itle 2">
            <a:extLst>
              <a:ext uri="{FF2B5EF4-FFF2-40B4-BE49-F238E27FC236}">
                <a16:creationId xmlns:a16="http://schemas.microsoft.com/office/drawing/2014/main" id="{123B75FF-EC4A-4CDE-8EFC-CC01915D39F7}"/>
              </a:ext>
            </a:extLst>
          </p:cNvPr>
          <p:cNvSpPr>
            <a:spLocks noGrp="1"/>
          </p:cNvSpPr>
          <p:nvPr>
            <p:ph type="title"/>
          </p:nvPr>
        </p:nvSpPr>
        <p:spPr>
          <a:xfrm>
            <a:off x="0" y="152399"/>
            <a:ext cx="9144000" cy="1306945"/>
          </a:xfrm>
        </p:spPr>
        <p:txBody>
          <a:bodyPr/>
          <a:lstStyle/>
          <a:p>
            <a:r>
              <a:rPr lang="en-US" b="1" dirty="0">
                <a:solidFill>
                  <a:srgbClr val="000000"/>
                </a:solidFill>
                <a:latin typeface="Arial"/>
                <a:ea typeface="Arial"/>
                <a:cs typeface="Arial"/>
                <a:sym typeface="Arial"/>
              </a:rPr>
              <a:t>Archaea and Bacteria Subgroups Are Distinguished by Their Habitats</a:t>
            </a:r>
            <a:endParaRPr lang="en-AU" dirty="0"/>
          </a:p>
        </p:txBody>
      </p:sp>
      <p:sp>
        <p:nvSpPr>
          <p:cNvPr id="275" name="Google Shape;275;p22"/>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aerobic </a:t>
            </a:r>
            <a:r>
              <a:rPr lang="en-US" sz="2400" b="0" i="0" u="none" strike="noStrike" cap="none">
                <a:solidFill>
                  <a:schemeClr val="dk1"/>
                </a:solidFill>
                <a:latin typeface="Arial"/>
                <a:ea typeface="Arial"/>
                <a:cs typeface="Arial"/>
                <a:sym typeface="Arial"/>
              </a:rPr>
              <a:t>= plentiful supply of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organisms transfer electrons from fuel to O</a:t>
            </a:r>
            <a:r>
              <a:rPr lang="en-US" sz="2400" b="0" i="0" u="none" strike="noStrike" cap="none" baseline="-25000">
                <a:solidFill>
                  <a:schemeClr val="dk1"/>
                </a:solidFill>
                <a:latin typeface="Arial"/>
                <a:ea typeface="Arial"/>
                <a:cs typeface="Arial"/>
                <a:sym typeface="Arial"/>
              </a:rPr>
              <a:t>2 </a:t>
            </a:r>
            <a:r>
              <a:rPr lang="en-US" sz="2400" b="0" i="0" u="none" strike="noStrike" cap="none">
                <a:solidFill>
                  <a:schemeClr val="dk1"/>
                </a:solidFill>
                <a:latin typeface="Arial"/>
                <a:ea typeface="Arial"/>
                <a:cs typeface="Arial"/>
                <a:sym typeface="Arial"/>
              </a:rPr>
              <a:t>for energy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anaerobic </a:t>
            </a:r>
            <a:r>
              <a:rPr lang="en-US" sz="2400" b="0" i="0" u="none" strike="noStrike" cap="none">
                <a:solidFill>
                  <a:schemeClr val="dk1"/>
                </a:solidFill>
                <a:latin typeface="Arial"/>
                <a:ea typeface="Arial"/>
                <a:cs typeface="Arial"/>
                <a:sym typeface="Arial"/>
              </a:rPr>
              <a:t>= devoid of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organisms transfer electrons to nitrate, sulfate or 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for energy</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1" u="none" strike="noStrike" cap="none">
                <a:solidFill>
                  <a:schemeClr val="dk1"/>
                </a:solidFill>
                <a:latin typeface="Arial"/>
                <a:ea typeface="Arial"/>
                <a:cs typeface="Arial"/>
                <a:sym typeface="Arial"/>
              </a:rPr>
              <a:t>obligate </a:t>
            </a:r>
            <a:r>
              <a:rPr lang="en-US" sz="2400" b="0" i="0" u="none" strike="noStrike" cap="none">
                <a:solidFill>
                  <a:schemeClr val="dk1"/>
                </a:solidFill>
                <a:latin typeface="Arial"/>
                <a:ea typeface="Arial"/>
                <a:cs typeface="Arial"/>
                <a:sym typeface="Arial"/>
              </a:rPr>
              <a:t>anaerobes</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 die when exposed to O</a:t>
            </a:r>
            <a:r>
              <a:rPr lang="en-US" sz="2400" b="0" i="0" u="none" strike="noStrike" cap="none" baseline="-25000">
                <a:solidFill>
                  <a:schemeClr val="dk1"/>
                </a:solidFill>
                <a:latin typeface="Arial"/>
                <a:ea typeface="Arial"/>
                <a:cs typeface="Arial"/>
                <a:sym typeface="Arial"/>
              </a:rPr>
              <a:t>2</a:t>
            </a:r>
            <a:endParaRPr sz="2400" b="0" i="1"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chemeClr val="dk1"/>
              </a:buClr>
              <a:buSzPts val="2800"/>
              <a:buFont typeface="Arial"/>
              <a:buChar char="–"/>
            </a:pPr>
            <a:r>
              <a:rPr lang="en-US" sz="2400" b="0" i="1" u="none" strike="noStrike" cap="none">
                <a:solidFill>
                  <a:schemeClr val="dk1"/>
                </a:solidFill>
                <a:latin typeface="Arial"/>
                <a:ea typeface="Arial"/>
                <a:cs typeface="Arial"/>
                <a:sym typeface="Arial"/>
              </a:rPr>
              <a:t>facultative </a:t>
            </a:r>
            <a:r>
              <a:rPr lang="en-US" sz="2400" b="0" i="0" u="none" strike="noStrike" cap="none">
                <a:solidFill>
                  <a:schemeClr val="dk1"/>
                </a:solidFill>
                <a:latin typeface="Arial"/>
                <a:ea typeface="Arial"/>
                <a:cs typeface="Arial"/>
                <a:sym typeface="Arial"/>
              </a:rPr>
              <a:t>anaerobes</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 can live with or without O</a:t>
            </a:r>
            <a:r>
              <a:rPr lang="en-US" sz="2400" b="0" i="0" u="none" strike="noStrike" cap="none" baseline="-25000">
                <a:solidFill>
                  <a:schemeClr val="dk1"/>
                </a:solidFill>
                <a:latin typeface="Arial"/>
                <a:ea typeface="Arial"/>
                <a:cs typeface="Arial"/>
                <a:sym typeface="Arial"/>
              </a:rPr>
              <a:t>2</a:t>
            </a:r>
            <a:endParaRPr sz="2400" b="1" i="1"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80"/>
        <p:cNvGrpSpPr/>
        <p:nvPr/>
      </p:nvGrpSpPr>
      <p:grpSpPr>
        <a:xfrm>
          <a:off x="0" y="0"/>
          <a:ext cx="0" cy="0"/>
          <a:chOff x="0" y="0"/>
          <a:chExt cx="0" cy="0"/>
        </a:xfrm>
      </p:grpSpPr>
      <p:pic>
        <p:nvPicPr>
          <p:cNvPr id="6" name="Picture 5" descr="A blue and white logo P 1&#10;">
            <a:extLst>
              <a:ext uri="{FF2B5EF4-FFF2-40B4-BE49-F238E27FC236}">
                <a16:creationId xmlns:a16="http://schemas.microsoft.com/office/drawing/2014/main" id="{F494A3BF-764F-45EF-AA0A-FE87116EAB7B}"/>
              </a:ext>
            </a:extLst>
          </p:cNvPr>
          <p:cNvPicPr>
            <a:picLocks noChangeAspect="1"/>
          </p:cNvPicPr>
          <p:nvPr/>
        </p:nvPicPr>
        <p:blipFill>
          <a:blip r:embed="rId3"/>
          <a:stretch>
            <a:fillRect/>
          </a:stretch>
        </p:blipFill>
        <p:spPr>
          <a:xfrm>
            <a:off x="1003208" y="239232"/>
            <a:ext cx="1133954" cy="816935"/>
          </a:xfrm>
          <a:prstGeom prst="rect">
            <a:avLst/>
          </a:prstGeom>
        </p:spPr>
      </p:pic>
      <p:sp>
        <p:nvSpPr>
          <p:cNvPr id="2" name="Title 1">
            <a:extLst>
              <a:ext uri="{FF2B5EF4-FFF2-40B4-BE49-F238E27FC236}">
                <a16:creationId xmlns:a16="http://schemas.microsoft.com/office/drawing/2014/main" id="{E5DE8C2A-D25E-41DE-B2C9-983BEA13E04C}"/>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3</a:t>
            </a:r>
            <a:endParaRPr lang="en-AU" dirty="0">
              <a:solidFill>
                <a:srgbClr val="145C76"/>
              </a:solidFill>
            </a:endParaRPr>
          </a:p>
        </p:txBody>
      </p:sp>
      <p:sp>
        <p:nvSpPr>
          <p:cNvPr id="3" name="Text Placeholder 2">
            <a:extLst>
              <a:ext uri="{FF2B5EF4-FFF2-40B4-BE49-F238E27FC236}">
                <a16:creationId xmlns:a16="http://schemas.microsoft.com/office/drawing/2014/main" id="{C6765D05-EFCD-4B62-B1C4-9168BA415C27}"/>
              </a:ext>
            </a:extLst>
          </p:cNvPr>
          <p:cNvSpPr>
            <a:spLocks noGrp="1"/>
          </p:cNvSpPr>
          <p:nvPr>
            <p:ph type="body" idx="1"/>
          </p:nvPr>
        </p:nvSpPr>
        <p:spPr/>
        <p:txBody>
          <a:bodyPr/>
          <a:lstStyle/>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You discover a new single-celled organism in a salt lake. Subsequent laboratory experiments reveal that the organism is able to live in the presence or absence of oxygen. This organism would most likely be classified as: </a:t>
            </a:r>
            <a:endParaRPr lang="en-US" sz="2400" dirty="0">
              <a:latin typeface="Arial"/>
              <a:ea typeface="Arial"/>
              <a:cs typeface="Arial"/>
              <a:sym typeface="Arial"/>
            </a:endParaRPr>
          </a:p>
          <a:p>
            <a:pPr marL="0" lvl="0" indent="0">
              <a:lnSpc>
                <a:spcPct val="115000"/>
              </a:lnSpc>
              <a:spcBef>
                <a:spcPts val="800"/>
              </a:spcBef>
              <a:buClr>
                <a:srgbClr val="000000"/>
              </a:buClr>
              <a:buSzPts val="1100"/>
              <a:buNone/>
            </a:pPr>
            <a:endParaRPr lang="en-US" sz="2400" dirty="0">
              <a:solidFill>
                <a:srgbClr val="000000"/>
              </a:solidFill>
              <a:latin typeface="Arial"/>
              <a:ea typeface="Arial"/>
              <a:cs typeface="Arial"/>
              <a:sym typeface="Arial"/>
            </a:endParaRPr>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A. an obligate anaerobe in the Bacterial domain. </a:t>
            </a:r>
            <a:endParaRPr lang="en-US" sz="2400" dirty="0"/>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B. an obligate anaerobe in the Archaeal domain. </a:t>
            </a:r>
            <a:endParaRPr lang="en-US" sz="2400" dirty="0"/>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C. a facultative anaerobe in the Archaeal domain. </a:t>
            </a:r>
            <a:endParaRPr lang="en-US" sz="2400" dirty="0"/>
          </a:p>
          <a:p>
            <a:pPr marL="0" lvl="0" indent="0">
              <a:lnSpc>
                <a:spcPct val="115000"/>
              </a:lnSpc>
              <a:spcBef>
                <a:spcPts val="0"/>
              </a:spcBef>
              <a:buClr>
                <a:srgbClr val="000000"/>
              </a:buClr>
              <a:buSzPts val="1100"/>
              <a:buNone/>
            </a:pPr>
            <a:r>
              <a:rPr lang="en-US" sz="2400" dirty="0">
                <a:solidFill>
                  <a:srgbClr val="000000"/>
                </a:solidFill>
                <a:latin typeface="Arial"/>
                <a:ea typeface="Arial"/>
                <a:cs typeface="Arial"/>
                <a:sym typeface="Arial"/>
              </a:rPr>
              <a:t>D. a facultative anaerobe in the Bacterial domain.</a:t>
            </a:r>
            <a:endParaRPr lang="en-AU"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289"/>
        <p:cNvGrpSpPr/>
        <p:nvPr/>
      </p:nvGrpSpPr>
      <p:grpSpPr>
        <a:xfrm>
          <a:off x="0" y="0"/>
          <a:ext cx="0" cy="0"/>
          <a:chOff x="0" y="0"/>
          <a:chExt cx="0" cy="0"/>
        </a:xfrm>
      </p:grpSpPr>
      <p:sp>
        <p:nvSpPr>
          <p:cNvPr id="4" name="Title 3">
            <a:extLst>
              <a:ext uri="{FF2B5EF4-FFF2-40B4-BE49-F238E27FC236}">
                <a16:creationId xmlns:a16="http://schemas.microsoft.com/office/drawing/2014/main" id="{9087C3C9-A321-466C-8F80-9190F19FEA7E}"/>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3, Response</a:t>
            </a:r>
            <a:endParaRPr lang="en-AU" dirty="0">
              <a:solidFill>
                <a:srgbClr val="145C76"/>
              </a:solidFill>
            </a:endParaRPr>
          </a:p>
        </p:txBody>
      </p:sp>
      <p:sp>
        <p:nvSpPr>
          <p:cNvPr id="291" name="Content Placeholder"/>
          <p:cNvSpPr txBox="1"/>
          <p:nvPr/>
        </p:nvSpPr>
        <p:spPr>
          <a:xfrm>
            <a:off x="288925" y="1295400"/>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You discover a new single-celled organism in a salt lake. Subsequent laboratory experiments reveal that the organism is able to live in the presence or absence of oxygen. This organism would most likely be classified as: </a:t>
            </a:r>
            <a:endParaRPr sz="2400" b="0" i="0" u="none" strike="noStrike" cap="none" dirty="0">
              <a:solidFill>
                <a:schemeClr val="dk1"/>
              </a:solidFill>
              <a:latin typeface="Arial"/>
              <a:ea typeface="Arial"/>
              <a:cs typeface="Arial"/>
              <a:sym typeface="Arial"/>
            </a:endParaRPr>
          </a:p>
          <a:p>
            <a:pPr marL="0" marR="0" lvl="0" indent="0" algn="l" rtl="0">
              <a:lnSpc>
                <a:spcPct val="115000"/>
              </a:lnSpc>
              <a:spcBef>
                <a:spcPts val="1500"/>
              </a:spcBef>
              <a:spcAft>
                <a:spcPts val="0"/>
              </a:spcAft>
              <a:buClr>
                <a:srgbClr val="000000"/>
              </a:buClr>
              <a:buSzPts val="1100"/>
              <a:buFont typeface="Calibri"/>
              <a:buNone/>
            </a:pPr>
            <a:r>
              <a:rPr lang="en-US" sz="2400" b="1" i="0" u="none" strike="noStrike" cap="none" dirty="0">
                <a:solidFill>
                  <a:srgbClr val="000000"/>
                </a:solidFill>
                <a:latin typeface="Arial"/>
                <a:ea typeface="Arial"/>
                <a:cs typeface="Arial"/>
                <a:sym typeface="Arial"/>
              </a:rPr>
              <a:t>C. a facultative anaerobe in the Archaeal domain. </a:t>
            </a:r>
            <a:endParaRPr dirty="0"/>
          </a:p>
          <a:p>
            <a:pPr marL="0" marR="0" lvl="0" indent="0" algn="l" rtl="0">
              <a:spcBef>
                <a:spcPts val="150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Archaea inhibit extreme environments, such as salt lakes. </a:t>
            </a:r>
            <a:r>
              <a:rPr lang="en-US" sz="2400" b="1" i="0" u="none" strike="noStrike" cap="none" dirty="0">
                <a:solidFill>
                  <a:schemeClr val="dk1"/>
                </a:solidFill>
                <a:latin typeface="Arial"/>
                <a:ea typeface="Arial"/>
                <a:cs typeface="Arial"/>
                <a:sym typeface="Arial"/>
              </a:rPr>
              <a:t>Within the Archaeal domain are subgroups distinguished by their habitats. </a:t>
            </a:r>
            <a:r>
              <a:rPr lang="en-US" sz="2400" b="1" i="1" u="none" strike="noStrike" cap="none" dirty="0">
                <a:solidFill>
                  <a:schemeClr val="dk1"/>
                </a:solidFill>
                <a:latin typeface="Arial"/>
                <a:ea typeface="Arial"/>
                <a:cs typeface="Arial"/>
                <a:sym typeface="Arial"/>
              </a:rPr>
              <a:t>Facultative </a:t>
            </a:r>
            <a:r>
              <a:rPr lang="en-US" sz="2400" b="1" i="0" u="none" strike="noStrike" cap="none" dirty="0">
                <a:solidFill>
                  <a:schemeClr val="dk1"/>
                </a:solidFill>
                <a:latin typeface="Arial"/>
                <a:ea typeface="Arial"/>
                <a:cs typeface="Arial"/>
                <a:sym typeface="Arial"/>
              </a:rPr>
              <a:t>anaerobes are able to live with or without oxygen. Thus, the newly discovered organism would most likely be classified as </a:t>
            </a:r>
            <a:r>
              <a:rPr lang="en-US" sz="2400" b="1" i="0" u="none" strike="noStrike" cap="none" dirty="0">
                <a:solidFill>
                  <a:srgbClr val="000000"/>
                </a:solidFill>
                <a:latin typeface="Arial"/>
                <a:ea typeface="Arial"/>
                <a:cs typeface="Arial"/>
                <a:sym typeface="Arial"/>
              </a:rPr>
              <a:t>a facultative anaerobe in the Archaeal domain. </a:t>
            </a:r>
            <a:endParaRPr sz="24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16119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5"/>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(2 of 5)</a:t>
            </a:r>
            <a:endParaRPr sz="2000" dirty="0"/>
          </a:p>
        </p:txBody>
      </p:sp>
      <p:pic>
        <p:nvPicPr>
          <p:cNvPr id="297" name="Google Shape;297;p25" descr="Icon P 3&#10;"/>
          <p:cNvPicPr preferRelativeResize="0"/>
          <p:nvPr/>
        </p:nvPicPr>
        <p:blipFill rotWithShape="1">
          <a:blip r:embed="rId3">
            <a:alphaModFix/>
          </a:blip>
          <a:srcRect/>
          <a:stretch/>
        </p:blipFill>
        <p:spPr>
          <a:xfrm>
            <a:off x="1700650" y="655638"/>
            <a:ext cx="1257300" cy="781050"/>
          </a:xfrm>
          <a:prstGeom prst="rect">
            <a:avLst/>
          </a:prstGeom>
          <a:noFill/>
          <a:ln>
            <a:noFill/>
          </a:ln>
        </p:spPr>
      </p:pic>
      <p:sp>
        <p:nvSpPr>
          <p:cNvPr id="298" name="Google Shape;298;p25"/>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 name="Title 2">
            <a:extLst>
              <a:ext uri="{FF2B5EF4-FFF2-40B4-BE49-F238E27FC236}">
                <a16:creationId xmlns:a16="http://schemas.microsoft.com/office/drawing/2014/main" id="{3EEA901B-AFA7-4032-B26D-049EFE8198C5}"/>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Organisms Differ Widely in Their Sources of Energy and Biosynthetic Precursors</a:t>
            </a:r>
            <a:endParaRPr lang="en-AU" sz="3200" dirty="0">
              <a:solidFill>
                <a:srgbClr val="4E4CB4"/>
              </a:solidFill>
            </a:endParaRPr>
          </a:p>
        </p:txBody>
      </p:sp>
      <p:sp>
        <p:nvSpPr>
          <p:cNvPr id="305" name="Google Shape;305;p26"/>
          <p:cNvSpPr txBox="1"/>
          <p:nvPr/>
        </p:nvSpPr>
        <p:spPr>
          <a:xfrm>
            <a:off x="436563" y="2214563"/>
            <a:ext cx="82708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phototrophs </a:t>
            </a:r>
            <a:r>
              <a:rPr lang="en-US" sz="2400" b="0" i="0" u="none" strike="noStrike" cap="none">
                <a:solidFill>
                  <a:schemeClr val="dk1"/>
                </a:solidFill>
                <a:latin typeface="Arial"/>
                <a:ea typeface="Arial"/>
                <a:cs typeface="Arial"/>
                <a:sym typeface="Arial"/>
              </a:rPr>
              <a:t>= trap and use sunlight</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chemotrophs</a:t>
            </a:r>
            <a:r>
              <a:rPr lang="en-US" sz="2400" b="0" i="0" u="none" strike="noStrike" cap="none">
                <a:solidFill>
                  <a:schemeClr val="dk1"/>
                </a:solidFill>
                <a:latin typeface="Arial"/>
                <a:ea typeface="Arial"/>
                <a:cs typeface="Arial"/>
                <a:sym typeface="Arial"/>
              </a:rPr>
              <a:t> = derive energy from oxidation of a chemical fuel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autotrophs </a:t>
            </a:r>
            <a:r>
              <a:rPr lang="en-US" sz="2400" b="0" i="0" u="none" strike="noStrike" cap="none">
                <a:solidFill>
                  <a:schemeClr val="dk1"/>
                </a:solidFill>
                <a:latin typeface="Arial"/>
                <a:ea typeface="Arial"/>
                <a:cs typeface="Arial"/>
                <a:sym typeface="Arial"/>
              </a:rPr>
              <a:t>= can synthesize all their biomolecules directly from CO</a:t>
            </a:r>
            <a:r>
              <a:rPr lang="en-US" sz="2400" b="0" i="0" u="none" strike="noStrike" cap="none" baseline="-25000">
                <a:solidFill>
                  <a:schemeClr val="dk1"/>
                </a:solidFill>
                <a:latin typeface="Arial"/>
                <a:ea typeface="Arial"/>
                <a:cs typeface="Arial"/>
                <a:sym typeface="Arial"/>
              </a:rPr>
              <a:t>2</a:t>
            </a: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heterotrophs </a:t>
            </a:r>
            <a:r>
              <a:rPr lang="en-US" sz="2400" b="0" i="0" u="none" strike="noStrike" cap="none">
                <a:solidFill>
                  <a:schemeClr val="dk1"/>
                </a:solidFill>
                <a:latin typeface="Arial"/>
                <a:ea typeface="Arial"/>
                <a:cs typeface="Arial"/>
                <a:sym typeface="Arial"/>
              </a:rPr>
              <a:t>= require some preformed organic nutrients made by other organisms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 name="Title 2">
            <a:extLst>
              <a:ext uri="{FF2B5EF4-FFF2-40B4-BE49-F238E27FC236}">
                <a16:creationId xmlns:a16="http://schemas.microsoft.com/office/drawing/2014/main" id="{00FFCC56-0680-40A0-AAE7-96C28296E713}"/>
              </a:ext>
            </a:extLst>
          </p:cNvPr>
          <p:cNvSpPr>
            <a:spLocks noGrp="1"/>
          </p:cNvSpPr>
          <p:nvPr>
            <p:ph type="title"/>
          </p:nvPr>
        </p:nvSpPr>
        <p:spPr/>
        <p:txBody>
          <a:bodyPr/>
          <a:lstStyle/>
          <a:p>
            <a:r>
              <a:rPr lang="en-US" sz="3600" b="1" dirty="0">
                <a:solidFill>
                  <a:srgbClr val="000000"/>
                </a:solidFill>
                <a:latin typeface="Arial"/>
                <a:ea typeface="Arial"/>
                <a:cs typeface="Arial"/>
                <a:sym typeface="Arial"/>
              </a:rPr>
              <a:t>Classifying Organisms According to Their Source of Energy</a:t>
            </a:r>
            <a:endParaRPr lang="en-AU" sz="3600" dirty="0"/>
          </a:p>
        </p:txBody>
      </p:sp>
      <p:pic>
        <p:nvPicPr>
          <p:cNvPr id="312" name="Google Shape;312;p27" descr="A tree chart shows the energy sources (chemical or light energy) and carbon sources (C O 2 or organic compounds) of different organisms."/>
          <p:cNvPicPr preferRelativeResize="0"/>
          <p:nvPr/>
        </p:nvPicPr>
        <p:blipFill rotWithShape="1">
          <a:blip r:embed="rId3">
            <a:alphaModFix/>
          </a:blip>
          <a:srcRect/>
          <a:stretch/>
        </p:blipFill>
        <p:spPr>
          <a:xfrm>
            <a:off x="1101725" y="1447800"/>
            <a:ext cx="6940550" cy="5238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17"/>
        <p:cNvGrpSpPr/>
        <p:nvPr/>
      </p:nvGrpSpPr>
      <p:grpSpPr>
        <a:xfrm>
          <a:off x="0" y="0"/>
          <a:ext cx="0" cy="0"/>
          <a:chOff x="0" y="0"/>
          <a:chExt cx="0" cy="0"/>
        </a:xfrm>
      </p:grpSpPr>
      <p:sp>
        <p:nvSpPr>
          <p:cNvPr id="2" name="Title 1">
            <a:extLst>
              <a:ext uri="{FF2B5EF4-FFF2-40B4-BE49-F238E27FC236}">
                <a16:creationId xmlns:a16="http://schemas.microsoft.com/office/drawing/2014/main" id="{D98DACB6-4463-4C44-86C7-CDDE9071F9DF}"/>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4</a:t>
            </a:r>
            <a:endParaRPr lang="en-AU" dirty="0">
              <a:solidFill>
                <a:srgbClr val="145C76"/>
              </a:solidFill>
            </a:endParaRPr>
          </a:p>
        </p:txBody>
      </p:sp>
      <p:sp>
        <p:nvSpPr>
          <p:cNvPr id="321"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Humans are: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photoautotrophs.</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chemoautotrophs.</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photoheterotrophs</a:t>
            </a:r>
            <a:r>
              <a:rPr lang="en-US" sz="2400" b="0" i="0" u="none" strike="noStrike" cap="none">
                <a:solidFill>
                  <a:schemeClr val="dk1"/>
                </a:solidFill>
                <a:latin typeface="Arial"/>
                <a:ea typeface="Arial"/>
                <a:cs typeface="Arial"/>
                <a:sym typeface="Arial"/>
              </a:rPr>
              <a:t>.</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chemoheterotrophs.</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pic>
        <p:nvPicPr>
          <p:cNvPr id="4" name="Picture 3" descr="Icon P 3&#10;">
            <a:extLst>
              <a:ext uri="{FF2B5EF4-FFF2-40B4-BE49-F238E27FC236}">
                <a16:creationId xmlns:a16="http://schemas.microsoft.com/office/drawing/2014/main" id="{20038B03-9B09-4541-BACE-FF2490239780}"/>
              </a:ext>
            </a:extLst>
          </p:cNvPr>
          <p:cNvPicPr>
            <a:picLocks noChangeAspect="1"/>
          </p:cNvPicPr>
          <p:nvPr/>
        </p:nvPicPr>
        <p:blipFill>
          <a:blip r:embed="rId3"/>
          <a:stretch>
            <a:fillRect/>
          </a:stretch>
        </p:blipFill>
        <p:spPr>
          <a:xfrm>
            <a:off x="920081" y="239232"/>
            <a:ext cx="1133954" cy="81693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26"/>
        <p:cNvGrpSpPr/>
        <p:nvPr/>
      </p:nvGrpSpPr>
      <p:grpSpPr>
        <a:xfrm>
          <a:off x="0" y="0"/>
          <a:ext cx="0" cy="0"/>
          <a:chOff x="0" y="0"/>
          <a:chExt cx="0" cy="0"/>
        </a:xfrm>
      </p:grpSpPr>
      <p:sp>
        <p:nvSpPr>
          <p:cNvPr id="2" name="Title 1">
            <a:extLst>
              <a:ext uri="{FF2B5EF4-FFF2-40B4-BE49-F238E27FC236}">
                <a16:creationId xmlns:a16="http://schemas.microsoft.com/office/drawing/2014/main" id="{E7A57165-63F4-4F52-93F5-8BF90BA14631}"/>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4, Response</a:t>
            </a:r>
            <a:endParaRPr lang="en-AU" dirty="0">
              <a:solidFill>
                <a:srgbClr val="145C76"/>
              </a:solidFill>
            </a:endParaRPr>
          </a:p>
        </p:txBody>
      </p:sp>
      <p:sp>
        <p:nvSpPr>
          <p:cNvPr id="328"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Humans are: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D. chemoheterotrophs.</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2800"/>
              <a:buFont typeface="Arial"/>
              <a:buNone/>
            </a:pPr>
            <a:r>
              <a:rPr lang="en-US" sz="2400" b="1" i="0" u="none" strike="noStrike" cap="none">
                <a:solidFill>
                  <a:schemeClr val="dk1"/>
                </a:solidFill>
                <a:latin typeface="Arial"/>
                <a:ea typeface="Arial"/>
                <a:cs typeface="Arial"/>
                <a:sym typeface="Arial"/>
              </a:rPr>
              <a:t>Humans derive energy from oxidation of a chemical fuel, making them chemotrophs. Additionally, humans require some preformed organic nutrients made by other organisms, making them heterotrophs. By combining these terms, humans can be described as </a:t>
            </a:r>
            <a:r>
              <a:rPr lang="en-US" sz="2400" b="1" i="0" u="none" strike="noStrike" cap="none">
                <a:solidFill>
                  <a:srgbClr val="000000"/>
                </a:solidFill>
                <a:latin typeface="Arial"/>
                <a:ea typeface="Arial"/>
                <a:cs typeface="Arial"/>
                <a:sym typeface="Arial"/>
              </a:rPr>
              <a:t>chemoheterotrophs.</a:t>
            </a:r>
            <a:endParaRPr sz="2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Google Shape;135;p3" descr="Icon P1"/>
          <p:cNvPicPr preferRelativeResize="0"/>
          <p:nvPr/>
        </p:nvPicPr>
        <p:blipFill rotWithShape="1">
          <a:blip r:embed="rId3">
            <a:alphaModFix/>
          </a:blip>
          <a:srcRect/>
          <a:stretch/>
        </p:blipFill>
        <p:spPr>
          <a:xfrm>
            <a:off x="1695450" y="229467"/>
            <a:ext cx="1190625" cy="781050"/>
          </a:xfrm>
          <a:prstGeom prst="rect">
            <a:avLst/>
          </a:prstGeom>
          <a:noFill/>
          <a:ln>
            <a:noFill/>
          </a:ln>
        </p:spPr>
      </p:pic>
      <p:sp>
        <p:nvSpPr>
          <p:cNvPr id="3" name="Title 2">
            <a:extLst>
              <a:ext uri="{FF2B5EF4-FFF2-40B4-BE49-F238E27FC236}">
                <a16:creationId xmlns:a16="http://schemas.microsoft.com/office/drawing/2014/main" id="{9BEF55AC-924F-4207-A8BB-9A899278C5C5}"/>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1</a:t>
            </a:r>
            <a:r>
              <a:rPr lang="en-US" sz="2000" dirty="0">
                <a:solidFill>
                  <a:srgbClr val="1D6E7D"/>
                </a:solidFill>
                <a:latin typeface="Arial"/>
                <a:ea typeface="Arial"/>
                <a:cs typeface="Arial"/>
                <a:sym typeface="Arial"/>
              </a:rPr>
              <a:t> (1 of 2)</a:t>
            </a:r>
            <a:endParaRPr lang="en-AU" dirty="0"/>
          </a:p>
        </p:txBody>
      </p:sp>
      <p:sp>
        <p:nvSpPr>
          <p:cNvPr id="136" name="Conten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are the fundamental unit of life. </a:t>
            </a:r>
            <a:r>
              <a:rPr lang="en-US" sz="2800" b="0" i="0" u="none" strike="noStrike" cap="none">
                <a:solidFill>
                  <a:schemeClr val="dk1"/>
                </a:solidFill>
                <a:latin typeface="Arial"/>
                <a:ea typeface="Arial"/>
                <a:cs typeface="Arial"/>
                <a:sym typeface="Arial"/>
              </a:rPr>
              <a:t>Although they vary in complexity and can be highly specialized for their environment or function within a multicellular organism, they share remarkable similarities.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 name="Title 2">
            <a:extLst>
              <a:ext uri="{FF2B5EF4-FFF2-40B4-BE49-F238E27FC236}">
                <a16:creationId xmlns:a16="http://schemas.microsoft.com/office/drawing/2014/main" id="{4C199531-D000-496B-A0D5-98FE51B989BF}"/>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Bacteria and Archaeal Cells Share Common Features but Differ in Important Ways</a:t>
            </a:r>
            <a:endParaRPr lang="en-AU" sz="3200" dirty="0">
              <a:solidFill>
                <a:srgbClr val="4E4CB4"/>
              </a:solidFill>
            </a:endParaRPr>
          </a:p>
        </p:txBody>
      </p:sp>
      <p:sp>
        <p:nvSpPr>
          <p:cNvPr id="5" name="Text Placeholder 4">
            <a:extLst>
              <a:ext uri="{FF2B5EF4-FFF2-40B4-BE49-F238E27FC236}">
                <a16:creationId xmlns:a16="http://schemas.microsoft.com/office/drawing/2014/main" id="{C2B23092-96D8-4D88-B06B-0F9CC724A483}"/>
              </a:ext>
            </a:extLst>
          </p:cNvPr>
          <p:cNvSpPr>
            <a:spLocks noGrp="1"/>
          </p:cNvSpPr>
          <p:nvPr>
            <p:ph type="body" idx="2"/>
          </p:nvPr>
        </p:nvSpPr>
        <p:spPr>
          <a:xfrm>
            <a:off x="457200" y="1555116"/>
            <a:ext cx="4040188" cy="3951288"/>
          </a:xfrm>
        </p:spPr>
        <p:txBody>
          <a:bodyPr/>
          <a:lstStyle/>
          <a:p>
            <a:r>
              <a:rPr lang="en-US" b="1" dirty="0">
                <a:latin typeface="Arial"/>
                <a:ea typeface="Arial"/>
                <a:cs typeface="Arial"/>
                <a:sym typeface="Arial"/>
              </a:rPr>
              <a:t>cell envelope </a:t>
            </a:r>
            <a:r>
              <a:rPr lang="en-US" dirty="0">
                <a:latin typeface="Arial"/>
                <a:ea typeface="Arial"/>
                <a:cs typeface="Arial"/>
                <a:sym typeface="Arial"/>
              </a:rPr>
              <a:t>= composed of plasma membrane, outer membrane, and peptidoglycan (high molecular weight polymer)</a:t>
            </a:r>
            <a:endParaRPr lang="en-AU" dirty="0"/>
          </a:p>
        </p:txBody>
      </p:sp>
      <p:pic>
        <p:nvPicPr>
          <p:cNvPr id="11" name="Picture" descr="Part a shows a vertical rod representing a Gram-negative bacterium with its outer layer labeled, cell envelope; structures differ. Short thread-like structures extending from all sides of the cell are labeled, pili; provide points of adhesion to surface of other cells. Many small dots found in a concentric ring around the central region are labeled, ribosomes; bacterial and archaeal ribosomes are smaller than eukaryotic ribosomes, but serve the same function – protein synthesis from an R N A message. Several long strands extending from the cell are labeled, flagella; propel cell through its surroundings. ">
            <a:extLst>
              <a:ext uri="{FF2B5EF4-FFF2-40B4-BE49-F238E27FC236}">
                <a16:creationId xmlns:a16="http://schemas.microsoft.com/office/drawing/2014/main" id="{9A69E435-4BC7-4B31-90EB-F2749F47EBCE}"/>
              </a:ext>
            </a:extLst>
          </p:cNvPr>
          <p:cNvPicPr preferRelativeResize="0"/>
          <p:nvPr/>
        </p:nvPicPr>
        <p:blipFill rotWithShape="1">
          <a:blip r:embed="rId3">
            <a:alphaModFix/>
          </a:blip>
          <a:srcRect/>
          <a:stretch/>
        </p:blipFill>
        <p:spPr>
          <a:xfrm>
            <a:off x="5512500" y="1555116"/>
            <a:ext cx="2739260" cy="45894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 name="Title 2">
            <a:extLst>
              <a:ext uri="{FF2B5EF4-FFF2-40B4-BE49-F238E27FC236}">
                <a16:creationId xmlns:a16="http://schemas.microsoft.com/office/drawing/2014/main" id="{AE462291-F13A-47C3-8EEC-F65DB8B0BB13}"/>
              </a:ext>
            </a:extLst>
          </p:cNvPr>
          <p:cNvSpPr>
            <a:spLocks noGrp="1"/>
          </p:cNvSpPr>
          <p:nvPr>
            <p:ph type="title"/>
          </p:nvPr>
        </p:nvSpPr>
        <p:spPr>
          <a:xfrm>
            <a:off x="0" y="152400"/>
            <a:ext cx="9144000" cy="1214582"/>
          </a:xfrm>
        </p:spPr>
        <p:txBody>
          <a:bodyPr/>
          <a:lstStyle/>
          <a:p>
            <a:r>
              <a:rPr lang="en-US" b="1" dirty="0">
                <a:solidFill>
                  <a:srgbClr val="000000"/>
                </a:solidFill>
                <a:latin typeface="Arial"/>
                <a:ea typeface="Arial"/>
                <a:cs typeface="Arial"/>
                <a:sym typeface="Arial"/>
              </a:rPr>
              <a:t>Bacterial and Archaeal Cell Envelopes</a:t>
            </a:r>
            <a:endParaRPr lang="en-AU" dirty="0"/>
          </a:p>
        </p:txBody>
      </p:sp>
      <p:sp>
        <p:nvSpPr>
          <p:cNvPr id="4" name="Rectangle 3">
            <a:extLst>
              <a:ext uri="{FF2B5EF4-FFF2-40B4-BE49-F238E27FC236}">
                <a16:creationId xmlns:a16="http://schemas.microsoft.com/office/drawing/2014/main" id="{F41467C0-0307-4F9E-92A8-269382E1E3D9}"/>
              </a:ext>
            </a:extLst>
          </p:cNvPr>
          <p:cNvSpPr/>
          <p:nvPr/>
        </p:nvSpPr>
        <p:spPr>
          <a:xfrm>
            <a:off x="294640" y="1479311"/>
            <a:ext cx="4572000" cy="4732834"/>
          </a:xfrm>
          <a:prstGeom prst="rect">
            <a:avLst/>
          </a:prstGeom>
        </p:spPr>
        <p:txBody>
          <a:bodyPr>
            <a:spAutoFit/>
          </a:bodyPr>
          <a:lstStyle/>
          <a:p>
            <a:pPr marL="457200" lvl="0" indent="-406400">
              <a:lnSpc>
                <a:spcPct val="110000"/>
              </a:lnSpc>
              <a:buClr>
                <a:schemeClr val="dk1"/>
              </a:buClr>
              <a:buSzPts val="2800"/>
              <a:buFont typeface="Arial"/>
              <a:buChar char="•"/>
            </a:pPr>
            <a:r>
              <a:rPr lang="en-US" sz="2400" dirty="0">
                <a:solidFill>
                  <a:schemeClr val="dk1"/>
                </a:solidFill>
              </a:rPr>
              <a:t>gram-positive bacteria:</a:t>
            </a:r>
            <a:endParaRPr lang="en-US" dirty="0"/>
          </a:p>
          <a:p>
            <a:pPr marL="914400" lvl="1" indent="-406400">
              <a:lnSpc>
                <a:spcPct val="110000"/>
              </a:lnSpc>
              <a:buClr>
                <a:schemeClr val="dk1"/>
              </a:buClr>
              <a:buSzPts val="2800"/>
              <a:buFont typeface="Arial"/>
              <a:buChar char="–"/>
            </a:pPr>
            <a:r>
              <a:rPr lang="en-US" sz="2200" dirty="0">
                <a:solidFill>
                  <a:schemeClr val="dk1"/>
                </a:solidFill>
              </a:rPr>
              <a:t>colored by Gram’s stain</a:t>
            </a:r>
            <a:endParaRPr lang="en-US" sz="2200" dirty="0"/>
          </a:p>
          <a:p>
            <a:pPr marL="914400" lvl="1" indent="-406400">
              <a:lnSpc>
                <a:spcPct val="110000"/>
              </a:lnSpc>
              <a:buClr>
                <a:schemeClr val="dk1"/>
              </a:buClr>
              <a:buSzPts val="2800"/>
              <a:buFont typeface="Arial"/>
              <a:buChar char="–"/>
            </a:pPr>
            <a:r>
              <a:rPr lang="en-US" sz="2200" dirty="0">
                <a:solidFill>
                  <a:schemeClr val="dk1"/>
                </a:solidFill>
              </a:rPr>
              <a:t>thick peptidoglycan layer outside plasma membrane</a:t>
            </a:r>
            <a:endParaRPr lang="en-US" sz="2200" dirty="0"/>
          </a:p>
          <a:p>
            <a:pPr marL="914400" lvl="1" indent="-406400">
              <a:lnSpc>
                <a:spcPct val="110000"/>
              </a:lnSpc>
              <a:buClr>
                <a:schemeClr val="dk1"/>
              </a:buClr>
              <a:buSzPts val="2800"/>
              <a:buFont typeface="Arial"/>
              <a:buChar char="–"/>
            </a:pPr>
            <a:r>
              <a:rPr lang="en-US" sz="2200" dirty="0">
                <a:solidFill>
                  <a:schemeClr val="dk1"/>
                </a:solidFill>
              </a:rPr>
              <a:t>lack an outer membrane</a:t>
            </a:r>
            <a:endParaRPr lang="en-US" sz="2200" b="1" dirty="0">
              <a:solidFill>
                <a:schemeClr val="dk1"/>
              </a:solidFill>
            </a:endParaRPr>
          </a:p>
          <a:p>
            <a:pPr marL="457200" lvl="0" indent="-406400">
              <a:lnSpc>
                <a:spcPct val="110000"/>
              </a:lnSpc>
              <a:buClr>
                <a:schemeClr val="dk1"/>
              </a:buClr>
              <a:buSzPts val="2800"/>
              <a:buFont typeface="Arial"/>
              <a:buChar char="•"/>
            </a:pPr>
            <a:r>
              <a:rPr lang="en-US" sz="2400" dirty="0">
                <a:solidFill>
                  <a:schemeClr val="dk1"/>
                </a:solidFill>
              </a:rPr>
              <a:t>gram-negative bacteria: </a:t>
            </a:r>
            <a:endParaRPr lang="en-US" dirty="0"/>
          </a:p>
          <a:p>
            <a:pPr marL="914400" lvl="1" indent="-406400">
              <a:lnSpc>
                <a:spcPct val="110000"/>
              </a:lnSpc>
              <a:buClr>
                <a:schemeClr val="dk1"/>
              </a:buClr>
              <a:buSzPts val="2800"/>
              <a:buFont typeface="Arial"/>
              <a:buChar char="–"/>
            </a:pPr>
            <a:r>
              <a:rPr lang="en-US" sz="2200" dirty="0">
                <a:solidFill>
                  <a:schemeClr val="dk1"/>
                </a:solidFill>
              </a:rPr>
              <a:t>outer membrane composed of a lipid bilayer </a:t>
            </a:r>
            <a:endParaRPr lang="en-US" sz="2200" dirty="0"/>
          </a:p>
          <a:p>
            <a:pPr marL="457200" lvl="0" indent="-406400">
              <a:lnSpc>
                <a:spcPct val="110000"/>
              </a:lnSpc>
              <a:buClr>
                <a:schemeClr val="dk1"/>
              </a:buClr>
              <a:buSzPts val="2800"/>
              <a:buFont typeface="Arial"/>
              <a:buChar char="•"/>
            </a:pPr>
            <a:r>
              <a:rPr lang="en-US" sz="2400" dirty="0">
                <a:solidFill>
                  <a:schemeClr val="dk1"/>
                </a:solidFill>
              </a:rPr>
              <a:t>archaea: </a:t>
            </a:r>
            <a:endParaRPr lang="en-US" dirty="0"/>
          </a:p>
          <a:p>
            <a:pPr marL="914400" lvl="1" indent="-406400">
              <a:lnSpc>
                <a:spcPct val="110000"/>
              </a:lnSpc>
              <a:buClr>
                <a:schemeClr val="dk1"/>
              </a:buClr>
              <a:buSzPts val="2800"/>
              <a:buFont typeface="Arial"/>
              <a:buChar char="–"/>
            </a:pPr>
            <a:r>
              <a:rPr lang="en-US" sz="2200" dirty="0">
                <a:solidFill>
                  <a:schemeClr val="dk1"/>
                </a:solidFill>
              </a:rPr>
              <a:t>layer of peptidoglycan or protein confers rigidity on their cell envelopes</a:t>
            </a:r>
            <a:endParaRPr lang="en-AU" sz="2200" dirty="0"/>
          </a:p>
        </p:txBody>
      </p:sp>
      <p:pic>
        <p:nvPicPr>
          <p:cNvPr id="7" name="Google Shape;343;p31" descr="Parts b, c, and d show the cell envelopes of a gram-positive bacterium, a gram-negative bacterium, and an archaeon, respectively.">
            <a:extLst>
              <a:ext uri="{FF2B5EF4-FFF2-40B4-BE49-F238E27FC236}">
                <a16:creationId xmlns:a16="http://schemas.microsoft.com/office/drawing/2014/main" id="{1A6C3FEA-0B94-4E5D-8831-3F1B3493580B}"/>
              </a:ext>
            </a:extLst>
          </p:cNvPr>
          <p:cNvPicPr preferRelativeResize="0"/>
          <p:nvPr/>
        </p:nvPicPr>
        <p:blipFill rotWithShape="1">
          <a:blip r:embed="rId3">
            <a:alphaModFix/>
          </a:blip>
          <a:srcRect/>
          <a:stretch/>
        </p:blipFill>
        <p:spPr>
          <a:xfrm>
            <a:off x="5053519" y="1495425"/>
            <a:ext cx="3631188" cy="4984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(2 of 6)</a:t>
            </a:r>
            <a:endParaRPr sz="2000" dirty="0"/>
          </a:p>
        </p:txBody>
      </p:sp>
      <p:pic>
        <p:nvPicPr>
          <p:cNvPr id="350" name="Google Shape;350;p32" descr="Icon P 2&#10;"/>
          <p:cNvPicPr preferRelativeResize="0"/>
          <p:nvPr/>
        </p:nvPicPr>
        <p:blipFill rotWithShape="1">
          <a:blip r:embed="rId3">
            <a:alphaModFix/>
          </a:blip>
          <a:srcRect/>
          <a:stretch/>
        </p:blipFill>
        <p:spPr>
          <a:xfrm>
            <a:off x="1657062" y="207243"/>
            <a:ext cx="1228725" cy="809625"/>
          </a:xfrm>
          <a:prstGeom prst="rect">
            <a:avLst/>
          </a:prstGeom>
          <a:noFill/>
          <a:ln>
            <a:noFill/>
          </a:ln>
        </p:spPr>
      </p:pic>
      <p:sp>
        <p:nvSpPr>
          <p:cNvPr id="351" name="Google Shape;351;p3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 name="Title 2">
            <a:extLst>
              <a:ext uri="{FF2B5EF4-FFF2-40B4-BE49-F238E27FC236}">
                <a16:creationId xmlns:a16="http://schemas.microsoft.com/office/drawing/2014/main" id="{06FC1494-0DCF-40C4-BFA0-560813BBAD18}"/>
              </a:ext>
            </a:extLst>
          </p:cNvPr>
          <p:cNvSpPr>
            <a:spLocks noGrp="1"/>
          </p:cNvSpPr>
          <p:nvPr>
            <p:ph type="title"/>
          </p:nvPr>
        </p:nvSpPr>
        <p:spPr/>
        <p:txBody>
          <a:bodyPr/>
          <a:lstStyle/>
          <a:p>
            <a:r>
              <a:rPr lang="en-US" b="1" dirty="0">
                <a:solidFill>
                  <a:srgbClr val="000000"/>
                </a:solidFill>
                <a:latin typeface="Arial"/>
                <a:ea typeface="Arial"/>
                <a:cs typeface="Arial"/>
                <a:sym typeface="Arial"/>
              </a:rPr>
              <a:t>The </a:t>
            </a:r>
            <a:r>
              <a:rPr lang="en-US" b="1" i="1" dirty="0">
                <a:solidFill>
                  <a:srgbClr val="000000"/>
                </a:solidFill>
                <a:latin typeface="Arial"/>
                <a:ea typeface="Arial"/>
                <a:cs typeface="Arial"/>
                <a:sym typeface="Arial"/>
              </a:rPr>
              <a:t>E. coli </a:t>
            </a:r>
            <a:r>
              <a:rPr lang="en-US" b="1" dirty="0">
                <a:solidFill>
                  <a:srgbClr val="000000"/>
                </a:solidFill>
                <a:latin typeface="Arial"/>
                <a:ea typeface="Arial"/>
                <a:cs typeface="Arial"/>
                <a:sym typeface="Arial"/>
              </a:rPr>
              <a:t>Cytoplasm</a:t>
            </a:r>
            <a:endParaRPr lang="en-AU" dirty="0"/>
          </a:p>
        </p:txBody>
      </p:sp>
      <p:sp>
        <p:nvSpPr>
          <p:cNvPr id="358" name="Google Shape;358;p33"/>
          <p:cNvSpPr txBox="1"/>
          <p:nvPr/>
        </p:nvSpPr>
        <p:spPr>
          <a:xfrm>
            <a:off x="315913" y="1676400"/>
            <a:ext cx="85121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contains ribosomes, enzymes, metabolites, cofactors, and inorganic ions.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the nucleoid contains a single, circular molecule of DNA</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plasmids </a:t>
            </a:r>
            <a:r>
              <a:rPr lang="en-US" sz="2400" b="0" i="0" u="none" strike="noStrike" cap="none" dirty="0">
                <a:solidFill>
                  <a:schemeClr val="dk1"/>
                </a:solidFill>
                <a:latin typeface="Arial"/>
                <a:ea typeface="Arial"/>
                <a:cs typeface="Arial"/>
                <a:sym typeface="Arial"/>
              </a:rPr>
              <a:t>= smaller, circular segments of DNA that confer resistance to toxins and antibiotics in the environment</a:t>
            </a:r>
            <a:endParaRPr sz="2400" b="1"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Arial"/>
              <a:buNone/>
            </a:pPr>
            <a:r>
              <a:rPr lang="en-US" sz="2000" b="1" i="0" u="none" strike="noStrike" cap="none" dirty="0">
                <a:solidFill>
                  <a:schemeClr val="dk1"/>
                </a:solidFill>
                <a:latin typeface="Arial"/>
                <a:ea typeface="Arial"/>
                <a:cs typeface="Arial"/>
                <a:sym typeface="Arial"/>
              </a:rPr>
              <a:t>  </a:t>
            </a: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 name="Title 2">
            <a:extLst>
              <a:ext uri="{FF2B5EF4-FFF2-40B4-BE49-F238E27FC236}">
                <a16:creationId xmlns:a16="http://schemas.microsoft.com/office/drawing/2014/main" id="{150175BF-6BF2-471E-B8A6-5363AA46F2AB}"/>
              </a:ext>
            </a:extLst>
          </p:cNvPr>
          <p:cNvSpPr>
            <a:spLocks noGrp="1"/>
          </p:cNvSpPr>
          <p:nvPr>
            <p:ph type="title"/>
          </p:nvPr>
        </p:nvSpPr>
        <p:spPr>
          <a:xfrm>
            <a:off x="0" y="152400"/>
            <a:ext cx="9144000" cy="1419546"/>
          </a:xfrm>
        </p:spPr>
        <p:txBody>
          <a:bodyPr/>
          <a:lstStyle/>
          <a:p>
            <a:r>
              <a:rPr lang="en-US" sz="3200" b="1" dirty="0">
                <a:solidFill>
                  <a:srgbClr val="4E4CB4"/>
                </a:solidFill>
                <a:latin typeface="Arial"/>
                <a:ea typeface="Arial"/>
                <a:cs typeface="Arial"/>
                <a:sym typeface="Arial"/>
              </a:rPr>
              <a:t>Eukaryotic Cells Have a Variety of Membranous Organelles, Which Can Be Isolated for Study</a:t>
            </a:r>
            <a:endParaRPr lang="en-AU" sz="3200" dirty="0">
              <a:solidFill>
                <a:srgbClr val="4E4CB4"/>
              </a:solidFill>
            </a:endParaRPr>
          </a:p>
        </p:txBody>
      </p:sp>
      <p:sp>
        <p:nvSpPr>
          <p:cNvPr id="365" name="Google Shape;365;p34"/>
          <p:cNvSpPr txBox="1"/>
          <p:nvPr/>
        </p:nvSpPr>
        <p:spPr>
          <a:xfrm>
            <a:off x="331788" y="23622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mitochondria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the site of most of the energy-extracting reactions of the cell</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endoplasmic reticulum </a:t>
            </a:r>
            <a:r>
              <a:rPr lang="en-US" sz="2400" b="0" i="0" u="none" strike="noStrike" cap="none">
                <a:solidFill>
                  <a:schemeClr val="dk1"/>
                </a:solidFill>
                <a:latin typeface="Arial"/>
                <a:ea typeface="Arial"/>
                <a:cs typeface="Arial"/>
                <a:sym typeface="Arial"/>
              </a:rPr>
              <a:t>and </a:t>
            </a:r>
            <a:r>
              <a:rPr lang="en-US" sz="2400" b="1" i="0" u="none" strike="noStrike" cap="none">
                <a:solidFill>
                  <a:schemeClr val="dk1"/>
                </a:solidFill>
                <a:latin typeface="Arial"/>
                <a:ea typeface="Arial"/>
                <a:cs typeface="Arial"/>
                <a:sym typeface="Arial"/>
              </a:rPr>
              <a:t>Golgi complexes</a:t>
            </a:r>
            <a:r>
              <a:rPr lang="en-US" sz="2400" b="0" i="0" u="none" strike="noStrike" cap="none">
                <a:solidFill>
                  <a:schemeClr val="dk1"/>
                </a:solidFill>
                <a:latin typeface="Arial"/>
                <a:ea typeface="Arial"/>
                <a:cs typeface="Arial"/>
                <a:sym typeface="Arial"/>
              </a:rPr>
              <a:t> = play central roles in the synthesis and processing of lipids and membrane proteins</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peroxisomes</a:t>
            </a:r>
            <a:r>
              <a:rPr lang="en-US" sz="2400" b="0" i="0" u="none" strike="noStrike" cap="none">
                <a:solidFill>
                  <a:schemeClr val="dk1"/>
                </a:solidFill>
                <a:latin typeface="Arial"/>
                <a:ea typeface="Arial"/>
                <a:cs typeface="Arial"/>
                <a:sym typeface="Arial"/>
              </a:rPr>
              <a:t> = site of the oxidation of very-long-chain fatty acids and detoxification of reactive oxygen species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lysosomes</a:t>
            </a:r>
            <a:r>
              <a:rPr lang="en-US" sz="2400" b="0" i="0" u="none" strike="noStrike" cap="none">
                <a:solidFill>
                  <a:schemeClr val="dk1"/>
                </a:solidFill>
                <a:latin typeface="Arial"/>
                <a:ea typeface="Arial"/>
                <a:cs typeface="Arial"/>
                <a:sym typeface="Arial"/>
              </a:rPr>
              <a:t> = filled with digestive enzymes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granules or droplets containing stored nutrients, such as starch and fat</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70"/>
        <p:cNvGrpSpPr/>
        <p:nvPr/>
      </p:nvGrpSpPr>
      <p:grpSpPr>
        <a:xfrm>
          <a:off x="0" y="0"/>
          <a:ext cx="0" cy="0"/>
          <a:chOff x="0" y="0"/>
          <a:chExt cx="0" cy="0"/>
        </a:xfrm>
      </p:grpSpPr>
      <p:sp>
        <p:nvSpPr>
          <p:cNvPr id="2" name="Title 1">
            <a:extLst>
              <a:ext uri="{FF2B5EF4-FFF2-40B4-BE49-F238E27FC236}">
                <a16:creationId xmlns:a16="http://schemas.microsoft.com/office/drawing/2014/main" id="{6C2DF66D-6185-40AA-9A40-5E8DAA636F60}"/>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5</a:t>
            </a:r>
            <a:endParaRPr lang="en-AU" dirty="0">
              <a:solidFill>
                <a:srgbClr val="145C76"/>
              </a:solidFill>
            </a:endParaRPr>
          </a:p>
        </p:txBody>
      </p:sp>
      <p:sp>
        <p:nvSpPr>
          <p:cNvPr id="374"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Which organelle is not membrane-bound?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a lysosome</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a peroxisome</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a ribosome</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the Golgi complex</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pic>
        <p:nvPicPr>
          <p:cNvPr id="4" name="Picture 3" descr="Icon P 2&#10;">
            <a:extLst>
              <a:ext uri="{FF2B5EF4-FFF2-40B4-BE49-F238E27FC236}">
                <a16:creationId xmlns:a16="http://schemas.microsoft.com/office/drawing/2014/main" id="{ECB75DAA-9D11-4422-93FB-701E6B6D8528}"/>
              </a:ext>
            </a:extLst>
          </p:cNvPr>
          <p:cNvPicPr>
            <a:picLocks noChangeAspect="1"/>
          </p:cNvPicPr>
          <p:nvPr/>
        </p:nvPicPr>
        <p:blipFill>
          <a:blip r:embed="rId3"/>
          <a:stretch>
            <a:fillRect/>
          </a:stretch>
        </p:blipFill>
        <p:spPr>
          <a:xfrm>
            <a:off x="938549" y="239232"/>
            <a:ext cx="1133954" cy="81693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79"/>
        <p:cNvGrpSpPr/>
        <p:nvPr/>
      </p:nvGrpSpPr>
      <p:grpSpPr>
        <a:xfrm>
          <a:off x="0" y="0"/>
          <a:ext cx="0" cy="0"/>
          <a:chOff x="0" y="0"/>
          <a:chExt cx="0" cy="0"/>
        </a:xfrm>
      </p:grpSpPr>
      <p:sp>
        <p:nvSpPr>
          <p:cNvPr id="2" name="Title 1">
            <a:extLst>
              <a:ext uri="{FF2B5EF4-FFF2-40B4-BE49-F238E27FC236}">
                <a16:creationId xmlns:a16="http://schemas.microsoft.com/office/drawing/2014/main" id="{AC19BCB1-419F-43AF-ADEC-BC7C7E58AEBF}"/>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5, Response</a:t>
            </a:r>
            <a:endParaRPr lang="en-AU" dirty="0">
              <a:solidFill>
                <a:srgbClr val="145C76"/>
              </a:solidFill>
            </a:endParaRPr>
          </a:p>
        </p:txBody>
      </p:sp>
      <p:sp>
        <p:nvSpPr>
          <p:cNvPr id="381"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Which organelle is not membrane-bound?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C. a ribosome</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Ribosomes, the site of protein synthesis, are not membrane-bound. </a:t>
            </a:r>
            <a:r>
              <a:rPr lang="en-US" sz="2400" b="1" i="0" u="none" strike="noStrike" cap="none">
                <a:solidFill>
                  <a:schemeClr val="dk1"/>
                </a:solidFill>
                <a:latin typeface="Arial"/>
                <a:ea typeface="Arial"/>
                <a:cs typeface="Arial"/>
                <a:sym typeface="Arial"/>
              </a:rPr>
              <a:t>The Golgi complex, which plays a central role in the synthesis and processing of lipids and membrane proteins, is membrane-bound. Additionally, peroxisomes, the site of the oxidation of very-long-chain fatty acids and detoxification of reactive oxygen species, and lysosomes, which are filled with digestive enzymes, are membrane-bound. </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 name="Title 2">
            <a:extLst>
              <a:ext uri="{FF2B5EF4-FFF2-40B4-BE49-F238E27FC236}">
                <a16:creationId xmlns:a16="http://schemas.microsoft.com/office/drawing/2014/main" id="{DCEFBFE1-91EB-4FE2-91F0-4165C1D3959A}"/>
              </a:ext>
            </a:extLst>
          </p:cNvPr>
          <p:cNvSpPr>
            <a:spLocks noGrp="1"/>
          </p:cNvSpPr>
          <p:nvPr>
            <p:ph type="title"/>
          </p:nvPr>
        </p:nvSpPr>
        <p:spPr/>
        <p:txBody>
          <a:bodyPr/>
          <a:lstStyle/>
          <a:p>
            <a:r>
              <a:rPr lang="en-US" b="1" dirty="0">
                <a:solidFill>
                  <a:srgbClr val="000000"/>
                </a:solidFill>
                <a:latin typeface="Arial"/>
                <a:ea typeface="Arial"/>
                <a:cs typeface="Arial"/>
                <a:sym typeface="Arial"/>
              </a:rPr>
              <a:t>Plant Cell Organelles</a:t>
            </a:r>
            <a:endParaRPr lang="en-AU" dirty="0"/>
          </a:p>
        </p:txBody>
      </p:sp>
      <p:sp>
        <p:nvSpPr>
          <p:cNvPr id="388" name="Google Shape;388;p37"/>
          <p:cNvSpPr txBox="1"/>
          <p:nvPr/>
        </p:nvSpPr>
        <p:spPr>
          <a:xfrm>
            <a:off x="331788" y="1760538"/>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vacuoles </a:t>
            </a:r>
            <a:r>
              <a:rPr lang="en-US" sz="2400" b="0" i="0" u="none" strike="noStrike" cap="none">
                <a:solidFill>
                  <a:schemeClr val="dk1"/>
                </a:solidFill>
                <a:latin typeface="Arial"/>
                <a:ea typeface="Arial"/>
                <a:cs typeface="Arial"/>
                <a:sym typeface="Arial"/>
              </a:rPr>
              <a:t>= store large quantities of organic acids</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chloroplasts </a:t>
            </a:r>
            <a:r>
              <a:rPr lang="en-US" sz="2400" b="0" i="0" u="none" strike="noStrike" cap="none">
                <a:solidFill>
                  <a:schemeClr val="dk1"/>
                </a:solidFill>
                <a:latin typeface="Arial"/>
                <a:ea typeface="Arial"/>
                <a:cs typeface="Arial"/>
                <a:sym typeface="Arial"/>
              </a:rPr>
              <a:t>= where sunlight drives the synthesis of ATP (adenosine triphosphate) in the process of photosynthesis</a:t>
            </a:r>
            <a:endParaRPr/>
          </a:p>
          <a:p>
            <a:pPr marL="50800" marR="0" lvl="0" indent="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 name="Title 2">
            <a:extLst>
              <a:ext uri="{FF2B5EF4-FFF2-40B4-BE49-F238E27FC236}">
                <a16:creationId xmlns:a16="http://schemas.microsoft.com/office/drawing/2014/main" id="{35A4EEEC-2406-434C-8EA9-5BC250F971E8}"/>
              </a:ext>
            </a:extLst>
          </p:cNvPr>
          <p:cNvSpPr>
            <a:spLocks noGrp="1"/>
          </p:cNvSpPr>
          <p:nvPr>
            <p:ph type="title"/>
          </p:nvPr>
        </p:nvSpPr>
        <p:spPr>
          <a:xfrm>
            <a:off x="0" y="152400"/>
            <a:ext cx="9144000" cy="909782"/>
          </a:xfrm>
        </p:spPr>
        <p:txBody>
          <a:bodyPr/>
          <a:lstStyle/>
          <a:p>
            <a:r>
              <a:rPr lang="en-US" b="1" dirty="0">
                <a:solidFill>
                  <a:srgbClr val="000000"/>
                </a:solidFill>
                <a:latin typeface="Arial"/>
                <a:ea typeface="Arial"/>
                <a:cs typeface="Arial"/>
                <a:sym typeface="Arial"/>
              </a:rPr>
              <a:t>Eukaryotic Cell Structure</a:t>
            </a:r>
            <a:endParaRPr lang="en-AU" dirty="0"/>
          </a:p>
        </p:txBody>
      </p:sp>
      <p:pic>
        <p:nvPicPr>
          <p:cNvPr id="395" name="Google Shape;395;p38" descr="A two-part diagram, a and b, compares an animal cell in part a with a plant cell in part b, both cut cross-sectionally to show the contents."/>
          <p:cNvPicPr preferRelativeResize="0"/>
          <p:nvPr/>
        </p:nvPicPr>
        <p:blipFill rotWithShape="1">
          <a:blip r:embed="rId3">
            <a:alphaModFix/>
          </a:blip>
          <a:srcRect/>
          <a:stretch/>
        </p:blipFill>
        <p:spPr>
          <a:xfrm>
            <a:off x="2373745" y="1295400"/>
            <a:ext cx="4245986" cy="481214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00"/>
        <p:cNvGrpSpPr/>
        <p:nvPr/>
      </p:nvGrpSpPr>
      <p:grpSpPr>
        <a:xfrm>
          <a:off x="0" y="0"/>
          <a:ext cx="0" cy="0"/>
          <a:chOff x="0" y="0"/>
          <a:chExt cx="0" cy="0"/>
        </a:xfrm>
      </p:grpSpPr>
      <p:sp>
        <p:nvSpPr>
          <p:cNvPr id="2" name="Title 1">
            <a:extLst>
              <a:ext uri="{FF2B5EF4-FFF2-40B4-BE49-F238E27FC236}">
                <a16:creationId xmlns:a16="http://schemas.microsoft.com/office/drawing/2014/main" id="{1D37553C-F56F-4EB8-AE29-E17BFBD05009}"/>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6</a:t>
            </a:r>
            <a:endParaRPr lang="en-AU" dirty="0">
              <a:solidFill>
                <a:srgbClr val="145C76"/>
              </a:solidFill>
            </a:endParaRPr>
          </a:p>
        </p:txBody>
      </p:sp>
      <p:sp>
        <p:nvSpPr>
          <p:cNvPr id="404"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Which organelle is found in both plant and animal cells?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starch granule</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chloroplast</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mitochondria</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glyoxysome</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pic>
        <p:nvPicPr>
          <p:cNvPr id="5" name="Picture 4" descr="Icon P 2&#10;">
            <a:extLst>
              <a:ext uri="{FF2B5EF4-FFF2-40B4-BE49-F238E27FC236}">
                <a16:creationId xmlns:a16="http://schemas.microsoft.com/office/drawing/2014/main" id="{7F995A64-0AE9-4EE9-BFF4-18C03DE955E3}"/>
              </a:ext>
            </a:extLst>
          </p:cNvPr>
          <p:cNvPicPr>
            <a:picLocks noChangeAspect="1"/>
          </p:cNvPicPr>
          <p:nvPr/>
        </p:nvPicPr>
        <p:blipFill>
          <a:blip r:embed="rId3"/>
          <a:stretch>
            <a:fillRect/>
          </a:stretch>
        </p:blipFill>
        <p:spPr>
          <a:xfrm>
            <a:off x="938549" y="239232"/>
            <a:ext cx="1133954" cy="8169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2" name="Google Shape;142;p4" descr="Icon P 2&#10;"/>
          <p:cNvPicPr preferRelativeResize="0"/>
          <p:nvPr/>
        </p:nvPicPr>
        <p:blipFill rotWithShape="1">
          <a:blip r:embed="rId3">
            <a:alphaModFix/>
          </a:blip>
          <a:srcRect t="7647"/>
          <a:stretch/>
        </p:blipFill>
        <p:spPr>
          <a:xfrm>
            <a:off x="1629362" y="277092"/>
            <a:ext cx="1228725" cy="747712"/>
          </a:xfrm>
          <a:prstGeom prst="rect">
            <a:avLst/>
          </a:prstGeom>
          <a:noFill/>
          <a:ln>
            <a:noFill/>
          </a:ln>
        </p:spPr>
      </p:pic>
      <p:sp>
        <p:nvSpPr>
          <p:cNvPr id="3" name="Title 2">
            <a:extLst>
              <a:ext uri="{FF2B5EF4-FFF2-40B4-BE49-F238E27FC236}">
                <a16:creationId xmlns:a16="http://schemas.microsoft.com/office/drawing/2014/main" id="{A57BA229-D449-43B5-9993-8DD6315F0A20}"/>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(1 of 6)</a:t>
            </a:r>
            <a:endParaRPr lang="en-AU" dirty="0"/>
          </a:p>
        </p:txBody>
      </p:sp>
      <p:sp>
        <p:nvSpPr>
          <p:cNvPr id="143" name="Text Placeholder"/>
          <p:cNvSpPr txBox="1"/>
          <p:nvPr/>
        </p:nvSpPr>
        <p:spPr>
          <a:xfrm>
            <a:off x="685800" y="1865312"/>
            <a:ext cx="7772400" cy="4424651"/>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dirty="0">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dirty="0">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09"/>
        <p:cNvGrpSpPr/>
        <p:nvPr/>
      </p:nvGrpSpPr>
      <p:grpSpPr>
        <a:xfrm>
          <a:off x="0" y="0"/>
          <a:ext cx="0" cy="0"/>
          <a:chOff x="0" y="0"/>
          <a:chExt cx="0" cy="0"/>
        </a:xfrm>
      </p:grpSpPr>
      <p:sp>
        <p:nvSpPr>
          <p:cNvPr id="2" name="Title 1">
            <a:extLst>
              <a:ext uri="{FF2B5EF4-FFF2-40B4-BE49-F238E27FC236}">
                <a16:creationId xmlns:a16="http://schemas.microsoft.com/office/drawing/2014/main" id="{3652E823-6B31-4796-8E3E-C2F4150A08D9}"/>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6, Response</a:t>
            </a:r>
            <a:endParaRPr lang="en-AU" dirty="0">
              <a:solidFill>
                <a:srgbClr val="145C76"/>
              </a:solidFill>
            </a:endParaRPr>
          </a:p>
        </p:txBody>
      </p:sp>
      <p:sp>
        <p:nvSpPr>
          <p:cNvPr id="411"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Which organelle is found in both plant and animal cells?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C. mitochondria</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Plant and animal cells are eukaryotic cells. Typical eukaryotic cells contain </a:t>
            </a:r>
            <a:r>
              <a:rPr lang="en-US" sz="2400" b="1" i="0" u="none" strike="noStrike" cap="none">
                <a:solidFill>
                  <a:schemeClr val="dk1"/>
                </a:solidFill>
                <a:latin typeface="Arial"/>
                <a:ea typeface="Arial"/>
                <a:cs typeface="Arial"/>
                <a:sym typeface="Arial"/>
              </a:rPr>
              <a:t>mitochondria, the site of most of the energy-extracting reactions of the cell.</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416"/>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B743761E-43BA-402E-879C-B0F587AF20BD}"/>
              </a:ext>
            </a:extLst>
          </p:cNvPr>
          <p:cNvPicPr>
            <a:picLocks noChangeAspect="1"/>
          </p:cNvPicPr>
          <p:nvPr/>
        </p:nvPicPr>
        <p:blipFill>
          <a:blip r:embed="rId3"/>
          <a:stretch>
            <a:fillRect/>
          </a:stretch>
        </p:blipFill>
        <p:spPr>
          <a:xfrm>
            <a:off x="510634" y="239232"/>
            <a:ext cx="1140051" cy="816935"/>
          </a:xfrm>
          <a:prstGeom prst="rect">
            <a:avLst/>
          </a:prstGeom>
        </p:spPr>
      </p:pic>
      <p:sp>
        <p:nvSpPr>
          <p:cNvPr id="5" name="Title 4">
            <a:extLst>
              <a:ext uri="{FF2B5EF4-FFF2-40B4-BE49-F238E27FC236}">
                <a16:creationId xmlns:a16="http://schemas.microsoft.com/office/drawing/2014/main" id="{B893CDCB-25D0-4FA0-8A6A-F59B00FA455A}"/>
              </a:ext>
            </a:extLst>
          </p:cNvPr>
          <p:cNvSpPr>
            <a:spLocks noGrp="1"/>
          </p:cNvSpPr>
          <p:nvPr>
            <p:ph type="title"/>
          </p:nvPr>
        </p:nvSpPr>
        <p:spPr/>
        <p:txBody>
          <a:bodyPr/>
          <a:lstStyle/>
          <a:p>
            <a:pPr lvl="0"/>
            <a:r>
              <a:rPr lang="en-US" b="1" dirty="0">
                <a:solidFill>
                  <a:srgbClr val="144652"/>
                </a:solidFill>
                <a:latin typeface="Arial"/>
                <a:ea typeface="Arial"/>
                <a:cs typeface="Arial"/>
                <a:sym typeface="Arial"/>
              </a:rPr>
              <a:t>Activity: Metabolic Map</a:t>
            </a:r>
            <a:endParaRPr lang="en-AU" dirty="0">
              <a:solidFill>
                <a:srgbClr val="144652"/>
              </a:solidFill>
            </a:endParaRPr>
          </a:p>
        </p:txBody>
      </p:sp>
      <p:sp>
        <p:nvSpPr>
          <p:cNvPr id="6" name="Text Placeholder 5">
            <a:extLst>
              <a:ext uri="{FF2B5EF4-FFF2-40B4-BE49-F238E27FC236}">
                <a16:creationId xmlns:a16="http://schemas.microsoft.com/office/drawing/2014/main" id="{F20BBD4F-4BF3-43C6-87FD-D733DDF88922}"/>
              </a:ext>
            </a:extLst>
          </p:cNvPr>
          <p:cNvSpPr>
            <a:spLocks noGrp="1"/>
          </p:cNvSpPr>
          <p:nvPr>
            <p:ph type="body" idx="1"/>
          </p:nvPr>
        </p:nvSpPr>
        <p:spPr>
          <a:xfrm>
            <a:off x="457200" y="1480127"/>
            <a:ext cx="8229600" cy="1687945"/>
          </a:xfrm>
        </p:spPr>
        <p:txBody>
          <a:bodyPr/>
          <a:lstStyle/>
          <a:p>
            <a:pPr marL="25400" indent="0">
              <a:buNone/>
            </a:pPr>
            <a:r>
              <a:rPr lang="en-US" dirty="0">
                <a:latin typeface="Arial"/>
                <a:ea typeface="Arial"/>
                <a:cs typeface="Arial"/>
                <a:sym typeface="Arial"/>
              </a:rPr>
              <a:t>Observe and explore the </a:t>
            </a:r>
            <a:r>
              <a:rPr lang="en-US" b="1" dirty="0">
                <a:solidFill>
                  <a:schemeClr val="tx1"/>
                </a:solidFill>
                <a:latin typeface="Arial"/>
                <a:ea typeface="Arial"/>
                <a:cs typeface="Arial"/>
                <a:sym typeface="Arial"/>
              </a:rPr>
              <a:t>Metabolic Map </a:t>
            </a:r>
            <a:r>
              <a:rPr lang="en-US" dirty="0">
                <a:solidFill>
                  <a:schemeClr val="tx1"/>
                </a:solidFill>
                <a:latin typeface="Arial"/>
                <a:ea typeface="Arial"/>
                <a:cs typeface="Arial"/>
                <a:sym typeface="Arial"/>
              </a:rPr>
              <a:t>in your Achieve course. </a:t>
            </a:r>
            <a:r>
              <a:rPr lang="en-US" dirty="0">
                <a:latin typeface="Arial"/>
                <a:ea typeface="Arial"/>
                <a:cs typeface="Arial"/>
                <a:sym typeface="Arial"/>
              </a:rPr>
              <a:t>Use the Tours to guide you through unfamiliar pathways.</a:t>
            </a:r>
            <a:endParaRPr lang="en-AU" dirty="0"/>
          </a:p>
        </p:txBody>
      </p:sp>
      <p:pic>
        <p:nvPicPr>
          <p:cNvPr id="14" name="Picture" descr="A screen capture shows an interactive metabolic map.">
            <a:extLst>
              <a:ext uri="{FF2B5EF4-FFF2-40B4-BE49-F238E27FC236}">
                <a16:creationId xmlns:a16="http://schemas.microsoft.com/office/drawing/2014/main" id="{BD7F5065-6500-4C01-A928-9F4AF29DAE53}"/>
              </a:ext>
            </a:extLst>
          </p:cNvPr>
          <p:cNvPicPr preferRelativeResize="0"/>
          <p:nvPr/>
        </p:nvPicPr>
        <p:blipFill rotWithShape="1">
          <a:blip r:embed="rId4">
            <a:alphaModFix/>
          </a:blip>
          <a:srcRect/>
          <a:stretch/>
        </p:blipFill>
        <p:spPr>
          <a:xfrm>
            <a:off x="2609850" y="3429000"/>
            <a:ext cx="3924300" cy="302391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426"/>
        <p:cNvGrpSpPr/>
        <p:nvPr/>
      </p:nvGrpSpPr>
      <p:grpSpPr>
        <a:xfrm>
          <a:off x="0" y="0"/>
          <a:ext cx="0" cy="0"/>
          <a:chOff x="0" y="0"/>
          <a:chExt cx="0" cy="0"/>
        </a:xfrm>
      </p:grpSpPr>
      <p:sp>
        <p:nvSpPr>
          <p:cNvPr id="3" name="Title 2">
            <a:extLst>
              <a:ext uri="{FF2B5EF4-FFF2-40B4-BE49-F238E27FC236}">
                <a16:creationId xmlns:a16="http://schemas.microsoft.com/office/drawing/2014/main" id="{614643DF-B70C-42C9-8BD0-0A25A304F910}"/>
              </a:ext>
            </a:extLst>
          </p:cNvPr>
          <p:cNvSpPr>
            <a:spLocks noGrp="1"/>
          </p:cNvSpPr>
          <p:nvPr>
            <p:ph type="title"/>
          </p:nvPr>
        </p:nvSpPr>
        <p:spPr/>
        <p:txBody>
          <a:bodyPr/>
          <a:lstStyle/>
          <a:p>
            <a:r>
              <a:rPr lang="en-US" b="1" dirty="0">
                <a:solidFill>
                  <a:srgbClr val="144652"/>
                </a:solidFill>
                <a:latin typeface="Arial"/>
                <a:ea typeface="Arial"/>
                <a:cs typeface="Arial"/>
                <a:sym typeface="Arial"/>
              </a:rPr>
              <a:t>Activity Instructions</a:t>
            </a:r>
            <a:r>
              <a:rPr lang="en-US" sz="2000" dirty="0">
                <a:solidFill>
                  <a:srgbClr val="144652"/>
                </a:solidFill>
                <a:latin typeface="Arial"/>
                <a:ea typeface="Arial"/>
                <a:cs typeface="Arial"/>
                <a:sym typeface="Arial"/>
              </a:rPr>
              <a:t> (1 of 4)</a:t>
            </a:r>
            <a:endParaRPr lang="en-AU" dirty="0">
              <a:solidFill>
                <a:srgbClr val="144652"/>
              </a:solidFill>
            </a:endParaRPr>
          </a:p>
        </p:txBody>
      </p:sp>
      <p:sp>
        <p:nvSpPr>
          <p:cNvPr id="427" name="Google Shape;427;p42"/>
          <p:cNvSpPr txBox="1">
            <a:spLocks noGrp="1"/>
          </p:cNvSpPr>
          <p:nvPr>
            <p:ph type="body" idx="1"/>
          </p:nvPr>
        </p:nvSpPr>
        <p:spPr>
          <a:xfrm>
            <a:off x="461963" y="1452562"/>
            <a:ext cx="8204200" cy="4754273"/>
          </a:xfrm>
          <a:prstGeom prst="rect">
            <a:avLst/>
          </a:prstGeom>
          <a:noFill/>
          <a:ln>
            <a:noFill/>
          </a:ln>
        </p:spPr>
        <p:txBody>
          <a:bodyPr spcFirstLastPara="1" wrap="square" lIns="91425" tIns="45700" rIns="91425" bIns="45700" anchor="t" anchorCtr="0">
            <a:noAutofit/>
          </a:bodyPr>
          <a:lstStyle/>
          <a:p>
            <a:pPr marL="419100" lvl="0" indent="-342900">
              <a:lnSpc>
                <a:spcPct val="115000"/>
              </a:lnSpc>
              <a:spcBef>
                <a:spcPts val="0"/>
              </a:spcBef>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a:t>
            </a:r>
            <a:endParaRPr lang="en-US" dirty="0"/>
          </a:p>
          <a:p>
            <a:pPr lvl="1" indent="-368300">
              <a:lnSpc>
                <a:spcPct val="115000"/>
              </a:lnSpc>
              <a:spcBef>
                <a:spcPts val="0"/>
              </a:spcBef>
              <a:buSzPts val="2200"/>
              <a:buFont typeface="Arial"/>
              <a:buChar char="–"/>
            </a:pPr>
            <a:r>
              <a:rPr lang="en-US" sz="2400" dirty="0">
                <a:latin typeface="Arial"/>
                <a:ea typeface="Arial"/>
                <a:cs typeface="Arial"/>
                <a:sym typeface="Arial"/>
              </a:rPr>
              <a:t>There are many metabolic pathways that are shared among eukaryotes and prokaryotes. Select three pathways and determine if they are utilized by eukaryotes, prokaryotes, or both. </a:t>
            </a:r>
            <a:endParaRPr lang="en-US" dirty="0"/>
          </a:p>
          <a:p>
            <a:pPr marL="914400" lvl="0" indent="0">
              <a:lnSpc>
                <a:spcPct val="115000"/>
              </a:lnSpc>
              <a:spcBef>
                <a:spcPts val="0"/>
              </a:spcBef>
              <a:buSzPts val="2400"/>
              <a:buNone/>
            </a:pPr>
            <a:r>
              <a:rPr lang="en-US" sz="2400" dirty="0">
                <a:latin typeface="Arial"/>
                <a:ea typeface="Arial"/>
                <a:cs typeface="Arial"/>
                <a:sym typeface="Arial"/>
              </a:rPr>
              <a:t>(2 minutes)</a:t>
            </a:r>
          </a:p>
          <a:p>
            <a:pPr lvl="0" indent="-381000">
              <a:lnSpc>
                <a:spcPct val="115000"/>
              </a:lnSpc>
              <a:spcBef>
                <a:spcPts val="0"/>
              </a:spcBef>
              <a:buClrTx/>
              <a:buSzPts val="2400"/>
              <a:buFont typeface="Arial"/>
              <a:buChar char="•"/>
            </a:pPr>
            <a:endParaRPr lang="en-US" sz="2400" dirty="0">
              <a:solidFill>
                <a:srgbClr val="0000FF"/>
              </a:solidFill>
              <a:latin typeface="Arial"/>
              <a:ea typeface="Arial"/>
              <a:cs typeface="Arial"/>
              <a:sym typeface="Arial"/>
            </a:endParaRPr>
          </a:p>
          <a:p>
            <a:pPr lvl="0" indent="-381000">
              <a:lnSpc>
                <a:spcPct val="115000"/>
              </a:lnSpc>
              <a:spcBef>
                <a:spcPts val="0"/>
              </a:spcBef>
              <a:buClrTx/>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p>
          <a:p>
            <a:pPr lvl="0" indent="-381000">
              <a:lnSpc>
                <a:spcPct val="115000"/>
              </a:lnSpc>
              <a:spcBef>
                <a:spcPts val="0"/>
              </a:spcBef>
              <a:buClrTx/>
              <a:buSzPts val="2400"/>
              <a:buFont typeface="Arial"/>
              <a:buChar char="•"/>
            </a:pPr>
            <a:endParaRPr lang="en-US" sz="2400" dirty="0">
              <a:solidFill>
                <a:srgbClr val="0000FF"/>
              </a:solidFill>
              <a:latin typeface="Arial"/>
              <a:ea typeface="Arial"/>
              <a:cs typeface="Arial"/>
              <a:sym typeface="Arial"/>
            </a:endParaRPr>
          </a:p>
          <a:p>
            <a:pPr lvl="0" indent="-381000">
              <a:lnSpc>
                <a:spcPct val="115000"/>
              </a:lnSpc>
              <a:spcBef>
                <a:spcPts val="0"/>
              </a:spcBef>
              <a:buClrTx/>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 (3 minutes)</a:t>
            </a:r>
            <a:endParaRPr 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433"/>
        <p:cNvGrpSpPr/>
        <p:nvPr/>
      </p:nvGrpSpPr>
      <p:grpSpPr>
        <a:xfrm>
          <a:off x="0" y="0"/>
          <a:ext cx="0" cy="0"/>
          <a:chOff x="0" y="0"/>
          <a:chExt cx="0" cy="0"/>
        </a:xfrm>
      </p:grpSpPr>
      <p:sp>
        <p:nvSpPr>
          <p:cNvPr id="3" name="Title 2">
            <a:extLst>
              <a:ext uri="{FF2B5EF4-FFF2-40B4-BE49-F238E27FC236}">
                <a16:creationId xmlns:a16="http://schemas.microsoft.com/office/drawing/2014/main" id="{C3646111-BA11-431F-A30E-9B7CADB83BE6}"/>
              </a:ext>
            </a:extLst>
          </p:cNvPr>
          <p:cNvSpPr>
            <a:spLocks noGrp="1"/>
          </p:cNvSpPr>
          <p:nvPr>
            <p:ph type="title"/>
          </p:nvPr>
        </p:nvSpPr>
        <p:spPr/>
        <p:txBody>
          <a:bodyPr/>
          <a:lstStyle/>
          <a:p>
            <a:r>
              <a:rPr lang="en-US" b="1" dirty="0">
                <a:solidFill>
                  <a:srgbClr val="144652"/>
                </a:solidFill>
                <a:latin typeface="Arial"/>
                <a:ea typeface="Arial"/>
                <a:cs typeface="Arial"/>
                <a:sym typeface="Arial"/>
              </a:rPr>
              <a:t>Activity Solution</a:t>
            </a:r>
            <a:r>
              <a:rPr lang="en-US" sz="2000" dirty="0">
                <a:solidFill>
                  <a:srgbClr val="144652"/>
                </a:solidFill>
                <a:latin typeface="Arial"/>
                <a:ea typeface="Arial"/>
                <a:cs typeface="Arial"/>
                <a:sym typeface="Arial"/>
              </a:rPr>
              <a:t> (1 of 4)</a:t>
            </a:r>
            <a:endParaRPr lang="en-AU" dirty="0">
              <a:solidFill>
                <a:srgbClr val="144652"/>
              </a:solidFill>
            </a:endParaRPr>
          </a:p>
        </p:txBody>
      </p:sp>
      <p:sp>
        <p:nvSpPr>
          <p:cNvPr id="435" name="Google Shape;435;p43"/>
          <p:cNvSpPr txBox="1"/>
          <p:nvPr/>
        </p:nvSpPr>
        <p:spPr>
          <a:xfrm>
            <a:off x="228600" y="1474100"/>
            <a:ext cx="2635500" cy="30981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2400"/>
              <a:buFont typeface="Arial"/>
              <a:buNone/>
            </a:pPr>
            <a:r>
              <a:rPr lang="en-US" sz="2400" b="1" i="0" u="sng" strike="noStrike" cap="none">
                <a:solidFill>
                  <a:schemeClr val="dk1"/>
                </a:solidFill>
                <a:latin typeface="Arial"/>
                <a:ea typeface="Arial"/>
                <a:cs typeface="Arial"/>
                <a:sym typeface="Arial"/>
              </a:rPr>
              <a:t>Prokaryotes</a:t>
            </a:r>
            <a:endParaRPr/>
          </a:p>
          <a:p>
            <a:pPr marL="457200" marR="0" lvl="0" indent="-228600" algn="l" rtl="0">
              <a:lnSpc>
                <a:spcPct val="115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spcBef>
                <a:spcPts val="36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spcBef>
                <a:spcPts val="36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p:txBody>
      </p:sp>
      <p:sp>
        <p:nvSpPr>
          <p:cNvPr id="436" name="Google Shape;436;p43"/>
          <p:cNvSpPr txBox="1"/>
          <p:nvPr/>
        </p:nvSpPr>
        <p:spPr>
          <a:xfrm>
            <a:off x="2923386" y="1474099"/>
            <a:ext cx="3384300" cy="475120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2400"/>
              <a:buFont typeface="Arial"/>
              <a:buNone/>
            </a:pPr>
            <a:r>
              <a:rPr lang="en-US" sz="2400" b="1" i="0" u="sng" strike="noStrike" cap="none">
                <a:solidFill>
                  <a:schemeClr val="dk1"/>
                </a:solidFill>
                <a:latin typeface="Arial"/>
                <a:ea typeface="Arial"/>
                <a:cs typeface="Arial"/>
                <a:sym typeface="Arial"/>
              </a:rPr>
              <a:t>Both</a:t>
            </a:r>
            <a:endParaRPr/>
          </a:p>
          <a:p>
            <a:pPr marL="0" marR="0" lvl="0" indent="0" algn="ctr" rtl="0">
              <a:lnSpc>
                <a:spcPct val="115000"/>
              </a:lnSpc>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en-US" sz="2400" b="1" i="0" u="none" strike="noStrike" cap="none">
                <a:solidFill>
                  <a:schemeClr val="dk1"/>
                </a:solidFill>
                <a:latin typeface="Arial"/>
                <a:ea typeface="Arial"/>
                <a:cs typeface="Arial"/>
                <a:sym typeface="Arial"/>
              </a:rPr>
              <a:t>Glycolysis</a:t>
            </a:r>
            <a:endParaRPr/>
          </a:p>
          <a:p>
            <a:pPr marL="457200" marR="0" lvl="0" indent="-355600" algn="l" rtl="0">
              <a:lnSpc>
                <a:spcPct val="115000"/>
              </a:lnSpc>
              <a:spcBef>
                <a:spcPts val="0"/>
              </a:spcBef>
              <a:spcAft>
                <a:spcPts val="0"/>
              </a:spcAft>
              <a:buClr>
                <a:schemeClr val="dk1"/>
              </a:buClr>
              <a:buSzPts val="2000"/>
              <a:buFont typeface="Arial"/>
              <a:buChar char="•"/>
            </a:pPr>
            <a:r>
              <a:rPr lang="en-US" sz="2400" b="1" i="0" u="none" strike="noStrike" cap="none">
                <a:solidFill>
                  <a:schemeClr val="dk1"/>
                </a:solidFill>
                <a:latin typeface="Arial"/>
                <a:ea typeface="Arial"/>
                <a:cs typeface="Arial"/>
                <a:sym typeface="Arial"/>
              </a:rPr>
              <a:t>Gluconeogenesis</a:t>
            </a:r>
            <a:endParaRPr/>
          </a:p>
          <a:p>
            <a:pPr marL="457200" marR="0" lvl="0" indent="-355600" algn="l" rtl="0">
              <a:lnSpc>
                <a:spcPct val="115000"/>
              </a:lnSpc>
              <a:spcBef>
                <a:spcPts val="0"/>
              </a:spcBef>
              <a:spcAft>
                <a:spcPts val="0"/>
              </a:spcAft>
              <a:buClr>
                <a:schemeClr val="dk1"/>
              </a:buClr>
              <a:buSzPts val="2000"/>
              <a:buFont typeface="Arial"/>
              <a:buChar char="•"/>
            </a:pPr>
            <a:r>
              <a:rPr lang="en-US" sz="2400" b="1" i="0" u="none" strike="noStrike" cap="none">
                <a:solidFill>
                  <a:schemeClr val="dk1"/>
                </a:solidFill>
                <a:latin typeface="Arial"/>
                <a:ea typeface="Arial"/>
                <a:cs typeface="Arial"/>
                <a:sym typeface="Arial"/>
              </a:rPr>
              <a:t>Citric Acid Cycle*</a:t>
            </a:r>
            <a:endParaRPr/>
          </a:p>
          <a:p>
            <a:pPr marL="457200" marR="0" lvl="0" indent="-355600" algn="l" rtl="0">
              <a:lnSpc>
                <a:spcPct val="115000"/>
              </a:lnSpc>
              <a:spcBef>
                <a:spcPts val="0"/>
              </a:spcBef>
              <a:spcAft>
                <a:spcPts val="0"/>
              </a:spcAft>
              <a:buClr>
                <a:schemeClr val="dk1"/>
              </a:buClr>
              <a:buSzPts val="2000"/>
              <a:buFont typeface="Arial"/>
              <a:buChar char="•"/>
            </a:pPr>
            <a:r>
              <a:rPr lang="en-US" sz="2400" b="0" i="0" u="none" strike="noStrike" cap="none">
                <a:solidFill>
                  <a:schemeClr val="dk1"/>
                </a:solidFill>
                <a:latin typeface="Arial"/>
                <a:ea typeface="Arial"/>
                <a:cs typeface="Arial"/>
                <a:sym typeface="Arial"/>
              </a:rPr>
              <a:t>Glycogen Metabolism</a:t>
            </a:r>
            <a:endParaRPr/>
          </a:p>
          <a:p>
            <a:pPr marL="457200" marR="0" lvl="0" indent="-355600" algn="l" rtl="0">
              <a:lnSpc>
                <a:spcPct val="115000"/>
              </a:lnSpc>
              <a:spcBef>
                <a:spcPts val="0"/>
              </a:spcBef>
              <a:spcAft>
                <a:spcPts val="0"/>
              </a:spcAft>
              <a:buClr>
                <a:schemeClr val="dk1"/>
              </a:buClr>
              <a:buSzPts val="2000"/>
              <a:buFont typeface="Arial"/>
              <a:buChar char="•"/>
            </a:pPr>
            <a:r>
              <a:rPr lang="en-US" sz="2400" b="0" i="0" u="none" strike="noStrike" cap="none">
                <a:solidFill>
                  <a:schemeClr val="dk1"/>
                </a:solidFill>
                <a:latin typeface="Arial"/>
                <a:ea typeface="Arial"/>
                <a:cs typeface="Arial"/>
                <a:sym typeface="Arial"/>
              </a:rPr>
              <a:t>Urea cycle</a:t>
            </a:r>
            <a:endParaRPr/>
          </a:p>
          <a:p>
            <a:pPr marL="457200" marR="0" lvl="0" indent="-355600" algn="l" rtl="0">
              <a:lnSpc>
                <a:spcPct val="115000"/>
              </a:lnSpc>
              <a:spcBef>
                <a:spcPts val="0"/>
              </a:spcBef>
              <a:spcAft>
                <a:spcPts val="0"/>
              </a:spcAft>
              <a:buClr>
                <a:schemeClr val="dk1"/>
              </a:buClr>
              <a:buSzPts val="2000"/>
              <a:buFont typeface="Arial"/>
              <a:buChar char="•"/>
            </a:pPr>
            <a:r>
              <a:rPr lang="en-US" sz="2400" b="1" i="0" u="none" strike="noStrike" cap="none">
                <a:solidFill>
                  <a:schemeClr val="dk1"/>
                </a:solidFill>
                <a:latin typeface="Arial"/>
                <a:ea typeface="Arial"/>
                <a:cs typeface="Arial"/>
                <a:sym typeface="Arial"/>
              </a:rPr>
              <a:t>Oxidative Phosphorylation</a:t>
            </a:r>
            <a:endParaRPr/>
          </a:p>
          <a:p>
            <a:pPr marL="457200" marR="0" lvl="0" indent="-355600" algn="l" rtl="0">
              <a:lnSpc>
                <a:spcPct val="115000"/>
              </a:lnSpc>
              <a:spcBef>
                <a:spcPts val="0"/>
              </a:spcBef>
              <a:spcAft>
                <a:spcPts val="0"/>
              </a:spcAft>
              <a:buClr>
                <a:schemeClr val="dk1"/>
              </a:buClr>
              <a:buSzPts val="2000"/>
              <a:buFont typeface="Arial"/>
              <a:buChar char="•"/>
            </a:pPr>
            <a:r>
              <a:rPr lang="en-US" sz="2400" b="0" i="0" u="none" strike="noStrike" cap="none">
                <a:solidFill>
                  <a:schemeClr val="dk1"/>
                </a:solidFill>
                <a:latin typeface="Arial"/>
                <a:ea typeface="Arial"/>
                <a:cs typeface="Arial"/>
                <a:sym typeface="Arial"/>
              </a:rPr>
              <a:t>...</a:t>
            </a:r>
            <a:endParaRPr/>
          </a:p>
          <a:p>
            <a:pPr marL="0" marR="0" lvl="0" indent="0" algn="ctr" rtl="0">
              <a:lnSpc>
                <a:spcPct val="115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spcBef>
                <a:spcPts val="36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spcBef>
                <a:spcPts val="36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p:txBody>
      </p:sp>
      <p:sp>
        <p:nvSpPr>
          <p:cNvPr id="437" name="Google Shape;437;p43"/>
          <p:cNvSpPr txBox="1"/>
          <p:nvPr/>
        </p:nvSpPr>
        <p:spPr>
          <a:xfrm>
            <a:off x="6238200" y="1474100"/>
            <a:ext cx="2677200" cy="30981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2400"/>
              <a:buFont typeface="Arial"/>
              <a:buNone/>
            </a:pPr>
            <a:r>
              <a:rPr lang="en-US" sz="2400" b="1" i="0" u="sng" strike="noStrike" cap="none">
                <a:solidFill>
                  <a:schemeClr val="dk1"/>
                </a:solidFill>
                <a:latin typeface="Arial"/>
                <a:ea typeface="Arial"/>
                <a:cs typeface="Arial"/>
                <a:sym typeface="Arial"/>
              </a:rPr>
              <a:t>Eukaryotes</a:t>
            </a:r>
            <a:endParaRPr/>
          </a:p>
          <a:p>
            <a:pPr marL="457200" marR="0" lvl="0" indent="-228600" algn="l" rtl="0">
              <a:lnSpc>
                <a:spcPct val="115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2400"/>
              <a:buFont typeface="Calibri"/>
              <a:buNone/>
            </a:pPr>
            <a:endParaRPr sz="2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spcBef>
                <a:spcPts val="36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spcBef>
                <a:spcPts val="36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3" name="Title 2">
            <a:extLst>
              <a:ext uri="{FF2B5EF4-FFF2-40B4-BE49-F238E27FC236}">
                <a16:creationId xmlns:a16="http://schemas.microsoft.com/office/drawing/2014/main" id="{7BAAD4CA-E88D-441B-BE95-F2B2BA059C06}"/>
              </a:ext>
            </a:extLst>
          </p:cNvPr>
          <p:cNvSpPr>
            <a:spLocks noGrp="1"/>
          </p:cNvSpPr>
          <p:nvPr>
            <p:ph type="title"/>
          </p:nvPr>
        </p:nvSpPr>
        <p:spPr/>
        <p:txBody>
          <a:bodyPr/>
          <a:lstStyle/>
          <a:p>
            <a:r>
              <a:rPr lang="en-US" b="1" dirty="0">
                <a:solidFill>
                  <a:srgbClr val="000000"/>
                </a:solidFill>
                <a:latin typeface="Arial"/>
                <a:ea typeface="Arial"/>
                <a:cs typeface="Arial"/>
                <a:sym typeface="Arial"/>
              </a:rPr>
              <a:t>Subcellular Fractionation of Tissue</a:t>
            </a:r>
            <a:endParaRPr lang="en-AU" dirty="0"/>
          </a:p>
        </p:txBody>
      </p:sp>
      <p:sp>
        <p:nvSpPr>
          <p:cNvPr id="444" name="Google Shape;444;p44"/>
          <p:cNvSpPr txBox="1"/>
          <p:nvPr/>
        </p:nvSpPr>
        <p:spPr>
          <a:xfrm>
            <a:off x="219075" y="1725613"/>
            <a:ext cx="46482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first step = gently disrupt cells or tissues by physical shear to rupture the plasma membrane </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second step = centrifuge the homogenate</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organelles differ in size and sediment at different rates </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pic>
        <p:nvPicPr>
          <p:cNvPr id="445" name="Google Shape;445;p44" descr="A liver with two roughly triangular lobes joined by their bases is shown at the upper left. A closeup of liver tissue shows layers of cells between horizontal spaces. A series of steps extending from the upper left to the lower right is labeled, differential centrifugation. A test tube labeled, tissue homogenization is about three-quarters full of liquid and small particles of many shapes and sizes labeled, tissue homogenate. Step 1: low-speed centrifugation (1,000 g, 10 min). This produces a similar test tube in which large triangles are near the bottom and other particles remain suspended in the liquid. Text reads, pellet contains whole cells, nuclei, cytoskeletons, plasma membranes. Step 2: supernatant subjected to medium-speed centrifugation (20,000 g, 20 min). This produces a similar test tube with medium-sized triangles at the bottom and smaller particles still suspended. Text reads, pellet contains mitochondria, lysosomes, peroxisomes. Step 3: supernatant subjected to high-speed centrifugation (80,000 g, 1 h). This produces a tube with bars at the bottom and small circles still remaining in the liquid. Text reads, pellet contains microsomes (fragments of E R), small vesicles. Step 4: supernatant subjected to very high-speed centrifugation (150,000 g, 3 h). This produces a tube with circles at the bottom and clear liquid above. Text reads, pellet contains ribosomes, large macromolecules; supernatant contains soluble proteins."/>
          <p:cNvPicPr preferRelativeResize="0"/>
          <p:nvPr/>
        </p:nvPicPr>
        <p:blipFill rotWithShape="1">
          <a:blip r:embed="rId3">
            <a:alphaModFix/>
          </a:blip>
          <a:srcRect/>
          <a:stretch/>
        </p:blipFill>
        <p:spPr>
          <a:xfrm>
            <a:off x="5458691" y="1838036"/>
            <a:ext cx="2845522" cy="481358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3" name="Title 2">
            <a:extLst>
              <a:ext uri="{FF2B5EF4-FFF2-40B4-BE49-F238E27FC236}">
                <a16:creationId xmlns:a16="http://schemas.microsoft.com/office/drawing/2014/main" id="{067DA638-BF33-49D5-BE13-377719189233}"/>
              </a:ext>
            </a:extLst>
          </p:cNvPr>
          <p:cNvSpPr>
            <a:spLocks noGrp="1"/>
          </p:cNvSpPr>
          <p:nvPr>
            <p:ph type="title"/>
          </p:nvPr>
        </p:nvSpPr>
        <p:spPr>
          <a:xfrm>
            <a:off x="0" y="152399"/>
            <a:ext cx="9144000" cy="1306945"/>
          </a:xfrm>
        </p:spPr>
        <p:txBody>
          <a:bodyPr/>
          <a:lstStyle/>
          <a:p>
            <a:r>
              <a:rPr lang="en-US" b="1" dirty="0">
                <a:solidFill>
                  <a:srgbClr val="4E4CB4"/>
                </a:solidFill>
                <a:latin typeface="Arial"/>
                <a:ea typeface="Arial"/>
                <a:cs typeface="Arial"/>
                <a:sym typeface="Arial"/>
              </a:rPr>
              <a:t>The Cytoplasm Is Organized by the Cytoskeleton and Is Highly Dynamic</a:t>
            </a:r>
            <a:endParaRPr lang="en-AU" dirty="0">
              <a:solidFill>
                <a:srgbClr val="4E4CB4"/>
              </a:solidFill>
            </a:endParaRPr>
          </a:p>
        </p:txBody>
      </p:sp>
      <p:sp>
        <p:nvSpPr>
          <p:cNvPr id="452" name="Google Shape;452;p45"/>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cytoskeleton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three-dimensional network of protein filaments in eukaryotic cells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actin filaments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microtubules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intermediate filaments</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filaments undergo constant disassembly into their protein subunits and reassembly into filaments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3" name="Title 2">
            <a:extLst>
              <a:ext uri="{FF2B5EF4-FFF2-40B4-BE49-F238E27FC236}">
                <a16:creationId xmlns:a16="http://schemas.microsoft.com/office/drawing/2014/main" id="{5AFF77A3-DE53-4DE7-8323-775AEF43DCD8}"/>
              </a:ext>
            </a:extLst>
          </p:cNvPr>
          <p:cNvSpPr>
            <a:spLocks noGrp="1"/>
          </p:cNvSpPr>
          <p:nvPr>
            <p:ph type="title"/>
          </p:nvPr>
        </p:nvSpPr>
        <p:spPr/>
        <p:txBody>
          <a:bodyPr/>
          <a:lstStyle/>
          <a:p>
            <a:r>
              <a:rPr lang="en-US" b="1" dirty="0">
                <a:solidFill>
                  <a:srgbClr val="000000"/>
                </a:solidFill>
                <a:latin typeface="Arial"/>
                <a:ea typeface="Arial"/>
                <a:cs typeface="Arial"/>
                <a:sym typeface="Arial"/>
              </a:rPr>
              <a:t>Cytoskeletal Filaments</a:t>
            </a:r>
            <a:endParaRPr lang="en-AU" dirty="0"/>
          </a:p>
        </p:txBody>
      </p:sp>
      <p:pic>
        <p:nvPicPr>
          <p:cNvPr id="460" name="Google Shape;460;p46" descr="Part a shows a roughly rectangular cell with many parallel red horizontal lines running across it. A circle in the center has blue lines distributed irregularly across it. Yellow lines form a circular boundary around this circle and extend out in bands of varying thickness and individual threads toward the edge of the cell. Part b shows a mesh of red threads across the background with a somewhat circular red region around a dark circle that contains a pink dot with many green lines radiating out from it. The green lines are densest on the right side, where they extend to a region of thick blue lines positioned mostly vertically with individual strands extending above and below. To the right of the blue lines, green strands extend to a pink spot from which green strands radiate in all directions. Pink dots are visible in the middle of the region of blue strands and along the bases of blue strands that extend up from the top half of the green radiating bands on the right side."/>
          <p:cNvPicPr preferRelativeResize="0"/>
          <p:nvPr/>
        </p:nvPicPr>
        <p:blipFill rotWithShape="1">
          <a:blip r:embed="rId3">
            <a:alphaModFix/>
          </a:blip>
          <a:srcRect/>
          <a:stretch/>
        </p:blipFill>
        <p:spPr>
          <a:xfrm>
            <a:off x="1295400" y="1589807"/>
            <a:ext cx="6167582" cy="2596573"/>
          </a:xfrm>
          <a:prstGeom prst="rect">
            <a:avLst/>
          </a:prstGeom>
          <a:noFill/>
          <a:ln>
            <a:noFill/>
          </a:ln>
        </p:spPr>
      </p:pic>
      <p:sp>
        <p:nvSpPr>
          <p:cNvPr id="459" name="Google Shape;459;p46"/>
          <p:cNvSpPr txBox="1"/>
          <p:nvPr/>
        </p:nvSpPr>
        <p:spPr>
          <a:xfrm>
            <a:off x="1295400" y="4352634"/>
            <a:ext cx="2905125" cy="1420813"/>
          </a:xfrm>
          <a:prstGeom prst="rect">
            <a:avLst/>
          </a:prstGeom>
          <a:noFill/>
          <a:ln>
            <a:noFill/>
          </a:ln>
        </p:spPr>
        <p:txBody>
          <a:bodyPr spcFirstLastPara="1" wrap="square" lIns="91425" tIns="45700" rIns="91425" bIns="45700" anchor="t" anchorCtr="0">
            <a:noAutofit/>
          </a:bodyPr>
          <a:lstStyle/>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FF0000"/>
                </a:solidFill>
                <a:latin typeface="Arial"/>
                <a:ea typeface="Arial"/>
                <a:cs typeface="Arial"/>
                <a:sym typeface="Arial"/>
              </a:rPr>
              <a:t>actin filaments </a:t>
            </a:r>
            <a:r>
              <a:rPr lang="en-US" sz="2400" b="0" i="0" u="none" strike="noStrike" cap="none" dirty="0">
                <a:solidFill>
                  <a:srgbClr val="00B050"/>
                </a:solidFill>
                <a:latin typeface="Arial"/>
                <a:ea typeface="Arial"/>
                <a:cs typeface="Arial"/>
                <a:sym typeface="Arial"/>
              </a:rPr>
              <a:t>microtubules</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70C0"/>
                </a:solidFill>
                <a:latin typeface="Arial"/>
                <a:ea typeface="Arial"/>
                <a:cs typeface="Arial"/>
                <a:sym typeface="Arial"/>
              </a:rPr>
              <a:t>chromosomes</a:t>
            </a:r>
            <a:endParaRPr sz="2400" b="1"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ctr"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
        <p:nvSpPr>
          <p:cNvPr id="461" name="Google Shape;461;p46"/>
          <p:cNvSpPr txBox="1"/>
          <p:nvPr/>
        </p:nvSpPr>
        <p:spPr>
          <a:xfrm>
            <a:off x="4200525" y="4352634"/>
            <a:ext cx="3895725" cy="2066636"/>
          </a:xfrm>
          <a:prstGeom prst="rect">
            <a:avLst/>
          </a:prstGeom>
          <a:noFill/>
          <a:ln>
            <a:noFill/>
          </a:ln>
        </p:spPr>
        <p:txBody>
          <a:bodyPr spcFirstLastPara="1" wrap="square" lIns="91425" tIns="45700" rIns="91425" bIns="45700" anchor="t" anchorCtr="0">
            <a:noAutofit/>
          </a:bodyPr>
          <a:lstStyle/>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B050"/>
                </a:solidFill>
                <a:latin typeface="Arial"/>
                <a:ea typeface="Arial"/>
                <a:cs typeface="Arial"/>
                <a:sym typeface="Arial"/>
              </a:rPr>
              <a:t>microtubules</a:t>
            </a:r>
            <a:r>
              <a:rPr lang="en-US" sz="2400" b="0" i="0" u="none" strike="noStrike" cap="none" dirty="0">
                <a:solidFill>
                  <a:schemeClr val="dk1"/>
                </a:solidFill>
                <a:latin typeface="Arial"/>
                <a:ea typeface="Arial"/>
                <a:cs typeface="Arial"/>
                <a:sym typeface="Arial"/>
              </a:rPr>
              <a:t> </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C2C200"/>
                </a:solidFill>
                <a:latin typeface="Arial"/>
                <a:ea typeface="Arial"/>
                <a:cs typeface="Arial"/>
                <a:sym typeface="Arial"/>
              </a:rPr>
              <a:t>kinetochores</a:t>
            </a:r>
            <a:r>
              <a:rPr lang="en-US" sz="2400" b="0" i="0" u="none" strike="noStrike" cap="none" dirty="0">
                <a:solidFill>
                  <a:schemeClr val="dk1"/>
                </a:solidFill>
                <a:latin typeface="Arial"/>
                <a:ea typeface="Arial"/>
                <a:cs typeface="Arial"/>
                <a:sym typeface="Arial"/>
              </a:rPr>
              <a:t> </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70C0"/>
                </a:solidFill>
                <a:latin typeface="Arial"/>
                <a:ea typeface="Arial"/>
                <a:cs typeface="Arial"/>
                <a:sym typeface="Arial"/>
              </a:rPr>
              <a:t>chromosomes </a:t>
            </a:r>
            <a:r>
              <a:rPr lang="en-US" sz="2400" b="0" i="0" u="none" strike="noStrike" cap="none" dirty="0">
                <a:solidFill>
                  <a:srgbClr val="D74DD0"/>
                </a:solidFill>
                <a:latin typeface="Arial"/>
                <a:ea typeface="Arial"/>
                <a:cs typeface="Arial"/>
                <a:sym typeface="Arial"/>
              </a:rPr>
              <a:t>centrosomes</a:t>
            </a:r>
            <a:endParaRPr sz="2400" b="0" i="0" u="none" strike="noStrike" cap="none" dirty="0">
              <a:solidFill>
                <a:schemeClr val="dk1"/>
              </a:solidFill>
              <a:latin typeface="Arial"/>
              <a:ea typeface="Arial"/>
              <a:cs typeface="Arial"/>
              <a:sym typeface="Arial"/>
            </a:endParaRPr>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FF0000"/>
                </a:solidFill>
                <a:latin typeface="Arial"/>
                <a:ea typeface="Arial"/>
                <a:cs typeface="Arial"/>
                <a:sym typeface="Arial"/>
              </a:rPr>
              <a:t>intermediate filaments</a:t>
            </a:r>
            <a:endParaRPr sz="2400" b="1"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ctr"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3" name="Title 2">
            <a:extLst>
              <a:ext uri="{FF2B5EF4-FFF2-40B4-BE49-F238E27FC236}">
                <a16:creationId xmlns:a16="http://schemas.microsoft.com/office/drawing/2014/main" id="{CF637EC3-FB5E-46FC-8610-AF8FDE79D0B9}"/>
              </a:ext>
            </a:extLst>
          </p:cNvPr>
          <p:cNvSpPr>
            <a:spLocks noGrp="1"/>
          </p:cNvSpPr>
          <p:nvPr>
            <p:ph type="title"/>
          </p:nvPr>
        </p:nvSpPr>
        <p:spPr>
          <a:xfrm>
            <a:off x="0" y="152399"/>
            <a:ext cx="9144000" cy="1242291"/>
          </a:xfrm>
        </p:spPr>
        <p:txBody>
          <a:bodyPr/>
          <a:lstStyle/>
          <a:p>
            <a:r>
              <a:rPr lang="en-US" b="1" dirty="0">
                <a:solidFill>
                  <a:srgbClr val="000000"/>
                </a:solidFill>
                <a:latin typeface="Arial"/>
                <a:ea typeface="Arial"/>
                <a:cs typeface="Arial"/>
                <a:sym typeface="Arial"/>
              </a:rPr>
              <a:t>The Structural Organization of the Cytoplasm</a:t>
            </a:r>
            <a:endParaRPr lang="en-AU" dirty="0"/>
          </a:p>
        </p:txBody>
      </p:sp>
      <p:sp>
        <p:nvSpPr>
          <p:cNvPr id="468" name="Google Shape;468;p47"/>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endomembrane system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segregates specific metabolic processes and provides surfaces on which certain enzyme-catalyzed reactions occur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exocytosis </a:t>
            </a:r>
            <a:r>
              <a:rPr lang="en-US" sz="2400" b="0" i="0" u="none" strike="noStrike" cap="none">
                <a:solidFill>
                  <a:schemeClr val="dk1"/>
                </a:solidFill>
                <a:latin typeface="Arial"/>
                <a:ea typeface="Arial"/>
                <a:cs typeface="Arial"/>
                <a:sym typeface="Arial"/>
              </a:rPr>
              <a:t>and </a:t>
            </a:r>
            <a:r>
              <a:rPr lang="en-US" sz="2400" b="1" i="0" u="none" strike="noStrike" cap="none">
                <a:solidFill>
                  <a:schemeClr val="dk1"/>
                </a:solidFill>
                <a:latin typeface="Arial"/>
                <a:ea typeface="Arial"/>
                <a:cs typeface="Arial"/>
                <a:sym typeface="Arial"/>
              </a:rPr>
              <a:t>endocytosis</a:t>
            </a:r>
            <a:r>
              <a:rPr lang="en-US" sz="2400" b="0" i="0" u="none" strike="noStrike" cap="none">
                <a:solidFill>
                  <a:schemeClr val="dk1"/>
                </a:solidFill>
                <a:latin typeface="Arial"/>
                <a:ea typeface="Arial"/>
                <a:cs typeface="Arial"/>
                <a:sym typeface="Arial"/>
              </a:rPr>
              <a:t> = mechanisms of transport (out of and into cells, respectively)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involve membrane fusion and fission</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provide paths between the cytoplasm and the surrounding medium</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73"/>
        <p:cNvGrpSpPr/>
        <p:nvPr/>
      </p:nvGrpSpPr>
      <p:grpSpPr>
        <a:xfrm>
          <a:off x="0" y="0"/>
          <a:ext cx="0" cy="0"/>
          <a:chOff x="0" y="0"/>
          <a:chExt cx="0" cy="0"/>
        </a:xfrm>
      </p:grpSpPr>
      <p:pic>
        <p:nvPicPr>
          <p:cNvPr id="5" name="Picture 4" descr="Icon P 2&#10;">
            <a:extLst>
              <a:ext uri="{FF2B5EF4-FFF2-40B4-BE49-F238E27FC236}">
                <a16:creationId xmlns:a16="http://schemas.microsoft.com/office/drawing/2014/main" id="{7C331F2F-5017-410F-A352-1E879ABA8ACF}"/>
              </a:ext>
            </a:extLst>
          </p:cNvPr>
          <p:cNvPicPr>
            <a:picLocks noChangeAspect="1"/>
          </p:cNvPicPr>
          <p:nvPr/>
        </p:nvPicPr>
        <p:blipFill>
          <a:blip r:embed="rId3"/>
          <a:stretch>
            <a:fillRect/>
          </a:stretch>
        </p:blipFill>
        <p:spPr>
          <a:xfrm>
            <a:off x="938549" y="239232"/>
            <a:ext cx="1133954" cy="816935"/>
          </a:xfrm>
          <a:prstGeom prst="rect">
            <a:avLst/>
          </a:prstGeom>
        </p:spPr>
      </p:pic>
      <p:sp>
        <p:nvSpPr>
          <p:cNvPr id="2" name="Title 1">
            <a:extLst>
              <a:ext uri="{FF2B5EF4-FFF2-40B4-BE49-F238E27FC236}">
                <a16:creationId xmlns:a16="http://schemas.microsoft.com/office/drawing/2014/main" id="{65A433A8-CB92-441F-B0A3-6BD9FBD16401}"/>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7</a:t>
            </a:r>
            <a:endParaRPr lang="en-AU" dirty="0">
              <a:solidFill>
                <a:srgbClr val="145C76"/>
              </a:solidFill>
            </a:endParaRPr>
          </a:p>
        </p:txBody>
      </p:sp>
      <p:sp>
        <p:nvSpPr>
          <p:cNvPr id="477"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The cytoskeleton is composed of: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membraneous organelles.</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kinetochores and centrosomes.</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actin filaments, microtubules, and intermediate filaments.</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chromosomes and plasmids.</a:t>
            </a:r>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82"/>
        <p:cNvGrpSpPr/>
        <p:nvPr/>
      </p:nvGrpSpPr>
      <p:grpSpPr>
        <a:xfrm>
          <a:off x="0" y="0"/>
          <a:ext cx="0" cy="0"/>
          <a:chOff x="0" y="0"/>
          <a:chExt cx="0" cy="0"/>
        </a:xfrm>
      </p:grpSpPr>
      <p:sp>
        <p:nvSpPr>
          <p:cNvPr id="2" name="Title 1">
            <a:extLst>
              <a:ext uri="{FF2B5EF4-FFF2-40B4-BE49-F238E27FC236}">
                <a16:creationId xmlns:a16="http://schemas.microsoft.com/office/drawing/2014/main" id="{9F754039-BBE7-4D07-9CA3-AD12BFF430F4}"/>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7, Response</a:t>
            </a:r>
            <a:endParaRPr lang="en-AU" dirty="0">
              <a:solidFill>
                <a:srgbClr val="145C76"/>
              </a:solidFill>
            </a:endParaRPr>
          </a:p>
        </p:txBody>
      </p:sp>
      <p:sp>
        <p:nvSpPr>
          <p:cNvPr id="484"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The cytoskeleton is composed of: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C. actin filaments, microtubules, and intermediate</a:t>
            </a:r>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     filaments.</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The cytoskeleton is a three-dimensional network of cytoplasmic protein filaments. Eukaryotes have three general types of cytoplasmic filaments—actin filaments, microtubules, and intermediate filaments.</a:t>
            </a: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9" name="Google Shape;149;p5" descr="Icon P 3&#10;"/>
          <p:cNvPicPr preferRelativeResize="0">
            <a:picLocks noChangeAspect="1"/>
          </p:cNvPicPr>
          <p:nvPr/>
        </p:nvPicPr>
        <p:blipFill rotWithShape="1">
          <a:blip r:embed="rId3">
            <a:alphaModFix/>
          </a:blip>
          <a:srcRect t="12011"/>
          <a:stretch/>
        </p:blipFill>
        <p:spPr>
          <a:xfrm>
            <a:off x="1626759" y="313314"/>
            <a:ext cx="1257300" cy="687243"/>
          </a:xfrm>
          <a:prstGeom prst="rect">
            <a:avLst/>
          </a:prstGeom>
          <a:noFill/>
          <a:ln>
            <a:noFill/>
          </a:ln>
        </p:spPr>
      </p:pic>
      <p:sp>
        <p:nvSpPr>
          <p:cNvPr id="3" name="Title 2">
            <a:extLst>
              <a:ext uri="{FF2B5EF4-FFF2-40B4-BE49-F238E27FC236}">
                <a16:creationId xmlns:a16="http://schemas.microsoft.com/office/drawing/2014/main" id="{1D11DB11-D384-491B-B827-C91ADF4158EC}"/>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(1 of 5)</a:t>
            </a:r>
            <a:endParaRPr lang="en-AU" dirty="0"/>
          </a:p>
        </p:txBody>
      </p:sp>
      <p:sp>
        <p:nvSpPr>
          <p:cNvPr id="150"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Living organisms exist in a dynamic</a:t>
            </a:r>
            <a:br>
              <a:rPr lang="en-US" sz="2800" b="1" i="0" u="none" strike="noStrike" cap="none" dirty="0">
                <a:solidFill>
                  <a:schemeClr val="dk1"/>
                </a:solidFill>
                <a:latin typeface="Arial"/>
                <a:ea typeface="Arial"/>
                <a:cs typeface="Arial"/>
                <a:sym typeface="Arial"/>
              </a:rPr>
            </a:br>
            <a:r>
              <a:rPr lang="en-US" sz="2800" b="1" i="0" u="none" strike="noStrike" cap="none" dirty="0">
                <a:solidFill>
                  <a:schemeClr val="dk1"/>
                </a:solidFill>
                <a:latin typeface="Arial"/>
                <a:ea typeface="Arial"/>
                <a:cs typeface="Arial"/>
                <a:sym typeface="Arial"/>
              </a:rPr>
              <a:t>steady state, never at equilibrium with</a:t>
            </a:r>
            <a:br>
              <a:rPr lang="en-US" sz="2800" b="1" i="0" u="none" strike="noStrike" cap="none" dirty="0">
                <a:solidFill>
                  <a:schemeClr val="dk1"/>
                </a:solidFill>
                <a:latin typeface="Arial"/>
                <a:ea typeface="Arial"/>
                <a:cs typeface="Arial"/>
                <a:sym typeface="Arial"/>
              </a:rPr>
            </a:br>
            <a:r>
              <a:rPr lang="en-US" sz="2800" b="1" i="0" u="none" strike="noStrike" cap="none" dirty="0">
                <a:solidFill>
                  <a:schemeClr val="dk1"/>
                </a:solidFill>
                <a:latin typeface="Arial"/>
                <a:ea typeface="Arial"/>
                <a:cs typeface="Arial"/>
                <a:sym typeface="Arial"/>
              </a:rPr>
              <a:t>their surroundings. </a:t>
            </a:r>
            <a:r>
              <a:rPr lang="en-US" sz="2800" b="0" i="0" u="none" strike="noStrike" cap="none" dirty="0">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dirty="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0"/>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(3 of 6)</a:t>
            </a:r>
            <a:endParaRPr sz="2000" dirty="0"/>
          </a:p>
        </p:txBody>
      </p:sp>
      <p:pic>
        <p:nvPicPr>
          <p:cNvPr id="490" name="Google Shape;490;p50" descr="Icon P 2&#10;"/>
          <p:cNvPicPr preferRelativeResize="0"/>
          <p:nvPr/>
        </p:nvPicPr>
        <p:blipFill rotWithShape="1">
          <a:blip r:embed="rId3">
            <a:alphaModFix/>
          </a:blip>
          <a:srcRect/>
          <a:stretch/>
        </p:blipFill>
        <p:spPr>
          <a:xfrm>
            <a:off x="1786379" y="641350"/>
            <a:ext cx="1228725" cy="809625"/>
          </a:xfrm>
          <a:prstGeom prst="rect">
            <a:avLst/>
          </a:prstGeom>
          <a:noFill/>
          <a:ln>
            <a:noFill/>
          </a:ln>
        </p:spPr>
      </p:pic>
      <p:sp>
        <p:nvSpPr>
          <p:cNvPr id="491" name="Google Shape;491;p50"/>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3" name="Title 2">
            <a:extLst>
              <a:ext uri="{FF2B5EF4-FFF2-40B4-BE49-F238E27FC236}">
                <a16:creationId xmlns:a16="http://schemas.microsoft.com/office/drawing/2014/main" id="{2E312893-D7A3-4662-9073-D8EC1D59D9E9}"/>
              </a:ext>
            </a:extLst>
          </p:cNvPr>
          <p:cNvSpPr>
            <a:spLocks noGrp="1"/>
          </p:cNvSpPr>
          <p:nvPr>
            <p:ph type="title"/>
          </p:nvPr>
        </p:nvSpPr>
        <p:spPr/>
        <p:txBody>
          <a:bodyPr/>
          <a:lstStyle/>
          <a:p>
            <a:r>
              <a:rPr lang="en-US" b="1" dirty="0">
                <a:solidFill>
                  <a:srgbClr val="4E4CB4"/>
                </a:solidFill>
                <a:latin typeface="Arial"/>
                <a:ea typeface="Arial"/>
                <a:cs typeface="Arial"/>
                <a:sym typeface="Arial"/>
              </a:rPr>
              <a:t>Cells Build Supramolecular Structures</a:t>
            </a:r>
            <a:endParaRPr lang="en-AU" dirty="0">
              <a:solidFill>
                <a:srgbClr val="4E4CB4"/>
              </a:solidFill>
            </a:endParaRPr>
          </a:p>
        </p:txBody>
      </p:sp>
      <p:sp>
        <p:nvSpPr>
          <p:cNvPr id="499" name="Content placeholder"/>
          <p:cNvSpPr txBox="1"/>
          <p:nvPr/>
        </p:nvSpPr>
        <p:spPr>
          <a:xfrm>
            <a:off x="0" y="1824038"/>
            <a:ext cx="2706688"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held together by noncovalent interactions (hydrogen bonds, ionic interactions, van der Waals interactions,  and the hydrophobic effect) </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a:solidFill>
                <a:schemeClr val="dk1"/>
              </a:solidFill>
              <a:latin typeface="Calibri"/>
              <a:ea typeface="Calibri"/>
              <a:cs typeface="Calibri"/>
              <a:sym typeface="Calibri"/>
            </a:endParaRPr>
          </a:p>
        </p:txBody>
      </p:sp>
      <p:pic>
        <p:nvPicPr>
          <p:cNvPr id="498" name="Picture" descr="Part a, at the left, shows a typical plant cell labeled, the cell and its organelles. Three arrows point to the first vertical bar to the right of the cell labeled, supramolecular complexes. The top arrow points from the nucleus to a line of rosettes labeled, chromatin. The middle arrow points from the plasma membrane to a close-up cross-section of the plasma membrane that shows embedded proteins. The bottom arrow points from the cell wall to a close-up of three adjacent cell walls forming a Y-structure with a small space in the region where all come together to form the fork. This is labeled, cell wall. To the right of the first bar, the middle bar is labeled, macromolecules. Two arrows point from chromatin in the first bar, one pointing to a double helix of D N A and the other pointing to a helical protein. An arrow points from the plasma membrane in the first bar to the same helical protein in the second bar. An arrow points from the cell wall in the first bar to many tubes running parallel to each other until they separate at the far end. These tubes are labeled, cellulose. The final bar, at the right of the figure, is labeled monomeric units. An arrow from the D N A in the second bar points to a chemical structure labeled, nucleotide. It has a phosphate to the left bound to a five-membered ring in the middle that is bound to a six-membered nitrogen-containing ring above. An arrow from the protein in the second bar points to a chemical structure in a sphere labeled, amino acids. The structure has a central carbon bound to H 3 N plus, C O O minus, H, and C H 3. An arrow from the cellulose in the second bar points to a chemical ring labeled, sugars. The ring has an O substituted for carbon at one vertex, H and O H at four vertices, and C H 2 O H at the last vertex."/>
          <p:cNvPicPr preferRelativeResize="0"/>
          <p:nvPr/>
        </p:nvPicPr>
        <p:blipFill rotWithShape="1">
          <a:blip r:embed="rId3">
            <a:alphaModFix/>
          </a:blip>
          <a:srcRect/>
          <a:stretch/>
        </p:blipFill>
        <p:spPr>
          <a:xfrm>
            <a:off x="2882034" y="2286000"/>
            <a:ext cx="6086620" cy="31908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3" name="Title 2">
            <a:extLst>
              <a:ext uri="{FF2B5EF4-FFF2-40B4-BE49-F238E27FC236}">
                <a16:creationId xmlns:a16="http://schemas.microsoft.com/office/drawing/2014/main" id="{C01D5D0E-1CB0-4B16-9073-62ACDE07C53D}"/>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In Vitro Studies May Overlook Important Interactions among Molecules</a:t>
            </a:r>
            <a:endParaRPr lang="en-AU" sz="3200" dirty="0">
              <a:solidFill>
                <a:srgbClr val="4E4CB4"/>
              </a:solidFill>
            </a:endParaRPr>
          </a:p>
        </p:txBody>
      </p:sp>
      <p:sp>
        <p:nvSpPr>
          <p:cNvPr id="506" name="Google Shape;506;p52"/>
          <p:cNvSpPr txBox="1"/>
          <p:nvPr/>
        </p:nvSpPr>
        <p:spPr>
          <a:xfrm>
            <a:off x="381000" y="2362200"/>
            <a:ext cx="33083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vitro = “in glass”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vivo = “in the living”</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molecules may behave differently in vivo and in vitro </a:t>
            </a: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pic>
        <p:nvPicPr>
          <p:cNvPr id="507" name="Google Shape;507;p52" descr="The lower left of the image shows the D N A (nucleoid) and contains many strands, some wrapped around circles. This is bounded above and to the right by a region of large irregular structures labeled, ribosomes. Many smaller molecules and some white threads fill the space between the ribosomes. Further upward and to the right, a curved layer labeled, cell envelope contains several layers. The inner layer is a band labeled, inner membrane with many embedded rectangular proteins. A thin, unlabeled central layer consists of parallel white threads. The outer membrane resembles the inner membrane, except that vertical structures extend up above it. A thick tubular structure labeled, flagellum extends up from the membrane and out of the frame above. Below, the flagellum connects to multiple roughly oval subunits lined up vertically in the inner membrane."/>
          <p:cNvPicPr preferRelativeResize="0"/>
          <p:nvPr/>
        </p:nvPicPr>
        <p:blipFill rotWithShape="1">
          <a:blip r:embed="rId3">
            <a:alphaModFix/>
          </a:blip>
          <a:srcRect/>
          <a:stretch/>
        </p:blipFill>
        <p:spPr>
          <a:xfrm>
            <a:off x="4070350" y="2178050"/>
            <a:ext cx="4692650" cy="4127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12"/>
        <p:cNvGrpSpPr/>
        <p:nvPr/>
      </p:nvGrpSpPr>
      <p:grpSpPr>
        <a:xfrm>
          <a:off x="0" y="0"/>
          <a:ext cx="0" cy="0"/>
          <a:chOff x="0" y="0"/>
          <a:chExt cx="0" cy="0"/>
        </a:xfrm>
      </p:grpSpPr>
      <p:pic>
        <p:nvPicPr>
          <p:cNvPr id="5" name="Picture 4" descr="Icon P 2&#10;">
            <a:extLst>
              <a:ext uri="{FF2B5EF4-FFF2-40B4-BE49-F238E27FC236}">
                <a16:creationId xmlns:a16="http://schemas.microsoft.com/office/drawing/2014/main" id="{DA87F2E9-AEAE-4778-ADDA-DAE3B1AB14ED}"/>
              </a:ext>
            </a:extLst>
          </p:cNvPr>
          <p:cNvPicPr>
            <a:picLocks noChangeAspect="1"/>
          </p:cNvPicPr>
          <p:nvPr/>
        </p:nvPicPr>
        <p:blipFill>
          <a:blip r:embed="rId3"/>
          <a:stretch>
            <a:fillRect/>
          </a:stretch>
        </p:blipFill>
        <p:spPr>
          <a:xfrm>
            <a:off x="938549" y="239232"/>
            <a:ext cx="1133954" cy="816935"/>
          </a:xfrm>
          <a:prstGeom prst="rect">
            <a:avLst/>
          </a:prstGeom>
        </p:spPr>
      </p:pic>
      <p:sp>
        <p:nvSpPr>
          <p:cNvPr id="2" name="Title 1">
            <a:extLst>
              <a:ext uri="{FF2B5EF4-FFF2-40B4-BE49-F238E27FC236}">
                <a16:creationId xmlns:a16="http://schemas.microsoft.com/office/drawing/2014/main" id="{052A14A7-1CCF-4972-89C6-C9FAD510BC4A}"/>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8</a:t>
            </a:r>
            <a:endParaRPr lang="en-AU" dirty="0">
              <a:solidFill>
                <a:srgbClr val="145C76"/>
              </a:solidFill>
            </a:endParaRPr>
          </a:p>
        </p:txBody>
      </p:sp>
      <p:sp>
        <p:nvSpPr>
          <p:cNvPr id="516"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Supramolecular complexes, such as chromatin, are held together by: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covalent bonds between monomeric units.</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noncovalent interactions, such as hydrogen bonds.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covalent bonds between macromolecules.</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interactions between the cytoskeleton and organelles.</a:t>
            </a:r>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21"/>
        <p:cNvGrpSpPr/>
        <p:nvPr/>
      </p:nvGrpSpPr>
      <p:grpSpPr>
        <a:xfrm>
          <a:off x="0" y="0"/>
          <a:ext cx="0" cy="0"/>
          <a:chOff x="0" y="0"/>
          <a:chExt cx="0" cy="0"/>
        </a:xfrm>
      </p:grpSpPr>
      <p:sp>
        <p:nvSpPr>
          <p:cNvPr id="2" name="Title 1">
            <a:extLst>
              <a:ext uri="{FF2B5EF4-FFF2-40B4-BE49-F238E27FC236}">
                <a16:creationId xmlns:a16="http://schemas.microsoft.com/office/drawing/2014/main" id="{829EA41F-CDF9-40A5-A566-A099E80C0F8A}"/>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8, Response</a:t>
            </a:r>
            <a:endParaRPr lang="en-AU" dirty="0">
              <a:solidFill>
                <a:srgbClr val="145C76"/>
              </a:solidFill>
            </a:endParaRPr>
          </a:p>
        </p:txBody>
      </p:sp>
      <p:sp>
        <p:nvSpPr>
          <p:cNvPr id="523"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Supramolecular complexes, such as chromatin, are held together by: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B. noncovalent interactions, such as hydrogen bonds. </a:t>
            </a:r>
            <a:endParaRPr sz="2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The monomeric subunits of proteins, nucleic acids, and polysaccharides are joined by covalent bonds. In supramolecular complexes, however, macromolecules are held together largely by noncovalent interactions, such as hydrogen bonds, ionic interactions, and aggregations of nonpolar groups.</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528"/>
        <p:cNvGrpSpPr/>
        <p:nvPr/>
      </p:nvGrpSpPr>
      <p:grpSpPr>
        <a:xfrm>
          <a:off x="0" y="0"/>
          <a:ext cx="0" cy="0"/>
          <a:chOff x="0" y="0"/>
          <a:chExt cx="0" cy="0"/>
        </a:xfrm>
      </p:grpSpPr>
      <p:sp>
        <p:nvSpPr>
          <p:cNvPr id="3" name="Title 2">
            <a:extLst>
              <a:ext uri="{FF2B5EF4-FFF2-40B4-BE49-F238E27FC236}">
                <a16:creationId xmlns:a16="http://schemas.microsoft.com/office/drawing/2014/main" id="{3FC80E26-1ADC-4EEA-8619-AAB64887EF12}"/>
              </a:ext>
            </a:extLst>
          </p:cNvPr>
          <p:cNvSpPr>
            <a:spLocks noGrp="1"/>
          </p:cNvSpPr>
          <p:nvPr>
            <p:ph type="ctrTitle"/>
          </p:nvPr>
        </p:nvSpPr>
        <p:spPr/>
        <p:txBody>
          <a:bodyPr/>
          <a:lstStyle/>
          <a:p>
            <a:r>
              <a:rPr lang="en-US" b="1" dirty="0">
                <a:solidFill>
                  <a:srgbClr val="674EA7"/>
                </a:solidFill>
                <a:latin typeface="Arial"/>
                <a:ea typeface="Arial"/>
                <a:cs typeface="Arial"/>
                <a:sym typeface="Arial"/>
              </a:rPr>
              <a:t>1.2</a:t>
            </a:r>
            <a:r>
              <a:rPr lang="en-US" b="1" dirty="0">
                <a:latin typeface="Arial"/>
                <a:ea typeface="Arial"/>
                <a:cs typeface="Arial"/>
                <a:sym typeface="Arial"/>
              </a:rPr>
              <a:t>    </a:t>
            </a:r>
            <a:r>
              <a:rPr lang="en-US" b="1" dirty="0">
                <a:solidFill>
                  <a:srgbClr val="1D6E7D"/>
                </a:solidFill>
                <a:latin typeface="Arial"/>
                <a:ea typeface="Arial"/>
                <a:cs typeface="Arial"/>
                <a:sym typeface="Arial"/>
              </a:rPr>
              <a:t>Chemical Foundations</a:t>
            </a:r>
            <a:endParaRPr lang="en-AU"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3" name="Title 2">
            <a:extLst>
              <a:ext uri="{FF2B5EF4-FFF2-40B4-BE49-F238E27FC236}">
                <a16:creationId xmlns:a16="http://schemas.microsoft.com/office/drawing/2014/main" id="{08EFC936-5352-4E9B-97F9-80D5ECD195D7}"/>
              </a:ext>
            </a:extLst>
          </p:cNvPr>
          <p:cNvSpPr>
            <a:spLocks noGrp="1"/>
          </p:cNvSpPr>
          <p:nvPr>
            <p:ph type="title"/>
          </p:nvPr>
        </p:nvSpPr>
        <p:spPr/>
        <p:txBody>
          <a:bodyPr/>
          <a:lstStyle/>
          <a:p>
            <a:r>
              <a:rPr lang="en-US" b="1" dirty="0">
                <a:solidFill>
                  <a:srgbClr val="000000"/>
                </a:solidFill>
                <a:latin typeface="Arial"/>
                <a:ea typeface="Arial"/>
                <a:cs typeface="Arial"/>
                <a:sym typeface="Arial"/>
              </a:rPr>
              <a:t>Elements Essential to Animal Life and Health</a:t>
            </a:r>
            <a:endParaRPr lang="en-AU" dirty="0"/>
          </a:p>
        </p:txBody>
      </p:sp>
      <p:pic>
        <p:nvPicPr>
          <p:cNvPr id="536" name="Google Shape;536;p56" descr="Each square of the table contains a number and a chemical abbreviation. From left to right, the rows are as follows. Row 1: 1 H column 1 bulk element, 2 H lowercase E in column 18. Row 2 has elements in columns 1, 2, and 13 through 18 only as follows: 3 L lowercase I, 4 B lowercase E, 5 B, 6 C bulk element, 7 N bulk element, 8 O bulk element, 9 F, 10 N lowercase E; Row 3 has elements in columns 1, 2, and 13 through 18 only as follows: 11 N lowercase A bulk element, 12 M lowercase G trace element; 13 A lowercase L, 14 S lowercase I, 15 P bulk element, 16 S bulk element, 16 C lowercase L bulk element, 18 A lowercase R. Row 4: 19 K bulk element, 20 C lowercase A bulk element, 21 S lowercase C, 22 T lowercase I, 23 V trace element, 24 C lowercase R trace element, 25 M lowercase N trace element, 26 F lowercase E trace element, 27 C lowercase O trace element, 28 N lowercase I trace element, 29 C lowercase U trace element, 30 Z lowercase N trace element, 31 G lowercase A, 32 G lowercase E, 33 A lowercase S, 34 S lowercase E trace element, 35 B lowercase R, 36 K lowercase R. Row 5: 37 R lowercase B, 38 S lowercase R, 39 Y, 40 Z lowercase R, 41 N lowercase B, 42 M lowercase O trace element, 43 T lowercase C, 44 R lowercase U, 45 R lowercase H, 46 P lowercase D, 47 A lowercase G, 48 C lowercase D, 49 I lowercase N , 50 S lowercase N, 51 S lowercase B, 52 T lowercase E, 53 I trace element, 54 X lowercase E; Row 5: 55 C lowercase S, 56 B lowercase A, blank square labeled lanthanides, 72 H lowercase F, 73 T lowercase A, 74 W trace element, 75 R lowercase E, 76 O lowercase S, 77 I lowercase R, 78 P lowercase T, 79 A lowercase U, 80 H lowercase G, 81 T lowercase L, 82 P lowercase B, 83 B lowercase I, 84 P lowercase O, 85 A lowercase T, 86 R lowercase N; Row 6: 87 F lowercase R, 88 R lowercase A, blank square labeled, actinides."/>
          <p:cNvPicPr preferRelativeResize="0"/>
          <p:nvPr/>
        </p:nvPicPr>
        <p:blipFill rotWithShape="1">
          <a:blip r:embed="rId3">
            <a:alphaModFix/>
          </a:blip>
          <a:srcRect/>
          <a:stretch/>
        </p:blipFill>
        <p:spPr>
          <a:xfrm>
            <a:off x="344487" y="1752600"/>
            <a:ext cx="8455025" cy="36671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3" name="Title 2">
            <a:extLst>
              <a:ext uri="{FF2B5EF4-FFF2-40B4-BE49-F238E27FC236}">
                <a16:creationId xmlns:a16="http://schemas.microsoft.com/office/drawing/2014/main" id="{B5F5D653-E416-4FEE-BDA3-891A3CF83386}"/>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Biomolecules Are Compounds of Carbon with a Variety of Functional Groups</a:t>
            </a:r>
            <a:endParaRPr lang="en-AU" sz="3200" dirty="0">
              <a:solidFill>
                <a:srgbClr val="4E4CB4"/>
              </a:solidFill>
            </a:endParaRPr>
          </a:p>
        </p:txBody>
      </p:sp>
      <p:pic>
        <p:nvPicPr>
          <p:cNvPr id="543" name="Google Shape;543;p57" descr="A diagram shows eight examples of the formation of carbon bonds using substrates and products shown as Lewis structures and products shown as structural formulas."/>
          <p:cNvPicPr preferRelativeResize="0"/>
          <p:nvPr/>
        </p:nvPicPr>
        <p:blipFill rotWithShape="1">
          <a:blip r:embed="rId3">
            <a:alphaModFix/>
          </a:blip>
          <a:srcRect/>
          <a:stretch/>
        </p:blipFill>
        <p:spPr>
          <a:xfrm>
            <a:off x="852488" y="2178050"/>
            <a:ext cx="7708900" cy="2832100"/>
          </a:xfrm>
          <a:prstGeom prst="rect">
            <a:avLst/>
          </a:prstGeom>
          <a:noFill/>
          <a:ln>
            <a:noFill/>
          </a:ln>
        </p:spPr>
      </p:pic>
      <p:sp>
        <p:nvSpPr>
          <p:cNvPr id="544" name="Google Shape;544;p57"/>
          <p:cNvSpPr txBox="1"/>
          <p:nvPr/>
        </p:nvSpPr>
        <p:spPr>
          <a:xfrm>
            <a:off x="571500" y="5410200"/>
            <a:ext cx="8001000" cy="768927"/>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carbon can form covalent single, double, and triple bonds</a:t>
            </a: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3" name="Title 2">
            <a:extLst>
              <a:ext uri="{FF2B5EF4-FFF2-40B4-BE49-F238E27FC236}">
                <a16:creationId xmlns:a16="http://schemas.microsoft.com/office/drawing/2014/main" id="{9FC6F8C3-9BCE-44C6-9941-15004D81A896}"/>
              </a:ext>
            </a:extLst>
          </p:cNvPr>
          <p:cNvSpPr>
            <a:spLocks noGrp="1"/>
          </p:cNvSpPr>
          <p:nvPr>
            <p:ph type="title"/>
          </p:nvPr>
        </p:nvSpPr>
        <p:spPr/>
        <p:txBody>
          <a:bodyPr/>
          <a:lstStyle/>
          <a:p>
            <a:r>
              <a:rPr lang="en-US" b="1" dirty="0">
                <a:solidFill>
                  <a:srgbClr val="000000"/>
                </a:solidFill>
                <a:latin typeface="Arial"/>
                <a:ea typeface="Arial"/>
                <a:cs typeface="Arial"/>
                <a:sym typeface="Arial"/>
              </a:rPr>
              <a:t>Geometry of Carbon Bonding</a:t>
            </a:r>
            <a:endParaRPr lang="en-AU" dirty="0"/>
          </a:p>
        </p:txBody>
      </p:sp>
      <p:pic>
        <p:nvPicPr>
          <p:cNvPr id="551" name="Google Shape;551;p58" descr="Part a, at the left, shows a sphere labeled, C with four evenly placed cylinders extending from it to produce a tetrahedral shape of which two sides are visible. The bond angles are 109.5 degrees. Part b, in the center, shows two C atoms similar to the one in part b, except that they share one cylinder to form a bond connecting them. A clockwise arrow indicates that one atom can rotate relative to the other along their common axis. Part c shows two C atoms and atoms “A”, “B”, “X”, and “Y” all embedded in a flat rectangular plane. The two C atoms are connected by two tubes, one looping above the plane and the other looping below the plane. Atoms “A” and “B” are each connected by a single cylinder to the left-hand carbon and extend to its left with a 120 degree angle between them. Atoms “X” and “Y” are each connected by a single cylinder to the right-hand carbon and extend to its right. There is a 120 degree angle between them."/>
          <p:cNvPicPr preferRelativeResize="0"/>
          <p:nvPr/>
        </p:nvPicPr>
        <p:blipFill rotWithShape="1">
          <a:blip r:embed="rId3">
            <a:alphaModFix/>
          </a:blip>
          <a:srcRect/>
          <a:stretch/>
        </p:blipFill>
        <p:spPr>
          <a:xfrm>
            <a:off x="82550" y="1524000"/>
            <a:ext cx="8978900" cy="1727200"/>
          </a:xfrm>
          <a:prstGeom prst="rect">
            <a:avLst/>
          </a:prstGeom>
          <a:noFill/>
          <a:ln>
            <a:noFill/>
          </a:ln>
        </p:spPr>
      </p:pic>
      <p:sp>
        <p:nvSpPr>
          <p:cNvPr id="552" name="Google Shape;552;p58"/>
          <p:cNvSpPr txBox="1"/>
          <p:nvPr/>
        </p:nvSpPr>
        <p:spPr>
          <a:xfrm>
            <a:off x="149225" y="3810000"/>
            <a:ext cx="8766175" cy="28194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carbon atoms have a characteristic tetrahedral arrangement of their four single bonds </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free rotation around each single bond</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limited rotation about the axis of a double bond</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itle 2">
            <a:extLst>
              <a:ext uri="{FF2B5EF4-FFF2-40B4-BE49-F238E27FC236}">
                <a16:creationId xmlns:a16="http://schemas.microsoft.com/office/drawing/2014/main" id="{C54672CA-38B0-4335-B01F-FA110FC09661}"/>
              </a:ext>
            </a:extLst>
          </p:cNvPr>
          <p:cNvSpPr>
            <a:spLocks noGrp="1"/>
          </p:cNvSpPr>
          <p:nvPr>
            <p:ph type="title"/>
          </p:nvPr>
        </p:nvSpPr>
        <p:spPr/>
        <p:txBody>
          <a:bodyPr/>
          <a:lstStyle/>
          <a:p>
            <a:r>
              <a:rPr lang="en-US" b="1" dirty="0">
                <a:solidFill>
                  <a:srgbClr val="000000"/>
                </a:solidFill>
                <a:latin typeface="Arial"/>
                <a:ea typeface="Arial"/>
                <a:cs typeface="Arial"/>
                <a:sym typeface="Arial"/>
              </a:rPr>
              <a:t>Common Functional Groups of Biomolecules</a:t>
            </a:r>
            <a:endParaRPr lang="en-AU" dirty="0"/>
          </a:p>
        </p:txBody>
      </p:sp>
      <p:pic>
        <p:nvPicPr>
          <p:cNvPr id="559" name="Google Shape;559;p59" descr="A table shows 24 common functional groups in biomolecules with highlighting to represent the atom characterizing the group as C, O, N, S, or P. "/>
          <p:cNvPicPr preferRelativeResize="0"/>
          <p:nvPr/>
        </p:nvPicPr>
        <p:blipFill rotWithShape="1">
          <a:blip r:embed="rId3">
            <a:alphaModFix/>
          </a:blip>
          <a:srcRect/>
          <a:stretch/>
        </p:blipFill>
        <p:spPr>
          <a:xfrm>
            <a:off x="676144" y="1600200"/>
            <a:ext cx="7798062" cy="3733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6" name="Google Shape;156;p6" descr="Icon P 4&#10;"/>
          <p:cNvPicPr preferRelativeResize="0"/>
          <p:nvPr/>
        </p:nvPicPr>
        <p:blipFill rotWithShape="1">
          <a:blip r:embed="rId3">
            <a:alphaModFix/>
          </a:blip>
          <a:srcRect b="14618"/>
          <a:stretch/>
        </p:blipFill>
        <p:spPr>
          <a:xfrm>
            <a:off x="1708736" y="318330"/>
            <a:ext cx="1171575" cy="658740"/>
          </a:xfrm>
          <a:prstGeom prst="rect">
            <a:avLst/>
          </a:prstGeom>
          <a:noFill/>
          <a:ln>
            <a:noFill/>
          </a:ln>
        </p:spPr>
      </p:pic>
      <p:sp>
        <p:nvSpPr>
          <p:cNvPr id="3" name="Title 2">
            <a:extLst>
              <a:ext uri="{FF2B5EF4-FFF2-40B4-BE49-F238E27FC236}">
                <a16:creationId xmlns:a16="http://schemas.microsoft.com/office/drawing/2014/main" id="{55DC411D-4B03-4CBC-A49A-6BF22573EA3D}"/>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(1 of 5)</a:t>
            </a:r>
            <a:endParaRPr lang="en-AU" dirty="0"/>
          </a:p>
        </p:txBody>
      </p:sp>
      <p:sp>
        <p:nvSpPr>
          <p:cNvPr id="157"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Title 2">
            <a:extLst>
              <a:ext uri="{FF2B5EF4-FFF2-40B4-BE49-F238E27FC236}">
                <a16:creationId xmlns:a16="http://schemas.microsoft.com/office/drawing/2014/main" id="{1762D8EE-0EEE-41C1-8EE8-C842559120E1}"/>
              </a:ext>
            </a:extLst>
          </p:cNvPr>
          <p:cNvSpPr>
            <a:spLocks noGrp="1"/>
          </p:cNvSpPr>
          <p:nvPr>
            <p:ph type="title"/>
          </p:nvPr>
        </p:nvSpPr>
        <p:spPr/>
        <p:txBody>
          <a:bodyPr/>
          <a:lstStyle/>
          <a:p>
            <a:r>
              <a:rPr lang="en-US" b="1" dirty="0">
                <a:solidFill>
                  <a:srgbClr val="000000"/>
                </a:solidFill>
                <a:latin typeface="Arial"/>
                <a:ea typeface="Arial"/>
                <a:cs typeface="Arial"/>
                <a:sym typeface="Arial"/>
              </a:rPr>
              <a:t>Additional Functional Groups of Biomolecules</a:t>
            </a:r>
            <a:endParaRPr lang="en-AU" dirty="0"/>
          </a:p>
        </p:txBody>
      </p:sp>
      <p:pic>
        <p:nvPicPr>
          <p:cNvPr id="566" name="Google Shape;566;p60" descr="A table of 24 common functional groups, continued."/>
          <p:cNvPicPr preferRelativeResize="0"/>
          <p:nvPr/>
        </p:nvPicPr>
        <p:blipFill rotWithShape="1">
          <a:blip r:embed="rId3">
            <a:alphaModFix/>
          </a:blip>
          <a:srcRect/>
          <a:stretch/>
        </p:blipFill>
        <p:spPr>
          <a:xfrm>
            <a:off x="734117" y="1586346"/>
            <a:ext cx="7675766" cy="4343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71"/>
        <p:cNvGrpSpPr/>
        <p:nvPr/>
      </p:nvGrpSpPr>
      <p:grpSpPr>
        <a:xfrm>
          <a:off x="0" y="0"/>
          <a:ext cx="0" cy="0"/>
          <a:chOff x="0" y="0"/>
          <a:chExt cx="0" cy="0"/>
        </a:xfrm>
      </p:grpSpPr>
      <p:pic>
        <p:nvPicPr>
          <p:cNvPr id="5" name="Picture 4" descr="A blue logo with white letters P 2&#10;">
            <a:extLst>
              <a:ext uri="{FF2B5EF4-FFF2-40B4-BE49-F238E27FC236}">
                <a16:creationId xmlns:a16="http://schemas.microsoft.com/office/drawing/2014/main" id="{638F9856-E91E-47B4-8D2C-E1BE1414CD80}"/>
              </a:ext>
            </a:extLst>
          </p:cNvPr>
          <p:cNvPicPr>
            <a:picLocks noChangeAspect="1"/>
          </p:cNvPicPr>
          <p:nvPr/>
        </p:nvPicPr>
        <p:blipFill>
          <a:blip r:embed="rId3"/>
          <a:stretch>
            <a:fillRect/>
          </a:stretch>
        </p:blipFill>
        <p:spPr>
          <a:xfrm>
            <a:off x="818476" y="239232"/>
            <a:ext cx="1133954" cy="816935"/>
          </a:xfrm>
          <a:prstGeom prst="rect">
            <a:avLst/>
          </a:prstGeom>
        </p:spPr>
      </p:pic>
      <p:sp>
        <p:nvSpPr>
          <p:cNvPr id="2" name="Title 1">
            <a:extLst>
              <a:ext uri="{FF2B5EF4-FFF2-40B4-BE49-F238E27FC236}">
                <a16:creationId xmlns:a16="http://schemas.microsoft.com/office/drawing/2014/main" id="{FC71F230-B7DF-4E57-8F2E-9D3B07CD76CC}"/>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9</a:t>
            </a:r>
            <a:endParaRPr lang="en-AU" dirty="0">
              <a:solidFill>
                <a:srgbClr val="145C76"/>
              </a:solidFill>
            </a:endParaRPr>
          </a:p>
        </p:txBody>
      </p:sp>
      <p:sp>
        <p:nvSpPr>
          <p:cNvPr id="575"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Important functional groups in biomolecules include: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lipids.</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thioesters.</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nucleic acids.</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carbons.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580"/>
        <p:cNvGrpSpPr/>
        <p:nvPr/>
      </p:nvGrpSpPr>
      <p:grpSpPr>
        <a:xfrm>
          <a:off x="0" y="0"/>
          <a:ext cx="0" cy="0"/>
          <a:chOff x="0" y="0"/>
          <a:chExt cx="0" cy="0"/>
        </a:xfrm>
      </p:grpSpPr>
      <p:sp>
        <p:nvSpPr>
          <p:cNvPr id="2" name="Title 1">
            <a:extLst>
              <a:ext uri="{FF2B5EF4-FFF2-40B4-BE49-F238E27FC236}">
                <a16:creationId xmlns:a16="http://schemas.microsoft.com/office/drawing/2014/main" id="{3253CBFB-BC75-466D-9275-B31F00EEB034}"/>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9, Response</a:t>
            </a:r>
            <a:endParaRPr lang="en-AU" dirty="0">
              <a:solidFill>
                <a:srgbClr val="145C76"/>
              </a:solidFill>
            </a:endParaRPr>
          </a:p>
        </p:txBody>
      </p:sp>
      <p:sp>
        <p:nvSpPr>
          <p:cNvPr id="582"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Important functional groups in biomolecules include: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B. thioesters.</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Functional groups confer specific chemical properties on the molecule, forming various families of organic compounds. Thioesters (R</a:t>
            </a:r>
            <a:r>
              <a:rPr lang="en-US" sz="2400" b="1" i="0" u="none" strike="noStrike" cap="none" baseline="30000">
                <a:solidFill>
                  <a:schemeClr val="dk1"/>
                </a:solidFill>
                <a:latin typeface="Arial"/>
                <a:ea typeface="Arial"/>
                <a:cs typeface="Arial"/>
                <a:sym typeface="Arial"/>
              </a:rPr>
              <a:t>1</a:t>
            </a:r>
            <a:r>
              <a:rPr lang="en-US" sz="2400" b="1" i="0" u="none" strike="noStrike" cap="none">
                <a:solidFill>
                  <a:schemeClr val="dk1"/>
                </a:solidFill>
                <a:latin typeface="Arial"/>
                <a:ea typeface="Arial"/>
                <a:cs typeface="Arial"/>
                <a:sym typeface="Arial"/>
              </a:rPr>
              <a:t>—S—CO—R</a:t>
            </a:r>
            <a:r>
              <a:rPr lang="en-US" sz="2400" b="1" i="0" u="none" strike="noStrike" cap="none" baseline="30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are one such functional group in biomolecules.</a:t>
            </a:r>
            <a:endParaRPr sz="2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3" name="Title 2">
            <a:extLst>
              <a:ext uri="{FF2B5EF4-FFF2-40B4-BE49-F238E27FC236}">
                <a16:creationId xmlns:a16="http://schemas.microsoft.com/office/drawing/2014/main" id="{343D5EDB-56CE-4CB3-B024-CB923C617E95}"/>
              </a:ext>
            </a:extLst>
          </p:cNvPr>
          <p:cNvSpPr>
            <a:spLocks noGrp="1"/>
          </p:cNvSpPr>
          <p:nvPr>
            <p:ph type="title"/>
          </p:nvPr>
        </p:nvSpPr>
        <p:spPr>
          <a:xfrm>
            <a:off x="0" y="152399"/>
            <a:ext cx="9144000" cy="1233055"/>
          </a:xfrm>
        </p:spPr>
        <p:txBody>
          <a:bodyPr/>
          <a:lstStyle/>
          <a:p>
            <a:r>
              <a:rPr lang="en-US" sz="3900" b="1" dirty="0">
                <a:solidFill>
                  <a:srgbClr val="000000"/>
                </a:solidFill>
                <a:latin typeface="Arial"/>
                <a:ea typeface="Arial"/>
                <a:cs typeface="Arial"/>
                <a:sym typeface="Arial"/>
              </a:rPr>
              <a:t>Many Biomolecules Are Polyfunctional</a:t>
            </a:r>
            <a:endParaRPr lang="en-AU" sz="3900" dirty="0"/>
          </a:p>
        </p:txBody>
      </p:sp>
      <p:pic>
        <p:nvPicPr>
          <p:cNvPr id="589" name="Google Shape;589;p63" descr="A structural formula and a space-filling model show functional groups in a biomolecule, acetyl-coenzyme A."/>
          <p:cNvPicPr preferRelativeResize="0"/>
          <p:nvPr/>
        </p:nvPicPr>
        <p:blipFill rotWithShape="1">
          <a:blip r:embed="rId3">
            <a:alphaModFix/>
          </a:blip>
          <a:srcRect/>
          <a:stretch/>
        </p:blipFill>
        <p:spPr>
          <a:xfrm>
            <a:off x="152400" y="1479550"/>
            <a:ext cx="8839200" cy="38989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3" name="Title 2">
            <a:extLst>
              <a:ext uri="{FF2B5EF4-FFF2-40B4-BE49-F238E27FC236}">
                <a16:creationId xmlns:a16="http://schemas.microsoft.com/office/drawing/2014/main" id="{938E02BC-16A3-43E3-9791-151AABAC33C7}"/>
              </a:ext>
            </a:extLst>
          </p:cNvPr>
          <p:cNvSpPr>
            <a:spLocks noGrp="1"/>
          </p:cNvSpPr>
          <p:nvPr>
            <p:ph type="title"/>
          </p:nvPr>
        </p:nvSpPr>
        <p:spPr/>
        <p:txBody>
          <a:bodyPr/>
          <a:lstStyle/>
          <a:p>
            <a:r>
              <a:rPr lang="en-US" b="1" dirty="0">
                <a:solidFill>
                  <a:srgbClr val="4E4CB4"/>
                </a:solidFill>
                <a:latin typeface="Arial"/>
                <a:ea typeface="Arial"/>
                <a:cs typeface="Arial"/>
                <a:sym typeface="Arial"/>
              </a:rPr>
              <a:t>Cells Contain a Universal Set of Small Molecules</a:t>
            </a:r>
            <a:endParaRPr lang="en-AU" dirty="0">
              <a:solidFill>
                <a:srgbClr val="4E4CB4"/>
              </a:solidFill>
            </a:endParaRPr>
          </a:p>
        </p:txBody>
      </p:sp>
      <p:sp>
        <p:nvSpPr>
          <p:cNvPr id="596" name="Google Shape;596;p64"/>
          <p:cNvSpPr txBox="1"/>
          <p:nvPr/>
        </p:nvSpPr>
        <p:spPr>
          <a:xfrm>
            <a:off x="419100" y="170815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central metabolites: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common amino acids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sugars and their phosphorylated derivatives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mono-, di-, and tricarboxylic acids</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secondary metabolites </a:t>
            </a:r>
            <a:r>
              <a:rPr lang="en-US" sz="2400" b="0" i="0" u="none" strike="noStrike" cap="none">
                <a:solidFill>
                  <a:schemeClr val="dk1"/>
                </a:solidFill>
                <a:latin typeface="Arial"/>
                <a:ea typeface="Arial"/>
                <a:cs typeface="Arial"/>
                <a:sym typeface="Arial"/>
              </a:rPr>
              <a:t>= specific to the organism</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metabolome</a:t>
            </a:r>
            <a:r>
              <a:rPr lang="en-US" sz="2400" b="0" i="0" u="none" strike="noStrike" cap="none">
                <a:solidFill>
                  <a:schemeClr val="dk1"/>
                </a:solidFill>
                <a:latin typeface="Arial"/>
                <a:ea typeface="Arial"/>
                <a:cs typeface="Arial"/>
                <a:sym typeface="Arial"/>
              </a:rPr>
              <a:t> = entire collection of small molecules in a given cell under a specific set of conditions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metabolomics </a:t>
            </a:r>
            <a:r>
              <a:rPr lang="en-US" sz="2400" b="0" i="0" u="none" strike="noStrike" cap="none">
                <a:solidFill>
                  <a:schemeClr val="dk1"/>
                </a:solidFill>
                <a:latin typeface="Arial"/>
                <a:ea typeface="Arial"/>
                <a:cs typeface="Arial"/>
                <a:sym typeface="Arial"/>
              </a:rPr>
              <a:t>= the systematic characterization of the metabolome under very specific conditions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3" name="Title 2">
            <a:extLst>
              <a:ext uri="{FF2B5EF4-FFF2-40B4-BE49-F238E27FC236}">
                <a16:creationId xmlns:a16="http://schemas.microsoft.com/office/drawing/2014/main" id="{67C1C5C0-D76A-49D6-A9D4-9C1684EF443B}"/>
              </a:ext>
            </a:extLst>
          </p:cNvPr>
          <p:cNvSpPr>
            <a:spLocks noGrp="1"/>
          </p:cNvSpPr>
          <p:nvPr>
            <p:ph type="title"/>
          </p:nvPr>
        </p:nvSpPr>
        <p:spPr/>
        <p:txBody>
          <a:bodyPr/>
          <a:lstStyle/>
          <a:p>
            <a:r>
              <a:rPr lang="en-US" b="1" dirty="0">
                <a:solidFill>
                  <a:srgbClr val="4E4CB4"/>
                </a:solidFill>
                <a:latin typeface="Arial"/>
                <a:ea typeface="Arial"/>
                <a:cs typeface="Arial"/>
                <a:sym typeface="Arial"/>
              </a:rPr>
              <a:t>Macromolecules Are the Major Constituents of Cells</a:t>
            </a:r>
            <a:endParaRPr lang="en-AU" dirty="0">
              <a:solidFill>
                <a:srgbClr val="4E4CB4"/>
              </a:solidFill>
            </a:endParaRPr>
          </a:p>
        </p:txBody>
      </p:sp>
      <p:sp>
        <p:nvSpPr>
          <p:cNvPr id="603" name="Google Shape;603;p65"/>
          <p:cNvSpPr txBox="1"/>
          <p:nvPr/>
        </p:nvSpPr>
        <p:spPr>
          <a:xfrm>
            <a:off x="419100" y="170815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macromolecules</a:t>
            </a:r>
            <a:r>
              <a:rPr lang="en-US" sz="2400" b="0" i="0" u="none" strike="noStrike" cap="none">
                <a:solidFill>
                  <a:schemeClr val="dk1"/>
                </a:solidFill>
                <a:latin typeface="Arial"/>
                <a:ea typeface="Arial"/>
                <a:cs typeface="Arial"/>
                <a:sym typeface="Arial"/>
              </a:rPr>
              <a:t> = polymers with molecular weights above ~5,000 that are assembled from relatively simple precursors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proteins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nucleic acids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polysaccharides</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oligomers </a:t>
            </a:r>
            <a:r>
              <a:rPr lang="en-US" sz="2400" b="0" i="0" u="none" strike="noStrike" cap="none">
                <a:solidFill>
                  <a:schemeClr val="dk1"/>
                </a:solidFill>
                <a:latin typeface="Arial"/>
                <a:ea typeface="Arial"/>
                <a:cs typeface="Arial"/>
                <a:sym typeface="Arial"/>
              </a:rPr>
              <a:t>= shorter polymers </a:t>
            </a:r>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informational macromolecules </a:t>
            </a:r>
            <a:r>
              <a:rPr lang="en-US" sz="2400" b="0" i="0" u="none" strike="noStrike" cap="none">
                <a:solidFill>
                  <a:schemeClr val="dk1"/>
                </a:solidFill>
                <a:latin typeface="Arial"/>
                <a:ea typeface="Arial"/>
                <a:cs typeface="Arial"/>
                <a:sym typeface="Arial"/>
              </a:rPr>
              <a:t>= name for proteins, nucleic acids, and some oligosaccharides, given their information-rich subunit sequences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3" name="Title 2">
            <a:extLst>
              <a:ext uri="{FF2B5EF4-FFF2-40B4-BE49-F238E27FC236}">
                <a16:creationId xmlns:a16="http://schemas.microsoft.com/office/drawing/2014/main" id="{F7626143-93A6-43C5-B607-B1274AA012FE}"/>
              </a:ext>
            </a:extLst>
          </p:cNvPr>
          <p:cNvSpPr>
            <a:spLocks noGrp="1"/>
          </p:cNvSpPr>
          <p:nvPr>
            <p:ph type="title"/>
          </p:nvPr>
        </p:nvSpPr>
        <p:spPr/>
        <p:txBody>
          <a:bodyPr/>
          <a:lstStyle/>
          <a:p>
            <a:r>
              <a:rPr lang="en-US" b="1" dirty="0">
                <a:solidFill>
                  <a:srgbClr val="000000"/>
                </a:solidFill>
                <a:latin typeface="Arial"/>
                <a:ea typeface="Arial"/>
                <a:cs typeface="Arial"/>
                <a:sym typeface="Arial"/>
              </a:rPr>
              <a:t>Protein Macromolecules</a:t>
            </a:r>
            <a:endParaRPr lang="en-AU" dirty="0"/>
          </a:p>
        </p:txBody>
      </p:sp>
      <p:sp>
        <p:nvSpPr>
          <p:cNvPr id="610" name="Google Shape;610;p66"/>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proteins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long polymers of amino acids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can function as enzymes, structural elements, signal receptors, transporters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proteome </a:t>
            </a:r>
            <a:r>
              <a:rPr lang="en-US" sz="2400" b="0" i="0" u="none" strike="noStrike" cap="none">
                <a:solidFill>
                  <a:schemeClr val="dk1"/>
                </a:solidFill>
                <a:latin typeface="Arial"/>
                <a:ea typeface="Arial"/>
                <a:cs typeface="Arial"/>
                <a:sym typeface="Arial"/>
              </a:rPr>
              <a:t>= sum of all the proteins functioning in a cell</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proteomics</a:t>
            </a:r>
            <a:r>
              <a:rPr lang="en-US" sz="2400" b="0" i="0" u="none" strike="noStrike" cap="none">
                <a:solidFill>
                  <a:schemeClr val="dk1"/>
                </a:solidFill>
                <a:latin typeface="Arial"/>
                <a:ea typeface="Arial"/>
                <a:cs typeface="Arial"/>
                <a:sym typeface="Arial"/>
              </a:rPr>
              <a:t> = the systematic characterization of this protein complement under a specific set of conditions </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615"/>
        <p:cNvGrpSpPr/>
        <p:nvPr/>
      </p:nvGrpSpPr>
      <p:grpSpPr>
        <a:xfrm>
          <a:off x="0" y="0"/>
          <a:ext cx="0" cy="0"/>
          <a:chOff x="0" y="0"/>
          <a:chExt cx="0" cy="0"/>
        </a:xfrm>
      </p:grpSpPr>
      <p:pic>
        <p:nvPicPr>
          <p:cNvPr id="5" name="Picture 4" descr="A blue logo with white letters P 2&#10;">
            <a:extLst>
              <a:ext uri="{FF2B5EF4-FFF2-40B4-BE49-F238E27FC236}">
                <a16:creationId xmlns:a16="http://schemas.microsoft.com/office/drawing/2014/main" id="{0917FC34-20E2-4563-8D8D-EAA1B83728CB}"/>
              </a:ext>
            </a:extLst>
          </p:cNvPr>
          <p:cNvPicPr>
            <a:picLocks noChangeAspect="1"/>
          </p:cNvPicPr>
          <p:nvPr/>
        </p:nvPicPr>
        <p:blipFill>
          <a:blip r:embed="rId3"/>
          <a:stretch>
            <a:fillRect/>
          </a:stretch>
        </p:blipFill>
        <p:spPr>
          <a:xfrm>
            <a:off x="818476" y="239232"/>
            <a:ext cx="1133954" cy="816935"/>
          </a:xfrm>
          <a:prstGeom prst="rect">
            <a:avLst/>
          </a:prstGeom>
        </p:spPr>
      </p:pic>
      <p:sp>
        <p:nvSpPr>
          <p:cNvPr id="2" name="Title 1">
            <a:extLst>
              <a:ext uri="{FF2B5EF4-FFF2-40B4-BE49-F238E27FC236}">
                <a16:creationId xmlns:a16="http://schemas.microsoft.com/office/drawing/2014/main" id="{DBB2C770-EA42-487B-ADAB-1B65A165E946}"/>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10</a:t>
            </a:r>
            <a:endParaRPr lang="en-AU" dirty="0">
              <a:solidFill>
                <a:srgbClr val="145C76"/>
              </a:solidFill>
            </a:endParaRPr>
          </a:p>
        </p:txBody>
      </p:sp>
      <p:sp>
        <p:nvSpPr>
          <p:cNvPr id="619"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Proteins are classified as macromolecules because they: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can associate noncovalently into very large</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    structures.</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are polymers with molecular weights above ~5,000.</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C. can </a:t>
            </a:r>
            <a:r>
              <a:rPr lang="en-US" sz="2400" b="0" i="0" u="none" strike="noStrike" cap="none">
                <a:solidFill>
                  <a:schemeClr val="dk1"/>
                </a:solidFill>
                <a:latin typeface="Arial"/>
                <a:ea typeface="Arial"/>
                <a:cs typeface="Arial"/>
                <a:sym typeface="Arial"/>
              </a:rPr>
              <a:t>function as enzymes, structural elements, signal</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chemeClr val="dk1"/>
                </a:solidFill>
                <a:latin typeface="Arial"/>
                <a:ea typeface="Arial"/>
                <a:cs typeface="Arial"/>
                <a:sym typeface="Arial"/>
              </a:rPr>
              <a:t>     receptors, or transporters.</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are composed of multiple oligomers.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624"/>
        <p:cNvGrpSpPr/>
        <p:nvPr/>
      </p:nvGrpSpPr>
      <p:grpSpPr>
        <a:xfrm>
          <a:off x="0" y="0"/>
          <a:ext cx="0" cy="0"/>
          <a:chOff x="0" y="0"/>
          <a:chExt cx="0" cy="0"/>
        </a:xfrm>
      </p:grpSpPr>
      <p:sp>
        <p:nvSpPr>
          <p:cNvPr id="2" name="Title 1">
            <a:extLst>
              <a:ext uri="{FF2B5EF4-FFF2-40B4-BE49-F238E27FC236}">
                <a16:creationId xmlns:a16="http://schemas.microsoft.com/office/drawing/2014/main" id="{E77EF821-3F31-437C-A6EE-88799A116630}"/>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10, Response</a:t>
            </a:r>
            <a:endParaRPr lang="en-AU" dirty="0">
              <a:solidFill>
                <a:srgbClr val="145C76"/>
              </a:solidFill>
            </a:endParaRPr>
          </a:p>
        </p:txBody>
      </p:sp>
      <p:sp>
        <p:nvSpPr>
          <p:cNvPr id="626"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Proteins are classified as macromolecules because they: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B. are polymers with molecular weights above</a:t>
            </a:r>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     ~5,000.</a:t>
            </a:r>
            <a:endParaRPr sz="2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Macromolecules, including proteins, are polymers with molecular weights above ~5,000 that are assembled from relatively simple precursors.  </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3" name="Title 2">
            <a:extLst>
              <a:ext uri="{FF2B5EF4-FFF2-40B4-BE49-F238E27FC236}">
                <a16:creationId xmlns:a16="http://schemas.microsoft.com/office/drawing/2014/main" id="{1D140A7A-5645-4EE4-925D-BCF50FAA76F3}"/>
              </a:ext>
            </a:extLst>
          </p:cNvPr>
          <p:cNvSpPr>
            <a:spLocks noGrp="1"/>
          </p:cNvSpPr>
          <p:nvPr>
            <p:ph type="title"/>
          </p:nvPr>
        </p:nvSpPr>
        <p:spPr/>
        <p:txBody>
          <a:bodyPr/>
          <a:lstStyle/>
          <a:p>
            <a:r>
              <a:rPr lang="en-US" b="1" dirty="0">
                <a:solidFill>
                  <a:srgbClr val="000000"/>
                </a:solidFill>
                <a:latin typeface="Arial"/>
                <a:ea typeface="Arial"/>
                <a:cs typeface="Arial"/>
                <a:sym typeface="Arial"/>
              </a:rPr>
              <a:t>Nucleic Acid Macromolecules</a:t>
            </a:r>
            <a:endParaRPr lang="en-AU" dirty="0"/>
          </a:p>
        </p:txBody>
      </p:sp>
      <p:sp>
        <p:nvSpPr>
          <p:cNvPr id="633" name="Google Shape;633;p69"/>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nucleic acids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DNA and RNA = polymers of 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store and transmit genetic information</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some RNA molecules have structural and catalytic roles in supramolecular complexes</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genome </a:t>
            </a:r>
            <a:r>
              <a:rPr lang="en-US" sz="2400" b="0" i="0" u="none" strike="noStrike" cap="none">
                <a:solidFill>
                  <a:schemeClr val="dk1"/>
                </a:solidFill>
                <a:latin typeface="Arial"/>
                <a:ea typeface="Arial"/>
                <a:cs typeface="Arial"/>
                <a:sym typeface="Arial"/>
              </a:rPr>
              <a:t>= entire sequence of a cell’s DNA or RNA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genomics</a:t>
            </a:r>
            <a:r>
              <a:rPr lang="en-US" sz="2400" b="0" i="0" u="none" strike="noStrike" cap="none">
                <a:solidFill>
                  <a:schemeClr val="dk1"/>
                </a:solidFill>
                <a:latin typeface="Arial"/>
                <a:ea typeface="Arial"/>
                <a:cs typeface="Arial"/>
                <a:sym typeface="Arial"/>
              </a:rPr>
              <a:t> = the characterization of the structure, function, evolution, and mapping of genomes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FB0DC"/>
              </a:buClr>
              <a:buSzPts val="4000"/>
              <a:buFont typeface="Calibri"/>
              <a:buNone/>
            </a:pPr>
            <a:r>
              <a:rPr lang="en-US" b="1" dirty="0">
                <a:solidFill>
                  <a:srgbClr val="1D6E7D"/>
                </a:solidFill>
                <a:latin typeface="Arial"/>
                <a:ea typeface="Arial"/>
                <a:cs typeface="Arial"/>
                <a:sym typeface="Arial"/>
              </a:rPr>
              <a:t>Principle 5</a:t>
            </a:r>
            <a:r>
              <a:rPr lang="en-US" sz="2000" dirty="0">
                <a:solidFill>
                  <a:srgbClr val="1D6E7D"/>
                </a:solidFill>
                <a:latin typeface="Arial"/>
                <a:ea typeface="Arial"/>
                <a:cs typeface="Arial"/>
                <a:sym typeface="Arial"/>
              </a:rPr>
              <a:t> (1 of 3)</a:t>
            </a:r>
            <a:endParaRPr sz="2000" dirty="0"/>
          </a:p>
        </p:txBody>
      </p:sp>
      <p:sp>
        <p:nvSpPr>
          <p:cNvPr id="163" name="Google Shape;163;p7"/>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Living organisms change over time by gradual evolution. </a:t>
            </a:r>
            <a:r>
              <a:rPr lang="en-US" sz="2800" b="0" i="0" u="none" strike="noStrike" cap="none" dirty="0">
                <a:solidFill>
                  <a:schemeClr val="dk1"/>
                </a:solidFill>
                <a:latin typeface="Arial"/>
                <a:ea typeface="Arial"/>
                <a:cs typeface="Arial"/>
                <a:sym typeface="Arial"/>
              </a:rPr>
              <a:t>The result of eons of evolution is an enormous diversity of life forms, fundamentally related through their shared ancestry, which can be seen at the molecular level in the similarity of gene sequences and protein structures. </a:t>
            </a:r>
            <a:endParaRPr sz="2800" b="1" i="0" u="none" strike="noStrike" cap="none" dirty="0">
              <a:solidFill>
                <a:schemeClr val="dk1"/>
              </a:solidFill>
              <a:latin typeface="Arial"/>
              <a:ea typeface="Arial"/>
              <a:cs typeface="Arial"/>
              <a:sym typeface="Arial"/>
            </a:endParaRPr>
          </a:p>
        </p:txBody>
      </p:sp>
      <p:pic>
        <p:nvPicPr>
          <p:cNvPr id="3" name="Picture 2" descr="Icon P 5&#10;">
            <a:extLst>
              <a:ext uri="{FF2B5EF4-FFF2-40B4-BE49-F238E27FC236}">
                <a16:creationId xmlns:a16="http://schemas.microsoft.com/office/drawing/2014/main" id="{670C43C8-43BD-4FAA-BCDF-D12E96E83541}"/>
              </a:ext>
            </a:extLst>
          </p:cNvPr>
          <p:cNvPicPr>
            <a:picLocks noChangeAspect="1"/>
          </p:cNvPicPr>
          <p:nvPr/>
        </p:nvPicPr>
        <p:blipFill>
          <a:blip r:embed="rId3"/>
          <a:stretch>
            <a:fillRect/>
          </a:stretch>
        </p:blipFill>
        <p:spPr>
          <a:xfrm>
            <a:off x="1839840" y="300198"/>
            <a:ext cx="975445" cy="69500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3" name="Title 2">
            <a:extLst>
              <a:ext uri="{FF2B5EF4-FFF2-40B4-BE49-F238E27FC236}">
                <a16:creationId xmlns:a16="http://schemas.microsoft.com/office/drawing/2014/main" id="{63B7ABD4-CEEC-417C-9E62-E67E50E6A362}"/>
              </a:ext>
            </a:extLst>
          </p:cNvPr>
          <p:cNvSpPr>
            <a:spLocks noGrp="1"/>
          </p:cNvSpPr>
          <p:nvPr>
            <p:ph type="title"/>
          </p:nvPr>
        </p:nvSpPr>
        <p:spPr/>
        <p:txBody>
          <a:bodyPr/>
          <a:lstStyle/>
          <a:p>
            <a:r>
              <a:rPr lang="en-US" b="1" dirty="0">
                <a:solidFill>
                  <a:srgbClr val="000000"/>
                </a:solidFill>
                <a:latin typeface="Arial"/>
                <a:ea typeface="Arial"/>
                <a:cs typeface="Arial"/>
                <a:sym typeface="Arial"/>
              </a:rPr>
              <a:t>Polysaccharide Macromolecules</a:t>
            </a:r>
            <a:endParaRPr lang="en-AU" dirty="0"/>
          </a:p>
        </p:txBody>
      </p:sp>
      <p:sp>
        <p:nvSpPr>
          <p:cNvPr id="640" name="Google Shape;640;p70"/>
          <p:cNvSpPr txBox="1"/>
          <p:nvPr/>
        </p:nvSpPr>
        <p:spPr>
          <a:xfrm>
            <a:off x="331788" y="13716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polysaccharides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polymers of simple sugars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energy-rich fuel stores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rigid structural components of cell walls (in plants and bacteria)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extracellular recognition elements that bind to proteins on other cells </a:t>
            </a:r>
            <a:endParaRPr sz="20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glycome </a:t>
            </a:r>
            <a:r>
              <a:rPr lang="en-US" sz="2400" b="0" i="0" u="none" strike="noStrike" cap="none">
                <a:solidFill>
                  <a:schemeClr val="dk1"/>
                </a:solidFill>
                <a:latin typeface="Arial"/>
                <a:ea typeface="Arial"/>
                <a:cs typeface="Arial"/>
                <a:sym typeface="Arial"/>
              </a:rPr>
              <a:t>= entire complement of carbohydrate-containing molecules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3" name="Title 2">
            <a:extLst>
              <a:ext uri="{FF2B5EF4-FFF2-40B4-BE49-F238E27FC236}">
                <a16:creationId xmlns:a16="http://schemas.microsoft.com/office/drawing/2014/main" id="{4F7E6FB8-4D32-4948-A93A-88B2C13B0241}"/>
              </a:ext>
            </a:extLst>
          </p:cNvPr>
          <p:cNvSpPr>
            <a:spLocks noGrp="1"/>
          </p:cNvSpPr>
          <p:nvPr>
            <p:ph type="title"/>
          </p:nvPr>
        </p:nvSpPr>
        <p:spPr/>
        <p:txBody>
          <a:bodyPr/>
          <a:lstStyle/>
          <a:p>
            <a:r>
              <a:rPr lang="en-US" b="1" dirty="0">
                <a:solidFill>
                  <a:srgbClr val="000000"/>
                </a:solidFill>
                <a:latin typeface="Arial"/>
                <a:ea typeface="Arial"/>
                <a:cs typeface="Arial"/>
                <a:sym typeface="Arial"/>
              </a:rPr>
              <a:t>Lipid Molecules</a:t>
            </a:r>
            <a:endParaRPr lang="en-AU" dirty="0"/>
          </a:p>
        </p:txBody>
      </p:sp>
      <p:sp>
        <p:nvSpPr>
          <p:cNvPr id="647" name="Google Shape;647;p71"/>
          <p:cNvSpPr txBox="1"/>
          <p:nvPr/>
        </p:nvSpPr>
        <p:spPr>
          <a:xfrm>
            <a:off x="331788" y="13716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lipids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water-insoluble hydrocarbon derivatives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structural components of membranes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energy-rich fuel stores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pigments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intracellular signals </a:t>
            </a: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lipidome </a:t>
            </a:r>
            <a:r>
              <a:rPr lang="en-US" sz="2400" b="0" i="0" u="none" strike="noStrike" cap="none">
                <a:solidFill>
                  <a:schemeClr val="dk1"/>
                </a:solidFill>
                <a:latin typeface="Arial"/>
                <a:ea typeface="Arial"/>
                <a:cs typeface="Arial"/>
                <a:sym typeface="Arial"/>
              </a:rPr>
              <a:t>= the lipid containing molecules in a cell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652"/>
        <p:cNvGrpSpPr/>
        <p:nvPr/>
      </p:nvGrpSpPr>
      <p:grpSpPr>
        <a:xfrm>
          <a:off x="0" y="0"/>
          <a:ext cx="0" cy="0"/>
          <a:chOff x="0" y="0"/>
          <a:chExt cx="0" cy="0"/>
        </a:xfrm>
      </p:grpSpPr>
      <p:pic>
        <p:nvPicPr>
          <p:cNvPr id="5" name="Picture 4" descr="Icon P 1&#10;">
            <a:extLst>
              <a:ext uri="{FF2B5EF4-FFF2-40B4-BE49-F238E27FC236}">
                <a16:creationId xmlns:a16="http://schemas.microsoft.com/office/drawing/2014/main" id="{97D164CC-FE34-43D8-9723-0B04931CA1B1}"/>
              </a:ext>
            </a:extLst>
          </p:cNvPr>
          <p:cNvPicPr>
            <a:picLocks noChangeAspect="1"/>
          </p:cNvPicPr>
          <p:nvPr/>
        </p:nvPicPr>
        <p:blipFill>
          <a:blip r:embed="rId3"/>
          <a:stretch>
            <a:fillRect/>
          </a:stretch>
        </p:blipFill>
        <p:spPr>
          <a:xfrm>
            <a:off x="950434" y="0"/>
            <a:ext cx="1133954" cy="816935"/>
          </a:xfrm>
          <a:prstGeom prst="rect">
            <a:avLst/>
          </a:prstGeom>
        </p:spPr>
      </p:pic>
      <p:sp>
        <p:nvSpPr>
          <p:cNvPr id="2" name="Title 1">
            <a:extLst>
              <a:ext uri="{FF2B5EF4-FFF2-40B4-BE49-F238E27FC236}">
                <a16:creationId xmlns:a16="http://schemas.microsoft.com/office/drawing/2014/main" id="{35566CE2-AADB-4D42-A9C2-CDD1230DD6A4}"/>
              </a:ext>
            </a:extLst>
          </p:cNvPr>
          <p:cNvSpPr>
            <a:spLocks noGrp="1"/>
          </p:cNvSpPr>
          <p:nvPr>
            <p:ph type="title"/>
          </p:nvPr>
        </p:nvSpPr>
        <p:spPr/>
        <p:txBody>
          <a:bodyPr/>
          <a:lstStyle/>
          <a:p>
            <a:r>
              <a:rPr lang="en-US" b="1" dirty="0"/>
              <a:t> </a:t>
            </a:r>
            <a:r>
              <a:rPr lang="en-US" b="1" dirty="0">
                <a:solidFill>
                  <a:srgbClr val="144652"/>
                </a:solidFill>
                <a:latin typeface="Arial"/>
                <a:ea typeface="Arial"/>
                <a:cs typeface="Arial"/>
                <a:sym typeface="Arial"/>
              </a:rPr>
              <a:t>Activity: Classifying</a:t>
            </a:r>
            <a:br>
              <a:rPr lang="en-US" b="1" dirty="0">
                <a:solidFill>
                  <a:srgbClr val="144652"/>
                </a:solidFill>
                <a:latin typeface="Arial"/>
                <a:ea typeface="Arial"/>
                <a:cs typeface="Arial"/>
                <a:sym typeface="Arial"/>
              </a:rPr>
            </a:br>
            <a:r>
              <a:rPr lang="en-US" b="1" dirty="0">
                <a:solidFill>
                  <a:srgbClr val="144652"/>
                </a:solidFill>
                <a:latin typeface="Arial"/>
                <a:ea typeface="Arial"/>
                <a:cs typeface="Arial"/>
                <a:sym typeface="Arial"/>
              </a:rPr>
              <a:t>Metabolites</a:t>
            </a:r>
            <a:endParaRPr lang="en-AU" dirty="0">
              <a:solidFill>
                <a:srgbClr val="144652"/>
              </a:solidFill>
            </a:endParaRPr>
          </a:p>
        </p:txBody>
      </p:sp>
      <p:sp>
        <p:nvSpPr>
          <p:cNvPr id="3" name="Text Placeholder 2">
            <a:extLst>
              <a:ext uri="{FF2B5EF4-FFF2-40B4-BE49-F238E27FC236}">
                <a16:creationId xmlns:a16="http://schemas.microsoft.com/office/drawing/2014/main" id="{25BAB426-B0D1-473F-82BD-4932C260571D}"/>
              </a:ext>
            </a:extLst>
          </p:cNvPr>
          <p:cNvSpPr>
            <a:spLocks noGrp="1"/>
          </p:cNvSpPr>
          <p:nvPr>
            <p:ph type="body" idx="1"/>
          </p:nvPr>
        </p:nvSpPr>
        <p:spPr>
          <a:xfrm>
            <a:off x="457200" y="1600200"/>
            <a:ext cx="8229600" cy="1303337"/>
          </a:xfrm>
        </p:spPr>
        <p:txBody>
          <a:bodyPr/>
          <a:lstStyle/>
          <a:p>
            <a:pPr marL="25400" indent="0" algn="ctr">
              <a:buNone/>
            </a:pPr>
            <a:r>
              <a:rPr lang="en-US" dirty="0">
                <a:latin typeface="Arial"/>
                <a:ea typeface="Arial"/>
                <a:cs typeface="Arial"/>
                <a:sym typeface="Arial"/>
              </a:rPr>
              <a:t>Observe the structure of palmitic acid in </a:t>
            </a:r>
            <a:r>
              <a:rPr lang="en-US" dirty="0">
                <a:solidFill>
                  <a:schemeClr val="tx1"/>
                </a:solidFill>
                <a:latin typeface="Arial"/>
                <a:ea typeface="Arial"/>
                <a:cs typeface="Arial"/>
                <a:sym typeface="Arial"/>
              </a:rPr>
              <a:t>Mol3D viewer.</a:t>
            </a:r>
            <a:endParaRPr lang="en-AU" dirty="0">
              <a:solidFill>
                <a:schemeClr val="tx1"/>
              </a:solidFill>
            </a:endParaRPr>
          </a:p>
        </p:txBody>
      </p:sp>
      <p:pic>
        <p:nvPicPr>
          <p:cNvPr id="654" name="Picture" descr="A screen capture shows an interactive ball and stick model of palmitic acid."/>
          <p:cNvPicPr preferRelativeResize="0"/>
          <p:nvPr/>
        </p:nvPicPr>
        <p:blipFill rotWithShape="1">
          <a:blip r:embed="rId4">
            <a:alphaModFix/>
          </a:blip>
          <a:srcRect/>
          <a:stretch/>
        </p:blipFill>
        <p:spPr>
          <a:xfrm>
            <a:off x="2185988" y="3954463"/>
            <a:ext cx="4772025" cy="1041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662"/>
        <p:cNvGrpSpPr/>
        <p:nvPr/>
      </p:nvGrpSpPr>
      <p:grpSpPr>
        <a:xfrm>
          <a:off x="0" y="0"/>
          <a:ext cx="0" cy="0"/>
          <a:chOff x="0" y="0"/>
          <a:chExt cx="0" cy="0"/>
        </a:xfrm>
      </p:grpSpPr>
      <p:sp>
        <p:nvSpPr>
          <p:cNvPr id="3" name="Title 2">
            <a:extLst>
              <a:ext uri="{FF2B5EF4-FFF2-40B4-BE49-F238E27FC236}">
                <a16:creationId xmlns:a16="http://schemas.microsoft.com/office/drawing/2014/main" id="{9904ADFA-7064-4A70-9EA3-C6F8EF84687B}"/>
              </a:ext>
            </a:extLst>
          </p:cNvPr>
          <p:cNvSpPr>
            <a:spLocks noGrp="1"/>
          </p:cNvSpPr>
          <p:nvPr>
            <p:ph type="title"/>
          </p:nvPr>
        </p:nvSpPr>
        <p:spPr/>
        <p:txBody>
          <a:bodyPr/>
          <a:lstStyle/>
          <a:p>
            <a:r>
              <a:rPr lang="en-US" b="1" dirty="0">
                <a:solidFill>
                  <a:srgbClr val="144652"/>
                </a:solidFill>
                <a:latin typeface="Arial"/>
                <a:ea typeface="Arial"/>
                <a:cs typeface="Arial"/>
                <a:sym typeface="Arial"/>
              </a:rPr>
              <a:t>Activity Instructions</a:t>
            </a:r>
            <a:r>
              <a:rPr lang="en-US" sz="2000" dirty="0">
                <a:solidFill>
                  <a:srgbClr val="144652"/>
                </a:solidFill>
                <a:latin typeface="Arial"/>
                <a:ea typeface="Arial"/>
                <a:cs typeface="Arial"/>
                <a:sym typeface="Arial"/>
              </a:rPr>
              <a:t> (2 of 4)</a:t>
            </a:r>
            <a:endParaRPr lang="en-AU" dirty="0">
              <a:solidFill>
                <a:srgbClr val="144652"/>
              </a:solidFill>
            </a:endParaRPr>
          </a:p>
        </p:txBody>
      </p:sp>
      <p:sp>
        <p:nvSpPr>
          <p:cNvPr id="7" name="Text Placeholder 6">
            <a:extLst>
              <a:ext uri="{FF2B5EF4-FFF2-40B4-BE49-F238E27FC236}">
                <a16:creationId xmlns:a16="http://schemas.microsoft.com/office/drawing/2014/main" id="{140BB4ED-5B7E-4F5A-9307-ABAE09018CE8}"/>
              </a:ext>
            </a:extLst>
          </p:cNvPr>
          <p:cNvSpPr>
            <a:spLocks noGrp="1"/>
          </p:cNvSpPr>
          <p:nvPr>
            <p:ph type="body" idx="1"/>
          </p:nvPr>
        </p:nvSpPr>
        <p:spPr/>
        <p:txBody>
          <a:bodyPr/>
          <a:lstStyle/>
          <a:p>
            <a:pPr lvl="0" indent="-381000">
              <a:lnSpc>
                <a:spcPct val="115000"/>
              </a:lnSpc>
              <a:spcBef>
                <a:spcPts val="0"/>
              </a:spcBef>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p>
          <a:p>
            <a:pPr lvl="1" indent="-381000">
              <a:lnSpc>
                <a:spcPct val="115000"/>
              </a:lnSpc>
              <a:spcBef>
                <a:spcPts val="0"/>
              </a:spcBef>
              <a:buSzPts val="2400"/>
              <a:buFont typeface="Arial"/>
              <a:buChar char="–"/>
            </a:pPr>
            <a:r>
              <a:rPr lang="en-US" sz="2400" dirty="0">
                <a:latin typeface="Arial"/>
                <a:ea typeface="Arial"/>
                <a:cs typeface="Arial"/>
                <a:sym typeface="Arial"/>
              </a:rPr>
              <a:t>Is palmitic acid a carbon-based metabolite?</a:t>
            </a:r>
          </a:p>
          <a:p>
            <a:pPr lvl="1" indent="-381000">
              <a:lnSpc>
                <a:spcPct val="115000"/>
              </a:lnSpc>
              <a:spcBef>
                <a:spcPts val="0"/>
              </a:spcBef>
              <a:buSzPts val="2400"/>
              <a:buFont typeface="Arial"/>
              <a:buChar char="–"/>
            </a:pPr>
            <a:r>
              <a:rPr lang="en-US" sz="2400" dirty="0">
                <a:latin typeface="Arial"/>
                <a:ea typeface="Arial"/>
                <a:cs typeface="Arial"/>
                <a:sym typeface="Arial"/>
              </a:rPr>
              <a:t>What type of biomolecule is palmitic acid?</a:t>
            </a:r>
          </a:p>
          <a:p>
            <a:pPr marL="914400" lvl="0" indent="0">
              <a:lnSpc>
                <a:spcPct val="115000"/>
              </a:lnSpc>
              <a:spcBef>
                <a:spcPts val="0"/>
              </a:spcBef>
              <a:buSzPts val="2400"/>
              <a:buNone/>
            </a:pPr>
            <a:r>
              <a:rPr lang="en-US" sz="2400" dirty="0">
                <a:latin typeface="Arial"/>
                <a:ea typeface="Arial"/>
                <a:cs typeface="Arial"/>
                <a:sym typeface="Arial"/>
              </a:rPr>
              <a:t>(2 minutes)</a:t>
            </a:r>
            <a:br>
              <a:rPr lang="en-US" sz="2400" dirty="0">
                <a:latin typeface="Arial"/>
                <a:ea typeface="Arial"/>
                <a:cs typeface="Arial"/>
                <a:sym typeface="Arial"/>
              </a:rPr>
            </a:br>
            <a:endParaRPr lang="en-US" sz="2400" dirty="0">
              <a:latin typeface="Arial"/>
              <a:ea typeface="Arial"/>
              <a:cs typeface="Arial"/>
              <a:sym typeface="Arial"/>
            </a:endParaRPr>
          </a:p>
          <a:p>
            <a:pPr lvl="0" indent="-381000">
              <a:lnSpc>
                <a:spcPct val="115000"/>
              </a:lnSpc>
              <a:spcBef>
                <a:spcPts val="0"/>
              </a:spcBef>
              <a:buClr>
                <a:srgbClr val="0000FF"/>
              </a:buClr>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lang="en-US" sz="2400" dirty="0">
              <a:latin typeface="Arial"/>
              <a:ea typeface="Arial"/>
              <a:cs typeface="Arial"/>
              <a:sym typeface="Arial"/>
            </a:endParaRPr>
          </a:p>
          <a:p>
            <a:pPr lvl="0" indent="-381000">
              <a:lnSpc>
                <a:spcPct val="115000"/>
              </a:lnSpc>
              <a:spcBef>
                <a:spcPts val="0"/>
              </a:spcBef>
              <a:buClr>
                <a:srgbClr val="0000FF"/>
              </a:buClr>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 (3 minutes)</a:t>
            </a:r>
            <a:endParaRPr lang="en-AU"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669"/>
        <p:cNvGrpSpPr/>
        <p:nvPr/>
      </p:nvGrpSpPr>
      <p:grpSpPr>
        <a:xfrm>
          <a:off x="0" y="0"/>
          <a:ext cx="0" cy="0"/>
          <a:chOff x="0" y="0"/>
          <a:chExt cx="0" cy="0"/>
        </a:xfrm>
      </p:grpSpPr>
      <p:sp>
        <p:nvSpPr>
          <p:cNvPr id="3" name="Title 2">
            <a:extLst>
              <a:ext uri="{FF2B5EF4-FFF2-40B4-BE49-F238E27FC236}">
                <a16:creationId xmlns:a16="http://schemas.microsoft.com/office/drawing/2014/main" id="{F3E0DB51-7084-43BD-A004-4D87B48787FC}"/>
              </a:ext>
            </a:extLst>
          </p:cNvPr>
          <p:cNvSpPr>
            <a:spLocks noGrp="1"/>
          </p:cNvSpPr>
          <p:nvPr>
            <p:ph type="title"/>
          </p:nvPr>
        </p:nvSpPr>
        <p:spPr/>
        <p:txBody>
          <a:bodyPr/>
          <a:lstStyle/>
          <a:p>
            <a:r>
              <a:rPr lang="en-US" b="1" dirty="0">
                <a:solidFill>
                  <a:srgbClr val="144652"/>
                </a:solidFill>
                <a:latin typeface="Arial"/>
                <a:ea typeface="Arial"/>
                <a:cs typeface="Arial"/>
                <a:sym typeface="Arial"/>
              </a:rPr>
              <a:t>Activity Solution</a:t>
            </a:r>
            <a:r>
              <a:rPr lang="en-US" sz="2000" dirty="0">
                <a:solidFill>
                  <a:srgbClr val="144652"/>
                </a:solidFill>
                <a:latin typeface="Arial"/>
                <a:ea typeface="Arial"/>
                <a:cs typeface="Arial"/>
                <a:sym typeface="Arial"/>
              </a:rPr>
              <a:t> (2 of 4)</a:t>
            </a:r>
            <a:endParaRPr lang="en-AU" dirty="0">
              <a:solidFill>
                <a:srgbClr val="144652"/>
              </a:solidFill>
            </a:endParaRPr>
          </a:p>
        </p:txBody>
      </p:sp>
      <p:sp>
        <p:nvSpPr>
          <p:cNvPr id="671" name="Google Shape;671;p74"/>
          <p:cNvSpPr txBox="1"/>
          <p:nvPr/>
        </p:nvSpPr>
        <p:spPr>
          <a:xfrm>
            <a:off x="381000" y="1447800"/>
            <a:ext cx="7848600" cy="5116513"/>
          </a:xfrm>
          <a:prstGeom prst="rect">
            <a:avLst/>
          </a:prstGeom>
          <a:noFill/>
          <a:ln>
            <a:noFill/>
          </a:ln>
        </p:spPr>
        <p:txBody>
          <a:bodyPr spcFirstLastPara="1" wrap="square" lIns="91425" tIns="45700" rIns="91425" bIns="45700" anchor="t" anchorCtr="0">
            <a:noAutofit/>
          </a:bodyPr>
          <a:lstStyle/>
          <a:p>
            <a:pPr marL="914400" marR="0" lvl="1" indent="-228600" algn="l" rtl="0">
              <a:lnSpc>
                <a:spcPct val="115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914400" marR="0" lvl="1" indent="-381000" algn="l" rtl="0">
              <a:lnSpc>
                <a:spcPct val="115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Is palmitic acid a carbon-based metabolite?</a:t>
            </a:r>
            <a:endParaRPr/>
          </a:p>
          <a:p>
            <a:pPr marL="914400" marR="0" lvl="1" indent="-381000" algn="just" rtl="0">
              <a:lnSpc>
                <a:spcPct val="115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Yes, palmitic acid has a backbone consisting   </a:t>
            </a:r>
            <a:endParaRPr/>
          </a:p>
          <a:p>
            <a:pPr marL="914400" marR="0" lvl="1" indent="-381000" algn="just" rtl="0">
              <a:lnSpc>
                <a:spcPct val="115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     of 16 carbons. </a:t>
            </a:r>
            <a:endParaRPr/>
          </a:p>
          <a:p>
            <a:pPr marL="914400" marR="0" lvl="1" indent="-381000" algn="just" rtl="0">
              <a:lnSpc>
                <a:spcPct val="115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914400" marR="0" lvl="1" indent="-381000" algn="just" rtl="0">
              <a:lnSpc>
                <a:spcPct val="115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What type of biomolecule is palmitic acid?</a:t>
            </a:r>
            <a:endParaRPr/>
          </a:p>
          <a:p>
            <a:pPr marL="914400" marR="0" lvl="1" indent="-381000" algn="just" rtl="0">
              <a:lnSpc>
                <a:spcPct val="115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Palmitic acid is a fatty acid, which is a type of</a:t>
            </a:r>
            <a:endParaRPr/>
          </a:p>
          <a:p>
            <a:pPr marL="914400" marR="0" lvl="1" indent="-381000" algn="just" rtl="0">
              <a:lnSpc>
                <a:spcPct val="115000"/>
              </a:lnSpc>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     lipid.</a:t>
            </a:r>
            <a:endParaRPr sz="2400" b="1" i="0" u="none" strike="noStrike" cap="none">
              <a:solidFill>
                <a:schemeClr val="dk1"/>
              </a:solidFill>
              <a:latin typeface="Arial"/>
              <a:ea typeface="Arial"/>
              <a:cs typeface="Arial"/>
              <a:sym typeface="Arial"/>
            </a:endParaRPr>
          </a:p>
          <a:p>
            <a:pPr marL="914400" marR="0" lvl="1" indent="-228600" algn="l" rtl="0">
              <a:lnSpc>
                <a:spcPct val="115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3" name="Title 2">
            <a:extLst>
              <a:ext uri="{FF2B5EF4-FFF2-40B4-BE49-F238E27FC236}">
                <a16:creationId xmlns:a16="http://schemas.microsoft.com/office/drawing/2014/main" id="{D5933ED9-71E8-445F-8818-43F686A89610}"/>
              </a:ext>
            </a:extLst>
          </p:cNvPr>
          <p:cNvSpPr>
            <a:spLocks noGrp="1"/>
          </p:cNvSpPr>
          <p:nvPr>
            <p:ph type="title"/>
          </p:nvPr>
        </p:nvSpPr>
        <p:spPr/>
        <p:txBody>
          <a:bodyPr/>
          <a:lstStyle/>
          <a:p>
            <a:r>
              <a:rPr lang="en-US" b="1" dirty="0">
                <a:solidFill>
                  <a:srgbClr val="000000"/>
                </a:solidFill>
                <a:latin typeface="Arial"/>
                <a:ea typeface="Arial"/>
                <a:cs typeface="Arial"/>
                <a:sym typeface="Arial"/>
              </a:rPr>
              <a:t>Building Blocks of Biochemistry</a:t>
            </a:r>
            <a:endParaRPr lang="en-AU" dirty="0"/>
          </a:p>
        </p:txBody>
      </p:sp>
      <p:pic>
        <p:nvPicPr>
          <p:cNvPr id="678" name="Google Shape;678;p75" descr="A four-part figure, a, b, c, d, shows important components of organic compounds, with part a showing some of the amino acids of proteins, part b showing some components of nucleic acids, part c showing some components of lipids, and part d showing the parent sugar, Greek letter alpha D-glucose."/>
          <p:cNvPicPr preferRelativeResize="0"/>
          <p:nvPr/>
        </p:nvPicPr>
        <p:blipFill rotWithShape="1">
          <a:blip r:embed="rId3">
            <a:alphaModFix/>
          </a:blip>
          <a:srcRect/>
          <a:stretch/>
        </p:blipFill>
        <p:spPr>
          <a:xfrm>
            <a:off x="896649" y="1376218"/>
            <a:ext cx="7350702" cy="499326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 name="Title 5">
            <a:extLst>
              <a:ext uri="{FF2B5EF4-FFF2-40B4-BE49-F238E27FC236}">
                <a16:creationId xmlns:a16="http://schemas.microsoft.com/office/drawing/2014/main" id="{FBF5FFD8-4F5A-4CEC-AB05-65E5B9B5F7F3}"/>
              </a:ext>
            </a:extLst>
          </p:cNvPr>
          <p:cNvSpPr>
            <a:spLocks noGrp="1"/>
          </p:cNvSpPr>
          <p:nvPr>
            <p:ph type="title"/>
          </p:nvPr>
        </p:nvSpPr>
        <p:spPr/>
        <p:txBody>
          <a:bodyPr/>
          <a:lstStyle/>
          <a:p>
            <a:r>
              <a:rPr lang="en-US" b="1" dirty="0">
                <a:solidFill>
                  <a:srgbClr val="000000"/>
                </a:solidFill>
                <a:latin typeface="Arial"/>
                <a:ea typeface="Arial"/>
                <a:cs typeface="Arial"/>
                <a:sym typeface="Arial"/>
              </a:rPr>
              <a:t>Major Classes of Biomolecules in </a:t>
            </a:r>
            <a:r>
              <a:rPr lang="en-US" b="1" i="1" dirty="0">
                <a:solidFill>
                  <a:srgbClr val="000000"/>
                </a:solidFill>
                <a:latin typeface="Arial"/>
                <a:ea typeface="Arial"/>
                <a:cs typeface="Arial"/>
                <a:sym typeface="Arial"/>
              </a:rPr>
              <a:t>E. coli </a:t>
            </a:r>
            <a:r>
              <a:rPr lang="en-US" b="1" dirty="0">
                <a:solidFill>
                  <a:srgbClr val="000000"/>
                </a:solidFill>
                <a:latin typeface="Arial"/>
                <a:ea typeface="Arial"/>
                <a:cs typeface="Arial"/>
                <a:sym typeface="Arial"/>
              </a:rPr>
              <a:t>Cells</a:t>
            </a:r>
            <a:endParaRPr lang="en-AU" dirty="0"/>
          </a:p>
        </p:txBody>
      </p:sp>
      <p:sp>
        <p:nvSpPr>
          <p:cNvPr id="3" name="TextBox 2"/>
          <p:cNvSpPr txBox="1"/>
          <p:nvPr/>
        </p:nvSpPr>
        <p:spPr>
          <a:xfrm>
            <a:off x="1433629" y="1414046"/>
            <a:ext cx="6096000" cy="338554"/>
          </a:xfrm>
          <a:prstGeom prst="rect">
            <a:avLst/>
          </a:prstGeom>
          <a:solidFill>
            <a:srgbClr val="005F6A"/>
          </a:solidFill>
        </p:spPr>
        <p:txBody>
          <a:bodyPr wrap="square" rtlCol="0">
            <a:spAutoFit/>
          </a:bodyPr>
          <a:lstStyle/>
          <a:p>
            <a:r>
              <a:rPr lang="en-US" sz="1600" b="1" dirty="0">
                <a:solidFill>
                  <a:schemeClr val="bg1"/>
                </a:solidFill>
              </a:rPr>
              <a:t>Table 1-1 Molecular Components of an </a:t>
            </a:r>
            <a:r>
              <a:rPr lang="en-US" sz="1600" b="1" i="1" dirty="0">
                <a:solidFill>
                  <a:schemeClr val="bg1"/>
                </a:solidFill>
              </a:rPr>
              <a:t>E. coli </a:t>
            </a:r>
            <a:r>
              <a:rPr lang="en-US" sz="1600" b="1" dirty="0">
                <a:solidFill>
                  <a:schemeClr val="bg1"/>
                </a:solidFill>
              </a:rPr>
              <a:t>Cell</a:t>
            </a:r>
          </a:p>
        </p:txBody>
      </p:sp>
      <p:graphicFrame>
        <p:nvGraphicFramePr>
          <p:cNvPr id="2" name="Table 1"/>
          <p:cNvGraphicFramePr>
            <a:graphicFrameLocks noGrp="1"/>
          </p:cNvGraphicFramePr>
          <p:nvPr>
            <p:extLst>
              <p:ext uri="{D42A27DB-BD31-4B8C-83A1-F6EECF244321}">
                <p14:modId xmlns:p14="http://schemas.microsoft.com/office/powerpoint/2010/main" val="1623882956"/>
              </p:ext>
            </p:extLst>
          </p:nvPr>
        </p:nvGraphicFramePr>
        <p:xfrm>
          <a:off x="1433629" y="1752600"/>
          <a:ext cx="6096000" cy="4140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tc>
                  <a:txBody>
                    <a:bodyPr/>
                    <a:lstStyle/>
                    <a:p>
                      <a:r>
                        <a:rPr lang="en-US" dirty="0">
                          <a:solidFill>
                            <a:sysClr val="windowText" lastClr="000000"/>
                          </a:solidFill>
                        </a:rPr>
                        <a:t>Percentage of total weight</a:t>
                      </a:r>
                      <a:r>
                        <a:rPr lang="en-US" baseline="0" dirty="0">
                          <a:solidFill>
                            <a:sysClr val="windowText" lastClr="000000"/>
                          </a:solidFill>
                        </a:rPr>
                        <a:t> of cell</a:t>
                      </a:r>
                      <a:endParaRPr lang="en-US"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tc>
                  <a:txBody>
                    <a:bodyPr/>
                    <a:lstStyle/>
                    <a:p>
                      <a:r>
                        <a:rPr lang="en-US" dirty="0">
                          <a:solidFill>
                            <a:sysClr val="windowText" lastClr="000000"/>
                          </a:solidFill>
                        </a:rPr>
                        <a:t>Approximate number of different molecular species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extLst>
                  <a:ext uri="{0D108BD9-81ED-4DB2-BD59-A6C34878D82A}">
                    <a16:rowId xmlns:a16="http://schemas.microsoft.com/office/drawing/2014/main" val="10000"/>
                  </a:ext>
                </a:extLst>
              </a:tr>
              <a:tr h="370840">
                <a:tc>
                  <a:txBody>
                    <a:bodyPr/>
                    <a:lstStyle/>
                    <a:p>
                      <a:r>
                        <a:rPr lang="en-US" dirty="0"/>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US" dirty="0"/>
                        <a:t>Proteins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US" dirty="0"/>
                        <a:t>Nucleic acids:</a:t>
                      </a:r>
                      <a:br>
                        <a:rPr lang="en-US" dirty="0"/>
                      </a:br>
                      <a:r>
                        <a:rPr lang="en-US" dirty="0"/>
                        <a:t>DNA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US" dirty="0"/>
                        <a:t>Nucleic acids:</a:t>
                      </a:r>
                      <a:br>
                        <a:rPr lang="en-US" dirty="0"/>
                      </a:br>
                      <a:r>
                        <a:rPr lang="en-US" dirty="0"/>
                        <a:t>RNA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&gt;3,000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US" dirty="0"/>
                        <a:t>Polysaccharides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0840">
                <a:tc>
                  <a:txBody>
                    <a:bodyPr/>
                    <a:lstStyle/>
                    <a:p>
                      <a:r>
                        <a:rPr lang="en-US" dirty="0"/>
                        <a:t>Lipids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50</a:t>
                      </a:r>
                      <a:r>
                        <a:rPr lang="en-US" baseline="300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0840">
                <a:tc>
                  <a:txBody>
                    <a:bodyPr/>
                    <a:lstStyle/>
                    <a:p>
                      <a:r>
                        <a:rPr lang="en-US" dirty="0"/>
                        <a:t>Monomeric</a:t>
                      </a:r>
                      <a:r>
                        <a:rPr lang="en-US" baseline="0" dirty="0"/>
                        <a:t> subunits and intermediates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0840">
                <a:tc>
                  <a:txBody>
                    <a:bodyPr/>
                    <a:lstStyle/>
                    <a:p>
                      <a:r>
                        <a:rPr lang="en-US" dirty="0"/>
                        <a:t>Inorganic 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4" name="TextBox 3"/>
          <p:cNvSpPr txBox="1"/>
          <p:nvPr/>
        </p:nvSpPr>
        <p:spPr>
          <a:xfrm>
            <a:off x="1433629" y="5908188"/>
            <a:ext cx="6096000" cy="646331"/>
          </a:xfrm>
          <a:prstGeom prst="rect">
            <a:avLst/>
          </a:prstGeom>
          <a:noFill/>
          <a:ln>
            <a:solidFill>
              <a:schemeClr val="tx1"/>
            </a:solidFill>
          </a:ln>
        </p:spPr>
        <p:txBody>
          <a:bodyPr wrap="square" rtlCol="0">
            <a:spAutoFit/>
          </a:bodyPr>
          <a:lstStyle/>
          <a:p>
            <a:r>
              <a:rPr lang="en-US" sz="1200" dirty="0"/>
              <a:t>Source: A. C. </a:t>
            </a:r>
            <a:r>
              <a:rPr lang="en-US" sz="1200" dirty="0" err="1"/>
              <a:t>Guo</a:t>
            </a:r>
            <a:r>
              <a:rPr lang="en-US" sz="1200" dirty="0"/>
              <a:t> et al., </a:t>
            </a:r>
            <a:r>
              <a:rPr lang="en-US" sz="1200" i="1" dirty="0"/>
              <a:t>Nucleic Acids Res.</a:t>
            </a:r>
            <a:r>
              <a:rPr lang="en-US" sz="1200" dirty="0"/>
              <a:t> 41:D625, 2013.</a:t>
            </a:r>
          </a:p>
          <a:p>
            <a:r>
              <a:rPr lang="en-US" sz="1200" baseline="30000" dirty="0" err="1"/>
              <a:t>a</a:t>
            </a:r>
            <a:r>
              <a:rPr lang="en-US" sz="1200" dirty="0" err="1"/>
              <a:t>If</a:t>
            </a:r>
            <a:r>
              <a:rPr lang="en-US" sz="1200" dirty="0"/>
              <a:t> all permutations and combinations of fatty acid substitutions are considered, this number is much larger.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690"/>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64DC6F63-C863-41D4-BEF2-F87CE7153919}"/>
              </a:ext>
            </a:extLst>
          </p:cNvPr>
          <p:cNvPicPr>
            <a:picLocks noChangeAspect="1"/>
          </p:cNvPicPr>
          <p:nvPr/>
        </p:nvPicPr>
        <p:blipFill>
          <a:blip r:embed="rId3"/>
          <a:stretch>
            <a:fillRect/>
          </a:stretch>
        </p:blipFill>
        <p:spPr>
          <a:xfrm>
            <a:off x="873902" y="266943"/>
            <a:ext cx="1133954" cy="816935"/>
          </a:xfrm>
          <a:prstGeom prst="rect">
            <a:avLst/>
          </a:prstGeom>
        </p:spPr>
      </p:pic>
      <p:sp>
        <p:nvSpPr>
          <p:cNvPr id="2" name="Title 1">
            <a:extLst>
              <a:ext uri="{FF2B5EF4-FFF2-40B4-BE49-F238E27FC236}">
                <a16:creationId xmlns:a16="http://schemas.microsoft.com/office/drawing/2014/main" id="{A1C5A2D0-B564-4AAC-B60E-29CDFB118946}"/>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11</a:t>
            </a:r>
            <a:endParaRPr lang="en-AU" dirty="0">
              <a:solidFill>
                <a:srgbClr val="145C76"/>
              </a:solidFill>
            </a:endParaRPr>
          </a:p>
        </p:txBody>
      </p:sp>
      <p:sp>
        <p:nvSpPr>
          <p:cNvPr id="694"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The systematic characterization of the entire collection of small molecules in a given cell under a specific set of conditions is called:</a:t>
            </a:r>
            <a:endParaRPr sz="2400" b="0" i="0" u="none" strike="noStrike" cap="none" dirty="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A. genomics.</a:t>
            </a:r>
            <a:endParaRPr dirty="0"/>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B. proteomics.</a:t>
            </a:r>
            <a:endParaRPr sz="24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C. </a:t>
            </a:r>
            <a:r>
              <a:rPr lang="en-US" sz="2400" b="0" i="0" u="none" strike="noStrike" cap="none" dirty="0" err="1">
                <a:solidFill>
                  <a:srgbClr val="000000"/>
                </a:solidFill>
                <a:latin typeface="Arial"/>
                <a:ea typeface="Arial"/>
                <a:cs typeface="Arial"/>
                <a:sym typeface="Arial"/>
              </a:rPr>
              <a:t>lipidomics</a:t>
            </a:r>
            <a:r>
              <a:rPr lang="en-US" sz="2400" b="0" i="0" u="none" strike="noStrike" cap="none" dirty="0">
                <a:solidFill>
                  <a:srgbClr val="000000"/>
                </a:solidFill>
                <a:latin typeface="Arial"/>
                <a:ea typeface="Arial"/>
                <a:cs typeface="Arial"/>
                <a:sym typeface="Arial"/>
              </a:rPr>
              <a:t>.</a:t>
            </a:r>
            <a:endParaRPr sz="24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dirty="0">
                <a:solidFill>
                  <a:srgbClr val="000000"/>
                </a:solidFill>
                <a:latin typeface="Arial"/>
                <a:ea typeface="Arial"/>
                <a:cs typeface="Arial"/>
                <a:sym typeface="Arial"/>
              </a:rPr>
              <a:t>D. metabolomics.</a:t>
            </a: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699"/>
        <p:cNvGrpSpPr/>
        <p:nvPr/>
      </p:nvGrpSpPr>
      <p:grpSpPr>
        <a:xfrm>
          <a:off x="0" y="0"/>
          <a:ext cx="0" cy="0"/>
          <a:chOff x="0" y="0"/>
          <a:chExt cx="0" cy="0"/>
        </a:xfrm>
      </p:grpSpPr>
      <p:sp>
        <p:nvSpPr>
          <p:cNvPr id="2" name="Title 1">
            <a:extLst>
              <a:ext uri="{FF2B5EF4-FFF2-40B4-BE49-F238E27FC236}">
                <a16:creationId xmlns:a16="http://schemas.microsoft.com/office/drawing/2014/main" id="{64C8E49C-5568-478C-A69B-1FD531E69676}"/>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11, Response</a:t>
            </a:r>
            <a:endParaRPr lang="en-AU" dirty="0">
              <a:solidFill>
                <a:srgbClr val="145C76"/>
              </a:solidFill>
            </a:endParaRPr>
          </a:p>
        </p:txBody>
      </p:sp>
      <p:sp>
        <p:nvSpPr>
          <p:cNvPr id="701"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The systematic characterization of the entire collection of small molecules in a given cell under a specific set of conditions is called:</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D. metabolomics.</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The entire collection of small molecules in a given cell under a specific set of conditions has been called the metabolome. Metabolomics is the systematic characterization of the metabolome under very specific conditions (such as following administration of a drug, or a biological signal such as insulin). </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Title 2">
            <a:extLst>
              <a:ext uri="{FF2B5EF4-FFF2-40B4-BE49-F238E27FC236}">
                <a16:creationId xmlns:a16="http://schemas.microsoft.com/office/drawing/2014/main" id="{4C76FB39-F2F8-45A0-8578-8A54CAF33777}"/>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Three-Dimensional Structure Is Described by Configuration and Conformation</a:t>
            </a:r>
            <a:endParaRPr lang="en-AU" sz="3200" dirty="0">
              <a:solidFill>
                <a:srgbClr val="4E4CB4"/>
              </a:solidFill>
            </a:endParaRPr>
          </a:p>
        </p:txBody>
      </p:sp>
      <p:sp>
        <p:nvSpPr>
          <p:cNvPr id="708" name="Google Shape;708;p79"/>
          <p:cNvSpPr txBox="1"/>
          <p:nvPr/>
        </p:nvSpPr>
        <p:spPr>
          <a:xfrm>
            <a:off x="419100" y="236220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configuration</a:t>
            </a:r>
            <a:r>
              <a:rPr lang="en-US" sz="2400" b="0" i="0" u="none" strike="noStrike" cap="none" dirty="0">
                <a:solidFill>
                  <a:schemeClr val="dk1"/>
                </a:solidFill>
                <a:latin typeface="Arial"/>
                <a:ea typeface="Arial"/>
                <a:cs typeface="Arial"/>
                <a:sym typeface="Arial"/>
              </a:rPr>
              <a:t> =</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the fixed spatial arrangement of atoms</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stereoisomers</a:t>
            </a:r>
            <a:r>
              <a:rPr lang="en-US" sz="2400" b="0" i="0" u="none" strike="noStrike" cap="none" dirty="0">
                <a:solidFill>
                  <a:schemeClr val="dk1"/>
                </a:solidFill>
                <a:latin typeface="Arial"/>
                <a:ea typeface="Arial"/>
                <a:cs typeface="Arial"/>
                <a:sym typeface="Arial"/>
              </a:rPr>
              <a:t> = molecules with the same chemical bonds and same chemical formula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stereospecific </a:t>
            </a:r>
            <a:r>
              <a:rPr lang="en-US" sz="2400" b="0" i="0" u="none" strike="noStrike" cap="none" dirty="0">
                <a:solidFill>
                  <a:schemeClr val="dk1"/>
                </a:solidFill>
                <a:latin typeface="Arial"/>
                <a:ea typeface="Arial"/>
                <a:cs typeface="Arial"/>
                <a:sym typeface="Arial"/>
              </a:rPr>
              <a:t>= requiring specific conformations in the interacting molecules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describes typical interactions between biomolecules</a:t>
            </a: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3" name="Title 2">
            <a:extLst>
              <a:ext uri="{FF2B5EF4-FFF2-40B4-BE49-F238E27FC236}">
                <a16:creationId xmlns:a16="http://schemas.microsoft.com/office/drawing/2014/main" id="{F2AD086A-2EB2-41E4-8FAC-68EF6A5437DE}"/>
              </a:ext>
            </a:extLst>
          </p:cNvPr>
          <p:cNvSpPr>
            <a:spLocks noGrp="1"/>
          </p:cNvSpPr>
          <p:nvPr>
            <p:ph type="title"/>
          </p:nvPr>
        </p:nvSpPr>
        <p:spPr/>
        <p:txBody>
          <a:bodyPr/>
          <a:lstStyle/>
          <a:p>
            <a:r>
              <a:rPr lang="en-US" b="1" dirty="0">
                <a:solidFill>
                  <a:srgbClr val="000000"/>
                </a:solidFill>
                <a:latin typeface="Arial"/>
                <a:ea typeface="Arial"/>
                <a:cs typeface="Arial"/>
                <a:sym typeface="Arial"/>
              </a:rPr>
              <a:t>What Is Biochemistry?</a:t>
            </a:r>
            <a:endParaRPr lang="en-AU" dirty="0"/>
          </a:p>
        </p:txBody>
      </p:sp>
      <p:sp>
        <p:nvSpPr>
          <p:cNvPr id="172" name="Google Shape;172;p8"/>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biochemistry </a:t>
            </a:r>
            <a:r>
              <a:rPr lang="en-US" sz="2400" b="0" i="0" u="none" strike="noStrike" cap="none" dirty="0">
                <a:solidFill>
                  <a:schemeClr val="dk1"/>
                </a:solidFill>
                <a:latin typeface="Arial"/>
                <a:ea typeface="Arial"/>
                <a:cs typeface="Arial"/>
                <a:sym typeface="Arial"/>
              </a:rPr>
              <a:t>=</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describes the structures, mechanisms, and chemical processes shared by all organisms</a:t>
            </a:r>
            <a:endParaRPr dirty="0"/>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dirty="0">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3" name="Title 2">
            <a:extLst>
              <a:ext uri="{FF2B5EF4-FFF2-40B4-BE49-F238E27FC236}">
                <a16:creationId xmlns:a16="http://schemas.microsoft.com/office/drawing/2014/main" id="{CB7A8C68-FB4C-4459-A0E5-9529464052AA}"/>
              </a:ext>
            </a:extLst>
          </p:cNvPr>
          <p:cNvSpPr>
            <a:spLocks noGrp="1"/>
          </p:cNvSpPr>
          <p:nvPr>
            <p:ph type="title"/>
          </p:nvPr>
        </p:nvSpPr>
        <p:spPr/>
        <p:txBody>
          <a:bodyPr/>
          <a:lstStyle/>
          <a:p>
            <a:r>
              <a:rPr lang="en-US" b="1" dirty="0">
                <a:solidFill>
                  <a:srgbClr val="000000"/>
                </a:solidFill>
                <a:latin typeface="Arial"/>
                <a:ea typeface="Arial"/>
                <a:cs typeface="Arial"/>
                <a:sym typeface="Arial"/>
              </a:rPr>
              <a:t>Illustrating Stereochemistry</a:t>
            </a:r>
            <a:endParaRPr lang="en-AU" dirty="0"/>
          </a:p>
        </p:txBody>
      </p:sp>
      <p:pic>
        <p:nvPicPr>
          <p:cNvPr id="715" name="Google Shape;715;p80" descr="Part a, at the left, shows a structural formula in perspective form. A central carbon is connected above by a hashed wedge to C that is double bonded to O and single bonded to O minus, by solid wedges to H on the right and N H 3 plus on the left, and by a hashed wedge below to C H 3 that has each H attached by a line representing a bond. Part b, in the center, shows a ball-and-stick model of the same molecule. Each atom is represented by a sphere of a different color, and they are connected by cylinders but all are in the same positions. Part c is a space-filling model that shows each atom in a different color with large carbon, nitrogen, and oxygen atoms that have dome-shaped H attached to them."/>
          <p:cNvPicPr preferRelativeResize="0"/>
          <p:nvPr/>
        </p:nvPicPr>
        <p:blipFill rotWithShape="1">
          <a:blip r:embed="rId3">
            <a:alphaModFix/>
          </a:blip>
          <a:srcRect/>
          <a:stretch/>
        </p:blipFill>
        <p:spPr>
          <a:xfrm>
            <a:off x="528638" y="1538288"/>
            <a:ext cx="8086725" cy="37814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3" name="Title 2">
            <a:extLst>
              <a:ext uri="{FF2B5EF4-FFF2-40B4-BE49-F238E27FC236}">
                <a16:creationId xmlns:a16="http://schemas.microsoft.com/office/drawing/2014/main" id="{8397D075-F5F6-46A5-A155-B786BE2B7B59}"/>
              </a:ext>
            </a:extLst>
          </p:cNvPr>
          <p:cNvSpPr>
            <a:spLocks noGrp="1"/>
          </p:cNvSpPr>
          <p:nvPr>
            <p:ph type="title"/>
          </p:nvPr>
        </p:nvSpPr>
        <p:spPr/>
        <p:txBody>
          <a:bodyPr/>
          <a:lstStyle/>
          <a:p>
            <a:r>
              <a:rPr lang="en-US" b="1" dirty="0">
                <a:solidFill>
                  <a:srgbClr val="000000"/>
                </a:solidFill>
                <a:latin typeface="Arial"/>
                <a:ea typeface="Arial"/>
                <a:cs typeface="Arial"/>
                <a:sym typeface="Arial"/>
              </a:rPr>
              <a:t>Configurations of Geometric Isomers</a:t>
            </a:r>
            <a:endParaRPr lang="en-AU" dirty="0"/>
          </a:p>
        </p:txBody>
      </p:sp>
      <p:sp>
        <p:nvSpPr>
          <p:cNvPr id="722" name="Google Shape;722;p81"/>
          <p:cNvSpPr txBox="1"/>
          <p:nvPr/>
        </p:nvSpPr>
        <p:spPr>
          <a:xfrm>
            <a:off x="147638" y="1333499"/>
            <a:ext cx="2681287" cy="4587009"/>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geometric isomers</a:t>
            </a:r>
            <a:r>
              <a:rPr lang="en-US" sz="2400" b="0" i="0" u="none" strike="noStrike" cap="none" dirty="0">
                <a:solidFill>
                  <a:schemeClr val="dk1"/>
                </a:solidFill>
                <a:latin typeface="Arial"/>
                <a:ea typeface="Arial"/>
                <a:cs typeface="Arial"/>
                <a:sym typeface="Arial"/>
              </a:rPr>
              <a:t>, or </a:t>
            </a:r>
            <a:r>
              <a:rPr lang="en-US" sz="2400" b="1" i="0" u="none" strike="noStrike" cap="none" dirty="0">
                <a:solidFill>
                  <a:schemeClr val="dk1"/>
                </a:solidFill>
                <a:latin typeface="Arial"/>
                <a:ea typeface="Arial"/>
                <a:cs typeface="Arial"/>
                <a:sym typeface="Arial"/>
              </a:rPr>
              <a:t>cis-trans isomers </a:t>
            </a:r>
            <a:r>
              <a:rPr lang="en-US" sz="2400" b="0" i="0" u="none" strike="noStrike" cap="none" dirty="0">
                <a:solidFill>
                  <a:schemeClr val="dk1"/>
                </a:solidFill>
                <a:latin typeface="Arial"/>
                <a:ea typeface="Arial"/>
                <a:cs typeface="Arial"/>
                <a:sym typeface="Arial"/>
              </a:rPr>
              <a:t>= differ in the arrangement of substituent groups with respect to the double bond</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dirty="0">
              <a:solidFill>
                <a:schemeClr val="dk1"/>
              </a:solidFill>
              <a:latin typeface="Calibri"/>
              <a:ea typeface="Calibri"/>
              <a:cs typeface="Calibri"/>
              <a:sym typeface="Calibri"/>
            </a:endParaRPr>
          </a:p>
        </p:txBody>
      </p:sp>
      <p:pic>
        <p:nvPicPr>
          <p:cNvPr id="723" name="Google Shape;723;p81" descr="A two-part figure, a and b, shows cis and trans configurations of geometric isomers with part a showing maleic acid open parenthesis cis close parenthesis and fumaric acid open parenthesis trans close parenthesis and part b showing 11-italicized cis end italics-retinal and all italicized trans end italics retinal."/>
          <p:cNvPicPr preferRelativeResize="0"/>
          <p:nvPr/>
        </p:nvPicPr>
        <p:blipFill rotWithShape="1">
          <a:blip r:embed="rId3">
            <a:alphaModFix/>
          </a:blip>
          <a:srcRect/>
          <a:stretch/>
        </p:blipFill>
        <p:spPr>
          <a:xfrm>
            <a:off x="3057237" y="1475508"/>
            <a:ext cx="5858308" cy="4445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3" name="Title 2">
            <a:extLst>
              <a:ext uri="{FF2B5EF4-FFF2-40B4-BE49-F238E27FC236}">
                <a16:creationId xmlns:a16="http://schemas.microsoft.com/office/drawing/2014/main" id="{CDAFCA27-A562-4950-8FC7-0430686AFBA8}"/>
              </a:ext>
            </a:extLst>
          </p:cNvPr>
          <p:cNvSpPr>
            <a:spLocks noGrp="1"/>
          </p:cNvSpPr>
          <p:nvPr>
            <p:ph type="title"/>
          </p:nvPr>
        </p:nvSpPr>
        <p:spPr/>
        <p:txBody>
          <a:bodyPr/>
          <a:lstStyle/>
          <a:p>
            <a:r>
              <a:rPr lang="en-US" b="1" dirty="0">
                <a:solidFill>
                  <a:srgbClr val="000000"/>
                </a:solidFill>
                <a:latin typeface="Arial"/>
                <a:ea typeface="Arial"/>
                <a:cs typeface="Arial"/>
                <a:sym typeface="Arial"/>
              </a:rPr>
              <a:t>Chiral and Achiral Molecules</a:t>
            </a:r>
            <a:endParaRPr lang="en-AU" dirty="0"/>
          </a:p>
        </p:txBody>
      </p:sp>
      <p:sp>
        <p:nvSpPr>
          <p:cNvPr id="730" name="Google Shape;730;p82"/>
          <p:cNvSpPr txBox="1"/>
          <p:nvPr/>
        </p:nvSpPr>
        <p:spPr>
          <a:xfrm>
            <a:off x="152400" y="1066800"/>
            <a:ext cx="8691563" cy="1731818"/>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chiral centers </a:t>
            </a:r>
            <a:r>
              <a:rPr lang="en-US" sz="2400" b="0" i="0" u="none" strike="noStrike" cap="none" dirty="0">
                <a:solidFill>
                  <a:schemeClr val="dk1"/>
                </a:solidFill>
                <a:latin typeface="Arial"/>
                <a:ea typeface="Arial"/>
                <a:cs typeface="Arial"/>
                <a:sym typeface="Arial"/>
              </a:rPr>
              <a:t>= asymmetric carbons</a:t>
            </a:r>
            <a:endParaRPr dirty="0"/>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a molecule can have 2</a:t>
            </a:r>
            <a:r>
              <a:rPr lang="en-US" sz="2400" b="0" i="1" u="none" strike="noStrike" cap="none" baseline="30000" dirty="0">
                <a:solidFill>
                  <a:schemeClr val="dk1"/>
                </a:solidFill>
                <a:latin typeface="Arial"/>
                <a:ea typeface="Arial"/>
                <a:cs typeface="Arial"/>
                <a:sym typeface="Arial"/>
              </a:rPr>
              <a:t>n </a:t>
            </a:r>
            <a:r>
              <a:rPr lang="en-US" sz="2400" b="0" i="0" u="none" strike="noStrike" cap="none" dirty="0">
                <a:solidFill>
                  <a:schemeClr val="dk1"/>
                </a:solidFill>
                <a:latin typeface="Arial"/>
                <a:ea typeface="Arial"/>
                <a:cs typeface="Arial"/>
                <a:sym typeface="Arial"/>
              </a:rPr>
              <a:t>stereoisomers, where </a:t>
            </a:r>
            <a:r>
              <a:rPr lang="en-US" sz="2400" b="0" i="1" u="none" strike="noStrike" cap="none" dirty="0">
                <a:solidFill>
                  <a:schemeClr val="dk1"/>
                </a:solidFill>
                <a:latin typeface="Arial"/>
                <a:ea typeface="Arial"/>
                <a:cs typeface="Arial"/>
                <a:sym typeface="Arial"/>
              </a:rPr>
              <a:t>n </a:t>
            </a:r>
            <a:r>
              <a:rPr lang="en-US" sz="2400" b="0" i="0" u="none" strike="noStrike" cap="none" dirty="0">
                <a:solidFill>
                  <a:schemeClr val="dk1"/>
                </a:solidFill>
                <a:latin typeface="Arial"/>
                <a:ea typeface="Arial"/>
                <a:cs typeface="Arial"/>
                <a:sym typeface="Arial"/>
              </a:rPr>
              <a:t>is the number of chiral carbons</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dirty="0">
              <a:solidFill>
                <a:schemeClr val="dk1"/>
              </a:solidFill>
              <a:latin typeface="Calibri"/>
              <a:ea typeface="Calibri"/>
              <a:cs typeface="Calibri"/>
              <a:sym typeface="Calibri"/>
            </a:endParaRPr>
          </a:p>
        </p:txBody>
      </p:sp>
      <p:pic>
        <p:nvPicPr>
          <p:cNvPr id="731" name="Google Shape;731;p82" descr="Part a, at the left, shows a ball-and-stick model with C in the center bonded to “A” above, “X&quot; to the right rear, “B” to the front, and “Y” to the back rear in a regular tetrahedron. A mirror image of the original molecule has the same structure except that “X” is in front and “B” is in the back rear position. A counterclockwise arrow is shown rotating “Y”, “B&quot;, and “X” to produce a similar molecule that still has “A” above but has “B” to the right rear, “Y” in front, and “X” in the left rear. Text reads, chiral molecule: rotated molecule cannot be superimposed on its mirror image. Part b shows a similar molecule with “X” in the right and left rear positions and no “Y”. The mirror image of the original has “B” in the right rear position and “X” in the front and left rear positions. When rotated counterclockwise, the original molecule is the same as the mirror image. Text reads, achiral molecule: rotated molecule can be superimposed on its mirror image."/>
          <p:cNvPicPr preferRelativeResize="0"/>
          <p:nvPr/>
        </p:nvPicPr>
        <p:blipFill rotWithShape="1">
          <a:blip r:embed="rId3">
            <a:alphaModFix/>
          </a:blip>
          <a:srcRect/>
          <a:stretch/>
        </p:blipFill>
        <p:spPr>
          <a:xfrm>
            <a:off x="152400" y="2997200"/>
            <a:ext cx="8839200" cy="3302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36"/>
        <p:cNvGrpSpPr/>
        <p:nvPr/>
      </p:nvGrpSpPr>
      <p:grpSpPr>
        <a:xfrm>
          <a:off x="0" y="0"/>
          <a:ext cx="0" cy="0"/>
          <a:chOff x="0" y="0"/>
          <a:chExt cx="0" cy="0"/>
        </a:xfrm>
      </p:grpSpPr>
      <p:pic>
        <p:nvPicPr>
          <p:cNvPr id="5" name="Picture 4" descr="A blue logo with white letters P 2&#10;">
            <a:extLst>
              <a:ext uri="{FF2B5EF4-FFF2-40B4-BE49-F238E27FC236}">
                <a16:creationId xmlns:a16="http://schemas.microsoft.com/office/drawing/2014/main" id="{1C017401-FBBA-4A2B-8E4E-0DC48B0E6EA4}"/>
              </a:ext>
            </a:extLst>
          </p:cNvPr>
          <p:cNvPicPr>
            <a:picLocks noChangeAspect="1"/>
          </p:cNvPicPr>
          <p:nvPr/>
        </p:nvPicPr>
        <p:blipFill>
          <a:blip r:embed="rId3"/>
          <a:stretch>
            <a:fillRect/>
          </a:stretch>
        </p:blipFill>
        <p:spPr>
          <a:xfrm>
            <a:off x="818476" y="239232"/>
            <a:ext cx="1133954" cy="816935"/>
          </a:xfrm>
          <a:prstGeom prst="rect">
            <a:avLst/>
          </a:prstGeom>
        </p:spPr>
      </p:pic>
      <p:sp>
        <p:nvSpPr>
          <p:cNvPr id="2" name="Title 1">
            <a:extLst>
              <a:ext uri="{FF2B5EF4-FFF2-40B4-BE49-F238E27FC236}">
                <a16:creationId xmlns:a16="http://schemas.microsoft.com/office/drawing/2014/main" id="{7254DC2B-7939-43DC-A3C0-47F6D1D05341}"/>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12</a:t>
            </a:r>
            <a:endParaRPr lang="en-AU" dirty="0">
              <a:solidFill>
                <a:srgbClr val="145C76"/>
              </a:solidFill>
            </a:endParaRPr>
          </a:p>
        </p:txBody>
      </p:sp>
      <p:sp>
        <p:nvSpPr>
          <p:cNvPr id="740"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Molecules that differ in configuration cannot be: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stereoisomers.</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cis-trans isomers.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C. chiral centers that are mirror images of each other.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chiral centers that can be interchanged by rotation of a</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     single bond.</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45"/>
        <p:cNvGrpSpPr/>
        <p:nvPr/>
      </p:nvGrpSpPr>
      <p:grpSpPr>
        <a:xfrm>
          <a:off x="0" y="0"/>
          <a:ext cx="0" cy="0"/>
          <a:chOff x="0" y="0"/>
          <a:chExt cx="0" cy="0"/>
        </a:xfrm>
      </p:grpSpPr>
      <p:sp>
        <p:nvSpPr>
          <p:cNvPr id="2" name="Title 1">
            <a:extLst>
              <a:ext uri="{FF2B5EF4-FFF2-40B4-BE49-F238E27FC236}">
                <a16:creationId xmlns:a16="http://schemas.microsoft.com/office/drawing/2014/main" id="{6B8870FF-67E8-49C4-A36D-7F36E5DBC071}"/>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12, Response</a:t>
            </a:r>
            <a:endParaRPr lang="en-AU" dirty="0">
              <a:solidFill>
                <a:srgbClr val="145C76"/>
              </a:solidFill>
            </a:endParaRPr>
          </a:p>
        </p:txBody>
      </p:sp>
      <p:sp>
        <p:nvSpPr>
          <p:cNvPr id="747"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Molecules that differ in configuration cannot be: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D. chiral centers that can be interchanged by rotation of a</a:t>
            </a:r>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     single bond.</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Configuration describes the fixed spatial arrangement of atoms, </a:t>
            </a:r>
            <a:r>
              <a:rPr lang="en-US" sz="2400" b="1" i="0" u="none" strike="noStrike" cap="none">
                <a:solidFill>
                  <a:schemeClr val="dk1"/>
                </a:solidFill>
                <a:latin typeface="Arial"/>
                <a:ea typeface="Arial"/>
                <a:cs typeface="Arial"/>
                <a:sym typeface="Arial"/>
              </a:rPr>
              <a:t>conferred by the presence of either (1) double bonds, around which there is little or no freedom of rotation, or (2) chiral centers, around which substituent groups are arranged in a specific orientation. </a:t>
            </a:r>
            <a:r>
              <a:rPr lang="en-US" sz="2400" b="1" i="0" u="none" strike="noStrike" cap="none">
                <a:solidFill>
                  <a:srgbClr val="000000"/>
                </a:solidFill>
                <a:latin typeface="Arial"/>
                <a:ea typeface="Arial"/>
                <a:cs typeface="Arial"/>
                <a:sym typeface="Arial"/>
              </a:rPr>
              <a:t>Molecules that differ in configuration cannot be chiral centers that can be interchanged by rotation of a single bond. </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 name="Title 2">
            <a:extLst>
              <a:ext uri="{FF2B5EF4-FFF2-40B4-BE49-F238E27FC236}">
                <a16:creationId xmlns:a16="http://schemas.microsoft.com/office/drawing/2014/main" id="{DE96D6BE-3112-417C-A8E3-524F9EF95B3C}"/>
              </a:ext>
            </a:extLst>
          </p:cNvPr>
          <p:cNvSpPr>
            <a:spLocks noGrp="1"/>
          </p:cNvSpPr>
          <p:nvPr>
            <p:ph type="title"/>
          </p:nvPr>
        </p:nvSpPr>
        <p:spPr/>
        <p:txBody>
          <a:bodyPr/>
          <a:lstStyle/>
          <a:p>
            <a:r>
              <a:rPr lang="en-US" b="1" dirty="0">
                <a:solidFill>
                  <a:srgbClr val="000000"/>
                </a:solidFill>
                <a:latin typeface="Arial"/>
                <a:ea typeface="Arial"/>
                <a:cs typeface="Arial"/>
                <a:sym typeface="Arial"/>
              </a:rPr>
              <a:t>Enantiomers and Diastereomers</a:t>
            </a:r>
            <a:endParaRPr lang="en-AU" dirty="0"/>
          </a:p>
        </p:txBody>
      </p:sp>
      <p:sp>
        <p:nvSpPr>
          <p:cNvPr id="754" name="Google Shape;754;p85"/>
          <p:cNvSpPr txBox="1"/>
          <p:nvPr/>
        </p:nvSpPr>
        <p:spPr>
          <a:xfrm>
            <a:off x="226218" y="1475221"/>
            <a:ext cx="8691563" cy="1720562"/>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enantiomers </a:t>
            </a:r>
            <a:r>
              <a:rPr lang="en-US" sz="2400" b="0" i="0" u="none" strike="noStrike" cap="none" dirty="0">
                <a:solidFill>
                  <a:schemeClr val="dk1"/>
                </a:solidFill>
                <a:latin typeface="Arial"/>
                <a:ea typeface="Arial"/>
                <a:cs typeface="Arial"/>
                <a:sym typeface="Arial"/>
              </a:rPr>
              <a:t>= stereoisomers that are mirror images of each other</a:t>
            </a:r>
            <a:endParaRPr dirty="0"/>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diastereomers </a:t>
            </a:r>
            <a:r>
              <a:rPr lang="en-US" sz="2400" b="0" i="0" u="none" strike="noStrike" cap="none" dirty="0">
                <a:solidFill>
                  <a:schemeClr val="dk1"/>
                </a:solidFill>
                <a:latin typeface="Arial"/>
                <a:ea typeface="Arial"/>
                <a:cs typeface="Arial"/>
                <a:sym typeface="Arial"/>
              </a:rPr>
              <a:t>= stereoisomers that are not mirror images of each other</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755" name="Google Shape;755;p85" descr="A figure compares the structures of enantiomers (mirror images) and diastereomers. Two sets of enantiomers are shown as structural models in perspective form and as ball-and-stick models."/>
          <p:cNvPicPr preferRelativeResize="0"/>
          <p:nvPr/>
        </p:nvPicPr>
        <p:blipFill rotWithShape="1">
          <a:blip r:embed="rId3">
            <a:alphaModFix/>
          </a:blip>
          <a:srcRect/>
          <a:stretch/>
        </p:blipFill>
        <p:spPr>
          <a:xfrm>
            <a:off x="82550" y="3562350"/>
            <a:ext cx="8978900" cy="20193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3" name="Title 2">
            <a:extLst>
              <a:ext uri="{FF2B5EF4-FFF2-40B4-BE49-F238E27FC236}">
                <a16:creationId xmlns:a16="http://schemas.microsoft.com/office/drawing/2014/main" id="{B5872A41-6263-4CA1-A9A7-ADA0D81D3F64}"/>
              </a:ext>
            </a:extLst>
          </p:cNvPr>
          <p:cNvSpPr>
            <a:spLocks noGrp="1"/>
          </p:cNvSpPr>
          <p:nvPr>
            <p:ph type="title"/>
          </p:nvPr>
        </p:nvSpPr>
        <p:spPr/>
        <p:txBody>
          <a:bodyPr/>
          <a:lstStyle/>
          <a:p>
            <a:r>
              <a:rPr lang="en-US" b="1" dirty="0">
                <a:solidFill>
                  <a:srgbClr val="000000"/>
                </a:solidFill>
                <a:latin typeface="Arial"/>
                <a:ea typeface="Arial"/>
                <a:cs typeface="Arial"/>
                <a:sym typeface="Arial"/>
              </a:rPr>
              <a:t>Optical Activity of Enantiomers</a:t>
            </a:r>
            <a:endParaRPr lang="en-AU" dirty="0"/>
          </a:p>
        </p:txBody>
      </p:sp>
      <p:sp>
        <p:nvSpPr>
          <p:cNvPr id="762" name="Google Shape;762;p86"/>
          <p:cNvSpPr txBox="1"/>
          <p:nvPr/>
        </p:nvSpPr>
        <p:spPr>
          <a:xfrm>
            <a:off x="225425" y="1447800"/>
            <a:ext cx="8693150" cy="2145145"/>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enantiomers </a:t>
            </a:r>
            <a:r>
              <a:rPr lang="en-US" sz="2400" b="0" i="0" u="none" strike="noStrike" cap="none" dirty="0">
                <a:solidFill>
                  <a:schemeClr val="dk1"/>
                </a:solidFill>
                <a:latin typeface="Arial"/>
                <a:ea typeface="Arial"/>
                <a:cs typeface="Arial"/>
                <a:sym typeface="Arial"/>
              </a:rPr>
              <a:t>have nearly identical chemical reactivities, but differ in </a:t>
            </a:r>
            <a:r>
              <a:rPr lang="en-US" sz="2400" b="1" i="0" u="none" strike="noStrike" cap="none" dirty="0">
                <a:solidFill>
                  <a:schemeClr val="dk1"/>
                </a:solidFill>
                <a:latin typeface="Arial"/>
                <a:ea typeface="Arial"/>
                <a:cs typeface="Arial"/>
                <a:sym typeface="Arial"/>
              </a:rPr>
              <a:t>optical activity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a </a:t>
            </a:r>
            <a:r>
              <a:rPr lang="en-US" sz="2400" b="1" i="0" u="none" strike="noStrike" cap="none" dirty="0">
                <a:solidFill>
                  <a:schemeClr val="dk1"/>
                </a:solidFill>
                <a:latin typeface="Arial"/>
                <a:ea typeface="Arial"/>
                <a:cs typeface="Arial"/>
                <a:sym typeface="Arial"/>
              </a:rPr>
              <a:t>racemic mixture </a:t>
            </a:r>
            <a:r>
              <a:rPr lang="en-US" sz="2400" b="0" i="0" u="none" strike="noStrike" cap="none" dirty="0">
                <a:solidFill>
                  <a:schemeClr val="dk1"/>
                </a:solidFill>
                <a:latin typeface="Arial"/>
                <a:ea typeface="Arial"/>
                <a:cs typeface="Arial"/>
                <a:sym typeface="Arial"/>
              </a:rPr>
              <a:t>(equimolar solution of two enantiomers) shows no optical rotation  </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3" name="Title 2">
            <a:extLst>
              <a:ext uri="{FF2B5EF4-FFF2-40B4-BE49-F238E27FC236}">
                <a16:creationId xmlns:a16="http://schemas.microsoft.com/office/drawing/2014/main" id="{A5D081ED-4EA1-459D-9802-7DA71B849D74}"/>
              </a:ext>
            </a:extLst>
          </p:cNvPr>
          <p:cNvSpPr>
            <a:spLocks noGrp="1"/>
          </p:cNvSpPr>
          <p:nvPr>
            <p:ph type="title"/>
          </p:nvPr>
        </p:nvSpPr>
        <p:spPr>
          <a:xfrm>
            <a:off x="0" y="152400"/>
            <a:ext cx="9144000" cy="1295400"/>
          </a:xfrm>
        </p:spPr>
        <p:txBody>
          <a:bodyPr/>
          <a:lstStyle/>
          <a:p>
            <a:r>
              <a:rPr lang="en-US" b="1" dirty="0">
                <a:solidFill>
                  <a:srgbClr val="000000"/>
                </a:solidFill>
                <a:latin typeface="Arial"/>
                <a:ea typeface="Arial"/>
                <a:cs typeface="Arial"/>
                <a:sym typeface="Arial"/>
              </a:rPr>
              <a:t>Naming Stereoisomers Using the RS System</a:t>
            </a:r>
            <a:endParaRPr lang="en-AU" dirty="0"/>
          </a:p>
        </p:txBody>
      </p:sp>
      <p:sp>
        <p:nvSpPr>
          <p:cNvPr id="769" name="Google Shape;769;p87"/>
          <p:cNvSpPr txBox="1"/>
          <p:nvPr/>
        </p:nvSpPr>
        <p:spPr>
          <a:xfrm>
            <a:off x="225425" y="1447800"/>
            <a:ext cx="8693150" cy="183111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each group attached to a chiral carbon is assigned a </a:t>
            </a:r>
            <a:r>
              <a:rPr lang="en-US" sz="2400" b="0" i="1" u="none" strike="noStrike" cap="none" dirty="0">
                <a:solidFill>
                  <a:schemeClr val="dk1"/>
                </a:solidFill>
                <a:latin typeface="Arial"/>
                <a:ea typeface="Arial"/>
                <a:cs typeface="Arial"/>
                <a:sym typeface="Arial"/>
              </a:rPr>
              <a:t>priority, </a:t>
            </a:r>
            <a:r>
              <a:rPr lang="en-US" sz="2400" b="0" i="0" u="none" strike="noStrike" cap="none" dirty="0">
                <a:solidFill>
                  <a:schemeClr val="dk1"/>
                </a:solidFill>
                <a:latin typeface="Arial"/>
                <a:ea typeface="Arial"/>
                <a:cs typeface="Arial"/>
                <a:sym typeface="Arial"/>
              </a:rPr>
              <a:t>where:</a:t>
            </a:r>
            <a:r>
              <a:rPr lang="en-US" sz="2400" b="0" i="1" u="none" strike="noStrike" cap="none" dirty="0">
                <a:solidFill>
                  <a:schemeClr val="dk1"/>
                </a:solidFill>
                <a:latin typeface="Arial"/>
                <a:ea typeface="Arial"/>
                <a:cs typeface="Arial"/>
                <a:sym typeface="Arial"/>
              </a:rPr>
              <a:t> </a:t>
            </a:r>
            <a:endParaRPr dirty="0"/>
          </a:p>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	—OCH</a:t>
            </a:r>
            <a:r>
              <a:rPr lang="en-US" sz="2400" b="0" i="0" u="none" strike="noStrike" cap="none" baseline="-25000" dirty="0">
                <a:solidFill>
                  <a:schemeClr val="dk1"/>
                </a:solidFill>
                <a:latin typeface="Arial"/>
                <a:ea typeface="Arial"/>
                <a:cs typeface="Arial"/>
                <a:sym typeface="Arial"/>
              </a:rPr>
              <a:t>3</a:t>
            </a:r>
            <a:r>
              <a:rPr lang="en-US" sz="2400" b="0" i="0" u="none" strike="noStrike" cap="none" dirty="0">
                <a:solidFill>
                  <a:schemeClr val="dk1"/>
                </a:solidFill>
                <a:latin typeface="Arial"/>
                <a:ea typeface="Arial"/>
                <a:cs typeface="Arial"/>
                <a:sym typeface="Arial"/>
              </a:rPr>
              <a:t> &gt; —OH &gt; —NH</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&gt; —COOH &gt; —CHO &gt; </a:t>
            </a:r>
            <a:endParaRPr dirty="0"/>
          </a:p>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		—CH</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OH &gt; —CH</a:t>
            </a:r>
            <a:r>
              <a:rPr lang="en-US" sz="2400" b="0" i="0" u="none" strike="noStrike" cap="none" baseline="-25000" dirty="0">
                <a:solidFill>
                  <a:schemeClr val="dk1"/>
                </a:solidFill>
                <a:latin typeface="Arial"/>
                <a:ea typeface="Arial"/>
                <a:cs typeface="Arial"/>
                <a:sym typeface="Arial"/>
              </a:rPr>
              <a:t>3</a:t>
            </a:r>
            <a:r>
              <a:rPr lang="en-US" sz="2400" b="0" i="0" u="none" strike="noStrike" cap="none" dirty="0">
                <a:solidFill>
                  <a:schemeClr val="dk1"/>
                </a:solidFill>
                <a:latin typeface="Arial"/>
                <a:ea typeface="Arial"/>
                <a:cs typeface="Arial"/>
                <a:sym typeface="Arial"/>
              </a:rPr>
              <a:t> &gt; —H </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770" name="Google Shape;770;p87" descr="The molecule on the left has an atom on the center with four molecules evenly spaced around it to form a tetrahedral shape. The central atom has atom 1 bonded above, atom 2 bonded to the right, atom 3 bonded to the left, and atom 4 bonded to the rear. A clockwise arrow is labeled, clockwise (R). The second molecule is similar except that atom 3 is on the right and atom 2 is on the left. A counterclockwise arrow is labeled, counterclockwise (S)."/>
          <p:cNvPicPr preferRelativeResize="0"/>
          <p:nvPr/>
        </p:nvPicPr>
        <p:blipFill rotWithShape="1">
          <a:blip r:embed="rId3">
            <a:alphaModFix/>
          </a:blip>
          <a:srcRect/>
          <a:stretch/>
        </p:blipFill>
        <p:spPr>
          <a:xfrm>
            <a:off x="1981200" y="3429000"/>
            <a:ext cx="5181600" cy="284638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75"/>
        <p:cNvGrpSpPr/>
        <p:nvPr/>
      </p:nvGrpSpPr>
      <p:grpSpPr>
        <a:xfrm>
          <a:off x="0" y="0"/>
          <a:ext cx="0" cy="0"/>
          <a:chOff x="0" y="0"/>
          <a:chExt cx="0" cy="0"/>
        </a:xfrm>
      </p:grpSpPr>
      <p:pic>
        <p:nvPicPr>
          <p:cNvPr id="5" name="Picture 4" descr="A blue logo with white letters P 2&#10;">
            <a:extLst>
              <a:ext uri="{FF2B5EF4-FFF2-40B4-BE49-F238E27FC236}">
                <a16:creationId xmlns:a16="http://schemas.microsoft.com/office/drawing/2014/main" id="{7F4CD55F-60BD-43C3-BAE6-3C11153D66F2}"/>
              </a:ext>
            </a:extLst>
          </p:cNvPr>
          <p:cNvPicPr>
            <a:picLocks noChangeAspect="1"/>
          </p:cNvPicPr>
          <p:nvPr/>
        </p:nvPicPr>
        <p:blipFill>
          <a:blip r:embed="rId3"/>
          <a:stretch>
            <a:fillRect/>
          </a:stretch>
        </p:blipFill>
        <p:spPr>
          <a:xfrm>
            <a:off x="818476" y="239232"/>
            <a:ext cx="1133954" cy="816935"/>
          </a:xfrm>
          <a:prstGeom prst="rect">
            <a:avLst/>
          </a:prstGeom>
        </p:spPr>
      </p:pic>
      <p:sp>
        <p:nvSpPr>
          <p:cNvPr id="2" name="Title 1">
            <a:extLst>
              <a:ext uri="{FF2B5EF4-FFF2-40B4-BE49-F238E27FC236}">
                <a16:creationId xmlns:a16="http://schemas.microsoft.com/office/drawing/2014/main" id="{71BBC029-F8E3-4E65-B8FE-58590B33FB48}"/>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13</a:t>
            </a:r>
            <a:endParaRPr lang="en-AU" dirty="0">
              <a:solidFill>
                <a:srgbClr val="145C76"/>
              </a:solidFill>
            </a:endParaRPr>
          </a:p>
        </p:txBody>
      </p:sp>
      <p:sp>
        <p:nvSpPr>
          <p:cNvPr id="779"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Enantiomers: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are only associated with amino acids.</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can be specific types of diastereomers.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are always designated either </a:t>
            </a:r>
            <a:r>
              <a:rPr lang="en-US" sz="1800" b="0" i="0" u="none" strike="noStrike" cap="none">
                <a:solidFill>
                  <a:srgbClr val="000000"/>
                </a:solidFill>
                <a:latin typeface="Arial"/>
                <a:ea typeface="Arial"/>
                <a:cs typeface="Arial"/>
                <a:sym typeface="Arial"/>
              </a:rPr>
              <a:t>D</a:t>
            </a:r>
            <a:r>
              <a:rPr lang="en-US" sz="2400" b="0" i="0" u="none" strike="noStrike" cap="none">
                <a:solidFill>
                  <a:srgbClr val="000000"/>
                </a:solidFill>
                <a:latin typeface="Arial"/>
                <a:ea typeface="Arial"/>
                <a:cs typeface="Arial"/>
                <a:sym typeface="Arial"/>
              </a:rPr>
              <a:t> or </a:t>
            </a:r>
            <a:r>
              <a:rPr lang="en-US" sz="1800" b="0" i="0" u="none" strike="noStrike" cap="none">
                <a:solidFill>
                  <a:srgbClr val="000000"/>
                </a:solidFill>
                <a:latin typeface="Arial"/>
                <a:ea typeface="Arial"/>
                <a:cs typeface="Arial"/>
                <a:sym typeface="Arial"/>
              </a:rPr>
              <a:t>L</a:t>
            </a:r>
            <a:r>
              <a:rPr lang="en-US" sz="2400" b="0" i="0" u="none" strike="noStrike" cap="none">
                <a:solidFill>
                  <a:srgbClr val="000000"/>
                </a:solidFill>
                <a:latin typeface="Arial"/>
                <a:ea typeface="Arial"/>
                <a:cs typeface="Arial"/>
                <a:sym typeface="Arial"/>
              </a:rPr>
              <a:t>.</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can exist for molecules with more than one chiral carbon.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84"/>
        <p:cNvGrpSpPr/>
        <p:nvPr/>
      </p:nvGrpSpPr>
      <p:grpSpPr>
        <a:xfrm>
          <a:off x="0" y="0"/>
          <a:ext cx="0" cy="0"/>
          <a:chOff x="0" y="0"/>
          <a:chExt cx="0" cy="0"/>
        </a:xfrm>
      </p:grpSpPr>
      <p:sp>
        <p:nvSpPr>
          <p:cNvPr id="2" name="Title 1">
            <a:extLst>
              <a:ext uri="{FF2B5EF4-FFF2-40B4-BE49-F238E27FC236}">
                <a16:creationId xmlns:a16="http://schemas.microsoft.com/office/drawing/2014/main" id="{EC7F66B5-F2C7-4974-91B7-C93C18F599BB}"/>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13, Response</a:t>
            </a:r>
            <a:endParaRPr lang="en-AU" dirty="0">
              <a:solidFill>
                <a:srgbClr val="145C76"/>
              </a:solidFill>
            </a:endParaRPr>
          </a:p>
        </p:txBody>
      </p:sp>
      <p:sp>
        <p:nvSpPr>
          <p:cNvPr id="786"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Enantiomers: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D. can exist for molecules with more than one chiral</a:t>
            </a:r>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     carbon. </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chemeClr val="dk1"/>
                </a:solidFill>
                <a:latin typeface="Arial"/>
                <a:ea typeface="Arial"/>
                <a:cs typeface="Arial"/>
                <a:sym typeface="Arial"/>
              </a:rPr>
              <a:t>A carbon atom with four different substituents is said to be asymmetric, and asymmetric carbons are called chiral centers. A molecule can have 2</a:t>
            </a:r>
            <a:r>
              <a:rPr lang="en-US" sz="2400" b="1" i="1" u="none" strike="noStrike" cap="none" baseline="30000">
                <a:solidFill>
                  <a:schemeClr val="dk1"/>
                </a:solidFill>
                <a:latin typeface="Arial"/>
                <a:ea typeface="Arial"/>
                <a:cs typeface="Arial"/>
                <a:sym typeface="Arial"/>
              </a:rPr>
              <a:t>n </a:t>
            </a:r>
            <a:r>
              <a:rPr lang="en-US" sz="2400" b="1" i="0" u="none" strike="noStrike" cap="none">
                <a:solidFill>
                  <a:schemeClr val="dk1"/>
                </a:solidFill>
                <a:latin typeface="Arial"/>
                <a:ea typeface="Arial"/>
                <a:cs typeface="Arial"/>
                <a:sym typeface="Arial"/>
              </a:rPr>
              <a:t>stereoisomers, where </a:t>
            </a:r>
            <a:r>
              <a:rPr lang="en-US" sz="2400" b="1" i="1" u="none" strike="noStrike" cap="none">
                <a:solidFill>
                  <a:schemeClr val="dk1"/>
                </a:solidFill>
                <a:latin typeface="Arial"/>
                <a:ea typeface="Arial"/>
                <a:cs typeface="Arial"/>
                <a:sym typeface="Arial"/>
              </a:rPr>
              <a:t>n </a:t>
            </a:r>
            <a:r>
              <a:rPr lang="en-US" sz="2400" b="1" i="0" u="none" strike="noStrike" cap="none">
                <a:solidFill>
                  <a:schemeClr val="dk1"/>
                </a:solidFill>
                <a:latin typeface="Arial"/>
                <a:ea typeface="Arial"/>
                <a:cs typeface="Arial"/>
                <a:sym typeface="Arial"/>
              </a:rPr>
              <a:t>is the number of chiral carbons. Stereoisomers that are mirror images of each other are called enantiomers. Enantiomers can exist for molecules that have more than one chiral carbon. </a:t>
            </a:r>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177"/>
        <p:cNvGrpSpPr/>
        <p:nvPr/>
      </p:nvGrpSpPr>
      <p:grpSpPr>
        <a:xfrm>
          <a:off x="0" y="0"/>
          <a:ext cx="0" cy="0"/>
          <a:chOff x="0" y="0"/>
          <a:chExt cx="0" cy="0"/>
        </a:xfrm>
      </p:grpSpPr>
      <p:sp>
        <p:nvSpPr>
          <p:cNvPr id="3" name="Title 2">
            <a:extLst>
              <a:ext uri="{FF2B5EF4-FFF2-40B4-BE49-F238E27FC236}">
                <a16:creationId xmlns:a16="http://schemas.microsoft.com/office/drawing/2014/main" id="{B3B15036-1BE6-45BD-99B5-4E599B55EC78}"/>
              </a:ext>
            </a:extLst>
          </p:cNvPr>
          <p:cNvSpPr>
            <a:spLocks noGrp="1"/>
          </p:cNvSpPr>
          <p:nvPr>
            <p:ph type="ctrTitle"/>
          </p:nvPr>
        </p:nvSpPr>
        <p:spPr/>
        <p:txBody>
          <a:bodyPr/>
          <a:lstStyle/>
          <a:p>
            <a:r>
              <a:rPr lang="en-US" b="1" dirty="0">
                <a:solidFill>
                  <a:srgbClr val="674EA7"/>
                </a:solidFill>
                <a:latin typeface="Arial"/>
                <a:ea typeface="Arial"/>
                <a:cs typeface="Arial"/>
                <a:sym typeface="Arial"/>
              </a:rPr>
              <a:t>1.1</a:t>
            </a:r>
            <a:r>
              <a:rPr lang="en-US" b="1" dirty="0">
                <a:latin typeface="Arial"/>
                <a:ea typeface="Arial"/>
                <a:cs typeface="Arial"/>
                <a:sym typeface="Arial"/>
              </a:rPr>
              <a:t>    </a:t>
            </a:r>
            <a:r>
              <a:rPr lang="en-US" b="1" dirty="0">
                <a:solidFill>
                  <a:srgbClr val="1D6E7D"/>
                </a:solidFill>
                <a:latin typeface="Arial"/>
                <a:ea typeface="Arial"/>
                <a:cs typeface="Arial"/>
                <a:sym typeface="Arial"/>
              </a:rPr>
              <a:t>Cellular Foundations</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3" name="Title 2">
            <a:extLst>
              <a:ext uri="{FF2B5EF4-FFF2-40B4-BE49-F238E27FC236}">
                <a16:creationId xmlns:a16="http://schemas.microsoft.com/office/drawing/2014/main" id="{4064461F-F088-4A98-8269-3EA65E127BCD}"/>
              </a:ext>
            </a:extLst>
          </p:cNvPr>
          <p:cNvSpPr>
            <a:spLocks noGrp="1"/>
          </p:cNvSpPr>
          <p:nvPr>
            <p:ph type="title"/>
          </p:nvPr>
        </p:nvSpPr>
        <p:spPr/>
        <p:txBody>
          <a:bodyPr/>
          <a:lstStyle/>
          <a:p>
            <a:r>
              <a:rPr lang="en-US" b="1" dirty="0">
                <a:solidFill>
                  <a:srgbClr val="000000"/>
                </a:solidFill>
                <a:latin typeface="Arial"/>
                <a:ea typeface="Arial"/>
                <a:cs typeface="Arial"/>
                <a:sym typeface="Arial"/>
              </a:rPr>
              <a:t>Molecular Conformation</a:t>
            </a:r>
            <a:endParaRPr lang="en-AU" dirty="0"/>
          </a:p>
        </p:txBody>
      </p:sp>
      <p:sp>
        <p:nvSpPr>
          <p:cNvPr id="793" name="Google Shape;793;p90"/>
          <p:cNvSpPr txBox="1"/>
          <p:nvPr/>
        </p:nvSpPr>
        <p:spPr>
          <a:xfrm>
            <a:off x="225425" y="1371600"/>
            <a:ext cx="8693150" cy="909782"/>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conformation</a:t>
            </a:r>
            <a:r>
              <a:rPr lang="en-US" sz="2400" b="0" i="0" u="none" strike="noStrike" cap="none">
                <a:solidFill>
                  <a:schemeClr val="dk1"/>
                </a:solidFill>
                <a:latin typeface="Arial"/>
                <a:ea typeface="Arial"/>
                <a:cs typeface="Arial"/>
                <a:sym typeface="Arial"/>
              </a:rPr>
              <a:t> = the spatial arrangement of substituent groups that are free to assume different positions in space</a:t>
            </a:r>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pic>
        <p:nvPicPr>
          <p:cNvPr id="794" name="Google Shape;794;p90" descr="The graph plots torsion angle (degrees) on the horizontal axis, ranging from 0 to 360, labeled in increments of 60, and potential energy on the vertical axis, ranging from 0 to 12, labeled in increments of 4. A sine curve begins at (0, 12), drops to (60, 0), rises to (120, 12), drops to (180, 0), rises to (240, 12), drops to (300, 0), and rises to (360, 12). The distance between 0 and 12 on the vertical axis is shown to be 12.1 k J per mol. All data are approximate. Ethane is shown as a ball-and-stick model above each peak and below each curve. It has two gray atoms connected by a single bond. Each gray atom has three evenly spaced white atoms extending out from it. At the peaks, the three atoms around the central atom are lined up so that someone looking at the atom directly from the front would not see the atoms in the back. This is labeled, fully eclipsed conformation. At the minima on the curve, the front atom has been rotated clockwise so that the atoms around the central atom are not lined up. If viewed from the front, all six atoms would appear evenly spaced. This is labeled, fully staggered conformation."/>
          <p:cNvPicPr preferRelativeResize="0"/>
          <p:nvPr/>
        </p:nvPicPr>
        <p:blipFill rotWithShape="1">
          <a:blip r:embed="rId3">
            <a:alphaModFix/>
          </a:blip>
          <a:srcRect/>
          <a:stretch/>
        </p:blipFill>
        <p:spPr>
          <a:xfrm>
            <a:off x="1690688" y="2362200"/>
            <a:ext cx="5762625" cy="42291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91"/>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(4 of 6)</a:t>
            </a:r>
            <a:endParaRPr sz="2000" dirty="0"/>
          </a:p>
        </p:txBody>
      </p:sp>
      <p:pic>
        <p:nvPicPr>
          <p:cNvPr id="800" name="Google Shape;800;p91" descr="Icon P 2&#10;"/>
          <p:cNvPicPr preferRelativeResize="0"/>
          <p:nvPr/>
        </p:nvPicPr>
        <p:blipFill rotWithShape="1">
          <a:blip r:embed="rId3">
            <a:alphaModFix/>
          </a:blip>
          <a:srcRect/>
          <a:stretch/>
        </p:blipFill>
        <p:spPr>
          <a:xfrm>
            <a:off x="1777141" y="641350"/>
            <a:ext cx="1228725" cy="809625"/>
          </a:xfrm>
          <a:prstGeom prst="rect">
            <a:avLst/>
          </a:prstGeom>
          <a:noFill/>
          <a:ln>
            <a:noFill/>
          </a:ln>
        </p:spPr>
      </p:pic>
      <p:sp>
        <p:nvSpPr>
          <p:cNvPr id="801" name="Google Shape;801;p91"/>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Title 2">
            <a:extLst>
              <a:ext uri="{FF2B5EF4-FFF2-40B4-BE49-F238E27FC236}">
                <a16:creationId xmlns:a16="http://schemas.microsoft.com/office/drawing/2014/main" id="{12B5193E-85F8-4C2E-9AF5-67BFCB87D479}"/>
              </a:ext>
            </a:extLst>
          </p:cNvPr>
          <p:cNvSpPr>
            <a:spLocks noGrp="1"/>
          </p:cNvSpPr>
          <p:nvPr>
            <p:ph type="title"/>
          </p:nvPr>
        </p:nvSpPr>
        <p:spPr/>
        <p:txBody>
          <a:bodyPr/>
          <a:lstStyle/>
          <a:p>
            <a:r>
              <a:rPr lang="en-US" b="1" dirty="0">
                <a:solidFill>
                  <a:srgbClr val="4E4CB4"/>
                </a:solidFill>
                <a:latin typeface="Arial"/>
                <a:ea typeface="Arial"/>
                <a:cs typeface="Arial"/>
                <a:sym typeface="Arial"/>
              </a:rPr>
              <a:t>Interactions between Biomolecules Are Stereospecific</a:t>
            </a:r>
            <a:endParaRPr lang="en-AU" dirty="0">
              <a:solidFill>
                <a:srgbClr val="4E4CB4"/>
              </a:solidFill>
            </a:endParaRPr>
          </a:p>
        </p:txBody>
      </p:sp>
      <p:pic>
        <p:nvPicPr>
          <p:cNvPr id="808" name="Google Shape;808;p92" descr="A macromolecule is shown as a large, deeply textured mass in a rough crescent shape. In the center of the mass, a small red structure is visible in a recess in the surface texture. A close-up shows a small molecule fitting into a tiny cavity in the large molecule."/>
          <p:cNvPicPr preferRelativeResize="0"/>
          <p:nvPr/>
        </p:nvPicPr>
        <p:blipFill rotWithShape="1">
          <a:blip r:embed="rId3">
            <a:alphaModFix/>
          </a:blip>
          <a:srcRect/>
          <a:stretch/>
        </p:blipFill>
        <p:spPr>
          <a:xfrm>
            <a:off x="914400" y="1828800"/>
            <a:ext cx="7315200" cy="480218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3" name="Title 2">
            <a:extLst>
              <a:ext uri="{FF2B5EF4-FFF2-40B4-BE49-F238E27FC236}">
                <a16:creationId xmlns:a16="http://schemas.microsoft.com/office/drawing/2014/main" id="{95BB5070-F2E0-4467-AD06-BD0ADCCE4259}"/>
              </a:ext>
            </a:extLst>
          </p:cNvPr>
          <p:cNvSpPr>
            <a:spLocks noGrp="1"/>
          </p:cNvSpPr>
          <p:nvPr>
            <p:ph type="title"/>
          </p:nvPr>
        </p:nvSpPr>
        <p:spPr/>
        <p:txBody>
          <a:bodyPr/>
          <a:lstStyle/>
          <a:p>
            <a:r>
              <a:rPr lang="en-US" b="1" dirty="0">
                <a:solidFill>
                  <a:srgbClr val="000000"/>
                </a:solidFill>
                <a:latin typeface="Arial"/>
                <a:ea typeface="Arial"/>
                <a:cs typeface="Arial"/>
                <a:sym typeface="Arial"/>
              </a:rPr>
              <a:t>Biological Systems Can Distinguish Stereoisomers</a:t>
            </a:r>
            <a:endParaRPr lang="en-AU" dirty="0"/>
          </a:p>
        </p:txBody>
      </p:sp>
      <p:sp>
        <p:nvSpPr>
          <p:cNvPr id="815" name="Google Shape;815;p93"/>
          <p:cNvSpPr txBox="1"/>
          <p:nvPr/>
        </p:nvSpPr>
        <p:spPr>
          <a:xfrm>
            <a:off x="225425" y="1371600"/>
            <a:ext cx="8537575" cy="826655"/>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dirty="0">
                <a:solidFill>
                  <a:schemeClr val="dk1"/>
                </a:solidFill>
                <a:latin typeface="Arial"/>
                <a:ea typeface="Arial"/>
                <a:cs typeface="Arial"/>
                <a:sym typeface="Arial"/>
              </a:rPr>
              <a:t>stereospecificity</a:t>
            </a:r>
            <a:r>
              <a:rPr lang="en-US" sz="2400" b="0" i="0" u="none" strike="noStrike" cap="none" dirty="0">
                <a:solidFill>
                  <a:schemeClr val="dk1"/>
                </a:solidFill>
                <a:latin typeface="Arial"/>
                <a:ea typeface="Arial"/>
                <a:cs typeface="Arial"/>
                <a:sym typeface="Arial"/>
              </a:rPr>
              <a:t> = the ability to distinguish between stereoisomers </a:t>
            </a:r>
            <a:endParaRPr dirty="0"/>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dirty="0">
              <a:solidFill>
                <a:schemeClr val="dk1"/>
              </a:solidFill>
              <a:latin typeface="Arial"/>
              <a:ea typeface="Arial"/>
              <a:cs typeface="Arial"/>
              <a:sym typeface="Arial"/>
            </a:endParaRPr>
          </a:p>
        </p:txBody>
      </p:sp>
      <p:pic>
        <p:nvPicPr>
          <p:cNvPr id="816" name="Google Shape;816;p93" descr="A two-part figure, a and b, compares the stereoisomers of two molecules with sweet-tasting L-aspartyl-L-phenylalanine methyl ester (aspartame) and bitter L-aspartyl-d-phenylalanine methyl ester in part a and with therapeutically active (S) citalopram and therapeutically inactive (R) citalopram in part b."/>
          <p:cNvPicPr preferRelativeResize="0"/>
          <p:nvPr/>
        </p:nvPicPr>
        <p:blipFill rotWithShape="1">
          <a:blip r:embed="rId3">
            <a:alphaModFix/>
          </a:blip>
          <a:srcRect/>
          <a:stretch/>
        </p:blipFill>
        <p:spPr>
          <a:xfrm>
            <a:off x="2095500" y="2286000"/>
            <a:ext cx="4953000" cy="41941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821"/>
        <p:cNvGrpSpPr/>
        <p:nvPr/>
      </p:nvGrpSpPr>
      <p:grpSpPr>
        <a:xfrm>
          <a:off x="0" y="0"/>
          <a:ext cx="0" cy="0"/>
          <a:chOff x="0" y="0"/>
          <a:chExt cx="0" cy="0"/>
        </a:xfrm>
      </p:grpSpPr>
      <p:pic>
        <p:nvPicPr>
          <p:cNvPr id="5" name="Picture 4" descr="A blue logo with white letters P 2&#10;">
            <a:extLst>
              <a:ext uri="{FF2B5EF4-FFF2-40B4-BE49-F238E27FC236}">
                <a16:creationId xmlns:a16="http://schemas.microsoft.com/office/drawing/2014/main" id="{789F8F4B-F947-4572-B250-0DE84DBC3364}"/>
              </a:ext>
            </a:extLst>
          </p:cNvPr>
          <p:cNvPicPr>
            <a:picLocks noChangeAspect="1"/>
          </p:cNvPicPr>
          <p:nvPr/>
        </p:nvPicPr>
        <p:blipFill>
          <a:blip r:embed="rId3"/>
          <a:stretch>
            <a:fillRect/>
          </a:stretch>
        </p:blipFill>
        <p:spPr>
          <a:xfrm>
            <a:off x="818476" y="239232"/>
            <a:ext cx="1133954" cy="816935"/>
          </a:xfrm>
          <a:prstGeom prst="rect">
            <a:avLst/>
          </a:prstGeom>
        </p:spPr>
      </p:pic>
      <p:sp>
        <p:nvSpPr>
          <p:cNvPr id="2" name="Title 1">
            <a:extLst>
              <a:ext uri="{FF2B5EF4-FFF2-40B4-BE49-F238E27FC236}">
                <a16:creationId xmlns:a16="http://schemas.microsoft.com/office/drawing/2014/main" id="{6AADD945-A891-4431-B7DA-67345C8A8F64}"/>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14</a:t>
            </a:r>
            <a:endParaRPr lang="en-AU" dirty="0">
              <a:solidFill>
                <a:srgbClr val="145C76"/>
              </a:solidFill>
            </a:endParaRPr>
          </a:p>
        </p:txBody>
      </p:sp>
      <p:sp>
        <p:nvSpPr>
          <p:cNvPr id="825" name="Content Placeholder"/>
          <p:cNvSpPr txBox="1"/>
          <p:nvPr/>
        </p:nvSpPr>
        <p:spPr>
          <a:xfrm>
            <a:off x="288925" y="1295400"/>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The </a:t>
            </a:r>
            <a:r>
              <a:rPr lang="en-US" sz="2400" b="0" i="0" u="none" strike="noStrike" cap="none" dirty="0">
                <a:solidFill>
                  <a:schemeClr val="dk1"/>
                </a:solidFill>
                <a:latin typeface="Arial"/>
                <a:ea typeface="Arial"/>
                <a:cs typeface="Arial"/>
                <a:sym typeface="Arial"/>
              </a:rPr>
              <a:t>antidepressant medication Celexa is a racemic mixture of two stereoisomers, but only (</a:t>
            </a:r>
            <a:r>
              <a:rPr lang="en-US" sz="2400" b="0" i="1" u="none" strike="noStrike" cap="none" dirty="0">
                <a:solidFill>
                  <a:schemeClr val="dk1"/>
                </a:solidFill>
                <a:latin typeface="Arial"/>
                <a:ea typeface="Arial"/>
                <a:cs typeface="Arial"/>
                <a:sym typeface="Arial"/>
              </a:rPr>
              <a:t>S</a:t>
            </a:r>
            <a:r>
              <a:rPr lang="en-US" sz="2400" b="0" i="0" u="none" strike="noStrike" cap="none" dirty="0">
                <a:solidFill>
                  <a:schemeClr val="dk1"/>
                </a:solidFill>
                <a:latin typeface="Arial"/>
                <a:ea typeface="Arial"/>
                <a:cs typeface="Arial"/>
                <a:sym typeface="Arial"/>
              </a:rPr>
              <a:t>)-citalopram has the therapeutic effect. A </a:t>
            </a:r>
            <a:r>
              <a:rPr lang="en-US" sz="2400" b="0" i="0" u="none" strike="noStrike" cap="none" dirty="0" err="1">
                <a:solidFill>
                  <a:schemeClr val="dk1"/>
                </a:solidFill>
                <a:latin typeface="Arial"/>
                <a:ea typeface="Arial"/>
                <a:cs typeface="Arial"/>
                <a:sym typeface="Arial"/>
              </a:rPr>
              <a:t>stereochemically</a:t>
            </a:r>
            <a:r>
              <a:rPr lang="en-US" sz="2400" b="0" i="0" u="none" strike="noStrike" cap="none" dirty="0">
                <a:solidFill>
                  <a:schemeClr val="dk1"/>
                </a:solidFill>
                <a:latin typeface="Arial"/>
                <a:ea typeface="Arial"/>
                <a:cs typeface="Arial"/>
                <a:sym typeface="Arial"/>
              </a:rPr>
              <a:t> pure preparation of (</a:t>
            </a:r>
            <a:r>
              <a:rPr lang="en-US" sz="2400" b="0" i="1" u="none" strike="noStrike" cap="none" dirty="0">
                <a:solidFill>
                  <a:schemeClr val="dk1"/>
                </a:solidFill>
                <a:latin typeface="Arial"/>
                <a:ea typeface="Arial"/>
                <a:cs typeface="Arial"/>
                <a:sym typeface="Arial"/>
              </a:rPr>
              <a:t>S</a:t>
            </a:r>
            <a:r>
              <a:rPr lang="en-US" sz="2400" b="0" i="0" u="none" strike="noStrike" cap="none" dirty="0">
                <a:solidFill>
                  <a:schemeClr val="dk1"/>
                </a:solidFill>
                <a:latin typeface="Arial"/>
                <a:ea typeface="Arial"/>
                <a:cs typeface="Arial"/>
                <a:sym typeface="Arial"/>
              </a:rPr>
              <a:t>)-citalopram is sold under the trade name Lexapro. Which is true about the medications? </a:t>
            </a:r>
            <a:endParaRPr sz="2400" b="0" i="0" u="none" strike="noStrike" cap="none" dirty="0">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A. A solution of Lexapro will show no optical activity.</a:t>
            </a:r>
            <a:endParaRPr dirty="0"/>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B. Biological systems are not able to distinguish between the</a:t>
            </a:r>
            <a:endParaRPr dirty="0"/>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     two stereoisomers.</a:t>
            </a:r>
            <a:endParaRPr dirty="0"/>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C. The effective dose of Lexapro is one-half the effective dose</a:t>
            </a:r>
            <a:endParaRPr dirty="0"/>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dirty="0">
                <a:solidFill>
                  <a:srgbClr val="000000"/>
                </a:solidFill>
                <a:latin typeface="Arial"/>
                <a:ea typeface="Arial"/>
                <a:cs typeface="Arial"/>
                <a:sym typeface="Arial"/>
              </a:rPr>
              <a:t>     of Celexa.</a:t>
            </a: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dirty="0">
                <a:solidFill>
                  <a:srgbClr val="000000"/>
                </a:solidFill>
                <a:latin typeface="Arial"/>
                <a:ea typeface="Arial"/>
                <a:cs typeface="Arial"/>
                <a:sym typeface="Arial"/>
              </a:rPr>
              <a:t>D.  Both stereoisomers are biologically active.</a:t>
            </a:r>
            <a:endParaRPr dirty="0"/>
          </a:p>
          <a:p>
            <a:pPr marL="0" marR="0" lvl="0" indent="0" algn="l" rtl="0">
              <a:lnSpc>
                <a:spcPct val="115000"/>
              </a:lnSpc>
              <a:spcBef>
                <a:spcPts val="0"/>
              </a:spcBef>
              <a:spcAft>
                <a:spcPts val="0"/>
              </a:spcAft>
              <a:buClr>
                <a:srgbClr val="000000"/>
              </a:buClr>
              <a:buSzPts val="1100"/>
              <a:buFont typeface="Arial"/>
              <a:buNone/>
            </a:pP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dirty="0">
                <a:solidFill>
                  <a:srgbClr val="000000"/>
                </a:solidFill>
                <a:latin typeface="Arial"/>
                <a:ea typeface="Arial"/>
                <a:cs typeface="Arial"/>
                <a:sym typeface="Arial"/>
              </a:rPr>
              <a:t> </a:t>
            </a:r>
            <a:endParaRPr sz="2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830"/>
        <p:cNvGrpSpPr/>
        <p:nvPr/>
      </p:nvGrpSpPr>
      <p:grpSpPr>
        <a:xfrm>
          <a:off x="0" y="0"/>
          <a:ext cx="0" cy="0"/>
          <a:chOff x="0" y="0"/>
          <a:chExt cx="0" cy="0"/>
        </a:xfrm>
      </p:grpSpPr>
      <p:sp>
        <p:nvSpPr>
          <p:cNvPr id="832" name="Google Shape;832;p95"/>
          <p:cNvSpPr txBox="1"/>
          <p:nvPr/>
        </p:nvSpPr>
        <p:spPr>
          <a:xfrm>
            <a:off x="288925" y="1143000"/>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The </a:t>
            </a:r>
            <a:r>
              <a:rPr lang="en-US" sz="2400" b="0" i="0" u="none" strike="noStrike" cap="none">
                <a:solidFill>
                  <a:schemeClr val="dk1"/>
                </a:solidFill>
                <a:latin typeface="Arial"/>
                <a:ea typeface="Arial"/>
                <a:cs typeface="Arial"/>
                <a:sym typeface="Arial"/>
              </a:rPr>
              <a:t>antidepressant medication Celexa is a racemic mixture of two stereoisomers, but only (</a:t>
            </a:r>
            <a:r>
              <a:rPr lang="en-US" sz="2400" b="0" i="1" u="none" strike="noStrike" cap="none">
                <a:solidFill>
                  <a:schemeClr val="dk1"/>
                </a:solidFill>
                <a:latin typeface="Arial"/>
                <a:ea typeface="Arial"/>
                <a:cs typeface="Arial"/>
                <a:sym typeface="Arial"/>
              </a:rPr>
              <a:t>S</a:t>
            </a:r>
            <a:r>
              <a:rPr lang="en-US" sz="2400" b="0" i="0" u="none" strike="noStrike" cap="none">
                <a:solidFill>
                  <a:schemeClr val="dk1"/>
                </a:solidFill>
                <a:latin typeface="Arial"/>
                <a:ea typeface="Arial"/>
                <a:cs typeface="Arial"/>
                <a:sym typeface="Arial"/>
              </a:rPr>
              <a:t>)-citalopram has the therapeutic effect. A stereochemically pure preparation of (</a:t>
            </a:r>
            <a:r>
              <a:rPr lang="en-US" sz="2400" b="0" i="1" u="none" strike="noStrike" cap="none">
                <a:solidFill>
                  <a:schemeClr val="dk1"/>
                </a:solidFill>
                <a:latin typeface="Arial"/>
                <a:ea typeface="Arial"/>
                <a:cs typeface="Arial"/>
                <a:sym typeface="Arial"/>
              </a:rPr>
              <a:t>S</a:t>
            </a:r>
            <a:r>
              <a:rPr lang="en-US" sz="2400" b="0" i="0" u="none" strike="noStrike" cap="none">
                <a:solidFill>
                  <a:schemeClr val="dk1"/>
                </a:solidFill>
                <a:latin typeface="Arial"/>
                <a:ea typeface="Arial"/>
                <a:cs typeface="Arial"/>
                <a:sym typeface="Arial"/>
              </a:rPr>
              <a:t>)-citalopram is sold under the trade name Lexapro. Which is true about the medications?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C. The effective dose of Lexapro is one-half the effective</a:t>
            </a:r>
            <a:endParaRPr/>
          </a:p>
          <a:p>
            <a:pPr marL="0" marR="0" lvl="0" indent="0" algn="l" rtl="0">
              <a:lnSpc>
                <a:spcPct val="115000"/>
              </a:lnSpc>
              <a:spcBef>
                <a:spcPts val="0"/>
              </a:spcBef>
              <a:spcAft>
                <a:spcPts val="0"/>
              </a:spcAft>
              <a:buClr>
                <a:srgbClr val="000000"/>
              </a:buClr>
              <a:buSzPts val="1100"/>
              <a:buFont typeface="Calibri"/>
              <a:buNone/>
            </a:pPr>
            <a:r>
              <a:rPr lang="en-US" sz="2400" b="1" i="0" u="none" strike="noStrike" cap="none">
                <a:solidFill>
                  <a:srgbClr val="000000"/>
                </a:solidFill>
                <a:latin typeface="Arial"/>
                <a:ea typeface="Arial"/>
                <a:cs typeface="Arial"/>
                <a:sym typeface="Arial"/>
              </a:rPr>
              <a:t>     dose of Celexa.</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Arial"/>
                <a:ea typeface="Arial"/>
                <a:cs typeface="Arial"/>
                <a:sym typeface="Arial"/>
              </a:rPr>
              <a:t>Celexa is </a:t>
            </a:r>
            <a:r>
              <a:rPr lang="en-US" sz="2400" b="1" i="0" u="none" strike="noStrike" cap="none">
                <a:solidFill>
                  <a:schemeClr val="dk1"/>
                </a:solidFill>
                <a:latin typeface="Arial"/>
                <a:ea typeface="Arial"/>
                <a:cs typeface="Arial"/>
                <a:sym typeface="Arial"/>
              </a:rPr>
              <a:t>an equimolar solution of two enantiomers, whereas Lexapro contains only (</a:t>
            </a:r>
            <a:r>
              <a:rPr lang="en-US" sz="2400" b="1" i="1" u="none" strike="noStrike" cap="none">
                <a:solidFill>
                  <a:schemeClr val="dk1"/>
                </a:solidFill>
                <a:latin typeface="Arial"/>
                <a:ea typeface="Arial"/>
                <a:cs typeface="Arial"/>
                <a:sym typeface="Arial"/>
              </a:rPr>
              <a:t>S</a:t>
            </a:r>
            <a:r>
              <a:rPr lang="en-US" sz="2400" b="1" i="0" u="none" strike="noStrike" cap="none">
                <a:solidFill>
                  <a:schemeClr val="dk1"/>
                </a:solidFill>
                <a:latin typeface="Arial"/>
                <a:ea typeface="Arial"/>
                <a:cs typeface="Arial"/>
                <a:sym typeface="Arial"/>
              </a:rPr>
              <a:t>)-citalopram. Since only (</a:t>
            </a:r>
            <a:r>
              <a:rPr lang="en-US" sz="2400" b="1" i="1" u="none" strike="noStrike" cap="none">
                <a:solidFill>
                  <a:schemeClr val="dk1"/>
                </a:solidFill>
                <a:latin typeface="Arial"/>
                <a:ea typeface="Arial"/>
                <a:cs typeface="Arial"/>
                <a:sym typeface="Arial"/>
              </a:rPr>
              <a:t>S</a:t>
            </a:r>
            <a:r>
              <a:rPr lang="en-US" sz="2400" b="1" i="0" u="none" strike="noStrike" cap="none">
                <a:solidFill>
                  <a:schemeClr val="dk1"/>
                </a:solidFill>
                <a:latin typeface="Arial"/>
                <a:ea typeface="Arial"/>
                <a:cs typeface="Arial"/>
                <a:sym typeface="Arial"/>
              </a:rPr>
              <a:t>)-citalopram is therapeutically active, the effective dose of Lexapro is one-half the effective dose of Celexa. </a:t>
            </a: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7D62BBFA-C1B2-440C-A3B4-D90A71C8E4A4}"/>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14, Response</a:t>
            </a:r>
            <a:endParaRPr lang="en-AU" dirty="0">
              <a:solidFill>
                <a:srgbClr val="145C76"/>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837"/>
        <p:cNvGrpSpPr/>
        <p:nvPr/>
      </p:nvGrpSpPr>
      <p:grpSpPr>
        <a:xfrm>
          <a:off x="0" y="0"/>
          <a:ext cx="0" cy="0"/>
          <a:chOff x="0" y="0"/>
          <a:chExt cx="0" cy="0"/>
        </a:xfrm>
      </p:grpSpPr>
      <p:sp>
        <p:nvSpPr>
          <p:cNvPr id="3" name="Title 2">
            <a:extLst>
              <a:ext uri="{FF2B5EF4-FFF2-40B4-BE49-F238E27FC236}">
                <a16:creationId xmlns:a16="http://schemas.microsoft.com/office/drawing/2014/main" id="{4FB4E575-6ED1-4AEE-B543-EE3CA6BCDBF6}"/>
              </a:ext>
            </a:extLst>
          </p:cNvPr>
          <p:cNvSpPr>
            <a:spLocks noGrp="1"/>
          </p:cNvSpPr>
          <p:nvPr>
            <p:ph type="ctrTitle"/>
          </p:nvPr>
        </p:nvSpPr>
        <p:spPr/>
        <p:txBody>
          <a:bodyPr/>
          <a:lstStyle/>
          <a:p>
            <a:r>
              <a:rPr lang="en-US" b="1" dirty="0">
                <a:solidFill>
                  <a:srgbClr val="674EA7"/>
                </a:solidFill>
                <a:latin typeface="Arial"/>
                <a:ea typeface="Arial"/>
                <a:cs typeface="Arial"/>
                <a:sym typeface="Arial"/>
              </a:rPr>
              <a:t>1.3</a:t>
            </a:r>
            <a:r>
              <a:rPr lang="en-US" b="1" dirty="0">
                <a:latin typeface="Arial"/>
                <a:ea typeface="Arial"/>
                <a:cs typeface="Arial"/>
                <a:sym typeface="Arial"/>
              </a:rPr>
              <a:t>    </a:t>
            </a:r>
            <a:r>
              <a:rPr lang="en-US" b="1" dirty="0">
                <a:solidFill>
                  <a:srgbClr val="1D6E7D"/>
                </a:solidFill>
                <a:latin typeface="Arial"/>
                <a:ea typeface="Arial"/>
                <a:cs typeface="Arial"/>
                <a:sym typeface="Arial"/>
              </a:rPr>
              <a:t>Physical Foundations</a:t>
            </a:r>
            <a:endParaRPr lang="en-AU"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995376A8-1556-441F-8B61-57A7B424AAFE}"/>
              </a:ext>
            </a:extLst>
          </p:cNvPr>
          <p:cNvSpPr>
            <a:spLocks noGrp="1"/>
          </p:cNvSpPr>
          <p:nvPr>
            <p:ph type="title"/>
          </p:nvPr>
        </p:nvSpPr>
        <p:spPr>
          <a:xfrm>
            <a:off x="0" y="152400"/>
            <a:ext cx="9144000" cy="1440094"/>
          </a:xfrm>
        </p:spPr>
        <p:txBody>
          <a:bodyPr/>
          <a:lstStyle/>
          <a:p>
            <a:r>
              <a:rPr lang="en-US" sz="3200" b="1" dirty="0">
                <a:solidFill>
                  <a:srgbClr val="4E4CB4"/>
                </a:solidFill>
                <a:latin typeface="Arial"/>
                <a:ea typeface="Arial"/>
                <a:cs typeface="Arial"/>
                <a:sym typeface="Arial"/>
              </a:rPr>
              <a:t>Living Organisms Exist in a Dynamic Steady State, Never at Equilibrium with Their Surroundings</a:t>
            </a:r>
            <a:endParaRPr lang="en-AU" sz="3200" dirty="0">
              <a:solidFill>
                <a:srgbClr val="4E4CB4"/>
              </a:solidFill>
            </a:endParaRPr>
          </a:p>
        </p:txBody>
      </p:sp>
      <p:sp>
        <p:nvSpPr>
          <p:cNvPr id="845" name="Google Shape;845;p97"/>
          <p:cNvSpPr txBox="1"/>
          <p:nvPr/>
        </p:nvSpPr>
        <p:spPr>
          <a:xfrm>
            <a:off x="225425" y="2178050"/>
            <a:ext cx="86931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small</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molecules, macromolecules, and supramolecular complexes are continuously synthesized and broken down</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living cells maintain themselves in a </a:t>
            </a:r>
            <a:r>
              <a:rPr lang="en-US" sz="2400" b="0" i="1" u="none" strike="noStrike" cap="none">
                <a:solidFill>
                  <a:schemeClr val="dk1"/>
                </a:solidFill>
                <a:latin typeface="Arial"/>
                <a:ea typeface="Arial"/>
                <a:cs typeface="Arial"/>
                <a:sym typeface="Arial"/>
              </a:rPr>
              <a:t>dynamic steady state</a:t>
            </a:r>
            <a:r>
              <a:rPr lang="en-US" sz="2400" b="0" i="0" u="none" strike="noStrike" cap="none">
                <a:solidFill>
                  <a:schemeClr val="dk1"/>
                </a:solidFill>
                <a:latin typeface="Arial"/>
                <a:ea typeface="Arial"/>
                <a:cs typeface="Arial"/>
                <a:sym typeface="Arial"/>
              </a:rPr>
              <a:t> distant from equilibrium</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maintaining steady state requires the constant investment of energy</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3" name="Title 2">
            <a:extLst>
              <a:ext uri="{FF2B5EF4-FFF2-40B4-BE49-F238E27FC236}">
                <a16:creationId xmlns:a16="http://schemas.microsoft.com/office/drawing/2014/main" id="{2B91E74C-474B-4E9B-95DA-66A43C7B9981}"/>
              </a:ext>
            </a:extLst>
          </p:cNvPr>
          <p:cNvSpPr>
            <a:spLocks noGrp="1"/>
          </p:cNvSpPr>
          <p:nvPr>
            <p:ph type="title"/>
          </p:nvPr>
        </p:nvSpPr>
        <p:spPr/>
        <p:txBody>
          <a:bodyPr/>
          <a:lstStyle/>
          <a:p>
            <a:r>
              <a:rPr lang="en-US" b="1" dirty="0">
                <a:solidFill>
                  <a:srgbClr val="4E4CB4"/>
                </a:solidFill>
                <a:latin typeface="Arial"/>
                <a:ea typeface="Arial"/>
                <a:cs typeface="Arial"/>
                <a:sym typeface="Arial"/>
              </a:rPr>
              <a:t>Organisms Transform Energy and Matter from Their Surroundings</a:t>
            </a:r>
            <a:endParaRPr lang="en-AU" dirty="0">
              <a:solidFill>
                <a:srgbClr val="4E4CB4"/>
              </a:solidFill>
            </a:endParaRPr>
          </a:p>
        </p:txBody>
      </p:sp>
      <p:sp>
        <p:nvSpPr>
          <p:cNvPr id="852" name="Google Shape;852;p98"/>
          <p:cNvSpPr txBox="1"/>
          <p:nvPr/>
        </p:nvSpPr>
        <p:spPr>
          <a:xfrm>
            <a:off x="225425" y="1676400"/>
            <a:ext cx="8693150" cy="50292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system </a:t>
            </a:r>
            <a:r>
              <a:rPr lang="en-US" sz="2400" b="0" i="0" u="none" strike="noStrike" cap="none">
                <a:solidFill>
                  <a:schemeClr val="dk1"/>
                </a:solidFill>
                <a:latin typeface="Arial"/>
                <a:ea typeface="Arial"/>
                <a:cs typeface="Arial"/>
                <a:sym typeface="Arial"/>
              </a:rPr>
              <a:t>= all the constituent reactants and products, the solvent that contains them, and the immediate atmosphere</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universe </a:t>
            </a:r>
            <a:r>
              <a:rPr lang="en-US" sz="2400" b="0" i="0" u="none" strike="noStrike" cap="none">
                <a:solidFill>
                  <a:schemeClr val="dk1"/>
                </a:solidFill>
                <a:latin typeface="Arial"/>
                <a:ea typeface="Arial"/>
                <a:cs typeface="Arial"/>
                <a:sym typeface="Arial"/>
              </a:rPr>
              <a:t>= system and its surroundings</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types of systems: </a:t>
            </a:r>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isolated </a:t>
            </a:r>
            <a:r>
              <a:rPr lang="en-US" sz="2400" b="0" i="0" u="none" strike="noStrike" cap="none">
                <a:solidFill>
                  <a:schemeClr val="dk1"/>
                </a:solidFill>
                <a:latin typeface="Arial"/>
                <a:ea typeface="Arial"/>
                <a:cs typeface="Arial"/>
                <a:sym typeface="Arial"/>
              </a:rPr>
              <a:t>= system exchanges neither matter nor energy with its surroundings </a:t>
            </a:r>
            <a:endParaRPr sz="2400" b="1" i="0"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closed system </a:t>
            </a:r>
            <a:r>
              <a:rPr lang="en-US" sz="2400" b="0" i="0" u="none" strike="noStrike" cap="none">
                <a:solidFill>
                  <a:schemeClr val="dk1"/>
                </a:solidFill>
                <a:latin typeface="Arial"/>
                <a:ea typeface="Arial"/>
                <a:cs typeface="Arial"/>
                <a:sym typeface="Arial"/>
              </a:rPr>
              <a:t>= system exchanges energy but not matter with its surroundings </a:t>
            </a:r>
            <a:endParaRPr sz="2400" b="1" i="0"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open system </a:t>
            </a:r>
            <a:r>
              <a:rPr lang="en-US" sz="2400" b="0" i="0" u="none" strike="noStrike" cap="none">
                <a:solidFill>
                  <a:schemeClr val="dk1"/>
                </a:solidFill>
                <a:latin typeface="Arial"/>
                <a:ea typeface="Arial"/>
                <a:cs typeface="Arial"/>
                <a:sym typeface="Arial"/>
              </a:rPr>
              <a:t>= system exchanges both energy and matter with its surroundings </a:t>
            </a:r>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857"/>
        <p:cNvGrpSpPr/>
        <p:nvPr/>
      </p:nvGrpSpPr>
      <p:grpSpPr>
        <a:xfrm>
          <a:off x="0" y="0"/>
          <a:ext cx="0" cy="0"/>
          <a:chOff x="0" y="0"/>
          <a:chExt cx="0" cy="0"/>
        </a:xfrm>
      </p:grpSpPr>
      <p:pic>
        <p:nvPicPr>
          <p:cNvPr id="4" name="Picture 3" descr="A blue logo with white letters P 2&#10;">
            <a:extLst>
              <a:ext uri="{FF2B5EF4-FFF2-40B4-BE49-F238E27FC236}">
                <a16:creationId xmlns:a16="http://schemas.microsoft.com/office/drawing/2014/main" id="{E282F931-D274-4EC8-9D78-24E70191BC0A}"/>
              </a:ext>
            </a:extLst>
          </p:cNvPr>
          <p:cNvPicPr>
            <a:picLocks noChangeAspect="1"/>
          </p:cNvPicPr>
          <p:nvPr/>
        </p:nvPicPr>
        <p:blipFill>
          <a:blip r:embed="rId3"/>
          <a:stretch>
            <a:fillRect/>
          </a:stretch>
        </p:blipFill>
        <p:spPr>
          <a:xfrm>
            <a:off x="818476" y="239232"/>
            <a:ext cx="1133954" cy="816935"/>
          </a:xfrm>
          <a:prstGeom prst="rect">
            <a:avLst/>
          </a:prstGeom>
        </p:spPr>
      </p:pic>
      <p:sp>
        <p:nvSpPr>
          <p:cNvPr id="2" name="Title 1">
            <a:extLst>
              <a:ext uri="{FF2B5EF4-FFF2-40B4-BE49-F238E27FC236}">
                <a16:creationId xmlns:a16="http://schemas.microsoft.com/office/drawing/2014/main" id="{9482D866-DEFC-4BA9-A9A4-2D4BBA93B679}"/>
              </a:ext>
            </a:extLst>
          </p:cNvPr>
          <p:cNvSpPr>
            <a:spLocks noGrp="1"/>
          </p:cNvSpPr>
          <p:nvPr>
            <p:ph type="title"/>
          </p:nvPr>
        </p:nvSpPr>
        <p:spPr/>
        <p:txBody>
          <a:bodyPr/>
          <a:lstStyle/>
          <a:p>
            <a:r>
              <a:rPr lang="en-US" b="1" dirty="0">
                <a:solidFill>
                  <a:srgbClr val="145C76"/>
                </a:solidFill>
                <a:latin typeface="Arial"/>
                <a:ea typeface="Arial"/>
                <a:cs typeface="Arial"/>
                <a:sym typeface="Arial"/>
              </a:rPr>
              <a:t>Clicker Question 15</a:t>
            </a:r>
            <a:endParaRPr lang="en-AU" dirty="0">
              <a:solidFill>
                <a:srgbClr val="145C76"/>
              </a:solidFill>
            </a:endParaRPr>
          </a:p>
        </p:txBody>
      </p:sp>
      <p:sp>
        <p:nvSpPr>
          <p:cNvPr id="861" name="Content Placeholder"/>
          <p:cNvSpPr txBox="1"/>
          <p:nvPr/>
        </p:nvSpPr>
        <p:spPr>
          <a:xfrm>
            <a:off x="288925" y="1412875"/>
            <a:ext cx="8566150" cy="498633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living organism is a(n): </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800"/>
              </a:spcBef>
              <a:spcAft>
                <a:spcPts val="0"/>
              </a:spcAft>
              <a:buClr>
                <a:srgbClr val="000000"/>
              </a:buClr>
              <a:buSzPts val="1100"/>
              <a:buFont typeface="Calibri"/>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A. isolated system.</a:t>
            </a:r>
            <a:endParaRPr/>
          </a:p>
          <a:p>
            <a:pPr marL="0" marR="0" lvl="0" indent="0" algn="l" rtl="0">
              <a:lnSpc>
                <a:spcPct val="115000"/>
              </a:lnSpc>
              <a:spcBef>
                <a:spcPts val="0"/>
              </a:spcBef>
              <a:spcAft>
                <a:spcPts val="0"/>
              </a:spcAft>
              <a:buClr>
                <a:srgbClr val="000000"/>
              </a:buClr>
              <a:buSzPts val="1100"/>
              <a:buFont typeface="Calibri"/>
              <a:buNone/>
            </a:pPr>
            <a:r>
              <a:rPr lang="en-US" sz="2400" b="0" i="0" u="none" strike="noStrike" cap="none">
                <a:solidFill>
                  <a:srgbClr val="000000"/>
                </a:solidFill>
                <a:latin typeface="Arial"/>
                <a:ea typeface="Arial"/>
                <a:cs typeface="Arial"/>
                <a:sym typeface="Arial"/>
              </a:rPr>
              <a:t>B. closed system.</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C. open system</a:t>
            </a:r>
            <a:r>
              <a:rPr lang="en-US" sz="2400" b="0" i="0" u="none" strike="noStrike" cap="none">
                <a:solidFill>
                  <a:schemeClr val="dk1"/>
                </a:solidFill>
                <a:latin typeface="Arial"/>
                <a:ea typeface="Arial"/>
                <a:cs typeface="Arial"/>
                <a:sym typeface="Arial"/>
              </a:rPr>
              <a:t>.</a:t>
            </a:r>
            <a:endParaRPr/>
          </a:p>
          <a:p>
            <a:pPr marL="0" marR="0" lvl="0" indent="0" algn="l" rtl="0">
              <a:lnSpc>
                <a:spcPct val="115000"/>
              </a:lnSpc>
              <a:spcBef>
                <a:spcPts val="0"/>
              </a:spcBef>
              <a:spcAft>
                <a:spcPts val="0"/>
              </a:spcAft>
              <a:buClr>
                <a:srgbClr val="000000"/>
              </a:buClr>
              <a:buSzPts val="1100"/>
              <a:buFont typeface="Arial"/>
              <a:buNone/>
            </a:pPr>
            <a:r>
              <a:rPr lang="en-US" sz="2400" b="0" i="0" u="none" strike="noStrike" cap="none">
                <a:solidFill>
                  <a:srgbClr val="000000"/>
                </a:solidFill>
                <a:latin typeface="Arial"/>
                <a:ea typeface="Arial"/>
                <a:cs typeface="Arial"/>
                <a:sym typeface="Arial"/>
              </a:rPr>
              <a:t>D. universe.</a:t>
            </a:r>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Calibri"/>
              <a:buNone/>
            </a:pPr>
            <a:endParaRPr sz="2400" b="1"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10078</Words>
  <Application>Microsoft Office PowerPoint</Application>
  <PresentationFormat>On-screen Show (4:3)</PresentationFormat>
  <Paragraphs>1374</Paragraphs>
  <Slides>176</Slides>
  <Notes>175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176</vt:i4>
      </vt:variant>
    </vt:vector>
  </HeadingPairs>
  <TitlesOfParts>
    <vt:vector size="181" baseType="lpstr">
      <vt:lpstr>Arial</vt:lpstr>
      <vt:lpstr>Calibri</vt:lpstr>
      <vt:lpstr>Times</vt:lpstr>
      <vt:lpstr>Default Design</vt:lpstr>
      <vt:lpstr>Equation</vt:lpstr>
      <vt:lpstr>1 The Foundations of Biochemistry</vt:lpstr>
      <vt:lpstr>Life Arose on Earth around 4 Billion Years Ago</vt:lpstr>
      <vt:lpstr>Principle 1 (1 of 2)</vt:lpstr>
      <vt:lpstr>Principle 2 (1 of 6)</vt:lpstr>
      <vt:lpstr>Principle 3 (1 of 5)</vt:lpstr>
      <vt:lpstr>Principle 4 (1 of 5)</vt:lpstr>
      <vt:lpstr>Principle 5 (1 of 3)</vt:lpstr>
      <vt:lpstr>What Is Biochemistry?</vt:lpstr>
      <vt:lpstr>1.1    Cellular Foundations</vt:lpstr>
      <vt:lpstr>Principle 1 (2 of 2)</vt:lpstr>
      <vt:lpstr>Cells Are the Structural and Functional Units of All Living Organisms</vt:lpstr>
      <vt:lpstr>The Plasma Membrane</vt:lpstr>
      <vt:lpstr>Cytoplasm Contains Cytosol and Suspended Particles</vt:lpstr>
      <vt:lpstr>Clicker Question 1</vt:lpstr>
      <vt:lpstr>Clicker Question 1, Response</vt:lpstr>
      <vt:lpstr>The Nucleoid or Nucleus of a Cell Stores the Genome</vt:lpstr>
      <vt:lpstr>Cellular Dimensions Are Limited by Diffusion</vt:lpstr>
      <vt:lpstr>Clicker Question 2</vt:lpstr>
      <vt:lpstr>Clicker Question 2, Response</vt:lpstr>
      <vt:lpstr>Organisms Belong to Three Distinct Domains of Life</vt:lpstr>
      <vt:lpstr>Phylogeny of the Three Domains of Life</vt:lpstr>
      <vt:lpstr>Archaea and Bacteria Subgroups Are Distinguished by Their Habitats</vt:lpstr>
      <vt:lpstr>Clicker Question 3</vt:lpstr>
      <vt:lpstr>Clicker Question 3, Response</vt:lpstr>
      <vt:lpstr>Principle 3 (2 of 5)</vt:lpstr>
      <vt:lpstr>Organisms Differ Widely in Their Sources of Energy and Biosynthetic Precursors</vt:lpstr>
      <vt:lpstr>Classifying Organisms According to Their Source of Energy</vt:lpstr>
      <vt:lpstr>Clicker Question 4</vt:lpstr>
      <vt:lpstr>Clicker Question 4, Response</vt:lpstr>
      <vt:lpstr>Bacteria and Archaeal Cells Share Common Features but Differ in Important Ways</vt:lpstr>
      <vt:lpstr>Bacterial and Archaeal Cell Envelopes</vt:lpstr>
      <vt:lpstr>Principle 2 (2 of 6)</vt:lpstr>
      <vt:lpstr>The E. coli Cytoplasm</vt:lpstr>
      <vt:lpstr>Eukaryotic Cells Have a Variety of Membranous Organelles, Which Can Be Isolated for Study</vt:lpstr>
      <vt:lpstr>Clicker Question 5</vt:lpstr>
      <vt:lpstr>Clicker Question 5, Response</vt:lpstr>
      <vt:lpstr>Plant Cell Organelles</vt:lpstr>
      <vt:lpstr>Eukaryotic Cell Structure</vt:lpstr>
      <vt:lpstr>Clicker Question 6</vt:lpstr>
      <vt:lpstr>Clicker Question 6, Response</vt:lpstr>
      <vt:lpstr>Activity: Metabolic Map</vt:lpstr>
      <vt:lpstr>Activity Instructions (1 of 4)</vt:lpstr>
      <vt:lpstr>Activity Solution (1 of 4)</vt:lpstr>
      <vt:lpstr>Subcellular Fractionation of Tissue</vt:lpstr>
      <vt:lpstr>The Cytoplasm Is Organized by the Cytoskeleton and Is Highly Dynamic</vt:lpstr>
      <vt:lpstr>Cytoskeletal Filaments</vt:lpstr>
      <vt:lpstr>The Structural Organization of the Cytoplasm</vt:lpstr>
      <vt:lpstr>Clicker Question 7</vt:lpstr>
      <vt:lpstr>Clicker Question 7, Response</vt:lpstr>
      <vt:lpstr>Principle 2 (3 of 6)</vt:lpstr>
      <vt:lpstr>Cells Build Supramolecular Structures</vt:lpstr>
      <vt:lpstr>In Vitro Studies May Overlook Important Interactions among Molecules</vt:lpstr>
      <vt:lpstr>Clicker Question 8</vt:lpstr>
      <vt:lpstr>Clicker Question 8, Response</vt:lpstr>
      <vt:lpstr>1.2    Chemical Foundations</vt:lpstr>
      <vt:lpstr>Elements Essential to Animal Life and Health</vt:lpstr>
      <vt:lpstr>Biomolecules Are Compounds of Carbon with a Variety of Functional Groups</vt:lpstr>
      <vt:lpstr>Geometry of Carbon Bonding</vt:lpstr>
      <vt:lpstr>Common Functional Groups of Biomolecules</vt:lpstr>
      <vt:lpstr>Additional Functional Groups of Biomolecules</vt:lpstr>
      <vt:lpstr>Clicker Question 9</vt:lpstr>
      <vt:lpstr>Clicker Question 9, Response</vt:lpstr>
      <vt:lpstr>Many Biomolecules Are Polyfunctional</vt:lpstr>
      <vt:lpstr>Cells Contain a Universal Set of Small Molecules</vt:lpstr>
      <vt:lpstr>Macromolecules Are the Major Constituents of Cells</vt:lpstr>
      <vt:lpstr>Protein Macromolecules</vt:lpstr>
      <vt:lpstr>Clicker Question 10</vt:lpstr>
      <vt:lpstr>Clicker Question 10, Response</vt:lpstr>
      <vt:lpstr>Nucleic Acid Macromolecules</vt:lpstr>
      <vt:lpstr>Polysaccharide Macromolecules</vt:lpstr>
      <vt:lpstr>Lipid Molecules</vt:lpstr>
      <vt:lpstr> Activity: Classifying Metabolites</vt:lpstr>
      <vt:lpstr>Activity Instructions (2 of 4)</vt:lpstr>
      <vt:lpstr>Activity Solution (2 of 4)</vt:lpstr>
      <vt:lpstr>Building Blocks of Biochemistry</vt:lpstr>
      <vt:lpstr>Major Classes of Biomolecules in E. coli Cells</vt:lpstr>
      <vt:lpstr>Clicker Question 11</vt:lpstr>
      <vt:lpstr>Clicker Question 11, Response</vt:lpstr>
      <vt:lpstr>Three-Dimensional Structure Is Described by Configuration and Conformation</vt:lpstr>
      <vt:lpstr>Illustrating Stereochemistry</vt:lpstr>
      <vt:lpstr>Configurations of Geometric Isomers</vt:lpstr>
      <vt:lpstr>Chiral and Achiral Molecules</vt:lpstr>
      <vt:lpstr>Clicker Question 12</vt:lpstr>
      <vt:lpstr>Clicker Question 12, Response</vt:lpstr>
      <vt:lpstr>Enantiomers and Diastereomers</vt:lpstr>
      <vt:lpstr>Optical Activity of Enantiomers</vt:lpstr>
      <vt:lpstr>Naming Stereoisomers Using the RS System</vt:lpstr>
      <vt:lpstr>Clicker Question 13</vt:lpstr>
      <vt:lpstr>Clicker Question 13, Response</vt:lpstr>
      <vt:lpstr>Molecular Conformation</vt:lpstr>
      <vt:lpstr>Principle 2 (4 of 6)</vt:lpstr>
      <vt:lpstr>Interactions between Biomolecules Are Stereospecific</vt:lpstr>
      <vt:lpstr>Biological Systems Can Distinguish Stereoisomers</vt:lpstr>
      <vt:lpstr>Clicker Question 14</vt:lpstr>
      <vt:lpstr>Clicker Question 14, Response</vt:lpstr>
      <vt:lpstr>1.3    Physical Foundations</vt:lpstr>
      <vt:lpstr>Living Organisms Exist in a Dynamic Steady State, Never at Equilibrium with Their Surroundings</vt:lpstr>
      <vt:lpstr>Organisms Transform Energy and Matter from Their Surroundings</vt:lpstr>
      <vt:lpstr>Clicker Question 15</vt:lpstr>
      <vt:lpstr>Clicker Question 15, Response</vt:lpstr>
      <vt:lpstr>Energy Transformation in Living Organisms</vt:lpstr>
      <vt:lpstr>Principle 3 (3 of 5)</vt:lpstr>
      <vt:lpstr>Extracting Energy from the Surroundings</vt:lpstr>
      <vt:lpstr>Oxidation-Reduction Reactions</vt:lpstr>
      <vt:lpstr>Creating and Maintaining Order Requires Work and Energy</vt:lpstr>
      <vt:lpstr>Free Energy, G</vt:lpstr>
      <vt:lpstr>Clicker Question 16</vt:lpstr>
      <vt:lpstr>Clicker Question 16, Response</vt:lpstr>
      <vt:lpstr>Free-Energy Change, ∆G</vt:lpstr>
      <vt:lpstr>Coupling Reactions</vt:lpstr>
      <vt:lpstr>Energy Coupling Links Reactions in Biology</vt:lpstr>
      <vt:lpstr>Clicker Question 17</vt:lpstr>
      <vt:lpstr>Clicker Question 17, Response</vt:lpstr>
      <vt:lpstr>Keq and ∆G° Are Measures of a Reaction’s Tendency to Proceed Spontaneously</vt:lpstr>
      <vt:lpstr>Mass-Action Ratio, Q</vt:lpstr>
      <vt:lpstr>Clicker Question 18</vt:lpstr>
      <vt:lpstr>Clicker Question 18, Response</vt:lpstr>
      <vt:lpstr>Standard Free-Energy Change, ∆G°</vt:lpstr>
      <vt:lpstr>Clicker Question 19</vt:lpstr>
      <vt:lpstr>Clicker Question 19, Response</vt:lpstr>
      <vt:lpstr>Reactions Can Do No Work at Equilibrium</vt:lpstr>
      <vt:lpstr>Principle 3 (4 of 5)</vt:lpstr>
      <vt:lpstr>Reaction Coordinate Diagrams</vt:lpstr>
      <vt:lpstr>Enzymes Promote Sequences of Chemical Reactions</vt:lpstr>
      <vt:lpstr>Clicker Question 20</vt:lpstr>
      <vt:lpstr>Clicker Question 20, Response</vt:lpstr>
      <vt:lpstr>Catabolism and Anabolism</vt:lpstr>
      <vt:lpstr>Principle 2 (5 of 6)</vt:lpstr>
      <vt:lpstr>Metabolism</vt:lpstr>
      <vt:lpstr>Principle 3 (5 of 5)</vt:lpstr>
      <vt:lpstr>Metabolism Is Regulated to Achieve Balance and Economy</vt:lpstr>
      <vt:lpstr>Clicker Question 21</vt:lpstr>
      <vt:lpstr>Clicker Question 21, Response</vt:lpstr>
      <vt:lpstr>  Activity: Metabolic Map</vt:lpstr>
      <vt:lpstr>Activity Instructions (3 of 4)</vt:lpstr>
      <vt:lpstr>Activity Solution (3 of 4)</vt:lpstr>
      <vt:lpstr>Bonus Discussion</vt:lpstr>
      <vt:lpstr>1.4    Genetic Foundations</vt:lpstr>
      <vt:lpstr>Principle 4 (2 of 5)</vt:lpstr>
      <vt:lpstr>Principle 2 (6 of 6)</vt:lpstr>
      <vt:lpstr>Genetic Information Is Encoded in DNA</vt:lpstr>
      <vt:lpstr>Principle 4 (3 of 5)</vt:lpstr>
      <vt:lpstr>Genetic Continuity Is Vested in Single DNA Molecules</vt:lpstr>
      <vt:lpstr>Principle 4 (4 of 5)</vt:lpstr>
      <vt:lpstr>The Structure of DNA Allows Its Replication and Repair with Near-Perfect Fidelity</vt:lpstr>
      <vt:lpstr>Clicker Question 22</vt:lpstr>
      <vt:lpstr>Clicker Question 22, Response</vt:lpstr>
      <vt:lpstr>Principle 4 (5 of 5)</vt:lpstr>
      <vt:lpstr>The Linear Sequence in DNA Encodes Proteins with Three-Dimensional Structures</vt:lpstr>
      <vt:lpstr>Clicker Question 23</vt:lpstr>
      <vt:lpstr>Clicker Question 23, Response</vt:lpstr>
      <vt:lpstr>Activity: Relating  Terms within the Chapter</vt:lpstr>
      <vt:lpstr>Activity Instructions (4 of 4)</vt:lpstr>
      <vt:lpstr>Activity Solution (4 of 4)</vt:lpstr>
      <vt:lpstr>1.5    Evolutionary Foundations</vt:lpstr>
      <vt:lpstr>Principle 5 (2 of 3)</vt:lpstr>
      <vt:lpstr>Changes in the Hereditary Instructions Allow Evolution</vt:lpstr>
      <vt:lpstr>Biomolecules First Arose by Chemical Evolution</vt:lpstr>
      <vt:lpstr>The Role of RNA in Prebiotic Evolution</vt:lpstr>
      <vt:lpstr>RNA or Related Precursors May Have Been the First Genes and Catalysts</vt:lpstr>
      <vt:lpstr>Clicker Question 24</vt:lpstr>
      <vt:lpstr>Clicker Question 24, Response</vt:lpstr>
      <vt:lpstr>Biological Evolution Began More Than Three and a Half Billion Years Ago</vt:lpstr>
      <vt:lpstr>The First Cell Probably Used Inorganic Fuels</vt:lpstr>
      <vt:lpstr>Eukaryotic Cells Evolved from Simpler Precursors in Several Stages</vt:lpstr>
      <vt:lpstr>Evolution of Eukaryotes through Endosymbiosis</vt:lpstr>
      <vt:lpstr>Clicker Question 25</vt:lpstr>
      <vt:lpstr>Clicker Question 25, Response</vt:lpstr>
      <vt:lpstr>Principle 5 (3 of 3)</vt:lpstr>
      <vt:lpstr>Molecular Anatomy Reveals Evolutionary Relationships</vt:lpstr>
      <vt:lpstr>Functional Genomics Shows the Allocations of Genes to Specific Cellular Processes</vt:lpstr>
      <vt:lpstr>Genomic Comparisons Have Increasing Importance in Medicine</vt:lpstr>
      <vt:lpstr>Clicker Question 26</vt:lpstr>
      <vt:lpstr>Clicker Question 26, Response</vt:lpstr>
      <vt:lpstr> Activity: Evolution  Muddiest Point (1 of 2)</vt:lpstr>
      <vt:lpstr> Activity: Evolution  Muddiest Point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Calcara</dc:creator>
  <cp:lastModifiedBy>Noel Sturm</cp:lastModifiedBy>
  <cp:revision>48</cp:revision>
  <cp:lastPrinted>2021-02-03T04:15:06Z</cp:lastPrinted>
  <dcterms:created xsi:type="dcterms:W3CDTF">2016-06-17T13:10:26Z</dcterms:created>
  <dcterms:modified xsi:type="dcterms:W3CDTF">2021-07-04T21:02:18Z</dcterms:modified>
</cp:coreProperties>
</file>