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37"/>
  </p:notesMasterIdLst>
  <p:handoutMasterIdLst>
    <p:handoutMasterId r:id="rId138"/>
  </p:handoutMasterIdLst>
  <p:sldIdLst>
    <p:sldId id="2751" r:id="rId2"/>
    <p:sldId id="412" r:id="rId3"/>
    <p:sldId id="420" r:id="rId4"/>
    <p:sldId id="421" r:id="rId5"/>
    <p:sldId id="1536" r:id="rId6"/>
    <p:sldId id="1980" r:id="rId7"/>
    <p:sldId id="424" r:id="rId8"/>
    <p:sldId id="2339" r:id="rId9"/>
    <p:sldId id="2344" r:id="rId10"/>
    <p:sldId id="1933" r:id="rId11"/>
    <p:sldId id="2345" r:id="rId12"/>
    <p:sldId id="2346" r:id="rId13"/>
    <p:sldId id="2348" r:id="rId14"/>
    <p:sldId id="2347" r:id="rId15"/>
    <p:sldId id="2349" r:id="rId16"/>
    <p:sldId id="2350" r:id="rId17"/>
    <p:sldId id="2351" r:id="rId18"/>
    <p:sldId id="2352" r:id="rId19"/>
    <p:sldId id="2354" r:id="rId20"/>
    <p:sldId id="2353" r:id="rId21"/>
    <p:sldId id="2355" r:id="rId22"/>
    <p:sldId id="2359" r:id="rId23"/>
    <p:sldId id="2356" r:id="rId24"/>
    <p:sldId id="2358" r:id="rId25"/>
    <p:sldId id="2357" r:id="rId26"/>
    <p:sldId id="2360" r:id="rId27"/>
    <p:sldId id="2361" r:id="rId28"/>
    <p:sldId id="2362" r:id="rId29"/>
    <p:sldId id="2363" r:id="rId30"/>
    <p:sldId id="2340" r:id="rId31"/>
    <p:sldId id="2364" r:id="rId32"/>
    <p:sldId id="2365" r:id="rId33"/>
    <p:sldId id="2366" r:id="rId34"/>
    <p:sldId id="2367" r:id="rId35"/>
    <p:sldId id="2368" r:id="rId36"/>
    <p:sldId id="2369" r:id="rId37"/>
    <p:sldId id="2370" r:id="rId38"/>
    <p:sldId id="2372" r:id="rId39"/>
    <p:sldId id="2371" r:id="rId40"/>
    <p:sldId id="2373" r:id="rId41"/>
    <p:sldId id="2374" r:id="rId42"/>
    <p:sldId id="2375" r:id="rId43"/>
    <p:sldId id="2377" r:id="rId44"/>
    <p:sldId id="2376" r:id="rId45"/>
    <p:sldId id="2378" r:id="rId46"/>
    <p:sldId id="2379" r:id="rId47"/>
    <p:sldId id="2380" r:id="rId48"/>
    <p:sldId id="2381" r:id="rId49"/>
    <p:sldId id="2382" r:id="rId50"/>
    <p:sldId id="2383" r:id="rId51"/>
    <p:sldId id="2384" r:id="rId52"/>
    <p:sldId id="2385" r:id="rId53"/>
    <p:sldId id="2386" r:id="rId54"/>
    <p:sldId id="2387" r:id="rId55"/>
    <p:sldId id="2388" r:id="rId56"/>
    <p:sldId id="2389" r:id="rId57"/>
    <p:sldId id="2390" r:id="rId58"/>
    <p:sldId id="2391" r:id="rId59"/>
    <p:sldId id="2392" r:id="rId60"/>
    <p:sldId id="2393" r:id="rId61"/>
    <p:sldId id="2394" r:id="rId62"/>
    <p:sldId id="2395" r:id="rId63"/>
    <p:sldId id="2397" r:id="rId64"/>
    <p:sldId id="2396" r:id="rId65"/>
    <p:sldId id="2399" r:id="rId66"/>
    <p:sldId id="2398" r:id="rId67"/>
    <p:sldId id="2400" r:id="rId68"/>
    <p:sldId id="2341" r:id="rId69"/>
    <p:sldId id="2401" r:id="rId70"/>
    <p:sldId id="2402" r:id="rId71"/>
    <p:sldId id="2403" r:id="rId72"/>
    <p:sldId id="2404" r:id="rId73"/>
    <p:sldId id="2405" r:id="rId74"/>
    <p:sldId id="2406" r:id="rId75"/>
    <p:sldId id="2407" r:id="rId76"/>
    <p:sldId id="2408" r:id="rId77"/>
    <p:sldId id="2410" r:id="rId78"/>
    <p:sldId id="2409" r:id="rId79"/>
    <p:sldId id="2413" r:id="rId80"/>
    <p:sldId id="2412" r:id="rId81"/>
    <p:sldId id="2414" r:id="rId82"/>
    <p:sldId id="2415" r:id="rId83"/>
    <p:sldId id="2416" r:id="rId84"/>
    <p:sldId id="2417" r:id="rId85"/>
    <p:sldId id="2418" r:id="rId86"/>
    <p:sldId id="2420" r:id="rId87"/>
    <p:sldId id="2419" r:id="rId88"/>
    <p:sldId id="2421" r:id="rId89"/>
    <p:sldId id="2342" r:id="rId90"/>
    <p:sldId id="2422" r:id="rId91"/>
    <p:sldId id="2423" r:id="rId92"/>
    <p:sldId id="2424" r:id="rId93"/>
    <p:sldId id="2425" r:id="rId94"/>
    <p:sldId id="2426" r:id="rId95"/>
    <p:sldId id="2427" r:id="rId96"/>
    <p:sldId id="2428" r:id="rId97"/>
    <p:sldId id="2430" r:id="rId98"/>
    <p:sldId id="2429" r:id="rId99"/>
    <p:sldId id="2431" r:id="rId100"/>
    <p:sldId id="2432" r:id="rId101"/>
    <p:sldId id="2433" r:id="rId102"/>
    <p:sldId id="2434" r:id="rId103"/>
    <p:sldId id="2435" r:id="rId104"/>
    <p:sldId id="2436" r:id="rId105"/>
    <p:sldId id="2438" r:id="rId106"/>
    <p:sldId id="2437" r:id="rId107"/>
    <p:sldId id="2439" r:id="rId108"/>
    <p:sldId id="2440" r:id="rId109"/>
    <p:sldId id="2441" r:id="rId110"/>
    <p:sldId id="2442" r:id="rId111"/>
    <p:sldId id="2443" r:id="rId112"/>
    <p:sldId id="2446" r:id="rId113"/>
    <p:sldId id="2445" r:id="rId114"/>
    <p:sldId id="2447" r:id="rId115"/>
    <p:sldId id="2448" r:id="rId116"/>
    <p:sldId id="2449" r:id="rId117"/>
    <p:sldId id="2450" r:id="rId118"/>
    <p:sldId id="2451" r:id="rId119"/>
    <p:sldId id="2452" r:id="rId120"/>
    <p:sldId id="2453" r:id="rId121"/>
    <p:sldId id="2454" r:id="rId122"/>
    <p:sldId id="2343" r:id="rId123"/>
    <p:sldId id="2455" r:id="rId124"/>
    <p:sldId id="2456" r:id="rId125"/>
    <p:sldId id="2457" r:id="rId126"/>
    <p:sldId id="2458" r:id="rId127"/>
    <p:sldId id="2459" r:id="rId128"/>
    <p:sldId id="2460" r:id="rId129"/>
    <p:sldId id="2461" r:id="rId130"/>
    <p:sldId id="2462" r:id="rId131"/>
    <p:sldId id="2464" r:id="rId132"/>
    <p:sldId id="2463" r:id="rId133"/>
    <p:sldId id="2465" r:id="rId134"/>
    <p:sldId id="2466" r:id="rId135"/>
    <p:sldId id="2467" r:id="rId136"/>
  </p:sldIdLst>
  <p:sldSz cx="9144000" cy="6858000" type="screen4x3"/>
  <p:notesSz cx="7315200" cy="9601200"/>
  <p:defaultTextStyle>
    <a:defPPr>
      <a:defRPr lang="en-US"/>
    </a:defPPr>
    <a:lvl1pPr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itchFamily="2"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itchFamily="2"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itchFamily="2"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itchFamily="2"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itchFamily="2"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ory Doolin" initials="TD" lastIdx="250" clrIdx="0"/>
  <p:cmAuthor id="2" name="Justin Lee" initials="JL" lastIdx="9" clrIdx="1">
    <p:extLst>
      <p:ext uri="{19B8F6BF-5375-455C-9EA6-DF929625EA0E}">
        <p15:presenceInfo xmlns:p15="http://schemas.microsoft.com/office/powerpoint/2012/main" userId="Justin Lee" providerId="None"/>
      </p:ext>
    </p:extLst>
  </p:cmAuthor>
  <p:cmAuthor id="3" name="Casey Arden" initials="CA" lastIdx="6" clrIdx="2">
    <p:extLst>
      <p:ext uri="{19B8F6BF-5375-455C-9EA6-DF929625EA0E}">
        <p15:presenceInfo xmlns:p15="http://schemas.microsoft.com/office/powerpoint/2012/main" userId="c2f598620ace54b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4652"/>
    <a:srgbClr val="4E4CB4"/>
    <a:srgbClr val="145C76"/>
    <a:srgbClr val="005F6A"/>
    <a:srgbClr val="D0E7D2"/>
    <a:srgbClr val="674EA7"/>
    <a:srgbClr val="39469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9436" autoAdjust="0"/>
    <p:restoredTop sz="89253" autoAdjust="0"/>
  </p:normalViewPr>
  <p:slideViewPr>
    <p:cSldViewPr>
      <p:cViewPr varScale="1">
        <p:scale>
          <a:sx n="60" d="100"/>
          <a:sy n="60" d="100"/>
        </p:scale>
        <p:origin x="1312" y="52"/>
      </p:cViewPr>
      <p:guideLst>
        <p:guide orient="horz" pos="2160"/>
        <p:guide pos="2880"/>
      </p:guideLst>
    </p:cSldViewPr>
  </p:slideViewPr>
  <p:outlineViewPr>
    <p:cViewPr>
      <p:scale>
        <a:sx n="33" d="100"/>
        <a:sy n="33" d="100"/>
      </p:scale>
      <p:origin x="0" y="-24152"/>
    </p:cViewPr>
  </p:outlineViewPr>
  <p:notesTextViewPr>
    <p:cViewPr>
      <p:scale>
        <a:sx n="100" d="100"/>
        <a:sy n="100" d="100"/>
      </p:scale>
      <p:origin x="0" y="0"/>
    </p:cViewPr>
  </p:notesTextViewPr>
  <p:sorterViewPr>
    <p:cViewPr>
      <p:scale>
        <a:sx n="52" d="100"/>
        <a:sy n="52" d="100"/>
      </p:scale>
      <p:origin x="0" y="-14612"/>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handoutMaster" Target="handoutMasters/handout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commentAuthors" Target="commentAuthor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theme" Target="theme/theme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6" Type="http://schemas.openxmlformats.org/officeDocument/2006/relationships/slide" Target="slides/slide1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38BF81D-2FA2-8549-B87B-7FD386D1E644}"/>
              </a:ext>
            </a:extLst>
          </p:cNvPr>
          <p:cNvSpPr>
            <a:spLocks noGrp="1" noChangeArrowheads="1"/>
          </p:cNvSpPr>
          <p:nvPr>
            <p:ph type="hdr" sz="quarter"/>
          </p:nvPr>
        </p:nvSpPr>
        <p:spPr bwMode="auto">
          <a:xfrm>
            <a:off x="0" y="0"/>
            <a:ext cx="3170238"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39" name="Rectangle 3">
            <a:extLst>
              <a:ext uri="{FF2B5EF4-FFF2-40B4-BE49-F238E27FC236}">
                <a16:creationId xmlns:a16="http://schemas.microsoft.com/office/drawing/2014/main" id="{B4F352C1-379F-504F-B111-34F8A845852B}"/>
              </a:ext>
            </a:extLst>
          </p:cNvPr>
          <p:cNvSpPr>
            <a:spLocks noGrp="1" noChangeArrowheads="1"/>
          </p:cNvSpPr>
          <p:nvPr>
            <p:ph type="dt" sz="quarter" idx="1"/>
          </p:nvPr>
        </p:nvSpPr>
        <p:spPr bwMode="auto">
          <a:xfrm>
            <a:off x="4144963" y="0"/>
            <a:ext cx="3170237" cy="481013"/>
          </a:xfrm>
          <a:prstGeom prst="rect">
            <a:avLst/>
          </a:prstGeom>
          <a:noFill/>
          <a:ln w="9525">
            <a:noFill/>
            <a:miter lim="800000"/>
            <a:headEnd/>
            <a:tailEnd/>
          </a:ln>
          <a:effectLst/>
        </p:spPr>
        <p:txBody>
          <a:bodyPr vert="horz" wrap="square" lIns="95747" tIns="47873" rIns="95747" bIns="47873" numCol="1" anchor="t" anchorCtr="0" compatLnSpc="1">
            <a:prstTxWarp prst="textNoShape">
              <a:avLst/>
            </a:prstTxWarp>
          </a:bodyPr>
          <a:lstStyle>
            <a:lvl1pPr algn="r" defTabSz="957263">
              <a:defRPr sz="1300">
                <a:latin typeface="Times" charset="0"/>
                <a:ea typeface="ＭＳ Ｐゴシック" charset="-128"/>
                <a:cs typeface="+mn-cs"/>
              </a:defRPr>
            </a:lvl1pPr>
          </a:lstStyle>
          <a:p>
            <a:pPr>
              <a:defRPr/>
            </a:pPr>
            <a:endParaRPr lang="en-US"/>
          </a:p>
        </p:txBody>
      </p:sp>
      <p:sp>
        <p:nvSpPr>
          <p:cNvPr id="65540" name="Rectangle 4">
            <a:extLst>
              <a:ext uri="{FF2B5EF4-FFF2-40B4-BE49-F238E27FC236}">
                <a16:creationId xmlns:a16="http://schemas.microsoft.com/office/drawing/2014/main" id="{2CBC297F-FA43-6B45-8009-1CB6DC7779E2}"/>
              </a:ext>
            </a:extLst>
          </p:cNvPr>
          <p:cNvSpPr>
            <a:spLocks noGrp="1" noChangeArrowheads="1"/>
          </p:cNvSpPr>
          <p:nvPr>
            <p:ph type="ftr" sz="quarter" idx="2"/>
          </p:nvPr>
        </p:nvSpPr>
        <p:spPr bwMode="auto">
          <a:xfrm>
            <a:off x="0" y="9120188"/>
            <a:ext cx="3170238"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defTabSz="957263">
              <a:defRPr sz="1300">
                <a:latin typeface="Times" charset="0"/>
                <a:ea typeface="ＭＳ Ｐゴシック" charset="-128"/>
                <a:cs typeface="+mn-cs"/>
              </a:defRPr>
            </a:lvl1pPr>
          </a:lstStyle>
          <a:p>
            <a:pPr>
              <a:defRPr/>
            </a:pPr>
            <a:endParaRPr lang="en-US"/>
          </a:p>
        </p:txBody>
      </p:sp>
      <p:sp>
        <p:nvSpPr>
          <p:cNvPr id="65541" name="Rectangle 5">
            <a:extLst>
              <a:ext uri="{FF2B5EF4-FFF2-40B4-BE49-F238E27FC236}">
                <a16:creationId xmlns:a16="http://schemas.microsoft.com/office/drawing/2014/main" id="{D2717F75-F0FF-AD46-8DD4-3B4D56302146}"/>
              </a:ext>
            </a:extLst>
          </p:cNvPr>
          <p:cNvSpPr>
            <a:spLocks noGrp="1" noChangeArrowheads="1"/>
          </p:cNvSpPr>
          <p:nvPr>
            <p:ph type="sldNum" sz="quarter" idx="3"/>
          </p:nvPr>
        </p:nvSpPr>
        <p:spPr bwMode="auto">
          <a:xfrm>
            <a:off x="4144963" y="9120188"/>
            <a:ext cx="3170237" cy="481012"/>
          </a:xfrm>
          <a:prstGeom prst="rect">
            <a:avLst/>
          </a:prstGeom>
          <a:noFill/>
          <a:ln w="9525">
            <a:noFill/>
            <a:miter lim="800000"/>
            <a:headEnd/>
            <a:tailEnd/>
          </a:ln>
          <a:effectLst/>
        </p:spPr>
        <p:txBody>
          <a:bodyPr vert="horz" wrap="square" lIns="95747" tIns="47873" rIns="95747" bIns="47873" numCol="1" anchor="b" anchorCtr="0" compatLnSpc="1">
            <a:prstTxWarp prst="textNoShape">
              <a:avLst/>
            </a:prstTxWarp>
          </a:bodyPr>
          <a:lstStyle>
            <a:lvl1pPr algn="r" defTabSz="957263">
              <a:defRPr sz="1300"/>
            </a:lvl1pPr>
          </a:lstStyle>
          <a:p>
            <a:pPr>
              <a:defRPr/>
            </a:pPr>
            <a:fld id="{A54D081D-049F-FB4C-A36C-006009BCCC82}"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6607CF18-7593-D448-84E6-8B8A1D8ECD53}"/>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5" name="Rectangle 3">
            <a:extLst>
              <a:ext uri="{FF2B5EF4-FFF2-40B4-BE49-F238E27FC236}">
                <a16:creationId xmlns:a16="http://schemas.microsoft.com/office/drawing/2014/main" id="{BC9C3BA6-329A-8C40-A388-5EA5A60878E4}"/>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charset="0"/>
                <a:ea typeface="ＭＳ Ｐゴシック" charset="-128"/>
                <a:cs typeface="+mn-cs"/>
              </a:defRPr>
            </a:lvl1pPr>
          </a:lstStyle>
          <a:p>
            <a:pPr>
              <a:defRPr/>
            </a:pPr>
            <a:endParaRPr lang="en-US"/>
          </a:p>
        </p:txBody>
      </p:sp>
      <p:sp>
        <p:nvSpPr>
          <p:cNvPr id="15364" name="Rectangle 4">
            <a:extLst>
              <a:ext uri="{FF2B5EF4-FFF2-40B4-BE49-F238E27FC236}">
                <a16:creationId xmlns:a16="http://schemas.microsoft.com/office/drawing/2014/main" id="{1C63DD96-B755-C946-BB9C-304BCE51B61E}"/>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0837" name="Rectangle 5">
            <a:extLst>
              <a:ext uri="{FF2B5EF4-FFF2-40B4-BE49-F238E27FC236}">
                <a16:creationId xmlns:a16="http://schemas.microsoft.com/office/drawing/2014/main" id="{2A3DB789-F3E9-7A4E-B941-2DA5AAEB4AF8}"/>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0838" name="Rectangle 6">
            <a:extLst>
              <a:ext uri="{FF2B5EF4-FFF2-40B4-BE49-F238E27FC236}">
                <a16:creationId xmlns:a16="http://schemas.microsoft.com/office/drawing/2014/main" id="{40762B99-C9F7-5740-91C6-6ECA98647351}"/>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charset="0"/>
                <a:ea typeface="ＭＳ Ｐゴシック" charset="-128"/>
                <a:cs typeface="+mn-cs"/>
              </a:defRPr>
            </a:lvl1pPr>
          </a:lstStyle>
          <a:p>
            <a:pPr>
              <a:defRPr/>
            </a:pPr>
            <a:endParaRPr lang="en-US"/>
          </a:p>
        </p:txBody>
      </p:sp>
      <p:sp>
        <p:nvSpPr>
          <p:cNvPr id="120839" name="Rectangle 7">
            <a:extLst>
              <a:ext uri="{FF2B5EF4-FFF2-40B4-BE49-F238E27FC236}">
                <a16:creationId xmlns:a16="http://schemas.microsoft.com/office/drawing/2014/main" id="{3C755F2D-99B3-7B4B-B2D5-079E9676E116}"/>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CDBACB36-0955-CA45-ADAD-192CA336DEA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Times" charset="0"/>
        <a:ea typeface="MS PGothic" pitchFamily="34" charset="-128"/>
        <a:cs typeface="MS PGothic"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18433" name="Google Shape;156;p1:notes">
            <a:extLst>
              <a:ext uri="{FF2B5EF4-FFF2-40B4-BE49-F238E27FC236}">
                <a16:creationId xmlns:a16="http://schemas.microsoft.com/office/drawing/2014/main" id="{D96DE23D-D382-D348-8F3A-66FBA487F4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18434" name="Google Shape;157;p1:notes">
            <a:extLst>
              <a:ext uri="{FF2B5EF4-FFF2-40B4-BE49-F238E27FC236}">
                <a16:creationId xmlns:a16="http://schemas.microsoft.com/office/drawing/2014/main" id="{EF9FE5BF-35D7-A24D-8E2C-3B6DC3D638E2}"/>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4460491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6924040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0955187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9947489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6112091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0924479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117605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46630743"/>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9198518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2606514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109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15573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6807074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15150196"/>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70748026"/>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1573070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74084595"/>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3554405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64786955"/>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8594825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56552178"/>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2342569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119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99858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5249896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882234883"/>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4393024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122</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82277585"/>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59031521"/>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5999191"/>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106147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54390509"/>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24050860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59211645"/>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71617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62547866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9470525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733855082"/>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3978508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159836460"/>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40918248"/>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20601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428666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97888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250744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237467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18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187643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103923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189699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586747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97109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701808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1" name="Google Shape;165;p2:notes">
            <a:extLst>
              <a:ext uri="{FF2B5EF4-FFF2-40B4-BE49-F238E27FC236}">
                <a16:creationId xmlns:a16="http://schemas.microsoft.com/office/drawing/2014/main" id="{B86D1505-3C18-F54C-97EF-6504CC8B8A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20482" name="Google Shape;166;p2:notes">
            <a:extLst>
              <a:ext uri="{FF2B5EF4-FFF2-40B4-BE49-F238E27FC236}">
                <a16:creationId xmlns:a16="http://schemas.microsoft.com/office/drawing/2014/main" id="{A4FAF4F4-1A02-9447-A433-8A6BD847FFBA}"/>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919366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382868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926248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709432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610285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29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675707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30</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08289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7767774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812358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693677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426536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65927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6239197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9796531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2936493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39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163019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1932531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6532310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94943340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1492711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0919675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9091530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5997915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00566178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016764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49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06650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5681555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90981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792398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0895901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1330283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163229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3597977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098390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014627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10456586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59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657508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8673" name="Google Shape;165;p2:notes">
            <a:extLst>
              <a:ext uri="{FF2B5EF4-FFF2-40B4-BE49-F238E27FC236}">
                <a16:creationId xmlns:a16="http://schemas.microsoft.com/office/drawing/2014/main" id="{B070BE88-FACB-044A-A908-8F38394DBF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8674" name="Google Shape;166;p2:notes">
            <a:extLst>
              <a:ext uri="{FF2B5EF4-FFF2-40B4-BE49-F238E27FC236}">
                <a16:creationId xmlns:a16="http://schemas.microsoft.com/office/drawing/2014/main" id="{1C7760D7-B8E1-E246-87B1-8AA62A7AC6FE}"/>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9367155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7258546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0538373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459429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2529" name="Google Shape;165;p2:notes">
            <a:extLst>
              <a:ext uri="{FF2B5EF4-FFF2-40B4-BE49-F238E27FC236}">
                <a16:creationId xmlns:a16="http://schemas.microsoft.com/office/drawing/2014/main" id="{EDC8D964-432B-1E45-AE4F-89BDDFBC20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2530" name="Google Shape;166;p2:notes">
            <a:extLst>
              <a:ext uri="{FF2B5EF4-FFF2-40B4-BE49-F238E27FC236}">
                <a16:creationId xmlns:a16="http://schemas.microsoft.com/office/drawing/2014/main" id="{443584CE-C3CC-DD4E-B19F-D1FD512FD691}"/>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4412540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7899849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8011646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295332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67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6588489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68</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0166108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5306984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7</a:t>
            </a:fld>
            <a:endParaRPr lang="en-US" altLang="en-US" sz="1400">
              <a:latin typeface="Arial" panose="020B0604020202020204" pitchFamily="34" charset="0"/>
              <a:sym typeface="Arial" panose="020B0604020202020204" pitchFamily="34"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4746047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631011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008735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45841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141097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6728916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351678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54630255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78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02122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3974914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77831690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7852497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81</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8848742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13785072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160537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84</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6650982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17069468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6208669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80236493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88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8899343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30721" name="Google Shape;193;g847cf01710_0_132:notes">
            <a:extLst>
              <a:ext uri="{FF2B5EF4-FFF2-40B4-BE49-F238E27FC236}">
                <a16:creationId xmlns:a16="http://schemas.microsoft.com/office/drawing/2014/main" id="{468939BA-A007-EE4A-9766-D63F79BA35F0}"/>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30722" name="Google Shape;194;g847cf01710_0_132:notes">
            <a:extLst>
              <a:ext uri="{FF2B5EF4-FFF2-40B4-BE49-F238E27FC236}">
                <a16:creationId xmlns:a16="http://schemas.microsoft.com/office/drawing/2014/main" id="{A501B44F-AB63-AB42-B1CD-A05BCDB3B21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30723" name="Google Shape;195;g847cf01710_0_132:notes">
            <a:extLst>
              <a:ext uri="{FF2B5EF4-FFF2-40B4-BE49-F238E27FC236}">
                <a16:creationId xmlns:a16="http://schemas.microsoft.com/office/drawing/2014/main" id="{721A403F-3EB8-1E43-84CB-CD07CD79433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667EEEE-95A9-C840-8682-706940865989}" type="slidenum">
              <a:rPr lang="en-US" altLang="en-US" sz="1200" smtClean="0"/>
              <a:pPr>
                <a:buClr>
                  <a:srgbClr val="000000"/>
                </a:buClr>
                <a:buSzPts val="1200"/>
                <a:buFont typeface="Times" pitchFamily="2" charset="0"/>
                <a:buNone/>
              </a:pPr>
              <a:t>89</a:t>
            </a:fld>
            <a:endParaRPr lang="en-US" altLang="en-US" sz="1400">
              <a:latin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307753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8056126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90</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7867004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426619679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92</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81265174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93</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374897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4577" name="Google Shape;165;p2:notes">
            <a:extLst>
              <a:ext uri="{FF2B5EF4-FFF2-40B4-BE49-F238E27FC236}">
                <a16:creationId xmlns:a16="http://schemas.microsoft.com/office/drawing/2014/main" id="{A7013554-8CFB-F641-9946-BC9AACCF5E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a:latin typeface="Times" pitchFamily="2" charset="0"/>
            </a:endParaRPr>
          </a:p>
        </p:txBody>
      </p:sp>
      <p:sp>
        <p:nvSpPr>
          <p:cNvPr id="24578" name="Google Shape;166;p2:notes">
            <a:extLst>
              <a:ext uri="{FF2B5EF4-FFF2-40B4-BE49-F238E27FC236}">
                <a16:creationId xmlns:a16="http://schemas.microsoft.com/office/drawing/2014/main" id="{34389B00-6C0F-AD49-B69E-4EB90922E66F}"/>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89875916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95</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37118553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96</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70747840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97</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6753301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98</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2310061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1441" name="Google Shape;227;g7fe2cbe272_0_58:notes">
            <a:extLst>
              <a:ext uri="{FF2B5EF4-FFF2-40B4-BE49-F238E27FC236}">
                <a16:creationId xmlns:a16="http://schemas.microsoft.com/office/drawing/2014/main" id="{A2079DAA-531D-9F43-840D-4B4578F1FA1C}"/>
              </a:ext>
            </a:extLst>
          </p:cNvPr>
          <p:cNvSpPr>
            <a:spLocks noGrp="1" noRot="1" noChangeAspect="1" noTextEdit="1"/>
          </p:cNvSpPr>
          <p:nvPr>
            <p:ph type="sldImg" idx="2"/>
          </p:nvPr>
        </p:nvSpPr>
        <p:spPr>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
        <p:nvSpPr>
          <p:cNvPr id="61442" name="Google Shape;228;g7fe2cbe272_0_58:notes">
            <a:extLst>
              <a:ext uri="{FF2B5EF4-FFF2-40B4-BE49-F238E27FC236}">
                <a16:creationId xmlns:a16="http://schemas.microsoft.com/office/drawing/2014/main" id="{51AE36F7-3441-D345-9860-38EC20F912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p>
            <a:pPr>
              <a:spcBef>
                <a:spcPct val="0"/>
              </a:spcBef>
            </a:pPr>
            <a:endParaRPr lang="en-US" altLang="en-US" dirty="0">
              <a:latin typeface="Times" pitchFamily="2" charset="0"/>
            </a:endParaRPr>
          </a:p>
        </p:txBody>
      </p:sp>
      <p:sp>
        <p:nvSpPr>
          <p:cNvPr id="61443" name="Google Shape;229;g7fe2cbe272_0_58:notes">
            <a:extLst>
              <a:ext uri="{FF2B5EF4-FFF2-40B4-BE49-F238E27FC236}">
                <a16:creationId xmlns:a16="http://schemas.microsoft.com/office/drawing/2014/main" id="{1441A89D-9381-1042-B525-E11584D79D9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defRPr sz="2400">
                <a:solidFill>
                  <a:schemeClr val="tx1"/>
                </a:solidFill>
                <a:latin typeface="Times" pitchFamily="2" charset="0"/>
                <a:ea typeface="MS PGothic" panose="020B0600070205080204" pitchFamily="34" charset="-128"/>
              </a:defRPr>
            </a:lvl1pPr>
            <a:lvl2pPr marL="742950" indent="-285750">
              <a:defRPr sz="2400">
                <a:solidFill>
                  <a:schemeClr val="tx1"/>
                </a:solidFill>
                <a:latin typeface="Times" pitchFamily="2" charset="0"/>
                <a:ea typeface="MS PGothic" panose="020B0600070205080204" pitchFamily="34" charset="-128"/>
              </a:defRPr>
            </a:lvl2pPr>
            <a:lvl3pPr marL="1143000" indent="-228600">
              <a:defRPr sz="2400">
                <a:solidFill>
                  <a:schemeClr val="tx1"/>
                </a:solidFill>
                <a:latin typeface="Times" pitchFamily="2" charset="0"/>
                <a:ea typeface="MS PGothic" panose="020B0600070205080204" pitchFamily="34" charset="-128"/>
              </a:defRPr>
            </a:lvl3pPr>
            <a:lvl4pPr marL="1600200" indent="-228600">
              <a:defRPr sz="2400">
                <a:solidFill>
                  <a:schemeClr val="tx1"/>
                </a:solidFill>
                <a:latin typeface="Times" pitchFamily="2" charset="0"/>
                <a:ea typeface="MS PGothic" panose="020B0600070205080204" pitchFamily="34" charset="-128"/>
              </a:defRPr>
            </a:lvl4pPr>
            <a:lvl5pPr marL="2057400" indent="-228600">
              <a:defRPr sz="2400">
                <a:solidFill>
                  <a:schemeClr val="tx1"/>
                </a:solidFill>
                <a:latin typeface="Times" pitchFamily="2"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itchFamily="2" charset="0"/>
                <a:ea typeface="MS PGothic" panose="020B0600070205080204" pitchFamily="34" charset="-128"/>
              </a:defRPr>
            </a:lvl9pPr>
          </a:lstStyle>
          <a:p>
            <a:pPr>
              <a:buClr>
                <a:srgbClr val="000000"/>
              </a:buClr>
              <a:buSzPts val="1200"/>
              <a:buFont typeface="Times" pitchFamily="2" charset="0"/>
              <a:buNone/>
            </a:pPr>
            <a:fld id="{953B0C99-FA87-C746-B713-EFC5E8AAF16C}" type="slidenum">
              <a:rPr lang="en-US" altLang="en-US" sz="1200" smtClean="0"/>
              <a:pPr>
                <a:buClr>
                  <a:srgbClr val="000000"/>
                </a:buClr>
                <a:buSzPts val="1200"/>
                <a:buFont typeface="Times" pitchFamily="2" charset="0"/>
                <a:buNone/>
              </a:pPr>
              <a:t>99</a:t>
            </a:fld>
            <a:endParaRPr lang="en-US" altLang="en-US" sz="1400">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055047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ga-IE"/>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ga-IE" dirty="0"/>
              <a:t>Click to edit Master subtitle style</a:t>
            </a:r>
            <a:endParaRPr lang="en-US" dirty="0"/>
          </a:p>
        </p:txBody>
      </p:sp>
      <p:sp>
        <p:nvSpPr>
          <p:cNvPr id="4" name="Rectangle 4">
            <a:extLst>
              <a:ext uri="{FF2B5EF4-FFF2-40B4-BE49-F238E27FC236}">
                <a16:creationId xmlns:a16="http://schemas.microsoft.com/office/drawing/2014/main" id="{E02D5D24-90C8-8A42-90E9-E4D602B360B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801D5DE-19A5-2C4E-94B5-A7A12FDB8A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0366127-B00F-2B48-A3EA-D64FDE8E6D5E}"/>
              </a:ext>
            </a:extLst>
          </p:cNvPr>
          <p:cNvSpPr>
            <a:spLocks noGrp="1" noChangeArrowheads="1"/>
          </p:cNvSpPr>
          <p:nvPr>
            <p:ph type="sldNum" sz="quarter" idx="12"/>
          </p:nvPr>
        </p:nvSpPr>
        <p:spPr>
          <a:ln/>
        </p:spPr>
        <p:txBody>
          <a:bodyPr/>
          <a:lstStyle>
            <a:lvl1pPr>
              <a:defRPr/>
            </a:lvl1pPr>
          </a:lstStyle>
          <a:p>
            <a:pPr>
              <a:defRPr/>
            </a:pPr>
            <a:fld id="{10384566-19B5-3141-A5D0-9272B7F9DC81}" type="slidenum">
              <a:rPr lang="en-US" altLang="en-US"/>
              <a:pPr>
                <a:defRPr/>
              </a:pPr>
              <a:t>‹#›</a:t>
            </a:fld>
            <a:endParaRPr lang="en-US" altLang="en-US"/>
          </a:p>
        </p:txBody>
      </p:sp>
    </p:spTree>
    <p:extLst>
      <p:ext uri="{BB962C8B-B14F-4D97-AF65-F5344CB8AC3E}">
        <p14:creationId xmlns:p14="http://schemas.microsoft.com/office/powerpoint/2010/main" val="2378994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CBA029B4-AF5E-3847-9D53-14FC7ECB4B7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BD41B3B-B697-A04A-B38B-A0771BDB569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61514-9D80-394D-9CA0-314C1EDD2B57}"/>
              </a:ext>
            </a:extLst>
          </p:cNvPr>
          <p:cNvSpPr>
            <a:spLocks noGrp="1" noChangeArrowheads="1"/>
          </p:cNvSpPr>
          <p:nvPr>
            <p:ph type="sldNum" sz="quarter" idx="12"/>
          </p:nvPr>
        </p:nvSpPr>
        <p:spPr>
          <a:ln/>
        </p:spPr>
        <p:txBody>
          <a:bodyPr/>
          <a:lstStyle>
            <a:lvl1pPr>
              <a:defRPr/>
            </a:lvl1pPr>
          </a:lstStyle>
          <a:p>
            <a:pPr>
              <a:defRPr/>
            </a:pPr>
            <a:fld id="{4D06494D-0546-B04C-ABE0-2E4B135F8E1A}" type="slidenum">
              <a:rPr lang="en-US" altLang="en-US"/>
              <a:pPr>
                <a:defRPr/>
              </a:pPr>
              <a:t>‹#›</a:t>
            </a:fld>
            <a:endParaRPr lang="en-US" altLang="en-US"/>
          </a:p>
        </p:txBody>
      </p:sp>
    </p:spTree>
    <p:extLst>
      <p:ext uri="{BB962C8B-B14F-4D97-AF65-F5344CB8AC3E}">
        <p14:creationId xmlns:p14="http://schemas.microsoft.com/office/powerpoint/2010/main" val="28745890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ga-IE"/>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Rectangle 4">
            <a:extLst>
              <a:ext uri="{FF2B5EF4-FFF2-40B4-BE49-F238E27FC236}">
                <a16:creationId xmlns:a16="http://schemas.microsoft.com/office/drawing/2014/main" id="{0063F05F-12EB-D444-908F-E3618E08547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FAB5DD4-E38B-E541-9DF1-5544BB06C7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2BA9403-BB72-884F-98CB-4BC5372AD27E}"/>
              </a:ext>
            </a:extLst>
          </p:cNvPr>
          <p:cNvSpPr>
            <a:spLocks noGrp="1" noChangeArrowheads="1"/>
          </p:cNvSpPr>
          <p:nvPr>
            <p:ph type="sldNum" sz="quarter" idx="12"/>
          </p:nvPr>
        </p:nvSpPr>
        <p:spPr>
          <a:ln/>
        </p:spPr>
        <p:txBody>
          <a:bodyPr/>
          <a:lstStyle>
            <a:lvl1pPr>
              <a:defRPr/>
            </a:lvl1pPr>
          </a:lstStyle>
          <a:p>
            <a:pPr>
              <a:defRPr/>
            </a:pPr>
            <a:fld id="{678CA1A3-15D0-F246-96A5-2A0304C19C9B}" type="slidenum">
              <a:rPr lang="en-US" altLang="en-US"/>
              <a:pPr>
                <a:defRPr/>
              </a:pPr>
              <a:t>‹#›</a:t>
            </a:fld>
            <a:endParaRPr lang="en-US" altLang="en-US"/>
          </a:p>
        </p:txBody>
      </p:sp>
    </p:spTree>
    <p:extLst>
      <p:ext uri="{BB962C8B-B14F-4D97-AF65-F5344CB8AC3E}">
        <p14:creationId xmlns:p14="http://schemas.microsoft.com/office/powerpoint/2010/main" val="14473707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1143000"/>
          </a:xfrm>
        </p:spPr>
        <p:txBody>
          <a:bodyPr/>
          <a:lstStyle/>
          <a:p>
            <a:r>
              <a:rPr lang="ga-IE"/>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DEDE0AA0-E100-C94E-91BB-7BD7C944C1F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9D3D6A5-5B3E-4849-BC6C-62FE4C8BAE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FFC7C3-7DD3-0046-AD1A-AB6A1981BB65}"/>
              </a:ext>
            </a:extLst>
          </p:cNvPr>
          <p:cNvSpPr>
            <a:spLocks noGrp="1" noChangeArrowheads="1"/>
          </p:cNvSpPr>
          <p:nvPr>
            <p:ph type="sldNum" sz="quarter" idx="12"/>
          </p:nvPr>
        </p:nvSpPr>
        <p:spPr>
          <a:ln/>
        </p:spPr>
        <p:txBody>
          <a:bodyPr/>
          <a:lstStyle>
            <a:lvl1pPr>
              <a:defRPr/>
            </a:lvl1pPr>
          </a:lstStyle>
          <a:p>
            <a:pPr>
              <a:defRPr/>
            </a:pPr>
            <a:fld id="{A1F9258E-2318-AF49-8EB1-B005D523A68C}" type="slidenum">
              <a:rPr lang="en-US" altLang="en-US"/>
              <a:pPr>
                <a:defRPr/>
              </a:pPr>
              <a:t>‹#›</a:t>
            </a:fld>
            <a:endParaRPr lang="en-US" altLang="en-US"/>
          </a:p>
        </p:txBody>
      </p:sp>
    </p:spTree>
    <p:extLst>
      <p:ext uri="{BB962C8B-B14F-4D97-AF65-F5344CB8AC3E}">
        <p14:creationId xmlns:p14="http://schemas.microsoft.com/office/powerpoint/2010/main" val="33530746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Content and Text" type="objAndTx">
  <p:cSld name="Title, Content and Text">
    <p:spTree>
      <p:nvGrpSpPr>
        <p:cNvPr id="1" name="Shape 31"/>
        <p:cNvGrpSpPr/>
        <p:nvPr/>
      </p:nvGrpSpPr>
      <p:grpSpPr>
        <a:xfrm>
          <a:off x="0" y="0"/>
          <a:ext cx="0" cy="0"/>
          <a:chOff x="0" y="0"/>
          <a:chExt cx="0" cy="0"/>
        </a:xfrm>
      </p:grpSpPr>
      <p:sp>
        <p:nvSpPr>
          <p:cNvPr id="32" name="Google Shape;32;p62"/>
          <p:cNvSpPr txBox="1">
            <a:spLocks noGrp="1"/>
          </p:cNvSpPr>
          <p:nvPr>
            <p:ph type="title"/>
          </p:nvPr>
        </p:nvSpPr>
        <p:spPr>
          <a:xfrm>
            <a:off x="0" y="152400"/>
            <a:ext cx="9144000" cy="1143000"/>
          </a:xfrm>
          <a:prstGeom prst="rect">
            <a:avLst/>
          </a:prstGeom>
          <a:noFill/>
          <a:ln>
            <a:noFill/>
          </a:ln>
        </p:spPr>
        <p:txBody>
          <a:bodyPr spcFirstLastPara="1" lIns="91425" tIns="45700" rIns="91425" bIns="45700">
            <a:noAutofit/>
          </a:bodyPr>
          <a:lstStyle>
            <a:lvl1pPr lvl="0" algn="ctr">
              <a:spcBef>
                <a:spcPts val="0"/>
              </a:spcBef>
              <a:spcAft>
                <a:spcPts val="0"/>
              </a:spcAft>
              <a:buSzPts val="1400"/>
              <a:buNone/>
              <a:defRPr>
                <a:solidFill>
                  <a:srgbClr val="2FB0DC"/>
                </a:solidFill>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33" name="Google Shape;33;p62"/>
          <p:cNvSpPr txBox="1">
            <a:spLocks noGrp="1"/>
          </p:cNvSpPr>
          <p:nvPr>
            <p:ph type="body" idx="1"/>
          </p:nvPr>
        </p:nvSpPr>
        <p:spPr>
          <a:xfrm>
            <a:off x="6858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34" name="Google Shape;34;p62"/>
          <p:cNvSpPr txBox="1">
            <a:spLocks noGrp="1"/>
          </p:cNvSpPr>
          <p:nvPr>
            <p:ph type="body" idx="2"/>
          </p:nvPr>
        </p:nvSpPr>
        <p:spPr>
          <a:xfrm>
            <a:off x="4648200" y="1981200"/>
            <a:ext cx="3810000" cy="4114800"/>
          </a:xfrm>
          <a:prstGeom prst="rect">
            <a:avLst/>
          </a:prstGeom>
          <a:noFill/>
          <a:ln>
            <a:noFill/>
          </a:ln>
        </p:spPr>
        <p:txBody>
          <a:bodyPr spcFirstLastPara="1" lIns="91425" tIns="45700" rIns="91425" bIns="4570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5" name="Google Shape;35;p62">
            <a:extLst>
              <a:ext uri="{FF2B5EF4-FFF2-40B4-BE49-F238E27FC236}">
                <a16:creationId xmlns:a16="http://schemas.microsoft.com/office/drawing/2014/main" id="{8638E226-D7E0-CC4C-8878-80CCB17FFF88}"/>
              </a:ext>
            </a:extLst>
          </p:cNvPr>
          <p:cNvSpPr txBox="1">
            <a:spLocks noGrp="1"/>
          </p:cNvSpPr>
          <p:nvPr>
            <p:ph type="dt" idx="10"/>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6" name="Google Shape;36;p62">
            <a:extLst>
              <a:ext uri="{FF2B5EF4-FFF2-40B4-BE49-F238E27FC236}">
                <a16:creationId xmlns:a16="http://schemas.microsoft.com/office/drawing/2014/main" id="{EE3226DF-C8B1-2E4B-A036-BF49DD62BDC9}"/>
              </a:ext>
            </a:extLst>
          </p:cNvPr>
          <p:cNvSpPr txBox="1">
            <a:spLocks noGrp="1"/>
          </p:cNvSpPr>
          <p:nvPr>
            <p:ph type="ftr" idx="11"/>
          </p:nvPr>
        </p:nvSpPr>
        <p:spPr/>
        <p:txBody>
          <a:bodyPr spcFirstLastPara="1" lIns="91425" tIns="45700" rIns="91425" b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a:defRPr/>
            </a:pPr>
            <a:endParaRPr/>
          </a:p>
        </p:txBody>
      </p:sp>
      <p:sp>
        <p:nvSpPr>
          <p:cNvPr id="7" name="Google Shape;37;p62">
            <a:extLst>
              <a:ext uri="{FF2B5EF4-FFF2-40B4-BE49-F238E27FC236}">
                <a16:creationId xmlns:a16="http://schemas.microsoft.com/office/drawing/2014/main" id="{00795626-6D05-AB4E-A143-1CE72621F81E}"/>
              </a:ext>
            </a:extLst>
          </p:cNvPr>
          <p:cNvSpPr txBox="1">
            <a:spLocks noGrp="1"/>
          </p:cNvSpPr>
          <p:nvPr>
            <p:ph type="sldNum" idx="12"/>
          </p:nvPr>
        </p:nvSpPr>
        <p:spPr/>
        <p:txBody>
          <a:bodyPr spcFirstLastPara="1" lIns="91425" tIns="45700" rIns="91425" bIns="45700">
            <a:noAutofit/>
          </a:bodyPr>
          <a:lstStyle>
            <a:lvl1pPr marL="0" marR="0" lvl="0"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1pPr>
            <a:lvl2pPr marL="0" marR="0" lvl="1"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2pPr>
            <a:lvl3pPr marL="0" marR="0" lvl="2"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3pPr>
            <a:lvl4pPr marL="0" marR="0" lvl="3"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4pPr>
            <a:lvl5pPr marL="0" marR="0" lvl="4"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5pPr>
            <a:lvl6pPr marL="0" marR="0" lvl="5"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6pPr>
            <a:lvl7pPr marL="0" marR="0" lvl="6"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7pPr>
            <a:lvl8pPr marL="0" marR="0" lvl="7"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8pPr>
            <a:lvl9pPr marL="0" marR="0" lvl="8" indent="0" algn="r">
              <a:lnSpc>
                <a:spcPct val="100000"/>
              </a:lnSpc>
              <a:spcBef>
                <a:spcPts val="0"/>
              </a:spcBef>
              <a:spcAft>
                <a:spcPts val="0"/>
              </a:spcAft>
              <a:buClr>
                <a:schemeClr val="dk1"/>
              </a:buClr>
              <a:buSzPts val="1400"/>
              <a:buFont typeface="Calibri"/>
              <a:buNone/>
              <a:defRPr sz="1400" b="0" i="0" u="none">
                <a:solidFill>
                  <a:schemeClr val="dk1"/>
                </a:solidFill>
                <a:latin typeface="Calibri"/>
                <a:ea typeface="Calibri"/>
                <a:cs typeface="Calibri"/>
                <a:sym typeface="Calibri"/>
              </a:defRPr>
            </a:lvl9pPr>
          </a:lstStyle>
          <a:p>
            <a:pPr>
              <a:defRPr/>
            </a:pPr>
            <a:fld id="{3717B66D-E01F-3C46-8288-46B89535F641}" type="slidenum">
              <a:rPr lang="en-US"/>
              <a:pPr>
                <a:defRPr/>
              </a:pPr>
              <a:t>‹#›</a:t>
            </a:fld>
            <a:endParaRPr/>
          </a:p>
        </p:txBody>
      </p:sp>
    </p:spTree>
    <p:extLst>
      <p:ext uri="{BB962C8B-B14F-4D97-AF65-F5344CB8AC3E}">
        <p14:creationId xmlns:p14="http://schemas.microsoft.com/office/powerpoint/2010/main" val="3531730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2FB0DC"/>
                </a:solidFill>
                <a:latin typeface="Calibri" pitchFamily="34" charset="0"/>
                <a:cs typeface="Calibri" pitchFamily="34" charset="0"/>
              </a:defRPr>
            </a:lvl1pPr>
          </a:lstStyle>
          <a:p>
            <a:r>
              <a:rPr lang="ga-IE"/>
              <a:t>Click to edit Master title style</a:t>
            </a:r>
            <a:endParaRPr lang="en-US"/>
          </a:p>
        </p:txBody>
      </p:sp>
      <p:sp>
        <p:nvSpPr>
          <p:cNvPr id="3" name="Content Placeholder 2"/>
          <p:cNvSpPr>
            <a:spLocks noGrp="1"/>
          </p:cNvSpPr>
          <p:nvPr>
            <p:ph idx="1"/>
          </p:nvPr>
        </p:nvSpPr>
        <p:spPr/>
        <p:txBody>
          <a:bodyPr/>
          <a:lstStyle>
            <a:lvl1pPr>
              <a:defRPr sz="2400">
                <a:latin typeface="Arial" panose="020B0604020202020204" pitchFamily="34" charset="0"/>
                <a:cs typeface="Arial" panose="020B0604020202020204" pitchFamily="34" charset="0"/>
              </a:defRPr>
            </a:lvl1pPr>
            <a:lvl2pPr>
              <a:defRPr sz="24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ga-IE" dirty="0"/>
              <a:t>Click to edit Master text styles</a:t>
            </a:r>
          </a:p>
          <a:p>
            <a:pPr lvl="1"/>
            <a:r>
              <a:rPr lang="ga-IE" dirty="0"/>
              <a:t>Second level</a:t>
            </a:r>
          </a:p>
          <a:p>
            <a:pPr lvl="2"/>
            <a:r>
              <a:rPr lang="ga-IE" dirty="0"/>
              <a:t>Third level</a:t>
            </a:r>
          </a:p>
          <a:p>
            <a:pPr lvl="3"/>
            <a:r>
              <a:rPr lang="ga-IE" dirty="0"/>
              <a:t>Fourth level</a:t>
            </a:r>
          </a:p>
          <a:p>
            <a:pPr lvl="4"/>
            <a:r>
              <a:rPr lang="ga-IE" dirty="0"/>
              <a:t>Fifth level</a:t>
            </a:r>
            <a:endParaRPr lang="en-US" dirty="0"/>
          </a:p>
        </p:txBody>
      </p:sp>
      <p:sp>
        <p:nvSpPr>
          <p:cNvPr id="4" name="Rectangle 4">
            <a:extLst>
              <a:ext uri="{FF2B5EF4-FFF2-40B4-BE49-F238E27FC236}">
                <a16:creationId xmlns:a16="http://schemas.microsoft.com/office/drawing/2014/main" id="{B3C58898-77CF-0D4A-8D17-90FBCD65A2D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97F8719-3DFB-8C48-90E0-7BD1C7DBD9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E385290-5423-DE44-ACE5-17FC9A415C1F}"/>
              </a:ext>
            </a:extLst>
          </p:cNvPr>
          <p:cNvSpPr>
            <a:spLocks noGrp="1" noChangeArrowheads="1"/>
          </p:cNvSpPr>
          <p:nvPr>
            <p:ph type="sldNum" sz="quarter" idx="12"/>
          </p:nvPr>
        </p:nvSpPr>
        <p:spPr>
          <a:ln/>
        </p:spPr>
        <p:txBody>
          <a:bodyPr/>
          <a:lstStyle>
            <a:lvl1pPr>
              <a:defRPr/>
            </a:lvl1pPr>
          </a:lstStyle>
          <a:p>
            <a:pPr>
              <a:defRPr/>
            </a:pPr>
            <a:fld id="{897ECA01-961E-144C-A12E-981FF46E00CF}" type="slidenum">
              <a:rPr lang="en-US" altLang="en-US"/>
              <a:pPr>
                <a:defRPr/>
              </a:pPr>
              <a:t>‹#›</a:t>
            </a:fld>
            <a:endParaRPr lang="en-US" altLang="en-US"/>
          </a:p>
        </p:txBody>
      </p:sp>
    </p:spTree>
    <p:extLst>
      <p:ext uri="{BB962C8B-B14F-4D97-AF65-F5344CB8AC3E}">
        <p14:creationId xmlns:p14="http://schemas.microsoft.com/office/powerpoint/2010/main" val="342013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ga-IE"/>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ga-IE"/>
              <a:t>Click to edit Master text styles</a:t>
            </a:r>
          </a:p>
        </p:txBody>
      </p:sp>
      <p:sp>
        <p:nvSpPr>
          <p:cNvPr id="4" name="Rectangle 4">
            <a:extLst>
              <a:ext uri="{FF2B5EF4-FFF2-40B4-BE49-F238E27FC236}">
                <a16:creationId xmlns:a16="http://schemas.microsoft.com/office/drawing/2014/main" id="{44667E09-2535-E644-BA15-EA0DE740D04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AC63102-AA98-884E-971B-083F835715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8FB5448-47E8-764D-8CB4-F20428EB521B}"/>
              </a:ext>
            </a:extLst>
          </p:cNvPr>
          <p:cNvSpPr>
            <a:spLocks noGrp="1" noChangeArrowheads="1"/>
          </p:cNvSpPr>
          <p:nvPr>
            <p:ph type="sldNum" sz="quarter" idx="12"/>
          </p:nvPr>
        </p:nvSpPr>
        <p:spPr>
          <a:ln/>
        </p:spPr>
        <p:txBody>
          <a:bodyPr/>
          <a:lstStyle>
            <a:lvl1pPr>
              <a:defRPr/>
            </a:lvl1pPr>
          </a:lstStyle>
          <a:p>
            <a:pPr>
              <a:defRPr/>
            </a:pPr>
            <a:fld id="{8AD48D34-232A-2248-93C1-834AC27144C1}" type="slidenum">
              <a:rPr lang="en-US" altLang="en-US"/>
              <a:pPr>
                <a:defRPr/>
              </a:pPr>
              <a:t>‹#›</a:t>
            </a:fld>
            <a:endParaRPr lang="en-US" altLang="en-US"/>
          </a:p>
        </p:txBody>
      </p:sp>
    </p:spTree>
    <p:extLst>
      <p:ext uri="{BB962C8B-B14F-4D97-AF65-F5344CB8AC3E}">
        <p14:creationId xmlns:p14="http://schemas.microsoft.com/office/powerpoint/2010/main" val="38155047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ga-IE"/>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Rectangle 4">
            <a:extLst>
              <a:ext uri="{FF2B5EF4-FFF2-40B4-BE49-F238E27FC236}">
                <a16:creationId xmlns:a16="http://schemas.microsoft.com/office/drawing/2014/main" id="{0B76A938-57F8-684B-B64B-107D44DB5BA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201679D-8E5D-7E48-9CD6-818045887B6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BBD6120-2762-CA4C-94ED-3CCBFEAC3AC4}"/>
              </a:ext>
            </a:extLst>
          </p:cNvPr>
          <p:cNvSpPr>
            <a:spLocks noGrp="1" noChangeArrowheads="1"/>
          </p:cNvSpPr>
          <p:nvPr>
            <p:ph type="sldNum" sz="quarter" idx="12"/>
          </p:nvPr>
        </p:nvSpPr>
        <p:spPr>
          <a:ln/>
        </p:spPr>
        <p:txBody>
          <a:bodyPr/>
          <a:lstStyle>
            <a:lvl1pPr>
              <a:defRPr/>
            </a:lvl1pPr>
          </a:lstStyle>
          <a:p>
            <a:pPr>
              <a:defRPr/>
            </a:pPr>
            <a:fld id="{8F1F20AE-4862-A94A-B473-2F7E9C3D1A4F}" type="slidenum">
              <a:rPr lang="en-US" altLang="en-US"/>
              <a:pPr>
                <a:defRPr/>
              </a:pPr>
              <a:t>‹#›</a:t>
            </a:fld>
            <a:endParaRPr lang="en-US" altLang="en-US"/>
          </a:p>
        </p:txBody>
      </p:sp>
    </p:spTree>
    <p:extLst>
      <p:ext uri="{BB962C8B-B14F-4D97-AF65-F5344CB8AC3E}">
        <p14:creationId xmlns:p14="http://schemas.microsoft.com/office/powerpoint/2010/main" val="278830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374" y="76200"/>
            <a:ext cx="9136626" cy="1143000"/>
          </a:xfrm>
        </p:spPr>
        <p:txBody>
          <a:bodyPr/>
          <a:lstStyle>
            <a:lvl1pPr>
              <a:defRPr/>
            </a:lvl1pPr>
          </a:lstStyle>
          <a:p>
            <a:r>
              <a:rPr lang="ga-IE"/>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ga-IE"/>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7" name="Rectangle 4">
            <a:extLst>
              <a:ext uri="{FF2B5EF4-FFF2-40B4-BE49-F238E27FC236}">
                <a16:creationId xmlns:a16="http://schemas.microsoft.com/office/drawing/2014/main" id="{138F0379-F9B2-2142-B6F3-B768246DEB0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9300324-2BD5-6E4F-889C-1555ACD6D3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30E9A275-1757-A647-875C-B28A015F2485}"/>
              </a:ext>
            </a:extLst>
          </p:cNvPr>
          <p:cNvSpPr>
            <a:spLocks noGrp="1" noChangeArrowheads="1"/>
          </p:cNvSpPr>
          <p:nvPr>
            <p:ph type="sldNum" sz="quarter" idx="12"/>
          </p:nvPr>
        </p:nvSpPr>
        <p:spPr>
          <a:ln/>
        </p:spPr>
        <p:txBody>
          <a:bodyPr/>
          <a:lstStyle>
            <a:lvl1pPr>
              <a:defRPr/>
            </a:lvl1pPr>
          </a:lstStyle>
          <a:p>
            <a:pPr>
              <a:defRPr/>
            </a:pPr>
            <a:fld id="{C9D4E7D5-0F02-FF44-BD46-8EB32B9D70A1}" type="slidenum">
              <a:rPr lang="en-US" altLang="en-US"/>
              <a:pPr>
                <a:defRPr/>
              </a:pPr>
              <a:t>‹#›</a:t>
            </a:fld>
            <a:endParaRPr lang="en-US" altLang="en-US"/>
          </a:p>
        </p:txBody>
      </p:sp>
    </p:spTree>
    <p:extLst>
      <p:ext uri="{BB962C8B-B14F-4D97-AF65-F5344CB8AC3E}">
        <p14:creationId xmlns:p14="http://schemas.microsoft.com/office/powerpoint/2010/main" val="1637772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145C76"/>
                </a:solidFill>
                <a:latin typeface="+mj-lt"/>
              </a:defRPr>
            </a:lvl1pPr>
          </a:lstStyle>
          <a:p>
            <a:r>
              <a:rPr lang="ga-IE" dirty="0"/>
              <a:t>Click to edit Master title style</a:t>
            </a:r>
            <a:endParaRPr lang="en-US" dirty="0"/>
          </a:p>
        </p:txBody>
      </p:sp>
      <p:sp>
        <p:nvSpPr>
          <p:cNvPr id="3" name="Rectangle 4">
            <a:extLst>
              <a:ext uri="{FF2B5EF4-FFF2-40B4-BE49-F238E27FC236}">
                <a16:creationId xmlns:a16="http://schemas.microsoft.com/office/drawing/2014/main" id="{ED22BB30-01BA-544F-9124-998CECD8C7F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2516EA0-69E1-464E-AA8E-57B393B92EA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6E41AFBC-647C-3445-A05C-8B22B88AF86A}"/>
              </a:ext>
            </a:extLst>
          </p:cNvPr>
          <p:cNvSpPr>
            <a:spLocks noGrp="1" noChangeArrowheads="1"/>
          </p:cNvSpPr>
          <p:nvPr>
            <p:ph type="sldNum" sz="quarter" idx="12"/>
          </p:nvPr>
        </p:nvSpPr>
        <p:spPr>
          <a:ln/>
        </p:spPr>
        <p:txBody>
          <a:bodyPr/>
          <a:lstStyle>
            <a:lvl1pPr>
              <a:defRPr/>
            </a:lvl1pPr>
          </a:lstStyle>
          <a:p>
            <a:pPr>
              <a:defRPr/>
            </a:pPr>
            <a:fld id="{DE8C05FB-C761-6D48-AA1B-726A47A2D01A}" type="slidenum">
              <a:rPr lang="en-US" altLang="en-US"/>
              <a:pPr>
                <a:defRPr/>
              </a:pPr>
              <a:t>‹#›</a:t>
            </a:fld>
            <a:endParaRPr lang="en-US" altLang="en-US"/>
          </a:p>
        </p:txBody>
      </p:sp>
    </p:spTree>
    <p:extLst>
      <p:ext uri="{BB962C8B-B14F-4D97-AF65-F5344CB8AC3E}">
        <p14:creationId xmlns:p14="http://schemas.microsoft.com/office/powerpoint/2010/main" val="4142815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656BC79-DD60-8545-9936-B25ABFF10A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B7A4B09E-8252-354E-9982-ACEA9893F7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5DD26FC0-6F9D-AE49-B14E-2D2F64E3602D}"/>
              </a:ext>
            </a:extLst>
          </p:cNvPr>
          <p:cNvSpPr>
            <a:spLocks noGrp="1" noChangeArrowheads="1"/>
          </p:cNvSpPr>
          <p:nvPr>
            <p:ph type="sldNum" sz="quarter" idx="12"/>
          </p:nvPr>
        </p:nvSpPr>
        <p:spPr>
          <a:ln/>
        </p:spPr>
        <p:txBody>
          <a:bodyPr/>
          <a:lstStyle>
            <a:lvl1pPr>
              <a:defRPr/>
            </a:lvl1pPr>
          </a:lstStyle>
          <a:p>
            <a:pPr>
              <a:defRPr/>
            </a:pPr>
            <a:fld id="{92F8010B-18D4-AD48-B221-2452B9BEC3E1}" type="slidenum">
              <a:rPr lang="en-US" altLang="en-US"/>
              <a:pPr>
                <a:defRPr/>
              </a:pPr>
              <a:t>‹#›</a:t>
            </a:fld>
            <a:endParaRPr lang="en-US" altLang="en-US"/>
          </a:p>
        </p:txBody>
      </p:sp>
    </p:spTree>
    <p:extLst>
      <p:ext uri="{BB962C8B-B14F-4D97-AF65-F5344CB8AC3E}">
        <p14:creationId xmlns:p14="http://schemas.microsoft.com/office/powerpoint/2010/main" val="246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ga-IE"/>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ga-IE"/>
              <a:t>Click to edit Master text styles</a:t>
            </a:r>
          </a:p>
          <a:p>
            <a:pPr lvl="1"/>
            <a:r>
              <a:rPr lang="ga-IE"/>
              <a:t>Second level</a:t>
            </a:r>
          </a:p>
          <a:p>
            <a:pPr lvl="2"/>
            <a:r>
              <a:rPr lang="ga-IE"/>
              <a:t>Third level</a:t>
            </a:r>
          </a:p>
          <a:p>
            <a:pPr lvl="3"/>
            <a:r>
              <a:rPr lang="ga-IE"/>
              <a:t>Fourth level</a:t>
            </a:r>
          </a:p>
          <a:p>
            <a:pPr lvl="4"/>
            <a:r>
              <a:rPr lang="ga-IE"/>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CD844333-FFBE-AA40-93DD-936F6B1C663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EA9E52C-EFA4-D349-8E99-D0733394DE9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8F5C635-CA87-9742-9606-3CA4B698E1B0}"/>
              </a:ext>
            </a:extLst>
          </p:cNvPr>
          <p:cNvSpPr>
            <a:spLocks noGrp="1" noChangeArrowheads="1"/>
          </p:cNvSpPr>
          <p:nvPr>
            <p:ph type="sldNum" sz="quarter" idx="12"/>
          </p:nvPr>
        </p:nvSpPr>
        <p:spPr>
          <a:ln/>
        </p:spPr>
        <p:txBody>
          <a:bodyPr/>
          <a:lstStyle>
            <a:lvl1pPr>
              <a:defRPr/>
            </a:lvl1pPr>
          </a:lstStyle>
          <a:p>
            <a:pPr>
              <a:defRPr/>
            </a:pPr>
            <a:fld id="{37DA9E97-0065-264E-B49D-50C014EABA0F}" type="slidenum">
              <a:rPr lang="en-US" altLang="en-US"/>
              <a:pPr>
                <a:defRPr/>
              </a:pPr>
              <a:t>‹#›</a:t>
            </a:fld>
            <a:endParaRPr lang="en-US" altLang="en-US"/>
          </a:p>
        </p:txBody>
      </p:sp>
    </p:spTree>
    <p:extLst>
      <p:ext uri="{BB962C8B-B14F-4D97-AF65-F5344CB8AC3E}">
        <p14:creationId xmlns:p14="http://schemas.microsoft.com/office/powerpoint/2010/main" val="24791501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ga-IE"/>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ga-IE"/>
              <a:t>Click to edit Master text styles</a:t>
            </a:r>
          </a:p>
        </p:txBody>
      </p:sp>
      <p:sp>
        <p:nvSpPr>
          <p:cNvPr id="5" name="Rectangle 4">
            <a:extLst>
              <a:ext uri="{FF2B5EF4-FFF2-40B4-BE49-F238E27FC236}">
                <a16:creationId xmlns:a16="http://schemas.microsoft.com/office/drawing/2014/main" id="{803753DA-C4E0-C743-AC11-0ED7E0F8474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B346959-3300-1746-9BEE-AA465E63A4B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70A3DD9-E91B-274C-BB1A-2B0F440B4272}"/>
              </a:ext>
            </a:extLst>
          </p:cNvPr>
          <p:cNvSpPr>
            <a:spLocks noGrp="1" noChangeArrowheads="1"/>
          </p:cNvSpPr>
          <p:nvPr>
            <p:ph type="sldNum" sz="quarter" idx="12"/>
          </p:nvPr>
        </p:nvSpPr>
        <p:spPr>
          <a:ln/>
        </p:spPr>
        <p:txBody>
          <a:bodyPr/>
          <a:lstStyle>
            <a:lvl1pPr>
              <a:defRPr/>
            </a:lvl1pPr>
          </a:lstStyle>
          <a:p>
            <a:pPr>
              <a:defRPr/>
            </a:pPr>
            <a:fld id="{6AA547F4-57C6-C24C-AF8F-B4A16100D51F}" type="slidenum">
              <a:rPr lang="en-US" altLang="en-US"/>
              <a:pPr>
                <a:defRPr/>
              </a:pPr>
              <a:t>‹#›</a:t>
            </a:fld>
            <a:endParaRPr lang="en-US" altLang="en-US"/>
          </a:p>
        </p:txBody>
      </p:sp>
    </p:spTree>
    <p:extLst>
      <p:ext uri="{BB962C8B-B14F-4D97-AF65-F5344CB8AC3E}">
        <p14:creationId xmlns:p14="http://schemas.microsoft.com/office/powerpoint/2010/main" val="7763466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25A8FD4-78C4-9D43-8471-314980D8E215}"/>
              </a:ext>
            </a:extLst>
          </p:cNvPr>
          <p:cNvSpPr>
            <a:spLocks noGrp="1" noChangeArrowheads="1"/>
          </p:cNvSpPr>
          <p:nvPr>
            <p:ph type="title"/>
          </p:nvPr>
        </p:nvSpPr>
        <p:spPr bwMode="auto">
          <a:xfrm>
            <a:off x="4763" y="152400"/>
            <a:ext cx="913923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6470C10-7BDC-7042-8E88-47A75D1FF79A}"/>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28" name="Rectangle 4">
            <a:extLst>
              <a:ext uri="{FF2B5EF4-FFF2-40B4-BE49-F238E27FC236}">
                <a16:creationId xmlns:a16="http://schemas.microsoft.com/office/drawing/2014/main" id="{2A0C111D-3E44-6846-AE6B-4318EBA1D82F}"/>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Calibri" pitchFamily="34" charset="0"/>
                <a:ea typeface="ＭＳ Ｐゴシック" charset="-128"/>
                <a:cs typeface="Calibri" pitchFamily="34" charset="0"/>
              </a:defRPr>
            </a:lvl1pPr>
          </a:lstStyle>
          <a:p>
            <a:pPr>
              <a:defRPr/>
            </a:pPr>
            <a:endParaRPr lang="en-US"/>
          </a:p>
        </p:txBody>
      </p:sp>
      <p:sp>
        <p:nvSpPr>
          <p:cNvPr id="1029" name="Rectangle 5">
            <a:extLst>
              <a:ext uri="{FF2B5EF4-FFF2-40B4-BE49-F238E27FC236}">
                <a16:creationId xmlns:a16="http://schemas.microsoft.com/office/drawing/2014/main" id="{1F433B0C-7A9D-C347-8BE1-E62051ECB28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Calibri" pitchFamily="34" charset="0"/>
                <a:ea typeface="ＭＳ Ｐゴシック" charset="-128"/>
                <a:cs typeface="Calibri" pitchFamily="34" charset="0"/>
              </a:defRPr>
            </a:lvl1pPr>
          </a:lstStyle>
          <a:p>
            <a:pPr>
              <a:defRPr/>
            </a:pPr>
            <a:endParaRPr lang="en-US"/>
          </a:p>
        </p:txBody>
      </p:sp>
      <p:sp>
        <p:nvSpPr>
          <p:cNvPr id="1030" name="Rectangle 6">
            <a:extLst>
              <a:ext uri="{FF2B5EF4-FFF2-40B4-BE49-F238E27FC236}">
                <a16:creationId xmlns:a16="http://schemas.microsoft.com/office/drawing/2014/main" id="{19B2D878-4364-A142-97A1-A670D7717C86}"/>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Calibri" panose="020F0502020204030204" pitchFamily="34" charset="0"/>
              </a:defRPr>
            </a:lvl1pPr>
          </a:lstStyle>
          <a:p>
            <a:pPr>
              <a:defRPr/>
            </a:pPr>
            <a:fld id="{699A7DD1-F897-2C49-BC24-B751FB236EE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xStyles>
    <p:titleStyle>
      <a:lvl1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1pPr>
      <a:lvl2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2pPr>
      <a:lvl3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3pPr>
      <a:lvl4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4pPr>
      <a:lvl5pPr algn="ctr" rtl="0" eaLnBrk="0" fontAlgn="base" hangingPunct="0">
        <a:spcBef>
          <a:spcPct val="0"/>
        </a:spcBef>
        <a:spcAft>
          <a:spcPct val="0"/>
        </a:spcAft>
        <a:defRPr sz="4000" b="1">
          <a:solidFill>
            <a:srgbClr val="2FB0DC"/>
          </a:solidFill>
          <a:latin typeface="Calibri" pitchFamily="34" charset="0"/>
          <a:ea typeface="MS PGothic" pitchFamily="34" charset="-128"/>
          <a:cs typeface="Calibri" pitchFamily="34" charset="0"/>
        </a:defRPr>
      </a:lvl5pPr>
      <a:lvl6pPr marL="457200" algn="ctr" rtl="0" fontAlgn="base">
        <a:spcBef>
          <a:spcPct val="0"/>
        </a:spcBef>
        <a:spcAft>
          <a:spcPct val="0"/>
        </a:spcAft>
        <a:defRPr sz="4000">
          <a:solidFill>
            <a:srgbClr val="0000FF"/>
          </a:solidFill>
          <a:latin typeface="Arial" charset="0"/>
        </a:defRPr>
      </a:lvl6pPr>
      <a:lvl7pPr marL="914400" algn="ctr" rtl="0" fontAlgn="base">
        <a:spcBef>
          <a:spcPct val="0"/>
        </a:spcBef>
        <a:spcAft>
          <a:spcPct val="0"/>
        </a:spcAft>
        <a:defRPr sz="4000">
          <a:solidFill>
            <a:srgbClr val="0000FF"/>
          </a:solidFill>
          <a:latin typeface="Arial" charset="0"/>
        </a:defRPr>
      </a:lvl7pPr>
      <a:lvl8pPr marL="1371600" algn="ctr" rtl="0" fontAlgn="base">
        <a:spcBef>
          <a:spcPct val="0"/>
        </a:spcBef>
        <a:spcAft>
          <a:spcPct val="0"/>
        </a:spcAft>
        <a:defRPr sz="4000">
          <a:solidFill>
            <a:srgbClr val="0000FF"/>
          </a:solidFill>
          <a:latin typeface="Arial" charset="0"/>
        </a:defRPr>
      </a:lvl8pPr>
      <a:lvl9pPr marL="1828800" algn="ctr" rtl="0" fontAlgn="base">
        <a:spcBef>
          <a:spcPct val="0"/>
        </a:spcBef>
        <a:spcAft>
          <a:spcPct val="0"/>
        </a:spcAft>
        <a:defRPr sz="4000">
          <a:solidFill>
            <a:srgbClr val="0000FF"/>
          </a:solidFill>
          <a:latin typeface="Arial" charset="0"/>
        </a:defRPr>
      </a:lvl9pPr>
    </p:titleStyle>
    <p:bodyStyle>
      <a:lvl1pPr marL="342900" indent="-3429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1pPr>
      <a:lvl2pPr marL="742950" indent="-28575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2pPr>
      <a:lvl3pPr marL="11430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3pPr>
      <a:lvl4pPr marL="16002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4pPr>
      <a:lvl5pPr marL="2057400" indent="-228600" algn="l" rtl="0" eaLnBrk="0" fontAlgn="base" hangingPunct="0">
        <a:spcBef>
          <a:spcPct val="20000"/>
        </a:spcBef>
        <a:spcAft>
          <a:spcPct val="0"/>
        </a:spcAft>
        <a:buChar char="»"/>
        <a:defRPr sz="2400">
          <a:solidFill>
            <a:schemeClr val="tx1"/>
          </a:solidFill>
          <a:latin typeface="Arial" panose="020B0604020202020204" pitchFamily="34" charset="0"/>
          <a:ea typeface="MS PGothic" pitchFamily="34"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33.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3.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420.pn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3.xml"/></Relationships>
</file>

<file path=ppt/slides/_rels/slide9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7.xml"/><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0BD9C-6269-45DC-90B6-22D7114FE13C}"/>
              </a:ext>
            </a:extLst>
          </p:cNvPr>
          <p:cNvSpPr>
            <a:spLocks noGrp="1"/>
          </p:cNvSpPr>
          <p:nvPr>
            <p:ph type="title"/>
          </p:nvPr>
        </p:nvSpPr>
        <p:spPr>
          <a:xfrm>
            <a:off x="208056" y="1676400"/>
            <a:ext cx="4268600" cy="2582862"/>
          </a:xfrm>
        </p:spPr>
        <p:txBody>
          <a:bodyPr/>
          <a:lstStyle/>
          <a:p>
            <a:pPr marL="361950" indent="-361950" algn="ctr"/>
            <a:r>
              <a:rPr lang="en-US" altLang="en-US" sz="3300" dirty="0">
                <a:solidFill>
                  <a:srgbClr val="1D6E7D"/>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23 </a:t>
            </a:r>
            <a:r>
              <a:rPr lang="en-US" altLang="en-US" sz="3300" dirty="0">
                <a:solidFill>
                  <a:srgbClr val="990000"/>
                </a:solidFill>
                <a:latin typeface="Arial" panose="020B0604020202020204" pitchFamily="34" charset="0"/>
                <a:ea typeface="Calibri" panose="020F0502020204030204" pitchFamily="34" charset="0"/>
                <a:cs typeface="Arial" panose="020B0604020202020204" pitchFamily="34" charset="0"/>
                <a:sym typeface="Calibri" panose="020F0502020204030204" pitchFamily="34" charset="0"/>
              </a:rPr>
              <a:t>Hormonal Regulation and Integration of Mammalian Metabolism</a:t>
            </a:r>
            <a:endParaRPr lang="en-AU" sz="3300" dirty="0"/>
          </a:p>
        </p:txBody>
      </p:sp>
      <p:sp>
        <p:nvSpPr>
          <p:cNvPr id="4" name="Text Placeholder 3">
            <a:extLst>
              <a:ext uri="{FF2B5EF4-FFF2-40B4-BE49-F238E27FC236}">
                <a16:creationId xmlns:a16="http://schemas.microsoft.com/office/drawing/2014/main" id="{C755B9B4-B403-4C77-9199-407B114EF213}"/>
              </a:ext>
            </a:extLst>
          </p:cNvPr>
          <p:cNvSpPr>
            <a:spLocks noGrp="1"/>
          </p:cNvSpPr>
          <p:nvPr>
            <p:ph type="body" sz="half" idx="2"/>
          </p:nvPr>
        </p:nvSpPr>
        <p:spPr>
          <a:xfrm>
            <a:off x="838200" y="5334000"/>
            <a:ext cx="3008313" cy="792163"/>
          </a:xfrm>
        </p:spPr>
        <p:txBody>
          <a:bodyPr/>
          <a:lstStyle/>
          <a:p>
            <a:pPr algn="ctr"/>
            <a:r>
              <a:rPr lang="en-US" altLang="en-US" sz="2400" b="1" dirty="0">
                <a:solidFill>
                  <a:srgbClr val="1D6E7D"/>
                </a:solidFill>
                <a:latin typeface="+mj-lt"/>
                <a:sym typeface="Arial" panose="020B0604020202020204" pitchFamily="34" charset="0"/>
              </a:rPr>
              <a:t>© 20</a:t>
            </a:r>
            <a:r>
              <a:rPr lang="en-US" altLang="en-US" sz="2400" b="1" dirty="0">
                <a:solidFill>
                  <a:srgbClr val="1D6E7D"/>
                </a:solidFill>
                <a:latin typeface="+mj-lt"/>
              </a:rPr>
              <a:t>21</a:t>
            </a:r>
            <a:r>
              <a:rPr lang="en-US" altLang="en-US" sz="2400" b="1" dirty="0">
                <a:solidFill>
                  <a:srgbClr val="1D6E7D"/>
                </a:solidFill>
                <a:latin typeface="+mj-lt"/>
                <a:sym typeface="Arial" panose="020B0604020202020204" pitchFamily="34" charset="0"/>
              </a:rPr>
              <a:t> Macmillan Learning</a:t>
            </a:r>
            <a:endParaRPr lang="en-AU" sz="2400" b="1" dirty="0">
              <a:latin typeface="+mj-lt"/>
            </a:endParaRPr>
          </a:p>
        </p:txBody>
      </p:sp>
      <p:pic>
        <p:nvPicPr>
          <p:cNvPr id="9" name="Picture" descr="Front Cover: Principles of Biochemistry, Eighth Edition by David L. Nelson, Michael M. Cox">
            <a:extLst>
              <a:ext uri="{FF2B5EF4-FFF2-40B4-BE49-F238E27FC236}">
                <a16:creationId xmlns:a16="http://schemas.microsoft.com/office/drawing/2014/main" id="{3E26A13A-5AF4-4BD7-B4DA-690A2FC27B23}"/>
              </a:ext>
            </a:extLst>
          </p:cNvPr>
          <p:cNvPicPr preferRelativeResize="0"/>
          <p:nvPr/>
        </p:nvPicPr>
        <p:blipFill rotWithShape="1">
          <a:blip r:embed="rId3">
            <a:alphaModFix/>
          </a:blip>
          <a:srcRect/>
          <a:stretch/>
        </p:blipFill>
        <p:spPr>
          <a:xfrm>
            <a:off x="4529512" y="528638"/>
            <a:ext cx="4157288" cy="55975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378F9-DCE3-4023-BCB9-32DAC2E7A1D8}"/>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Hormones Act through Specific High-Affinity Cellular Receptors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66700" y="19050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four general types of intracellular consequences of ligand-receptor interaction: </a:t>
            </a:r>
          </a:p>
          <a:p>
            <a:pPr lvl="1"/>
            <a:r>
              <a:rPr lang="en-US" sz="2400" dirty="0">
                <a:latin typeface="Arial" panose="020B0604020202020204" pitchFamily="34" charset="0"/>
                <a:cs typeface="Arial" panose="020B0604020202020204" pitchFamily="34" charset="0"/>
              </a:rPr>
              <a:t>generation of a second messenger that acts as an allosteric regulator of one or more enzymes</a:t>
            </a:r>
          </a:p>
          <a:p>
            <a:pPr lvl="1"/>
            <a:r>
              <a:rPr lang="en-US" sz="2400" dirty="0">
                <a:latin typeface="Arial" panose="020B0604020202020204" pitchFamily="34" charset="0"/>
                <a:cs typeface="Arial" panose="020B0604020202020204" pitchFamily="34" charset="0"/>
              </a:rPr>
              <a:t>activation of a a receptor tyrosine kinase</a:t>
            </a:r>
          </a:p>
          <a:p>
            <a:pPr lvl="1"/>
            <a:r>
              <a:rPr lang="en-US" sz="2400" dirty="0">
                <a:latin typeface="Arial" panose="020B0604020202020204" pitchFamily="34" charset="0"/>
                <a:cs typeface="Arial" panose="020B0604020202020204" pitchFamily="34" charset="0"/>
              </a:rPr>
              <a:t>opening or closing of an ion channel causes a change in membrane potential </a:t>
            </a:r>
          </a:p>
          <a:p>
            <a:pPr lvl="1"/>
            <a:r>
              <a:rPr lang="en-US" sz="2400" dirty="0">
                <a:latin typeface="Arial" panose="020B0604020202020204" pitchFamily="34" charset="0"/>
                <a:cs typeface="Arial" panose="020B0604020202020204" pitchFamily="34" charset="0"/>
              </a:rPr>
              <a:t>a nuclear hormone receptor protein mediates a change in gene expression </a:t>
            </a: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8254771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736395-B081-4E38-AE6C-0115F80DC30D}"/>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Leptin Stimulates Production of Anorexigenic Peptide Hormones</a:t>
            </a:r>
            <a:endParaRPr lang="en-AU" dirty="0">
              <a:solidFill>
                <a:srgbClr val="4E4CB4"/>
              </a:solidFill>
            </a:endParaRPr>
          </a:p>
        </p:txBody>
      </p:sp>
      <p:sp>
        <p:nvSpPr>
          <p:cNvPr id="8" name="Google Shape;390;g847cf01710_0_68">
            <a:extLst>
              <a:ext uri="{FF2B5EF4-FFF2-40B4-BE49-F238E27FC236}">
                <a16:creationId xmlns:a16="http://schemas.microsoft.com/office/drawing/2014/main" id="{3CAB141C-FD95-1444-9173-AC92F42ED14E}"/>
              </a:ext>
            </a:extLst>
          </p:cNvPr>
          <p:cNvSpPr txBox="1">
            <a:spLocks noChangeArrowheads="1"/>
          </p:cNvSpPr>
          <p:nvPr/>
        </p:nvSpPr>
        <p:spPr bwMode="auto">
          <a:xfrm>
            <a:off x="457200" y="1676400"/>
            <a:ext cx="8305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two types of neurons in the arcuate nucleus control fuel intake and metabolism:</a:t>
            </a:r>
          </a:p>
          <a:p>
            <a:pPr lvl="1"/>
            <a:r>
              <a:rPr lang="en-US" sz="2400" b="1" dirty="0">
                <a:latin typeface="Arial" panose="020B0604020202020204" pitchFamily="34" charset="0"/>
                <a:cs typeface="Arial" panose="020B0604020202020204" pitchFamily="34" charset="0"/>
              </a:rPr>
              <a:t>orexigenic </a:t>
            </a:r>
            <a:r>
              <a:rPr lang="en-US" sz="2400" dirty="0">
                <a:latin typeface="Arial" panose="020B0604020202020204" pitchFamily="34" charset="0"/>
                <a:cs typeface="Arial" panose="020B0604020202020204" pitchFamily="34" charset="0"/>
              </a:rPr>
              <a:t>(appetite-stimulating) neurons stimulate eating by producing and releasing </a:t>
            </a:r>
            <a:r>
              <a:rPr lang="en-US" sz="2400" b="1" dirty="0">
                <a:latin typeface="Arial" panose="020B0604020202020204" pitchFamily="34" charset="0"/>
                <a:cs typeface="Arial" panose="020B0604020202020204" pitchFamily="34" charset="0"/>
              </a:rPr>
              <a:t>neuropeptide Y (NPY)</a:t>
            </a:r>
            <a:endParaRPr lang="en-US" sz="2400" dirty="0">
              <a:latin typeface="Arial" panose="020B0604020202020204" pitchFamily="34" charset="0"/>
              <a:cs typeface="Arial" panose="020B0604020202020204" pitchFamily="34" charset="0"/>
            </a:endParaRPr>
          </a:p>
          <a:p>
            <a:pPr lvl="1"/>
            <a:r>
              <a:rPr lang="en-US" sz="2400" b="1" dirty="0">
                <a:latin typeface="Arial" panose="020B0604020202020204" pitchFamily="34" charset="0"/>
                <a:cs typeface="Arial" panose="020B0604020202020204" pitchFamily="34" charset="0"/>
              </a:rPr>
              <a:t>anorexigenic </a:t>
            </a:r>
            <a:r>
              <a:rPr lang="en-US" sz="2400" dirty="0">
                <a:latin typeface="Arial" panose="020B0604020202020204" pitchFamily="34" charset="0"/>
                <a:cs typeface="Arial" panose="020B0604020202020204" pitchFamily="34" charset="0"/>
              </a:rPr>
              <a:t>(appetite-suppressing) neurons produce </a:t>
            </a:r>
            <a:r>
              <a:rPr lang="el-GR" sz="2400" b="1" i="1" dirty="0">
                <a:latin typeface="Arial" panose="020B0604020202020204" pitchFamily="34" charset="0"/>
                <a:cs typeface="Arial" panose="020B0604020202020204" pitchFamily="34" charset="0"/>
              </a:rPr>
              <a:t>α</a:t>
            </a:r>
            <a:r>
              <a:rPr lang="el-GR"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melanocyte-stimulating hormone </a:t>
            </a:r>
            <a:r>
              <a:rPr lang="en-US" sz="2400" dirty="0">
                <a:latin typeface="Arial" panose="020B0604020202020204" pitchFamily="34" charset="0"/>
                <a:cs typeface="Arial" panose="020B0604020202020204" pitchFamily="34" charset="0"/>
              </a:rPr>
              <a:t>(</a:t>
            </a:r>
            <a:r>
              <a:rPr lang="el-GR" sz="2400" b="1" i="1" dirty="0">
                <a:latin typeface="Arial" panose="020B0604020202020204" pitchFamily="34" charset="0"/>
                <a:cs typeface="Arial" panose="020B0604020202020204" pitchFamily="34" charset="0"/>
              </a:rPr>
              <a:t>α</a:t>
            </a:r>
            <a:r>
              <a:rPr lang="el-GR"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MSH</a:t>
            </a:r>
            <a:r>
              <a:rPr lang="en-US" sz="2400" dirty="0">
                <a:latin typeface="Arial" panose="020B0604020202020204" pitchFamily="34" charset="0"/>
                <a:cs typeface="Arial" panose="020B0604020202020204" pitchFamily="34" charset="0"/>
              </a:rPr>
              <a:t>) from its polypeptide precursor POMC</a:t>
            </a:r>
          </a:p>
        </p:txBody>
      </p:sp>
    </p:spTree>
    <p:extLst>
      <p:ext uri="{BB962C8B-B14F-4D97-AF65-F5344CB8AC3E}">
        <p14:creationId xmlns:p14="http://schemas.microsoft.com/office/powerpoint/2010/main" val="328442810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DEDAA-B91B-4BF0-BE0D-EAFCF5E9721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Hormones That Control Eating</a:t>
            </a:r>
            <a:endParaRPr lang="en-AU" dirty="0"/>
          </a:p>
        </p:txBody>
      </p:sp>
      <p:sp>
        <p:nvSpPr>
          <p:cNvPr id="8" name="Google Shape;390;g847cf01710_0_68">
            <a:extLst>
              <a:ext uri="{FF2B5EF4-FFF2-40B4-BE49-F238E27FC236}">
                <a16:creationId xmlns:a16="http://schemas.microsoft.com/office/drawing/2014/main" id="{3CAB141C-FD95-1444-9173-AC92F42ED14E}"/>
              </a:ext>
            </a:extLst>
          </p:cNvPr>
          <p:cNvSpPr txBox="1">
            <a:spLocks noChangeArrowheads="1"/>
          </p:cNvSpPr>
          <p:nvPr/>
        </p:nvSpPr>
        <p:spPr bwMode="auto">
          <a:xfrm>
            <a:off x="444268" y="1363662"/>
            <a:ext cx="261666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leptin causes the release of anorexigenic peptides, including </a:t>
            </a:r>
            <a:r>
              <a:rPr lang="el-GR" sz="2400" b="1" i="1" dirty="0">
                <a:latin typeface="Arial" panose="020B0604020202020204" pitchFamily="34" charset="0"/>
                <a:cs typeface="Arial" panose="020B0604020202020204" pitchFamily="34" charset="0"/>
              </a:rPr>
              <a:t>α</a:t>
            </a:r>
            <a:r>
              <a:rPr lang="el-GR" sz="2400" b="1"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MSH, </a:t>
            </a:r>
            <a:r>
              <a:rPr lang="en-US" sz="2400" dirty="0">
                <a:latin typeface="Arial" panose="020B0604020202020204" pitchFamily="34" charset="0"/>
                <a:cs typeface="Arial" panose="020B0604020202020204" pitchFamily="34" charset="0"/>
              </a:rPr>
              <a:t>to inhibit eating</a:t>
            </a:r>
          </a:p>
          <a:p>
            <a:pPr lvl="1"/>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p:txBody>
      </p:sp>
      <p:pic>
        <p:nvPicPr>
          <p:cNvPr id="4" name="Picture 3" descr="The figure is divided into three parts. The bottom part is labeled organs, the middle part is labeled hypothalamus, and the top part is labeled effectors, which includes muscle, adipose, and liver. The part labeled organs has three parts. On the left, a yellow box labeled adiposity signals is shown beneath a yellow box labeled leptin (adipose) and insulin (pancreas). In the middle, a yellow box labeled satiety signals is shown beneath a yellow box labeled P Y Y subscript 3 to 36 end subscript, G L P-1 (gut). On the right, a yellow box labeled hunger signal is shown beneath a yellow box labeled ghrelin (stomach). In the middle portion, hypothalamus, two arcuate neurons are shown across the bottom and two second-order neurons are shown above. All of the neurons are irregular, with spiky borders. The left-hand neurons are red and the right-hand neurons are green. The red arcuate neuron is labeled alpha-M S H, green arcuate neuron is labeled N P Y, the red second-order neuron is labeled, “Eat less, metabolize more,” and the green second-order neuron is labeled, “Eat more, metabolize less.” A dashed arrow points from leptin to a green triangle in a green circle next to the red arcuate neuron alpha-M S H, from which a dashed arrow accompanied by a green triangle in a green circle points up to a red second order neuron labeled “Eat less, metabolize more.” Dashed arrows points from leptin, insulin, and P Y Y subscript 3-36 end subscript and G L P-1 to a red “X” in a red circle next to a green arcuate neuron labeled N P Y, from which a dashed arrow with a red “X” in a red circle points up to the red “Eat less, metabolize more” second-order neuron and a dashed arrow with a green triangle enclosed in a green circle points up to the green “Eat more, metabolize less neuron.” A dashed arrow with a green triangle enclosed in a green circle points up from ghrelin to N P Y. A dashed arrow with a red “X” enclosed in a red circle points form the red second-order neuron on the right to the green second-order neuron on the left and a dashed arrow with a red “X” enclosed in a red circle points from the green second-order neuron on the right to the red second-order neuron on the left. An arrow points up from the red second-order neuron to the fulcrum of a balance in the effectors column with a hamburger on the left raised above a large fire on the right. An arrow points up from the green second-order neuron to the fulcrum of a balance in which a large hamburger is lower on the left and a small fire is higher on the right.">
            <a:extLst>
              <a:ext uri="{FF2B5EF4-FFF2-40B4-BE49-F238E27FC236}">
                <a16:creationId xmlns:a16="http://schemas.microsoft.com/office/drawing/2014/main" id="{9243AC8E-C39D-974A-8350-79A7854D4134}"/>
              </a:ext>
            </a:extLst>
          </p:cNvPr>
          <p:cNvPicPr>
            <a:picLocks noChangeAspect="1"/>
          </p:cNvPicPr>
          <p:nvPr/>
        </p:nvPicPr>
        <p:blipFill>
          <a:blip r:embed="rId3"/>
          <a:stretch>
            <a:fillRect/>
          </a:stretch>
        </p:blipFill>
        <p:spPr>
          <a:xfrm>
            <a:off x="3505200" y="1199228"/>
            <a:ext cx="4383782" cy="5494340"/>
          </a:xfrm>
          <a:prstGeom prst="rect">
            <a:avLst/>
          </a:prstGeom>
        </p:spPr>
      </p:pic>
    </p:spTree>
    <p:extLst>
      <p:ext uri="{BB962C8B-B14F-4D97-AF65-F5344CB8AC3E}">
        <p14:creationId xmlns:p14="http://schemas.microsoft.com/office/powerpoint/2010/main" val="26966121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9E4A0-E90B-4672-A1F4-4FC0352B0403}"/>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Leptin Triggers a Signaling Cascade That Regulates Gene Expression</a:t>
            </a:r>
            <a:endParaRPr lang="en-AU" dirty="0">
              <a:solidFill>
                <a:srgbClr val="4E4CB4"/>
              </a:solidFill>
            </a:endParaRPr>
          </a:p>
        </p:txBody>
      </p:sp>
      <p:sp>
        <p:nvSpPr>
          <p:cNvPr id="8" name="Google Shape;390;g847cf01710_0_68">
            <a:extLst>
              <a:ext uri="{FF2B5EF4-FFF2-40B4-BE49-F238E27FC236}">
                <a16:creationId xmlns:a16="http://schemas.microsoft.com/office/drawing/2014/main" id="{3CAB141C-FD95-1444-9173-AC92F42ED14E}"/>
              </a:ext>
            </a:extLst>
          </p:cNvPr>
          <p:cNvSpPr txBox="1">
            <a:spLocks noChangeArrowheads="1"/>
          </p:cNvSpPr>
          <p:nvPr/>
        </p:nvSpPr>
        <p:spPr bwMode="auto">
          <a:xfrm>
            <a:off x="457200" y="1676400"/>
            <a:ext cx="8305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leptin receptor monomers dimerize and undergo phosphorylation on several Tyr residues</a:t>
            </a:r>
          </a:p>
          <a:p>
            <a:pPr lvl="1"/>
            <a:r>
              <a:rPr lang="en-US" sz="2400" dirty="0">
                <a:latin typeface="Arial" panose="020B0604020202020204" pitchFamily="34" charset="0"/>
                <a:cs typeface="Arial" panose="020B0604020202020204" pitchFamily="34" charset="0"/>
              </a:rPr>
              <a:t>initiates a chain of events that ends with the increased synthesis of the POMC gene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leptin also:</a:t>
            </a:r>
          </a:p>
          <a:p>
            <a:pPr lvl="1"/>
            <a:r>
              <a:rPr lang="en-US" sz="2400" dirty="0">
                <a:latin typeface="Arial" panose="020B0604020202020204" pitchFamily="34" charset="0"/>
                <a:cs typeface="Arial" panose="020B0604020202020204" pitchFamily="34" charset="0"/>
              </a:rPr>
              <a:t>increases synthesis of the mitochondria in brown and beige adipocytes</a:t>
            </a:r>
          </a:p>
          <a:p>
            <a:pPr lvl="1"/>
            <a:r>
              <a:rPr lang="en-US" sz="2400" dirty="0">
                <a:latin typeface="Arial" panose="020B0604020202020204" pitchFamily="34" charset="0"/>
                <a:cs typeface="Arial" panose="020B0604020202020204" pitchFamily="34" charset="0"/>
              </a:rPr>
              <a:t>stimulates UCP1 synthesis</a:t>
            </a:r>
            <a:endParaRPr lang="en-US" sz="2400" dirty="0"/>
          </a:p>
        </p:txBody>
      </p:sp>
    </p:spTree>
    <p:extLst>
      <p:ext uri="{BB962C8B-B14F-4D97-AF65-F5344CB8AC3E}">
        <p14:creationId xmlns:p14="http://schemas.microsoft.com/office/powerpoint/2010/main" val="239474957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C9024-16CD-4414-B682-0006D0BA91A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Leptin and Human Obesity</a:t>
            </a:r>
            <a:endParaRPr lang="en-AU" dirty="0"/>
          </a:p>
        </p:txBody>
      </p:sp>
      <p:sp>
        <p:nvSpPr>
          <p:cNvPr id="8" name="Google Shape;390;g847cf01710_0_68">
            <a:extLst>
              <a:ext uri="{FF2B5EF4-FFF2-40B4-BE49-F238E27FC236}">
                <a16:creationId xmlns:a16="http://schemas.microsoft.com/office/drawing/2014/main" id="{3CAB141C-FD95-1444-9173-AC92F42ED14E}"/>
              </a:ext>
            </a:extLst>
          </p:cNvPr>
          <p:cNvSpPr txBox="1">
            <a:spLocks noChangeArrowheads="1"/>
          </p:cNvSpPr>
          <p:nvPr/>
        </p:nvSpPr>
        <p:spPr bwMode="auto">
          <a:xfrm>
            <a:off x="419100" y="1363662"/>
            <a:ext cx="8305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blood levels of leptin are usually much higher in obese animals than in animals of normal body mass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leptin injections are not effective at reducing weight in individuals that do not have a defective leptin gene (</a:t>
            </a:r>
            <a:r>
              <a:rPr lang="en-US" sz="2400" i="1" dirty="0">
                <a:latin typeface="Arial" panose="020B0604020202020204" pitchFamily="34" charset="0"/>
                <a:cs typeface="Arial" panose="020B0604020202020204" pitchFamily="34" charset="0"/>
              </a:rPr>
              <a:t>OB</a:t>
            </a:r>
            <a:r>
              <a:rPr lang="en-US" sz="2400" dirty="0">
                <a:latin typeface="Arial" panose="020B0604020202020204" pitchFamily="34" charset="0"/>
                <a:cs typeface="Arial" panose="020B0604020202020204" pitchFamily="34" charset="0"/>
              </a:rPr>
              <a:t>)</a:t>
            </a:r>
          </a:p>
          <a:p>
            <a:pPr lvl="1"/>
            <a:r>
              <a:rPr lang="en-US" sz="2400" dirty="0">
                <a:latin typeface="Arial" panose="020B0604020202020204" pitchFamily="34" charset="0"/>
                <a:cs typeface="Arial" panose="020B0604020202020204" pitchFamily="34" charset="0"/>
              </a:rPr>
              <a:t>indicates some downstream element in the leptin response system is defective in obese individuals</a:t>
            </a:r>
          </a:p>
          <a:p>
            <a:endParaRPr lang="en-US" sz="2400" dirty="0"/>
          </a:p>
          <a:p>
            <a:pPr marL="50800" indent="0">
              <a:buNone/>
            </a:pPr>
            <a:endParaRPr lang="en-US" sz="2400" dirty="0"/>
          </a:p>
        </p:txBody>
      </p:sp>
    </p:spTree>
    <p:extLst>
      <p:ext uri="{BB962C8B-B14F-4D97-AF65-F5344CB8AC3E}">
        <p14:creationId xmlns:p14="http://schemas.microsoft.com/office/powerpoint/2010/main" val="25436800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8DF02D-1FA6-4A8A-8FCC-57E5DD56B58A}"/>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Adiponectin Acts through AMPK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to Increase Insulin Sensitivity</a:t>
            </a:r>
            <a:endParaRPr lang="en-AU" dirty="0">
              <a:solidFill>
                <a:srgbClr val="4E4CB4"/>
              </a:solidFill>
            </a:endParaRPr>
          </a:p>
        </p:txBody>
      </p:sp>
      <p:sp>
        <p:nvSpPr>
          <p:cNvPr id="8" name="Google Shape;390;g847cf01710_0_68">
            <a:extLst>
              <a:ext uri="{FF2B5EF4-FFF2-40B4-BE49-F238E27FC236}">
                <a16:creationId xmlns:a16="http://schemas.microsoft.com/office/drawing/2014/main" id="{3CAB141C-FD95-1444-9173-AC92F42ED14E}"/>
              </a:ext>
            </a:extLst>
          </p:cNvPr>
          <p:cNvSpPr txBox="1">
            <a:spLocks noChangeArrowheads="1"/>
          </p:cNvSpPr>
          <p:nvPr/>
        </p:nvSpPr>
        <p:spPr bwMode="auto">
          <a:xfrm>
            <a:off x="302602" y="1676400"/>
            <a:ext cx="853879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adiponectin </a:t>
            </a:r>
            <a:r>
              <a:rPr lang="en-US" sz="2400" dirty="0">
                <a:latin typeface="Arial" panose="020B0604020202020204" pitchFamily="34" charset="0"/>
                <a:cs typeface="Arial" panose="020B0604020202020204" pitchFamily="34" charset="0"/>
              </a:rPr>
              <a:t>= an adipokine produced in adipose tissue </a:t>
            </a:r>
          </a:p>
          <a:p>
            <a:pPr lvl="1"/>
            <a:r>
              <a:rPr lang="en-US" sz="2400" dirty="0">
                <a:latin typeface="Arial" panose="020B0604020202020204" pitchFamily="34" charset="0"/>
                <a:cs typeface="Arial" panose="020B0604020202020204" pitchFamily="34" charset="0"/>
              </a:rPr>
              <a:t>stimulates fatty acid uptake and oxidation</a:t>
            </a:r>
          </a:p>
          <a:p>
            <a:pPr lvl="1"/>
            <a:r>
              <a:rPr lang="en-US" sz="2400" dirty="0">
                <a:latin typeface="Arial" panose="020B0604020202020204" pitchFamily="34" charset="0"/>
                <a:cs typeface="Arial" panose="020B0604020202020204" pitchFamily="34" charset="0"/>
              </a:rPr>
              <a:t>inhibits fatty acid synthesis</a:t>
            </a:r>
          </a:p>
          <a:p>
            <a:pPr lvl="1"/>
            <a:r>
              <a:rPr lang="en-US" sz="2400" dirty="0">
                <a:latin typeface="Arial" panose="020B0604020202020204" pitchFamily="34" charset="0"/>
                <a:cs typeface="Arial" panose="020B0604020202020204" pitchFamily="34" charset="0"/>
              </a:rPr>
              <a:t>sensitizes muscle and liver to insulin</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AMP-activated protein kinase (AMPK)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mediates many effects of adiponectin</a:t>
            </a:r>
          </a:p>
        </p:txBody>
      </p:sp>
    </p:spTree>
    <p:extLst>
      <p:ext uri="{BB962C8B-B14F-4D97-AF65-F5344CB8AC3E}">
        <p14:creationId xmlns:p14="http://schemas.microsoft.com/office/powerpoint/2010/main" val="399354077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50D43-5E16-483B-ABC8-0470912E5E4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Role of AMPK in Maintaining Energy Homeostasis</a:t>
            </a:r>
            <a:endParaRPr lang="en-AU" dirty="0"/>
          </a:p>
        </p:txBody>
      </p:sp>
      <p:sp>
        <p:nvSpPr>
          <p:cNvPr id="8" name="Google Shape;390;g847cf01710_0_68">
            <a:extLst>
              <a:ext uri="{FF2B5EF4-FFF2-40B4-BE49-F238E27FC236}">
                <a16:creationId xmlns:a16="http://schemas.microsoft.com/office/drawing/2014/main" id="{3CAB141C-FD95-1444-9173-AC92F42ED14E}"/>
              </a:ext>
            </a:extLst>
          </p:cNvPr>
          <p:cNvSpPr txBox="1">
            <a:spLocks noChangeArrowheads="1"/>
          </p:cNvSpPr>
          <p:nvPr/>
        </p:nvSpPr>
        <p:spPr bwMode="auto">
          <a:xfrm>
            <a:off x="323850" y="1524000"/>
            <a:ext cx="30289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adiponectin triggers phosphorylation and activation of AMPK</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AMPK is allosterically activated by AMP</a:t>
            </a:r>
            <a:endParaRPr lang="en-US" sz="2400" dirty="0"/>
          </a:p>
          <a:p>
            <a:pPr marL="50800" indent="0">
              <a:buNone/>
            </a:pPr>
            <a:endParaRPr lang="en-US" sz="2400" dirty="0"/>
          </a:p>
        </p:txBody>
      </p:sp>
      <p:pic>
        <p:nvPicPr>
          <p:cNvPr id="4" name="Picture 3" descr="At the top of the figure, an equation is shown as A T P plus A M P with right- and left-pointing arrows indicating a reversible reaction to yield 2 A D P. Adenylate kinase is shown above the right-pointing arrow. A T P is shown on the left with an arrow curving up and over to A D P on the right, from which an arrow curves down and back to A T P on the left. A blue oval labeled A M P K is shown in the center of the circle created by these arrows. Above the figure, an equation is shown as A T P plus A M P with right- and left-pointing arrows indicating a reversible reaction to yield 2 A D P. Adenylate kinase is shown above the right-pointing arrow. A dashed arrow points from A T P to a red “X” in a red circle next to A M P K. At the twelve o’clock position, a dashed arrow points down from A M P K to a green triangle enclosed in a green circle above text reading, A T P-producing processes (oxidation of glucose, fatty acids, etc). A red plus sign at the five o’clock position on the cycle reads, hypoxia, glucose starvation, metabolic poisons. A D P at the three o’clock position has an arrow pointing left to [A M P] with an upward-pointing arrow symbol to the left, from which a dashed arrow points to a green triangle enclosed in a green circle next to A M P K. A dashed arrow points up from A M P K to a red “X” in a red circle beneath text reading, A T P-consuming processes (biosynthesis, transport, muscle contraction, growth promotion, etc.)">
            <a:extLst>
              <a:ext uri="{FF2B5EF4-FFF2-40B4-BE49-F238E27FC236}">
                <a16:creationId xmlns:a16="http://schemas.microsoft.com/office/drawing/2014/main" id="{AB475488-2DE5-6945-B2DA-249ACEA12595}"/>
              </a:ext>
            </a:extLst>
          </p:cNvPr>
          <p:cNvPicPr>
            <a:picLocks noChangeAspect="1"/>
          </p:cNvPicPr>
          <p:nvPr/>
        </p:nvPicPr>
        <p:blipFill>
          <a:blip r:embed="rId3"/>
          <a:stretch>
            <a:fillRect/>
          </a:stretch>
        </p:blipFill>
        <p:spPr>
          <a:xfrm>
            <a:off x="3690153" y="2073276"/>
            <a:ext cx="5142029" cy="3809999"/>
          </a:xfrm>
          <a:prstGeom prst="rect">
            <a:avLst/>
          </a:prstGeom>
        </p:spPr>
      </p:pic>
    </p:spTree>
    <p:extLst>
      <p:ext uri="{BB962C8B-B14F-4D97-AF65-F5344CB8AC3E}">
        <p14:creationId xmlns:p14="http://schemas.microsoft.com/office/powerpoint/2010/main" val="188591580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50B69E-0776-47ED-9061-6F14B1856C50}"/>
              </a:ext>
            </a:extLst>
          </p:cNvPr>
          <p:cNvSpPr>
            <a:spLocks noGrp="1"/>
          </p:cNvSpPr>
          <p:nvPr>
            <p:ph type="title"/>
          </p:nvPr>
        </p:nvSpPr>
        <p:spPr>
          <a:xfrm>
            <a:off x="0" y="152400"/>
            <a:ext cx="9144000" cy="1447800"/>
          </a:xfrm>
        </p:spPr>
        <p:txBody>
          <a:bodyPr/>
          <a:lstStyle/>
          <a:p>
            <a:r>
              <a:rPr lang="en-US" sz="3400" dirty="0">
                <a:solidFill>
                  <a:srgbClr val="4E4CB4"/>
                </a:solidFill>
                <a:latin typeface="Arial" panose="020B0604020202020204" pitchFamily="34" charset="0"/>
                <a:cs typeface="Arial" panose="020B0604020202020204" pitchFamily="34" charset="0"/>
              </a:rPr>
              <a:t>AMPK Coordinates Catabolism and Anabolism in Response to Metabolic Stress</a:t>
            </a:r>
            <a:endParaRPr lang="en-AU" sz="3400" dirty="0">
              <a:solidFill>
                <a:srgbClr val="4E4CB4"/>
              </a:solidFill>
            </a:endParaRPr>
          </a:p>
        </p:txBody>
      </p:sp>
      <p:pic>
        <p:nvPicPr>
          <p:cNvPr id="4" name="Picture 3" descr="Text reading, Long fast; starvation is accompanied by an arrow pointing to an irregular yellow sphere with an irregular outline labeled adipose tissue shrinks. An arrow points right from this illustration of adipose tissue to green upward-pointing arrow symbol adiponectin. An arrow points right to a green circle enclosed in a green triangle next to a blue oval labeled A M P K with short radiating lines all around it. To its right, there is a green triangle enclosed in a green circle indicated by an arrow from exercise. Lines extend up and down from A M P K and divide into arrows to show its physiological effects on target enzymes and target tissues. These are as follows. The first set are target enzymes and physiological effects. Target enzymes: P F K-2 green triangle enclosed in green circle; green upward-pointing arrow symbol cardiac glycolysis. G L U T 1, G L U T 4 green triangle enclosed in green circle; green upward-pointing arrow symbol glucose transports. F A S I, A C C red “X” enclosed in red circle; green upward-pointing arrow symbol fatty acid oxidation, red downward-pointing arrow symbol fatty acid synthesis. H S L red “X” enclosed in red circle; red downward-pointing arrow lipolysis. H M G R red “X” enclosed in red circle; red downward-pointing arrow cholesterol, isoprenoid synthesis. G P A T red “X” enclosed in red circle; red downward-pointing arrow triacylglycerol synthesis. G S red “X” enclosed in red circle; red downward-pointing arrow glycogen synthesis. e E F 2, m T O R C 1 red “X” enclosed in red circle; red downward-pointing arrow protein synthesis. The second set are target tissues and physiological effects. Target tissues: Heart green upward-pointing arrow symbol fatty acid oxidation, green upward-pointing arrow symbol glucose uptake, green upward-pointing arrow symbol glycolysis. Skeletal muscle green upward-pointing arrow symbol fatty acid oxidation, green upward-pointing arrow symbol glucose uptake. Brain green upward-pointing arrow symbol feeding behavior, red downward-pointing arrow energy expenditure. Pancreatic beta cell red downward-pointing arrow symbol insulin secretion. Liver red downward-pointing arrow symbol fatty acid synthesis, red downward-pointing arrow symbol cholesterol synthesis. Adipose tissue red downward-pointing arrow symbol fatty acid synthesis, red downward-pointing arrow symbol lipolysis.">
            <a:extLst>
              <a:ext uri="{FF2B5EF4-FFF2-40B4-BE49-F238E27FC236}">
                <a16:creationId xmlns:a16="http://schemas.microsoft.com/office/drawing/2014/main" id="{39200ADA-F8ED-DA45-BA53-B88C89802CA1}"/>
              </a:ext>
            </a:extLst>
          </p:cNvPr>
          <p:cNvPicPr>
            <a:picLocks noChangeAspect="1"/>
          </p:cNvPicPr>
          <p:nvPr/>
        </p:nvPicPr>
        <p:blipFill>
          <a:blip r:embed="rId3"/>
          <a:stretch>
            <a:fillRect/>
          </a:stretch>
        </p:blipFill>
        <p:spPr>
          <a:xfrm>
            <a:off x="171450" y="2057400"/>
            <a:ext cx="8801100" cy="4610100"/>
          </a:xfrm>
          <a:prstGeom prst="rect">
            <a:avLst/>
          </a:prstGeom>
        </p:spPr>
      </p:pic>
    </p:spTree>
    <p:extLst>
      <p:ext uri="{BB962C8B-B14F-4D97-AF65-F5344CB8AC3E}">
        <p14:creationId xmlns:p14="http://schemas.microsoft.com/office/powerpoint/2010/main" val="114029119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46450A-BCD1-44A1-BAF8-3662087EEF86}"/>
              </a:ext>
            </a:extLst>
          </p:cNvPr>
          <p:cNvSpPr>
            <a:spLocks noGrp="1"/>
          </p:cNvSpPr>
          <p:nvPr>
            <p:ph type="title"/>
          </p:nvPr>
        </p:nvSpPr>
        <p:spPr>
          <a:xfrm>
            <a:off x="0" y="152400"/>
            <a:ext cx="9144000" cy="1600200"/>
          </a:xfrm>
        </p:spPr>
        <p:txBody>
          <a:bodyPr/>
          <a:lstStyle/>
          <a:p>
            <a:r>
              <a:rPr lang="en-US" sz="3400" dirty="0">
                <a:solidFill>
                  <a:srgbClr val="4E4CB4"/>
                </a:solidFill>
                <a:latin typeface="Arial" panose="020B0604020202020204" pitchFamily="34" charset="0"/>
                <a:cs typeface="Arial" panose="020B0604020202020204" pitchFamily="34" charset="0"/>
              </a:rPr>
              <a:t>The mTORC1 Pathway Coordinates Cell Growth with the Supply of Nutrients and Energy</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8E534FE3-6D37-594D-8282-DBE6E67995EC}"/>
              </a:ext>
            </a:extLst>
          </p:cNvPr>
          <p:cNvSpPr txBox="1">
            <a:spLocks noChangeArrowheads="1"/>
          </p:cNvSpPr>
          <p:nvPr/>
        </p:nvSpPr>
        <p:spPr bwMode="auto">
          <a:xfrm>
            <a:off x="302602" y="2247900"/>
            <a:ext cx="853879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mTOR </a:t>
            </a:r>
            <a:r>
              <a:rPr lang="en-US" sz="2400" dirty="0">
                <a:latin typeface="Arial" panose="020B0604020202020204" pitchFamily="34" charset="0"/>
                <a:cs typeface="Arial" panose="020B0604020202020204" pitchFamily="34" charset="0"/>
              </a:rPr>
              <a:t>= a highly conserved Ser/</a:t>
            </a:r>
            <a:r>
              <a:rPr lang="en-US" sz="2400" dirty="0" err="1">
                <a:latin typeface="Arial" panose="020B0604020202020204" pitchFamily="34" charset="0"/>
                <a:cs typeface="Arial" panose="020B0604020202020204" pitchFamily="34" charset="0"/>
              </a:rPr>
              <a:t>Thr</a:t>
            </a:r>
            <a:r>
              <a:rPr lang="en-US" sz="2400" dirty="0">
                <a:latin typeface="Arial" panose="020B0604020202020204" pitchFamily="34" charset="0"/>
                <a:cs typeface="Arial" panose="020B0604020202020204" pitchFamily="34" charset="0"/>
              </a:rPr>
              <a:t> kinase</a:t>
            </a:r>
          </a:p>
          <a:p>
            <a:pPr lvl="1"/>
            <a:r>
              <a:rPr lang="en-US" sz="2400" dirty="0">
                <a:latin typeface="Arial" panose="020B0604020202020204" pitchFamily="34" charset="0"/>
                <a:cs typeface="Arial" panose="020B0604020202020204" pitchFamily="34" charset="0"/>
              </a:rPr>
              <a:t>forms a complex, </a:t>
            </a:r>
            <a:r>
              <a:rPr lang="en-US" sz="2400" b="1" dirty="0">
                <a:latin typeface="Arial" panose="020B0604020202020204" pitchFamily="34" charset="0"/>
                <a:cs typeface="Arial" panose="020B0604020202020204" pitchFamily="34" charset="0"/>
              </a:rPr>
              <a:t>mTORC1</a:t>
            </a:r>
            <a:r>
              <a:rPr lang="en-US" sz="2400" dirty="0">
                <a:latin typeface="Arial" panose="020B0604020202020204" pitchFamily="34" charset="0"/>
                <a:cs typeface="Arial" panose="020B0604020202020204" pitchFamily="34" charset="0"/>
              </a:rPr>
              <a:t>, with a scaffold protein, raptor, and other regulatory proteins</a:t>
            </a:r>
          </a:p>
          <a:p>
            <a:endParaRPr lang="en-US" sz="2400" dirty="0">
              <a:latin typeface="Arial" panose="020B0604020202020204" pitchFamily="34" charset="0"/>
              <a:cs typeface="Arial" panose="020B0604020202020204" pitchFamily="34" charset="0"/>
            </a:endParaRPr>
          </a:p>
          <a:p>
            <a:r>
              <a:rPr lang="en-US" sz="2400" dirty="0" err="1">
                <a:latin typeface="Arial" panose="020B0604020202020204" pitchFamily="34" charset="0"/>
                <a:cs typeface="Arial" panose="020B0604020202020204" pitchFamily="34" charset="0"/>
              </a:rPr>
              <a:t>mTORC</a:t>
            </a:r>
            <a:r>
              <a:rPr lang="en-US" sz="2400" dirty="0">
                <a:latin typeface="Arial" panose="020B0604020202020204" pitchFamily="34" charset="0"/>
                <a:cs typeface="Arial" panose="020B0604020202020204" pitchFamily="34" charset="0"/>
              </a:rPr>
              <a:t> is recruited to the cytosolic surface of the lysosome through raptor by the </a:t>
            </a:r>
            <a:r>
              <a:rPr lang="en-US" sz="2400" dirty="0" err="1">
                <a:latin typeface="Arial" panose="020B0604020202020204" pitchFamily="34" charset="0"/>
                <a:cs typeface="Arial" panose="020B0604020202020204" pitchFamily="34" charset="0"/>
              </a:rPr>
              <a:t>Ragulator</a:t>
            </a:r>
            <a:r>
              <a:rPr lang="en-US" sz="2400" dirty="0">
                <a:latin typeface="Arial" panose="020B0604020202020204" pitchFamily="34" charset="0"/>
                <a:cs typeface="Arial" panose="020B0604020202020204" pitchFamily="34" charset="0"/>
              </a:rPr>
              <a:t>-Rag complex</a:t>
            </a:r>
          </a:p>
          <a:p>
            <a:endParaRPr lang="en-US" sz="2400" dirty="0">
              <a:latin typeface="Arial" panose="020B0604020202020204" pitchFamily="34" charset="0"/>
              <a:cs typeface="Arial" panose="020B0604020202020204" pitchFamily="34" charset="0"/>
            </a:endParaRPr>
          </a:p>
          <a:p>
            <a:r>
              <a:rPr lang="en-US" sz="2400" b="1" dirty="0" err="1">
                <a:latin typeface="Arial" panose="020B0604020202020204" pitchFamily="34" charset="0"/>
                <a:cs typeface="Arial" panose="020B0604020202020204" pitchFamily="34" charset="0"/>
              </a:rPr>
              <a:t>Rheb</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G protein that activates the protein kinase activity of mTOR</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321024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362A3-E523-4170-8D63-B61E15E09FB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a:t>
            </a:r>
            <a:r>
              <a:rPr lang="en-US" dirty="0" err="1">
                <a:solidFill>
                  <a:schemeClr val="tx1"/>
                </a:solidFill>
                <a:latin typeface="Arial" panose="020B0604020202020204" pitchFamily="34" charset="0"/>
                <a:cs typeface="Arial" panose="020B0604020202020204" pitchFamily="34" charset="0"/>
              </a:rPr>
              <a:t>mTORC</a:t>
            </a:r>
            <a:r>
              <a:rPr lang="en-US" dirty="0">
                <a:solidFill>
                  <a:schemeClr val="tx1"/>
                </a:solidFill>
                <a:latin typeface="Arial" panose="020B0604020202020204" pitchFamily="34" charset="0"/>
                <a:cs typeface="Arial" panose="020B0604020202020204" pitchFamily="34" charset="0"/>
              </a:rPr>
              <a:t>-</a:t>
            </a:r>
            <a:r>
              <a:rPr lang="en-US" dirty="0" err="1">
                <a:solidFill>
                  <a:schemeClr val="tx1"/>
                </a:solidFill>
                <a:latin typeface="Arial" panose="020B0604020202020204" pitchFamily="34" charset="0"/>
                <a:cs typeface="Arial" panose="020B0604020202020204" pitchFamily="34" charset="0"/>
              </a:rPr>
              <a:t>Ragulator</a:t>
            </a:r>
            <a:r>
              <a:rPr lang="en-US" dirty="0">
                <a:solidFill>
                  <a:schemeClr val="tx1"/>
                </a:solidFill>
                <a:latin typeface="Arial" panose="020B0604020202020204" pitchFamily="34" charset="0"/>
                <a:cs typeface="Arial" panose="020B0604020202020204" pitchFamily="34" charset="0"/>
              </a:rPr>
              <a:t>-Rag Complex on the Lysosomal Surface</a:t>
            </a:r>
            <a:endParaRPr lang="en-AU" dirty="0"/>
          </a:p>
        </p:txBody>
      </p:sp>
      <p:sp>
        <p:nvSpPr>
          <p:cNvPr id="8" name="Google Shape;390;g847cf01710_0_68">
            <a:extLst>
              <a:ext uri="{FF2B5EF4-FFF2-40B4-BE49-F238E27FC236}">
                <a16:creationId xmlns:a16="http://schemas.microsoft.com/office/drawing/2014/main" id="{3CAB141C-FD95-1444-9173-AC92F42ED14E}"/>
              </a:ext>
            </a:extLst>
          </p:cNvPr>
          <p:cNvSpPr txBox="1">
            <a:spLocks noChangeArrowheads="1"/>
          </p:cNvSpPr>
          <p:nvPr/>
        </p:nvSpPr>
        <p:spPr bwMode="auto">
          <a:xfrm>
            <a:off x="323850" y="1524001"/>
            <a:ext cx="859155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complex integrates signals from inside and outside of the lysosome about:</a:t>
            </a:r>
          </a:p>
          <a:p>
            <a:pPr lvl="1"/>
            <a:r>
              <a:rPr lang="en-US" sz="2400" dirty="0">
                <a:latin typeface="Arial" panose="020B0604020202020204" pitchFamily="34" charset="0"/>
                <a:cs typeface="Arial" panose="020B0604020202020204" pitchFamily="34" charset="0"/>
              </a:rPr>
              <a:t>the energy status of the cell</a:t>
            </a:r>
          </a:p>
          <a:p>
            <a:pPr lvl="1"/>
            <a:r>
              <a:rPr lang="en-US" sz="2400" dirty="0">
                <a:latin typeface="Arial" panose="020B0604020202020204" pitchFamily="34" charset="0"/>
                <a:cs typeface="Arial" panose="020B0604020202020204" pitchFamily="34" charset="0"/>
              </a:rPr>
              <a:t>the availability of critical amino acids needed for protein synthesis</a:t>
            </a:r>
          </a:p>
          <a:p>
            <a:pPr lvl="1"/>
            <a:r>
              <a:rPr lang="en-US" sz="2400" dirty="0">
                <a:latin typeface="Arial" panose="020B0604020202020204" pitchFamily="34" charset="0"/>
                <a:cs typeface="Arial" panose="020B0604020202020204" pitchFamily="34" charset="0"/>
              </a:rPr>
              <a:t>the presence of growth factors</a:t>
            </a:r>
          </a:p>
        </p:txBody>
      </p:sp>
      <p:pic>
        <p:nvPicPr>
          <p:cNvPr id="3" name="Picture 2" descr="A horizontal piece of membrane is shown. On the left side, a red strand extends into the membrane and up above to three red, roughly oval, irregularly shaped pieces organized diagonally from lower left to upper right. This is labeled Ragulator-Rag complex. A similar structure running from lower right to upper left is on the right side. The region between this is labeled m T O R C 1. In the center, it has a small green sphere labeled R h e b with green strands on each side that extend down into the membrane. A large, roughly rectangular piece above is labeled m T O R. In the center of this piece, a small, light blue, roughly spherical piece is labeled m L S T 8. A purplish blue oblong piece extends into the middle of m T O R between m L S T 8 and R h e b and extends horizontally, then bends down to the left just to the right of the Ragulator-Rag complex. This is labeled raptor. An oblong piece labeled Raptor extends to the right of m T O R and extends to meet the Ragulator-Rag complex.">
            <a:extLst>
              <a:ext uri="{FF2B5EF4-FFF2-40B4-BE49-F238E27FC236}">
                <a16:creationId xmlns:a16="http://schemas.microsoft.com/office/drawing/2014/main" id="{277B4054-D568-084E-8CCD-6F2772929802}"/>
              </a:ext>
            </a:extLst>
          </p:cNvPr>
          <p:cNvPicPr>
            <a:picLocks noChangeAspect="1"/>
          </p:cNvPicPr>
          <p:nvPr/>
        </p:nvPicPr>
        <p:blipFill>
          <a:blip r:embed="rId3"/>
          <a:stretch>
            <a:fillRect/>
          </a:stretch>
        </p:blipFill>
        <p:spPr>
          <a:xfrm>
            <a:off x="2041525" y="4117098"/>
            <a:ext cx="5156200" cy="2433803"/>
          </a:xfrm>
          <a:prstGeom prst="rect">
            <a:avLst/>
          </a:prstGeom>
        </p:spPr>
      </p:pic>
    </p:spTree>
    <p:extLst>
      <p:ext uri="{BB962C8B-B14F-4D97-AF65-F5344CB8AC3E}">
        <p14:creationId xmlns:p14="http://schemas.microsoft.com/office/powerpoint/2010/main" val="38284931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6DBBD2-5DA3-4C40-9E8A-1ACE95D0376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mTORC1 Activation Signals and the Cellular Process it Activates</a:t>
            </a:r>
            <a:endParaRPr lang="en-AU" dirty="0"/>
          </a:p>
        </p:txBody>
      </p:sp>
      <p:pic>
        <p:nvPicPr>
          <p:cNvPr id="4" name="Picture 3" descr="A blue oval labeled m T O R C 1 is shown with short radiating lines on all sides. Clockwise from the lower left to lower right, a series of chemicals and their effects are shown next to this oval. Amino acids has a dashed arrow to a green triangle enclosed in a green circle. Oxygen has a dashed arrow to a green triangle enclosed in a green circle. A T P has a dashed arrow to a green triangle enclosed in a green circle. Glucose has a dashed arrow to a green triangle enclosed in a green circle. Insulin has a dashed arrow to a green triangle enclosed in a green circle. Cytokines has a dashed arrow to a green triangle enclosed in a green circle. Infectious agents has a dashed arrow to a green triangle enclosed in a green circle. Oncogenes has a dashed arrow to a green triangle enclosed in a green circle. Tumor suppressors has a dashed arrow to a red “X” enclosed in a red circle. Stress has a dashed arrow to a red “X” enclosed in a red circle. Arrows point from m T O R C 1 to a series of target processes that respond to signals from activated m T O R C 1. The target processes and resulting metabolite synthesis are as follows. Autophagy: red downward-pointing arrow symbol; m R N A translation. m R N A translation: green upward-pointing arrow symbol with an arrow pointing to ribosome synthesis from which an arrow point to protein and then another arrow points to a yellow box labeled green upward-pointing arrow symbol cell growth. Aerobic glycolysis: green upward-pointing arrow symbol with arrows pointing down to A T P, to amino acids that have an arrow pointing to protein from which an arrow points to points to a yellow box labeled green upward-pointing arrow symbol cell growth, and to glycerol from glycolysis from which an arrow points to membranes from which an arrow points to a yellow box labeled green upward-pointing arrow symbol cell growth. De novo lipid synthesis: green upward-pointing arrow symbol with an arrow pointing to lipids from which an arrow points to membranes from which an arrow points to a yellow box labeled green upward-pointing arrow symbol cell growth. Pentose phosphate pathway: green upward-pointing arrow symbol with an arrow pointing down to N A D P H and an arrow pointing down to ribose from which an arrow points to nucleic acids from which an arrow points to a yellow box labeled green upward-pointing arrow symbol cell growth. De novo nucleotide synthesis: green upward-pointing arrow symbol with an arrow pointing down to nucleotides from which an arrow points to nucleic acids from which an arrow points to a yellow box labeled green upward-pointing arrow symbol cell growth.">
            <a:extLst>
              <a:ext uri="{FF2B5EF4-FFF2-40B4-BE49-F238E27FC236}">
                <a16:creationId xmlns:a16="http://schemas.microsoft.com/office/drawing/2014/main" id="{9F71756F-940C-3C49-8A23-E62510CDD623}"/>
              </a:ext>
            </a:extLst>
          </p:cNvPr>
          <p:cNvPicPr>
            <a:picLocks noChangeAspect="1"/>
          </p:cNvPicPr>
          <p:nvPr/>
        </p:nvPicPr>
        <p:blipFill>
          <a:blip r:embed="rId3"/>
          <a:stretch>
            <a:fillRect/>
          </a:stretch>
        </p:blipFill>
        <p:spPr>
          <a:xfrm>
            <a:off x="466725" y="1600200"/>
            <a:ext cx="8210550" cy="4845765"/>
          </a:xfrm>
          <a:prstGeom prst="rect">
            <a:avLst/>
          </a:prstGeom>
        </p:spPr>
      </p:pic>
    </p:spTree>
    <p:extLst>
      <p:ext uri="{BB962C8B-B14F-4D97-AF65-F5344CB8AC3E}">
        <p14:creationId xmlns:p14="http://schemas.microsoft.com/office/powerpoint/2010/main" val="28346353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06611-4642-4B52-B34B-3483349C437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Metabotropic and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Ionotropic Surface Receptors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45567" y="1600200"/>
            <a:ext cx="5041199"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metabotropic </a:t>
            </a:r>
            <a:r>
              <a:rPr lang="en-US" sz="2400" dirty="0">
                <a:latin typeface="Arial" panose="020B0604020202020204" pitchFamily="34" charset="0"/>
                <a:cs typeface="Arial" panose="020B0604020202020204" pitchFamily="34" charset="0"/>
              </a:rPr>
              <a:t>= cell surface hormone receptors that activate or inhibit a downstream enzyme</a:t>
            </a:r>
          </a:p>
          <a:p>
            <a:pPr marL="50800" indent="0">
              <a:buNone/>
            </a:pPr>
            <a:r>
              <a:rPr lang="en-US" sz="2400" dirty="0">
                <a:latin typeface="Arial" panose="020B0604020202020204" pitchFamily="34" charset="0"/>
                <a:cs typeface="Arial" panose="020B0604020202020204" pitchFamily="34" charset="0"/>
              </a:rPr>
              <a:t> </a:t>
            </a:r>
          </a:p>
          <a:p>
            <a:r>
              <a:rPr lang="en-US" sz="2400" b="1" dirty="0">
                <a:latin typeface="Arial" panose="020B0604020202020204" pitchFamily="34" charset="0"/>
                <a:cs typeface="Arial" panose="020B0604020202020204" pitchFamily="34" charset="0"/>
              </a:rPr>
              <a:t>ionotropic </a:t>
            </a:r>
            <a:r>
              <a:rPr lang="en-US" sz="2400" dirty="0">
                <a:latin typeface="Arial" panose="020B0604020202020204" pitchFamily="34" charset="0"/>
                <a:cs typeface="Arial" panose="020B0604020202020204" pitchFamily="34" charset="0"/>
              </a:rPr>
              <a:t>= those that open or close an ion channel in the plasma membrane, resulting in a change ∆</a:t>
            </a:r>
            <a:r>
              <a:rPr lang="en-US" sz="2400" i="1" dirty="0" err="1">
                <a:latin typeface="Arial" panose="020B0604020202020204" pitchFamily="34" charset="0"/>
                <a:cs typeface="Arial" panose="020B0604020202020204" pitchFamily="34" charset="0"/>
              </a:rPr>
              <a:t>V</a:t>
            </a:r>
            <a:r>
              <a:rPr lang="en-US" sz="2400" baseline="-25000" dirty="0" err="1">
                <a:latin typeface="Arial" panose="020B0604020202020204" pitchFamily="34" charset="0"/>
                <a:cs typeface="Arial" panose="020B0604020202020204" pitchFamily="34" charset="0"/>
              </a:rPr>
              <a:t>m</a:t>
            </a:r>
            <a:r>
              <a:rPr lang="en-US" sz="2400" dirty="0">
                <a:latin typeface="Arial" panose="020B0604020202020204" pitchFamily="34" charset="0"/>
                <a:cs typeface="Arial" panose="020B0604020202020204" pitchFamily="34" charset="0"/>
              </a:rPr>
              <a:t> or ion concentration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both trigger rapid physiological or biological responses</a:t>
            </a: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figure shows two general mechanisms of hormone action, one involving the action of peptide hormones and the other involving the action of steroid and thyroid hormones.">
            <a:extLst>
              <a:ext uri="{FF2B5EF4-FFF2-40B4-BE49-F238E27FC236}">
                <a16:creationId xmlns:a16="http://schemas.microsoft.com/office/drawing/2014/main" id="{976DA919-8F1A-634F-95D5-26A58F1E6A5E}"/>
              </a:ext>
            </a:extLst>
          </p:cNvPr>
          <p:cNvPicPr>
            <a:picLocks noChangeAspect="1"/>
          </p:cNvPicPr>
          <p:nvPr/>
        </p:nvPicPr>
        <p:blipFill>
          <a:blip r:embed="rId3"/>
          <a:stretch>
            <a:fillRect/>
          </a:stretch>
        </p:blipFill>
        <p:spPr>
          <a:xfrm>
            <a:off x="5179017" y="1600200"/>
            <a:ext cx="3783109" cy="4964880"/>
          </a:xfrm>
          <a:prstGeom prst="rect">
            <a:avLst/>
          </a:prstGeom>
        </p:spPr>
      </p:pic>
    </p:spTree>
    <p:extLst>
      <p:ext uri="{BB962C8B-B14F-4D97-AF65-F5344CB8AC3E}">
        <p14:creationId xmlns:p14="http://schemas.microsoft.com/office/powerpoint/2010/main" val="16572863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A102F-F80E-4760-886B-2B9C040F3DCA}"/>
              </a:ext>
            </a:extLst>
          </p:cNvPr>
          <p:cNvSpPr>
            <a:spLocks noGrp="1"/>
          </p:cNvSpPr>
          <p:nvPr>
            <p:ph type="title"/>
          </p:nvPr>
        </p:nvSpPr>
        <p:spPr/>
        <p:txBody>
          <a:bodyPr/>
          <a:lstStyle/>
          <a:p>
            <a:r>
              <a:rPr lang="en-US" sz="3400" dirty="0">
                <a:solidFill>
                  <a:srgbClr val="4E4CB4"/>
                </a:solidFill>
                <a:latin typeface="Arial" panose="020B0604020202020204" pitchFamily="34" charset="0"/>
                <a:cs typeface="Arial" panose="020B0604020202020204" pitchFamily="34" charset="0"/>
              </a:rPr>
              <a:t>Diet Regulates the Expression of Genes Central to Maintaining Body Mass</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8E534FE3-6D37-594D-8282-DBE6E67995EC}"/>
              </a:ext>
            </a:extLst>
          </p:cNvPr>
          <p:cNvSpPr txBox="1">
            <a:spLocks noChangeArrowheads="1"/>
          </p:cNvSpPr>
          <p:nvPr/>
        </p:nvSpPr>
        <p:spPr bwMode="auto">
          <a:xfrm>
            <a:off x="302602" y="2247900"/>
            <a:ext cx="853879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peroxisome proliferator-activated receptors (PPARs) = </a:t>
            </a:r>
            <a:r>
              <a:rPr lang="en-US" sz="2400" dirty="0">
                <a:latin typeface="Arial" panose="020B0604020202020204" pitchFamily="34" charset="0"/>
                <a:cs typeface="Arial" panose="020B0604020202020204" pitchFamily="34" charset="0"/>
              </a:rPr>
              <a:t>family of ligand-activated transcription factors </a:t>
            </a:r>
          </a:p>
          <a:p>
            <a:pPr lvl="1"/>
            <a:r>
              <a:rPr lang="en-US" sz="2400" dirty="0">
                <a:latin typeface="Arial" panose="020B0604020202020204" pitchFamily="34" charset="0"/>
                <a:cs typeface="Arial" panose="020B0604020202020204" pitchFamily="34" charset="0"/>
              </a:rPr>
              <a:t>respond to changes in dietary lipid by altering the expression of genes involved in fat and carbohydrate metabolism </a:t>
            </a:r>
          </a:p>
        </p:txBody>
      </p:sp>
    </p:spTree>
    <p:extLst>
      <p:ext uri="{BB962C8B-B14F-4D97-AF65-F5344CB8AC3E}">
        <p14:creationId xmlns:p14="http://schemas.microsoft.com/office/powerpoint/2010/main" val="399789302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D679E-7CAD-4166-A90E-9FA75D452F7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Mode of Action of PPARs</a:t>
            </a:r>
            <a:endParaRPr lang="en-AU" dirty="0"/>
          </a:p>
        </p:txBody>
      </p:sp>
      <p:sp>
        <p:nvSpPr>
          <p:cNvPr id="8" name="Google Shape;390;g847cf01710_0_68">
            <a:extLst>
              <a:ext uri="{FF2B5EF4-FFF2-40B4-BE49-F238E27FC236}">
                <a16:creationId xmlns:a16="http://schemas.microsoft.com/office/drawing/2014/main" id="{3CAB141C-FD95-1444-9173-AC92F42ED14E}"/>
              </a:ext>
            </a:extLst>
          </p:cNvPr>
          <p:cNvSpPr txBox="1">
            <a:spLocks noChangeArrowheads="1"/>
          </p:cNvSpPr>
          <p:nvPr/>
        </p:nvSpPr>
        <p:spPr bwMode="auto">
          <a:xfrm>
            <a:off x="323850" y="1524000"/>
            <a:ext cx="38671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ligands are fatty acids or fatty acid derivatives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PPARs form heterodimers in the nucleus with RXR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heterodimers bind to regulatory regions of DNA</a:t>
            </a:r>
          </a:p>
          <a:p>
            <a:endParaRPr lang="en-US" sz="2400" dirty="0">
              <a:latin typeface="Arial" panose="020B0604020202020204" pitchFamily="34" charset="0"/>
              <a:cs typeface="Arial" panose="020B0604020202020204" pitchFamily="34" charset="0"/>
            </a:endParaRPr>
          </a:p>
        </p:txBody>
      </p:sp>
      <p:pic>
        <p:nvPicPr>
          <p:cNvPr id="5" name="Picture 4" descr="A curved plasma membrane is shown across the top of the figure with the cytosol beneath and a curved nuclear envelop near the bottom of the illustration. A green ligand is shown above the plasma membrane as a half-oval shape. An arrow points form the ligand into the cytosol, where the ligand is shown bound approximately halfway up the left side of a long red oval P P A R. An arrow shows that the P P A R moves down and angles so that its bottom half is adjacent to the bottom half of a similar tan bar labeled R X R that has bound to a similar ligand that is dark green. An arrow shows that these two bars with their bound ligands pass through the nuclear envelope and bind to a purple region in double stranded D N A. This purple region is labeled response element (D N A sequence that regulates transcription in response to P P A R ligand). The blue D N A double helix to the right is labeled regulated gene.">
            <a:extLst>
              <a:ext uri="{FF2B5EF4-FFF2-40B4-BE49-F238E27FC236}">
                <a16:creationId xmlns:a16="http://schemas.microsoft.com/office/drawing/2014/main" id="{C695EDCA-D667-D544-BAFA-856F94F56035}"/>
              </a:ext>
            </a:extLst>
          </p:cNvPr>
          <p:cNvPicPr>
            <a:picLocks noChangeAspect="1"/>
          </p:cNvPicPr>
          <p:nvPr/>
        </p:nvPicPr>
        <p:blipFill>
          <a:blip r:embed="rId3"/>
          <a:stretch>
            <a:fillRect/>
          </a:stretch>
        </p:blipFill>
        <p:spPr>
          <a:xfrm>
            <a:off x="4227095" y="1192212"/>
            <a:ext cx="4669724" cy="4794250"/>
          </a:xfrm>
          <a:prstGeom prst="rect">
            <a:avLst/>
          </a:prstGeom>
        </p:spPr>
      </p:pic>
    </p:spTree>
    <p:extLst>
      <p:ext uri="{BB962C8B-B14F-4D97-AF65-F5344CB8AC3E}">
        <p14:creationId xmlns:p14="http://schemas.microsoft.com/office/powerpoint/2010/main" val="41004423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0CF99F-DAAC-4D77-B043-F96C54DF5DF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Three PPAR Isoforms Regulate Lipid and Glucose Homeostasis</a:t>
            </a:r>
            <a:endParaRPr lang="en-AU" dirty="0"/>
          </a:p>
        </p:txBody>
      </p:sp>
      <p:sp>
        <p:nvSpPr>
          <p:cNvPr id="8" name="Google Shape;390;g847cf01710_0_68">
            <a:extLst>
              <a:ext uri="{FF2B5EF4-FFF2-40B4-BE49-F238E27FC236}">
                <a16:creationId xmlns:a16="http://schemas.microsoft.com/office/drawing/2014/main" id="{3CAB141C-FD95-1444-9173-AC92F42ED14E}"/>
              </a:ext>
            </a:extLst>
          </p:cNvPr>
          <p:cNvSpPr txBox="1">
            <a:spLocks noChangeArrowheads="1"/>
          </p:cNvSpPr>
          <p:nvPr/>
        </p:nvSpPr>
        <p:spPr bwMode="auto">
          <a:xfrm>
            <a:off x="352425" y="1676400"/>
            <a:ext cx="843915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PPAR</a:t>
            </a:r>
            <a:r>
              <a:rPr lang="el-GR" sz="2400" b="1" i="1" dirty="0">
                <a:latin typeface="Arial" panose="020B0604020202020204" pitchFamily="34" charset="0"/>
                <a:cs typeface="Arial" panose="020B0604020202020204" pitchFamily="34" charset="0"/>
              </a:rPr>
              <a:t>γ</a:t>
            </a:r>
            <a:r>
              <a:rPr lang="el-GR"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regulates the differentiation of fibroblasts into adipocytes and lipid synthesis and storage in adipocytes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PPAR</a:t>
            </a:r>
            <a:r>
              <a:rPr lang="el-GR" sz="2400" b="1" i="1" dirty="0">
                <a:latin typeface="Arial" panose="020B0604020202020204" pitchFamily="34" charset="0"/>
                <a:cs typeface="Arial" panose="020B0604020202020204" pitchFamily="34" charset="0"/>
              </a:rPr>
              <a:t>α</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regulates the uptake and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oxidation of fatty acids and the formation of ketone bodies during fasting</a:t>
            </a:r>
          </a:p>
          <a:p>
            <a:pPr lvl="1"/>
            <a:r>
              <a:rPr lang="en-US" sz="2400" dirty="0">
                <a:latin typeface="Arial" panose="020B0604020202020204" pitchFamily="34" charset="0"/>
                <a:cs typeface="Arial" panose="020B0604020202020204" pitchFamily="34" charset="0"/>
              </a:rPr>
              <a:t>expressed in liver, kidney, heart, skeletal muscle, and brown adipose tissue</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PPAR</a:t>
            </a:r>
            <a:r>
              <a:rPr lang="el-GR" sz="2400" b="1" i="1" dirty="0">
                <a:latin typeface="Arial" panose="020B0604020202020204" pitchFamily="34" charset="0"/>
                <a:cs typeface="Arial" panose="020B0604020202020204" pitchFamily="34" charset="0"/>
              </a:rPr>
              <a:t>δ</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regulates </a:t>
            </a:r>
            <a:r>
              <a:rPr lang="el-GR" sz="2400" i="1" dirty="0">
                <a:latin typeface="Arial" panose="020B0604020202020204" pitchFamily="34" charset="0"/>
                <a:cs typeface="Arial" panose="020B0604020202020204" pitchFamily="34" charset="0"/>
              </a:rPr>
              <a:t>β </a:t>
            </a:r>
            <a:r>
              <a:rPr lang="en-US" sz="2400" dirty="0">
                <a:latin typeface="Arial" panose="020B0604020202020204" pitchFamily="34" charset="0"/>
                <a:cs typeface="Arial" panose="020B0604020202020204" pitchFamily="34" charset="0"/>
              </a:rPr>
              <a:t>oxidation and energy dissipation through uncoupling of mitochondria </a:t>
            </a:r>
          </a:p>
          <a:p>
            <a:pPr lvl="1"/>
            <a:r>
              <a:rPr lang="en-US" sz="2400" dirty="0">
                <a:latin typeface="Arial" panose="020B0604020202020204" pitchFamily="34" charset="0"/>
                <a:cs typeface="Arial" panose="020B0604020202020204" pitchFamily="34" charset="0"/>
              </a:rPr>
              <a:t>acts in the liver and muscle </a:t>
            </a:r>
          </a:p>
          <a:p>
            <a:pPr marL="50800" indent="0">
              <a:buNone/>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791114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 P A R gamma is shown as a yellow bar with a small rounded cutout at the top located in the center of the illustration. An arrow labeled fat synthesis and storage points from P P A R gamma to a liver at the upper right, which is shown as two triangular lobes. Another arrow labeled fat synthesis and storage; adipokine production points from P P A R gamma to a yellow clump of spheres at the upper right labeled adipose tissue. An arrow labeled insulin sensitivity points down from P P A R gamma to a fusiform muscle below. A red bar-shaped P P A R alpha with a small cutout on top has an arrow pointing up tot eh liver labeled fatty acid oxidation, starvation response. It also has an arrow pointing down to the muscle labeled fatty acid oxidation. A yellow bar-shaped P P A R delta with a small cutout on top has an arrow pointing up to adipose tissue labeled fatty acid oxidation, thermogenesis and an arrow pointing down to muscle labeled fatty acid oxidation.">
            <a:extLst>
              <a:ext uri="{FF2B5EF4-FFF2-40B4-BE49-F238E27FC236}">
                <a16:creationId xmlns:a16="http://schemas.microsoft.com/office/drawing/2014/main" id="{45D1CC71-57B3-0845-B98E-D2DB0E96FC37}"/>
              </a:ext>
            </a:extLst>
          </p:cNvPr>
          <p:cNvPicPr>
            <a:picLocks noChangeAspect="1"/>
          </p:cNvPicPr>
          <p:nvPr/>
        </p:nvPicPr>
        <p:blipFill>
          <a:blip r:embed="rId3"/>
          <a:stretch>
            <a:fillRect/>
          </a:stretch>
        </p:blipFill>
        <p:spPr>
          <a:xfrm>
            <a:off x="1114425" y="1143000"/>
            <a:ext cx="6915150" cy="5348514"/>
          </a:xfrm>
          <a:prstGeom prst="rect">
            <a:avLst/>
          </a:prstGeom>
        </p:spPr>
      </p:pic>
      <p:sp>
        <p:nvSpPr>
          <p:cNvPr id="2" name="Title 1">
            <a:extLst>
              <a:ext uri="{FF2B5EF4-FFF2-40B4-BE49-F238E27FC236}">
                <a16:creationId xmlns:a16="http://schemas.microsoft.com/office/drawing/2014/main" id="{07BE151E-2B05-472B-90A3-15EA3ADC175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Metabolic Integration by PPARs</a:t>
            </a:r>
            <a:endParaRPr lang="en-AU" dirty="0"/>
          </a:p>
        </p:txBody>
      </p:sp>
    </p:spTree>
    <p:extLst>
      <p:ext uri="{BB962C8B-B14F-4D97-AF65-F5344CB8AC3E}">
        <p14:creationId xmlns:p14="http://schemas.microsoft.com/office/powerpoint/2010/main" val="149404219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CA0D3F-E2AB-4576-B365-A594FACF76EB}"/>
              </a:ext>
            </a:extLst>
          </p:cNvPr>
          <p:cNvSpPr>
            <a:spLocks noGrp="1"/>
          </p:cNvSpPr>
          <p:nvPr>
            <p:ph type="title"/>
          </p:nvPr>
        </p:nvSpPr>
        <p:spPr/>
        <p:txBody>
          <a:bodyPr/>
          <a:lstStyle/>
          <a:p>
            <a:r>
              <a:rPr lang="en-US" sz="3400" dirty="0">
                <a:solidFill>
                  <a:srgbClr val="4E4CB4"/>
                </a:solidFill>
                <a:latin typeface="Arial" panose="020B0604020202020204" pitchFamily="34" charset="0"/>
                <a:cs typeface="Arial" panose="020B0604020202020204" pitchFamily="34" charset="0"/>
              </a:rPr>
              <a:t>Short-Term Eating Behavior Is Influenced by Ghrelin, PYY</a:t>
            </a:r>
            <a:r>
              <a:rPr lang="en-US" sz="3400" baseline="-25000" dirty="0">
                <a:solidFill>
                  <a:srgbClr val="4E4CB4"/>
                </a:solidFill>
                <a:latin typeface="Arial" panose="020B0604020202020204" pitchFamily="34" charset="0"/>
                <a:cs typeface="Arial" panose="020B0604020202020204" pitchFamily="34" charset="0"/>
              </a:rPr>
              <a:t>3-36</a:t>
            </a:r>
            <a:r>
              <a:rPr lang="en-US" sz="3400" dirty="0">
                <a:solidFill>
                  <a:srgbClr val="4E4CB4"/>
                </a:solidFill>
                <a:latin typeface="Arial" panose="020B0604020202020204" pitchFamily="34" charset="0"/>
                <a:cs typeface="Arial" panose="020B0604020202020204" pitchFamily="34" charset="0"/>
              </a:rPr>
              <a:t>, and Cannabinoids</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8E534FE3-6D37-594D-8282-DBE6E67995EC}"/>
              </a:ext>
            </a:extLst>
          </p:cNvPr>
          <p:cNvSpPr txBox="1">
            <a:spLocks noChangeArrowheads="1"/>
          </p:cNvSpPr>
          <p:nvPr/>
        </p:nvSpPr>
        <p:spPr bwMode="auto">
          <a:xfrm>
            <a:off x="302602" y="2247900"/>
            <a:ext cx="853879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ghrelin </a:t>
            </a:r>
            <a:r>
              <a:rPr lang="en-US" sz="2400" dirty="0">
                <a:latin typeface="Arial" panose="020B0604020202020204" pitchFamily="34" charset="0"/>
                <a:cs typeface="Arial" panose="020B0604020202020204" pitchFamily="34" charset="0"/>
              </a:rPr>
              <a:t>= a peptide hormone produced in cells lining the stomach</a:t>
            </a:r>
          </a:p>
          <a:p>
            <a:pPr lvl="1"/>
            <a:r>
              <a:rPr lang="en-US" sz="2400" dirty="0">
                <a:latin typeface="Arial" panose="020B0604020202020204" pitchFamily="34" charset="0"/>
                <a:cs typeface="Arial" panose="020B0604020202020204" pitchFamily="34" charset="0"/>
              </a:rPr>
              <a:t>acts on orexigenic (appetite-stimulating) neurons in the arcuate nucleus to produce hunger</a:t>
            </a:r>
          </a:p>
          <a:p>
            <a:pPr lvl="1"/>
            <a:r>
              <a:rPr lang="en-US" sz="2400" dirty="0">
                <a:latin typeface="Arial" panose="020B0604020202020204" pitchFamily="34" charset="0"/>
                <a:cs typeface="Arial" panose="020B0604020202020204" pitchFamily="34" charset="0"/>
              </a:rPr>
              <a:t>works on a shorter time scale than leptin and insulin</a:t>
            </a:r>
          </a:p>
          <a:p>
            <a:pPr lvl="1"/>
            <a:r>
              <a:rPr lang="en-US" sz="2400" dirty="0">
                <a:latin typeface="Arial" panose="020B0604020202020204" pitchFamily="34" charset="0"/>
                <a:cs typeface="Arial" panose="020B0604020202020204" pitchFamily="34" charset="0"/>
              </a:rPr>
              <a:t>acts through a GPCR to generate IP</a:t>
            </a:r>
            <a:r>
              <a:rPr lang="en-US" sz="2400" baseline="-25000" dirty="0">
                <a:latin typeface="Arial" panose="020B0604020202020204" pitchFamily="34" charset="0"/>
                <a:cs typeface="Arial" panose="020B0604020202020204" pitchFamily="34" charset="0"/>
              </a:rPr>
              <a:t>3</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92383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51F83-A3AD-4BCD-A324-6574329D77E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Variations in Blood Concentrations of Glucose, Ghrelin, and Insulin</a:t>
            </a:r>
            <a:endParaRPr lang="en-AU" dirty="0"/>
          </a:p>
        </p:txBody>
      </p:sp>
      <p:sp>
        <p:nvSpPr>
          <p:cNvPr id="8" name="Google Shape;390;g847cf01710_0_68">
            <a:extLst>
              <a:ext uri="{FF2B5EF4-FFF2-40B4-BE49-F238E27FC236}">
                <a16:creationId xmlns:a16="http://schemas.microsoft.com/office/drawing/2014/main" id="{3CAB141C-FD95-1444-9173-AC92F42ED14E}"/>
              </a:ext>
            </a:extLst>
          </p:cNvPr>
          <p:cNvSpPr txBox="1">
            <a:spLocks noChangeArrowheads="1"/>
          </p:cNvSpPr>
          <p:nvPr/>
        </p:nvSpPr>
        <p:spPr bwMode="auto">
          <a:xfrm>
            <a:off x="352425" y="1676400"/>
            <a:ext cx="452437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ghrelin concentration in the blood peaks just before a meal</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injection of ghrelin into humans produces immediate sensations of intense hunger</a:t>
            </a:r>
          </a:p>
        </p:txBody>
      </p:sp>
      <p:pic>
        <p:nvPicPr>
          <p:cNvPr id="3" name="Picture 2" descr="All of the horizontal axes are labeled time of day, ranging from before 8:30 to after 12:00 am and labeled in varying increments. Dashed vertical lines at 8:30 am, 12:00 pm, 5:00 pm, and 8:30 pm are labeled breakfast lunch, dinner, and snack, respectively. Part a is labeled ghrelin. The vertical axis is labeled ghrelin (p g / m L) ranging from 200 to 800, labeled in increments of 100. The variation between peaks is jagged. A green curve begins at 500 at the left end of the horizontal axis, increases to (8:30 am, 700), decreases to (9:00 am, 330), rises to (12:10, 680), drops to (3:00, 400), rises to (5:00 pm, 650), decreases to (7:00 pm, 420), and gradually levels off to end at the right end of the graph at 630 on the vertical axis. Part b is labeled plasma glucose. The vertical axis is labeled plasma glucose (m mol / L) ranging from below 4 to 8, labeled in increments of 1. A blue curve begins at (8:15 pm, 4.8), rises to (9:00 am, 6), drops to (10 am, 3.6), rises to (12:10, 6), drops to a relatively stable range between about 3 and 4:50 pm of 4.6, peaks at (6:00 pm, 6.9), decreases to (8:30, 4.3), rises to (8:45 pm, 5.3), and levels off to end ato 4.8 at the right end of the graph. Part c is labeled insulin. The vertical axis is labeled insulin (p mol / L) ranging from 0 to 700, labeled in increments of 100. A red curve begins at (8:15 pm, 70), rises to (8:35 am, 305), drops to (12 pm, 60), rises to (1:30, 430), drops to (5:00 pm, 90), rises to (6:30 pm, 510), drops to (8:30 pm, 100), rises to (8:40 pm, 180), and drops to end at the right end of the graph at 50 on the vertical axis. All data are approximate.">
            <a:extLst>
              <a:ext uri="{FF2B5EF4-FFF2-40B4-BE49-F238E27FC236}">
                <a16:creationId xmlns:a16="http://schemas.microsoft.com/office/drawing/2014/main" id="{3678319A-45DE-8647-A530-FA830856C10E}"/>
              </a:ext>
            </a:extLst>
          </p:cNvPr>
          <p:cNvPicPr>
            <a:picLocks noChangeAspect="1"/>
          </p:cNvPicPr>
          <p:nvPr/>
        </p:nvPicPr>
        <p:blipFill>
          <a:blip r:embed="rId3"/>
          <a:stretch>
            <a:fillRect/>
          </a:stretch>
        </p:blipFill>
        <p:spPr>
          <a:xfrm>
            <a:off x="5181602" y="1447800"/>
            <a:ext cx="3275665" cy="5085080"/>
          </a:xfrm>
          <a:prstGeom prst="rect">
            <a:avLst/>
          </a:prstGeom>
        </p:spPr>
      </p:pic>
    </p:spTree>
    <p:extLst>
      <p:ext uri="{BB962C8B-B14F-4D97-AF65-F5344CB8AC3E}">
        <p14:creationId xmlns:p14="http://schemas.microsoft.com/office/powerpoint/2010/main" val="97024231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0D7F-7264-45EF-A37C-DE969831A2FC}"/>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PYY</a:t>
            </a:r>
            <a:r>
              <a:rPr lang="en-US" baseline="-25000" dirty="0">
                <a:solidFill>
                  <a:schemeClr val="accent4"/>
                </a:solidFill>
                <a:latin typeface="Arial" panose="020B0604020202020204" pitchFamily="34" charset="0"/>
                <a:cs typeface="Arial" panose="020B0604020202020204" pitchFamily="34" charset="0"/>
              </a:rPr>
              <a:t>3-36 </a:t>
            </a:r>
            <a:r>
              <a:rPr lang="en-US" dirty="0">
                <a:solidFill>
                  <a:schemeClr val="accent4"/>
                </a:solidFill>
                <a:latin typeface="Arial" panose="020B0604020202020204" pitchFamily="34" charset="0"/>
                <a:cs typeface="Arial" panose="020B0604020202020204" pitchFamily="34" charset="0"/>
              </a:rPr>
              <a:t>Acts to Lessen Hunger After a Meal</a:t>
            </a:r>
            <a:endParaRPr lang="en-AU" dirty="0"/>
          </a:p>
        </p:txBody>
      </p:sp>
      <p:sp>
        <p:nvSpPr>
          <p:cNvPr id="8" name="Google Shape;390;g847cf01710_0_68">
            <a:extLst>
              <a:ext uri="{FF2B5EF4-FFF2-40B4-BE49-F238E27FC236}">
                <a16:creationId xmlns:a16="http://schemas.microsoft.com/office/drawing/2014/main" id="{3CAB141C-FD95-1444-9173-AC92F42ED14E}"/>
              </a:ext>
            </a:extLst>
          </p:cNvPr>
          <p:cNvSpPr txBox="1">
            <a:spLocks noChangeArrowheads="1"/>
          </p:cNvSpPr>
          <p:nvPr/>
        </p:nvSpPr>
        <p:spPr bwMode="auto">
          <a:xfrm>
            <a:off x="352425" y="1676400"/>
            <a:ext cx="848677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PYY</a:t>
            </a:r>
            <a:r>
              <a:rPr lang="en-US" sz="2400" b="1" baseline="-25000" dirty="0">
                <a:latin typeface="Arial" panose="020B0604020202020204" pitchFamily="34" charset="0"/>
                <a:cs typeface="Arial" panose="020B0604020202020204" pitchFamily="34" charset="0"/>
              </a:rPr>
              <a:t>3-36</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 a peptide hormone secreted by endocrine cells in the small intestine and colon in response to food entering from the stomach</a:t>
            </a:r>
          </a:p>
          <a:p>
            <a:pPr lvl="1"/>
            <a:r>
              <a:rPr lang="en-US" sz="2400" dirty="0">
                <a:latin typeface="Arial" panose="020B0604020202020204" pitchFamily="34" charset="0"/>
                <a:cs typeface="Arial" panose="020B0604020202020204" pitchFamily="34" charset="0"/>
              </a:rPr>
              <a:t>acts on orexigenic neurons in the arcuate nucleus to inhibit NPY release and reduce hunger</a:t>
            </a:r>
          </a:p>
        </p:txBody>
      </p:sp>
    </p:spTree>
    <p:extLst>
      <p:ext uri="{BB962C8B-B14F-4D97-AF65-F5344CB8AC3E}">
        <p14:creationId xmlns:p14="http://schemas.microsoft.com/office/powerpoint/2010/main" val="315167781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792CB4-4980-41E0-B151-A897467CB2CD}"/>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Cannabinoids</a:t>
            </a:r>
            <a:endParaRPr lang="en-AU" dirty="0"/>
          </a:p>
        </p:txBody>
      </p:sp>
      <p:sp>
        <p:nvSpPr>
          <p:cNvPr id="8" name="Google Shape;390;g847cf01710_0_68">
            <a:extLst>
              <a:ext uri="{FF2B5EF4-FFF2-40B4-BE49-F238E27FC236}">
                <a16:creationId xmlns:a16="http://schemas.microsoft.com/office/drawing/2014/main" id="{3CAB141C-FD95-1444-9173-AC92F42ED14E}"/>
              </a:ext>
            </a:extLst>
          </p:cNvPr>
          <p:cNvSpPr txBox="1">
            <a:spLocks noChangeArrowheads="1"/>
          </p:cNvSpPr>
          <p:nvPr/>
        </p:nvSpPr>
        <p:spPr bwMode="auto">
          <a:xfrm>
            <a:off x="266700" y="1363662"/>
            <a:ext cx="5410200" cy="480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endocannabinoids </a:t>
            </a:r>
            <a:r>
              <a:rPr lang="en-US" sz="2400" dirty="0">
                <a:latin typeface="Arial" panose="020B0604020202020204" pitchFamily="34" charset="0"/>
                <a:cs typeface="Arial" panose="020B0604020202020204" pitchFamily="34" charset="0"/>
              </a:rPr>
              <a:t>= eicosanoid lipid messengers that signal the availability of sweet or fatty food and stimulate its consumption </a:t>
            </a:r>
          </a:p>
          <a:p>
            <a:pPr lvl="1"/>
            <a:r>
              <a:rPr lang="en-US" sz="2400" dirty="0">
                <a:latin typeface="Arial" panose="020B0604020202020204" pitchFamily="34" charset="0"/>
                <a:cs typeface="Arial" panose="020B0604020202020204" pitchFamily="34" charset="0"/>
              </a:rPr>
              <a:t>act through specific GPCRs in the brain and PNS that control ion channels</a:t>
            </a:r>
          </a:p>
          <a:p>
            <a:pPr marL="533400" lvl="1"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cannabinoid receptors also mediate the psychoactive effects of ∆</a:t>
            </a:r>
            <a:r>
              <a:rPr lang="en-US" sz="2400" baseline="30000" dirty="0">
                <a:latin typeface="Arial" panose="020B0604020202020204" pitchFamily="34" charset="0"/>
                <a:cs typeface="Arial" panose="020B0604020202020204" pitchFamily="34" charset="0"/>
              </a:rPr>
              <a:t>9</a:t>
            </a:r>
            <a:r>
              <a:rPr lang="en-US" sz="2400" dirty="0">
                <a:latin typeface="Arial" panose="020B0604020202020204" pitchFamily="34" charset="0"/>
                <a:cs typeface="Arial" panose="020B0604020202020204" pitchFamily="34" charset="0"/>
              </a:rPr>
              <a:t>-tetrahydrocannabinol (the main active ingredient in marijuana)</a:t>
            </a:r>
          </a:p>
          <a:p>
            <a:pPr marL="50800" indent="0">
              <a:buNone/>
            </a:pPr>
            <a:endParaRPr lang="en-US" dirty="0"/>
          </a:p>
        </p:txBody>
      </p:sp>
      <p:pic>
        <p:nvPicPr>
          <p:cNvPr id="3" name="Picture 2" descr="The endocannabinoids are italicized N end italics-arachidonoylethanolamide (N A E), anandamide and 2-arachidonoylglycerol (2-AG). Italicized N end italics-arachidonoylethanolamide (N A E), anandamide: N H is bonded to C H 2 C H 2 O H to the right and to C to the left double bonded to O above and bonded to C H 2 C H 2 C H 2 C H double bonded to C N bonded to C N bonded to C H double bonded to C H bonded to C H 2 to the lower left bonded to C H double bonded to C H bonded to C H 2 bonded to C H double bonded to C H bonded to C H 2 bonded to C H 2 bonded to C H 2 bonded to C H 2 connected by a vertical bond to C H 3 below. The overall structure consists of a seven-membered ring missing its right side joined with an eight-membered ring missing its left and right sides, providing an overall symmetrical structure. 2-arachidonoylglycerol (2-AG) is similar except N H is replaced by O further bonded to C H bonded to 2 C H 2 O H and the final C H 3 is to the right instead of below. Tetrahydrocannabinol (T H C): A benzene ring has a top vertex bonded to O H, a lower right vertex bonded to a five-carbon zigzag chain, and a left side double bond shared with a six-membered ring to the left that has O substituted for C at its bottom vertex, a lower left vertex bonded to 2 C H 3, and an upper left side shared with the lower right side of a six-membered ring with a double bond at its upper right side and a top vertex bonded to C H 3. Cannabidiol (C B D): A benzene ring has a top vertex bonded to O H, a lower right vertex bonded to a five-carbon zigzag chain, and a left side double bond shared with a partial six-membered ring to the left that has O substituted for C at its bottom vertex shifted to the right and further bonded to H, a lower left vertex bonded to C H 3, a double bond at the lower left side that does not extend fully across that side; and an upper left vertex shared with the lower right vertex of a six-membered ring to its upper left that has a double bond at its upper right side and a top vertex bonded to C H 3. The top vertex of the central partial ring shared with the lower right vertex of the upper left ring is hashed wedge bonded to H and the upper left vertex of the central partial ring shared with the bottom vertex of the upper left ring is sold wedge bonded to H.">
            <a:extLst>
              <a:ext uri="{FF2B5EF4-FFF2-40B4-BE49-F238E27FC236}">
                <a16:creationId xmlns:a16="http://schemas.microsoft.com/office/drawing/2014/main" id="{5BE23924-2CD4-4547-A91F-9D66F6DAAC8A}"/>
              </a:ext>
            </a:extLst>
          </p:cNvPr>
          <p:cNvPicPr>
            <a:picLocks noChangeAspect="1"/>
          </p:cNvPicPr>
          <p:nvPr/>
        </p:nvPicPr>
        <p:blipFill>
          <a:blip r:embed="rId3"/>
          <a:stretch>
            <a:fillRect/>
          </a:stretch>
        </p:blipFill>
        <p:spPr>
          <a:xfrm>
            <a:off x="6172200" y="1447800"/>
            <a:ext cx="2243256" cy="5109639"/>
          </a:xfrm>
          <a:prstGeom prst="rect">
            <a:avLst/>
          </a:prstGeom>
        </p:spPr>
      </p:pic>
    </p:spTree>
    <p:extLst>
      <p:ext uri="{BB962C8B-B14F-4D97-AF65-F5344CB8AC3E}">
        <p14:creationId xmlns:p14="http://schemas.microsoft.com/office/powerpoint/2010/main" val="277445569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41F56-7E20-4161-B94D-661319B7182D}"/>
              </a:ext>
            </a:extLst>
          </p:cNvPr>
          <p:cNvSpPr>
            <a:spLocks noGrp="1"/>
          </p:cNvSpPr>
          <p:nvPr>
            <p:ph type="title"/>
          </p:nvPr>
        </p:nvSpPr>
        <p:spPr/>
        <p:txBody>
          <a:bodyPr/>
          <a:lstStyle/>
          <a:p>
            <a:r>
              <a:rPr lang="en-US" sz="3400" dirty="0">
                <a:solidFill>
                  <a:srgbClr val="4E4CB4"/>
                </a:solidFill>
                <a:latin typeface="Arial" panose="020B0604020202020204" pitchFamily="34" charset="0"/>
                <a:cs typeface="Arial" panose="020B0604020202020204" pitchFamily="34" charset="0"/>
              </a:rPr>
              <a:t>Microbial Symbionts in the Gut Influence Energy Metabolism and Adipogenesis</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8E534FE3-6D37-594D-8282-DBE6E67995EC}"/>
              </a:ext>
            </a:extLst>
          </p:cNvPr>
          <p:cNvSpPr txBox="1">
            <a:spLocks noChangeArrowheads="1"/>
          </p:cNvSpPr>
          <p:nvPr/>
        </p:nvSpPr>
        <p:spPr bwMode="auto">
          <a:xfrm>
            <a:off x="336934" y="1828800"/>
            <a:ext cx="4269398"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Adult humans are hosts to ~10</a:t>
            </a:r>
            <a:r>
              <a:rPr lang="en-US" sz="2400" baseline="30000" dirty="0">
                <a:latin typeface="Arial" panose="020B0604020202020204" pitchFamily="34" charset="0"/>
                <a:cs typeface="Arial" panose="020B0604020202020204" pitchFamily="34" charset="0"/>
              </a:rPr>
              <a:t>14</a:t>
            </a:r>
            <a:r>
              <a:rPr lang="en-US" sz="2400" dirty="0">
                <a:latin typeface="Arial" panose="020B0604020202020204" pitchFamily="34" charset="0"/>
                <a:cs typeface="Arial" panose="020B0604020202020204" pitchFamily="34" charset="0"/>
              </a:rPr>
              <a:t> gut microbes.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Microbial symbionts in the gut release fermentation products and secondary bile acids.</a:t>
            </a:r>
          </a:p>
          <a:p>
            <a:pPr lvl="1"/>
            <a:r>
              <a:rPr lang="en-US" sz="2400" dirty="0">
                <a:latin typeface="Arial" panose="020B0604020202020204" pitchFamily="34" charset="0"/>
                <a:cs typeface="Arial" panose="020B0604020202020204" pitchFamily="34" charset="0"/>
              </a:rPr>
              <a:t>influence release of gut hormones that regulate body mass </a:t>
            </a:r>
          </a:p>
        </p:txBody>
      </p:sp>
      <p:pic>
        <p:nvPicPr>
          <p:cNvPr id="3" name="Picture 2" descr="A digestive tract is shown to the upper left with a close-up of the intestine shown and cutaway to show the structures inside. An arrow shows food entering the esophagus. Many small purple rods form stands within the intestine. Two of these rods are labeled gut microbiota endocrine organ. Carbohydrates is shown with an arrow pointing to S C F A, from which an arrow points up to a box containing text reading upward-pointing arrow energy availability, upward-pointing arrow G P C R signaling. Primary bile acids are shown with an arrow pointing to secondary bile acids, from which an arrow points up to a box containing text reading upward-pointing arrow B A T activation, upward-pointing arrow energy expenditure, downward-pointing arrow inflammation, downward-pointing arrow insulin sensitivity. Phosphatidylcholine L-carnitine has an arrow pointing right to T M A, from which an arrow loops around through the liver to text reading, T M O A. An arrow points up to a box labeled atherosclerotic plaque, an arrow points right to an irregularly-shaped white cell with a light blue nucleus labeled macrophage activation, and an arrow points down to a box reading, upward-pointing arrow symbol forward cholesterol transport, downward-pointing arrow symbol reverse cholesterol transport. Dashed arrows point from the box showing effects on cholesterol transport and from macrophage activation to a green triangle enclosed in a green circle beneath atherosclerotic plaque.">
            <a:extLst>
              <a:ext uri="{FF2B5EF4-FFF2-40B4-BE49-F238E27FC236}">
                <a16:creationId xmlns:a16="http://schemas.microsoft.com/office/drawing/2014/main" id="{F47F9312-3870-D344-A63D-9DACCFFE365F}"/>
              </a:ext>
            </a:extLst>
          </p:cNvPr>
          <p:cNvPicPr>
            <a:picLocks noChangeAspect="1"/>
          </p:cNvPicPr>
          <p:nvPr/>
        </p:nvPicPr>
        <p:blipFill>
          <a:blip r:embed="rId3"/>
          <a:stretch>
            <a:fillRect/>
          </a:stretch>
        </p:blipFill>
        <p:spPr>
          <a:xfrm>
            <a:off x="5029200" y="1850571"/>
            <a:ext cx="3650532" cy="4610100"/>
          </a:xfrm>
          <a:prstGeom prst="rect">
            <a:avLst/>
          </a:prstGeom>
        </p:spPr>
      </p:pic>
    </p:spTree>
    <p:extLst>
      <p:ext uri="{BB962C8B-B14F-4D97-AF65-F5344CB8AC3E}">
        <p14:creationId xmlns:p14="http://schemas.microsoft.com/office/powerpoint/2010/main" val="12657050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B5109-FD34-48A7-B61C-D0DC9F0515E0}"/>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Probiotics and Prebiotics</a:t>
            </a:r>
            <a:endParaRPr lang="en-AU" dirty="0"/>
          </a:p>
        </p:txBody>
      </p:sp>
      <p:sp>
        <p:nvSpPr>
          <p:cNvPr id="8" name="Google Shape;390;g847cf01710_0_68">
            <a:extLst>
              <a:ext uri="{FF2B5EF4-FFF2-40B4-BE49-F238E27FC236}">
                <a16:creationId xmlns:a16="http://schemas.microsoft.com/office/drawing/2014/main" id="{3CAB141C-FD95-1444-9173-AC92F42ED14E}"/>
              </a:ext>
            </a:extLst>
          </p:cNvPr>
          <p:cNvSpPr txBox="1">
            <a:spLocks noChangeArrowheads="1"/>
          </p:cNvSpPr>
          <p:nvPr/>
        </p:nvSpPr>
        <p:spPr bwMode="auto">
          <a:xfrm>
            <a:off x="304800" y="1363662"/>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weight reduction might be accomplished by adding to the gut either: </a:t>
            </a:r>
          </a:p>
          <a:p>
            <a:pPr lvl="1"/>
            <a:r>
              <a:rPr lang="en-US" sz="2400" b="1" dirty="0">
                <a:latin typeface="Arial" panose="020B0604020202020204" pitchFamily="34" charset="0"/>
                <a:cs typeface="Arial" panose="020B0604020202020204" pitchFamily="34" charset="0"/>
              </a:rPr>
              <a:t>probiotics</a:t>
            </a:r>
            <a:r>
              <a:rPr lang="en-US" sz="2400" dirty="0">
                <a:latin typeface="Arial" panose="020B0604020202020204" pitchFamily="34" charset="0"/>
                <a:cs typeface="Arial" panose="020B0604020202020204" pitchFamily="34" charset="0"/>
              </a:rPr>
              <a:t> (microbial species that disfavor adipogenesis)</a:t>
            </a:r>
          </a:p>
          <a:p>
            <a:pPr lvl="1"/>
            <a:r>
              <a:rPr lang="en-US" sz="2400" b="1" dirty="0">
                <a:latin typeface="Arial" panose="020B0604020202020204" pitchFamily="34" charset="0"/>
                <a:cs typeface="Arial" panose="020B0604020202020204" pitchFamily="34" charset="0"/>
              </a:rPr>
              <a:t>prebiotics </a:t>
            </a:r>
            <a:r>
              <a:rPr lang="en-US" sz="2400" dirty="0">
                <a:latin typeface="Arial" panose="020B0604020202020204" pitchFamily="34" charset="0"/>
                <a:cs typeface="Arial" panose="020B0604020202020204" pitchFamily="34" charset="0"/>
              </a:rPr>
              <a:t>(nutrients that favor the dominance of probiotic microbes)</a:t>
            </a:r>
          </a:p>
          <a:p>
            <a:pPr marL="533400" lvl="1" indent="0">
              <a:buNone/>
            </a:pP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57063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19406-79F3-46A0-8E6D-4B77F95EEBD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Water-Insoluble Hormones Pass Through the Plasma Membrane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40401" y="1600200"/>
            <a:ext cx="481651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water-insoluble hormones = readily enter the cell and bind receptor proteins in the nucleus to alter the expression of specific genes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promote maximal responses after hours or days</a:t>
            </a:r>
          </a:p>
          <a:p>
            <a:pPr lvl="1"/>
            <a:endParaRPr lang="en-US" sz="16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6" name="Picture 5" descr="A figure shows two general mechanisms of hormone action, one involving the action of peptide hormones and the other involving the action of steroid and thyroid hormones.">
            <a:extLst>
              <a:ext uri="{FF2B5EF4-FFF2-40B4-BE49-F238E27FC236}">
                <a16:creationId xmlns:a16="http://schemas.microsoft.com/office/drawing/2014/main" id="{C4927E7E-2FAD-3348-BB7E-AADB7047B61E}"/>
              </a:ext>
            </a:extLst>
          </p:cNvPr>
          <p:cNvPicPr>
            <a:picLocks noChangeAspect="1"/>
          </p:cNvPicPr>
          <p:nvPr/>
        </p:nvPicPr>
        <p:blipFill>
          <a:blip r:embed="rId3"/>
          <a:stretch>
            <a:fillRect/>
          </a:stretch>
        </p:blipFill>
        <p:spPr>
          <a:xfrm>
            <a:off x="5179017" y="1600200"/>
            <a:ext cx="3783109" cy="4964880"/>
          </a:xfrm>
          <a:prstGeom prst="rect">
            <a:avLst/>
          </a:prstGeom>
        </p:spPr>
      </p:pic>
    </p:spTree>
    <p:extLst>
      <p:ext uri="{BB962C8B-B14F-4D97-AF65-F5344CB8AC3E}">
        <p14:creationId xmlns:p14="http://schemas.microsoft.com/office/powerpoint/2010/main" val="589493287"/>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9CB563AE-2D2A-47A8-994D-411C7318405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78903" y="412504"/>
            <a:ext cx="944962" cy="701101"/>
          </a:xfrm>
          <a:prstGeom prst="rect">
            <a:avLst/>
          </a:prstGeom>
        </p:spPr>
      </p:pic>
      <p:sp>
        <p:nvSpPr>
          <p:cNvPr id="2" name="Title 1">
            <a:extLst>
              <a:ext uri="{FF2B5EF4-FFF2-40B4-BE49-F238E27FC236}">
                <a16:creationId xmlns:a16="http://schemas.microsoft.com/office/drawing/2014/main" id="{61699B9A-B6D8-4929-BC7D-CE01DE059C5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Maintaining an optimal body mass is an important priority in the adult mammal. </a:t>
            </a:r>
            <a:r>
              <a:rPr lang="en-US" sz="2400" dirty="0">
                <a:latin typeface="Arial" panose="020B0604020202020204" pitchFamily="34" charset="0"/>
                <a:cs typeface="Arial" panose="020B0604020202020204" pitchFamily="34" charset="0"/>
              </a:rPr>
              <a:t>Body mass is a function of dietary intake, physical activity, and the choice of metabolic fuel, all of which are subject to hormonal regulation. Hormonal signals between the brain, the adipose tissue, and the gastrointestinal tract help to set activity and feeding behavior. </a:t>
            </a:r>
          </a:p>
          <a:p>
            <a:endParaRPr lang="en-US" sz="2400" dirty="0"/>
          </a:p>
          <a:p>
            <a:endParaRPr lang="en-US" sz="2400" dirty="0"/>
          </a:p>
        </p:txBody>
      </p:sp>
    </p:spTree>
    <p:extLst>
      <p:ext uri="{BB962C8B-B14F-4D97-AF65-F5344CB8AC3E}">
        <p14:creationId xmlns:p14="http://schemas.microsoft.com/office/powerpoint/2010/main" val="158739840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D6420-BB1D-4ECC-BEE7-CF2E66EE93D4}"/>
              </a:ext>
            </a:extLst>
          </p:cNvPr>
          <p:cNvSpPr>
            <a:spLocks noGrp="1"/>
          </p:cNvSpPr>
          <p:nvPr>
            <p:ph type="title"/>
          </p:nvPr>
        </p:nvSpPr>
        <p:spPr/>
        <p:txBody>
          <a:bodyPr/>
          <a:lstStyle/>
          <a:p>
            <a:r>
              <a:rPr lang="en-US" sz="3400" dirty="0">
                <a:solidFill>
                  <a:schemeClr val="accent4"/>
                </a:solidFill>
                <a:latin typeface="Arial" panose="020B0604020202020204" pitchFamily="34" charset="0"/>
                <a:cs typeface="Arial" panose="020B0604020202020204" pitchFamily="34" charset="0"/>
              </a:rPr>
              <a:t>Endocrine Cell Interactions with Gut Microbes May Affect Peptide Release</a:t>
            </a:r>
            <a:endParaRPr lang="en-AU" sz="3400" dirty="0"/>
          </a:p>
        </p:txBody>
      </p:sp>
      <p:sp>
        <p:nvSpPr>
          <p:cNvPr id="8" name="Google Shape;390;g847cf01710_0_68">
            <a:extLst>
              <a:ext uri="{FF2B5EF4-FFF2-40B4-BE49-F238E27FC236}">
                <a16:creationId xmlns:a16="http://schemas.microsoft.com/office/drawing/2014/main" id="{3CAB141C-FD95-1444-9173-AC92F42ED14E}"/>
              </a:ext>
            </a:extLst>
          </p:cNvPr>
          <p:cNvSpPr txBox="1">
            <a:spLocks noChangeArrowheads="1"/>
          </p:cNvSpPr>
          <p:nvPr/>
        </p:nvSpPr>
        <p:spPr bwMode="auto">
          <a:xfrm>
            <a:off x="304800" y="17526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endocrine cells in the intestinal tract secrete peptides that modulate food intake and energy expenditure:</a:t>
            </a:r>
          </a:p>
          <a:p>
            <a:pPr lvl="1"/>
            <a:r>
              <a:rPr lang="en-US" sz="2400" dirty="0">
                <a:latin typeface="Arial" panose="020B0604020202020204" pitchFamily="34" charset="0"/>
                <a:cs typeface="Arial" panose="020B0604020202020204" pitchFamily="34" charset="0"/>
              </a:rPr>
              <a:t>the anorexigenic PYY</a:t>
            </a:r>
            <a:r>
              <a:rPr lang="en-US" sz="2400" baseline="-25000" dirty="0">
                <a:latin typeface="Arial" panose="020B0604020202020204" pitchFamily="34" charset="0"/>
                <a:cs typeface="Arial" panose="020B0604020202020204" pitchFamily="34" charset="0"/>
              </a:rPr>
              <a:t>3–36</a:t>
            </a:r>
            <a:r>
              <a:rPr lang="en-US" sz="2400" dirty="0">
                <a:latin typeface="Arial" panose="020B0604020202020204" pitchFamily="34" charset="0"/>
                <a:cs typeface="Arial" panose="020B0604020202020204" pitchFamily="34" charset="0"/>
              </a:rPr>
              <a:t> and GLP-1</a:t>
            </a:r>
          </a:p>
          <a:p>
            <a:pPr lvl="1"/>
            <a:r>
              <a:rPr lang="en-US" sz="2400" dirty="0">
                <a:latin typeface="Arial" panose="020B0604020202020204" pitchFamily="34" charset="0"/>
                <a:cs typeface="Arial" panose="020B0604020202020204" pitchFamily="34" charset="0"/>
              </a:rPr>
              <a:t>the orexigenic ghrelin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peptide release may be affected by the interaction of endocrine cells with specific microbes in the gut or with their fermentation products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327121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29969-F67D-44A0-A642-00038B3637E0}"/>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23.5</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Diabetes Mellitus</a:t>
            </a:r>
            <a:endParaRPr lang="en-AU" dirty="0"/>
          </a:p>
        </p:txBody>
      </p:sp>
    </p:spTree>
    <p:extLst>
      <p:ext uri="{BB962C8B-B14F-4D97-AF65-F5344CB8AC3E}">
        <p14:creationId xmlns:p14="http://schemas.microsoft.com/office/powerpoint/2010/main" val="374576065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23A5F-5C21-41BA-88A2-4CD8B19972E4}"/>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Diabetes Mellitus</a:t>
            </a:r>
            <a:endParaRPr lang="en-AU" dirty="0"/>
          </a:p>
        </p:txBody>
      </p:sp>
      <p:sp>
        <p:nvSpPr>
          <p:cNvPr id="8" name="Google Shape;390;g847cf01710_0_68">
            <a:extLst>
              <a:ext uri="{FF2B5EF4-FFF2-40B4-BE49-F238E27FC236}">
                <a16:creationId xmlns:a16="http://schemas.microsoft.com/office/drawing/2014/main" id="{3CAB141C-FD95-1444-9173-AC92F42ED14E}"/>
              </a:ext>
            </a:extLst>
          </p:cNvPr>
          <p:cNvSpPr txBox="1">
            <a:spLocks noChangeArrowheads="1"/>
          </p:cNvSpPr>
          <p:nvPr/>
        </p:nvSpPr>
        <p:spPr bwMode="auto">
          <a:xfrm>
            <a:off x="304800" y="1524000"/>
            <a:ext cx="85344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diabetes mellitus </a:t>
            </a:r>
            <a:r>
              <a:rPr lang="en-US" sz="2400" dirty="0">
                <a:latin typeface="Arial" panose="020B0604020202020204" pitchFamily="34" charset="0"/>
                <a:cs typeface="Arial" panose="020B0604020202020204" pitchFamily="34" charset="0"/>
              </a:rPr>
              <a:t>= a relatively common disease affecting ~9% of the U.S. population</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two major clinical classes of diabetes mellitus:</a:t>
            </a:r>
          </a:p>
          <a:p>
            <a:pPr lvl="1"/>
            <a:r>
              <a:rPr lang="en-US" sz="2400" b="1" dirty="0">
                <a:latin typeface="Arial" panose="020B0604020202020204" pitchFamily="34" charset="0"/>
                <a:cs typeface="Arial" panose="020B0604020202020204" pitchFamily="34" charset="0"/>
              </a:rPr>
              <a:t>type 1 diabetes</a:t>
            </a:r>
            <a:r>
              <a:rPr lang="en-US" sz="2400" dirty="0">
                <a:latin typeface="Arial" panose="020B0604020202020204" pitchFamily="34" charset="0"/>
                <a:cs typeface="Arial" panose="020B0604020202020204" pitchFamily="34" charset="0"/>
              </a:rPr>
              <a:t> (insulin-dependent diabetes mellitus (IDDM)) </a:t>
            </a:r>
          </a:p>
          <a:p>
            <a:pPr lvl="1"/>
            <a:r>
              <a:rPr lang="en-US" sz="2400" b="1" dirty="0">
                <a:latin typeface="Arial" panose="020B0604020202020204" pitchFamily="34" charset="0"/>
                <a:cs typeface="Arial" panose="020B0604020202020204" pitchFamily="34" charset="0"/>
              </a:rPr>
              <a:t>type 2 diabetes </a:t>
            </a:r>
            <a:r>
              <a:rPr lang="en-US" sz="2400" dirty="0">
                <a:latin typeface="Arial" panose="020B0604020202020204" pitchFamily="34" charset="0"/>
                <a:cs typeface="Arial" panose="020B0604020202020204" pitchFamily="34" charset="0"/>
              </a:rPr>
              <a:t>(non-insulin-dependent diabetes mellitus (NIDDM))</a:t>
            </a:r>
          </a:p>
        </p:txBody>
      </p:sp>
    </p:spTree>
    <p:extLst>
      <p:ext uri="{BB962C8B-B14F-4D97-AF65-F5344CB8AC3E}">
        <p14:creationId xmlns:p14="http://schemas.microsoft.com/office/powerpoint/2010/main" val="376980676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2B659-8361-4A18-A0D5-6256B3722B8F}"/>
              </a:ext>
            </a:extLst>
          </p:cNvPr>
          <p:cNvSpPr>
            <a:spLocks noGrp="1"/>
          </p:cNvSpPr>
          <p:nvPr>
            <p:ph type="title"/>
          </p:nvPr>
        </p:nvSpPr>
        <p:spPr/>
        <p:txBody>
          <a:bodyPr/>
          <a:lstStyle/>
          <a:p>
            <a:r>
              <a:rPr lang="en-US" sz="3600" dirty="0">
                <a:solidFill>
                  <a:srgbClr val="4E4CB4"/>
                </a:solidFill>
                <a:latin typeface="Arial" panose="020B0604020202020204" pitchFamily="34" charset="0"/>
                <a:cs typeface="Arial" panose="020B0604020202020204" pitchFamily="34" charset="0"/>
              </a:rPr>
              <a:t>Diabetes Mellitus Arises from Defects in Insulin Production or Action</a:t>
            </a:r>
            <a:endParaRPr lang="en-AU" sz="3600" dirty="0">
              <a:solidFill>
                <a:srgbClr val="4E4CB4"/>
              </a:solidFill>
            </a:endParaRPr>
          </a:p>
        </p:txBody>
      </p:sp>
      <p:sp>
        <p:nvSpPr>
          <p:cNvPr id="5" name="Google Shape;390;g847cf01710_0_68">
            <a:extLst>
              <a:ext uri="{FF2B5EF4-FFF2-40B4-BE49-F238E27FC236}">
                <a16:creationId xmlns:a16="http://schemas.microsoft.com/office/drawing/2014/main" id="{8E534FE3-6D37-594D-8282-DBE6E67995EC}"/>
              </a:ext>
            </a:extLst>
          </p:cNvPr>
          <p:cNvSpPr txBox="1">
            <a:spLocks noChangeArrowheads="1"/>
          </p:cNvSpPr>
          <p:nvPr/>
        </p:nvSpPr>
        <p:spPr bwMode="auto">
          <a:xfrm>
            <a:off x="303701" y="1752600"/>
            <a:ext cx="85365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type 1 diabetes = stems from an autoimmune destruction of pancreatic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cells, resulting in the inability to produce sufficient insulin </a:t>
            </a:r>
          </a:p>
          <a:p>
            <a:pPr lvl="1"/>
            <a:r>
              <a:rPr lang="en-US" sz="2400" dirty="0">
                <a:latin typeface="Arial" panose="020B0604020202020204" pitchFamily="34" charset="0"/>
                <a:cs typeface="Arial" panose="020B0604020202020204" pitchFamily="34" charset="0"/>
              </a:rPr>
              <a:t>begins early in life </a:t>
            </a:r>
          </a:p>
          <a:p>
            <a:pPr lvl="1"/>
            <a:r>
              <a:rPr lang="en-US" sz="2400" dirty="0">
                <a:latin typeface="Arial" panose="020B0604020202020204" pitchFamily="34" charset="0"/>
                <a:cs typeface="Arial" panose="020B0604020202020204" pitchFamily="34" charset="0"/>
              </a:rPr>
              <a:t>responds to insulin injection </a:t>
            </a:r>
          </a:p>
        </p:txBody>
      </p:sp>
    </p:spTree>
    <p:extLst>
      <p:ext uri="{BB962C8B-B14F-4D97-AF65-F5344CB8AC3E}">
        <p14:creationId xmlns:p14="http://schemas.microsoft.com/office/powerpoint/2010/main" val="13089818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B67F2-7A03-48C1-9E6D-F602C83E2A9E}"/>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Type 2 Diabetes</a:t>
            </a:r>
            <a:endParaRPr lang="en-AU" dirty="0"/>
          </a:p>
        </p:txBody>
      </p:sp>
      <p:sp>
        <p:nvSpPr>
          <p:cNvPr id="4" name="Google Shape;390;g847cf01710_0_68">
            <a:extLst>
              <a:ext uri="{FF2B5EF4-FFF2-40B4-BE49-F238E27FC236}">
                <a16:creationId xmlns:a16="http://schemas.microsoft.com/office/drawing/2014/main" id="{EA0FE00A-819D-7340-B36D-F5FD12FAE6B7}"/>
              </a:ext>
            </a:extLst>
          </p:cNvPr>
          <p:cNvSpPr txBox="1">
            <a:spLocks noChangeArrowheads="1"/>
          </p:cNvSpPr>
          <p:nvPr/>
        </p:nvSpPr>
        <p:spPr bwMode="auto">
          <a:xfrm>
            <a:off x="303701" y="1524000"/>
            <a:ext cx="85365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type 2 diabetes = group of diseases in which the regulatory activity of insulin is disordered </a:t>
            </a:r>
          </a:p>
          <a:p>
            <a:pPr lvl="1"/>
            <a:r>
              <a:rPr lang="en-US" sz="2400" dirty="0">
                <a:latin typeface="Arial" panose="020B0604020202020204" pitchFamily="34" charset="0"/>
                <a:cs typeface="Arial" panose="020B0604020202020204" pitchFamily="34" charset="0"/>
              </a:rPr>
              <a:t>slower to develop and typically in obese adults</a:t>
            </a:r>
          </a:p>
          <a:p>
            <a:pPr lvl="1"/>
            <a:r>
              <a:rPr lang="en-US" sz="2400" dirty="0">
                <a:latin typeface="Arial" panose="020B0604020202020204" pitchFamily="34" charset="0"/>
                <a:cs typeface="Arial" panose="020B0604020202020204" pitchFamily="34" charset="0"/>
              </a:rPr>
              <a:t>responds to insulin injection </a:t>
            </a:r>
          </a:p>
        </p:txBody>
      </p:sp>
    </p:spTree>
    <p:extLst>
      <p:ext uri="{BB962C8B-B14F-4D97-AF65-F5344CB8AC3E}">
        <p14:creationId xmlns:p14="http://schemas.microsoft.com/office/powerpoint/2010/main" val="35932786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7A924-8042-48E1-83DF-8E99BA224F99}"/>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Symptoms and Pathology </a:t>
            </a:r>
            <a:br>
              <a:rPr lang="en-US" dirty="0">
                <a:solidFill>
                  <a:schemeClr val="accent4"/>
                </a:solidFill>
                <a:latin typeface="Arial" panose="020B0604020202020204" pitchFamily="34" charset="0"/>
                <a:cs typeface="Arial" panose="020B0604020202020204" pitchFamily="34" charset="0"/>
              </a:rPr>
            </a:br>
            <a:r>
              <a:rPr lang="en-US" dirty="0">
                <a:solidFill>
                  <a:schemeClr val="accent4"/>
                </a:solidFill>
                <a:latin typeface="Arial" panose="020B0604020202020204" pitchFamily="34" charset="0"/>
                <a:cs typeface="Arial" panose="020B0604020202020204" pitchFamily="34" charset="0"/>
              </a:rPr>
              <a:t>of Diabetes</a:t>
            </a:r>
            <a:endParaRPr lang="en-AU" dirty="0"/>
          </a:p>
        </p:txBody>
      </p:sp>
      <p:sp>
        <p:nvSpPr>
          <p:cNvPr id="4" name="Google Shape;390;g847cf01710_0_68">
            <a:extLst>
              <a:ext uri="{FF2B5EF4-FFF2-40B4-BE49-F238E27FC236}">
                <a16:creationId xmlns:a16="http://schemas.microsoft.com/office/drawing/2014/main" id="{EA0FE00A-819D-7340-B36D-F5FD12FAE6B7}"/>
              </a:ext>
            </a:extLst>
          </p:cNvPr>
          <p:cNvSpPr txBox="1">
            <a:spLocks noChangeArrowheads="1"/>
          </p:cNvSpPr>
          <p:nvPr/>
        </p:nvSpPr>
        <p:spPr bwMode="auto">
          <a:xfrm>
            <a:off x="303701" y="1524000"/>
            <a:ext cx="85365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both type 1 and type 2 diabetes are characterized by excessive thirst and frequent urination</a:t>
            </a:r>
          </a:p>
          <a:p>
            <a:pPr lvl="1"/>
            <a:r>
              <a:rPr lang="en-US" sz="2400" dirty="0">
                <a:latin typeface="Arial" panose="020B0604020202020204" pitchFamily="34" charset="0"/>
                <a:cs typeface="Arial" panose="020B0604020202020204" pitchFamily="34" charset="0"/>
              </a:rPr>
              <a:t>due to excretion of large amounts of glucose in urine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pathology includes cardiovascular disease, renal failure, blindness, and neuropathy</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1081383"/>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801F9D6B-D2BE-48B3-911A-57B94B46BFC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51051" y="422436"/>
            <a:ext cx="993734" cy="695004"/>
          </a:xfrm>
          <a:prstGeom prst="rect">
            <a:avLst/>
          </a:prstGeom>
        </p:spPr>
      </p:pic>
      <p:sp>
        <p:nvSpPr>
          <p:cNvPr id="2" name="Title 1">
            <a:extLst>
              <a:ext uri="{FF2B5EF4-FFF2-40B4-BE49-F238E27FC236}">
                <a16:creationId xmlns:a16="http://schemas.microsoft.com/office/drawing/2014/main" id="{021CE481-B14A-435A-877D-13F76EDE96C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(2 of 3)</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metabolic activities of cells and organisms are complex and intertwined; perturbation at one point in the system has far-reaching consequences for health. </a:t>
            </a:r>
            <a:r>
              <a:rPr lang="en-US" sz="2400" dirty="0">
                <a:latin typeface="Arial" panose="020B0604020202020204" pitchFamily="34" charset="0"/>
                <a:cs typeface="Arial" panose="020B0604020202020204" pitchFamily="34" charset="0"/>
              </a:rPr>
              <a:t>When the normal energy-yielding metabolism of glucose and fatty acids is impeded by defective insulin signaling, the result is the disease diabetes. </a:t>
            </a:r>
          </a:p>
        </p:txBody>
      </p:sp>
    </p:spTree>
    <p:extLst>
      <p:ext uri="{BB962C8B-B14F-4D97-AF65-F5344CB8AC3E}">
        <p14:creationId xmlns:p14="http://schemas.microsoft.com/office/powerpoint/2010/main" val="59541630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4099E-A2FB-45D0-B3EA-FD5F51A35243}"/>
              </a:ext>
            </a:extLst>
          </p:cNvPr>
          <p:cNvSpPr>
            <a:spLocks noGrp="1"/>
          </p:cNvSpPr>
          <p:nvPr>
            <p:ph type="title"/>
          </p:nvPr>
        </p:nvSpPr>
        <p:spPr/>
        <p:txBody>
          <a:bodyPr/>
          <a:lstStyle/>
          <a:p>
            <a:r>
              <a:rPr lang="en-US">
                <a:solidFill>
                  <a:schemeClr val="accent4"/>
                </a:solidFill>
                <a:latin typeface="Arial" panose="020B0604020202020204" pitchFamily="34" charset="0"/>
                <a:cs typeface="Arial" panose="020B0604020202020204" pitchFamily="34" charset="0"/>
              </a:rPr>
              <a:t>Diagnosis of Diabetes</a:t>
            </a:r>
            <a:endParaRPr lang="en-AU"/>
          </a:p>
        </p:txBody>
      </p:sp>
      <p:sp>
        <p:nvSpPr>
          <p:cNvPr id="4" name="Google Shape;390;g847cf01710_0_68">
            <a:extLst>
              <a:ext uri="{FF2B5EF4-FFF2-40B4-BE49-F238E27FC236}">
                <a16:creationId xmlns:a16="http://schemas.microsoft.com/office/drawing/2014/main" id="{EA0FE00A-819D-7340-B36D-F5FD12FAE6B7}"/>
              </a:ext>
            </a:extLst>
          </p:cNvPr>
          <p:cNvSpPr txBox="1">
            <a:spLocks noChangeArrowheads="1"/>
          </p:cNvSpPr>
          <p:nvPr/>
        </p:nvSpPr>
        <p:spPr bwMode="auto">
          <a:xfrm>
            <a:off x="303701" y="1363662"/>
            <a:ext cx="85365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individuals with type 1 and type 2 diabetes are unable to take up glucose efficiently from the blood</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HbA1c = a glucose derivative of hemoglobin, which forms in the blood and reflects the average blood glucose level</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glucose-tolerance test </a:t>
            </a:r>
            <a:r>
              <a:rPr lang="en-US" sz="2400" dirty="0">
                <a:latin typeface="Arial" panose="020B0604020202020204" pitchFamily="34" charset="0"/>
                <a:cs typeface="Arial" panose="020B0604020202020204" pitchFamily="34" charset="0"/>
              </a:rPr>
              <a:t>= measures the blood glucose after an overnight fast and after drinking glucose water</a:t>
            </a:r>
          </a:p>
          <a:p>
            <a:pPr lvl="1"/>
            <a:r>
              <a:rPr lang="en-US" sz="2400" dirty="0">
                <a:latin typeface="Arial" panose="020B0604020202020204" pitchFamily="34" charset="0"/>
                <a:cs typeface="Arial" panose="020B0604020202020204" pitchFamily="34" charset="0"/>
              </a:rPr>
              <a:t>diabetic individuals assimilate the test dose of glucose poorly and glucose also appears in the urine</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8972424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2B0D08-CC8F-4243-BA9E-9946E21D5C30}"/>
              </a:ext>
            </a:extLst>
          </p:cNvPr>
          <p:cNvSpPr>
            <a:spLocks noGrp="1"/>
          </p:cNvSpPr>
          <p:nvPr>
            <p:ph type="title"/>
          </p:nvPr>
        </p:nvSpPr>
        <p:spPr>
          <a:xfrm>
            <a:off x="0" y="152400"/>
            <a:ext cx="9144000" cy="1447800"/>
          </a:xfrm>
        </p:spPr>
        <p:txBody>
          <a:bodyPr/>
          <a:lstStyle/>
          <a:p>
            <a:r>
              <a:rPr lang="en-US" sz="3400" dirty="0">
                <a:solidFill>
                  <a:srgbClr val="4E4CB4"/>
                </a:solidFill>
                <a:latin typeface="Arial" panose="020B0604020202020204" pitchFamily="34" charset="0"/>
                <a:cs typeface="Arial" panose="020B0604020202020204" pitchFamily="34" charset="0"/>
              </a:rPr>
              <a:t>Carboxylic Acids (Ketone Bodies) Accumulate in the Blood of Those with Untreated Diabetes</a:t>
            </a:r>
            <a:endParaRPr lang="en-AU" sz="3400" dirty="0">
              <a:solidFill>
                <a:srgbClr val="4E4CB4"/>
              </a:solidFill>
            </a:endParaRPr>
          </a:p>
        </p:txBody>
      </p:sp>
      <p:sp>
        <p:nvSpPr>
          <p:cNvPr id="5" name="Google Shape;390;g847cf01710_0_68">
            <a:extLst>
              <a:ext uri="{FF2B5EF4-FFF2-40B4-BE49-F238E27FC236}">
                <a16:creationId xmlns:a16="http://schemas.microsoft.com/office/drawing/2014/main" id="{8E534FE3-6D37-594D-8282-DBE6E67995EC}"/>
              </a:ext>
            </a:extLst>
          </p:cNvPr>
          <p:cNvSpPr txBox="1">
            <a:spLocks noChangeArrowheads="1"/>
          </p:cNvSpPr>
          <p:nvPr/>
        </p:nvSpPr>
        <p:spPr bwMode="auto">
          <a:xfrm>
            <a:off x="303701" y="2259932"/>
            <a:ext cx="85365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because glucose is unavailable to cells, fatty acids become the principal fuel</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this leads to excessive but incomplete oxidation of fatty acids in the liver</a:t>
            </a:r>
          </a:p>
          <a:p>
            <a:pPr lvl="1"/>
            <a:r>
              <a:rPr lang="en-US" sz="2400" dirty="0">
                <a:latin typeface="Arial" panose="020B0604020202020204" pitchFamily="34" charset="0"/>
                <a:cs typeface="Arial" panose="020B0604020202020204" pitchFamily="34" charset="0"/>
              </a:rPr>
              <a:t>high [NADH]/[NAD</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ratio produced by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oxidation inhibits the cycle</a:t>
            </a:r>
          </a:p>
          <a:p>
            <a:pPr lvl="1"/>
            <a:r>
              <a:rPr lang="en-US" sz="2400" dirty="0">
                <a:latin typeface="Arial" panose="020B0604020202020204" pitchFamily="34" charset="0"/>
                <a:cs typeface="Arial" panose="020B0604020202020204" pitchFamily="34" charset="0"/>
              </a:rPr>
              <a:t>acetyl-CoA accumulates</a:t>
            </a:r>
          </a:p>
        </p:txBody>
      </p:sp>
    </p:spTree>
    <p:extLst>
      <p:ext uri="{BB962C8B-B14F-4D97-AF65-F5344CB8AC3E}">
        <p14:creationId xmlns:p14="http://schemas.microsoft.com/office/powerpoint/2010/main" val="35620215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CA02B461-3C39-4CAB-B695-370D00F76F0C}"/>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472" y="313919"/>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E15BFC8F-D496-42CD-9DA8-DC3AE6B6E5F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tissues in a mammal are connected by</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 neurosecretory system that coordinates their activities. </a:t>
            </a:r>
            <a:r>
              <a:rPr lang="en-US" sz="2400" dirty="0">
                <a:latin typeface="Arial" panose="020B0604020202020204" pitchFamily="34" charset="0"/>
                <a:cs typeface="Arial" panose="020B0604020202020204" pitchFamily="34" charset="0"/>
              </a:rPr>
              <a:t>Mammals use chemically diverse hormones in a highly specific and multidirectional signaling system, connecting the tissues with each other and with the central nervous system.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29209387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A6FEC-90FC-4C56-A8C4-F40A81D4E9CA}"/>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Untreated Diabetes Can </a:t>
            </a:r>
            <a:br>
              <a:rPr lang="en-US" dirty="0">
                <a:solidFill>
                  <a:schemeClr val="accent4"/>
                </a:solidFill>
                <a:latin typeface="Arial" panose="020B0604020202020204" pitchFamily="34" charset="0"/>
                <a:cs typeface="Arial" panose="020B0604020202020204" pitchFamily="34" charset="0"/>
              </a:rPr>
            </a:br>
            <a:r>
              <a:rPr lang="en-US" dirty="0">
                <a:solidFill>
                  <a:schemeClr val="accent4"/>
                </a:solidFill>
                <a:latin typeface="Arial" panose="020B0604020202020204" pitchFamily="34" charset="0"/>
                <a:cs typeface="Arial" panose="020B0604020202020204" pitchFamily="34" charset="0"/>
              </a:rPr>
              <a:t>Cause Ketoacidosis</a:t>
            </a:r>
            <a:endParaRPr lang="en-AU" dirty="0"/>
          </a:p>
        </p:txBody>
      </p:sp>
      <p:sp>
        <p:nvSpPr>
          <p:cNvPr id="4" name="Google Shape;390;g847cf01710_0_68">
            <a:extLst>
              <a:ext uri="{FF2B5EF4-FFF2-40B4-BE49-F238E27FC236}">
                <a16:creationId xmlns:a16="http://schemas.microsoft.com/office/drawing/2014/main" id="{EA0FE00A-819D-7340-B36D-F5FD12FAE6B7}"/>
              </a:ext>
            </a:extLst>
          </p:cNvPr>
          <p:cNvSpPr txBox="1">
            <a:spLocks noChangeArrowheads="1"/>
          </p:cNvSpPr>
          <p:nvPr/>
        </p:nvSpPr>
        <p:spPr bwMode="auto">
          <a:xfrm>
            <a:off x="303701" y="1600200"/>
            <a:ext cx="85365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accumulated acetyl-CoA leads to </a:t>
            </a:r>
            <a:r>
              <a:rPr lang="en-US" sz="2400" b="1" dirty="0">
                <a:latin typeface="Arial" panose="020B0604020202020204" pitchFamily="34" charset="0"/>
                <a:cs typeface="Arial" panose="020B0604020202020204" pitchFamily="34" charset="0"/>
              </a:rPr>
              <a:t>ketosis</a:t>
            </a:r>
            <a:r>
              <a:rPr lang="en-US" sz="2400" dirty="0">
                <a:latin typeface="Arial" panose="020B0604020202020204" pitchFamily="34" charset="0"/>
                <a:cs typeface="Arial" panose="020B0604020202020204" pitchFamily="34" charset="0"/>
              </a:rPr>
              <a:t> (the overproduction of ketone bodies)</a:t>
            </a:r>
          </a:p>
          <a:p>
            <a:pPr lvl="1"/>
            <a:r>
              <a:rPr lang="en-US" sz="2400" dirty="0">
                <a:latin typeface="Arial" panose="020B0604020202020204" pitchFamily="34" charset="0"/>
                <a:cs typeface="Arial" panose="020B0604020202020204" pitchFamily="34" charset="0"/>
              </a:rPr>
              <a:t>results in greatly increased concentrations of ketone bodies in the blood (ketonemia) and urine (ketonuria) </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ionization of ketone bodies can lead to </a:t>
            </a:r>
            <a:r>
              <a:rPr lang="en-US" sz="2400" b="1" dirty="0">
                <a:latin typeface="Arial" panose="020B0604020202020204" pitchFamily="34" charset="0"/>
                <a:cs typeface="Arial" panose="020B0604020202020204" pitchFamily="34" charset="0"/>
              </a:rPr>
              <a:t>acidosis</a:t>
            </a:r>
            <a:r>
              <a:rPr lang="en-US" sz="2400" dirty="0">
                <a:latin typeface="Arial" panose="020B0604020202020204" pitchFamily="34" charset="0"/>
                <a:cs typeface="Arial" panose="020B0604020202020204" pitchFamily="34" charset="0"/>
              </a:rPr>
              <a:t> (a lowering of blood pH)</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ketoacidosis </a:t>
            </a:r>
            <a:r>
              <a:rPr lang="en-US" sz="2400" dirty="0">
                <a:latin typeface="Arial" panose="020B0604020202020204" pitchFamily="34" charset="0"/>
                <a:cs typeface="Arial" panose="020B0604020202020204" pitchFamily="34" charset="0"/>
              </a:rPr>
              <a:t>= the potentially life-threatening condition of ketosis and acidosis</a:t>
            </a:r>
          </a:p>
          <a:p>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848741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5">
            <a:extLst>
              <a:ext uri="{FF2B5EF4-FFF2-40B4-BE49-F238E27FC236}">
                <a16:creationId xmlns:a16="http://schemas.microsoft.com/office/drawing/2014/main" id="{72D31B47-2109-43DC-96E3-03991E971F2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51051" y="422436"/>
            <a:ext cx="993734" cy="695004"/>
          </a:xfrm>
          <a:prstGeom prst="rect">
            <a:avLst/>
          </a:prstGeom>
        </p:spPr>
      </p:pic>
      <p:sp>
        <p:nvSpPr>
          <p:cNvPr id="2" name="Title 1">
            <a:extLst>
              <a:ext uri="{FF2B5EF4-FFF2-40B4-BE49-F238E27FC236}">
                <a16:creationId xmlns:a16="http://schemas.microsoft.com/office/drawing/2014/main" id="{0A168DAA-F542-4944-BBBC-23F9B4497143}"/>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(3 of 3)</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metabolic activities of cells and organisms are complex and intertwined; perturbation at one point in the system has far-reaching consequences for health. </a:t>
            </a:r>
            <a:r>
              <a:rPr lang="en-US" sz="2400" dirty="0">
                <a:latin typeface="Arial" panose="020B0604020202020204" pitchFamily="34" charset="0"/>
                <a:cs typeface="Arial" panose="020B0604020202020204" pitchFamily="34" charset="0"/>
              </a:rPr>
              <a:t>When the normal energy-yielding metabolism of glucose and fatty acids is impeded by defective insulin signaling, the result is the disease diabetes. </a:t>
            </a:r>
          </a:p>
        </p:txBody>
      </p:sp>
    </p:spTree>
    <p:extLst>
      <p:ext uri="{BB962C8B-B14F-4D97-AF65-F5344CB8AC3E}">
        <p14:creationId xmlns:p14="http://schemas.microsoft.com/office/powerpoint/2010/main" val="2109397064"/>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5639D-EDDD-4F79-9421-2367F5D736BF}"/>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In Type 2 Diabetes the Tissues Become Insensitive to Insulin</a:t>
            </a:r>
            <a:endParaRPr lang="en-AU" dirty="0">
              <a:solidFill>
                <a:srgbClr val="4E4CB4"/>
              </a:solidFill>
            </a:endParaRPr>
          </a:p>
        </p:txBody>
      </p:sp>
      <p:sp>
        <p:nvSpPr>
          <p:cNvPr id="5" name="Google Shape;390;g847cf01710_0_68">
            <a:extLst>
              <a:ext uri="{FF2B5EF4-FFF2-40B4-BE49-F238E27FC236}">
                <a16:creationId xmlns:a16="http://schemas.microsoft.com/office/drawing/2014/main" id="{8E534FE3-6D37-594D-8282-DBE6E67995EC}"/>
              </a:ext>
            </a:extLst>
          </p:cNvPr>
          <p:cNvSpPr txBox="1">
            <a:spLocks noChangeArrowheads="1"/>
          </p:cNvSpPr>
          <p:nvPr/>
        </p:nvSpPr>
        <p:spPr bwMode="auto">
          <a:xfrm>
            <a:off x="151850" y="1828800"/>
            <a:ext cx="884029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 hallmark of </a:t>
            </a:r>
            <a:r>
              <a:rPr lang="en-US" sz="2400" b="1" dirty="0">
                <a:latin typeface="Arial" panose="020B0604020202020204" pitchFamily="34" charset="0"/>
                <a:cs typeface="Arial" panose="020B0604020202020204" pitchFamily="34" charset="0"/>
              </a:rPr>
              <a:t>type 2 diabetes </a:t>
            </a:r>
            <a:r>
              <a:rPr lang="en-US" sz="2400" dirty="0">
                <a:latin typeface="Arial" panose="020B0604020202020204" pitchFamily="34" charset="0"/>
                <a:cs typeface="Arial" panose="020B0604020202020204" pitchFamily="34" charset="0"/>
              </a:rPr>
              <a:t>is the development of insulin resistance</a:t>
            </a:r>
          </a:p>
          <a:p>
            <a:pPr lvl="1"/>
            <a:r>
              <a:rPr lang="en-US" sz="2400" dirty="0">
                <a:latin typeface="Arial" panose="020B0604020202020204" pitchFamily="34" charset="0"/>
                <a:cs typeface="Arial" panose="020B0604020202020204" pitchFamily="34" charset="0"/>
              </a:rPr>
              <a:t>more insulin is required to bring about the same biological effects</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metabolic syndrome </a:t>
            </a:r>
            <a:r>
              <a:rPr lang="en-US" sz="2400" dirty="0">
                <a:latin typeface="Arial" panose="020B0604020202020204" pitchFamily="34" charset="0"/>
                <a:cs typeface="Arial" panose="020B0604020202020204" pitchFamily="34" charset="0"/>
              </a:rPr>
              <a:t>= the stage preceding type 2 diabetes </a:t>
            </a:r>
          </a:p>
          <a:p>
            <a:pPr lvl="1"/>
            <a:r>
              <a:rPr lang="en-US" sz="2400" dirty="0">
                <a:latin typeface="Arial" panose="020B0604020202020204" pitchFamily="34" charset="0"/>
                <a:cs typeface="Arial" panose="020B0604020202020204" pitchFamily="34" charset="0"/>
              </a:rPr>
              <a:t>includes obesity, hypertension, abnormal blood lipids, high fasting blood glucose, and reduced ability to clear glucose</a:t>
            </a:r>
          </a:p>
          <a:p>
            <a:pPr lvl="1"/>
            <a:r>
              <a:rPr lang="en-US" sz="2400" dirty="0">
                <a:latin typeface="Arial" panose="020B0604020202020204" pitchFamily="34" charset="0"/>
                <a:cs typeface="Arial" panose="020B0604020202020204" pitchFamily="34" charset="0"/>
              </a:rPr>
              <a:t>affects ~30% of the adult U.S. population</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48196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E8C09-D887-45FD-8252-91830604E145}"/>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The “Lipid Toxicity” Hypothesis</a:t>
            </a:r>
            <a:endParaRPr lang="en-AU" dirty="0"/>
          </a:p>
        </p:txBody>
      </p:sp>
      <p:sp>
        <p:nvSpPr>
          <p:cNvPr id="4" name="Google Shape;390;g847cf01710_0_68">
            <a:extLst>
              <a:ext uri="{FF2B5EF4-FFF2-40B4-BE49-F238E27FC236}">
                <a16:creationId xmlns:a16="http://schemas.microsoft.com/office/drawing/2014/main" id="{EA0FE00A-819D-7340-B36D-F5FD12FAE6B7}"/>
              </a:ext>
            </a:extLst>
          </p:cNvPr>
          <p:cNvSpPr txBox="1">
            <a:spLocks noChangeArrowheads="1"/>
          </p:cNvSpPr>
          <p:nvPr/>
        </p:nvSpPr>
        <p:spPr bwMode="auto">
          <a:xfrm>
            <a:off x="303697" y="1259306"/>
            <a:ext cx="8536597"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insulin resistance in type 2 diabetes may be due to abnormal lipid storage in muscle and liver when adipocytes cannot store additional TAGs</a:t>
            </a:r>
          </a:p>
        </p:txBody>
      </p:sp>
      <p:pic>
        <p:nvPicPr>
          <p:cNvPr id="3" name="Picture 2" descr="A figure shows how adipocytes can become overloaded with triacylglycerols, which causes inflammation, ectopic lipid deposition and insulin resistance.">
            <a:extLst>
              <a:ext uri="{FF2B5EF4-FFF2-40B4-BE49-F238E27FC236}">
                <a16:creationId xmlns:a16="http://schemas.microsoft.com/office/drawing/2014/main" id="{B2E5A116-D5D6-3343-B3F4-C93D6779A372}"/>
              </a:ext>
            </a:extLst>
          </p:cNvPr>
          <p:cNvPicPr>
            <a:picLocks noChangeAspect="1"/>
          </p:cNvPicPr>
          <p:nvPr/>
        </p:nvPicPr>
        <p:blipFill>
          <a:blip r:embed="rId3"/>
          <a:stretch>
            <a:fillRect/>
          </a:stretch>
        </p:blipFill>
        <p:spPr>
          <a:xfrm>
            <a:off x="640197" y="2788485"/>
            <a:ext cx="7863595" cy="3708400"/>
          </a:xfrm>
          <a:prstGeom prst="rect">
            <a:avLst/>
          </a:prstGeom>
        </p:spPr>
      </p:pic>
    </p:spTree>
    <p:extLst>
      <p:ext uri="{BB962C8B-B14F-4D97-AF65-F5344CB8AC3E}">
        <p14:creationId xmlns:p14="http://schemas.microsoft.com/office/powerpoint/2010/main" val="356564456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84E480-89B3-4B57-A655-0AD973F60AC9}"/>
              </a:ext>
            </a:extLst>
          </p:cNvPr>
          <p:cNvSpPr>
            <a:spLocks noGrp="1"/>
          </p:cNvSpPr>
          <p:nvPr>
            <p:ph type="title"/>
          </p:nvPr>
        </p:nvSpPr>
        <p:spPr/>
        <p:txBody>
          <a:bodyPr/>
          <a:lstStyle/>
          <a:p>
            <a:r>
              <a:rPr lang="en-US" sz="3600" dirty="0">
                <a:solidFill>
                  <a:srgbClr val="4E4CB4"/>
                </a:solidFill>
                <a:latin typeface="Arial" panose="020B0604020202020204" pitchFamily="34" charset="0"/>
                <a:cs typeface="Arial" panose="020B0604020202020204" pitchFamily="34" charset="0"/>
              </a:rPr>
              <a:t>Type 2 Diabetes Is Managed with Diet, Exercise, Medication, and Surgery</a:t>
            </a:r>
            <a:endParaRPr lang="en-AU" sz="3600" dirty="0">
              <a:solidFill>
                <a:srgbClr val="4E4CB4"/>
              </a:solidFill>
            </a:endParaRPr>
          </a:p>
        </p:txBody>
      </p:sp>
      <p:sp>
        <p:nvSpPr>
          <p:cNvPr id="3" name="TextBox 2">
            <a:extLst>
              <a:ext uri="{FF2B5EF4-FFF2-40B4-BE49-F238E27FC236}">
                <a16:creationId xmlns:a16="http://schemas.microsoft.com/office/drawing/2014/main" id="{D5F2BF4F-478F-4039-B3AF-E0A3787429F4}"/>
              </a:ext>
            </a:extLst>
          </p:cNvPr>
          <p:cNvSpPr txBox="1"/>
          <p:nvPr/>
        </p:nvSpPr>
        <p:spPr>
          <a:xfrm>
            <a:off x="419100" y="1600200"/>
            <a:ext cx="8305799" cy="400110"/>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23-7 Treatments for Type 2 Diabetes Mellitus</a:t>
            </a:r>
          </a:p>
        </p:txBody>
      </p:sp>
      <p:graphicFrame>
        <p:nvGraphicFramePr>
          <p:cNvPr id="4" name="Table Placeholder 2">
            <a:extLst>
              <a:ext uri="{FF2B5EF4-FFF2-40B4-BE49-F238E27FC236}">
                <a16:creationId xmlns:a16="http://schemas.microsoft.com/office/drawing/2014/main" id="{7652C982-05BB-4F01-B001-BA485C013954}"/>
              </a:ext>
            </a:extLst>
          </p:cNvPr>
          <p:cNvGraphicFramePr>
            <a:graphicFrameLocks/>
          </p:cNvGraphicFramePr>
          <p:nvPr>
            <p:extLst>
              <p:ext uri="{D42A27DB-BD31-4B8C-83A1-F6EECF244321}">
                <p14:modId xmlns:p14="http://schemas.microsoft.com/office/powerpoint/2010/main" val="1430926348"/>
              </p:ext>
            </p:extLst>
          </p:nvPr>
        </p:nvGraphicFramePr>
        <p:xfrm>
          <a:off x="419101" y="1981200"/>
          <a:ext cx="8305799" cy="4383060"/>
        </p:xfrm>
        <a:graphic>
          <a:graphicData uri="http://schemas.openxmlformats.org/drawingml/2006/table">
            <a:tbl>
              <a:tblPr firstRow="1" firstCol="1" bandRow="1">
                <a:tableStyleId>{5940675A-B579-460E-94D1-54222C63F5DA}</a:tableStyleId>
              </a:tblPr>
              <a:tblGrid>
                <a:gridCol w="2768009">
                  <a:extLst>
                    <a:ext uri="{9D8B030D-6E8A-4147-A177-3AD203B41FA5}">
                      <a16:colId xmlns:a16="http://schemas.microsoft.com/office/drawing/2014/main" val="2671719140"/>
                    </a:ext>
                  </a:extLst>
                </a:gridCol>
                <a:gridCol w="2413591">
                  <a:extLst>
                    <a:ext uri="{9D8B030D-6E8A-4147-A177-3AD203B41FA5}">
                      <a16:colId xmlns:a16="http://schemas.microsoft.com/office/drawing/2014/main" val="2825984164"/>
                    </a:ext>
                  </a:extLst>
                </a:gridCol>
                <a:gridCol w="3124199">
                  <a:extLst>
                    <a:ext uri="{9D8B030D-6E8A-4147-A177-3AD203B41FA5}">
                      <a16:colId xmlns:a16="http://schemas.microsoft.com/office/drawing/2014/main" val="2915647968"/>
                    </a:ext>
                  </a:extLst>
                </a:gridCol>
              </a:tblGrid>
              <a:tr h="224116">
                <a:tc>
                  <a:txBody>
                    <a:bodyPr/>
                    <a:lstStyle/>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Intervention/treatment</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Direct target</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000" b="1" dirty="0">
                          <a:effectLst/>
                          <a:latin typeface="Arial" panose="020B0604020202020204" pitchFamily="34" charset="0"/>
                          <a:cs typeface="Arial" panose="020B0604020202020204" pitchFamily="34" charset="0"/>
                        </a:rPr>
                        <a:t>Effect of treatment</a:t>
                      </a:r>
                      <a:endParaRPr lang="en-US" sz="10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1132591510"/>
                  </a:ext>
                </a:extLst>
              </a:tr>
              <a:tr h="553967">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Weight loss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Adipose tissue; reduction in TAG content</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Reduces lipid burden; increases capacity for lipid storage in adipose tissue; restores insulin sensitivity</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837072114"/>
                  </a:ext>
                </a:extLst>
              </a:tr>
              <a:tr h="389041">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Exercise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AMPK, activated by increasing [AMP]/[ATP]</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Aids weight loss (see Fig. 23-34)</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814088968"/>
                  </a:ext>
                </a:extLst>
              </a:tr>
              <a:tr h="389041">
                <a:tc>
                  <a:txBody>
                    <a:bodyPr/>
                    <a:lstStyle/>
                    <a:p>
                      <a:pPr marL="0" marR="0">
                        <a:lnSpc>
                          <a:spcPct val="107000"/>
                        </a:lnSpc>
                        <a:spcBef>
                          <a:spcPts val="0"/>
                        </a:spcBef>
                        <a:spcAft>
                          <a:spcPts val="0"/>
                        </a:spcAft>
                      </a:pPr>
                      <a:r>
                        <a:rPr lang="en-US" sz="1000">
                          <a:effectLst/>
                          <a:latin typeface="Arial" panose="020B0604020202020204" pitchFamily="34" charset="0"/>
                          <a:cs typeface="Arial" panose="020B0604020202020204" pitchFamily="34" charset="0"/>
                        </a:rPr>
                        <a:t>Bariatric surgery</a:t>
                      </a:r>
                      <a:endParaRPr lang="en-US" sz="10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Unknown</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Leads to weight loss, better control of blood glucose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711856532"/>
                  </a:ext>
                </a:extLst>
              </a:tr>
              <a:tr h="867117">
                <a:tc>
                  <a:txBody>
                    <a:bodyPr/>
                    <a:lstStyle/>
                    <a:p>
                      <a:pPr marL="0" marR="0">
                        <a:lnSpc>
                          <a:spcPct val="107000"/>
                        </a:lnSpc>
                        <a:spcBef>
                          <a:spcPts val="500"/>
                        </a:spcBef>
                        <a:spcAft>
                          <a:spcPts val="0"/>
                        </a:spcAft>
                      </a:pPr>
                      <a:r>
                        <a:rPr lang="en-US" sz="1000" dirty="0">
                          <a:effectLst/>
                          <a:latin typeface="Arial" panose="020B0604020202020204" pitchFamily="34" charset="0"/>
                          <a:cs typeface="Arial" panose="020B0604020202020204" pitchFamily="34" charset="0"/>
                        </a:rPr>
                        <a:t>Sulfonylureas:</a:t>
                      </a: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274320" marR="0">
                        <a:lnSpc>
                          <a:spcPct val="107000"/>
                        </a:lnSpc>
                        <a:spcBef>
                          <a:spcPts val="500"/>
                        </a:spcBef>
                        <a:spcAft>
                          <a:spcPts val="0"/>
                        </a:spcAft>
                      </a:pPr>
                      <a:r>
                        <a:rPr lang="en-US" sz="1000" dirty="0">
                          <a:effectLst/>
                          <a:latin typeface="Arial" panose="020B0604020202020204" pitchFamily="34" charset="0"/>
                          <a:cs typeface="Arial" panose="020B0604020202020204" pitchFamily="34" charset="0"/>
                        </a:rPr>
                        <a:t>glipizide (Glucotrol),</a:t>
                      </a: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274320" marR="0">
                        <a:lnSpc>
                          <a:spcPct val="107000"/>
                        </a:lnSpc>
                        <a:spcBef>
                          <a:spcPts val="500"/>
                        </a:spcBef>
                        <a:spcAft>
                          <a:spcPts val="0"/>
                        </a:spcAft>
                      </a:pPr>
                      <a:r>
                        <a:rPr lang="en-US" sz="1000" dirty="0">
                          <a:effectLst/>
                          <a:latin typeface="Arial" panose="020B0604020202020204" pitchFamily="34" charset="0"/>
                          <a:cs typeface="Arial" panose="020B0604020202020204" pitchFamily="34" charset="0"/>
                        </a:rPr>
                        <a:t>glyburide (Micronase),</a:t>
                      </a: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274320" marR="0">
                        <a:lnSpc>
                          <a:spcPct val="107000"/>
                        </a:lnSpc>
                        <a:spcBef>
                          <a:spcPts val="500"/>
                        </a:spcBef>
                        <a:spcAft>
                          <a:spcPts val="0"/>
                        </a:spcAft>
                      </a:pPr>
                      <a:r>
                        <a:rPr lang="en-US" sz="1000" dirty="0">
                          <a:effectLst/>
                          <a:latin typeface="Arial" panose="020B0604020202020204" pitchFamily="34" charset="0"/>
                          <a:cs typeface="Arial" panose="020B0604020202020204" pitchFamily="34" charset="0"/>
                        </a:rPr>
                        <a:t>glimepiride (Amaryl)</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Pancreatic </a:t>
                      </a:r>
                      <a:r>
                        <a:rPr lang="en-US" sz="1000" i="1" dirty="0">
                          <a:effectLst/>
                          <a:latin typeface="Arial" panose="020B0604020202020204" pitchFamily="34" charset="0"/>
                          <a:cs typeface="Arial" panose="020B0604020202020204" pitchFamily="34" charset="0"/>
                          <a:sym typeface="Symbol" panose="05050102010706020507" pitchFamily="18" charset="2"/>
                        </a:rPr>
                        <a:t></a:t>
                      </a:r>
                      <a:r>
                        <a:rPr lang="en-US" sz="1000" dirty="0">
                          <a:effectLst/>
                          <a:latin typeface="Arial" panose="020B0604020202020204" pitchFamily="34" charset="0"/>
                          <a:cs typeface="Arial" panose="020B0604020202020204" pitchFamily="34" charset="0"/>
                        </a:rPr>
                        <a:t> cells; K</a:t>
                      </a:r>
                      <a:r>
                        <a:rPr lang="en-US" sz="1000" baseline="30000" dirty="0">
                          <a:effectLst/>
                          <a:latin typeface="Arial" panose="020B0604020202020204" pitchFamily="34" charset="0"/>
                          <a:cs typeface="Arial" panose="020B0604020202020204" pitchFamily="34" charset="0"/>
                        </a:rPr>
                        <a:t>+</a:t>
                      </a:r>
                      <a:r>
                        <a:rPr lang="en-US" sz="1000" dirty="0">
                          <a:effectLst/>
                          <a:latin typeface="Arial" panose="020B0604020202020204" pitchFamily="34" charset="0"/>
                          <a:cs typeface="Arial" panose="020B0604020202020204" pitchFamily="34" charset="0"/>
                        </a:rPr>
                        <a:t> channels blocked</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Stimulates insulin secretion by pancreas (see Fig. 23-24)</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653102135"/>
                  </a:ext>
                </a:extLst>
              </a:tr>
              <a:tr h="0">
                <a:tc>
                  <a:txBody>
                    <a:bodyPr/>
                    <a:lstStyle/>
                    <a:p>
                      <a:pPr marL="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Biguanides</a:t>
                      </a:r>
                      <a:r>
                        <a:rPr lang="en-US" sz="1000" dirty="0">
                          <a:effectLst/>
                          <a:latin typeface="Arial" panose="020B0604020202020204" pitchFamily="34" charset="0"/>
                          <a:cs typeface="Arial" panose="020B0604020202020204" pitchFamily="34" charset="0"/>
                        </a:rPr>
                        <a:t>:</a:t>
                      </a:r>
                    </a:p>
                    <a:p>
                      <a:pPr marL="27432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metformin (Glucophage)</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AMPK, activated</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Increases glucose uptake by muscle; decreases glucose production in liver</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670930516"/>
                  </a:ext>
                </a:extLst>
              </a:tr>
              <a:tr h="0">
                <a:tc>
                  <a:txBody>
                    <a:bodyPr/>
                    <a:lstStyle/>
                    <a:p>
                      <a:pPr marL="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Thiazolidinediones</a:t>
                      </a:r>
                      <a:r>
                        <a:rPr lang="en-US" sz="1000" dirty="0">
                          <a:effectLst/>
                          <a:latin typeface="Arial" panose="020B0604020202020204" pitchFamily="34" charset="0"/>
                          <a:cs typeface="Arial" panose="020B0604020202020204" pitchFamily="34" charset="0"/>
                        </a:rPr>
                        <a:t>:</a:t>
                      </a:r>
                    </a:p>
                    <a:p>
                      <a:pPr marL="27432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rosiglitazone (Avandia), pioglitazone (Actos)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PPAR</a:t>
                      </a:r>
                      <a:r>
                        <a:rPr lang="en-US" sz="1000" i="1" dirty="0">
                          <a:effectLst/>
                          <a:latin typeface="Arial" panose="020B0604020202020204" pitchFamily="34" charset="0"/>
                          <a:cs typeface="Arial" panose="020B0604020202020204" pitchFamily="34" charset="0"/>
                          <a:sym typeface="Symbol" panose="05050102010706020507" pitchFamily="18" charset="2"/>
                        </a:rPr>
                        <a:t></a:t>
                      </a:r>
                      <a:endParaRPr lang="en-US" sz="1000" i="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Stimulates expression of genes potentiating the action of insulin in liver, muscle, adipose tissue; increases glucose uptake; decreases glucose synthesis in liver</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898669393"/>
                  </a:ext>
                </a:extLst>
              </a:tr>
              <a:tr h="718892">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GLP-1 modulators:</a:t>
                      </a:r>
                    </a:p>
                    <a:p>
                      <a:pPr marL="27432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exenatide</a:t>
                      </a:r>
                      <a:r>
                        <a:rPr lang="en-US" sz="1000" dirty="0">
                          <a:effectLst/>
                          <a:latin typeface="Arial" panose="020B0604020202020204" pitchFamily="34" charset="0"/>
                          <a:cs typeface="Arial" panose="020B0604020202020204" pitchFamily="34" charset="0"/>
                        </a:rPr>
                        <a:t> (</a:t>
                      </a:r>
                      <a:r>
                        <a:rPr lang="en-US" sz="1000" dirty="0" err="1">
                          <a:effectLst/>
                          <a:latin typeface="Arial" panose="020B0604020202020204" pitchFamily="34" charset="0"/>
                          <a:cs typeface="Arial" panose="020B0604020202020204" pitchFamily="34" charset="0"/>
                        </a:rPr>
                        <a:t>Byetta</a:t>
                      </a:r>
                      <a:r>
                        <a:rPr lang="en-US" sz="1000" dirty="0">
                          <a:effectLst/>
                          <a:latin typeface="Arial" panose="020B0604020202020204" pitchFamily="34" charset="0"/>
                          <a:cs typeface="Arial" panose="020B0604020202020204" pitchFamily="34" charset="0"/>
                        </a:rPr>
                        <a:t>),</a:t>
                      </a:r>
                    </a:p>
                    <a:p>
                      <a:pPr marL="27432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sitagliptin</a:t>
                      </a:r>
                      <a:r>
                        <a:rPr lang="en-US" sz="1000" dirty="0">
                          <a:effectLst/>
                          <a:latin typeface="Arial" panose="020B0604020202020204" pitchFamily="34" charset="0"/>
                          <a:cs typeface="Arial" panose="020B0604020202020204" pitchFamily="34" charset="0"/>
                        </a:rPr>
                        <a:t> (Januvia),</a:t>
                      </a:r>
                    </a:p>
                    <a:p>
                      <a:pPr marL="274320" marR="0">
                        <a:lnSpc>
                          <a:spcPct val="107000"/>
                        </a:lnSpc>
                        <a:spcBef>
                          <a:spcPts val="0"/>
                        </a:spcBef>
                        <a:spcAft>
                          <a:spcPts val="0"/>
                        </a:spcAft>
                      </a:pPr>
                      <a:r>
                        <a:rPr lang="en-US" sz="1000" dirty="0" err="1">
                          <a:effectLst/>
                          <a:latin typeface="Arial" panose="020B0604020202020204" pitchFamily="34" charset="0"/>
                          <a:cs typeface="Arial" panose="020B0604020202020204" pitchFamily="34" charset="0"/>
                        </a:rPr>
                        <a:t>dulaglutide</a:t>
                      </a:r>
                      <a:r>
                        <a:rPr lang="en-US" sz="1000" dirty="0">
                          <a:effectLst/>
                          <a:latin typeface="Arial" panose="020B0604020202020204" pitchFamily="34" charset="0"/>
                          <a:cs typeface="Arial" panose="020B0604020202020204" pitchFamily="34" charset="0"/>
                        </a:rPr>
                        <a:t> (</a:t>
                      </a:r>
                      <a:r>
                        <a:rPr lang="en-US" sz="1000" dirty="0" err="1">
                          <a:effectLst/>
                          <a:latin typeface="Arial" panose="020B0604020202020204" pitchFamily="34" charset="0"/>
                          <a:cs typeface="Arial" panose="020B0604020202020204" pitchFamily="34" charset="0"/>
                        </a:rPr>
                        <a:t>Trulicity</a:t>
                      </a:r>
                      <a:r>
                        <a:rPr lang="en-US" sz="1000" dirty="0">
                          <a:effectLst/>
                          <a:latin typeface="Arial" panose="020B0604020202020204" pitchFamily="34" charset="0"/>
                          <a:cs typeface="Arial" panose="020B0604020202020204" pitchFamily="34" charset="0"/>
                        </a:rPr>
                        <a:t>)</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Glucagon-like peptide-1, dipeptide protease IV</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000" dirty="0">
                          <a:effectLst/>
                          <a:latin typeface="Arial" panose="020B0604020202020204" pitchFamily="34" charset="0"/>
                          <a:cs typeface="Arial" panose="020B0604020202020204" pitchFamily="34" charset="0"/>
                        </a:rPr>
                        <a:t>Enhances insulin secretion by pancreas</a:t>
                      </a:r>
                      <a:endParaRPr lang="en-US" sz="10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917676948"/>
                  </a:ext>
                </a:extLst>
              </a:tr>
            </a:tbl>
          </a:graphicData>
        </a:graphic>
      </p:graphicFrame>
    </p:spTree>
    <p:extLst>
      <p:ext uri="{BB962C8B-B14F-4D97-AF65-F5344CB8AC3E}">
        <p14:creationId xmlns:p14="http://schemas.microsoft.com/office/powerpoint/2010/main" val="282677675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F4CEF-033D-4217-A4FA-6B6CFAAF2243}"/>
              </a:ext>
            </a:extLst>
          </p:cNvPr>
          <p:cNvSpPr>
            <a:spLocks noGrp="1"/>
          </p:cNvSpPr>
          <p:nvPr>
            <p:ph type="title"/>
          </p:nvPr>
        </p:nvSpPr>
        <p:spPr/>
        <p:txBody>
          <a:bodyPr/>
          <a:lstStyle/>
          <a:p>
            <a:r>
              <a:rPr lang="en-US" dirty="0">
                <a:solidFill>
                  <a:schemeClr val="accent4"/>
                </a:solidFill>
                <a:latin typeface="Arial" panose="020B0604020202020204" pitchFamily="34" charset="0"/>
                <a:cs typeface="Arial" panose="020B0604020202020204" pitchFamily="34" charset="0"/>
              </a:rPr>
              <a:t>Irisin</a:t>
            </a:r>
            <a:endParaRPr lang="en-AU" dirty="0"/>
          </a:p>
        </p:txBody>
      </p:sp>
      <p:sp>
        <p:nvSpPr>
          <p:cNvPr id="4" name="Google Shape;390;g847cf01710_0_68">
            <a:extLst>
              <a:ext uri="{FF2B5EF4-FFF2-40B4-BE49-F238E27FC236}">
                <a16:creationId xmlns:a16="http://schemas.microsoft.com/office/drawing/2014/main" id="{EA0FE00A-819D-7340-B36D-F5FD12FAE6B7}"/>
              </a:ext>
            </a:extLst>
          </p:cNvPr>
          <p:cNvSpPr txBox="1">
            <a:spLocks noChangeArrowheads="1"/>
          </p:cNvSpPr>
          <p:nvPr/>
        </p:nvSpPr>
        <p:spPr bwMode="auto">
          <a:xfrm>
            <a:off x="303701" y="1363662"/>
            <a:ext cx="8536597"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irisin</a:t>
            </a:r>
            <a:r>
              <a:rPr lang="en-US" sz="2400" dirty="0">
                <a:latin typeface="Arial" panose="020B0604020202020204" pitchFamily="34" charset="0"/>
                <a:cs typeface="Arial" panose="020B0604020202020204" pitchFamily="34" charset="0"/>
              </a:rPr>
              <a:t> = increases the expression of </a:t>
            </a:r>
            <a:r>
              <a:rPr lang="en-US" sz="2400" i="1" dirty="0">
                <a:latin typeface="Arial" panose="020B0604020202020204" pitchFamily="34" charset="0"/>
                <a:cs typeface="Arial" panose="020B0604020202020204" pitchFamily="34" charset="0"/>
              </a:rPr>
              <a:t>UCP1 </a:t>
            </a:r>
            <a:r>
              <a:rPr lang="en-US" sz="2400" dirty="0">
                <a:latin typeface="Arial" panose="020B0604020202020204" pitchFamily="34" charset="0"/>
                <a:cs typeface="Arial" panose="020B0604020202020204" pitchFamily="34" charset="0"/>
              </a:rPr>
              <a:t>genes in white adipose tissue and stimulates the development of beige adipocytes</a:t>
            </a:r>
          </a:p>
          <a:p>
            <a:pPr lvl="1"/>
            <a:r>
              <a:rPr lang="en-US" sz="2400" dirty="0">
                <a:latin typeface="Arial" panose="020B0604020202020204" pitchFamily="34" charset="0"/>
                <a:cs typeface="Arial" panose="020B0604020202020204" pitchFamily="34" charset="0"/>
              </a:rPr>
              <a:t>exercise increases release from muscle into the blood</a:t>
            </a:r>
          </a:p>
        </p:txBody>
      </p:sp>
    </p:spTree>
    <p:extLst>
      <p:ext uri="{BB962C8B-B14F-4D97-AF65-F5344CB8AC3E}">
        <p14:creationId xmlns:p14="http://schemas.microsoft.com/office/powerpoint/2010/main" val="30392821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E2E4344-A997-4279-BC4D-1C241A03CC09}"/>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Hormones Are Chemically Diverse</a:t>
            </a:r>
            <a:endParaRPr lang="en-AU" dirty="0">
              <a:solidFill>
                <a:srgbClr val="4E4CB4"/>
              </a:solidFill>
            </a:endParaRPr>
          </a:p>
        </p:txBody>
      </p:sp>
      <p:pic>
        <p:nvPicPr>
          <p:cNvPr id="2" name="Picture 1" descr="A table titled, Classes of Hormones. The table consists of 4 columns and 12 rows. Column headings: Type; Example; Synthetic path; Mode of action. Row 1: Protein; Insulin (Figure 23-4); Proteolytic processing of prohormone; Plasma membrane R T K. Row 2: Protein; Glucagon; Proteolytic processing of prohormone; Plasma membrane G P C R s, second messengers. Row 3: Peptide; Vasopressin (page 880); Proteolytic processing of prohormone; Plasma membrane G P C R s, second messengers. Row 4: Catecholamine; Epinephrine (Figure 22-31); From tyrosine; Plasma membrane G P C R s, second messengers. Row 5: Eicosanoid; Prostaglandin E subscript 2 (Figure 10-17); From arachidonate; Plasma membrane G P C R s, second messengers. Row 6: Endocannabinoid; Anandamide (Figure 23-40); From arachidonate; Plasma membrane G P C R s, second messengers. Row 7: Steroid; Testosterone (Figure 10-18); From cholesterol; Nuclear receptors, transcriptional regulation. Row 8: Corticosteroid; Cortisol (Figure 10-18); From cholesterol; Nuclear receptors, transcriptional regulation. Row 9: Vitamin D; Calcitriol (Figure 10-19); From cholesterol; Nuclear receptors, transcriptional regulation. Row 10: Retinoid; Retinoic acid (Figure 10-20); From vitamin A; Nuclear receptors, transcriptional regulation. Row 11: Thyroid; Triiodothyronine (T subscript 3); From T y r in thyroglobulin; Nuclear receptors, transcriptional regulation. Row 12: Nitric oxide; N O radical (Figure 22-33); From arginine; Cytosolic receptor, second messenger.">
            <a:extLst>
              <a:ext uri="{FF2B5EF4-FFF2-40B4-BE49-F238E27FC236}">
                <a16:creationId xmlns:a16="http://schemas.microsoft.com/office/drawing/2014/main" id="{5B830672-960D-3245-808A-4A187255EA6C}"/>
              </a:ext>
            </a:extLst>
          </p:cNvPr>
          <p:cNvPicPr>
            <a:picLocks noChangeAspect="1"/>
          </p:cNvPicPr>
          <p:nvPr/>
        </p:nvPicPr>
        <p:blipFill>
          <a:blip r:embed="rId3"/>
          <a:stretch>
            <a:fillRect/>
          </a:stretch>
        </p:blipFill>
        <p:spPr>
          <a:xfrm>
            <a:off x="261412" y="1524000"/>
            <a:ext cx="8621176" cy="4006850"/>
          </a:xfrm>
          <a:prstGeom prst="rect">
            <a:avLst/>
          </a:prstGeom>
        </p:spPr>
      </p:pic>
    </p:spTree>
    <p:extLst>
      <p:ext uri="{BB962C8B-B14F-4D97-AF65-F5344CB8AC3E}">
        <p14:creationId xmlns:p14="http://schemas.microsoft.com/office/powerpoint/2010/main" val="4216939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CA3D7-C9B4-471B-9148-7E4DA8CB737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Endocrine, Paracrine, and Autocrine Hormones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40400" y="1600200"/>
            <a:ext cx="869879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endocrine </a:t>
            </a:r>
            <a:r>
              <a:rPr lang="en-US" sz="2400" dirty="0">
                <a:latin typeface="Arial" panose="020B0604020202020204" pitchFamily="34" charset="0"/>
                <a:cs typeface="Arial" panose="020B0604020202020204" pitchFamily="34" charset="0"/>
              </a:rPr>
              <a:t>hormones = released into the blood and carried to target cells throughout the body </a:t>
            </a:r>
          </a:p>
          <a:p>
            <a:pPr lvl="1"/>
            <a:r>
              <a:rPr lang="en-US" sz="2400" dirty="0">
                <a:latin typeface="Arial" panose="020B0604020202020204" pitchFamily="34" charset="0"/>
                <a:cs typeface="Arial" panose="020B0604020202020204" pitchFamily="34" charset="0"/>
              </a:rPr>
              <a:t>examples: insulin and glucagon</a:t>
            </a:r>
          </a:p>
          <a:p>
            <a:pPr lvl="1"/>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paracrine </a:t>
            </a:r>
            <a:r>
              <a:rPr lang="en-US" sz="2400" dirty="0">
                <a:latin typeface="Arial" panose="020B0604020202020204" pitchFamily="34" charset="0"/>
                <a:cs typeface="Arial" panose="020B0604020202020204" pitchFamily="34" charset="0"/>
              </a:rPr>
              <a:t>hormones = released into the extracellular space and diffuse to neighboring target cells </a:t>
            </a:r>
          </a:p>
          <a:p>
            <a:pPr lvl="1"/>
            <a:r>
              <a:rPr lang="en-US" sz="2400" dirty="0">
                <a:latin typeface="Arial" panose="020B0604020202020204" pitchFamily="34" charset="0"/>
                <a:cs typeface="Arial" panose="020B0604020202020204" pitchFamily="34" charset="0"/>
              </a:rPr>
              <a:t>example: eicosanoid hormones </a:t>
            </a:r>
          </a:p>
          <a:p>
            <a:pPr marL="533400" lvl="1"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autocrine</a:t>
            </a:r>
            <a:r>
              <a:rPr lang="en-US" sz="2400" dirty="0">
                <a:latin typeface="Arial" panose="020B0604020202020204" pitchFamily="34" charset="0"/>
                <a:cs typeface="Arial" panose="020B0604020202020204" pitchFamily="34" charset="0"/>
              </a:rPr>
              <a:t> hormones = affect the same cell that releases them</a:t>
            </a:r>
          </a:p>
          <a:p>
            <a:pPr lvl="1"/>
            <a:endParaRPr lang="en-US" sz="16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00456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47281-8C68-4D88-8EFD-83E3D1DBB91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Peptide Hormones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40398" y="1203325"/>
            <a:ext cx="8698799" cy="245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peptide hormones </a:t>
            </a:r>
            <a:r>
              <a:rPr lang="en-US" sz="2400" dirty="0">
                <a:latin typeface="Arial" panose="020B0604020202020204" pitchFamily="34" charset="0"/>
                <a:cs typeface="Arial" panose="020B0604020202020204" pitchFamily="34" charset="0"/>
              </a:rPr>
              <a:t>= hormones that are synthesized as proproteins (prohormones) that are activated upon release by proteolytic cleavage </a:t>
            </a:r>
          </a:p>
          <a:p>
            <a:pPr lvl="1"/>
            <a:r>
              <a:rPr lang="en-US" sz="2400" dirty="0">
                <a:latin typeface="Arial" panose="020B0604020202020204" pitchFamily="34" charset="0"/>
                <a:cs typeface="Arial" panose="020B0604020202020204" pitchFamily="34" charset="0"/>
              </a:rPr>
              <a:t>vary in size from 3 to &gt;200 amino acid residues </a:t>
            </a:r>
          </a:p>
          <a:p>
            <a:pPr lvl="1"/>
            <a:r>
              <a:rPr lang="en-US" sz="2400" dirty="0">
                <a:latin typeface="Arial" panose="020B0604020202020204" pitchFamily="34" charset="0"/>
                <a:cs typeface="Arial" panose="020B0604020202020204" pitchFamily="34" charset="0"/>
              </a:rPr>
              <a:t>examples: insulin, glucagon, somatostatin, calcitonin,  and all the hormones of the hypothalamus and pituitary </a:t>
            </a:r>
          </a:p>
          <a:p>
            <a:pPr lvl="1"/>
            <a:endParaRPr lang="en-US" sz="2000" dirty="0"/>
          </a:p>
          <a:p>
            <a:pPr lvl="1"/>
            <a:endParaRPr lang="en-US" sz="2000" dirty="0"/>
          </a:p>
          <a:p>
            <a:pPr lvl="1"/>
            <a:endParaRPr lang="en-US" sz="16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the structure of thyrotropin-releasing hormone (T R H), which is a derivative of G l u – H i s – P r o.">
            <a:extLst>
              <a:ext uri="{FF2B5EF4-FFF2-40B4-BE49-F238E27FC236}">
                <a16:creationId xmlns:a16="http://schemas.microsoft.com/office/drawing/2014/main" id="{8BCC8D41-5FF5-9349-94CA-6F7F8326D64B}"/>
              </a:ext>
            </a:extLst>
          </p:cNvPr>
          <p:cNvPicPr>
            <a:picLocks noChangeAspect="1"/>
          </p:cNvPicPr>
          <p:nvPr/>
        </p:nvPicPr>
        <p:blipFill>
          <a:blip r:embed="rId3"/>
          <a:stretch>
            <a:fillRect/>
          </a:stretch>
        </p:blipFill>
        <p:spPr>
          <a:xfrm>
            <a:off x="2212521" y="3765360"/>
            <a:ext cx="4718957" cy="2914650"/>
          </a:xfrm>
          <a:prstGeom prst="rect">
            <a:avLst/>
          </a:prstGeom>
        </p:spPr>
      </p:pic>
    </p:spTree>
    <p:extLst>
      <p:ext uri="{BB962C8B-B14F-4D97-AF65-F5344CB8AC3E}">
        <p14:creationId xmlns:p14="http://schemas.microsoft.com/office/powerpoint/2010/main" val="38581768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40398" y="1203325"/>
            <a:ext cx="511740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insulin </a:t>
            </a:r>
            <a:r>
              <a:rPr lang="en-US" sz="2400" dirty="0">
                <a:latin typeface="Arial" panose="020B0604020202020204" pitchFamily="34" charset="0"/>
                <a:cs typeface="Arial" panose="020B0604020202020204" pitchFamily="34" charset="0"/>
              </a:rPr>
              <a:t>= a small protein with two polypeptide chains, A and B, joined by two disulfide bonds</a:t>
            </a:r>
          </a:p>
          <a:p>
            <a:pPr lvl="1" eaLnBrk="1" hangingPunct="1">
              <a:lnSpc>
                <a:spcPct val="115000"/>
              </a:lnSpc>
              <a:defRPr/>
            </a:pPr>
            <a:r>
              <a:rPr lang="en-US" altLang="en-US" sz="2400" dirty="0">
                <a:latin typeface="Arial" panose="020B0604020202020204" pitchFamily="34" charset="0"/>
                <a:ea typeface="ＭＳ Ｐゴシック" panose="020B0600070205080204" pitchFamily="34" charset="-128"/>
                <a:cs typeface="Arial" panose="020B0604020202020204" pitchFamily="34" charset="0"/>
              </a:rPr>
              <a:t>synthesized on ribosomes in the pancreas</a:t>
            </a:r>
            <a:r>
              <a:rPr lang="en-US" altLang="en-US" sz="2400" dirty="0">
                <a:latin typeface="Arial" panose="020B0604020202020204" pitchFamily="34" charset="0"/>
                <a:ea typeface="ＭＳ Ｐゴシック" panose="020B0600070205080204" pitchFamily="34" charset="-128"/>
                <a:cs typeface="Arial" panose="020B0604020202020204" pitchFamily="34" charset="0"/>
                <a:sym typeface="Symbol" panose="05050102010706020507" pitchFamily="18" charset="2"/>
              </a:rPr>
              <a:t> </a:t>
            </a:r>
            <a:r>
              <a:rPr lang="en-US" altLang="en-US" sz="2400" dirty="0">
                <a:latin typeface="Arial" panose="020B0604020202020204" pitchFamily="34" charset="0"/>
                <a:ea typeface="ＭＳ Ｐゴシック" panose="020B0600070205080204" pitchFamily="34" charset="-128"/>
                <a:cs typeface="Arial" panose="020B0604020202020204" pitchFamily="34" charset="0"/>
              </a:rPr>
              <a:t>as </a:t>
            </a:r>
            <a:r>
              <a:rPr lang="en-US" altLang="en-US" sz="2400" dirty="0" err="1">
                <a:latin typeface="Arial" panose="020B0604020202020204" pitchFamily="34" charset="0"/>
                <a:ea typeface="ＭＳ Ｐゴシック" panose="020B0600070205080204" pitchFamily="34" charset="-128"/>
                <a:cs typeface="Arial" panose="020B0604020202020204" pitchFamily="34" charset="0"/>
              </a:rPr>
              <a:t>preproinsulin</a:t>
            </a:r>
            <a:r>
              <a:rPr lang="en-US" altLang="en-US" sz="2400" b="1" dirty="0">
                <a:latin typeface="Arial" panose="020B0604020202020204" pitchFamily="34" charset="0"/>
                <a:ea typeface="ＭＳ Ｐゴシック" panose="020B0600070205080204" pitchFamily="34" charset="-128"/>
                <a:cs typeface="Arial" panose="020B0604020202020204" pitchFamily="34" charset="0"/>
              </a:rPr>
              <a:t> </a:t>
            </a:r>
          </a:p>
          <a:p>
            <a:pPr lvl="1" eaLnBrk="1" hangingPunct="1">
              <a:lnSpc>
                <a:spcPct val="115000"/>
              </a:lnSpc>
              <a:defRPr/>
            </a:pPr>
            <a:r>
              <a:rPr lang="en-US" altLang="en-US" sz="2400" dirty="0">
                <a:latin typeface="Arial" panose="020B0604020202020204" pitchFamily="34" charset="0"/>
                <a:ea typeface="ＭＳ Ｐゴシック" panose="020B0600070205080204" pitchFamily="34" charset="-128"/>
                <a:cs typeface="Arial" panose="020B0604020202020204" pitchFamily="34" charset="0"/>
              </a:rPr>
              <a:t>stored as proinsulin in secretory vesicles</a:t>
            </a:r>
          </a:p>
          <a:p>
            <a:pPr lvl="1" eaLnBrk="1" hangingPunct="1">
              <a:lnSpc>
                <a:spcPct val="115000"/>
              </a:lnSpc>
              <a:defRPr/>
            </a:pPr>
            <a:r>
              <a:rPr lang="en-US" sz="2400" dirty="0">
                <a:latin typeface="Arial" panose="020B0604020202020204" pitchFamily="34" charset="0"/>
                <a:ea typeface="ＭＳ Ｐゴシック" panose="020B0600070205080204" pitchFamily="34" charset="-128"/>
                <a:cs typeface="Arial" panose="020B0604020202020204" pitchFamily="34" charset="0"/>
              </a:rPr>
              <a:t>converted to active insulin by proteases when blood glucose is sufficiently elevated</a:t>
            </a:r>
            <a:endParaRPr lang="en-US" sz="2400" dirty="0">
              <a:latin typeface="Arial" panose="020B0604020202020204" pitchFamily="34" charset="0"/>
              <a:cs typeface="Arial" panose="020B0604020202020204" pitchFamily="34" charset="0"/>
            </a:endParaRPr>
          </a:p>
          <a:p>
            <a:pPr lvl="1"/>
            <a:endParaRPr lang="en-US" sz="2000" dirty="0"/>
          </a:p>
          <a:p>
            <a:pPr lvl="1"/>
            <a:endParaRPr lang="en-US" sz="2000" dirty="0"/>
          </a:p>
          <a:p>
            <a:pPr lvl="1"/>
            <a:endParaRPr lang="en-US" sz="16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figure shows how mature insulin is formed from preproinsulin, a larger precursor molecule.">
            <a:extLst>
              <a:ext uri="{FF2B5EF4-FFF2-40B4-BE49-F238E27FC236}">
                <a16:creationId xmlns:a16="http://schemas.microsoft.com/office/drawing/2014/main" id="{36EA4033-9E12-464D-9BAB-C3DFFB348CF6}"/>
              </a:ext>
            </a:extLst>
          </p:cNvPr>
          <p:cNvPicPr>
            <a:picLocks noChangeAspect="1"/>
          </p:cNvPicPr>
          <p:nvPr/>
        </p:nvPicPr>
        <p:blipFill>
          <a:blip r:embed="rId3"/>
          <a:stretch>
            <a:fillRect/>
          </a:stretch>
        </p:blipFill>
        <p:spPr>
          <a:xfrm>
            <a:off x="5410199" y="1195251"/>
            <a:ext cx="3428997" cy="5290453"/>
          </a:xfrm>
          <a:prstGeom prst="rect">
            <a:avLst/>
          </a:prstGeom>
        </p:spPr>
      </p:pic>
      <p:sp>
        <p:nvSpPr>
          <p:cNvPr id="2" name="Title 1">
            <a:extLst>
              <a:ext uri="{FF2B5EF4-FFF2-40B4-BE49-F238E27FC236}">
                <a16:creationId xmlns:a16="http://schemas.microsoft.com/office/drawing/2014/main" id="{DF3BB048-B9D1-46C8-BB96-BB0DDDA9667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Insulin is a Peptide Hormone</a:t>
            </a:r>
            <a:endParaRPr lang="en-AU" dirty="0"/>
          </a:p>
        </p:txBody>
      </p:sp>
    </p:spTree>
    <p:extLst>
      <p:ext uri="{BB962C8B-B14F-4D97-AF65-F5344CB8AC3E}">
        <p14:creationId xmlns:p14="http://schemas.microsoft.com/office/powerpoint/2010/main" val="4327562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B0E580-64D3-4A13-9F00-2353D96CCDB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Some Peptide Prohormones Can Yield Multiple Products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52401" y="1676400"/>
            <a:ext cx="4038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pro-opiomelanocortin (POMC) </a:t>
            </a:r>
            <a:r>
              <a:rPr lang="en-US" sz="2400" dirty="0">
                <a:latin typeface="Arial" panose="020B0604020202020204" pitchFamily="34" charset="0"/>
                <a:cs typeface="Arial" panose="020B0604020202020204" pitchFamily="34" charset="0"/>
              </a:rPr>
              <a:t>= a proprotein that undergoes specific cleavage to produce several active hormones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proprotein is processed differently in different tissues</a:t>
            </a:r>
          </a:p>
          <a:p>
            <a:pPr lvl="1"/>
            <a:r>
              <a:rPr lang="en-US" sz="2400" dirty="0">
                <a:latin typeface="Arial" panose="020B0604020202020204" pitchFamily="34" charset="0"/>
                <a:cs typeface="Arial" panose="020B0604020202020204" pitchFamily="34" charset="0"/>
              </a:rPr>
              <a:t>depends on which proteases are expressed</a:t>
            </a:r>
          </a:p>
          <a:p>
            <a:endParaRPr lang="en-US" sz="2400" dirty="0">
              <a:latin typeface="Arial" panose="020B0604020202020204" pitchFamily="34" charset="0"/>
              <a:cs typeface="Arial" panose="020B0604020202020204" pitchFamily="34" charset="0"/>
            </a:endParaRPr>
          </a:p>
          <a:p>
            <a:pPr lvl="1"/>
            <a:endParaRPr lang="en-US" sz="2000" dirty="0"/>
          </a:p>
          <a:p>
            <a:pPr lvl="1"/>
            <a:endParaRPr lang="en-US" sz="16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horizontal strand of D N A is light blue with a central darker blue region labeled pro-opiomelanocortin (P O M C) gene. An arrow points down to show a dark green strand of m R N A the length of the P O M C gene with its 5 prime end on the left and its 3 prime end on the right. An arrow points down to show a polypeptide with an orange signal peptide on the left bonded to N H 3 on the left with a positive charge on N. From left to right, the peptide consists of segments that are all relatively similar in size as follows: slightly larger signal peptide, light green segment, orange segment, purple segment, light purple segment, light blue segment, pale bluish white segment, slightly smaller blue segment, very small purplish blue segment, and long light blue segment that ends with a bond to C O O minus. Three arrows point downward to a horizontal row of segments as follows. An arrow points down from the light green segment to a similar segment labeled gamma-M S H. An arrow points down from the dark purple segment next to a light purple segment to a similar pair of segments labeled A C T H. An arrow points down from the remaining portion of the molecule to the right of the light purple segment to a similar segment labeled beta-lipotropin. Two arrows point down to a horizontal row of segments as follows. An arrow from A C T H points to a similar dark purple piece labeled alpha M S H and a similar light purple piece labeled C L I P. An arrow pointing down from the left end of beta-lipotropin points down to a similar light blue segment next to a pale bluish white segment labeled gamma-lipotropin. A very small purplish blue segment next to a light blue segment resembling the right end of beta-lipotropin is labeled beta-endorphin. Two arrows point down to a horizontal row of two segments as follows. An arrow points down from gamma-lipotropin to a similar light bluish white segment labeled beta-M S H. An arrow points down from the very small purplish blue segment of beta-endorphin to a similar very small purplish blue segment labeled Met-enkephalin.">
            <a:extLst>
              <a:ext uri="{FF2B5EF4-FFF2-40B4-BE49-F238E27FC236}">
                <a16:creationId xmlns:a16="http://schemas.microsoft.com/office/drawing/2014/main" id="{57B3F1E6-A9BB-EF49-A59B-963CDCD01675}"/>
              </a:ext>
            </a:extLst>
          </p:cNvPr>
          <p:cNvPicPr>
            <a:picLocks noChangeAspect="1"/>
          </p:cNvPicPr>
          <p:nvPr/>
        </p:nvPicPr>
        <p:blipFill>
          <a:blip r:embed="rId3"/>
          <a:stretch>
            <a:fillRect/>
          </a:stretch>
        </p:blipFill>
        <p:spPr>
          <a:xfrm>
            <a:off x="4191001" y="1828800"/>
            <a:ext cx="4667872" cy="4113450"/>
          </a:xfrm>
          <a:prstGeom prst="rect">
            <a:avLst/>
          </a:prstGeom>
        </p:spPr>
      </p:pic>
    </p:spTree>
    <p:extLst>
      <p:ext uri="{BB962C8B-B14F-4D97-AF65-F5344CB8AC3E}">
        <p14:creationId xmlns:p14="http://schemas.microsoft.com/office/powerpoint/2010/main" val="2619205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59B21947-4A74-4274-A97F-8D2C6E237E06}"/>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472" y="313919"/>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871D072-7049-48D0-9F26-697E5E13AE9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tissues in a mammal are connected by</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 neurosecretory system that coordinates their activities. </a:t>
            </a:r>
            <a:r>
              <a:rPr lang="en-US" sz="2400" dirty="0">
                <a:latin typeface="Arial" panose="020B0604020202020204" pitchFamily="34" charset="0"/>
                <a:cs typeface="Arial" panose="020B0604020202020204" pitchFamily="34" charset="0"/>
              </a:rPr>
              <a:t>Mammals use chemically diverse hormones in a highly specific and multidirectional signaling system, connecting the tissues with each other and with the central nervous system.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508818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Google Shape;170;p2" descr="Icon P 1">
            <a:extLst>
              <a:ext uri="{FF2B5EF4-FFF2-40B4-BE49-F238E27FC236}">
                <a16:creationId xmlns:a16="http://schemas.microsoft.com/office/drawing/2014/main" id="{25A9FCB7-3EC8-C244-B1C6-C994650E159B}"/>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472" y="313919"/>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ADC21BC-6DDA-4A14-B2F7-500E0E6E29F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b="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tissues in a mammal are connected by</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 neurosecretory system that coordinates their activities. </a:t>
            </a:r>
            <a:r>
              <a:rPr lang="en-US" sz="2400" dirty="0">
                <a:latin typeface="Arial" panose="020B0604020202020204" pitchFamily="34" charset="0"/>
                <a:cs typeface="Arial" panose="020B0604020202020204" pitchFamily="34" charset="0"/>
              </a:rPr>
              <a:t>Mammals use chemically diverse hormones in a highly specific and multidirectional signaling system, connecting the tissues with each other and with the central nervous system.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C0155-2DC8-4AD7-AE66-D7C4CFD6910E}"/>
              </a:ext>
            </a:extLst>
          </p:cNvPr>
          <p:cNvSpPr>
            <a:spLocks noGrp="1"/>
          </p:cNvSpPr>
          <p:nvPr>
            <p:ph type="title"/>
          </p:nvPr>
        </p:nvSpPr>
        <p:spPr>
          <a:xfrm>
            <a:off x="0" y="152400"/>
            <a:ext cx="9144000" cy="1524000"/>
          </a:xfrm>
        </p:spPr>
        <p:txBody>
          <a:bodyPr/>
          <a:lstStyle/>
          <a:p>
            <a:r>
              <a:rPr lang="en-US" sz="3400" dirty="0">
                <a:solidFill>
                  <a:srgbClr val="4E4CB4"/>
                </a:solidFill>
                <a:latin typeface="Arial" panose="020B0604020202020204" pitchFamily="34" charset="0"/>
                <a:cs typeface="Arial" panose="020B0604020202020204" pitchFamily="34" charset="0"/>
              </a:rPr>
              <a:t>Some Hormones Are Released by a “Top-Down” Hierarchy of Neuronal and Hormonal Signals</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23850" y="2133600"/>
            <a:ext cx="84963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central nervous system (CNS) receives input from many internal and external sensors and orchestrates the production of appropriate hormonal signals by the endocrine tissues</a:t>
            </a:r>
          </a:p>
          <a:p>
            <a:endParaRPr lang="en-US" sz="2400" dirty="0"/>
          </a:p>
          <a:p>
            <a:r>
              <a:rPr lang="en-US" sz="2400" b="1" dirty="0">
                <a:latin typeface="Arial" panose="020B0604020202020204" pitchFamily="34" charset="0"/>
                <a:cs typeface="Arial" panose="020B0604020202020204" pitchFamily="34" charset="0"/>
              </a:rPr>
              <a:t>hypothalamus </a:t>
            </a:r>
            <a:r>
              <a:rPr lang="en-US" sz="2400" dirty="0">
                <a:latin typeface="Arial" panose="020B0604020202020204" pitchFamily="34" charset="0"/>
                <a:cs typeface="Arial" panose="020B0604020202020204" pitchFamily="34" charset="0"/>
              </a:rPr>
              <a:t>= the coordination center of the endocrine system</a:t>
            </a:r>
          </a:p>
          <a:p>
            <a:pPr lvl="1"/>
            <a:r>
              <a:rPr lang="en-US" sz="2400" dirty="0">
                <a:latin typeface="Arial" panose="020B0604020202020204" pitchFamily="34" charset="0"/>
                <a:cs typeface="Arial" panose="020B0604020202020204" pitchFamily="34" charset="0"/>
              </a:rPr>
              <a:t>receives and integrates messages from the CNS</a:t>
            </a:r>
          </a:p>
          <a:p>
            <a:pPr lvl="1"/>
            <a:r>
              <a:rPr lang="en-US" sz="2400" dirty="0">
                <a:latin typeface="Arial" panose="020B0604020202020204" pitchFamily="34" charset="0"/>
                <a:cs typeface="Arial" panose="020B0604020202020204" pitchFamily="34" charset="0"/>
              </a:rPr>
              <a:t>produces releasing factors</a:t>
            </a: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73171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C6B03-FE9A-4E1F-8B76-CB8629845BB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Top-Down Hormone Release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304154" y="1363662"/>
            <a:ext cx="48006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at each level of a hormonal cascade, feedback inhibition of earlier steps is possible </a:t>
            </a:r>
          </a:p>
          <a:p>
            <a:pPr lvl="1"/>
            <a:endParaRPr lang="en-US" sz="2000" dirty="0"/>
          </a:p>
          <a:p>
            <a:pPr lvl="1"/>
            <a:endParaRPr lang="en-US" sz="16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A yellow box labeled central nervous system is indicated by five arrows. Clockwise from the left side, these are labeled pain, fear, infection, hemorrhage, and hypoglycemia. A dashed arrow points down to a green triangle enclosed in a green circle above a yellow box labeled hypothalamus. An arrow points down from hypothalamus to corticotropin-releasing hormone (C R H) (n g), from which a dashed line points down to a green triangle enclosed in a green circle above a yellow box labeled anterior pituitary. An arrow points down from anterior pituitary to corticotropin (A C T H) (micrograms), from which a dashed arrow points down to a green triangle in a green circle above a red box labeled adrenal gland. An arrow points down from adrenal gland to cortisol (m g). A dashed arrow from cortisol points left and then up before branching off to indicate red “X” symbols in red circles next to anterior pituitary and hypothalamus. Three dashed arrows point down from cortisol. From left to right, these dashed arrows point from cortisol to red boxes labeled muscle, liver, and adipose.">
            <a:extLst>
              <a:ext uri="{FF2B5EF4-FFF2-40B4-BE49-F238E27FC236}">
                <a16:creationId xmlns:a16="http://schemas.microsoft.com/office/drawing/2014/main" id="{44381C8B-3350-324F-952F-8E5C0A5060FB}"/>
              </a:ext>
            </a:extLst>
          </p:cNvPr>
          <p:cNvPicPr>
            <a:picLocks noChangeAspect="1"/>
          </p:cNvPicPr>
          <p:nvPr/>
        </p:nvPicPr>
        <p:blipFill>
          <a:blip r:embed="rId3"/>
          <a:stretch>
            <a:fillRect/>
          </a:stretch>
        </p:blipFill>
        <p:spPr>
          <a:xfrm>
            <a:off x="5486400" y="1377356"/>
            <a:ext cx="2922133" cy="5293236"/>
          </a:xfrm>
          <a:prstGeom prst="rect">
            <a:avLst/>
          </a:prstGeom>
        </p:spPr>
      </p:pic>
    </p:spTree>
    <p:extLst>
      <p:ext uri="{BB962C8B-B14F-4D97-AF65-F5344CB8AC3E}">
        <p14:creationId xmlns:p14="http://schemas.microsoft.com/office/powerpoint/2010/main" val="16718061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A2A64-5A41-4943-ACA0-E8E550E8C54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Neuroendocrine Origins of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Hormone Signals</a:t>
            </a:r>
            <a:endParaRPr lang="en-AU" dirty="0"/>
          </a:p>
        </p:txBody>
      </p:sp>
      <p:sp>
        <p:nvSpPr>
          <p:cNvPr id="7" name="Google Shape;390;g847cf01710_0_68">
            <a:extLst>
              <a:ext uri="{FF2B5EF4-FFF2-40B4-BE49-F238E27FC236}">
                <a16:creationId xmlns:a16="http://schemas.microsoft.com/office/drawing/2014/main" id="{707232CC-95FF-2743-B731-06E3052AC863}"/>
              </a:ext>
            </a:extLst>
          </p:cNvPr>
          <p:cNvSpPr txBox="1">
            <a:spLocks noChangeArrowheads="1"/>
          </p:cNvSpPr>
          <p:nvPr/>
        </p:nvSpPr>
        <p:spPr bwMode="auto">
          <a:xfrm>
            <a:off x="228600" y="1600200"/>
            <a:ext cx="3733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buClr>
                <a:schemeClr val="tx1"/>
              </a:buClr>
            </a:pPr>
            <a:r>
              <a:rPr lang="en-US" altLang="en-US" sz="2400" dirty="0">
                <a:latin typeface="Arial" panose="020B0604020202020204" pitchFamily="34" charset="0"/>
                <a:cs typeface="Arial" panose="020B0604020202020204" pitchFamily="34" charset="0"/>
              </a:rPr>
              <a:t>posterior pituitary = contains the end of axons from the </a:t>
            </a:r>
            <a:r>
              <a:rPr lang="en-US" altLang="en-US" sz="2400" dirty="0" err="1">
                <a:latin typeface="Arial" panose="020B0604020202020204" pitchFamily="34" charset="0"/>
                <a:cs typeface="Arial" panose="020B0604020202020204" pitchFamily="34" charset="0"/>
              </a:rPr>
              <a:t>hypothalmus</a:t>
            </a:r>
            <a:endParaRPr lang="en-US" altLang="en-US" sz="2400" dirty="0">
              <a:latin typeface="Arial" panose="020B0604020202020204" pitchFamily="34" charset="0"/>
              <a:cs typeface="Arial" panose="020B0604020202020204" pitchFamily="34" charset="0"/>
            </a:endParaRPr>
          </a:p>
          <a:p>
            <a:pPr eaLnBrk="1" hangingPunct="1">
              <a:buClr>
                <a:schemeClr val="tx1"/>
              </a:buClr>
            </a:pPr>
            <a:endParaRPr lang="en-US" altLang="en-US" sz="2400" dirty="0">
              <a:latin typeface="Arial" panose="020B0604020202020204" pitchFamily="34" charset="0"/>
              <a:cs typeface="Arial" panose="020B0604020202020204" pitchFamily="34" charset="0"/>
            </a:endParaRPr>
          </a:p>
          <a:p>
            <a:pPr eaLnBrk="1" hangingPunct="1">
              <a:buClr>
                <a:schemeClr val="tx1"/>
              </a:buClr>
            </a:pPr>
            <a:r>
              <a:rPr lang="en-US" altLang="en-US" sz="2400" dirty="0">
                <a:latin typeface="Arial" panose="020B0604020202020204" pitchFamily="34" charset="0"/>
                <a:cs typeface="Arial" panose="020B0604020202020204" pitchFamily="34" charset="0"/>
              </a:rPr>
              <a:t>anterior pituitary = the endocrine organ that receives releasing factors from the hypothalamus via blood vessels</a:t>
            </a:r>
          </a:p>
          <a:p>
            <a:pPr lvl="1"/>
            <a:endParaRPr lang="en-US" sz="2000" dirty="0"/>
          </a:p>
          <a:p>
            <a:pPr lvl="1"/>
            <a:endParaRPr lang="en-US" sz="16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figure shows the neuroendocrine origins of hormone signals by showing the details of the hypothalamus-pituitary system.">
            <a:extLst>
              <a:ext uri="{FF2B5EF4-FFF2-40B4-BE49-F238E27FC236}">
                <a16:creationId xmlns:a16="http://schemas.microsoft.com/office/drawing/2014/main" id="{F3BFAFD8-E02A-BE4E-9511-511346F57464}"/>
              </a:ext>
            </a:extLst>
          </p:cNvPr>
          <p:cNvPicPr>
            <a:picLocks noChangeAspect="1"/>
          </p:cNvPicPr>
          <p:nvPr/>
        </p:nvPicPr>
        <p:blipFill>
          <a:blip r:embed="rId3"/>
          <a:stretch>
            <a:fillRect/>
          </a:stretch>
        </p:blipFill>
        <p:spPr>
          <a:xfrm>
            <a:off x="3962400" y="1444551"/>
            <a:ext cx="4610610" cy="5251705"/>
          </a:xfrm>
          <a:prstGeom prst="rect">
            <a:avLst/>
          </a:prstGeom>
        </p:spPr>
      </p:pic>
    </p:spTree>
    <p:extLst>
      <p:ext uri="{BB962C8B-B14F-4D97-AF65-F5344CB8AC3E}">
        <p14:creationId xmlns:p14="http://schemas.microsoft.com/office/powerpoint/2010/main" val="10738849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265A5-9723-4735-A1E4-AE7E7ED0F36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Hormonal Cascades Result in Large Signal Amplifications</a:t>
            </a:r>
            <a:endParaRPr lang="en-AU" dirty="0"/>
          </a:p>
        </p:txBody>
      </p:sp>
      <mc:AlternateContent xmlns:mc="http://schemas.openxmlformats.org/markup-compatibility/2006" xmlns:a14="http://schemas.microsoft.com/office/drawing/2010/main">
        <mc:Choice Requires="a14">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33350" y="1600200"/>
                <a:ext cx="8877300"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at each level in the cascade, a small signal elicits a larger response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cortisol hormone cascade has an overall amplification of at least a millionfold: </a:t>
                </a:r>
              </a:p>
              <a:p>
                <a:pPr marL="50800" indent="0">
                  <a:buNone/>
                </a:pPr>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initial signal to the hypothalamus</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 release of CRH (ng)</a:t>
                </a:r>
                <a14:m>
                  <m:oMath xmlns:m="http://schemas.openxmlformats.org/officeDocument/2006/math">
                    <m:r>
                      <a:rPr lang="en-US" sz="2400" b="0" i="0" smtClean="0">
                        <a:latin typeface="Cambria Math" panose="02040503050406030204" pitchFamily="18" charset="0"/>
                        <a:ea typeface="Cambria Math" panose="02040503050406030204" pitchFamily="18" charset="0"/>
                        <a:cs typeface="Arial" panose="020B0604020202020204" pitchFamily="34" charset="0"/>
                      </a:rPr>
                      <m:t> </m:t>
                    </m:r>
                    <m:r>
                      <a:rPr lang="en-US" sz="2400" i="1">
                        <a:latin typeface="Cambria Math" panose="02040503050406030204" pitchFamily="18" charset="0"/>
                        <a:ea typeface="Cambria Math" panose="02040503050406030204" pitchFamily="18" charset="0"/>
                        <a:cs typeface="Arial" panose="020B0604020202020204" pitchFamily="34" charset="0"/>
                      </a:rPr>
                      <m:t>⟶</m:t>
                    </m:r>
                  </m:oMath>
                </a14:m>
                <a:endParaRPr lang="en-US" sz="2400" dirty="0">
                  <a:latin typeface="Arial" panose="020B0604020202020204" pitchFamily="34" charset="0"/>
                  <a:cs typeface="Arial" panose="020B0604020202020204" pitchFamily="34" charset="0"/>
                </a:endParaRPr>
              </a:p>
              <a:p>
                <a:pPr marL="50800" indent="0">
                  <a:buNone/>
                </a:pPr>
                <a:r>
                  <a:rPr lang="en-US" sz="2400" dirty="0">
                    <a:latin typeface="Arial" panose="020B0604020202020204" pitchFamily="34" charset="0"/>
                    <a:cs typeface="Arial" panose="020B0604020202020204" pitchFamily="34" charset="0"/>
                  </a:rPr>
                  <a:t>	release of corticotropin (</a:t>
                </a:r>
                <a:r>
                  <a:rPr lang="el-GR" sz="2400" i="1" dirty="0">
                    <a:latin typeface="Arial" panose="020B0604020202020204" pitchFamily="34" charset="0"/>
                    <a:cs typeface="Arial" panose="020B0604020202020204" pitchFamily="34" charset="0"/>
                  </a:rPr>
                  <a:t>μ</a:t>
                </a:r>
                <a:r>
                  <a:rPr lang="en-US" sz="2400" dirty="0">
                    <a:latin typeface="Arial" panose="020B0604020202020204" pitchFamily="34" charset="0"/>
                    <a:cs typeface="Arial" panose="020B0604020202020204" pitchFamily="34" charset="0"/>
                  </a:rPr>
                  <a:t>g) </a:t>
                </a:r>
                <a14:m>
                  <m:oMath xmlns:m="http://schemas.openxmlformats.org/officeDocument/2006/math">
                    <m:r>
                      <a:rPr lang="en-US" sz="2400" i="1">
                        <a:latin typeface="Cambria Math" panose="02040503050406030204" pitchFamily="18" charset="0"/>
                        <a:ea typeface="Cambria Math" panose="02040503050406030204" pitchFamily="18" charset="0"/>
                        <a:cs typeface="Arial" panose="020B0604020202020204" pitchFamily="34" charset="0"/>
                      </a:rPr>
                      <m:t>⟶</m:t>
                    </m:r>
                  </m:oMath>
                </a14:m>
                <a:r>
                  <a:rPr lang="en-US" sz="2400" dirty="0">
                    <a:latin typeface="Arial" panose="020B0604020202020204" pitchFamily="34" charset="0"/>
                    <a:cs typeface="Arial" panose="020B0604020202020204" pitchFamily="34" charset="0"/>
                  </a:rPr>
                  <a:t> release of cortisol (mg)  </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000" dirty="0"/>
              </a:p>
              <a:p>
                <a:pPr lvl="1"/>
                <a:endParaRPr lang="en-US" sz="16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mc:Choice>
        <mc:Fallback xmlns="">
          <p:sp>
            <p:nvSpPr>
              <p:cNvPr id="5" name="Google Shape;390;g847cf01710_0_68">
                <a:extLst>
                  <a:ext uri="{FF2B5EF4-FFF2-40B4-BE49-F238E27FC236}">
                    <a16:creationId xmlns:a16="http://schemas.microsoft.com/office/drawing/2014/main" id="{4339FD8D-5ED3-904F-8A49-12B65500E484}"/>
                  </a:ext>
                </a:extLst>
              </p:cNvPr>
              <p:cNvSpPr txBox="1">
                <a:spLocks noRot="1" noChangeAspect="1" noMove="1" noResize="1" noEditPoints="1" noAdjustHandles="1" noChangeArrowheads="1" noChangeShapeType="1" noTextEdit="1"/>
              </p:cNvSpPr>
              <p:nvPr/>
            </p:nvSpPr>
            <p:spPr bwMode="auto">
              <a:xfrm>
                <a:off x="133350" y="1600200"/>
                <a:ext cx="8877300" cy="4130675"/>
              </a:xfrm>
              <a:prstGeom prst="rect">
                <a:avLst/>
              </a:prstGeom>
              <a:blipFill>
                <a:blip r:embed="rId3"/>
                <a:stretch>
                  <a:fillRect l="-286" t="-1534" r="-286"/>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16824889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0;p2" descr="Icon P 1">
            <a:extLst>
              <a:ext uri="{FF2B5EF4-FFF2-40B4-BE49-F238E27FC236}">
                <a16:creationId xmlns:a16="http://schemas.microsoft.com/office/drawing/2014/main" id="{F7BCFD75-5C00-47FB-8E1E-E1C4716AD759}"/>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472" y="313919"/>
            <a:ext cx="11906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0CFE37A-AF69-4500-AA00-28CD07CB4A17}"/>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1</a:t>
            </a:r>
            <a:r>
              <a:rPr lang="en-US" altLang="en-US" sz="2000" b="0" dirty="0">
                <a:solidFill>
                  <a:srgbClr val="1D6E7D"/>
                </a:solidFill>
                <a:latin typeface="Arial" panose="020B0604020202020204" pitchFamily="34" charset="0"/>
                <a:cs typeface="Arial" panose="020B0604020202020204" pitchFamily="34" charset="0"/>
              </a:rPr>
              <a:t> (4 of 4)</a:t>
            </a:r>
            <a:endParaRPr lang="en-AU" sz="2000" dirty="0"/>
          </a:p>
        </p:txBody>
      </p:sp>
      <p:sp>
        <p:nvSpPr>
          <p:cNvPr id="19459" name="Text Placeholder 2">
            <a:extLst>
              <a:ext uri="{FF2B5EF4-FFF2-40B4-BE49-F238E27FC236}">
                <a16:creationId xmlns:a16="http://schemas.microsoft.com/office/drawing/2014/main" id="{ED3DF9F9-DE6A-FA41-AC9F-EB0BB207DBF5}"/>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tissues in a mammal are connected by</a:t>
            </a:r>
            <a:br>
              <a:rPr lang="en-US" sz="2400" b="1"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a neurosecretory system that coordinates their activities. </a:t>
            </a:r>
            <a:r>
              <a:rPr lang="en-US" sz="2400" dirty="0">
                <a:latin typeface="Arial" panose="020B0604020202020204" pitchFamily="34" charset="0"/>
                <a:cs typeface="Arial" panose="020B0604020202020204" pitchFamily="34" charset="0"/>
              </a:rPr>
              <a:t>Mammals use chemically diverse hormones in a highly specific and multidirectional signaling system, connecting the tissues with each other and with the central nervous system. </a:t>
            </a: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pPr>
              <a:buFontTx/>
              <a:buNone/>
            </a:pPr>
            <a:endParaRPr lang="en-US" altLang="en-US" sz="2800" dirty="0">
              <a:latin typeface="Arial" panose="020B0604020202020204" pitchFamily="34" charset="0"/>
            </a:endParaRPr>
          </a:p>
        </p:txBody>
      </p:sp>
    </p:spTree>
    <p:extLst>
      <p:ext uri="{BB962C8B-B14F-4D97-AF65-F5344CB8AC3E}">
        <p14:creationId xmlns:p14="http://schemas.microsoft.com/office/powerpoint/2010/main" val="1531595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E5E7A-27C3-4DE5-BC23-E9CD6BC3C4DE}"/>
              </a:ext>
            </a:extLst>
          </p:cNvPr>
          <p:cNvSpPr>
            <a:spLocks noGrp="1"/>
          </p:cNvSpPr>
          <p:nvPr>
            <p:ph type="title"/>
          </p:nvPr>
        </p:nvSpPr>
        <p:spPr>
          <a:xfrm>
            <a:off x="0" y="152400"/>
            <a:ext cx="9144000" cy="1371600"/>
          </a:xfrm>
        </p:spPr>
        <p:txBody>
          <a:bodyPr/>
          <a:lstStyle/>
          <a:p>
            <a:r>
              <a:rPr lang="en-US" sz="3400" dirty="0">
                <a:solidFill>
                  <a:srgbClr val="4E4CB4"/>
                </a:solidFill>
                <a:latin typeface="Arial" panose="020B0604020202020204" pitchFamily="34" charset="0"/>
                <a:cs typeface="Arial" panose="020B0604020202020204" pitchFamily="34" charset="0"/>
              </a:rPr>
              <a:t>“Bottom-Up” Hormonal Systems Send Signals Back to the Brain and to Other Tissues</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2483567"/>
            <a:ext cx="37909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some hormones are produced in the digestive tract, muscle, and adipose tissue and communicate the current metabolic state to the hypothalamus</a:t>
            </a:r>
          </a:p>
          <a:p>
            <a:endParaRPr lang="en-US" sz="2400" dirty="0"/>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yellow box at the top of the figure is labeled hypothalamus and contains a gray box labeled A M P K. A dashed arrow points upward to a green triangle enclosed in a green circle and labeled feeding. An arrow labeled T R H points down from hypothalamus to a yellow box labeled pituitary, from which an arrow labeled T S H points down t o a yellow box labeled thyroid. An arrow points from thyroid to the right and then up to thyroxine, from which a dashed arrow points left to a red “X” in a red circle next to hypothalamus. Beneath thyroid, a yellow box labeled beta cells above a yellow box labeled alpha cells are joined and are both labeled pancreas. An arrow points right from beta cells beneath text reading upward-pointing arrow symbol glucose to insulin, from which an arrow points up and the left to the word insulin again, from which a dashed arrow points left to a red “X” in a red circle next to hypothalamus. An arrow points right from alpha cells beneath text reading downward-pointing arrow symbol glucose to the word glucagon. Beneath the two boxes labeled pancreas, a red box is labeled intestine. An upper arrow points left from intestine beneath text reading upward-pointing arrow symbol food to G I P, from which a dashed arrow points to a red “X” in a red circle next to alpha cells. A lower arrow points left from intestine beneath text reading upward-pointing arrow symbol food to G L P – 1, from which a dashed arrow points to a green triangle in a green circle next to beta cells. Beneath intestine, a red box labeled stomach has an arrow pointing left to ghrelin, from which an arrow points up to the word ghrelin again with a dashed arrow pointing right to a green circle enclosed in a green circle next to hypothalamus. A red box labeled adipose tissue has an arrow pointing left beneath text reading downward-pointing arrow symbol fat to adiponectin, from which an arrow points up to the word adiponectin again next to a dashed arrow pointing right to a green triangle enclosed in a green circle next to hypothalamus. Above this, downward-pointing arrow symbol next to glucose is shown with a dashed arrow pointing to a green triangle enclosed in a green circle next to hypothalamus. A second arrow points from the red box labeled adipose tissue. This arrow points right from adipose tissue beneath text reading upward-pointing arrow symbol fat to the word leptin, from which an arrow points up to the word leptin again next to a dashed arrow pointing to a red “X” in a red circle next to the box labeled hypothalamus.">
            <a:extLst>
              <a:ext uri="{FF2B5EF4-FFF2-40B4-BE49-F238E27FC236}">
                <a16:creationId xmlns:a16="http://schemas.microsoft.com/office/drawing/2014/main" id="{F5EE5AC0-2CD0-E142-94A4-AAF6697E1DF5}"/>
              </a:ext>
            </a:extLst>
          </p:cNvPr>
          <p:cNvPicPr>
            <a:picLocks noChangeAspect="1"/>
          </p:cNvPicPr>
          <p:nvPr/>
        </p:nvPicPr>
        <p:blipFill>
          <a:blip r:embed="rId3"/>
          <a:stretch>
            <a:fillRect/>
          </a:stretch>
        </p:blipFill>
        <p:spPr>
          <a:xfrm>
            <a:off x="4267200" y="1981200"/>
            <a:ext cx="4114422" cy="4639500"/>
          </a:xfrm>
          <a:prstGeom prst="rect">
            <a:avLst/>
          </a:prstGeom>
        </p:spPr>
      </p:pic>
    </p:spTree>
    <p:extLst>
      <p:ext uri="{BB962C8B-B14F-4D97-AF65-F5344CB8AC3E}">
        <p14:creationId xmlns:p14="http://schemas.microsoft.com/office/powerpoint/2010/main" val="3054033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BE83E-5F58-422D-B42E-0E9827C050F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Adipokines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19075" y="1524000"/>
            <a:ext cx="87058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adipokines</a:t>
            </a:r>
            <a:r>
              <a:rPr lang="en-US" sz="2400" dirty="0">
                <a:latin typeface="Arial" panose="020B0604020202020204" pitchFamily="34" charset="0"/>
                <a:cs typeface="Arial" panose="020B0604020202020204" pitchFamily="34" charset="0"/>
              </a:rPr>
              <a:t> = peptide hormones produced in adipose tissue that signal the adequacy of fat reserves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leptin </a:t>
            </a:r>
            <a:r>
              <a:rPr lang="en-US" sz="2400" dirty="0">
                <a:latin typeface="Arial" panose="020B0604020202020204" pitchFamily="34" charset="0"/>
                <a:cs typeface="Arial" panose="020B0604020202020204" pitchFamily="34" charset="0"/>
              </a:rPr>
              <a:t>= an adipokine released when adipose tissue is well-filled with triacylglycerols</a:t>
            </a:r>
          </a:p>
          <a:p>
            <a:pPr lvl="1"/>
            <a:r>
              <a:rPr lang="en-US" sz="2400" dirty="0">
                <a:latin typeface="Arial" panose="020B0604020202020204" pitchFamily="34" charset="0"/>
                <a:cs typeface="Arial" panose="020B0604020202020204" pitchFamily="34" charset="0"/>
              </a:rPr>
              <a:t>acts in the brain to inhibit feeding</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adiponectin </a:t>
            </a:r>
            <a:r>
              <a:rPr lang="en-US" sz="2400" dirty="0">
                <a:latin typeface="Arial" panose="020B0604020202020204" pitchFamily="34" charset="0"/>
                <a:cs typeface="Arial" panose="020B0604020202020204" pitchFamily="34" charset="0"/>
              </a:rPr>
              <a:t>= an adipokine released when adipose tissue is depleted of fat reserves</a:t>
            </a:r>
          </a:p>
          <a:p>
            <a:pPr lvl="1"/>
            <a:r>
              <a:rPr lang="en-US" sz="2400" dirty="0">
                <a:latin typeface="Arial" panose="020B0604020202020204" pitchFamily="34" charset="0"/>
                <a:cs typeface="Arial" panose="020B0604020202020204" pitchFamily="34" charset="0"/>
              </a:rPr>
              <a:t>acts in the brain to stimulate feeding</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000" dirty="0"/>
          </a:p>
          <a:p>
            <a:pPr lvl="1"/>
            <a:endParaRPr lang="en-US" sz="16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5313512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E9282-2E8C-4B0A-9B0A-8677C6F0D30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Ghrelin and Incretins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61937" y="1524000"/>
            <a:ext cx="862012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ghrelin </a:t>
            </a:r>
            <a:r>
              <a:rPr lang="en-US" sz="2400" dirty="0">
                <a:latin typeface="Arial" panose="020B0604020202020204" pitchFamily="34" charset="0"/>
                <a:cs typeface="Arial" panose="020B0604020202020204" pitchFamily="34" charset="0"/>
              </a:rPr>
              <a:t>= produced in the gastrointestinal tract when the stomach is empty</a:t>
            </a:r>
          </a:p>
          <a:p>
            <a:pPr lvl="1"/>
            <a:r>
              <a:rPr lang="en-US" sz="2400" dirty="0">
                <a:latin typeface="Arial" panose="020B0604020202020204" pitchFamily="34" charset="0"/>
                <a:cs typeface="Arial" panose="020B0604020202020204" pitchFamily="34" charset="0"/>
              </a:rPr>
              <a:t>acts in the hypothalamus to stimulate feeding</a:t>
            </a:r>
          </a:p>
          <a:p>
            <a:pPr marL="533400" lvl="1"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incretins </a:t>
            </a:r>
            <a:r>
              <a:rPr lang="en-US" sz="2400" dirty="0">
                <a:latin typeface="Arial" panose="020B0604020202020204" pitchFamily="34" charset="0"/>
                <a:cs typeface="Arial" panose="020B0604020202020204" pitchFamily="34" charset="0"/>
              </a:rPr>
              <a:t>= peptide hormones produced in the gut after ingestion of a meal</a:t>
            </a:r>
          </a:p>
          <a:p>
            <a:pPr lvl="1"/>
            <a:r>
              <a:rPr lang="en-US" sz="2400" dirty="0">
                <a:latin typeface="Arial" panose="020B0604020202020204" pitchFamily="34" charset="0"/>
                <a:cs typeface="Arial" panose="020B0604020202020204" pitchFamily="34" charset="0"/>
              </a:rPr>
              <a:t>acts in the pancreas to increase insulin secretion and decreases glucagon secretion</a:t>
            </a:r>
            <a:endParaRPr lang="en-US" sz="2400" dirty="0"/>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000" dirty="0"/>
          </a:p>
          <a:p>
            <a:pPr lvl="1"/>
            <a:endParaRPr lang="en-US" sz="16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323225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C46DF-BB0E-4913-9CA2-B0C43CF62DB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Neuropeptide Y, Peptide YY,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and Irisin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11918" y="1600200"/>
            <a:ext cx="8920163"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neuropeptide Y (NPY) </a:t>
            </a:r>
            <a:r>
              <a:rPr lang="en-US" sz="2400" dirty="0">
                <a:latin typeface="Arial" panose="020B0604020202020204" pitchFamily="34" charset="0"/>
                <a:cs typeface="Arial" panose="020B0604020202020204" pitchFamily="34" charset="0"/>
              </a:rPr>
              <a:t>= a hormone produced in the hypothalamus and in the adrenal glands </a:t>
            </a:r>
          </a:p>
          <a:p>
            <a:pPr lvl="1"/>
            <a:r>
              <a:rPr lang="en-US" sz="2400" dirty="0">
                <a:latin typeface="Arial" panose="020B0604020202020204" pitchFamily="34" charset="0"/>
                <a:cs typeface="Arial" panose="020B0604020202020204" pitchFamily="34" charset="0"/>
              </a:rPr>
              <a:t>promotes feeding and reduces nonessential energy expenditure</a:t>
            </a:r>
          </a:p>
          <a:p>
            <a:pPr lvl="1"/>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peptide YY (PYY3–36) </a:t>
            </a:r>
            <a:r>
              <a:rPr lang="en-US" sz="2400" dirty="0">
                <a:latin typeface="Arial" panose="020B0604020202020204" pitchFamily="34" charset="0"/>
                <a:cs typeface="Arial" panose="020B0604020202020204" pitchFamily="34" charset="0"/>
              </a:rPr>
              <a:t>= a hormone produced in the intestine</a:t>
            </a:r>
          </a:p>
          <a:p>
            <a:pPr lvl="1"/>
            <a:r>
              <a:rPr lang="en-US" sz="2400" dirty="0">
                <a:latin typeface="Arial" panose="020B0604020202020204" pitchFamily="34" charset="0"/>
                <a:cs typeface="Arial" panose="020B0604020202020204" pitchFamily="34" charset="0"/>
              </a:rPr>
              <a:t>signals satiety in the brain</a:t>
            </a:r>
          </a:p>
          <a:p>
            <a:endParaRPr lang="en-US" sz="2400" b="1"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irisin </a:t>
            </a:r>
            <a:r>
              <a:rPr lang="en-US" sz="2400" dirty="0">
                <a:latin typeface="Arial" panose="020B0604020202020204" pitchFamily="34" charset="0"/>
                <a:cs typeface="Arial" panose="020B0604020202020204" pitchFamily="34" charset="0"/>
              </a:rPr>
              <a:t>= a peptide hormone produced in muscle from exercise</a:t>
            </a:r>
          </a:p>
          <a:p>
            <a:pPr lvl="1"/>
            <a:r>
              <a:rPr lang="en-US" sz="2400" dirty="0">
                <a:latin typeface="Arial" panose="020B0604020202020204" pitchFamily="34" charset="0"/>
                <a:cs typeface="Arial" panose="020B0604020202020204" pitchFamily="34" charset="0"/>
              </a:rPr>
              <a:t>acts to convert white adipose tissue into beige adipose tissue</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000" dirty="0"/>
          </a:p>
          <a:p>
            <a:pPr lvl="1"/>
            <a:endParaRPr lang="en-US" sz="16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69978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9F818E-E335-4C29-9D15-628765BE30D9}"/>
              </a:ext>
            </a:extLst>
          </p:cNvPr>
          <p:cNvSpPr>
            <a:spLocks noGrp="1"/>
          </p:cNvSpPr>
          <p:nvPr>
            <p:ph type="title"/>
          </p:nvPr>
        </p:nvSpPr>
        <p:spPr/>
        <p:txBody>
          <a:bodyPr/>
          <a:lstStyle/>
          <a:p>
            <a:r>
              <a:rPr lang="en-US" sz="3400" dirty="0">
                <a:solidFill>
                  <a:schemeClr val="tx1"/>
                </a:solidFill>
                <a:latin typeface="Arial" panose="020B0604020202020204" pitchFamily="34" charset="0"/>
                <a:cs typeface="Arial" panose="020B0604020202020204" pitchFamily="34" charset="0"/>
              </a:rPr>
              <a:t>Peptide Hormones That Act on Feeding Behavior and Fuel Selection in Mammals</a:t>
            </a:r>
            <a:endParaRPr lang="en-AU" sz="3400" dirty="0"/>
          </a:p>
        </p:txBody>
      </p:sp>
      <p:sp>
        <p:nvSpPr>
          <p:cNvPr id="3" name="TextBox 2">
            <a:extLst>
              <a:ext uri="{FF2B5EF4-FFF2-40B4-BE49-F238E27FC236}">
                <a16:creationId xmlns:a16="http://schemas.microsoft.com/office/drawing/2014/main" id="{1ED22378-2F3E-46E6-BEF5-F1EE2900A426}"/>
              </a:ext>
            </a:extLst>
          </p:cNvPr>
          <p:cNvSpPr txBox="1"/>
          <p:nvPr/>
        </p:nvSpPr>
        <p:spPr>
          <a:xfrm>
            <a:off x="456099" y="1524000"/>
            <a:ext cx="8231802" cy="707886"/>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23-2 Some Peptide Hormones That Act on Feeding Behavior and Fuel Selection in Mammals</a:t>
            </a:r>
          </a:p>
        </p:txBody>
      </p:sp>
      <p:graphicFrame>
        <p:nvGraphicFramePr>
          <p:cNvPr id="4" name="Table Placeholder 4">
            <a:extLst>
              <a:ext uri="{FF2B5EF4-FFF2-40B4-BE49-F238E27FC236}">
                <a16:creationId xmlns:a16="http://schemas.microsoft.com/office/drawing/2014/main" id="{1399FD8F-22F5-4DCD-885F-AB5741A5DF88}"/>
              </a:ext>
            </a:extLst>
          </p:cNvPr>
          <p:cNvGraphicFramePr>
            <a:graphicFrameLocks/>
          </p:cNvGraphicFramePr>
          <p:nvPr>
            <p:extLst>
              <p:ext uri="{D42A27DB-BD31-4B8C-83A1-F6EECF244321}">
                <p14:modId xmlns:p14="http://schemas.microsoft.com/office/powerpoint/2010/main" val="456644285"/>
              </p:ext>
            </p:extLst>
          </p:nvPr>
        </p:nvGraphicFramePr>
        <p:xfrm>
          <a:off x="456099" y="2217709"/>
          <a:ext cx="8231802" cy="4186881"/>
        </p:xfrm>
        <a:graphic>
          <a:graphicData uri="http://schemas.openxmlformats.org/drawingml/2006/table">
            <a:tbl>
              <a:tblPr firstRow="1" firstCol="1" bandRow="1">
                <a:tableStyleId>{5940675A-B579-460E-94D1-54222C63F5DA}</a:tableStyleId>
              </a:tblPr>
              <a:tblGrid>
                <a:gridCol w="2057512">
                  <a:extLst>
                    <a:ext uri="{9D8B030D-6E8A-4147-A177-3AD203B41FA5}">
                      <a16:colId xmlns:a16="http://schemas.microsoft.com/office/drawing/2014/main" val="571630221"/>
                    </a:ext>
                  </a:extLst>
                </a:gridCol>
                <a:gridCol w="2057512">
                  <a:extLst>
                    <a:ext uri="{9D8B030D-6E8A-4147-A177-3AD203B41FA5}">
                      <a16:colId xmlns:a16="http://schemas.microsoft.com/office/drawing/2014/main" val="1470064051"/>
                    </a:ext>
                  </a:extLst>
                </a:gridCol>
                <a:gridCol w="2058389">
                  <a:extLst>
                    <a:ext uri="{9D8B030D-6E8A-4147-A177-3AD203B41FA5}">
                      <a16:colId xmlns:a16="http://schemas.microsoft.com/office/drawing/2014/main" val="2564717541"/>
                    </a:ext>
                  </a:extLst>
                </a:gridCol>
                <a:gridCol w="2058389">
                  <a:extLst>
                    <a:ext uri="{9D8B030D-6E8A-4147-A177-3AD203B41FA5}">
                      <a16:colId xmlns:a16="http://schemas.microsoft.com/office/drawing/2014/main" val="3157586439"/>
                    </a:ext>
                  </a:extLst>
                </a:gridCol>
              </a:tblGrid>
              <a:tr h="208434">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Hormone</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Production site(s)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Target tissue(s)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Action(s)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247151979"/>
                  </a:ext>
                </a:extLst>
              </a:tr>
              <a:tr h="555756">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Insulin</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Pancreatic </a:t>
                      </a:r>
                      <a:r>
                        <a:rPr lang="en-US" sz="1200" i="1" dirty="0">
                          <a:effectLst/>
                          <a:latin typeface="Arial" panose="020B0604020202020204" pitchFamily="34" charset="0"/>
                          <a:cs typeface="Arial" panose="020B0604020202020204" pitchFamily="34" charset="0"/>
                          <a:sym typeface="Symbol" panose="05050102010706020507" pitchFamily="18" charset="2"/>
                        </a:rPr>
                        <a:t></a:t>
                      </a:r>
                      <a:r>
                        <a:rPr lang="en-US" sz="1200" dirty="0">
                          <a:effectLst/>
                          <a:latin typeface="Arial" panose="020B0604020202020204" pitchFamily="34" charset="0"/>
                          <a:cs typeface="Arial" panose="020B0604020202020204" pitchFamily="34" charset="0"/>
                        </a:rPr>
                        <a:t> cells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Muscle, adipose, liver</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Stimulates glucose uptake and synthesis of glycogen and fat</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449007554"/>
                  </a:ext>
                </a:extLst>
              </a:tr>
              <a:tr h="379564">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Glucagon</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Pancreatic </a:t>
                      </a:r>
                      <a:r>
                        <a:rPr lang="en-US" sz="1200" i="1" dirty="0">
                          <a:effectLst/>
                          <a:latin typeface="Arial" panose="020B0604020202020204" pitchFamily="34" charset="0"/>
                          <a:cs typeface="Arial" panose="020B0604020202020204" pitchFamily="34" charset="0"/>
                          <a:sym typeface="Symbol" panose="05050102010706020507" pitchFamily="18" charset="2"/>
                        </a:rPr>
                        <a:t></a:t>
                      </a:r>
                      <a:r>
                        <a:rPr lang="en-US" sz="1200" dirty="0">
                          <a:effectLst/>
                          <a:latin typeface="Arial" panose="020B0604020202020204" pitchFamily="34" charset="0"/>
                          <a:cs typeface="Arial" panose="020B0604020202020204" pitchFamily="34" charset="0"/>
                        </a:rPr>
                        <a:t> cells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Liver, adipose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Stimulates gluconeogenesis and glucose release to blood</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526204928"/>
                  </a:ext>
                </a:extLst>
              </a:tr>
              <a:tr h="185440">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Leptin</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Adipose tissue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Hypothalamus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Reduces hunger</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896247061"/>
                  </a:ext>
                </a:extLst>
              </a:tr>
              <a:tr h="379564">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Adiponectin</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Adipose tissue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Muscle, liver, others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Stimulates catabolism and feeding behavior</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368113437"/>
                  </a:ext>
                </a:extLst>
              </a:tr>
              <a:tr h="185440">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Ghrelin</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Stomach, intestine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Brain</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Signals hunger</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091681491"/>
                  </a:ext>
                </a:extLst>
              </a:tr>
              <a:tr h="185440">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Incretins: GLP-1, GIP</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Intestine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Pancreas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Stimulate insulin release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787879017"/>
                  </a:ext>
                </a:extLst>
              </a:tr>
              <a:tr h="555756">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NPY</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Hypothalamus, adrenals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Brain, autonomic nervous system</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Stimulates feeding behavior</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750852551"/>
                  </a:ext>
                </a:extLst>
              </a:tr>
              <a:tr h="185440">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PYY</a:t>
                      </a:r>
                      <a:r>
                        <a:rPr lang="en-US" sz="1200" baseline="-25000" dirty="0">
                          <a:effectLst/>
                          <a:latin typeface="Arial" panose="020B0604020202020204" pitchFamily="34" charset="0"/>
                          <a:cs typeface="Arial" panose="020B0604020202020204" pitchFamily="34" charset="0"/>
                        </a:rPr>
                        <a:t>3–36</a:t>
                      </a:r>
                      <a:endParaRPr lang="en-US" sz="1200" baseline="-250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Intestine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Brain</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Signals satiety</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841578458"/>
                  </a:ext>
                </a:extLst>
              </a:tr>
              <a:tr h="379564">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Irisin</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Muscle (after exercise)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Adipose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Turns white adipose tissue to beige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984512799"/>
                  </a:ext>
                </a:extLst>
              </a:tr>
            </a:tbl>
          </a:graphicData>
        </a:graphic>
      </p:graphicFrame>
    </p:spTree>
    <p:extLst>
      <p:ext uri="{BB962C8B-B14F-4D97-AF65-F5344CB8AC3E}">
        <p14:creationId xmlns:p14="http://schemas.microsoft.com/office/powerpoint/2010/main" val="20403204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A660E147-989E-41EF-AFB7-F4484B99D3E9}"/>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99631"/>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DD569D3-7D06-492E-B39D-149D592CB6E8}"/>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(1 of 3)</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Among the tissues and organs of an animal, there is a striking division of labor. </a:t>
            </a:r>
            <a:r>
              <a:rPr lang="en-US" sz="2400" dirty="0">
                <a:latin typeface="Arial" panose="020B0604020202020204" pitchFamily="34" charset="0"/>
                <a:cs typeface="Arial" panose="020B0604020202020204" pitchFamily="34" charset="0"/>
              </a:rPr>
              <a:t>The specialized role of each organ is reflected in its metabolic activities and capabilities. The circulatory system connects all of the tissues by carrying hormonal signals and metabolites between and among them.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308BE-B4F1-466B-BFEF-74D38676769F}"/>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23.2</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Tissue-Specific Metabolism</a:t>
            </a:r>
            <a:endParaRPr lang="en-AU" dirty="0"/>
          </a:p>
        </p:txBody>
      </p:sp>
    </p:spTree>
    <p:extLst>
      <p:ext uri="{BB962C8B-B14F-4D97-AF65-F5344CB8AC3E}">
        <p14:creationId xmlns:p14="http://schemas.microsoft.com/office/powerpoint/2010/main" val="18564875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F01C18-51AF-4382-B1E9-ED53BF1585D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Specialized Metabolic Functions of Mammalian Tissues</a:t>
            </a:r>
            <a:endParaRPr lang="en-AU" dirty="0"/>
          </a:p>
        </p:txBody>
      </p:sp>
      <p:pic>
        <p:nvPicPr>
          <p:cNvPr id="4" name="Picture 3" descr="A human torso is shown with the brain and central internal organs illustrated. Several organs are indicated by lines and shown in detail accompanied by descriptive text. Clockwise from the top, these organs are as follows. Brain: Located in the head; A roughly oval structure that is wider on the right than on the left with the cerebellum and medulla shown to the lower right; Transports ions to maintain membrane potential; integrates inputs from body and surroundings; sends signals to other organs. Cardiac muscle: Located in the center of the chest; A heart is shown with the aorta extending from the top; Uses A T P generated aerobically to pump blood. Lymphatic system: Located in a triangular structure beneath the heart in the upper abdomen; A yellow tubular structure with small tubes branching inside is shown; Carries lipids from intestine to liver. Adipose tissue: Located in a vertical strip along the left side of the abdomen; A roughly triangular structure wider at the top than at the bottom has a darker portion at the upper right; Synthesizes, stores, and mobilizes triacylglycerols. (Brown adipose tissue carries out thermogenesis). Skeletal muscle: Located in the upper left leg; Shown as a fusiform structure that is wider in the center and narrower on each end; Uses A T P generated aerobically or anaerobically to do mechanical work. Small intestine: Located as a coiled tubular structure in the lower abdomen; Shown as a long tube; Absorbs nutrients from the diet; moves them into the blood or lymphatic system. Portal vein: Shown on the right side of the body to the upper right of the kidney; shown as a red tube; Carriers nutrients from intestine to liver. Liver: Shown as a large structure in the upper abdomen; Shown with two roughly triangular lobes; Processes fats, carbohydrates, and proteins from diet; synthesizes and distributes lipids, ketone bodies, and glucose for other tissues; converts excess nitrogen to urea. Pancreas: Shown beneath the liver along the top of the intestine in the central abdomen; Shown as a tan organ with many small, roughly round pieces joined together to make a long piece across the top that narrows to the upper right and a wider left side that bends down and folds back toward the right; Secretes insulin and glucagon in response to changes in blood glucose concentration.">
            <a:extLst>
              <a:ext uri="{FF2B5EF4-FFF2-40B4-BE49-F238E27FC236}">
                <a16:creationId xmlns:a16="http://schemas.microsoft.com/office/drawing/2014/main" id="{EC9B7443-B7C4-564D-B094-1E2ED1306112}"/>
              </a:ext>
            </a:extLst>
          </p:cNvPr>
          <p:cNvPicPr>
            <a:picLocks noChangeAspect="1"/>
          </p:cNvPicPr>
          <p:nvPr/>
        </p:nvPicPr>
        <p:blipFill>
          <a:blip r:embed="rId3"/>
          <a:stretch>
            <a:fillRect/>
          </a:stretch>
        </p:blipFill>
        <p:spPr>
          <a:xfrm>
            <a:off x="1114425" y="1447708"/>
            <a:ext cx="6915150" cy="5208814"/>
          </a:xfrm>
          <a:prstGeom prst="rect">
            <a:avLst/>
          </a:prstGeom>
        </p:spPr>
      </p:pic>
    </p:spTree>
    <p:extLst>
      <p:ext uri="{BB962C8B-B14F-4D97-AF65-F5344CB8AC3E}">
        <p14:creationId xmlns:p14="http://schemas.microsoft.com/office/powerpoint/2010/main" val="13830330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7E219-1A2F-49E7-9135-A8587E697274}"/>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The Liver Processes and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Distributes Nutrients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828800"/>
            <a:ext cx="8686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liver is the central processing and distribution organ for nutrients</a:t>
            </a:r>
          </a:p>
          <a:p>
            <a:pPr lvl="1"/>
            <a:r>
              <a:rPr lang="en-US" sz="2400" dirty="0">
                <a:latin typeface="Arial" panose="020B0604020202020204" pitchFamily="34" charset="0"/>
                <a:cs typeface="Arial" panose="020B0604020202020204" pitchFamily="34" charset="0"/>
              </a:rPr>
              <a:t>can adjust metabolism to meet changing circumstances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sugars, amino acids, and some reconstituted TAGs pass from intestinal epithelial cells to the liver via the portal vein</a:t>
            </a: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2472807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8C4EE-6CF5-4BDB-9FA0-1DA147172A6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Liver Has Two Main Cell Types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61937" y="1524000"/>
            <a:ext cx="862012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Kupffer cells = phagocytes that are important in immune function</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hepatocytes</a:t>
            </a:r>
            <a:r>
              <a:rPr lang="en-US" sz="2400" dirty="0">
                <a:latin typeface="Arial" panose="020B0604020202020204" pitchFamily="34" charset="0"/>
                <a:cs typeface="Arial" panose="020B0604020202020204" pitchFamily="34" charset="0"/>
              </a:rPr>
              <a:t> = transform dietary nutrients into the fuels and precursors required by other tissues and export them via the blood</a:t>
            </a:r>
          </a:p>
          <a:p>
            <a:pPr marL="50800"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pPr lvl="1"/>
            <a:endParaRPr lang="en-US" sz="2000" dirty="0"/>
          </a:p>
          <a:p>
            <a:pPr lvl="1"/>
            <a:endParaRPr lang="en-US" sz="16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42263390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17477-8D9D-4FDE-BA9C-CE01DC0D6B8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Carbohydrates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28015" y="1363662"/>
            <a:ext cx="868796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glucose 6-phosphate may:</a:t>
            </a:r>
          </a:p>
          <a:p>
            <a:pPr lvl="1"/>
            <a:r>
              <a:rPr lang="en-US" sz="2400" dirty="0">
                <a:latin typeface="Arial" panose="020B0604020202020204" pitchFamily="34" charset="0"/>
                <a:cs typeface="Arial" panose="020B0604020202020204" pitchFamily="34" charset="0"/>
              </a:rPr>
              <a:t>be exported as glucose to replenish blood glucose</a:t>
            </a:r>
          </a:p>
          <a:p>
            <a:pPr lvl="1"/>
            <a:r>
              <a:rPr lang="en-US" sz="2400" dirty="0">
                <a:latin typeface="Arial" panose="020B0604020202020204" pitchFamily="34" charset="0"/>
                <a:cs typeface="Arial" panose="020B0604020202020204" pitchFamily="34" charset="0"/>
              </a:rPr>
              <a:t>be used to synthesize glycogen or fatty acids</a:t>
            </a:r>
          </a:p>
          <a:p>
            <a:pPr lvl="1"/>
            <a:r>
              <a:rPr lang="en-US" sz="2400" dirty="0">
                <a:latin typeface="Arial" panose="020B0604020202020204" pitchFamily="34" charset="0"/>
                <a:cs typeface="Arial" panose="020B0604020202020204" pitchFamily="34" charset="0"/>
              </a:rPr>
              <a:t>enter the citric acid cycle (following glycolysis and the pyruvate dehydrogenase reaction) to produce ATP</a:t>
            </a:r>
          </a:p>
          <a:p>
            <a:pPr lvl="1"/>
            <a:r>
              <a:rPr lang="en-US" sz="2400" dirty="0">
                <a:latin typeface="Arial" panose="020B0604020202020204" pitchFamily="34" charset="0"/>
                <a:cs typeface="Arial" panose="020B0604020202020204" pitchFamily="34" charset="0"/>
              </a:rPr>
              <a:t>enter the pentose phosphate pathway to yield NADPH and pentoses</a:t>
            </a:r>
          </a:p>
          <a:p>
            <a:pPr marL="50800" indent="0">
              <a:buNone/>
            </a:pPr>
            <a:endParaRPr lang="en-US" sz="2400" dirty="0">
              <a:latin typeface="Arial" panose="020B0604020202020204" pitchFamily="34" charset="0"/>
              <a:cs typeface="Arial" panose="020B0604020202020204" pitchFamily="34" charset="0"/>
            </a:endParaRPr>
          </a:p>
          <a:p>
            <a:pPr lvl="1"/>
            <a:endParaRPr lang="en-US" sz="2000" dirty="0"/>
          </a:p>
          <a:p>
            <a:pPr lvl="1"/>
            <a:endParaRPr lang="en-US" sz="16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120369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figure shows metabolic pathways for glucose 6-phosphate in the liver.">
            <a:extLst>
              <a:ext uri="{FF2B5EF4-FFF2-40B4-BE49-F238E27FC236}">
                <a16:creationId xmlns:a16="http://schemas.microsoft.com/office/drawing/2014/main" id="{9C27BDBB-EADF-CC40-A39E-3321ABFA33D8}"/>
              </a:ext>
            </a:extLst>
          </p:cNvPr>
          <p:cNvPicPr>
            <a:picLocks noChangeAspect="1"/>
          </p:cNvPicPr>
          <p:nvPr/>
        </p:nvPicPr>
        <p:blipFill>
          <a:blip r:embed="rId3"/>
          <a:stretch>
            <a:fillRect/>
          </a:stretch>
        </p:blipFill>
        <p:spPr>
          <a:xfrm>
            <a:off x="2317290" y="1288702"/>
            <a:ext cx="4509420" cy="5334000"/>
          </a:xfrm>
          <a:prstGeom prst="rect">
            <a:avLst/>
          </a:prstGeom>
        </p:spPr>
      </p:pic>
      <p:sp>
        <p:nvSpPr>
          <p:cNvPr id="2" name="Title 1">
            <a:extLst>
              <a:ext uri="{FF2B5EF4-FFF2-40B4-BE49-F238E27FC236}">
                <a16:creationId xmlns:a16="http://schemas.microsoft.com/office/drawing/2014/main" id="{8DCB5A74-B1D8-484C-8012-80311FA238D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Metabolic Pathways for Glucose 6-Phosphate in the Liver</a:t>
            </a:r>
            <a:endParaRPr lang="en-AU" dirty="0"/>
          </a:p>
        </p:txBody>
      </p:sp>
    </p:spTree>
    <p:extLst>
      <p:ext uri="{BB962C8B-B14F-4D97-AF65-F5344CB8AC3E}">
        <p14:creationId xmlns:p14="http://schemas.microsoft.com/office/powerpoint/2010/main" val="178426544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7579B3-0B2B-450E-A1E1-D9045196440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Xenobiotics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28015" y="1363662"/>
            <a:ext cx="868796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xenobiotics</a:t>
            </a:r>
            <a:r>
              <a:rPr lang="en-US" sz="2400" dirty="0">
                <a:latin typeface="Arial" panose="020B0604020202020204" pitchFamily="34" charset="0"/>
                <a:cs typeface="Arial" panose="020B0604020202020204" pitchFamily="34" charset="0"/>
              </a:rPr>
              <a:t> = compounds that do not occur naturally but are the products of human activity</a:t>
            </a:r>
          </a:p>
          <a:p>
            <a:pPr lvl="1"/>
            <a:r>
              <a:rPr lang="en-US" sz="2400" dirty="0">
                <a:latin typeface="Arial" panose="020B0604020202020204" pitchFamily="34" charset="0"/>
                <a:cs typeface="Arial" panose="020B0604020202020204" pitchFamily="34" charset="0"/>
              </a:rPr>
              <a:t>examples: drugs, food additives, and preservatives</a:t>
            </a:r>
          </a:p>
          <a:p>
            <a:pPr marL="533400" lvl="1" indent="0">
              <a:buNone/>
            </a:pPr>
            <a:r>
              <a:rPr lang="en-US" sz="2400" dirty="0">
                <a:latin typeface="Arial" panose="020B0604020202020204" pitchFamily="34" charset="0"/>
                <a:cs typeface="Arial" panose="020B0604020202020204" pitchFamily="34" charset="0"/>
              </a:rPr>
              <a:t> </a:t>
            </a:r>
          </a:p>
          <a:p>
            <a:r>
              <a:rPr lang="en-US" sz="2400" dirty="0">
                <a:latin typeface="Arial" panose="020B0604020202020204" pitchFamily="34" charset="0"/>
                <a:cs typeface="Arial" panose="020B0604020202020204" pitchFamily="34" charset="0"/>
              </a:rPr>
              <a:t>xenobiotics are metabolized in the liver</a:t>
            </a:r>
          </a:p>
          <a:p>
            <a:pPr lvl="1"/>
            <a:r>
              <a:rPr lang="en-US" sz="2400" dirty="0">
                <a:latin typeface="Arial" panose="020B0604020202020204" pitchFamily="34" charset="0"/>
                <a:cs typeface="Arial" panose="020B0604020202020204" pitchFamily="34" charset="0"/>
              </a:rPr>
              <a:t>NADPH is an essential cofactor</a:t>
            </a:r>
          </a:p>
          <a:p>
            <a:pPr marL="50800" indent="0">
              <a:buNone/>
            </a:pPr>
            <a:endParaRPr lang="en-US" sz="2400" dirty="0">
              <a:latin typeface="Arial" panose="020B0604020202020204" pitchFamily="34" charset="0"/>
              <a:cs typeface="Arial" panose="020B0604020202020204" pitchFamily="34" charset="0"/>
            </a:endParaRPr>
          </a:p>
          <a:p>
            <a:pPr lvl="1"/>
            <a:endParaRPr lang="en-US" sz="2000" dirty="0"/>
          </a:p>
          <a:p>
            <a:pPr lvl="1"/>
            <a:endParaRPr lang="en-US" sz="16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105372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7EE49-9CD5-4D02-BE70-FB9D18FD7F7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Amino Acids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28015" y="1363662"/>
            <a:ext cx="868796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amino acids may:</a:t>
            </a:r>
          </a:p>
          <a:p>
            <a:pPr lvl="1"/>
            <a:r>
              <a:rPr lang="en-US" sz="2400" dirty="0">
                <a:latin typeface="Arial" panose="020B0604020202020204" pitchFamily="34" charset="0"/>
                <a:cs typeface="Arial" panose="020B0604020202020204" pitchFamily="34" charset="0"/>
              </a:rPr>
              <a:t>be used to synthesize liver and plasma proteins </a:t>
            </a:r>
          </a:p>
          <a:p>
            <a:pPr lvl="1"/>
            <a:r>
              <a:rPr lang="en-US" sz="2400" dirty="0">
                <a:latin typeface="Arial" panose="020B0604020202020204" pitchFamily="34" charset="0"/>
                <a:cs typeface="Arial" panose="020B0604020202020204" pitchFamily="34" charset="0"/>
              </a:rPr>
              <a:t>enter the bloodstream to pass to other organs</a:t>
            </a:r>
          </a:p>
          <a:p>
            <a:pPr lvl="1"/>
            <a:r>
              <a:rPr lang="en-US" sz="2400" dirty="0">
                <a:latin typeface="Arial" panose="020B0604020202020204" pitchFamily="34" charset="0"/>
                <a:cs typeface="Arial" panose="020B0604020202020204" pitchFamily="34" charset="0"/>
              </a:rPr>
              <a:t>be used as biosynthetic precursors for proteins, nucleotides, hormones, etc. in the liver</a:t>
            </a:r>
          </a:p>
          <a:p>
            <a:pPr lvl="1"/>
            <a:r>
              <a:rPr lang="en-US" sz="2400" dirty="0">
                <a:latin typeface="Arial" panose="020B0604020202020204" pitchFamily="34" charset="0"/>
                <a:cs typeface="Arial" panose="020B0604020202020204" pitchFamily="34" charset="0"/>
              </a:rPr>
              <a:t>be converted to pyruvate and ammonia</a:t>
            </a:r>
          </a:p>
          <a:p>
            <a:pPr lvl="2"/>
            <a:r>
              <a:rPr lang="en-US" dirty="0">
                <a:latin typeface="Arial" panose="020B0604020202020204" pitchFamily="34" charset="0"/>
                <a:cs typeface="Arial" panose="020B0604020202020204" pitchFamily="34" charset="0"/>
              </a:rPr>
              <a:t>ammonia is converted to urea</a:t>
            </a: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16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0240720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2ED45-5B50-461C-BA28-6C22CF8C33E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Possible Fates of Pyruvate and Acetyl CoA from Amino Acids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28015" y="1524000"/>
            <a:ext cx="868796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pyruvate formed from amino acids may be converted to:</a:t>
            </a:r>
          </a:p>
          <a:p>
            <a:pPr lvl="1"/>
            <a:r>
              <a:rPr lang="en-US" sz="2400" dirty="0">
                <a:latin typeface="Arial" panose="020B0604020202020204" pitchFamily="34" charset="0"/>
                <a:cs typeface="Arial" panose="020B0604020202020204" pitchFamily="34" charset="0"/>
              </a:rPr>
              <a:t>glucose and glycogen via gluconeogenesis </a:t>
            </a:r>
          </a:p>
          <a:p>
            <a:pPr lvl="1"/>
            <a:r>
              <a:rPr lang="en-US" sz="2400" dirty="0">
                <a:latin typeface="Arial" panose="020B0604020202020204" pitchFamily="34" charset="0"/>
                <a:cs typeface="Arial" panose="020B0604020202020204" pitchFamily="34" charset="0"/>
              </a:rPr>
              <a:t>acetyl-CoA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fates of acetyl-CoA include:</a:t>
            </a:r>
          </a:p>
          <a:p>
            <a:pPr lvl="1"/>
            <a:r>
              <a:rPr lang="en-US" sz="2400" dirty="0">
                <a:latin typeface="Arial" panose="020B0604020202020204" pitchFamily="34" charset="0"/>
                <a:cs typeface="Arial" panose="020B0604020202020204" pitchFamily="34" charset="0"/>
              </a:rPr>
              <a:t>oxidation via the citric acid cycle and oxidative phosphorylation to produce ATP</a:t>
            </a:r>
          </a:p>
          <a:p>
            <a:pPr lvl="1"/>
            <a:r>
              <a:rPr lang="en-US" sz="2400" dirty="0">
                <a:latin typeface="Arial" panose="020B0604020202020204" pitchFamily="34" charset="0"/>
                <a:cs typeface="Arial" panose="020B0604020202020204" pitchFamily="34" charset="0"/>
              </a:rPr>
              <a:t>conversion to lipids for storage </a:t>
            </a:r>
          </a:p>
          <a:p>
            <a:pPr marL="50800" indent="0">
              <a:buNone/>
            </a:pP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16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382767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vertical rectangular hepatocyte is shown with a small horizontal red bar above its upper right representing a blood vessel, a fusiform muscle along its right side, and a small vertical bar along its left side representing a blood vessel beneath a fusiform muscle that extends above the top of the hepatocyte. A yellow box labeled amino acids is shown near the top center of the hepatocyte. An arrow labeled 1 points up from amino acids and branches off to show the movement of plasma proteins into the blood vessel at the upper right before yielding liver proteins. An arrow labeled 2 points right from amino acids and then up and into the blood vessel to the upper right, where it yields amino acids in bloods from which an arrow points out of the blood vessel to tissue proteins. An arrow labeled 3 points left from amino acids to nucleotides, hormones, porphyrins. An arrow labeled 4 a points down from amino acids and branches to yield N H 3 before yielding pyruvate. N H 3 has an arrow pointing right labeled 4 b urea cycle that yields urea. Pyruvate has an arrow labeled 5 and gluconeogenesis that points to glucose to the upper right, from which an arrow points into the vertical blood vessel to the left to indicate blood glucose. An arrow points from blood glucose to the fusiform muscle above, labeled glycogen in muscle. An arrow labeled 6 points down from pyruvate across the outer and inner mitochondrial membranes to indicate acetyl-Co A in the mitochondrial matrix. An arrow labeled 7 points from acetyl-Co A to join the citric acid cycle at the twelve o’clock position. A second arrow points from here to the five-o’clock position with an arrow branching off at the three o’clock position to e minus to the right. Another arrow extends from the five o’clock position to the nine o’clock position with an arrow branching off to show the loss of C O 2 at the seven o’clock position and an arrow branching off just before the nine o’clock position labeled gluconeogenesis and 10 that points to glucose, from which an arrow points to blood glucose in the vertical blood vessel to the upper left. An arrow points from the nine o’clock position back to the twelve o’clock position to join with the next molecule of acetyl Co A. The e minus produced by the arrow that branches from the three o’clock position of the citric acid cycle joins two curved arrows that meet in the center. The top curved arrow shows A D P plus P subscript i end subscript on the left and yields an orange oval labeled A T P. The bottom curved arrow shows O 2 at the lower left and yields H 2 O at the lower right. This is labeled oxidative phosphorylation. Acetyl-Co A in the mitochondrial matrix also has an arrow labeled 9 that points left out of the mitochondrion to fatty acids in the cytoplasm, from which an arrow points to lipids. The fusiform muscle to the right of the hepatocyte is labeled amino acid in muscle. An arrow points right into the hepatocyte to show that alanine is produced. Arrow 11 points from alanine to the left and branches to produce N H 3 before yielding pyruvate. This is the same N H 2 produced by the branched arrow 4 a from amino acids to pyruvate and an arrow labeled 4 b and urea cycle points right from N H 3 to urea. All data are approximate.">
            <a:extLst>
              <a:ext uri="{FF2B5EF4-FFF2-40B4-BE49-F238E27FC236}">
                <a16:creationId xmlns:a16="http://schemas.microsoft.com/office/drawing/2014/main" id="{360BD07F-6C56-2B48-948E-9F7C8F26C5AD}"/>
              </a:ext>
            </a:extLst>
          </p:cNvPr>
          <p:cNvPicPr>
            <a:picLocks noChangeAspect="1"/>
          </p:cNvPicPr>
          <p:nvPr/>
        </p:nvPicPr>
        <p:blipFill>
          <a:blip r:embed="rId3"/>
          <a:stretch>
            <a:fillRect/>
          </a:stretch>
        </p:blipFill>
        <p:spPr>
          <a:xfrm>
            <a:off x="2887304" y="1287272"/>
            <a:ext cx="3369392" cy="5570728"/>
          </a:xfrm>
          <a:prstGeom prst="rect">
            <a:avLst/>
          </a:prstGeom>
        </p:spPr>
      </p:pic>
      <p:sp>
        <p:nvSpPr>
          <p:cNvPr id="2" name="Title 1">
            <a:extLst>
              <a:ext uri="{FF2B5EF4-FFF2-40B4-BE49-F238E27FC236}">
                <a16:creationId xmlns:a16="http://schemas.microsoft.com/office/drawing/2014/main" id="{9B108DA5-2F9A-4F6E-8017-A0D3FA85E16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Metabolic Pathways for Amino Acids in the Liver</a:t>
            </a:r>
            <a:endParaRPr lang="en-AU" dirty="0"/>
          </a:p>
        </p:txBody>
      </p:sp>
    </p:spTree>
    <p:extLst>
      <p:ext uri="{BB962C8B-B14F-4D97-AF65-F5344CB8AC3E}">
        <p14:creationId xmlns:p14="http://schemas.microsoft.com/office/powerpoint/2010/main" val="2987194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Google Shape;184;g7fe2cbe272_0_35" descr="Icon P 3">
            <a:extLst>
              <a:ext uri="{FF2B5EF4-FFF2-40B4-BE49-F238E27FC236}">
                <a16:creationId xmlns:a16="http://schemas.microsoft.com/office/drawing/2014/main" id="{118B4E8E-3091-0742-A5DF-30BEC1101363}"/>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456" y="30419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2164CB34-D357-49BB-864D-7576D6F60C6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(1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Because the brain requires a continuous supply of glucose, maintaining an adequate concentration of glucose in the blood is a high priority in the activities of the other tissues. </a:t>
            </a:r>
            <a:r>
              <a:rPr lang="en-US" sz="2400" dirty="0">
                <a:latin typeface="Arial" panose="020B0604020202020204" pitchFamily="34" charset="0"/>
                <a:cs typeface="Arial" panose="020B0604020202020204" pitchFamily="34" charset="0"/>
              </a:rPr>
              <a:t>The liver integrates the use of fuels (glucose, fatty acids, and amino acids) by each tissue to keep the blood glucose level within the optimal range. Hormones carried in the blood (insulin, glucagon, epinephrine, cortisol) mediate this regulation. </a:t>
            </a:r>
          </a:p>
          <a:p>
            <a:pPr>
              <a:buNone/>
            </a:pPr>
            <a:endParaRPr lang="en-US" sz="2400" dirty="0">
              <a:effectLs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Google Shape;177;g7fe2cbe272_0_8" descr="Icon P 2">
            <a:extLst>
              <a:ext uri="{FF2B5EF4-FFF2-40B4-BE49-F238E27FC236}">
                <a16:creationId xmlns:a16="http://schemas.microsoft.com/office/drawing/2014/main" id="{8669A368-8A1F-F942-A36D-848FE583F121}"/>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99631"/>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700C371-CE55-40EB-A765-D388AF67F5E5}"/>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(2 of 3)</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Among the tissues and organs of an animal, there is a striking division of labor. </a:t>
            </a:r>
            <a:r>
              <a:rPr lang="en-US" sz="2400" dirty="0">
                <a:latin typeface="Arial" panose="020B0604020202020204" pitchFamily="34" charset="0"/>
                <a:cs typeface="Arial" panose="020B0604020202020204" pitchFamily="34" charset="0"/>
              </a:rPr>
              <a:t>The specialized role of each organ is reflected in its metabolic activities and capabilities. The circulatory system connects all of the tissues by carrying hormonal signals and metabolites between and among them.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7278647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245EA3-3988-4714-BEEC-20238E48312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Metabolism of Amino Acids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from Muscle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28015" y="1524000"/>
            <a:ext cx="868796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during prolonged intervals between meals, some muscle protein is degraded to amino acids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amino acids undergo transamination to pyruvate to yield alanine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hepatocytes: </a:t>
            </a:r>
          </a:p>
          <a:p>
            <a:pPr lvl="1"/>
            <a:r>
              <a:rPr lang="en-US" sz="2400" dirty="0">
                <a:latin typeface="Arial" panose="020B0604020202020204" pitchFamily="34" charset="0"/>
                <a:cs typeface="Arial" panose="020B0604020202020204" pitchFamily="34" charset="0"/>
              </a:rPr>
              <a:t>alanine in deaminated to yield pyruvate, which enters gluconeogenesis </a:t>
            </a:r>
          </a:p>
          <a:p>
            <a:pPr lvl="1"/>
            <a:r>
              <a:rPr lang="en-US" sz="2400" dirty="0">
                <a:latin typeface="Arial" panose="020B0604020202020204" pitchFamily="34" charset="0"/>
                <a:cs typeface="Arial" panose="020B0604020202020204" pitchFamily="34" charset="0"/>
              </a:rPr>
              <a:t>ammonia is converted to urea for excretion</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16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492565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DAD0B-8632-4579-A563-FBD7B2C9BBB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Lipids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28015" y="1363662"/>
            <a:ext cx="868796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lipids may:</a:t>
            </a:r>
          </a:p>
          <a:p>
            <a:pPr lvl="1"/>
            <a:r>
              <a:rPr lang="en-US" sz="2400" dirty="0">
                <a:latin typeface="Arial" panose="020B0604020202020204" pitchFamily="34" charset="0"/>
                <a:cs typeface="Arial" panose="020B0604020202020204" pitchFamily="34" charset="0"/>
              </a:rPr>
              <a:t>be converted to liver lipids </a:t>
            </a:r>
          </a:p>
          <a:p>
            <a:pPr lvl="1"/>
            <a:r>
              <a:rPr lang="en-US" sz="2400" dirty="0">
                <a:latin typeface="Arial" panose="020B0604020202020204" pitchFamily="34" charset="0"/>
                <a:cs typeface="Arial" panose="020B0604020202020204" pitchFamily="34" charset="0"/>
              </a:rPr>
              <a:t>undergo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oxidation to form acetyl-CoA and NADH</a:t>
            </a:r>
          </a:p>
          <a:p>
            <a:pPr lvl="1"/>
            <a:r>
              <a:rPr lang="en-US" sz="2400" dirty="0">
                <a:latin typeface="Arial" panose="020B0604020202020204" pitchFamily="34" charset="0"/>
                <a:cs typeface="Arial" panose="020B0604020202020204" pitchFamily="34" charset="0"/>
              </a:rPr>
              <a:t>be converted to the phospholipids and TAGs of plasma lipoproteins </a:t>
            </a:r>
          </a:p>
          <a:p>
            <a:pPr lvl="1"/>
            <a:r>
              <a:rPr lang="en-US" sz="2400" dirty="0">
                <a:latin typeface="Arial" panose="020B0604020202020204" pitchFamily="34" charset="0"/>
                <a:cs typeface="Arial" panose="020B0604020202020204" pitchFamily="34" charset="0"/>
              </a:rPr>
              <a:t>bind to albumin in the blood for transport to the heart and skeletal muscles</a:t>
            </a: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99295552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7A065-BCA3-4AB6-AB6A-36E601A15BD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Possible Fates of Acetyl CoA from Lipids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28015" y="1524000"/>
            <a:ext cx="868796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fates of acetyl-CoA from lipids include:</a:t>
            </a:r>
          </a:p>
          <a:p>
            <a:pPr lvl="1"/>
            <a:r>
              <a:rPr lang="en-US" sz="2400" dirty="0">
                <a:latin typeface="Arial" panose="020B0604020202020204" pitchFamily="34" charset="0"/>
                <a:cs typeface="Arial" panose="020B0604020202020204" pitchFamily="34" charset="0"/>
              </a:rPr>
              <a:t>oxidation via the citric acid cycle and oxidative phosphorylation to produce ATP</a:t>
            </a:r>
          </a:p>
          <a:p>
            <a:pPr lvl="1"/>
            <a:r>
              <a:rPr lang="en-US" sz="2400" dirty="0">
                <a:latin typeface="Arial" panose="020B0604020202020204" pitchFamily="34" charset="0"/>
                <a:cs typeface="Arial" panose="020B0604020202020204" pitchFamily="34" charset="0"/>
              </a:rPr>
              <a:t>conversion to acetoacetate and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hydroxybutyrate (ketone bodies)</a:t>
            </a:r>
          </a:p>
          <a:p>
            <a:pPr lvl="1"/>
            <a:r>
              <a:rPr lang="en-US" sz="2400" dirty="0">
                <a:latin typeface="Arial" panose="020B0604020202020204" pitchFamily="34" charset="0"/>
                <a:cs typeface="Arial" panose="020B0604020202020204" pitchFamily="34" charset="0"/>
              </a:rPr>
              <a:t>biosynthesis of cholesterol, steroid hormones, and bile salts</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16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92112301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B635F-3F4B-4D14-B6A3-FA966AE1251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Metabolic Pathways for Lipids in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the Liver</a:t>
            </a:r>
            <a:endParaRPr lang="en-AU" dirty="0"/>
          </a:p>
        </p:txBody>
      </p:sp>
      <p:pic>
        <p:nvPicPr>
          <p:cNvPr id="3" name="Picture 2" descr="A vertical rectangular hepatocyte is shown with vertical red bars to the left and right representing blood vessels. The word fatty acids is shown at the upper left with an arrow labeled 1 pointing up to liver lipids and with arrows labeled 7 and 8 pointing right into the blood vessel to the right. Arrow 7 points to plasma lipoproteins in the blood vessel and arrow 8 points to free fatty acids in blood (bound to albumin) in the blood vessel). An arrow labeled 2 and beta oxidation points down from fatty acids across the outer and inner mitochondrial membranes into the mitochondrial matrix, where an arrow branches off to show the loss of an orange oval labeled N A D H before acetyl-Co A is produced. An arrow labeled 3 shows that acetyl-Co A joins a clockwise arrow at the twelve o’clock position of the citric acid cycle. A second arrow points clockwise from here with an arrow labeled 4 branching off at the three o’clock position to e minus to the right before reaching the five o’clock position. Another arrow extends from the five o’clock position to the nine o’clock position with an arrow branching off to show the loss of C O 2 at the seven o’clock position. Finally, an arrow points from the nine o’clock position back to the twelve o’clock position, where another molecule of acetyl-Co A is added. The e minus produced by the arrow that branches from the three o’clock position of the citric acid cycle joins two curved arrows that meet in the center. The top curved arrow shows A D P plus P subscript i end subscript on the left and yields an orange oval labeled A T P. The bottom curved arrow shows O 2 at the lower left and yields H 2 O at the lower right. This is labeled oxidative phosphorylation. An arrow labeled 6 points from acetyl-Co A across the inner and outer mitochondrial membranes to cholesterol, from which an arrow points left into the blood stream to indicate steroid hormones in blood and an arrow points upward to bile salts. All data are approximate.">
            <a:extLst>
              <a:ext uri="{FF2B5EF4-FFF2-40B4-BE49-F238E27FC236}">
                <a16:creationId xmlns:a16="http://schemas.microsoft.com/office/drawing/2014/main" id="{729B29FE-0C3A-934A-853F-92A96382D0A4}"/>
              </a:ext>
            </a:extLst>
          </p:cNvPr>
          <p:cNvPicPr>
            <a:picLocks noChangeAspect="1"/>
          </p:cNvPicPr>
          <p:nvPr/>
        </p:nvPicPr>
        <p:blipFill>
          <a:blip r:embed="rId3"/>
          <a:stretch>
            <a:fillRect/>
          </a:stretch>
        </p:blipFill>
        <p:spPr>
          <a:xfrm>
            <a:off x="2149115" y="1340416"/>
            <a:ext cx="4845770" cy="5371882"/>
          </a:xfrm>
          <a:prstGeom prst="rect">
            <a:avLst/>
          </a:prstGeom>
        </p:spPr>
      </p:pic>
    </p:spTree>
    <p:extLst>
      <p:ext uri="{BB962C8B-B14F-4D97-AF65-F5344CB8AC3E}">
        <p14:creationId xmlns:p14="http://schemas.microsoft.com/office/powerpoint/2010/main" val="16783284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DAE6B-9783-4EDB-AB45-7D8A7EB8C541}"/>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Adipose Tissues Store and Supply Fatty Acids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59596" y="1616311"/>
            <a:ext cx="3665350" cy="4632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white adipose tissue (WAT) </a:t>
            </a:r>
            <a:r>
              <a:rPr lang="en-US" sz="2400" dirty="0">
                <a:latin typeface="Arial" panose="020B0604020202020204" pitchFamily="34" charset="0"/>
                <a:cs typeface="Arial" panose="020B0604020202020204" pitchFamily="34" charset="0"/>
              </a:rPr>
              <a:t>= adipose tissue located under the skin, around deep blood vessels, and in the abdominal cavity </a:t>
            </a:r>
          </a:p>
          <a:p>
            <a:pPr lvl="1"/>
            <a:r>
              <a:rPr lang="en-US" sz="2400" dirty="0">
                <a:latin typeface="Arial" panose="020B0604020202020204" pitchFamily="34" charset="0"/>
                <a:cs typeface="Arial" panose="020B0604020202020204" pitchFamily="34" charset="0"/>
              </a:rPr>
              <a:t>its </a:t>
            </a:r>
            <a:r>
              <a:rPr lang="en-US" sz="2400" b="1" dirty="0">
                <a:latin typeface="Arial" panose="020B0604020202020204" pitchFamily="34" charset="0"/>
                <a:cs typeface="Arial" panose="020B0604020202020204" pitchFamily="34" charset="0"/>
              </a:rPr>
              <a:t>adipocytes </a:t>
            </a:r>
            <a:r>
              <a:rPr lang="en-US" sz="2400" dirty="0">
                <a:latin typeface="Arial" panose="020B0604020202020204" pitchFamily="34" charset="0"/>
                <a:cs typeface="Arial" panose="020B0604020202020204" pitchFamily="34" charset="0"/>
              </a:rPr>
              <a:t>are large, spherical cells filled with a single lipid droplet containing TAGs and sterol esters</a:t>
            </a: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art a shows a rounded structure with a large, circular lipid droplet occupying most of its interior. Four mitochondria are visible in the narrow region between the lipid droplet and the membrane. The nucleus is visible as a narrow, crescent-shaped structure at the bottom. Part b shows a roughly circular cell with a round nucleus occupying about one-quarter of its area, many mitochondria, and many small yellow oval to oblong shapes representing lipid droplets. Part c shows many white cells with roughly spherical shapes. Part d shows white, roughly spherical shapes with many darker regions and structures in between. Some blue spots are visible.">
            <a:extLst>
              <a:ext uri="{FF2B5EF4-FFF2-40B4-BE49-F238E27FC236}">
                <a16:creationId xmlns:a16="http://schemas.microsoft.com/office/drawing/2014/main" id="{23EA9B32-7F76-3F45-8E7C-9C253FADC167}"/>
              </a:ext>
            </a:extLst>
          </p:cNvPr>
          <p:cNvPicPr>
            <a:picLocks noChangeAspect="1"/>
          </p:cNvPicPr>
          <p:nvPr/>
        </p:nvPicPr>
        <p:blipFill>
          <a:blip r:embed="rId3"/>
          <a:stretch>
            <a:fillRect/>
          </a:stretch>
        </p:blipFill>
        <p:spPr>
          <a:xfrm>
            <a:off x="4142230" y="1812925"/>
            <a:ext cx="4704720" cy="4327289"/>
          </a:xfrm>
          <a:prstGeom prst="rect">
            <a:avLst/>
          </a:prstGeom>
        </p:spPr>
      </p:pic>
    </p:spTree>
    <p:extLst>
      <p:ext uri="{BB962C8B-B14F-4D97-AF65-F5344CB8AC3E}">
        <p14:creationId xmlns:p14="http://schemas.microsoft.com/office/powerpoint/2010/main" val="40001825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6B651-868B-4CAA-99D8-A9D8BCF3AF3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WAT Releases TAGs in Response to Epinephrine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28015" y="1600200"/>
            <a:ext cx="868796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lipases hydrolyze stored TAGs to release FFAs</a:t>
            </a:r>
          </a:p>
          <a:p>
            <a:pPr lvl="1"/>
            <a:r>
              <a:rPr lang="en-US" sz="2400" dirty="0">
                <a:latin typeface="Arial" panose="020B0604020202020204" pitchFamily="34" charset="0"/>
                <a:cs typeface="Arial" panose="020B0604020202020204" pitchFamily="34" charset="0"/>
              </a:rPr>
              <a:t>activity is stimulated by epinephrine and phosphorylation</a:t>
            </a:r>
          </a:p>
          <a:p>
            <a:pPr lvl="1"/>
            <a:r>
              <a:rPr lang="en-US" sz="2400" dirty="0">
                <a:latin typeface="Arial" panose="020B0604020202020204" pitchFamily="34" charset="0"/>
                <a:cs typeface="Arial" panose="020B0604020202020204" pitchFamily="34" charset="0"/>
              </a:rPr>
              <a:t>activity is decreased by insulin</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16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79338738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94C20-8903-485E-BC90-61DBD3659A5B}"/>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Brown and Beige Adipose Tissues Are Thermogenic</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152400" y="1680275"/>
            <a:ext cx="4953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brown adipose tissue (BAT) </a:t>
            </a:r>
            <a:r>
              <a:rPr lang="en-US" sz="2400" dirty="0">
                <a:latin typeface="Arial" panose="020B0604020202020204" pitchFamily="34" charset="0"/>
                <a:cs typeface="Arial" panose="020B0604020202020204" pitchFamily="34" charset="0"/>
              </a:rPr>
              <a:t>= adipose tissue specialized for thermogenesis</a:t>
            </a:r>
          </a:p>
          <a:p>
            <a:pPr lvl="1"/>
            <a:r>
              <a:rPr lang="en-US" sz="2400" dirty="0">
                <a:latin typeface="Arial" panose="020B0604020202020204" pitchFamily="34" charset="0"/>
                <a:cs typeface="Arial" panose="020B0604020202020204" pitchFamily="34" charset="0"/>
              </a:rPr>
              <a:t>its adipocytes</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are smaller, polygonal cells filled with multiple smaller lipid droplets</a:t>
            </a:r>
          </a:p>
          <a:p>
            <a:pPr lvl="1"/>
            <a:r>
              <a:rPr lang="en-US" sz="2400" dirty="0">
                <a:latin typeface="Arial" panose="020B0604020202020204" pitchFamily="34" charset="0"/>
                <a:cs typeface="Arial" panose="020B0604020202020204" pitchFamily="34" charset="0"/>
              </a:rPr>
              <a:t>contain more mitochondria </a:t>
            </a:r>
          </a:p>
          <a:p>
            <a:pPr lvl="1"/>
            <a:r>
              <a:rPr lang="en-US" sz="2400" dirty="0">
                <a:latin typeface="Arial" panose="020B0604020202020204" pitchFamily="34" charset="0"/>
                <a:cs typeface="Arial" panose="020B0604020202020204" pitchFamily="34" charset="0"/>
              </a:rPr>
              <a:t>contain a richer supply of capillaries and innervation</a:t>
            </a: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Part a shows an infant lying on a blanket. On the left, the infant is shown with a brown region outline from the shoulders, across the collarbone, and extending down the center of the chest to just above the umbilicus. On the right, the infant is shown with dark regions outline on its back. These regions are between the shoulders, extending down the center of the back, and in two kidney-shaped regions on the left and right just above the buttocks. Part b shows two positron emission tomography (P E T) scans of a man who had been injected with a positron-emitting glucose analog to illustrate metabolic activity. In the image taken after cold exposure, the man had dark regions in his head, along the top of his collarbone but not extending to the shoulders, along the sides of the sternum, in a few patches on the left and right of the abdomen illustrating uptake by the kidneys, and in the bladder. In the image taken at room temperature, the dark areas were in the head, heart, and bladder with some darkness associated with the kidneys.">
            <a:extLst>
              <a:ext uri="{FF2B5EF4-FFF2-40B4-BE49-F238E27FC236}">
                <a16:creationId xmlns:a16="http://schemas.microsoft.com/office/drawing/2014/main" id="{EEE28DA6-8103-CB4A-B3D8-D970CAB4D3EA}"/>
              </a:ext>
            </a:extLst>
          </p:cNvPr>
          <p:cNvPicPr>
            <a:picLocks noChangeAspect="1"/>
          </p:cNvPicPr>
          <p:nvPr/>
        </p:nvPicPr>
        <p:blipFill>
          <a:blip r:embed="rId3"/>
          <a:stretch>
            <a:fillRect/>
          </a:stretch>
        </p:blipFill>
        <p:spPr>
          <a:xfrm>
            <a:off x="5109229" y="1680275"/>
            <a:ext cx="3882371" cy="4263325"/>
          </a:xfrm>
          <a:prstGeom prst="rect">
            <a:avLst/>
          </a:prstGeom>
        </p:spPr>
      </p:pic>
    </p:spTree>
    <p:extLst>
      <p:ext uri="{BB962C8B-B14F-4D97-AF65-F5344CB8AC3E}">
        <p14:creationId xmlns:p14="http://schemas.microsoft.com/office/powerpoint/2010/main" val="279215031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4FDBB-14FE-43EA-A7EE-B286A615474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Uncoupling Protein 1 is Responsible for Thermogenesis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28015" y="1600200"/>
            <a:ext cx="868796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uncoupling protein 1 (UCP1)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protein produced by BAT that allows the H</a:t>
            </a:r>
            <a:r>
              <a:rPr lang="en-US" sz="2400" baseline="300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gradient in mitochondria to be dissipated as heat in a process is known as </a:t>
            </a:r>
            <a:r>
              <a:rPr lang="en-US" sz="2400" b="1" dirty="0">
                <a:latin typeface="Arial" panose="020B0604020202020204" pitchFamily="34" charset="0"/>
                <a:cs typeface="Arial" panose="020B0604020202020204" pitchFamily="34" charset="0"/>
              </a:rPr>
              <a:t>thermogenesis</a:t>
            </a:r>
          </a:p>
          <a:p>
            <a:pPr lvl="1"/>
            <a:r>
              <a:rPr lang="en-US" sz="2400" dirty="0">
                <a:latin typeface="Arial" panose="020B0604020202020204" pitchFamily="34" charset="0"/>
                <a:cs typeface="Arial" panose="020B0604020202020204" pitchFamily="34" charset="0"/>
              </a:rPr>
              <a:t>keeps organs warm in low temperature environments </a:t>
            </a:r>
          </a:p>
          <a:p>
            <a:pPr marL="533400" lvl="1" indent="0">
              <a:buNone/>
            </a:pPr>
            <a:endParaRPr lang="en-US" sz="2000" dirty="0"/>
          </a:p>
          <a:p>
            <a:pPr lvl="1"/>
            <a:endParaRPr lang="en-US" sz="16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5054717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01BB0-DE43-45FE-B75E-D123858AD15D}"/>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Beige Adipocytes</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28015" y="1524000"/>
            <a:ext cx="868796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beige adipocytes </a:t>
            </a:r>
            <a:r>
              <a:rPr lang="en-US" sz="2400" dirty="0">
                <a:latin typeface="Arial" panose="020B0604020202020204" pitchFamily="34" charset="0"/>
                <a:cs typeface="Arial" panose="020B0604020202020204" pitchFamily="34" charset="0"/>
              </a:rPr>
              <a:t>= adipocytes that can be converted by cold exposure or by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adrenergic stimulation into cells very similar to brown adipocytes </a:t>
            </a:r>
          </a:p>
          <a:p>
            <a:pPr lvl="1"/>
            <a:r>
              <a:rPr lang="en-US" sz="2400" dirty="0">
                <a:latin typeface="Arial" panose="020B0604020202020204" pitchFamily="34" charset="0"/>
                <a:cs typeface="Arial" panose="020B0604020202020204" pitchFamily="34" charset="0"/>
              </a:rPr>
              <a:t>have multiple lipid droplets</a:t>
            </a:r>
          </a:p>
          <a:p>
            <a:pPr lvl="1"/>
            <a:r>
              <a:rPr lang="en-US" sz="2400" dirty="0">
                <a:latin typeface="Arial" panose="020B0604020202020204" pitchFamily="34" charset="0"/>
                <a:cs typeface="Arial" panose="020B0604020202020204" pitchFamily="34" charset="0"/>
              </a:rPr>
              <a:t>are richer in mitochondria than white adipocytes</a:t>
            </a:r>
          </a:p>
          <a:p>
            <a:pPr lvl="1"/>
            <a:r>
              <a:rPr lang="en-US" sz="2400" dirty="0">
                <a:latin typeface="Arial" panose="020B0604020202020204" pitchFamily="34" charset="0"/>
                <a:cs typeface="Arial" panose="020B0604020202020204" pitchFamily="34" charset="0"/>
              </a:rPr>
              <a:t>produce UCP1 </a:t>
            </a:r>
          </a:p>
          <a:p>
            <a:endParaRPr lang="en-US" sz="2400" dirty="0">
              <a:latin typeface="Arial" panose="020B0604020202020204" pitchFamily="34" charset="0"/>
              <a:cs typeface="Arial" panose="020B0604020202020204" pitchFamily="34" charset="0"/>
            </a:endParaRPr>
          </a:p>
          <a:p>
            <a:pPr marL="533400" lvl="1" indent="0">
              <a:buNone/>
            </a:pPr>
            <a:endParaRPr lang="en-US" sz="2000" dirty="0"/>
          </a:p>
          <a:p>
            <a:pPr lvl="1"/>
            <a:endParaRPr lang="en-US" sz="16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786674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BF0ECCE4-3736-4A11-8E05-033E2F88ADD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78903" y="412504"/>
            <a:ext cx="944962" cy="701101"/>
          </a:xfrm>
          <a:prstGeom prst="rect">
            <a:avLst/>
          </a:prstGeom>
        </p:spPr>
      </p:pic>
      <p:sp>
        <p:nvSpPr>
          <p:cNvPr id="2" name="Title 1">
            <a:extLst>
              <a:ext uri="{FF2B5EF4-FFF2-40B4-BE49-F238E27FC236}">
                <a16:creationId xmlns:a16="http://schemas.microsoft.com/office/drawing/2014/main" id="{F5D3C5E5-1E09-4506-8A2F-6E8BE98E14F1}"/>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(1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Maintaining an optimal body mass is an important priority in the adult mammal. </a:t>
            </a:r>
            <a:r>
              <a:rPr lang="en-US" sz="2400" dirty="0">
                <a:latin typeface="Arial" panose="020B0604020202020204" pitchFamily="34" charset="0"/>
                <a:cs typeface="Arial" panose="020B0604020202020204" pitchFamily="34" charset="0"/>
              </a:rPr>
              <a:t>Body mass is a function of dietary intake, physical activity, and the choice of metabolic fuel, all of which are subject to hormonal regulation. Hormonal signals between the brain, the adipose tissue, and the gastrointestinal tract help to set activity and feeding behavior. </a:t>
            </a:r>
          </a:p>
          <a:p>
            <a:endParaRPr lang="en-US" sz="2400" dirty="0"/>
          </a:p>
          <a:p>
            <a:endParaRPr lang="en-US" sz="2400" dirty="0"/>
          </a:p>
        </p:txBody>
      </p:sp>
    </p:spTree>
    <p:extLst>
      <p:ext uri="{BB962C8B-B14F-4D97-AF65-F5344CB8AC3E}">
        <p14:creationId xmlns:p14="http://schemas.microsoft.com/office/powerpoint/2010/main" val="20179645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52BFB-3F3D-44B6-B1B5-D4867F1276B2}"/>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Muscles Use ATP for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Mechanical Work</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228600" y="1676400"/>
            <a:ext cx="86868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myocytes </a:t>
            </a:r>
            <a:r>
              <a:rPr lang="en-US" sz="2400" dirty="0">
                <a:latin typeface="Arial" panose="020B0604020202020204" pitchFamily="34" charset="0"/>
                <a:cs typeface="Arial" panose="020B0604020202020204" pitchFamily="34" charset="0"/>
              </a:rPr>
              <a:t>= skeletal muscle cells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metabolism in myocytes is specialized to generate and use ATP for contraction</a:t>
            </a:r>
          </a:p>
          <a:p>
            <a:pPr lvl="1"/>
            <a:endParaRPr lang="en-US" sz="20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19318244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4D7F68-2E37-4DE1-98F1-83AA20527F2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Slow-Twitch Muscle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28015" y="1363662"/>
            <a:ext cx="868796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slow-twitch muscle </a:t>
            </a:r>
            <a:r>
              <a:rPr lang="en-US" sz="2400" dirty="0">
                <a:latin typeface="Arial" panose="020B0604020202020204" pitchFamily="34" charset="0"/>
                <a:cs typeface="Arial" panose="020B0604020202020204" pitchFamily="34" charset="0"/>
              </a:rPr>
              <a:t>(red muscle) = provides relatively low tension but is highly resistant to fatigue</a:t>
            </a:r>
          </a:p>
          <a:p>
            <a:pPr lvl="1"/>
            <a:r>
              <a:rPr lang="en-US" sz="2400" dirty="0">
                <a:latin typeface="Arial" panose="020B0604020202020204" pitchFamily="34" charset="0"/>
                <a:cs typeface="Arial" panose="020B0604020202020204" pitchFamily="34" charset="0"/>
              </a:rPr>
              <a:t>produces ATP by oxidative phosphorylation</a:t>
            </a:r>
          </a:p>
          <a:p>
            <a:pPr lvl="1"/>
            <a:r>
              <a:rPr lang="en-US" sz="2400" dirty="0">
                <a:latin typeface="Arial" panose="020B0604020202020204" pitchFamily="34" charset="0"/>
                <a:cs typeface="Arial" panose="020B0604020202020204" pitchFamily="34" charset="0"/>
              </a:rPr>
              <a:t>very rich in mitochondria</a:t>
            </a:r>
          </a:p>
          <a:p>
            <a:pPr lvl="1"/>
            <a:r>
              <a:rPr lang="en-US" sz="2400" dirty="0">
                <a:latin typeface="Arial" panose="020B0604020202020204" pitchFamily="34" charset="0"/>
                <a:cs typeface="Arial" panose="020B0604020202020204" pitchFamily="34" charset="0"/>
              </a:rPr>
              <a:t>served by dense networks of blood vessels which bring oxygen</a:t>
            </a:r>
          </a:p>
          <a:p>
            <a:pPr marL="533400" lvl="1" indent="0">
              <a:buNone/>
            </a:pPr>
            <a:endParaRPr lang="en-US" sz="2000" dirty="0"/>
          </a:p>
          <a:p>
            <a:pPr lvl="1"/>
            <a:endParaRPr lang="en-US" sz="16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34183931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EC5D4-0715-45C0-95A1-F43989BA4ED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Fast-Twitch Muscle</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28015" y="1363662"/>
            <a:ext cx="8687969"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fast-twitch muscle </a:t>
            </a:r>
            <a:r>
              <a:rPr lang="en-US" sz="2400" dirty="0">
                <a:latin typeface="Arial" panose="020B0604020202020204" pitchFamily="34" charset="0"/>
                <a:cs typeface="Arial" panose="020B0604020202020204" pitchFamily="34" charset="0"/>
              </a:rPr>
              <a:t>(white muscle) = can develop greater tension and do so faster, but is quicker to fatigue </a:t>
            </a:r>
          </a:p>
          <a:p>
            <a:pPr lvl="1"/>
            <a:r>
              <a:rPr lang="en-US" sz="2400" dirty="0">
                <a:latin typeface="Arial" panose="020B0604020202020204" pitchFamily="34" charset="0"/>
                <a:cs typeface="Arial" panose="020B0604020202020204" pitchFamily="34" charset="0"/>
              </a:rPr>
              <a:t>has fewer mitochondria than red muscle </a:t>
            </a:r>
          </a:p>
          <a:p>
            <a:pPr lvl="1"/>
            <a:r>
              <a:rPr lang="en-US" sz="2400" dirty="0">
                <a:latin typeface="Arial" panose="020B0604020202020204" pitchFamily="34" charset="0"/>
                <a:cs typeface="Arial" panose="020B0604020202020204" pitchFamily="34" charset="0"/>
              </a:rPr>
              <a:t>is less well-supplied with blood vessels</a:t>
            </a:r>
          </a:p>
          <a:p>
            <a:pPr lvl="1"/>
            <a:r>
              <a:rPr lang="en-US" sz="2400" dirty="0">
                <a:latin typeface="Arial" panose="020B0604020202020204" pitchFamily="34" charset="0"/>
                <a:cs typeface="Arial" panose="020B0604020202020204" pitchFamily="34" charset="0"/>
              </a:rPr>
              <a:t>uses ATP faster than it can replace it</a:t>
            </a:r>
          </a:p>
          <a:p>
            <a:pPr marL="533400" lvl="1" indent="0">
              <a:buNone/>
            </a:pPr>
            <a:endParaRPr lang="en-US" sz="2000" dirty="0"/>
          </a:p>
          <a:p>
            <a:pPr lvl="1"/>
            <a:endParaRPr lang="en-US" sz="16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6937328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DA391-4212-4C69-9D72-C00A6E97B88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Energy Sources for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Muscle Contraction</a:t>
            </a:r>
            <a:endParaRPr lang="en-AU" dirty="0"/>
          </a:p>
        </p:txBody>
      </p:sp>
      <p:pic>
        <p:nvPicPr>
          <p:cNvPr id="3" name="Picture 2" descr="A D P plus P i at the left is connected by a curved upward arrow to an orange oval labeled A T P at the right, from which an arrow labeled muscle contraction curves back below to A D P plus P i. A light red box beneath text reading light activity or rest contains text reading, fatty acids, ketone bodies, blood glucose. A red arrow curves from this box to meet the arrow from A D P plus P I to A T P to show that it yields C O 2 (from aerobic respiration). A blue box beneath text reading bursts of heavy activity contains text reading muscle glycogen. A blue arrow curves from this box to meet the arrow from A D P plus P i to A T P at the same location as the red arrow to show that it yields lactate (produced anaerobically). A purple box above text reading bursts of heavy contains text reading phosphocreatine. A purple arrow curves from phosphocreatine to meet the arrow from A D P plus P i to A D P just before A T P is formed and yield creatine.">
            <a:extLst>
              <a:ext uri="{FF2B5EF4-FFF2-40B4-BE49-F238E27FC236}">
                <a16:creationId xmlns:a16="http://schemas.microsoft.com/office/drawing/2014/main" id="{BF1BBD91-6651-D048-9BB4-9C63EA8678EC}"/>
              </a:ext>
            </a:extLst>
          </p:cNvPr>
          <p:cNvPicPr>
            <a:picLocks noChangeAspect="1"/>
          </p:cNvPicPr>
          <p:nvPr/>
        </p:nvPicPr>
        <p:blipFill>
          <a:blip r:embed="rId3"/>
          <a:stretch>
            <a:fillRect/>
          </a:stretch>
        </p:blipFill>
        <p:spPr>
          <a:xfrm>
            <a:off x="1593055" y="1600200"/>
            <a:ext cx="5957889" cy="4675524"/>
          </a:xfrm>
          <a:prstGeom prst="rect">
            <a:avLst/>
          </a:prstGeom>
        </p:spPr>
      </p:pic>
    </p:spTree>
    <p:extLst>
      <p:ext uri="{BB962C8B-B14F-4D97-AF65-F5344CB8AC3E}">
        <p14:creationId xmlns:p14="http://schemas.microsoft.com/office/powerpoint/2010/main" val="31164721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12791-5C3D-4EDE-864D-BDE01DFE375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Creatine Kinase Reaction</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28015" y="1363662"/>
            <a:ext cx="8687969" cy="83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creatine kinase = uses phosphocreatine to rapidly regenerate ATP from ADP</a:t>
            </a:r>
            <a:endParaRPr lang="en-US" sz="2000" dirty="0"/>
          </a:p>
          <a:p>
            <a:pPr lvl="1"/>
            <a:endParaRPr lang="en-US" sz="16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Phosphocreatine is a vertical chain with P near the top bonded to O minus to the left and above, double bonded to O to the right, and bonded to N below bonded to H to the right and to C below that is double bonded to N H 2 to the right with a positive charge on N and bonded to N below further bonded to C H 3 to the left and C H 2 below further bonded to C O O minus below. A D P is added. A right-pointing arrow is labeled during activity and a left-pointing arrow is labeled during recovery. This yields A T P plus creatine. Creatine is a vertical chain with N H 2 at the top bonded to C below double bonded to N H 2 with a positive charge on N to the right and to N below further bonded to C H 3 tot eh left and to C H 2 below further bonded to C O O minus below.">
            <a:extLst>
              <a:ext uri="{FF2B5EF4-FFF2-40B4-BE49-F238E27FC236}">
                <a16:creationId xmlns:a16="http://schemas.microsoft.com/office/drawing/2014/main" id="{54333F26-C052-094E-A07B-8A6CBFA4A430}"/>
              </a:ext>
            </a:extLst>
          </p:cNvPr>
          <p:cNvPicPr>
            <a:picLocks noChangeAspect="1"/>
          </p:cNvPicPr>
          <p:nvPr/>
        </p:nvPicPr>
        <p:blipFill>
          <a:blip r:embed="rId3"/>
          <a:stretch>
            <a:fillRect/>
          </a:stretch>
        </p:blipFill>
        <p:spPr>
          <a:xfrm>
            <a:off x="2152322" y="2385755"/>
            <a:ext cx="4839354" cy="2455156"/>
          </a:xfrm>
          <a:prstGeom prst="rect">
            <a:avLst/>
          </a:prstGeom>
        </p:spPr>
      </p:pic>
      <p:sp>
        <p:nvSpPr>
          <p:cNvPr id="4" name="Rectangle 3">
            <a:extLst>
              <a:ext uri="{FF2B5EF4-FFF2-40B4-BE49-F238E27FC236}">
                <a16:creationId xmlns:a16="http://schemas.microsoft.com/office/drawing/2014/main" id="{1536EA8D-233E-46F0-AC47-0CF25AF7590B}"/>
              </a:ext>
            </a:extLst>
          </p:cNvPr>
          <p:cNvSpPr/>
          <p:nvPr/>
        </p:nvSpPr>
        <p:spPr>
          <a:xfrm>
            <a:off x="228015" y="5078837"/>
            <a:ext cx="7924800" cy="830997"/>
          </a:xfrm>
          <a:prstGeom prst="rect">
            <a:avLst/>
          </a:prstGeom>
        </p:spPr>
        <p:txBody>
          <a:bodyPr wrap="square">
            <a:spAutoFit/>
          </a:bodyPr>
          <a:lstStyle/>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creatine shuttles ATP equivalents from the mitochondrion to sites of ATP consumption</a:t>
            </a:r>
          </a:p>
        </p:txBody>
      </p:sp>
    </p:spTree>
    <p:extLst>
      <p:ext uri="{BB962C8B-B14F-4D97-AF65-F5344CB8AC3E}">
        <p14:creationId xmlns:p14="http://schemas.microsoft.com/office/powerpoint/2010/main" val="1021938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7B0A2-97A5-48DF-8836-DFDAA975E21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Phosphocreatine Buffers ATP Concentration During Exercise</a:t>
            </a:r>
            <a:endParaRPr lang="en-AU" dirty="0"/>
          </a:p>
        </p:txBody>
      </p:sp>
      <p:sp>
        <p:nvSpPr>
          <p:cNvPr id="6" name="Google Shape;390;g847cf01710_0_68">
            <a:extLst>
              <a:ext uri="{FF2B5EF4-FFF2-40B4-BE49-F238E27FC236}">
                <a16:creationId xmlns:a16="http://schemas.microsoft.com/office/drawing/2014/main" id="{C33CF62F-6F06-D741-B6EA-11CF8F0E3FB4}"/>
              </a:ext>
            </a:extLst>
          </p:cNvPr>
          <p:cNvSpPr txBox="1">
            <a:spLocks noChangeArrowheads="1"/>
          </p:cNvSpPr>
          <p:nvPr/>
        </p:nvSpPr>
        <p:spPr bwMode="auto">
          <a:xfrm>
            <a:off x="177800" y="1508812"/>
            <a:ext cx="8788400" cy="85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ATP signal barely changes during exercise due to continued respiration and the reservoir of phosphocreatine</a:t>
            </a:r>
          </a:p>
          <a:p>
            <a:pPr marL="533400" lvl="1" indent="0">
              <a:buNone/>
            </a:pPr>
            <a:endParaRPr lang="en-US" sz="2000" dirty="0"/>
          </a:p>
          <a:p>
            <a:pPr lvl="1"/>
            <a:endParaRPr lang="en-US" sz="16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The horizontal axis is labeled chemical shift (parts per million) (identity of the compound) and ranges from below 0 to above negative 20. The vertical axis is labeled intensity of signal (concentration of the compound). A third axis representing time projects away from the viewer and shows rest in the front, red highlighted exercise in the center, and recovery at the rear. Many lines run from left to right along the third axis. At 0 on the horizontal axis, there are peaks that reach about half the height of the vertical axis near the center of the third axis labeled P subscript i end subscript. There are two series of tall peaks at negative 2 on the horizontal axis with the first series extending to three quarters of the height of the vertical axis and near the front of the third axis and the second series extending almost to the top of the vertical axis and near the rear of the third axis. This region is lower during the time representing exercise. is series of peaks is labeled P C r. A series of small peaks with troughs in between is labeled A T P and shows peaks at about negative 5, negative 10, and negative 18 that are very short and run the length of the third axis.">
            <a:extLst>
              <a:ext uri="{FF2B5EF4-FFF2-40B4-BE49-F238E27FC236}">
                <a16:creationId xmlns:a16="http://schemas.microsoft.com/office/drawing/2014/main" id="{9F725159-AA12-4E43-98F4-D13685C6C025}"/>
              </a:ext>
            </a:extLst>
          </p:cNvPr>
          <p:cNvPicPr>
            <a:picLocks noChangeAspect="1"/>
          </p:cNvPicPr>
          <p:nvPr/>
        </p:nvPicPr>
        <p:blipFill>
          <a:blip r:embed="rId3"/>
          <a:stretch>
            <a:fillRect/>
          </a:stretch>
        </p:blipFill>
        <p:spPr>
          <a:xfrm>
            <a:off x="1346200" y="2590800"/>
            <a:ext cx="6451600" cy="3719299"/>
          </a:xfrm>
          <a:prstGeom prst="rect">
            <a:avLst/>
          </a:prstGeom>
        </p:spPr>
      </p:pic>
    </p:spTree>
    <p:extLst>
      <p:ext uri="{BB962C8B-B14F-4D97-AF65-F5344CB8AC3E}">
        <p14:creationId xmlns:p14="http://schemas.microsoft.com/office/powerpoint/2010/main" val="17212611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5630B-0080-455B-99F9-B1AFE932C7D0}"/>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Cori Cycle</a:t>
            </a:r>
            <a:endParaRPr lang="en-AU" dirty="0"/>
          </a:p>
        </p:txBody>
      </p:sp>
      <p:sp>
        <p:nvSpPr>
          <p:cNvPr id="6" name="Google Shape;390;g847cf01710_0_68">
            <a:extLst>
              <a:ext uri="{FF2B5EF4-FFF2-40B4-BE49-F238E27FC236}">
                <a16:creationId xmlns:a16="http://schemas.microsoft.com/office/drawing/2014/main" id="{C33CF62F-6F06-D741-B6EA-11CF8F0E3FB4}"/>
              </a:ext>
            </a:extLst>
          </p:cNvPr>
          <p:cNvSpPr txBox="1">
            <a:spLocks noChangeArrowheads="1"/>
          </p:cNvSpPr>
          <p:nvPr/>
        </p:nvSpPr>
        <p:spPr bwMode="auto">
          <a:xfrm>
            <a:off x="280525" y="1291044"/>
            <a:ext cx="3378200" cy="5338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during recovery, lactate is transported to the liver and converted to glucose by gluconeogenesis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glucose is released to the blood and returned to the muscles to replenish their glycogen stores</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n upper arm is shown with the elbow bent so that the forearm extends upward. The liver is shown below. The arm contains text reading, Muscle: A T P produced by glycolysis for rapid contraction. The liver contains text reading, Liver: A T P used in synthesis of glucose (gluconeogenesis) during recovery. In the arm, glycogen is shown with an arrow pointing left to lactate accompanied by a branched arrow showing the low of A T P. An arrow points from lactate to blood lactate between the arm and liver, from which an arrow points to lactate in the liver. In the liver, an arrow points from lactate to glucose accompanied by a curved line showing the addition of A T P. An arrow points from glucose in the liver to blood glucose between the liver and arm, from which an arrow points to glycogen in the arm.">
            <a:extLst>
              <a:ext uri="{FF2B5EF4-FFF2-40B4-BE49-F238E27FC236}">
                <a16:creationId xmlns:a16="http://schemas.microsoft.com/office/drawing/2014/main" id="{96DBA85A-9F19-1748-A222-462580E051E4}"/>
              </a:ext>
            </a:extLst>
          </p:cNvPr>
          <p:cNvPicPr>
            <a:picLocks noChangeAspect="1"/>
          </p:cNvPicPr>
          <p:nvPr/>
        </p:nvPicPr>
        <p:blipFill>
          <a:blip r:embed="rId3"/>
          <a:stretch>
            <a:fillRect/>
          </a:stretch>
        </p:blipFill>
        <p:spPr>
          <a:xfrm>
            <a:off x="4179425" y="1314533"/>
            <a:ext cx="4443875" cy="5171823"/>
          </a:xfrm>
          <a:prstGeom prst="rect">
            <a:avLst/>
          </a:prstGeom>
        </p:spPr>
      </p:pic>
    </p:spTree>
    <p:extLst>
      <p:ext uri="{BB962C8B-B14F-4D97-AF65-F5344CB8AC3E}">
        <p14:creationId xmlns:p14="http://schemas.microsoft.com/office/powerpoint/2010/main" val="343018825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2C560F-EC8F-4095-88EF-0D687B9EB03F}"/>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Shivering Thermogenesis</a:t>
            </a:r>
            <a:endParaRPr lang="en-AU" dirty="0"/>
          </a:p>
        </p:txBody>
      </p:sp>
      <p:sp>
        <p:nvSpPr>
          <p:cNvPr id="6" name="Google Shape;390;g847cf01710_0_68">
            <a:extLst>
              <a:ext uri="{FF2B5EF4-FFF2-40B4-BE49-F238E27FC236}">
                <a16:creationId xmlns:a16="http://schemas.microsoft.com/office/drawing/2014/main" id="{C33CF62F-6F06-D741-B6EA-11CF8F0E3FB4}"/>
              </a:ext>
            </a:extLst>
          </p:cNvPr>
          <p:cNvSpPr txBox="1">
            <a:spLocks noChangeArrowheads="1"/>
          </p:cNvSpPr>
          <p:nvPr/>
        </p:nvSpPr>
        <p:spPr bwMode="auto">
          <a:xfrm>
            <a:off x="292662" y="1447800"/>
            <a:ext cx="8558675" cy="216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shivering thermogenesis </a:t>
            </a:r>
            <a:r>
              <a:rPr lang="en-US" sz="2400" dirty="0">
                <a:latin typeface="Arial" panose="020B0604020202020204" pitchFamily="34" charset="0"/>
                <a:cs typeface="Arial" panose="020B0604020202020204" pitchFamily="34" charset="0"/>
              </a:rPr>
              <a:t>= rapidly repeated muscle contraction that produces heat but little motion</a:t>
            </a:r>
          </a:p>
          <a:p>
            <a:pPr lvl="1"/>
            <a:r>
              <a:rPr lang="en-US" sz="2400" dirty="0">
                <a:latin typeface="Arial" panose="020B0604020202020204" pitchFamily="34" charset="0"/>
                <a:ea typeface="Arial Unicode MS" panose="020B0604020202020204" pitchFamily="34" charset="-128"/>
                <a:cs typeface="Arial" panose="020B0604020202020204" pitchFamily="34" charset="0"/>
              </a:rPr>
              <a:t>helps maintain the body at its preferred temperature of 37°C</a:t>
            </a: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endParaRPr lang="en-US" sz="2400" dirty="0"/>
          </a:p>
        </p:txBody>
      </p:sp>
    </p:spTree>
    <p:extLst>
      <p:ext uri="{BB962C8B-B14F-4D97-AF65-F5344CB8AC3E}">
        <p14:creationId xmlns:p14="http://schemas.microsoft.com/office/powerpoint/2010/main" val="42687013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05216C-861E-42DA-A35E-D79DEDED5F7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Heart Mainly Uses FFAs as an Energy Source</a:t>
            </a:r>
            <a:endParaRPr lang="en-AU" dirty="0"/>
          </a:p>
        </p:txBody>
      </p:sp>
      <p:sp>
        <p:nvSpPr>
          <p:cNvPr id="6" name="Google Shape;390;g847cf01710_0_68">
            <a:extLst>
              <a:ext uri="{FF2B5EF4-FFF2-40B4-BE49-F238E27FC236}">
                <a16:creationId xmlns:a16="http://schemas.microsoft.com/office/drawing/2014/main" id="{C33CF62F-6F06-D741-B6EA-11CF8F0E3FB4}"/>
              </a:ext>
            </a:extLst>
          </p:cNvPr>
          <p:cNvSpPr txBox="1">
            <a:spLocks noChangeArrowheads="1"/>
          </p:cNvSpPr>
          <p:nvPr/>
        </p:nvSpPr>
        <p:spPr bwMode="auto">
          <a:xfrm>
            <a:off x="304800" y="1676400"/>
            <a:ext cx="3335496"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heart muscle obtains nearly all its ATP from oxidative phosphorylation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fatty acids are the primary fuel</a:t>
            </a:r>
          </a:p>
          <a:p>
            <a:pPr lvl="1"/>
            <a:r>
              <a:rPr lang="en-US" sz="2400" dirty="0">
                <a:latin typeface="Arial" panose="020B0604020202020204" pitchFamily="34" charset="0"/>
                <a:cs typeface="Arial" panose="020B0604020202020204" pitchFamily="34" charset="0"/>
              </a:rPr>
              <a:t>glucose and ketone bodies are also oxidized aerobically</a:t>
            </a: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endParaRPr lang="en-US" sz="2400" dirty="0"/>
          </a:p>
        </p:txBody>
      </p:sp>
      <p:pic>
        <p:nvPicPr>
          <p:cNvPr id="3" name="Picture 2" descr="An electron micrograph of heart muscle shows vertical bundle of actin-myosin contractile apparatus, each with darker vertical edges, a visible vertical line in the venter, and many horizontal lines in between. Roughly spherical and oval mitochondrial form a row across the top and just above the bottom of the micrograph. Each mitochondrion contains many internal membranes.">
            <a:extLst>
              <a:ext uri="{FF2B5EF4-FFF2-40B4-BE49-F238E27FC236}">
                <a16:creationId xmlns:a16="http://schemas.microsoft.com/office/drawing/2014/main" id="{77D8A291-6E24-F84E-8223-7FF3CD49F062}"/>
              </a:ext>
            </a:extLst>
          </p:cNvPr>
          <p:cNvPicPr>
            <a:picLocks noChangeAspect="1"/>
          </p:cNvPicPr>
          <p:nvPr/>
        </p:nvPicPr>
        <p:blipFill>
          <a:blip r:embed="rId3"/>
          <a:stretch>
            <a:fillRect/>
          </a:stretch>
        </p:blipFill>
        <p:spPr>
          <a:xfrm>
            <a:off x="3886200" y="1708688"/>
            <a:ext cx="5108760" cy="4661135"/>
          </a:xfrm>
          <a:prstGeom prst="rect">
            <a:avLst/>
          </a:prstGeom>
        </p:spPr>
      </p:pic>
    </p:spTree>
    <p:extLst>
      <p:ext uri="{BB962C8B-B14F-4D97-AF65-F5344CB8AC3E}">
        <p14:creationId xmlns:p14="http://schemas.microsoft.com/office/powerpoint/2010/main" val="210078469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3E503C-099A-487A-9FE5-51C0DE3DFCC9}"/>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The Brain Uses Energy for Transmission of Electrical Impulses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11499" y="1820862"/>
            <a:ext cx="304800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neurons of the brain normally use only glucose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most ATP comes from oxidative phosphorylation </a:t>
            </a: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D P plus P subscript I end subscript has a curved arrow up that drops to meet an orange oval labeled A T P on the right. A similar arrow curves down from A T P back to A D P plus P subscript i end subscript with text below reading, electrogenic transport by N a plus K plus A T P ase. Beneath the word starvation, a red box reading ketone bodies has a red arrow that extends down to meet the top of the curved arrow from A D P plus P subscript i end subscript to A T P. Beneath the words normal diet, a blue box reading glucose has a blue arrow that curves to meet the red arrow from ketone bodies at the top of the curved arrow from A D P plus P subscript i end subscript to A T P before curving up to end at C O 2 from aerobic respiration.">
            <a:extLst>
              <a:ext uri="{FF2B5EF4-FFF2-40B4-BE49-F238E27FC236}">
                <a16:creationId xmlns:a16="http://schemas.microsoft.com/office/drawing/2014/main" id="{B8650762-B4FE-FC4D-B840-FB2A72025DB3}"/>
              </a:ext>
            </a:extLst>
          </p:cNvPr>
          <p:cNvPicPr>
            <a:picLocks noChangeAspect="1"/>
          </p:cNvPicPr>
          <p:nvPr/>
        </p:nvPicPr>
        <p:blipFill>
          <a:blip r:embed="rId3"/>
          <a:stretch>
            <a:fillRect/>
          </a:stretch>
        </p:blipFill>
        <p:spPr>
          <a:xfrm>
            <a:off x="3962400" y="1676400"/>
            <a:ext cx="4833938" cy="4419600"/>
          </a:xfrm>
          <a:prstGeom prst="rect">
            <a:avLst/>
          </a:prstGeom>
        </p:spPr>
      </p:pic>
    </p:spTree>
    <p:extLst>
      <p:ext uri="{BB962C8B-B14F-4D97-AF65-F5344CB8AC3E}">
        <p14:creationId xmlns:p14="http://schemas.microsoft.com/office/powerpoint/2010/main" val="2334138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5">
            <a:extLst>
              <a:ext uri="{FF2B5EF4-FFF2-40B4-BE49-F238E27FC236}">
                <a16:creationId xmlns:a16="http://schemas.microsoft.com/office/drawing/2014/main" id="{3835865C-B970-4EFC-B741-4079BB71A19A}"/>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51051" y="422436"/>
            <a:ext cx="993734" cy="695004"/>
          </a:xfrm>
          <a:prstGeom prst="rect">
            <a:avLst/>
          </a:prstGeom>
        </p:spPr>
      </p:pic>
      <p:sp>
        <p:nvSpPr>
          <p:cNvPr id="2" name="Title 1">
            <a:extLst>
              <a:ext uri="{FF2B5EF4-FFF2-40B4-BE49-F238E27FC236}">
                <a16:creationId xmlns:a16="http://schemas.microsoft.com/office/drawing/2014/main" id="{0290A5C4-EA6C-4162-BFE5-B73B6A79646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5</a:t>
            </a:r>
            <a:r>
              <a:rPr lang="en-US" altLang="en-US" sz="2000" b="0" dirty="0">
                <a:solidFill>
                  <a:srgbClr val="1D6E7D"/>
                </a:solidFill>
                <a:latin typeface="Arial" panose="020B0604020202020204" pitchFamily="34" charset="0"/>
                <a:cs typeface="Arial" panose="020B0604020202020204" pitchFamily="34" charset="0"/>
              </a:rPr>
              <a:t> (1 of 3)</a:t>
            </a:r>
            <a:endParaRPr lang="en-AU" sz="2000" dirty="0"/>
          </a:p>
        </p:txBody>
      </p:sp>
      <p:sp>
        <p:nvSpPr>
          <p:cNvPr id="27650" name="Text Placeholder 2">
            <a:extLst>
              <a:ext uri="{FF2B5EF4-FFF2-40B4-BE49-F238E27FC236}">
                <a16:creationId xmlns:a16="http://schemas.microsoft.com/office/drawing/2014/main" id="{912C0426-5AEF-B04E-87FB-157B26F1473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The metabolic activities of cells and organisms are complex and intertwined; perturbation at one point in the system has far-reaching consequences for health. </a:t>
            </a:r>
            <a:r>
              <a:rPr lang="en-US" sz="2400" dirty="0">
                <a:latin typeface="Arial" panose="020B0604020202020204" pitchFamily="34" charset="0"/>
                <a:cs typeface="Arial" panose="020B0604020202020204" pitchFamily="34" charset="0"/>
              </a:rPr>
              <a:t>When the normal energy-yielding metabolism of glucose and fatty acids is impeded by defective insulin signaling, the result is the disease diabetes. </a:t>
            </a:r>
          </a:p>
        </p:txBody>
      </p:sp>
    </p:spTree>
    <p:extLst>
      <p:ext uri="{BB962C8B-B14F-4D97-AF65-F5344CB8AC3E}">
        <p14:creationId xmlns:p14="http://schemas.microsoft.com/office/powerpoint/2010/main" val="15077983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E057FFBD-4E9E-4B93-BF06-8DB4038C2143}"/>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456" y="30419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A31CE24-8963-47FE-AB3D-A83D4AEB876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(2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Because the brain requires a continuous supply of glucose, maintaining an adequate concentration of glucose in the blood is a high priority in the activities of the other tissues. </a:t>
            </a:r>
            <a:r>
              <a:rPr lang="en-US" sz="2400" dirty="0">
                <a:latin typeface="Arial" panose="020B0604020202020204" pitchFamily="34" charset="0"/>
                <a:cs typeface="Arial" panose="020B0604020202020204" pitchFamily="34" charset="0"/>
              </a:rPr>
              <a:t>The liver integrates the use of fuels (glucose, fatty acids, and amino acids) by each tissue to keep the blood glucose level within the optimal range. Hormones carried in the blood (insulin, glucagon, epinephrine, cortisol) mediate this regulation. </a:t>
            </a:r>
          </a:p>
          <a:p>
            <a:pPr>
              <a:buNone/>
            </a:pPr>
            <a:endParaRPr lang="en-US" sz="2400" dirty="0">
              <a:effectLst/>
            </a:endParaRPr>
          </a:p>
        </p:txBody>
      </p:sp>
    </p:spTree>
    <p:extLst>
      <p:ext uri="{BB962C8B-B14F-4D97-AF65-F5344CB8AC3E}">
        <p14:creationId xmlns:p14="http://schemas.microsoft.com/office/powerpoint/2010/main" val="197654247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3D64B1-F025-4872-85B5-DD666E34FF3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Neurons Can Oxidize </a:t>
            </a:r>
            <a:br>
              <a:rPr lang="en-US" dirty="0">
                <a:solidFill>
                  <a:schemeClr val="tx1"/>
                </a:solidFill>
                <a:latin typeface="Arial" panose="020B0604020202020204" pitchFamily="34" charset="0"/>
                <a:cs typeface="Arial" panose="020B0604020202020204" pitchFamily="34" charset="0"/>
              </a:rPr>
            </a:br>
            <a:r>
              <a:rPr lang="el-GR" i="1" dirty="0">
                <a:solidFill>
                  <a:schemeClr val="tx1"/>
                </a:solidFill>
                <a:latin typeface="Arial" panose="020B0604020202020204" pitchFamily="34" charset="0"/>
                <a:cs typeface="Arial" panose="020B0604020202020204" pitchFamily="34" charset="0"/>
              </a:rPr>
              <a:t>β</a:t>
            </a:r>
            <a:r>
              <a:rPr lang="el-GR" dirty="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Hydroxybutyrate</a:t>
            </a:r>
            <a:endParaRPr lang="en-AU" dirty="0"/>
          </a:p>
        </p:txBody>
      </p:sp>
      <p:sp>
        <p:nvSpPr>
          <p:cNvPr id="6" name="Google Shape;390;g847cf01710_0_68">
            <a:extLst>
              <a:ext uri="{FF2B5EF4-FFF2-40B4-BE49-F238E27FC236}">
                <a16:creationId xmlns:a16="http://schemas.microsoft.com/office/drawing/2014/main" id="{C33CF62F-6F06-D741-B6EA-11CF8F0E3FB4}"/>
              </a:ext>
            </a:extLst>
          </p:cNvPr>
          <p:cNvSpPr txBox="1">
            <a:spLocks noChangeArrowheads="1"/>
          </p:cNvSpPr>
          <p:nvPr/>
        </p:nvSpPr>
        <p:spPr bwMode="auto">
          <a:xfrm>
            <a:off x="304800" y="1828800"/>
            <a:ext cx="8534400" cy="216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neurons of the brain cannot directly use free fatty acids or lipids from the blood as fuels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neurons can oxidize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hydroxybutyrate (a ketone body)</a:t>
            </a:r>
          </a:p>
          <a:p>
            <a:pPr lvl="1"/>
            <a:r>
              <a:rPr lang="en-US" sz="2400" dirty="0">
                <a:latin typeface="Arial" panose="020B0604020202020204" pitchFamily="34" charset="0"/>
                <a:cs typeface="Arial" panose="020B0604020202020204" pitchFamily="34" charset="0"/>
              </a:rPr>
              <a:t>important during prolonged fasting or starvation</a:t>
            </a:r>
          </a:p>
          <a:p>
            <a:pPr lvl="1"/>
            <a:r>
              <a:rPr lang="en-US" sz="2400" dirty="0">
                <a:latin typeface="Arial" panose="020B0604020202020204" pitchFamily="34" charset="0"/>
                <a:cs typeface="Arial" panose="020B0604020202020204" pitchFamily="34" charset="0"/>
              </a:rPr>
              <a:t>allows the brain to use body fat as an energy source and spare muscle proteins</a:t>
            </a:r>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endParaRPr lang="en-US" sz="2400" dirty="0"/>
          </a:p>
        </p:txBody>
      </p:sp>
    </p:spTree>
    <p:extLst>
      <p:ext uri="{BB962C8B-B14F-4D97-AF65-F5344CB8AC3E}">
        <p14:creationId xmlns:p14="http://schemas.microsoft.com/office/powerpoint/2010/main" val="137873561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BA45E0-F0D3-47A7-BD13-3A083CF66851}"/>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Brain Uses ATP to Create and Maintain the Electrical Potential</a:t>
            </a:r>
            <a:endParaRPr lang="en-AU" dirty="0"/>
          </a:p>
        </p:txBody>
      </p:sp>
      <p:sp>
        <p:nvSpPr>
          <p:cNvPr id="6" name="Google Shape;390;g847cf01710_0_68">
            <a:extLst>
              <a:ext uri="{FF2B5EF4-FFF2-40B4-BE49-F238E27FC236}">
                <a16:creationId xmlns:a16="http://schemas.microsoft.com/office/drawing/2014/main" id="{C33CF62F-6F06-D741-B6EA-11CF8F0E3FB4}"/>
              </a:ext>
            </a:extLst>
          </p:cNvPr>
          <p:cNvSpPr txBox="1">
            <a:spLocks noChangeArrowheads="1"/>
          </p:cNvSpPr>
          <p:nvPr/>
        </p:nvSpPr>
        <p:spPr bwMode="auto">
          <a:xfrm>
            <a:off x="304800" y="1828800"/>
            <a:ext cx="8534400" cy="216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membrane contains an electrogenic ATP-driven antiporter, the </a:t>
            </a:r>
            <a:r>
              <a:rPr lang="en-US" sz="2400" dirty="0" err="1">
                <a:latin typeface="Arial" panose="020B0604020202020204" pitchFamily="34" charset="0"/>
                <a:cs typeface="Arial" panose="020B0604020202020204" pitchFamily="34" charset="0"/>
              </a:rPr>
              <a:t>Na</a:t>
            </a:r>
            <a:r>
              <a:rPr lang="en-US" sz="2400" baseline="30000" dirty="0" err="1">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K</a:t>
            </a:r>
            <a:r>
              <a:rPr lang="en-US" sz="2400" baseline="30000" dirty="0">
                <a:latin typeface="Arial" panose="020B0604020202020204" pitchFamily="34" charset="0"/>
                <a:cs typeface="Arial" panose="020B0604020202020204" pitchFamily="34" charset="0"/>
              </a:rPr>
              <a:t>+</a:t>
            </a:r>
            <a:r>
              <a:rPr lang="en-US" sz="2400" dirty="0">
                <a:latin typeface="Arial" panose="020B0604020202020204" pitchFamily="34" charset="0"/>
                <a:cs typeface="Arial" panose="020B0604020202020204" pitchFamily="34" charset="0"/>
              </a:rPr>
              <a:t> ATPase</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action potential </a:t>
            </a:r>
            <a:r>
              <a:rPr lang="en-US" sz="2400" dirty="0">
                <a:latin typeface="Arial" panose="020B0604020202020204" pitchFamily="34" charset="0"/>
                <a:cs typeface="Arial" panose="020B0604020202020204" pitchFamily="34" charset="0"/>
              </a:rPr>
              <a:t>= an electrical signal resulting from transmembrane potential changes </a:t>
            </a:r>
          </a:p>
          <a:p>
            <a:pPr lvl="1"/>
            <a:r>
              <a:rPr lang="en-US" sz="2400" dirty="0">
                <a:latin typeface="Arial" panose="020B0604020202020204" pitchFamily="34" charset="0"/>
                <a:cs typeface="Arial" panose="020B0604020202020204" pitchFamily="34" charset="0"/>
              </a:rPr>
              <a:t>serve as the main mechanism of information transfer in the nervous system </a:t>
            </a:r>
          </a:p>
          <a:p>
            <a:pPr lvl="1"/>
            <a:r>
              <a:rPr lang="en-US" sz="2400" dirty="0">
                <a:latin typeface="Arial" panose="020B0604020202020204" pitchFamily="34" charset="0"/>
                <a:cs typeface="Arial" panose="020B0604020202020204" pitchFamily="34" charset="0"/>
              </a:rPr>
              <a:t>requires ATP </a:t>
            </a:r>
          </a:p>
          <a:p>
            <a:endParaRPr lang="en-US" sz="2400" dirty="0">
              <a:latin typeface="Arial" panose="020B0604020202020204" pitchFamily="34" charset="0"/>
              <a:cs typeface="Arial" panose="020B0604020202020204" pitchFamily="34" charset="0"/>
            </a:endParaRPr>
          </a:p>
          <a:p>
            <a:endParaRPr lang="en-US" dirty="0"/>
          </a:p>
          <a:p>
            <a:endParaRPr lang="en-US" dirty="0"/>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endParaRPr lang="en-US" sz="2400" dirty="0"/>
          </a:p>
        </p:txBody>
      </p:sp>
    </p:spTree>
    <p:extLst>
      <p:ext uri="{BB962C8B-B14F-4D97-AF65-F5344CB8AC3E}">
        <p14:creationId xmlns:p14="http://schemas.microsoft.com/office/powerpoint/2010/main" val="25094964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77;g7fe2cbe272_0_8" descr="Icon P 2">
            <a:extLst>
              <a:ext uri="{FF2B5EF4-FFF2-40B4-BE49-F238E27FC236}">
                <a16:creationId xmlns:a16="http://schemas.microsoft.com/office/drawing/2014/main" id="{7CB54D27-4BB2-4DBC-9BAF-9B278E793207}"/>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299631"/>
            <a:ext cx="12287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F2AF244-63A9-482F-B0A1-564D2219A7A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2</a:t>
            </a:r>
            <a:r>
              <a:rPr lang="en-US" altLang="en-US" sz="2000" b="0" dirty="0">
                <a:solidFill>
                  <a:srgbClr val="1D6E7D"/>
                </a:solidFill>
                <a:latin typeface="Arial" panose="020B0604020202020204" pitchFamily="34" charset="0"/>
                <a:cs typeface="Arial" panose="020B0604020202020204" pitchFamily="34" charset="0"/>
              </a:rPr>
              <a:t> (3 of 3)</a:t>
            </a:r>
            <a:endParaRPr lang="en-AU" sz="2000" dirty="0"/>
          </a:p>
        </p:txBody>
      </p:sp>
      <p:sp>
        <p:nvSpPr>
          <p:cNvPr id="5" name="Text Placeholder 2">
            <a:extLst>
              <a:ext uri="{FF2B5EF4-FFF2-40B4-BE49-F238E27FC236}">
                <a16:creationId xmlns:a16="http://schemas.microsoft.com/office/drawing/2014/main" id="{2B47DD33-E0A8-AF4A-AD87-90418D3B6EFF}"/>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Among the tissues and organs of an animal, there is a striking division of labor. </a:t>
            </a:r>
            <a:r>
              <a:rPr lang="en-US" sz="2400" dirty="0">
                <a:latin typeface="Arial" panose="020B0604020202020204" pitchFamily="34" charset="0"/>
                <a:cs typeface="Arial" panose="020B0604020202020204" pitchFamily="34" charset="0"/>
              </a:rPr>
              <a:t>The specialized role of each organ is reflected in its metabolic activities and capabilities. The circulatory system connects all of the tissues by carrying hormonal signals and metabolites between and among them. </a:t>
            </a:r>
          </a:p>
          <a:p>
            <a:endParaRPr lang="en-US" sz="2400" dirty="0"/>
          </a:p>
          <a:p>
            <a:endParaRPr lang="en-US" sz="2400" dirty="0"/>
          </a:p>
          <a:p>
            <a:pPr>
              <a:buNone/>
            </a:pPr>
            <a:endParaRPr lang="en-US" sz="2400" dirty="0">
              <a:latin typeface="Arial" panose="020B0604020202020204" pitchFamily="34" charset="0"/>
              <a:cs typeface="Arial" panose="020B0604020202020204" pitchFamily="34" charset="0"/>
            </a:endParaRPr>
          </a:p>
          <a:p>
            <a:pPr>
              <a:buNone/>
            </a:pPr>
            <a:endParaRPr lang="en-US" sz="2400" dirty="0">
              <a:latin typeface="Arial" panose="020B0604020202020204" pitchFamily="34" charset="0"/>
              <a:cs typeface="Arial" panose="020B0604020202020204" pitchFamily="34" charset="0"/>
            </a:endParaRPr>
          </a:p>
          <a:p>
            <a:endParaRPr lang="en-US" sz="2400" dirty="0"/>
          </a:p>
        </p:txBody>
      </p:sp>
    </p:spTree>
    <p:extLst>
      <p:ext uri="{BB962C8B-B14F-4D97-AF65-F5344CB8AC3E}">
        <p14:creationId xmlns:p14="http://schemas.microsoft.com/office/powerpoint/2010/main" val="184104775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F1B76-256A-40DC-842A-68C41F4E7DB1}"/>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Blood Carries Oxygen, Metabolites, and Hormones</a:t>
            </a:r>
            <a:endParaRPr lang="en-AU"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8149" y="1828800"/>
            <a:ext cx="852770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blood mediates the metabolic interactions among all tissues</a:t>
            </a:r>
          </a:p>
          <a:p>
            <a:pPr lvl="1"/>
            <a:r>
              <a:rPr lang="en-US" sz="2400" dirty="0">
                <a:latin typeface="Arial" panose="020B0604020202020204" pitchFamily="34" charset="0"/>
                <a:cs typeface="Arial" panose="020B0604020202020204" pitchFamily="34" charset="0"/>
              </a:rPr>
              <a:t>transports nutrients </a:t>
            </a:r>
          </a:p>
          <a:p>
            <a:pPr lvl="1"/>
            <a:r>
              <a:rPr lang="en-US" sz="2400" dirty="0">
                <a:latin typeface="Arial" panose="020B0604020202020204" pitchFamily="34" charset="0"/>
                <a:cs typeface="Arial" panose="020B0604020202020204" pitchFamily="34" charset="0"/>
              </a:rPr>
              <a:t>transports waste products </a:t>
            </a:r>
          </a:p>
          <a:p>
            <a:pPr lvl="1"/>
            <a:r>
              <a:rPr lang="en-US" sz="2400" dirty="0">
                <a:latin typeface="Arial" panose="020B0604020202020204" pitchFamily="34" charset="0"/>
                <a:cs typeface="Arial" panose="020B0604020202020204" pitchFamily="34" charset="0"/>
              </a:rPr>
              <a:t>moves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CO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generated </a:t>
            </a:r>
          </a:p>
          <a:p>
            <a:pPr lvl="1"/>
            <a:r>
              <a:rPr lang="en-US" sz="2400" dirty="0">
                <a:latin typeface="Arial" panose="020B0604020202020204" pitchFamily="34" charset="0"/>
                <a:cs typeface="Arial" panose="020B0604020202020204" pitchFamily="34" charset="0"/>
              </a:rPr>
              <a:t>carries hormonal signals</a:t>
            </a: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4272351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5F691-C61F-45BE-8D8B-29E3D1A31D6E}"/>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Three Types of Blood Cells</a:t>
            </a:r>
            <a:endParaRPr lang="en-AU" dirty="0"/>
          </a:p>
        </p:txBody>
      </p:sp>
      <p:sp>
        <p:nvSpPr>
          <p:cNvPr id="6" name="Google Shape;390;g847cf01710_0_68">
            <a:extLst>
              <a:ext uri="{FF2B5EF4-FFF2-40B4-BE49-F238E27FC236}">
                <a16:creationId xmlns:a16="http://schemas.microsoft.com/office/drawing/2014/main" id="{C33CF62F-6F06-D741-B6EA-11CF8F0E3FB4}"/>
              </a:ext>
            </a:extLst>
          </p:cNvPr>
          <p:cNvSpPr txBox="1">
            <a:spLocks noChangeArrowheads="1"/>
          </p:cNvSpPr>
          <p:nvPr/>
        </p:nvSpPr>
        <p:spPr bwMode="auto">
          <a:xfrm>
            <a:off x="304800" y="1676400"/>
            <a:ext cx="8534400" cy="216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erythrocytes </a:t>
            </a:r>
            <a:r>
              <a:rPr lang="en-US" sz="2400" dirty="0">
                <a:latin typeface="Arial" panose="020B0604020202020204" pitchFamily="34" charset="0"/>
                <a:cs typeface="Arial" panose="020B0604020202020204" pitchFamily="34" charset="0"/>
              </a:rPr>
              <a:t>(red cells) = filled with hemoglobin and specialized for carrying O</a:t>
            </a:r>
            <a:r>
              <a:rPr lang="en-US" sz="2400" baseline="-25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and CO</a:t>
            </a:r>
            <a:r>
              <a:rPr lang="en-US" sz="2400" baseline="-25000" dirty="0">
                <a:latin typeface="Arial" panose="020B0604020202020204" pitchFamily="34" charset="0"/>
                <a:cs typeface="Arial" panose="020B0604020202020204" pitchFamily="34" charset="0"/>
              </a:rPr>
              <a:t>2</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leukocytes </a:t>
            </a:r>
            <a:r>
              <a:rPr lang="en-US" sz="2400" dirty="0">
                <a:latin typeface="Arial" panose="020B0604020202020204" pitchFamily="34" charset="0"/>
                <a:cs typeface="Arial" panose="020B0604020202020204" pitchFamily="34" charset="0"/>
              </a:rPr>
              <a:t>(white cells) = central to the immune system to defend against infections</a:t>
            </a:r>
          </a:p>
          <a:p>
            <a:pPr lvl="1"/>
            <a:r>
              <a:rPr lang="en-US" sz="2400" dirty="0">
                <a:latin typeface="Arial" panose="020B0604020202020204" pitchFamily="34" charset="0"/>
                <a:cs typeface="Arial" panose="020B0604020202020204" pitchFamily="34" charset="0"/>
              </a:rPr>
              <a:t>include </a:t>
            </a:r>
            <a:r>
              <a:rPr lang="en-US" sz="2400" b="1" dirty="0">
                <a:latin typeface="Arial" panose="020B0604020202020204" pitchFamily="34" charset="0"/>
                <a:cs typeface="Arial" panose="020B0604020202020204" pitchFamily="34" charset="0"/>
              </a:rPr>
              <a:t>lymphocytes</a:t>
            </a:r>
            <a:r>
              <a:rPr lang="en-US" sz="2400" dirty="0">
                <a:latin typeface="Arial" panose="020B0604020202020204" pitchFamily="34" charset="0"/>
                <a:cs typeface="Arial" panose="020B0604020202020204" pitchFamily="34" charset="0"/>
              </a:rPr>
              <a:t> </a:t>
            </a:r>
          </a:p>
          <a:p>
            <a:pPr lvl="1"/>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platelets </a:t>
            </a:r>
            <a:r>
              <a:rPr lang="en-US" sz="2400" dirty="0">
                <a:latin typeface="Arial" panose="020B0604020202020204" pitchFamily="34" charset="0"/>
                <a:cs typeface="Arial" panose="020B0604020202020204" pitchFamily="34" charset="0"/>
              </a:rPr>
              <a:t>(cell fragments) = help to mediate blood clotting. </a:t>
            </a:r>
            <a:endParaRPr lang="en-US" dirty="0"/>
          </a:p>
          <a:p>
            <a:endParaRPr lang="en-US" dirty="0"/>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dirty="0"/>
          </a:p>
          <a:p>
            <a:endParaRPr lang="en-US" dirty="0"/>
          </a:p>
          <a:p>
            <a:pPr lvl="1"/>
            <a:endParaRPr lang="en-US" sz="2400" dirty="0">
              <a:latin typeface="Arial" panose="020B0604020202020204" pitchFamily="34" charset="0"/>
              <a:ea typeface="Arial Unicode MS" panose="020B0604020202020204" pitchFamily="34" charset="-128"/>
              <a:cs typeface="Arial" panose="020B0604020202020204" pitchFamily="34" charset="0"/>
            </a:endParaRPr>
          </a:p>
          <a:p>
            <a:endParaRPr lang="en-US" sz="2400" dirty="0"/>
          </a:p>
        </p:txBody>
      </p:sp>
    </p:spTree>
    <p:extLst>
      <p:ext uri="{BB962C8B-B14F-4D97-AF65-F5344CB8AC3E}">
        <p14:creationId xmlns:p14="http://schemas.microsoft.com/office/powerpoint/2010/main" val="24504201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AA7412-8EE6-4174-A893-37A0424DD86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Composition of Blood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(By Weight)</a:t>
            </a:r>
            <a:endParaRPr lang="en-AU" dirty="0"/>
          </a:p>
        </p:txBody>
      </p:sp>
      <p:sp>
        <p:nvSpPr>
          <p:cNvPr id="6" name="Google Shape;390;g847cf01710_0_68">
            <a:extLst>
              <a:ext uri="{FF2B5EF4-FFF2-40B4-BE49-F238E27FC236}">
                <a16:creationId xmlns:a16="http://schemas.microsoft.com/office/drawing/2014/main" id="{C33CF62F-6F06-D741-B6EA-11CF8F0E3FB4}"/>
              </a:ext>
            </a:extLst>
          </p:cNvPr>
          <p:cNvSpPr txBox="1">
            <a:spLocks noChangeArrowheads="1"/>
          </p:cNvSpPr>
          <p:nvPr/>
        </p:nvSpPr>
        <p:spPr bwMode="auto">
          <a:xfrm>
            <a:off x="152400" y="1478176"/>
            <a:ext cx="4876800" cy="4922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blood plasma </a:t>
            </a:r>
            <a:r>
              <a:rPr lang="en-US" sz="2400" dirty="0">
                <a:latin typeface="Arial" panose="020B0604020202020204" pitchFamily="34" charset="0"/>
                <a:cs typeface="Arial" panose="020B0604020202020204" pitchFamily="34" charset="0"/>
              </a:rPr>
              <a:t>= the liquid portion of blood</a:t>
            </a:r>
          </a:p>
          <a:p>
            <a:pPr lvl="1"/>
            <a:r>
              <a:rPr lang="en-US" sz="2400" dirty="0">
                <a:latin typeface="Arial" panose="020B0604020202020204" pitchFamily="34" charset="0"/>
                <a:cs typeface="Arial" panose="020B0604020202020204" pitchFamily="34" charset="0"/>
              </a:rPr>
              <a:t>90% water and 10% solutes </a:t>
            </a:r>
          </a:p>
          <a:p>
            <a:pPr marL="50800" indent="0">
              <a:buNone/>
            </a:pPr>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plasma proteins</a:t>
            </a:r>
            <a:r>
              <a:rPr lang="en-US" sz="2400" dirty="0">
                <a:latin typeface="Arial" panose="020B0604020202020204" pitchFamily="34" charset="0"/>
                <a:cs typeface="Arial" panose="020B0604020202020204" pitchFamily="34" charset="0"/>
              </a:rPr>
              <a:t> = immunoglobulins, serum albumin, apolipoproteins, transferrin, and blood-clotting proteins</a:t>
            </a:r>
          </a:p>
          <a:p>
            <a:pPr lvl="1"/>
            <a:r>
              <a:rPr lang="en-US" sz="2400" dirty="0">
                <a:latin typeface="Arial" panose="020B0604020202020204" pitchFamily="34" charset="0"/>
                <a:cs typeface="Arial" panose="020B0604020202020204" pitchFamily="34" charset="0"/>
              </a:rPr>
              <a:t>make up more than 70% of the plasma solids</a:t>
            </a:r>
          </a:p>
          <a:p>
            <a:endParaRPr lang="en-US" sz="2400" dirty="0"/>
          </a:p>
        </p:txBody>
      </p:sp>
      <p:pic>
        <p:nvPicPr>
          <p:cNvPr id="3" name="Picture 2" descr="A figure shows a pie chart divided into two halves, with the left half labeled cells and the right half labeled blood plasma. The left-hand part is almost entirely colored red and labeled erythrocytes. It represents about 45 percent of that half of the pie. The remaining small slices are similar in size with a slightly smaller dark pink slice labeled leukocytes and a slightly larger pale pink slice labeled platelets. The right-hand part is almost entirely colored blue and labeled H 2 O. It represents about 45 percent of that half of the pie. The remaining three parts are labeled plasma solutes. The smallest piece labeled plasma solutes is light yellow and is accompanied by text reading, Inorganic components (10 percent). This contains N a C l, bicarbonate, phosphate, C a C l 2, M g C l 2, K C l, N a 2 S O 4. The middle piece labeled plasma solutes is labeled organic metabolites and waste products (20 percent). This contains glucose, amino acids, lactose, pyruvate, ketone bodies, citrate, urea, uric acid. The largest piece labeled plasma solutes is labeled plasma proteins (70 percent). This contains major plasma proteins: serum albumin, very-low-density lipoproteins (V L D L), low-density lipoproteins (L D L), high density lipoproteins (H D L), immunoglobulins (hundreds of kinds), fibrinogen, prothrombin, many specialized transport proteins such as transferrin. All data are approximate.">
            <a:extLst>
              <a:ext uri="{FF2B5EF4-FFF2-40B4-BE49-F238E27FC236}">
                <a16:creationId xmlns:a16="http://schemas.microsoft.com/office/drawing/2014/main" id="{B0CD1A6C-714A-C445-A87F-F1CD45E4C8D0}"/>
              </a:ext>
            </a:extLst>
          </p:cNvPr>
          <p:cNvPicPr>
            <a:picLocks noChangeAspect="1"/>
          </p:cNvPicPr>
          <p:nvPr/>
        </p:nvPicPr>
        <p:blipFill>
          <a:blip r:embed="rId3"/>
          <a:stretch>
            <a:fillRect/>
          </a:stretch>
        </p:blipFill>
        <p:spPr>
          <a:xfrm>
            <a:off x="5181600" y="1478176"/>
            <a:ext cx="3451412" cy="5029200"/>
          </a:xfrm>
          <a:prstGeom prst="rect">
            <a:avLst/>
          </a:prstGeom>
        </p:spPr>
      </p:pic>
    </p:spTree>
    <p:extLst>
      <p:ext uri="{BB962C8B-B14F-4D97-AF65-F5344CB8AC3E}">
        <p14:creationId xmlns:p14="http://schemas.microsoft.com/office/powerpoint/2010/main" val="363648412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2BF26-E750-4341-979B-6AB385651A1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Physiological Effects of Low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Blood Glucose</a:t>
            </a:r>
            <a:endParaRPr lang="en-AU" dirty="0"/>
          </a:p>
        </p:txBody>
      </p:sp>
      <p:sp>
        <p:nvSpPr>
          <p:cNvPr id="7" name="Rectangle 1">
            <a:extLst>
              <a:ext uri="{FF2B5EF4-FFF2-40B4-BE49-F238E27FC236}">
                <a16:creationId xmlns:a16="http://schemas.microsoft.com/office/drawing/2014/main" id="{CB9FA784-DC74-CD4B-8CD2-DFF7C28DD8DE}"/>
              </a:ext>
            </a:extLst>
          </p:cNvPr>
          <p:cNvSpPr>
            <a:spLocks noChangeArrowheads="1"/>
          </p:cNvSpPr>
          <p:nvPr/>
        </p:nvSpPr>
        <p:spPr bwMode="auto">
          <a:xfrm>
            <a:off x="365125" y="1676400"/>
            <a:ext cx="336867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ea typeface="MS PGothic" panose="020B0600070205080204" pitchFamily="34" charset="-128"/>
              </a:defRPr>
            </a:lvl1pPr>
            <a:lvl2pPr marL="742950" indent="-285750">
              <a:defRPr sz="2400">
                <a:solidFill>
                  <a:schemeClr val="tx1"/>
                </a:solidFill>
                <a:latin typeface="Times New Roman" panose="02020603050405020304" pitchFamily="18" charset="0"/>
                <a:ea typeface="MS PGothic" panose="020B0600070205080204" pitchFamily="34" charset="-128"/>
              </a:defRPr>
            </a:lvl2pPr>
            <a:lvl3pPr marL="1143000" indent="-228600">
              <a:defRPr sz="2400">
                <a:solidFill>
                  <a:schemeClr val="tx1"/>
                </a:solidFill>
                <a:latin typeface="Times New Roman" panose="02020603050405020304" pitchFamily="18" charset="0"/>
                <a:ea typeface="MS PGothic" panose="020B0600070205080204" pitchFamily="34" charset="-128"/>
              </a:defRPr>
            </a:lvl3pPr>
            <a:lvl4pPr marL="1600200" indent="-228600">
              <a:defRPr sz="2400">
                <a:solidFill>
                  <a:schemeClr val="tx1"/>
                </a:solidFill>
                <a:latin typeface="Times New Roman" panose="02020603050405020304" pitchFamily="18" charset="0"/>
                <a:ea typeface="MS PGothic" panose="020B0600070205080204" pitchFamily="34" charset="-128"/>
              </a:defRPr>
            </a:lvl4pPr>
            <a:lvl5pPr marL="2057400" indent="-228600">
              <a:defRPr sz="24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ea typeface="MS PGothic" panose="020B0600070205080204" pitchFamily="34" charset="-128"/>
              </a:defRPr>
            </a:lvl9pPr>
          </a:lstStyle>
          <a:p>
            <a:pPr marL="342900" indent="-342900">
              <a:buFont typeface="Arial" panose="020B0604020202020204" pitchFamily="34" charset="0"/>
              <a:buChar char="•"/>
            </a:pPr>
            <a:r>
              <a:rPr lang="en-US" altLang="en-US" dirty="0">
                <a:latin typeface="Arial" panose="020B0604020202020204" pitchFamily="34" charset="0"/>
                <a:cs typeface="Arial" panose="020B0604020202020204" pitchFamily="34" charset="0"/>
              </a:rPr>
              <a:t>blood glucose is ideally kept at ~4.5 mM (60−90 mg/dL)</a:t>
            </a:r>
          </a:p>
          <a:p>
            <a:pPr marL="342900" indent="-342900">
              <a:buFont typeface="Arial" panose="020B0604020202020204" pitchFamily="34" charset="0"/>
              <a:buChar char="•"/>
            </a:pPr>
            <a:endParaRPr lang="en-US" altLang="en-US"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altLang="en-US" dirty="0">
                <a:latin typeface="Arial" panose="020B0604020202020204" pitchFamily="34" charset="0"/>
                <a:cs typeface="Arial" panose="020B0604020202020204" pitchFamily="34" charset="0"/>
              </a:rPr>
              <a:t>some fluctuations occur after a meal</a:t>
            </a:r>
          </a:p>
        </p:txBody>
      </p:sp>
      <p:pic>
        <p:nvPicPr>
          <p:cNvPr id="4" name="Picture 3" descr="A scale that is dark red at the bottom and lighter red at the top is labeled blood glucose (m g / 100 m L) and ranges from 0 to 100, labeled in increments of 10. The horizontal bar at 40 m g / 100 m L is highlighted in red. Characteristics of different levels are as follows. 5: Death; 10: Permanent brain damage if prolonged; 30: Convulsions, coma; 35: Lethagy; 50: Sweating, trembling; 55: Release of glucagon, epinephrine, cortisol; 60: Subtle neurological signs; hunger; 70 to 100: Normal range.">
            <a:extLst>
              <a:ext uri="{FF2B5EF4-FFF2-40B4-BE49-F238E27FC236}">
                <a16:creationId xmlns:a16="http://schemas.microsoft.com/office/drawing/2014/main" id="{2B7469FA-DCD4-F246-B9DD-76ED2CBF8729}"/>
              </a:ext>
            </a:extLst>
          </p:cNvPr>
          <p:cNvPicPr>
            <a:picLocks noChangeAspect="1"/>
          </p:cNvPicPr>
          <p:nvPr/>
        </p:nvPicPr>
        <p:blipFill>
          <a:blip r:embed="rId3"/>
          <a:stretch>
            <a:fillRect/>
          </a:stretch>
        </p:blipFill>
        <p:spPr>
          <a:xfrm>
            <a:off x="4114800" y="1447800"/>
            <a:ext cx="4430306" cy="5105400"/>
          </a:xfrm>
          <a:prstGeom prst="rect">
            <a:avLst/>
          </a:prstGeom>
        </p:spPr>
      </p:pic>
    </p:spTree>
    <p:extLst>
      <p:ext uri="{BB962C8B-B14F-4D97-AF65-F5344CB8AC3E}">
        <p14:creationId xmlns:p14="http://schemas.microsoft.com/office/powerpoint/2010/main" val="419487936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58CB7-B930-4CCA-A223-6B3BA7322305}"/>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23.3</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Hormonal Regulation of Fuel Metabolism</a:t>
            </a:r>
            <a:endParaRPr lang="en-AU" dirty="0"/>
          </a:p>
        </p:txBody>
      </p:sp>
    </p:spTree>
    <p:extLst>
      <p:ext uri="{BB962C8B-B14F-4D97-AF65-F5344CB8AC3E}">
        <p14:creationId xmlns:p14="http://schemas.microsoft.com/office/powerpoint/2010/main" val="213810345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5E6A9152-DF5B-44FA-ACF6-C64FE2D367CC}"/>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456" y="30419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6E2F4FE-7272-4392-B1FD-B4393F4A0B16}"/>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(3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Because the brain requires a continuous supply of glucose, maintaining an adequate concentration of glucose in the blood is a high priority in the activities of the other tissues. </a:t>
            </a:r>
            <a:r>
              <a:rPr lang="en-US" sz="2400" dirty="0">
                <a:latin typeface="Arial" panose="020B0604020202020204" pitchFamily="34" charset="0"/>
                <a:cs typeface="Arial" panose="020B0604020202020204" pitchFamily="34" charset="0"/>
              </a:rPr>
              <a:t>The liver integrates the use of fuels (glucose, fatty acids, and amino acids) by each tissue to keep the blood glucose level within the optimal range. Hormones carried in the blood (insulin, glucagon, epinephrine, cortisol) mediate this regulation. </a:t>
            </a:r>
          </a:p>
          <a:p>
            <a:pPr>
              <a:buNone/>
            </a:pPr>
            <a:endParaRPr lang="en-US" sz="2400" dirty="0">
              <a:effectLst/>
            </a:endParaRPr>
          </a:p>
        </p:txBody>
      </p:sp>
    </p:spTree>
    <p:extLst>
      <p:ext uri="{BB962C8B-B14F-4D97-AF65-F5344CB8AC3E}">
        <p14:creationId xmlns:p14="http://schemas.microsoft.com/office/powerpoint/2010/main" val="3194045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F582C-7829-4619-BB2D-DF10C183EBAC}"/>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23.1</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Hormone Structure and Action</a:t>
            </a:r>
            <a:endParaRPr lang="en-AU"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70EAC8-4912-44D2-B144-6ECADC0BDB9D}"/>
              </a:ext>
            </a:extLst>
          </p:cNvPr>
          <p:cNvSpPr>
            <a:spLocks noGrp="1"/>
          </p:cNvSpPr>
          <p:nvPr>
            <p:ph type="title"/>
          </p:nvPr>
        </p:nvSpPr>
        <p:spPr>
          <a:xfrm>
            <a:off x="0" y="152400"/>
            <a:ext cx="9144000" cy="1600200"/>
          </a:xfrm>
        </p:spPr>
        <p:txBody>
          <a:bodyPr/>
          <a:lstStyle/>
          <a:p>
            <a:r>
              <a:rPr lang="en-US" sz="3600" dirty="0">
                <a:solidFill>
                  <a:schemeClr val="tx1"/>
                </a:solidFill>
                <a:latin typeface="Arial" panose="020B0604020202020204" pitchFamily="34" charset="0"/>
                <a:cs typeface="Arial" panose="020B0604020202020204" pitchFamily="34" charset="0"/>
              </a:rPr>
              <a:t>Maintaining Blood Glucose Levels Requires the Combined Actions of Multiple Hormones</a:t>
            </a:r>
            <a:endParaRPr lang="en-AU" sz="3600" dirty="0"/>
          </a:p>
        </p:txBody>
      </p:sp>
      <p:sp>
        <p:nvSpPr>
          <p:cNvPr id="6" name="Google Shape;390;g847cf01710_0_68">
            <a:extLst>
              <a:ext uri="{FF2B5EF4-FFF2-40B4-BE49-F238E27FC236}">
                <a16:creationId xmlns:a16="http://schemas.microsoft.com/office/drawing/2014/main" id="{C33CF62F-6F06-D741-B6EA-11CF8F0E3FB4}"/>
              </a:ext>
            </a:extLst>
          </p:cNvPr>
          <p:cNvSpPr txBox="1">
            <a:spLocks noChangeArrowheads="1"/>
          </p:cNvSpPr>
          <p:nvPr/>
        </p:nvSpPr>
        <p:spPr bwMode="auto">
          <a:xfrm>
            <a:off x="190500" y="2133600"/>
            <a:ext cx="87630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minute-by-minute adjustments that keep the blood glucose level near 4.5 mM involve the combined actions of:</a:t>
            </a:r>
          </a:p>
          <a:p>
            <a:pPr lvl="1"/>
            <a:r>
              <a:rPr lang="en-US" sz="2400" dirty="0">
                <a:latin typeface="Arial" panose="020B0604020202020204" pitchFamily="34" charset="0"/>
                <a:cs typeface="Arial" panose="020B0604020202020204" pitchFamily="34" charset="0"/>
              </a:rPr>
              <a:t>insulin</a:t>
            </a:r>
          </a:p>
          <a:p>
            <a:pPr lvl="1"/>
            <a:r>
              <a:rPr lang="en-US" sz="2400" dirty="0">
                <a:latin typeface="Arial" panose="020B0604020202020204" pitchFamily="34" charset="0"/>
                <a:cs typeface="Arial" panose="020B0604020202020204" pitchFamily="34" charset="0"/>
              </a:rPr>
              <a:t>glucagon</a:t>
            </a:r>
          </a:p>
          <a:p>
            <a:pPr lvl="1"/>
            <a:r>
              <a:rPr lang="en-US" sz="2400" dirty="0">
                <a:latin typeface="Arial" panose="020B0604020202020204" pitchFamily="34" charset="0"/>
                <a:cs typeface="Arial" panose="020B0604020202020204" pitchFamily="34" charset="0"/>
              </a:rPr>
              <a:t>epinephrine</a:t>
            </a:r>
          </a:p>
          <a:p>
            <a:pPr lvl="1"/>
            <a:r>
              <a:rPr lang="en-US" sz="2400" dirty="0">
                <a:latin typeface="Arial" panose="020B0604020202020204" pitchFamily="34" charset="0"/>
                <a:cs typeface="Arial" panose="020B0604020202020204" pitchFamily="34" charset="0"/>
              </a:rPr>
              <a:t>cortisol</a:t>
            </a:r>
            <a:endParaRPr lang="en-US" sz="2400" dirty="0"/>
          </a:p>
        </p:txBody>
      </p:sp>
    </p:spTree>
    <p:extLst>
      <p:ext uri="{BB962C8B-B14F-4D97-AF65-F5344CB8AC3E}">
        <p14:creationId xmlns:p14="http://schemas.microsoft.com/office/powerpoint/2010/main" val="377830227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01351-CA65-47F6-9397-43A68B738E03}"/>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Insulin Counters High Blood Glucose in the Well-Fed State</a:t>
            </a:r>
            <a:endParaRPr lang="en-AU" dirty="0">
              <a:solidFill>
                <a:srgbClr val="4E4CB4"/>
              </a:solidFill>
            </a:endParaRPr>
          </a:p>
        </p:txBody>
      </p:sp>
      <p:sp>
        <p:nvSpPr>
          <p:cNvPr id="3" name="TextBox 2">
            <a:extLst>
              <a:ext uri="{FF2B5EF4-FFF2-40B4-BE49-F238E27FC236}">
                <a16:creationId xmlns:a16="http://schemas.microsoft.com/office/drawing/2014/main" id="{D19022A0-1BDE-4BA3-A8FC-2936B5817FD7}"/>
              </a:ext>
            </a:extLst>
          </p:cNvPr>
          <p:cNvSpPr txBox="1"/>
          <p:nvPr/>
        </p:nvSpPr>
        <p:spPr>
          <a:xfrm>
            <a:off x="762000" y="1752600"/>
            <a:ext cx="7886700" cy="707886"/>
          </a:xfrm>
          <a:prstGeom prst="rect">
            <a:avLst/>
          </a:prstGeom>
          <a:solidFill>
            <a:srgbClr val="005F6A"/>
          </a:solidFill>
          <a:ln>
            <a:solidFill>
              <a:schemeClr val="tx1"/>
            </a:solidFill>
          </a:ln>
        </p:spPr>
        <p:txBody>
          <a:bodyPr wrap="square" rtlCol="0">
            <a:spAutoFit/>
          </a:bodyPr>
          <a:lstStyle/>
          <a:p>
            <a:r>
              <a:rPr lang="en-US" sz="2000" b="1" dirty="0">
                <a:solidFill>
                  <a:schemeClr val="bg1"/>
                </a:solidFill>
              </a:rPr>
              <a:t>Table 23-3 Effects of Insulin on Blood Glucose: Uptake of Glucose by Cells and Storage as Triacylglycerols and Glycogen</a:t>
            </a:r>
          </a:p>
        </p:txBody>
      </p:sp>
      <p:graphicFrame>
        <p:nvGraphicFramePr>
          <p:cNvPr id="5" name="Table Placeholder 2">
            <a:extLst>
              <a:ext uri="{FF2B5EF4-FFF2-40B4-BE49-F238E27FC236}">
                <a16:creationId xmlns:a16="http://schemas.microsoft.com/office/drawing/2014/main" id="{14ACD55C-0374-4A0D-96FC-254319164138}"/>
              </a:ext>
            </a:extLst>
          </p:cNvPr>
          <p:cNvGraphicFramePr>
            <a:graphicFrameLocks/>
          </p:cNvGraphicFramePr>
          <p:nvPr>
            <p:extLst>
              <p:ext uri="{D42A27DB-BD31-4B8C-83A1-F6EECF244321}">
                <p14:modId xmlns:p14="http://schemas.microsoft.com/office/powerpoint/2010/main" val="2279501321"/>
              </p:ext>
            </p:extLst>
          </p:nvPr>
        </p:nvGraphicFramePr>
        <p:xfrm>
          <a:off x="762000" y="2460486"/>
          <a:ext cx="7886700" cy="3447990"/>
        </p:xfrm>
        <a:graphic>
          <a:graphicData uri="http://schemas.openxmlformats.org/drawingml/2006/table">
            <a:tbl>
              <a:tblPr firstRow="1" firstCol="1" bandRow="1">
                <a:tableStyleId>{5940675A-B579-460E-94D1-54222C63F5DA}</a:tableStyleId>
              </a:tblPr>
              <a:tblGrid>
                <a:gridCol w="3943350">
                  <a:extLst>
                    <a:ext uri="{9D8B030D-6E8A-4147-A177-3AD203B41FA5}">
                      <a16:colId xmlns:a16="http://schemas.microsoft.com/office/drawing/2014/main" val="2035427036"/>
                    </a:ext>
                  </a:extLst>
                </a:gridCol>
                <a:gridCol w="3943350">
                  <a:extLst>
                    <a:ext uri="{9D8B030D-6E8A-4147-A177-3AD203B41FA5}">
                      <a16:colId xmlns:a16="http://schemas.microsoft.com/office/drawing/2014/main" val="1928641820"/>
                    </a:ext>
                  </a:extLst>
                </a:gridCol>
              </a:tblGrid>
              <a:tr h="152864">
                <a:tc>
                  <a:txBody>
                    <a:bodyPr/>
                    <a:lstStyle/>
                    <a:p>
                      <a:pPr marL="0" marR="0">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Metabolic effect</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tc>
                  <a:txBody>
                    <a:bodyPr/>
                    <a:lstStyle/>
                    <a:p>
                      <a:pPr marL="0" marR="0">
                        <a:lnSpc>
                          <a:spcPct val="107000"/>
                        </a:lnSpc>
                        <a:spcBef>
                          <a:spcPts val="0"/>
                        </a:spcBef>
                        <a:spcAft>
                          <a:spcPts val="0"/>
                        </a:spcAft>
                      </a:pPr>
                      <a:r>
                        <a:rPr lang="en-US" sz="1600" b="1" dirty="0">
                          <a:effectLst/>
                          <a:latin typeface="Arial" panose="020B0604020202020204" pitchFamily="34" charset="0"/>
                          <a:cs typeface="Arial" panose="020B0604020202020204" pitchFamily="34" charset="0"/>
                        </a:rPr>
                        <a:t>Target enzyme</a:t>
                      </a:r>
                      <a:endParaRPr lang="en-US" sz="1600" b="1" dirty="0">
                        <a:effectLst/>
                        <a:latin typeface="Arial" panose="020B0604020202020204" pitchFamily="34" charset="0"/>
                        <a:ea typeface="Calibri" panose="020F0502020204030204" pitchFamily="34" charset="0"/>
                        <a:cs typeface="Arial" panose="020B0604020202020204" pitchFamily="34" charset="0"/>
                      </a:endParaRPr>
                    </a:p>
                  </a:txBody>
                  <a:tcPr>
                    <a:solidFill>
                      <a:srgbClr val="D0E7D2"/>
                    </a:solidFill>
                  </a:tcPr>
                </a:tc>
                <a:extLst>
                  <a:ext uri="{0D108BD9-81ED-4DB2-BD59-A6C34878D82A}">
                    <a16:rowId xmlns:a16="http://schemas.microsoft.com/office/drawing/2014/main" val="2671814690"/>
                  </a:ext>
                </a:extLst>
              </a:tr>
              <a:tr h="409534">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sym typeface="Symbol" panose="05050102010706020507" pitchFamily="18" charset="2"/>
                        </a:rPr>
                        <a:t> </a:t>
                      </a:r>
                      <a:r>
                        <a:rPr lang="en-US" sz="1600" dirty="0">
                          <a:effectLst/>
                          <a:latin typeface="Arial" panose="020B0604020202020204" pitchFamily="34" charset="0"/>
                          <a:cs typeface="Arial" panose="020B0604020202020204" pitchFamily="34" charset="0"/>
                        </a:rPr>
                        <a:t>Glucose uptake (muscle, adipose tissue)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sym typeface="Symbol" panose="05050102010706020507" pitchFamily="18" charset="2"/>
                        </a:rPr>
                        <a:t></a:t>
                      </a:r>
                      <a:r>
                        <a:rPr lang="en-US" sz="1600" dirty="0">
                          <a:effectLst/>
                          <a:latin typeface="Arial" panose="020B0604020202020204" pitchFamily="34" charset="0"/>
                          <a:cs typeface="Arial" panose="020B0604020202020204" pitchFamily="34" charset="0"/>
                        </a:rPr>
                        <a:t> Glucose transporter (GLUT4)</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03907973"/>
                  </a:ext>
                </a:extLst>
              </a:tr>
              <a:tr h="139592">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sym typeface="Symbol" panose="05050102010706020507" pitchFamily="18" charset="2"/>
                        </a:rPr>
                        <a:t></a:t>
                      </a:r>
                      <a:r>
                        <a:rPr lang="en-US" sz="1600" dirty="0">
                          <a:effectLst/>
                          <a:latin typeface="Arial" panose="020B0604020202020204" pitchFamily="34" charset="0"/>
                          <a:cs typeface="Arial" panose="020B0604020202020204" pitchFamily="34" charset="0"/>
                        </a:rPr>
                        <a:t> Glucose uptake (liver)</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sym typeface="Symbol" panose="05050102010706020507" pitchFamily="18" charset="2"/>
                        </a:rPr>
                        <a:t></a:t>
                      </a:r>
                      <a:r>
                        <a:rPr lang="en-US" sz="1600" dirty="0">
                          <a:effectLst/>
                          <a:latin typeface="Arial" panose="020B0604020202020204" pitchFamily="34" charset="0"/>
                          <a:cs typeface="Arial" panose="020B0604020202020204" pitchFamily="34" charset="0"/>
                        </a:rPr>
                        <a:t> </a:t>
                      </a:r>
                      <a:r>
                        <a:rPr lang="en-US" sz="1600" dirty="0" err="1">
                          <a:effectLst/>
                          <a:latin typeface="Arial" panose="020B0604020202020204" pitchFamily="34" charset="0"/>
                          <a:cs typeface="Arial" panose="020B0604020202020204" pitchFamily="34" charset="0"/>
                        </a:rPr>
                        <a:t>Glucokinase</a:t>
                      </a:r>
                      <a:r>
                        <a:rPr lang="en-US" sz="1600" dirty="0">
                          <a:effectLst/>
                          <a:latin typeface="Arial" panose="020B0604020202020204" pitchFamily="34" charset="0"/>
                          <a:cs typeface="Arial" panose="020B0604020202020204" pitchFamily="34" charset="0"/>
                        </a:rPr>
                        <a:t> (increased expression)</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633072124"/>
                  </a:ext>
                </a:extLst>
              </a:tr>
              <a:tr h="0">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sym typeface="Symbol" panose="05050102010706020507" pitchFamily="18" charset="2"/>
                        </a:rPr>
                        <a:t></a:t>
                      </a:r>
                      <a:r>
                        <a:rPr lang="en-US" sz="1600" dirty="0">
                          <a:effectLst/>
                          <a:latin typeface="Arial" panose="020B0604020202020204" pitchFamily="34" charset="0"/>
                          <a:cs typeface="Arial" panose="020B0604020202020204" pitchFamily="34" charset="0"/>
                        </a:rPr>
                        <a:t> Glycogen synthesis (liver, muscle)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sym typeface="Symbol" panose="05050102010706020507" pitchFamily="18" charset="2"/>
                        </a:rPr>
                        <a:t></a:t>
                      </a:r>
                      <a:r>
                        <a:rPr lang="en-US" sz="1600" dirty="0">
                          <a:effectLst/>
                          <a:latin typeface="Arial" panose="020B0604020202020204" pitchFamily="34" charset="0"/>
                          <a:cs typeface="Arial" panose="020B0604020202020204" pitchFamily="34" charset="0"/>
                        </a:rPr>
                        <a:t> Glycogen synthase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756371513"/>
                  </a:ext>
                </a:extLst>
              </a:tr>
              <a:tr h="159530">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sym typeface="Symbol" panose="05050102010706020507" pitchFamily="18" charset="2"/>
                        </a:rPr>
                        <a:t></a:t>
                      </a:r>
                      <a:r>
                        <a:rPr lang="en-US" sz="1600" dirty="0">
                          <a:effectLst/>
                          <a:latin typeface="Arial" panose="020B0604020202020204" pitchFamily="34" charset="0"/>
                          <a:cs typeface="Arial" panose="020B0604020202020204" pitchFamily="34" charset="0"/>
                        </a:rPr>
                        <a:t> Glycogen breakdown (liver, muscle)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sym typeface="Symbol" panose="05050102010706020507" pitchFamily="18" charset="2"/>
                        </a:rPr>
                        <a:t></a:t>
                      </a:r>
                      <a:r>
                        <a:rPr lang="en-US" sz="1600" dirty="0">
                          <a:effectLst/>
                          <a:latin typeface="Arial" panose="020B0604020202020204" pitchFamily="34" charset="0"/>
                          <a:cs typeface="Arial" panose="020B0604020202020204" pitchFamily="34" charset="0"/>
                        </a:rPr>
                        <a:t> Glycogen phosphorylase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922324054"/>
                  </a:ext>
                </a:extLst>
              </a:tr>
              <a:tr h="409534">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sym typeface="Symbol" panose="05050102010706020507" pitchFamily="18" charset="2"/>
                        </a:rPr>
                        <a:t></a:t>
                      </a:r>
                      <a:r>
                        <a:rPr lang="en-US" sz="1600" dirty="0">
                          <a:effectLst/>
                          <a:latin typeface="Arial" panose="020B0604020202020204" pitchFamily="34" charset="0"/>
                          <a:cs typeface="Arial" panose="020B0604020202020204" pitchFamily="34" charset="0"/>
                        </a:rPr>
                        <a:t> Glycolysis, acetyl-CoA production (liver, muscle)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sym typeface="Symbol" panose="05050102010706020507" pitchFamily="18" charset="2"/>
                        </a:rPr>
                        <a:t></a:t>
                      </a:r>
                      <a:r>
                        <a:rPr lang="en-US" sz="1600" dirty="0">
                          <a:effectLst/>
                          <a:latin typeface="Arial" panose="020B0604020202020204" pitchFamily="34" charset="0"/>
                          <a:cs typeface="Arial" panose="020B0604020202020204" pitchFamily="34" charset="0"/>
                        </a:rPr>
                        <a:t> PFK-1 (by PFK-2)</a:t>
                      </a:r>
                    </a:p>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sym typeface="Symbol" panose="05050102010706020507" pitchFamily="18" charset="2"/>
                        </a:rPr>
                        <a:t></a:t>
                      </a:r>
                      <a:r>
                        <a:rPr lang="en-US" sz="1600" dirty="0">
                          <a:effectLst/>
                          <a:latin typeface="Arial" panose="020B0604020202020204" pitchFamily="34" charset="0"/>
                          <a:cs typeface="Arial" panose="020B0604020202020204" pitchFamily="34" charset="0"/>
                        </a:rPr>
                        <a:t> Pyruvate dehydrogenase complex</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4116766850"/>
                  </a:ext>
                </a:extLst>
              </a:tr>
              <a:tr h="146702">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sym typeface="Symbol" panose="05050102010706020507" pitchFamily="18" charset="2"/>
                        </a:rPr>
                        <a:t></a:t>
                      </a:r>
                      <a:r>
                        <a:rPr lang="en-US" sz="1600" dirty="0">
                          <a:effectLst/>
                          <a:latin typeface="Arial" panose="020B0604020202020204" pitchFamily="34" charset="0"/>
                          <a:cs typeface="Arial" panose="020B0604020202020204" pitchFamily="34" charset="0"/>
                        </a:rPr>
                        <a:t> Fatty acid synthesis (liver)</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sym typeface="Symbol" panose="05050102010706020507" pitchFamily="18" charset="2"/>
                        </a:rPr>
                        <a:t></a:t>
                      </a:r>
                      <a:r>
                        <a:rPr lang="en-US" sz="1600" dirty="0">
                          <a:effectLst/>
                          <a:latin typeface="Arial" panose="020B0604020202020204" pitchFamily="34" charset="0"/>
                          <a:cs typeface="Arial" panose="020B0604020202020204" pitchFamily="34" charset="0"/>
                        </a:rPr>
                        <a:t> Acetyl-CoA carboxylase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886911885"/>
                  </a:ext>
                </a:extLst>
              </a:tr>
              <a:tr h="409534">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sym typeface="Symbol" panose="05050102010706020507" pitchFamily="18" charset="2"/>
                        </a:rPr>
                        <a:t></a:t>
                      </a:r>
                      <a:r>
                        <a:rPr lang="en-US" sz="1600" dirty="0">
                          <a:effectLst/>
                          <a:latin typeface="Arial" panose="020B0604020202020204" pitchFamily="34" charset="0"/>
                          <a:cs typeface="Arial" panose="020B0604020202020204" pitchFamily="34" charset="0"/>
                        </a:rPr>
                        <a:t> Triacylglycerol synthesis (adipose tissue)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600" dirty="0">
                          <a:effectLst/>
                          <a:latin typeface="Arial" panose="020B0604020202020204" pitchFamily="34" charset="0"/>
                          <a:cs typeface="Arial" panose="020B0604020202020204" pitchFamily="34" charset="0"/>
                          <a:sym typeface="Symbol" panose="05050102010706020507" pitchFamily="18" charset="2"/>
                        </a:rPr>
                        <a:t></a:t>
                      </a:r>
                      <a:r>
                        <a:rPr lang="en-US" sz="1600" dirty="0">
                          <a:effectLst/>
                          <a:latin typeface="Arial" panose="020B0604020202020204" pitchFamily="34" charset="0"/>
                          <a:cs typeface="Arial" panose="020B0604020202020204" pitchFamily="34" charset="0"/>
                        </a:rPr>
                        <a:t> Lipoprotein lipase</a:t>
                      </a:r>
                      <a:endParaRPr lang="en-US" sz="16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599818169"/>
                  </a:ext>
                </a:extLst>
              </a:tr>
            </a:tbl>
          </a:graphicData>
        </a:graphic>
      </p:graphicFrame>
    </p:spTree>
    <p:extLst>
      <p:ext uri="{BB962C8B-B14F-4D97-AF65-F5344CB8AC3E}">
        <p14:creationId xmlns:p14="http://schemas.microsoft.com/office/powerpoint/2010/main" val="217748706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392CE-65B5-4E8E-A47A-8BF148A4CB3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Well-Fed State: The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Lipogenic Liver</a:t>
            </a:r>
            <a:endParaRPr lang="en-AU" dirty="0"/>
          </a:p>
        </p:txBody>
      </p:sp>
      <p:sp>
        <p:nvSpPr>
          <p:cNvPr id="7" name="Google Shape;390;g847cf01710_0_68">
            <a:extLst>
              <a:ext uri="{FF2B5EF4-FFF2-40B4-BE49-F238E27FC236}">
                <a16:creationId xmlns:a16="http://schemas.microsoft.com/office/drawing/2014/main" id="{A204ABDB-FCEA-D641-B597-21F52797F5EC}"/>
              </a:ext>
            </a:extLst>
          </p:cNvPr>
          <p:cNvSpPr txBox="1">
            <a:spLocks noChangeArrowheads="1"/>
          </p:cNvSpPr>
          <p:nvPr/>
        </p:nvSpPr>
        <p:spPr bwMode="auto">
          <a:xfrm>
            <a:off x="190500" y="1529166"/>
            <a:ext cx="3009900" cy="47954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insulin brings about the conversion of excess blood glucose after a meal to:</a:t>
            </a:r>
          </a:p>
          <a:p>
            <a:pPr lvl="1"/>
            <a:r>
              <a:rPr lang="en-US" sz="2400" dirty="0">
                <a:latin typeface="Arial" panose="020B0604020202020204" pitchFamily="34" charset="0"/>
                <a:cs typeface="Arial" panose="020B0604020202020204" pitchFamily="34" charset="0"/>
              </a:rPr>
              <a:t>glycogen in the liver and muscle</a:t>
            </a:r>
          </a:p>
          <a:p>
            <a:pPr lvl="1"/>
            <a:r>
              <a:rPr lang="en-US" sz="2400" dirty="0">
                <a:latin typeface="Arial" panose="020B0604020202020204" pitchFamily="34" charset="0"/>
                <a:cs typeface="Arial" panose="020B0604020202020204" pitchFamily="34" charset="0"/>
              </a:rPr>
              <a:t>TAGs in adipose tissue </a:t>
            </a:r>
          </a:p>
          <a:p>
            <a:pPr lvl="1"/>
            <a:endParaRPr lang="en-US" sz="2400" dirty="0"/>
          </a:p>
        </p:txBody>
      </p:sp>
      <p:pic>
        <p:nvPicPr>
          <p:cNvPr id="3" name="Picture 2" descr="A figure shows the process that takes place in the liver and other organs after a calorie-rich meal.">
            <a:extLst>
              <a:ext uri="{FF2B5EF4-FFF2-40B4-BE49-F238E27FC236}">
                <a16:creationId xmlns:a16="http://schemas.microsoft.com/office/drawing/2014/main" id="{D702CDEB-E932-D84E-85AE-6AC9CFE5101F}"/>
              </a:ext>
            </a:extLst>
          </p:cNvPr>
          <p:cNvPicPr>
            <a:picLocks noChangeAspect="1"/>
          </p:cNvPicPr>
          <p:nvPr/>
        </p:nvPicPr>
        <p:blipFill>
          <a:blip r:embed="rId3"/>
          <a:stretch>
            <a:fillRect/>
          </a:stretch>
        </p:blipFill>
        <p:spPr>
          <a:xfrm>
            <a:off x="3184902" y="1529166"/>
            <a:ext cx="5715000" cy="4552207"/>
          </a:xfrm>
          <a:prstGeom prst="rect">
            <a:avLst/>
          </a:prstGeom>
        </p:spPr>
      </p:pic>
    </p:spTree>
    <p:extLst>
      <p:ext uri="{BB962C8B-B14F-4D97-AF65-F5344CB8AC3E}">
        <p14:creationId xmlns:p14="http://schemas.microsoft.com/office/powerpoint/2010/main" val="261360074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19EC8-ED66-450B-9F80-EFCACC6AD5D2}"/>
              </a:ext>
            </a:extLst>
          </p:cNvPr>
          <p:cNvSpPr>
            <a:spLocks noGrp="1"/>
          </p:cNvSpPr>
          <p:nvPr>
            <p:ph type="title"/>
          </p:nvPr>
        </p:nvSpPr>
        <p:spPr/>
        <p:txBody>
          <a:bodyPr/>
          <a:lstStyle/>
          <a:p>
            <a:r>
              <a:rPr lang="en-US" sz="3400" dirty="0">
                <a:solidFill>
                  <a:srgbClr val="4E4CB4"/>
                </a:solidFill>
                <a:latin typeface="Arial" panose="020B0604020202020204" pitchFamily="34" charset="0"/>
                <a:cs typeface="Arial" panose="020B0604020202020204" pitchFamily="34" charset="0"/>
              </a:rPr>
              <a:t>Pancreatic </a:t>
            </a:r>
            <a:r>
              <a:rPr lang="el-GR" sz="3400" i="1" dirty="0">
                <a:solidFill>
                  <a:srgbClr val="4E4CB4"/>
                </a:solidFill>
                <a:latin typeface="Arial" panose="020B0604020202020204" pitchFamily="34" charset="0"/>
                <a:cs typeface="Arial" panose="020B0604020202020204" pitchFamily="34" charset="0"/>
              </a:rPr>
              <a:t>β</a:t>
            </a:r>
            <a:r>
              <a:rPr lang="el-GR" sz="3400" dirty="0">
                <a:solidFill>
                  <a:srgbClr val="4E4CB4"/>
                </a:solidFill>
                <a:latin typeface="Arial" panose="020B0604020202020204" pitchFamily="34" charset="0"/>
                <a:cs typeface="Arial" panose="020B0604020202020204" pitchFamily="34" charset="0"/>
              </a:rPr>
              <a:t> </a:t>
            </a:r>
            <a:r>
              <a:rPr lang="en-US" sz="3400" dirty="0">
                <a:solidFill>
                  <a:srgbClr val="4E4CB4"/>
                </a:solidFill>
                <a:latin typeface="Arial" panose="020B0604020202020204" pitchFamily="34" charset="0"/>
                <a:cs typeface="Arial" panose="020B0604020202020204" pitchFamily="34" charset="0"/>
              </a:rPr>
              <a:t>Cells Secrete Insulin in </a:t>
            </a:r>
            <a:br>
              <a:rPr lang="en-US" sz="3400" dirty="0">
                <a:solidFill>
                  <a:srgbClr val="4E4CB4"/>
                </a:solidFill>
                <a:latin typeface="Arial" panose="020B0604020202020204" pitchFamily="34" charset="0"/>
                <a:cs typeface="Arial" panose="020B0604020202020204" pitchFamily="34" charset="0"/>
              </a:rPr>
            </a:br>
            <a:r>
              <a:rPr lang="en-US" sz="3400" dirty="0">
                <a:solidFill>
                  <a:srgbClr val="4E4CB4"/>
                </a:solidFill>
                <a:latin typeface="Arial" panose="020B0604020202020204" pitchFamily="34" charset="0"/>
                <a:cs typeface="Arial" panose="020B0604020202020204" pitchFamily="34" charset="0"/>
              </a:rPr>
              <a:t>Response to Changes in Blood Glucose</a:t>
            </a:r>
            <a:endParaRPr lang="en-AU" sz="3400" dirty="0">
              <a:solidFill>
                <a:srgbClr val="4E4CB4"/>
              </a:solidFill>
            </a:endParaRPr>
          </a:p>
        </p:txBody>
      </p:sp>
      <p:sp>
        <p:nvSpPr>
          <p:cNvPr id="6" name="Google Shape;390;g847cf01710_0_68">
            <a:extLst>
              <a:ext uri="{FF2B5EF4-FFF2-40B4-BE49-F238E27FC236}">
                <a16:creationId xmlns:a16="http://schemas.microsoft.com/office/drawing/2014/main" id="{77DF4214-618D-B149-A911-4F9C337C912F}"/>
              </a:ext>
            </a:extLst>
          </p:cNvPr>
          <p:cNvSpPr txBox="1">
            <a:spLocks noChangeArrowheads="1"/>
          </p:cNvSpPr>
          <p:nvPr/>
        </p:nvSpPr>
        <p:spPr bwMode="auto">
          <a:xfrm>
            <a:off x="308149" y="1828800"/>
            <a:ext cx="3701437"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islets of Langerhans = clusters of specialized pancreatic cells</a:t>
            </a:r>
          </a:p>
          <a:p>
            <a:pPr lvl="1"/>
            <a:r>
              <a:rPr lang="en-US" sz="2400" dirty="0">
                <a:latin typeface="Arial" panose="020B0604020202020204" pitchFamily="34" charset="0"/>
                <a:cs typeface="Arial" panose="020B0604020202020204" pitchFamily="34" charset="0"/>
              </a:rPr>
              <a:t>each cell type produces a single hormone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increase in blood glucose causes the pancreas to secrete insulin and decrease secretion of glucagon</a:t>
            </a: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pancreas is shown above as a tan organ with many small, roughly round pieces joined together to make a long piece across the top that narrows to the upper right and a wider left side that bends down and folds back toward the right. A long, tan tubular structure runs along its length with many branches above and below. A close-up shows individual cells. A roughly circular region of cells is surrounded by large, rounded cells. One of these larger cells is labeled exocrine cell. The roughly circular region is labeled Islet of Langerhans. Within the roughly circular region, there are several red structures that are round to oval in shape an are labeled blood vessels. Many of the cells are small and orange with visible nuclei. These are labeled beta cell (insulin). Tan cells, which are primarily located around the outer borders of the structure, are labeled alpha cell (glucagon). Blue cells are present that range greatly in size, with some being very small and almost triangular and others being larger and more round. These are present through the center region of beta cells and some are present along the boundary. These are labeled gamma cell (somatostatin).">
            <a:extLst>
              <a:ext uri="{FF2B5EF4-FFF2-40B4-BE49-F238E27FC236}">
                <a16:creationId xmlns:a16="http://schemas.microsoft.com/office/drawing/2014/main" id="{8E6F35B9-FC8E-734A-B3FD-AC56306062B3}"/>
              </a:ext>
            </a:extLst>
          </p:cNvPr>
          <p:cNvPicPr>
            <a:picLocks noChangeAspect="1"/>
          </p:cNvPicPr>
          <p:nvPr/>
        </p:nvPicPr>
        <p:blipFill>
          <a:blip r:embed="rId3"/>
          <a:stretch>
            <a:fillRect/>
          </a:stretch>
        </p:blipFill>
        <p:spPr>
          <a:xfrm>
            <a:off x="4114800" y="1828800"/>
            <a:ext cx="4840471" cy="4453233"/>
          </a:xfrm>
          <a:prstGeom prst="rect">
            <a:avLst/>
          </a:prstGeom>
        </p:spPr>
      </p:pic>
    </p:spTree>
    <p:extLst>
      <p:ext uri="{BB962C8B-B14F-4D97-AF65-F5344CB8AC3E}">
        <p14:creationId xmlns:p14="http://schemas.microsoft.com/office/powerpoint/2010/main" val="216523139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CB3B4-1E80-495E-8CD5-F06018E606B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Glucose Regulation of Insulin Secretion by Pancreatic </a:t>
            </a:r>
            <a:r>
              <a:rPr lang="el-GR" i="1" dirty="0">
                <a:solidFill>
                  <a:schemeClr val="tx1"/>
                </a:solidFill>
                <a:latin typeface="Arial" panose="020B0604020202020204" pitchFamily="34" charset="0"/>
                <a:cs typeface="Arial" panose="020B0604020202020204" pitchFamily="34" charset="0"/>
              </a:rPr>
              <a:t>β</a:t>
            </a:r>
            <a:r>
              <a:rPr lang="el-GR"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Cells</a:t>
            </a:r>
            <a:endParaRPr lang="en-AU" dirty="0"/>
          </a:p>
        </p:txBody>
      </p:sp>
      <p:sp>
        <p:nvSpPr>
          <p:cNvPr id="7" name="Google Shape;390;g847cf01710_0_68">
            <a:extLst>
              <a:ext uri="{FF2B5EF4-FFF2-40B4-BE49-F238E27FC236}">
                <a16:creationId xmlns:a16="http://schemas.microsoft.com/office/drawing/2014/main" id="{A204ABDB-FCEA-D641-B597-21F52797F5EC}"/>
              </a:ext>
            </a:extLst>
          </p:cNvPr>
          <p:cNvSpPr txBox="1">
            <a:spLocks noChangeArrowheads="1"/>
          </p:cNvSpPr>
          <p:nvPr/>
        </p:nvSpPr>
        <p:spPr bwMode="auto">
          <a:xfrm>
            <a:off x="190500" y="1529166"/>
            <a:ext cx="4000500" cy="4871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increased [ATP] closes </a:t>
            </a:r>
            <a:r>
              <a:rPr lang="en-US" sz="2400" b="1" dirty="0">
                <a:latin typeface="Arial" panose="020B0604020202020204" pitchFamily="34" charset="0"/>
                <a:cs typeface="Arial" panose="020B0604020202020204" pitchFamily="34" charset="0"/>
              </a:rPr>
              <a:t>ATP-gated K</a:t>
            </a:r>
            <a:r>
              <a:rPr lang="en-US" sz="2400" b="1" baseline="300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channels</a:t>
            </a:r>
          </a:p>
          <a:p>
            <a:pPr lvl="1"/>
            <a:r>
              <a:rPr lang="en-US" sz="2400" dirty="0">
                <a:latin typeface="Arial" panose="020B0604020202020204" pitchFamily="34" charset="0"/>
                <a:cs typeface="Arial" panose="020B0604020202020204" pitchFamily="34" charset="0"/>
              </a:rPr>
              <a:t>depolarizes the membrane, leading to the opening of voltage-gated Ca</a:t>
            </a:r>
            <a:r>
              <a:rPr lang="en-US" sz="2400" baseline="30000" dirty="0">
                <a:latin typeface="Arial" panose="020B0604020202020204" pitchFamily="34" charset="0"/>
                <a:cs typeface="Arial" panose="020B0604020202020204" pitchFamily="34" charset="0"/>
              </a:rPr>
              <a:t>2+ </a:t>
            </a:r>
            <a:r>
              <a:rPr lang="en-US" sz="2400" dirty="0">
                <a:latin typeface="Arial" panose="020B0604020202020204" pitchFamily="34" charset="0"/>
                <a:cs typeface="Arial" panose="020B0604020202020204" pitchFamily="34" charset="0"/>
              </a:rPr>
              <a:t>channels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increase in cytosolic [Ca</a:t>
            </a:r>
            <a:r>
              <a:rPr lang="en-US" sz="2400" baseline="30000" dirty="0">
                <a:latin typeface="Arial" panose="020B0604020202020204" pitchFamily="34" charset="0"/>
                <a:cs typeface="Arial" panose="020B0604020202020204" pitchFamily="34" charset="0"/>
              </a:rPr>
              <a:t>2+</a:t>
            </a:r>
            <a:r>
              <a:rPr lang="en-US" sz="2400" dirty="0">
                <a:latin typeface="Arial" panose="020B0604020202020204" pitchFamily="34" charset="0"/>
                <a:cs typeface="Arial" panose="020B0604020202020204" pitchFamily="34" charset="0"/>
              </a:rPr>
              <a:t>] triggers the release of insulin by exocytosis</a:t>
            </a:r>
          </a:p>
          <a:p>
            <a:endParaRPr lang="en-US" sz="2400" dirty="0">
              <a:latin typeface="Arial" panose="020B0604020202020204" pitchFamily="34" charset="0"/>
              <a:cs typeface="Arial" panose="020B0604020202020204" pitchFamily="34" charset="0"/>
            </a:endParaRPr>
          </a:p>
        </p:txBody>
      </p:sp>
      <p:pic>
        <p:nvPicPr>
          <p:cNvPr id="4" name="Picture 3" descr="A pancreatic beta cell is shown with the region above labeled as extracellular space. A glucose transporter is shown embedded in the membrane at the upper left. It consists of two blue halves that are close together at the bottom and separate at the top with a roughly hexagonal opening visible where the two parts separate as they exit the membrane. This transporter is labeled glucose transporter G L U T 2. In step 1, glucose in the extracellular space enters the transporter and moves into the cell. An arrow points down labeled blue highlighted glucokinase (hexokinase Roman numeral 4). This yields glucose 6-phosphate. A series of three arrows point downward labeled glycolysis, citric acid cycle, and oxidative phosphorylation, respectively. This yields step 2, an increase in A T P concentration shown as [A T P] upward-pointing arrow symbol from which a dashed arrow points to a red “X” in a red circle next to a purple A T P-gated K plus channel with an arrow showing the movement of K plus from the inside of the cell to the outside of the cell. Above this channel, there is a small vertical piece of membrane with six plus symbols on the outside beneath V subscript m end subscript accompanied by six minus symbols lined up alongside inside the membrane. An arrow labeled 3 and depolarization points from K plus emerging from this channel to a green voltage-gated C a 2 plus channel near the bottom center of the membrane. An arrow shows the movement of C a 2 plus across the channel into the cell to step 4, shown as [C a 2 plus] upward-pointing arrow symbol. The nucleus is shown to the upper right with endoplasmic reticulum round it and extending down to the lower right.. An arrow points from the endoplasmic reticulum to the increase in calcium concentration labeled 4. An arrow points from this increase in calcium concentration to step 5, where six circles with red dots inside are labeled insulin in secretory granules and an additional two are shown fusing with the membrane to release red particles outside of the cell. This process is labeled insulin secretion.">
            <a:extLst>
              <a:ext uri="{FF2B5EF4-FFF2-40B4-BE49-F238E27FC236}">
                <a16:creationId xmlns:a16="http://schemas.microsoft.com/office/drawing/2014/main" id="{A6945591-1DD9-F045-8ACF-B0D8A91ACD5A}"/>
              </a:ext>
            </a:extLst>
          </p:cNvPr>
          <p:cNvPicPr>
            <a:picLocks noChangeAspect="1"/>
          </p:cNvPicPr>
          <p:nvPr/>
        </p:nvPicPr>
        <p:blipFill>
          <a:blip r:embed="rId3"/>
          <a:stretch>
            <a:fillRect/>
          </a:stretch>
        </p:blipFill>
        <p:spPr>
          <a:xfrm>
            <a:off x="4129426" y="1529166"/>
            <a:ext cx="4860237" cy="4795434"/>
          </a:xfrm>
          <a:prstGeom prst="rect">
            <a:avLst/>
          </a:prstGeom>
        </p:spPr>
      </p:pic>
    </p:spTree>
    <p:extLst>
      <p:ext uri="{BB962C8B-B14F-4D97-AF65-F5344CB8AC3E}">
        <p14:creationId xmlns:p14="http://schemas.microsoft.com/office/powerpoint/2010/main" val="397357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8CAD80-E953-43FE-9CCF-55B7FFEFF93A}"/>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 Simple Feedback Loop Limits Insulin Release</a:t>
            </a:r>
            <a:endParaRPr lang="en-AU" dirty="0"/>
          </a:p>
        </p:txBody>
      </p:sp>
      <p:sp>
        <p:nvSpPr>
          <p:cNvPr id="7" name="Google Shape;390;g847cf01710_0_68">
            <a:extLst>
              <a:ext uri="{FF2B5EF4-FFF2-40B4-BE49-F238E27FC236}">
                <a16:creationId xmlns:a16="http://schemas.microsoft.com/office/drawing/2014/main" id="{A204ABDB-FCEA-D641-B597-21F52797F5EC}"/>
              </a:ext>
            </a:extLst>
          </p:cNvPr>
          <p:cNvSpPr txBox="1">
            <a:spLocks noChangeArrowheads="1"/>
          </p:cNvSpPr>
          <p:nvPr/>
        </p:nvSpPr>
        <p:spPr bwMode="auto">
          <a:xfrm>
            <a:off x="209550" y="1752600"/>
            <a:ext cx="8724900" cy="216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insulin lowers blood glucose by stimulating glucose uptake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reduced blood glucose is detected by the </a:t>
            </a:r>
            <a:r>
              <a:rPr lang="el-GR" sz="2400" i="1" dirty="0">
                <a:latin typeface="Arial" panose="020B0604020202020204" pitchFamily="34" charset="0"/>
                <a:cs typeface="Arial" panose="020B0604020202020204" pitchFamily="34" charset="0"/>
              </a:rPr>
              <a:t>β</a:t>
            </a:r>
            <a:r>
              <a:rPr lang="el-GR" sz="2400"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cell as a diminished flux through the glucokinase reaction</a:t>
            </a:r>
          </a:p>
          <a:p>
            <a:pPr lvl="1"/>
            <a:r>
              <a:rPr lang="en-US" sz="2400" dirty="0">
                <a:latin typeface="Arial" panose="020B0604020202020204" pitchFamily="34" charset="0"/>
                <a:cs typeface="Arial" panose="020B0604020202020204" pitchFamily="34" charset="0"/>
              </a:rPr>
              <a:t>this slows or stops the release of insulin</a:t>
            </a:r>
          </a:p>
        </p:txBody>
      </p:sp>
    </p:spTree>
    <p:extLst>
      <p:ext uri="{BB962C8B-B14F-4D97-AF65-F5344CB8AC3E}">
        <p14:creationId xmlns:p14="http://schemas.microsoft.com/office/powerpoint/2010/main" val="159699949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B6AF4-2425-4F45-AAEE-9A8A8B32BCF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ATP-Gated K</a:t>
            </a:r>
            <a:r>
              <a:rPr lang="en-US" baseline="30000" dirty="0">
                <a:solidFill>
                  <a:schemeClr val="tx1"/>
                </a:solidFill>
                <a:latin typeface="Arial" panose="020B0604020202020204" pitchFamily="34" charset="0"/>
                <a:cs typeface="Arial" panose="020B0604020202020204" pitchFamily="34" charset="0"/>
              </a:rPr>
              <a:t>+</a:t>
            </a:r>
            <a:r>
              <a:rPr lang="en-US" dirty="0">
                <a:solidFill>
                  <a:schemeClr val="tx1"/>
                </a:solidFill>
                <a:latin typeface="Arial" panose="020B0604020202020204" pitchFamily="34" charset="0"/>
                <a:cs typeface="Arial" panose="020B0604020202020204" pitchFamily="34" charset="0"/>
              </a:rPr>
              <a:t> Channels in </a:t>
            </a:r>
            <a:r>
              <a:rPr lang="el-GR" i="1" dirty="0">
                <a:solidFill>
                  <a:schemeClr val="tx1"/>
                </a:solidFill>
                <a:latin typeface="Arial" panose="020B0604020202020204" pitchFamily="34" charset="0"/>
                <a:cs typeface="Arial" panose="020B0604020202020204" pitchFamily="34" charset="0"/>
              </a:rPr>
              <a:t>β</a:t>
            </a:r>
            <a:r>
              <a:rPr lang="el-GR" dirty="0">
                <a:solidFill>
                  <a:schemeClr val="tx1"/>
                </a:solidFill>
                <a:latin typeface="Arial" panose="020B0604020202020204" pitchFamily="34" charset="0"/>
                <a:cs typeface="Arial" panose="020B0604020202020204" pitchFamily="34" charset="0"/>
              </a:rPr>
              <a:t> </a:t>
            </a:r>
            <a:r>
              <a:rPr lang="en-US" dirty="0">
                <a:solidFill>
                  <a:schemeClr val="tx1"/>
                </a:solidFill>
                <a:latin typeface="Arial" panose="020B0604020202020204" pitchFamily="34" charset="0"/>
                <a:cs typeface="Arial" panose="020B0604020202020204" pitchFamily="34" charset="0"/>
              </a:rPr>
              <a:t>Cells</a:t>
            </a:r>
            <a:endParaRPr lang="en-AU" dirty="0"/>
          </a:p>
        </p:txBody>
      </p:sp>
      <p:sp>
        <p:nvSpPr>
          <p:cNvPr id="7" name="Google Shape;390;g847cf01710_0_68">
            <a:extLst>
              <a:ext uri="{FF2B5EF4-FFF2-40B4-BE49-F238E27FC236}">
                <a16:creationId xmlns:a16="http://schemas.microsoft.com/office/drawing/2014/main" id="{A204ABDB-FCEA-D641-B597-21F52797F5EC}"/>
              </a:ext>
            </a:extLst>
          </p:cNvPr>
          <p:cNvSpPr txBox="1">
            <a:spLocks noChangeArrowheads="1"/>
          </p:cNvSpPr>
          <p:nvPr/>
        </p:nvSpPr>
        <p:spPr bwMode="auto">
          <a:xfrm>
            <a:off x="228600" y="1524000"/>
            <a:ext cx="5181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channels are octamers:</a:t>
            </a:r>
          </a:p>
          <a:p>
            <a:pPr lvl="1"/>
            <a:r>
              <a:rPr lang="en-US" sz="2400" dirty="0">
                <a:latin typeface="Arial" panose="020B0604020202020204" pitchFamily="34" charset="0"/>
                <a:cs typeface="Arial" panose="020B0604020202020204" pitchFamily="34" charset="0"/>
              </a:rPr>
              <a:t>four identical Kir6.2 subunits</a:t>
            </a:r>
          </a:p>
          <a:p>
            <a:pPr lvl="1"/>
            <a:r>
              <a:rPr lang="en-US" sz="2400" dirty="0">
                <a:latin typeface="Arial" panose="020B0604020202020204" pitchFamily="34" charset="0"/>
                <a:cs typeface="Arial" panose="020B0604020202020204" pitchFamily="34" charset="0"/>
              </a:rPr>
              <a:t>four identical SUR1 subunits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sulfonylurea drugs </a:t>
            </a:r>
            <a:r>
              <a:rPr lang="en-US" sz="2400" dirty="0">
                <a:latin typeface="Arial" panose="020B0604020202020204" pitchFamily="34" charset="0"/>
                <a:cs typeface="Arial" panose="020B0604020202020204" pitchFamily="34" charset="0"/>
              </a:rPr>
              <a:t>=</a:t>
            </a:r>
            <a:r>
              <a:rPr lang="en-US" sz="2400" b="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oral medications used in the treatment of type 2 diabetes mellitus</a:t>
            </a:r>
          </a:p>
          <a:p>
            <a:pPr lvl="1"/>
            <a:r>
              <a:rPr lang="en-US" sz="2400" dirty="0">
                <a:latin typeface="Arial" panose="020B0604020202020204" pitchFamily="34" charset="0"/>
                <a:cs typeface="Arial" panose="020B0604020202020204" pitchFamily="34" charset="0"/>
              </a:rPr>
              <a:t>bind to the SUR1 subunits, closing the channels and stimulating insulin release </a:t>
            </a:r>
          </a:p>
          <a:p>
            <a:endParaRPr lang="en-US" sz="2400" dirty="0">
              <a:latin typeface="Arial" panose="020B0604020202020204" pitchFamily="34" charset="0"/>
              <a:cs typeface="Arial" panose="020B0604020202020204" pitchFamily="34" charset="0"/>
            </a:endParaRPr>
          </a:p>
          <a:p>
            <a:pPr lvl="1"/>
            <a:endParaRPr lang="en-US" sz="2400" dirty="0">
              <a:latin typeface="Arial" panose="020B0604020202020204" pitchFamily="34" charset="0"/>
              <a:cs typeface="Arial" panose="020B0604020202020204" pitchFamily="34" charset="0"/>
            </a:endParaRPr>
          </a:p>
          <a:p>
            <a:pPr lvl="1"/>
            <a:endParaRPr lang="en-US" dirty="0"/>
          </a:p>
          <a:p>
            <a:pPr marL="533400" lvl="1" indent="0">
              <a:buNone/>
            </a:pPr>
            <a:r>
              <a:rPr lang="en-US" dirty="0"/>
              <a:t> </a:t>
            </a:r>
            <a:endParaRPr lang="en-US" sz="2000" dirty="0"/>
          </a:p>
        </p:txBody>
      </p:sp>
      <p:pic>
        <p:nvPicPr>
          <p:cNvPr id="3" name="Picture 2" descr="A figure shows the ATP-gated K plus channels in beta cells shown as a diagram in the plane of the membrane in part a and showing the structure of the K i r 6.2 portion of the channel in part b.">
            <a:extLst>
              <a:ext uri="{FF2B5EF4-FFF2-40B4-BE49-F238E27FC236}">
                <a16:creationId xmlns:a16="http://schemas.microsoft.com/office/drawing/2014/main" id="{5ACCA2C5-EBE3-2E42-A70F-EF5183855DAF}"/>
              </a:ext>
            </a:extLst>
          </p:cNvPr>
          <p:cNvPicPr>
            <a:picLocks noChangeAspect="1"/>
          </p:cNvPicPr>
          <p:nvPr/>
        </p:nvPicPr>
        <p:blipFill>
          <a:blip r:embed="rId3"/>
          <a:stretch>
            <a:fillRect/>
          </a:stretch>
        </p:blipFill>
        <p:spPr>
          <a:xfrm>
            <a:off x="5562600" y="1289613"/>
            <a:ext cx="3058133" cy="5475514"/>
          </a:xfrm>
          <a:prstGeom prst="rect">
            <a:avLst/>
          </a:prstGeom>
        </p:spPr>
      </p:pic>
    </p:spTree>
    <p:extLst>
      <p:ext uri="{BB962C8B-B14F-4D97-AF65-F5344CB8AC3E}">
        <p14:creationId xmlns:p14="http://schemas.microsoft.com/office/powerpoint/2010/main" val="281724693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E436741E-F76F-483D-AAAC-B08AEFD9DC3A}"/>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456" y="30419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C69E680F-89C4-4A65-8BC5-632B0DDEC4FC}"/>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(4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Because the brain requires a continuous supply of glucose, maintaining an adequate concentration of glucose in the blood is a high priority in the activities of the other tissues. </a:t>
            </a:r>
            <a:r>
              <a:rPr lang="en-US" sz="2400" dirty="0">
                <a:latin typeface="Arial" panose="020B0604020202020204" pitchFamily="34" charset="0"/>
                <a:cs typeface="Arial" panose="020B0604020202020204" pitchFamily="34" charset="0"/>
              </a:rPr>
              <a:t>The liver integrates the use of fuels (glucose, fatty acids, and amino acids) by each tissue to keep the blood glucose level within the optimal range. Hormones carried in the blood (insulin, glucagon, epinephrine, cortisol) mediate this regulation. </a:t>
            </a:r>
          </a:p>
          <a:p>
            <a:pPr>
              <a:buNone/>
            </a:pPr>
            <a:endParaRPr lang="en-US" sz="2400" dirty="0">
              <a:effectLst/>
            </a:endParaRPr>
          </a:p>
        </p:txBody>
      </p:sp>
    </p:spTree>
    <p:extLst>
      <p:ext uri="{BB962C8B-B14F-4D97-AF65-F5344CB8AC3E}">
        <p14:creationId xmlns:p14="http://schemas.microsoft.com/office/powerpoint/2010/main" val="2328678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E993C-8CEB-4BB3-B77C-C7FFEB612678}"/>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Glucagon Counters Low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Blood Glucose</a:t>
            </a:r>
            <a:endParaRPr lang="en-AU" dirty="0">
              <a:solidFill>
                <a:srgbClr val="4E4CB4"/>
              </a:solidFill>
            </a:endParaRPr>
          </a:p>
        </p:txBody>
      </p:sp>
      <p:sp>
        <p:nvSpPr>
          <p:cNvPr id="8" name="Google Shape;390;g847cf01710_0_68">
            <a:extLst>
              <a:ext uri="{FF2B5EF4-FFF2-40B4-BE49-F238E27FC236}">
                <a16:creationId xmlns:a16="http://schemas.microsoft.com/office/drawing/2014/main" id="{3CAB141C-FD95-1444-9173-AC92F42ED14E}"/>
              </a:ext>
            </a:extLst>
          </p:cNvPr>
          <p:cNvSpPr txBox="1">
            <a:spLocks noChangeArrowheads="1"/>
          </p:cNvSpPr>
          <p:nvPr/>
        </p:nvSpPr>
        <p:spPr bwMode="auto">
          <a:xfrm>
            <a:off x="340119" y="1295401"/>
            <a:ext cx="844977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glucagon enables the liver to restore blood glucose to its normal level by: </a:t>
            </a:r>
          </a:p>
          <a:p>
            <a:pPr lvl="1"/>
            <a:r>
              <a:rPr lang="en-US" sz="2400" dirty="0">
                <a:latin typeface="Arial" panose="020B0604020202020204" pitchFamily="34" charset="0"/>
                <a:cs typeface="Arial" panose="020B0604020202020204" pitchFamily="34" charset="0"/>
              </a:rPr>
              <a:t>stimulating glycogen breakdown</a:t>
            </a:r>
          </a:p>
          <a:p>
            <a:pPr lvl="1"/>
            <a:r>
              <a:rPr lang="en-US" sz="2400" dirty="0">
                <a:latin typeface="Arial" panose="020B0604020202020204" pitchFamily="34" charset="0"/>
                <a:cs typeface="Arial" panose="020B0604020202020204" pitchFamily="34" charset="0"/>
              </a:rPr>
              <a:t>preventing glycolysis</a:t>
            </a:r>
          </a:p>
          <a:p>
            <a:pPr lvl="1"/>
            <a:r>
              <a:rPr lang="en-US" sz="2400" dirty="0">
                <a:latin typeface="Arial" panose="020B0604020202020204" pitchFamily="34" charset="0"/>
                <a:cs typeface="Arial" panose="020B0604020202020204" pitchFamily="34" charset="0"/>
              </a:rPr>
              <a:t>promoting gluconeogenesis</a:t>
            </a: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A table provides effects of glucagon on blood glucose, production and release of glucose by the liver.">
            <a:extLst>
              <a:ext uri="{FF2B5EF4-FFF2-40B4-BE49-F238E27FC236}">
                <a16:creationId xmlns:a16="http://schemas.microsoft.com/office/drawing/2014/main" id="{366CF7D5-5120-3448-8781-E88D0F9556A4}"/>
              </a:ext>
            </a:extLst>
          </p:cNvPr>
          <p:cNvPicPr>
            <a:picLocks noChangeAspect="1"/>
          </p:cNvPicPr>
          <p:nvPr/>
        </p:nvPicPr>
        <p:blipFill>
          <a:blip r:embed="rId3"/>
          <a:stretch>
            <a:fillRect/>
          </a:stretch>
        </p:blipFill>
        <p:spPr>
          <a:xfrm>
            <a:off x="340119" y="3577884"/>
            <a:ext cx="8449772" cy="3102907"/>
          </a:xfrm>
          <a:prstGeom prst="rect">
            <a:avLst/>
          </a:prstGeom>
        </p:spPr>
      </p:pic>
    </p:spTree>
    <p:extLst>
      <p:ext uri="{BB962C8B-B14F-4D97-AF65-F5344CB8AC3E}">
        <p14:creationId xmlns:p14="http://schemas.microsoft.com/office/powerpoint/2010/main" val="164441484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84C3820F-F4F5-4895-BAD2-6824DC90C1A6}"/>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456" y="30419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9B0CA66B-CF1B-40C1-ADF3-626D8571142D}"/>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(5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Because the brain requires a continuous supply of glucose, maintaining an adequate concentration of glucose in the blood is a high priority in the activities of the other tissues. </a:t>
            </a:r>
            <a:r>
              <a:rPr lang="en-US" sz="2400" dirty="0">
                <a:latin typeface="Arial" panose="020B0604020202020204" pitchFamily="34" charset="0"/>
                <a:cs typeface="Arial" panose="020B0604020202020204" pitchFamily="34" charset="0"/>
              </a:rPr>
              <a:t>The liver integrates the use of fuels (glucose, fatty acids, and amino acids) by each tissue to keep the blood glucose level within the optimal range. Hormones carried in the blood (insulin, glucagon, epinephrine, cortisol) mediate this regulation. </a:t>
            </a:r>
          </a:p>
          <a:p>
            <a:pPr>
              <a:buNone/>
            </a:pPr>
            <a:endParaRPr lang="en-US" sz="2400" dirty="0">
              <a:effectLst/>
            </a:endParaRPr>
          </a:p>
        </p:txBody>
      </p:sp>
    </p:spTree>
    <p:extLst>
      <p:ext uri="{BB962C8B-B14F-4D97-AF65-F5344CB8AC3E}">
        <p14:creationId xmlns:p14="http://schemas.microsoft.com/office/powerpoint/2010/main" val="33947877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BB70B-0F31-42B5-AA03-8C28776C1AE7}"/>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Hormones and the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Neuroendocrine System</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255384" y="1363662"/>
            <a:ext cx="8633231"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hormones </a:t>
            </a:r>
            <a:r>
              <a:rPr lang="en-US" sz="2400" dirty="0">
                <a:latin typeface="Arial" panose="020B0604020202020204" pitchFamily="34" charset="0"/>
                <a:cs typeface="Arial" panose="020B0604020202020204" pitchFamily="34" charset="0"/>
              </a:rPr>
              <a:t>= small molecules or proteins that are produced in one tissue, released into the bloodstream, and carried to other tissues</a:t>
            </a:r>
          </a:p>
          <a:p>
            <a:pPr lvl="1"/>
            <a:r>
              <a:rPr lang="en-US" sz="2400" dirty="0">
                <a:latin typeface="Arial" panose="020B0604020202020204" pitchFamily="34" charset="0"/>
                <a:cs typeface="Arial" panose="020B0604020202020204" pitchFamily="34" charset="0"/>
              </a:rPr>
              <a:t>act through specific receptors to bring about changes in cellular activities</a:t>
            </a:r>
          </a:p>
          <a:p>
            <a:pPr lvl="1"/>
            <a:r>
              <a:rPr lang="en-US" sz="2400" dirty="0">
                <a:latin typeface="Arial" panose="020B0604020202020204" pitchFamily="34" charset="0"/>
                <a:cs typeface="Arial" panose="020B0604020202020204" pitchFamily="34" charset="0"/>
              </a:rPr>
              <a:t>serve to coordinate the metabolic activities of several tissues or organs</a:t>
            </a:r>
          </a:p>
          <a:p>
            <a:endParaRPr lang="en-US" sz="2400" dirty="0">
              <a:latin typeface="Arial" panose="020B0604020202020204" pitchFamily="34" charset="0"/>
              <a:cs typeface="Arial" panose="020B0604020202020204" pitchFamily="34" charset="0"/>
            </a:endParaRPr>
          </a:p>
          <a:p>
            <a:r>
              <a:rPr lang="en-US" sz="2400" b="1" dirty="0">
                <a:latin typeface="Arial" panose="020B0604020202020204" pitchFamily="34" charset="0"/>
                <a:cs typeface="Arial" panose="020B0604020202020204" pitchFamily="34" charset="0"/>
              </a:rPr>
              <a:t>neuroendocrine system </a:t>
            </a:r>
            <a:r>
              <a:rPr lang="en-US" sz="2400" dirty="0">
                <a:latin typeface="Arial" panose="020B0604020202020204" pitchFamily="34" charset="0"/>
                <a:cs typeface="Arial" panose="020B0604020202020204" pitchFamily="34" charset="0"/>
              </a:rPr>
              <a:t>= the system that coordinates metabolism in mammals </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5884204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49CCF-AB46-406C-B3F0-A636A6190B73}"/>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Fasted State: The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Glucogenic Liver</a:t>
            </a:r>
            <a:endParaRPr lang="en-AU" dirty="0"/>
          </a:p>
        </p:txBody>
      </p:sp>
      <p:sp>
        <p:nvSpPr>
          <p:cNvPr id="6" name="Google Shape;390;g847cf01710_0_68">
            <a:extLst>
              <a:ext uri="{FF2B5EF4-FFF2-40B4-BE49-F238E27FC236}">
                <a16:creationId xmlns:a16="http://schemas.microsoft.com/office/drawing/2014/main" id="{A0510EA6-1F9A-0843-AE67-0E98269F715F}"/>
              </a:ext>
            </a:extLst>
          </p:cNvPr>
          <p:cNvSpPr txBox="1">
            <a:spLocks noChangeArrowheads="1"/>
          </p:cNvSpPr>
          <p:nvPr/>
        </p:nvSpPr>
        <p:spPr bwMode="auto">
          <a:xfrm>
            <a:off x="308149" y="1828800"/>
            <a:ext cx="3806651" cy="459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lowered blood glucose triggers the pancreas to secrete </a:t>
            </a:r>
            <a:r>
              <a:rPr lang="en-US" sz="2400" b="1" dirty="0">
                <a:latin typeface="Arial" panose="020B0604020202020204" pitchFamily="34" charset="0"/>
                <a:cs typeface="Arial" panose="020B0604020202020204" pitchFamily="34" charset="0"/>
              </a:rPr>
              <a:t>glucagon </a:t>
            </a:r>
            <a:r>
              <a:rPr lang="en-US" sz="2400" dirty="0">
                <a:latin typeface="Arial" panose="020B0604020202020204" pitchFamily="34" charset="0"/>
                <a:cs typeface="Arial" panose="020B0604020202020204" pitchFamily="34" charset="0"/>
              </a:rPr>
              <a:t>and decrease the release of insulin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glucagon stimulates glucose synthesis and release by the liver and mobilizes fatty acids from adipose tissue</a:t>
            </a: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5" name="Picture 4" descr="A figure shows the reactions in the liver during the fasting state.">
            <a:extLst>
              <a:ext uri="{FF2B5EF4-FFF2-40B4-BE49-F238E27FC236}">
                <a16:creationId xmlns:a16="http://schemas.microsoft.com/office/drawing/2014/main" id="{CBD0A54D-EE87-D442-BA55-077ED974605B}"/>
              </a:ext>
            </a:extLst>
          </p:cNvPr>
          <p:cNvPicPr>
            <a:picLocks noChangeAspect="1"/>
          </p:cNvPicPr>
          <p:nvPr/>
        </p:nvPicPr>
        <p:blipFill>
          <a:blip r:embed="rId3"/>
          <a:stretch>
            <a:fillRect/>
          </a:stretch>
        </p:blipFill>
        <p:spPr>
          <a:xfrm>
            <a:off x="4106673" y="1524000"/>
            <a:ext cx="4725167" cy="4896173"/>
          </a:xfrm>
          <a:prstGeom prst="rect">
            <a:avLst/>
          </a:prstGeom>
        </p:spPr>
      </p:pic>
    </p:spTree>
    <p:extLst>
      <p:ext uri="{BB962C8B-B14F-4D97-AF65-F5344CB8AC3E}">
        <p14:creationId xmlns:p14="http://schemas.microsoft.com/office/powerpoint/2010/main" val="363016670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6E7D06-66A9-4C68-BDED-B316ECB277A5}"/>
              </a:ext>
            </a:extLst>
          </p:cNvPr>
          <p:cNvSpPr>
            <a:spLocks noGrp="1"/>
          </p:cNvSpPr>
          <p:nvPr>
            <p:ph type="title"/>
          </p:nvPr>
        </p:nvSpPr>
        <p:spPr/>
        <p:txBody>
          <a:bodyPr/>
          <a:lstStyle/>
          <a:p>
            <a:r>
              <a:rPr lang="en-US" sz="3400" dirty="0">
                <a:solidFill>
                  <a:srgbClr val="4E4CB4"/>
                </a:solidFill>
                <a:latin typeface="Arial" panose="020B0604020202020204" pitchFamily="34" charset="0"/>
                <a:cs typeface="Arial" panose="020B0604020202020204" pitchFamily="34" charset="0"/>
              </a:rPr>
              <a:t>During Fasting and Starvation, Metabolism Shifts to Provide Fuel for the Brain</a:t>
            </a:r>
            <a:endParaRPr lang="en-AU" sz="3400" dirty="0">
              <a:solidFill>
                <a:srgbClr val="4E4CB4"/>
              </a:solidFill>
            </a:endParaRPr>
          </a:p>
        </p:txBody>
      </p:sp>
      <p:sp>
        <p:nvSpPr>
          <p:cNvPr id="3" name="TextBox 2">
            <a:extLst>
              <a:ext uri="{FF2B5EF4-FFF2-40B4-BE49-F238E27FC236}">
                <a16:creationId xmlns:a16="http://schemas.microsoft.com/office/drawing/2014/main" id="{90454D59-4D02-4A3C-9675-F56931A0238B}"/>
              </a:ext>
            </a:extLst>
          </p:cNvPr>
          <p:cNvSpPr txBox="1"/>
          <p:nvPr/>
        </p:nvSpPr>
        <p:spPr>
          <a:xfrm>
            <a:off x="685800" y="1639669"/>
            <a:ext cx="7886700" cy="646331"/>
          </a:xfrm>
          <a:prstGeom prst="rect">
            <a:avLst/>
          </a:prstGeom>
          <a:solidFill>
            <a:srgbClr val="005F6A"/>
          </a:solidFill>
          <a:ln>
            <a:solidFill>
              <a:schemeClr val="tx1"/>
            </a:solidFill>
          </a:ln>
        </p:spPr>
        <p:txBody>
          <a:bodyPr wrap="square" rtlCol="0">
            <a:spAutoFit/>
          </a:bodyPr>
          <a:lstStyle/>
          <a:p>
            <a:r>
              <a:rPr lang="en-US" sz="1800" b="1" dirty="0">
                <a:solidFill>
                  <a:schemeClr val="bg1"/>
                </a:solidFill>
              </a:rPr>
              <a:t>Table 23-5 Available Metabolic Fuels in a Normal-Weight, 70 kg Man and in an Obese, 140 kg Man at the Beginning of a Fast</a:t>
            </a:r>
          </a:p>
        </p:txBody>
      </p:sp>
      <p:graphicFrame>
        <p:nvGraphicFramePr>
          <p:cNvPr id="4" name="Table Placeholder 2">
            <a:extLst>
              <a:ext uri="{FF2B5EF4-FFF2-40B4-BE49-F238E27FC236}">
                <a16:creationId xmlns:a16="http://schemas.microsoft.com/office/drawing/2014/main" id="{4D638AEC-8C3C-47A4-B446-F142EFA8C6C6}"/>
              </a:ext>
            </a:extLst>
          </p:cNvPr>
          <p:cNvGraphicFramePr>
            <a:graphicFrameLocks/>
          </p:cNvGraphicFramePr>
          <p:nvPr>
            <p:extLst>
              <p:ext uri="{D42A27DB-BD31-4B8C-83A1-F6EECF244321}">
                <p14:modId xmlns:p14="http://schemas.microsoft.com/office/powerpoint/2010/main" val="2150393729"/>
              </p:ext>
            </p:extLst>
          </p:nvPr>
        </p:nvGraphicFramePr>
        <p:xfrm>
          <a:off x="685800" y="2286000"/>
          <a:ext cx="7886700" cy="4135952"/>
        </p:xfrm>
        <a:graphic>
          <a:graphicData uri="http://schemas.openxmlformats.org/drawingml/2006/table">
            <a:tbl>
              <a:tblPr firstRow="1" firstCol="1" bandRow="1">
                <a:tableStyleId>{5940675A-B579-460E-94D1-54222C63F5DA}</a:tableStyleId>
              </a:tblPr>
              <a:tblGrid>
                <a:gridCol w="3560762">
                  <a:extLst>
                    <a:ext uri="{9D8B030D-6E8A-4147-A177-3AD203B41FA5}">
                      <a16:colId xmlns:a16="http://schemas.microsoft.com/office/drawing/2014/main" val="2810791763"/>
                    </a:ext>
                  </a:extLst>
                </a:gridCol>
                <a:gridCol w="1219200">
                  <a:extLst>
                    <a:ext uri="{9D8B030D-6E8A-4147-A177-3AD203B41FA5}">
                      <a16:colId xmlns:a16="http://schemas.microsoft.com/office/drawing/2014/main" val="1427605970"/>
                    </a:ext>
                  </a:extLst>
                </a:gridCol>
                <a:gridCol w="1905000">
                  <a:extLst>
                    <a:ext uri="{9D8B030D-6E8A-4147-A177-3AD203B41FA5}">
                      <a16:colId xmlns:a16="http://schemas.microsoft.com/office/drawing/2014/main" val="2846014049"/>
                    </a:ext>
                  </a:extLst>
                </a:gridCol>
                <a:gridCol w="1201738">
                  <a:extLst>
                    <a:ext uri="{9D8B030D-6E8A-4147-A177-3AD203B41FA5}">
                      <a16:colId xmlns:a16="http://schemas.microsoft.com/office/drawing/2014/main" val="3129353689"/>
                    </a:ext>
                  </a:extLst>
                </a:gridCol>
              </a:tblGrid>
              <a:tr h="601371">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Type of fuel</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nchor="b">
                    <a:solidFill>
                      <a:srgbClr val="D0E7D2"/>
                    </a:solidFill>
                  </a:tcPr>
                </a:tc>
                <a:tc>
                  <a:txBody>
                    <a:bodyPr/>
                    <a:lstStyle/>
                    <a:p>
                      <a:pPr marL="0" marR="0" algn="ctr">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Weight (kg)</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rgbClr val="D0E7D2"/>
                    </a:solidFill>
                  </a:tcPr>
                </a:tc>
                <a:tc>
                  <a:txBody>
                    <a:bodyPr/>
                    <a:lstStyle/>
                    <a:p>
                      <a:pPr marL="0" marR="0" algn="ctr">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Caloric equivalent (thousands of kcal (kJ))</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rgbClr val="D0E7D2"/>
                    </a:solidFill>
                  </a:tcPr>
                </a:tc>
                <a:tc>
                  <a:txBody>
                    <a:bodyPr/>
                    <a:lstStyle/>
                    <a:p>
                      <a:pPr marL="0" marR="0" algn="ctr">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Estimated survival (months)</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nchor="ctr">
                    <a:solidFill>
                      <a:srgbClr val="D0E7D2"/>
                    </a:solidFill>
                  </a:tcPr>
                </a:tc>
                <a:extLst>
                  <a:ext uri="{0D108BD9-81ED-4DB2-BD59-A6C34878D82A}">
                    <a16:rowId xmlns:a16="http://schemas.microsoft.com/office/drawing/2014/main" val="3269183488"/>
                  </a:ext>
                </a:extLst>
              </a:tr>
              <a:tr h="179621">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Normal-weight, 70 kg man</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929885869"/>
                  </a:ext>
                </a:extLst>
              </a:tr>
              <a:tr h="179621">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Triacylglycerols (adipose tissue)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l">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15</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140 (590)</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907690451"/>
                  </a:ext>
                </a:extLst>
              </a:tr>
              <a:tr h="179621">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Proteins (mainly muscle)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l">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6</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24 (100)</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1306000425"/>
                  </a:ext>
                </a:extLst>
              </a:tr>
              <a:tr h="179621">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Glycogen (muscle, liver)</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l">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0.23</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0.90 (3.8)</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153300411"/>
                  </a:ext>
                </a:extLst>
              </a:tr>
              <a:tr h="320204">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Circulating fuels (glucose, fatty acids, triacylglycerols, etc.)</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0.023</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0.10 (0.42)</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629156658"/>
                  </a:ext>
                </a:extLst>
              </a:tr>
              <a:tr h="179621">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Total</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165 (690)</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3</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496602187"/>
                  </a:ext>
                </a:extLst>
              </a:tr>
              <a:tr h="179621">
                <a:tc>
                  <a:txBody>
                    <a:bodyPr/>
                    <a:lstStyle/>
                    <a:p>
                      <a:pPr marL="0" marR="0">
                        <a:lnSpc>
                          <a:spcPct val="107000"/>
                        </a:lnSpc>
                        <a:spcBef>
                          <a:spcPts val="0"/>
                        </a:spcBef>
                        <a:spcAft>
                          <a:spcPts val="0"/>
                        </a:spcAft>
                      </a:pPr>
                      <a:r>
                        <a:rPr lang="en-US" sz="1200" b="1" dirty="0">
                          <a:effectLst/>
                          <a:latin typeface="Arial" panose="020B0604020202020204" pitchFamily="34" charset="0"/>
                          <a:cs typeface="Arial" panose="020B0604020202020204" pitchFamily="34" charset="0"/>
                        </a:rPr>
                        <a:t>Obese, 140 kg man</a:t>
                      </a:r>
                      <a:endParaRPr lang="en-US" sz="1200" b="1"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608074302"/>
                  </a:ext>
                </a:extLst>
              </a:tr>
              <a:tr h="179621">
                <a:tc>
                  <a:txBody>
                    <a:bodyPr/>
                    <a:lstStyle/>
                    <a:p>
                      <a:pPr marL="0" marR="0">
                        <a:lnSpc>
                          <a:spcPct val="107000"/>
                        </a:lnSpc>
                        <a:spcBef>
                          <a:spcPts val="0"/>
                        </a:spcBef>
                        <a:spcAft>
                          <a:spcPts val="0"/>
                        </a:spcAft>
                      </a:pPr>
                      <a:r>
                        <a:rPr lang="en-US" sz="1200" dirty="0" err="1">
                          <a:effectLst/>
                          <a:latin typeface="Arial" panose="020B0604020202020204" pitchFamily="34" charset="0"/>
                          <a:cs typeface="Arial" panose="020B0604020202020204" pitchFamily="34" charset="0"/>
                        </a:rPr>
                        <a:t>Triacylglycerols</a:t>
                      </a:r>
                      <a:r>
                        <a:rPr lang="en-US" sz="1200" dirty="0">
                          <a:effectLst/>
                          <a:latin typeface="Arial" panose="020B0604020202020204" pitchFamily="34" charset="0"/>
                          <a:cs typeface="Arial" panose="020B0604020202020204" pitchFamily="34" charset="0"/>
                        </a:rPr>
                        <a:t> (adipose tissue)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l">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80</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750 (3,100)</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624445351"/>
                  </a:ext>
                </a:extLst>
              </a:tr>
              <a:tr h="179621">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Proteins (mainly muscle)</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l">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8</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32 (130)</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728137845"/>
                  </a:ext>
                </a:extLst>
              </a:tr>
              <a:tr h="179621">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Glycogen (muscle, liver)</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l">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0.23</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0.92 (3.8)</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492532849"/>
                  </a:ext>
                </a:extLst>
              </a:tr>
              <a:tr h="179621">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Circulating fuels</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0.025</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       0.11 (0.46)</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3957378663"/>
                  </a:ext>
                </a:extLst>
              </a:tr>
              <a:tr h="179621">
                <a:tc>
                  <a:txBody>
                    <a:bodyPr/>
                    <a:lstStyle/>
                    <a:p>
                      <a:pPr marL="0" marR="0">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Total</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nSpc>
                          <a:spcPct val="107000"/>
                        </a:lnSpc>
                        <a:spcBef>
                          <a:spcPts val="0"/>
                        </a:spcBef>
                        <a:spcAft>
                          <a:spcPts val="0"/>
                        </a:spcAft>
                      </a:pPr>
                      <a:r>
                        <a:rPr lang="en-US" sz="1200">
                          <a:effectLst/>
                          <a:latin typeface="Arial" panose="020B0604020202020204" pitchFamily="34" charset="0"/>
                          <a:cs typeface="Arial" panose="020B0604020202020204" pitchFamily="34" charset="0"/>
                        </a:rPr>
                        <a:t> </a:t>
                      </a:r>
                      <a:endParaRPr lang="en-US" sz="120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783 (3,200)</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tc>
                  <a:txBody>
                    <a:bodyPr/>
                    <a:lstStyle/>
                    <a:p>
                      <a:pPr marL="0" marR="0" algn="ctr">
                        <a:lnSpc>
                          <a:spcPct val="107000"/>
                        </a:lnSpc>
                        <a:spcBef>
                          <a:spcPts val="0"/>
                        </a:spcBef>
                        <a:spcAft>
                          <a:spcPts val="0"/>
                        </a:spcAft>
                      </a:pPr>
                      <a:r>
                        <a:rPr lang="en-US" sz="1200" dirty="0">
                          <a:effectLst/>
                          <a:latin typeface="Arial" panose="020B0604020202020204" pitchFamily="34" charset="0"/>
                          <a:cs typeface="Arial" panose="020B0604020202020204" pitchFamily="34" charset="0"/>
                        </a:rPr>
                        <a:t>14</a:t>
                      </a:r>
                      <a:endParaRPr lang="en-US" sz="1200" dirty="0">
                        <a:effectLst/>
                        <a:latin typeface="Arial" panose="020B0604020202020204" pitchFamily="34" charset="0"/>
                        <a:ea typeface="Calibri" panose="020F0502020204030204" pitchFamily="34" charset="0"/>
                        <a:cs typeface="Arial" panose="020B0604020202020204" pitchFamily="34" charset="0"/>
                      </a:endParaRPr>
                    </a:p>
                  </a:txBody>
                  <a:tcPr/>
                </a:tc>
                <a:extLst>
                  <a:ext uri="{0D108BD9-81ED-4DB2-BD59-A6C34878D82A}">
                    <a16:rowId xmlns:a16="http://schemas.microsoft.com/office/drawing/2014/main" val="2094723219"/>
                  </a:ext>
                </a:extLst>
              </a:tr>
            </a:tbl>
          </a:graphicData>
        </a:graphic>
      </p:graphicFrame>
    </p:spTree>
    <p:extLst>
      <p:ext uri="{BB962C8B-B14F-4D97-AF65-F5344CB8AC3E}">
        <p14:creationId xmlns:p14="http://schemas.microsoft.com/office/powerpoint/2010/main" val="276555155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40FE408E-8A62-48B1-98D7-16F3BDBCBE84}"/>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456" y="30419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C5BC2AC-F3EE-4C0A-A27C-29DE11FB8B82}"/>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(6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Because the brain requires a continuous supply of glucose, maintaining an adequate concentration of glucose in the blood is a high priority in the activities of the other tissues. </a:t>
            </a:r>
            <a:r>
              <a:rPr lang="en-US" sz="2400" dirty="0">
                <a:latin typeface="Arial" panose="020B0604020202020204" pitchFamily="34" charset="0"/>
                <a:cs typeface="Arial" panose="020B0604020202020204" pitchFamily="34" charset="0"/>
              </a:rPr>
              <a:t>The liver integrates the use of fuels (glucose, fatty acids, and amino acids) by each tissue to keep the blood glucose level within the optimal range. Hormones carried in the blood (insulin, glucagon, epinephrine, cortisol) mediate this regulation. </a:t>
            </a:r>
          </a:p>
          <a:p>
            <a:pPr>
              <a:buNone/>
            </a:pPr>
            <a:endParaRPr lang="en-US" sz="2400" dirty="0">
              <a:effectLst/>
            </a:endParaRPr>
          </a:p>
        </p:txBody>
      </p:sp>
    </p:spTree>
    <p:extLst>
      <p:ext uri="{BB962C8B-B14F-4D97-AF65-F5344CB8AC3E}">
        <p14:creationId xmlns:p14="http://schemas.microsoft.com/office/powerpoint/2010/main" val="3018198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1421-F1F4-4DCC-ACD8-A0F3E880A06B}"/>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Fuel Metabolism in the Liver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During Fasting</a:t>
            </a:r>
            <a:endParaRPr lang="en-AU" dirty="0"/>
          </a:p>
        </p:txBody>
      </p:sp>
      <p:sp>
        <p:nvSpPr>
          <p:cNvPr id="6" name="Google Shape;390;g847cf01710_0_68">
            <a:extLst>
              <a:ext uri="{FF2B5EF4-FFF2-40B4-BE49-F238E27FC236}">
                <a16:creationId xmlns:a16="http://schemas.microsoft.com/office/drawing/2014/main" id="{A0510EA6-1F9A-0843-AE67-0E98269F715F}"/>
              </a:ext>
            </a:extLst>
          </p:cNvPr>
          <p:cNvSpPr txBox="1">
            <a:spLocks noChangeArrowheads="1"/>
          </p:cNvSpPr>
          <p:nvPr/>
        </p:nvSpPr>
        <p:spPr bwMode="auto">
          <a:xfrm>
            <a:off x="308149" y="1676400"/>
            <a:ext cx="34290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slowing of insulin secretion and increased glucagon secretion mobilize TAGs</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liver converts fatty acids to ketone bodies for export to other tissues, including the brain</a:t>
            </a:r>
          </a:p>
          <a:p>
            <a:pPr lvl="1"/>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The liver is shown as a structure with two roughly triangular lobes. Step 1: A fusiform muscle is shown above text that reads, protein degradation yields glucogenic amino acids. A purple arrow points down to a purple box labeled amino acids within the liver. From this box, a green arrow points to N H 3 from which a green arrow points to a green box labeled urea. A green arrow points from urea to a box labeled 2, which reads, Urea is exported to the kidney and excrete d in urine. A green arrow points up to an illustration of a kidney. From the box labeled amino acids, a purple arrow points down to curve up three times to join the citric acid cycle at three different places. The citric acid circle is shown as a dashed curved arrow from oxaloacetate at the nine o’clock position to citrate at the three-o’clock position. A short arrow points from citrate to the four o’clock position, where a purple line from amino acids joins a fifth arrow. A sixth arrow that runs across the six o’clock position is also joined by a purple line from amino acids, Another arrow points from the six-o’clock to seven o’clock positions. An arrow from the seven o’clock position to oxaloacetate is also joined by a purple line from amino acids. A blue arrow points up from oxaloacetate to phosphoenopyruvate. A box labeled 3 reads, Citric acid cycle intermediate (oxaloacetate) is diverted to gluconeogenesis. A blue arrow points from phosphoenopyruvate, from which a blue arrow points up to glucose 6-phosphate. From glucose 6-phosphate, a blue arrow points upward accompanied by a curved arrow showing the low of P subscript i end subscript and then a blue box labeled glucose is produced. A blue arrow points up from glucose to a box labeled 4 that reads, Glucose is exported via the bloodstream to the brain. A blue arrow points from this box to the brain. Adipose tissue is shown to the upper right as a long, roughly triangular mass of spheres. A red arrow points down to a box labeled 5 that reads, Fatty acids (imported from adipose tissue) are oxidized as fuel, producing acetyl Co A. A red arrow points down to an orange box labeled fatty acids in the liver, from which an orange arrow points left to an orange box labeled acetyl-Co A. A dashed black line points down from acetyl-Co A to citrate in the citric acid cycle below and a red arrow points up to acetoacetyl-Co A. A box labeled 6 reads, Lack of oxaloacetate prevents acetyl-Co A entry into the citric acid cycle; acetyl-Co A accumulates. A box labeled 7 reads, Acetyl-Co A accumulation favors ketone body synthesis. An red arrow points up from acetoacetyl-Co A to a red box labeled ketone bodies, from which an arrow points up to a box labeled 8 that reads, Ketone bodies are exported via the bloodstream to the brain, which uses them as fuel. A red arrow points up and branches to point to the brain and to point to a box labeled 9 that reads, Excess ketone bodies end up in urine. A red arrow points from this box to the diagram of a kidney.">
            <a:extLst>
              <a:ext uri="{FF2B5EF4-FFF2-40B4-BE49-F238E27FC236}">
                <a16:creationId xmlns:a16="http://schemas.microsoft.com/office/drawing/2014/main" id="{B899853B-20C6-864D-8EE5-CEA64C464BE4}"/>
              </a:ext>
            </a:extLst>
          </p:cNvPr>
          <p:cNvPicPr>
            <a:picLocks noChangeAspect="1"/>
          </p:cNvPicPr>
          <p:nvPr/>
        </p:nvPicPr>
        <p:blipFill>
          <a:blip r:embed="rId3"/>
          <a:stretch>
            <a:fillRect/>
          </a:stretch>
        </p:blipFill>
        <p:spPr>
          <a:xfrm>
            <a:off x="3807833" y="1474036"/>
            <a:ext cx="5028018" cy="5144105"/>
          </a:xfrm>
          <a:prstGeom prst="rect">
            <a:avLst/>
          </a:prstGeom>
        </p:spPr>
      </p:pic>
    </p:spTree>
    <p:extLst>
      <p:ext uri="{BB962C8B-B14F-4D97-AF65-F5344CB8AC3E}">
        <p14:creationId xmlns:p14="http://schemas.microsoft.com/office/powerpoint/2010/main" val="37848571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6FD679-8674-488E-898E-74FB8585C62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Plasma Concentrations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During Starvation</a:t>
            </a:r>
            <a:endParaRPr lang="en-AU" dirty="0"/>
          </a:p>
        </p:txBody>
      </p:sp>
      <p:sp>
        <p:nvSpPr>
          <p:cNvPr id="6" name="Google Shape;390;g847cf01710_0_68">
            <a:extLst>
              <a:ext uri="{FF2B5EF4-FFF2-40B4-BE49-F238E27FC236}">
                <a16:creationId xmlns:a16="http://schemas.microsoft.com/office/drawing/2014/main" id="{A0510EA6-1F9A-0843-AE67-0E98269F715F}"/>
              </a:ext>
            </a:extLst>
          </p:cNvPr>
          <p:cNvSpPr txBox="1">
            <a:spLocks noChangeArrowheads="1"/>
          </p:cNvSpPr>
          <p:nvPr/>
        </p:nvSpPr>
        <p:spPr bwMode="auto">
          <a:xfrm>
            <a:off x="308149" y="1676400"/>
            <a:ext cx="3654252"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glucose begins to diminish within 2 days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levels of ketone bodies rise dramatically after 2 to 4 days</a:t>
            </a:r>
          </a:p>
          <a:p>
            <a:pPr lvl="1"/>
            <a:r>
              <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rPr>
              <a:t>exported from the liver to the </a:t>
            </a:r>
            <a:r>
              <a:rPr lang="en-US" sz="2400" dirty="0">
                <a:latin typeface="Arial" panose="020B0604020202020204" pitchFamily="34" charset="0"/>
                <a:cs typeface="Arial" panose="020B0604020202020204" pitchFamily="34" charset="0"/>
              </a:rPr>
              <a:t>the heart, skeletal muscle, and brain </a:t>
            </a:r>
          </a:p>
          <a:p>
            <a:pPr lvl="1"/>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4" name="Picture 3" descr="The horizontal axis is labeled days of starvation and ranges from 0 to 40, labeled in increments of 10. The vertical axis is labeled plasma concentration (m M) and ranges from 0 to 7, labeled in increments of 1. A blue curve labeled glucose begins at (0, 5), drops rapidly to (2, 3.9), then drops slowly to (30, 3.2) before dropping even more slowly to (39, 3). An orange curve labeled free fatty acids begins at (0, 8), rises slightly to (2 1.2), then rises slowly to end at (39, 1.8). A red curve labeled beta-hydroxybutyrate begins at (0, 0), rises rapidly to (12, 4.8), then levels off to end at (39, 5.9). A reed curve labeled acetoacetate begins at (0, 0), rises rapidly to (2, 0.6), then rises gradually to end to (39, 1.5). A red curve labeled acetone begins at (0, 0) and rises almost diagonally to and at (20, 1.7). All data are approximate.">
            <a:extLst>
              <a:ext uri="{FF2B5EF4-FFF2-40B4-BE49-F238E27FC236}">
                <a16:creationId xmlns:a16="http://schemas.microsoft.com/office/drawing/2014/main" id="{DC1BAB75-EE84-AC4A-8871-ECD37BDD8066}"/>
              </a:ext>
            </a:extLst>
          </p:cNvPr>
          <p:cNvPicPr>
            <a:picLocks noChangeAspect="1"/>
          </p:cNvPicPr>
          <p:nvPr/>
        </p:nvPicPr>
        <p:blipFill>
          <a:blip r:embed="rId3"/>
          <a:stretch>
            <a:fillRect/>
          </a:stretch>
        </p:blipFill>
        <p:spPr>
          <a:xfrm>
            <a:off x="4122820" y="1768470"/>
            <a:ext cx="4800416" cy="4050637"/>
          </a:xfrm>
          <a:prstGeom prst="rect">
            <a:avLst/>
          </a:prstGeom>
        </p:spPr>
      </p:pic>
    </p:spTree>
    <p:extLst>
      <p:ext uri="{BB962C8B-B14F-4D97-AF65-F5344CB8AC3E}">
        <p14:creationId xmlns:p14="http://schemas.microsoft.com/office/powerpoint/2010/main" val="15377355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A1CD45-5FF8-4343-95F0-2EE56CF0A8E5}"/>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Epinephrine Signals </a:t>
            </a:r>
            <a:br>
              <a:rPr lang="en-US" dirty="0">
                <a:solidFill>
                  <a:srgbClr val="4E4CB4"/>
                </a:solidFill>
                <a:latin typeface="Arial" panose="020B0604020202020204" pitchFamily="34" charset="0"/>
                <a:cs typeface="Arial" panose="020B0604020202020204" pitchFamily="34" charset="0"/>
              </a:rPr>
            </a:br>
            <a:r>
              <a:rPr lang="en-US" dirty="0">
                <a:solidFill>
                  <a:srgbClr val="4E4CB4"/>
                </a:solidFill>
                <a:latin typeface="Arial" panose="020B0604020202020204" pitchFamily="34" charset="0"/>
                <a:cs typeface="Arial" panose="020B0604020202020204" pitchFamily="34" charset="0"/>
              </a:rPr>
              <a:t>Impending Activity</a:t>
            </a:r>
            <a:endParaRPr lang="en-AU" dirty="0">
              <a:solidFill>
                <a:srgbClr val="4E4CB4"/>
              </a:solidFill>
            </a:endParaRPr>
          </a:p>
        </p:txBody>
      </p:sp>
      <p:sp>
        <p:nvSpPr>
          <p:cNvPr id="8" name="Google Shape;390;g847cf01710_0_68">
            <a:extLst>
              <a:ext uri="{FF2B5EF4-FFF2-40B4-BE49-F238E27FC236}">
                <a16:creationId xmlns:a16="http://schemas.microsoft.com/office/drawing/2014/main" id="{3CAB141C-FD95-1444-9173-AC92F42ED14E}"/>
              </a:ext>
            </a:extLst>
          </p:cNvPr>
          <p:cNvSpPr txBox="1">
            <a:spLocks noChangeArrowheads="1"/>
          </p:cNvSpPr>
          <p:nvPr/>
        </p:nvSpPr>
        <p:spPr bwMode="auto">
          <a:xfrm>
            <a:off x="331071" y="1524001"/>
            <a:ext cx="8449772"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epinephrine prepares the body for increased activity by mobilizing glucose</a:t>
            </a:r>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2" name="Picture 1" descr="A table has 10 rows and 2 columns. The columns have the following headings from left to right. Immediate effect, Overall effect. The table is divided into two sections, physiological effects and metabolic effects. The row entries are as follows. Physiological. Row 1. Immediate effect, increased heart rate. Overall effect, increase delivery of O 2 to tissues, muscle. Row 2. Immediate effect, increased blood pressure. Overall effect, increase delivery of O 2 to tissues, muscle. Row 3. Immediate effect, increased dilation of respiratory passages. Overall effect, increase delivery of O 2 to tissues, muscle. Metabolic. Row 4. Immediate effect, increased glycogen breakdown, muscle, liver. Overall effect, increase production of glucose for fuel. Row 5. Immediate effect, decreased glycogen synthesis, muscle, liver. Overall effect, increase production of glucose for fuel. Row 6. Immediate effect, increased gluconeogenesis, liver. Overall effect, increase production of glucose for fuel. Row 7. Immediate effect, increased glycolysis, muscle. Overall effect, increases A T P production in muscle. Row 8. Immediate effect, increased fatty acid mobilization, adipose tissue. Overall effect, increases availability of fatty acids as fuel. Row 9. Immediate effect, increased glucagon secretion. Overall effect, reinforce metabolic effects of epinephrine. Row 10. Immediate effect, decreased secretion. Overall effect, reinforce metabolic effects of epinephrine. ">
            <a:extLst>
              <a:ext uri="{FF2B5EF4-FFF2-40B4-BE49-F238E27FC236}">
                <a16:creationId xmlns:a16="http://schemas.microsoft.com/office/drawing/2014/main" id="{7912A910-852C-994F-83D8-A049E1718A30}"/>
              </a:ext>
            </a:extLst>
          </p:cNvPr>
          <p:cNvPicPr>
            <a:picLocks noChangeAspect="1"/>
          </p:cNvPicPr>
          <p:nvPr/>
        </p:nvPicPr>
        <p:blipFill>
          <a:blip r:embed="rId3"/>
          <a:stretch>
            <a:fillRect/>
          </a:stretch>
        </p:blipFill>
        <p:spPr>
          <a:xfrm>
            <a:off x="789161" y="2590800"/>
            <a:ext cx="7565676" cy="3702049"/>
          </a:xfrm>
          <a:prstGeom prst="rect">
            <a:avLst/>
          </a:prstGeom>
        </p:spPr>
      </p:pic>
    </p:spTree>
    <p:extLst>
      <p:ext uri="{BB962C8B-B14F-4D97-AF65-F5344CB8AC3E}">
        <p14:creationId xmlns:p14="http://schemas.microsoft.com/office/powerpoint/2010/main" val="28731145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184;g7fe2cbe272_0_35" descr="Icon P 3">
            <a:extLst>
              <a:ext uri="{FF2B5EF4-FFF2-40B4-BE49-F238E27FC236}">
                <a16:creationId xmlns:a16="http://schemas.microsoft.com/office/drawing/2014/main" id="{33FA77F3-C717-4CD7-B41A-F3F63EE671DA}"/>
              </a:ext>
              <a:ext uri="{C183D7F6-B498-43B3-948B-1728B52AA6E4}">
                <adec:decorative xmlns:adec="http://schemas.microsoft.com/office/drawing/2017/decorative" val="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3456" y="304191"/>
            <a:ext cx="12573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8BCE468-99E1-4E23-9C61-A3D1227AD55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3</a:t>
            </a:r>
            <a:r>
              <a:rPr lang="en-US" altLang="en-US" sz="2000" b="0" dirty="0">
                <a:solidFill>
                  <a:srgbClr val="1D6E7D"/>
                </a:solidFill>
                <a:latin typeface="Arial" panose="020B0604020202020204" pitchFamily="34" charset="0"/>
                <a:cs typeface="Arial" panose="020B0604020202020204" pitchFamily="34" charset="0"/>
              </a:rPr>
              <a:t> (7 of 7)</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Because the brain requires a continuous supply of glucose, maintaining an adequate concentration of glucose in the blood is a high priority in the activities of the other tissues. </a:t>
            </a:r>
            <a:r>
              <a:rPr lang="en-US" sz="2400" dirty="0">
                <a:latin typeface="Arial" panose="020B0604020202020204" pitchFamily="34" charset="0"/>
                <a:cs typeface="Arial" panose="020B0604020202020204" pitchFamily="34" charset="0"/>
              </a:rPr>
              <a:t>The liver integrates the use of fuels (glucose, fatty acids, and amino acids) by each tissue to keep the blood glucose level within the optimal range. Hormones carried in the blood (insulin, glucagon, epinephrine, cortisol) mediate this regulation. </a:t>
            </a:r>
          </a:p>
          <a:p>
            <a:pPr>
              <a:buNone/>
            </a:pPr>
            <a:endParaRPr lang="en-US" sz="2400" dirty="0">
              <a:effectLst/>
            </a:endParaRPr>
          </a:p>
        </p:txBody>
      </p:sp>
    </p:spTree>
    <p:extLst>
      <p:ext uri="{BB962C8B-B14F-4D97-AF65-F5344CB8AC3E}">
        <p14:creationId xmlns:p14="http://schemas.microsoft.com/office/powerpoint/2010/main" val="281922192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3908DA-E263-4341-A45C-D9B8C1617DC0}"/>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Cortisol Signals Stress, Including Low Blood Glucose</a:t>
            </a:r>
            <a:endParaRPr lang="en-AU" dirty="0">
              <a:solidFill>
                <a:srgbClr val="4E4CB4"/>
              </a:solidFill>
            </a:endParaRPr>
          </a:p>
        </p:txBody>
      </p:sp>
      <p:sp>
        <p:nvSpPr>
          <p:cNvPr id="8" name="Google Shape;390;g847cf01710_0_68">
            <a:extLst>
              <a:ext uri="{FF2B5EF4-FFF2-40B4-BE49-F238E27FC236}">
                <a16:creationId xmlns:a16="http://schemas.microsoft.com/office/drawing/2014/main" id="{3CAB141C-FD95-1444-9173-AC92F42ED14E}"/>
              </a:ext>
            </a:extLst>
          </p:cNvPr>
          <p:cNvSpPr txBox="1">
            <a:spLocks noChangeArrowheads="1"/>
          </p:cNvSpPr>
          <p:nvPr/>
        </p:nvSpPr>
        <p:spPr bwMode="auto">
          <a:xfrm>
            <a:off x="347114" y="1676400"/>
            <a:ext cx="844977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cortisol</a:t>
            </a:r>
            <a:r>
              <a:rPr lang="en-US" sz="2400" dirty="0">
                <a:latin typeface="Arial" panose="020B0604020202020204" pitchFamily="34" charset="0"/>
                <a:cs typeface="Arial" panose="020B0604020202020204" pitchFamily="34" charset="0"/>
              </a:rPr>
              <a:t> = a glucocorticoid </a:t>
            </a:r>
            <a:r>
              <a:rPr lang="en-US" sz="2400" dirty="0">
                <a:solidFill>
                  <a:srgbClr val="000000"/>
                </a:solidFill>
                <a:latin typeface="Arial" panose="020B0604020202020204" pitchFamily="34" charset="0"/>
                <a:cs typeface="Arial" panose="020B0604020202020204" pitchFamily="34" charset="0"/>
                <a:sym typeface="Arial" panose="020B0604020202020204" pitchFamily="34" charset="0"/>
              </a:rPr>
              <a:t>released from the adrenal cortex in response to a variety of stressors (</a:t>
            </a:r>
            <a:r>
              <a:rPr lang="en-US" sz="2400" dirty="0">
                <a:latin typeface="Arial" panose="020B0604020202020204" pitchFamily="34" charset="0"/>
                <a:cs typeface="Arial" panose="020B0604020202020204" pitchFamily="34" charset="0"/>
              </a:rPr>
              <a:t>anxiety, fear, pain, low blood glucose, etc.)</a:t>
            </a:r>
          </a:p>
          <a:p>
            <a:pPr lvl="1"/>
            <a:r>
              <a:rPr lang="en-US" sz="2400" dirty="0">
                <a:latin typeface="Arial" panose="020B0604020202020204" pitchFamily="34" charset="0"/>
                <a:cs typeface="Arial" panose="020B0604020202020204" pitchFamily="34" charset="0"/>
              </a:rPr>
              <a:t>relatively slow-acting hormone that alters metabolism</a:t>
            </a:r>
          </a:p>
        </p:txBody>
      </p:sp>
    </p:spTree>
    <p:extLst>
      <p:ext uri="{BB962C8B-B14F-4D97-AF65-F5344CB8AC3E}">
        <p14:creationId xmlns:p14="http://schemas.microsoft.com/office/powerpoint/2010/main" val="308709590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992AF-4F26-495D-985B-214B56A3DF6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Cortisol Acts on Muscle, Liver, and Adipose Tissue</a:t>
            </a:r>
            <a:endParaRPr lang="en-AU" dirty="0"/>
          </a:p>
        </p:txBody>
      </p:sp>
      <p:sp>
        <p:nvSpPr>
          <p:cNvPr id="8" name="Google Shape;390;g847cf01710_0_68">
            <a:extLst>
              <a:ext uri="{FF2B5EF4-FFF2-40B4-BE49-F238E27FC236}">
                <a16:creationId xmlns:a16="http://schemas.microsoft.com/office/drawing/2014/main" id="{3CAB141C-FD95-1444-9173-AC92F42ED14E}"/>
              </a:ext>
            </a:extLst>
          </p:cNvPr>
          <p:cNvSpPr txBox="1">
            <a:spLocks noChangeArrowheads="1"/>
          </p:cNvSpPr>
          <p:nvPr/>
        </p:nvSpPr>
        <p:spPr bwMode="auto">
          <a:xfrm>
            <a:off x="347114" y="1676400"/>
            <a:ext cx="844977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leads to an increased release of fatty acids from stored TAGs in adipose tissue</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stimulates the breakdown of nonessential muscle proteins and export of amino acids to the liver</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stimulates gluconeogenesis from amino acids and glycerol in the liver</a:t>
            </a:r>
          </a:p>
          <a:p>
            <a:pPr lvl="1"/>
            <a:r>
              <a:rPr lang="en-US" sz="2400" dirty="0">
                <a:latin typeface="Arial" panose="020B0604020202020204" pitchFamily="34" charset="0"/>
                <a:cs typeface="Arial" panose="020B0604020202020204" pitchFamily="34" charset="0"/>
              </a:rPr>
              <a:t>raises blood glucose</a:t>
            </a:r>
          </a:p>
          <a:p>
            <a:pPr lvl="1"/>
            <a:r>
              <a:rPr lang="en-US" sz="2400" dirty="0">
                <a:latin typeface="Arial" panose="020B0604020202020204" pitchFamily="34" charset="0"/>
                <a:cs typeface="Arial" panose="020B0604020202020204" pitchFamily="34" charset="0"/>
              </a:rPr>
              <a:t>counterbalances the effects of insulin</a:t>
            </a:r>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0994069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rgbClr val="DAEDE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79F8D0-C153-481F-A1F4-E269F706766C}"/>
              </a:ext>
            </a:extLst>
          </p:cNvPr>
          <p:cNvSpPr>
            <a:spLocks noGrp="1"/>
          </p:cNvSpPr>
          <p:nvPr>
            <p:ph type="ctrTitle"/>
          </p:nvPr>
        </p:nvSpPr>
        <p:spPr/>
        <p:txBody>
          <a:bodyPr/>
          <a:lstStyle/>
          <a:p>
            <a:r>
              <a:rPr lang="en-US" altLang="en-US" dirty="0">
                <a:solidFill>
                  <a:srgbClr val="674EA7"/>
                </a:solidFill>
                <a:latin typeface="Arial" panose="020B0604020202020204" pitchFamily="34" charset="0"/>
                <a:cs typeface="Arial" panose="020B0604020202020204" pitchFamily="34" charset="0"/>
              </a:rPr>
              <a:t>23.4</a:t>
            </a:r>
            <a:r>
              <a:rPr lang="en-US" altLang="en-US" dirty="0">
                <a:latin typeface="Arial" panose="020B0604020202020204" pitchFamily="34" charset="0"/>
                <a:cs typeface="Arial" panose="020B0604020202020204" pitchFamily="34" charset="0"/>
              </a:rPr>
              <a:t>   </a:t>
            </a:r>
            <a:r>
              <a:rPr lang="en-US" altLang="en-US" dirty="0">
                <a:solidFill>
                  <a:srgbClr val="1D6E7D"/>
                </a:solidFill>
                <a:latin typeface="Arial" panose="020B0604020202020204" pitchFamily="34" charset="0"/>
                <a:cs typeface="Arial" panose="020B0604020202020204" pitchFamily="34" charset="0"/>
              </a:rPr>
              <a:t>Obesity and the Regulation of Body Mass</a:t>
            </a:r>
            <a:endParaRPr lang="en-AU" dirty="0"/>
          </a:p>
        </p:txBody>
      </p:sp>
    </p:spTree>
    <p:extLst>
      <p:ext uri="{BB962C8B-B14F-4D97-AF65-F5344CB8AC3E}">
        <p14:creationId xmlns:p14="http://schemas.microsoft.com/office/powerpoint/2010/main" val="14340752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FB10B-A8AB-4E99-A442-7689979D2B68}"/>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Neuronal and Endocrine Signaling</a:t>
            </a:r>
            <a:endParaRPr lang="en-AU" dirty="0"/>
          </a:p>
        </p:txBody>
      </p:sp>
      <p:sp>
        <p:nvSpPr>
          <p:cNvPr id="5" name="Google Shape;390;g847cf01710_0_68">
            <a:extLst>
              <a:ext uri="{FF2B5EF4-FFF2-40B4-BE49-F238E27FC236}">
                <a16:creationId xmlns:a16="http://schemas.microsoft.com/office/drawing/2014/main" id="{4339FD8D-5ED3-904F-8A49-12B65500E484}"/>
              </a:ext>
            </a:extLst>
          </p:cNvPr>
          <p:cNvSpPr txBox="1">
            <a:spLocks noChangeArrowheads="1"/>
          </p:cNvSpPr>
          <p:nvPr/>
        </p:nvSpPr>
        <p:spPr bwMode="auto">
          <a:xfrm>
            <a:off x="119736" y="1384035"/>
            <a:ext cx="4816512" cy="5016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eaLnBrk="1" hangingPunct="1">
              <a:lnSpc>
                <a:spcPct val="110000"/>
              </a:lnSpc>
            </a:pPr>
            <a:r>
              <a:rPr lang="en-US" sz="2400" dirty="0">
                <a:latin typeface="Arial" panose="020B0604020202020204" pitchFamily="34" charset="0"/>
                <a:cs typeface="Arial" panose="020B0604020202020204" pitchFamily="34" charset="0"/>
              </a:rPr>
              <a:t>neuronal signaling = nerve cells </a:t>
            </a:r>
            <a:r>
              <a:rPr lang="en-US" altLang="en-US" sz="2400" dirty="0">
                <a:latin typeface="Arial" panose="020B0604020202020204" pitchFamily="34" charset="0"/>
                <a:cs typeface="Arial" panose="020B0604020202020204" pitchFamily="34" charset="0"/>
              </a:rPr>
              <a:t>release neurotransmitters that act on nearby cells</a:t>
            </a:r>
          </a:p>
          <a:p>
            <a:pPr lvl="1" eaLnBrk="1" hangingPunct="1">
              <a:lnSpc>
                <a:spcPct val="110000"/>
              </a:lnSpc>
            </a:pPr>
            <a:r>
              <a:rPr lang="en-US" altLang="en-US" sz="2400" dirty="0">
                <a:latin typeface="Arial" panose="020B0604020202020204" pitchFamily="34" charset="0"/>
                <a:cs typeface="Arial" panose="020B0604020202020204" pitchFamily="34" charset="0"/>
              </a:rPr>
              <a:t>distance may be small     (&lt;1 </a:t>
            </a:r>
            <a:r>
              <a:rPr lang="en-US" altLang="en-US" sz="2400" dirty="0">
                <a:latin typeface="Arial" panose="020B0604020202020204" pitchFamily="34" charset="0"/>
                <a:cs typeface="Arial" panose="020B0604020202020204" pitchFamily="34" charset="0"/>
                <a:sym typeface="Symbol" pitchFamily="2" charset="2"/>
              </a:rPr>
              <a:t>m)</a:t>
            </a:r>
            <a:endParaRPr lang="en-US" altLang="en-US" sz="2400" dirty="0">
              <a:latin typeface="Arial" panose="020B0604020202020204" pitchFamily="34" charset="0"/>
              <a:cs typeface="Arial" panose="020B0604020202020204" pitchFamily="34" charset="0"/>
            </a:endParaRP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endocrine signaling = </a:t>
            </a:r>
            <a:r>
              <a:rPr lang="en-US" altLang="en-US" sz="2400" dirty="0">
                <a:latin typeface="Arial" panose="020B0604020202020204" pitchFamily="34" charset="0"/>
                <a:cs typeface="Arial" panose="020B0604020202020204" pitchFamily="34" charset="0"/>
              </a:rPr>
              <a:t>hormones are carried by the bloodstream to nearby cells or other organs</a:t>
            </a:r>
          </a:p>
          <a:p>
            <a:pPr lvl="1"/>
            <a:r>
              <a:rPr lang="en-US" altLang="en-US" sz="2400" dirty="0">
                <a:latin typeface="Arial" panose="020B0604020202020204" pitchFamily="34" charset="0"/>
                <a:cs typeface="Arial" panose="020B0604020202020204" pitchFamily="34" charset="0"/>
              </a:rPr>
              <a:t>distance may be great     (&gt;1 </a:t>
            </a:r>
            <a:r>
              <a:rPr lang="en-US" altLang="en-US" sz="2400" dirty="0">
                <a:latin typeface="Arial" panose="020B0604020202020204" pitchFamily="34" charset="0"/>
                <a:cs typeface="Arial" panose="020B0604020202020204" pitchFamily="34" charset="0"/>
                <a:sym typeface="Symbol" pitchFamily="2" charset="2"/>
              </a:rPr>
              <a:t>m)</a:t>
            </a:r>
            <a:endParaRPr lang="en-US" altLang="en-US" sz="24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33400" lvl="1" indent="0">
              <a:buNone/>
            </a:pPr>
            <a:endParaRPr lang="en-US" sz="2400" dirty="0">
              <a:latin typeface="Arial" panose="020B0604020202020204" pitchFamily="34" charset="0"/>
              <a:cs typeface="Arial" panose="020B0604020202020204" pitchFamily="34" charset="0"/>
            </a:endParaRPr>
          </a:p>
          <a:p>
            <a:pPr marL="50800" indent="0">
              <a:buNone/>
            </a:pPr>
            <a:endParaRPr lang="en-US" sz="2400" dirty="0"/>
          </a:p>
          <a:p>
            <a:endParaRPr lang="en-US" altLang="en-US" sz="240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a:spcBef>
                <a:spcPts val="363"/>
              </a:spcBef>
              <a:buClr>
                <a:srgbClr val="000000"/>
              </a:buClr>
              <a:buFontTx/>
              <a:buNone/>
            </a:pPr>
            <a:endParaRPr lang="en-US" altLang="en-US" sz="14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pic>
        <p:nvPicPr>
          <p:cNvPr id="3" name="Picture 2" descr="A two-part figure shows signaling by the neuroendocrine system by showing neuronal signaling in part a and endocrine signaling in part b.">
            <a:extLst>
              <a:ext uri="{FF2B5EF4-FFF2-40B4-BE49-F238E27FC236}">
                <a16:creationId xmlns:a16="http://schemas.microsoft.com/office/drawing/2014/main" id="{B303FAC1-74C2-ED4B-A3F0-B4CA3D30184F}"/>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5181600" y="1435181"/>
            <a:ext cx="3641148" cy="5284866"/>
          </a:xfrm>
          <a:prstGeom prst="rect">
            <a:avLst/>
          </a:prstGeom>
        </p:spPr>
      </p:pic>
    </p:spTree>
    <p:extLst>
      <p:ext uri="{BB962C8B-B14F-4D97-AF65-F5344CB8AC3E}">
        <p14:creationId xmlns:p14="http://schemas.microsoft.com/office/powerpoint/2010/main" val="15947944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2D24F-B163-4C9C-90B0-9AC255E18B7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Body Mass Index (BMI)</a:t>
            </a:r>
            <a:endParaRPr lang="en-AU" dirty="0"/>
          </a:p>
        </p:txBody>
      </p:sp>
      <mc:AlternateContent xmlns:mc="http://schemas.openxmlformats.org/markup-compatibility/2006" xmlns:a14="http://schemas.microsoft.com/office/drawing/2010/main">
        <mc:Choice Requires="a14">
          <p:sp>
            <p:nvSpPr>
              <p:cNvPr id="8" name="Google Shape;390;g847cf01710_0_68">
                <a:extLst>
                  <a:ext uri="{FF2B5EF4-FFF2-40B4-BE49-F238E27FC236}">
                    <a16:creationId xmlns:a16="http://schemas.microsoft.com/office/drawing/2014/main" id="{3CAB141C-FD95-1444-9173-AC92F42ED14E}"/>
                  </a:ext>
                </a:extLst>
              </p:cNvPr>
              <p:cNvSpPr txBox="1">
                <a:spLocks noChangeArrowheads="1"/>
              </p:cNvSpPr>
              <p:nvPr/>
            </p:nvSpPr>
            <p:spPr bwMode="auto">
              <a:xfrm>
                <a:off x="347114" y="1363662"/>
                <a:ext cx="8449772" cy="413067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body mass index (BMI) </a:t>
                </a:r>
                <a:r>
                  <a:rPr lang="en-US" sz="2400" dirty="0">
                    <a:latin typeface="Arial" panose="020B0604020202020204" pitchFamily="34" charset="0"/>
                    <a:cs typeface="Arial" panose="020B0604020202020204" pitchFamily="34" charset="0"/>
                  </a:rPr>
                  <a:t>= calculated as </a:t>
                </a:r>
                <a14:m>
                  <m:oMath xmlns:m="http://schemas.openxmlformats.org/officeDocument/2006/math">
                    <m:f>
                      <m:fPr>
                        <m:ctrlPr>
                          <a:rPr lang="en-US" sz="2400" i="1" smtClean="0">
                            <a:latin typeface="Cambria Math" panose="02040503050406030204" pitchFamily="18" charset="0"/>
                            <a:cs typeface="Arial" panose="020B0604020202020204" pitchFamily="34" charset="0"/>
                          </a:rPr>
                        </m:ctrlPr>
                      </m:fPr>
                      <m:num>
                        <m:r>
                          <m:rPr>
                            <m:nor/>
                          </m:rPr>
                          <a:rPr lang="en-US" sz="2400" dirty="0">
                            <a:latin typeface="Arial" panose="020B0604020202020204" pitchFamily="34" charset="0"/>
                            <a:cs typeface="Arial" panose="020B0604020202020204" pitchFamily="34" charset="0"/>
                          </a:rPr>
                          <m:t>weight</m:t>
                        </m:r>
                        <m:r>
                          <m:rPr>
                            <m:nor/>
                          </m:rPr>
                          <a:rPr lang="en-US" sz="2400"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in</m:t>
                        </m:r>
                        <m:r>
                          <m:rPr>
                            <m:nor/>
                          </m:rPr>
                          <a:rPr lang="en-US" sz="2400"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kg</m:t>
                        </m:r>
                      </m:num>
                      <m:den>
                        <m:r>
                          <m:rPr>
                            <m:nor/>
                          </m:rPr>
                          <a:rPr lang="en-US" sz="2400" b="0" i="0" dirty="0" smtClean="0">
                            <a:latin typeface="Arial" panose="020B0604020202020204" pitchFamily="34" charset="0"/>
                            <a:cs typeface="Arial" panose="020B0604020202020204" pitchFamily="34" charset="0"/>
                          </a:rPr>
                          <m:t>height</m:t>
                        </m:r>
                        <m:r>
                          <m:rPr>
                            <m:nor/>
                          </m:rPr>
                          <a:rPr lang="en-US" sz="2400"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in</m:t>
                        </m:r>
                        <m:r>
                          <m:rPr>
                            <m:nor/>
                          </m:rPr>
                          <a:rPr lang="en-US" sz="2400" dirty="0">
                            <a:latin typeface="Arial" panose="020B0604020202020204" pitchFamily="34" charset="0"/>
                            <a:cs typeface="Arial" panose="020B0604020202020204" pitchFamily="34" charset="0"/>
                          </a:rPr>
                          <m:t> </m:t>
                        </m:r>
                        <m:r>
                          <m:rPr>
                            <m:nor/>
                          </m:rPr>
                          <a:rPr lang="en-US" sz="2400" dirty="0">
                            <a:latin typeface="Arial" panose="020B0604020202020204" pitchFamily="34" charset="0"/>
                            <a:cs typeface="Arial" panose="020B0604020202020204" pitchFamily="34" charset="0"/>
                          </a:rPr>
                          <m:t>m</m:t>
                        </m:r>
                        <m:r>
                          <m:rPr>
                            <m:nor/>
                          </m:rPr>
                          <a:rPr lang="en-US" sz="2400" baseline="30000" dirty="0">
                            <a:latin typeface="Arial" panose="020B0604020202020204" pitchFamily="34" charset="0"/>
                            <a:cs typeface="Arial" panose="020B0604020202020204" pitchFamily="34" charset="0"/>
                          </a:rPr>
                          <m:t>2</m:t>
                        </m:r>
                      </m:den>
                    </m:f>
                  </m:oMath>
                </a14:m>
                <a:endParaRPr lang="en-US" sz="2400" dirty="0">
                  <a:latin typeface="Arial" panose="020B0604020202020204" pitchFamily="34" charset="0"/>
                  <a:cs typeface="Arial" panose="020B0604020202020204" pitchFamily="34" charset="0"/>
                </a:endParaRPr>
              </a:p>
              <a:p>
                <a:pPr lvl="1"/>
                <a:r>
                  <a:rPr lang="en-US" sz="2400" dirty="0">
                    <a:latin typeface="Arial" panose="020B0604020202020204" pitchFamily="34" charset="0"/>
                    <a:cs typeface="Arial" panose="020B0604020202020204" pitchFamily="34" charset="0"/>
                  </a:rPr>
                  <a:t>&lt; 25 is considered normal</a:t>
                </a:r>
              </a:p>
              <a:p>
                <a:pPr lvl="1"/>
                <a:r>
                  <a:rPr lang="en-US" sz="2400" dirty="0">
                    <a:latin typeface="Arial" panose="020B0604020202020204" pitchFamily="34" charset="0"/>
                    <a:cs typeface="Arial" panose="020B0604020202020204" pitchFamily="34" charset="0"/>
                  </a:rPr>
                  <a:t>25 to 30 is overweight</a:t>
                </a:r>
              </a:p>
              <a:p>
                <a:pPr lvl="1"/>
                <a:r>
                  <a:rPr lang="en-US" sz="2400" dirty="0">
                    <a:latin typeface="Arial" panose="020B0604020202020204" pitchFamily="34" charset="0"/>
                    <a:cs typeface="Arial" panose="020B0604020202020204" pitchFamily="34" charset="0"/>
                  </a:rPr>
                  <a:t>&gt; 30 indicates </a:t>
                </a:r>
                <a:r>
                  <a:rPr lang="en-US" sz="2400" b="1" dirty="0">
                    <a:latin typeface="Arial" panose="020B0604020202020204" pitchFamily="34" charset="0"/>
                    <a:cs typeface="Arial" panose="020B0604020202020204" pitchFamily="34" charset="0"/>
                  </a:rPr>
                  <a:t>obesity </a:t>
                </a:r>
              </a:p>
              <a:p>
                <a:pPr lvl="1"/>
                <a:r>
                  <a:rPr lang="en-US" sz="2400" dirty="0">
                    <a:latin typeface="Arial" panose="020B0604020202020204" pitchFamily="34" charset="0"/>
                    <a:cs typeface="Arial" panose="020B0604020202020204" pitchFamily="34" charset="0"/>
                  </a:rPr>
                  <a:t>&gt; 40 indicates severe obesity</a:t>
                </a:r>
                <a:r>
                  <a:rPr lang="en-US" sz="2400" b="1" dirty="0">
                    <a:latin typeface="Arial" panose="020B0604020202020204" pitchFamily="34" charset="0"/>
                    <a:cs typeface="Arial" panose="020B0604020202020204" pitchFamily="34" charset="0"/>
                  </a:rPr>
                  <a:t> </a:t>
                </a:r>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obesity increases the likelihood of type 2 diabetes, heart attack, stroke, and cancers of the colon, breast, prostate, and endometrium</a:t>
                </a:r>
              </a:p>
              <a:p>
                <a:pPr marL="50800" indent="0">
                  <a:buNone/>
                </a:pPr>
                <a:endParaRPr lang="en-US" sz="2400" dirty="0">
                  <a:latin typeface="Arial" panose="020B0604020202020204" pitchFamily="34" charset="0"/>
                  <a:cs typeface="Arial" panose="020B0604020202020204" pitchFamily="34" charset="0"/>
                </a:endParaRPr>
              </a:p>
            </p:txBody>
          </p:sp>
        </mc:Choice>
        <mc:Fallback xmlns="">
          <p:sp>
            <p:nvSpPr>
              <p:cNvPr id="8" name="Google Shape;390;g847cf01710_0_68">
                <a:extLst>
                  <a:ext uri="{FF2B5EF4-FFF2-40B4-BE49-F238E27FC236}">
                    <a16:creationId xmlns:a16="http://schemas.microsoft.com/office/drawing/2014/main" id="{3CAB141C-FD95-1444-9173-AC92F42ED14E}"/>
                  </a:ext>
                </a:extLst>
              </p:cNvPr>
              <p:cNvSpPr txBox="1">
                <a:spLocks noRot="1" noChangeAspect="1" noMove="1" noResize="1" noEditPoints="1" noAdjustHandles="1" noChangeArrowheads="1" noChangeShapeType="1" noTextEdit="1"/>
              </p:cNvSpPr>
              <p:nvPr/>
            </p:nvSpPr>
            <p:spPr bwMode="auto">
              <a:xfrm>
                <a:off x="347114" y="1363662"/>
                <a:ext cx="8449772" cy="4130675"/>
              </a:xfrm>
              <a:prstGeom prst="rect">
                <a:avLst/>
              </a:prstGeom>
              <a:blipFill>
                <a:blip r:embed="rId3"/>
                <a:stretch>
                  <a:fillRect l="-450" t="-1227" r="-450" b="-306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spTree>
    <p:extLst>
      <p:ext uri="{BB962C8B-B14F-4D97-AF65-F5344CB8AC3E}">
        <p14:creationId xmlns:p14="http://schemas.microsoft.com/office/powerpoint/2010/main" val="206932476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con P 4">
            <a:extLst>
              <a:ext uri="{FF2B5EF4-FFF2-40B4-BE49-F238E27FC236}">
                <a16:creationId xmlns:a16="http://schemas.microsoft.com/office/drawing/2014/main" id="{A744B895-31A9-437F-A28B-EF91E201F6C5}"/>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78903" y="412504"/>
            <a:ext cx="944962" cy="701101"/>
          </a:xfrm>
          <a:prstGeom prst="rect">
            <a:avLst/>
          </a:prstGeom>
        </p:spPr>
      </p:pic>
      <p:sp>
        <p:nvSpPr>
          <p:cNvPr id="2" name="Title 1">
            <a:extLst>
              <a:ext uri="{FF2B5EF4-FFF2-40B4-BE49-F238E27FC236}">
                <a16:creationId xmlns:a16="http://schemas.microsoft.com/office/drawing/2014/main" id="{E00F8EB6-A617-468F-87DE-86594F76A0FE}"/>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(2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Maintaining an optimal body mass is an important priority in the adult mammal. </a:t>
            </a:r>
            <a:r>
              <a:rPr lang="en-US" sz="2400" dirty="0">
                <a:latin typeface="Arial" panose="020B0604020202020204" pitchFamily="34" charset="0"/>
                <a:cs typeface="Arial" panose="020B0604020202020204" pitchFamily="34" charset="0"/>
              </a:rPr>
              <a:t>Body mass is a function of dietary intake, physical activity, and the choice of metabolic fuel, all of which are subject to hormonal regulation. Hormonal signals between the brain, the adipose tissue, and the gastrointestinal tract help to set activity and feeding behavior. </a:t>
            </a:r>
          </a:p>
          <a:p>
            <a:endParaRPr lang="en-US" sz="2400" dirty="0"/>
          </a:p>
          <a:p>
            <a:endParaRPr lang="en-US" sz="2400" dirty="0"/>
          </a:p>
        </p:txBody>
      </p:sp>
    </p:spTree>
    <p:extLst>
      <p:ext uri="{BB962C8B-B14F-4D97-AF65-F5344CB8AC3E}">
        <p14:creationId xmlns:p14="http://schemas.microsoft.com/office/powerpoint/2010/main" val="29384471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AEDDE-12AB-4A12-BB92-AFE77389A286}"/>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Fates of Excess Dietary Calories</a:t>
            </a:r>
            <a:endParaRPr lang="en-AU" dirty="0"/>
          </a:p>
        </p:txBody>
      </p:sp>
      <p:sp>
        <p:nvSpPr>
          <p:cNvPr id="8" name="Google Shape;390;g847cf01710_0_68">
            <a:extLst>
              <a:ext uri="{FF2B5EF4-FFF2-40B4-BE49-F238E27FC236}">
                <a16:creationId xmlns:a16="http://schemas.microsoft.com/office/drawing/2014/main" id="{3CAB141C-FD95-1444-9173-AC92F42ED14E}"/>
              </a:ext>
            </a:extLst>
          </p:cNvPr>
          <p:cNvSpPr txBox="1">
            <a:spLocks noChangeArrowheads="1"/>
          </p:cNvSpPr>
          <p:nvPr/>
        </p:nvSpPr>
        <p:spPr bwMode="auto">
          <a:xfrm>
            <a:off x="347114" y="1676400"/>
            <a:ext cx="844977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body deals with an excess of dietary calories by:</a:t>
            </a:r>
          </a:p>
          <a:p>
            <a:pPr lvl="1"/>
            <a:r>
              <a:rPr lang="en-US" sz="2400" dirty="0">
                <a:latin typeface="Arial" panose="020B0604020202020204" pitchFamily="34" charset="0"/>
                <a:cs typeface="Arial" panose="020B0604020202020204" pitchFamily="34" charset="0"/>
              </a:rPr>
              <a:t>converting excess fuel to fat and storing it in adipose tissue</a:t>
            </a:r>
          </a:p>
          <a:p>
            <a:pPr lvl="1"/>
            <a:r>
              <a:rPr lang="en-US" sz="2400" dirty="0">
                <a:latin typeface="Arial" panose="020B0604020202020204" pitchFamily="34" charset="0"/>
                <a:cs typeface="Arial" panose="020B0604020202020204" pitchFamily="34" charset="0"/>
              </a:rPr>
              <a:t>burning excess fuel by extra exercise</a:t>
            </a:r>
          </a:p>
          <a:p>
            <a:pPr lvl="1"/>
            <a:r>
              <a:rPr lang="en-US" sz="2400" dirty="0">
                <a:latin typeface="Arial" panose="020B0604020202020204" pitchFamily="34" charset="0"/>
                <a:cs typeface="Arial" panose="020B0604020202020204" pitchFamily="34" charset="0"/>
              </a:rPr>
              <a:t>“wasting” fuel by diverting it to heat production (thermogenesis) by uncoupled mitochondria </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in mammals, hormonal and neuronal signals act to keep fuel intake and energy expenditure in balance</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261806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9F807-32EA-4321-9C0E-793DEECE604A}"/>
              </a:ext>
            </a:extLst>
          </p:cNvPr>
          <p:cNvSpPr>
            <a:spLocks noGrp="1"/>
          </p:cNvSpPr>
          <p:nvPr>
            <p:ph type="title"/>
          </p:nvPr>
        </p:nvSpPr>
        <p:spPr/>
        <p:txBody>
          <a:bodyPr/>
          <a:lstStyle/>
          <a:p>
            <a:r>
              <a:rPr lang="en-US" dirty="0">
                <a:solidFill>
                  <a:srgbClr val="4E4CB4"/>
                </a:solidFill>
                <a:latin typeface="Arial" panose="020B0604020202020204" pitchFamily="34" charset="0"/>
                <a:cs typeface="Arial" panose="020B0604020202020204" pitchFamily="34" charset="0"/>
              </a:rPr>
              <a:t>Adipose Tissue Has Important Endocrine Functions</a:t>
            </a:r>
            <a:endParaRPr lang="en-AU" dirty="0">
              <a:solidFill>
                <a:srgbClr val="4E4CB4"/>
              </a:solidFill>
            </a:endParaRPr>
          </a:p>
        </p:txBody>
      </p:sp>
      <p:sp>
        <p:nvSpPr>
          <p:cNvPr id="8" name="Google Shape;390;g847cf01710_0_68">
            <a:extLst>
              <a:ext uri="{FF2B5EF4-FFF2-40B4-BE49-F238E27FC236}">
                <a16:creationId xmlns:a16="http://schemas.microsoft.com/office/drawing/2014/main" id="{3CAB141C-FD95-1444-9173-AC92F42ED14E}"/>
              </a:ext>
            </a:extLst>
          </p:cNvPr>
          <p:cNvSpPr txBox="1">
            <a:spLocks noChangeArrowheads="1"/>
          </p:cNvSpPr>
          <p:nvPr/>
        </p:nvSpPr>
        <p:spPr bwMode="auto">
          <a:xfrm>
            <a:off x="685800" y="1944034"/>
            <a:ext cx="3486150"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“adiposity negative-feedback” model = suggests that eating behavior is inhibited and energy expenditure is increased whenever body weight exceeds a certain “set point” value</a:t>
            </a:r>
          </a:p>
        </p:txBody>
      </p:sp>
      <p:pic>
        <p:nvPicPr>
          <p:cNvPr id="3" name="Picture 2" descr="A yellow circle with wavy edges is labeled adipose tissue and is surrounded by a dashed outline in the same shape. A yellow box labeled food above has an arrow labeled synthesis of fat that points down to adipose tissue. An arrow labeled beta oxidation of fat points down from adipose tissue to a yellow box labeled energy, heat. An arrow points right from adipose tissue from leptin. A dashed arrow points up from leptin to a red “X” in a red circle next to the arrow from food to adipose tissue and a similar dashed arrow points down from leptin to a green triangle enclosed in a green circle next to the arrow from adipose tissue to energy, heat.">
            <a:extLst>
              <a:ext uri="{FF2B5EF4-FFF2-40B4-BE49-F238E27FC236}">
                <a16:creationId xmlns:a16="http://schemas.microsoft.com/office/drawing/2014/main" id="{962B2A01-0D50-2D4C-8131-5B586A6D6D03}"/>
              </a:ext>
            </a:extLst>
          </p:cNvPr>
          <p:cNvPicPr>
            <a:picLocks noChangeAspect="1"/>
          </p:cNvPicPr>
          <p:nvPr/>
        </p:nvPicPr>
        <p:blipFill>
          <a:blip r:embed="rId3"/>
          <a:stretch>
            <a:fillRect/>
          </a:stretch>
        </p:blipFill>
        <p:spPr>
          <a:xfrm>
            <a:off x="4876802" y="1905000"/>
            <a:ext cx="3486150" cy="4169709"/>
          </a:xfrm>
          <a:prstGeom prst="rect">
            <a:avLst/>
          </a:prstGeom>
        </p:spPr>
      </p:pic>
    </p:spTree>
    <p:extLst>
      <p:ext uri="{BB962C8B-B14F-4D97-AF65-F5344CB8AC3E}">
        <p14:creationId xmlns:p14="http://schemas.microsoft.com/office/powerpoint/2010/main" val="328099565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con P 4">
            <a:extLst>
              <a:ext uri="{FF2B5EF4-FFF2-40B4-BE49-F238E27FC236}">
                <a16:creationId xmlns:a16="http://schemas.microsoft.com/office/drawing/2014/main" id="{D7E3DC87-9C4D-41B6-8D27-D67932AD661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78903" y="412504"/>
            <a:ext cx="944962" cy="701101"/>
          </a:xfrm>
          <a:prstGeom prst="rect">
            <a:avLst/>
          </a:prstGeom>
        </p:spPr>
      </p:pic>
      <p:sp>
        <p:nvSpPr>
          <p:cNvPr id="2" name="Title 1">
            <a:extLst>
              <a:ext uri="{FF2B5EF4-FFF2-40B4-BE49-F238E27FC236}">
                <a16:creationId xmlns:a16="http://schemas.microsoft.com/office/drawing/2014/main" id="{00C4761E-1490-4E42-97FD-86E6F8024DD0}"/>
              </a:ext>
            </a:extLst>
          </p:cNvPr>
          <p:cNvSpPr>
            <a:spLocks noGrp="1"/>
          </p:cNvSpPr>
          <p:nvPr>
            <p:ph type="title"/>
          </p:nvPr>
        </p:nvSpPr>
        <p:spPr/>
        <p:txBody>
          <a:bodyPr/>
          <a:lstStyle/>
          <a:p>
            <a:r>
              <a:rPr lang="en-US" altLang="en-US" dirty="0">
                <a:solidFill>
                  <a:srgbClr val="1D6E7D"/>
                </a:solidFill>
                <a:latin typeface="Arial" panose="020B0604020202020204" pitchFamily="34" charset="0"/>
                <a:cs typeface="Arial" panose="020B0604020202020204" pitchFamily="34" charset="0"/>
                <a:sym typeface="Calibri" panose="020F0502020204030204" pitchFamily="34" charset="0"/>
              </a:rPr>
              <a:t>Principle</a:t>
            </a:r>
            <a:r>
              <a:rPr lang="en-US" altLang="en-US" dirty="0">
                <a:solidFill>
                  <a:srgbClr val="1D6E7D"/>
                </a:solidFill>
                <a:latin typeface="Arial" panose="020B0604020202020204" pitchFamily="34" charset="0"/>
                <a:cs typeface="Arial" panose="020B0604020202020204" pitchFamily="34" charset="0"/>
              </a:rPr>
              <a:t> 4</a:t>
            </a:r>
            <a:r>
              <a:rPr lang="en-US" altLang="en-US" sz="2000" b="0" dirty="0">
                <a:solidFill>
                  <a:srgbClr val="1D6E7D"/>
                </a:solidFill>
                <a:latin typeface="Arial" panose="020B0604020202020204" pitchFamily="34" charset="0"/>
                <a:cs typeface="Arial" panose="020B0604020202020204" pitchFamily="34" charset="0"/>
              </a:rPr>
              <a:t> (3 of 4)</a:t>
            </a:r>
            <a:endParaRPr lang="en-AU" sz="2000" dirty="0"/>
          </a:p>
        </p:txBody>
      </p:sp>
      <p:sp>
        <p:nvSpPr>
          <p:cNvPr id="23555" name="Text Placeholder 2">
            <a:extLst>
              <a:ext uri="{FF2B5EF4-FFF2-40B4-BE49-F238E27FC236}">
                <a16:creationId xmlns:a16="http://schemas.microsoft.com/office/drawing/2014/main" id="{0E084D76-9356-AC41-9C8E-AB31AD60E3A4}"/>
              </a:ext>
            </a:extLst>
          </p:cNvPr>
          <p:cNvSpPr txBox="1">
            <a:spLocks noChangeArrowheads="1"/>
          </p:cNvSpPr>
          <p:nvPr/>
        </p:nvSpPr>
        <p:spPr bwMode="auto">
          <a:xfrm>
            <a:off x="685800" y="1865313"/>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1143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429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429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8288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286000" indent="-3429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7432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32004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6576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4114800" indent="-3429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pPr>
              <a:buNone/>
            </a:pPr>
            <a:r>
              <a:rPr lang="en-US" sz="2400" b="1" dirty="0">
                <a:latin typeface="Arial" panose="020B0604020202020204" pitchFamily="34" charset="0"/>
                <a:cs typeface="Arial" panose="020B0604020202020204" pitchFamily="34" charset="0"/>
              </a:rPr>
              <a:t>Maintaining an optimal body mass is an important priority in the adult mammal. </a:t>
            </a:r>
            <a:r>
              <a:rPr lang="en-US" sz="2400" dirty="0">
                <a:latin typeface="Arial" panose="020B0604020202020204" pitchFamily="34" charset="0"/>
                <a:cs typeface="Arial" panose="020B0604020202020204" pitchFamily="34" charset="0"/>
              </a:rPr>
              <a:t>Body mass is a function of dietary intake, physical activity, and the choice of metabolic fuel, all of which are subject to hormonal regulation. Hormonal signals between the brain, the adipose tissue, and the gastrointestinal tract help to set activity and feeding behavior. </a:t>
            </a:r>
          </a:p>
          <a:p>
            <a:endParaRPr lang="en-US" sz="2400" dirty="0"/>
          </a:p>
          <a:p>
            <a:endParaRPr lang="en-US" sz="2400" dirty="0"/>
          </a:p>
        </p:txBody>
      </p:sp>
    </p:spTree>
    <p:extLst>
      <p:ext uri="{BB962C8B-B14F-4D97-AF65-F5344CB8AC3E}">
        <p14:creationId xmlns:p14="http://schemas.microsoft.com/office/powerpoint/2010/main" val="22755562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8C98F-F753-46D5-A878-0FEA81A5DB44}"/>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Adipose Tissue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Produces Adipokines</a:t>
            </a:r>
            <a:endParaRPr lang="en-AU" dirty="0"/>
          </a:p>
        </p:txBody>
      </p:sp>
      <p:sp>
        <p:nvSpPr>
          <p:cNvPr id="8" name="Google Shape;390;g847cf01710_0_68">
            <a:extLst>
              <a:ext uri="{FF2B5EF4-FFF2-40B4-BE49-F238E27FC236}">
                <a16:creationId xmlns:a16="http://schemas.microsoft.com/office/drawing/2014/main" id="{3CAB141C-FD95-1444-9173-AC92F42ED14E}"/>
              </a:ext>
            </a:extLst>
          </p:cNvPr>
          <p:cNvSpPr txBox="1">
            <a:spLocks noChangeArrowheads="1"/>
          </p:cNvSpPr>
          <p:nvPr/>
        </p:nvSpPr>
        <p:spPr bwMode="auto">
          <a:xfrm>
            <a:off x="347114" y="1676400"/>
            <a:ext cx="844977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adipose tissue is an important endocrine organ that produces </a:t>
            </a:r>
            <a:r>
              <a:rPr lang="en-US" sz="2400" b="1" dirty="0">
                <a:latin typeface="Arial" panose="020B0604020202020204" pitchFamily="34" charset="0"/>
                <a:cs typeface="Arial" panose="020B0604020202020204" pitchFamily="34" charset="0"/>
              </a:rPr>
              <a:t>adipokines </a:t>
            </a:r>
            <a:r>
              <a:rPr lang="en-US" sz="2400" dirty="0">
                <a:latin typeface="Arial" panose="020B0604020202020204" pitchFamily="34" charset="0"/>
                <a:cs typeface="Arial" panose="020B0604020202020204" pitchFamily="34" charset="0"/>
              </a:rPr>
              <a:t>(peptide hormones)</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adipokines may act locally or systemically (endocrine action)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adipokines carry information about the adequacy of the energy reserves (TAGs) stored in adipose tissue to other tissues and to the brain</a:t>
            </a: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3957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9D6BC-57F1-4451-A7F9-F66301711259}"/>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Leptin is an Adipokine</a:t>
            </a:r>
            <a:endParaRPr lang="en-AU" dirty="0"/>
          </a:p>
        </p:txBody>
      </p:sp>
      <p:sp>
        <p:nvSpPr>
          <p:cNvPr id="8" name="Google Shape;390;g847cf01710_0_68">
            <a:extLst>
              <a:ext uri="{FF2B5EF4-FFF2-40B4-BE49-F238E27FC236}">
                <a16:creationId xmlns:a16="http://schemas.microsoft.com/office/drawing/2014/main" id="{3CAB141C-FD95-1444-9173-AC92F42ED14E}"/>
              </a:ext>
            </a:extLst>
          </p:cNvPr>
          <p:cNvSpPr txBox="1">
            <a:spLocks noChangeArrowheads="1"/>
          </p:cNvSpPr>
          <p:nvPr/>
        </p:nvSpPr>
        <p:spPr bwMode="auto">
          <a:xfrm>
            <a:off x="347114" y="1676400"/>
            <a:ext cx="8449772"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leptin </a:t>
            </a:r>
            <a:r>
              <a:rPr lang="en-US" sz="2400" dirty="0">
                <a:latin typeface="Arial" panose="020B0604020202020204" pitchFamily="34" charset="0"/>
                <a:cs typeface="Arial" panose="020B0604020202020204" pitchFamily="34" charset="0"/>
              </a:rPr>
              <a:t>= an adipokine produced by adipose tissue that regulates feeding behavior and energy expenditure to maintain adequate reserves of fat</a:t>
            </a:r>
          </a:p>
          <a:p>
            <a:pPr lvl="1"/>
            <a:r>
              <a:rPr lang="en-US" sz="2400" dirty="0">
                <a:latin typeface="Arial" panose="020B0604020202020204" pitchFamily="34" charset="0"/>
                <a:cs typeface="Arial" panose="020B0604020202020204" pitchFamily="34" charset="0"/>
              </a:rPr>
              <a:t>production and release increases with number and size of adipocytes </a:t>
            </a:r>
          </a:p>
          <a:p>
            <a:pPr marL="50800" indent="0">
              <a:buNone/>
            </a:pPr>
            <a:r>
              <a:rPr lang="en-US" sz="2400" dirty="0">
                <a:latin typeface="Arial" panose="020B0604020202020204" pitchFamily="34" charset="0"/>
                <a:cs typeface="Arial" panose="020B0604020202020204" pitchFamily="34" charset="0"/>
              </a:rPr>
              <a:t> </a:t>
            </a:r>
          </a:p>
          <a:p>
            <a:endParaRPr lang="en-US" sz="2400" dirty="0"/>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3646071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F204D7-D285-409A-AA11-F6DC6E96C465}"/>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Obesity Caused by Defective </a:t>
            </a:r>
            <a:br>
              <a:rPr lang="en-US" dirty="0">
                <a:solidFill>
                  <a:schemeClr val="tx1"/>
                </a:solidFill>
                <a:latin typeface="Arial" panose="020B0604020202020204" pitchFamily="34" charset="0"/>
                <a:cs typeface="Arial" panose="020B0604020202020204" pitchFamily="34" charset="0"/>
              </a:rPr>
            </a:br>
            <a:r>
              <a:rPr lang="en-US" dirty="0">
                <a:solidFill>
                  <a:schemeClr val="tx1"/>
                </a:solidFill>
                <a:latin typeface="Arial" panose="020B0604020202020204" pitchFamily="34" charset="0"/>
                <a:cs typeface="Arial" panose="020B0604020202020204" pitchFamily="34" charset="0"/>
              </a:rPr>
              <a:t>Leptin Production</a:t>
            </a:r>
            <a:endParaRPr lang="en-AU" dirty="0"/>
          </a:p>
        </p:txBody>
      </p:sp>
      <p:sp>
        <p:nvSpPr>
          <p:cNvPr id="8" name="Google Shape;390;g847cf01710_0_68">
            <a:extLst>
              <a:ext uri="{FF2B5EF4-FFF2-40B4-BE49-F238E27FC236}">
                <a16:creationId xmlns:a16="http://schemas.microsoft.com/office/drawing/2014/main" id="{3CAB141C-FD95-1444-9173-AC92F42ED14E}"/>
              </a:ext>
            </a:extLst>
          </p:cNvPr>
          <p:cNvSpPr txBox="1">
            <a:spLocks noChangeArrowheads="1"/>
          </p:cNvSpPr>
          <p:nvPr/>
        </p:nvSpPr>
        <p:spPr bwMode="auto">
          <a:xfrm>
            <a:off x="247984" y="1524000"/>
            <a:ext cx="4758286"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mice with two defective copies of the </a:t>
            </a:r>
            <a:r>
              <a:rPr lang="en-US" sz="2400" i="1" dirty="0">
                <a:latin typeface="Arial" panose="020B0604020202020204" pitchFamily="34" charset="0"/>
                <a:cs typeface="Arial" panose="020B0604020202020204" pitchFamily="34" charset="0"/>
              </a:rPr>
              <a:t>OB </a:t>
            </a:r>
            <a:r>
              <a:rPr lang="en-US" sz="2400" dirty="0">
                <a:latin typeface="Arial" panose="020B0604020202020204" pitchFamily="34" charset="0"/>
                <a:cs typeface="Arial" panose="020B0604020202020204" pitchFamily="34" charset="0"/>
              </a:rPr>
              <a:t>(obese) gene (</a:t>
            </a:r>
            <a:r>
              <a:rPr lang="en-US" sz="2400" i="1" dirty="0" err="1">
                <a:latin typeface="Arial" panose="020B0604020202020204" pitchFamily="34" charset="0"/>
                <a:cs typeface="Arial" panose="020B0604020202020204" pitchFamily="34" charset="0"/>
              </a:rPr>
              <a:t>ob</a:t>
            </a:r>
            <a:r>
              <a:rPr lang="en-US" sz="2400" dirty="0">
                <a:latin typeface="Arial" panose="020B0604020202020204" pitchFamily="34" charset="0"/>
                <a:cs typeface="Arial" panose="020B0604020202020204" pitchFamily="34" charset="0"/>
              </a:rPr>
              <a:t>/</a:t>
            </a:r>
            <a:r>
              <a:rPr lang="en-US" sz="2400" i="1" dirty="0" err="1">
                <a:latin typeface="Arial" panose="020B0604020202020204" pitchFamily="34" charset="0"/>
                <a:cs typeface="Arial" panose="020B0604020202020204" pitchFamily="34" charset="0"/>
              </a:rPr>
              <a:t>ob</a:t>
            </a:r>
            <a:r>
              <a:rPr lang="en-US" sz="2400" dirty="0">
                <a:latin typeface="Arial" panose="020B0604020202020204" pitchFamily="34" charset="0"/>
                <a:cs typeface="Arial" panose="020B0604020202020204" pitchFamily="34" charset="0"/>
              </a:rPr>
              <a:t>) show the behavior and physiology of animals in a constant state of starvation</a:t>
            </a:r>
          </a:p>
          <a:p>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leptin injections into </a:t>
            </a:r>
            <a:r>
              <a:rPr lang="en-US" sz="2400" i="1" dirty="0" err="1">
                <a:latin typeface="Arial" panose="020B0604020202020204" pitchFamily="34" charset="0"/>
                <a:cs typeface="Arial" panose="020B0604020202020204" pitchFamily="34" charset="0"/>
              </a:rPr>
              <a:t>ob</a:t>
            </a:r>
            <a:r>
              <a:rPr lang="en-US" sz="2400" dirty="0">
                <a:latin typeface="Arial" panose="020B0604020202020204" pitchFamily="34" charset="0"/>
                <a:cs typeface="Arial" panose="020B0604020202020204" pitchFamily="34" charset="0"/>
              </a:rPr>
              <a:t>/</a:t>
            </a:r>
            <a:r>
              <a:rPr lang="en-US" sz="2400" i="1" dirty="0" err="1">
                <a:latin typeface="Arial" panose="020B0604020202020204" pitchFamily="34" charset="0"/>
                <a:cs typeface="Arial" panose="020B0604020202020204" pitchFamily="34" charset="0"/>
              </a:rPr>
              <a:t>ob</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mice cause the mice to:</a:t>
            </a:r>
          </a:p>
          <a:p>
            <a:pPr lvl="1"/>
            <a:r>
              <a:rPr lang="en-US" sz="2400" dirty="0">
                <a:latin typeface="Arial" panose="020B0604020202020204" pitchFamily="34" charset="0"/>
                <a:cs typeface="Arial" panose="020B0604020202020204" pitchFamily="34" charset="0"/>
              </a:rPr>
              <a:t>eat less</a:t>
            </a:r>
          </a:p>
          <a:p>
            <a:pPr lvl="1"/>
            <a:r>
              <a:rPr lang="en-US" sz="2400" dirty="0">
                <a:latin typeface="Arial" panose="020B0604020202020204" pitchFamily="34" charset="0"/>
                <a:cs typeface="Arial" panose="020B0604020202020204" pitchFamily="34" charset="0"/>
              </a:rPr>
              <a:t>lose weight</a:t>
            </a:r>
          </a:p>
          <a:p>
            <a:pPr lvl="1"/>
            <a:r>
              <a:rPr lang="en-US" sz="2400" dirty="0">
                <a:latin typeface="Arial" panose="020B0604020202020204" pitchFamily="34" charset="0"/>
                <a:cs typeface="Arial" panose="020B0604020202020204" pitchFamily="34" charset="0"/>
              </a:rPr>
              <a:t>increase locomotor activity and thermogenesis</a:t>
            </a:r>
          </a:p>
          <a:p>
            <a:endParaRPr lang="en-US" sz="2400"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endParaRPr lang="en-US" sz="2400" dirty="0"/>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p:txBody>
      </p:sp>
      <p:pic>
        <p:nvPicPr>
          <p:cNvPr id="3" name="Picture 2" descr="A figure shows two dark brown mice that have defects in the italicized O B end italics gene. The left-hand mouse is very overweight. The right-hand mouse received daily injections of leptin and appears to be a normal weight.">
            <a:extLst>
              <a:ext uri="{FF2B5EF4-FFF2-40B4-BE49-F238E27FC236}">
                <a16:creationId xmlns:a16="http://schemas.microsoft.com/office/drawing/2014/main" id="{9EDBAFCA-1CE3-C746-8D2A-71425DBC4121}"/>
              </a:ext>
            </a:extLst>
          </p:cNvPr>
          <p:cNvPicPr>
            <a:picLocks noChangeAspect="1"/>
          </p:cNvPicPr>
          <p:nvPr/>
        </p:nvPicPr>
        <p:blipFill>
          <a:blip r:embed="rId3"/>
          <a:stretch>
            <a:fillRect/>
          </a:stretch>
        </p:blipFill>
        <p:spPr>
          <a:xfrm>
            <a:off x="5006270" y="2438400"/>
            <a:ext cx="3822700" cy="2509108"/>
          </a:xfrm>
          <a:prstGeom prst="rect">
            <a:avLst/>
          </a:prstGeom>
        </p:spPr>
      </p:pic>
    </p:spTree>
    <p:extLst>
      <p:ext uri="{BB962C8B-B14F-4D97-AF65-F5344CB8AC3E}">
        <p14:creationId xmlns:p14="http://schemas.microsoft.com/office/powerpoint/2010/main" val="243744961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1DCB9-7EFF-4428-9156-DA29F4E2F0C2}"/>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The Leptin Receptor</a:t>
            </a:r>
            <a:endParaRPr lang="en-AU" dirty="0"/>
          </a:p>
        </p:txBody>
      </p:sp>
      <p:sp>
        <p:nvSpPr>
          <p:cNvPr id="8" name="Google Shape;390;g847cf01710_0_68">
            <a:extLst>
              <a:ext uri="{FF2B5EF4-FFF2-40B4-BE49-F238E27FC236}">
                <a16:creationId xmlns:a16="http://schemas.microsoft.com/office/drawing/2014/main" id="{3CAB141C-FD95-1444-9173-AC92F42ED14E}"/>
              </a:ext>
            </a:extLst>
          </p:cNvPr>
          <p:cNvSpPr txBox="1">
            <a:spLocks noChangeArrowheads="1"/>
          </p:cNvSpPr>
          <p:nvPr/>
        </p:nvSpPr>
        <p:spPr bwMode="auto">
          <a:xfrm>
            <a:off x="202735" y="1363660"/>
            <a:ext cx="4529686"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b="1" dirty="0">
                <a:latin typeface="Arial" panose="020B0604020202020204" pitchFamily="34" charset="0"/>
                <a:cs typeface="Arial" panose="020B0604020202020204" pitchFamily="34" charset="0"/>
              </a:rPr>
              <a:t>leptin receptor</a:t>
            </a:r>
            <a:r>
              <a:rPr lang="en-US" sz="2400" dirty="0">
                <a:latin typeface="Arial" panose="020B0604020202020204" pitchFamily="34" charset="0"/>
                <a:cs typeface="Arial" panose="020B0604020202020204" pitchFamily="34" charset="0"/>
              </a:rPr>
              <a:t> = receptor encoded by the </a:t>
            </a:r>
            <a:r>
              <a:rPr lang="en-US" sz="2400" i="1" dirty="0">
                <a:latin typeface="Arial" panose="020B0604020202020204" pitchFamily="34" charset="0"/>
                <a:cs typeface="Arial" panose="020B0604020202020204" pitchFamily="34" charset="0"/>
              </a:rPr>
              <a:t>DB </a:t>
            </a:r>
            <a:r>
              <a:rPr lang="en-US" sz="2400" dirty="0">
                <a:latin typeface="Arial" panose="020B0604020202020204" pitchFamily="34" charset="0"/>
                <a:cs typeface="Arial" panose="020B0604020202020204" pitchFamily="34" charset="0"/>
              </a:rPr>
              <a:t>(diabetic) gene that permits signaling by leptin</a:t>
            </a:r>
          </a:p>
          <a:p>
            <a:pPr lvl="1"/>
            <a:r>
              <a:rPr lang="en-US" sz="2400" dirty="0">
                <a:latin typeface="Arial" panose="020B0604020202020204" pitchFamily="34" charset="0"/>
                <a:cs typeface="Arial" panose="020B0604020202020204" pitchFamily="34" charset="0"/>
              </a:rPr>
              <a:t>expressed primarily in neurons of the </a:t>
            </a:r>
            <a:r>
              <a:rPr lang="en-US" sz="2400" b="1" dirty="0">
                <a:latin typeface="Arial" panose="020B0604020202020204" pitchFamily="34" charset="0"/>
                <a:cs typeface="Arial" panose="020B0604020202020204" pitchFamily="34" charset="0"/>
              </a:rPr>
              <a:t>arcuate nucleus </a:t>
            </a:r>
            <a:r>
              <a:rPr lang="en-US" sz="2400" dirty="0">
                <a:latin typeface="Arial" panose="020B0604020202020204" pitchFamily="34" charset="0"/>
                <a:cs typeface="Arial" panose="020B0604020202020204" pitchFamily="34" charset="0"/>
              </a:rPr>
              <a:t>of the hypothalamus</a:t>
            </a:r>
          </a:p>
          <a:p>
            <a:pPr lvl="1"/>
            <a:r>
              <a:rPr lang="en-US" sz="2400" i="1" dirty="0" err="1">
                <a:latin typeface="Arial" panose="020B0604020202020204" pitchFamily="34" charset="0"/>
                <a:cs typeface="Arial" panose="020B0604020202020204" pitchFamily="34" charset="0"/>
              </a:rPr>
              <a:t>db</a:t>
            </a:r>
            <a:r>
              <a:rPr lang="en-US" sz="2400" dirty="0">
                <a:latin typeface="Arial" panose="020B0604020202020204" pitchFamily="34" charset="0"/>
                <a:cs typeface="Arial" panose="020B0604020202020204" pitchFamily="34" charset="0"/>
              </a:rPr>
              <a:t>/</a:t>
            </a:r>
            <a:r>
              <a:rPr lang="en-US" sz="2400" i="1" dirty="0" err="1">
                <a:latin typeface="Arial" panose="020B0604020202020204" pitchFamily="34" charset="0"/>
                <a:cs typeface="Arial" panose="020B0604020202020204" pitchFamily="34" charset="0"/>
              </a:rPr>
              <a:t>db</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mice are obese and diabetic</a:t>
            </a:r>
          </a:p>
          <a:p>
            <a:pPr lvl="1"/>
            <a:endParaRPr lang="en-US" sz="2400" dirty="0">
              <a:latin typeface="Arial" panose="020B0604020202020204" pitchFamily="34" charset="0"/>
              <a:cs typeface="Arial" panose="020B0604020202020204" pitchFamily="34" charset="0"/>
            </a:endParaRPr>
          </a:p>
          <a:p>
            <a:endParaRPr lang="en-US" sz="2400" b="1" dirty="0">
              <a:latin typeface="Arial" panose="020B0604020202020204" pitchFamily="34" charset="0"/>
              <a:cs typeface="Arial" panose="020B0604020202020204" pitchFamily="34" charset="0"/>
            </a:endParaRPr>
          </a:p>
          <a:p>
            <a:pPr marL="533400" lvl="1" indent="0">
              <a:buNone/>
            </a:pPr>
            <a:endParaRPr lang="en-US" sz="2000" dirty="0">
              <a:latin typeface="Arial" panose="020B0604020202020204" pitchFamily="34" charset="0"/>
              <a:cs typeface="Arial" panose="020B0604020202020204" pitchFamily="34" charset="0"/>
            </a:endParaRPr>
          </a:p>
        </p:txBody>
      </p:sp>
      <p:pic>
        <p:nvPicPr>
          <p:cNvPr id="3" name="Picture 2" descr="A two-part figure shows how the hypothalamus participates in the regulation of food intake and energy expenditure. ">
            <a:extLst>
              <a:ext uri="{FF2B5EF4-FFF2-40B4-BE49-F238E27FC236}">
                <a16:creationId xmlns:a16="http://schemas.microsoft.com/office/drawing/2014/main" id="{C9CC0C9F-DAC3-8143-9D8C-FC8331657746}"/>
              </a:ext>
            </a:extLst>
          </p:cNvPr>
          <p:cNvPicPr>
            <a:picLocks noChangeAspect="1"/>
          </p:cNvPicPr>
          <p:nvPr/>
        </p:nvPicPr>
        <p:blipFill>
          <a:blip r:embed="rId3"/>
          <a:stretch>
            <a:fillRect/>
          </a:stretch>
        </p:blipFill>
        <p:spPr>
          <a:xfrm>
            <a:off x="4800600" y="1609890"/>
            <a:ext cx="3994821" cy="3638213"/>
          </a:xfrm>
          <a:prstGeom prst="rect">
            <a:avLst/>
          </a:prstGeom>
        </p:spPr>
      </p:pic>
    </p:spTree>
    <p:extLst>
      <p:ext uri="{BB962C8B-B14F-4D97-AF65-F5344CB8AC3E}">
        <p14:creationId xmlns:p14="http://schemas.microsoft.com/office/powerpoint/2010/main" val="40116425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BBCB0C-2DC8-4A14-9122-91908FA663AC}"/>
              </a:ext>
            </a:extLst>
          </p:cNvPr>
          <p:cNvSpPr>
            <a:spLocks noGrp="1"/>
          </p:cNvSpPr>
          <p:nvPr>
            <p:ph type="title"/>
          </p:nvPr>
        </p:nvSpPr>
        <p:spPr/>
        <p:txBody>
          <a:bodyPr/>
          <a:lstStyle/>
          <a:p>
            <a:r>
              <a:rPr lang="en-US" dirty="0">
                <a:solidFill>
                  <a:schemeClr val="tx1"/>
                </a:solidFill>
                <a:latin typeface="Arial" panose="020B0604020202020204" pitchFamily="34" charset="0"/>
                <a:cs typeface="Arial" panose="020B0604020202020204" pitchFamily="34" charset="0"/>
              </a:rPr>
              <a:t>Hypothalamic Regulation of Food Intake and Energy Expenditure</a:t>
            </a:r>
            <a:endParaRPr lang="en-AU" dirty="0"/>
          </a:p>
        </p:txBody>
      </p:sp>
      <p:sp>
        <p:nvSpPr>
          <p:cNvPr id="8" name="Google Shape;390;g847cf01710_0_68">
            <a:extLst>
              <a:ext uri="{FF2B5EF4-FFF2-40B4-BE49-F238E27FC236}">
                <a16:creationId xmlns:a16="http://schemas.microsoft.com/office/drawing/2014/main" id="{3CAB141C-FD95-1444-9173-AC92F42ED14E}"/>
              </a:ext>
            </a:extLst>
          </p:cNvPr>
          <p:cNvSpPr txBox="1">
            <a:spLocks noChangeArrowheads="1"/>
          </p:cNvSpPr>
          <p:nvPr/>
        </p:nvSpPr>
        <p:spPr bwMode="auto">
          <a:xfrm>
            <a:off x="347114" y="1524000"/>
            <a:ext cx="3555361" cy="51374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marL="457200" indent="-406400">
              <a:spcBef>
                <a:spcPct val="20000"/>
              </a:spcBef>
              <a:buChar char="•"/>
              <a:defRPr sz="3200">
                <a:solidFill>
                  <a:schemeClr val="tx1"/>
                </a:solidFill>
                <a:latin typeface="Calibri" panose="020F0502020204030204" pitchFamily="34" charset="0"/>
                <a:ea typeface="MS PGothic" panose="020B0600070205080204" pitchFamily="34" charset="-128"/>
                <a:cs typeface="Calibri" panose="020F0502020204030204" pitchFamily="34" charset="0"/>
              </a:defRPr>
            </a:lvl1pPr>
            <a:lvl2pPr marL="914400" indent="-381000">
              <a:spcBef>
                <a:spcPct val="20000"/>
              </a:spcBef>
              <a:buChar char="–"/>
              <a:defRPr sz="2800">
                <a:solidFill>
                  <a:schemeClr val="tx1"/>
                </a:solidFill>
                <a:latin typeface="Calibri" panose="020F0502020204030204" pitchFamily="34" charset="0"/>
                <a:ea typeface="MS PGothic" panose="020B0600070205080204" pitchFamily="34" charset="-128"/>
                <a:cs typeface="Calibri" panose="020F0502020204030204" pitchFamily="34" charset="0"/>
              </a:defRPr>
            </a:lvl2pPr>
            <a:lvl3pPr marL="1371600" indent="-381000">
              <a:spcBef>
                <a:spcPct val="20000"/>
              </a:spcBef>
              <a:buChar char="•"/>
              <a:defRPr sz="2400">
                <a:solidFill>
                  <a:schemeClr val="tx1"/>
                </a:solidFill>
                <a:latin typeface="Calibri" panose="020F0502020204030204" pitchFamily="34" charset="0"/>
                <a:ea typeface="MS PGothic" panose="020B0600070205080204" pitchFamily="34" charset="-128"/>
                <a:cs typeface="Calibri" panose="020F0502020204030204" pitchFamily="34" charset="0"/>
              </a:defRPr>
            </a:lvl3pPr>
            <a:lvl4pPr marL="16002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4pPr>
            <a:lvl5pPr marL="2057400" indent="-228600">
              <a:spcBef>
                <a:spcPct val="20000"/>
              </a:spcBef>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5pPr>
            <a:lvl6pPr marL="25146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6pPr>
            <a:lvl7pPr marL="29718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7pPr>
            <a:lvl8pPr marL="34290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8pPr>
            <a:lvl9pPr marL="3886200" indent="-228600" eaLnBrk="0" fontAlgn="base" hangingPunct="0">
              <a:spcBef>
                <a:spcPct val="20000"/>
              </a:spcBef>
              <a:spcAft>
                <a:spcPct val="0"/>
              </a:spcAft>
              <a:buChar char="»"/>
              <a:defRPr sz="2000">
                <a:solidFill>
                  <a:schemeClr val="tx1"/>
                </a:solidFill>
                <a:latin typeface="Calibri" panose="020F0502020204030204" pitchFamily="34" charset="0"/>
                <a:ea typeface="MS PGothic" panose="020B0600070205080204" pitchFamily="34" charset="-128"/>
                <a:cs typeface="Calibri" panose="020F0502020204030204" pitchFamily="34" charset="0"/>
              </a:defRPr>
            </a:lvl9pPr>
          </a:lstStyle>
          <a:p>
            <a:r>
              <a:rPr lang="en-US" sz="2400" dirty="0">
                <a:latin typeface="Arial" panose="020B0604020202020204" pitchFamily="34" charset="0"/>
                <a:cs typeface="Arial" panose="020B0604020202020204" pitchFamily="34" charset="0"/>
              </a:rPr>
              <a:t>the hypothalamus responds to leptin with norepinephrine signals to adipocytes</a:t>
            </a:r>
          </a:p>
          <a:p>
            <a:pPr marL="50800" indent="0">
              <a:buNone/>
            </a:pPr>
            <a:endParaRPr lang="en-US" sz="2400" dirty="0">
              <a:latin typeface="Arial" panose="020B0604020202020204" pitchFamily="34" charset="0"/>
              <a:cs typeface="Arial" panose="020B0604020202020204" pitchFamily="34" charset="0"/>
            </a:endParaRPr>
          </a:p>
          <a:p>
            <a:r>
              <a:rPr lang="en-US" sz="2400" dirty="0">
                <a:latin typeface="Arial" panose="020B0604020202020204" pitchFamily="34" charset="0"/>
                <a:cs typeface="Arial" panose="020B0604020202020204" pitchFamily="34" charset="0"/>
              </a:rPr>
              <a:t>the signal activates protein kinase A, which triggers fatty acid mobilization and their uncoupled oxidation in mitochondria, generating heat</a:t>
            </a:r>
          </a:p>
          <a:p>
            <a:endParaRPr lang="en-US" sz="2400" b="1" dirty="0">
              <a:latin typeface="Arial" panose="020B0604020202020204" pitchFamily="34" charset="0"/>
              <a:cs typeface="Arial" panose="020B0604020202020204" pitchFamily="34" charset="0"/>
            </a:endParaRPr>
          </a:p>
          <a:p>
            <a:endParaRPr lang="en-US" sz="2400" dirty="0">
              <a:latin typeface="Arial" panose="020B0604020202020204" pitchFamily="34" charset="0"/>
              <a:cs typeface="Arial" panose="020B0604020202020204" pitchFamily="34" charset="0"/>
            </a:endParaRPr>
          </a:p>
          <a:p>
            <a:pPr lvl="1"/>
            <a:endParaRPr lang="en-US" sz="2000" dirty="0">
              <a:latin typeface="Arial" panose="020B0604020202020204" pitchFamily="34" charset="0"/>
              <a:cs typeface="Arial" panose="020B0604020202020204" pitchFamily="34" charset="0"/>
            </a:endParaRPr>
          </a:p>
        </p:txBody>
      </p:sp>
      <p:pic>
        <p:nvPicPr>
          <p:cNvPr id="3" name="Picture 2" descr="How the hypothalamus participates in the regulation of food intake and energy expenditure, continued.">
            <a:extLst>
              <a:ext uri="{FF2B5EF4-FFF2-40B4-BE49-F238E27FC236}">
                <a16:creationId xmlns:a16="http://schemas.microsoft.com/office/drawing/2014/main" id="{A0E2E06D-4A75-564A-AF24-AE3030EAAF81}"/>
              </a:ext>
            </a:extLst>
          </p:cNvPr>
          <p:cNvPicPr>
            <a:picLocks noChangeAspect="1"/>
          </p:cNvPicPr>
          <p:nvPr/>
        </p:nvPicPr>
        <p:blipFill>
          <a:blip r:embed="rId3"/>
          <a:stretch>
            <a:fillRect/>
          </a:stretch>
        </p:blipFill>
        <p:spPr>
          <a:xfrm>
            <a:off x="4372132" y="1479884"/>
            <a:ext cx="4061692" cy="5181600"/>
          </a:xfrm>
          <a:prstGeom prst="rect">
            <a:avLst/>
          </a:prstGeom>
        </p:spPr>
      </p:pic>
    </p:spTree>
    <p:extLst>
      <p:ext uri="{BB962C8B-B14F-4D97-AF65-F5344CB8AC3E}">
        <p14:creationId xmlns:p14="http://schemas.microsoft.com/office/powerpoint/2010/main" val="2585045884"/>
      </p:ext>
    </p:extLst>
  </p:cSld>
  <p:clrMapOvr>
    <a:masterClrMapping/>
  </p:clrMapOvr>
</p:sld>
</file>

<file path=ppt/theme/theme1.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75353</TotalTime>
  <Words>6477</Words>
  <Application>Microsoft Office PowerPoint</Application>
  <PresentationFormat>On-screen Show (4:3)</PresentationFormat>
  <Paragraphs>1068</Paragraphs>
  <Slides>135</Slides>
  <Notes>135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135</vt:i4>
      </vt:variant>
    </vt:vector>
  </HeadingPairs>
  <TitlesOfParts>
    <vt:vector size="144" baseType="lpstr">
      <vt:lpstr>MS PGothic</vt:lpstr>
      <vt:lpstr>MS PGothic</vt:lpstr>
      <vt:lpstr>Arial</vt:lpstr>
      <vt:lpstr>Arial Unicode MS</vt:lpstr>
      <vt:lpstr>Calibri</vt:lpstr>
      <vt:lpstr>Cambria Math</vt:lpstr>
      <vt:lpstr>Symbol</vt:lpstr>
      <vt:lpstr>Times</vt:lpstr>
      <vt:lpstr>Blank</vt:lpstr>
      <vt:lpstr>23 Hormonal Regulation and Integration of Mammalian Metabolism</vt:lpstr>
      <vt:lpstr>Principle 1 (1 of 4)</vt:lpstr>
      <vt:lpstr>Principle 2 (1 of 3)</vt:lpstr>
      <vt:lpstr>Principle 3 (1 of 7)</vt:lpstr>
      <vt:lpstr>Principle 4 (1 of 4)</vt:lpstr>
      <vt:lpstr>Principle 5 (1 of 3)</vt:lpstr>
      <vt:lpstr>23.1   Hormone Structure and Action</vt:lpstr>
      <vt:lpstr>Hormones and the  Neuroendocrine System</vt:lpstr>
      <vt:lpstr>Neuronal and Endocrine Signaling</vt:lpstr>
      <vt:lpstr>Hormones Act through Specific High-Affinity Cellular Receptors</vt:lpstr>
      <vt:lpstr>Metabotropic and  Ionotropic Surface Receptors</vt:lpstr>
      <vt:lpstr>Water-Insoluble Hormones Pass Through the Plasma Membrane</vt:lpstr>
      <vt:lpstr>Principle 1 (2 of 4)</vt:lpstr>
      <vt:lpstr>Hormones Are Chemically Diverse</vt:lpstr>
      <vt:lpstr>Endocrine, Paracrine, and Autocrine Hormones</vt:lpstr>
      <vt:lpstr>Peptide Hormones</vt:lpstr>
      <vt:lpstr>Insulin is a Peptide Hormone</vt:lpstr>
      <vt:lpstr>Some Peptide Prohormones Can Yield Multiple Products</vt:lpstr>
      <vt:lpstr>Principle 1 (3 of 4)</vt:lpstr>
      <vt:lpstr>Some Hormones Are Released by a “Top-Down” Hierarchy of Neuronal and Hormonal Signals</vt:lpstr>
      <vt:lpstr>Top-Down Hormone Release</vt:lpstr>
      <vt:lpstr>Neuroendocrine Origins of  Hormone Signals</vt:lpstr>
      <vt:lpstr>Hormonal Cascades Result in Large Signal Amplifications</vt:lpstr>
      <vt:lpstr>Principle 1 (4 of 4)</vt:lpstr>
      <vt:lpstr>“Bottom-Up” Hormonal Systems Send Signals Back to the Brain and to Other Tissues</vt:lpstr>
      <vt:lpstr>Adipokines</vt:lpstr>
      <vt:lpstr>Ghrelin and Incretins</vt:lpstr>
      <vt:lpstr>Neuropeptide Y, Peptide YY,  and Irisin</vt:lpstr>
      <vt:lpstr>Peptide Hormones That Act on Feeding Behavior and Fuel Selection in Mammals</vt:lpstr>
      <vt:lpstr>23.2   Tissue-Specific Metabolism</vt:lpstr>
      <vt:lpstr>Specialized Metabolic Functions of Mammalian Tissues</vt:lpstr>
      <vt:lpstr>The Liver Processes and  Distributes Nutrients</vt:lpstr>
      <vt:lpstr>The Liver Has Two Main Cell Types</vt:lpstr>
      <vt:lpstr>Carbohydrates</vt:lpstr>
      <vt:lpstr>Metabolic Pathways for Glucose 6-Phosphate in the Liver</vt:lpstr>
      <vt:lpstr>Xenobiotics</vt:lpstr>
      <vt:lpstr>Amino Acids</vt:lpstr>
      <vt:lpstr>Possible Fates of Pyruvate and Acetyl CoA from Amino Acids</vt:lpstr>
      <vt:lpstr>Metabolic Pathways for Amino Acids in the Liver</vt:lpstr>
      <vt:lpstr>Principle 2 (2 of 3)</vt:lpstr>
      <vt:lpstr>Metabolism of Amino Acids  from Muscle</vt:lpstr>
      <vt:lpstr>Lipids</vt:lpstr>
      <vt:lpstr>Possible Fates of Acetyl CoA from Lipids</vt:lpstr>
      <vt:lpstr>Metabolic Pathways for Lipids in  the Liver</vt:lpstr>
      <vt:lpstr>Adipose Tissues Store and Supply Fatty Acids</vt:lpstr>
      <vt:lpstr>WAT Releases TAGs in Response to Epinephrine</vt:lpstr>
      <vt:lpstr>Brown and Beige Adipose Tissues Are Thermogenic</vt:lpstr>
      <vt:lpstr>Uncoupling Protein 1 is Responsible for Thermogenesis</vt:lpstr>
      <vt:lpstr>Beige Adipocytes</vt:lpstr>
      <vt:lpstr>Muscles Use ATP for  Mechanical Work</vt:lpstr>
      <vt:lpstr>Slow-Twitch Muscle</vt:lpstr>
      <vt:lpstr>Fast-Twitch Muscle</vt:lpstr>
      <vt:lpstr>Energy Sources for  Muscle Contraction</vt:lpstr>
      <vt:lpstr>The Creatine Kinase Reaction</vt:lpstr>
      <vt:lpstr>Phosphocreatine Buffers ATP Concentration During Exercise</vt:lpstr>
      <vt:lpstr>The Cori Cycle</vt:lpstr>
      <vt:lpstr>Shivering Thermogenesis</vt:lpstr>
      <vt:lpstr>The Heart Mainly Uses FFAs as an Energy Source</vt:lpstr>
      <vt:lpstr>The Brain Uses Energy for Transmission of Electrical Impulses</vt:lpstr>
      <vt:lpstr>Principle 3 (2 of 7)</vt:lpstr>
      <vt:lpstr>Neurons Can Oxidize  β-Hydroxybutyrate</vt:lpstr>
      <vt:lpstr>The Brain Uses ATP to Create and Maintain the Electrical Potential</vt:lpstr>
      <vt:lpstr>Principle 2 (3 of 3)</vt:lpstr>
      <vt:lpstr>Blood Carries Oxygen, Metabolites, and Hormones</vt:lpstr>
      <vt:lpstr>The Three Types of Blood Cells</vt:lpstr>
      <vt:lpstr>The Composition of Blood  (By Weight)</vt:lpstr>
      <vt:lpstr>Physiological Effects of Low  Blood Glucose</vt:lpstr>
      <vt:lpstr>23.3   Hormonal Regulation of Fuel Metabolism</vt:lpstr>
      <vt:lpstr>Principle 3 (3 of 7)</vt:lpstr>
      <vt:lpstr>Maintaining Blood Glucose Levels Requires the Combined Actions of Multiple Hormones</vt:lpstr>
      <vt:lpstr>Insulin Counters High Blood Glucose in the Well-Fed State</vt:lpstr>
      <vt:lpstr>The Well-Fed State: The  Lipogenic Liver</vt:lpstr>
      <vt:lpstr>Pancreatic β Cells Secrete Insulin in  Response to Changes in Blood Glucose</vt:lpstr>
      <vt:lpstr>Glucose Regulation of Insulin Secretion by Pancreatic β Cells</vt:lpstr>
      <vt:lpstr>A Simple Feedback Loop Limits Insulin Release</vt:lpstr>
      <vt:lpstr>ATP-Gated K+ Channels in β Cells</vt:lpstr>
      <vt:lpstr>Principle 3 (4 of 7)</vt:lpstr>
      <vt:lpstr>Glucagon Counters Low  Blood Glucose</vt:lpstr>
      <vt:lpstr>Principle 3 (5 of 7)</vt:lpstr>
      <vt:lpstr>The Fasted State: The  Glucogenic Liver</vt:lpstr>
      <vt:lpstr>During Fasting and Starvation, Metabolism Shifts to Provide Fuel for the Brain</vt:lpstr>
      <vt:lpstr>Principle 3 (6 of 7)</vt:lpstr>
      <vt:lpstr>Fuel Metabolism in the Liver  During Fasting</vt:lpstr>
      <vt:lpstr>Plasma Concentrations  During Starvation</vt:lpstr>
      <vt:lpstr>Epinephrine Signals  Impending Activity</vt:lpstr>
      <vt:lpstr>Principle 3 (7 of 7)</vt:lpstr>
      <vt:lpstr>Cortisol Signals Stress, Including Low Blood Glucose</vt:lpstr>
      <vt:lpstr>Cortisol Acts on Muscle, Liver, and Adipose Tissue</vt:lpstr>
      <vt:lpstr>23.4   Obesity and the Regulation of Body Mass</vt:lpstr>
      <vt:lpstr>Body Mass Index (BMI)</vt:lpstr>
      <vt:lpstr>Principle 4 (2 of 4)</vt:lpstr>
      <vt:lpstr>Fates of Excess Dietary Calories</vt:lpstr>
      <vt:lpstr>Adipose Tissue Has Important Endocrine Functions</vt:lpstr>
      <vt:lpstr>Principle 4 (3 of 4)</vt:lpstr>
      <vt:lpstr>Adipose Tissue  Produces Adipokines</vt:lpstr>
      <vt:lpstr>Leptin is an Adipokine</vt:lpstr>
      <vt:lpstr>Obesity Caused by Defective  Leptin Production</vt:lpstr>
      <vt:lpstr>The Leptin Receptor</vt:lpstr>
      <vt:lpstr>Hypothalamic Regulation of Food Intake and Energy Expenditure</vt:lpstr>
      <vt:lpstr>Leptin Stimulates Production of Anorexigenic Peptide Hormones</vt:lpstr>
      <vt:lpstr>Hormones That Control Eating</vt:lpstr>
      <vt:lpstr>Leptin Triggers a Signaling Cascade That Regulates Gene Expression</vt:lpstr>
      <vt:lpstr>Leptin and Human Obesity</vt:lpstr>
      <vt:lpstr>Adiponectin Acts through AMPK  to Increase Insulin Sensitivity</vt:lpstr>
      <vt:lpstr>The Role of AMPK in Maintaining Energy Homeostasis</vt:lpstr>
      <vt:lpstr>AMPK Coordinates Catabolism and Anabolism in Response to Metabolic Stress</vt:lpstr>
      <vt:lpstr>The mTORC1 Pathway Coordinates Cell Growth with the Supply of Nutrients and Energy</vt:lpstr>
      <vt:lpstr>The mTORC-Ragulator-Rag Complex on the Lysosomal Surface</vt:lpstr>
      <vt:lpstr>mTORC1 Activation Signals and the Cellular Process it Activates</vt:lpstr>
      <vt:lpstr>Diet Regulates the Expression of Genes Central to Maintaining Body Mass</vt:lpstr>
      <vt:lpstr>Mode of Action of PPARs</vt:lpstr>
      <vt:lpstr>The Three PPAR Isoforms Regulate Lipid and Glucose Homeostasis</vt:lpstr>
      <vt:lpstr>Metabolic Integration by PPARs</vt:lpstr>
      <vt:lpstr>Short-Term Eating Behavior Is Influenced by Ghrelin, PYY3-36, and Cannabinoids</vt:lpstr>
      <vt:lpstr>Variations in Blood Concentrations of Glucose, Ghrelin, and Insulin</vt:lpstr>
      <vt:lpstr>PYY3-36 Acts to Lessen Hunger After a Meal</vt:lpstr>
      <vt:lpstr>Cannabinoids</vt:lpstr>
      <vt:lpstr>Microbial Symbionts in the Gut Influence Energy Metabolism and Adipogenesis</vt:lpstr>
      <vt:lpstr>Probiotics and Prebiotics</vt:lpstr>
      <vt:lpstr>Principle 4 (4 of 4)</vt:lpstr>
      <vt:lpstr>Endocrine Cell Interactions with Gut Microbes May Affect Peptide Release</vt:lpstr>
      <vt:lpstr>23.5   Diabetes Mellitus</vt:lpstr>
      <vt:lpstr>Diabetes Mellitus</vt:lpstr>
      <vt:lpstr>Diabetes Mellitus Arises from Defects in Insulin Production or Action</vt:lpstr>
      <vt:lpstr>Type 2 Diabetes</vt:lpstr>
      <vt:lpstr>Symptoms and Pathology  of Diabetes</vt:lpstr>
      <vt:lpstr>Principle 5 (2 of 3)</vt:lpstr>
      <vt:lpstr>Diagnosis of Diabetes</vt:lpstr>
      <vt:lpstr>Carboxylic Acids (Ketone Bodies) Accumulate in the Blood of Those with Untreated Diabetes</vt:lpstr>
      <vt:lpstr>Untreated Diabetes Can  Cause Ketoacidosis</vt:lpstr>
      <vt:lpstr>Principle 5 (3 of 3)</vt:lpstr>
      <vt:lpstr>In Type 2 Diabetes the Tissues Become Insensitive to Insulin</vt:lpstr>
      <vt:lpstr>The “Lipid Toxicity” Hypothesis</vt:lpstr>
      <vt:lpstr>Type 2 Diabetes Is Managed with Diet, Exercise, Medication, and Surgery</vt:lpstr>
      <vt:lpstr>Irisin</vt:lpstr>
    </vt:vector>
  </TitlesOfParts>
  <Company>UCSB</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Enzymes: Principles of Catalysis</dc:title>
  <dc:subject>Biochemistry</dc:subject>
  <dc:creator>Dr. Kalju Kahn</dc:creator>
  <dc:description>Slides for Lehninger Textbook</dc:description>
  <cp:lastModifiedBy>Hernandez, Angelica</cp:lastModifiedBy>
  <cp:revision>1377</cp:revision>
  <cp:lastPrinted>2020-09-26T21:29:29Z</cp:lastPrinted>
  <dcterms:created xsi:type="dcterms:W3CDTF">2003-08-27T01:54:28Z</dcterms:created>
  <dcterms:modified xsi:type="dcterms:W3CDTF">2021-03-08T21:48:05Z</dcterms:modified>
</cp:coreProperties>
</file>