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1"/>
  </p:notesMasterIdLst>
  <p:handoutMasterIdLst>
    <p:handoutMasterId r:id="rId172"/>
  </p:handoutMasterIdLst>
  <p:sldIdLst>
    <p:sldId id="2751" r:id="rId2"/>
    <p:sldId id="412" r:id="rId3"/>
    <p:sldId id="420" r:id="rId4"/>
    <p:sldId id="421" r:id="rId5"/>
    <p:sldId id="1536" r:id="rId6"/>
    <p:sldId id="1980" r:id="rId7"/>
    <p:sldId id="424" r:id="rId8"/>
    <p:sldId id="2502" r:id="rId9"/>
    <p:sldId id="2339" r:id="rId10"/>
    <p:sldId id="1933" r:id="rId11"/>
    <p:sldId id="2503" r:id="rId12"/>
    <p:sldId id="2504" r:id="rId13"/>
    <p:sldId id="2505" r:id="rId14"/>
    <p:sldId id="2506" r:id="rId15"/>
    <p:sldId id="2510" r:id="rId16"/>
    <p:sldId id="2511" r:id="rId17"/>
    <p:sldId id="2512" r:id="rId18"/>
    <p:sldId id="2513" r:id="rId19"/>
    <p:sldId id="2508" r:id="rId20"/>
    <p:sldId id="2507" r:id="rId21"/>
    <p:sldId id="2509" r:id="rId22"/>
    <p:sldId id="2514" r:id="rId23"/>
    <p:sldId id="2515" r:id="rId24"/>
    <p:sldId id="2516" r:id="rId25"/>
    <p:sldId id="2517" r:id="rId26"/>
    <p:sldId id="2518" r:id="rId27"/>
    <p:sldId id="2519" r:id="rId28"/>
    <p:sldId id="2520" r:id="rId29"/>
    <p:sldId id="2521" r:id="rId30"/>
    <p:sldId id="2524" r:id="rId31"/>
    <p:sldId id="2523" r:id="rId32"/>
    <p:sldId id="2522" r:id="rId33"/>
    <p:sldId id="2525" r:id="rId34"/>
    <p:sldId id="2526" r:id="rId35"/>
    <p:sldId id="2527" r:id="rId36"/>
    <p:sldId id="2528" r:id="rId37"/>
    <p:sldId id="2529" r:id="rId38"/>
    <p:sldId id="2530" r:id="rId39"/>
    <p:sldId id="2531" r:id="rId40"/>
    <p:sldId id="2532" r:id="rId41"/>
    <p:sldId id="2533" r:id="rId42"/>
    <p:sldId id="2534" r:id="rId43"/>
    <p:sldId id="2535" r:id="rId44"/>
    <p:sldId id="2537" r:id="rId45"/>
    <p:sldId id="2536" r:id="rId46"/>
    <p:sldId id="2539" r:id="rId47"/>
    <p:sldId id="2538" r:id="rId48"/>
    <p:sldId id="2540" r:id="rId49"/>
    <p:sldId id="2541" r:id="rId50"/>
    <p:sldId id="2543" r:id="rId51"/>
    <p:sldId id="2542" r:id="rId52"/>
    <p:sldId id="2544" r:id="rId53"/>
    <p:sldId id="2545" r:id="rId54"/>
    <p:sldId id="2546" r:id="rId55"/>
    <p:sldId id="2547" r:id="rId56"/>
    <p:sldId id="2548" r:id="rId57"/>
    <p:sldId id="2550" r:id="rId58"/>
    <p:sldId id="2551" r:id="rId59"/>
    <p:sldId id="2549" r:id="rId60"/>
    <p:sldId id="2552" r:id="rId61"/>
    <p:sldId id="2554" r:id="rId62"/>
    <p:sldId id="2553" r:id="rId63"/>
    <p:sldId id="2555" r:id="rId64"/>
    <p:sldId id="2556" r:id="rId65"/>
    <p:sldId id="2557" r:id="rId66"/>
    <p:sldId id="2558" r:id="rId67"/>
    <p:sldId id="2559" r:id="rId68"/>
    <p:sldId id="2560" r:id="rId69"/>
    <p:sldId id="2569" r:id="rId70"/>
    <p:sldId id="2568" r:id="rId71"/>
    <p:sldId id="2561" r:id="rId72"/>
    <p:sldId id="2570" r:id="rId73"/>
    <p:sldId id="2562" r:id="rId74"/>
    <p:sldId id="2563" r:id="rId75"/>
    <p:sldId id="2571" r:id="rId76"/>
    <p:sldId id="2572" r:id="rId77"/>
    <p:sldId id="2564" r:id="rId78"/>
    <p:sldId id="2565" r:id="rId79"/>
    <p:sldId id="2566" r:id="rId80"/>
    <p:sldId id="2567" r:id="rId81"/>
    <p:sldId id="2499" r:id="rId82"/>
    <p:sldId id="2573" r:id="rId83"/>
    <p:sldId id="2574" r:id="rId84"/>
    <p:sldId id="2575" r:id="rId85"/>
    <p:sldId id="2576" r:id="rId86"/>
    <p:sldId id="2577" r:id="rId87"/>
    <p:sldId id="2578" r:id="rId88"/>
    <p:sldId id="2579" r:id="rId89"/>
    <p:sldId id="2580" r:id="rId90"/>
    <p:sldId id="2582" r:id="rId91"/>
    <p:sldId id="2581" r:id="rId92"/>
    <p:sldId id="2583" r:id="rId93"/>
    <p:sldId id="2584" r:id="rId94"/>
    <p:sldId id="2585" r:id="rId95"/>
    <p:sldId id="2586" r:id="rId96"/>
    <p:sldId id="2587" r:id="rId97"/>
    <p:sldId id="2500" r:id="rId98"/>
    <p:sldId id="2588" r:id="rId99"/>
    <p:sldId id="2589" r:id="rId100"/>
    <p:sldId id="2590" r:id="rId101"/>
    <p:sldId id="2591" r:id="rId102"/>
    <p:sldId id="2592" r:id="rId103"/>
    <p:sldId id="2593" r:id="rId104"/>
    <p:sldId id="2594" r:id="rId105"/>
    <p:sldId id="2595" r:id="rId106"/>
    <p:sldId id="2596" r:id="rId107"/>
    <p:sldId id="2597" r:id="rId108"/>
    <p:sldId id="2599" r:id="rId109"/>
    <p:sldId id="2598" r:id="rId110"/>
    <p:sldId id="2601" r:id="rId111"/>
    <p:sldId id="2600" r:id="rId112"/>
    <p:sldId id="2604" r:id="rId113"/>
    <p:sldId id="2603" r:id="rId114"/>
    <p:sldId id="2602" r:id="rId115"/>
    <p:sldId id="2605" r:id="rId116"/>
    <p:sldId id="2501" r:id="rId117"/>
    <p:sldId id="2606" r:id="rId118"/>
    <p:sldId id="2609" r:id="rId119"/>
    <p:sldId id="2608" r:id="rId120"/>
    <p:sldId id="2607" r:id="rId121"/>
    <p:sldId id="2610" r:id="rId122"/>
    <p:sldId id="2611" r:id="rId123"/>
    <p:sldId id="2612" r:id="rId124"/>
    <p:sldId id="2613" r:id="rId125"/>
    <p:sldId id="2614" r:id="rId126"/>
    <p:sldId id="2615" r:id="rId127"/>
    <p:sldId id="2616" r:id="rId128"/>
    <p:sldId id="2619" r:id="rId129"/>
    <p:sldId id="2617" r:id="rId130"/>
    <p:sldId id="2620" r:id="rId131"/>
    <p:sldId id="2621" r:id="rId132"/>
    <p:sldId id="2627" r:id="rId133"/>
    <p:sldId id="2628" r:id="rId134"/>
    <p:sldId id="2629" r:id="rId135"/>
    <p:sldId id="2622" r:id="rId136"/>
    <p:sldId id="2623" r:id="rId137"/>
    <p:sldId id="2624" r:id="rId138"/>
    <p:sldId id="2625" r:id="rId139"/>
    <p:sldId id="2626" r:id="rId140"/>
    <p:sldId id="2630" r:id="rId141"/>
    <p:sldId id="2631" r:id="rId142"/>
    <p:sldId id="2633" r:id="rId143"/>
    <p:sldId id="2634" r:id="rId144"/>
    <p:sldId id="2635" r:id="rId145"/>
    <p:sldId id="2636" r:id="rId146"/>
    <p:sldId id="2637" r:id="rId147"/>
    <p:sldId id="2638" r:id="rId148"/>
    <p:sldId id="2639" r:id="rId149"/>
    <p:sldId id="2640" r:id="rId150"/>
    <p:sldId id="2641" r:id="rId151"/>
    <p:sldId id="2644" r:id="rId152"/>
    <p:sldId id="2645" r:id="rId153"/>
    <p:sldId id="2642" r:id="rId154"/>
    <p:sldId id="2643" r:id="rId155"/>
    <p:sldId id="2646" r:id="rId156"/>
    <p:sldId id="2647" r:id="rId157"/>
    <p:sldId id="2648" r:id="rId158"/>
    <p:sldId id="2649" r:id="rId159"/>
    <p:sldId id="2650" r:id="rId160"/>
    <p:sldId id="2652" r:id="rId161"/>
    <p:sldId id="2651" r:id="rId162"/>
    <p:sldId id="2653" r:id="rId163"/>
    <p:sldId id="2654" r:id="rId164"/>
    <p:sldId id="2656" r:id="rId165"/>
    <p:sldId id="2655" r:id="rId166"/>
    <p:sldId id="2657" r:id="rId167"/>
    <p:sldId id="2659" r:id="rId168"/>
    <p:sldId id="2658" r:id="rId169"/>
    <p:sldId id="2660" r:id="rId170"/>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332" clrIdx="0"/>
  <p:cmAuthor id="2" name="Justin Lee" initials="JL" lastIdx="7" clrIdx="1">
    <p:extLst>
      <p:ext uri="{19B8F6BF-5375-455C-9EA6-DF929625EA0E}">
        <p15:presenceInfo xmlns:p15="http://schemas.microsoft.com/office/powerpoint/2012/main" userId="Justin Lee" providerId="None"/>
      </p:ext>
    </p:extLst>
  </p:cmAuthor>
  <p:cmAuthor id="3" name="Casey Arden" initials="CA" lastIdx="17" clrIdx="2">
    <p:extLst>
      <p:ext uri="{19B8F6BF-5375-455C-9EA6-DF929625EA0E}">
        <p15:presenceInfo xmlns:p15="http://schemas.microsoft.com/office/powerpoint/2012/main" userId="c2f598620ace54b3" providerId="Windows Live"/>
      </p:ext>
    </p:extLst>
  </p:cmAuthor>
  <p:cmAuthor id="4" name="Newton, Andy" initials="NA" lastIdx="1" clrIdx="3">
    <p:extLst>
      <p:ext uri="{19B8F6BF-5375-455C-9EA6-DF929625EA0E}">
        <p15:presenceInfo xmlns:p15="http://schemas.microsoft.com/office/powerpoint/2012/main" userId="Newton, An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145C76"/>
    <a:srgbClr val="005F6A"/>
    <a:srgbClr val="D0E7D2"/>
    <a:srgbClr val="BADFE2"/>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801" autoAdjust="0"/>
    <p:restoredTop sz="89313" autoAdjust="0"/>
  </p:normalViewPr>
  <p:slideViewPr>
    <p:cSldViewPr>
      <p:cViewPr>
        <p:scale>
          <a:sx n="33" d="100"/>
          <a:sy n="33" d="100"/>
        </p:scale>
        <p:origin x="2080" y="640"/>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p:scale>
        <a:sx n="39" d="100"/>
        <a:sy n="39" d="100"/>
      </p:scale>
      <p:origin x="0" y="-1107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ableStyles" Target="tableStyles.xml"/><Relationship Id="rId172"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6496979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654923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507620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1642160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17765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24918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167638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7044273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86393112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8160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34184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3458791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507894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0706897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924326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015884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556009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116</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226949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6298176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748744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729304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6807578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4020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6041209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96789970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4946107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8828463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656372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9320068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0867986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695442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4400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358876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5069962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478853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758224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757178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8690533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245422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2596350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013473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0715980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8541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7072105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003655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4023159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035297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692947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483684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6477099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655606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104905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0289496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10936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809300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1559898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235449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9383345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327572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8182416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369564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524779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186617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8265226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3047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1704569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7164960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4390505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033373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917730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3282182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8081685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7176124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6589531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9881897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953B0C99-FA87-C746-B713-EFC5E8AAF16C}"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97876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76284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3701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288137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8408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82978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94831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84736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49053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04345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9967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77582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033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8979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66050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3850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56296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595053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1089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192710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6551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37026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55765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68380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327397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453520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643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76205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244717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57745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350815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908818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709201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5967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825305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87693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976438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66253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3532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339609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03934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3092843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7688775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8118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367155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21395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863791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493959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770349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61733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55687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37260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07679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87971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52622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32565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17323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490191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85887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22658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191950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07959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22700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682181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89390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71627075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16802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446842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7904448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64878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127709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973382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15841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697628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1077147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9780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83169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48856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33018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12754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528210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35275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786977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804818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827108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869199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5901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2.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5.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6.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5.xml"/><Relationship Id="rId1" Type="http://schemas.openxmlformats.org/officeDocument/2006/relationships/slideLayout" Target="../slideLayouts/slideLayout13.xml"/><Relationship Id="rId4" Type="http://schemas.openxmlformats.org/officeDocument/2006/relationships/image" Target="../media/image47.jp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208056" y="3124200"/>
            <a:ext cx="4268600" cy="1135062"/>
          </a:xfrm>
        </p:spPr>
        <p:txBody>
          <a:bodyPr/>
          <a:lstStyle/>
          <a:p>
            <a:pPr marL="361950" indent="-361950" algn="ctr"/>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21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Lipid Biosynthesis</a:t>
            </a:r>
            <a:endParaRPr lang="en-AU" sz="34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F7177-AA4F-4DBB-9B24-CA3A499488A9}"/>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Malonyl-CoA Is Formed from Acetyl-CoA and Bicarbonate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6700" y="17526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acetyl-CoA carboxylase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catalyzes the irreversible formation of malonyl-CoA from acetyl-CoA</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reaction occurs in the cytoplasm </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contains a </a:t>
            </a:r>
            <a:r>
              <a:rPr lang="en-US" sz="2400" dirty="0">
                <a:latin typeface="Arial" panose="020B0604020202020204" pitchFamily="34" charset="0"/>
                <a:cs typeface="Arial" panose="020B0604020202020204" pitchFamily="34" charset="0"/>
              </a:rPr>
              <a:t>biotin prosthetic group covalently bound in amide linkage to the </a:t>
            </a:r>
            <a:r>
              <a:rPr lang="el-GR" sz="2400" i="1" dirty="0">
                <a:latin typeface="Arial" panose="020B0604020202020204" pitchFamily="34" charset="0"/>
                <a:cs typeface="Arial" panose="020B0604020202020204" pitchFamily="34" charset="0"/>
              </a:rPr>
              <a:t>ε</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amino group of a Lys residue </a:t>
            </a: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25477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B43A7-894A-4C29-91B7-0D1832CAD2E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Attaching the Phospholipid Head Group Requires Activation by CDP</a:t>
            </a:r>
            <a:endParaRPr lang="en-AU" dirty="0"/>
          </a:p>
        </p:txBody>
      </p:sp>
      <p:sp>
        <p:nvSpPr>
          <p:cNvPr id="7" name="Google Shape;390;g847cf01710_0_68">
            <a:extLst>
              <a:ext uri="{FF2B5EF4-FFF2-40B4-BE49-F238E27FC236}">
                <a16:creationId xmlns:a16="http://schemas.microsoft.com/office/drawing/2014/main" id="{6B8A87C4-0D39-E44D-B4D9-682F0C3F5360}"/>
              </a:ext>
            </a:extLst>
          </p:cNvPr>
          <p:cNvSpPr txBox="1">
            <a:spLocks noChangeArrowheads="1"/>
          </p:cNvSpPr>
          <p:nvPr/>
        </p:nvSpPr>
        <p:spPr bwMode="auto">
          <a:xfrm>
            <a:off x="438150" y="1744662"/>
            <a:ext cx="82677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one of the hydroxyls is first activated by attachment of a cytidine diphosphate (CDP) nucleotide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CMP is then displaced in a nucleophilic attack by the other hydroxyl</a:t>
            </a:r>
          </a:p>
          <a:p>
            <a:pPr marL="50800" indent="0">
              <a:buNone/>
            </a:pPr>
            <a:endParaRPr 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3347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85A80-8C7D-4541-A498-AA7A7D82F12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Strategies for Forming the Phosphodiester Bond</a:t>
            </a:r>
            <a:endParaRPr lang="en-AU" dirty="0"/>
          </a:p>
        </p:txBody>
      </p:sp>
      <p:sp>
        <p:nvSpPr>
          <p:cNvPr id="7" name="Google Shape;390;g847cf01710_0_68">
            <a:extLst>
              <a:ext uri="{FF2B5EF4-FFF2-40B4-BE49-F238E27FC236}">
                <a16:creationId xmlns:a16="http://schemas.microsoft.com/office/drawing/2014/main" id="{6B8A87C4-0D39-E44D-B4D9-682F0C3F5360}"/>
              </a:ext>
            </a:extLst>
          </p:cNvPr>
          <p:cNvSpPr txBox="1">
            <a:spLocks noChangeArrowheads="1"/>
          </p:cNvSpPr>
          <p:nvPr/>
        </p:nvSpPr>
        <p:spPr bwMode="auto">
          <a:xfrm>
            <a:off x="295037" y="1524000"/>
            <a:ext cx="29815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strategy 1 = CDP is attached to diacylglycerol, forming the activated phosphatidic acid </a:t>
            </a:r>
            <a:r>
              <a:rPr lang="en-US" sz="2400" b="1" dirty="0">
                <a:latin typeface="Arial" panose="020B0604020202020204" pitchFamily="34" charset="0"/>
                <a:cs typeface="Arial" panose="020B0604020202020204" pitchFamily="34" charset="0"/>
              </a:rPr>
              <a:t>CDP-diacylglycerol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strategy 2 = CDP is attached to the hydroxyl of the head group</a:t>
            </a:r>
          </a:p>
          <a:p>
            <a:pPr marL="50800" indent="0">
              <a:buNone/>
            </a:pPr>
            <a:endParaRPr lang="en-US" sz="24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pic>
        <p:nvPicPr>
          <p:cNvPr id="3" name="Picture 2" descr="Strategy 1 is shown on the left and strategy 2 is shown on the right. Strategy 1 is labeled, diacylglycerol activated with C D P. C D P-diacylglycerol is a vertical three-carbon chain with C 1 at the top bonded to 2 H and to O on the right further bonded to C double bonded to O above and bonded to R superscript 1 end superscript to the right, C 2 bonded to H and to O on the right further bonded to C double bonded to O above and bonded to R superscript 2 end superscript to the right, and C 3 bonded to 2 H and to O on the right in a light red vertical rectangle that is further bonded to P double bonded to O above, bonded to O minus to the right, and bonded to O below further bonded to P bonded to O minus to the right, bonded to O below further bonded to a box labeled cytidine, and double bonded to O to the left, all within the light red vertical rectangle. A green square labeled head group to the right has a bond to O H to the left with a red pair of electrons on O. Red arrows point from the pair of electrons on O to the top P in the light red rectangle and from the bond between the same P and O below to the same O below. An arrow points to the lower right with a branch showing the loss of a light red box labeled C M P. This yields a glycerophospholipid, which is similar except that C 3 at the bottom is bonded to 2 H and to O in a light red box further bonded to P double bonded to O above, bonded to O minus below, and bonded to O to the right, all within the light red box, further bonded to a green square labeled head group to the right. Strategy 2 is labeled, head group activated with C D P. 1,2-diacylglycerol is a vertical three-carbon chain with C 1 at the top bonded to 2 H and to O on the right further bonded to C double bonded to O above and bonded to R superscript 1 end superscript to the right, C 2 bonded to H and to O on the right further bonded to C double bonded to O above and bonded to R superscript 2 end superscript to the right, and C 3 bonded to 2 H and to O on the right with a red pair of electrons and further bonded to H. To the right, a light red vertical rectangle contains O minus bonded to P double bonded to O above, bonded to O minus to the right further bonded to a green box labeled head group outside of the light red rectangle, and bonded to O below further bonded to P bonded to O minus to the right, bonded to O below further bonded to a box labeled cytidine, and double bonded to O to the left. An arrow points to the lower left with a branch showing the loss of a light red box labeled C M P. This yields the same glycerophospholipid as strategy 1.">
            <a:extLst>
              <a:ext uri="{FF2B5EF4-FFF2-40B4-BE49-F238E27FC236}">
                <a16:creationId xmlns:a16="http://schemas.microsoft.com/office/drawing/2014/main" id="{C77DFED6-99C5-514D-88CB-CE74F613000C}"/>
              </a:ext>
            </a:extLst>
          </p:cNvPr>
          <p:cNvPicPr>
            <a:picLocks noChangeAspect="1"/>
          </p:cNvPicPr>
          <p:nvPr/>
        </p:nvPicPr>
        <p:blipFill>
          <a:blip r:embed="rId3"/>
          <a:stretch>
            <a:fillRect/>
          </a:stretch>
        </p:blipFill>
        <p:spPr>
          <a:xfrm>
            <a:off x="3810000" y="1676400"/>
            <a:ext cx="5142589" cy="4058758"/>
          </a:xfrm>
          <a:prstGeom prst="rect">
            <a:avLst/>
          </a:prstGeom>
        </p:spPr>
      </p:pic>
    </p:spTree>
    <p:extLst>
      <p:ext uri="{BB962C8B-B14F-4D97-AF65-F5344CB8AC3E}">
        <p14:creationId xmlns:p14="http://schemas.microsoft.com/office/powerpoint/2010/main" val="38579512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FE3F0-B392-487A-98D7-C11896B827E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Pathways for Phospholipid Biosynthesis Are Interrelated</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744662"/>
            <a:ext cx="86868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many pathways begin with CDP-diacylglycerol, including synthesis of:</a:t>
            </a:r>
          </a:p>
          <a:p>
            <a:pPr lvl="1"/>
            <a:r>
              <a:rPr lang="en-US" sz="2400" b="1" dirty="0">
                <a:latin typeface="Arial" panose="020B0604020202020204" pitchFamily="34" charset="0"/>
                <a:cs typeface="Arial" panose="020B0604020202020204" pitchFamily="34" charset="0"/>
              </a:rPr>
              <a:t>phosphatidylglycerol </a:t>
            </a:r>
            <a:endParaRPr lang="en-US" sz="2400" dirty="0">
              <a:latin typeface="Arial" panose="020B0604020202020204" pitchFamily="34" charset="0"/>
              <a:cs typeface="Arial" panose="020B0604020202020204" pitchFamily="34" charset="0"/>
            </a:endParaRPr>
          </a:p>
          <a:p>
            <a:pPr lvl="1"/>
            <a:r>
              <a:rPr lang="en-US" sz="2400" b="1" dirty="0">
                <a:latin typeface="Arial" panose="020B0604020202020204" pitchFamily="34" charset="0"/>
                <a:cs typeface="Arial" panose="020B0604020202020204" pitchFamily="34" charset="0"/>
              </a:rPr>
              <a:t>cardiolipin </a:t>
            </a:r>
            <a:endParaRPr lang="en-US" sz="2400" dirty="0">
              <a:latin typeface="Arial" panose="020B0604020202020204" pitchFamily="34" charset="0"/>
              <a:cs typeface="Arial" panose="020B0604020202020204" pitchFamily="34" charset="0"/>
            </a:endParaRPr>
          </a:p>
          <a:p>
            <a:pPr lvl="1"/>
            <a:r>
              <a:rPr lang="en-US" sz="2400" b="1" dirty="0">
                <a:latin typeface="Arial" panose="020B0604020202020204" pitchFamily="34" charset="0"/>
                <a:cs typeface="Arial" panose="020B0604020202020204" pitchFamily="34" charset="0"/>
              </a:rPr>
              <a:t>phosphatidylinositol </a:t>
            </a:r>
          </a:p>
          <a:p>
            <a:pPr lvl="2"/>
            <a:r>
              <a:rPr lang="en-US" dirty="0">
                <a:latin typeface="Arial" panose="020B0604020202020204" pitchFamily="34" charset="0"/>
                <a:cs typeface="Arial" panose="020B0604020202020204" pitchFamily="34" charset="0"/>
              </a:rPr>
              <a:t>conversion to its phosphorylated derivatives requires specific </a:t>
            </a:r>
            <a:r>
              <a:rPr lang="en-US" b="1" dirty="0">
                <a:latin typeface="Arial" panose="020B0604020202020204" pitchFamily="34" charset="0"/>
                <a:cs typeface="Arial" panose="020B0604020202020204" pitchFamily="34" charset="0"/>
              </a:rPr>
              <a:t>phosphatidylinositol kinases</a:t>
            </a:r>
            <a:endParaRPr lang="en-US" dirty="0">
              <a:latin typeface="Arial" panose="020B0604020202020204" pitchFamily="34" charset="0"/>
              <a:cs typeface="Arial" panose="020B0604020202020204" pitchFamily="34" charset="0"/>
            </a:endParaRPr>
          </a:p>
          <a:p>
            <a:pPr lvl="1"/>
            <a:r>
              <a:rPr lang="en-US" sz="2400" b="1" dirty="0">
                <a:latin typeface="Arial" panose="020B0604020202020204" pitchFamily="34" charset="0"/>
                <a:cs typeface="Arial" panose="020B0604020202020204" pitchFamily="34" charset="0"/>
              </a:rPr>
              <a:t>phosphatidylserine </a:t>
            </a:r>
            <a:r>
              <a:rPr lang="en-US" altLang="en-US" sz="2400" dirty="0">
                <a:latin typeface="Arial" panose="020B0604020202020204" pitchFamily="34" charset="0"/>
                <a:cs typeface="Arial" panose="020B0604020202020204" pitchFamily="34" charset="0"/>
                <a:sym typeface="Wingdings" pitchFamily="2" charset="2"/>
              </a:rPr>
              <a:t> </a:t>
            </a:r>
            <a:r>
              <a:rPr lang="en-US" sz="2400" b="1" dirty="0">
                <a:latin typeface="Arial" panose="020B0604020202020204" pitchFamily="34" charset="0"/>
                <a:cs typeface="Arial" panose="020B0604020202020204" pitchFamily="34" charset="0"/>
              </a:rPr>
              <a:t>phosphatidylethanolamine</a:t>
            </a:r>
            <a:r>
              <a:rPr lang="en-US" altLang="en-US" sz="2400" dirty="0">
                <a:latin typeface="Arial" panose="020B0604020202020204" pitchFamily="34" charset="0"/>
                <a:cs typeface="Arial" panose="020B0604020202020204" pitchFamily="34" charset="0"/>
                <a:sym typeface="Wingdings" pitchFamily="2" charset="2"/>
              </a:rPr>
              <a:t>  </a:t>
            </a:r>
            <a:r>
              <a:rPr lang="en-US" sz="2400" b="1" dirty="0">
                <a:latin typeface="Arial" panose="020B0604020202020204" pitchFamily="34" charset="0"/>
                <a:cs typeface="Arial" panose="020B0604020202020204" pitchFamily="34" charset="0"/>
              </a:rPr>
              <a:t>phosphatidylcholine </a:t>
            </a:r>
            <a:endParaRPr lang="en-US" sz="2400" dirty="0">
              <a:latin typeface="Arial" panose="020B0604020202020204" pitchFamily="34" charset="0"/>
              <a:cs typeface="Arial" panose="020B0604020202020204" pitchFamily="34" charset="0"/>
            </a:endParaRPr>
          </a:p>
          <a:p>
            <a:pPr lvl="1"/>
            <a:endParaRPr lang="en-US" sz="16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31900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668DD-B592-49B7-8269-F103880E591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Synthesis of Glycerophospholipids from CDP-Diacylglycerol</a:t>
            </a:r>
            <a:endParaRPr lang="en-AU" dirty="0"/>
          </a:p>
        </p:txBody>
      </p:sp>
      <p:sp>
        <p:nvSpPr>
          <p:cNvPr id="7" name="Google Shape;390;g847cf01710_0_68">
            <a:extLst>
              <a:ext uri="{FF2B5EF4-FFF2-40B4-BE49-F238E27FC236}">
                <a16:creationId xmlns:a16="http://schemas.microsoft.com/office/drawing/2014/main" id="{81CD7368-5734-1C47-9A11-86BEEE3F6CD7}"/>
              </a:ext>
            </a:extLst>
          </p:cNvPr>
          <p:cNvSpPr txBox="1">
            <a:spLocks noChangeArrowheads="1"/>
          </p:cNvSpPr>
          <p:nvPr/>
        </p:nvSpPr>
        <p:spPr bwMode="auto">
          <a:xfrm>
            <a:off x="304800" y="1744662"/>
            <a:ext cx="3362563"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phosphatidyl-ethanolamine and phosphatidylcholine are synthesized using strategy 1 in the mitochondria</a:t>
            </a:r>
          </a:p>
        </p:txBody>
      </p:sp>
      <p:pic>
        <p:nvPicPr>
          <p:cNvPr id="5" name="Picture 4" descr="C D P-diacylglycerol is shown at the top center as a vertical three-carbon chain with C 1 at the top bonded to 2 H and to O on the right further bonded to C double bonded to O above and bonded to R superscript 1 end superscript to the right, C 2 bonded to H and to O on the right further bonded to C double bonded to O above and bonded to R superscript 2 end superscript to the right, and C 3 bonded to 2 H and to O on the right further bonded to P double bonded to O above, bonded to O minus below, and bonded to O to the right further bonded to P double bonded to O above, bonded to O minus below, and bonded to a box labeled cytidine to the right. Four arrows point down. The left-hand arrow is labeled P G 3-phosphate synthase and is accompanied by a curved arrow showing the addition of a green box labeled glycerol 3-phosphate and the loss of C M P. This yields phosphatidylglycerol 3-phosphate, which is similar to the reactant except that C 3 at the bottom of the three-carbon vertical chain is bonded to 2 H and to O on the right bonded to P double bonded to O above, bonded to O minus below, and bonded to O to the right in a green rectangle that is further bonded to C H 2 bonded to C below that is bonded to H, O H, and to C below bonded to 2 H and bonded to O below bonded to P below bonded to O minus to the right and below and double bonded to O to the left, all in a green box. An arrow labeled P G 3 phosphate phosphatase points down accompanied by a curved arrow showing the addition of H 2 O and loss of P subscript i end subscript. This yields phosphatidylglycerol, which has a similar structure to the reactant except that C 3 at the bottom is bonded to 2 H and to O on the right bonded to P double bonded to O above, bonded to O minus below, and bonded to O to the right in a green box further bonded to C H 2 bonded to C below that is bonded to H, O H, and further bonded to C below bonded to 2 H and O H, all in the green box. The second arrow is labeled cardiolipin synthase (eukaryotic) and is accompanied by a curved arrow showing the addition of phosphatidylglycerol with glycerol in a green box and loss of C M P. This yields cardiolipin. Cardiolipin has a similar structure to the reactant except that C 3 at the bottom of the three-carbon vertical chain is bonded to 2 H and to O on the right bonded to P double bonded to O above, bonded to O minus below, and bonded to O to the right in a green rectangle that is further bonded to C H 2 bonded to C below that is bonded to H, O H, and to C below bonded to 2 H and bonded to O outside of the green box that is further bonded to P below bonded to O minus to the right, double bonded to O to the left, and bonded to O below further bonded to C bonded to 2 H and to C below bonded to H, to O on the right further bonded to C double bonded to O above and bonded to R superscript 2 end superscript on the right, and to C below further bonded to 2 H and to O on the right further bonded to C double bonded to O above and bonded to R superscript 1 end superscript on the right. The third arrow is labeled P I synthase and is accompanied by an arrow showing the addition of inositol in a green box and loss of C M P. This yields phosphatidylinositol, which has a similar structure to the reactant except that C 3 at the bottom of the three-carbon vertical chain is bonded to 2 H and to O on the right bonded to P double bonded to O above, bonded to O minus to the right, and bonded to O below inside a green box that is further bonded to the left-hand vertex of a six-membered ring within the green box. The right-hand vertex is bonded to H above and O H in a light red box below, the lower right vertex is bonded to O H in a light red box above and H below, the lower left vertex is bonded to H above and O H below, the left side vertex is bonded to O further bonded to the molecule above and to H below, the upper left vertex is bonded to O H above and H below, and the upper right vertex is bonded to O H above and H below. Text below reads, These bonded O H in a light red box groups can also be phosphorylated. The fourth arrow is labeled phosphatidyl-serine synthase (yeast) and is accompanied by an arrow showing the addition of serine in a blue box and loss of C M P. This yields phosphatidylserine, which is similar to the reactant except that C 3 at the bottom of the vertical three-carbon chain is bonded to 2 H and to O on the right further bonded to P double bonded to O above, bonded to O minus below, and bonded to O to the right in a blue rectangle that is further bonded to C H 2 to the right bonded to C below that is bonded to H, to N H 3 with a positive charge on N, and to C O O minus below all within the blue box. An arrow labeled phosphatidylserine decarboxylase points down accompanied by a branched arrow showing the loss of C O 2. This yields phosphatidylethanolamine, which is similar to the reactant except that C 3 at the bottom of the vertical three-carbon chain is bonded to 2 H and to O on the right further bonded to P double bonded to O above, bonded to O minus below, and bonded to O to the right in a green rectangle that is further bonded to C H 2 to the right bonded to C below that is bonded to 2 H and to N H 3 below with a positive charge on N, all in the green box. An arrow labeled methyltransferase points down accompanied by a curved arrow showing the addition of 3 ado M e t in a light red box and loss of 3 ado H c y. This yields phosphatidylcholine, which is similar to the reactant except that N plus in the green box is now bonded to 3 C H 3 in a light red box instead of to 3 H.">
            <a:extLst>
              <a:ext uri="{FF2B5EF4-FFF2-40B4-BE49-F238E27FC236}">
                <a16:creationId xmlns:a16="http://schemas.microsoft.com/office/drawing/2014/main" id="{F341200D-FE81-3D4B-84EB-15CC50CC6F58}"/>
              </a:ext>
            </a:extLst>
          </p:cNvPr>
          <p:cNvPicPr>
            <a:picLocks noChangeAspect="1"/>
          </p:cNvPicPr>
          <p:nvPr/>
        </p:nvPicPr>
        <p:blipFill rotWithShape="1">
          <a:blip r:embed="rId3"/>
          <a:srcRect l="-1" r="-487" b="519"/>
          <a:stretch/>
        </p:blipFill>
        <p:spPr>
          <a:xfrm>
            <a:off x="4407264" y="1744662"/>
            <a:ext cx="3878685" cy="4933724"/>
          </a:xfrm>
          <a:prstGeom prst="rect">
            <a:avLst/>
          </a:prstGeom>
        </p:spPr>
      </p:pic>
    </p:spTree>
    <p:extLst>
      <p:ext uri="{BB962C8B-B14F-4D97-AF65-F5344CB8AC3E}">
        <p14:creationId xmlns:p14="http://schemas.microsoft.com/office/powerpoint/2010/main" val="30861541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88484-AB97-45C7-B3DC-596390043BBC}"/>
              </a:ext>
            </a:extLst>
          </p:cNvPr>
          <p:cNvSpPr>
            <a:spLocks noGrp="1"/>
          </p:cNvSpPr>
          <p:nvPr>
            <p:ph type="title"/>
          </p:nvPr>
        </p:nvSpPr>
        <p:spPr>
          <a:xfrm>
            <a:off x="0" y="152400"/>
            <a:ext cx="9144000" cy="1372542"/>
          </a:xfrm>
        </p:spPr>
        <p:txBody>
          <a:bodyPr/>
          <a:lstStyle/>
          <a:p>
            <a:r>
              <a:rPr lang="en-US" sz="3400" dirty="0">
                <a:solidFill>
                  <a:schemeClr val="tx1"/>
                </a:solidFill>
                <a:latin typeface="Arial" panose="020B0604020202020204" pitchFamily="34" charset="0"/>
                <a:cs typeface="Arial" panose="020B0604020202020204" pitchFamily="34" charset="0"/>
              </a:rPr>
              <a:t>Pathways For Phosphatidylserine and Phosphatidylcholine Synthesis in Mammals</a:t>
            </a:r>
            <a:endParaRPr lang="en-AU" sz="3400" dirty="0"/>
          </a:p>
        </p:txBody>
      </p:sp>
      <p:sp>
        <p:nvSpPr>
          <p:cNvPr id="9" name="Rectangle 8">
            <a:extLst>
              <a:ext uri="{FF2B5EF4-FFF2-40B4-BE49-F238E27FC236}">
                <a16:creationId xmlns:a16="http://schemas.microsoft.com/office/drawing/2014/main" id="{D5A0DCD5-D4E4-6F45-B5EB-8A89FB78D293}"/>
              </a:ext>
            </a:extLst>
          </p:cNvPr>
          <p:cNvSpPr/>
          <p:nvPr/>
        </p:nvSpPr>
        <p:spPr>
          <a:xfrm>
            <a:off x="228600" y="1524942"/>
            <a:ext cx="3124200" cy="4524315"/>
          </a:xfrm>
          <a:prstGeom prst="rect">
            <a:avLst/>
          </a:prstGeom>
        </p:spPr>
        <p:txBody>
          <a:bodyPr wrap="square">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phosphatidyl-ethanolamine and phosphatidyl-choline are synthesized using strategy 2 in the ER and nucleus</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phosphatidyl-serine is derived from head-group exchange</a:t>
            </a:r>
          </a:p>
        </p:txBody>
      </p:sp>
      <p:pic>
        <p:nvPicPr>
          <p:cNvPr id="6" name="Picture 5" descr="Part a shows phosphatidylethanolamine at the upper left. It is a vertical three-carbon chain with C 1 at the top bonded to 2 H and to O on the right further bonded to C double bonded to O above and bonded to R superscript 1 end superscript to the right, C 2 bonded to H and to O on the right further bonded to C double bonded to O above and bonded to R superscript 2 end superscript to the right, and C 3 bonded to 2 H and to O on the right further bonded to P double bonded to O above, bonded to O minus below, and bonded to O to the right in a green box further bonded to C H 2 bonded to C H 2 bonded to N H 3 with a positive charge on N, all within the green box. Diagonal forward and reverse arrows indicate a reversible reaction that forms phosphatidylserine. The downward arrow representing the forward reaction is accompanied by a curved arrow showing the addition of a blue box labeled serine and loss of a green box labeled ethanolamine. The arrow is labeled P S S 1, P S S 2 at the inflection point. This yields phosphatidylserine, which is similar to the reactant except that O at the left side of the green box is now at the left side of a blue box and further bonded to C H 2 bonded to CH bonded to N H 3 above with a positive charge on N and to C O O minus to the right. Phosphatidylcholine has a similar structure to phosphatidylethanolamine except that O in the green box is further bonded to C H 2 bonded to C H 2 bonded to N plus bonded to 3 C H 3. Diagonal forward and reverse arrows indicate a reversible reaction that forms phosphatidylserine. The downward arrow representing the forward reaction is accompanied by a curved arrow showing the addition of a blue box labeled serine and loss of a green box labeled ethanolamine. The arrow is labeled P S S 1, P S S 2 at the inflection point. Part b shows choline at the top in a green box as H O bonded to C H 2 bonded to C H 2 bonded to N plus bonded to 3 C H 3. An arrow labeled choline kinase points down accompanied by a curved arrow showing the addition of A T P and loss of A D P. This yields phosphocholine, which is similar to the reactant except that O at the left side is no longer bonded to H and is instead bonded to P outside of the green box that is double bonded to O above and bonded to O minus to the left and below. An arrow labeled C T P-choline cytidylyl transferase points downward accompanied by a curved arrow showing the addition of C T P and loss of P P subscript i end subscript. This yields C D P-choline, which is similar to the reactant except that P is bonded to O below bonded to P double bonded to O to the left, bonded to O minus below, and bonded to a box labeled cytidine to the right. An arrow labeled C D P-choline-diacylglycerol phosphocholine transferase points down and is accompanied by a curved arrow showing the addition of diacylglycerol and loss of C M P. This yields phosphatidylcholine, which is a vertical three-carbon chain with C 1 at the top bonded to 2 H and to O on the right further bonded to C double bonded to O above and bonded to R superscript 1 end superscript to the right, C 2 bonded to H and to O on the right further bonded to C double bonded to O above and bonded to R superscript 2 end superscript to the right, and C 3 bonded to 2 H and to O on the right further bonded to P double bonded to O above, bonded to O minus below, and bonded to O to the right in a green box further bonded to C H 2 bonded to C H 2 bonded to N plus bonded to 3 C H 3, all in the green box.">
            <a:extLst>
              <a:ext uri="{FF2B5EF4-FFF2-40B4-BE49-F238E27FC236}">
                <a16:creationId xmlns:a16="http://schemas.microsoft.com/office/drawing/2014/main" id="{73AD86CE-C146-CF4D-AC8A-B8D83FDFD039}"/>
              </a:ext>
            </a:extLst>
          </p:cNvPr>
          <p:cNvPicPr>
            <a:picLocks noChangeAspect="1"/>
          </p:cNvPicPr>
          <p:nvPr/>
        </p:nvPicPr>
        <p:blipFill>
          <a:blip r:embed="rId3"/>
          <a:stretch>
            <a:fillRect/>
          </a:stretch>
        </p:blipFill>
        <p:spPr>
          <a:xfrm>
            <a:off x="3433087" y="1828800"/>
            <a:ext cx="5498526" cy="4038600"/>
          </a:xfrm>
          <a:prstGeom prst="rect">
            <a:avLst/>
          </a:prstGeom>
        </p:spPr>
      </p:pic>
    </p:spTree>
    <p:extLst>
      <p:ext uri="{BB962C8B-B14F-4D97-AF65-F5344CB8AC3E}">
        <p14:creationId xmlns:p14="http://schemas.microsoft.com/office/powerpoint/2010/main" val="38903544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37FE3-00BC-43BA-9D0C-EB3FF1FA575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Phospholipid and Triacylglycerol Biosynthetic Pathways</a:t>
            </a:r>
            <a:endParaRPr lang="en-AU" dirty="0"/>
          </a:p>
        </p:txBody>
      </p:sp>
      <p:pic>
        <p:nvPicPr>
          <p:cNvPr id="3" name="Picture 2" descr="Glycerol 3-phosphate is shown at the top center with an arrow pointing down to lysophosphatidate. To the right of glycerol 3-phosphate, dihydroxyacetone phosphate has an arrow pointing down to acyl-dihydroxyacetone phosphate, from which an arrow points left to lysophosphatidate. An arrow points down from lysophosphatidate to phosphatidate, which can undergo two reactions. In the first reaction, an arrow points from phosphatidate to C D P-diacylglycerol to the lower left. Three possible reactions can occur. The first reaction requires an additional series of reactions. To the left, an arrow points down from glucose 6-phosphate to inositol 3-phosphate, from which an arrow points down to inositol. An arrow points down from C D P-diacylglycerol to join with an arrow from inositol to yield phosphatidylinositol. In the second reaction, an arrow points down from C D P-diacylglycerol to phosphatidylglycerol 3-phosphate, from which an arrow points down to phosphatidylglycerol, from which an arrow points down to cardiolipin. In the third reaction, an arrow points down to the right and is joined by a curved line showing the addition of serine (yeast) to yield phosphatidylserine. An arrow points down from phosphatidylserine to phosphatidylethanolamine, from which a dashed arrow curves back up to phosphatidylserine accompanied by a dashed curved arrow showing the addition of serine and loss of ethanolamine. An arrow points down from phosphatidylethanolamine to phosphatidyl monomethylethanolamine, from which an arrow points down to phosphatidyl dimethylethanolamine, from which an arrow points down to phosphatidyl choline. A dashed arrow points from phosphatidylcholine back up to phosphatidylserine accompanied by a dashed curved arrow showing the addition of serine and loss of choline. An additional arrow points from phosphatidylcholine to choline in a yellow rectangle to the right labeled Kennedy pathway. An arrow points down from this choline to phosphocholine, from which an arrow points down to C D P-choline, from which a line curves down to join with an arrow from diacylglycerol above produced by phosphatidate to yield phosphatidylcholine. Diagonal forward and reverse arrows indicate that phosphatididate can also undergo a reversible reaction to yield diacylglycerol, from which an arrow points up to triacylglycerol and an arrow points down into the yellow rectangle. This arrow branches to join with C D P-ethanolamine to yield phosphatidylethanolamine and branches to join with C D P-choline to yield phosphatidylcholine. The yellow rectangle labeled Kennedy pathway shows ethanolamine at the top. An arrow points down to phosphoethanolamine, from which an arrow points down tot eh C D P-ethanolamine that can react with diacylglycerol to yield phosphatidylethanolamine.">
            <a:extLst>
              <a:ext uri="{FF2B5EF4-FFF2-40B4-BE49-F238E27FC236}">
                <a16:creationId xmlns:a16="http://schemas.microsoft.com/office/drawing/2014/main" id="{97F37D18-0CD4-5646-8189-DC723CBAC87F}"/>
              </a:ext>
            </a:extLst>
          </p:cNvPr>
          <p:cNvPicPr>
            <a:picLocks noChangeAspect="1"/>
          </p:cNvPicPr>
          <p:nvPr/>
        </p:nvPicPr>
        <p:blipFill>
          <a:blip r:embed="rId3"/>
          <a:stretch>
            <a:fillRect/>
          </a:stretch>
        </p:blipFill>
        <p:spPr>
          <a:xfrm>
            <a:off x="1840391" y="1643743"/>
            <a:ext cx="5463218" cy="4962771"/>
          </a:xfrm>
          <a:prstGeom prst="rect">
            <a:avLst/>
          </a:prstGeom>
        </p:spPr>
      </p:pic>
    </p:spTree>
    <p:extLst>
      <p:ext uri="{BB962C8B-B14F-4D97-AF65-F5344CB8AC3E}">
        <p14:creationId xmlns:p14="http://schemas.microsoft.com/office/powerpoint/2010/main" val="3961501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BC0A7-B097-41E0-AC1F-7BD43C930EC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Origin of Polar Head Groups of Phospholipids in </a:t>
            </a:r>
            <a:r>
              <a:rPr lang="en-US" i="1" dirty="0">
                <a:solidFill>
                  <a:schemeClr val="tx1"/>
                </a:solidFill>
                <a:latin typeface="Arial" panose="020B0604020202020204" pitchFamily="34" charset="0"/>
                <a:cs typeface="Arial" panose="020B0604020202020204" pitchFamily="34" charset="0"/>
              </a:rPr>
              <a:t>E. coli</a:t>
            </a:r>
            <a:endParaRPr lang="en-AU" dirty="0"/>
          </a:p>
        </p:txBody>
      </p:sp>
      <p:pic>
        <p:nvPicPr>
          <p:cNvPr id="4" name="Picture 3" descr="Phosphatidate at the upper left is a vertical three-carbon chain with C 1 at the top bonded to 2 H and to O on the right further bonded to C double bonded to O above and bonded to R superscript 1 end superscript to the right, C 2 bonded to H and to O on the right further bonded to C double bonded to O above and bonded to R superscript 2 end superscript to the right, and C 3 bonded to 2 H and to O on the right further bonded to P double bonded to O above and bonded to O minus to the right and below. An arrow points right accompanied by a curved arrow showing the addition of C T P and loss of P P subscript i end subscript. This yields C D P-diacylglycerol, which is similar to the reactant except that C 3 at the bottom is bonded to 2 H and to O on the right further bonded to P double bonded to O above, bonded to O minus below, and bonded to O on the right further bonded to P double bonded to O above, bonded to O minus below, and bonded to O to the right further bonded to a box labeled cytidine. Arrows point down to the left and right. The left-hand arrow is labeled P G 3-phosphate synthase and is accompanied by a curved arrow showing the addition of a green box labeled glycerol 3-phosphate and the loss of C M P. This yields phosphatidylglycerol 3-phosphate, which is similar to the reactant except that C 3 at the bottom is bonded to 2 H and to O on the right further bonded to P double bonded to O above, bonded to O minus below, and bonded to O on the right in a green rectangle further bonded to C H 2 bonded to C H bonded to O H below and to C H 2 to the right bonded to O bonded to P double bonded to O above and bonded to O minus to the right and below, all in the green box. An arrow points down labeled P G 3-phosphate phosphatase accompanied by a curved arrow showing the addition of H 2 O and loss of P subscript i end subscript. This yields phosphatidylglycerol, which is similar except that O in the green rectangle is now bonded to C H 2 bonded to C H bonded to O H below and bonded to C H 2 O H. Two arrows point down. The left-hand arrow is labeled cardiolipin synthase A or B (bacterial) and is accompanied by a curved arrow showing the addition of phosphatidylglycerol and loss of glycerol. The right-hand arrow is labeled cardiolipin synthase (eukaryotic-like) and is accompanied by a curved arrow showing the addition of C D P-diacylglycerol and loss of C M P. This yields cardiolipin. Cardiolipin has a similar structure to the reactant except that C 3 at the bottom of the three-carbon vertical chain is bonded to 2 H and to O on the right bonded to P double bonded to O above, bonded to O minus below, and bonded to O to the right in a green rectangle that is further bonded to C H 2 bonded to C below that is bonded to H, O H, and to C below bonded to 2 H and bonded to O further bonded to P outside of the green box that is further double bonded to O above, bonded to O minus below, and bonded to O to the right further bonded to C H 2 bonded to C below further bonded to H to the left, O to the right further bonded to C double bonded to O above and bonded to R superscript 2 end superscript to the right, and bonded to C below bonded to 2 H and bonded to O to the right further bonded to C double bonded to O above and bonded to R superscript 1 and superscript to the right. The right-hand arrow pointing down from C D P-diacylglycerol is labeled P S synthase and is accompanied by a curved arrow showing the addition of a blue box labeled serine and the loss of C M P. This yields phosphatidylserine, which is similar to the reactant except that C 3 at the bottom of the three-carbon vertical chain is bonded to 2 H and to O on the right bonded to P double bonded to O above, bonded to O minus below, and bonded to O to the right in a blue box that is further bonded to C H 2 bonded to C H bonded to N H 3 above with a positive charge on N and to C O O minus to the right. An arrow labeled P S decarboxylase points down accompanied by an arrow showing the loss of C O 2. This yields phosphatidylethanolamine, which is similar to the reactant except that the blue box now contains O bonded to C H 2 bonded to C H 2 bonded to N H 3 with a positive charge on N. An arrow labeled cardiolipin synthase C is accompanied by a curved arrow showing the addition of phosphatidylglycerol and loss of ethanolamine. This yields cardiolipin.">
            <a:extLst>
              <a:ext uri="{FF2B5EF4-FFF2-40B4-BE49-F238E27FC236}">
                <a16:creationId xmlns:a16="http://schemas.microsoft.com/office/drawing/2014/main" id="{A6D945C7-F588-0045-B098-3AAE772C7DD5}"/>
              </a:ext>
            </a:extLst>
          </p:cNvPr>
          <p:cNvPicPr>
            <a:picLocks noChangeAspect="1"/>
          </p:cNvPicPr>
          <p:nvPr/>
        </p:nvPicPr>
        <p:blipFill>
          <a:blip r:embed="rId3"/>
          <a:stretch>
            <a:fillRect/>
          </a:stretch>
        </p:blipFill>
        <p:spPr>
          <a:xfrm>
            <a:off x="3090072" y="1524000"/>
            <a:ext cx="2963856" cy="5171224"/>
          </a:xfrm>
          <a:prstGeom prst="rect">
            <a:avLst/>
          </a:prstGeom>
        </p:spPr>
      </p:pic>
    </p:spTree>
    <p:extLst>
      <p:ext uri="{BB962C8B-B14F-4D97-AF65-F5344CB8AC3E}">
        <p14:creationId xmlns:p14="http://schemas.microsoft.com/office/powerpoint/2010/main" val="15760751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F2392-E261-4A93-99B3-7BB4872F4122}"/>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Eukaryotic Membrane Phospholipids Are Subject to Remodeling</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34043" y="1744662"/>
            <a:ext cx="3733800" cy="412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mammals, phospholipids are remodeled in membranes via the </a:t>
            </a:r>
            <a:r>
              <a:rPr lang="en-US" sz="2400" b="1" dirty="0">
                <a:latin typeface="Arial" panose="020B0604020202020204" pitchFamily="34" charset="0"/>
                <a:cs typeface="Arial" panose="020B0604020202020204" pitchFamily="34" charset="0"/>
              </a:rPr>
              <a:t>Lands cycle</a:t>
            </a:r>
          </a:p>
          <a:p>
            <a:pPr lvl="1"/>
            <a:r>
              <a:rPr lang="en-US" sz="2400" dirty="0">
                <a:latin typeface="Arial" panose="020B0604020202020204" pitchFamily="34" charset="0"/>
                <a:cs typeface="Arial" panose="020B0604020202020204" pitchFamily="34" charset="0"/>
              </a:rPr>
              <a:t>facilitated by </a:t>
            </a:r>
            <a:r>
              <a:rPr lang="en-US" sz="2400" b="1" dirty="0" err="1">
                <a:latin typeface="Arial" panose="020B0604020202020204" pitchFamily="34" charset="0"/>
                <a:cs typeface="Arial" panose="020B0604020202020204" pitchFamily="34" charset="0"/>
              </a:rPr>
              <a:t>lysophosphatidyl</a:t>
            </a:r>
            <a:r>
              <a:rPr lang="en-US" sz="2400" b="1" dirty="0">
                <a:latin typeface="Arial" panose="020B0604020202020204" pitchFamily="34" charset="0"/>
                <a:cs typeface="Arial" panose="020B0604020202020204" pitchFamily="34" charset="0"/>
              </a:rPr>
              <a:t>-choline acyltransferases (LPCATs)</a:t>
            </a:r>
            <a:r>
              <a:rPr lang="en-US" sz="2400" dirty="0">
                <a:latin typeface="Arial" panose="020B0604020202020204" pitchFamily="34" charset="0"/>
                <a:cs typeface="Arial" panose="020B0604020202020204" pitchFamily="34" charset="0"/>
              </a:rPr>
              <a:t> </a:t>
            </a: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16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pic>
        <p:nvPicPr>
          <p:cNvPr id="3" name="Picture 2" descr="A cyclic series of reactions is labeled the Lands cycle. Phosphatodylcholine is shown at the top as a vertical three-carbon chain with C 1 at the top bonded to 2 H and to O on the right further bonded to C double bonded to O above and bonded to R superscript 1 end superscript to the right, C 2 bonded to H and to O on the right further bonded to C double bonded to O above and bonded to R superscript 2 end superscript to the right, and C 3 bonded to 2 H and to O on the right further bonded to P double bonded to O above, bonded to O minus below, and bonded to O to the right further bonded to C H 2 bonded to C H 2 bonded to N plus bonded to 3 C H 3.An arrow labeled phospholipase A subscript 2 end subscript 2 curves down to lysophosphatidylcholine below with a branched arrow at the three o’clock position showing the loss of fatty acid. Lysophosphatidylcholine has a similar structure to the reaction except that C 2 in the center of the chain si bonded to H and to O H on the right. An arrow labeled lysophosphatidylcholine acyltransferase (L P C A T s) points back up to phosphatidylcholine and is accompanied by a line showing the addition of fatty acyl-Co A at the nine o’clock position. All data are approximate.">
            <a:extLst>
              <a:ext uri="{FF2B5EF4-FFF2-40B4-BE49-F238E27FC236}">
                <a16:creationId xmlns:a16="http://schemas.microsoft.com/office/drawing/2014/main" id="{9E6B4B4C-821F-4345-8274-B8CAF561C232}"/>
              </a:ext>
            </a:extLst>
          </p:cNvPr>
          <p:cNvPicPr>
            <a:picLocks noChangeAspect="1"/>
          </p:cNvPicPr>
          <p:nvPr/>
        </p:nvPicPr>
        <p:blipFill>
          <a:blip r:embed="rId3"/>
          <a:stretch>
            <a:fillRect/>
          </a:stretch>
        </p:blipFill>
        <p:spPr>
          <a:xfrm>
            <a:off x="3967843" y="1744662"/>
            <a:ext cx="4942114" cy="3494425"/>
          </a:xfrm>
          <a:prstGeom prst="rect">
            <a:avLst/>
          </a:prstGeom>
        </p:spPr>
      </p:pic>
    </p:spTree>
    <p:extLst>
      <p:ext uri="{BB962C8B-B14F-4D97-AF65-F5344CB8AC3E}">
        <p14:creationId xmlns:p14="http://schemas.microsoft.com/office/powerpoint/2010/main" val="41859669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D94D16D1-3D0B-4F1B-A90E-0A9724C910A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21868" y="412708"/>
            <a:ext cx="993734" cy="695004"/>
          </a:xfrm>
          <a:prstGeom prst="rect">
            <a:avLst/>
          </a:prstGeom>
        </p:spPr>
      </p:pic>
      <p:sp>
        <p:nvSpPr>
          <p:cNvPr id="2" name="Title 1">
            <a:extLst>
              <a:ext uri="{FF2B5EF4-FFF2-40B4-BE49-F238E27FC236}">
                <a16:creationId xmlns:a16="http://schemas.microsoft.com/office/drawing/2014/main" id="{BBA4BE43-032F-469D-A045-F332BCF3892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(2 of 7)</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2"/>
            <a:ext cx="7772400" cy="457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Like other major classes of biological molecules, lipids have a plethora of cellular functions. </a:t>
            </a:r>
            <a:r>
              <a:rPr lang="en-US" sz="2400" dirty="0">
                <a:latin typeface="Arial" panose="020B0604020202020204" pitchFamily="34" charset="0"/>
                <a:cs typeface="Arial" panose="020B0604020202020204" pitchFamily="34" charset="0"/>
              </a:rPr>
              <a:t>Specialized lipids serve as pigments (retinal, carotene), cofactors (vitamin K), detergents (bile salts), transporters (dolichols), hormones (vitamin D derivatives, sex hormones), extracellular and intracellular messengers (eicosanoids, phosphatidylinositol derivatives), and anchors for membrane proteins (covalently attached fatty acids, </a:t>
            </a:r>
            <a:r>
              <a:rPr lang="en-US" sz="2400" dirty="0" err="1">
                <a:latin typeface="Arial" panose="020B0604020202020204" pitchFamily="34" charset="0"/>
                <a:cs typeface="Arial" panose="020B0604020202020204" pitchFamily="34" charset="0"/>
              </a:rPr>
              <a:t>prenyl</a:t>
            </a:r>
            <a:r>
              <a:rPr lang="en-US" sz="2400" dirty="0">
                <a:latin typeface="Arial" panose="020B0604020202020204" pitchFamily="34" charset="0"/>
                <a:cs typeface="Arial" panose="020B0604020202020204" pitchFamily="34" charset="0"/>
              </a:rPr>
              <a:t> groups, phosphatidylinositol). The ability to synthesize a variety of lipids is essential to all organisms. </a:t>
            </a:r>
          </a:p>
        </p:txBody>
      </p:sp>
    </p:spTree>
    <p:extLst>
      <p:ext uri="{BB962C8B-B14F-4D97-AF65-F5344CB8AC3E}">
        <p14:creationId xmlns:p14="http://schemas.microsoft.com/office/powerpoint/2010/main" val="17519469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18A19-B971-40B2-9818-EE048FB4DAAD}"/>
              </a:ext>
            </a:extLst>
          </p:cNvPr>
          <p:cNvSpPr>
            <a:spLocks noGrp="1"/>
          </p:cNvSpPr>
          <p:nvPr>
            <p:ph type="title"/>
          </p:nvPr>
        </p:nvSpPr>
        <p:spPr>
          <a:xfrm>
            <a:off x="0" y="152400"/>
            <a:ext cx="9144000" cy="1600200"/>
          </a:xfrm>
        </p:spPr>
        <p:txBody>
          <a:bodyPr/>
          <a:lstStyle/>
          <a:p>
            <a:r>
              <a:rPr lang="en-US" altLang="en-US" sz="3600" dirty="0">
                <a:solidFill>
                  <a:srgbClr val="4E4CB4"/>
                </a:solidFill>
                <a:latin typeface="Arial" panose="020B0604020202020204" pitchFamily="34" charset="0"/>
                <a:cs typeface="Arial" panose="020B0604020202020204" pitchFamily="34" charset="0"/>
              </a:rPr>
              <a:t>Plasmalogen Synthesis Requires Formation of an Ether-Linked </a:t>
            </a:r>
            <a:br>
              <a:rPr lang="en-US" altLang="en-US" sz="3600" dirty="0">
                <a:solidFill>
                  <a:srgbClr val="4E4CB4"/>
                </a:solidFill>
                <a:latin typeface="Arial" panose="020B0604020202020204" pitchFamily="34" charset="0"/>
                <a:cs typeface="Arial" panose="020B0604020202020204" pitchFamily="34" charset="0"/>
              </a:rPr>
            </a:br>
            <a:r>
              <a:rPr lang="en-US" altLang="en-US" sz="3600" dirty="0">
                <a:solidFill>
                  <a:srgbClr val="4E4CB4"/>
                </a:solidFill>
                <a:latin typeface="Arial" panose="020B0604020202020204" pitchFamily="34" charset="0"/>
                <a:cs typeface="Arial" panose="020B0604020202020204" pitchFamily="34" charset="0"/>
              </a:rPr>
              <a:t>Fatty Alcohol</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2286000"/>
            <a:ext cx="4495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biosynthesis of ether lipids (including </a:t>
            </a:r>
            <a:r>
              <a:rPr lang="en-US" sz="2400" b="1" dirty="0">
                <a:latin typeface="Arial" panose="020B0604020202020204" pitchFamily="34" charset="0"/>
                <a:cs typeface="Arial" panose="020B0604020202020204" pitchFamily="34" charset="0"/>
              </a:rPr>
              <a:t>plasmalogens </a:t>
            </a:r>
            <a:r>
              <a:rPr lang="en-US" sz="2400" dirty="0">
                <a:latin typeface="Arial" panose="020B0604020202020204" pitchFamily="34" charset="0"/>
                <a:cs typeface="Arial" panose="020B0604020202020204" pitchFamily="34" charset="0"/>
              </a:rPr>
              <a:t>and the </a:t>
            </a:r>
            <a:r>
              <a:rPr lang="en-US" sz="2400" b="1" dirty="0">
                <a:latin typeface="Arial" panose="020B0604020202020204" pitchFamily="34" charset="0"/>
                <a:cs typeface="Arial" panose="020B0604020202020204" pitchFamily="34" charset="0"/>
              </a:rPr>
              <a:t>platelet-activating factor</a:t>
            </a:r>
            <a:r>
              <a:rPr lang="en-US" sz="2400" dirty="0">
                <a:latin typeface="Arial" panose="020B0604020202020204" pitchFamily="34" charset="0"/>
                <a:cs typeface="Arial" panose="020B0604020202020204" pitchFamily="34" charset="0"/>
              </a:rPr>
              <a:t>) uses similar pathways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characteristic double bond in plasmalogens is introduced by a mixed-function oxidase</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16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pic>
        <p:nvPicPr>
          <p:cNvPr id="4" name="Picture 3" descr="At the upper left, fatty acyl-Co a is added to dihydroxyacetone phosphate. Fatty acyl-Co A is R superscript 1 end superscript bonded to C H 2 bonded to C double bonded to O to the upper right and bonded to S to the lower right further bonded to C o A. Dihydroxyacetone phosphate is a three-carbon vertical chain with C 1 at the top bonded to 2 H and to O H to the right, C 2 double bonded to O, and C 3 bonded to 2 H and to O on the right further bonded to P double bonded to O above and bonded to O minus to the right and below. An arrow points right accompanied by a branched arrow showing the loss of C o A-S H. This yields 1-acyl-dihydroxyacetone 3-phosphate, which has a similar structure to dihydroxyacetone phosphate except that C 1 is bonded to 2 H and to O to the right further bonded to C double bonded to O above and bonded to R superscript 1 end superscript to the right. The piece with O bonded to C double bonded to O above bonded to R superscript 1 end superscript is labeled fatty acyl group. Below, R superscript 2 end superscript is bonded to C H 2 bonded to C double bonded to O to the upper right and bonded to S to the lower right further bonded to S bonded to Co A. An arrow points right to Co A-S H accompanied by a curved arrow showing the addition of 2 orange ovals labeled N A D P H plus 2 H plus and loss of 2 N A D P plus as well as a branched arrow showing the production of a saturated fatty alcohol. The saturated fatty alcohol is R superscript 2 end superscript bonded to C H 2 bonded to C H 2 bonded to O H. An arrow points right from 1-acyl-dihydroxyacetone 3-phosphate and is met by an arrow pointing up from the saturated fatty acid alcohol, where the arrow is labeled 1-alkyl-dihydroxyacetone 3-phosphate synthase. A branched arrow shows the loss of R superscript 1 end superscript bonded to C O O minus. This yields 1-alkyl-dihydroxyacetone 3-phosphate, which has a similar structure to 1-acyl-dihydroxyacetone phosphate except that C 1 at the top is within a red bar and is bonded to 2 H with the bar and to O on the right bonded to C H 2 within the bar further bonded to C H 2 outside of the bar further bonded to R superscript 2 end superscript. A bracket pointing to the segment of O bonded to C H 2 bonded to C H 2 bonded to R superscript 2 end superscript is labeled, long-chain alcohol. An arrow labeled 1-alkyl-dihydroxyacetone-3-phosphate reductase points down accompanied by a curved arrow showing the addition of an orange oval labeled N A D P H plus H plus and the loss of N A D P plus. This yields 1-alkyl-glycerol 3-phosphate, which has a similar structure to the reactant except that C 2 is bonded to H on the left and O H on the right. An arrow labeled 1-alkyl-glycerol 3-phosphate acyl transferase is accompanied by a curved arrow showing the addition of R superscript 3 end superscript bonded to C double bonded to O to the upper right and bonded to S to the lower right further bonded to Co A and loss of C o A bonded to S H. This yields 1-alkyl-2-acylglycerol 3-phosphate, which is similar to the reactant except that C 2 is bonded to H and to O on the right further bonded to C double bonded to O above and bonded to R superscript 3 end superscript to the right. An arrow labeled head group attachment points down and is joined by a curved line showing the addition of a green box labeled ethanolamine. This yields a similar molecule in which C 3 is bonded to 2 H and to O further bonded to P that is double bonded to O above, bonded to O minus below, and bonded to O on the right in a green box further boned to C H 2 bonded to C H 2 bonded to N H 3 with a positive charge on N, all within the green box. An arrow labeled mixed-function oxidase points down accompanied by two curved arrows. The outer curved arrow shows the addition of an orange oval labeled N A D H plus H plus and the loss of N A D plus. The inner curved arrow shows the addition of O 2 and loss of 2 H 2 O. This yields a molecule that is similar to the reactant except that C 1 at the top is bonded to O further bonded to C H in a blue box double bonded to C H in the same blue box further bonded to R superscript 2 end superscript outside of the blue box.">
            <a:extLst>
              <a:ext uri="{FF2B5EF4-FFF2-40B4-BE49-F238E27FC236}">
                <a16:creationId xmlns:a16="http://schemas.microsoft.com/office/drawing/2014/main" id="{C38F7836-95CF-3147-A1EE-44FF9B1E7F0F}"/>
              </a:ext>
            </a:extLst>
          </p:cNvPr>
          <p:cNvPicPr>
            <a:picLocks noChangeAspect="1"/>
          </p:cNvPicPr>
          <p:nvPr/>
        </p:nvPicPr>
        <p:blipFill>
          <a:blip r:embed="rId3"/>
          <a:stretch>
            <a:fillRect/>
          </a:stretch>
        </p:blipFill>
        <p:spPr>
          <a:xfrm>
            <a:off x="5165273" y="2057400"/>
            <a:ext cx="3473012" cy="4649437"/>
          </a:xfrm>
          <a:prstGeom prst="rect">
            <a:avLst/>
          </a:prstGeom>
        </p:spPr>
      </p:pic>
    </p:spTree>
    <p:extLst>
      <p:ext uri="{BB962C8B-B14F-4D97-AF65-F5344CB8AC3E}">
        <p14:creationId xmlns:p14="http://schemas.microsoft.com/office/powerpoint/2010/main" val="3684059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1E106-A24D-45B0-88F4-040243658C3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Acetyl-CoA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Carboxylase Reaction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55384" y="1752600"/>
            <a:ext cx="462141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this reaction is similar to other biotin-dependent carboxylation reactions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carboxyl group from HCO</a:t>
            </a:r>
            <a:r>
              <a:rPr lang="en-US" sz="2400" baseline="-25000" dirty="0">
                <a:latin typeface="Arial" panose="020B0604020202020204" pitchFamily="34" charset="0"/>
                <a:cs typeface="Arial" panose="020B0604020202020204" pitchFamily="34" charset="0"/>
              </a:rPr>
              <a:t>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is transferred to biotin in an ATP-dependent reaction</a:t>
            </a:r>
          </a:p>
          <a:p>
            <a:endParaRPr lang="en-US" dirty="0"/>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A light yellow half-circle is divided into two halves. It has an irregular top and a rounded bottom. The left side is labeled biotin carboxylase domain and has a cutout at the top in the shape of an inverted triangle, then a right side that slopes down to a rectangular cutout between the two halves above a circular biotin carrier protein domain. The right side is labeled transcarboxylase domain and has a small triangular peak just to the right of center, then a cutout in the shape of an inverted triangle, then a left slide that slopes down to the central rectangular cutout. The two halves are joined beneath the biotin carrier protein domain. A vertical zigzag chain extends up from the upper left of the biotin carrier protein domain. It begins as a three-carbon zigzag chain bonded to N H and this portion is labeled L y s side chain. N H is then further bonded to C double bonded to O to the left bonded to a vertical four-carbon zigzag chain above that joins the lower left vertex of a five-membered ring with S substituted for C at its bottom vertex and a top side shared with the bottom side of a five-membered ring above with C at its top vertex double bonded to O above and N H substituted for C at the upper left and right vertices. This top component is labeled biotin arm. A green rectangle angled above the left side contains C double bonded to O to the left, bonded to O H to the upper right, and bonded to O minus below. An arrow points down from this angled green rectangle to show that it fits into the cutout in the top of the left side biotin carboxylase domain. Accompanying text shows H C O 3 minus to the left of the green rectangle containing H C O 3 minus followed by plus A T P to its right. An arrow points down accompanied by a curved arrow showing the loss of A D P plus P subscript i end subscript. This yields a similar molecule in which the zigzag chain above the L y s side chain has bent to position the biotin arm against the green rectangle in the cutout on the left. N H at the top of the L y s side chain is bonded to C to the upper right double bonded to O to the right and bonded to a four-carbon zigzag chain that angles to the upper left to join the upper right vertex of a five-carbon ring with S substituted for C at its bottom vertex and an upper left side vertex shared with the lower right vertex of a five-membered ring above. This five-membered ring has C at the upper left vertex double bonded to O, H substituted for C at the upper right vertex, and N at the lower left vertex bonded to C below within the green rectangle and further double bonded to O the left and bonded to O minus below, all within the green rectangle fitted within to the cutout in the upper left of the left half of the half-circle, which is now highlighted in blue and labeled biotin carboxylase. Continued.">
            <a:extLst>
              <a:ext uri="{FF2B5EF4-FFF2-40B4-BE49-F238E27FC236}">
                <a16:creationId xmlns:a16="http://schemas.microsoft.com/office/drawing/2014/main" id="{90DAD85F-75D1-CF46-96E7-D18D02B5B700}"/>
              </a:ext>
            </a:extLst>
          </p:cNvPr>
          <p:cNvPicPr>
            <a:picLocks noChangeAspect="1"/>
          </p:cNvPicPr>
          <p:nvPr/>
        </p:nvPicPr>
        <p:blipFill>
          <a:blip r:embed="rId3"/>
          <a:stretch>
            <a:fillRect/>
          </a:stretch>
        </p:blipFill>
        <p:spPr>
          <a:xfrm>
            <a:off x="5486400" y="1752600"/>
            <a:ext cx="2884910" cy="4864615"/>
          </a:xfrm>
          <a:prstGeom prst="rect">
            <a:avLst/>
          </a:prstGeom>
        </p:spPr>
      </p:pic>
    </p:spTree>
    <p:extLst>
      <p:ext uri="{BB962C8B-B14F-4D97-AF65-F5344CB8AC3E}">
        <p14:creationId xmlns:p14="http://schemas.microsoft.com/office/powerpoint/2010/main" val="9133255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9EA384EA-E633-4CFB-B80C-C6FB662EF9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21868" y="412708"/>
            <a:ext cx="993734" cy="695004"/>
          </a:xfrm>
          <a:prstGeom prst="rect">
            <a:avLst/>
          </a:prstGeom>
        </p:spPr>
      </p:pic>
      <p:sp>
        <p:nvSpPr>
          <p:cNvPr id="2" name="Title 1">
            <a:extLst>
              <a:ext uri="{FF2B5EF4-FFF2-40B4-BE49-F238E27FC236}">
                <a16:creationId xmlns:a16="http://schemas.microsoft.com/office/drawing/2014/main" id="{D157E43E-5179-41CA-BDC5-37233E2D403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(3 of 7)</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2"/>
            <a:ext cx="7772400"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Like other major classes of biological molecules, lipids have a plethora of cellular functions. </a:t>
            </a:r>
            <a:r>
              <a:rPr lang="en-US" sz="2400" dirty="0">
                <a:latin typeface="Arial" panose="020B0604020202020204" pitchFamily="34" charset="0"/>
                <a:cs typeface="Arial" panose="020B0604020202020204" pitchFamily="34" charset="0"/>
              </a:rPr>
              <a:t>Specialized lipids serve as pigments (retinal, carotene), cofactors (vitamin K), detergents (bile salts), transporters (dolichols), hormones (vitamin D derivatives, sex hormones), extracellular and intracellular messengers (eicosanoids, phosphatidylinositol derivatives), and anchors for membrane proteins (covalently attached fatty acids, </a:t>
            </a:r>
            <a:r>
              <a:rPr lang="en-US" sz="2400" dirty="0" err="1">
                <a:latin typeface="Arial" panose="020B0604020202020204" pitchFamily="34" charset="0"/>
                <a:cs typeface="Arial" panose="020B0604020202020204" pitchFamily="34" charset="0"/>
              </a:rPr>
              <a:t>prenyl</a:t>
            </a:r>
            <a:r>
              <a:rPr lang="en-US" sz="2400" dirty="0">
                <a:latin typeface="Arial" panose="020B0604020202020204" pitchFamily="34" charset="0"/>
                <a:cs typeface="Arial" panose="020B0604020202020204" pitchFamily="34" charset="0"/>
              </a:rPr>
              <a:t> groups, phosphatidylinositol). The ability to synthesize a variety of lipids is essential to all organisms. </a:t>
            </a:r>
          </a:p>
        </p:txBody>
      </p:sp>
    </p:spTree>
    <p:extLst>
      <p:ext uri="{BB962C8B-B14F-4D97-AF65-F5344CB8AC3E}">
        <p14:creationId xmlns:p14="http://schemas.microsoft.com/office/powerpoint/2010/main" val="25415038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7127-18BE-401A-B910-69236F529E76}"/>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Sphingolipid </a:t>
            </a:r>
            <a:r>
              <a:rPr lang="en-US" sz="3400" dirty="0">
                <a:solidFill>
                  <a:srgbClr val="4E4CB4"/>
                </a:solidFill>
                <a:latin typeface="Arial" panose="020B0604020202020204" pitchFamily="34" charset="0"/>
                <a:cs typeface="Arial" panose="020B0604020202020204" pitchFamily="34" charset="0"/>
              </a:rPr>
              <a:t>and Glycerophospholipid Synthesis Share Precursors and </a:t>
            </a:r>
            <a:br>
              <a:rPr lang="en-US" sz="3400" dirty="0">
                <a:solidFill>
                  <a:srgbClr val="4E4CB4"/>
                </a:solidFill>
                <a:latin typeface="Arial" panose="020B0604020202020204" pitchFamily="34" charset="0"/>
                <a:cs typeface="Arial" panose="020B0604020202020204" pitchFamily="34" charset="0"/>
              </a:rPr>
            </a:br>
            <a:r>
              <a:rPr lang="en-US" sz="3400" dirty="0">
                <a:solidFill>
                  <a:srgbClr val="4E4CB4"/>
                </a:solidFill>
                <a:latin typeface="Arial" panose="020B0604020202020204" pitchFamily="34" charset="0"/>
                <a:cs typeface="Arial" panose="020B0604020202020204" pitchFamily="34" charset="0"/>
              </a:rPr>
              <a:t>Some Mechanisms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4800" y="2057400"/>
            <a:ext cx="8686800" cy="3717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four stages of sphingolipid biosynthesis: </a:t>
            </a:r>
          </a:p>
          <a:p>
            <a:pPr lvl="1"/>
            <a:r>
              <a:rPr lang="en-US" sz="2400" dirty="0">
                <a:latin typeface="Arial" panose="020B0604020202020204" pitchFamily="34" charset="0"/>
                <a:cs typeface="Arial" panose="020B0604020202020204" pitchFamily="34" charset="0"/>
              </a:rPr>
              <a:t>synthesis of the 18-carbon amine </a:t>
            </a:r>
            <a:r>
              <a:rPr lang="en-US" sz="2400" b="1" dirty="0" err="1">
                <a:latin typeface="Arial" panose="020B0604020202020204" pitchFamily="34" charset="0"/>
                <a:cs typeface="Arial" panose="020B0604020202020204" pitchFamily="34" charset="0"/>
              </a:rPr>
              <a:t>sphinganine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from palmitoyl-CoA and serine</a:t>
            </a:r>
          </a:p>
          <a:p>
            <a:pPr lvl="1"/>
            <a:r>
              <a:rPr lang="en-US" sz="2400" dirty="0">
                <a:latin typeface="Arial" panose="020B0604020202020204" pitchFamily="34" charset="0"/>
                <a:cs typeface="Arial" panose="020B0604020202020204" pitchFamily="34" charset="0"/>
              </a:rPr>
              <a:t>attachment of a fatty acid in amide linkage to yield </a:t>
            </a:r>
            <a:r>
              <a:rPr lang="en-US" sz="2400" b="1" i="1" dirty="0">
                <a:latin typeface="Arial" panose="020B0604020202020204" pitchFamily="34" charset="0"/>
                <a:cs typeface="Arial" panose="020B0604020202020204" pitchFamily="34" charset="0"/>
              </a:rPr>
              <a:t>N</a:t>
            </a:r>
            <a:r>
              <a:rPr lang="en-US"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acylsphinganine</a:t>
            </a:r>
            <a:endParaRPr lang="en-US" sz="2400" b="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desaturation of the </a:t>
            </a:r>
            <a:r>
              <a:rPr lang="en-US" sz="2400" dirty="0" err="1">
                <a:latin typeface="Arial" panose="020B0604020202020204" pitchFamily="34" charset="0"/>
                <a:cs typeface="Arial" panose="020B0604020202020204" pitchFamily="34" charset="0"/>
              </a:rPr>
              <a:t>sphinganine</a:t>
            </a:r>
            <a:r>
              <a:rPr lang="en-US" sz="2400" dirty="0">
                <a:latin typeface="Arial" panose="020B0604020202020204" pitchFamily="34" charset="0"/>
                <a:cs typeface="Arial" panose="020B0604020202020204" pitchFamily="34" charset="0"/>
              </a:rPr>
              <a:t> moiety to form </a:t>
            </a:r>
            <a:r>
              <a:rPr lang="en-US" sz="2400" b="1" i="1" dirty="0">
                <a:latin typeface="Arial" panose="020B0604020202020204" pitchFamily="34" charset="0"/>
                <a:cs typeface="Arial" panose="020B0604020202020204" pitchFamily="34" charset="0"/>
              </a:rPr>
              <a:t>N</a:t>
            </a:r>
            <a:r>
              <a:rPr lang="en-US"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acylsphingosine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(ceramide) </a:t>
            </a:r>
          </a:p>
          <a:p>
            <a:pPr lvl="1"/>
            <a:r>
              <a:rPr lang="en-US" sz="2400" dirty="0">
                <a:latin typeface="Arial" panose="020B0604020202020204" pitchFamily="34" charset="0"/>
                <a:cs typeface="Arial" panose="020B0604020202020204" pitchFamily="34" charset="0"/>
              </a:rPr>
              <a:t>attachment of a head group to produce a sphingolipid such as a </a:t>
            </a:r>
            <a:r>
              <a:rPr lang="en-US" sz="2400" b="1" dirty="0">
                <a:latin typeface="Arial" panose="020B0604020202020204" pitchFamily="34" charset="0"/>
                <a:cs typeface="Arial" panose="020B0604020202020204" pitchFamily="34" charset="0"/>
              </a:rPr>
              <a:t>cerebroside </a:t>
            </a:r>
            <a:r>
              <a:rPr lang="en-US" sz="2400" dirty="0">
                <a:latin typeface="Arial" panose="020B0604020202020204" pitchFamily="34" charset="0"/>
                <a:cs typeface="Arial" panose="020B0604020202020204" pitchFamily="34" charset="0"/>
              </a:rPr>
              <a:t>or </a:t>
            </a:r>
            <a:r>
              <a:rPr lang="en-US" sz="2400" b="1" dirty="0">
                <a:latin typeface="Arial" panose="020B0604020202020204" pitchFamily="34" charset="0"/>
                <a:cs typeface="Arial" panose="020B0604020202020204" pitchFamily="34" charset="0"/>
              </a:rPr>
              <a:t>sphingomyelin </a:t>
            </a:r>
            <a:endParaRPr lang="en-US" sz="2400" dirty="0"/>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16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86801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18F20D5B-F2B0-45A2-B305-2133F8B0379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21868" y="412708"/>
            <a:ext cx="993734" cy="695004"/>
          </a:xfrm>
          <a:prstGeom prst="rect">
            <a:avLst/>
          </a:prstGeom>
        </p:spPr>
      </p:pic>
      <p:sp>
        <p:nvSpPr>
          <p:cNvPr id="2" name="Title 1">
            <a:extLst>
              <a:ext uri="{FF2B5EF4-FFF2-40B4-BE49-F238E27FC236}">
                <a16:creationId xmlns:a16="http://schemas.microsoft.com/office/drawing/2014/main" id="{1881C048-F68A-435B-B9F4-DEB08BF2A35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(4 of 7)</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2"/>
            <a:ext cx="7772400" cy="457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Like other major classes of biological molecules, lipids have a plethora of cellular functions. </a:t>
            </a:r>
            <a:r>
              <a:rPr lang="en-US" sz="2400" dirty="0">
                <a:latin typeface="Arial" panose="020B0604020202020204" pitchFamily="34" charset="0"/>
                <a:cs typeface="Arial" panose="020B0604020202020204" pitchFamily="34" charset="0"/>
              </a:rPr>
              <a:t>Specialized lipids serve as pigments (retinal, carotene), cofactors (vitamin K), detergents (bile salts), transporters (dolichols), hormones (vitamin D derivatives, sex hormones), extracellular and intracellular messengers (eicosanoids, phosphatidylinositol derivatives), and anchors for membrane proteins (covalently attached fatty acids, </a:t>
            </a:r>
            <a:r>
              <a:rPr lang="en-US" sz="2400" dirty="0" err="1">
                <a:latin typeface="Arial" panose="020B0604020202020204" pitchFamily="34" charset="0"/>
                <a:cs typeface="Arial" panose="020B0604020202020204" pitchFamily="34" charset="0"/>
              </a:rPr>
              <a:t>prenyl</a:t>
            </a:r>
            <a:r>
              <a:rPr lang="en-US" sz="2400" dirty="0">
                <a:latin typeface="Arial" panose="020B0604020202020204" pitchFamily="34" charset="0"/>
                <a:cs typeface="Arial" panose="020B0604020202020204" pitchFamily="34" charset="0"/>
              </a:rPr>
              <a:t> groups, phosphatidylinositol). The ability to synthesize a variety of lipids is essential to all organisms. </a:t>
            </a:r>
          </a:p>
        </p:txBody>
      </p:sp>
    </p:spTree>
    <p:extLst>
      <p:ext uri="{BB962C8B-B14F-4D97-AF65-F5344CB8AC3E}">
        <p14:creationId xmlns:p14="http://schemas.microsoft.com/office/powerpoint/2010/main" val="12602890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CA770-1211-4A05-A2FB-CD985CD6326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Glycolipids</a:t>
            </a:r>
            <a:endParaRPr lang="en-AU" dirty="0"/>
          </a:p>
        </p:txBody>
      </p:sp>
      <p:sp>
        <p:nvSpPr>
          <p:cNvPr id="7" name="Google Shape;390;g847cf01710_0_68">
            <a:extLst>
              <a:ext uri="{FF2B5EF4-FFF2-40B4-BE49-F238E27FC236}">
                <a16:creationId xmlns:a16="http://schemas.microsoft.com/office/drawing/2014/main" id="{81CD7368-5734-1C47-9A11-86BEEE3F6CD7}"/>
              </a:ext>
            </a:extLst>
          </p:cNvPr>
          <p:cNvSpPr txBox="1">
            <a:spLocks noChangeArrowheads="1"/>
          </p:cNvSpPr>
          <p:nvPr/>
        </p:nvSpPr>
        <p:spPr bwMode="auto">
          <a:xfrm>
            <a:off x="304800" y="1744662"/>
            <a:ext cx="85344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glycolipids = cerebrosides and </a:t>
            </a:r>
            <a:r>
              <a:rPr lang="en-US" sz="2400" b="1" dirty="0">
                <a:latin typeface="Arial" panose="020B0604020202020204" pitchFamily="34" charset="0"/>
                <a:cs typeface="Arial" panose="020B0604020202020204" pitchFamily="34" charset="0"/>
              </a:rPr>
              <a:t>gangliosides </a:t>
            </a:r>
          </a:p>
          <a:p>
            <a:pPr lvl="1"/>
            <a:r>
              <a:rPr lang="en-US" sz="2400" dirty="0">
                <a:latin typeface="Arial" panose="020B0604020202020204" pitchFamily="34" charset="0"/>
                <a:cs typeface="Arial" panose="020B0604020202020204" pitchFamily="34" charset="0"/>
              </a:rPr>
              <a:t>the head-group sugar is attached directly to the C-1 hydroxyl of sphingosine in glycosidic linkage</a:t>
            </a:r>
          </a:p>
          <a:p>
            <a:pPr lvl="1"/>
            <a:r>
              <a:rPr lang="en-US" sz="2400" dirty="0">
                <a:latin typeface="Arial" panose="020B0604020202020204" pitchFamily="34" charset="0"/>
                <a:cs typeface="Arial" panose="020B0604020202020204" pitchFamily="34" charset="0"/>
              </a:rPr>
              <a:t>the sugar donor is a UDP-sugar</a:t>
            </a:r>
          </a:p>
        </p:txBody>
      </p:sp>
    </p:spTree>
    <p:extLst>
      <p:ext uri="{BB962C8B-B14F-4D97-AF65-F5344CB8AC3E}">
        <p14:creationId xmlns:p14="http://schemas.microsoft.com/office/powerpoint/2010/main" val="17931591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0A104-2486-4C1D-A9E9-8E2BAFE9D106}"/>
              </a:ext>
            </a:extLst>
          </p:cNvPr>
          <p:cNvSpPr>
            <a:spLocks noGrp="1"/>
          </p:cNvSpPr>
          <p:nvPr>
            <p:ph type="title"/>
          </p:nvPr>
        </p:nvSpPr>
        <p:spPr>
          <a:xfrm>
            <a:off x="0" y="152400"/>
            <a:ext cx="9144000" cy="990600"/>
          </a:xfrm>
        </p:spPr>
        <p:txBody>
          <a:bodyPr/>
          <a:lstStyle/>
          <a:p>
            <a:r>
              <a:rPr lang="en-US" dirty="0">
                <a:solidFill>
                  <a:schemeClr val="tx1"/>
                </a:solidFill>
                <a:latin typeface="Arial" panose="020B0604020202020204" pitchFamily="34" charset="0"/>
                <a:cs typeface="Arial" panose="020B0604020202020204" pitchFamily="34" charset="0"/>
              </a:rPr>
              <a:t>Biosynthesis of Sphingolipids</a:t>
            </a:r>
            <a:endParaRPr lang="en-AU" dirty="0"/>
          </a:p>
        </p:txBody>
      </p:sp>
      <p:pic>
        <p:nvPicPr>
          <p:cNvPr id="5" name="Picture 4" descr="Palmitoyl-Co A is C double bonded to O to the upper left, bonded to S to the lower left further bonded to Co A, and bonded to (C H 2) 14 to the right further bonded to C H 3. An arrow points down accompanied by a curved arrow showing the addition of serine and loss of C o A bonded to S H, C O 2. This yields beta-ketosphinganine, which has a vertical three-carbon chain with the top carbon double bonded to O to the upper left and bonded to (C H 2) 14 to the upper right further bonded to C H 3, the middle carbon bonded to N H 3 with a positive charge on N to the left and H to the right, and the bottom carbon bonded to 2 H and O H. An arrow points down accompanied by a curved arrow showing the addition of an orange oval labeled N A D P H plus H plus and the loss of N A D P plus. This yields sphinganine, shown as a vertical three-carbon chain numbered with C 1 at the bottom, C 2 in the middle, and C 3 at the top. C 3 is bonded to O H to the left and to (C H 2) 14 to the right further bonded to C H 3, C 2 is bonded to N H 3 with a positive charge on N to the left and H to the right, and C 1 is bonded to 2 H and O H. An arrow points down accompanied by a curved arrow showing the addition of fatty acyl-Co A and loss of Co A bonded to S H. This yields italicized N end italics acylsphinanine, which has a similar structure to the reactant except that C 2 is bonded to H to the right and to N H to the left further bonded to C double bonded to O above and bonded to R to the left. An arrow labeled mixed-function oxidase (animals) points down to ceramide, containing sphingosine. This molecule is similar to the reactant except for a change in the top row and that the molecule is highlighted in gray except for one piece. C 2 is bonded to N H within the gray region that is further bonded to C outside of the gray region that is double bonded to O above and further bonded to R to the left. In the top row, C 3 is bonded to H, to O H to the left, to C H in a light red bar to the right double bonded to C H in the same red bar bonded to (C H 2) 12 outside of the red bar further bonded to C H 3. Arrows point down and to the right. The arrow to the right is accompanied by a curved arrow showing the addition of U D P bonded to G l c in a green box and loss of U D P. This yields cerebroside, which is similar to the reactant except that C 1 at the bottom is bonded to 2 H and to O on the right further bonded to G l c in a green box outside of the gray region. The downward-pointing arrow from ceramide is labeled head-group attachment and is accompanied by a curved arrow showing the addition of phosphatidylcholine with choline in a green box and loss of diacylglycerol. This yields sphingomyelin, which is similar to the reactant except that C 1 at the bottom is bonded to 2 H and to O to the right further bonded to P outside of the gray region that is double bonded to O above, bonded to O minus below, and bonded to O to the right in a green box that is further bonded to C H 2 bonded to C H 2 bonded to N plus bonded to 3 C H 3, all within the green box.">
            <a:extLst>
              <a:ext uri="{FF2B5EF4-FFF2-40B4-BE49-F238E27FC236}">
                <a16:creationId xmlns:a16="http://schemas.microsoft.com/office/drawing/2014/main" id="{7EAEE44F-D5E9-E94A-9D81-B6B69622E0AF}"/>
              </a:ext>
            </a:extLst>
          </p:cNvPr>
          <p:cNvPicPr>
            <a:picLocks noChangeAspect="1"/>
          </p:cNvPicPr>
          <p:nvPr/>
        </p:nvPicPr>
        <p:blipFill>
          <a:blip r:embed="rId3"/>
          <a:stretch>
            <a:fillRect/>
          </a:stretch>
        </p:blipFill>
        <p:spPr>
          <a:xfrm>
            <a:off x="2971800" y="1353313"/>
            <a:ext cx="3363624" cy="5119116"/>
          </a:xfrm>
          <a:prstGeom prst="rect">
            <a:avLst/>
          </a:prstGeom>
        </p:spPr>
      </p:pic>
    </p:spTree>
    <p:extLst>
      <p:ext uri="{BB962C8B-B14F-4D97-AF65-F5344CB8AC3E}">
        <p14:creationId xmlns:p14="http://schemas.microsoft.com/office/powerpoint/2010/main" val="8134289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FC8DB-9FC8-4928-B1DF-C271488E580D}"/>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Polar Lipids Are Targeted to Specific Cellular Membranes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744662"/>
            <a:ext cx="86868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membrane lipids are insoluble in water and cannot diffuse to their point of insertion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membrane lipids travel to their intracellular destinations via:</a:t>
            </a:r>
          </a:p>
          <a:p>
            <a:pPr lvl="1"/>
            <a:r>
              <a:rPr lang="en-US" sz="2400" dirty="0">
                <a:latin typeface="Arial" panose="020B0604020202020204" pitchFamily="34" charset="0"/>
                <a:cs typeface="Arial" panose="020B0604020202020204" pitchFamily="34" charset="0"/>
              </a:rPr>
              <a:t>transport vesicles</a:t>
            </a:r>
          </a:p>
          <a:p>
            <a:pPr lvl="1"/>
            <a:r>
              <a:rPr lang="en-US" sz="2400" dirty="0">
                <a:latin typeface="Arial" panose="020B0604020202020204" pitchFamily="34" charset="0"/>
                <a:cs typeface="Arial" panose="020B0604020202020204" pitchFamily="34" charset="0"/>
              </a:rPr>
              <a:t>specific proteins</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16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89763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58DD2-E872-47A2-AFF0-3061883A947B}"/>
              </a:ext>
            </a:extLst>
          </p:cNvPr>
          <p:cNvSpPr>
            <a:spLocks noGrp="1"/>
          </p:cNvSpPr>
          <p:nvPr>
            <p:ph type="ctrTitle"/>
          </p:nvPr>
        </p:nvSpPr>
        <p:spPr>
          <a:xfrm>
            <a:off x="685800" y="2130425"/>
            <a:ext cx="7772400" cy="1755775"/>
          </a:xfrm>
        </p:spPr>
        <p:txBody>
          <a:bodyPr/>
          <a:lstStyle/>
          <a:p>
            <a:r>
              <a:rPr lang="en-US" altLang="en-US" dirty="0">
                <a:solidFill>
                  <a:srgbClr val="674EA7"/>
                </a:solidFill>
                <a:latin typeface="Arial" panose="020B0604020202020204" pitchFamily="34" charset="0"/>
                <a:cs typeface="Arial" panose="020B0604020202020204" pitchFamily="34" charset="0"/>
              </a:rPr>
              <a:t>21.4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Cholesterol, Steroids, and Isoprenoids: Biosynthesis, Regulation, and Transport</a:t>
            </a:r>
            <a:endParaRPr lang="en-AU" dirty="0"/>
          </a:p>
        </p:txBody>
      </p:sp>
    </p:spTree>
    <p:extLst>
      <p:ext uri="{BB962C8B-B14F-4D97-AF65-F5344CB8AC3E}">
        <p14:creationId xmlns:p14="http://schemas.microsoft.com/office/powerpoint/2010/main" val="988876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7C5D10-9271-4A47-A332-61D863DAE23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Synthesis of Cholesterol</a:t>
            </a:r>
            <a:endParaRPr lang="en-AU" dirty="0"/>
          </a:p>
        </p:txBody>
      </p:sp>
      <p:sp>
        <p:nvSpPr>
          <p:cNvPr id="7" name="Google Shape;390;g847cf01710_0_68">
            <a:extLst>
              <a:ext uri="{FF2B5EF4-FFF2-40B4-BE49-F238E27FC236}">
                <a16:creationId xmlns:a16="http://schemas.microsoft.com/office/drawing/2014/main" id="{81CD7368-5734-1C47-9A11-86BEEE3F6CD7}"/>
              </a:ext>
            </a:extLst>
          </p:cNvPr>
          <p:cNvSpPr txBox="1">
            <a:spLocks noChangeArrowheads="1"/>
          </p:cNvSpPr>
          <p:nvPr/>
        </p:nvSpPr>
        <p:spPr bwMode="auto">
          <a:xfrm>
            <a:off x="457200" y="1744663"/>
            <a:ext cx="8001000"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all of its carbon atoms are provided by acetate</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isoprene </a:t>
            </a:r>
            <a:r>
              <a:rPr lang="en-US" sz="2400" dirty="0">
                <a:latin typeface="Arial" panose="020B0604020202020204" pitchFamily="34" charset="0"/>
                <a:cs typeface="Arial" panose="020B0604020202020204" pitchFamily="34" charset="0"/>
              </a:rPr>
              <a:t>units are essential intermediates in the pathway</a:t>
            </a:r>
          </a:p>
        </p:txBody>
      </p:sp>
      <p:pic>
        <p:nvPicPr>
          <p:cNvPr id="2" name="Picture 1" descr="Isoprene is C H 2 double bonded to C bonded to C H 3 above and bonded to C H to the right further double bonded to C H 2.">
            <a:extLst>
              <a:ext uri="{FF2B5EF4-FFF2-40B4-BE49-F238E27FC236}">
                <a16:creationId xmlns:a16="http://schemas.microsoft.com/office/drawing/2014/main" id="{35ACD212-B22B-BB44-A405-B4CDFC042751}"/>
              </a:ext>
            </a:extLst>
          </p:cNvPr>
          <p:cNvPicPr>
            <a:picLocks noChangeAspect="1"/>
          </p:cNvPicPr>
          <p:nvPr/>
        </p:nvPicPr>
        <p:blipFill>
          <a:blip r:embed="rId3"/>
          <a:stretch>
            <a:fillRect/>
          </a:stretch>
        </p:blipFill>
        <p:spPr>
          <a:xfrm>
            <a:off x="2136140" y="3657600"/>
            <a:ext cx="4871719" cy="2667000"/>
          </a:xfrm>
          <a:prstGeom prst="rect">
            <a:avLst/>
          </a:prstGeom>
        </p:spPr>
      </p:pic>
    </p:spTree>
    <p:extLst>
      <p:ext uri="{BB962C8B-B14F-4D97-AF65-F5344CB8AC3E}">
        <p14:creationId xmlns:p14="http://schemas.microsoft.com/office/powerpoint/2010/main" val="32868103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8A9DB-7878-4479-B64F-E3F321EBAF9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Origin of the Carbon Atoms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of Cholesterol</a:t>
            </a:r>
            <a:endParaRPr lang="en-AU" dirty="0"/>
          </a:p>
        </p:txBody>
      </p:sp>
      <p:pic>
        <p:nvPicPr>
          <p:cNvPr id="4" name="Picture 3" descr="A figure shows cholesterol with all of the carbons numbered and highlighted in black or red to indicate their origin. Black carbons originated from methyl carbons and red carbons originated from carboxyl carbons.">
            <a:extLst>
              <a:ext uri="{FF2B5EF4-FFF2-40B4-BE49-F238E27FC236}">
                <a16:creationId xmlns:a16="http://schemas.microsoft.com/office/drawing/2014/main" id="{829D858D-73CF-554A-A572-5E6A811FFA12}"/>
              </a:ext>
            </a:extLst>
          </p:cNvPr>
          <p:cNvPicPr>
            <a:picLocks noChangeAspect="1"/>
          </p:cNvPicPr>
          <p:nvPr/>
        </p:nvPicPr>
        <p:blipFill>
          <a:blip r:embed="rId3"/>
          <a:stretch>
            <a:fillRect/>
          </a:stretch>
        </p:blipFill>
        <p:spPr>
          <a:xfrm>
            <a:off x="1066800" y="1752600"/>
            <a:ext cx="7010400" cy="4133850"/>
          </a:xfrm>
          <a:prstGeom prst="rect">
            <a:avLst/>
          </a:prstGeom>
        </p:spPr>
      </p:pic>
    </p:spTree>
    <p:extLst>
      <p:ext uri="{BB962C8B-B14F-4D97-AF65-F5344CB8AC3E}">
        <p14:creationId xmlns:p14="http://schemas.microsoft.com/office/powerpoint/2010/main" val="42229780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F8090191-B7C5-483C-9132-BF7D34BF15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21868" y="412708"/>
            <a:ext cx="993734" cy="695004"/>
          </a:xfrm>
          <a:prstGeom prst="rect">
            <a:avLst/>
          </a:prstGeom>
        </p:spPr>
      </p:pic>
      <p:sp>
        <p:nvSpPr>
          <p:cNvPr id="2" name="Title 1">
            <a:extLst>
              <a:ext uri="{FF2B5EF4-FFF2-40B4-BE49-F238E27FC236}">
                <a16:creationId xmlns:a16="http://schemas.microsoft.com/office/drawing/2014/main" id="{9093AB62-18E7-468B-9990-75040A617D6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(5 of 7)</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Like other major classes of biological molecules, lipids have a plethora of cellular functions. </a:t>
            </a:r>
            <a:r>
              <a:rPr lang="en-US" sz="2400" dirty="0">
                <a:latin typeface="Arial" panose="020B0604020202020204" pitchFamily="34" charset="0"/>
                <a:cs typeface="Arial" panose="020B0604020202020204" pitchFamily="34" charset="0"/>
              </a:rPr>
              <a:t>Specialized lipids serve as pigments (retinal, carotene), cofactors (vitamin K), detergents (bile salts), transporters (dolichols), hormones (vitamin D derivatives, sex hormones), extracellular and intracellular messengers (eicosanoids, phosphatidylinositol derivatives), and anchors for membrane proteins (covalently attached fatty acids, </a:t>
            </a:r>
            <a:r>
              <a:rPr lang="en-US" sz="2400" dirty="0" err="1">
                <a:latin typeface="Arial" panose="020B0604020202020204" pitchFamily="34" charset="0"/>
                <a:cs typeface="Arial" panose="020B0604020202020204" pitchFamily="34" charset="0"/>
              </a:rPr>
              <a:t>prenyl</a:t>
            </a:r>
            <a:r>
              <a:rPr lang="en-US" sz="2400" dirty="0">
                <a:latin typeface="Arial" panose="020B0604020202020204" pitchFamily="34" charset="0"/>
                <a:cs typeface="Arial" panose="020B0604020202020204" pitchFamily="34" charset="0"/>
              </a:rPr>
              <a:t> groups, phosphatidylinositol). The ability to synthesize a variety of lipids is essential to all organisms. </a:t>
            </a:r>
          </a:p>
        </p:txBody>
      </p:sp>
    </p:spTree>
    <p:extLst>
      <p:ext uri="{BB962C8B-B14F-4D97-AF65-F5344CB8AC3E}">
        <p14:creationId xmlns:p14="http://schemas.microsoft.com/office/powerpoint/2010/main" val="3849477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5F4AC-8AB8-41FB-ACF9-2AAC4EE1CFC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Acetyl-CoA Carboxylase Reaction, Continued</a:t>
            </a:r>
            <a:endParaRPr lang="en-AU" dirty="0"/>
          </a:p>
        </p:txBody>
      </p:sp>
      <p:sp>
        <p:nvSpPr>
          <p:cNvPr id="6" name="Google Shape;390;g847cf01710_0_68">
            <a:extLst>
              <a:ext uri="{FF2B5EF4-FFF2-40B4-BE49-F238E27FC236}">
                <a16:creationId xmlns:a16="http://schemas.microsoft.com/office/drawing/2014/main" id="{225BC754-2BD0-8A4C-B3FF-836A98D77F01}"/>
              </a:ext>
            </a:extLst>
          </p:cNvPr>
          <p:cNvSpPr txBox="1">
            <a:spLocks noChangeArrowheads="1"/>
          </p:cNvSpPr>
          <p:nvPr/>
        </p:nvSpPr>
        <p:spPr bwMode="auto">
          <a:xfrm>
            <a:off x="381000" y="1752599"/>
            <a:ext cx="46214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carboxyl group is carried by the biotin to a different active site, where the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is transferred to acetyl-CoA to yield malonyl-CoA</a:t>
            </a:r>
          </a:p>
          <a:p>
            <a:pPr lvl="1"/>
            <a:r>
              <a:rPr lang="en-US" sz="2400" dirty="0">
                <a:latin typeface="Arial" panose="020B0604020202020204" pitchFamily="34" charset="0"/>
                <a:cs typeface="Arial" panose="020B0604020202020204" pitchFamily="34" charset="0"/>
              </a:rPr>
              <a:t>functions to make subsequent steps more thermodynamically favorable</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e figure continues from the second diagram from the previous slide. An arrow points down accompanied by a curved arrow showing the loss of A D P plus P subscript i end subscript. This yields a similar molecule in which the zigzag chain above the L y s side chain has bent to position the biotin arm against the green rectangle in the cutout on the left. N H at the top of the L y s side chain is bonded to C to the upper right double bonded to O to the right and bonded to a four-carbon zigzag chain that angles to the upper left to join the upper right vertex of a five-carbon ring with S substituted for C at its bottom vertex and an upper left side vertex shared with the lower right vertex of a five-membered ring above. This five-membered ring has C at the upper left vertex double bonded to O, H substituted for C at the upper right vertex, and N at the lower left vertex bonded to C below within the green rectangle and further double bonded to O the left and bonded to O minus below, all within the green rectangle fitted within to the cutout in the upper left of the left half of the half-circle, which is now highlighted in blue and labeled biotin carboxylase. An arrow points down to show that the piece of the zigzag chain above the L y s side chain has turned 180 degrees to orient the green rectangle in the cutout at the top of the right side. The left side is now yellow again and labeled biotin carboxylase domain. The right side is now highlighted in blue and labeled transcarboxylase domain. N H at the top of the L y s side chain is now bonded to C to the upper left double bonded to O to the left and bonded to a four-carbon zigzag chain that angles up to the right to meet the upper left vertex of a five-membered ring with S at its lower left vertex and an upper right side shared with the lower right side of a five-membered ring above with N H substituted for C at the upper left vertex, C at the upper right vertex double bonded to O, and N at the lower right vertex bonded to C in the green rectangle further double bonded to O to the right and bonded to O minus below, all within the green rectangle fitted into the cutout on the right side. Acetyl Co A, which is H 3 C bonded to C double bonded to O to the upper right and bonded to S to the lower right further bonded to Co A with all except for S bonded to Co A enclosed in a light red box, is shown with an arrow pointing to the flattened upper right edge of the transcarboxylase domain on the right side of the half-circle, just to the right of the cutout containing the green rectangle. An arrow points down to show that this yields a product with a yellow biotin carboxylase domain on the left, a blue transcarboxylase domain on the right, an a L y s side chain extending from a circular biotin carrier protein domain between them with its upper N H bonded to C to the left double bonded to O to the left and bonded to a four carbon zigzag chain that angles up to the right to join the upper left vertex of a five-membered ring with S at its lower left vertex and an upper right side shared with the lower right side of a five-membered ring above with N H substituted for C at the upper left and lower right vertices and C at the upper right vertex double bonded to O. To the right, malonyl-Co A is shown with a vertical green rectangle on the left and a light red chain on the right. C in the green rectangle is double bonded to O to the upper left, bonded to O minus to the lower right, and bonded to C H 2 to the right within the light red chain that is further bonded to C that is double bonded to O to the upper right within the light red region and bonded to S to the lower right outside of the light red region that is further bonded to Co A.">
            <a:extLst>
              <a:ext uri="{FF2B5EF4-FFF2-40B4-BE49-F238E27FC236}">
                <a16:creationId xmlns:a16="http://schemas.microsoft.com/office/drawing/2014/main" id="{85C4908D-D4B7-3446-AF85-A192C9237CF0}"/>
              </a:ext>
            </a:extLst>
          </p:cNvPr>
          <p:cNvPicPr>
            <a:picLocks noChangeAspect="1"/>
          </p:cNvPicPr>
          <p:nvPr/>
        </p:nvPicPr>
        <p:blipFill>
          <a:blip r:embed="rId3"/>
          <a:stretch>
            <a:fillRect/>
          </a:stretch>
        </p:blipFill>
        <p:spPr>
          <a:xfrm>
            <a:off x="5791200" y="1720644"/>
            <a:ext cx="2605580" cy="4883498"/>
          </a:xfrm>
          <a:prstGeom prst="rect">
            <a:avLst/>
          </a:prstGeom>
        </p:spPr>
      </p:pic>
    </p:spTree>
    <p:extLst>
      <p:ext uri="{BB962C8B-B14F-4D97-AF65-F5344CB8AC3E}">
        <p14:creationId xmlns:p14="http://schemas.microsoft.com/office/powerpoint/2010/main" val="6318459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97326-772A-4412-AA9A-B938D6A2F40D}"/>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Cholesterol Is Made from Acetyl-CoA in Four Stages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744662"/>
            <a:ext cx="5943600"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four stages: </a:t>
            </a:r>
          </a:p>
          <a:p>
            <a:pPr lvl="1"/>
            <a:r>
              <a:rPr lang="en-US" sz="2400" dirty="0">
                <a:latin typeface="Arial" panose="020B0604020202020204" pitchFamily="34" charset="0"/>
                <a:cs typeface="Arial" panose="020B0604020202020204" pitchFamily="34" charset="0"/>
              </a:rPr>
              <a:t>condensation of three acetate units to form mevalonate </a:t>
            </a:r>
          </a:p>
          <a:p>
            <a:pPr lvl="1"/>
            <a:r>
              <a:rPr lang="en-US" sz="2400" dirty="0">
                <a:latin typeface="Arial" panose="020B0604020202020204" pitchFamily="34" charset="0"/>
                <a:cs typeface="Arial" panose="020B0604020202020204" pitchFamily="34" charset="0"/>
              </a:rPr>
              <a:t>conversion of mevalonate to activated isoprene units </a:t>
            </a:r>
          </a:p>
          <a:p>
            <a:pPr lvl="1"/>
            <a:r>
              <a:rPr lang="en-US" sz="2400" dirty="0">
                <a:latin typeface="Arial" panose="020B0604020202020204" pitchFamily="34" charset="0"/>
                <a:cs typeface="Arial" panose="020B0604020202020204" pitchFamily="34" charset="0"/>
              </a:rPr>
              <a:t>polymerization of six isoprene units to form the 30-carbon linear squalene</a:t>
            </a:r>
          </a:p>
          <a:p>
            <a:pPr lvl="1"/>
            <a:r>
              <a:rPr lang="en-US" sz="2400" dirty="0">
                <a:latin typeface="Arial" panose="020B0604020202020204" pitchFamily="34" charset="0"/>
                <a:cs typeface="Arial" panose="020B0604020202020204" pitchFamily="34" charset="0"/>
              </a:rPr>
              <a:t>cyclization of squalene to form the four rings of the steroid nucleus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16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pic>
        <p:nvPicPr>
          <p:cNvPr id="4" name="Picture 3" descr="3 C H 3 bonded to C O O minus at the top is labeled acetate. Arrow 1 points down to yield mevalonate, which is a five-carbon horizontal chain with C 1 forming C O O minus on the left, C 2 bonded to 2 H, C 3 bonded to C H 3 above and O H below, C 4 bonded to 2 H, and C 5 bonded to 2 H and O H. Arrow 2 points down to yield activated isoprene. C H 2 double bonded to C bonded to C H 3 above and bonded to C H 2 to the right bonded to C H 2 and further bonded is labeled isoprene. The right-hand C H 2 of isoprene is further bonded to O bonded to P double bonded to O above, bonded to O minus below, an bonded to O to the right further bonded to P double bonded above and bonded to O minus to the right and below. Arrow 3 points down to squalene. Squalene is shown as a structure that is bent into partial rings. At the lower left side, there is a partial ring with six sides that has a lower right side that does not meet the lower right vertex to close the ring. The bottom vertex has a bond to the upper right that does not meet the adjacent vertex, a bond to the lower left, and a double bond to the upper left that resembles the lower left side of a ring. The upper left bond of the partial ring has a dashed red perpendicular line across it. The lower right side of the partial ring has a double bond and the upper right vertex is bonded to C H 3. The lower right vertex of the partial ring connects to a bond that resembles the lower right side of a six-membered ring that shares its left side double bond with the right side double bond of the previous partial ring. The lower right bond of this second ring has a dashed red perpendicular line across it. The methyl group bonded to the upper right vertex of the left-hand ring extends across the upper left but does not reach the top vertex to close the ring. The upper right side has a double bond and the upper right vertex is bonded to C H 3 to the lower right. A third partial six-membered ring shares a double bond at its lower left side with the upper right side of the second ring. This partial ring has a dashed red perpendicular line across its upper left side and a double bond on its right side. Its lower right vertex has a bond to the right that forms the bottom of a partial five-membered ring and a bond to the lower right, but there is no lower right side bond. The right side double bond of this third ring resembles the left side of a five-membered ring to the right missing its upper left side. This partial five-membered ring has a dashed red perpendicular line across its right side. The upper right side of the partial five-membered ring resembles the lower left side of a partial six-membered ring above that has a double bond at its left side, an upper left vertex bonded to C H 3, a red dashed perpendicular line across its upper right side, and no right or lower right sides. The upper right vertex is bonded to C H to the upper right double bonded to C to the lower right bonded to 2 C H 3. Arrow 4 points down from squalene to cholesterol, which has a standard four-membered ring structure. It has a six-membered ring at the lower left with C 3 bonded to O H. This six-membered ring shares its right side with the adjacent six-membered ring, which has a double bond at its lower left side. The shared bond between these rings has C 10 at its top bonded to C H 3. The upper right side of the second ring forms the lower left side of a third six-membered ring that shares its right side with a five-membered ring. The top of the bond connecting the third six-membered ring with the five-membered ring, C 13, is bonded to C H 3. The top vertex of the five-membered ring, C 17, is bonded o C H above bonded to C H 3 to the left and bonded to a chain to the right of C H 2 C H 2 C H 2 C H bonded to 2 C H 3.">
            <a:extLst>
              <a:ext uri="{FF2B5EF4-FFF2-40B4-BE49-F238E27FC236}">
                <a16:creationId xmlns:a16="http://schemas.microsoft.com/office/drawing/2014/main" id="{F86CBBFF-3B22-E744-BF54-009B14C0878F}"/>
              </a:ext>
            </a:extLst>
          </p:cNvPr>
          <p:cNvPicPr>
            <a:picLocks noChangeAspect="1"/>
          </p:cNvPicPr>
          <p:nvPr/>
        </p:nvPicPr>
        <p:blipFill>
          <a:blip r:embed="rId3"/>
          <a:stretch>
            <a:fillRect/>
          </a:stretch>
        </p:blipFill>
        <p:spPr>
          <a:xfrm>
            <a:off x="6477000" y="1560843"/>
            <a:ext cx="2208172" cy="5113337"/>
          </a:xfrm>
          <a:prstGeom prst="rect">
            <a:avLst/>
          </a:prstGeom>
        </p:spPr>
      </p:pic>
    </p:spTree>
    <p:extLst>
      <p:ext uri="{BB962C8B-B14F-4D97-AF65-F5344CB8AC3E}">
        <p14:creationId xmlns:p14="http://schemas.microsoft.com/office/powerpoint/2010/main" val="40499705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CAB1-4A2B-4FAF-B5D9-616B363DCCE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Stage 1: Synthesis of Mevalonate from Acetate</a:t>
            </a:r>
            <a:endParaRPr lang="en-AU" dirty="0"/>
          </a:p>
        </p:txBody>
      </p:sp>
      <p:sp>
        <p:nvSpPr>
          <p:cNvPr id="7" name="Google Shape;390;g847cf01710_0_68">
            <a:extLst>
              <a:ext uri="{FF2B5EF4-FFF2-40B4-BE49-F238E27FC236}">
                <a16:creationId xmlns:a16="http://schemas.microsoft.com/office/drawing/2014/main" id="{81CD7368-5734-1C47-9A11-86BEEE3F6CD7}"/>
              </a:ext>
            </a:extLst>
          </p:cNvPr>
          <p:cNvSpPr txBox="1">
            <a:spLocks noChangeArrowheads="1"/>
          </p:cNvSpPr>
          <p:nvPr/>
        </p:nvSpPr>
        <p:spPr bwMode="auto">
          <a:xfrm>
            <a:off x="304800" y="1828800"/>
            <a:ext cx="47244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acetyl-CoA acetyl transferase </a:t>
            </a:r>
            <a:r>
              <a:rPr lang="en-US" sz="2400" dirty="0">
                <a:latin typeface="Arial" panose="020B0604020202020204" pitchFamily="34" charset="0"/>
                <a:cs typeface="Arial" panose="020B0604020202020204" pitchFamily="34" charset="0"/>
              </a:rPr>
              <a:t>= catalyzes the condensation of two acetyl-CoA molecules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HMG-CoA synthase </a:t>
            </a:r>
            <a:r>
              <a:rPr lang="en-US" sz="2400" dirty="0">
                <a:latin typeface="Arial" panose="020B0604020202020204" pitchFamily="34" charset="0"/>
                <a:cs typeface="Arial" panose="020B0604020202020204" pitchFamily="34" charset="0"/>
              </a:rPr>
              <a:t>= catalyzes the condensation of acetyl-CoA with </a:t>
            </a:r>
            <a:r>
              <a:rPr lang="en-US" sz="2400" dirty="0" err="1">
                <a:latin typeface="Arial" panose="020B0604020202020204" pitchFamily="34" charset="0"/>
                <a:cs typeface="Arial" panose="020B0604020202020204" pitchFamily="34" charset="0"/>
              </a:rPr>
              <a:t>acetoacetyl</a:t>
            </a:r>
            <a:r>
              <a:rPr lang="en-US" sz="2400" dirty="0">
                <a:latin typeface="Arial" panose="020B0604020202020204" pitchFamily="34" charset="0"/>
                <a:cs typeface="Arial" panose="020B0604020202020204" pitchFamily="34" charset="0"/>
              </a:rPr>
              <a:t>-CoA to form </a:t>
            </a:r>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hydroxy-</a:t>
            </a:r>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methylglutaryl</a:t>
            </a:r>
            <a:r>
              <a:rPr lang="en-US" sz="2400" b="1" dirty="0">
                <a:latin typeface="Arial" panose="020B0604020202020204" pitchFamily="34" charset="0"/>
                <a:cs typeface="Arial" panose="020B0604020202020204" pitchFamily="34" charset="0"/>
              </a:rPr>
              <a:t>-CoA (HMG-CoA)</a:t>
            </a:r>
            <a:endParaRPr lang="en-US" sz="2400" dirty="0">
              <a:latin typeface="Arial" panose="020B0604020202020204" pitchFamily="34" charset="0"/>
              <a:cs typeface="Arial" panose="020B0604020202020204" pitchFamily="34" charset="0"/>
            </a:endParaRPr>
          </a:p>
          <a:p>
            <a:endParaRPr lang="en-US" sz="2400" dirty="0"/>
          </a:p>
        </p:txBody>
      </p:sp>
      <p:pic>
        <p:nvPicPr>
          <p:cNvPr id="4" name="Picture 3" descr="2 C H 3 bonded to C double bonded to O to the upper right and bonded to S to the lower right further bonded to Co A is labeled acetyl-Co A. Upward- and downward-pointing arrows labeled acetyl-Co A acetyl transferase indicate a reversible reaction. The downward arrow has a branched arrow showing the loss of Co A bonded to S H. This yields acetoacetyl-Co A, shown as C H 3 bonded to C double bonded to O above and bonded to C H 2 to the right further bonded to C double boned to O to the upper right and bonded to S to the lower right further bonded to Co A. Upward- and downward-pointing arrows labeled H M G-Co A synthase indicate a reversible reaction. The downward arrow is accompanied by a curved arrow showing the addition of C H 3 bonded to C double bonded to O to the upper right and bonded to S to the lower right further bonded to Co A, all enclosed in a light red box except for S bonded to Co A, and loss of Co A bonded to S H. This yields beta-hydroxy-beta-methylglutaryl-Co A (H M G-Co A). This is a vertical five-carbon chain with C 1 and C 2 and their substituents enclosed in a light red box. C 1 forms C O O minus, C 2 is bonded to 2 H, C 3 is bonded to C H 3 to the left and O H to the right, C 4 is bonded to 2 H, and C 5 is double bonded to O to the lower left and bonded to S to the lower right further bonded to C o A. Continued.">
            <a:extLst>
              <a:ext uri="{FF2B5EF4-FFF2-40B4-BE49-F238E27FC236}">
                <a16:creationId xmlns:a16="http://schemas.microsoft.com/office/drawing/2014/main" id="{FBBE259F-83ED-1245-BA8A-7AE80F92A099}"/>
              </a:ext>
            </a:extLst>
          </p:cNvPr>
          <p:cNvPicPr>
            <a:picLocks noChangeAspect="1"/>
          </p:cNvPicPr>
          <p:nvPr/>
        </p:nvPicPr>
        <p:blipFill>
          <a:blip r:embed="rId3"/>
          <a:stretch>
            <a:fillRect/>
          </a:stretch>
        </p:blipFill>
        <p:spPr>
          <a:xfrm>
            <a:off x="5239409" y="1790700"/>
            <a:ext cx="3228792" cy="4343400"/>
          </a:xfrm>
          <a:prstGeom prst="rect">
            <a:avLst/>
          </a:prstGeom>
        </p:spPr>
      </p:pic>
    </p:spTree>
    <p:extLst>
      <p:ext uri="{BB962C8B-B14F-4D97-AF65-F5344CB8AC3E}">
        <p14:creationId xmlns:p14="http://schemas.microsoft.com/office/powerpoint/2010/main" val="10607549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FD1069AD-ED4F-472F-AD49-2A14D1829FA4}"/>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556" y="324256"/>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C2ED934-651E-4AB8-AD46-8E2DA3E10AC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(5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Like other anabolic pathways, the reaction sequences in lipid biosynthesis are endergonic and reductive. </a:t>
            </a:r>
            <a:r>
              <a:rPr lang="en-US" sz="2400" dirty="0">
                <a:latin typeface="Arial" panose="020B0604020202020204" pitchFamily="34" charset="0"/>
                <a:cs typeface="Arial" panose="020B0604020202020204" pitchFamily="34" charset="0"/>
              </a:rPr>
              <a:t>They use ATP as a source of metabolic energy and a reduced electron carrier (usually NADPH) as a reductant.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74555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BE1E5-B9F0-45B7-BF2A-969AD4AC024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Stage 1: Synthesis of Mevalonate from Acetate, Continued</a:t>
            </a:r>
            <a:endParaRPr lang="en-AU" dirty="0"/>
          </a:p>
        </p:txBody>
      </p:sp>
      <p:sp>
        <p:nvSpPr>
          <p:cNvPr id="7" name="Google Shape;390;g847cf01710_0_68">
            <a:extLst>
              <a:ext uri="{FF2B5EF4-FFF2-40B4-BE49-F238E27FC236}">
                <a16:creationId xmlns:a16="http://schemas.microsoft.com/office/drawing/2014/main" id="{81CD7368-5734-1C47-9A11-86BEEE3F6CD7}"/>
              </a:ext>
            </a:extLst>
          </p:cNvPr>
          <p:cNvSpPr txBox="1">
            <a:spLocks noChangeArrowheads="1"/>
          </p:cNvSpPr>
          <p:nvPr/>
        </p:nvSpPr>
        <p:spPr bwMode="auto">
          <a:xfrm>
            <a:off x="179615" y="1744662"/>
            <a:ext cx="50292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HMG-CoA reductase </a:t>
            </a:r>
            <a:r>
              <a:rPr lang="en-US" sz="2400" dirty="0">
                <a:latin typeface="Arial" panose="020B0604020202020204" pitchFamily="34" charset="0"/>
                <a:cs typeface="Arial" panose="020B0604020202020204" pitchFamily="34" charset="0"/>
              </a:rPr>
              <a:t>= an integral membrane protein of the smooth ER that catalyzes the reduction of HMG-CoA to </a:t>
            </a:r>
            <a:r>
              <a:rPr lang="en-US" sz="2400" b="1" dirty="0">
                <a:latin typeface="Arial" panose="020B0604020202020204" pitchFamily="34" charset="0"/>
                <a:cs typeface="Arial" panose="020B0604020202020204" pitchFamily="34" charset="0"/>
              </a:rPr>
              <a:t>mevalonate</a:t>
            </a:r>
          </a:p>
          <a:p>
            <a:pPr lvl="1"/>
            <a:r>
              <a:rPr lang="en-US" sz="2400" dirty="0">
                <a:latin typeface="Arial" panose="020B0604020202020204" pitchFamily="34" charset="0"/>
                <a:cs typeface="Arial" panose="020B0604020202020204" pitchFamily="34" charset="0"/>
              </a:rPr>
              <a:t>the major point of regulation on the pathway to cholesterol</a:t>
            </a:r>
          </a:p>
          <a:p>
            <a:pPr lvl="1"/>
            <a:r>
              <a:rPr lang="en-US" sz="2400" dirty="0">
                <a:latin typeface="Arial" panose="020B0604020202020204" pitchFamily="34" charset="0"/>
                <a:cs typeface="Arial" panose="020B0604020202020204" pitchFamily="34" charset="0"/>
              </a:rPr>
              <a:t>catalyzes the committed step</a:t>
            </a:r>
          </a:p>
          <a:p>
            <a:pPr lvl="1"/>
            <a:r>
              <a:rPr lang="en-US" sz="2400" dirty="0">
                <a:latin typeface="Arial" panose="020B0604020202020204" pitchFamily="34" charset="0"/>
                <a:cs typeface="Arial" panose="020B0604020202020204" pitchFamily="34" charset="0"/>
              </a:rPr>
              <a:t>requires 2 molecules of NADPH </a:t>
            </a:r>
          </a:p>
        </p:txBody>
      </p:sp>
      <p:pic>
        <p:nvPicPr>
          <p:cNvPr id="4" name="Picture 3" descr="An arrow labeled H M G reductase points down from beta-hydroxy-beta-methylglutaryl-Co A (H M G-Co A), accompanied by a curved arrow showing the addition of 2 of an orange oval labeled N A D P H plus 2 H plus and loss of 2 N A D P plus. A branched arrow shows that Co A bonded to S H is also lost. This yields mevalonate, shown with the carbons numbered from 1 at the top to 5 at the bottom. This is a vertical five-carbon chain with C 1 and C 2 and their substituents enclosed in a light red box. C 1 forms C O O minus, C 2 is bonded to 2 H, C 3 is bonded to C H 3 to the left and O H to the right, C 4 is bonded to 2 H, and C 5 is bonded to 2 H and O H.">
            <a:extLst>
              <a:ext uri="{FF2B5EF4-FFF2-40B4-BE49-F238E27FC236}">
                <a16:creationId xmlns:a16="http://schemas.microsoft.com/office/drawing/2014/main" id="{FBBE259F-83ED-1245-BA8A-7AE80F92A099}"/>
              </a:ext>
            </a:extLst>
          </p:cNvPr>
          <p:cNvPicPr>
            <a:picLocks noChangeAspect="1"/>
          </p:cNvPicPr>
          <p:nvPr/>
        </p:nvPicPr>
        <p:blipFill>
          <a:blip r:embed="rId3"/>
          <a:stretch>
            <a:fillRect/>
          </a:stretch>
        </p:blipFill>
        <p:spPr>
          <a:xfrm>
            <a:off x="5528909" y="1981200"/>
            <a:ext cx="3025799" cy="4076700"/>
          </a:xfrm>
          <a:prstGeom prst="rect">
            <a:avLst/>
          </a:prstGeom>
        </p:spPr>
      </p:pic>
    </p:spTree>
    <p:extLst>
      <p:ext uri="{BB962C8B-B14F-4D97-AF65-F5344CB8AC3E}">
        <p14:creationId xmlns:p14="http://schemas.microsoft.com/office/powerpoint/2010/main" val="23687446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58DDB-1132-46B2-9D22-4737CEFC3F3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Stage 2: Conversion of Mevalonate to Two Activated </a:t>
            </a:r>
            <a:r>
              <a:rPr lang="en-US" altLang="en-US" dirty="0" err="1">
                <a:solidFill>
                  <a:schemeClr val="tx1"/>
                </a:solidFill>
                <a:latin typeface="Arial" panose="020B0604020202020204" pitchFamily="34" charset="0"/>
                <a:cs typeface="Arial" panose="020B0604020202020204" pitchFamily="34" charset="0"/>
              </a:rPr>
              <a:t>Isoprenes</a:t>
            </a:r>
            <a:endParaRPr lang="en-AU" dirty="0"/>
          </a:p>
        </p:txBody>
      </p:sp>
      <p:sp>
        <p:nvSpPr>
          <p:cNvPr id="7" name="Google Shape;390;g847cf01710_0_68">
            <a:extLst>
              <a:ext uri="{FF2B5EF4-FFF2-40B4-BE49-F238E27FC236}">
                <a16:creationId xmlns:a16="http://schemas.microsoft.com/office/drawing/2014/main" id="{81CD7368-5734-1C47-9A11-86BEEE3F6CD7}"/>
              </a:ext>
            </a:extLst>
          </p:cNvPr>
          <p:cNvSpPr txBox="1">
            <a:spLocks noChangeArrowheads="1"/>
          </p:cNvSpPr>
          <p:nvPr/>
        </p:nvSpPr>
        <p:spPr bwMode="auto">
          <a:xfrm>
            <a:off x="457200" y="1828800"/>
            <a:ext cx="50292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three phosphate groups are transferred from three ATP molecules to mevalonate to form 3-phospho-5- </a:t>
            </a:r>
            <a:r>
              <a:rPr lang="en-US" sz="2400" dirty="0" err="1">
                <a:latin typeface="Arial" panose="020B0604020202020204" pitchFamily="34" charset="0"/>
                <a:cs typeface="Arial" panose="020B0604020202020204" pitchFamily="34" charset="0"/>
              </a:rPr>
              <a:t>pyrophosphomevalonate</a:t>
            </a:r>
            <a:endParaRPr lang="en-US" sz="2400" dirty="0">
              <a:latin typeface="Arial" panose="020B0604020202020204" pitchFamily="34" charset="0"/>
              <a:cs typeface="Arial" panose="020B0604020202020204" pitchFamily="34" charset="0"/>
            </a:endParaRPr>
          </a:p>
          <a:p>
            <a:endParaRPr lang="en-US" sz="2400" dirty="0"/>
          </a:p>
          <a:p>
            <a:endParaRPr lang="en-US" sz="2400" dirty="0"/>
          </a:p>
        </p:txBody>
      </p:sp>
      <p:pic>
        <p:nvPicPr>
          <p:cNvPr id="3" name="Picture 2" descr="Mevalonate is a horizontal five-carbon chain numbered 1 to 5 from left and right. C 1 forms C O O minus, C 2 is bonded to 2 H, C 3 is bonded to C H 3 above and O H below, C 4 is bonded to 2 H, and C 5 is bonded to 2 H and O H. An arrow labeled mevalonate 5-phosphotransferase points downward accompanied by a curved arrow showing the addition of an orange oval labeled A T P and the loss of A D P. This yields 5-phosphomevaolonate, which is similar except that C 5 is bonded to 2 H and to O further bonded to P double bonded to O above and bonded to O minus to the right and below. An arrow labeled phosphomevalonate kinase points down accompanied by a curved arrow showing the addition of an orange oval labeled A T P and loss of A D P. This yields 5-pyrophosphomevalonate, which has a similar structure to the reactant except that the terminal O on the right is further bonded to P double bonded to O above and bonded to O minus to the right and below. An arrow labeled pyrophosphomevalonate decarboxylase points down accompanied by a curved arrow showing the addition of an orange oval labeled A T P and loss of A D P. This yields 3-phospho-5pyrophosphomevalonate, which is similar except that C 1 forming C O O minus is in a light red box and C 2 is bonded to C H 3 above and to O in a light red square further bonded to P to the right double bonded to O above and bonded to O minus to the right and below, all within the light red square. Continued.">
            <a:extLst>
              <a:ext uri="{FF2B5EF4-FFF2-40B4-BE49-F238E27FC236}">
                <a16:creationId xmlns:a16="http://schemas.microsoft.com/office/drawing/2014/main" id="{D73F9FF8-AEEC-804D-BB7E-296BCCCD6F99}"/>
              </a:ext>
            </a:extLst>
          </p:cNvPr>
          <p:cNvPicPr>
            <a:picLocks noChangeAspect="1"/>
          </p:cNvPicPr>
          <p:nvPr/>
        </p:nvPicPr>
        <p:blipFill>
          <a:blip r:embed="rId3"/>
          <a:stretch>
            <a:fillRect/>
          </a:stretch>
        </p:blipFill>
        <p:spPr>
          <a:xfrm>
            <a:off x="5768500" y="1660525"/>
            <a:ext cx="2507701" cy="4816475"/>
          </a:xfrm>
          <a:prstGeom prst="rect">
            <a:avLst/>
          </a:prstGeom>
        </p:spPr>
      </p:pic>
    </p:spTree>
    <p:extLst>
      <p:ext uri="{BB962C8B-B14F-4D97-AF65-F5344CB8AC3E}">
        <p14:creationId xmlns:p14="http://schemas.microsoft.com/office/powerpoint/2010/main" val="3211494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F4E2-DE49-43ED-9EB1-BF03FEB1A9B8}"/>
              </a:ext>
            </a:extLst>
          </p:cNvPr>
          <p:cNvSpPr>
            <a:spLocks noGrp="1"/>
          </p:cNvSpPr>
          <p:nvPr>
            <p:ph type="title"/>
          </p:nvPr>
        </p:nvSpPr>
        <p:spPr/>
        <p:txBody>
          <a:bodyPr/>
          <a:lstStyle/>
          <a:p>
            <a:r>
              <a:rPr lang="en-US" altLang="en-US" sz="3600" dirty="0">
                <a:solidFill>
                  <a:schemeClr val="tx1"/>
                </a:solidFill>
                <a:latin typeface="Arial" panose="020B0604020202020204" pitchFamily="34" charset="0"/>
                <a:cs typeface="Arial" panose="020B0604020202020204" pitchFamily="34" charset="0"/>
              </a:rPr>
              <a:t>Stage 2: Conversion of Mevalonate to Two Activated </a:t>
            </a:r>
            <a:r>
              <a:rPr lang="en-US" altLang="en-US" sz="3600" dirty="0" err="1">
                <a:solidFill>
                  <a:schemeClr val="tx1"/>
                </a:solidFill>
                <a:latin typeface="Arial" panose="020B0604020202020204" pitchFamily="34" charset="0"/>
                <a:cs typeface="Arial" panose="020B0604020202020204" pitchFamily="34" charset="0"/>
              </a:rPr>
              <a:t>Isoprenes</a:t>
            </a:r>
            <a:r>
              <a:rPr lang="en-US" altLang="en-US" sz="3600" dirty="0">
                <a:solidFill>
                  <a:schemeClr val="tx1"/>
                </a:solidFill>
                <a:latin typeface="Arial" panose="020B0604020202020204" pitchFamily="34" charset="0"/>
                <a:cs typeface="Arial" panose="020B0604020202020204" pitchFamily="34" charset="0"/>
              </a:rPr>
              <a:t>, Continued </a:t>
            </a:r>
            <a:endParaRPr lang="en-AU" sz="3600" dirty="0"/>
          </a:p>
        </p:txBody>
      </p:sp>
      <p:sp>
        <p:nvSpPr>
          <p:cNvPr id="7" name="Google Shape;390;g847cf01710_0_68">
            <a:extLst>
              <a:ext uri="{FF2B5EF4-FFF2-40B4-BE49-F238E27FC236}">
                <a16:creationId xmlns:a16="http://schemas.microsoft.com/office/drawing/2014/main" id="{81CD7368-5734-1C47-9A11-86BEEE3F6CD7}"/>
              </a:ext>
            </a:extLst>
          </p:cNvPr>
          <p:cNvSpPr txBox="1">
            <a:spLocks noChangeArrowheads="1"/>
          </p:cNvSpPr>
          <p:nvPr/>
        </p:nvSpPr>
        <p:spPr bwMode="auto">
          <a:xfrm>
            <a:off x="215583" y="2057400"/>
            <a:ext cx="4876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leave to produce a double bond in ∆</a:t>
            </a:r>
            <a:r>
              <a:rPr lang="en-US" sz="2400" b="1" baseline="30000" dirty="0">
                <a:latin typeface="Arial" panose="020B0604020202020204" pitchFamily="34" charset="0"/>
                <a:cs typeface="Arial" panose="020B0604020202020204" pitchFamily="34" charset="0"/>
              </a:rPr>
              <a:t>3</a:t>
            </a:r>
            <a:r>
              <a:rPr lang="en-US" sz="2400" b="1" dirty="0">
                <a:latin typeface="Arial" panose="020B0604020202020204" pitchFamily="34" charset="0"/>
                <a:cs typeface="Arial" panose="020B0604020202020204" pitchFamily="34" charset="0"/>
              </a:rPr>
              <a:t>-isopentenyl pyrophosphate</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the first activated isoprene</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isomerization of ∆</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-isopentenyl pyrophosphate yields </a:t>
            </a:r>
            <a:r>
              <a:rPr lang="en-US" sz="2400" b="1" dirty="0">
                <a:latin typeface="Arial" panose="020B0604020202020204" pitchFamily="34" charset="0"/>
                <a:cs typeface="Arial" panose="020B0604020202020204" pitchFamily="34" charset="0"/>
              </a:rPr>
              <a:t>dimethylallyl pyrophosphate</a:t>
            </a:r>
          </a:p>
          <a:p>
            <a:pPr lvl="1"/>
            <a:r>
              <a:rPr lang="en-US" sz="2400" dirty="0">
                <a:latin typeface="Arial" panose="020B0604020202020204" pitchFamily="34" charset="0"/>
                <a:cs typeface="Arial" panose="020B0604020202020204" pitchFamily="34" charset="0"/>
              </a:rPr>
              <a:t>the second activated isoprene</a:t>
            </a:r>
          </a:p>
          <a:p>
            <a:endParaRPr lang="en-US" sz="2400" dirty="0"/>
          </a:p>
          <a:p>
            <a:endParaRPr lang="en-US" sz="2400" dirty="0"/>
          </a:p>
        </p:txBody>
      </p:sp>
      <p:pic>
        <p:nvPicPr>
          <p:cNvPr id="3" name="Picture 2" descr="An arrow labeled pyrophosphomevalonate decarboxylase points down from 3-phospho-5pyrophosphomevalonate accompanied by a branched arrow showing the loss of a light red box labeled C O 2, P subscript i end subscript. This yields delta superscript 3 end superscript-isopentenyl pyrophosphate. This is C H 2 double bonded to C bonded to CH 3 above and bonded to CH 2 to the right further bonded to C H 2 bonded to O bonded to P double bonded to O above, bonded to O minus below, and bonded to O to the right further bonded to P double bonded to O above and bonded to O minus to the right and below. Upward- and downward-pointing arrows labeled isopentenyl pyrophosphate (I P P) isomerase indicate a reversible reaction that yields dimethylallyl pyrophosphate. This is C H 3 bonded to C bonded to C H 3 above and double bonded to C H bonded to C H 2 bonded to O bonded to P double bonded to O above, bonded to O minus below, and bonded to O to the right further bonded to P double bonded to O above and bonded to O minus to the right and below. A bracket indicates that delta superscript 3 end superscript-isopentenyl pyrophosphate and dimethylallyl pyrophosphate are activated isoprenes.">
            <a:extLst>
              <a:ext uri="{FF2B5EF4-FFF2-40B4-BE49-F238E27FC236}">
                <a16:creationId xmlns:a16="http://schemas.microsoft.com/office/drawing/2014/main" id="{D73F9FF8-AEEC-804D-BB7E-296BCCCD6F99}"/>
              </a:ext>
            </a:extLst>
          </p:cNvPr>
          <p:cNvPicPr>
            <a:picLocks noChangeAspect="1"/>
          </p:cNvPicPr>
          <p:nvPr/>
        </p:nvPicPr>
        <p:blipFill>
          <a:blip r:embed="rId3"/>
          <a:stretch>
            <a:fillRect/>
          </a:stretch>
        </p:blipFill>
        <p:spPr>
          <a:xfrm>
            <a:off x="5228503" y="2286000"/>
            <a:ext cx="3622662" cy="3886200"/>
          </a:xfrm>
          <a:prstGeom prst="rect">
            <a:avLst/>
          </a:prstGeom>
        </p:spPr>
      </p:pic>
    </p:spTree>
    <p:extLst>
      <p:ext uri="{BB962C8B-B14F-4D97-AF65-F5344CB8AC3E}">
        <p14:creationId xmlns:p14="http://schemas.microsoft.com/office/powerpoint/2010/main" val="25414427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7BCC2-4E04-4334-85F2-FD15B3EEFE6C}"/>
              </a:ext>
            </a:extLst>
          </p:cNvPr>
          <p:cNvSpPr>
            <a:spLocks noGrp="1"/>
          </p:cNvSpPr>
          <p:nvPr>
            <p:ph type="title"/>
          </p:nvPr>
        </p:nvSpPr>
        <p:spPr/>
        <p:txBody>
          <a:bodyPr/>
          <a:lstStyle/>
          <a:p>
            <a:r>
              <a:rPr lang="en-US" altLang="en-US" sz="3600" dirty="0">
                <a:solidFill>
                  <a:schemeClr val="tx1"/>
                </a:solidFill>
                <a:latin typeface="Arial" panose="020B0604020202020204" pitchFamily="34" charset="0"/>
                <a:cs typeface="Arial" panose="020B0604020202020204" pitchFamily="34" charset="0"/>
              </a:rPr>
              <a:t>Stage 3: Condensation of Six Activated Isoprene Units to Form Squalene</a:t>
            </a:r>
            <a:endParaRPr lang="en-AU" sz="3600" dirty="0"/>
          </a:p>
        </p:txBody>
      </p:sp>
      <p:sp>
        <p:nvSpPr>
          <p:cNvPr id="7" name="Google Shape;390;g847cf01710_0_68">
            <a:extLst>
              <a:ext uri="{FF2B5EF4-FFF2-40B4-BE49-F238E27FC236}">
                <a16:creationId xmlns:a16="http://schemas.microsoft.com/office/drawing/2014/main" id="{81CD7368-5734-1C47-9A11-86BEEE3F6CD7}"/>
              </a:ext>
            </a:extLst>
          </p:cNvPr>
          <p:cNvSpPr txBox="1">
            <a:spLocks noChangeArrowheads="1"/>
          </p:cNvSpPr>
          <p:nvPr/>
        </p:nvSpPr>
        <p:spPr bwMode="auto">
          <a:xfrm>
            <a:off x="381000" y="2209800"/>
            <a:ext cx="8382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two activated </a:t>
            </a:r>
            <a:r>
              <a:rPr lang="en-US" sz="2400" dirty="0" err="1">
                <a:latin typeface="Arial" panose="020B0604020202020204" pitchFamily="34" charset="0"/>
                <a:cs typeface="Arial" panose="020B0604020202020204" pitchFamily="34" charset="0"/>
              </a:rPr>
              <a:t>isoprenes</a:t>
            </a:r>
            <a:r>
              <a:rPr lang="en-US" sz="2400" dirty="0">
                <a:latin typeface="Arial" panose="020B0604020202020204" pitchFamily="34" charset="0"/>
                <a:cs typeface="Arial" panose="020B0604020202020204" pitchFamily="34" charset="0"/>
              </a:rPr>
              <a:t> undergo head-to-tail condensation to form </a:t>
            </a:r>
            <a:r>
              <a:rPr lang="en-US" sz="2400" b="1" dirty="0">
                <a:latin typeface="Arial" panose="020B0604020202020204" pitchFamily="34" charset="0"/>
                <a:cs typeface="Arial" panose="020B0604020202020204" pitchFamily="34" charset="0"/>
              </a:rPr>
              <a:t>geranyl pyrophosphate</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geranyl pyrophosphate undergoes head-to-tail condensation with isopentenyl pyrophosphate to form </a:t>
            </a:r>
            <a:r>
              <a:rPr lang="en-US" sz="2400" b="1" dirty="0">
                <a:latin typeface="Arial" panose="020B0604020202020204" pitchFamily="34" charset="0"/>
                <a:cs typeface="Arial" panose="020B0604020202020204" pitchFamily="34" charset="0"/>
              </a:rPr>
              <a:t>farnesyl pyrophosphate</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two molecules of farnesyl pyrophosphate join head-to-head to form </a:t>
            </a:r>
            <a:r>
              <a:rPr lang="en-US" sz="2400" b="1" dirty="0">
                <a:latin typeface="Arial" panose="020B0604020202020204" pitchFamily="34" charset="0"/>
                <a:cs typeface="Arial" panose="020B0604020202020204" pitchFamily="34" charset="0"/>
              </a:rPr>
              <a:t>squalene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p>
        </p:txBody>
      </p:sp>
    </p:spTree>
    <p:extLst>
      <p:ext uri="{BB962C8B-B14F-4D97-AF65-F5344CB8AC3E}">
        <p14:creationId xmlns:p14="http://schemas.microsoft.com/office/powerpoint/2010/main" val="22111797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BE41F-2B1D-4EEA-A896-D52D7F7AF36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Formation of Squalene</a:t>
            </a:r>
            <a:endParaRPr lang="en-AU" dirty="0"/>
          </a:p>
        </p:txBody>
      </p:sp>
      <p:pic>
        <p:nvPicPr>
          <p:cNvPr id="3" name="Picture 2" descr="Dimethylallyl pyrophosphate is shown as a four-carbon zigzag chain with C 2 bonded to C H 3 above, a double bond between C 2 and C 3, and C 4 bonded to a series of two phosphate groups, shown as O bonded to P double bonded to O above, bonded to O minus below, and bonded to O to the right further bonded to P double bonded to O above and bonded to O minus to the right and below. Delta superscript 3 end superscript-isopentenyl pyrophosphate is shown as a four-carbon zigzag chain with C 1 double bonded to C 2, C 2 bonded to C H 3, and C 4 bonded to a similar series of two phosphate groups. An arrow labeled prenyl transferase (head-to-tail condensation) points downward accompanied by a branched arrow showing the loss of P P subscript i end subscript. This yields geranyl pyrophosphate, shown as an eight-carbon zigzag chain with C 2 bonded to C H 3 above, a double bond between C 2 and C 3, C 6 bonded to C H 3 above, a double bond between C 6 and C 7, and C 8 bonded to a series of two phosphate groups. The chain is beginning to bend in a way that suggests the formation of rings. An arrow labeled prenyl transferase (head-to-tail) points down and is accompanied by a curved arrow showing the addition of delta superscript 3 end superscript isopentenyl pyrophosphate and the loss of P P subscript i end subscript. This yields farnesyl pyrophosphate, shown as a twelve-carbon zigzag chain with C 2 bonded to C H 3, a double bond between C 2 and C 3, C 6 bonded to C H 3, a double bond between C 6 and C 7, C 10 bonded to C H 3, C 10 double bonded to C 11, and C 12 bonded to a series of two phosphate groups. An arrow labeled squalene synthase (head-to-head) points down accompanied by two curved arrows. The outer curved arrow shows the addition of farnesyl pyrophosphate and loss of 2 P P subscript i end subscript. The inner curved arrow shows the addition of an orange oval labeled N A D P H plus H plus and loss of N A D P plus. This yields squalene, shown as a twenty-four carbon zigzag chain with C 2 bonded to C H 3, a double bond between C 3 and C 4, C 6 bonded to C H 3, a double bond between C 6 and C 7, C 10 bonded to C H 3, a double bond between C 10 and C 11, C 14 double bonded to C 15, C 15 bonded to C H 3 below, a double bond between C 18 and C 19, C 19 bonded to C H 3 below, a double bond between C 22 and C 23, and C 23 bonded to C H 3 below.">
            <a:extLst>
              <a:ext uri="{FF2B5EF4-FFF2-40B4-BE49-F238E27FC236}">
                <a16:creationId xmlns:a16="http://schemas.microsoft.com/office/drawing/2014/main" id="{3B4C1524-C3FF-DB4D-A461-B1BF911914C7}"/>
              </a:ext>
            </a:extLst>
          </p:cNvPr>
          <p:cNvPicPr>
            <a:picLocks noChangeAspect="1"/>
          </p:cNvPicPr>
          <p:nvPr/>
        </p:nvPicPr>
        <p:blipFill>
          <a:blip r:embed="rId3"/>
          <a:stretch>
            <a:fillRect/>
          </a:stretch>
        </p:blipFill>
        <p:spPr>
          <a:xfrm>
            <a:off x="2895600" y="1430430"/>
            <a:ext cx="3552318" cy="5117516"/>
          </a:xfrm>
          <a:prstGeom prst="rect">
            <a:avLst/>
          </a:prstGeom>
        </p:spPr>
      </p:pic>
    </p:spTree>
    <p:extLst>
      <p:ext uri="{BB962C8B-B14F-4D97-AF65-F5344CB8AC3E}">
        <p14:creationId xmlns:p14="http://schemas.microsoft.com/office/powerpoint/2010/main" val="250521214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21181-87F9-4B3F-BB58-4E89549EE6F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Stage 4: Conversion of Squalene to the Four-Ring Steroid Nucleus</a:t>
            </a:r>
            <a:r>
              <a:rPr lang="en-US" altLang="en-US" sz="2000" b="0" dirty="0">
                <a:solidFill>
                  <a:schemeClr val="tx1"/>
                </a:solidFill>
                <a:latin typeface="Arial" panose="020B0604020202020204" pitchFamily="34" charset="0"/>
                <a:cs typeface="Arial" panose="020B0604020202020204" pitchFamily="34" charset="0"/>
              </a:rPr>
              <a:t> (1 of 2)</a:t>
            </a:r>
            <a:endParaRPr lang="en-AU" sz="2000" b="0" dirty="0"/>
          </a:p>
        </p:txBody>
      </p:sp>
      <p:sp>
        <p:nvSpPr>
          <p:cNvPr id="7" name="Google Shape;390;g847cf01710_0_68">
            <a:extLst>
              <a:ext uri="{FF2B5EF4-FFF2-40B4-BE49-F238E27FC236}">
                <a16:creationId xmlns:a16="http://schemas.microsoft.com/office/drawing/2014/main" id="{81CD7368-5734-1C47-9A11-86BEEE3F6CD7}"/>
              </a:ext>
            </a:extLst>
          </p:cNvPr>
          <p:cNvSpPr txBox="1">
            <a:spLocks noChangeArrowheads="1"/>
          </p:cNvSpPr>
          <p:nvPr/>
        </p:nvSpPr>
        <p:spPr bwMode="auto">
          <a:xfrm>
            <a:off x="381000" y="2133600"/>
            <a:ext cx="4038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squalene monooxygenase = </a:t>
            </a:r>
            <a:r>
              <a:rPr lang="en-US" sz="2400" dirty="0">
                <a:latin typeface="Arial" panose="020B0604020202020204" pitchFamily="34" charset="0"/>
                <a:cs typeface="Arial" panose="020B0604020202020204" pitchFamily="34" charset="0"/>
              </a:rPr>
              <a:t>adds one oxygen atom from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the end of the squalene chain to form </a:t>
            </a:r>
            <a:r>
              <a:rPr lang="en-US" sz="2400" b="1" dirty="0">
                <a:latin typeface="Arial" panose="020B0604020202020204" pitchFamily="34" charset="0"/>
                <a:cs typeface="Arial" panose="020B0604020202020204" pitchFamily="34" charset="0"/>
              </a:rPr>
              <a:t>squalene 2,3-epoxide</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mixed-function oxidase</a:t>
            </a:r>
          </a:p>
          <a:p>
            <a:pPr lvl="1"/>
            <a:r>
              <a:rPr lang="en-US" sz="2400" dirty="0">
                <a:latin typeface="Arial" panose="020B0604020202020204" pitchFamily="34" charset="0"/>
                <a:cs typeface="Arial" panose="020B0604020202020204" pitchFamily="34" charset="0"/>
              </a:rPr>
              <a:t>requires NADPH</a:t>
            </a:r>
          </a:p>
          <a:p>
            <a:endParaRPr lang="en-US" sz="2400" dirty="0"/>
          </a:p>
          <a:p>
            <a:endParaRPr lang="en-US" sz="2400" dirty="0"/>
          </a:p>
          <a:p>
            <a:endParaRPr lang="en-US" sz="2400" dirty="0"/>
          </a:p>
        </p:txBody>
      </p:sp>
      <p:pic>
        <p:nvPicPr>
          <p:cNvPr id="4" name="Picture 3" descr="Squalene is shown as a structure that is bent into partial rings. At the lower left side, there is a partial ring with six sides that has a lower right side that does not meet the lower right vertex to close the ring. The bottom vertex has a bond to the upper right that does not meet the adjacent vertex, a bond to the lower left, and a double bond to the upper left that resembles the lower left side of a ring. The lower right side of the partial ring has a double bond and the upper right vertex is bonded to C H 3. The lower right vertex of the partial ring connects to a bond that resembles the lower right side of a six-membered ring that shares its left side double bond with the right side double bond of the previous partial ring. The methyl group bonded to the upper right vertex of the left-hand ring extends across the upper left but does not reach the top vertex to close the ring. The upper right side has a double bond and the upper right vertex is bonded to C H 3 to the lower right. A third partial six-membered ring shares a double bond at its lower left side with the upper right side of the second ring. This partial ring has a double bond on its right side. Its lower right vertex has a bond to the right that forms the bottom of a partial five-membered ring and a bond to the lower right, but there is no lower right side bond. The right side double bond of this third ring resembles the left side of a five-membered ring to the right missing its upper left side. The upper right side of the partial five-membered ring resembles the lower left side of a partial six-membered ring above that has a double bond at its left side, an upper left vertex bonded to C H 3 and no right or lower right sides. The upper right vertex is bonded to C H to the upper right double bonded to C to the lower right bonded to 2 C H 3. An arrow labeled squalene monooxygenase points down to squalene 2,3-epoxide and is accompanied by two curved arrows. The outer curved arrows shows the addition of an orange oval labeled N A D P H plus H plus and loss of N A D P plus. The inner curved arrow shows the addition of O 2 and loss of H 2 O. This yields squalene 2,3-epoxide, which is similar to squalene except that the double bond at the lower left side of the left-hand ring is gone and the bottom vertex and lower left vertex are both bonded to the same O to the lower left, forming a triangular shape. The bottom vertex is numbered two and the lower left vertex is numbered 3. Continued.">
            <a:extLst>
              <a:ext uri="{FF2B5EF4-FFF2-40B4-BE49-F238E27FC236}">
                <a16:creationId xmlns:a16="http://schemas.microsoft.com/office/drawing/2014/main" id="{C74D794D-53C6-6348-B64D-80F5D55FBD5C}"/>
              </a:ext>
            </a:extLst>
          </p:cNvPr>
          <p:cNvPicPr>
            <a:picLocks noChangeAspect="1"/>
          </p:cNvPicPr>
          <p:nvPr/>
        </p:nvPicPr>
        <p:blipFill>
          <a:blip r:embed="rId3"/>
          <a:stretch>
            <a:fillRect/>
          </a:stretch>
        </p:blipFill>
        <p:spPr>
          <a:xfrm>
            <a:off x="5105400" y="1828800"/>
            <a:ext cx="3043092" cy="4122738"/>
          </a:xfrm>
          <a:prstGeom prst="rect">
            <a:avLst/>
          </a:prstGeom>
        </p:spPr>
      </p:pic>
    </p:spTree>
    <p:extLst>
      <p:ext uri="{BB962C8B-B14F-4D97-AF65-F5344CB8AC3E}">
        <p14:creationId xmlns:p14="http://schemas.microsoft.com/office/powerpoint/2010/main" val="16684374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1ADBA-9B50-436A-9312-4FA3440A479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Stage 4: Conversion of Squalene to the Four-Ring Steroid Nucleus</a:t>
            </a:r>
            <a:r>
              <a:rPr lang="en-US" altLang="en-US" sz="2000" b="0" dirty="0">
                <a:solidFill>
                  <a:schemeClr val="tx1"/>
                </a:solidFill>
                <a:latin typeface="Arial" panose="020B0604020202020204" pitchFamily="34" charset="0"/>
                <a:cs typeface="Arial" panose="020B0604020202020204" pitchFamily="34" charset="0"/>
              </a:rPr>
              <a:t> (2 of 2)</a:t>
            </a:r>
            <a:endParaRPr lang="en-AU" sz="2000" dirty="0"/>
          </a:p>
        </p:txBody>
      </p:sp>
      <p:sp>
        <p:nvSpPr>
          <p:cNvPr id="7" name="Google Shape;390;g847cf01710_0_68">
            <a:extLst>
              <a:ext uri="{FF2B5EF4-FFF2-40B4-BE49-F238E27FC236}">
                <a16:creationId xmlns:a16="http://schemas.microsoft.com/office/drawing/2014/main" id="{81CD7368-5734-1C47-9A11-86BEEE3F6CD7}"/>
              </a:ext>
            </a:extLst>
          </p:cNvPr>
          <p:cNvSpPr txBox="1">
            <a:spLocks noChangeArrowheads="1"/>
          </p:cNvSpPr>
          <p:nvPr/>
        </p:nvSpPr>
        <p:spPr bwMode="auto">
          <a:xfrm>
            <a:off x="221736" y="2057400"/>
            <a:ext cx="402941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cyclization of squalene 2,3-epoxide forms </a:t>
            </a:r>
            <a:r>
              <a:rPr lang="en-US" sz="2400" b="1" dirty="0">
                <a:latin typeface="Arial" panose="020B0604020202020204" pitchFamily="34" charset="0"/>
                <a:cs typeface="Arial" panose="020B0604020202020204" pitchFamily="34" charset="0"/>
              </a:rPr>
              <a:t>lanosterol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 series of ~20 reactions converts lanosterol to cholesterol</a:t>
            </a:r>
          </a:p>
          <a:p>
            <a:endParaRPr 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sym typeface="Wingdings" pitchFamily="2" charset="2"/>
              </a:rPr>
              <a:t>in plants, the epoxide cyclizes to other sterols, such as ergosterol</a:t>
            </a:r>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p>
        </p:txBody>
      </p:sp>
      <p:pic>
        <p:nvPicPr>
          <p:cNvPr id="3" name="Picture 2" descr="Three arrows point down from squalene 2,3-epoxide. The left-hand arrow is labeled multistep (plants) and yields stigmasterol. This molecule has the standard four-ring structure of steroids with C 3 bonded to O H, a double bond between C 5 and C 6, C 10 bonded to C H 3, C 13 bonded to C H 3, and C 17 bonded to C H above bonded to C H 3 to the left and bonded to C H to the right double bonded to C H bonded to C H bonded to C H to the right further bonded to 2 C H 3 and to C 2 H 5 below. The center arrow from squalene 2,3-epoxide is labeled cyclase (animals). Red arrows point from the double bond extending up from the partial five-membered ring to the upper right vertex of the third partial six-membered ring, from the adjacent double bond at the lower right side of the third partial six-membered ring to the bottom vertex of the same ring, from the adjacent double bond at the lower left side of the third ring and upper right side of the second ring to the upper left vertex of the second ring, from the adjacent double bond at the left side of the second ring and right side of the first ring to the bottom vertex of the first ring, and from the bond between C 2 and O of the triangular ring, which is now highlighted in red, to H plus below. An arrow labeled cyclase points down to show lanosterol, which has the standard four-ring structure of a steroid with C 3 bonded to O H, C 4 bonded to 2 C H 3, C 10 bonded to C H 3, a double bond between C 8 and C 9, C 13 and C 14 each bonded to C H 3, and C 17 bonded to C H bonded to C H 3 to the left and to a chain to the right of C H 2 C H 2 C H double bonded to C bonded to 2 C H 3. An arrow labeled multistep points down to cholesterol, which has a similar structure except that C 4 is not bonded to methyl groups, there is a double bond between C 5 and C 6, there is no double bond between C 8 and C 9, C 14 is not bonded to a methyl group, and C 17 is bonded to C H bonded to C H 3 to the left and to a chain to the right of C H 2 C H 2 C H 2 bonded to C bonded to H and 2 C H 3. The right-hand arrow from squalene 2,3-epoxide is labeled multistep (fungi) and yields ergosterol. This structure has only three rings. It has a six-membered ring at the lower right with its lower left vertex bonded to O H, an upper right vertex bonded to C H 3 and to the lower left vertex of a second six-membered ring that shares its right side with the left side of a five-membered ring and has an upper right vertex shared with the five-membered ring that is bonded to C H 3. The top vertex of the five-membered ring is bonded to C H bonded to C H 3 to the left and bonded to C H to the right double bonded to C H bonded to C H bonded to C H 3 above and to C H to the right bonded to 2 C H 3.">
            <a:extLst>
              <a:ext uri="{FF2B5EF4-FFF2-40B4-BE49-F238E27FC236}">
                <a16:creationId xmlns:a16="http://schemas.microsoft.com/office/drawing/2014/main" id="{3790E08C-DB1C-6F4E-9D22-D4BB2368C4B9}"/>
              </a:ext>
            </a:extLst>
          </p:cNvPr>
          <p:cNvPicPr>
            <a:picLocks noChangeAspect="1"/>
          </p:cNvPicPr>
          <p:nvPr/>
        </p:nvPicPr>
        <p:blipFill>
          <a:blip r:embed="rId3"/>
          <a:stretch>
            <a:fillRect/>
          </a:stretch>
        </p:blipFill>
        <p:spPr>
          <a:xfrm>
            <a:off x="4559595" y="2057400"/>
            <a:ext cx="4275495" cy="4343400"/>
          </a:xfrm>
          <a:prstGeom prst="rect">
            <a:avLst/>
          </a:prstGeom>
        </p:spPr>
      </p:pic>
    </p:spTree>
    <p:extLst>
      <p:ext uri="{BB962C8B-B14F-4D97-AF65-F5344CB8AC3E}">
        <p14:creationId xmlns:p14="http://schemas.microsoft.com/office/powerpoint/2010/main" val="877749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86BA0-8C48-41AB-A831-6604A69624C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Bacterial and Plant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Acetyl-CoA Carboxylase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8192" y="1752600"/>
            <a:ext cx="85076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bacterial acetyl-CoA carboxylase has three separate polypeptide subunits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plant cells contain both types of acetyl-CoA carboxylase </a:t>
            </a:r>
          </a:p>
          <a:p>
            <a:endParaRPr lang="en-US" dirty="0"/>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0508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27C01-CE5E-41FD-9141-0BA558004B9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Cholesterol Has Several Fates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00200"/>
            <a:ext cx="86868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cholesterol is synthesized primarily in the liver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most of it is exported as:</a:t>
            </a:r>
          </a:p>
          <a:p>
            <a:pPr lvl="1"/>
            <a:r>
              <a:rPr lang="en-US" sz="2400" dirty="0">
                <a:latin typeface="Arial" panose="020B0604020202020204" pitchFamily="34" charset="0"/>
                <a:cs typeface="Arial" panose="020B0604020202020204" pitchFamily="34" charset="0"/>
              </a:rPr>
              <a:t>bile acids</a:t>
            </a:r>
          </a:p>
          <a:p>
            <a:pPr lvl="1"/>
            <a:r>
              <a:rPr lang="en-US" sz="2400" dirty="0">
                <a:latin typeface="Arial" panose="020B0604020202020204" pitchFamily="34" charset="0"/>
                <a:cs typeface="Arial" panose="020B0604020202020204" pitchFamily="34" charset="0"/>
              </a:rPr>
              <a:t>biliary cholesterol</a:t>
            </a:r>
          </a:p>
          <a:p>
            <a:pPr lvl="1"/>
            <a:r>
              <a:rPr lang="en-US" sz="2400" b="1" dirty="0">
                <a:latin typeface="Arial" panose="020B0604020202020204" pitchFamily="34" charset="0"/>
                <a:cs typeface="Arial" panose="020B0604020202020204" pitchFamily="34" charset="0"/>
              </a:rPr>
              <a:t>cholesteryl esters</a:t>
            </a:r>
          </a:p>
          <a:p>
            <a:pPr lvl="2"/>
            <a:r>
              <a:rPr lang="en-US" dirty="0">
                <a:latin typeface="Arial" panose="020B0604020202020204" pitchFamily="34" charset="0"/>
                <a:cs typeface="Arial" panose="020B0604020202020204" pitchFamily="34" charset="0"/>
              </a:rPr>
              <a:t>formed in the liver by </a:t>
            </a:r>
            <a:r>
              <a:rPr lang="en-US" b="1" dirty="0">
                <a:latin typeface="Arial" panose="020B0604020202020204" pitchFamily="34" charset="0"/>
                <a:cs typeface="Arial" panose="020B0604020202020204" pitchFamily="34" charset="0"/>
              </a:rPr>
              <a:t>acyl-CoA–cholesterol acyltransferase (ACAT) </a:t>
            </a:r>
            <a:endParaRPr lang="en-US" dirty="0">
              <a:latin typeface="Arial" panose="020B0604020202020204" pitchFamily="34" charset="0"/>
              <a:cs typeface="Arial" panose="020B0604020202020204" pitchFamily="34" charset="0"/>
            </a:endParaRPr>
          </a:p>
          <a:p>
            <a:pPr lvl="2"/>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16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691244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9AF01-049C-44AE-A74F-994637CFC11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Metabolic Fates of Cholesterol</a:t>
            </a:r>
            <a:endParaRPr lang="en-AU" dirty="0"/>
          </a:p>
        </p:txBody>
      </p:sp>
      <p:pic>
        <p:nvPicPr>
          <p:cNvPr id="4" name="Picture 3" descr="Cholesterol is shown in the center with the standard four-ring structure of a steroid. C 3 is bonded to O H, there is a double bond between C 5 and C 6, C 10 is bonded to C H 3, C 13 is bonded to C H 3, and C 17 is bonded to C H bonded to C H 3 to the left and bonded to a chain to the right of C H 2 C H 2 C H 2 C H bonded to 2 C H 3. Four arrows point away from cholesterol. The left-hand arrow points to hydroxysterols (24-hydroxycholesterol). This molecule is similar except that C 17 is bonded to C H bonded to C H 3 to the left and bonded to a chain to the right of C H 2 bonded to C H 2 bonded to C H bonded to O H above and to C H to the right bonded to 2 C H 3. An arrow points from cholesterol to the lower left to bile acids (taurocholic acid). This structure is similar except there is no double bond between C 5 and C 6, there is a red bond to O H from C 7, there is a red bond to O H from C 12, and C 17 is bonded to C H bonded to C H 3 to the left and bonded to a chain to the right of C H 2 C H 2 bonded to C connected by a red double bond to red highlighted O above and connected by a red bond to red highlighted N H to the lower right further connected by a red two-carbon zigzag chain to red highlighted S connected by red double bonds to red highlighted O to its left and right and by a red bond to red highlighted O minus below. An arrow labeled acyl-Co A-cholesterol acyltransferase (A C A T) points down from cholesterol accompanied by a curved arrow showing the addition of fatty acyl-Co A and loss of Co A bonded to S H. This yields a cholesteryl ester, which resembles cholesterol except that C 3 is bonded to O connected by a red bond to red highlighted C connected by a red double bond to O above and by a red bond to R to the left. An arrow points right from cholesterol to steroid hormones (pregnenolone), which is similar to cholesterol except that C 17 is bonded to C bonded to C H 3 to the left and connected by a red double bond to red highlighted O to the right.">
            <a:extLst>
              <a:ext uri="{FF2B5EF4-FFF2-40B4-BE49-F238E27FC236}">
                <a16:creationId xmlns:a16="http://schemas.microsoft.com/office/drawing/2014/main" id="{5B28BD59-EBDC-BD48-BC8A-AB6E62CDB4FC}"/>
              </a:ext>
            </a:extLst>
          </p:cNvPr>
          <p:cNvPicPr>
            <a:picLocks noChangeAspect="1"/>
          </p:cNvPicPr>
          <p:nvPr/>
        </p:nvPicPr>
        <p:blipFill>
          <a:blip r:embed="rId3"/>
          <a:stretch>
            <a:fillRect/>
          </a:stretch>
        </p:blipFill>
        <p:spPr>
          <a:xfrm>
            <a:off x="504825" y="1600200"/>
            <a:ext cx="8134350" cy="4331277"/>
          </a:xfrm>
          <a:prstGeom prst="rect">
            <a:avLst/>
          </a:prstGeom>
        </p:spPr>
      </p:pic>
    </p:spTree>
    <p:extLst>
      <p:ext uri="{BB962C8B-B14F-4D97-AF65-F5344CB8AC3E}">
        <p14:creationId xmlns:p14="http://schemas.microsoft.com/office/powerpoint/2010/main" val="37303498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52E3D-8BA4-4355-9C18-4DD8BDC6788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Export of Cholesterol as Bile Acids</a:t>
            </a:r>
            <a:endParaRPr lang="en-AU"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228600" y="1744662"/>
            <a:ext cx="86868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bile acids = </a:t>
            </a:r>
            <a:r>
              <a:rPr lang="en-US" sz="2400" dirty="0">
                <a:latin typeface="Arial" panose="020B0604020202020204" pitchFamily="34" charset="0"/>
                <a:cs typeface="Arial" panose="020B0604020202020204" pitchFamily="34" charset="0"/>
              </a:rPr>
              <a:t>the principal components of bile, a fluid stored in the gallbladder</a:t>
            </a:r>
          </a:p>
          <a:p>
            <a:pPr lvl="1"/>
            <a:r>
              <a:rPr lang="en-US" sz="2400" dirty="0">
                <a:latin typeface="Arial" panose="020B0604020202020204" pitchFamily="34" charset="0"/>
                <a:cs typeface="Arial" panose="020B0604020202020204" pitchFamily="34" charset="0"/>
              </a:rPr>
              <a:t>excreted into the small intestine to aid in the digestion </a:t>
            </a:r>
          </a:p>
          <a:p>
            <a:pPr lvl="1"/>
            <a:r>
              <a:rPr lang="en-US" sz="2400" dirty="0">
                <a:latin typeface="Arial" panose="020B0604020202020204" pitchFamily="34" charset="0"/>
                <a:cs typeface="Arial" panose="020B0604020202020204" pitchFamily="34" charset="0"/>
              </a:rPr>
              <a:t>relatively hydrophilic cholesterol derivatives that serve as emulsifiers </a:t>
            </a:r>
          </a:p>
          <a:p>
            <a:pPr lvl="1"/>
            <a:endParaRPr lang="en-US" sz="20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385145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2E928-DF73-4E9F-99AE-E774958866C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Export of Cholesterol as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Biliary Cholesterol</a:t>
            </a:r>
            <a:endParaRPr lang="en-AU"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228600" y="1744662"/>
            <a:ext cx="86868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biliary cholesterol = cholesterol contained in bile</a:t>
            </a:r>
          </a:p>
          <a:p>
            <a:pPr lvl="1"/>
            <a:r>
              <a:rPr lang="en-US" sz="2400" dirty="0">
                <a:latin typeface="Arial" panose="020B0604020202020204" pitchFamily="34" charset="0"/>
                <a:cs typeface="Arial" panose="020B0604020202020204" pitchFamily="34" charset="0"/>
              </a:rPr>
              <a:t>bile removes excess cholesterol from the intestine and facilitates excretion</a:t>
            </a:r>
          </a:p>
          <a:p>
            <a:pPr lvl="1"/>
            <a:r>
              <a:rPr lang="en-US" sz="2400" dirty="0">
                <a:latin typeface="Arial" panose="020B0604020202020204" pitchFamily="34" charset="0"/>
                <a:cs typeface="Arial" panose="020B0604020202020204" pitchFamily="34" charset="0"/>
              </a:rPr>
              <a:t>dietary fiber binds to bile and interferes with bile reabsorption in the intestines</a:t>
            </a:r>
          </a:p>
          <a:p>
            <a:pPr lvl="1"/>
            <a:endParaRPr lang="en-US" sz="20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284843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E3448-5C45-4F92-9F6C-E58FA4D33AC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Export of Cholesterol as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Cholesteryl Esters</a:t>
            </a:r>
            <a:endParaRPr lang="en-AU"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228600" y="1744662"/>
            <a:ext cx="86868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cholesteryl esters </a:t>
            </a:r>
            <a:r>
              <a:rPr lang="en-US" sz="2400" dirty="0">
                <a:latin typeface="Arial" panose="020B0604020202020204" pitchFamily="34" charset="0"/>
                <a:cs typeface="Arial" panose="020B0604020202020204" pitchFamily="34" charset="0"/>
              </a:rPr>
              <a:t>= cholesterol molecule with a fatty acid from coenzyme A attached to its hydroxyl group</a:t>
            </a:r>
          </a:p>
          <a:p>
            <a:pPr lvl="1"/>
            <a:r>
              <a:rPr lang="en-US" sz="2400" dirty="0">
                <a:latin typeface="Arial" panose="020B0604020202020204" pitchFamily="34" charset="0"/>
                <a:cs typeface="Arial" panose="020B0604020202020204" pitchFamily="34" charset="0"/>
              </a:rPr>
              <a:t>formed in the liver by </a:t>
            </a:r>
            <a:r>
              <a:rPr lang="en-US" sz="2400" b="1" dirty="0">
                <a:latin typeface="Arial" panose="020B0604020202020204" pitchFamily="34" charset="0"/>
                <a:cs typeface="Arial" panose="020B0604020202020204" pitchFamily="34" charset="0"/>
              </a:rPr>
              <a:t>acyl-CoA–cholesterol acyltransferase (ACAT)</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cannot function appropriately in membranes due to high hydrophobicity  </a:t>
            </a:r>
          </a:p>
          <a:p>
            <a:pPr lvl="1"/>
            <a:r>
              <a:rPr lang="en-US" sz="2400" dirty="0">
                <a:latin typeface="Arial" panose="020B0604020202020204" pitchFamily="34" charset="0"/>
                <a:cs typeface="Arial" panose="020B0604020202020204" pitchFamily="34" charset="0"/>
              </a:rPr>
              <a:t>transported to other tissues or stored in the liver in lipid droplets</a:t>
            </a:r>
          </a:p>
          <a:p>
            <a:pPr lvl="1"/>
            <a:endParaRPr lang="en-US" sz="20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13329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4CB1-44F8-428D-9658-132D43E49AB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Cholesterol and Other Lipids Are Carried on Plasma Lipoproteins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00200"/>
            <a:ext cx="86868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apolipoproteins </a:t>
            </a:r>
            <a:r>
              <a:rPr lang="en-US" sz="2400" dirty="0">
                <a:latin typeface="Arial" panose="020B0604020202020204" pitchFamily="34" charset="0"/>
                <a:cs typeface="Arial" panose="020B0604020202020204" pitchFamily="34" charset="0"/>
              </a:rPr>
              <a:t>= specific carrier proteins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plasma lipoproteins </a:t>
            </a:r>
            <a:r>
              <a:rPr lang="en-US" sz="2400" dirty="0">
                <a:latin typeface="Arial" panose="020B0604020202020204" pitchFamily="34" charset="0"/>
                <a:cs typeface="Arial" panose="020B0604020202020204" pitchFamily="34" charset="0"/>
              </a:rPr>
              <a:t>= macromolecular complexes of apolipoproteins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various combinations of phospholipids, cholesterol, cholesteryl esters, and triacylglycerols </a:t>
            </a:r>
          </a:p>
          <a:p>
            <a:pPr lvl="1"/>
            <a:r>
              <a:rPr lang="en-US" sz="2400" dirty="0">
                <a:latin typeface="Arial" panose="020B0604020202020204" pitchFamily="34" charset="0"/>
                <a:cs typeface="Arial" panose="020B0604020202020204" pitchFamily="34" charset="0"/>
              </a:rPr>
              <a:t>carry cholesterol and cholesteryl ester in the blood</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16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286846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hree-part figure shows the structure of a chylomicron in part a, the structure of a low-density lipoprotein (L D L) in part b, and micrographs showing four classes of lipoproteins in part c.">
            <a:extLst>
              <a:ext uri="{FF2B5EF4-FFF2-40B4-BE49-F238E27FC236}">
                <a16:creationId xmlns:a16="http://schemas.microsoft.com/office/drawing/2014/main" id="{05F34D24-FF60-B645-8523-4D8B414CB42A}"/>
              </a:ext>
            </a:extLst>
          </p:cNvPr>
          <p:cNvPicPr>
            <a:picLocks noChangeAspect="1"/>
          </p:cNvPicPr>
          <p:nvPr/>
        </p:nvPicPr>
        <p:blipFill>
          <a:blip r:embed="rId3"/>
          <a:stretch>
            <a:fillRect/>
          </a:stretch>
        </p:blipFill>
        <p:spPr>
          <a:xfrm>
            <a:off x="800957" y="1289957"/>
            <a:ext cx="7542086" cy="5238750"/>
          </a:xfrm>
          <a:prstGeom prst="rect">
            <a:avLst/>
          </a:prstGeom>
        </p:spPr>
      </p:pic>
      <p:sp>
        <p:nvSpPr>
          <p:cNvPr id="2" name="Title 1">
            <a:extLst>
              <a:ext uri="{FF2B5EF4-FFF2-40B4-BE49-F238E27FC236}">
                <a16:creationId xmlns:a16="http://schemas.microsoft.com/office/drawing/2014/main" id="{88A41422-1DF2-470A-B09C-54A5EDC4DF6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Lipoproteins</a:t>
            </a:r>
            <a:endParaRPr lang="en-AU" dirty="0"/>
          </a:p>
        </p:txBody>
      </p:sp>
    </p:spTree>
    <p:extLst>
      <p:ext uri="{BB962C8B-B14F-4D97-AF65-F5344CB8AC3E}">
        <p14:creationId xmlns:p14="http://schemas.microsoft.com/office/powerpoint/2010/main" val="12014058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8080F-BF7B-4A26-A812-8994EA1E556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Four Major Classes of Human Plasma Lipoproteins</a:t>
            </a:r>
            <a:endParaRPr lang="en-AU"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228600" y="1744663"/>
            <a:ext cx="8686800"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different combinations of lipids and proteins produce particles of different densities</a:t>
            </a:r>
          </a:p>
          <a:p>
            <a:pPr lvl="1"/>
            <a:r>
              <a:rPr lang="en-US" sz="2400" dirty="0">
                <a:latin typeface="Arial" panose="020B0604020202020204" pitchFamily="34" charset="0"/>
                <a:cs typeface="Arial" panose="020B0604020202020204" pitchFamily="34" charset="0"/>
              </a:rPr>
              <a:t>can be separated by ultracentrifugation </a:t>
            </a:r>
            <a:endParaRPr lang="en-US" sz="20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727AFCB-D3E9-483C-A732-DBF28831C95B}"/>
              </a:ext>
            </a:extLst>
          </p:cNvPr>
          <p:cNvSpPr txBox="1"/>
          <p:nvPr/>
        </p:nvSpPr>
        <p:spPr>
          <a:xfrm>
            <a:off x="421559" y="3505200"/>
            <a:ext cx="8300881" cy="400110"/>
          </a:xfrm>
          <a:prstGeom prst="rect">
            <a:avLst/>
          </a:prstGeom>
          <a:solidFill>
            <a:srgbClr val="005F6A"/>
          </a:solidFill>
        </p:spPr>
        <p:txBody>
          <a:bodyPr wrap="square" rtlCol="0">
            <a:spAutoFit/>
          </a:bodyPr>
          <a:lstStyle/>
          <a:p>
            <a:r>
              <a:rPr lang="en-US" sz="2000" b="1" dirty="0">
                <a:solidFill>
                  <a:schemeClr val="bg1"/>
                </a:solidFill>
              </a:rPr>
              <a:t>Table 21-1 Major Classes of Human Plasma Lipoproteins: Some Properties</a:t>
            </a:r>
          </a:p>
        </p:txBody>
      </p:sp>
      <p:graphicFrame>
        <p:nvGraphicFramePr>
          <p:cNvPr id="8" name="Table Placeholder 2">
            <a:extLst>
              <a:ext uri="{FF2B5EF4-FFF2-40B4-BE49-F238E27FC236}">
                <a16:creationId xmlns:a16="http://schemas.microsoft.com/office/drawing/2014/main" id="{80812317-055A-47CD-A9E8-CE2F83BE9687}"/>
              </a:ext>
            </a:extLst>
          </p:cNvPr>
          <p:cNvGraphicFramePr>
            <a:graphicFrameLocks/>
          </p:cNvGraphicFramePr>
          <p:nvPr>
            <p:extLst>
              <p:ext uri="{D42A27DB-BD31-4B8C-83A1-F6EECF244321}">
                <p14:modId xmlns:p14="http://schemas.microsoft.com/office/powerpoint/2010/main" val="2536953110"/>
              </p:ext>
            </p:extLst>
          </p:nvPr>
        </p:nvGraphicFramePr>
        <p:xfrm>
          <a:off x="416051" y="3908425"/>
          <a:ext cx="8306389" cy="1952056"/>
        </p:xfrm>
        <a:graphic>
          <a:graphicData uri="http://schemas.openxmlformats.org/drawingml/2006/table">
            <a:tbl>
              <a:tblPr firstRow="1" firstCol="1" bandRow="1">
                <a:tableStyleId>{5940675A-B579-460E-94D1-54222C63F5DA}</a:tableStyleId>
              </a:tblPr>
              <a:tblGrid>
                <a:gridCol w="1144905">
                  <a:extLst>
                    <a:ext uri="{9D8B030D-6E8A-4147-A177-3AD203B41FA5}">
                      <a16:colId xmlns:a16="http://schemas.microsoft.com/office/drawing/2014/main" val="1607240130"/>
                    </a:ext>
                  </a:extLst>
                </a:gridCol>
                <a:gridCol w="1284605">
                  <a:extLst>
                    <a:ext uri="{9D8B030D-6E8A-4147-A177-3AD203B41FA5}">
                      <a16:colId xmlns:a16="http://schemas.microsoft.com/office/drawing/2014/main" val="17977606"/>
                    </a:ext>
                  </a:extLst>
                </a:gridCol>
                <a:gridCol w="751205">
                  <a:extLst>
                    <a:ext uri="{9D8B030D-6E8A-4147-A177-3AD203B41FA5}">
                      <a16:colId xmlns:a16="http://schemas.microsoft.com/office/drawing/2014/main" val="2628891250"/>
                    </a:ext>
                  </a:extLst>
                </a:gridCol>
                <a:gridCol w="1279843">
                  <a:extLst>
                    <a:ext uri="{9D8B030D-6E8A-4147-A177-3AD203B41FA5}">
                      <a16:colId xmlns:a16="http://schemas.microsoft.com/office/drawing/2014/main" val="1682737568"/>
                    </a:ext>
                  </a:extLst>
                </a:gridCol>
                <a:gridCol w="1250395">
                  <a:extLst>
                    <a:ext uri="{9D8B030D-6E8A-4147-A177-3AD203B41FA5}">
                      <a16:colId xmlns:a16="http://schemas.microsoft.com/office/drawing/2014/main" val="3621406367"/>
                    </a:ext>
                  </a:extLst>
                </a:gridCol>
                <a:gridCol w="1219200">
                  <a:extLst>
                    <a:ext uri="{9D8B030D-6E8A-4147-A177-3AD203B41FA5}">
                      <a16:colId xmlns:a16="http://schemas.microsoft.com/office/drawing/2014/main" val="1376626388"/>
                    </a:ext>
                  </a:extLst>
                </a:gridCol>
                <a:gridCol w="1376236">
                  <a:extLst>
                    <a:ext uri="{9D8B030D-6E8A-4147-A177-3AD203B41FA5}">
                      <a16:colId xmlns:a16="http://schemas.microsoft.com/office/drawing/2014/main" val="44101094"/>
                    </a:ext>
                  </a:extLst>
                </a:gridCol>
              </a:tblGrid>
              <a:tr h="348009">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Lipoprotein</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Density (g/mL)</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Protein</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Phospholipids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dirty="0">
                          <a:effectLst/>
                          <a:latin typeface="Arial" panose="020B0604020202020204" pitchFamily="34" charset="0"/>
                          <a:cs typeface="Arial" panose="020B0604020202020204" pitchFamily="34" charset="0"/>
                        </a:rPr>
                        <a:t>Composition (</a:t>
                      </a:r>
                      <a:r>
                        <a:rPr lang="en-US" sz="1200" b="1" dirty="0" err="1">
                          <a:effectLst/>
                          <a:latin typeface="Arial" panose="020B0604020202020204" pitchFamily="34" charset="0"/>
                          <a:cs typeface="Arial" panose="020B0604020202020204" pitchFamily="34" charset="0"/>
                        </a:rPr>
                        <a:t>wt</a:t>
                      </a:r>
                      <a:r>
                        <a:rPr lang="en-US" sz="1200" b="1" dirty="0">
                          <a:effectLst/>
                          <a:latin typeface="Arial" panose="020B0604020202020204" pitchFamily="34" charset="0"/>
                          <a:cs typeface="Arial" panose="020B0604020202020204" pitchFamily="34" charset="0"/>
                        </a:rPr>
                        <a:t> %): Free cholesterol</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Composition (</a:t>
                      </a:r>
                      <a:r>
                        <a:rPr lang="en-US" sz="1200" b="1" dirty="0" err="1">
                          <a:effectLst/>
                          <a:latin typeface="Arial" panose="020B0604020202020204" pitchFamily="34" charset="0"/>
                          <a:cs typeface="Arial" panose="020B0604020202020204" pitchFamily="34" charset="0"/>
                        </a:rPr>
                        <a:t>wt</a:t>
                      </a:r>
                      <a:r>
                        <a:rPr lang="en-US" sz="1200" b="1" dirty="0">
                          <a:effectLst/>
                          <a:latin typeface="Arial" panose="020B0604020202020204" pitchFamily="34" charset="0"/>
                          <a:cs typeface="Arial" panose="020B0604020202020204" pitchFamily="34" charset="0"/>
                        </a:rPr>
                        <a:t> %): Cholesteryl esters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err="1">
                          <a:effectLst/>
                          <a:latin typeface="Arial" panose="020B0604020202020204" pitchFamily="34" charset="0"/>
                          <a:cs typeface="Arial" panose="020B0604020202020204" pitchFamily="34" charset="0"/>
                        </a:rPr>
                        <a:t>Triacylglycerols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2602245737"/>
                  </a:ext>
                </a:extLst>
              </a:tr>
              <a:tr h="130492">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Chylomicrons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&lt;1.006</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2</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9</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1</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3</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85</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950543307"/>
                  </a:ext>
                </a:extLst>
              </a:tr>
              <a:tr h="0">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VLDL</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0.95–1.006</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10</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18</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7</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12</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50</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981637180"/>
                  </a:ext>
                </a:extLst>
              </a:tr>
              <a:tr h="117918">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LDL</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1.006–1.063</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23</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20</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8</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37</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10</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63574806"/>
                  </a:ext>
                </a:extLst>
              </a:tr>
              <a:tr h="149731">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HDL</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1.063–1.210</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55</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24</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2</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15</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4</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35960583"/>
                  </a:ext>
                </a:extLst>
              </a:tr>
            </a:tbl>
          </a:graphicData>
        </a:graphic>
      </p:graphicFrame>
    </p:spTree>
    <p:extLst>
      <p:ext uri="{BB962C8B-B14F-4D97-AF65-F5344CB8AC3E}">
        <p14:creationId xmlns:p14="http://schemas.microsoft.com/office/powerpoint/2010/main" val="214547792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958931-736E-4D35-B804-B03385C5494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Apolipoproteins of the Human Plasma Lipoproteins</a:t>
            </a:r>
            <a:endParaRPr lang="en-AU" dirty="0"/>
          </a:p>
        </p:txBody>
      </p:sp>
      <p:sp>
        <p:nvSpPr>
          <p:cNvPr id="7" name="Google Shape;390;g847cf01710_0_68">
            <a:extLst>
              <a:ext uri="{FF2B5EF4-FFF2-40B4-BE49-F238E27FC236}">
                <a16:creationId xmlns:a16="http://schemas.microsoft.com/office/drawing/2014/main" id="{D3425A90-6B8B-874E-A344-E475A0C3A7D0}"/>
              </a:ext>
            </a:extLst>
          </p:cNvPr>
          <p:cNvSpPr txBox="1">
            <a:spLocks noChangeArrowheads="1"/>
          </p:cNvSpPr>
          <p:nvPr/>
        </p:nvSpPr>
        <p:spPr bwMode="auto">
          <a:xfrm>
            <a:off x="228600" y="1752601"/>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“apo” designates the protein in its lipid-free form</a:t>
            </a:r>
          </a:p>
        </p:txBody>
      </p:sp>
      <p:sp>
        <p:nvSpPr>
          <p:cNvPr id="2" name="TextBox 1">
            <a:extLst>
              <a:ext uri="{FF2B5EF4-FFF2-40B4-BE49-F238E27FC236}">
                <a16:creationId xmlns:a16="http://schemas.microsoft.com/office/drawing/2014/main" id="{E962558C-E96D-423A-9787-A4EDCB070D9E}"/>
              </a:ext>
            </a:extLst>
          </p:cNvPr>
          <p:cNvSpPr txBox="1"/>
          <p:nvPr/>
        </p:nvSpPr>
        <p:spPr>
          <a:xfrm>
            <a:off x="363221" y="2586377"/>
            <a:ext cx="8417560"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21-2 Apolipoproteins of the Human Plasma Lipoproteins</a:t>
            </a:r>
          </a:p>
        </p:txBody>
      </p:sp>
      <p:graphicFrame>
        <p:nvGraphicFramePr>
          <p:cNvPr id="5" name="Table Placeholder 3">
            <a:extLst>
              <a:ext uri="{FF2B5EF4-FFF2-40B4-BE49-F238E27FC236}">
                <a16:creationId xmlns:a16="http://schemas.microsoft.com/office/drawing/2014/main" id="{3A2F7F6A-93CC-405C-9984-9495BF3F14A2}"/>
              </a:ext>
            </a:extLst>
          </p:cNvPr>
          <p:cNvGraphicFramePr>
            <a:graphicFrameLocks/>
          </p:cNvGraphicFramePr>
          <p:nvPr>
            <p:extLst>
              <p:ext uri="{D42A27DB-BD31-4B8C-83A1-F6EECF244321}">
                <p14:modId xmlns:p14="http://schemas.microsoft.com/office/powerpoint/2010/main" val="3731108888"/>
              </p:ext>
            </p:extLst>
          </p:nvPr>
        </p:nvGraphicFramePr>
        <p:xfrm>
          <a:off x="363220" y="2986487"/>
          <a:ext cx="8417560" cy="3745737"/>
        </p:xfrm>
        <a:graphic>
          <a:graphicData uri="http://schemas.openxmlformats.org/drawingml/2006/table">
            <a:tbl>
              <a:tblPr firstRow="1" firstCol="1" bandRow="1">
                <a:tableStyleId>{5940675A-B579-460E-94D1-54222C63F5DA}</a:tableStyleId>
              </a:tblPr>
              <a:tblGrid>
                <a:gridCol w="1313180">
                  <a:extLst>
                    <a:ext uri="{9D8B030D-6E8A-4147-A177-3AD203B41FA5}">
                      <a16:colId xmlns:a16="http://schemas.microsoft.com/office/drawing/2014/main" val="1459780265"/>
                    </a:ext>
                  </a:extLst>
                </a:gridCol>
                <a:gridCol w="1987848">
                  <a:extLst>
                    <a:ext uri="{9D8B030D-6E8A-4147-A177-3AD203B41FA5}">
                      <a16:colId xmlns:a16="http://schemas.microsoft.com/office/drawing/2014/main" val="2877482555"/>
                    </a:ext>
                  </a:extLst>
                </a:gridCol>
                <a:gridCol w="2525732">
                  <a:extLst>
                    <a:ext uri="{9D8B030D-6E8A-4147-A177-3AD203B41FA5}">
                      <a16:colId xmlns:a16="http://schemas.microsoft.com/office/drawing/2014/main" val="3300641726"/>
                    </a:ext>
                  </a:extLst>
                </a:gridCol>
                <a:gridCol w="2590800">
                  <a:extLst>
                    <a:ext uri="{9D8B030D-6E8A-4147-A177-3AD203B41FA5}">
                      <a16:colId xmlns:a16="http://schemas.microsoft.com/office/drawing/2014/main" val="920948680"/>
                    </a:ext>
                  </a:extLst>
                </a:gridCol>
              </a:tblGrid>
              <a:tr h="411965">
                <a:tc>
                  <a:txBody>
                    <a:bodyPr/>
                    <a:lstStyle/>
                    <a:p>
                      <a:pPr marL="0" marR="0">
                        <a:lnSpc>
                          <a:spcPct val="107000"/>
                        </a:lnSpc>
                        <a:spcBef>
                          <a:spcPts val="0"/>
                        </a:spcBef>
                        <a:spcAft>
                          <a:spcPts val="0"/>
                        </a:spcAft>
                      </a:pPr>
                      <a:r>
                        <a:rPr lang="en-US" sz="1000" b="1" dirty="0" err="1">
                          <a:effectLst/>
                          <a:latin typeface="Arial" panose="020B0604020202020204" pitchFamily="34" charset="0"/>
                          <a:cs typeface="Arial" panose="020B0604020202020204" pitchFamily="34" charset="0"/>
                        </a:rPr>
                        <a:t>Apolipoprotein</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gn="ctr">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Polypeptide</a:t>
                      </a:r>
                      <a:r>
                        <a:rPr lang="en-US" sz="1000" b="1" baseline="0" dirty="0">
                          <a:effectLst/>
                          <a:latin typeface="Arial" panose="020B0604020202020204" pitchFamily="34" charset="0"/>
                          <a:cs typeface="Arial" panose="020B0604020202020204" pitchFamily="34" charset="0"/>
                        </a:rPr>
                        <a:t> </a:t>
                      </a:r>
                      <a:r>
                        <a:rPr lang="en-US" sz="1000" b="1" dirty="0">
                          <a:effectLst/>
                          <a:latin typeface="Arial" panose="020B0604020202020204" pitchFamily="34" charset="0"/>
                          <a:cs typeface="Arial" panose="020B0604020202020204" pitchFamily="34" charset="0"/>
                        </a:rPr>
                        <a:t>molecular weight</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Lipoprotein association</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Function (if known)</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1776515496"/>
                  </a:ext>
                </a:extLst>
              </a:tr>
              <a:tr h="411965">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ApoA</a:t>
                      </a:r>
                      <a:r>
                        <a:rPr lang="en-US" sz="1000" dirty="0">
                          <a:effectLst/>
                          <a:latin typeface="Arial" panose="020B0604020202020204" pitchFamily="34" charset="0"/>
                          <a:cs typeface="Arial" panose="020B0604020202020204" pitchFamily="34" charset="0"/>
                        </a:rPr>
                        <a:t>-I</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28,100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HDL</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Activates </a:t>
                      </a:r>
                      <a:r>
                        <a:rPr lang="en-US" sz="1000" dirty="0" err="1">
                          <a:effectLst/>
                          <a:latin typeface="Arial" panose="020B0604020202020204" pitchFamily="34" charset="0"/>
                          <a:cs typeface="Arial" panose="020B0604020202020204" pitchFamily="34" charset="0"/>
                        </a:rPr>
                        <a:t>LCAT</a:t>
                      </a:r>
                      <a:r>
                        <a:rPr lang="en-US" sz="1000" dirty="0">
                          <a:effectLst/>
                          <a:latin typeface="Arial" panose="020B0604020202020204" pitchFamily="34" charset="0"/>
                          <a:cs typeface="Arial" panose="020B0604020202020204" pitchFamily="34" charset="0"/>
                        </a:rPr>
                        <a:t>; interacts with ABC transporter</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014640118"/>
                  </a:ext>
                </a:extLst>
              </a:tr>
              <a:tr h="235001">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ApoA</a:t>
                      </a:r>
                      <a:r>
                        <a:rPr lang="en-US" sz="1000" dirty="0">
                          <a:effectLst/>
                          <a:latin typeface="Arial" panose="020B0604020202020204" pitchFamily="34" charset="0"/>
                          <a:cs typeface="Arial" panose="020B0604020202020204" pitchFamily="34" charset="0"/>
                        </a:rPr>
                        <a:t>-II</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17,400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HDL</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Inhibits LCAT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415484831"/>
                  </a:ext>
                </a:extLst>
              </a:tr>
              <a:tr h="411965">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ApoA</a:t>
                      </a:r>
                      <a:r>
                        <a:rPr lang="en-US" sz="1000" dirty="0">
                          <a:effectLst/>
                          <a:latin typeface="Arial" panose="020B0604020202020204" pitchFamily="34" charset="0"/>
                          <a:cs typeface="Arial" panose="020B0604020202020204" pitchFamily="34" charset="0"/>
                        </a:rPr>
                        <a:t>-IV</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44,500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Chylomicrons, HDL</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Activates LCAT; cholesterol transport/clearance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02159151"/>
                  </a:ext>
                </a:extLst>
              </a:tr>
              <a:tr h="24185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ApoB-48</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242,000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Chylomicrons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Cholesterol transport/clearance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21410604"/>
                  </a:ext>
                </a:extLst>
              </a:tr>
              <a:tr h="235001">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ApoB-100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512,000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VLDL, LDL</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Binds to LDL receptor</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100240539"/>
                  </a:ext>
                </a:extLst>
              </a:tr>
              <a:tr h="235001">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ApoC</a:t>
                      </a:r>
                      <a:r>
                        <a:rPr lang="en-US" sz="1000" dirty="0">
                          <a:effectLst/>
                          <a:latin typeface="Arial" panose="020B0604020202020204" pitchFamily="34" charset="0"/>
                          <a:cs typeface="Arial" panose="020B0604020202020204" pitchFamily="34" charset="0"/>
                        </a:rPr>
                        <a:t>-I</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7,000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VLDL, HDL</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154006954"/>
                  </a:ext>
                </a:extLst>
              </a:tr>
              <a:tr h="182819">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ApoC</a:t>
                      </a:r>
                      <a:r>
                        <a:rPr lang="en-US" sz="1000" dirty="0">
                          <a:effectLst/>
                          <a:latin typeface="Arial" panose="020B0604020202020204" pitchFamily="34" charset="0"/>
                          <a:cs typeface="Arial" panose="020B0604020202020204" pitchFamily="34" charset="0"/>
                        </a:rPr>
                        <a:t>-II</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9,000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Chylomicrons, VLDL, HDL</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Activates lipoprotein lipase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724200102"/>
                  </a:ext>
                </a:extLst>
              </a:tr>
              <a:tr h="228054">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ApoC</a:t>
                      </a:r>
                      <a:r>
                        <a:rPr lang="en-US" sz="1000" dirty="0">
                          <a:effectLst/>
                          <a:latin typeface="Arial" panose="020B0604020202020204" pitchFamily="34" charset="0"/>
                          <a:cs typeface="Arial" panose="020B0604020202020204" pitchFamily="34" charset="0"/>
                        </a:rPr>
                        <a:t>-III</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9,000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Chylomicrons, VLDL, HDL</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Inhibits lipoprotein lipase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806007262"/>
                  </a:ext>
                </a:extLst>
              </a:tr>
              <a:tr h="235001">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ApoD</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32,500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HDL</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473429619"/>
                  </a:ext>
                </a:extLst>
              </a:tr>
              <a:tr h="333479">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ApoE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34,200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Chylomicrons, VLDL, HDL</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Triggers clearance of VLDL and chylomicron remnants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5056718"/>
                  </a:ext>
                </a:extLst>
              </a:tr>
              <a:tr h="386953">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ApoH</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50,000</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Possibly VLDL, binds phospholipids such as cardiolipin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Roles in coagulation, lipid metabolism, apoptosis, inflammation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110348655"/>
                  </a:ext>
                </a:extLst>
              </a:tr>
            </a:tbl>
          </a:graphicData>
        </a:graphic>
      </p:graphicFrame>
    </p:spTree>
    <p:extLst>
      <p:ext uri="{BB962C8B-B14F-4D97-AF65-F5344CB8AC3E}">
        <p14:creationId xmlns:p14="http://schemas.microsoft.com/office/powerpoint/2010/main" val="28097770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figure shows the exogenous pathway at the lower left in blue and the exogenous pathway to the upper right in red. The stomach is shown with dietary fat visible inside as a clump of yellow spheres. Small yellow spheres spread out in the intestine as it moves past the gall bladder. The liver is shown above. A clockwise circle of green arrows goes from the gallbladder, into the intestine, to bile salts in the liver, and back to the gallbladder. The number 14 is within the green circle of arrows and green text above reads, enterohepatic pathway. A close-up of the intestine below shows many structures that each have a blue sphere with a yellow tail attached. Three structures have blue ovals on top with three tails extending down and these are labeled T A G. The cells in the walls of the intestine are labeled enterocytes. A green crescent labeled A p o C – Roman numeral 2 is shown in the intestine wall. Blue arrows point through length of the intestine and come together across the A p o C Roman numeral 2 and A T A G to form a chylomicron. Text below reads, chylomicron (via lymphatic system). This structure is a blue circle with a yellow wedge visible on the right side with four T A G s inside, a large tan oblong labeled A p o B – 48 at the upper left, three small purplish ovals on its surface, a green oval on its surface, a slightly larger yellow oblong on the lower right side labeled A p o E, and a large purple oval at the bottom. A blue arrow points from the chylomicron into a capillary shown at the lower right. One arrow points to a white circle on the capillary labeled F F A. The capillary contains many small structures inside that each have a blue sphere attached to a yellow tail. A chylomicron remnant is visible as a tan rounded structure with a larger blue base with a small green crescent and a small yellow oval along it. A blue arrow from the chylomicron points to a chylomicron remnant above the capillary labeled chylomicron remnant from which a blue arrow points up to C in the liver from which black arrows point left to the enterohepatic pathway and right to C E, from which an arrow points to V L D L, from which a red arrow points to V L D L outside of the liver, from which a red arrow points into a capillary to I D L, from which a red arrow points up to F F A with a white circle to the left and another red arrow points right to L D L along the endogenous pathway back to the L D L receptor. An arrow points up from L D L to an irregular white cell labeled C and macrophages, foam cells next to the number 11. A purple arrow points from the foam cell to a purple series of arrows around 11 labeled reverse cholesterol transport. An arrow runs horizontally and separates into a dashed arrow numbered 13 that points down to join a red arrow to an L D L receptor and a solid arrow that curves down to reach an S R – B I receptor next tot eh number 12. This receptor is a T-shaped structure projecting from the liver and an arrow points from it to C below. A red arrow points from the similarly-shaped L D L receptor to its right to the same letter C. An arrow points down from C to C below, which can start the pathways to the right or left again, and a purple arrow points from C back out to the liver to H D L labeled 10 and then back up to the right toward the macrophage foam cell along the loop of purple arrows. Within the capillary that contains L D L, three arrows point down to C and then additional red arrows point down to three body structures. The first arrow points to adrenal glands, gonads; the second arrow points to muscle; and the third arrow points to adipose tissue. From the bottom capillary, blue arrows point up to a mammary gland illustrated with a breast, muscle illustrated with a piece of skeletal muscle, and adipose tissue shown as a long clump of yellow spheres.">
            <a:extLst>
              <a:ext uri="{FF2B5EF4-FFF2-40B4-BE49-F238E27FC236}">
                <a16:creationId xmlns:a16="http://schemas.microsoft.com/office/drawing/2014/main" id="{A0A6F73D-D099-9044-87BB-52837625E9EC}"/>
              </a:ext>
            </a:extLst>
          </p:cNvPr>
          <p:cNvPicPr>
            <a:picLocks noChangeAspect="1"/>
          </p:cNvPicPr>
          <p:nvPr/>
        </p:nvPicPr>
        <p:blipFill>
          <a:blip r:embed="rId3"/>
          <a:stretch>
            <a:fillRect/>
          </a:stretch>
        </p:blipFill>
        <p:spPr>
          <a:xfrm>
            <a:off x="2130669" y="1233653"/>
            <a:ext cx="4882661" cy="5471947"/>
          </a:xfrm>
          <a:prstGeom prst="rect">
            <a:avLst/>
          </a:prstGeom>
        </p:spPr>
      </p:pic>
      <p:sp>
        <p:nvSpPr>
          <p:cNvPr id="2" name="Title 1">
            <a:extLst>
              <a:ext uri="{FF2B5EF4-FFF2-40B4-BE49-F238E27FC236}">
                <a16:creationId xmlns:a16="http://schemas.microsoft.com/office/drawing/2014/main" id="{DFD6A331-9477-4B09-A349-5A16B27A347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Lipoproteins and Lipid Transport</a:t>
            </a:r>
            <a:endParaRPr lang="en-AU" dirty="0"/>
          </a:p>
        </p:txBody>
      </p:sp>
    </p:spTree>
    <p:extLst>
      <p:ext uri="{BB962C8B-B14F-4D97-AF65-F5344CB8AC3E}">
        <p14:creationId xmlns:p14="http://schemas.microsoft.com/office/powerpoint/2010/main" val="16273719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C52E-3CBB-4E4B-9E15-814CA35BEBA7}"/>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Fatty Acid Synthesis Proceeds in a Repeating Reaction Sequence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6700" y="17526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fatty acid synthase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catalyzes assembly of long carbon chains of fatty acids in the cytosol through a repeating four-step sequence</a:t>
            </a:r>
          </a:p>
          <a:p>
            <a:pPr lvl="1"/>
            <a:r>
              <a:rPr lang="en-US" sz="2400" dirty="0">
                <a:latin typeface="Arial" panose="020B0604020202020204" pitchFamily="34" charset="0"/>
                <a:cs typeface="Arial" panose="020B0604020202020204" pitchFamily="34" charset="0"/>
              </a:rPr>
              <a:t>begins with malonyl-CoA and acetyl-CoA</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each sequence elongates chain by two carbons</a:t>
            </a:r>
          </a:p>
        </p:txBody>
      </p:sp>
    </p:spTree>
    <p:extLst>
      <p:ext uri="{BB962C8B-B14F-4D97-AF65-F5344CB8AC3E}">
        <p14:creationId xmlns:p14="http://schemas.microsoft.com/office/powerpoint/2010/main" val="35487290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0D3A7-8EC6-4496-8FCF-F134C24B8EE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Chylomicrons</a:t>
            </a:r>
            <a:endParaRPr lang="en-AU"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228600" y="1744662"/>
            <a:ext cx="86868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chylomicrons </a:t>
            </a:r>
            <a:r>
              <a:rPr lang="en-US" sz="2400" dirty="0">
                <a:latin typeface="Arial" panose="020B0604020202020204" pitchFamily="34" charset="0"/>
                <a:cs typeface="Arial" panose="020B0604020202020204" pitchFamily="34" charset="0"/>
              </a:rPr>
              <a:t>= the largest and least dense of the lipoproteins</a:t>
            </a:r>
          </a:p>
          <a:p>
            <a:pPr lvl="1"/>
            <a:r>
              <a:rPr lang="en-US" sz="2400" dirty="0">
                <a:latin typeface="Arial" panose="020B0604020202020204" pitchFamily="34" charset="0"/>
                <a:cs typeface="Arial" panose="020B0604020202020204" pitchFamily="34" charset="0"/>
              </a:rPr>
              <a:t>contain a high proportion of triacylglycerols </a:t>
            </a:r>
          </a:p>
          <a:p>
            <a:pPr marL="533400" lvl="1" indent="0">
              <a:buNone/>
            </a:pPr>
            <a:endParaRPr lang="en-US" sz="20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68779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B9436-D12C-4B31-A13A-67DFFD79D7A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Exogenous Pathway</a:t>
            </a:r>
            <a:endParaRPr lang="en-AU"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228600" y="1744662"/>
            <a:ext cx="86868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exogenous pathway </a:t>
            </a:r>
            <a:r>
              <a:rPr lang="en-US" sz="2400" dirty="0">
                <a:latin typeface="Arial" panose="020B0604020202020204" pitchFamily="34" charset="0"/>
                <a:cs typeface="Arial" panose="020B0604020202020204" pitchFamily="34" charset="0"/>
              </a:rPr>
              <a:t>= the pathway from dietary cholesterol to the liver </a:t>
            </a:r>
          </a:p>
          <a:p>
            <a:pPr lvl="1"/>
            <a:r>
              <a:rPr lang="en-US" sz="2400" dirty="0">
                <a:latin typeface="Arial" panose="020B0604020202020204" pitchFamily="34" charset="0"/>
                <a:cs typeface="Arial" panose="020B0604020202020204" pitchFamily="34" charset="0"/>
              </a:rPr>
              <a:t>chylomicrons are synthesized from dietary fats in the ER of enterocytes and enter the bloodstream</a:t>
            </a:r>
          </a:p>
          <a:p>
            <a:pPr lvl="1"/>
            <a:r>
              <a:rPr lang="en-US" sz="2400" dirty="0" err="1">
                <a:latin typeface="Arial" panose="020B0604020202020204" pitchFamily="34" charset="0"/>
                <a:cs typeface="Arial" panose="020B0604020202020204" pitchFamily="34" charset="0"/>
              </a:rPr>
              <a:t>apoC</a:t>
            </a:r>
            <a:r>
              <a:rPr lang="en-US" sz="2400" dirty="0">
                <a:latin typeface="Arial" panose="020B0604020202020204" pitchFamily="34" charset="0"/>
                <a:cs typeface="Arial" panose="020B0604020202020204" pitchFamily="34" charset="0"/>
              </a:rPr>
              <a:t>-II activates lipoprotein lipase in tissues to release FFAs</a:t>
            </a:r>
          </a:p>
          <a:p>
            <a:pPr lvl="1"/>
            <a:r>
              <a:rPr lang="en-US" sz="2400" dirty="0">
                <a:latin typeface="Arial" panose="020B0604020202020204" pitchFamily="34" charset="0"/>
                <a:cs typeface="Arial" panose="020B0604020202020204" pitchFamily="34" charset="0"/>
              </a:rPr>
              <a:t>chylomicron remnants move through the bloodstream to the liver</a:t>
            </a:r>
          </a:p>
          <a:p>
            <a:pPr lvl="1"/>
            <a:r>
              <a:rPr lang="en-US" sz="2400" dirty="0">
                <a:latin typeface="Arial" panose="020B0604020202020204" pitchFamily="34" charset="0"/>
                <a:cs typeface="Arial" panose="020B0604020202020204" pitchFamily="34" charset="0"/>
              </a:rPr>
              <a:t>receptors in the liver bind to the </a:t>
            </a:r>
            <a:r>
              <a:rPr lang="en-US" sz="2400" dirty="0" err="1">
                <a:latin typeface="Arial" panose="020B0604020202020204" pitchFamily="34" charset="0"/>
                <a:cs typeface="Arial" panose="020B0604020202020204" pitchFamily="34" charset="0"/>
              </a:rPr>
              <a:t>apoE</a:t>
            </a:r>
            <a:r>
              <a:rPr lang="en-US" sz="2400" dirty="0">
                <a:latin typeface="Arial" panose="020B0604020202020204" pitchFamily="34" charset="0"/>
                <a:cs typeface="Arial" panose="020B0604020202020204" pitchFamily="34" charset="0"/>
              </a:rPr>
              <a:t> in the remnants and mediate uptake of these remnants by endocytosis </a:t>
            </a:r>
          </a:p>
          <a:p>
            <a:pPr marL="533400" lvl="1" indent="0">
              <a:buNone/>
            </a:pPr>
            <a:endParaRPr lang="en-US" sz="20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286841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64718-BCDD-4D82-BF48-7245C60993A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Very-Low-Density Lipoprotein (VLDL)</a:t>
            </a:r>
            <a:endParaRPr lang="en-AU"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304800" y="1676400"/>
            <a:ext cx="85344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very-low-density lipoprotein (VLDL) </a:t>
            </a:r>
            <a:r>
              <a:rPr lang="en-US" altLang="en-US" sz="2400" dirty="0">
                <a:latin typeface="Arial" panose="020B0604020202020204" pitchFamily="34" charset="0"/>
                <a:cs typeface="Arial" panose="020B0604020202020204" pitchFamily="34" charset="0"/>
              </a:rPr>
              <a:t>= lipoproteins that </a:t>
            </a:r>
            <a:r>
              <a:rPr lang="en-US" sz="2400" dirty="0">
                <a:latin typeface="Arial" panose="020B0604020202020204" pitchFamily="34" charset="0"/>
                <a:cs typeface="Arial" panose="020B0604020202020204" pitchFamily="34" charset="0"/>
              </a:rPr>
              <a:t>carry cholesteryl esters or triacylglycerols from the liver to muscle and adipose tissue </a:t>
            </a:r>
          </a:p>
          <a:p>
            <a:pPr lvl="1"/>
            <a:r>
              <a:rPr lang="en-US" sz="2400" dirty="0" err="1">
                <a:latin typeface="Arial" panose="020B0604020202020204" pitchFamily="34" charset="0"/>
                <a:cs typeface="Arial" panose="020B0604020202020204" pitchFamily="34" charset="0"/>
              </a:rPr>
              <a:t>apoC</a:t>
            </a:r>
            <a:r>
              <a:rPr lang="en-US" sz="2400" dirty="0">
                <a:latin typeface="Arial" panose="020B0604020202020204" pitchFamily="34" charset="0"/>
                <a:cs typeface="Arial" panose="020B0604020202020204" pitchFamily="34" charset="0"/>
              </a:rPr>
              <a:t>-II activates lipoprotein lipase to release FFAs from triacylglycerols</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520941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F11E2-DFF4-4FFA-8BCF-E072C2EB1BD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Low-Density Lipoprotein (LDL) and LDL Receptors</a:t>
            </a:r>
            <a:endParaRPr lang="en-AU"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304800" y="1676400"/>
            <a:ext cx="85344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b="1" dirty="0">
                <a:latin typeface="Arial" panose="020B0604020202020204" pitchFamily="34" charset="0"/>
                <a:cs typeface="Arial" panose="020B0604020202020204" pitchFamily="34" charset="0"/>
              </a:rPr>
              <a:t>low-density lipoprotein (LDL) </a:t>
            </a:r>
            <a:r>
              <a:rPr lang="en-US" altLang="en-US" sz="2400" dirty="0">
                <a:latin typeface="Arial" panose="020B0604020202020204" pitchFamily="34" charset="0"/>
                <a:cs typeface="Arial" panose="020B0604020202020204" pitchFamily="34" charset="0"/>
              </a:rPr>
              <a:t>= formed </a:t>
            </a:r>
            <a:r>
              <a:rPr lang="en-US" sz="2400" dirty="0">
                <a:latin typeface="Arial" panose="020B0604020202020204" pitchFamily="34" charset="0"/>
                <a:cs typeface="Arial" panose="020B0604020202020204" pitchFamily="34" charset="0"/>
              </a:rPr>
              <a:t>by triacylglycerol loss in VLDL</a:t>
            </a:r>
          </a:p>
          <a:p>
            <a:pPr lvl="1"/>
            <a:r>
              <a:rPr lang="en-US" sz="2400" dirty="0">
                <a:latin typeface="Arial" panose="020B0604020202020204" pitchFamily="34" charset="0"/>
                <a:cs typeface="Arial" panose="020B0604020202020204" pitchFamily="34" charset="0"/>
              </a:rPr>
              <a:t>rich in cholesterol and cholesteryl esters </a:t>
            </a:r>
          </a:p>
          <a:p>
            <a:pPr lvl="1"/>
            <a:r>
              <a:rPr lang="en-US" sz="2400" dirty="0">
                <a:latin typeface="Arial" panose="020B0604020202020204" pitchFamily="34" charset="0"/>
                <a:cs typeface="Arial" panose="020B0604020202020204" pitchFamily="34" charset="0"/>
              </a:rPr>
              <a:t>carries cholesterol to extrahepatic tissues and macrophages</a:t>
            </a:r>
          </a:p>
          <a:p>
            <a:endParaRPr lang="en-US" dirty="0"/>
          </a:p>
          <a:p>
            <a:r>
              <a:rPr lang="en-US" sz="2400" b="1" dirty="0">
                <a:latin typeface="Arial" panose="020B0604020202020204" pitchFamily="34" charset="0"/>
                <a:cs typeface="Arial" panose="020B0604020202020204" pitchFamily="34" charset="0"/>
              </a:rPr>
              <a:t>LDL receptors </a:t>
            </a:r>
            <a:r>
              <a:rPr lang="en-US" sz="2400" dirty="0">
                <a:latin typeface="Arial" panose="020B0604020202020204" pitchFamily="34" charset="0"/>
                <a:cs typeface="Arial" panose="020B0604020202020204" pitchFamily="34" charset="0"/>
              </a:rPr>
              <a:t>= receptors in the hepatocyte plasma membrane that take up LDL not taken up by peripheral tissues and cells</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p:txBody>
      </p:sp>
    </p:spTree>
    <p:extLst>
      <p:ext uri="{BB962C8B-B14F-4D97-AF65-F5344CB8AC3E}">
        <p14:creationId xmlns:p14="http://schemas.microsoft.com/office/powerpoint/2010/main" val="340976188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CFE5C-6FD6-4FF7-A195-27A05570D5B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Endogenous Pathway</a:t>
            </a:r>
            <a:r>
              <a:rPr lang="en-US" altLang="en-US" sz="2000" b="0" dirty="0">
                <a:solidFill>
                  <a:schemeClr val="tx1"/>
                </a:solidFill>
                <a:latin typeface="Arial" panose="020B0604020202020204" pitchFamily="34" charset="0"/>
                <a:cs typeface="Arial" panose="020B0604020202020204" pitchFamily="34" charset="0"/>
              </a:rPr>
              <a:t> (1 of 2)</a:t>
            </a:r>
            <a:endParaRPr lang="en-AU" sz="2000" b="0"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228600" y="1447800"/>
            <a:ext cx="86868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endogenous pathway </a:t>
            </a:r>
            <a:r>
              <a:rPr lang="en-US" sz="2400" dirty="0">
                <a:latin typeface="Arial" panose="020B0604020202020204" pitchFamily="34" charset="0"/>
                <a:cs typeface="Arial" panose="020B0604020202020204" pitchFamily="34" charset="0"/>
              </a:rPr>
              <a:t>= the pathway from VLDL formation in the liver to LDL return to the liver</a:t>
            </a:r>
          </a:p>
          <a:p>
            <a:pPr marL="533400" lvl="1" indent="0">
              <a:buNone/>
            </a:pPr>
            <a:endParaRPr lang="en-US" sz="20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377766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AC447-9CEB-46A7-AFAB-A0D7BE95F51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HDL Carries Out Reverse Cholesterol Transport</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00200"/>
            <a:ext cx="5410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high-density lipoprotein (HDL) </a:t>
            </a:r>
            <a:r>
              <a:rPr lang="en-US" sz="2400" dirty="0">
                <a:latin typeface="Arial" panose="020B0604020202020204" pitchFamily="34" charset="0"/>
                <a:cs typeface="Arial" panose="020B0604020202020204" pitchFamily="34" charset="0"/>
              </a:rPr>
              <a:t>= lipoproteins that originate in the liver and small intestine as small, protein-rich particles </a:t>
            </a:r>
          </a:p>
          <a:p>
            <a:pPr lvl="1"/>
            <a:r>
              <a:rPr lang="en-US" sz="2400" dirty="0">
                <a:latin typeface="Arial" panose="020B0604020202020204" pitchFamily="34" charset="0"/>
                <a:cs typeface="Arial" panose="020B0604020202020204" pitchFamily="34" charset="0"/>
              </a:rPr>
              <a:t>contain </a:t>
            </a:r>
            <a:r>
              <a:rPr lang="en-US" sz="2400" b="1" dirty="0">
                <a:latin typeface="Arial" panose="020B0604020202020204" pitchFamily="34" charset="0"/>
                <a:cs typeface="Arial" panose="020B0604020202020204" pitchFamily="34" charset="0"/>
              </a:rPr>
              <a:t>lecithin-cholesterol acyltransferase (LCAT) </a:t>
            </a:r>
            <a:r>
              <a:rPr lang="en-US" sz="2400" dirty="0">
                <a:latin typeface="Arial" panose="020B0604020202020204" pitchFamily="34" charset="0"/>
                <a:cs typeface="Arial" panose="020B0604020202020204" pitchFamily="34" charset="0"/>
              </a:rPr>
              <a:t>to catalyze the formation of cholesteryl esters</a:t>
            </a:r>
          </a:p>
          <a:p>
            <a:pPr lvl="1"/>
            <a:r>
              <a:rPr lang="en-US" sz="2400" dirty="0">
                <a:latin typeface="Arial" panose="020B0604020202020204" pitchFamily="34" charset="0"/>
                <a:cs typeface="Arial" panose="020B0604020202020204" pitchFamily="34" charset="0"/>
              </a:rPr>
              <a:t>mediates cholesterol scavenging and transport back to the liver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16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pic>
        <p:nvPicPr>
          <p:cNvPr id="3" name="Picture 2" descr="A figure shows a reaction catalyzed by lecithin-cholesterol acyl-transferase (L C A T) in which cholesterol and phosphatidylcholine are added together to yield a cholesteryl ester and lysolecithin.">
            <a:extLst>
              <a:ext uri="{FF2B5EF4-FFF2-40B4-BE49-F238E27FC236}">
                <a16:creationId xmlns:a16="http://schemas.microsoft.com/office/drawing/2014/main" id="{12C70F4D-68D6-B943-80EF-0849B513E670}"/>
              </a:ext>
            </a:extLst>
          </p:cNvPr>
          <p:cNvPicPr>
            <a:picLocks noChangeAspect="1"/>
          </p:cNvPicPr>
          <p:nvPr/>
        </p:nvPicPr>
        <p:blipFill>
          <a:blip r:embed="rId3"/>
          <a:stretch>
            <a:fillRect/>
          </a:stretch>
        </p:blipFill>
        <p:spPr>
          <a:xfrm>
            <a:off x="5867400" y="1600200"/>
            <a:ext cx="2927788" cy="4968875"/>
          </a:xfrm>
          <a:prstGeom prst="rect">
            <a:avLst/>
          </a:prstGeom>
        </p:spPr>
      </p:pic>
    </p:spTree>
    <p:extLst>
      <p:ext uri="{BB962C8B-B14F-4D97-AF65-F5344CB8AC3E}">
        <p14:creationId xmlns:p14="http://schemas.microsoft.com/office/powerpoint/2010/main" val="36846084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79A7D-6BFA-423C-AD68-B7CBC73E812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Endogenous Pathway</a:t>
            </a:r>
            <a:r>
              <a:rPr lang="en-US" altLang="en-US" sz="2000" b="0" dirty="0">
                <a:solidFill>
                  <a:schemeClr val="tx1"/>
                </a:solidFill>
                <a:latin typeface="Arial" panose="020B0604020202020204" pitchFamily="34" charset="0"/>
                <a:cs typeface="Arial" panose="020B0604020202020204" pitchFamily="34" charset="0"/>
              </a:rPr>
              <a:t> (2 of 2)</a:t>
            </a:r>
            <a:endParaRPr lang="en-AU" sz="2000"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228600" y="1447800"/>
            <a:ext cx="86868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reverse cholesterol transport </a:t>
            </a:r>
            <a:r>
              <a:rPr lang="en-US" sz="2400" dirty="0">
                <a:latin typeface="Arial" panose="020B0604020202020204" pitchFamily="34" charset="0"/>
                <a:cs typeface="Arial" panose="020B0604020202020204" pitchFamily="34" charset="0"/>
              </a:rPr>
              <a:t>= the HDL circuit where HDL picks up cholesterol from cholesterol-rich extrahepatic cells and returns it to the liver for unloading  </a:t>
            </a:r>
          </a:p>
          <a:p>
            <a:pPr lvl="1"/>
            <a:r>
              <a:rPr lang="en-US" sz="2400" dirty="0">
                <a:latin typeface="Arial" panose="020B0604020202020204" pitchFamily="34" charset="0"/>
                <a:cs typeface="Arial" panose="020B0604020202020204" pitchFamily="34" charset="0"/>
              </a:rPr>
              <a:t>much of this cholesterol is converted to bile salts and stored in the gallbladder</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913369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F831-1573-4F6D-ACF2-44E696F5ADA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Enterohepatic Circulation</a:t>
            </a:r>
            <a:endParaRPr lang="en-AU"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228600" y="1447800"/>
            <a:ext cx="86868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enterohepatic circulation </a:t>
            </a:r>
            <a:r>
              <a:rPr lang="en-US" sz="2400" dirty="0">
                <a:latin typeface="Arial" panose="020B0604020202020204" pitchFamily="34" charset="0"/>
                <a:cs typeface="Arial" panose="020B0604020202020204" pitchFamily="34" charset="0"/>
              </a:rPr>
              <a:t>= cycle where bile salts are reabsorbed by the liver and recirculate through the gallbladder </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38516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F25A4-461C-40D0-915D-0444709F8073}"/>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Cholesterol Esters Enter Cells by Receptor-Mediated Endocytosis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00200"/>
            <a:ext cx="27432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receptor-mediated endocytosis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apoB-100 of LDL is recognized by receptors in the plasma membrane</a:t>
            </a:r>
            <a:r>
              <a:rPr lang="en-US" sz="2400" b="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16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pic>
        <p:nvPicPr>
          <p:cNvPr id="4" name="Picture 3" descr="A slightly wavy plasma membrane runs almost horizontally near the top of the illustration. Many small, short structures resembling sticks extend up from it and meet short perpendicular sticks. This gives them a “T” shape. A piece of blue nucleus is visible to the lower right with the right sides of three purple bars of E R above. The top piece of E R has a receptor extending into its lumen. A white circle between the E R and the Golgi representing a vesicle contains a receptor. There bars of Golgi complex are visible and each contains a receptor attached to the bottom piece of membrane and extending into the lumen. Another white vesicle containing a receptor is visible above the Golgi complex. An arrow points from the receptor in the E R to a receptor extending from a rounded invagination in the plasma membrane above. Accompanying text reads, L D L receptor synthesized in rough endoplasmic reticulum moves to plasma membrane via Golgi complex. To the right, an L D L particle is shown above the membrane. This particle has a blue rounded portion labeled cholesteryl esters with green pieces visible around the outside. A light green piece on the top is labeled Apo B – 100. Accompanying text reads, L D L receptor binds apo B-100 on L D L, initiating endocytosis. An arrow points down from the L D L particle to a similar particle in a rounded invagination bound to two receptors extending from the sides of the invagination. An arrow points down to a circle containing an L D L particle, which is now entirely surrounded by membrane. Accompanying text reads, L D L is internalized in endosome. An arrow points down to show a white structure consisting of two white circles joined together. The left-hand circle contains the L D L and the right-hand circle contains two receptors. An arrow points from the right-hand circle to show a single circle with two receptors with an arrow pointing back to the plasma membrane. Accompanying text reads, L D L receptor is segregated into vesicles and recycled to surface. A second arrow points down from the structure with two circles to join with a green circle labeled lysosome. Accompanying text reads, endosome with L D L fuses with lysosome. This yields a larger green circle with many small yellow, green, and blue spheres inside. Accompanying text reads, Lytic enzymes in lysosome degrade apo B-100 and cholesteryl esters, releasing amino acids, triacylglycerol, and cholesterol. Arrows point down from the larger green circle full of spheres to point to amino acids, triacylglycerol, and cholesterol. Additional arrows point from triacylglycerol and cholesterol to a small yellow circle labeled lipid droplet.">
            <a:extLst>
              <a:ext uri="{FF2B5EF4-FFF2-40B4-BE49-F238E27FC236}">
                <a16:creationId xmlns:a16="http://schemas.microsoft.com/office/drawing/2014/main" id="{31BC667F-0270-6046-84D1-50C18D10899D}"/>
              </a:ext>
            </a:extLst>
          </p:cNvPr>
          <p:cNvPicPr>
            <a:picLocks noChangeAspect="1"/>
          </p:cNvPicPr>
          <p:nvPr/>
        </p:nvPicPr>
        <p:blipFill>
          <a:blip r:embed="rId3"/>
          <a:stretch>
            <a:fillRect/>
          </a:stretch>
        </p:blipFill>
        <p:spPr>
          <a:xfrm>
            <a:off x="3276600" y="1627414"/>
            <a:ext cx="5638800" cy="4378459"/>
          </a:xfrm>
          <a:prstGeom prst="rect">
            <a:avLst/>
          </a:prstGeom>
        </p:spPr>
      </p:pic>
    </p:spTree>
    <p:extLst>
      <p:ext uri="{BB962C8B-B14F-4D97-AF65-F5344CB8AC3E}">
        <p14:creationId xmlns:p14="http://schemas.microsoft.com/office/powerpoint/2010/main" val="423800289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5141E-EB83-44BF-89A9-20D5581E1A1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Familial Hypercholesterolemia (FH) and Niemann-Pick Type-C (NPC)</a:t>
            </a:r>
            <a:endParaRPr lang="en-AU"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228600" y="1524000"/>
            <a:ext cx="86868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familial hypercholesterolemia (FH) = </a:t>
            </a:r>
            <a:r>
              <a:rPr lang="en-US" sz="2400" dirty="0">
                <a:latin typeface="Arial" panose="020B0604020202020204" pitchFamily="34" charset="0"/>
                <a:cs typeface="Arial" panose="020B0604020202020204" pitchFamily="34" charset="0"/>
              </a:rPr>
              <a:t>genetic disease resulting when individuals have mutations in the LDL receptor that prevent the normal uptake of LDL by liver and peripheral tissues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Niemann-Pick type-C (NPC) </a:t>
            </a:r>
            <a:r>
              <a:rPr lang="en-US" sz="2400" dirty="0">
                <a:latin typeface="Arial" panose="020B0604020202020204" pitchFamily="34" charset="0"/>
                <a:cs typeface="Arial" panose="020B0604020202020204" pitchFamily="34" charset="0"/>
              </a:rPr>
              <a:t>= inherited defect in lipid storage </a:t>
            </a:r>
          </a:p>
          <a:p>
            <a:pPr lvl="1"/>
            <a:r>
              <a:rPr lang="en-US" sz="2400" dirty="0">
                <a:latin typeface="Arial" panose="020B0604020202020204" pitchFamily="34" charset="0"/>
                <a:cs typeface="Arial" panose="020B0604020202020204" pitchFamily="34" charset="0"/>
              </a:rPr>
              <a:t>cholesterol is not transported out of the lysosomes and accumulates in the lysosomes</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marL="533400" lvl="1" indent="0">
              <a:buNone/>
            </a:pPr>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3697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653B-76B8-4B73-B1EB-E49658040B3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 1 of Fatty Acid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Synthesis: Condensation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600200"/>
            <a:ext cx="387280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 activated acyl group and two carbons from malonyl-CoA undergo condensation to form a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 product</a:t>
            </a:r>
          </a:p>
          <a:p>
            <a:pPr lvl="1"/>
            <a:r>
              <a:rPr lang="en-US" sz="2400" dirty="0">
                <a:latin typeface="Arial" panose="020B0604020202020204" pitchFamily="34" charset="0"/>
                <a:cs typeface="Arial" panose="020B0604020202020204" pitchFamily="34" charset="0"/>
              </a:rPr>
              <a:t>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from the malonyl group is eliminated</a:t>
            </a:r>
          </a:p>
          <a:p>
            <a:pPr lvl="1"/>
            <a:r>
              <a:rPr lang="en-US" sz="2400" dirty="0">
                <a:latin typeface="Arial" panose="020B0604020202020204" pitchFamily="34" charset="0"/>
                <a:cs typeface="Arial" panose="020B0604020202020204" pitchFamily="34" charset="0"/>
              </a:rPr>
              <a:t>the acyl chain is extended by two carbons</a:t>
            </a:r>
          </a:p>
        </p:txBody>
      </p:sp>
      <p:pic>
        <p:nvPicPr>
          <p:cNvPr id="4" name="Picture 3" descr="At the top, a gray cylinder labeled fatty acid synthase consists of five vertical components and has a bond from the upper left of its left-hand component to S above that is further bonded to C in a yellow rectangle labeled acetyl group (first acetyl group). Within the yellow rectangle, this C is double bonded to O below and bonded to C H 3 to the left. A malonyl group above consists of a vertical green rectangle of C double bonded to O to the upper left and bonded to O minus to the lower left that is further bonded to C H 2 in a light red square that is further bonded to C that double bonded to O above within the same square and bonded to S to the right outside of the square. This S has a vertical bond down to C that begins an eleven-carbon zigzag chain that extends into a vertical brown oval that overlaps the center of the fatty acid synthase cylinder. Red arrows point from O minus in the green rectangle to the bond between the same O minus and C to its upper right within the same green rectangle, from the bond between C in the green rectangle and C H 2 in the light red square to C at the upper right of the yellow share below and from the bond between the same C at the upper right of the yellow square to S to its right. Step 1: Condensation. An arrow points downward accompanied by a curved arrow showing the loss of C O 2. This yields a similar structure in which the left side component of fatty acid synthase is bonded to H S and S connected by a zigzag chain to the oval overlapping the center of the fatty acid synthase is bonded to C within a light red box that is double bonded to O above and further bonded to C H 2 to its left with the C labeled alpha, all within the light red box. This C labeled alpha is bonded to a C labeled beta in yellow box, which is double bonded to O above and bonded to C H 3 to the left within the same yellow box. Continued. ">
            <a:extLst>
              <a:ext uri="{FF2B5EF4-FFF2-40B4-BE49-F238E27FC236}">
                <a16:creationId xmlns:a16="http://schemas.microsoft.com/office/drawing/2014/main" id="{C38897A2-9514-4F4A-8A30-6FF60BE9FB6F}"/>
              </a:ext>
            </a:extLst>
          </p:cNvPr>
          <p:cNvPicPr>
            <a:picLocks noChangeAspect="1"/>
          </p:cNvPicPr>
          <p:nvPr/>
        </p:nvPicPr>
        <p:blipFill>
          <a:blip r:embed="rId3"/>
          <a:stretch>
            <a:fillRect/>
          </a:stretch>
        </p:blipFill>
        <p:spPr>
          <a:xfrm>
            <a:off x="5105400" y="1583870"/>
            <a:ext cx="2495955" cy="4917721"/>
          </a:xfrm>
          <a:prstGeom prst="rect">
            <a:avLst/>
          </a:prstGeom>
        </p:spPr>
      </p:pic>
    </p:spTree>
    <p:extLst>
      <p:ext uri="{BB962C8B-B14F-4D97-AF65-F5344CB8AC3E}">
        <p14:creationId xmlns:p14="http://schemas.microsoft.com/office/powerpoint/2010/main" val="24764231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AA4CC-E1D1-4F31-B3CB-16B76AEB01B1}"/>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Cholesterol Synthesis and Transport Are Regulated at Several Levels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6700" y="1744662"/>
            <a:ext cx="86106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five modes of regulation:</a:t>
            </a:r>
          </a:p>
          <a:p>
            <a:pPr lvl="1"/>
            <a:r>
              <a:rPr lang="en-US" altLang="en-US" sz="2400" dirty="0">
                <a:latin typeface="Arial" panose="020B0604020202020204" pitchFamily="34" charset="0"/>
                <a:cs typeface="Arial" panose="020B0604020202020204" pitchFamily="34" charset="0"/>
              </a:rPr>
              <a:t>covalent modification of HMG-CoA reductase</a:t>
            </a:r>
          </a:p>
          <a:p>
            <a:pPr lvl="1"/>
            <a:r>
              <a:rPr lang="en-US" altLang="en-US" sz="2400" dirty="0">
                <a:latin typeface="Arial" panose="020B0604020202020204" pitchFamily="34" charset="0"/>
                <a:cs typeface="Arial" panose="020B0604020202020204" pitchFamily="34" charset="0"/>
              </a:rPr>
              <a:t>transcriptional regulation of HMG-CoA gene</a:t>
            </a:r>
          </a:p>
          <a:p>
            <a:pPr lvl="1"/>
            <a:r>
              <a:rPr lang="en-US" altLang="en-US" sz="2400" dirty="0">
                <a:latin typeface="Arial" panose="020B0604020202020204" pitchFamily="34" charset="0"/>
                <a:cs typeface="Arial" panose="020B0604020202020204" pitchFamily="34" charset="0"/>
              </a:rPr>
              <a:t>proteolytic degradation of HMG-CoA reductase</a:t>
            </a:r>
          </a:p>
          <a:p>
            <a:pPr lvl="1"/>
            <a:r>
              <a:rPr lang="en-US" altLang="en-US" sz="2400" dirty="0">
                <a:latin typeface="Arial" panose="020B0604020202020204" pitchFamily="34" charset="0"/>
                <a:cs typeface="Arial" panose="020B0604020202020204" pitchFamily="34" charset="0"/>
              </a:rPr>
              <a:t>activation of ACAT, which increases esterification for storage</a:t>
            </a:r>
          </a:p>
          <a:p>
            <a:pPr lvl="1"/>
            <a:r>
              <a:rPr lang="en-US" altLang="en-US" sz="2400" dirty="0">
                <a:latin typeface="Arial" panose="020B0604020202020204" pitchFamily="34" charset="0"/>
                <a:cs typeface="Arial" panose="020B0604020202020204" pitchFamily="34" charset="0"/>
              </a:rPr>
              <a:t>transcriptional regulation of the LDL receptor</a:t>
            </a: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16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22417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6C8DE-615B-4104-BFD4-98F2AF7ACBF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Regulation of Cholesterol Metabolism</a:t>
            </a:r>
            <a:endParaRPr lang="en-AU" dirty="0"/>
          </a:p>
        </p:txBody>
      </p:sp>
      <p:pic>
        <p:nvPicPr>
          <p:cNvPr id="4" name="Picture Placeholder 3" descr="A figure shows how cholesterol formation is regulated with respect to dietary uptake and energy state, showing the roles of insulin and glucagon. A yellow box labeled acetyl Co A is at the top. An arrow labeled multistep points down to a yellow box labeled beta-hydroxy-beta-methyl-glutaryl-Co A. An arrow labeled H M G-Co A reductase points down to mevalonate. A green triangle enclosed in a green circle next to this arrow is indicated by a dashed arrow from a light red box labeled insulin. A red “X” in a red circle next to this arrow is indicated by a dashed arrow from a light red box labeled glucagon. A red “X” in a red circle next to this arrow is indicated by a dashed arrow labeled A M P K that extends from downward arrow symbol [A T P]. An arrow labeled multistep points down from mevalonate to a yellow box labeled cholesterol (intracellular). An arrow labeled A C A T points left from cholesterol (intracellular) to a yellow box labeled cholesteryl esters. A dashed arrow points from cholesterol (intracellular) to a green triangle enclosed in a green circle above the arrow labeled A C A T. A dashed arrow extends right from cholesterol (intracellular) to a light red box labeled oxysterol, from which a dashed arrow labeled stimulates proteolysis of H M G-Co A reductase points up to a red “X” in a red circle next to the arrow labeled H M G-Co A reductase that points from beta-hydroxy-beta-methylglutaryl-Co A to mevalonate. An arrow labeled receptor-mediated endocytosis points up from a yellow box labeled L D L-cholesterol (extracellular) to cholesterol (intracellular). A dashed arrow points from oxysterol to a red “X” in a red circle next to this arrow labeled receptor-mediated endocytosis.">
            <a:extLst>
              <a:ext uri="{FF2B5EF4-FFF2-40B4-BE49-F238E27FC236}">
                <a16:creationId xmlns:a16="http://schemas.microsoft.com/office/drawing/2014/main" id="{2FDA6549-4CBE-42A1-AEEC-AAAB424A11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815966" y="1298467"/>
            <a:ext cx="5512068" cy="544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20323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63DD1-E40C-4A01-9ACA-E867BACB62A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HMG-CoA Reductase is Most Active When Dephosphorylated</a:t>
            </a:r>
            <a:endParaRPr lang="en-AU"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228600" y="1524000"/>
            <a:ext cx="86868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covalent modification provides short-term regulation of HMG-CoA reductase</a:t>
            </a:r>
          </a:p>
          <a:p>
            <a:pPr lvl="1"/>
            <a:r>
              <a:rPr lang="en-US" sz="2400" dirty="0">
                <a:latin typeface="Arial" panose="020B0604020202020204" pitchFamily="34" charset="0"/>
                <a:cs typeface="Arial" panose="020B0604020202020204" pitchFamily="34" charset="0"/>
              </a:rPr>
              <a:t>AMPK phosphorylates HMG-CoA to decrease its activity in response to rising AMP levels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insulin promotes dephosphorylation (activation)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glucagon and epinephrine promote phosphorylation (inactivation)</a:t>
            </a: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marL="533400" lvl="1" indent="0">
              <a:buNone/>
            </a:pPr>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15497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9AE94-98E7-4B68-8F09-3C02F634C27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SREBP, SCAP, and </a:t>
            </a:r>
            <a:r>
              <a:rPr lang="en-US" altLang="en-US" dirty="0" err="1">
                <a:solidFill>
                  <a:schemeClr val="tx1"/>
                </a:solidFill>
                <a:latin typeface="Arial" panose="020B0604020202020204" pitchFamily="34" charset="0"/>
                <a:cs typeface="Arial" panose="020B0604020202020204" pitchFamily="34" charset="0"/>
              </a:rPr>
              <a:t>Insig</a:t>
            </a:r>
            <a:endParaRPr lang="en-AU"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228600" y="1524000"/>
            <a:ext cx="86868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sterol regulatory element-binding proteins (SREBPs) </a:t>
            </a:r>
            <a:r>
              <a:rPr lang="en-US" sz="2400" dirty="0">
                <a:latin typeface="Arial" panose="020B0604020202020204" pitchFamily="34" charset="0"/>
                <a:cs typeface="Arial" panose="020B0604020202020204" pitchFamily="34" charset="0"/>
              </a:rPr>
              <a:t>= transcriptionally regulate the HMG-CoA gene and other genes encoding enzymes that mediate the uptake and synthesis of cholesterol and unsaturated fatty acids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SREBP cleavage-activating protein (SCAP) </a:t>
            </a:r>
            <a:r>
              <a:rPr lang="en-US" sz="2400" dirty="0">
                <a:latin typeface="Arial" panose="020B0604020202020204" pitchFamily="34" charset="0"/>
                <a:cs typeface="Arial" panose="020B0604020202020204" pitchFamily="34" charset="0"/>
              </a:rPr>
              <a:t>and </a:t>
            </a:r>
            <a:r>
              <a:rPr lang="en-US" sz="2400" b="1" dirty="0" err="1">
                <a:latin typeface="Arial" panose="020B0604020202020204" pitchFamily="34" charset="0"/>
                <a:cs typeface="Arial" panose="020B0604020202020204" pitchFamily="34" charset="0"/>
              </a:rPr>
              <a:t>Insig</a:t>
            </a:r>
            <a:r>
              <a:rPr lang="en-US" sz="2400" b="1" dirty="0">
                <a:latin typeface="Arial" panose="020B0604020202020204" pitchFamily="34" charset="0"/>
                <a:cs typeface="Arial" panose="020B0604020202020204" pitchFamily="34" charset="0"/>
              </a:rPr>
              <a:t> (</a:t>
            </a:r>
            <a:r>
              <a:rPr lang="en-US" sz="2400" b="1" i="1" dirty="0">
                <a:latin typeface="Arial" panose="020B0604020202020204" pitchFamily="34" charset="0"/>
                <a:cs typeface="Arial" panose="020B0604020202020204" pitchFamily="34" charset="0"/>
              </a:rPr>
              <a:t>ins</a:t>
            </a:r>
            <a:r>
              <a:rPr lang="en-US" sz="2400" b="1" dirty="0">
                <a:latin typeface="Arial" panose="020B0604020202020204" pitchFamily="34" charset="0"/>
                <a:cs typeface="Arial" panose="020B0604020202020204" pitchFamily="34" charset="0"/>
              </a:rPr>
              <a:t>ulin-</a:t>
            </a:r>
            <a:r>
              <a:rPr lang="en-US" sz="2400" b="1" i="1" dirty="0">
                <a:latin typeface="Arial" panose="020B0604020202020204" pitchFamily="34" charset="0"/>
                <a:cs typeface="Arial" panose="020B0604020202020204" pitchFamily="34" charset="0"/>
              </a:rPr>
              <a:t>i</a:t>
            </a:r>
            <a:r>
              <a:rPr lang="en-US" sz="2400" b="1" dirty="0">
                <a:latin typeface="Arial" panose="020B0604020202020204" pitchFamily="34" charset="0"/>
                <a:cs typeface="Arial" panose="020B0604020202020204" pitchFamily="34" charset="0"/>
              </a:rPr>
              <a:t>nduced </a:t>
            </a:r>
            <a:r>
              <a:rPr lang="en-US" sz="2400" b="1" i="1" dirty="0">
                <a:latin typeface="Arial" panose="020B0604020202020204" pitchFamily="34" charset="0"/>
                <a:cs typeface="Arial" panose="020B0604020202020204" pitchFamily="34" charset="0"/>
              </a:rPr>
              <a:t>g</a:t>
            </a:r>
            <a:r>
              <a:rPr lang="en-US" sz="2400" b="1" dirty="0">
                <a:latin typeface="Arial" panose="020B0604020202020204" pitchFamily="34" charset="0"/>
                <a:cs typeface="Arial" panose="020B0604020202020204" pitchFamily="34" charset="0"/>
              </a:rPr>
              <a:t>ene protein) </a:t>
            </a:r>
            <a:r>
              <a:rPr lang="en-US" sz="2400" dirty="0">
                <a:latin typeface="Arial" panose="020B0604020202020204" pitchFamily="34" charset="0"/>
                <a:cs typeface="Arial" panose="020B0604020202020204" pitchFamily="34" charset="0"/>
              </a:rPr>
              <a:t>= membrane proteins that act as sterol sensors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marL="533400" lvl="1" indent="0">
              <a:buNone/>
            </a:pPr>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45783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79039-1C3F-48CB-B0C3-5D905E62AAF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Regulation of Cholesterol Synthesis by SREBP</a:t>
            </a:r>
            <a:endParaRPr lang="en-AU"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228600" y="1524000"/>
            <a:ext cx="868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complex of </a:t>
            </a:r>
            <a:r>
              <a:rPr lang="en-US" sz="2400" dirty="0" err="1">
                <a:latin typeface="Arial" panose="020B0604020202020204" pitchFamily="34" charset="0"/>
                <a:cs typeface="Arial" panose="020B0604020202020204" pitchFamily="34" charset="0"/>
              </a:rPr>
              <a:t>Insig</a:t>
            </a:r>
            <a:r>
              <a:rPr lang="en-US" sz="2400" dirty="0">
                <a:latin typeface="Arial" panose="020B0604020202020204" pitchFamily="34" charset="0"/>
                <a:cs typeface="Arial" panose="020B0604020202020204" pitchFamily="34" charset="0"/>
              </a:rPr>
              <a:t>, SCAP, and SREBP senses cholesterol levels and triggers increased synthesis or degradation of HMG-CoA reductase</a:t>
            </a:r>
            <a:endParaRPr lang="en-US" sz="2000" dirty="0"/>
          </a:p>
          <a:p>
            <a:pPr marL="533400" lvl="1" indent="0">
              <a:buNone/>
            </a:pPr>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pic>
        <p:nvPicPr>
          <p:cNvPr id="6" name="Picture Placeholder 3" descr="A three-part figure shows how cholesterol synthesis is regulated by S R E B P by showing the high sterol concentration state in the E R in part a, the low sterol state in the E R in part b, and the effects of regulation in part c. Part a is labeled high [sterol] state in E R, S C A P / S R E BP retained in E R, bound to Insig. A vertical piece of E R membrane is shown with the region to the left labeled lumen and the region to the right labeled cytosol. A green oval with an elongated horizontal oval portion beneath is embedded in the cytosolic side of the membrane and labeled S e c. Adjacent text reads, secretion “escorts”. A blue strand labeled Insig extends from this green structure and weaves horizontally back and forth across a vertical orange oval that is embedded in the cytosolic side of the membrane and labeled oxysterol. The end of the blue strand in the cytosol winds against a red strand labeled S C A P that winds horizontally back and forth and across an elongated purple oval embedded in the cytosolic side of the membrane and labeled sterol. The end of the red strand in the cytosol wind against a green strand near its C terminus. This strand, labeled S R E B P, runs horizontally across the membrane, thickens as it bends down and begins back across, then arrows as it emerges into the cytosol and forms two downward loops before reaching its N terminus. An arrow points right to part b, labeled low [sterol] stat in E R, regulatory domain of S R E B P released by proteolysis. A similar vertical piece of membrane is present. A blue strand labeled Insig winds horizontally back and forth across the top of the membrane. The bottom loop in the lumen is joined to a chain of three circles labeled U. Step 1: Ubiquitin targets Insig for degradation. The green structure labeled S e c is embedded in the cytosolic side of the membrane below and the red strand labeled S C A P runs through it before looping horizontally back and forth. The end of the red strand extends into the cytosol and interacts with a green strand of S R E B P, which still extends across the membrane to form one loop before forming two loops in the cytosol. Red arrows point to the beginning and end of the thickened region in the lumen that extends into the membrane, which is labeled regulatory domain. Step 2: Secretory proteins escort S C A P/ S R E B P to Golgi complex. Step 3: In Golgi complex, two proteases release regulatory domain of S R E B P. Part c is labeled, regulation leads to increased cholesterol synthesis in E R. An arrow points right through an opening in a curved vertical nuclear membrane and two green loops are visible against a vertical piece of D N A in the nucleus. Step 4: Regulatory domain enters nucleus. Step 5: Transcription of lipid-synthesizing enzymes stimulated.">
            <a:extLst>
              <a:ext uri="{FF2B5EF4-FFF2-40B4-BE49-F238E27FC236}">
                <a16:creationId xmlns:a16="http://schemas.microsoft.com/office/drawing/2014/main" id="{5298D29B-C927-42DF-B92C-9462DB9E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76294" y="3124200"/>
            <a:ext cx="7391411" cy="278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81531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18251-3F19-4C6C-9F31-0C0B1231A9F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Regulation by LXR-Mediated Transcription</a:t>
            </a:r>
            <a:endParaRPr lang="en-AU"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228600" y="1524000"/>
            <a:ext cx="41910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liver X receptor (LXR) </a:t>
            </a:r>
            <a:r>
              <a:rPr lang="en-US" sz="2400" dirty="0">
                <a:latin typeface="Arial" panose="020B0604020202020204" pitchFamily="34" charset="0"/>
                <a:cs typeface="Arial" panose="020B0604020202020204" pitchFamily="34" charset="0"/>
              </a:rPr>
              <a:t>= nuclear transcription factor that forms a heterodimer with </a:t>
            </a:r>
            <a:r>
              <a:rPr lang="en-US" sz="2400" b="1" dirty="0">
                <a:latin typeface="Arial" panose="020B0604020202020204" pitchFamily="34" charset="0"/>
                <a:cs typeface="Arial" panose="020B0604020202020204" pitchFamily="34" charset="0"/>
              </a:rPr>
              <a:t>retinoid X receptors (RXR) </a:t>
            </a:r>
            <a:r>
              <a:rPr lang="en-US" sz="2400" dirty="0">
                <a:latin typeface="Arial" panose="020B0604020202020204" pitchFamily="34" charset="0"/>
                <a:cs typeface="Arial" panose="020B0604020202020204" pitchFamily="34" charset="0"/>
              </a:rPr>
              <a:t>when cholesterol levels are high</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LXR- RXR dimer activates transcription from a set of genes</a:t>
            </a:r>
          </a:p>
          <a:p>
            <a:endParaRPr lang="en-US" sz="2400" dirty="0">
              <a:latin typeface="Arial" panose="020B0604020202020204" pitchFamily="34" charset="0"/>
              <a:cs typeface="Arial" panose="020B0604020202020204" pitchFamily="34" charset="0"/>
            </a:endParaRPr>
          </a:p>
          <a:p>
            <a:pPr marL="50800" indent="0">
              <a:buNone/>
            </a:pPr>
            <a:endParaRPr lang="en-US" sz="2400" dirty="0"/>
          </a:p>
          <a:p>
            <a:pPr marL="533400" lvl="1" indent="0">
              <a:buNone/>
            </a:pPr>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pic>
        <p:nvPicPr>
          <p:cNvPr id="6" name="Picture Placeholder 3" descr="A figure shows how the R X R – L X R dimer affects the expression of the genes for lipid and glucose metabolism. A horizontal double helix of D N A is shown with a purple region toward the left side. In the middle of this purple region, there is an orange vertical bar labeled R X R next to a blue vertical bar labeled L X R with a rounded cap labeled corepressor above both of them. This structure is labeled L X R element. To the right, an arrow extends vertically and then bends to point to the right and has a red “X” across it to show that no transcription occurs. An arrow points down to show the same strand of D N A with the same purple region. The orange bar has angled to the left and the blue bar has angled to the right. A vertical yellow oval labeled 9-italicied cis end italics-retinoic acid is embedded near the top of the orange bar and extends out to the left. A similarly-shaped orange oval labeled cholesterol, oxysterols is embedded near the top of the blue bar and extends to the right. A large green oval labeled coactivator connects the tops of the orange and blue bars. An arrow points up and then right to text reading, target gene expression. Text below reads, increased synthesis of proteins, including acetyl-Co A carboxylase; fatty acid synthase; C Y P 7 A 1 (bile acid synthesis); A C B A 1, A B C G 1 (reverse cholesterol transport); G L U T 4 (glucose uptake); and S R E B P (lipid synthesis).">
            <a:extLst>
              <a:ext uri="{FF2B5EF4-FFF2-40B4-BE49-F238E27FC236}">
                <a16:creationId xmlns:a16="http://schemas.microsoft.com/office/drawing/2014/main" id="{DB2CD823-C3C6-45C6-8515-FE55210A33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419600" y="1970699"/>
            <a:ext cx="4535249" cy="4069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76264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12641-9932-4B44-8FCC-02EB2F109AB9}"/>
              </a:ext>
            </a:extLst>
          </p:cNvPr>
          <p:cNvSpPr>
            <a:spLocks noGrp="1"/>
          </p:cNvSpPr>
          <p:nvPr>
            <p:ph type="title"/>
          </p:nvPr>
        </p:nvSpPr>
        <p:spPr/>
        <p:txBody>
          <a:bodyPr/>
          <a:lstStyle/>
          <a:p>
            <a:r>
              <a:rPr lang="en-US" altLang="en-US" sz="3600" dirty="0">
                <a:solidFill>
                  <a:schemeClr val="tx1"/>
                </a:solidFill>
                <a:latin typeface="Arial" panose="020B0604020202020204" pitchFamily="34" charset="0"/>
                <a:cs typeface="Arial" panose="020B0604020202020204" pitchFamily="34" charset="0"/>
              </a:rPr>
              <a:t>The Genes Activated by LXR-RXR Are Largely for Cholesterol Transport</a:t>
            </a:r>
            <a:endParaRPr lang="en-AU" sz="3600"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228600" y="2133600"/>
            <a:ext cx="86868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acetyl-CoA carboxylase</a:t>
            </a:r>
          </a:p>
          <a:p>
            <a:pPr lvl="1"/>
            <a:r>
              <a:rPr lang="en-US" altLang="en-US" sz="2400" dirty="0">
                <a:latin typeface="Arial" panose="020B0604020202020204" pitchFamily="34" charset="0"/>
                <a:cs typeface="Arial" panose="020B0604020202020204" pitchFamily="34" charset="0"/>
              </a:rPr>
              <a:t>first enzyme in fatty acid synthesis</a:t>
            </a:r>
          </a:p>
          <a:p>
            <a:r>
              <a:rPr lang="en-US" altLang="en-US" sz="2400" dirty="0">
                <a:latin typeface="Arial" panose="020B0604020202020204" pitchFamily="34" charset="0"/>
                <a:cs typeface="Arial" panose="020B0604020202020204" pitchFamily="34" charset="0"/>
              </a:rPr>
              <a:t>apoproteins (C-I, C-II, D, and E)</a:t>
            </a:r>
          </a:p>
          <a:p>
            <a:pPr lvl="1"/>
            <a:r>
              <a:rPr lang="en-US" altLang="en-US" sz="2400" dirty="0">
                <a:latin typeface="Arial" panose="020B0604020202020204" pitchFamily="34" charset="0"/>
                <a:cs typeface="Arial" panose="020B0604020202020204" pitchFamily="34" charset="0"/>
              </a:rPr>
              <a:t>for cholesterol transport</a:t>
            </a:r>
          </a:p>
          <a:p>
            <a:r>
              <a:rPr lang="en-US" altLang="en-US" sz="2400" dirty="0">
                <a:latin typeface="Arial" panose="020B0604020202020204" pitchFamily="34" charset="0"/>
                <a:cs typeface="Arial" panose="020B0604020202020204" pitchFamily="34" charset="0"/>
              </a:rPr>
              <a:t>GLUT4</a:t>
            </a:r>
          </a:p>
          <a:p>
            <a:r>
              <a:rPr lang="en-US" altLang="en-US" sz="2400" dirty="0">
                <a:latin typeface="Arial" panose="020B0604020202020204" pitchFamily="34" charset="0"/>
                <a:cs typeface="Arial" panose="020B0604020202020204" pitchFamily="34" charset="0"/>
              </a:rPr>
              <a:t>ABC transporters</a:t>
            </a:r>
          </a:p>
          <a:p>
            <a:pPr lvl="1"/>
            <a:r>
              <a:rPr lang="en-US" altLang="en-US" sz="2400" dirty="0">
                <a:latin typeface="Arial" panose="020B0604020202020204" pitchFamily="34" charset="0"/>
                <a:cs typeface="Arial" panose="020B0604020202020204" pitchFamily="34" charset="0"/>
              </a:rPr>
              <a:t>for reverse cholesterol transport</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pPr marL="533400" lvl="1" indent="0">
              <a:buNone/>
            </a:pPr>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61467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78DDB-97BB-4108-884C-DCE8F984387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Regulation of LXRs By The Activity of </a:t>
            </a:r>
            <a:r>
              <a:rPr lang="en-US" altLang="en-US" dirty="0" err="1">
                <a:solidFill>
                  <a:schemeClr val="tx1"/>
                </a:solidFill>
                <a:latin typeface="Arial" panose="020B0604020202020204" pitchFamily="34" charset="0"/>
                <a:cs typeface="Arial" panose="020B0604020202020204" pitchFamily="34" charset="0"/>
              </a:rPr>
              <a:t>Farnesoid</a:t>
            </a:r>
            <a:r>
              <a:rPr lang="en-US" altLang="en-US" dirty="0">
                <a:solidFill>
                  <a:schemeClr val="tx1"/>
                </a:solidFill>
                <a:latin typeface="Arial" panose="020B0604020202020204" pitchFamily="34" charset="0"/>
                <a:cs typeface="Arial" panose="020B0604020202020204" pitchFamily="34" charset="0"/>
              </a:rPr>
              <a:t> X Receptor (FXR)</a:t>
            </a:r>
            <a:endParaRPr lang="en-AU"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228600" y="1752600"/>
            <a:ext cx="86868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farnesoid</a:t>
            </a:r>
            <a:r>
              <a:rPr lang="en-US" sz="2400" b="1" dirty="0">
                <a:latin typeface="Arial" panose="020B0604020202020204" pitchFamily="34" charset="0"/>
                <a:cs typeface="Arial" panose="020B0604020202020204" pitchFamily="34" charset="0"/>
              </a:rPr>
              <a:t> X receptor (FXR)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forms a heterodimer with RXR</a:t>
            </a:r>
          </a:p>
          <a:p>
            <a:pPr lvl="1"/>
            <a:r>
              <a:rPr lang="en-US" sz="2400" dirty="0">
                <a:latin typeface="Arial" panose="020B0604020202020204" pitchFamily="34" charset="0"/>
                <a:cs typeface="Arial" panose="020B0604020202020204" pitchFamily="34" charset="0"/>
              </a:rPr>
              <a:t>represses many of the genes activated by LXR</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pPr marL="533400" lvl="1" indent="0">
              <a:buNone/>
            </a:pPr>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58577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B036B-CFCE-498B-A770-6065FA47F965}"/>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Dysregulation of Cholesterol Metabolism Can Lead to Cardiovascular Disease</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6700" y="2133600"/>
            <a:ext cx="32385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atherosclerosis </a:t>
            </a:r>
            <a:r>
              <a:rPr lang="en-US" sz="2400" dirty="0">
                <a:latin typeface="Arial" panose="020B0604020202020204" pitchFamily="34" charset="0"/>
                <a:cs typeface="Arial" panose="020B0604020202020204" pitchFamily="34" charset="0"/>
              </a:rPr>
              <a:t>= the obstruction of blood vessels from the pathological accumulation of cholesterol (plaques)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foam cells </a:t>
            </a:r>
            <a:r>
              <a:rPr lang="en-US" sz="2400" dirty="0">
                <a:latin typeface="Arial" panose="020B0604020202020204" pitchFamily="34" charset="0"/>
                <a:cs typeface="Arial" panose="020B0604020202020204" pitchFamily="34" charset="0"/>
              </a:rPr>
              <a:t>= form from macrophages </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16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pic>
        <p:nvPicPr>
          <p:cNvPr id="5" name="Picture Placeholder 3" descr="A figure shows how atherosclerotic plaques form. A blood vessel is shown cutaway so that the interior is visible. The open region is labeled lumen of artery and a layer of cells lining the bottom is labeled arterial wall. The liver is shown to the left. An arrow points from the liver to a horizontal line of three V L D Ls, shown as pale spheres with pieces of green around the outside. An arrow points from these to three smaller L D L particles, from which an arrow points up to show two small L D L particles in yellowish material at the upper right. In this region, the layer of horizontal cells forming the normal arterial wall is pushed down and there is a region of cholesterol-rich plaque. Accompanying text reads, cholesterol-rich plaque forms. Four small circles labeled H D L below this yellow region and an arrow points up to L C A T just below the artery wall, then loops through the yellow region and back down into the lumen to travel back to the liver through reverse cholesterol transport. A close-up of the part of a cell in the arterial wall where it meets the lumen shows a round cell labeled a monocyte with a crescent-shaped structure inside beneath a region of thick tan strands made up of many repeating subunits and blue twisted strands that are labeled E C M. Yellow spheres found on these structures are labeled lipoproteins. An arrow points up from the monocyte to the barrier between the lumen and the cell. Accompanying text reads, Monocyte attracted to oxidized lipoproteins that aggregate and stick to extracellular matrix (E C M). An arrow points right to show a large macrophage with a pale purple sphere inside and an irregular border. The macrophage is in the lumen of the artery but protrudes into the E C M. Accompanying text reads, Monocyte differentiates into macrophage. An arrow points right to show an irregular, enlarged foam cell that contains many small yellow ovals. It still has a pale purple circle inside. Accompanying text reads, Foam cell (macrophage) ingests lipoproteins. An arrow points from the foam cell to the region of cholesterol-rich plaque at the upper right of the artery. Five foam cells are visible within this region. Text reads, free cholesterol accumulates in membranes and droplets. An arrow points out of the artery to text that reads, Apoptosis, necrosis, tissue damage, atherosclerosis, thrombosis, myocardial infarction, stroke.">
            <a:extLst>
              <a:ext uri="{FF2B5EF4-FFF2-40B4-BE49-F238E27FC236}">
                <a16:creationId xmlns:a16="http://schemas.microsoft.com/office/drawing/2014/main" id="{263C7AC0-1B77-4CDC-BEB8-6D554B45E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886200" y="2146005"/>
            <a:ext cx="5143590" cy="343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928058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E8C3-1BD5-4BC4-AFAE-A5985B162D3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Cardiovascular Disease (CVD)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is Multifactorial</a:t>
            </a:r>
            <a:endParaRPr lang="en-AU"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228600" y="1752600"/>
            <a:ext cx="86868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Clr>
                <a:schemeClr val="tx1"/>
              </a:buClr>
            </a:pPr>
            <a:r>
              <a:rPr lang="en-US" altLang="en-US" sz="2400" dirty="0">
                <a:latin typeface="Arial" panose="020B0604020202020204" pitchFamily="34" charset="0"/>
                <a:cs typeface="Arial" panose="020B0604020202020204" pitchFamily="34" charset="0"/>
              </a:rPr>
              <a:t>very high LDL-cholesterol levels tend to correlate with atherosclerosis</a:t>
            </a:r>
          </a:p>
          <a:p>
            <a:pPr>
              <a:buClr>
                <a:schemeClr val="tx1"/>
              </a:buClr>
            </a:pPr>
            <a:endParaRPr lang="en-US" altLang="en-US" sz="2400" dirty="0">
              <a:latin typeface="Arial" panose="020B0604020202020204" pitchFamily="34" charset="0"/>
              <a:cs typeface="Arial" panose="020B0604020202020204" pitchFamily="34" charset="0"/>
            </a:endParaRPr>
          </a:p>
          <a:p>
            <a:pPr>
              <a:buClr>
                <a:schemeClr val="tx1"/>
              </a:buClr>
            </a:pPr>
            <a:r>
              <a:rPr lang="en-US" altLang="en-US" sz="2400" dirty="0">
                <a:latin typeface="Arial" panose="020B0604020202020204" pitchFamily="34" charset="0"/>
                <a:cs typeface="Arial" panose="020B0604020202020204" pitchFamily="34" charset="0"/>
              </a:rPr>
              <a:t>low HDL-cholesterol levels are negatively associated with heart disease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pPr marL="533400" lvl="1" indent="0">
              <a:buNone/>
            </a:pPr>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04635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7DE4-E852-4118-BEED-F6DC0DC96AF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 2 of Fatty Acid Synthesis: Reduction of the</a:t>
            </a:r>
            <a:r>
              <a:rPr lang="el-GR" i="1" dirty="0">
                <a:solidFill>
                  <a:schemeClr val="tx1"/>
                </a:solidFill>
                <a:latin typeface="Arial" panose="020B0604020202020204" pitchFamily="34" charset="0"/>
                <a:cs typeface="Arial" panose="020B0604020202020204" pitchFamily="34" charset="0"/>
              </a:rPr>
              <a:t> β</a:t>
            </a:r>
            <a:r>
              <a:rPr lang="el-GR"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Keto Product</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1681843"/>
            <a:ext cx="38728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 product is reduced to an alcohol</a:t>
            </a:r>
          </a:p>
          <a:p>
            <a:pPr lvl="1"/>
            <a:r>
              <a:rPr lang="en-US" sz="2400" dirty="0">
                <a:latin typeface="Arial" panose="020B0604020202020204" pitchFamily="34" charset="0"/>
                <a:cs typeface="Arial" panose="020B0604020202020204" pitchFamily="34" charset="0"/>
              </a:rPr>
              <a:t>requires NADPH</a:t>
            </a:r>
          </a:p>
        </p:txBody>
      </p:sp>
      <p:pic>
        <p:nvPicPr>
          <p:cNvPr id="4" name="Picture 3" descr="Step 2: Reduction. An arrow points down accompanied by a curved arrow showing the addition of an orange oval labeled N A D P H plus H plus and loss of N A D P plus. This yields a similar fatty acid synthase cylinder with its left side bonded to S H and a brown oval overlapping the center of the fatty acid synthase that contains a zigzag chain leading up to S bonded to C on the left within the light red square that is double bonded to O above and bonded to C H 2 to the left within the same square that is further bonded to C in the yellow square that is bonded to H above, C H 3 to the left, and O H below within the same yellow square. ">
            <a:extLst>
              <a:ext uri="{FF2B5EF4-FFF2-40B4-BE49-F238E27FC236}">
                <a16:creationId xmlns:a16="http://schemas.microsoft.com/office/drawing/2014/main" id="{C38897A2-9514-4F4A-8A30-6FF60BE9FB6F}"/>
              </a:ext>
            </a:extLst>
          </p:cNvPr>
          <p:cNvPicPr>
            <a:picLocks noChangeAspect="1"/>
          </p:cNvPicPr>
          <p:nvPr/>
        </p:nvPicPr>
        <p:blipFill>
          <a:blip r:embed="rId3"/>
          <a:stretch>
            <a:fillRect/>
          </a:stretch>
        </p:blipFill>
        <p:spPr>
          <a:xfrm>
            <a:off x="5105400" y="1600200"/>
            <a:ext cx="2489049" cy="4904114"/>
          </a:xfrm>
          <a:prstGeom prst="rect">
            <a:avLst/>
          </a:prstGeom>
        </p:spPr>
      </p:pic>
    </p:spTree>
    <p:extLst>
      <p:ext uri="{BB962C8B-B14F-4D97-AF65-F5344CB8AC3E}">
        <p14:creationId xmlns:p14="http://schemas.microsoft.com/office/powerpoint/2010/main" val="30653548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776FB-73EF-4BEE-BF5D-BD028B8FAD8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Familial Hypercholesterolemia</a:t>
            </a:r>
            <a:endParaRPr lang="en-AU"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228600" y="1752600"/>
            <a:ext cx="86868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familial hypercholesterolemia = characterized by extremely high blood levels of cholesterol </a:t>
            </a:r>
          </a:p>
          <a:p>
            <a:pPr lvl="1"/>
            <a:r>
              <a:rPr lang="en-US" sz="2400" dirty="0">
                <a:latin typeface="Arial" panose="020B0604020202020204" pitchFamily="34" charset="0"/>
                <a:cs typeface="Arial" panose="020B0604020202020204" pitchFamily="34" charset="0"/>
              </a:rPr>
              <a:t>due to a defective LDL receptor </a:t>
            </a:r>
          </a:p>
          <a:p>
            <a:pPr lvl="1"/>
            <a:r>
              <a:rPr lang="en-US" sz="2400" dirty="0">
                <a:latin typeface="Arial" panose="020B0604020202020204" pitchFamily="34" charset="0"/>
                <a:cs typeface="Arial" panose="020B0604020202020204" pitchFamily="34" charset="0"/>
              </a:rPr>
              <a:t>cholesterol accumulates in foam cells and contributes to the formation of atherosclerotic plaques</a:t>
            </a: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219307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72168-5D8D-4C0E-A671-A853BE965ED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Statins</a:t>
            </a:r>
            <a:endParaRPr lang="en-AU"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228600" y="1524000"/>
            <a:ext cx="32766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statins </a:t>
            </a:r>
            <a:r>
              <a:rPr lang="en-US" sz="2400" dirty="0">
                <a:latin typeface="Arial" panose="020B0604020202020204" pitchFamily="34" charset="0"/>
                <a:cs typeface="Arial" panose="020B0604020202020204" pitchFamily="34" charset="0"/>
              </a:rPr>
              <a:t>= drug class used to treat patients with elevated serum cholesterol </a:t>
            </a:r>
          </a:p>
          <a:p>
            <a:pPr lvl="1"/>
            <a:r>
              <a:rPr lang="en-US" sz="2400" dirty="0">
                <a:latin typeface="Arial" panose="020B0604020202020204" pitchFamily="34" charset="0"/>
                <a:cs typeface="Arial" panose="020B0604020202020204" pitchFamily="34" charset="0"/>
              </a:rPr>
              <a:t>resemble mevalonate</a:t>
            </a:r>
          </a:p>
          <a:p>
            <a:pPr lvl="1"/>
            <a:r>
              <a:rPr lang="en-US" sz="2400" dirty="0">
                <a:latin typeface="Arial" panose="020B0604020202020204" pitchFamily="34" charset="0"/>
                <a:cs typeface="Arial" panose="020B0604020202020204" pitchFamily="34" charset="0"/>
              </a:rPr>
              <a:t>are competitive inhibitors of HMG-CoA reductase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p>
          <a:p>
            <a:pPr marL="533400" lvl="1" indent="0">
              <a:buNone/>
            </a:pPr>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pic>
        <p:nvPicPr>
          <p:cNvPr id="7" name="Picture Placeholder 3" descr="A figure shows the structures of mevalonate and four statins. Mevalonate is shown as a red highlighted molecule. It resembles a partial six-membered ring with no right side. The upper left vertex is bonded to O H and C H 3, the top vertex is bonded to C O O minus in place of an upper right vertex, and the bottom vertex is bonded to O H in place of a lower right vertex. A general structure is shown with to the left. It has a left-hand six-membered ring with a double bond at the lower right side, a right side shared with the left side of the six-membered ring to its right, a lower left vertex bonded to R subscript 2 end subscript, and a top subscript bonded to O bonded to C to the upper left double bonded to O above and bonded to C to the left bonded to R superscript 1 end superscript above, C H 3 below, and C H 2 C H 3 to the left. The right-hand six-membered ring has a double bond at its lower right side, an upper right vertex bonded to C H 3, and a top vertex bonded to C H 2 bonded to C H 2 bonded to the bottom vertex of a red highlighted partial six-membered ring resembling mevalonate except that the upper left vertex is only bonded to O H. R superscript 1 end superscript and R superscript 2 end superscript for four medications are shown. Compactin: R superscript 1 end superscript H; R superscript 2 end superscript H. Simvastatin (Zocor): R superscript 1 end superscript C H 3; R superscript 2 end superscript C H 3. Pravastatin (Pravachol): R superscript 1 end superscript H; R superscript 2 end superscript O H. Lovastatin (Mevacor): R superscript 1 end superscript H; R superscript 2 end superscript C H 3.">
            <a:extLst>
              <a:ext uri="{FF2B5EF4-FFF2-40B4-BE49-F238E27FC236}">
                <a16:creationId xmlns:a16="http://schemas.microsoft.com/office/drawing/2014/main" id="{A9CDA829-DC98-47B0-93BB-278396AB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810000" y="1705162"/>
            <a:ext cx="4916388" cy="344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424648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9C1CA-C572-4F09-A2FA-D69B4BDF7BAC}"/>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Reverse Cholesterol Transport by HDL Counters Plaque Formation and Atherosclerosis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2133600"/>
            <a:ext cx="3276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reverse cholesterol transport = process by which HDL removes cholesterol from peripheral tissues and carries it to the liver</a:t>
            </a:r>
          </a:p>
          <a:p>
            <a:pPr lvl="1"/>
            <a:r>
              <a:rPr lang="en-US" sz="2400" dirty="0">
                <a:latin typeface="Arial" panose="020B0604020202020204" pitchFamily="34" charset="0"/>
                <a:cs typeface="Arial" panose="020B0604020202020204" pitchFamily="34" charset="0"/>
              </a:rPr>
              <a:t>protects against atherosclerosis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pPr lvl="1"/>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16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pic>
        <p:nvPicPr>
          <p:cNvPr id="5" name="Picture Placeholder 3" descr="A figure shows reverse cholesterol transport. The liver is shown at the upper right with an L D L receptor extending down on the left and an S R-B I receptor extending down on the right. A blue sphere labeled C E, T A G has green pieces of Apo B visible around it. Text below reads, V L D L / L D L. An arrow points up to the L D L receptor, from which an arrow points to C in the liver. From the same V L D L / L D L, an arrow labeled T A G points to a mature H D L, which has a similar blue sphere labeled C E, T A G with a small green crescent labeled Apo A-Roman numeral 1 on its upper right side. An arrow labeled C E points from the mature H D L back to the V L D L / L D L and a second arrow points to the S R-B I receptor, from which an arrow points to C in the liver. A foam cell on the right is a large, irregular cell with a pale purple oval and many yellow ovals labeled free (unesterified) cholesterol. An arrow labeled A B C G 1 points from the foam cell to the mature H D L. An arrow labeled A B C A 1 with a red “X” over it points from the foam cell to join with an arrow from a green crescent labeled Apo A Roman numeral 1 to point to the mature H D L. The arrow from Apo A Roman numeral 1 is not covered with a red “X”. Accompanying text reads, A B C A 1 defective in Tangier disease, familial H D L deficiency.">
            <a:extLst>
              <a:ext uri="{FF2B5EF4-FFF2-40B4-BE49-F238E27FC236}">
                <a16:creationId xmlns:a16="http://schemas.microsoft.com/office/drawing/2014/main" id="{DA41DE5D-4B1B-4210-8C84-17AF79FCD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508744" y="2438400"/>
            <a:ext cx="5458046" cy="336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210760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0E55A-F8F1-4A08-BAB3-FC59E3BDFF3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Familial HDL Deficiency and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Tangier Disease</a:t>
            </a:r>
            <a:endParaRPr lang="en-AU"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228600" y="1676400"/>
            <a:ext cx="86868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familial HDL deficiency = </a:t>
            </a:r>
            <a:r>
              <a:rPr lang="en-US" sz="2400" dirty="0">
                <a:latin typeface="Arial" panose="020B0604020202020204" pitchFamily="34" charset="0"/>
                <a:cs typeface="Arial" panose="020B0604020202020204" pitchFamily="34" charset="0"/>
              </a:rPr>
              <a:t>HDL levels are very low </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Tangier disease </a:t>
            </a:r>
            <a:r>
              <a:rPr lang="en-US" sz="2400" dirty="0">
                <a:latin typeface="Book Antiqua" panose="02040602050305030304" pitchFamily="18" charset="0"/>
                <a:cs typeface="Arial" panose="020B0604020202020204" pitchFamily="34" charset="0"/>
              </a:rPr>
              <a:t>=</a:t>
            </a:r>
            <a:r>
              <a:rPr lang="en-US" sz="2400" dirty="0">
                <a:latin typeface="Arial" panose="020B0604020202020204" pitchFamily="34" charset="0"/>
                <a:cs typeface="Arial" panose="020B0604020202020204" pitchFamily="34" charset="0"/>
              </a:rPr>
              <a:t> HDL levels are almost undetectable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both are the result of mutations in the ABCA1 protein</a:t>
            </a:r>
          </a:p>
          <a:p>
            <a:pPr lvl="1"/>
            <a:r>
              <a:rPr lang="en-US" sz="2400" dirty="0" err="1">
                <a:latin typeface="Arial" panose="020B0604020202020204" pitchFamily="34" charset="0"/>
                <a:cs typeface="Arial" panose="020B0604020202020204" pitchFamily="34" charset="0"/>
              </a:rPr>
              <a:t>apoA</a:t>
            </a:r>
            <a:r>
              <a:rPr lang="en-US" sz="2400" dirty="0">
                <a:latin typeface="Arial" panose="020B0604020202020204" pitchFamily="34" charset="0"/>
                <a:cs typeface="Arial" panose="020B0604020202020204" pitchFamily="34" charset="0"/>
              </a:rPr>
              <a:t>-I in cholesterol-depleted HDL cannot take up cholesterol from cells that lack ABCA1 protein</a:t>
            </a:r>
          </a:p>
          <a:p>
            <a:pPr marL="50800" indent="0">
              <a:buNone/>
            </a:pPr>
            <a:endParaRPr lang="en-US" sz="2400" dirty="0"/>
          </a:p>
          <a:p>
            <a:pPr marL="533400" lvl="1" indent="0">
              <a:buNone/>
            </a:pPr>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634899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B45800EB-D7B9-4EE5-A395-B380CC16E59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21868" y="412708"/>
            <a:ext cx="993734" cy="695004"/>
          </a:xfrm>
          <a:prstGeom prst="rect">
            <a:avLst/>
          </a:prstGeom>
        </p:spPr>
      </p:pic>
      <p:sp>
        <p:nvSpPr>
          <p:cNvPr id="2" name="Title 1">
            <a:extLst>
              <a:ext uri="{FF2B5EF4-FFF2-40B4-BE49-F238E27FC236}">
                <a16:creationId xmlns:a16="http://schemas.microsoft.com/office/drawing/2014/main" id="{A4E3026E-A771-43F0-83F5-97CECCCAC14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(6 of 7)</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2"/>
            <a:ext cx="7772400"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Like other major classes of biological molecules, lipids have a plethora of cellular functions. </a:t>
            </a:r>
            <a:r>
              <a:rPr lang="en-US" sz="2400" dirty="0">
                <a:latin typeface="Arial" panose="020B0604020202020204" pitchFamily="34" charset="0"/>
                <a:cs typeface="Arial" panose="020B0604020202020204" pitchFamily="34" charset="0"/>
              </a:rPr>
              <a:t>Specialized lipids serve as pigments (retinal, carotene), cofactors (vitamin K), detergents (bile salts), transporters (dolichols), hormones (vitamin D derivatives, sex hormones), extracellular and intracellular messengers (eicosanoids, phosphatidylinositol derivatives), and anchors for membrane proteins (covalently attached fatty acids, </a:t>
            </a:r>
            <a:r>
              <a:rPr lang="en-US" sz="2400" dirty="0" err="1">
                <a:latin typeface="Arial" panose="020B0604020202020204" pitchFamily="34" charset="0"/>
                <a:cs typeface="Arial" panose="020B0604020202020204" pitchFamily="34" charset="0"/>
              </a:rPr>
              <a:t>prenyl</a:t>
            </a:r>
            <a:r>
              <a:rPr lang="en-US" sz="2400" dirty="0">
                <a:latin typeface="Arial" panose="020B0604020202020204" pitchFamily="34" charset="0"/>
                <a:cs typeface="Arial" panose="020B0604020202020204" pitchFamily="34" charset="0"/>
              </a:rPr>
              <a:t> groups, phosphatidylinositol). The ability to synthesize a variety of lipids is essential to all organisms. </a:t>
            </a:r>
          </a:p>
        </p:txBody>
      </p:sp>
    </p:spTree>
    <p:extLst>
      <p:ext uri="{BB962C8B-B14F-4D97-AF65-F5344CB8AC3E}">
        <p14:creationId xmlns:p14="http://schemas.microsoft.com/office/powerpoint/2010/main" val="387172705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D5471-E28B-4AFF-A33D-148A08B56484}"/>
              </a:ext>
            </a:extLst>
          </p:cNvPr>
          <p:cNvSpPr>
            <a:spLocks noGrp="1"/>
          </p:cNvSpPr>
          <p:nvPr>
            <p:ph type="title"/>
          </p:nvPr>
        </p:nvSpPr>
        <p:spPr>
          <a:xfrm>
            <a:off x="0" y="152400"/>
            <a:ext cx="9144000" cy="1371600"/>
          </a:xfrm>
        </p:spPr>
        <p:txBody>
          <a:bodyPr/>
          <a:lstStyle/>
          <a:p>
            <a:r>
              <a:rPr lang="en-US" altLang="en-US" sz="3400" dirty="0">
                <a:solidFill>
                  <a:srgbClr val="4E4CB4"/>
                </a:solidFill>
                <a:latin typeface="Arial" panose="020B0604020202020204" pitchFamily="34" charset="0"/>
                <a:cs typeface="Arial" panose="020B0604020202020204" pitchFamily="34" charset="0"/>
              </a:rPr>
              <a:t>Steroid Hormones Are Formed by Side-Chain Cleavage and Oxidation of Cholesterol</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2133600"/>
            <a:ext cx="44958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steroid hormones are derived from cholesterol</a:t>
            </a:r>
          </a:p>
          <a:p>
            <a:pPr lvl="1"/>
            <a:r>
              <a:rPr lang="en-US" sz="2400" b="1" dirty="0">
                <a:latin typeface="Arial" panose="020B0604020202020204" pitchFamily="34" charset="0"/>
                <a:cs typeface="Arial" panose="020B0604020202020204" pitchFamily="34" charset="0"/>
              </a:rPr>
              <a:t>mineralocorticoids </a:t>
            </a:r>
          </a:p>
          <a:p>
            <a:pPr lvl="1"/>
            <a:r>
              <a:rPr lang="en-US" sz="2400" b="1" dirty="0">
                <a:latin typeface="Arial" panose="020B0604020202020204" pitchFamily="34" charset="0"/>
                <a:cs typeface="Arial" panose="020B0604020202020204" pitchFamily="34" charset="0"/>
              </a:rPr>
              <a:t>glucocorticoids</a:t>
            </a:r>
          </a:p>
          <a:p>
            <a:pPr lvl="1"/>
            <a:r>
              <a:rPr lang="en-US" sz="2400" dirty="0">
                <a:latin typeface="Arial" panose="020B0604020202020204" pitchFamily="34" charset="0"/>
                <a:cs typeface="Arial" panose="020B0604020202020204" pitchFamily="34" charset="0"/>
              </a:rPr>
              <a:t>sex hormones </a:t>
            </a:r>
            <a:r>
              <a:rPr lang="en-US" sz="2400" b="1" dirty="0">
                <a:latin typeface="Arial" panose="020B0604020202020204" pitchFamily="34" charset="0"/>
                <a:cs typeface="Arial" panose="020B0604020202020204" pitchFamily="34" charset="0"/>
              </a:rPr>
              <a:t>(progesterone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androgens, estrogens) </a:t>
            </a:r>
            <a:endParaRPr lang="en-US" sz="2400" dirty="0">
              <a:latin typeface="Arial" panose="020B0604020202020204" pitchFamily="34" charset="0"/>
              <a:cs typeface="Arial" panose="020B0604020202020204" pitchFamily="34" charset="0"/>
            </a:endParaRPr>
          </a:p>
          <a:p>
            <a:pPr lvl="1"/>
            <a:endParaRPr lang="en-US" dirty="0"/>
          </a:p>
          <a:p>
            <a:pPr marL="533400" lvl="1" indent="0">
              <a:buNone/>
            </a:pPr>
            <a:endParaRPr lang="en-US" dirty="0"/>
          </a:p>
          <a:p>
            <a:pPr lvl="1"/>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16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pic>
        <p:nvPicPr>
          <p:cNvPr id="5" name="Picture Placeholder 3" descr="A figure shows steroid hormones derived from cholesterol. An arrow points down from cholesterol at the top to pregnenolone, from which an arrow points down to progesterone. Three arrows point down from progesterone. The left-hand arrow points to cortisol (glucocorticoid) and accompanying text reads, Affects protein and carbohydrate metabolism; suppresses immune response, inflammation, and allergic responses. The middle arrow points to corticosterone (mineralocorticoid), from which an arrow points to aldosterone (mineralocorticoid). Accompanying text reads, Regulates reabsorption of N a plus, C l minus, H C O 3 minus in the kidney. The right-hand arrow points to testosterone, from which an arrow points to estradiol. Accompanying text reads, Male and female sex hormones. Influence secondary sexual characteristics; regulate female reproductive cycle.">
            <a:extLst>
              <a:ext uri="{FF2B5EF4-FFF2-40B4-BE49-F238E27FC236}">
                <a16:creationId xmlns:a16="http://schemas.microsoft.com/office/drawing/2014/main" id="{243CF416-A0B3-40CA-86B4-06CB97130E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49148" y="1981199"/>
            <a:ext cx="424135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83234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0E7EC-EE3F-46B0-943A-AD0AECF8833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Side-Chain Cleavage in the Synthesis of Steroid Hormones</a:t>
            </a:r>
            <a:endParaRPr lang="en-AU"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228600" y="1676400"/>
            <a:ext cx="56388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takes place in the mitochondria of steroidogenic tissues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catalyzed by mixed-function </a:t>
            </a:r>
            <a:r>
              <a:rPr lang="en-US" sz="2400" dirty="0" err="1">
                <a:latin typeface="Arial" panose="020B0604020202020204" pitchFamily="34" charset="0"/>
                <a:cs typeface="Arial" panose="020B0604020202020204" pitchFamily="34" charset="0"/>
              </a:rPr>
              <a:t>oxygenases</a:t>
            </a:r>
            <a:r>
              <a:rPr lang="en-US" sz="2400" dirty="0">
                <a:latin typeface="Arial" panose="020B0604020202020204" pitchFamily="34" charset="0"/>
                <a:cs typeface="Arial" panose="020B0604020202020204" pitchFamily="34" charset="0"/>
              </a:rPr>
              <a:t> that use NADPH,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mitochondrial cytochrome P-450</a:t>
            </a:r>
          </a:p>
          <a:p>
            <a:pPr marL="50800" indent="0">
              <a:buNone/>
            </a:pPr>
            <a:endParaRPr lang="en-US" sz="2400" dirty="0"/>
          </a:p>
          <a:p>
            <a:pPr marL="533400" lvl="1" indent="0">
              <a:buNone/>
            </a:pPr>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pic>
        <p:nvPicPr>
          <p:cNvPr id="6" name="Picture Placeholder 3" descr="A figure shows how side-chain cleavage contributes to the synthesis of steroid hormones. Cholesterol is shown in the with the standard four-ring structure of a steroid. C 3 is bonded to O H, there is a double bond between C 5 and C 6, C 10 is bonded to C H 3, C 13 is bonded to C H 3, and C 17 is bonded to C 20 above, which is bonded to H, bonded to C H 3 to the left, and bonded to C 22 to the right that is bonded to 2 H and to a chain of C H 2 C H 2 C H bonded to 2 C H 3. An arrow labeled monooxygenase points downward accompanied by two curved arrows. The outward curved arrow extends from a blue circle labeled cyt P-450 adrenodoxin (F e – S) adrenodoxin reductase (flavoprotein) and then back to the same circle. At the right side of the blue circle, a curved arrow shows the addition of an orange oval labeled N A D P H plus H plus and loss of N A D P plus. The inner curved arrow shows the addition of red highlighted O 2 and loss of H 2 O with red highlighted O. A second arrow below is also labeled monooxygenase and is accompanied by two curved arrows from an identical blue circle with a curved arrow on its right side showing the addition of an orange oval labeled N A D P H plus H plus and loss of N A D P plus. This yields 20,22-dihydroxycholesterol, which is similar to cholesterol except that C 17 is bonded to C 20 that is bonded to C H 3 to the left, red highlighted O above further bonded to H, and C 22 to the right bonded to H, to red highlighted O above further bonded to H, and to a chain to the right of C H 2 bonded to C H 2 bonded to C H bonded to 2 C H 3. An arrow labeled desmolase points down to prenenolone accompanied by a curved arrow to show the addition of an orange oval labeled N A D P H plus H plus plus O 2 and loss of N A D P plus plus H 2 O and with a branched arrow showing the loss of isocaproaldehyde. Isocaproaldehyde is C double bonded to red highlighted O to the upper left, bonded to H to the lower left, and bonded to C H 2 to the lower right further bonded to C H 2 bonded to C H bonded to 2 C H 3. Pregnenolone is similar to 20,20-dihydroxycholesterol except that C 17 is bonded to C above bonded to C H 3 to the upper left and double bonded to red highlighted O to the upper right.">
            <a:extLst>
              <a:ext uri="{FF2B5EF4-FFF2-40B4-BE49-F238E27FC236}">
                <a16:creationId xmlns:a16="http://schemas.microsoft.com/office/drawing/2014/main" id="{70181188-8904-4175-83A2-6DA18A88CA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096000" y="1376759"/>
            <a:ext cx="2418949" cy="532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082007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02D1ECA7-2BB7-4FBE-BBA7-B6BBFB8B92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21868" y="412708"/>
            <a:ext cx="993734" cy="695004"/>
          </a:xfrm>
          <a:prstGeom prst="rect">
            <a:avLst/>
          </a:prstGeom>
        </p:spPr>
      </p:pic>
      <p:sp>
        <p:nvSpPr>
          <p:cNvPr id="2" name="Title 1">
            <a:extLst>
              <a:ext uri="{FF2B5EF4-FFF2-40B4-BE49-F238E27FC236}">
                <a16:creationId xmlns:a16="http://schemas.microsoft.com/office/drawing/2014/main" id="{1B6FCAD7-DFFD-4146-974D-70E95B30932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(7 of 7)</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2"/>
            <a:ext cx="7772400" cy="4579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Like other major classes of biological molecules, lipids have a plethora of cellular functions. </a:t>
            </a:r>
            <a:r>
              <a:rPr lang="en-US" sz="2400" dirty="0">
                <a:latin typeface="Arial" panose="020B0604020202020204" pitchFamily="34" charset="0"/>
                <a:cs typeface="Arial" panose="020B0604020202020204" pitchFamily="34" charset="0"/>
              </a:rPr>
              <a:t>Specialized lipids serve as pigments (retinal, carotene), cofactors (vitamin K), detergents (bile salts), transporters (dolichols), hormones (vitamin D derivatives, sex hormones), extracellular and intracellular messengers (eicosanoids, phosphatidylinositol derivatives), and anchors for membrane proteins (covalently attached fatty acids, </a:t>
            </a:r>
            <a:r>
              <a:rPr lang="en-US" sz="2400" dirty="0" err="1">
                <a:latin typeface="Arial" panose="020B0604020202020204" pitchFamily="34" charset="0"/>
                <a:cs typeface="Arial" panose="020B0604020202020204" pitchFamily="34" charset="0"/>
              </a:rPr>
              <a:t>prenyl</a:t>
            </a:r>
            <a:r>
              <a:rPr lang="en-US" sz="2400" dirty="0">
                <a:latin typeface="Arial" panose="020B0604020202020204" pitchFamily="34" charset="0"/>
                <a:cs typeface="Arial" panose="020B0604020202020204" pitchFamily="34" charset="0"/>
              </a:rPr>
              <a:t> groups, phosphatidylinositol). The ability to synthesize a variety of lipids is essential to all organisms. </a:t>
            </a:r>
          </a:p>
        </p:txBody>
      </p:sp>
    </p:spTree>
    <p:extLst>
      <p:ext uri="{BB962C8B-B14F-4D97-AF65-F5344CB8AC3E}">
        <p14:creationId xmlns:p14="http://schemas.microsoft.com/office/powerpoint/2010/main" val="252878312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56019-58CE-4183-A9AE-98220B39758D}"/>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Intermediates in Cholesterol Biosynthesis Have Many Alternative Fates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33916" y="1905000"/>
            <a:ext cx="48768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isopentenyl pyrophosphate is the activated precursor of numerous biomolecules</a:t>
            </a:r>
          </a:p>
          <a:p>
            <a:endParaRPr lang="en-US" sz="2400" dirty="0">
              <a:latin typeface="Arial" panose="020B0604020202020204" pitchFamily="34" charset="0"/>
              <a:cs typeface="Arial" panose="020B0604020202020204" pitchFamily="34" charset="0"/>
            </a:endParaRPr>
          </a:p>
          <a:p>
            <a:endParaRPr lang="en-US" sz="2000" dirty="0"/>
          </a:p>
          <a:p>
            <a:pPr lvl="1"/>
            <a:endParaRPr lang="en-US" sz="2000" dirty="0"/>
          </a:p>
          <a:p>
            <a:pPr lvl="1"/>
            <a:endParaRPr lang="en-US" dirty="0"/>
          </a:p>
          <a:p>
            <a:pPr marL="533400" lvl="1" indent="0">
              <a:buNone/>
            </a:pPr>
            <a:endParaRPr lang="en-US" dirty="0"/>
          </a:p>
          <a:p>
            <a:pPr lvl="1"/>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1600" dirty="0"/>
          </a:p>
          <a:p>
            <a:pPr lvl="1"/>
            <a:endParaRPr lang="en-US" sz="1600" dirty="0"/>
          </a:p>
          <a:p>
            <a:pPr lvl="1"/>
            <a:endParaRPr lang="en-US" sz="16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pic>
        <p:nvPicPr>
          <p:cNvPr id="5" name="Picture Placeholder 3" descr="A figure shows an overview of isoprenoid biosynthesis. Delta superscript 3 end superscript-isopentenyl pyrophosphate is shown as a four-carbon vertical chain with C H 2 above double bonded to C below bonded to C H 3 to the right and to C H 2 below further bonded to C H 2 bonded to O bonded to P bonded to O minus to the right double bonded to O to the left, and bonded to O below further bonded to P bonded to O minus to the right and below and double bonded to O to the left. Clockwise from the lower left, arrows point from delta superscript 3 end superscript-isopentenyl pyrophosphate to the following molecules: plant hormones: abscisic acid, gibberelic acid; carotenoids; vitamin K; vitamin E; vitamin A; cholesterol that further produces steroid hormones, bile acids, and vitamin D; rubber; phytol chain of chlorophyll; dolichols; quinone electron carriers: ubiquinone, plastoquinone; isoprene.">
            <a:extLst>
              <a:ext uri="{FF2B5EF4-FFF2-40B4-BE49-F238E27FC236}">
                <a16:creationId xmlns:a16="http://schemas.microsoft.com/office/drawing/2014/main" id="{EA17056C-05FC-4FEF-BD5C-08CE021E4F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256716" y="1905000"/>
            <a:ext cx="3653368" cy="44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35095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440B-93D5-4BD8-98AE-47DBCEB622B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Protein Prenylation</a:t>
            </a:r>
            <a:endParaRPr lang="en-AU" dirty="0"/>
          </a:p>
        </p:txBody>
      </p:sp>
      <p:sp>
        <p:nvSpPr>
          <p:cNvPr id="5" name="Google Shape;390;g847cf01710_0_68">
            <a:extLst>
              <a:ext uri="{FF2B5EF4-FFF2-40B4-BE49-F238E27FC236}">
                <a16:creationId xmlns:a16="http://schemas.microsoft.com/office/drawing/2014/main" id="{DFF2E306-21AE-474D-B09D-145A9FDE7E7D}"/>
              </a:ext>
            </a:extLst>
          </p:cNvPr>
          <p:cNvSpPr txBox="1">
            <a:spLocks noChangeArrowheads="1"/>
          </p:cNvSpPr>
          <p:nvPr/>
        </p:nvSpPr>
        <p:spPr bwMode="auto">
          <a:xfrm>
            <a:off x="228600" y="1676400"/>
            <a:ext cx="85344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457200" marR="0" lvl="0" indent="-4064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prenylation = the covalent attachment of an isoprenoid </a:t>
            </a:r>
          </a:p>
          <a:p>
            <a:pPr marL="914400" marR="0" lvl="1" indent="-3810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targets certain proteins for association with cellular membranes</a:t>
            </a:r>
          </a:p>
          <a:p>
            <a:pPr marL="5080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533400" marR="0" lvl="1" indent="0" algn="l" defTabSz="914400" rtl="0" eaLnBrk="0" fontAlgn="base" latinLnBrk="0" hangingPunct="0">
              <a:lnSpc>
                <a:spcPct val="100000"/>
              </a:lnSpc>
              <a:spcBef>
                <a:spcPct val="2000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914400" marR="0" lvl="1" indent="-381000" algn="l" defTabSz="914400" rtl="0" eaLnBrk="0" fontAlgn="base" latinLnBrk="0" hangingPunct="0">
              <a:lnSpc>
                <a:spcPct val="100000"/>
              </a:lnSpc>
              <a:spcBef>
                <a:spcPct val="20000"/>
              </a:spcBef>
              <a:spcAft>
                <a:spcPct val="0"/>
              </a:spcAft>
              <a:buClrTx/>
              <a:buSzTx/>
              <a:buFontTx/>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914400" marR="0" lvl="1" indent="-381000" algn="l" defTabSz="914400" rtl="0" eaLnBrk="0" fontAlgn="base" latinLnBrk="0" hangingPunct="0">
              <a:lnSpc>
                <a:spcPct val="100000"/>
              </a:lnSpc>
              <a:spcBef>
                <a:spcPct val="20000"/>
              </a:spcBef>
              <a:spcAft>
                <a:spcPct val="0"/>
              </a:spcAft>
              <a:buClrTx/>
              <a:buSzTx/>
              <a:buFontTx/>
              <a:buChar char="–"/>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914400" marR="0" lvl="1" indent="-3810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379298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E088A-81CB-4D6E-A43E-A35B83C0376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 3 of Fatty Acid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Synthesis: Dehydration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425341" y="1861457"/>
            <a:ext cx="38728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is eliminated to form a double bond</a:t>
            </a:r>
          </a:p>
        </p:txBody>
      </p:sp>
      <p:pic>
        <p:nvPicPr>
          <p:cNvPr id="4" name="Picture 3" descr="Step 3: Dehydration. An arrow points down accompanied by a curved arrow showing the loss of H 2 O. This yields a similar fatty acid synthase cylinder with its left side bonded to S H and a brown oval overlapping the center of the fatty acid synthase that contains a zigzag chain leading up to S bonded to C on the left that is double bonded to O above and bonded to C to the left bonded to H below and double bonded to C to the left within a yellow square that is bonded to H above and C H 3 to the left within the same yellow square.">
            <a:extLst>
              <a:ext uri="{FF2B5EF4-FFF2-40B4-BE49-F238E27FC236}">
                <a16:creationId xmlns:a16="http://schemas.microsoft.com/office/drawing/2014/main" id="{C38897A2-9514-4F4A-8A30-6FF60BE9FB6F}"/>
              </a:ext>
            </a:extLst>
          </p:cNvPr>
          <p:cNvPicPr>
            <a:picLocks noChangeAspect="1"/>
          </p:cNvPicPr>
          <p:nvPr/>
        </p:nvPicPr>
        <p:blipFill>
          <a:blip r:embed="rId3"/>
          <a:stretch>
            <a:fillRect/>
          </a:stretch>
        </p:blipFill>
        <p:spPr>
          <a:xfrm>
            <a:off x="4953000" y="1676400"/>
            <a:ext cx="2877687" cy="4709458"/>
          </a:xfrm>
          <a:prstGeom prst="rect">
            <a:avLst/>
          </a:prstGeom>
        </p:spPr>
      </p:pic>
    </p:spTree>
    <p:extLst>
      <p:ext uri="{BB962C8B-B14F-4D97-AF65-F5344CB8AC3E}">
        <p14:creationId xmlns:p14="http://schemas.microsoft.com/office/powerpoint/2010/main" val="2141015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3130-D6BF-49CC-8392-B7ABE9C9E30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 4 of Fatty Acid Synthesis: Reduction of the</a:t>
            </a:r>
            <a:r>
              <a:rPr lang="el-GR" i="1"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Double Bond</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457998" y="1616529"/>
            <a:ext cx="38728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double bond is reduced to form the corresponding saturated fatty acyl group</a:t>
            </a:r>
          </a:p>
          <a:p>
            <a:pPr lvl="1"/>
            <a:r>
              <a:rPr lang="en-US" sz="2400" dirty="0">
                <a:latin typeface="Arial" panose="020B0604020202020204" pitchFamily="34" charset="0"/>
                <a:cs typeface="Arial" panose="020B0604020202020204" pitchFamily="34" charset="0"/>
              </a:rPr>
              <a:t>requires NADPH</a:t>
            </a:r>
          </a:p>
        </p:txBody>
      </p:sp>
      <p:pic>
        <p:nvPicPr>
          <p:cNvPr id="4" name="Picture 3" descr="Step 4: Reduction. An arrow points down accompanied by a curved arrow showing the addition of a yellow oval labeled N A D P H plus H plus and the loss of N A D P plus. This yields a similar fatty acid synthase cylinder with its left side bonded to S H and a brown oval overlapping the center of the fatty acid synthase that contains a zigzag chain leading up to S bonded to C on the left within the light red square that is double bonded to O above and bonded to C H 2 to the left within the same square that is further bonded to C H 2 in the yellow square that is further bonded to C H 3 within the same yellow square. Accompanying text reads, saturated acyl group, lengthened by two carbons.">
            <a:extLst>
              <a:ext uri="{FF2B5EF4-FFF2-40B4-BE49-F238E27FC236}">
                <a16:creationId xmlns:a16="http://schemas.microsoft.com/office/drawing/2014/main" id="{C38897A2-9514-4F4A-8A30-6FF60BE9FB6F}"/>
              </a:ext>
            </a:extLst>
          </p:cNvPr>
          <p:cNvPicPr>
            <a:picLocks noChangeAspect="1"/>
          </p:cNvPicPr>
          <p:nvPr/>
        </p:nvPicPr>
        <p:blipFill>
          <a:blip r:embed="rId3"/>
          <a:stretch>
            <a:fillRect/>
          </a:stretch>
        </p:blipFill>
        <p:spPr>
          <a:xfrm>
            <a:off x="4739207" y="1600200"/>
            <a:ext cx="3352538" cy="4593318"/>
          </a:xfrm>
          <a:prstGeom prst="rect">
            <a:avLst/>
          </a:prstGeom>
        </p:spPr>
      </p:pic>
    </p:spTree>
    <p:extLst>
      <p:ext uri="{BB962C8B-B14F-4D97-AF65-F5344CB8AC3E}">
        <p14:creationId xmlns:p14="http://schemas.microsoft.com/office/powerpoint/2010/main" val="774175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5C89D1D8-0B41-4B0B-9BD6-20F155DB344C}"/>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472" y="30480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BBBDEFF-CB28-4674-9123-F5D9E0F7C4A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Anabolism is not simply the reverse of catabolism. </a:t>
            </a:r>
            <a:r>
              <a:rPr lang="en-US" sz="2400" dirty="0">
                <a:latin typeface="Arial" panose="020B0604020202020204" pitchFamily="34" charset="0"/>
                <a:cs typeface="Arial" panose="020B0604020202020204" pitchFamily="34" charset="0"/>
              </a:rPr>
              <a:t>Biosynthetic pathways typically diverge from breakdown pathways to overcome irreversible steps in catabolism.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4019014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216" y="32364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CEF33BB-800E-4BB2-B9A4-C4C71686B2E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Lipids are the principal form of stored energy in most higher organisms, as well as the major constituents of membranes. </a:t>
            </a: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787BE-639C-45DF-921F-B0831A27B7C0}"/>
              </a:ext>
            </a:extLst>
          </p:cNvPr>
          <p:cNvSpPr>
            <a:spLocks noGrp="1"/>
          </p:cNvSpPr>
          <p:nvPr>
            <p:ph type="title"/>
          </p:nvPr>
        </p:nvSpPr>
        <p:spPr/>
        <p:txBody>
          <a:bodyPr/>
          <a:lstStyle/>
          <a:p>
            <a:r>
              <a:rPr lang="en-US" sz="3600" dirty="0">
                <a:solidFill>
                  <a:schemeClr val="tx1"/>
                </a:solidFill>
                <a:latin typeface="Arial" panose="020B0604020202020204" pitchFamily="34" charset="0"/>
                <a:cs typeface="Arial" panose="020B0604020202020204" pitchFamily="34" charset="0"/>
              </a:rPr>
              <a:t>The Cofactor and Activating Groups in Fatty Acid Breakdown and Biosynthesis</a:t>
            </a:r>
            <a:endParaRPr lang="en-AU" sz="3600"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8192" y="1981200"/>
            <a:ext cx="85076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a:t>
            </a:r>
            <a:r>
              <a:rPr lang="en-US" sz="2400" i="1"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β </a:t>
            </a:r>
            <a:r>
              <a:rPr lang="en-US" sz="2400" dirty="0">
                <a:latin typeface="Arial" panose="020B0604020202020204" pitchFamily="34" charset="0"/>
                <a:cs typeface="Arial" panose="020B0604020202020204" pitchFamily="34" charset="0"/>
              </a:rPr>
              <a:t>oxidation: </a:t>
            </a:r>
          </a:p>
          <a:p>
            <a:pPr lvl="1"/>
            <a:r>
              <a:rPr lang="en-US" sz="2400" dirty="0">
                <a:latin typeface="Arial" panose="020B0604020202020204" pitchFamily="34" charset="0"/>
                <a:cs typeface="Arial" panose="020B0604020202020204" pitchFamily="34" charset="0"/>
              </a:rPr>
              <a:t>NAD and FAD serve as electron acceptors </a:t>
            </a:r>
          </a:p>
          <a:p>
            <a:pPr lvl="1"/>
            <a:r>
              <a:rPr lang="en-US" sz="2400" dirty="0">
                <a:latin typeface="Arial" panose="020B0604020202020204" pitchFamily="34" charset="0"/>
                <a:cs typeface="Arial" panose="020B0604020202020204" pitchFamily="34" charset="0"/>
              </a:rPr>
              <a:t>the activating group is the thiol (–SH) group of coenzyme A</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fatty acid synthesis:</a:t>
            </a:r>
          </a:p>
          <a:p>
            <a:pPr lvl="1"/>
            <a:r>
              <a:rPr lang="en-US" sz="2400" dirty="0">
                <a:latin typeface="Arial" panose="020B0604020202020204" pitchFamily="34" charset="0"/>
                <a:cs typeface="Arial" panose="020B0604020202020204" pitchFamily="34" charset="0"/>
              </a:rPr>
              <a:t>the reducing agent is NADPH</a:t>
            </a:r>
          </a:p>
          <a:p>
            <a:pPr lvl="1"/>
            <a:r>
              <a:rPr lang="en-US" sz="2400" dirty="0">
                <a:latin typeface="Arial" panose="020B0604020202020204" pitchFamily="34" charset="0"/>
                <a:cs typeface="Arial" panose="020B0604020202020204" pitchFamily="34" charset="0"/>
              </a:rPr>
              <a:t>the activating groups are two different enzyme-bound –SH groups </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312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EEC00-3299-4905-BACB-ACC2E9088780}"/>
              </a:ext>
            </a:extLst>
          </p:cNvPr>
          <p:cNvSpPr>
            <a:spLocks noGrp="1"/>
          </p:cNvSpPr>
          <p:nvPr>
            <p:ph type="title"/>
          </p:nvPr>
        </p:nvSpPr>
        <p:spPr>
          <a:xfrm>
            <a:off x="0" y="152400"/>
            <a:ext cx="9144000" cy="1117645"/>
          </a:xfrm>
        </p:spPr>
        <p:txBody>
          <a:bodyPr/>
          <a:lstStyle/>
          <a:p>
            <a:r>
              <a:rPr lang="en-US" dirty="0">
                <a:solidFill>
                  <a:schemeClr val="tx1"/>
                </a:solidFill>
                <a:latin typeface="Arial" panose="020B0604020202020204" pitchFamily="34" charset="0"/>
                <a:cs typeface="Arial" panose="020B0604020202020204" pitchFamily="34" charset="0"/>
              </a:rPr>
              <a:t>Fatty Acid Synthase I (FAS I)</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8192" y="1270045"/>
            <a:ext cx="8368608" cy="246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FAS I = found in mammals</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seven active sites are in separate domains within a single multifunctional polypeptide chain</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two polypeptide chains function independently, but as a homodimer</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forms a single product</a:t>
            </a:r>
          </a:p>
        </p:txBody>
      </p:sp>
      <p:pic>
        <p:nvPicPr>
          <p:cNvPr id="3" name="Picture 2" descr="Part a shows a structure with two roughly linear halves with bumpy surface contours. The top half has a green, rounded component at the upper left labeled E R with a smaller, light green rounded piece below labeled D H. Just above the center of the place that these two green components meet, there is a small black circle labeled N A D P. Adjacent to the top right of the dark green upper component, there is a small yellow component labeled K R above a white piece that extends right and expands into a rounded right end of the overall structure. Some pieces of yellow are visible at its lower left center and to the right of the region where it curves down to become more rounded. The yellow piece that fits against the curve in the white piece has an open center and a c curved line extends from the bottom of this yellow piece to a brown circle labeled A C P from which a line continues to a larger purple oval labeled T E. At the lower left end of the light green piece at the left, a small white vertical piece connects the upper linear half with an orange, roughly oval piece labeled K S at the left side of the bottom linear half. To the right of this orange piece, there is a central white piece and then the bottom part ends with a red piece labeled M A T that protrudes slightly from its upper right side to produce a roughly triangular appearance. ">
            <a:extLst>
              <a:ext uri="{FF2B5EF4-FFF2-40B4-BE49-F238E27FC236}">
                <a16:creationId xmlns:a16="http://schemas.microsoft.com/office/drawing/2014/main" id="{F407B3DA-EF53-2343-8EEE-5BE312D92088}"/>
              </a:ext>
            </a:extLst>
          </p:cNvPr>
          <p:cNvPicPr>
            <a:picLocks noChangeAspect="1"/>
          </p:cNvPicPr>
          <p:nvPr/>
        </p:nvPicPr>
        <p:blipFill>
          <a:blip r:embed="rId3"/>
          <a:stretch>
            <a:fillRect/>
          </a:stretch>
        </p:blipFill>
        <p:spPr>
          <a:xfrm>
            <a:off x="2155401" y="3848974"/>
            <a:ext cx="2106953" cy="2823515"/>
          </a:xfrm>
          <a:prstGeom prst="rect">
            <a:avLst/>
          </a:prstGeom>
        </p:spPr>
      </p:pic>
      <p:pic>
        <p:nvPicPr>
          <p:cNvPr id="6" name="Picture 5" descr="Part b shows two roughly linear pieces that are joined in the center. The right half is brighter in color and the left half is faded. The upper right part contains dark green cylinders on top in a rounded region labeled E R and lighter green cylinders below in a smaller rounded region labeled D H. In the center of the region where the two green pieces meet, there is a linear clump of red spheres with gray and blue spheres below and this clump is labeled N A D P. To the right of the dark green region, there is a narrower region with yellow cylinders labeled K R and this contains a similar N A D P in its center. An oval region to the right extends lower down and contains white cylinders. A thin vertical white piece joins the small piece with light green cylinders with a rounded region below labeled K S that contains orange cylinders. There is a slightly thinner region of white cylinders to its right, followed by a rounded region of red cylinders labeled M A T that protrudes slightly to the upper right to produce a roughly triangular appearance. The faded left side appears similar but with all of the elements presented in the reverse order. The top piece begins with dark green cylinders on top and light green cylinders below, then has region of yellow cylinders, then a region of white cylinders. The bottom piece begins with a region of orange cylinders, then a thinner region of white cylinders, then a larger piece with red cylinders. Components are shown horizontally across the bottom as a series of shapes joined by thin black lines. From left to right, the pieces are as follows: orange rectangle labeled K S; thin white vertical rectangle; light red rectangle labeled M A T; thinner white rectangle; small light green rectangle labeled D H 1; similar small light green rectangle labeled D H 2; white rectangle connected to another white rectangle and both labeled noncatalytic domains; long green rectangle labeled E R; yellow rectangle; brown vertical oval labeled A C P; long blue rectangle labeled T E. A C P and T E are not shown in the structure.">
            <a:extLst>
              <a:ext uri="{FF2B5EF4-FFF2-40B4-BE49-F238E27FC236}">
                <a16:creationId xmlns:a16="http://schemas.microsoft.com/office/drawing/2014/main" id="{CD300838-F808-2442-9575-4424E6F88D90}"/>
              </a:ext>
            </a:extLst>
          </p:cNvPr>
          <p:cNvPicPr>
            <a:picLocks noChangeAspect="1"/>
          </p:cNvPicPr>
          <p:nvPr/>
        </p:nvPicPr>
        <p:blipFill>
          <a:blip r:embed="rId4"/>
          <a:stretch>
            <a:fillRect/>
          </a:stretch>
        </p:blipFill>
        <p:spPr>
          <a:xfrm>
            <a:off x="5029200" y="3852912"/>
            <a:ext cx="2720862" cy="2883626"/>
          </a:xfrm>
          <a:prstGeom prst="rect">
            <a:avLst/>
          </a:prstGeom>
        </p:spPr>
      </p:pic>
    </p:spTree>
    <p:extLst>
      <p:ext uri="{BB962C8B-B14F-4D97-AF65-F5344CB8AC3E}">
        <p14:creationId xmlns:p14="http://schemas.microsoft.com/office/powerpoint/2010/main" val="3834673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15FE4-601A-483F-8561-7C35E306074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Acyl Carrier Protein (ACP)</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8192" y="1524000"/>
            <a:ext cx="85076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acyl carrier protein (ACP) </a:t>
            </a:r>
            <a:r>
              <a:rPr lang="en-US" sz="2400" dirty="0">
                <a:latin typeface="Arial" panose="020B0604020202020204" pitchFamily="34" charset="0"/>
                <a:cs typeface="Arial" panose="020B0604020202020204" pitchFamily="34" charset="0"/>
              </a:rPr>
              <a:t>= shuttles the acyl group from one active site to another in sequence </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is covalently linked to the acyl group</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is part of the single FAS I polypeptide</a:t>
            </a:r>
          </a:p>
        </p:txBody>
      </p:sp>
    </p:spTree>
    <p:extLst>
      <p:ext uri="{BB962C8B-B14F-4D97-AF65-F5344CB8AC3E}">
        <p14:creationId xmlns:p14="http://schemas.microsoft.com/office/powerpoint/2010/main" val="470313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DCBA3-FE55-40D0-8914-FAD2204F19F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Overall Process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Palmitate Synthesis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55092" y="1485900"/>
            <a:ext cx="2740507"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carbons C-16 and C-15 of the palmitate are derived from the methyl and carboxyl carbon atoms, respectively, of an acetyl-CoA used to prime the system at the outset</a:t>
            </a:r>
          </a:p>
        </p:txBody>
      </p:sp>
      <p:pic>
        <p:nvPicPr>
          <p:cNvPr id="3" name="Picture 2" descr="A gray cylinder labeled fatty acid synthase consists of a series of five pieces. The left-hand piece is bonded to S above further bonded to C in a yellow square that is double bonded to O to the right and bonded to C H 3 above, all within the yellow square. A vertical brown oval angled slightly to the right overlaps the tops of the second and third components of fatty acid synthase and an eleven-carbon zigzag chain that begins in the middle of this oval extends up to connect to S above. This S bonds to C in a light red square that is double bonded to O to the right and bonded to C H 2 above within the same light red square that is further bonded to C O O minus in a green rectangle. A series of four arrows points to the right. The first arrow in the series branches to show the loss of a green square labeled C O 2. 4 H plus plus 4 e minus above is shown with an arrow pointing right above the central two arrows. This yields a structure in which the upper left side fatty acid synthase is still bonded to S above. This S is further bonded to C in a light red rectangle that is double bonded to O to the right and bonded to C H 2 within the same light red rectangle that is further bonded to C H 2 in a vertical yellow rectangle that is further bonded to C H 3 above within the same yellow rectangle. A vertical brown oval angled slightly to the right overlaps the tops of the second and third components of fatty acid synthase and an eleven-carbon zigzag chain that begins in the middle of this oval extends up to connect to S above. This S bonds to C in a blue square that is double bonded to O to the right and bonded to C H 2 above within the same blue square that is further bonded to C O O minus in a green rectangle. A series of four arrows points to the right. The first arrow in the series branches to show the loss of a green square labeled C O 2. 4 H plus plus 4 e minus above is shown with an arrow pointing right above the central two arrows. This yields a similar structure in which S bonded to the upper left of fatty acid synthase is bonded to C in a blue rectangle that is double bonded to O to the right and bonded to C H 2 above within the same blue rectangle that is further bonded to C H 2 in a light red rectangle that is further bonded to C H 2 within the same light red rectangle that is bonded to C H 2 in a yellow rectangle that is further bonded to C H 3 within the same yellow rectangle. A series of four arrows points to the right. The first arrow in the series branches to show the loss of a green square labeled C O 2. 4 H plus plus 4 e minus above is shown with an arrow pointing right above the central two arrows. This yields a similar structure in which S bonded to the upper left of fatty acid synthase is bonded to C in a blue rectangle that is double bonded to O to the right and bonded to C H 2 above within the same blue rectangle that is further bonded to C H 2 in a blue rectangle further bonded to C H 2 within the same blue rectangle that is further bonded to C H 2 in a light red rectangle that is further bonded to C H 2 within the same light red rectangle that is bonded to C H 2 in a yellow rectangle that is further bonded to C H 3 within the same yellow rectangle. A series of four arrows points to the right. The first arrow in the series branches to show the loss of a green square labeled C O 2. A dashed arrow labeled four more additions points to a product in which fatty acid synthase is shown to the left with its upper left side bonded to S H and a vertical brown oval angled slightly to the right that overlaps the tops of its second and third components and has an eleven-carbon zigzag chain that begins in the middle of this oval extends up to connect to S H. Palmitate is also present. It has a blue box at the bottom containing C double bonded to O to the lower right, bonded to O minus to the lower left, and bonded to C H 2 above further bonded to CH 2 in a blue rectangle above further bonded to C H 2 within the same blue rectangle. This pattern continues through four additional blue rectangles before C H 2 at the top of the top blue rectangle bonds to C H 2 in a light red rectangle further bonded to C H 2 within the same light red rectangle that is bonded to C H 2 in a yellow rectangle further bonded to C H 3 above within the same yellow rectangle.">
            <a:extLst>
              <a:ext uri="{FF2B5EF4-FFF2-40B4-BE49-F238E27FC236}">
                <a16:creationId xmlns:a16="http://schemas.microsoft.com/office/drawing/2014/main" id="{A0845588-4AB5-094F-A5E2-9A6371F42C75}"/>
              </a:ext>
            </a:extLst>
          </p:cNvPr>
          <p:cNvPicPr>
            <a:picLocks noChangeAspect="1"/>
          </p:cNvPicPr>
          <p:nvPr/>
        </p:nvPicPr>
        <p:blipFill>
          <a:blip r:embed="rId3"/>
          <a:stretch>
            <a:fillRect/>
          </a:stretch>
        </p:blipFill>
        <p:spPr>
          <a:xfrm>
            <a:off x="3091124" y="2127085"/>
            <a:ext cx="5924997" cy="3283115"/>
          </a:xfrm>
          <a:prstGeom prst="rect">
            <a:avLst/>
          </a:prstGeom>
        </p:spPr>
      </p:pic>
    </p:spTree>
    <p:extLst>
      <p:ext uri="{BB962C8B-B14F-4D97-AF65-F5344CB8AC3E}">
        <p14:creationId xmlns:p14="http://schemas.microsoft.com/office/powerpoint/2010/main" val="508118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3083F-D37C-4EC5-840B-81A693C18A2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Fatty Acid Synthase II (FAS II)</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18192" y="1363662"/>
            <a:ext cx="850761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FAS II = found in plants, most bacteria, and vertebrate mitochondria</a:t>
            </a:r>
          </a:p>
          <a:p>
            <a:pPr lvl="1"/>
            <a:r>
              <a:rPr lang="en-US" sz="2400" dirty="0">
                <a:latin typeface="Arial" panose="020B0604020202020204" pitchFamily="34" charset="0"/>
                <a:cs typeface="Arial" panose="020B0604020202020204" pitchFamily="34" charset="0"/>
              </a:rPr>
              <a:t>is a dissociated system</a:t>
            </a:r>
          </a:p>
          <a:p>
            <a:pPr lvl="1"/>
            <a:r>
              <a:rPr lang="en-US" sz="2400" dirty="0">
                <a:latin typeface="Arial" panose="020B0604020202020204" pitchFamily="34" charset="0"/>
                <a:cs typeface="Arial" panose="020B0604020202020204" pitchFamily="34" charset="0"/>
              </a:rPr>
              <a:t>each step in the synthesis catalyzed by a separate enzyme </a:t>
            </a:r>
          </a:p>
          <a:p>
            <a:pPr lvl="1"/>
            <a:r>
              <a:rPr lang="en-US" sz="2400" dirty="0">
                <a:latin typeface="Arial" panose="020B0604020202020204" pitchFamily="34" charset="0"/>
                <a:cs typeface="Arial" panose="020B0604020202020204" pitchFamily="34" charset="0"/>
              </a:rPr>
              <a:t>generates a variety of products</a:t>
            </a:r>
          </a:p>
        </p:txBody>
      </p:sp>
    </p:spTree>
    <p:extLst>
      <p:ext uri="{BB962C8B-B14F-4D97-AF65-F5344CB8AC3E}">
        <p14:creationId xmlns:p14="http://schemas.microsoft.com/office/powerpoint/2010/main" val="953971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C9854-E17C-4294-9878-9B8856BD6DA2}"/>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Mammalian Fatty Acid Synthase Has Multiple Active Sites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6700" y="17526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intermediates remain covalently attached as thioesters to one of two thiol groups:</a:t>
            </a:r>
          </a:p>
          <a:p>
            <a:pPr lvl="1"/>
            <a:r>
              <a:rPr lang="en-US" sz="2400" dirty="0">
                <a:latin typeface="Arial" panose="020B0604020202020204" pitchFamily="34" charset="0"/>
                <a:cs typeface="Arial" panose="020B0604020202020204" pitchFamily="34" charset="0"/>
              </a:rPr>
              <a:t>the —SH group of a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residue in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ketoacyl-ACP synthase</a:t>
            </a:r>
          </a:p>
          <a:p>
            <a:pPr lvl="1"/>
            <a:r>
              <a:rPr lang="en-US" sz="2400" dirty="0">
                <a:latin typeface="Arial" panose="020B0604020202020204" pitchFamily="34" charset="0"/>
                <a:cs typeface="Arial" panose="020B0604020202020204" pitchFamily="34" charset="0"/>
              </a:rPr>
              <a:t>the —SH group of acyl carrier protein</a:t>
            </a:r>
          </a:p>
        </p:txBody>
      </p:sp>
    </p:spTree>
    <p:extLst>
      <p:ext uri="{BB962C8B-B14F-4D97-AF65-F5344CB8AC3E}">
        <p14:creationId xmlns:p14="http://schemas.microsoft.com/office/powerpoint/2010/main" val="2197805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8F795-F630-410B-991D-F941C7D3D7F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Acyl Carrier Protein (ACP) Contains 4′-Phosphopantetheine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62048" y="1524000"/>
            <a:ext cx="425380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4′-phosphopantetheine </a:t>
            </a:r>
            <a:r>
              <a:rPr lang="en-US" sz="2400" dirty="0">
                <a:latin typeface="Arial" panose="020B0604020202020204" pitchFamily="34" charset="0"/>
                <a:cs typeface="Arial" panose="020B0604020202020204" pitchFamily="34" charset="0"/>
              </a:rPr>
              <a:t>= a prosthetic group of ACP that serves as a flexible arm</a:t>
            </a:r>
          </a:p>
          <a:p>
            <a:pPr lvl="1"/>
            <a:r>
              <a:rPr lang="en-US" sz="2400" dirty="0">
                <a:latin typeface="Arial" panose="020B0604020202020204" pitchFamily="34" charset="0"/>
                <a:cs typeface="Arial" panose="020B0604020202020204" pitchFamily="34" charset="0"/>
              </a:rPr>
              <a:t>also in coenzyme A </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tethers the </a:t>
            </a:r>
            <a:r>
              <a:rPr lang="en-US" sz="2400" dirty="0">
                <a:latin typeface="Arial" panose="020B0604020202020204" pitchFamily="34" charset="0"/>
                <a:cs typeface="Arial" panose="020B0604020202020204" pitchFamily="34" charset="0"/>
              </a:rPr>
              <a:t>fatty acyl chain to the surface of the FAS complex </a:t>
            </a:r>
          </a:p>
          <a:p>
            <a:pPr lvl="1"/>
            <a:r>
              <a:rPr lang="en-US" sz="2400" dirty="0">
                <a:latin typeface="Arial" panose="020B0604020202020204" pitchFamily="34" charset="0"/>
                <a:cs typeface="Arial" panose="020B0604020202020204" pitchFamily="34" charset="0"/>
              </a:rPr>
              <a:t>carries reaction intermediates from one active site to the next</a:t>
            </a:r>
          </a:p>
          <a:p>
            <a:pPr lvl="1"/>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wo vertical molecules are shown side-by-side. The right-hand molecule is labeled coenzyme A. A vertical brown oval labeled A C P is bonded to C H 2 above that is connected to O above by a bond intersected by a dashed line to the right representing the bottom boundary of a bracket that extends to the top of the molecule and is labeled, 4 prime-phosphopantetheine. To the left of the bond between C H 2 and O, text reads, S e r side chain. Beginning at A C P, the vertical chain is C H 2 bonded to O bonded to P double bonded to O to the right, bonded to O minus to the left, and connected to O above by another bond intersected by a dashed line that marks the beginning of a bracket representing the bottom of pantothenic acid. This O is further bonded to C H 2 bonded to C bonded to C H 3 to the left and right and to C above bonded to C double bonded to O to the right and bonded to N H above further bonded to C H 2 bonded to C H 2 bonded to C double bonded to O to the right and bonded to N H above by a bond intersected by a dashed line to a bracket representing the top of pantothenic acid. This N H is further bonded to C H 2 bonded to C H 2 bonded to S H in a light red box. Accompanying text reads, malonyl groups are esterified to the further bonded S H group. Coenzyme A begins with 3 prime-phospho-A M P, which has a bond to O above intersected by the dashed vertical line marking the start of 4 prime-phosphopantetheine to the right. From that point, its structure is the same as the left-hand molecule except that the top S H is not in a light red box.">
            <a:extLst>
              <a:ext uri="{FF2B5EF4-FFF2-40B4-BE49-F238E27FC236}">
                <a16:creationId xmlns:a16="http://schemas.microsoft.com/office/drawing/2014/main" id="{10530EEB-E34A-E44E-82A6-AEDFC580BB6B}"/>
              </a:ext>
            </a:extLst>
          </p:cNvPr>
          <p:cNvPicPr>
            <a:picLocks noChangeAspect="1"/>
          </p:cNvPicPr>
          <p:nvPr/>
        </p:nvPicPr>
        <p:blipFill>
          <a:blip r:embed="rId3"/>
          <a:stretch>
            <a:fillRect/>
          </a:stretch>
        </p:blipFill>
        <p:spPr>
          <a:xfrm>
            <a:off x="4628145" y="1524000"/>
            <a:ext cx="4197663" cy="5029200"/>
          </a:xfrm>
          <a:prstGeom prst="rect">
            <a:avLst/>
          </a:prstGeom>
        </p:spPr>
      </p:pic>
    </p:spTree>
    <p:extLst>
      <p:ext uri="{BB962C8B-B14F-4D97-AF65-F5344CB8AC3E}">
        <p14:creationId xmlns:p14="http://schemas.microsoft.com/office/powerpoint/2010/main" val="4048142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2FE10-F9DA-47C1-AE23-F471D9E0E011}"/>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Fatty Acid Synthase Receives the Acetyl and Malonyl Groups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6700" y="17526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two thiol groups on the enzyme complex must first be charged with the correct acyl groups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malonyl/acetyl-CoA–ACP transferase </a:t>
            </a:r>
            <a:r>
              <a:rPr lang="en-US" sz="2400" dirty="0">
                <a:latin typeface="Arial" panose="020B0604020202020204" pitchFamily="34" charset="0"/>
                <a:cs typeface="Arial" panose="020B0604020202020204" pitchFamily="34" charset="0"/>
              </a:rPr>
              <a:t>(MAT) domain = catalyzes two reactions:</a:t>
            </a:r>
          </a:p>
          <a:p>
            <a:pPr lvl="1"/>
            <a:r>
              <a:rPr lang="en-US" sz="2400" dirty="0">
                <a:latin typeface="Arial" panose="020B0604020202020204" pitchFamily="34" charset="0"/>
                <a:cs typeface="Arial" panose="020B0604020202020204" pitchFamily="34" charset="0"/>
              </a:rPr>
              <a:t>the transfer of the acetyl group of acetyl-CoA to ACP (which is then transferred to </a:t>
            </a:r>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ketoacyl-ACP synthase </a:t>
            </a:r>
            <a:r>
              <a:rPr lang="en-US" sz="2400" dirty="0">
                <a:latin typeface="Arial" panose="020B0604020202020204" pitchFamily="34" charset="0"/>
                <a:cs typeface="Arial" panose="020B0604020202020204" pitchFamily="34" charset="0"/>
              </a:rPr>
              <a:t>(KS))</a:t>
            </a:r>
          </a:p>
          <a:p>
            <a:pPr lvl="1"/>
            <a:r>
              <a:rPr lang="en-US" sz="2400" dirty="0">
                <a:latin typeface="Arial" panose="020B0604020202020204" pitchFamily="34" charset="0"/>
                <a:cs typeface="Arial" panose="020B0604020202020204" pitchFamily="34" charset="0"/>
              </a:rPr>
              <a:t>the transfer of the malonyl group from malonyl-CoA to the —SH group of ACP </a:t>
            </a:r>
          </a:p>
          <a:p>
            <a:pPr lvl="1"/>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2078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2E761-43FC-4D8C-9A3B-D3C137ECC05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Activation of the Acetyl and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Malonyl Groups</a:t>
            </a:r>
            <a:endParaRPr lang="en-AU" dirty="0"/>
          </a:p>
        </p:txBody>
      </p:sp>
      <p:pic>
        <p:nvPicPr>
          <p:cNvPr id="4" name="Picture 3" descr="Part a shows the structure of the mammalian F A S Roman numeral 1 complex. It is a crescent-shaped structure with a yellow piece labeled K R and beta-ketoacyl-A C P at the upper right. A strand extends right from this yellow piece to a brown oval labeled A C P below that contains a black 11-carbon zigzag chain that ends with a bond to S H. A green piece labeled E R and enoyl-A C P reductase it to the left of the yellow piece, then a light green piece labeled D H and beta-hydroxyacyl-A C P dehydratase forms the curved downward left side of the structure before joining to a long red piece labeled M A T and malonyl/acetyl-Co A- A C P transferase that curves back toward the left front to meet an orange piece labeled K S and beta-ketoacyl-A C P synthase that is rounded at its end, where it has a bond to H S. Acetyl Co A is shown to the lower left as C H 3 bonded to C double bonded to O to the upper right and bonded to S bonded to Co A to the lower right. Acetyl Co A is enclosed in a yellow rectangle except for S bonded to Co A. An arrow pointing right from acetyl Co A to Co A – S H crosses a downward arrow from the F A S Roman numeral 1 complex above that points down to show the same structure in part b. This partial figure starts with step 5 in the sequence. Step 5: Translocation of butyryl group to C y s on beta-ketoacyl-A C P synthase. This yields a structure in which only the curved red piece labeled M A T is highlighted. The brown oval labeled A C P bends down to touch K S and its zigzag chain extends into K S to end with a bond to H S. K S has a bond to S to the left further bonded to C in a light red box double bonded to O above and bonded to C H 2 to the left in the same box further bonded to C H 2 in a yellow rectangle further bonded to C H 3 in the same rectangle. From this structure, the dashed arrow labeled step 6 points down to the right as previously described.">
            <a:extLst>
              <a:ext uri="{FF2B5EF4-FFF2-40B4-BE49-F238E27FC236}">
                <a16:creationId xmlns:a16="http://schemas.microsoft.com/office/drawing/2014/main" id="{BB73C9BA-FA1E-A541-97E3-0C4E037986A8}"/>
              </a:ext>
            </a:extLst>
          </p:cNvPr>
          <p:cNvPicPr>
            <a:picLocks noChangeAspect="1"/>
          </p:cNvPicPr>
          <p:nvPr/>
        </p:nvPicPr>
        <p:blipFill>
          <a:blip r:embed="rId3"/>
          <a:stretch>
            <a:fillRect/>
          </a:stretch>
        </p:blipFill>
        <p:spPr>
          <a:xfrm>
            <a:off x="1654219" y="1524000"/>
            <a:ext cx="5835562" cy="5030219"/>
          </a:xfrm>
          <a:prstGeom prst="rect">
            <a:avLst/>
          </a:prstGeom>
        </p:spPr>
      </p:pic>
    </p:spTree>
    <p:extLst>
      <p:ext uri="{BB962C8B-B14F-4D97-AF65-F5344CB8AC3E}">
        <p14:creationId xmlns:p14="http://schemas.microsoft.com/office/powerpoint/2010/main" val="4230897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0F3F7-AC04-4B8B-80D3-F7711A8ED9B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 1: Condensation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62048" y="1524000"/>
            <a:ext cx="347175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formal Claisen condensation of the activated acetyl and malonyl groups yields </a:t>
            </a:r>
            <a:r>
              <a:rPr lang="en-US" sz="2400" b="1" dirty="0" err="1">
                <a:latin typeface="Arial" panose="020B0604020202020204" pitchFamily="34" charset="0"/>
                <a:cs typeface="Arial" panose="020B0604020202020204" pitchFamily="34" charset="0"/>
              </a:rPr>
              <a:t>acetoacetyl</a:t>
            </a:r>
            <a:r>
              <a:rPr lang="en-US" sz="2400" b="1" dirty="0">
                <a:latin typeface="Arial" panose="020B0604020202020204" pitchFamily="34" charset="0"/>
                <a:cs typeface="Arial" panose="020B0604020202020204" pitchFamily="34" charset="0"/>
              </a:rPr>
              <a:t>-ACP </a:t>
            </a:r>
            <a:r>
              <a:rPr lang="en-US" sz="2400" dirty="0">
                <a:latin typeface="Arial" panose="020B0604020202020204" pitchFamily="34" charset="0"/>
                <a:cs typeface="Arial" panose="020B0604020202020204" pitchFamily="34" charset="0"/>
              </a:rPr>
              <a:t>and CO</a:t>
            </a:r>
            <a:r>
              <a:rPr lang="en-US" sz="2400" baseline="-25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p:txBody>
      </p:sp>
      <p:pic>
        <p:nvPicPr>
          <p:cNvPr id="4" name="Picture 3" descr="Step 1: Condensation (K S). An arrow points down accompanied by the loss of C O 2 in a green box. This yields a similar molecule in which K S is only bonded to S H, K R at the upper right is highlighted in yellow, and the brown oval labeled A C P has bent back across K R so that its zigzag chain leads to S just to the upper right of K R further bonded to C in a light red box double bonded to O above and bonded to C H 2 to the right within the same light red box further bonded to C in a yellow box double bonded to O below and bonded to C H 3 to the right within the same box. Text below reads beta-ketobutyryl-A C P. ">
            <a:extLst>
              <a:ext uri="{FF2B5EF4-FFF2-40B4-BE49-F238E27FC236}">
                <a16:creationId xmlns:a16="http://schemas.microsoft.com/office/drawing/2014/main" id="{4F515C27-3C6F-2D4E-B729-132523F6457B}"/>
              </a:ext>
            </a:extLst>
          </p:cNvPr>
          <p:cNvPicPr>
            <a:picLocks noChangeAspect="1"/>
          </p:cNvPicPr>
          <p:nvPr/>
        </p:nvPicPr>
        <p:blipFill>
          <a:blip r:embed="rId3"/>
          <a:stretch>
            <a:fillRect/>
          </a:stretch>
        </p:blipFill>
        <p:spPr>
          <a:xfrm>
            <a:off x="4419600" y="1492102"/>
            <a:ext cx="4165468" cy="4724400"/>
          </a:xfrm>
          <a:prstGeom prst="rect">
            <a:avLst/>
          </a:prstGeom>
        </p:spPr>
      </p:pic>
    </p:spTree>
    <p:extLst>
      <p:ext uri="{BB962C8B-B14F-4D97-AF65-F5344CB8AC3E}">
        <p14:creationId xmlns:p14="http://schemas.microsoft.com/office/powerpoint/2010/main" val="4268518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472" y="30480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141CC19-4957-474E-B856-824C63081C4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Anabolism is not simply the reverse of catabolism. </a:t>
            </a:r>
            <a:r>
              <a:rPr lang="en-US" sz="2400" dirty="0">
                <a:latin typeface="Arial" panose="020B0604020202020204" pitchFamily="34" charset="0"/>
                <a:cs typeface="Arial" panose="020B0604020202020204" pitchFamily="34" charset="0"/>
              </a:rPr>
              <a:t>Biosynthetic pathways typically diverge from breakdown pathways to overcome irreversible steps in catabolism.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1C7A767E-753D-4857-ABC2-D4987E0A4D5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472" y="30480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9F9FC75-FF34-460D-80BB-23FEA86E6A1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Anabolism is not simply the reverse of catabolism. </a:t>
            </a:r>
            <a:r>
              <a:rPr lang="en-US" sz="2400" dirty="0">
                <a:latin typeface="Arial" panose="020B0604020202020204" pitchFamily="34" charset="0"/>
                <a:cs typeface="Arial" panose="020B0604020202020204" pitchFamily="34" charset="0"/>
              </a:rPr>
              <a:t>Biosynthetic pathways typically diverge from breakdown pathways to overcome irreversible steps in catabolism.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051947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91071917-0E25-47BD-96DE-7885FFB7D21C}"/>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556" y="324256"/>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C3EBB5E-7928-47C2-AADC-960ED771BCB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Like other anabolic pathways, the reaction sequences in lipid biosynthesis are endergonic and reductive. </a:t>
            </a:r>
            <a:r>
              <a:rPr lang="en-US" sz="2400" dirty="0">
                <a:latin typeface="Arial" panose="020B0604020202020204" pitchFamily="34" charset="0"/>
                <a:cs typeface="Arial" panose="020B0604020202020204" pitchFamily="34" charset="0"/>
              </a:rPr>
              <a:t>They use ATP as a source of metabolic energy and a reduced electron carrier (usually NADPH) as a reductant.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0875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2672C-E995-42C7-86AD-58414AC3C440}"/>
              </a:ext>
            </a:extLst>
          </p:cNvPr>
          <p:cNvSpPr>
            <a:spLocks noGrp="1"/>
          </p:cNvSpPr>
          <p:nvPr>
            <p:ph type="title"/>
          </p:nvPr>
        </p:nvSpPr>
        <p:spPr>
          <a:xfrm>
            <a:off x="0" y="152400"/>
            <a:ext cx="9144000" cy="1447800"/>
          </a:xfrm>
        </p:spPr>
        <p:txBody>
          <a:bodyPr/>
          <a:lstStyle/>
          <a:p>
            <a:r>
              <a:rPr lang="en-US" sz="3400" dirty="0">
                <a:solidFill>
                  <a:schemeClr val="tx1"/>
                </a:solidFill>
                <a:latin typeface="Arial" panose="020B0604020202020204" pitchFamily="34" charset="0"/>
                <a:cs typeface="Arial" panose="020B0604020202020204" pitchFamily="34" charset="0"/>
              </a:rPr>
              <a:t>The Use of Activated Malonyl Groups Makes Condensation Thermodynamically Favorable</a:t>
            </a:r>
            <a:endParaRPr lang="en-AU" sz="3400"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800" y="21336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coupling the condensation to the decarboxylation of the malonyl group renders the overall process highly exergonic</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by using activated malonyl groups in the synthesis of fatty acids and activated acetate in their degradation, the cell makes both processes energetically favorable</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105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C378A-3269-41BE-8E06-A5229242770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 2: Reduction of the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Carbonyl Group</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21524" y="1524001"/>
            <a:ext cx="850095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ketoacyl-ACP reductase </a:t>
            </a:r>
            <a:r>
              <a:rPr lang="en-US" sz="2400" dirty="0">
                <a:latin typeface="Arial" panose="020B0604020202020204" pitchFamily="34" charset="0"/>
                <a:cs typeface="Arial" panose="020B0604020202020204" pitchFamily="34" charset="0"/>
              </a:rPr>
              <a:t>(KR) = catalyzes the reduction of the carbonyl group at C-3 of </a:t>
            </a:r>
            <a:r>
              <a:rPr lang="en-US" sz="2400" dirty="0" err="1">
                <a:latin typeface="Arial" panose="020B0604020202020204" pitchFamily="34" charset="0"/>
                <a:cs typeface="Arial" panose="020B0604020202020204" pitchFamily="34" charset="0"/>
              </a:rPr>
              <a:t>acetoacetyl</a:t>
            </a:r>
            <a:r>
              <a:rPr lang="en-US" sz="2400" dirty="0">
                <a:latin typeface="Arial" panose="020B0604020202020204" pitchFamily="34" charset="0"/>
                <a:cs typeface="Arial" panose="020B0604020202020204" pitchFamily="34" charset="0"/>
              </a:rPr>
              <a:t>-CoA to form </a:t>
            </a:r>
            <a:r>
              <a:rPr lang="en-US" sz="20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hydroxybutyryl</a:t>
            </a:r>
            <a:r>
              <a:rPr lang="en-US" sz="2400" dirty="0">
                <a:latin typeface="Arial" panose="020B0604020202020204" pitchFamily="34" charset="0"/>
                <a:cs typeface="Arial" panose="020B0604020202020204" pitchFamily="34" charset="0"/>
              </a:rPr>
              <a:t>-ACP </a:t>
            </a:r>
          </a:p>
          <a:p>
            <a:pPr lvl="1"/>
            <a:r>
              <a:rPr lang="en-US" sz="2400" dirty="0">
                <a:latin typeface="Arial" panose="020B0604020202020204" pitchFamily="34" charset="0"/>
                <a:cs typeface="Arial" panose="020B0604020202020204" pitchFamily="34" charset="0"/>
              </a:rPr>
              <a:t>uses NADPH as the electron donor</a:t>
            </a:r>
          </a:p>
          <a:p>
            <a:endParaRPr lang="en-US" sz="2400" dirty="0"/>
          </a:p>
        </p:txBody>
      </p:sp>
      <p:pic>
        <p:nvPicPr>
          <p:cNvPr id="4" name="Picture 3" descr="Step 2: Reduction of beta-keto group (K R). An arrow curves down to the left to the bottom center structure, labeled D-beta-hydroxybutyryl-A C P. An accompanying curved arrow shows the addition of an orange oval labeled N A D P H plus H plus and loss of N A D P plus. This structure no longer has K R highlighted. The brown oval labeled A C P has bent left to overlap D H at the left side, which is highlighted in green. The zigzag chain from A C P leads to S bonded to C in the light red box that is double bonded to O above and bonded to C H 2 to the left in the same light red box that is further bonded to C H in a yellow box that is further bonded to O H below and to C H 3 to the left in the same yellow box. ">
            <a:extLst>
              <a:ext uri="{FF2B5EF4-FFF2-40B4-BE49-F238E27FC236}">
                <a16:creationId xmlns:a16="http://schemas.microsoft.com/office/drawing/2014/main" id="{4F515C27-3C6F-2D4E-B729-132523F6457B}"/>
              </a:ext>
            </a:extLst>
          </p:cNvPr>
          <p:cNvPicPr>
            <a:picLocks noChangeAspect="1"/>
          </p:cNvPicPr>
          <p:nvPr/>
        </p:nvPicPr>
        <p:blipFill>
          <a:blip r:embed="rId3"/>
          <a:stretch>
            <a:fillRect/>
          </a:stretch>
        </p:blipFill>
        <p:spPr>
          <a:xfrm>
            <a:off x="1172048" y="3271768"/>
            <a:ext cx="6799904" cy="3410543"/>
          </a:xfrm>
          <a:prstGeom prst="rect">
            <a:avLst/>
          </a:prstGeom>
        </p:spPr>
      </p:pic>
    </p:spTree>
    <p:extLst>
      <p:ext uri="{BB962C8B-B14F-4D97-AF65-F5344CB8AC3E}">
        <p14:creationId xmlns:p14="http://schemas.microsoft.com/office/powerpoint/2010/main" val="1864908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9F1AB-41FE-463C-8B14-0068609F357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 3: Dehydration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21524" y="1524000"/>
            <a:ext cx="333607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b="1"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hydroxyacyl</a:t>
            </a:r>
            <a:r>
              <a:rPr lang="en-US" sz="2400" b="1" dirty="0">
                <a:latin typeface="Arial" panose="020B0604020202020204" pitchFamily="34" charset="0"/>
                <a:cs typeface="Arial" panose="020B0604020202020204" pitchFamily="34" charset="0"/>
              </a:rPr>
              <a:t>-ACP dehydratase </a:t>
            </a:r>
            <a:r>
              <a:rPr lang="en-US" sz="2400" dirty="0">
                <a:latin typeface="Arial" panose="020B0604020202020204" pitchFamily="34" charset="0"/>
                <a:cs typeface="Arial" panose="020B0604020202020204" pitchFamily="34" charset="0"/>
              </a:rPr>
              <a:t>(DH) = catalyzes the formation of </a:t>
            </a:r>
            <a:r>
              <a:rPr lang="en-US" sz="2400" b="1" i="1" dirty="0">
                <a:latin typeface="Arial" panose="020B0604020202020204" pitchFamily="34" charset="0"/>
                <a:cs typeface="Arial" panose="020B0604020202020204" pitchFamily="34" charset="0"/>
              </a:rPr>
              <a:t>trans-</a:t>
            </a:r>
            <a:r>
              <a:rPr lang="en-US" sz="2400" dirty="0">
                <a:latin typeface="Arial" panose="020B0604020202020204" pitchFamily="34" charset="0"/>
                <a:cs typeface="Arial" panose="020B0604020202020204" pitchFamily="34" charset="0"/>
              </a:rPr>
              <a:t>∆</a:t>
            </a:r>
            <a:r>
              <a:rPr lang="en-US" sz="2400" b="1"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butenoyl</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ACP </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elements of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are removed from C-2 and C-3 of </a:t>
            </a:r>
            <a:r>
              <a:rPr lang="en-US" sz="2000" dirty="0">
                <a:latin typeface="Arial" panose="020B0604020202020204" pitchFamily="34" charset="0"/>
                <a:cs typeface="Arial" panose="020B0604020202020204" pitchFamily="34" charset="0"/>
              </a:rPr>
              <a:t>D</a:t>
            </a:r>
            <a:r>
              <a:rPr lang="en-US"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hydroxybutyryl</a:t>
            </a:r>
            <a:r>
              <a:rPr lang="en-US" sz="2400" dirty="0">
                <a:latin typeface="Arial" panose="020B0604020202020204" pitchFamily="34" charset="0"/>
                <a:cs typeface="Arial" panose="020B0604020202020204" pitchFamily="34" charset="0"/>
              </a:rPr>
              <a:t>-ACP </a:t>
            </a:r>
            <a:endParaRPr lang="en-US" sz="2400" dirty="0"/>
          </a:p>
        </p:txBody>
      </p:sp>
      <p:pic>
        <p:nvPicPr>
          <p:cNvPr id="4" name="Picture 3" descr="Step 3: Dehydration (D H). An arrow curves up to italicized trans end italics-delta superscript 2-butenoyl-A C P with an arrow that branches away to show the loss of A C P. This is a similar molecule with only green E R at the top highlighted. The brown oval labeled A C P has curved to angle up over the bottom of E R with its zigzag chain extending to S to the upper left that is bonded to C in a light red box double bonded to O above and bonded to C H to the left within the same light red box that is further double bonded to C H in a yellow rectangle that is bonded to C H 3 within the same yellow rectangle. ">
            <a:extLst>
              <a:ext uri="{FF2B5EF4-FFF2-40B4-BE49-F238E27FC236}">
                <a16:creationId xmlns:a16="http://schemas.microsoft.com/office/drawing/2014/main" id="{4F515C27-3C6F-2D4E-B729-132523F6457B}"/>
              </a:ext>
            </a:extLst>
          </p:cNvPr>
          <p:cNvPicPr>
            <a:picLocks noChangeAspect="1"/>
          </p:cNvPicPr>
          <p:nvPr/>
        </p:nvPicPr>
        <p:blipFill>
          <a:blip r:embed="rId3"/>
          <a:stretch>
            <a:fillRect/>
          </a:stretch>
        </p:blipFill>
        <p:spPr>
          <a:xfrm>
            <a:off x="3908083" y="1828800"/>
            <a:ext cx="4914393" cy="3445102"/>
          </a:xfrm>
          <a:prstGeom prst="rect">
            <a:avLst/>
          </a:prstGeom>
        </p:spPr>
      </p:pic>
    </p:spTree>
    <p:extLst>
      <p:ext uri="{BB962C8B-B14F-4D97-AF65-F5344CB8AC3E}">
        <p14:creationId xmlns:p14="http://schemas.microsoft.com/office/powerpoint/2010/main" val="2523713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F75D5-C564-4904-9435-C2717C12767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 4: Reduction of the Double Bond</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99752" y="1752600"/>
            <a:ext cx="386947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enoyl-ACP reductase </a:t>
            </a:r>
            <a:r>
              <a:rPr lang="en-US" sz="2400" dirty="0">
                <a:latin typeface="Arial" panose="020B0604020202020204" pitchFamily="34" charset="0"/>
                <a:cs typeface="Arial" panose="020B0604020202020204" pitchFamily="34" charset="0"/>
              </a:rPr>
              <a:t>(ER) = catalyzes the reduction of the double bond of </a:t>
            </a:r>
            <a:r>
              <a:rPr lang="en-US" sz="2400" i="1" dirty="0">
                <a:latin typeface="Arial" panose="020B0604020202020204" pitchFamily="34" charset="0"/>
                <a:cs typeface="Arial" panose="020B0604020202020204" pitchFamily="34" charset="0"/>
              </a:rPr>
              <a:t>trans-</a:t>
            </a:r>
            <a:r>
              <a:rPr lang="en-US" sz="2400" dirty="0">
                <a:latin typeface="Arial" panose="020B0604020202020204" pitchFamily="34" charset="0"/>
                <a:cs typeface="Arial" panose="020B0604020202020204" pitchFamily="34" charset="0"/>
              </a:rPr>
              <a:t>∆</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-butenoyl-ACP to form </a:t>
            </a:r>
            <a:r>
              <a:rPr lang="en-US" sz="2400" b="1" dirty="0">
                <a:latin typeface="Arial" panose="020B0604020202020204" pitchFamily="34" charset="0"/>
                <a:cs typeface="Arial" panose="020B0604020202020204" pitchFamily="34" charset="0"/>
              </a:rPr>
              <a:t>butyryl-ACP </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uses NADPH as the electron donor</a:t>
            </a:r>
          </a:p>
        </p:txBody>
      </p:sp>
      <p:pic>
        <p:nvPicPr>
          <p:cNvPr id="4" name="Picture 3" descr="Step 4: Reduction of double bond (E R). This yields butyryl-A C P. Only the orange lobe labeled K S at the lower left is highlighted and it is bonded to H S. The brown oval labeled A C P overlaps the upper right of K S and its zigzag chain runs left to C in a light red box double bonded to O above and bonded to C H 2 to the left in the same box further bonded to C H 2 in a yellow rectangle further bonded to C H 3 in the same rectangle. ">
            <a:extLst>
              <a:ext uri="{FF2B5EF4-FFF2-40B4-BE49-F238E27FC236}">
                <a16:creationId xmlns:a16="http://schemas.microsoft.com/office/drawing/2014/main" id="{4F515C27-3C6F-2D4E-B729-132523F6457B}"/>
              </a:ext>
            </a:extLst>
          </p:cNvPr>
          <p:cNvPicPr>
            <a:picLocks noChangeAspect="1"/>
          </p:cNvPicPr>
          <p:nvPr/>
        </p:nvPicPr>
        <p:blipFill>
          <a:blip r:embed="rId3"/>
          <a:stretch>
            <a:fillRect/>
          </a:stretch>
        </p:blipFill>
        <p:spPr>
          <a:xfrm>
            <a:off x="5105400" y="1524000"/>
            <a:ext cx="3047255" cy="5159375"/>
          </a:xfrm>
          <a:prstGeom prst="rect">
            <a:avLst/>
          </a:prstGeom>
        </p:spPr>
      </p:pic>
    </p:spTree>
    <p:extLst>
      <p:ext uri="{BB962C8B-B14F-4D97-AF65-F5344CB8AC3E}">
        <p14:creationId xmlns:p14="http://schemas.microsoft.com/office/powerpoint/2010/main" val="4122992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CED5E-27B6-46E0-B824-94EB2DC062ED}"/>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Fatty Acid Synthase Reactions Are Repeated to Form Palmitate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6700" y="17526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production of butyryl-ACP marks completion of one pass through the fatty acid synthase complex</a:t>
            </a:r>
          </a:p>
          <a:p>
            <a:pPr lvl="1"/>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2136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4250-89F3-49A5-A45B-9190F3BDF5CF}"/>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Step 5: Transfer of the </a:t>
            </a:r>
            <a:br>
              <a:rPr lang="en-US" sz="3400" dirty="0">
                <a:solidFill>
                  <a:schemeClr val="tx1"/>
                </a:solidFill>
                <a:latin typeface="Arial" panose="020B0604020202020204" pitchFamily="34" charset="0"/>
                <a:cs typeface="Arial" panose="020B0604020202020204" pitchFamily="34" charset="0"/>
              </a:rPr>
            </a:br>
            <a:r>
              <a:rPr lang="en-US" sz="3400" dirty="0">
                <a:solidFill>
                  <a:schemeClr val="tx1"/>
                </a:solidFill>
                <a:latin typeface="Arial" panose="020B0604020202020204" pitchFamily="34" charset="0"/>
                <a:cs typeface="Arial" panose="020B0604020202020204" pitchFamily="34" charset="0"/>
              </a:rPr>
              <a:t>Butyryl Group</a:t>
            </a:r>
            <a:endParaRPr lang="en-AU" sz="3400"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80138" y="1735155"/>
            <a:ext cx="353818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butyryl group is transferred from the </a:t>
            </a:r>
            <a:r>
              <a:rPr lang="en-US" sz="2400" dirty="0" err="1">
                <a:latin typeface="Arial" panose="020B0604020202020204" pitchFamily="34" charset="0"/>
                <a:cs typeface="Arial" panose="020B0604020202020204" pitchFamily="34" charset="0"/>
              </a:rPr>
              <a:t>phosphopantetheine</a:t>
            </a:r>
            <a:r>
              <a:rPr lang="en-US" sz="2400" dirty="0">
                <a:latin typeface="Arial" panose="020B0604020202020204" pitchFamily="34" charset="0"/>
                <a:cs typeface="Arial" panose="020B0604020202020204" pitchFamily="34" charset="0"/>
              </a:rPr>
              <a:t> —SH group of ACP to the </a:t>
            </a:r>
            <a:r>
              <a:rPr lang="en-US" sz="2400" dirty="0" err="1">
                <a:latin typeface="Arial" panose="020B0604020202020204" pitchFamily="34" charset="0"/>
                <a:cs typeface="Arial" panose="020B0604020202020204" pitchFamily="34" charset="0"/>
              </a:rPr>
              <a:t>Cys</a:t>
            </a:r>
            <a:r>
              <a:rPr lang="en-US" sz="2400" dirty="0">
                <a:latin typeface="Arial" panose="020B0604020202020204" pitchFamily="34" charset="0"/>
                <a:cs typeface="Arial" panose="020B0604020202020204" pitchFamily="34" charset="0"/>
              </a:rPr>
              <a:t> —SH group of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ketoacyl-ACP synthase</a:t>
            </a:r>
          </a:p>
        </p:txBody>
      </p:sp>
      <p:pic>
        <p:nvPicPr>
          <p:cNvPr id="4" name="Picture 3" descr="Step 5: Translocation of butyryl group to C y s on beta-ketoacyl-A C P synthase. This yields a structure in which only the curved red piece labeled M A T is highlighted. The brown oval labeled A C P bends down to touch K S and its zigzag chain extends into K S to end with a bond to H S. K S has a bond to S to the left further bonded to C in a light red box double bonded to O above and bonded to C H 2 to the left in the same box further bonded to C H 2 in a yellow rectangle further bonded to C H 3 in the same rectangle. From this structure, the dashed arrow labeled step 6 points down to the right as previously described.">
            <a:extLst>
              <a:ext uri="{FF2B5EF4-FFF2-40B4-BE49-F238E27FC236}">
                <a16:creationId xmlns:a16="http://schemas.microsoft.com/office/drawing/2014/main" id="{4F515C27-3C6F-2D4E-B729-132523F6457B}"/>
              </a:ext>
            </a:extLst>
          </p:cNvPr>
          <p:cNvPicPr>
            <a:picLocks noChangeAspect="1"/>
          </p:cNvPicPr>
          <p:nvPr/>
        </p:nvPicPr>
        <p:blipFill>
          <a:blip r:embed="rId3"/>
          <a:stretch>
            <a:fillRect/>
          </a:stretch>
        </p:blipFill>
        <p:spPr>
          <a:xfrm>
            <a:off x="3751452" y="1715277"/>
            <a:ext cx="5148418" cy="4055827"/>
          </a:xfrm>
          <a:prstGeom prst="rect">
            <a:avLst/>
          </a:prstGeom>
        </p:spPr>
      </p:pic>
    </p:spTree>
    <p:extLst>
      <p:ext uri="{BB962C8B-B14F-4D97-AF65-F5344CB8AC3E}">
        <p14:creationId xmlns:p14="http://schemas.microsoft.com/office/powerpoint/2010/main" val="1234552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86BC6-4AC6-4248-9FA3-A807728FE46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Step 6: Recharging ACP</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66373" y="1363663"/>
            <a:ext cx="8600367"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ACP is recharged by the linkage of another malonyl group to the unoccupied </a:t>
            </a:r>
            <a:r>
              <a:rPr lang="en-US" sz="2400" dirty="0" err="1">
                <a:latin typeface="Arial" panose="020B0604020202020204" pitchFamily="34" charset="0"/>
                <a:cs typeface="Arial" panose="020B0604020202020204" pitchFamily="34" charset="0"/>
              </a:rPr>
              <a:t>phosphopantetheine</a:t>
            </a:r>
            <a:r>
              <a:rPr lang="en-US" sz="2400" dirty="0">
                <a:latin typeface="Arial" panose="020B0604020202020204" pitchFamily="34" charset="0"/>
                <a:cs typeface="Arial" panose="020B0604020202020204" pitchFamily="34" charset="0"/>
              </a:rPr>
              <a:t> —SH group</a:t>
            </a:r>
          </a:p>
          <a:p>
            <a:endParaRPr lang="en-US" sz="2400" dirty="0"/>
          </a:p>
        </p:txBody>
      </p:sp>
      <p:pic>
        <p:nvPicPr>
          <p:cNvPr id="4" name="Picture 3" descr="In the structure, A C P has bent left so that its zigzag chain ending with H S extends into the left-hand lobe labeled K S. This lobe, labeled K S, has a bond to S to the left further bonded to C in a yellow rectangle double bonded to O above and bonded to C H 3 to the left, all within the same yellow rectangle. An arrow points down from this structure to a similar structure below and is crossed by an arrow pointing left from malonyl-Co A to Co A – S H. Malonyl-Co A is shown as a green rectangle containing C double bonded to O to the upper left and bonded to O minus to the lower left, all within the green rectangle, and also bonded to C H 2 to the right in a light red box that is further bonded to C double bonded to O within the light red box and bonded to S below outside of the box further bonded to Co A. A dashed line indicating the place where these two arrows meet represents step 6 points from a version of the F A S Roman numeral 1 complex that is similar except that the segment labeled K S is bonded to S further bonded to C in a light red rectangle double bonded to O above and bonded to C H 2 to the left within the same light red rectangle that is bonded to C H 2 in a yellow rectangle that is further bonded to C H 3 within the same rectangle. Text accompanying the dashed line reads, Recharging of A C P with another malonyl group (M A T). This yields the center right molecule, which is similar except for the following differences: M A T is gray instead of red; K S is highlighted in orange and bonded to S to the left further bonded to C in a yellow rectangle that is double bonded to O below and bonded to C H 3 to the left within the same yellow rectangle; the brown oval labeled A C P has bent to be positioned horizontally across the top of K S with its zigzag chain extending left to S bonded to C in a light red box further double bonded to O above and bonded to C H 2 to the left within the same box further bonded to C in a green box double bonded to O to the upper left and bonded to O minus to the lower left within the same green box.">
            <a:extLst>
              <a:ext uri="{FF2B5EF4-FFF2-40B4-BE49-F238E27FC236}">
                <a16:creationId xmlns:a16="http://schemas.microsoft.com/office/drawing/2014/main" id="{4F515C27-3C6F-2D4E-B729-132523F6457B}"/>
              </a:ext>
            </a:extLst>
          </p:cNvPr>
          <p:cNvPicPr>
            <a:picLocks noChangeAspect="1"/>
          </p:cNvPicPr>
          <p:nvPr/>
        </p:nvPicPr>
        <p:blipFill>
          <a:blip r:embed="rId3"/>
          <a:stretch>
            <a:fillRect/>
          </a:stretch>
        </p:blipFill>
        <p:spPr>
          <a:xfrm>
            <a:off x="1594756" y="2492928"/>
            <a:ext cx="5943600" cy="3763594"/>
          </a:xfrm>
          <a:prstGeom prst="rect">
            <a:avLst/>
          </a:prstGeom>
        </p:spPr>
      </p:pic>
    </p:spTree>
    <p:extLst>
      <p:ext uri="{BB962C8B-B14F-4D97-AF65-F5344CB8AC3E}">
        <p14:creationId xmlns:p14="http://schemas.microsoft.com/office/powerpoint/2010/main" val="4190635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C9172-D684-4F3C-8D4C-A34B930CFBB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Beginning of the Second Round of the Fatty Acid Synthesis Cycle</a:t>
            </a:r>
            <a:endParaRPr lang="en-AU" dirty="0"/>
          </a:p>
        </p:txBody>
      </p:sp>
      <p:pic>
        <p:nvPicPr>
          <p:cNvPr id="3" name="Picture 2" descr="A mostly gray crescent-shaped structure has a piece labeled K R at the upper right. A strand extends right from this piece to a brown oval labeled A C P that is bent to contact a rounded orange structure below labeled K S. A C P contains a black 11-carbon zigzag chain that ends with a bond to S H. To the left of K R, the top left is formed by a curved piece labeled E R, then a piece labeled D H forms the curved downward left side of the structure before joining to a long red piece labeled M A T that curves back toward the left front to meet an orange piece labeled K S that is rounded at its end, where it has a bond to S that is further bonded to C in a light red box that is double bonded to O above and bonded to C H 2 in the same light red box further bonded to C H 2 in a yellow box further bonded to C H 3 in the same yellow box. Text below the yellow and light red boxes reads, butyryl group. An arrow points down to a similar structure below and is intersected by an almost horizontal arrow from malonyl-Co A on the left to Co A-S H on the right. Malonyl-Co A is shown as a green vertical rectangle with C double bonded to O to the upper left and bonded to O minus to the lower left within the same green rectangle and bonded to C H 2 to the right in a blue box that is further bonded to C double bonded to O to the upper right in the same light blue box and bonded to S to the lower right outside of the box that is further bonded to Co A. In the product, the crescent-shaped molecule is gray except for K S at the lower left, which is orange, and the brown oval labeled A C P. A C P has moved to overlap the top of K S and its zigzag chain extends left to bond to S that is further bonded to C in a light blue box double bonded to O above and bonded to C H 2 to the left in the same light blue box that is further bonded to C in a green rectangle that is double bonded to O to the upper left and bonded to O minus to the lower left within the same green rectangle. The orange lobe labeled K S has a bond from its left side to S further bonded to C in a light red box double bonded to O below and bonded to C H 2 to the left within the same light red box and further bonded to C H 2 in a yellow rectangle further bonded to C H 3 in the same yellow rectangle. Red arrows point from the negatively charged O in the green box to the bond between that O and C to its upper right, from the bond between C in the green box and C H 2 in the blue box to C in the light red box further bonded to S to the right, and from the bond between C in the light red box and S to the right to the same S. Continued.">
            <a:extLst>
              <a:ext uri="{FF2B5EF4-FFF2-40B4-BE49-F238E27FC236}">
                <a16:creationId xmlns:a16="http://schemas.microsoft.com/office/drawing/2014/main" id="{D6DB0009-D70C-0B46-B9A9-4025162241FC}"/>
              </a:ext>
            </a:extLst>
          </p:cNvPr>
          <p:cNvPicPr>
            <a:picLocks noChangeAspect="1"/>
          </p:cNvPicPr>
          <p:nvPr/>
        </p:nvPicPr>
        <p:blipFill rotWithShape="1">
          <a:blip r:embed="rId3"/>
          <a:srcRect b="36417"/>
          <a:stretch/>
        </p:blipFill>
        <p:spPr>
          <a:xfrm>
            <a:off x="304800" y="1676400"/>
            <a:ext cx="4191000" cy="4725537"/>
          </a:xfrm>
          <a:prstGeom prst="rect">
            <a:avLst/>
          </a:prstGeom>
        </p:spPr>
      </p:pic>
      <p:pic>
        <p:nvPicPr>
          <p:cNvPr id="7" name="Picture 6" descr="An arrow labeled condensation points down accompanied by a curved arrow showing the loss of C O 2 in a green box. This yields beta-ketoacyl-A C P, in which only yellow K R at the upper right is highlighted, K S is bonded to S H to the left, and the brown oval labeled A C P is bent across the front of K R with its zigzag chain bonded to S just to the right of K S and further bonded to C in a blue box double bonded to O above and bonded to C H 2 to the right in the same blue box further bonded to C in a light red box double bonded to O below and bonded to C H 2 to the right in the same light red box and further bonded to C H 2 in a yellow rectangle further bonded to C H 3 in the same yellow rectangle.">
            <a:extLst>
              <a:ext uri="{FF2B5EF4-FFF2-40B4-BE49-F238E27FC236}">
                <a16:creationId xmlns:a16="http://schemas.microsoft.com/office/drawing/2014/main" id="{D6F4558B-130A-CC46-BF9B-B2724F33D827}"/>
              </a:ext>
            </a:extLst>
          </p:cNvPr>
          <p:cNvPicPr>
            <a:picLocks noChangeAspect="1"/>
          </p:cNvPicPr>
          <p:nvPr/>
        </p:nvPicPr>
        <p:blipFill rotWithShape="1">
          <a:blip r:embed="rId3"/>
          <a:srcRect t="39237"/>
          <a:stretch/>
        </p:blipFill>
        <p:spPr>
          <a:xfrm>
            <a:off x="4648200" y="1676400"/>
            <a:ext cx="4191000" cy="4515908"/>
          </a:xfrm>
          <a:prstGeom prst="rect">
            <a:avLst/>
          </a:prstGeom>
        </p:spPr>
      </p:pic>
    </p:spTree>
    <p:extLst>
      <p:ext uri="{BB962C8B-B14F-4D97-AF65-F5344CB8AC3E}">
        <p14:creationId xmlns:p14="http://schemas.microsoft.com/office/powerpoint/2010/main" val="1672231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556" y="324256"/>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181E079-2081-42B8-A644-CF37B85BF0C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Like other anabolic pathways, the reaction sequences in lipid biosynthesis are endergonic and reductive. </a:t>
            </a:r>
            <a:r>
              <a:rPr lang="en-US" sz="2400" dirty="0">
                <a:latin typeface="Arial" panose="020B0604020202020204" pitchFamily="34" charset="0"/>
                <a:cs typeface="Arial" panose="020B0604020202020204" pitchFamily="34" charset="0"/>
              </a:rPr>
              <a:t>They use ATP as a source of metabolic energy and a reduced electron carrier (usually NADPH) as a reductant. </a:t>
            </a:r>
            <a:endParaRPr lang="en-US" sz="2400" dirty="0">
              <a:effectLst/>
              <a:latin typeface="Arial" panose="020B0604020202020204" pitchFamily="34"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326FB-7797-453E-8549-BADA9F049B2A}"/>
              </a:ext>
            </a:extLst>
          </p:cNvPr>
          <p:cNvSpPr>
            <a:spLocks noGrp="1"/>
          </p:cNvSpPr>
          <p:nvPr>
            <p:ph type="title"/>
          </p:nvPr>
        </p:nvSpPr>
        <p:spPr/>
        <p:txBody>
          <a:bodyPr/>
          <a:lstStyle/>
          <a:p>
            <a:r>
              <a:rPr lang="en-US" dirty="0" err="1">
                <a:solidFill>
                  <a:schemeClr val="tx1"/>
                </a:solidFill>
                <a:latin typeface="Arial" panose="020B0604020202020204" pitchFamily="34" charset="0"/>
                <a:cs typeface="Arial" panose="020B0604020202020204" pitchFamily="34" charset="0"/>
              </a:rPr>
              <a:t>Thioesterase</a:t>
            </a:r>
            <a:r>
              <a:rPr lang="en-US" dirty="0">
                <a:solidFill>
                  <a:schemeClr val="tx1"/>
                </a:solidFill>
                <a:latin typeface="Arial" panose="020B0604020202020204" pitchFamily="34" charset="0"/>
                <a:cs typeface="Arial" panose="020B0604020202020204" pitchFamily="34" charset="0"/>
              </a:rPr>
              <a:t> Releases Palmitate from ACP</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32014" y="1828800"/>
            <a:ext cx="84582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thioesterase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(TE) = hydrolyzes the thioester linkage between palmitate and ACP to release free palmitate</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4412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62670-B981-4B90-AE2D-0700C089EF5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Reaction for the Formation of Seven Malonyl-CoA Molecules</a:t>
            </a:r>
            <a:endParaRPr lang="en-AU" dirty="0"/>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D9CAA0FA-9204-2343-83DB-B5C3C47012B6}"/>
                  </a:ext>
                </a:extLst>
              </p:cNvPr>
              <p:cNvSpPr txBox="1">
                <a:spLocks noChangeArrowheads="1"/>
              </p:cNvSpPr>
              <p:nvPr/>
            </p:nvSpPr>
            <p:spPr bwMode="auto">
              <a:xfrm>
                <a:off x="260848" y="1600200"/>
                <a:ext cx="8622303"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reaction is: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7 acetyl-CoA + 7CO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+ 7ATP </a:t>
                </a:r>
                <a14:m>
                  <m:oMath xmlns:m="http://schemas.openxmlformats.org/officeDocument/2006/math">
                    <m:r>
                      <a:rPr lang="en-US" sz="2400" b="0" i="1" smtClean="0">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7 malonyl-CoA + 7ADP + 7P</a:t>
                </a:r>
                <a:r>
                  <a:rPr lang="en-US" sz="2400" baseline="-25000" dirty="0">
                    <a:latin typeface="Arial" panose="020B0604020202020204" pitchFamily="34" charset="0"/>
                    <a:cs typeface="Arial" panose="020B0604020202020204" pitchFamily="34" charset="0"/>
                  </a:rPr>
                  <a:t>i</a:t>
                </a:r>
                <a:endParaRPr lang="en-US" sz="2400" dirty="0">
                  <a:latin typeface="Arial" panose="020B0604020202020204" pitchFamily="34" charset="0"/>
                  <a:cs typeface="Arial" panose="020B0604020202020204" pitchFamily="34" charset="0"/>
                </a:endParaRPr>
              </a:p>
              <a:p>
                <a:pPr marL="50800" indent="0">
                  <a:buNone/>
                </a:pPr>
                <a:endParaRPr lang="en-US" dirty="0">
                  <a:latin typeface="Arial" panose="020B0604020202020204" pitchFamily="34" charset="0"/>
                  <a:cs typeface="Arial" panose="020B0604020202020204" pitchFamily="34" charset="0"/>
                </a:endParaRPr>
              </a:p>
              <a:p>
                <a:pPr lvl="2"/>
                <a:endParaRPr lang="en-US" dirty="0">
                  <a:latin typeface="Arial" panose="020B0604020202020204" pitchFamily="34" charset="0"/>
                  <a:cs typeface="Arial" panose="020B0604020202020204" pitchFamily="34" charset="0"/>
                </a:endParaRPr>
              </a:p>
              <a:p>
                <a:pPr lvl="1"/>
                <a:endParaRPr lang="en-US" sz="2000" dirty="0"/>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D9CAA0FA-9204-2343-83DB-B5C3C47012B6}"/>
                  </a:ext>
                </a:extLst>
              </p:cNvPr>
              <p:cNvSpPr txBox="1">
                <a:spLocks noRot="1" noChangeAspect="1" noMove="1" noResize="1" noEditPoints="1" noAdjustHandles="1" noChangeArrowheads="1" noChangeShapeType="1" noTextEdit="1"/>
              </p:cNvSpPr>
              <p:nvPr/>
            </p:nvSpPr>
            <p:spPr bwMode="auto">
              <a:xfrm>
                <a:off x="260848" y="1600200"/>
                <a:ext cx="8622303" cy="4130675"/>
              </a:xfrm>
              <a:prstGeom prst="rect">
                <a:avLst/>
              </a:prstGeom>
              <a:blipFill>
                <a:blip r:embed="rId3"/>
                <a:stretch>
                  <a:fillRect l="-441" t="-153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 name="TextBox 5">
            <a:extLst>
              <a:ext uri="{FF2B5EF4-FFF2-40B4-BE49-F238E27FC236}">
                <a16:creationId xmlns:a16="http://schemas.microsoft.com/office/drawing/2014/main" id="{95645029-8543-B041-ABCB-A853D38FF207}"/>
              </a:ext>
            </a:extLst>
          </p:cNvPr>
          <p:cNvSpPr txBox="1">
            <a:spLocks noChangeArrowheads="1"/>
          </p:cNvSpPr>
          <p:nvPr/>
        </p:nvSpPr>
        <p:spPr bwMode="auto">
          <a:xfrm>
            <a:off x="5715000" y="2743200"/>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(21-1)</a:t>
            </a:r>
          </a:p>
        </p:txBody>
      </p:sp>
    </p:spTree>
    <p:extLst>
      <p:ext uri="{BB962C8B-B14F-4D97-AF65-F5344CB8AC3E}">
        <p14:creationId xmlns:p14="http://schemas.microsoft.com/office/powerpoint/2010/main" val="4168939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E4699-6230-4E0A-9B46-B1AC809631D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Reaction for the Seven Cycles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of Condensation and Reduction</a:t>
            </a:r>
            <a:endParaRPr lang="en-AU" dirty="0"/>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D9CAA0FA-9204-2343-83DB-B5C3C47012B6}"/>
                  </a:ext>
                </a:extLst>
              </p:cNvPr>
              <p:cNvSpPr txBox="1">
                <a:spLocks noChangeArrowheads="1"/>
              </p:cNvSpPr>
              <p:nvPr/>
            </p:nvSpPr>
            <p:spPr bwMode="auto">
              <a:xfrm>
                <a:off x="260848" y="1600200"/>
                <a:ext cx="8622303"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reaction is: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acetyl-CoA + 7 malonyl-CoA + 14 NADPH + 14H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b="0" i="1" smtClean="0">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palmitate + 7CO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+ 8CoA + 14NADP</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+ 6H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one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is used to hydrolyze the thioester linking the palmitate product to the enzyme</a:t>
                </a:r>
                <a:endParaRPr lang="en-US" dirty="0">
                  <a:latin typeface="Arial" panose="020B0604020202020204" pitchFamily="34" charset="0"/>
                  <a:cs typeface="Arial" panose="020B0604020202020204" pitchFamily="34" charset="0"/>
                </a:endParaRPr>
              </a:p>
              <a:p>
                <a:pPr lvl="1"/>
                <a:endParaRPr lang="en-US" sz="2000" dirty="0"/>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D9CAA0FA-9204-2343-83DB-B5C3C47012B6}"/>
                  </a:ext>
                </a:extLst>
              </p:cNvPr>
              <p:cNvSpPr txBox="1">
                <a:spLocks noRot="1" noChangeAspect="1" noMove="1" noResize="1" noEditPoints="1" noAdjustHandles="1" noChangeArrowheads="1" noChangeShapeType="1" noTextEdit="1"/>
              </p:cNvSpPr>
              <p:nvPr/>
            </p:nvSpPr>
            <p:spPr bwMode="auto">
              <a:xfrm>
                <a:off x="260848" y="1600200"/>
                <a:ext cx="8622303" cy="4130675"/>
              </a:xfrm>
              <a:prstGeom prst="rect">
                <a:avLst/>
              </a:prstGeom>
              <a:blipFill>
                <a:blip r:embed="rId3"/>
                <a:stretch>
                  <a:fillRect l="-441" t="-153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 name="TextBox 5">
            <a:extLst>
              <a:ext uri="{FF2B5EF4-FFF2-40B4-BE49-F238E27FC236}">
                <a16:creationId xmlns:a16="http://schemas.microsoft.com/office/drawing/2014/main" id="{95645029-8543-B041-ABCB-A853D38FF207}"/>
              </a:ext>
            </a:extLst>
          </p:cNvPr>
          <p:cNvSpPr txBox="1">
            <a:spLocks noChangeArrowheads="1"/>
          </p:cNvSpPr>
          <p:nvPr/>
        </p:nvSpPr>
        <p:spPr bwMode="auto">
          <a:xfrm>
            <a:off x="6172200" y="3485923"/>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(21-2)</a:t>
            </a:r>
          </a:p>
        </p:txBody>
      </p:sp>
    </p:spTree>
    <p:extLst>
      <p:ext uri="{BB962C8B-B14F-4D97-AF65-F5344CB8AC3E}">
        <p14:creationId xmlns:p14="http://schemas.microsoft.com/office/powerpoint/2010/main" val="3753501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857EA-BA0B-4323-9562-FD927E36390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Overall Reaction for the Synthesis of Palmitate</a:t>
            </a:r>
            <a:endParaRPr lang="en-AU" dirty="0"/>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D9CAA0FA-9204-2343-83DB-B5C3C47012B6}"/>
                  </a:ext>
                </a:extLst>
              </p:cNvPr>
              <p:cNvSpPr txBox="1">
                <a:spLocks noChangeArrowheads="1"/>
              </p:cNvSpPr>
              <p:nvPr/>
            </p:nvSpPr>
            <p:spPr bwMode="auto">
              <a:xfrm>
                <a:off x="260848" y="1831031"/>
                <a:ext cx="8622303"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reaction is: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8 acetyl-CoA + 7ATP + 14NADPH + 14H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b="0" i="1" smtClean="0">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palmitate + 8CoA + 7ADP + 7P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+ 14NADP</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+ 6H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D9CAA0FA-9204-2343-83DB-B5C3C47012B6}"/>
                  </a:ext>
                </a:extLst>
              </p:cNvPr>
              <p:cNvSpPr txBox="1">
                <a:spLocks noRot="1" noChangeAspect="1" noMove="1" noResize="1" noEditPoints="1" noAdjustHandles="1" noChangeArrowheads="1" noChangeShapeType="1" noTextEdit="1"/>
              </p:cNvSpPr>
              <p:nvPr/>
            </p:nvSpPr>
            <p:spPr bwMode="auto">
              <a:xfrm>
                <a:off x="260848" y="1831031"/>
                <a:ext cx="8622303" cy="4130675"/>
              </a:xfrm>
              <a:prstGeom prst="rect">
                <a:avLst/>
              </a:prstGeom>
              <a:blipFill>
                <a:blip r:embed="rId3"/>
                <a:stretch>
                  <a:fillRect l="-441"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 name="TextBox 5">
            <a:extLst>
              <a:ext uri="{FF2B5EF4-FFF2-40B4-BE49-F238E27FC236}">
                <a16:creationId xmlns:a16="http://schemas.microsoft.com/office/drawing/2014/main" id="{95645029-8543-B041-ABCB-A853D38FF207}"/>
              </a:ext>
            </a:extLst>
          </p:cNvPr>
          <p:cNvSpPr txBox="1">
            <a:spLocks noChangeArrowheads="1"/>
          </p:cNvSpPr>
          <p:nvPr/>
        </p:nvSpPr>
        <p:spPr bwMode="auto">
          <a:xfrm>
            <a:off x="6629400" y="3729335"/>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(21-3)</a:t>
            </a:r>
          </a:p>
        </p:txBody>
      </p:sp>
    </p:spTree>
    <p:extLst>
      <p:ext uri="{BB962C8B-B14F-4D97-AF65-F5344CB8AC3E}">
        <p14:creationId xmlns:p14="http://schemas.microsoft.com/office/powerpoint/2010/main" val="24959098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D7C4ACD9-E765-471B-99CC-E5F9C45194EF}"/>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556" y="324256"/>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5E54B31-54D0-421A-AB6E-E7C5A312ED2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Like other anabolic pathways, the reaction sequences in lipid biosynthesis are endergonic and reductive. </a:t>
            </a:r>
            <a:r>
              <a:rPr lang="en-US" sz="2400" dirty="0">
                <a:latin typeface="Arial" panose="020B0604020202020204" pitchFamily="34" charset="0"/>
                <a:cs typeface="Arial" panose="020B0604020202020204" pitchFamily="34" charset="0"/>
              </a:rPr>
              <a:t>They use ATP as a source of metabolic energy and a reduced electron carrier (usually NADPH) as a reductant.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39881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4716C-8242-4B68-AE3F-C27C2C058B36}"/>
              </a:ext>
            </a:extLst>
          </p:cNvPr>
          <p:cNvSpPr>
            <a:spLocks noGrp="1"/>
          </p:cNvSpPr>
          <p:nvPr>
            <p:ph type="title"/>
          </p:nvPr>
        </p:nvSpPr>
        <p:spPr>
          <a:xfrm>
            <a:off x="0" y="152400"/>
            <a:ext cx="9144000" cy="1524000"/>
          </a:xfrm>
        </p:spPr>
        <p:txBody>
          <a:bodyPr/>
          <a:lstStyle/>
          <a:p>
            <a:r>
              <a:rPr lang="en-US" sz="3400" dirty="0">
                <a:solidFill>
                  <a:schemeClr val="tx1"/>
                </a:solidFill>
                <a:latin typeface="Arial" panose="020B0604020202020204" pitchFamily="34" charset="0"/>
                <a:cs typeface="Arial" panose="020B0604020202020204" pitchFamily="34" charset="0"/>
              </a:rPr>
              <a:t>Biosynthesis of Fatty Acids Requires Acetyl-CoA and Two Forms of Chemical Energy</a:t>
            </a:r>
            <a:endParaRPr lang="en-AU" sz="3400" dirty="0"/>
          </a:p>
        </p:txBody>
      </p:sp>
      <p:sp>
        <p:nvSpPr>
          <p:cNvPr id="4" name="Google Shape;390;g847cf01710_0_68">
            <a:extLst>
              <a:ext uri="{FF2B5EF4-FFF2-40B4-BE49-F238E27FC236}">
                <a16:creationId xmlns:a16="http://schemas.microsoft.com/office/drawing/2014/main" id="{D9CAA0FA-9204-2343-83DB-B5C3C47012B6}"/>
              </a:ext>
            </a:extLst>
          </p:cNvPr>
          <p:cNvSpPr txBox="1">
            <a:spLocks noChangeArrowheads="1"/>
          </p:cNvSpPr>
          <p:nvPr/>
        </p:nvSpPr>
        <p:spPr bwMode="auto">
          <a:xfrm>
            <a:off x="260847" y="2286454"/>
            <a:ext cx="862230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biosynthesis of fatty acids requires:</a:t>
            </a:r>
          </a:p>
          <a:p>
            <a:pPr lvl="1"/>
            <a:r>
              <a:rPr lang="en-US" sz="2400" dirty="0">
                <a:latin typeface="Arial" panose="020B0604020202020204" pitchFamily="34" charset="0"/>
                <a:cs typeface="Arial" panose="020B0604020202020204" pitchFamily="34" charset="0"/>
              </a:rPr>
              <a:t>acetyl-CoA </a:t>
            </a:r>
          </a:p>
          <a:p>
            <a:pPr lvl="1"/>
            <a:r>
              <a:rPr lang="en-US" sz="2400" dirty="0">
                <a:latin typeface="Arial" panose="020B0604020202020204" pitchFamily="34" charset="0"/>
                <a:cs typeface="Arial" panose="020B0604020202020204" pitchFamily="34" charset="0"/>
              </a:rPr>
              <a:t>the group transfer potential of ATP to make malonyl-CoA</a:t>
            </a:r>
          </a:p>
          <a:p>
            <a:pPr lvl="1"/>
            <a:r>
              <a:rPr lang="en-US" sz="2400" dirty="0">
                <a:latin typeface="Arial" panose="020B0604020202020204" pitchFamily="34" charset="0"/>
                <a:cs typeface="Arial" panose="020B0604020202020204" pitchFamily="34" charset="0"/>
              </a:rPr>
              <a:t>the reducing power of NADPH to reduce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keto group and the double bond</a:t>
            </a:r>
            <a:br>
              <a:rPr lang="en-US" dirty="0"/>
            </a:br>
            <a:endParaRPr lang="en-US" sz="2000" dirty="0"/>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21154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9A4927A9-E779-4643-8C92-F55C75A8B1D8}"/>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556" y="324256"/>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D05245E-FC41-428E-98B6-1621813A7F6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Like other anabolic pathways, the reaction sequences in lipid biosynthesis are endergonic and reductive. </a:t>
            </a:r>
            <a:r>
              <a:rPr lang="en-US" sz="2400" dirty="0">
                <a:latin typeface="Arial" panose="020B0604020202020204" pitchFamily="34" charset="0"/>
                <a:cs typeface="Arial" panose="020B0604020202020204" pitchFamily="34" charset="0"/>
              </a:rPr>
              <a:t>They use ATP as a source of metabolic energy and a reduced electron carrier (usually NADPH) as a reductant.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361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31591-535D-460A-A560-5E69E1E3B284}"/>
              </a:ext>
            </a:extLst>
          </p:cNvPr>
          <p:cNvSpPr>
            <a:spLocks noGrp="1"/>
          </p:cNvSpPr>
          <p:nvPr>
            <p:ph type="title"/>
          </p:nvPr>
        </p:nvSpPr>
        <p:spPr>
          <a:xfrm>
            <a:off x="0" y="152400"/>
            <a:ext cx="9144000" cy="1524000"/>
          </a:xfrm>
        </p:spPr>
        <p:txBody>
          <a:bodyPr/>
          <a:lstStyle/>
          <a:p>
            <a:r>
              <a:rPr lang="en-US" altLang="en-US" sz="3400" dirty="0">
                <a:solidFill>
                  <a:srgbClr val="4E4CB4"/>
                </a:solidFill>
                <a:latin typeface="Arial" panose="020B0604020202020204" pitchFamily="34" charset="0"/>
                <a:cs typeface="Arial" panose="020B0604020202020204" pitchFamily="34" charset="0"/>
              </a:rPr>
              <a:t>Fatty Acid Synthesis Is a Cytosolic Process in Most Eukaryotes but Takes Place in the Chloroplasts in Plants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52400" y="2727325"/>
            <a:ext cx="86106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electron-carrying cofactors for anabolism and catabolism are segregated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fatty acid synthesis occurs where NADPH levels are high:</a:t>
            </a:r>
          </a:p>
          <a:p>
            <a:pPr lvl="1"/>
            <a:r>
              <a:rPr lang="en-US" sz="2400" dirty="0">
                <a:latin typeface="Arial" panose="020B0604020202020204" pitchFamily="34" charset="0"/>
                <a:cs typeface="Arial" panose="020B0604020202020204" pitchFamily="34" charset="0"/>
              </a:rPr>
              <a:t>cytosol for animals and yeast</a:t>
            </a:r>
          </a:p>
          <a:p>
            <a:pPr lvl="1"/>
            <a:r>
              <a:rPr lang="en-US" sz="2400" dirty="0">
                <a:latin typeface="Arial" panose="020B0604020202020204" pitchFamily="34" charset="0"/>
                <a:cs typeface="Arial" panose="020B0604020202020204" pitchFamily="34" charset="0"/>
              </a:rPr>
              <a:t>chloroplasts for plants</a:t>
            </a: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51065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17B5-35F5-46E8-8DF1-817A82FC045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Production of NADPH in Hepatocytes and Adipocytes</a:t>
            </a:r>
            <a:endParaRPr lang="en-AU" dirty="0"/>
          </a:p>
        </p:txBody>
      </p:sp>
      <p:sp>
        <p:nvSpPr>
          <p:cNvPr id="4" name="Google Shape;390;g847cf01710_0_68">
            <a:extLst>
              <a:ext uri="{FF2B5EF4-FFF2-40B4-BE49-F238E27FC236}">
                <a16:creationId xmlns:a16="http://schemas.microsoft.com/office/drawing/2014/main" id="{D9CAA0FA-9204-2343-83DB-B5C3C47012B6}"/>
              </a:ext>
            </a:extLst>
          </p:cNvPr>
          <p:cNvSpPr txBox="1">
            <a:spLocks noChangeArrowheads="1"/>
          </p:cNvSpPr>
          <p:nvPr/>
        </p:nvSpPr>
        <p:spPr bwMode="auto">
          <a:xfrm>
            <a:off x="310243" y="1672599"/>
            <a:ext cx="316815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fatty acid synthesis occurs in the cytosol</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malic enzyme </a:t>
            </a:r>
            <a:r>
              <a:rPr lang="en-US" sz="2400" dirty="0">
                <a:latin typeface="Arial" panose="020B0604020202020204" pitchFamily="34" charset="0"/>
                <a:cs typeface="Arial" panose="020B0604020202020204" pitchFamily="34" charset="0"/>
              </a:rPr>
              <a:t>= catalyzes the reversible formation of pyruvate and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from malate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art a shows glucose 6-phosphate on the left with a series of three arrows pointing to the right. This series of arrows is labeled pentose phosphate pathway. The first arrow is joined with a curved arrow showing the addition of N A D Plus and loss of an orange oval labeled N A D P H plus H plus. The third arrow is joined with a curved arrow showing the addition of N A D Plus and loss of an orange oval labeled N A D P H plus H plus. This yields ribulose 5-phosphate. Part b shows malate on the left as a four carbon vertical chain with C 1 forming C O O minus, C 2 bonded to H and O H, C 3 bonded to 2 H, and C 4 forming C O O minus in a light red box. Right- and left-pointing arrows above the words malic enzyme indicate a reversible reaction. A curved arrow shows the addition of N A D P plus and loss of an orange oval labeled N A D P H plus H plus. This yields pyruvate plus C O 2 in a red box. Pyruvate is a three-carbon vertical chain with C 1 forming C O O minus, C 2 double bonded to O to the right, and C 3 bonded to 3 H.">
            <a:extLst>
              <a:ext uri="{FF2B5EF4-FFF2-40B4-BE49-F238E27FC236}">
                <a16:creationId xmlns:a16="http://schemas.microsoft.com/office/drawing/2014/main" id="{698D253E-F3ED-8740-920F-581E8AD8E95F}"/>
              </a:ext>
            </a:extLst>
          </p:cNvPr>
          <p:cNvPicPr>
            <a:picLocks noChangeAspect="1"/>
          </p:cNvPicPr>
          <p:nvPr/>
        </p:nvPicPr>
        <p:blipFill>
          <a:blip r:embed="rId3"/>
          <a:stretch>
            <a:fillRect/>
          </a:stretch>
        </p:blipFill>
        <p:spPr>
          <a:xfrm>
            <a:off x="3752850" y="1877786"/>
            <a:ext cx="5086350" cy="3720302"/>
          </a:xfrm>
          <a:prstGeom prst="rect">
            <a:avLst/>
          </a:prstGeom>
        </p:spPr>
      </p:pic>
    </p:spTree>
    <p:extLst>
      <p:ext uri="{BB962C8B-B14F-4D97-AF65-F5344CB8AC3E}">
        <p14:creationId xmlns:p14="http://schemas.microsoft.com/office/powerpoint/2010/main" val="440156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112130-664E-48EF-B226-4BF2FE21682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Production of NADPH in Photosynthetic Cells</a:t>
            </a:r>
            <a:endParaRPr lang="en-AU" dirty="0"/>
          </a:p>
        </p:txBody>
      </p:sp>
      <p:sp>
        <p:nvSpPr>
          <p:cNvPr id="4" name="Google Shape;390;g847cf01710_0_68">
            <a:extLst>
              <a:ext uri="{FF2B5EF4-FFF2-40B4-BE49-F238E27FC236}">
                <a16:creationId xmlns:a16="http://schemas.microsoft.com/office/drawing/2014/main" id="{D9CAA0FA-9204-2343-83DB-B5C3C47012B6}"/>
              </a:ext>
            </a:extLst>
          </p:cNvPr>
          <p:cNvSpPr txBox="1">
            <a:spLocks noChangeArrowheads="1"/>
          </p:cNvSpPr>
          <p:nvPr/>
        </p:nvSpPr>
        <p:spPr bwMode="auto">
          <a:xfrm>
            <a:off x="315684" y="1835655"/>
            <a:ext cx="8605157" cy="174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fatty acid synthesis occurs in the chloroplast stroma</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NADPH is produced in chloroplasts by the light-dependent reactions of photosynthesis: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pic>
        <p:nvPicPr>
          <p:cNvPr id="2" name="Picture 1" descr="H sub 2 O plus N A D P sup plus are shown with a horizontal arrow pointing to the right. A wavy arrow points from light to this horizontal arrow. The reaction yields one-half O 2 plus N A D P H plus H plus.">
            <a:extLst>
              <a:ext uri="{FF2B5EF4-FFF2-40B4-BE49-F238E27FC236}">
                <a16:creationId xmlns:a16="http://schemas.microsoft.com/office/drawing/2014/main" id="{3640C79C-B19B-5C4D-B336-4A4CDAB511C2}"/>
              </a:ext>
            </a:extLst>
          </p:cNvPr>
          <p:cNvPicPr>
            <a:picLocks noChangeAspect="1"/>
          </p:cNvPicPr>
          <p:nvPr/>
        </p:nvPicPr>
        <p:blipFill>
          <a:blip r:embed="rId3"/>
          <a:stretch>
            <a:fillRect/>
          </a:stretch>
        </p:blipFill>
        <p:spPr>
          <a:xfrm>
            <a:off x="1214782" y="3886200"/>
            <a:ext cx="6714435" cy="1447800"/>
          </a:xfrm>
          <a:prstGeom prst="rect">
            <a:avLst/>
          </a:prstGeom>
        </p:spPr>
      </p:pic>
    </p:spTree>
    <p:extLst>
      <p:ext uri="{BB962C8B-B14F-4D97-AF65-F5344CB8AC3E}">
        <p14:creationId xmlns:p14="http://schemas.microsoft.com/office/powerpoint/2010/main" val="1458414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68137C7F-9BD1-4F9F-B379-8D8B4AF5265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2600" y="431152"/>
            <a:ext cx="944962" cy="701101"/>
          </a:xfrm>
          <a:prstGeom prst="rect">
            <a:avLst/>
          </a:prstGeom>
        </p:spPr>
      </p:pic>
      <p:sp>
        <p:nvSpPr>
          <p:cNvPr id="2" name="Title 1">
            <a:extLst>
              <a:ext uri="{FF2B5EF4-FFF2-40B4-BE49-F238E27FC236}">
                <a16:creationId xmlns:a16="http://schemas.microsoft.com/office/drawing/2014/main" id="{832010C2-6300-4D1F-B596-3C05FDCFC32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Lipid biosynthesis, like other anabolic pathways, is subject to regulation to respond to cellular and organismal requirements. </a:t>
            </a:r>
            <a:r>
              <a:rPr lang="en-US" sz="2400" dirty="0">
                <a:latin typeface="Arial" panose="020B0604020202020204" pitchFamily="34" charset="0"/>
                <a:cs typeface="Arial" panose="020B0604020202020204" pitchFamily="34" charset="0"/>
              </a:rPr>
              <a:t>The places where catabolic and anabolic pathways diverge (Principle 2) provide opportunities to impose metabolic regulation to conserve resources and avoid futile cycles. </a:t>
            </a:r>
          </a:p>
          <a:p>
            <a:endParaRPr lang="en-US" sz="2400" dirty="0"/>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42328-063A-45E9-9943-5368BB9E0B2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Subcellular Localization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Lipid Metabolism</a:t>
            </a:r>
            <a:endParaRPr lang="en-AU" dirty="0"/>
          </a:p>
        </p:txBody>
      </p:sp>
      <p:pic>
        <p:nvPicPr>
          <p:cNvPr id="7" name="Picture 6" descr="The left-hand cell is labeled animal cells, yeast cells. The right-hand cell is labeled plant cell. Both cells are shown with an outer plasma membrane, beige cytosol surrounding the organelles, and gray structures representing organelles such as the Golgi complex. A nucleus is visible in each cell and a large vacuole is visible in the plant cell. Several orange mitochondria are shown. Beneath the word mitochondrion, a line pointing to a mitochondrion in the plant cell indicates that no fatty acid oxidation occurs there. A bracket pointing to a mitochondrion in the animal or yeast cell indicates that fatty acid oxidation, ketone body synthesis, and red highlighted fatty acid elongation occur there. Acetyl Co A production occurs in mitochondria in both types of cells. Endoplasmic reticulum is shown as curved membranes around the nucleus in each cell. Red highlighted text below the term endoplasmic reticulum indicates that phospholipid synthesis, sterol synthesis (late stages), fatty acid elongation, and fatty acid desaturation occur in both types of cells. A line points from the word cytosol to cytosol in the animal cell, between the organelles, and text below lists red highlighted N A D P H production (pentose phosphate pathway; malic enzyme), nonhighlighted [N A D P H]/[N A D P plus] high, highlighted isoprenoid and sterol synthesis (early stages), and fatty acid synthesis. Green chloroplasts in the plant cell are indicated by a line and text below reads, red highlighted N A D P H, A T P production; nonhighlighted [N A D P H]/[N A D P plus] high; and red highlighted fatty acid synthesis. A line points from the word peroxisomes to a small, round peroxisome in the plant cell and nonhighlighted text below reads, fatty acid oxidation (producing H 2 O 2); catalase, peroxidase: H 2 O 2 yields H 2 O.">
            <a:extLst>
              <a:ext uri="{FF2B5EF4-FFF2-40B4-BE49-F238E27FC236}">
                <a16:creationId xmlns:a16="http://schemas.microsoft.com/office/drawing/2014/main" id="{C5E25A6D-8CCE-0D49-B60D-53F7C2746FDC}"/>
              </a:ext>
            </a:extLst>
          </p:cNvPr>
          <p:cNvPicPr>
            <a:picLocks noChangeAspect="1"/>
          </p:cNvPicPr>
          <p:nvPr/>
        </p:nvPicPr>
        <p:blipFill>
          <a:blip r:embed="rId3"/>
          <a:stretch>
            <a:fillRect/>
          </a:stretch>
        </p:blipFill>
        <p:spPr>
          <a:xfrm>
            <a:off x="366397" y="1877786"/>
            <a:ext cx="8411206" cy="3429000"/>
          </a:xfrm>
          <a:prstGeom prst="rect">
            <a:avLst/>
          </a:prstGeom>
        </p:spPr>
      </p:pic>
    </p:spTree>
    <p:extLst>
      <p:ext uri="{BB962C8B-B14F-4D97-AF65-F5344CB8AC3E}">
        <p14:creationId xmlns:p14="http://schemas.microsoft.com/office/powerpoint/2010/main" val="31903206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5627-72E8-46C3-BC98-0A24C36C48D1}"/>
              </a:ext>
            </a:extLst>
          </p:cNvPr>
          <p:cNvSpPr>
            <a:spLocks noGrp="1"/>
          </p:cNvSpPr>
          <p:nvPr>
            <p:ph type="title"/>
          </p:nvPr>
        </p:nvSpPr>
        <p:spPr/>
        <p:txBody>
          <a:bodyPr/>
          <a:lstStyle/>
          <a:p>
            <a:r>
              <a:rPr lang="en-US" altLang="en-US" dirty="0">
                <a:solidFill>
                  <a:srgbClr val="674EA7"/>
                </a:solidFill>
                <a:latin typeface="Arial" panose="020B0604020202020204" pitchFamily="34" charset="0"/>
                <a:cs typeface="Arial" panose="020B0604020202020204" pitchFamily="34" charset="0"/>
              </a:rPr>
              <a:t>Acetate is Shuttled Out of Mitochondria as Citrate</a:t>
            </a:r>
            <a:endParaRPr lang="en-AU" dirty="0"/>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88471" y="1744662"/>
            <a:ext cx="86106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a:t>
            </a:r>
            <a:r>
              <a:rPr lang="en-US" sz="2400" dirty="0" err="1">
                <a:latin typeface="Arial" panose="020B0604020202020204" pitchFamily="34" charset="0"/>
                <a:cs typeface="Arial" panose="020B0604020202020204" pitchFamily="34" charset="0"/>
              </a:rPr>
              <a:t>nonphotosynthetic</a:t>
            </a:r>
            <a:r>
              <a:rPr lang="en-US" sz="2400" dirty="0">
                <a:latin typeface="Arial" panose="020B0604020202020204" pitchFamily="34" charset="0"/>
                <a:cs typeface="Arial" panose="020B0604020202020204" pitchFamily="34" charset="0"/>
              </a:rPr>
              <a:t> eukaryotes, acetyl CoA is formed in mitochondria from:</a:t>
            </a:r>
          </a:p>
          <a:p>
            <a:pPr lvl="1"/>
            <a:r>
              <a:rPr lang="en-US" sz="2400" dirty="0">
                <a:latin typeface="Arial" panose="020B0604020202020204" pitchFamily="34" charset="0"/>
                <a:cs typeface="Arial" panose="020B0604020202020204" pitchFamily="34" charset="0"/>
              </a:rPr>
              <a:t>pyruvate oxidation </a:t>
            </a:r>
          </a:p>
          <a:p>
            <a:pPr lvl="1"/>
            <a:r>
              <a:rPr lang="en-US" sz="2400" dirty="0">
                <a:latin typeface="Arial" panose="020B0604020202020204" pitchFamily="34" charset="0"/>
                <a:cs typeface="Arial" panose="020B0604020202020204" pitchFamily="34" charset="0"/>
              </a:rPr>
              <a:t>catabolism of the carbon skeletons of amino acids</a:t>
            </a: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97204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5216-5F0D-410E-8829-99AED4BC167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Shuttle for Transfer of Acetyl Groups from Mitochondria to the Cytosol</a:t>
            </a:r>
            <a:endParaRPr lang="en-AU" dirty="0"/>
          </a:p>
        </p:txBody>
      </p:sp>
      <p:sp>
        <p:nvSpPr>
          <p:cNvPr id="8" name="Google Shape;390;g847cf01710_0_68">
            <a:extLst>
              <a:ext uri="{FF2B5EF4-FFF2-40B4-BE49-F238E27FC236}">
                <a16:creationId xmlns:a16="http://schemas.microsoft.com/office/drawing/2014/main" id="{BC8A8546-A34E-4D47-A139-51FE6AD4BC30}"/>
              </a:ext>
            </a:extLst>
          </p:cNvPr>
          <p:cNvSpPr txBox="1">
            <a:spLocks noChangeArrowheads="1"/>
          </p:cNvSpPr>
          <p:nvPr/>
        </p:nvSpPr>
        <p:spPr bwMode="auto">
          <a:xfrm>
            <a:off x="310243" y="1672599"/>
            <a:ext cx="235675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energy cost is two ATP per acetyl-CoA transported into the cytosol</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cycle of reactions are shown with two vertical membranes across the center. The left-hand membrane is labeled inner membrane and contains three channels, one near the top and two near the bottom. The right-hand membrane is labeled outer membrane and is faded. It has three openings adjacent to the channels in the membrane to its left. The area to the left of the membranes is labeled mitochondrial matrix and the area to the right of the membranes is labeled cytosol. An arrow points from citrate at the eleven o’clock position through the top channel in the inner membrane, labeled citrate transporter, and through the opening in the outer membrane to citrate at the one o’clock position in the cytosol. An arrow labeled citrate lyase points from citrate to oxaloacetate at just above the three o’clock position. An outer curved arrow shows the addition of Co A-S H and the loss of a yellow box labeled acetyl Co A from which an arrow points to a yellow box labeled fatty acid synthesis and an inner curved arrow shows the addition of an orange oval labeled A T P and the loss of A D P plus P subscript i end subscript. A short arrow labeled malate dehydrogenase points from oxaloacetate to malate at just below the three o’clock position and is accompanied by a curved arrow showing the addition of an orange oval labeled N A D H plus H plus and the loss of N A D plus. Two arrows point away from malate. The first arrow is a dashed arrow that extends from malate through the middle opening in the outer membrane and then through the malate alpha-ketoglutarate transporter in the inner mitochondrial membrane to end at malate at just below the nine o’clock position in the matrix. A blue arrow labeled malate dehydrogenase points from malate to oxaloacetate at just past the nine o’clock position and is accompanied by a curved arrow showing the addition of N A D plus and loss of an orange oval labeled N A D H plus H plus. The second arrow from malate in the cytosol is labeled malic enzyme and points to pyruvate at the five o’clock position. It is accompanied by a curved arrow showing the addition of N A D P plus and loss of an orange oval labeled N A D P H plus H plus, followed by a branching arrow showing the loss of C O 2. An arrow points from pyruvate through the bottom opening in the outer membrane and the pyruvate transporter in the inner membrane to pyruvate at the seven o’clock position in the matrix. An arrow labeled pyruvate carboxylase points from pyruvate to oxaloacetate at just past the nine o’clock position and is accompanied by a curved line showing the addition of C O 2 and a curved arrow showing the addition of an orange oval labeled A T P and loss of A D P plus P subscript i end subscript. A blue arrow labeled citrate synthase points from oxaloacetate to citrate at the eleven o’clock position and is accompanied by a curved arrow to show the addition of a yellow box labeled acetyl-Co A (multiple sources) and loss of Co A-S H. All data are approximate.">
            <a:extLst>
              <a:ext uri="{FF2B5EF4-FFF2-40B4-BE49-F238E27FC236}">
                <a16:creationId xmlns:a16="http://schemas.microsoft.com/office/drawing/2014/main" id="{C116ABA5-9EBD-6C46-869F-B96DCB90BC1D}"/>
              </a:ext>
            </a:extLst>
          </p:cNvPr>
          <p:cNvPicPr>
            <a:picLocks noChangeAspect="1"/>
          </p:cNvPicPr>
          <p:nvPr/>
        </p:nvPicPr>
        <p:blipFill>
          <a:blip r:embed="rId3"/>
          <a:stretch>
            <a:fillRect/>
          </a:stretch>
        </p:blipFill>
        <p:spPr>
          <a:xfrm>
            <a:off x="3048000" y="1619991"/>
            <a:ext cx="5565116" cy="5107380"/>
          </a:xfrm>
          <a:prstGeom prst="rect">
            <a:avLst/>
          </a:prstGeom>
        </p:spPr>
      </p:pic>
    </p:spTree>
    <p:extLst>
      <p:ext uri="{BB962C8B-B14F-4D97-AF65-F5344CB8AC3E}">
        <p14:creationId xmlns:p14="http://schemas.microsoft.com/office/powerpoint/2010/main" val="19853601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D4807-7751-416C-AFF9-58B0F174C06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Citrate Passes Through the Inner Membrane on the Citrate Transporter</a:t>
            </a:r>
            <a:endParaRPr lang="en-AU" dirty="0"/>
          </a:p>
        </p:txBody>
      </p:sp>
      <p:sp>
        <p:nvSpPr>
          <p:cNvPr id="4" name="Google Shape;390;g847cf01710_0_68">
            <a:extLst>
              <a:ext uri="{FF2B5EF4-FFF2-40B4-BE49-F238E27FC236}">
                <a16:creationId xmlns:a16="http://schemas.microsoft.com/office/drawing/2014/main" id="{D9CAA0FA-9204-2343-83DB-B5C3C47012B6}"/>
              </a:ext>
            </a:extLst>
          </p:cNvPr>
          <p:cNvSpPr txBox="1">
            <a:spLocks noChangeArrowheads="1"/>
          </p:cNvSpPr>
          <p:nvPr/>
        </p:nvSpPr>
        <p:spPr bwMode="auto">
          <a:xfrm>
            <a:off x="337456" y="1603099"/>
            <a:ext cx="4005943" cy="441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citrate synthase </a:t>
            </a:r>
            <a:r>
              <a:rPr lang="en-US" sz="2400" dirty="0">
                <a:latin typeface="Arial" panose="020B0604020202020204" pitchFamily="34" charset="0"/>
                <a:cs typeface="Arial" panose="020B0604020202020204" pitchFamily="34" charset="0"/>
              </a:rPr>
              <a:t>= catalyzes the formation of citrate from acetyl-CoA and oxaloacetate </a:t>
            </a:r>
          </a:p>
          <a:p>
            <a:pPr lvl="1"/>
            <a:r>
              <a:rPr lang="en-US" sz="2400" dirty="0">
                <a:latin typeface="Arial" panose="020B0604020202020204" pitchFamily="34" charset="0"/>
                <a:cs typeface="Arial" panose="020B0604020202020204" pitchFamily="34" charset="0"/>
              </a:rPr>
              <a:t>occurs in the mitochondrial matrix</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citrate transporter </a:t>
            </a:r>
            <a:r>
              <a:rPr lang="en-US" sz="2400" dirty="0">
                <a:latin typeface="Arial" panose="020B0604020202020204" pitchFamily="34" charset="0"/>
                <a:cs typeface="Arial" panose="020B0604020202020204" pitchFamily="34" charset="0"/>
              </a:rPr>
              <a:t>= transports citrate through the inner mitochondrial membrane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pic>
        <p:nvPicPr>
          <p:cNvPr id="6" name="Picture 5" descr="A cycle of reactions are shown with two vertical membranes across the center. The left-hand membrane is labeled inner membrane and contains three channels, one near the top and two near the bottom. The right-hand membrane is labeled outer membrane and is faded. It has three openings adjacent to the channels in the membrane to its left. The area to the left of the membranes is labeled mitochondrial matrix and the area to the right of the membranes is labeled cytosol. An arrow points from citrate at the eleven o’clock position through the top channel in the inner membrane, labeled citrate transporter, and through the opening in the outer membrane to citrate at the one o’clock position in the cytosol. Continued.">
            <a:extLst>
              <a:ext uri="{FF2B5EF4-FFF2-40B4-BE49-F238E27FC236}">
                <a16:creationId xmlns:a16="http://schemas.microsoft.com/office/drawing/2014/main" id="{BC7C9B6E-E6C3-624D-A6E9-84A1C0C9BDD3}"/>
              </a:ext>
            </a:extLst>
          </p:cNvPr>
          <p:cNvPicPr>
            <a:picLocks noChangeAspect="1"/>
          </p:cNvPicPr>
          <p:nvPr/>
        </p:nvPicPr>
        <p:blipFill>
          <a:blip r:embed="rId3"/>
          <a:stretch>
            <a:fillRect/>
          </a:stretch>
        </p:blipFill>
        <p:spPr>
          <a:xfrm>
            <a:off x="4419600" y="2405919"/>
            <a:ext cx="4461371" cy="2811059"/>
          </a:xfrm>
          <a:prstGeom prst="rect">
            <a:avLst/>
          </a:prstGeom>
        </p:spPr>
      </p:pic>
    </p:spTree>
    <p:extLst>
      <p:ext uri="{BB962C8B-B14F-4D97-AF65-F5344CB8AC3E}">
        <p14:creationId xmlns:p14="http://schemas.microsoft.com/office/powerpoint/2010/main" val="25066645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9BC34-F687-453C-8261-E69145FB0F4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Citrate Is Cleaved in the Cytosol</a:t>
            </a:r>
            <a:endParaRPr lang="en-AU" dirty="0"/>
          </a:p>
        </p:txBody>
      </p:sp>
      <p:sp>
        <p:nvSpPr>
          <p:cNvPr id="4" name="Google Shape;390;g847cf01710_0_68">
            <a:extLst>
              <a:ext uri="{FF2B5EF4-FFF2-40B4-BE49-F238E27FC236}">
                <a16:creationId xmlns:a16="http://schemas.microsoft.com/office/drawing/2014/main" id="{D9CAA0FA-9204-2343-83DB-B5C3C47012B6}"/>
              </a:ext>
            </a:extLst>
          </p:cNvPr>
          <p:cNvSpPr txBox="1">
            <a:spLocks noChangeArrowheads="1"/>
          </p:cNvSpPr>
          <p:nvPr/>
        </p:nvSpPr>
        <p:spPr bwMode="auto">
          <a:xfrm>
            <a:off x="304800" y="1672597"/>
            <a:ext cx="395695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citrate lyase </a:t>
            </a:r>
            <a:r>
              <a:rPr lang="en-US" sz="2400" dirty="0">
                <a:latin typeface="Arial" panose="020B0604020202020204" pitchFamily="34" charset="0"/>
                <a:cs typeface="Arial" panose="020B0604020202020204" pitchFamily="34" charset="0"/>
              </a:rPr>
              <a:t>= catalyzes cleavage of citrate to regenerate acetyl-CoA and oxaloacetate</a:t>
            </a:r>
          </a:p>
          <a:p>
            <a:pPr lvl="1"/>
            <a:r>
              <a:rPr lang="en-US" sz="2400" dirty="0">
                <a:latin typeface="Arial" panose="020B0604020202020204" pitchFamily="34" charset="0"/>
                <a:cs typeface="Arial" panose="020B0604020202020204" pitchFamily="34" charset="0"/>
              </a:rPr>
              <a:t>requires ATP</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pic>
        <p:nvPicPr>
          <p:cNvPr id="6" name="Picture 5" descr="An arrow labeled citrate lyase points from citrate to oxaloacetate at just above the three o’clock position. An outer curved arrow shows the addition of Co A-S H and the loss of a yellow box labeled acetyl Co A from which an arrow points to a yellow box labeled fatty acid synthesis and an inner curved arrow shows the addition of an orange oval labeled A T P and the loss of A D P plus P subscript i end subscript. Continued.">
            <a:extLst>
              <a:ext uri="{FF2B5EF4-FFF2-40B4-BE49-F238E27FC236}">
                <a16:creationId xmlns:a16="http://schemas.microsoft.com/office/drawing/2014/main" id="{BC7C9B6E-E6C3-624D-A6E9-84A1C0C9BDD3}"/>
              </a:ext>
            </a:extLst>
          </p:cNvPr>
          <p:cNvPicPr>
            <a:picLocks noChangeAspect="1"/>
          </p:cNvPicPr>
          <p:nvPr/>
        </p:nvPicPr>
        <p:blipFill>
          <a:blip r:embed="rId3"/>
          <a:stretch>
            <a:fillRect/>
          </a:stretch>
        </p:blipFill>
        <p:spPr>
          <a:xfrm>
            <a:off x="4648200" y="1705727"/>
            <a:ext cx="3942015" cy="3615329"/>
          </a:xfrm>
          <a:prstGeom prst="rect">
            <a:avLst/>
          </a:prstGeom>
        </p:spPr>
      </p:pic>
    </p:spTree>
    <p:extLst>
      <p:ext uri="{BB962C8B-B14F-4D97-AF65-F5344CB8AC3E}">
        <p14:creationId xmlns:p14="http://schemas.microsoft.com/office/powerpoint/2010/main" val="25737212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39569-43F3-44BE-97D1-3120F69644B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Fate of Malate in the Cytosol</a:t>
            </a:r>
            <a:endParaRPr lang="en-AU" dirty="0"/>
          </a:p>
        </p:txBody>
      </p:sp>
      <p:sp>
        <p:nvSpPr>
          <p:cNvPr id="4" name="Google Shape;390;g847cf01710_0_68">
            <a:extLst>
              <a:ext uri="{FF2B5EF4-FFF2-40B4-BE49-F238E27FC236}">
                <a16:creationId xmlns:a16="http://schemas.microsoft.com/office/drawing/2014/main" id="{D9CAA0FA-9204-2343-83DB-B5C3C47012B6}"/>
              </a:ext>
            </a:extLst>
          </p:cNvPr>
          <p:cNvSpPr txBox="1">
            <a:spLocks noChangeArrowheads="1"/>
          </p:cNvSpPr>
          <p:nvPr/>
        </p:nvSpPr>
        <p:spPr bwMode="auto">
          <a:xfrm>
            <a:off x="381000" y="1524000"/>
            <a:ext cx="4343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there is no oxaloacetate transporter in the mitochondrial membrane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malate dehydrogenase = reduces oxaloacetate to malate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malic enzyme = oxidizes malate to pyruvate  </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pic>
        <p:nvPicPr>
          <p:cNvPr id="5" name="Picture 4" descr="A short arrow labeled malate dehydrogenase points from oxaloacetate to malate at just below the three o’clock position and is accompanied by a curved arrow showing the addition of an orange oval labeled N A D H plus H plus and the loss of N A D plus. Two arrows point away from malate. The first arrow is a dashed arrow that extends from malate through the middle opening in the outer membrane and then through the malate alpha-ketoglutarate transporter in the inner mitochondrial membrane to end at malate at just below the nine o’clock position in the matrix. A blue arrow labeled malate dehydrogenase points from malate to oxaloacetate at just past the nine o’clock position and is accompanied by a curved arrow showing the addition of N A D plus and loss of an orange oval labeled N A D H plus H plus. The second arrow from malate in the cytosol is labeled malic enzyme and points to pyruvate at the five o’clock position. It is accompanied by a curved arrow showing the addition of N A D P plus and loss of an orange oval labeled N A D P H plus H plus, followed by a branching arrow showing the loss of C O 2. Continued.">
            <a:extLst>
              <a:ext uri="{FF2B5EF4-FFF2-40B4-BE49-F238E27FC236}">
                <a16:creationId xmlns:a16="http://schemas.microsoft.com/office/drawing/2014/main" id="{021AEA0B-09D0-3344-9621-C86EE22B2055}"/>
              </a:ext>
            </a:extLst>
          </p:cNvPr>
          <p:cNvPicPr>
            <a:picLocks noChangeAspect="1"/>
          </p:cNvPicPr>
          <p:nvPr/>
        </p:nvPicPr>
        <p:blipFill>
          <a:blip r:embed="rId3"/>
          <a:stretch>
            <a:fillRect/>
          </a:stretch>
        </p:blipFill>
        <p:spPr>
          <a:xfrm>
            <a:off x="5098253" y="1524000"/>
            <a:ext cx="3151520" cy="4724400"/>
          </a:xfrm>
          <a:prstGeom prst="rect">
            <a:avLst/>
          </a:prstGeom>
        </p:spPr>
      </p:pic>
    </p:spTree>
    <p:extLst>
      <p:ext uri="{BB962C8B-B14F-4D97-AF65-F5344CB8AC3E}">
        <p14:creationId xmlns:p14="http://schemas.microsoft.com/office/powerpoint/2010/main" val="42702568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42A95-7845-4E6C-BD82-270081D834BF}"/>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The Malate-</a:t>
            </a:r>
            <a:r>
              <a:rPr lang="el-GR" sz="3400" i="1" dirty="0">
                <a:solidFill>
                  <a:schemeClr val="tx1"/>
                </a:solidFill>
                <a:latin typeface="Arial" panose="020B0604020202020204" pitchFamily="34" charset="0"/>
                <a:cs typeface="Arial" panose="020B0604020202020204" pitchFamily="34" charset="0"/>
              </a:rPr>
              <a:t>α</a:t>
            </a:r>
            <a:r>
              <a:rPr lang="el-GR" sz="3400" dirty="0">
                <a:solidFill>
                  <a:schemeClr val="tx1"/>
                </a:solidFill>
                <a:latin typeface="Arial" panose="020B0604020202020204" pitchFamily="34" charset="0"/>
                <a:cs typeface="Arial" panose="020B0604020202020204" pitchFamily="34" charset="0"/>
              </a:rPr>
              <a:t>-</a:t>
            </a:r>
            <a:r>
              <a:rPr lang="en-US" sz="3400" dirty="0">
                <a:solidFill>
                  <a:schemeClr val="tx1"/>
                </a:solidFill>
                <a:latin typeface="Arial" panose="020B0604020202020204" pitchFamily="34" charset="0"/>
                <a:cs typeface="Arial" panose="020B0604020202020204" pitchFamily="34" charset="0"/>
              </a:rPr>
              <a:t>Ketoglutarate Transporter and the Pyruvate Transporter</a:t>
            </a:r>
            <a:endParaRPr lang="en-AU" sz="3400" dirty="0"/>
          </a:p>
        </p:txBody>
      </p:sp>
      <p:sp>
        <p:nvSpPr>
          <p:cNvPr id="4" name="Google Shape;390;g847cf01710_0_68">
            <a:extLst>
              <a:ext uri="{FF2B5EF4-FFF2-40B4-BE49-F238E27FC236}">
                <a16:creationId xmlns:a16="http://schemas.microsoft.com/office/drawing/2014/main" id="{D9CAA0FA-9204-2343-83DB-B5C3C47012B6}"/>
              </a:ext>
            </a:extLst>
          </p:cNvPr>
          <p:cNvSpPr txBox="1">
            <a:spLocks noChangeArrowheads="1"/>
          </p:cNvSpPr>
          <p:nvPr/>
        </p:nvSpPr>
        <p:spPr bwMode="auto">
          <a:xfrm>
            <a:off x="381000" y="21336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malate-</a:t>
            </a:r>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ketoglutarate transporter</a:t>
            </a:r>
            <a:r>
              <a:rPr lang="en-US" sz="2400" dirty="0">
                <a:latin typeface="Arial" panose="020B0604020202020204" pitchFamily="34" charset="0"/>
                <a:cs typeface="Arial" panose="020B0604020202020204" pitchFamily="34" charset="0"/>
              </a:rPr>
              <a:t> = transports malate into the matrix where it is </a:t>
            </a:r>
            <a:r>
              <a:rPr lang="en-US" sz="2400" dirty="0" err="1">
                <a:latin typeface="Arial" panose="020B0604020202020204" pitchFamily="34" charset="0"/>
                <a:cs typeface="Arial" panose="020B0604020202020204" pitchFamily="34" charset="0"/>
              </a:rPr>
              <a:t>reoxidized</a:t>
            </a:r>
            <a:r>
              <a:rPr lang="en-US" sz="2400" dirty="0">
                <a:latin typeface="Arial" panose="020B0604020202020204" pitchFamily="34" charset="0"/>
                <a:cs typeface="Arial" panose="020B0604020202020204" pitchFamily="34" charset="0"/>
              </a:rPr>
              <a:t> to oxaloacetate by malate dehydrogenase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pyruvate transporter = transports pyruvate into the matrix where it is converted to oxaloacetate by pyruvate carboxylase</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56231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3D28CC72-F77F-46D8-9C57-CD560ABB074A}"/>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216" y="32364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CA57F29-C7E4-45BF-81AA-FF382F8A1C7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Lipids are the principal form of stored energy in most higher organisms, as well as the major constituents of membranes. </a:t>
            </a: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39165809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CE507B60-B6F7-48D3-A32D-659A6D3AF1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2600" y="431152"/>
            <a:ext cx="944962" cy="701101"/>
          </a:xfrm>
          <a:prstGeom prst="rect">
            <a:avLst/>
          </a:prstGeom>
        </p:spPr>
      </p:pic>
      <p:sp>
        <p:nvSpPr>
          <p:cNvPr id="2" name="Title 1">
            <a:extLst>
              <a:ext uri="{FF2B5EF4-FFF2-40B4-BE49-F238E27FC236}">
                <a16:creationId xmlns:a16="http://schemas.microsoft.com/office/drawing/2014/main" id="{42E32749-F628-4984-92E4-0B1BBB97418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Lipid biosynthesis, like other anabolic pathways, is subject to regulation to respond to cellular and organismal requirements. </a:t>
            </a:r>
            <a:r>
              <a:rPr lang="en-US" sz="2400" dirty="0">
                <a:latin typeface="Arial" panose="020B0604020202020204" pitchFamily="34" charset="0"/>
                <a:cs typeface="Arial" panose="020B0604020202020204" pitchFamily="34" charset="0"/>
              </a:rPr>
              <a:t>The places where catabolic and anabolic pathways diverge (Principle 2) provide opportunities to impose metabolic regulation to conserve resources and avoid futile cycles. </a:t>
            </a:r>
          </a:p>
          <a:p>
            <a:endParaRPr lang="en-US" sz="2400" dirty="0"/>
          </a:p>
          <a:p>
            <a:endParaRPr lang="en-US" sz="2400" dirty="0"/>
          </a:p>
        </p:txBody>
      </p:sp>
    </p:spTree>
    <p:extLst>
      <p:ext uri="{BB962C8B-B14F-4D97-AF65-F5344CB8AC3E}">
        <p14:creationId xmlns:p14="http://schemas.microsoft.com/office/powerpoint/2010/main" val="36350813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EAB6C-3699-4DA7-B2B2-5042CE82C41D}"/>
              </a:ext>
            </a:extLst>
          </p:cNvPr>
          <p:cNvSpPr>
            <a:spLocks noGrp="1"/>
          </p:cNvSpPr>
          <p:nvPr>
            <p:ph type="title"/>
          </p:nvPr>
        </p:nvSpPr>
        <p:spPr>
          <a:xfrm>
            <a:off x="0" y="152400"/>
            <a:ext cx="9144000" cy="1219200"/>
          </a:xfrm>
        </p:spPr>
        <p:txBody>
          <a:bodyPr/>
          <a:lstStyle/>
          <a:p>
            <a:r>
              <a:rPr lang="en-US" altLang="en-US" dirty="0">
                <a:solidFill>
                  <a:srgbClr val="4E4CB4"/>
                </a:solidFill>
                <a:latin typeface="Arial" panose="020B0604020202020204" pitchFamily="34" charset="0"/>
                <a:cs typeface="Arial" panose="020B0604020202020204" pitchFamily="34" charset="0"/>
              </a:rPr>
              <a:t>Fatty Acid Biosynthesis Is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Tightly Regulated</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88471" y="1744662"/>
            <a:ext cx="86106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excess metabolic fuel is generally converted to fatty acids and stored as lipids, such as triacylglycerols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reaction catalyzed by acetyl-CoA carboxylase is the rate-limiting step in the biosynthesis of fatty acids</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291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
            <a:extLst>
              <a:ext uri="{FF2B5EF4-FFF2-40B4-BE49-F238E27FC236}">
                <a16:creationId xmlns:a16="http://schemas.microsoft.com/office/drawing/2014/main" id="{714D7D41-3282-46AD-9896-8A4EA3E256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21868" y="412708"/>
            <a:ext cx="993734" cy="695004"/>
          </a:xfrm>
          <a:prstGeom prst="rect">
            <a:avLst/>
          </a:prstGeom>
        </p:spPr>
      </p:pic>
      <p:sp>
        <p:nvSpPr>
          <p:cNvPr id="2" name="Title 1">
            <a:extLst>
              <a:ext uri="{FF2B5EF4-FFF2-40B4-BE49-F238E27FC236}">
                <a16:creationId xmlns:a16="http://schemas.microsoft.com/office/drawing/2014/main" id="{B0477A26-8DB7-4B3F-A6E4-3FC34BAE210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Like other major classes of biological molecules, lipids have a plethora of cellular functions. </a:t>
            </a:r>
            <a:r>
              <a:rPr lang="en-US" sz="2400" dirty="0">
                <a:latin typeface="Arial" panose="020B0604020202020204" pitchFamily="34" charset="0"/>
                <a:cs typeface="Arial" panose="020B0604020202020204" pitchFamily="34" charset="0"/>
              </a:rPr>
              <a:t>Specialized lipids serve as pigments (retinal, carotene), cofactors (vitamin K), detergents (bile salts), transporters (dolichols), hormones (vitamin D derivatives, sex hormones), extracellular and intracellular messengers (eicosanoids, phosphatidylinositol derivatives), and anchors for membrane proteins (covalently attached fatty acids, </a:t>
            </a:r>
            <a:r>
              <a:rPr lang="en-US" sz="2400" dirty="0" err="1">
                <a:latin typeface="Arial" panose="020B0604020202020204" pitchFamily="34" charset="0"/>
                <a:cs typeface="Arial" panose="020B0604020202020204" pitchFamily="34" charset="0"/>
              </a:rPr>
              <a:t>prenyl</a:t>
            </a:r>
            <a:r>
              <a:rPr lang="en-US" sz="2400" dirty="0">
                <a:latin typeface="Arial" panose="020B0604020202020204" pitchFamily="34" charset="0"/>
                <a:cs typeface="Arial" panose="020B0604020202020204" pitchFamily="34" charset="0"/>
              </a:rPr>
              <a:t> groups, phosphatidylinositol). The ability to synthesize a variety of lipids is essential to all organisms. </a:t>
            </a:r>
          </a:p>
        </p:txBody>
      </p:sp>
    </p:spTree>
    <p:extLst>
      <p:ext uri="{BB962C8B-B14F-4D97-AF65-F5344CB8AC3E}">
        <p14:creationId xmlns:p14="http://schemas.microsoft.com/office/powerpoint/2010/main" val="150779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06EC7-9E0B-4958-B1F0-0E92DC5F11F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of Fatty Acid Synthesis</a:t>
            </a:r>
            <a:endParaRPr lang="en-AU" dirty="0"/>
          </a:p>
        </p:txBody>
      </p:sp>
      <p:pic>
        <p:nvPicPr>
          <p:cNvPr id="3" name="Picture 2" descr="In part a, an arrow labeled citrate lyase points down from a yellow box labeled citrate to a yellow box labeled acetyl-Co A. An arrow labeled acetyl-Co A carboxylase points down from the yellow box labeled acetyl-Co A to a yellow box labeled malonyl-Co A. A dashed arrow points from citrate to a green triangle enclosed in a green circle next to the top of the arrow labeled acetyl-Co A carboxylase, just below acetyl-Co A. A series of two arrows points down from the yellow box labeled malonyl-Co A to a yellow box labeled palmitoyl-Co A. A dashed arrow points from palmitoyl-Co A to a red “X” in a red circle near the bottom of the arrow labeled acetyl-Co A carboxylase, just above malonyl-Co A. A red “X” in a red circle is indicated by a dashed arrow from text to the right reading glucagon, epinephrine, high trigger phosphorylation/inactivation. Part b shows a long vertical filament containing white subunits shown against a grainy background with a few darker circles.">
            <a:extLst>
              <a:ext uri="{FF2B5EF4-FFF2-40B4-BE49-F238E27FC236}">
                <a16:creationId xmlns:a16="http://schemas.microsoft.com/office/drawing/2014/main" id="{C7329F0D-987A-3247-AE8F-4E066DBCF943}"/>
              </a:ext>
            </a:extLst>
          </p:cNvPr>
          <p:cNvPicPr>
            <a:picLocks noChangeAspect="1"/>
          </p:cNvPicPr>
          <p:nvPr/>
        </p:nvPicPr>
        <p:blipFill>
          <a:blip r:embed="rId3"/>
          <a:stretch>
            <a:fillRect/>
          </a:stretch>
        </p:blipFill>
        <p:spPr>
          <a:xfrm>
            <a:off x="1842792" y="1447800"/>
            <a:ext cx="5458415" cy="5149072"/>
          </a:xfrm>
          <a:prstGeom prst="rect">
            <a:avLst/>
          </a:prstGeom>
        </p:spPr>
      </p:pic>
    </p:spTree>
    <p:extLst>
      <p:ext uri="{BB962C8B-B14F-4D97-AF65-F5344CB8AC3E}">
        <p14:creationId xmlns:p14="http://schemas.microsoft.com/office/powerpoint/2010/main" val="32968146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52B8FA86-B71D-4768-B5AE-DEF1E54C41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2600" y="431152"/>
            <a:ext cx="944962" cy="701101"/>
          </a:xfrm>
          <a:prstGeom prst="rect">
            <a:avLst/>
          </a:prstGeom>
        </p:spPr>
      </p:pic>
      <p:sp>
        <p:nvSpPr>
          <p:cNvPr id="2" name="Title 1">
            <a:extLst>
              <a:ext uri="{FF2B5EF4-FFF2-40B4-BE49-F238E27FC236}">
                <a16:creationId xmlns:a16="http://schemas.microsoft.com/office/drawing/2014/main" id="{58E80768-E3B2-448F-8B47-2D9BC54073B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Lipid biosynthesis, like other anabolic pathways, is subject to regulation to respond to cellular and organismal requirements. </a:t>
            </a:r>
            <a:r>
              <a:rPr lang="en-US" sz="2400" dirty="0">
                <a:latin typeface="Arial" panose="020B0604020202020204" pitchFamily="34" charset="0"/>
                <a:cs typeface="Arial" panose="020B0604020202020204" pitchFamily="34" charset="0"/>
              </a:rPr>
              <a:t>The places where catabolic and anabolic pathways diverge (Principle 2) provide opportunities to impose metabolic regulation to conserve resources and avoid futile cycles. </a:t>
            </a:r>
          </a:p>
          <a:p>
            <a:endParaRPr lang="en-US" sz="2400" dirty="0"/>
          </a:p>
          <a:p>
            <a:endParaRPr lang="en-US" sz="2400" dirty="0"/>
          </a:p>
        </p:txBody>
      </p:sp>
    </p:spTree>
    <p:extLst>
      <p:ext uri="{BB962C8B-B14F-4D97-AF65-F5344CB8AC3E}">
        <p14:creationId xmlns:p14="http://schemas.microsoft.com/office/powerpoint/2010/main" val="22816221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13ED2-45C9-40E8-BA1A-F4629E914AE5}"/>
              </a:ext>
            </a:extLst>
          </p:cNvPr>
          <p:cNvSpPr>
            <a:spLocks noGrp="1"/>
          </p:cNvSpPr>
          <p:nvPr>
            <p:ph type="title"/>
          </p:nvPr>
        </p:nvSpPr>
        <p:spPr/>
        <p:txBody>
          <a:bodyPr/>
          <a:lstStyle/>
          <a:p>
            <a:r>
              <a:rPr lang="en-US" sz="3600" dirty="0">
                <a:solidFill>
                  <a:schemeClr val="tx1"/>
                </a:solidFill>
                <a:latin typeface="Arial" panose="020B0604020202020204" pitchFamily="34" charset="0"/>
                <a:cs typeface="Arial" panose="020B0604020202020204" pitchFamily="34" charset="0"/>
              </a:rPr>
              <a:t>Regulation of Acetyl-CoA Carboxylase By Covalent Modification</a:t>
            </a:r>
            <a:endParaRPr lang="en-AU" sz="3600" dirty="0"/>
          </a:p>
        </p:txBody>
      </p:sp>
      <p:sp>
        <p:nvSpPr>
          <p:cNvPr id="4" name="Google Shape;390;g847cf01710_0_68">
            <a:extLst>
              <a:ext uri="{FF2B5EF4-FFF2-40B4-BE49-F238E27FC236}">
                <a16:creationId xmlns:a16="http://schemas.microsoft.com/office/drawing/2014/main" id="{D9CAA0FA-9204-2343-83DB-B5C3C47012B6}"/>
              </a:ext>
            </a:extLst>
          </p:cNvPr>
          <p:cNvSpPr txBox="1">
            <a:spLocks noChangeArrowheads="1"/>
          </p:cNvSpPr>
          <p:nvPr/>
        </p:nvSpPr>
        <p:spPr bwMode="auto">
          <a:xfrm>
            <a:off x="266700" y="2270125"/>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phosphorylation inactivates the enzyme</a:t>
            </a:r>
          </a:p>
          <a:p>
            <a:pPr lvl="1"/>
            <a:r>
              <a:rPr lang="en-US" sz="2400" dirty="0">
                <a:latin typeface="Arial" panose="020B0604020202020204" pitchFamily="34" charset="0"/>
                <a:cs typeface="Arial" panose="020B0604020202020204" pitchFamily="34" charset="0"/>
              </a:rPr>
              <a:t>triggered by the hormones glucagon and epinephrine or by high [AMP]</a:t>
            </a:r>
          </a:p>
          <a:p>
            <a:pPr lvl="1"/>
            <a:r>
              <a:rPr lang="en-US" sz="2400" dirty="0">
                <a:latin typeface="Arial" panose="020B0604020202020204" pitchFamily="34" charset="0"/>
                <a:cs typeface="Arial" panose="020B0604020202020204" pitchFamily="34" charset="0"/>
              </a:rPr>
              <a:t>reduces sensitivity of citrate activation and slows fatty acid synthesis</a:t>
            </a:r>
          </a:p>
          <a:p>
            <a:pPr lvl="1"/>
            <a:r>
              <a:rPr lang="en-US" sz="2400" dirty="0">
                <a:latin typeface="Arial" panose="020B0604020202020204" pitchFamily="34" charset="0"/>
                <a:cs typeface="Arial" panose="020B0604020202020204" pitchFamily="34" charset="0"/>
              </a:rPr>
              <a:t>causes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polymerization of ACC into long, inactive filaments</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4298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2FA7E82D-84FB-4A54-9395-44B4BB04E36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2600" y="431152"/>
            <a:ext cx="944962" cy="701101"/>
          </a:xfrm>
          <a:prstGeom prst="rect">
            <a:avLst/>
          </a:prstGeom>
        </p:spPr>
      </p:pic>
      <p:sp>
        <p:nvSpPr>
          <p:cNvPr id="2" name="Title 1">
            <a:extLst>
              <a:ext uri="{FF2B5EF4-FFF2-40B4-BE49-F238E27FC236}">
                <a16:creationId xmlns:a16="http://schemas.microsoft.com/office/drawing/2014/main" id="{4ACA9B31-3BB6-44E1-A41F-59BD43DE506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Lipid biosynthesis, like other anabolic pathways, is subject to regulation to respond to cellular and organismal requirements. </a:t>
            </a:r>
            <a:r>
              <a:rPr lang="en-US" sz="2400" dirty="0">
                <a:latin typeface="Arial" panose="020B0604020202020204" pitchFamily="34" charset="0"/>
                <a:cs typeface="Arial" panose="020B0604020202020204" pitchFamily="34" charset="0"/>
              </a:rPr>
              <a:t>The places where catabolic and anabolic pathways diverge (Principle 2) provide opportunities to impose metabolic regulation to conserve resources and avoid futile cycles. </a:t>
            </a:r>
          </a:p>
          <a:p>
            <a:endParaRPr lang="en-US" sz="2400" dirty="0"/>
          </a:p>
          <a:p>
            <a:endParaRPr lang="en-US" sz="2400" dirty="0"/>
          </a:p>
        </p:txBody>
      </p:sp>
    </p:spTree>
    <p:extLst>
      <p:ext uri="{BB962C8B-B14F-4D97-AF65-F5344CB8AC3E}">
        <p14:creationId xmlns:p14="http://schemas.microsoft.com/office/powerpoint/2010/main" val="42480758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EAA27-7C09-4231-894B-0A3E47BB546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of Acetyl-CoA in Plants and Bacteria</a:t>
            </a:r>
            <a:endParaRPr lang="en-AU" dirty="0"/>
          </a:p>
        </p:txBody>
      </p:sp>
      <p:sp>
        <p:nvSpPr>
          <p:cNvPr id="4" name="Google Shape;390;g847cf01710_0_68">
            <a:extLst>
              <a:ext uri="{FF2B5EF4-FFF2-40B4-BE49-F238E27FC236}">
                <a16:creationId xmlns:a16="http://schemas.microsoft.com/office/drawing/2014/main" id="{D9CAA0FA-9204-2343-83DB-B5C3C47012B6}"/>
              </a:ext>
            </a:extLst>
          </p:cNvPr>
          <p:cNvSpPr txBox="1">
            <a:spLocks noChangeArrowheads="1"/>
          </p:cNvSpPr>
          <p:nvPr/>
        </p:nvSpPr>
        <p:spPr bwMode="auto">
          <a:xfrm>
            <a:off x="266700" y="20574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plant enzyme is activated by an increase in stromal pH and [Mg</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p>
          <a:p>
            <a:pPr lvl="1"/>
            <a:r>
              <a:rPr lang="en-US" sz="2400" dirty="0">
                <a:latin typeface="Arial" panose="020B0604020202020204" pitchFamily="34" charset="0"/>
                <a:cs typeface="Arial" panose="020B0604020202020204" pitchFamily="34" charset="0"/>
              </a:rPr>
              <a:t>occurs during illumination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bacterial regulation employs guanine nucleotides to coordinate cell growth with membrane formation</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52031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65CC7A92-A51F-4F9B-B35D-5E840A8C26A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2600" y="431152"/>
            <a:ext cx="944962" cy="701101"/>
          </a:xfrm>
          <a:prstGeom prst="rect">
            <a:avLst/>
          </a:prstGeom>
        </p:spPr>
      </p:pic>
      <p:sp>
        <p:nvSpPr>
          <p:cNvPr id="2" name="Title 1">
            <a:extLst>
              <a:ext uri="{FF2B5EF4-FFF2-40B4-BE49-F238E27FC236}">
                <a16:creationId xmlns:a16="http://schemas.microsoft.com/office/drawing/2014/main" id="{2D46200F-DB76-4BCE-A637-F9AB5B9D83F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(5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Lipid biosynthesis, like other anabolic pathways, is subject to regulation to respond to cellular and organismal requirements. </a:t>
            </a:r>
            <a:r>
              <a:rPr lang="en-US" sz="2400" dirty="0">
                <a:latin typeface="Arial" panose="020B0604020202020204" pitchFamily="34" charset="0"/>
                <a:cs typeface="Arial" panose="020B0604020202020204" pitchFamily="34" charset="0"/>
              </a:rPr>
              <a:t>The places where catabolic and anabolic pathways diverge (Principle 2) provide opportunities to impose metabolic regulation to conserve resources and avoid futile cycles. </a:t>
            </a:r>
          </a:p>
          <a:p>
            <a:endParaRPr lang="en-US" sz="2400" dirty="0"/>
          </a:p>
          <a:p>
            <a:endParaRPr lang="en-US" sz="2400" dirty="0"/>
          </a:p>
        </p:txBody>
      </p:sp>
    </p:spTree>
    <p:extLst>
      <p:ext uri="{BB962C8B-B14F-4D97-AF65-F5344CB8AC3E}">
        <p14:creationId xmlns:p14="http://schemas.microsoft.com/office/powerpoint/2010/main" val="7552374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EFCE9-7092-4711-B1F7-A1CC8E83B59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Additional Regulation of Fatty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Acid Pathways</a:t>
            </a:r>
            <a:endParaRPr lang="en-AU" dirty="0"/>
          </a:p>
        </p:txBody>
      </p:sp>
      <p:sp>
        <p:nvSpPr>
          <p:cNvPr id="4" name="Google Shape;390;g847cf01710_0_68">
            <a:extLst>
              <a:ext uri="{FF2B5EF4-FFF2-40B4-BE49-F238E27FC236}">
                <a16:creationId xmlns:a16="http://schemas.microsoft.com/office/drawing/2014/main" id="{D9CAA0FA-9204-2343-83DB-B5C3C47012B6}"/>
              </a:ext>
            </a:extLst>
          </p:cNvPr>
          <p:cNvSpPr txBox="1">
            <a:spLocks noChangeArrowheads="1"/>
          </p:cNvSpPr>
          <p:nvPr/>
        </p:nvSpPr>
        <p:spPr bwMode="auto">
          <a:xfrm>
            <a:off x="266700" y="15240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pathways are also regulated at the level of gene expression</a:t>
            </a:r>
          </a:p>
          <a:p>
            <a:pPr lvl="1"/>
            <a:r>
              <a:rPr lang="en-US" sz="2400" dirty="0">
                <a:latin typeface="Arial" panose="020B0604020202020204" pitchFamily="34" charset="0"/>
                <a:cs typeface="Arial" panose="020B0604020202020204" pitchFamily="34" charset="0"/>
              </a:rPr>
              <a:t>example: fatty acids bind PPARs (nuclear receptor proteins).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fatty acid synthesis and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oxidation do not occur simultaneously</a:t>
            </a:r>
          </a:p>
          <a:p>
            <a:pPr lvl="1"/>
            <a:r>
              <a:rPr lang="en-US" sz="2400" dirty="0">
                <a:latin typeface="Arial" panose="020B0604020202020204" pitchFamily="34" charset="0"/>
                <a:cs typeface="Arial" panose="020B0604020202020204" pitchFamily="34" charset="0"/>
              </a:rPr>
              <a:t>during fatty acid synthesis, malonyl-CoA inhibits fatty acid import into the mitochondria</a:t>
            </a:r>
          </a:p>
          <a:p>
            <a:pPr lvl="2"/>
            <a:r>
              <a:rPr lang="en-US" dirty="0">
                <a:latin typeface="Arial" panose="020B0604020202020204" pitchFamily="34" charset="0"/>
                <a:cs typeface="Arial" panose="020B0604020202020204" pitchFamily="34" charset="0"/>
              </a:rPr>
              <a:t> shuts down </a:t>
            </a:r>
            <a:r>
              <a:rPr lang="el-GR" i="1" dirty="0">
                <a:latin typeface="Arial" panose="020B0604020202020204" pitchFamily="34" charset="0"/>
                <a:cs typeface="Arial" panose="020B0604020202020204" pitchFamily="34" charset="0"/>
              </a:rPr>
              <a:t>β</a:t>
            </a: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oxidation</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43622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244DD-B1E6-4408-92E2-C1CAEC841462}"/>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Long-Chain Saturated Fatty Acids Are Synthesized from Palmitate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88471" y="1744662"/>
            <a:ext cx="4588329"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palmitate is the precursor of other long-chain fatty acids.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fatty acid elongation systems </a:t>
            </a:r>
            <a:r>
              <a:rPr lang="en-US" sz="2400" dirty="0">
                <a:latin typeface="Arial" panose="020B0604020202020204" pitchFamily="34" charset="0"/>
                <a:cs typeface="Arial" panose="020B0604020202020204" pitchFamily="34" charset="0"/>
              </a:rPr>
              <a:t>= lengthen palmitate to form long saturated fatty acids </a:t>
            </a:r>
          </a:p>
          <a:p>
            <a:pPr lvl="1"/>
            <a:r>
              <a:rPr lang="en-US" sz="2400" dirty="0">
                <a:latin typeface="Arial" panose="020B0604020202020204" pitchFamily="34" charset="0"/>
                <a:cs typeface="Arial" panose="020B0604020202020204" pitchFamily="34" charset="0"/>
              </a:rPr>
              <a:t>present in smooth ER and mitochondria</a:t>
            </a:r>
          </a:p>
          <a:p>
            <a:pPr lvl="1"/>
            <a:r>
              <a:rPr lang="en-US" sz="2400" dirty="0">
                <a:latin typeface="Arial" panose="020B0604020202020204" pitchFamily="34" charset="0"/>
                <a:cs typeface="Arial" panose="020B0604020202020204" pitchFamily="34" charset="0"/>
              </a:rPr>
              <a:t>stearate (18:0) is the most common product</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pic>
        <p:nvPicPr>
          <p:cNvPr id="3" name="Picture 2" descr="Palmitate, 16:0 is shown at the very top with two arrows pointing down. An arrow labeled desaturation points to palmitoleate, 16:1 (delta superscript 9 end superscript) to the lower right. A second arrow labeled elongation points down to stearate, 18.0. Two arrows point from stearate. An arrow labeled elongation points to longer saturated fatty acids to the lower right. An arrow labeled desaturation points down to oleate, 18:1 (delta superscript 9 end superscript) below. A series of three arrows point down from oleate to a light red box labeled linoleate, 18:2 (delta superscript 9, 12 end superscript). Text accompanying the series of three arrows reads, desaturation (in plants only). Linoleate is at the top of a lower right-hand box labeled Omega 6. Arrows point from linoleate to the lower right within the omega 6 box and to the lower left. An arrow labeled desaturation points from linoleate to gamma-linolenate, 18:3 (delta superscript 6, 9, 12 end superscript), from which an arrow labeled elongation points to eicosatrienoate, 20:3 (delta superscript 8, 11, 14 end superscript). From eicosatrienoate, an arrow labeled desaturation points down to a light red box labeled arachidonate, 20:4 (delta superscript 5, 8, 11, 14 end superscript). Four arrows point down from this light red box. From left to right, these arrows point to series 2 T X, series 2 P G, series 4 L T, and lipotoxins. The second arrow from linoleate is the first in a series of three arrows labeled desaturation (in plants only) that point to a light red box labeled alpha-linolenate, 18:3 (delta superscript 9, 12, 15 end superscript) in the right-hand box labeled omega 3. Within the omega 3 box, a series of three arrows point down from alpha-linolenate to eicosapentaenoic acid, (E P A; 20:5 (delta superscript 5, 8, 11, 14, 17) ). Five arrows point down from eicosapentaenoic acid. From left to right, these point to series 3 T X, series 3 P G, a light red box labeled docosahexaenoic acid (D H A; 22:6 (delta superscript 4, 7, 10, 13, 16, 19) ), series 5 L T, and resolvins. From the light red box labeled docosahexaenoic acid, three arrows point down. From left to right, these point to resolvins, protectins, and maresins.">
            <a:extLst>
              <a:ext uri="{FF2B5EF4-FFF2-40B4-BE49-F238E27FC236}">
                <a16:creationId xmlns:a16="http://schemas.microsoft.com/office/drawing/2014/main" id="{36EDD280-CF93-EF48-B4DB-E9A4AC4C2F13}"/>
              </a:ext>
            </a:extLst>
          </p:cNvPr>
          <p:cNvPicPr>
            <a:picLocks noChangeAspect="1"/>
          </p:cNvPicPr>
          <p:nvPr/>
        </p:nvPicPr>
        <p:blipFill>
          <a:blip r:embed="rId3"/>
          <a:stretch>
            <a:fillRect/>
          </a:stretch>
        </p:blipFill>
        <p:spPr>
          <a:xfrm>
            <a:off x="5105400" y="1431471"/>
            <a:ext cx="3276419" cy="5236029"/>
          </a:xfrm>
          <a:prstGeom prst="rect">
            <a:avLst/>
          </a:prstGeom>
        </p:spPr>
      </p:pic>
    </p:spTree>
    <p:extLst>
      <p:ext uri="{BB962C8B-B14F-4D97-AF65-F5344CB8AC3E}">
        <p14:creationId xmlns:p14="http://schemas.microsoft.com/office/powerpoint/2010/main" val="29399269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1AC60-21CB-4FAE-97B8-8BE362B508FF}"/>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Desaturation of Fatty Acids Requires a Mixed-Function Oxidase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80306" y="1530917"/>
            <a:ext cx="8626929" cy="243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fatty acyl-CoA desaturase </a:t>
            </a:r>
            <a:r>
              <a:rPr lang="en-US" sz="2400" dirty="0">
                <a:latin typeface="Arial" panose="020B0604020202020204" pitchFamily="34" charset="0"/>
                <a:cs typeface="Arial" panose="020B0604020202020204" pitchFamily="34" charset="0"/>
              </a:rPr>
              <a:t>= catalyzes an oxidative reaction that introduces a double bond into a fatty acid chain</a:t>
            </a:r>
            <a:r>
              <a:rPr lang="en-US" sz="20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is a mixed-function oxidase</a:t>
            </a:r>
          </a:p>
          <a:p>
            <a:pPr lvl="1"/>
            <a:r>
              <a:rPr lang="en-US" sz="2400" dirty="0">
                <a:latin typeface="Arial" panose="020B0604020202020204" pitchFamily="34" charset="0"/>
                <a:cs typeface="Arial" panose="020B0604020202020204" pitchFamily="34" charset="0"/>
              </a:rPr>
              <a:t>requires NADPH, cytochrome </a:t>
            </a:r>
            <a:r>
              <a:rPr lang="en-US" sz="2400" i="1" dirty="0">
                <a:latin typeface="Arial" panose="020B0604020202020204" pitchFamily="34" charset="0"/>
                <a:cs typeface="Arial" panose="020B0604020202020204" pitchFamily="34" charset="0"/>
              </a:rPr>
              <a:t>b</a:t>
            </a:r>
            <a:r>
              <a:rPr lang="en-US" sz="2400" baseline="-25000" dirty="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 and cytochrome </a:t>
            </a:r>
            <a:r>
              <a:rPr lang="en-US" sz="2400" i="1" dirty="0">
                <a:latin typeface="Arial" panose="020B0604020202020204" pitchFamily="34" charset="0"/>
                <a:cs typeface="Arial" panose="020B0604020202020204" pitchFamily="34" charset="0"/>
              </a:rPr>
              <a:t>b</a:t>
            </a:r>
            <a:r>
              <a:rPr lang="en-US" sz="2400" baseline="-25000" dirty="0">
                <a:latin typeface="Arial" panose="020B0604020202020204" pitchFamily="34" charset="0"/>
                <a:cs typeface="Arial" panose="020B0604020202020204" pitchFamily="34" charset="0"/>
              </a:rPr>
              <a:t>5</a:t>
            </a:r>
            <a:r>
              <a:rPr lang="en-US" sz="2400" dirty="0">
                <a:latin typeface="Arial" panose="020B0604020202020204" pitchFamily="34" charset="0"/>
                <a:cs typeface="Arial" panose="020B0604020202020204" pitchFamily="34" charset="0"/>
              </a:rPr>
              <a:t> reductase </a:t>
            </a:r>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pic>
        <p:nvPicPr>
          <p:cNvPr id="4" name="Picture 3" descr="At the upper left, O 2 in a blue square is added to 2 H plus plus C H 3 bonded to (C H 2) italicized subscript n end italics end subscript bonded to C H 2 in a light red box bonded to C H 2 in the same light red bond bonded to (C H 2) italicized subscript m end italics end subscript bonded to C double bonded to O to the upper right and bonded to S to the lower right further bonded to Co A. Text below this hydrocarbon reads, saturated fatty acyl-Co A. A blue arrow labeled fatty acyl-Co A desaturated curves from this top molecule to yield products shown at the lower left: 2 H 3 O in a blue box plus C H 3 bonded to (C H 2) subscript italicized n end italics end subscript bonded to C H in a light red box double bonded to C H in the same light red box bonded to (C H 2) subscript italicized m end italics end subscript bonded to C double bonded to O to the upper right and bonded to S to the lower right further bonded to Co A. Text below this hydrocarbon reads, monounsaturated acyl-Co A. A curved downward arrow from 2 C y t italicized b end italics subscript 5 end subscript (F e 2 plus) meets the blue arrow labeled fatty acyl-Co A desaturase to the left then turns gray before reacting 2 C y t italicized b end italics subscript 5 end subscript (F e 3 plus) below. An arrow curves back up from 2 C y t italicized b end italics subscript 5 end subscript (F e 3 plus) to 2 C y t italicized b end italics subscript 5 end subscript (F e 2 plus) and turns blue as it meets a curved upward arrow on the right from C y t 2 b end italics subscript 5 end subscript reductase (F A D H 2) below to C y t italicized b end italics subscript 5 end subscript (F A D) above. This curved arrow is blue at the bottom then turns gray as it meets the curved arrow to its left. A curved arrow points down from C y t italicized b end italics subscript 5 end subscript (F A D) to C y t italicized b end italics subscript 5 end subscript (F A D H 2) below and turns blue as it meets a downward curved arrow to its right. This right-hand arrow begins at a red oval labeled N A D P H plus H plus and is blue at first, then meets the arrow to its left and turns gray as it reaches N A D P plus.">
            <a:extLst>
              <a:ext uri="{FF2B5EF4-FFF2-40B4-BE49-F238E27FC236}">
                <a16:creationId xmlns:a16="http://schemas.microsoft.com/office/drawing/2014/main" id="{58F9C2C7-40DF-C943-A1C9-99FDE643BE12}"/>
              </a:ext>
            </a:extLst>
          </p:cNvPr>
          <p:cNvPicPr>
            <a:picLocks noChangeAspect="1"/>
          </p:cNvPicPr>
          <p:nvPr/>
        </p:nvPicPr>
        <p:blipFill>
          <a:blip r:embed="rId3"/>
          <a:stretch>
            <a:fillRect/>
          </a:stretch>
        </p:blipFill>
        <p:spPr>
          <a:xfrm>
            <a:off x="453570" y="4080319"/>
            <a:ext cx="8280400" cy="2493530"/>
          </a:xfrm>
          <a:prstGeom prst="rect">
            <a:avLst/>
          </a:prstGeom>
        </p:spPr>
      </p:pic>
    </p:spTree>
    <p:extLst>
      <p:ext uri="{BB962C8B-B14F-4D97-AF65-F5344CB8AC3E}">
        <p14:creationId xmlns:p14="http://schemas.microsoft.com/office/powerpoint/2010/main" val="33640891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960C0-3290-4C22-9D05-47697BEC51E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Desaturation of a Fatty Acid by Fatty Acyl-CoA Desaturase</a:t>
            </a:r>
            <a:endParaRPr lang="en-AU" dirty="0"/>
          </a:p>
        </p:txBody>
      </p:sp>
      <p:sp>
        <p:nvSpPr>
          <p:cNvPr id="4" name="Google Shape;390;g847cf01710_0_68">
            <a:extLst>
              <a:ext uri="{FF2B5EF4-FFF2-40B4-BE49-F238E27FC236}">
                <a16:creationId xmlns:a16="http://schemas.microsoft.com/office/drawing/2014/main" id="{D9CAA0FA-9204-2343-83DB-B5C3C47012B6}"/>
              </a:ext>
            </a:extLst>
          </p:cNvPr>
          <p:cNvSpPr txBox="1">
            <a:spLocks noChangeArrowheads="1"/>
          </p:cNvSpPr>
          <p:nvPr/>
        </p:nvSpPr>
        <p:spPr bwMode="auto">
          <a:xfrm>
            <a:off x="266700" y="1524001"/>
            <a:ext cx="86487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10000"/>
              </a:lnSpc>
            </a:pPr>
            <a:r>
              <a:rPr lang="en-US" altLang="en-US" sz="2400" dirty="0">
                <a:latin typeface="Arial" panose="020B0604020202020204" pitchFamily="34" charset="0"/>
                <a:cs typeface="Arial" panose="020B0604020202020204" pitchFamily="34" charset="0"/>
              </a:rPr>
              <a:t>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accepts four electrons from two substrates:</a:t>
            </a:r>
          </a:p>
          <a:p>
            <a:pPr lvl="1" eaLnBrk="1" hangingPunct="1">
              <a:lnSpc>
                <a:spcPct val="110000"/>
              </a:lnSpc>
            </a:pPr>
            <a:r>
              <a:rPr lang="en-US" altLang="en-US" sz="2400" dirty="0">
                <a:latin typeface="Arial" panose="020B0604020202020204" pitchFamily="34" charset="0"/>
                <a:cs typeface="Arial" panose="020B0604020202020204" pitchFamily="34" charset="0"/>
              </a:rPr>
              <a:t>two electrons come from the saturated fatty acid.</a:t>
            </a:r>
          </a:p>
          <a:p>
            <a:pPr lvl="1" eaLnBrk="1" hangingPunct="1">
              <a:lnSpc>
                <a:spcPct val="110000"/>
              </a:lnSpc>
            </a:pPr>
            <a:r>
              <a:rPr lang="en-US" altLang="en-US" sz="2400" dirty="0">
                <a:latin typeface="Arial" panose="020B0604020202020204" pitchFamily="34" charset="0"/>
                <a:cs typeface="Arial" panose="020B0604020202020204" pitchFamily="34" charset="0"/>
              </a:rPr>
              <a:t>two electrons come from ferrous state of cytochrome </a:t>
            </a:r>
            <a:r>
              <a:rPr lang="en-US" altLang="en-US" sz="2400" i="1" dirty="0">
                <a:latin typeface="Arial" panose="020B0604020202020204" pitchFamily="34" charset="0"/>
                <a:cs typeface="Arial" panose="020B0604020202020204" pitchFamily="34" charset="0"/>
              </a:rPr>
              <a:t>b</a:t>
            </a:r>
            <a:r>
              <a:rPr lang="en-US" altLang="en-US" sz="2400" baseline="-25000" dirty="0">
                <a:latin typeface="Arial" panose="020B0604020202020204" pitchFamily="34" charset="0"/>
                <a:cs typeface="Arial" panose="020B0604020202020204" pitchFamily="34" charset="0"/>
              </a:rPr>
              <a:t>5</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5" name="Picture 4" descr="At the upper left, O 2 in a blue square is added to 2 H plus plus C H 3 bonded to (C H 2) italicized subscript n end italics end subscript bonded to C H 2 in a light red box bonded to C H 2 in the same light red bond bonded to (C H 2) italicized subscript m end italics end subscript bonded to C double bonded to O to the upper right and bonded to S to the lower right further bonded to Co A. Text below this hydrocarbon reads, saturated fatty acyl-Co A. A blue arrow labeled fatty acyl-Co A desaturated curves from this top molecule to yield products shown at the lower left: 2 H 3 O in a blue box plus C H 3 bonded to (C H 2) subscript italicized n end italics end subscript bonded to C H in a light red box double bonded to C H in the same light red box bonded to (C H 2) subscript italicized m end italics end subscript bonded to C double bonded to O to the upper right and bonded to S to the lower right further bonded to Co A. Text below this hydrocarbon reads, monounsaturated acyl-Co A. A curved downward arrow from 2 C y t italicized b end italics subscript 5 end subscript (F e 2 plus) meets the blue arrow labeled fatty acyl-Co A desaturase to the left then turns gray before reacting 2 C y t italicized b end italics subscript 5 end subscript (F e 3 plus) below. An arrow curves back up from 2 C y t italicized b end italics subscript 5 end subscript (F e 3 plus) to 2 C y t italicized b end italics subscript 5 end subscript (F e 2 plus) and turns blue as it meets a curved upward arrow on the right from C y t 2 b end italics subscript 5 end subscript reductase (F A D H 2) below to C y t italicized b end italics subscript 5 end subscript (F A D) above. This curved arrow is blue at the bottom then turns gray as it meets the curved arrow to its left. A curved arrow points down from C y t italicized b end italics subscript 5 end subscript (F A D) to C y t italicized b end italics subscript 5 end subscript (F A D H 2) below and turns blue as it meets a downward curved arrow to its right. This right-hand arrow begins at a red oval labeled N A D P H plus H plus and is blue at first, then meets the arrow to its left and turns gray as it reaches N A D P plus.">
            <a:extLst>
              <a:ext uri="{FF2B5EF4-FFF2-40B4-BE49-F238E27FC236}">
                <a16:creationId xmlns:a16="http://schemas.microsoft.com/office/drawing/2014/main" id="{B47320AA-60C2-6A49-95AF-06467D9F04F4}"/>
              </a:ext>
            </a:extLst>
          </p:cNvPr>
          <p:cNvPicPr>
            <a:picLocks noChangeAspect="1"/>
          </p:cNvPicPr>
          <p:nvPr/>
        </p:nvPicPr>
        <p:blipFill>
          <a:blip r:embed="rId3"/>
          <a:stretch>
            <a:fillRect/>
          </a:stretch>
        </p:blipFill>
        <p:spPr>
          <a:xfrm>
            <a:off x="450850" y="3520585"/>
            <a:ext cx="8280400" cy="2493530"/>
          </a:xfrm>
          <a:prstGeom prst="rect">
            <a:avLst/>
          </a:prstGeom>
        </p:spPr>
      </p:pic>
    </p:spTree>
    <p:extLst>
      <p:ext uri="{BB962C8B-B14F-4D97-AF65-F5344CB8AC3E}">
        <p14:creationId xmlns:p14="http://schemas.microsoft.com/office/powerpoint/2010/main" val="163535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BDB9-DA5C-471F-89C8-6A2D14AF426A}"/>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21.1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Biosynthesis of Fatty Acids and Eicosanoids</a:t>
            </a:r>
            <a:endParaRPr lang="en-AU"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DD47E-F4BB-4227-B0A3-1ED3A989A49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Palmitate and Stearate Can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Be Desaturated</a:t>
            </a:r>
            <a:endParaRPr lang="en-AU" dirty="0"/>
          </a:p>
        </p:txBody>
      </p:sp>
      <p:sp>
        <p:nvSpPr>
          <p:cNvPr id="4" name="Google Shape;390;g847cf01710_0_68">
            <a:extLst>
              <a:ext uri="{FF2B5EF4-FFF2-40B4-BE49-F238E27FC236}">
                <a16:creationId xmlns:a16="http://schemas.microsoft.com/office/drawing/2014/main" id="{D9CAA0FA-9204-2343-83DB-B5C3C47012B6}"/>
              </a:ext>
            </a:extLst>
          </p:cNvPr>
          <p:cNvSpPr txBox="1">
            <a:spLocks noChangeArrowheads="1"/>
          </p:cNvSpPr>
          <p:nvPr/>
        </p:nvSpPr>
        <p:spPr bwMode="auto">
          <a:xfrm>
            <a:off x="266700" y="1524000"/>
            <a:ext cx="8648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sym typeface="Symbol" pitchFamily="2" charset="2"/>
              </a:rPr>
              <a:t>a</a:t>
            </a:r>
            <a:r>
              <a:rPr lang="en-US" altLang="en-US" sz="2400" i="1" dirty="0">
                <a:latin typeface="Arial" panose="020B0604020202020204" pitchFamily="34" charset="0"/>
                <a:cs typeface="Arial" panose="020B0604020202020204" pitchFamily="34" charset="0"/>
                <a:sym typeface="Symbol" pitchFamily="2" charset="2"/>
              </a:rPr>
              <a:t> </a:t>
            </a:r>
            <a:r>
              <a:rPr lang="en-US" altLang="en-US" sz="2400" dirty="0">
                <a:latin typeface="Arial" panose="020B0604020202020204" pitchFamily="34" charset="0"/>
                <a:cs typeface="Arial" panose="020B0604020202020204" pitchFamily="34" charset="0"/>
                <a:sym typeface="Symbol" pitchFamily="2" charset="2"/>
              </a:rPr>
              <a:t></a:t>
            </a:r>
            <a:r>
              <a:rPr lang="en-US" altLang="en-US" sz="2400" baseline="30000" dirty="0">
                <a:latin typeface="Arial" panose="020B0604020202020204" pitchFamily="34" charset="0"/>
                <a:cs typeface="Arial" panose="020B0604020202020204" pitchFamily="34" charset="0"/>
                <a:sym typeface="Symbol" pitchFamily="2" charset="2"/>
              </a:rPr>
              <a:t>9</a:t>
            </a:r>
            <a:r>
              <a:rPr lang="en-US" altLang="en-US" sz="2400" dirty="0">
                <a:latin typeface="Arial" panose="020B0604020202020204" pitchFamily="34" charset="0"/>
                <a:cs typeface="Arial" panose="020B0604020202020204" pitchFamily="34" charset="0"/>
                <a:sym typeface="Symbol" pitchFamily="2" charset="2"/>
              </a:rPr>
              <a:t>-desaturase reduces the bond between C-9 and C-10 to form: </a:t>
            </a:r>
            <a:endParaRPr lang="en-US" altLang="en-US" sz="2400" dirty="0">
              <a:latin typeface="Arial" panose="020B0604020202020204" pitchFamily="34" charset="0"/>
              <a:cs typeface="Arial" panose="020B0604020202020204" pitchFamily="34" charset="0"/>
            </a:endParaRPr>
          </a:p>
          <a:p>
            <a:pPr lvl="1"/>
            <a:r>
              <a:rPr lang="en-US" altLang="en-US" sz="2400" dirty="0">
                <a:latin typeface="Arial" panose="020B0604020202020204" pitchFamily="34" charset="0"/>
                <a:cs typeface="Arial" panose="020B0604020202020204" pitchFamily="34" charset="0"/>
              </a:rPr>
              <a:t>palmitoleate (16:1; </a:t>
            </a:r>
            <a:r>
              <a:rPr lang="en-US" altLang="en-US" sz="2400" dirty="0">
                <a:latin typeface="Arial" panose="020B0604020202020204" pitchFamily="34" charset="0"/>
                <a:cs typeface="Arial" panose="020B0604020202020204" pitchFamily="34" charset="0"/>
                <a:sym typeface="Symbol" pitchFamily="2" charset="2"/>
              </a:rPr>
              <a:t></a:t>
            </a:r>
            <a:r>
              <a:rPr lang="en-US" altLang="en-US" sz="2400" baseline="30000" dirty="0">
                <a:latin typeface="Arial" panose="020B0604020202020204" pitchFamily="34" charset="0"/>
                <a:cs typeface="Arial" panose="020B0604020202020204" pitchFamily="34" charset="0"/>
                <a:sym typeface="Symbol" pitchFamily="2" charset="2"/>
              </a:rPr>
              <a:t>9</a:t>
            </a:r>
            <a:r>
              <a:rPr lang="en-US" altLang="en-US" sz="2400" dirty="0">
                <a:latin typeface="Arial" panose="020B0604020202020204" pitchFamily="34" charset="0"/>
                <a:cs typeface="Arial" panose="020B0604020202020204" pitchFamily="34" charset="0"/>
                <a:sym typeface="Symbol" pitchFamily="2" charset="2"/>
              </a:rPr>
              <a:t>) from </a:t>
            </a:r>
            <a:r>
              <a:rPr lang="en-US" altLang="en-US" sz="2400" dirty="0">
                <a:latin typeface="Arial" panose="020B0604020202020204" pitchFamily="34" charset="0"/>
                <a:cs typeface="Arial" panose="020B0604020202020204" pitchFamily="34" charset="0"/>
              </a:rPr>
              <a:t>palmitate (16:0) </a:t>
            </a:r>
            <a:endParaRPr lang="en-US" altLang="en-US" sz="2400" dirty="0">
              <a:latin typeface="Arial" panose="020B0604020202020204" pitchFamily="34" charset="0"/>
              <a:cs typeface="Arial" panose="020B0604020202020204" pitchFamily="34" charset="0"/>
              <a:sym typeface="Symbol" pitchFamily="2" charset="2"/>
            </a:endParaRPr>
          </a:p>
          <a:p>
            <a:pPr lvl="1"/>
            <a:r>
              <a:rPr lang="en-US" altLang="en-US" sz="2400" dirty="0">
                <a:latin typeface="Arial" panose="020B0604020202020204" pitchFamily="34" charset="0"/>
                <a:cs typeface="Arial" panose="020B0604020202020204" pitchFamily="34" charset="0"/>
                <a:sym typeface="Symbol" pitchFamily="2" charset="2"/>
              </a:rPr>
              <a:t>oleate (18:1; </a:t>
            </a:r>
            <a:r>
              <a:rPr lang="en-US" altLang="en-US" sz="2400" baseline="30000" dirty="0">
                <a:latin typeface="Arial" panose="020B0604020202020204" pitchFamily="34" charset="0"/>
                <a:cs typeface="Arial" panose="020B0604020202020204" pitchFamily="34" charset="0"/>
                <a:sym typeface="Symbol" pitchFamily="2" charset="2"/>
              </a:rPr>
              <a:t>9</a:t>
            </a:r>
            <a:r>
              <a:rPr lang="en-US" altLang="en-US" sz="2400" dirty="0">
                <a:latin typeface="Arial" panose="020B0604020202020204" pitchFamily="34" charset="0"/>
                <a:cs typeface="Arial" panose="020B0604020202020204" pitchFamily="34" charset="0"/>
                <a:sym typeface="Symbol" pitchFamily="2" charset="2"/>
              </a:rPr>
              <a:t>) from stearate (18:0)</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80152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E810B-7D8B-4C83-B55E-3A791594C6B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Plants Can Desaturate Positions Beyond C-9</a:t>
            </a:r>
            <a:endParaRPr lang="en-AU" dirty="0"/>
          </a:p>
        </p:txBody>
      </p:sp>
      <p:sp>
        <p:nvSpPr>
          <p:cNvPr id="4" name="Google Shape;390;g847cf01710_0_68">
            <a:extLst>
              <a:ext uri="{FF2B5EF4-FFF2-40B4-BE49-F238E27FC236}">
                <a16:creationId xmlns:a16="http://schemas.microsoft.com/office/drawing/2014/main" id="{D9CAA0FA-9204-2343-83DB-B5C3C47012B6}"/>
              </a:ext>
            </a:extLst>
          </p:cNvPr>
          <p:cNvSpPr txBox="1">
            <a:spLocks noChangeArrowheads="1"/>
          </p:cNvSpPr>
          <p:nvPr/>
        </p:nvSpPr>
        <p:spPr bwMode="auto">
          <a:xfrm>
            <a:off x="361950" y="1524000"/>
            <a:ext cx="8420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humans </a:t>
            </a:r>
            <a:r>
              <a:rPr lang="en-US" altLang="en-US" sz="2400" dirty="0">
                <a:latin typeface="Arial" panose="020B0604020202020204" pitchFamily="34" charset="0"/>
                <a:cs typeface="Arial" panose="020B0604020202020204" pitchFamily="34" charset="0"/>
                <a:sym typeface="Symbol" pitchFamily="2" charset="2"/>
              </a:rPr>
              <a:t>cannot desaturate beyond </a:t>
            </a:r>
            <a:r>
              <a:rPr lang="en-US" altLang="en-US" sz="2400" baseline="30000" dirty="0">
                <a:latin typeface="Arial" panose="020B0604020202020204" pitchFamily="34" charset="0"/>
                <a:cs typeface="Arial" panose="020B0604020202020204" pitchFamily="34" charset="0"/>
                <a:sym typeface="Symbol" pitchFamily="2" charset="2"/>
              </a:rPr>
              <a:t>9</a:t>
            </a:r>
            <a:endParaRPr lang="en-US" altLang="en-US" sz="2400" dirty="0">
              <a:latin typeface="Arial" panose="020B0604020202020204" pitchFamily="34" charset="0"/>
              <a:cs typeface="Arial" panose="020B0604020202020204" pitchFamily="34" charset="0"/>
              <a:sym typeface="Symbol" pitchFamily="2" charset="2"/>
            </a:endParaRPr>
          </a:p>
          <a:p>
            <a:pPr marL="50800" indent="0">
              <a:buNone/>
            </a:pPr>
            <a:endParaRPr lang="en-US" altLang="en-US" sz="2400" dirty="0">
              <a:latin typeface="Arial" panose="020B0604020202020204" pitchFamily="34" charset="0"/>
              <a:cs typeface="Arial" panose="020B0604020202020204" pitchFamily="34" charset="0"/>
              <a:sym typeface="Symbol" pitchFamily="2" charset="2"/>
            </a:endParaRPr>
          </a:p>
          <a:p>
            <a:r>
              <a:rPr lang="en-US" altLang="en-US" sz="2400" dirty="0">
                <a:latin typeface="Arial" panose="020B0604020202020204" pitchFamily="34" charset="0"/>
                <a:cs typeface="Arial" panose="020B0604020202020204" pitchFamily="34" charset="0"/>
                <a:sym typeface="Symbol" pitchFamily="2" charset="2"/>
              </a:rPr>
              <a:t>plants can, to produce:</a:t>
            </a:r>
          </a:p>
          <a:p>
            <a:pPr lvl="1"/>
            <a:r>
              <a:rPr lang="en-US" altLang="en-US" sz="2400" dirty="0">
                <a:latin typeface="Arial" panose="020B0604020202020204" pitchFamily="34" charset="0"/>
                <a:cs typeface="Arial" panose="020B0604020202020204" pitchFamily="34" charset="0"/>
                <a:sym typeface="Symbol" pitchFamily="2" charset="2"/>
              </a:rPr>
              <a:t>linoleate 18:2(</a:t>
            </a:r>
            <a:r>
              <a:rPr lang="en-US" altLang="en-US" sz="2400" baseline="30000" dirty="0">
                <a:latin typeface="Arial" panose="020B0604020202020204" pitchFamily="34" charset="0"/>
                <a:cs typeface="Arial" panose="020B0604020202020204" pitchFamily="34" charset="0"/>
                <a:sym typeface="Symbol" pitchFamily="2" charset="2"/>
              </a:rPr>
              <a:t>9,12</a:t>
            </a:r>
            <a:r>
              <a:rPr lang="en-US" altLang="en-US" sz="2400" dirty="0">
                <a:latin typeface="Arial" panose="020B0604020202020204" pitchFamily="34" charset="0"/>
                <a:cs typeface="Arial" panose="020B0604020202020204" pitchFamily="34" charset="0"/>
                <a:sym typeface="Symbol" pitchFamily="2" charset="2"/>
              </a:rPr>
              <a:t>)</a:t>
            </a:r>
          </a:p>
          <a:p>
            <a:pPr lvl="1"/>
            <a:r>
              <a:rPr lang="en-US" altLang="en-US" sz="2400" i="1" dirty="0">
                <a:latin typeface="Arial" panose="020B0604020202020204" pitchFamily="34" charset="0"/>
                <a:cs typeface="Arial" panose="020B0604020202020204" pitchFamily="34" charset="0"/>
                <a:sym typeface="Symbol" pitchFamily="2" charset="2"/>
              </a:rPr>
              <a:t></a:t>
            </a:r>
            <a:r>
              <a:rPr lang="en-US" altLang="en-US" sz="2400" dirty="0">
                <a:latin typeface="Arial" panose="020B0604020202020204" pitchFamily="34" charset="0"/>
                <a:cs typeface="Arial" panose="020B0604020202020204" pitchFamily="34" charset="0"/>
                <a:sym typeface="Symbol" pitchFamily="2" charset="2"/>
              </a:rPr>
              <a:t>-</a:t>
            </a:r>
            <a:r>
              <a:rPr lang="en-US" altLang="en-US" sz="2400" dirty="0" err="1">
                <a:latin typeface="Arial" panose="020B0604020202020204" pitchFamily="34" charset="0"/>
                <a:cs typeface="Arial" panose="020B0604020202020204" pitchFamily="34" charset="0"/>
                <a:sym typeface="Symbol" pitchFamily="2" charset="2"/>
              </a:rPr>
              <a:t>linolenate</a:t>
            </a:r>
            <a:r>
              <a:rPr lang="en-US" altLang="en-US" sz="2400" dirty="0">
                <a:latin typeface="Arial" panose="020B0604020202020204" pitchFamily="34" charset="0"/>
                <a:cs typeface="Arial" panose="020B0604020202020204" pitchFamily="34" charset="0"/>
                <a:sym typeface="Symbol" pitchFamily="2" charset="2"/>
              </a:rPr>
              <a:t> 18:3 (</a:t>
            </a:r>
            <a:r>
              <a:rPr lang="en-US" altLang="en-US" sz="2400" baseline="30000" dirty="0">
                <a:latin typeface="Arial" panose="020B0604020202020204" pitchFamily="34" charset="0"/>
                <a:cs typeface="Arial" panose="020B0604020202020204" pitchFamily="34" charset="0"/>
                <a:sym typeface="Symbol" pitchFamily="2" charset="2"/>
              </a:rPr>
              <a:t>9,12,15</a:t>
            </a:r>
            <a:r>
              <a:rPr lang="en-US" altLang="en-US" sz="2400" dirty="0">
                <a:latin typeface="Arial" panose="020B0604020202020204" pitchFamily="34" charset="0"/>
                <a:cs typeface="Arial" panose="020B0604020202020204" pitchFamily="34" charset="0"/>
                <a:sym typeface="Symbol" pitchFamily="2" charset="2"/>
              </a:rPr>
              <a:t>)</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4050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F3E51-3946-471B-A5EC-6A55634F325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Action of Plant Desaturases</a:t>
            </a:r>
            <a:endParaRPr lang="en-AU" dirty="0"/>
          </a:p>
        </p:txBody>
      </p:sp>
      <p:sp>
        <p:nvSpPr>
          <p:cNvPr id="4" name="Google Shape;390;g847cf01710_0_68">
            <a:extLst>
              <a:ext uri="{FF2B5EF4-FFF2-40B4-BE49-F238E27FC236}">
                <a16:creationId xmlns:a16="http://schemas.microsoft.com/office/drawing/2014/main" id="{D9CAA0FA-9204-2343-83DB-B5C3C47012B6}"/>
              </a:ext>
            </a:extLst>
          </p:cNvPr>
          <p:cNvSpPr txBox="1">
            <a:spLocks noChangeArrowheads="1"/>
          </p:cNvSpPr>
          <p:nvPr/>
        </p:nvSpPr>
        <p:spPr bwMode="auto">
          <a:xfrm>
            <a:off x="266700" y="1524000"/>
            <a:ext cx="44577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stearoyl-ACP desaturase (SCD) </a:t>
            </a:r>
            <a:r>
              <a:rPr lang="en-US" sz="2400" dirty="0">
                <a:latin typeface="Arial" panose="020B0604020202020204" pitchFamily="34" charset="0"/>
                <a:cs typeface="Arial" panose="020B0604020202020204" pitchFamily="34" charset="0"/>
              </a:rPr>
              <a:t>= uses reduced ferredoxin as the electron donor in the chloroplast stroma to produce oleate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plant desaturases = oxidize phosphatidylcholine-bound fatty acids to polyunsaturated fatty acids</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The top molecule has a vertical three-carbon chain with the top carbon bonded to 2 H and to O to the right bonded to C double bonded to O above further bonded to a zigzag chain of 15 additional carbons to the right. The middle carbon is bonded to H and to O to the right bonded to C in a light red box that is numbered 1, double bonded to O above, and further bonded to a zigzag chain of 17 additional carbons with the final carbon numbered as 18. There is a cis double bond between C 9, which is numbered, and C 10 to the right. The entire eighteen-carbon sequence from C double bonded to O to C 18 is enclosed in a light red box. The bottom C is bonded to 2 H and to O on the right further bonded to P double bonded to O above, bonded to O minus below, and bonded to O to the right further bonded to C H 2 bonded to C H 2 bonded to N plus (C H 3) 3. This molecule is labeled phosphatidylcholine containing oleate, 18:1 (delta superscript 9 end superscript), with oleate and its structural abbreviation shown in a light red box. An arrow labeled desaturase points down to a similar molecule in which the eighteen-carbon chain now has cis double bonds between C 9 and C 10 and between C 11 and C 13. This molecule is labeled phosphatidylcholine containing linoleate, 18:2 (delta superscript 9, 12 end superscript), with linoleate and its structural abbreviation shown in a light red box. An arrow labeled desaturase points down to a similar molecule in which the eighteen-carbon chain now has cis double bonds between C 9 and C 10, C 11 and C 13, and C 15 and C 16. This molecule is labeled phosphatidylcholine containing alpha-linoleate, 18:3 (delta superscript 9, 12, 15 end superscript), with alpha-linoleate and its structural abbreviation shown in a light red box.">
            <a:extLst>
              <a:ext uri="{FF2B5EF4-FFF2-40B4-BE49-F238E27FC236}">
                <a16:creationId xmlns:a16="http://schemas.microsoft.com/office/drawing/2014/main" id="{CD3918A3-DEB0-D545-9408-518A04B54F30}"/>
              </a:ext>
            </a:extLst>
          </p:cNvPr>
          <p:cNvPicPr>
            <a:picLocks noChangeAspect="1"/>
          </p:cNvPicPr>
          <p:nvPr/>
        </p:nvPicPr>
        <p:blipFill>
          <a:blip r:embed="rId3"/>
          <a:stretch>
            <a:fillRect/>
          </a:stretch>
        </p:blipFill>
        <p:spPr>
          <a:xfrm>
            <a:off x="5181600" y="1219200"/>
            <a:ext cx="3129359" cy="5006975"/>
          </a:xfrm>
          <a:prstGeom prst="rect">
            <a:avLst/>
          </a:prstGeom>
        </p:spPr>
      </p:pic>
    </p:spTree>
    <p:extLst>
      <p:ext uri="{BB962C8B-B14F-4D97-AF65-F5344CB8AC3E}">
        <p14:creationId xmlns:p14="http://schemas.microsoft.com/office/powerpoint/2010/main" val="1596858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9FD1F-8A24-4A56-A0B7-3DB08021645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Linoleate and </a:t>
            </a:r>
            <a:r>
              <a:rPr lang="el-GR" i="1" dirty="0">
                <a:solidFill>
                  <a:schemeClr val="tx1"/>
                </a:solidFill>
                <a:latin typeface="Arial" panose="020B0604020202020204" pitchFamily="34" charset="0"/>
                <a:cs typeface="Arial" panose="020B0604020202020204" pitchFamily="34" charset="0"/>
              </a:rPr>
              <a:t>α</a:t>
            </a:r>
            <a:r>
              <a:rPr lang="el-GR" dirty="0">
                <a:solidFill>
                  <a:schemeClr val="tx1"/>
                </a:solidFill>
                <a:latin typeface="Arial" panose="020B0604020202020204" pitchFamily="34" charset="0"/>
                <a:cs typeface="Arial" panose="020B0604020202020204" pitchFamily="34" charset="0"/>
              </a:rPr>
              <a:t>-</a:t>
            </a:r>
            <a:r>
              <a:rPr lang="en-US" dirty="0" err="1">
                <a:solidFill>
                  <a:schemeClr val="tx1"/>
                </a:solidFill>
                <a:latin typeface="Arial" panose="020B0604020202020204" pitchFamily="34" charset="0"/>
                <a:cs typeface="Arial" panose="020B0604020202020204" pitchFamily="34" charset="0"/>
              </a:rPr>
              <a:t>Linolenate</a:t>
            </a:r>
            <a:r>
              <a:rPr lang="en-US" dirty="0">
                <a:solidFill>
                  <a:schemeClr val="tx1"/>
                </a:solidFill>
                <a:latin typeface="Arial" panose="020B0604020202020204" pitchFamily="34" charset="0"/>
                <a:cs typeface="Arial" panose="020B0604020202020204" pitchFamily="34" charset="0"/>
              </a:rPr>
              <a:t> Are Necessary Precursors</a:t>
            </a:r>
            <a:endParaRPr lang="en-AU" dirty="0"/>
          </a:p>
        </p:txBody>
      </p:sp>
      <p:sp>
        <p:nvSpPr>
          <p:cNvPr id="4" name="Google Shape;390;g847cf01710_0_68">
            <a:extLst>
              <a:ext uri="{FF2B5EF4-FFF2-40B4-BE49-F238E27FC236}">
                <a16:creationId xmlns:a16="http://schemas.microsoft.com/office/drawing/2014/main" id="{D9CAA0FA-9204-2343-83DB-B5C3C47012B6}"/>
              </a:ext>
            </a:extLst>
          </p:cNvPr>
          <p:cNvSpPr txBox="1">
            <a:spLocks noChangeArrowheads="1"/>
          </p:cNvSpPr>
          <p:nvPr/>
        </p:nvSpPr>
        <p:spPr bwMode="auto">
          <a:xfrm>
            <a:off x="247650" y="1363662"/>
            <a:ext cx="8648700"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essential fatty acids </a:t>
            </a:r>
            <a:r>
              <a:rPr lang="en-US" sz="2400" dirty="0">
                <a:latin typeface="Arial" panose="020B0604020202020204" pitchFamily="34" charset="0"/>
                <a:cs typeface="Arial" panose="020B0604020202020204" pitchFamily="34" charset="0"/>
              </a:rPr>
              <a:t>= must be obtained from dietary plant material</a:t>
            </a:r>
          </a:p>
          <a:p>
            <a:pPr lvl="1"/>
            <a:r>
              <a:rPr lang="en-US" sz="2400" dirty="0">
                <a:latin typeface="Arial" panose="020B0604020202020204" pitchFamily="34" charset="0"/>
                <a:cs typeface="Arial" panose="020B0604020202020204" pitchFamily="34" charset="0"/>
              </a:rPr>
              <a:t>linoleate and </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linolenate</a:t>
            </a:r>
            <a:r>
              <a:rPr lang="en-US" sz="2400" dirty="0">
                <a:latin typeface="Arial" panose="020B0604020202020204" pitchFamily="34" charset="0"/>
                <a:cs typeface="Arial" panose="020B0604020202020204" pitchFamily="34" charset="0"/>
              </a:rPr>
              <a:t> for mammals</a:t>
            </a: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linoleate may be converted to:</a:t>
            </a:r>
          </a:p>
          <a:p>
            <a:pPr lvl="1"/>
            <a:r>
              <a:rPr lang="el-GR" sz="2400" i="1" dirty="0">
                <a:latin typeface="Arial" panose="020B0604020202020204" pitchFamily="34" charset="0"/>
                <a:cs typeface="Arial" panose="020B0604020202020204" pitchFamily="34" charset="0"/>
              </a:rPr>
              <a:t>γ</a:t>
            </a:r>
            <a:r>
              <a:rPr lang="el-GR"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linolenate</a:t>
            </a:r>
            <a:endParaRPr lang="en-US" sz="2400" dirty="0">
              <a:latin typeface="Arial" panose="020B0604020202020204" pitchFamily="34" charset="0"/>
              <a:cs typeface="Arial" panose="020B0604020202020204" pitchFamily="34" charset="0"/>
            </a:endParaRPr>
          </a:p>
          <a:p>
            <a:pPr lvl="1"/>
            <a:r>
              <a:rPr lang="en-US" sz="2400" dirty="0" err="1">
                <a:latin typeface="Arial" panose="020B0604020202020204" pitchFamily="34" charset="0"/>
                <a:cs typeface="Arial" panose="020B0604020202020204" pitchFamily="34" charset="0"/>
              </a:rPr>
              <a:t>eicosatrienoate</a:t>
            </a:r>
            <a:endParaRPr lang="en-US" sz="2400" dirty="0">
              <a:latin typeface="Arial" panose="020B0604020202020204" pitchFamily="34" charset="0"/>
              <a:cs typeface="Arial" panose="020B0604020202020204" pitchFamily="34" charset="0"/>
            </a:endParaRPr>
          </a:p>
          <a:p>
            <a:pPr lvl="1"/>
            <a:r>
              <a:rPr lang="en-US" sz="2400" b="1" dirty="0">
                <a:latin typeface="Arial" panose="020B0604020202020204" pitchFamily="34" charset="0"/>
                <a:cs typeface="Arial" panose="020B0604020202020204" pitchFamily="34" charset="0"/>
              </a:rPr>
              <a:t>arachidonate (</a:t>
            </a:r>
            <a:r>
              <a:rPr lang="en-US" sz="2400" b="1" dirty="0" err="1">
                <a:latin typeface="Arial" panose="020B0604020202020204" pitchFamily="34" charset="0"/>
                <a:cs typeface="Arial" panose="020B0604020202020204" pitchFamily="34" charset="0"/>
              </a:rPr>
              <a:t>eicosatetraenoate</a:t>
            </a:r>
            <a:r>
              <a:rPr lang="en-US" sz="2400" b="1"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linolenate</a:t>
            </a:r>
            <a:r>
              <a:rPr lang="en-US" sz="2400" dirty="0">
                <a:latin typeface="Arial" panose="020B0604020202020204" pitchFamily="34" charset="0"/>
                <a:cs typeface="Arial" panose="020B0604020202020204" pitchFamily="34" charset="0"/>
              </a:rPr>
              <a:t> may be converted to:</a:t>
            </a:r>
          </a:p>
          <a:p>
            <a:pPr lvl="1"/>
            <a:r>
              <a:rPr lang="en-US" sz="2400" b="1" dirty="0" err="1">
                <a:latin typeface="Arial" panose="020B0604020202020204" pitchFamily="34" charset="0"/>
                <a:cs typeface="Arial" panose="020B0604020202020204" pitchFamily="34" charset="0"/>
              </a:rPr>
              <a:t>eicosapentaenoic</a:t>
            </a:r>
            <a:r>
              <a:rPr lang="en-US" sz="2400" b="1" dirty="0">
                <a:latin typeface="Arial" panose="020B0604020202020204" pitchFamily="34" charset="0"/>
                <a:cs typeface="Arial" panose="020B0604020202020204" pitchFamily="34" charset="0"/>
              </a:rPr>
              <a:t> acid (EPA) </a:t>
            </a:r>
          </a:p>
          <a:p>
            <a:pPr lvl="1"/>
            <a:r>
              <a:rPr lang="en-US" sz="2400" b="1" dirty="0">
                <a:latin typeface="Arial" panose="020B0604020202020204" pitchFamily="34" charset="0"/>
                <a:cs typeface="Arial" panose="020B0604020202020204" pitchFamily="34" charset="0"/>
              </a:rPr>
              <a:t>docosahexaenoic acid (DHA)</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53157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D58F7-DB11-4307-8AE6-AF3E78254C88}"/>
              </a:ext>
            </a:extLst>
          </p:cNvPr>
          <p:cNvSpPr>
            <a:spLocks noGrp="1"/>
          </p:cNvSpPr>
          <p:nvPr>
            <p:ph type="title"/>
          </p:nvPr>
        </p:nvSpPr>
        <p:spPr/>
        <p:txBody>
          <a:bodyPr/>
          <a:lstStyle/>
          <a:p>
            <a:r>
              <a:rPr lang="en-US" altLang="en-US" sz="3600" dirty="0">
                <a:solidFill>
                  <a:srgbClr val="4E4CB4"/>
                </a:solidFill>
                <a:latin typeface="Arial" panose="020B0604020202020204" pitchFamily="34" charset="0"/>
                <a:cs typeface="Arial" panose="020B0604020202020204" pitchFamily="34" charset="0"/>
              </a:rPr>
              <a:t>Eicosanoids Are Formed from 20- and 22-Carbon Polyunsaturated Fatty Acids</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4517" y="2209800"/>
            <a:ext cx="8694965"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eicosanoid hormones include prostaglandins, leukotrienes, and </a:t>
            </a:r>
            <a:r>
              <a:rPr lang="en-US" altLang="en-US" sz="2400" dirty="0" err="1">
                <a:latin typeface="Arial" panose="020B0604020202020204" pitchFamily="34" charset="0"/>
                <a:cs typeface="Arial" panose="020B0604020202020204" pitchFamily="34" charset="0"/>
              </a:rPr>
              <a:t>thromboxanes</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enzymes of the smooth ER convert arachidonate to </a:t>
            </a:r>
            <a:r>
              <a:rPr lang="en-US" sz="2400" b="1" dirty="0">
                <a:latin typeface="Arial" panose="020B0604020202020204" pitchFamily="34" charset="0"/>
                <a:cs typeface="Arial" panose="020B0604020202020204" pitchFamily="34" charset="0"/>
              </a:rPr>
              <a:t>prostaglandins</a:t>
            </a:r>
          </a:p>
          <a:p>
            <a:pPr lvl="1"/>
            <a:r>
              <a:rPr lang="en-US" sz="2400" b="1" dirty="0">
                <a:latin typeface="Arial" panose="020B0604020202020204" pitchFamily="34" charset="0"/>
                <a:cs typeface="Arial" panose="020B0604020202020204" pitchFamily="34" charset="0"/>
              </a:rPr>
              <a:t>cyclooxygenase (COX) = prostaglandin H</a:t>
            </a:r>
            <a:r>
              <a:rPr lang="en-US" sz="2400" b="1" baseline="-25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synthase </a:t>
            </a:r>
            <a:r>
              <a:rPr lang="en-US" sz="2400" dirty="0">
                <a:latin typeface="Arial" panose="020B0604020202020204" pitchFamily="34" charset="0"/>
                <a:cs typeface="Arial" panose="020B0604020202020204" pitchFamily="34" charset="0"/>
              </a:rPr>
              <a:t>= catalyzes the formation of prostaglandin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(PGH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a:p>
            <a:endParaRPr lang="en-US" dirty="0"/>
          </a:p>
          <a:p>
            <a:pPr lvl="1"/>
            <a:endParaRPr lang="en-US" sz="2000" dirty="0"/>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13887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4A2D1-55BC-484C-B820-59440FBDEB1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Mechanism of Prostaglandin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H</a:t>
            </a:r>
            <a:r>
              <a:rPr lang="en-US" baseline="-25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 Synthase</a:t>
            </a:r>
            <a:endParaRPr lang="en-AU" dirty="0"/>
          </a:p>
        </p:txBody>
      </p:sp>
      <p:sp>
        <p:nvSpPr>
          <p:cNvPr id="4" name="Google Shape;390;g847cf01710_0_68">
            <a:extLst>
              <a:ext uri="{FF2B5EF4-FFF2-40B4-BE49-F238E27FC236}">
                <a16:creationId xmlns:a16="http://schemas.microsoft.com/office/drawing/2014/main" id="{D9CAA0FA-9204-2343-83DB-B5C3C47012B6}"/>
              </a:ext>
            </a:extLst>
          </p:cNvPr>
          <p:cNvSpPr txBox="1">
            <a:spLocks noChangeArrowheads="1"/>
          </p:cNvSpPr>
          <p:nvPr/>
        </p:nvSpPr>
        <p:spPr bwMode="auto">
          <a:xfrm>
            <a:off x="258536" y="1677307"/>
            <a:ext cx="446586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altLang="en-US" sz="2400" dirty="0">
                <a:latin typeface="Arial" panose="020B0604020202020204" pitchFamily="34" charset="0"/>
                <a:cs typeface="Arial" panose="020B0604020202020204" pitchFamily="34" charset="0"/>
              </a:rPr>
              <a:t>PGH</a:t>
            </a:r>
            <a:r>
              <a:rPr lang="en-US" altLang="en-US" sz="2400" baseline="-25000" dirty="0">
                <a:latin typeface="Arial" panose="020B0604020202020204" pitchFamily="34" charset="0"/>
                <a:cs typeface="Arial" panose="020B0604020202020204" pitchFamily="34" charset="0"/>
              </a:rPr>
              <a:t>2 </a:t>
            </a:r>
            <a:r>
              <a:rPr lang="en-US" altLang="en-US" sz="2400" dirty="0">
                <a:latin typeface="Arial" panose="020B0604020202020204" pitchFamily="34" charset="0"/>
                <a:cs typeface="Arial" panose="020B0604020202020204" pitchFamily="34" charset="0"/>
              </a:rPr>
              <a:t>synthase has cyclooxygenase and peroxidase activity enzyme </a:t>
            </a:r>
          </a:p>
          <a:p>
            <a:pPr lvl="1"/>
            <a:r>
              <a:rPr lang="en-US" altLang="en-US" sz="2400" dirty="0">
                <a:latin typeface="Arial" panose="020B0604020202020204" pitchFamily="34" charset="0"/>
                <a:cs typeface="Arial" panose="020B0604020202020204" pitchFamily="34" charset="0"/>
              </a:rPr>
              <a:t>cyclooxygenase activity adds 2 O</a:t>
            </a:r>
            <a:r>
              <a:rPr lang="en-US" altLang="en-US" sz="2400" baseline="-250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to form PGG</a:t>
            </a:r>
            <a:r>
              <a:rPr lang="en-US" altLang="en-US" sz="2400" baseline="-25000" dirty="0">
                <a:latin typeface="Arial" panose="020B0604020202020204" pitchFamily="34" charset="0"/>
                <a:cs typeface="Arial" panose="020B0604020202020204" pitchFamily="34" charset="0"/>
              </a:rPr>
              <a:t>2</a:t>
            </a:r>
            <a:endParaRPr lang="en-US" altLang="en-US" sz="2400" dirty="0">
              <a:latin typeface="Arial" panose="020B0604020202020204" pitchFamily="34" charset="0"/>
              <a:cs typeface="Arial" panose="020B0604020202020204" pitchFamily="34" charset="0"/>
            </a:endParaRPr>
          </a:p>
          <a:p>
            <a:pPr lvl="1"/>
            <a:r>
              <a:rPr lang="en-US" altLang="en-US" sz="2400" dirty="0">
                <a:latin typeface="Arial" panose="020B0604020202020204" pitchFamily="34" charset="0"/>
                <a:cs typeface="Arial" panose="020B0604020202020204" pitchFamily="34" charset="0"/>
              </a:rPr>
              <a:t>peroxidase activity converts peroxide to alcohol to form PGH</a:t>
            </a:r>
            <a:r>
              <a:rPr lang="en-US" altLang="en-US" sz="2400" baseline="-25000" dirty="0">
                <a:latin typeface="Arial" panose="020B0604020202020204" pitchFamily="34" charset="0"/>
                <a:cs typeface="Arial" panose="020B0604020202020204" pitchFamily="34" charset="0"/>
              </a:rPr>
              <a:t>2</a:t>
            </a:r>
            <a:endParaRPr lang="en-US" alt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5" name="Picture 4" descr="Part a begins with text at the upper left reading, phospholipid containing arachidonate. An arrow labeled phospholipidase A subscript 2 points down to arachidonate, 20:4 (delta superscript 5, 8, 11, 14), accompanied by a curved arrow showing the loss of lysophospholipid. Arachidonate has C O O minus at the upper right that begins a chain of 20 carbons with a curve at one end to form a looped structure that is open on the right side. C O O minus at the top right has a zigzag chain of three carbons to its left before reaching a cis double bond between the fifth and sixth carbons, which forms the top of a structure that resembles a hexagon with sides that don’t come together to form left and right vertices. From C 6, there is a bond to C H 2 and then a bond C 8, which is cis double bonded to C 9 at the upper left corner. C 9 has a bond to C H 2 at the lower left forming the left end, from which a bond extends to C 11 at the lower right that forms a double bond with C 12 beneath the double bond between C 8 and C 9. This gives the appearance of a partial ring that is open on its right side. C 12 is bonded to C H 2 to the upper right, which is bonded to C 14. C 14 is double bonded to C 15, forming the bottom side of the second partial ring-like structure. From C 15, a zigzag chain of five additional carbons completes the bottom half of the structure. An arrow labeled cyclooxygenase activity of C O X points down accompanied by a curved arrow showing the addition of 2 red highlighted O 2. A red “X” in a red circle next to the downward arrow is indicated by a dashed horizontal arrow from aspirin, ibuprofen, naproxen. This points down to a similar structure below labeled P G G 2. It has C O O minus at the upper right bonded to a zigzag chain of four carbons with the fourth carbon in this chain, C 5, forming a cis double bond to C 6. C 6 is bonded to C 7 to the upper left, forming the top vertex of a partial double six-membered ring missing its right side, with a double bond at its lower right side, and with a left side shared with a five-membered ring that has a left side vertex and upper and lower left vertices each bonded to red highlighted O that are joined together by a vertical bond. The lower right vertex of the partial six-membered ring has a bond down to a vertex from which a bond extends down to red highlighted O bonded to red highlighted O bonded to nonhighlighted H. From here, a zigzag chain of five carbons completes the bottom half of the molecule. An arrow labeled peroxidase activity of C O X points down to P G H 2, which is similar except that the bond to O bonded to O H at the bottom center is now a bond to red highlighted O bonded to nonhighlighted H. Arrows point down to the lower left and right. The left-hand arrow points to other series 2 prostaglandins and the right-hand arrow points to series 2 thromboxanes. ">
            <a:extLst>
              <a:ext uri="{FF2B5EF4-FFF2-40B4-BE49-F238E27FC236}">
                <a16:creationId xmlns:a16="http://schemas.microsoft.com/office/drawing/2014/main" id="{B4457CDB-FD37-D847-9C73-D0B84D96AEB5}"/>
              </a:ext>
            </a:extLst>
          </p:cNvPr>
          <p:cNvPicPr>
            <a:picLocks noChangeAspect="1"/>
          </p:cNvPicPr>
          <p:nvPr/>
        </p:nvPicPr>
        <p:blipFill rotWithShape="1">
          <a:blip r:embed="rId3"/>
          <a:srcRect r="47441"/>
          <a:stretch/>
        </p:blipFill>
        <p:spPr>
          <a:xfrm>
            <a:off x="4972050" y="1431539"/>
            <a:ext cx="3668484" cy="5328036"/>
          </a:xfrm>
          <a:prstGeom prst="rect">
            <a:avLst/>
          </a:prstGeom>
        </p:spPr>
      </p:pic>
    </p:spTree>
    <p:extLst>
      <p:ext uri="{BB962C8B-B14F-4D97-AF65-F5344CB8AC3E}">
        <p14:creationId xmlns:p14="http://schemas.microsoft.com/office/powerpoint/2010/main" val="29462638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43FE-4EEE-4DA6-B7B0-83EE6CAD1E0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Prostaglandin H</a:t>
            </a:r>
            <a:r>
              <a:rPr lang="en-US" baseline="-25000" dirty="0">
                <a:solidFill>
                  <a:schemeClr val="tx1"/>
                </a:solidFill>
                <a:latin typeface="Arial" panose="020B0604020202020204" pitchFamily="34" charset="0"/>
                <a:cs typeface="Arial" panose="020B0604020202020204" pitchFamily="34" charset="0"/>
              </a:rPr>
              <a:t>2</a:t>
            </a:r>
            <a:r>
              <a:rPr lang="en-US" dirty="0">
                <a:solidFill>
                  <a:schemeClr val="tx1"/>
                </a:solidFill>
                <a:latin typeface="Arial" panose="020B0604020202020204" pitchFamily="34" charset="0"/>
                <a:cs typeface="Arial" panose="020B0604020202020204" pitchFamily="34" charset="0"/>
              </a:rPr>
              <a:t> Synthase Has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Two Isoforms</a:t>
            </a:r>
            <a:endParaRPr lang="en-AU" dirty="0"/>
          </a:p>
        </p:txBody>
      </p:sp>
      <p:sp>
        <p:nvSpPr>
          <p:cNvPr id="7" name="Google Shape;390;g847cf01710_0_68">
            <a:extLst>
              <a:ext uri="{FF2B5EF4-FFF2-40B4-BE49-F238E27FC236}">
                <a16:creationId xmlns:a16="http://schemas.microsoft.com/office/drawing/2014/main" id="{1BC945E2-7F0B-834A-8AA0-5E1719648841}"/>
              </a:ext>
            </a:extLst>
          </p:cNvPr>
          <p:cNvSpPr txBox="1">
            <a:spLocks noChangeArrowheads="1"/>
          </p:cNvSpPr>
          <p:nvPr/>
        </p:nvSpPr>
        <p:spPr bwMode="auto">
          <a:xfrm>
            <a:off x="381000" y="17526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Aft>
                <a:spcPts val="1200"/>
              </a:spcAft>
              <a:buClr>
                <a:schemeClr val="tx1"/>
              </a:buClr>
            </a:pPr>
            <a:r>
              <a:rPr lang="en-US" altLang="en-US" sz="2400" dirty="0">
                <a:latin typeface="Arial" panose="020B0604020202020204" pitchFamily="34" charset="0"/>
                <a:cs typeface="Arial" panose="020B0604020202020204" pitchFamily="34" charset="0"/>
              </a:rPr>
              <a:t>COX-1 = catalyzes synthesis of prostaglandins that regulate gastric mucin secretion</a:t>
            </a:r>
          </a:p>
          <a:p>
            <a:pPr marL="50800" indent="0">
              <a:buNone/>
            </a:pPr>
            <a:endParaRPr lang="en-US" sz="2400" dirty="0">
              <a:latin typeface="Arial" panose="020B0604020202020204" pitchFamily="34" charset="0"/>
              <a:cs typeface="Arial" panose="020B0604020202020204" pitchFamily="34" charset="0"/>
            </a:endParaRPr>
          </a:p>
          <a:p>
            <a:pPr>
              <a:spcAft>
                <a:spcPts val="1200"/>
              </a:spcAft>
              <a:buClr>
                <a:schemeClr val="tx1"/>
              </a:buClr>
            </a:pPr>
            <a:r>
              <a:rPr lang="en-US" altLang="en-US" sz="2400" dirty="0">
                <a:latin typeface="Arial" panose="020B0604020202020204" pitchFamily="34" charset="0"/>
                <a:cs typeface="Arial" panose="020B0604020202020204" pitchFamily="34" charset="0"/>
              </a:rPr>
              <a:t>COX-2 = catalyzes synthesis of prostaglandins that mediate pain, inflammation, and fever</a:t>
            </a: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23596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BD502-6174-45AD-8540-499960A3936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Action of Aspirin and NSAIDs</a:t>
            </a:r>
            <a:endParaRPr lang="en-AU" dirty="0"/>
          </a:p>
        </p:txBody>
      </p:sp>
      <p:sp>
        <p:nvSpPr>
          <p:cNvPr id="7" name="Google Shape;390;g847cf01710_0_68">
            <a:extLst>
              <a:ext uri="{FF2B5EF4-FFF2-40B4-BE49-F238E27FC236}">
                <a16:creationId xmlns:a16="http://schemas.microsoft.com/office/drawing/2014/main" id="{6B8A87C4-0D39-E44D-B4D9-682F0C3F5360}"/>
              </a:ext>
            </a:extLst>
          </p:cNvPr>
          <p:cNvSpPr txBox="1">
            <a:spLocks noChangeArrowheads="1"/>
          </p:cNvSpPr>
          <p:nvPr/>
        </p:nvSpPr>
        <p:spPr bwMode="auto">
          <a:xfrm>
            <a:off x="228600" y="1344386"/>
            <a:ext cx="4884966" cy="490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aspirin irreversibly inactivates the cyclooxygenase activity of both COX isozymes</a:t>
            </a:r>
          </a:p>
          <a:p>
            <a:pPr lvl="1"/>
            <a:r>
              <a:rPr lang="en-US" sz="2400" dirty="0">
                <a:latin typeface="Arial" panose="020B0604020202020204" pitchFamily="34" charset="0"/>
                <a:cs typeface="Arial" panose="020B0604020202020204" pitchFamily="34" charset="0"/>
              </a:rPr>
              <a:t>acetylates a Ser residue and blocks the enzyme’s active site </a:t>
            </a:r>
          </a:p>
          <a:p>
            <a:pPr lvl="1"/>
            <a:r>
              <a:rPr lang="en-US" sz="2400" dirty="0">
                <a:latin typeface="Arial" panose="020B0604020202020204" pitchFamily="34" charset="0"/>
                <a:cs typeface="Arial" panose="020B0604020202020204" pitchFamily="34" charset="0"/>
              </a:rPr>
              <a:t>inhibits the synthesis of prostaglandins and </a:t>
            </a:r>
            <a:r>
              <a:rPr lang="en-US" sz="2400" dirty="0" err="1">
                <a:latin typeface="Arial" panose="020B0604020202020204" pitchFamily="34" charset="0"/>
                <a:cs typeface="Arial" panose="020B0604020202020204" pitchFamily="34" charset="0"/>
              </a:rPr>
              <a:t>thromboxanes</a:t>
            </a:r>
            <a:r>
              <a:rPr lang="en-US" sz="2400" dirty="0">
                <a:latin typeface="Arial" panose="020B0604020202020204" pitchFamily="34" charset="0"/>
                <a:cs typeface="Arial" panose="020B0604020202020204" pitchFamily="34" charset="0"/>
              </a:rPr>
              <a:t> </a:t>
            </a:r>
          </a:p>
          <a:p>
            <a:pPr lvl="1"/>
            <a:endParaRPr lang="en-US" dirty="0"/>
          </a:p>
          <a:p>
            <a:r>
              <a:rPr lang="en-US" sz="2400" dirty="0">
                <a:latin typeface="Arial" panose="020B0604020202020204" pitchFamily="34" charset="0"/>
                <a:cs typeface="Arial" panose="020B0604020202020204" pitchFamily="34" charset="0"/>
              </a:rPr>
              <a:t>NSAIDs also inhibit both COX isozymes</a:t>
            </a:r>
          </a:p>
          <a:p>
            <a:pPr lvl="1"/>
            <a:endParaRPr lang="en-US" sz="2000" dirty="0"/>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pic>
        <p:nvPicPr>
          <p:cNvPr id="3" name="Picture 2" descr="Part b begins with a blue oval labeled S e r with a bond to O H to the right. Text below reads, C O X. This is added to aspirin (acetylsalicylate), which is a benzene ring with the top vertex bonded to CO O minus and the upper right vertex bonded to O further connected by a red bond to red highlighted C connected by a red double bond to red highlighted O to the upper right and by a red bond to red highlighted C H 3 to the lower right. An arrow points right to show that this yields a blue oval labeled S e r bonded to O to the right further connected by a red bond to red highlighted C connected by a red highlighted double bond to O to the upper right and by a red bond to red highlighted C H 3 to the lower right. Text below reads, acetylated, inactivated C O X. Salicylate is also present and is a benzene ring with the top vertex bonded to C O O minus and the upper right vertex bonded to O H. Below, ibuprofen is shown as a benzene ring with its top vertex bonded to C H 2 bonded to C H 2 bonded to C H 3 to the upper right and left and with its bottom vertex bonded to C H bonded to C H 3 to the lower left and bonded to C O O minus to the lower right. Naproxen is shown as a benzene ring with its top vertex bonded to O bonded to C H 3 above and with its lower right side shared with the upper let side of a second benzene ring with its bottom vertex bonded to C H bonded to C H 3 to the lower left and to C O O minus to the lower right.">
            <a:extLst>
              <a:ext uri="{FF2B5EF4-FFF2-40B4-BE49-F238E27FC236}">
                <a16:creationId xmlns:a16="http://schemas.microsoft.com/office/drawing/2014/main" id="{8439B445-820A-2144-A45D-F2E07AC40477}"/>
              </a:ext>
            </a:extLst>
          </p:cNvPr>
          <p:cNvPicPr>
            <a:picLocks noChangeAspect="1"/>
          </p:cNvPicPr>
          <p:nvPr/>
        </p:nvPicPr>
        <p:blipFill rotWithShape="1">
          <a:blip r:embed="rId3"/>
          <a:srcRect l="48805" t="-703" r="-1364" b="703"/>
          <a:stretch/>
        </p:blipFill>
        <p:spPr>
          <a:xfrm>
            <a:off x="5260045" y="1374203"/>
            <a:ext cx="3635477" cy="5280098"/>
          </a:xfrm>
          <a:prstGeom prst="rect">
            <a:avLst/>
          </a:prstGeom>
        </p:spPr>
      </p:pic>
    </p:spTree>
    <p:extLst>
      <p:ext uri="{BB962C8B-B14F-4D97-AF65-F5344CB8AC3E}">
        <p14:creationId xmlns:p14="http://schemas.microsoft.com/office/powerpoint/2010/main" val="34594429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A342-EF54-4B1B-83BE-78F2CCDF874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Thromboxane Synthase</a:t>
            </a:r>
            <a:endParaRPr lang="en-AU" dirty="0"/>
          </a:p>
        </p:txBody>
      </p:sp>
      <p:sp>
        <p:nvSpPr>
          <p:cNvPr id="7" name="Google Shape;390;g847cf01710_0_68">
            <a:extLst>
              <a:ext uri="{FF2B5EF4-FFF2-40B4-BE49-F238E27FC236}">
                <a16:creationId xmlns:a16="http://schemas.microsoft.com/office/drawing/2014/main" id="{6B8A87C4-0D39-E44D-B4D9-682F0C3F5360}"/>
              </a:ext>
            </a:extLst>
          </p:cNvPr>
          <p:cNvSpPr txBox="1">
            <a:spLocks noChangeArrowheads="1"/>
          </p:cNvSpPr>
          <p:nvPr/>
        </p:nvSpPr>
        <p:spPr bwMode="auto">
          <a:xfrm>
            <a:off x="228600" y="1600200"/>
            <a:ext cx="86868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thromboxane synthase = </a:t>
            </a:r>
            <a:r>
              <a:rPr lang="en-US" sz="2400" dirty="0">
                <a:latin typeface="Arial" panose="020B0604020202020204" pitchFamily="34" charset="0"/>
                <a:cs typeface="Arial" panose="020B0604020202020204" pitchFamily="34" charset="0"/>
              </a:rPr>
              <a:t>converts PGH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thromboxane A</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from which other series 2 </a:t>
            </a:r>
            <a:r>
              <a:rPr lang="en-US" sz="2400" b="1" dirty="0" err="1">
                <a:latin typeface="Arial" panose="020B0604020202020204" pitchFamily="34" charset="0"/>
                <a:cs typeface="Arial" panose="020B0604020202020204" pitchFamily="34" charset="0"/>
              </a:rPr>
              <a:t>thromboxanes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are derived </a:t>
            </a:r>
          </a:p>
          <a:p>
            <a:pPr lvl="1"/>
            <a:r>
              <a:rPr lang="en-US" sz="2400" dirty="0">
                <a:latin typeface="Arial" panose="020B0604020202020204" pitchFamily="34" charset="0"/>
                <a:cs typeface="Arial" panose="020B0604020202020204" pitchFamily="34" charset="0"/>
              </a:rPr>
              <a:t>present in blood platelets (thrombocytes)</a:t>
            </a:r>
          </a:p>
          <a:p>
            <a:endParaRPr lang="en-US" sz="2400" dirty="0">
              <a:latin typeface="Arial" panose="020B0604020202020204" pitchFamily="34" charset="0"/>
              <a:cs typeface="Arial" panose="020B0604020202020204" pitchFamily="34" charset="0"/>
            </a:endParaRPr>
          </a:p>
          <a:p>
            <a:endParaRPr lang="en-US" dirty="0"/>
          </a:p>
          <a:p>
            <a:pPr lvl="1"/>
            <a:endParaRPr lang="en-US" sz="2000" dirty="0"/>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94653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79DD1-5DAB-4B18-800B-AE005F60FF6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Pathway from Arachidonate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to Leukotrienes</a:t>
            </a:r>
            <a:endParaRPr lang="en-AU" dirty="0"/>
          </a:p>
        </p:txBody>
      </p:sp>
      <p:sp>
        <p:nvSpPr>
          <p:cNvPr id="7" name="Google Shape;390;g847cf01710_0_68">
            <a:extLst>
              <a:ext uri="{FF2B5EF4-FFF2-40B4-BE49-F238E27FC236}">
                <a16:creationId xmlns:a16="http://schemas.microsoft.com/office/drawing/2014/main" id="{6B8A87C4-0D39-E44D-B4D9-682F0C3F5360}"/>
              </a:ext>
            </a:extLst>
          </p:cNvPr>
          <p:cNvSpPr txBox="1">
            <a:spLocks noChangeArrowheads="1"/>
          </p:cNvSpPr>
          <p:nvPr/>
        </p:nvSpPr>
        <p:spPr bwMode="auto">
          <a:xfrm>
            <a:off x="228600" y="1600201"/>
            <a:ext cx="868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leukotrienes </a:t>
            </a:r>
            <a:r>
              <a:rPr lang="en-US" sz="2400" dirty="0">
                <a:latin typeface="Arial" panose="020B0604020202020204" pitchFamily="34" charset="0"/>
                <a:cs typeface="Arial" panose="020B0604020202020204" pitchFamily="34" charset="0"/>
              </a:rPr>
              <a:t>= linear eicosanoids </a:t>
            </a:r>
            <a:r>
              <a:rPr lang="en-US" sz="2400" b="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dirty="0"/>
          </a:p>
          <a:p>
            <a:pPr lvl="1"/>
            <a:endParaRPr lang="en-US" sz="2000" dirty="0"/>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pic>
        <p:nvPicPr>
          <p:cNvPr id="3" name="Picture 2" descr="Arachidonate is shown at the top as a horizontal zigzag chain with carbons 1, 5, 8, 11, 14, and 20 numbered. C 1 at the right forms C O O minus, C 5 forms a cis double bond with C 6, C 8 forms a cis double bond with C 9, C 11 forms a cis double bond with C 12, C 14 forms a cis double bond with C 15, and C 20 is the terminal carbon on the left. Arrows point down to the lower left and right. The left-hand arrow is labeled lipoxygenase and a curved arrows shows the addition of red highlighted O 2. This yields 12-hydroperoxyeicosatetraenoate (12-H P T E). This has a similar structure to the reactant except that there is a double bond between C 10 and C 11, a single bond between C 11 and C 12, and a bond from C 12 to red highlighted O bonded to red highlighted O bonded to nonhighlighted H. An arrow labeled multistep points down to text reading, other leukotrienes. The right-hand arrow is labeled lipoxygenase and a curved arrows shows the addition of red highlighted O 2. This yields 5-hydroperoxyeicosatetraenoate (5-H P T E). This has a similar structure to the reactant except that C 5 is bonded to red highlighted O bonded to red highlighted O bonded to nonhighlighted H, there is no double bond between C 5 and C 6, and there is a double bond between C 6 and C 7. An arrow labeled multistep points down to leukotriene A subscript 4 end subscript (L T A subscript 4 end subscript), from which an arrow points right to L T C subscript 4 end subscript, from which an arrow points right to L T D subscript 4 and subscript.">
            <a:extLst>
              <a:ext uri="{FF2B5EF4-FFF2-40B4-BE49-F238E27FC236}">
                <a16:creationId xmlns:a16="http://schemas.microsoft.com/office/drawing/2014/main" id="{D578D010-BC67-0042-A394-AA9BC953C8A8}"/>
              </a:ext>
            </a:extLst>
          </p:cNvPr>
          <p:cNvPicPr>
            <a:picLocks noChangeAspect="1"/>
          </p:cNvPicPr>
          <p:nvPr/>
        </p:nvPicPr>
        <p:blipFill>
          <a:blip r:embed="rId3"/>
          <a:stretch>
            <a:fillRect/>
          </a:stretch>
        </p:blipFill>
        <p:spPr>
          <a:xfrm>
            <a:off x="342741" y="2743200"/>
            <a:ext cx="8458517" cy="2895600"/>
          </a:xfrm>
          <a:prstGeom prst="rect">
            <a:avLst/>
          </a:prstGeom>
        </p:spPr>
      </p:pic>
    </p:spTree>
    <p:extLst>
      <p:ext uri="{BB962C8B-B14F-4D97-AF65-F5344CB8AC3E}">
        <p14:creationId xmlns:p14="http://schemas.microsoft.com/office/powerpoint/2010/main" val="1885315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670BDAAA-1C35-4A82-AED0-CB7EA4B6ED3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472" y="304800"/>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1AF535D-89B9-4F76-9EFD-4DDB2F86654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Anabolism is not simply the reverse of catabolism. </a:t>
            </a:r>
            <a:r>
              <a:rPr lang="en-US" sz="2400" dirty="0">
                <a:latin typeface="Arial" panose="020B0604020202020204" pitchFamily="34" charset="0"/>
                <a:cs typeface="Arial" panose="020B0604020202020204" pitchFamily="34" charset="0"/>
              </a:rPr>
              <a:t>Biosynthetic pathways typically diverge from breakdown pathways to overcome irreversible steps in catabolism.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6218523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B5C95-E5F2-4CAA-B902-F10AB82F1C6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Catabasis</a:t>
            </a:r>
            <a:endParaRPr lang="en-AU" dirty="0"/>
          </a:p>
        </p:txBody>
      </p:sp>
      <p:sp>
        <p:nvSpPr>
          <p:cNvPr id="7" name="Google Shape;390;g847cf01710_0_68">
            <a:extLst>
              <a:ext uri="{FF2B5EF4-FFF2-40B4-BE49-F238E27FC236}">
                <a16:creationId xmlns:a16="http://schemas.microsoft.com/office/drawing/2014/main" id="{6B8A87C4-0D39-E44D-B4D9-682F0C3F5360}"/>
              </a:ext>
            </a:extLst>
          </p:cNvPr>
          <p:cNvSpPr txBox="1">
            <a:spLocks noChangeArrowheads="1"/>
          </p:cNvSpPr>
          <p:nvPr/>
        </p:nvSpPr>
        <p:spPr bwMode="auto">
          <a:xfrm>
            <a:off x="228600" y="1600200"/>
            <a:ext cx="86868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catabasis </a:t>
            </a:r>
            <a:r>
              <a:rPr lang="en-US" sz="2400" dirty="0">
                <a:latin typeface="Arial" panose="020B0604020202020204" pitchFamily="34" charset="0"/>
                <a:cs typeface="Arial" panose="020B0604020202020204" pitchFamily="34" charset="0"/>
              </a:rPr>
              <a:t>= resolution of inflammation</a:t>
            </a:r>
          </a:p>
          <a:p>
            <a:pPr lvl="1"/>
            <a:r>
              <a:rPr lang="en-US" sz="2400" dirty="0">
                <a:latin typeface="Arial" panose="020B0604020202020204" pitchFamily="34" charset="0"/>
                <a:cs typeface="Arial" panose="020B0604020202020204" pitchFamily="34" charset="0"/>
              </a:rPr>
              <a:t>promoted by leukotrienes and prostaglandins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specialized pro-resolving mediators (SPMs) </a:t>
            </a:r>
            <a:r>
              <a:rPr lang="en-US" sz="2400" dirty="0">
                <a:latin typeface="Arial" panose="020B0604020202020204" pitchFamily="34" charset="0"/>
                <a:cs typeface="Arial" panose="020B0604020202020204" pitchFamily="34" charset="0"/>
              </a:rPr>
              <a:t>= set of eicosanoids that promote catabasis</a:t>
            </a:r>
          </a:p>
          <a:p>
            <a:pPr lvl="1"/>
            <a:r>
              <a:rPr lang="en-US" sz="2400" dirty="0">
                <a:latin typeface="Arial" panose="020B0604020202020204" pitchFamily="34" charset="0"/>
                <a:cs typeface="Arial" panose="020B0604020202020204" pitchFamily="34" charset="0"/>
              </a:rPr>
              <a:t>includes</a:t>
            </a:r>
            <a:r>
              <a:rPr lang="en-US" sz="2400" b="1" dirty="0">
                <a:latin typeface="Arial" panose="020B0604020202020204" pitchFamily="34" charset="0"/>
                <a:cs typeface="Arial" panose="020B0604020202020204" pitchFamily="34" charset="0"/>
              </a:rPr>
              <a:t> lipoxins</a:t>
            </a: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dirty="0"/>
          </a:p>
          <a:p>
            <a:pPr lvl="1"/>
            <a:endParaRPr lang="en-US" sz="2000" dirty="0"/>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18550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145E4-54A7-495D-BD2D-EA180854FA12}"/>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21.2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Biosynthesis of Triacylglycerols</a:t>
            </a:r>
            <a:endParaRPr lang="en-AU" dirty="0"/>
          </a:p>
        </p:txBody>
      </p:sp>
    </p:spTree>
    <p:extLst>
      <p:ext uri="{BB962C8B-B14F-4D97-AF65-F5344CB8AC3E}">
        <p14:creationId xmlns:p14="http://schemas.microsoft.com/office/powerpoint/2010/main" val="35389440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B305A760-DA88-4235-BB62-374D68859A2D}"/>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216" y="323647"/>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B409FE7-BE39-48B4-B3AC-F073549DE59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Lipids are the principal form of stored energy in most higher organisms, as well as the major constituents of membranes. </a:t>
            </a: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9796109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C3439-81FD-4706-97ED-B1F6A354E89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Fatty Acids Have Two Fates</a:t>
            </a:r>
            <a:endParaRPr lang="en-AU" dirty="0"/>
          </a:p>
        </p:txBody>
      </p:sp>
      <p:sp>
        <p:nvSpPr>
          <p:cNvPr id="7" name="Google Shape;390;g847cf01710_0_68">
            <a:extLst>
              <a:ext uri="{FF2B5EF4-FFF2-40B4-BE49-F238E27FC236}">
                <a16:creationId xmlns:a16="http://schemas.microsoft.com/office/drawing/2014/main" id="{6B8A87C4-0D39-E44D-B4D9-682F0C3F5360}"/>
              </a:ext>
            </a:extLst>
          </p:cNvPr>
          <p:cNvSpPr txBox="1">
            <a:spLocks noChangeArrowheads="1"/>
          </p:cNvSpPr>
          <p:nvPr/>
        </p:nvSpPr>
        <p:spPr bwMode="auto">
          <a:xfrm>
            <a:off x="228600" y="1600200"/>
            <a:ext cx="86868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fatty acids synthesized or ingested have one of two fates:</a:t>
            </a:r>
          </a:p>
          <a:p>
            <a:pPr lvl="1"/>
            <a:r>
              <a:rPr lang="en-US" sz="2400" dirty="0">
                <a:latin typeface="Arial" panose="020B0604020202020204" pitchFamily="34" charset="0"/>
                <a:cs typeface="Arial" panose="020B0604020202020204" pitchFamily="34" charset="0"/>
              </a:rPr>
              <a:t>incorporation into triacylglycerols for the storage of metabolic energy</a:t>
            </a:r>
          </a:p>
          <a:p>
            <a:pPr lvl="1"/>
            <a:r>
              <a:rPr lang="en-US" sz="2400" dirty="0">
                <a:latin typeface="Arial" panose="020B0604020202020204" pitchFamily="34" charset="0"/>
                <a:cs typeface="Arial" panose="020B0604020202020204" pitchFamily="34" charset="0"/>
              </a:rPr>
              <a:t>incorporation into the phospholipid components of membranes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both pathways begin with the formation of fatty acyl esters of glycerol</a:t>
            </a:r>
          </a:p>
          <a:p>
            <a:pPr marL="533400" lvl="1" indent="0">
              <a:buNone/>
            </a:pPr>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3298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D8148-3333-4FA4-88EB-56A42523289A}"/>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Triacylglycerols and Glycerophospholipids Are Synthesized from the Same Precursors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4517" y="2667000"/>
            <a:ext cx="8694965"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triacylglycerols and glycerophospholipids share two precursors:</a:t>
            </a:r>
          </a:p>
          <a:p>
            <a:pPr lvl="1"/>
            <a:r>
              <a:rPr lang="en-US" sz="2400" dirty="0">
                <a:latin typeface="Arial" panose="020B0604020202020204" pitchFamily="34" charset="0"/>
                <a:cs typeface="Arial" panose="020B0604020202020204" pitchFamily="34" charset="0"/>
              </a:rPr>
              <a:t>fatty acyl–CoA</a:t>
            </a:r>
          </a:p>
          <a:p>
            <a:pPr lvl="1"/>
            <a:r>
              <a:rPr lang="en-US" sz="20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-glycerol 3-phosphate</a:t>
            </a:r>
          </a:p>
          <a:p>
            <a:pPr lvl="1"/>
            <a:endParaRPr lang="en-US" sz="2000" dirty="0"/>
          </a:p>
          <a:p>
            <a:endParaRPr lang="en-US" sz="2400" dirty="0">
              <a:latin typeface="Arial" panose="020B0604020202020204" pitchFamily="34" charset="0"/>
              <a:cs typeface="Arial" panose="020B0604020202020204" pitchFamily="34" charset="0"/>
            </a:endParaRPr>
          </a:p>
          <a:p>
            <a:endParaRPr lang="en-US" sz="2400" dirty="0"/>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45418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C335C-380A-4B46-806C-16F24C0A6AF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Glycerol 3-Phosphate Is Formed from DHAP and Glycerol</a:t>
            </a:r>
            <a:endParaRPr lang="en-AU" dirty="0"/>
          </a:p>
        </p:txBody>
      </p:sp>
      <p:sp>
        <p:nvSpPr>
          <p:cNvPr id="7" name="Google Shape;390;g847cf01710_0_68">
            <a:extLst>
              <a:ext uri="{FF2B5EF4-FFF2-40B4-BE49-F238E27FC236}">
                <a16:creationId xmlns:a16="http://schemas.microsoft.com/office/drawing/2014/main" id="{6B8A87C4-0D39-E44D-B4D9-682F0C3F5360}"/>
              </a:ext>
            </a:extLst>
          </p:cNvPr>
          <p:cNvSpPr txBox="1">
            <a:spLocks noChangeArrowheads="1"/>
          </p:cNvSpPr>
          <p:nvPr/>
        </p:nvSpPr>
        <p:spPr bwMode="auto">
          <a:xfrm>
            <a:off x="304800" y="1470025"/>
            <a:ext cx="5105400"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glycerol 3-phosphate dehydrogenase </a:t>
            </a:r>
            <a:r>
              <a:rPr lang="en-US" sz="2400" dirty="0">
                <a:latin typeface="Arial" panose="020B0604020202020204" pitchFamily="34" charset="0"/>
                <a:cs typeface="Arial" panose="020B0604020202020204" pitchFamily="34" charset="0"/>
              </a:rPr>
              <a:t>= catalyzes the formation of glycerol 3-phosphate from the glycolytic intermediate dihydroxyacetone phosphate (DHAP) </a:t>
            </a:r>
          </a:p>
          <a:p>
            <a:pPr lvl="1"/>
            <a:r>
              <a:rPr lang="en-US" sz="2400" dirty="0">
                <a:latin typeface="Arial" panose="020B0604020202020204" pitchFamily="34" charset="0"/>
                <a:cs typeface="Arial" panose="020B0604020202020204" pitchFamily="34" charset="0"/>
              </a:rPr>
              <a:t>cytosolic NAD-linked enzyme</a:t>
            </a:r>
          </a:p>
          <a:p>
            <a:pPr lvl="1"/>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glycerol kinase </a:t>
            </a:r>
            <a:r>
              <a:rPr lang="en-US" sz="2400" dirty="0">
                <a:latin typeface="Arial" panose="020B0604020202020204" pitchFamily="34" charset="0"/>
                <a:cs typeface="Arial" panose="020B0604020202020204" pitchFamily="34" charset="0"/>
              </a:rPr>
              <a:t>= catalyzes the formation of small amounts of glycerol 3-phosphate from glycerol</a:t>
            </a:r>
          </a:p>
          <a:p>
            <a:pPr lvl="1"/>
            <a:r>
              <a:rPr lang="en-US" sz="2400" dirty="0">
                <a:latin typeface="Arial" panose="020B0604020202020204" pitchFamily="34" charset="0"/>
                <a:cs typeface="Arial" panose="020B0604020202020204" pitchFamily="34" charset="0"/>
              </a:rPr>
              <a:t>in liver and kidney </a:t>
            </a:r>
          </a:p>
          <a:p>
            <a:pPr marL="533400" lvl="1" indent="0">
              <a:buNone/>
            </a:pPr>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pic>
        <p:nvPicPr>
          <p:cNvPr id="3" name="Picture 2" descr="Glucose is shown at the upper left and triacylglycerol is shown at the upper right. A series of two arrows labeled glycolysis point down from glucose to dihydroxyacetone phosphate. This is a three-carbon vertical chain with C 1 at the top bonded to 2 H and O H, C 2 double bonded to O, and C 3 bonded to 2 H and to O to the right further bonded to P double bonded to O above and bonded to O minus to the right and below. An arrow labeled glycerol 3-phosphate dehydrogenase points down and to the right to L-glycerol 3-phosphate accompanied by a curved arrow showing the addition of an orange oval labeled N A D H plus H plus and loss of N A D plus. L-glycerol 3-phosphate is a three-carbon vertical chain in a light red box with C 1 at the top bonded to 2 H and O H, C 2 bonded to O H to the left and H to the right, and C 3 bonded to 2 H and to O to the right further bonded to P outside of the light red box double bonded to O above and bonded to O minus to the right and below. A series of two arrows labeled lipolysis point down from triacylglycerol to glycerol, shown as a vertical three carbon chain with C 1 bonded to 2 H and to O H on the right, with C 2 bonded to H and to O H on the right, and with C 3 bonded to 2 H and to O H on the right. An arrow labeled glycerol kinase curves down and to the left to L-glycerol 3-phosphate accompanied by a curved arrow showing the addition of an orange oval labeled A T P and the loss of A D P.  Continued.">
            <a:extLst>
              <a:ext uri="{FF2B5EF4-FFF2-40B4-BE49-F238E27FC236}">
                <a16:creationId xmlns:a16="http://schemas.microsoft.com/office/drawing/2014/main" id="{B349D23F-6BBB-E44C-A7BF-510A07ABCFAB}"/>
              </a:ext>
            </a:extLst>
          </p:cNvPr>
          <p:cNvPicPr>
            <a:picLocks noChangeAspect="1"/>
          </p:cNvPicPr>
          <p:nvPr/>
        </p:nvPicPr>
        <p:blipFill>
          <a:blip r:embed="rId3"/>
          <a:stretch>
            <a:fillRect/>
          </a:stretch>
        </p:blipFill>
        <p:spPr>
          <a:xfrm>
            <a:off x="5774293" y="2057400"/>
            <a:ext cx="2898596" cy="3652157"/>
          </a:xfrm>
          <a:prstGeom prst="rect">
            <a:avLst/>
          </a:prstGeom>
        </p:spPr>
      </p:pic>
    </p:spTree>
    <p:extLst>
      <p:ext uri="{BB962C8B-B14F-4D97-AF65-F5344CB8AC3E}">
        <p14:creationId xmlns:p14="http://schemas.microsoft.com/office/powerpoint/2010/main" val="6315145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F988C-D28B-48AD-9C49-37A00FFF1B4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Fatty Acyl-</a:t>
            </a:r>
            <a:r>
              <a:rPr lang="en-US" dirty="0" err="1">
                <a:solidFill>
                  <a:schemeClr val="tx1"/>
                </a:solidFill>
                <a:latin typeface="Arial" panose="020B0604020202020204" pitchFamily="34" charset="0"/>
                <a:cs typeface="Arial" panose="020B0604020202020204" pitchFamily="34" charset="0"/>
              </a:rPr>
              <a:t>CoAs</a:t>
            </a:r>
            <a:r>
              <a:rPr lang="en-US" dirty="0">
                <a:solidFill>
                  <a:schemeClr val="tx1"/>
                </a:solidFill>
                <a:latin typeface="Arial" panose="020B0604020202020204" pitchFamily="34" charset="0"/>
                <a:cs typeface="Arial" panose="020B0604020202020204" pitchFamily="34" charset="0"/>
              </a:rPr>
              <a:t> Are Formed from Fatty Acids</a:t>
            </a:r>
            <a:endParaRPr lang="en-AU" dirty="0"/>
          </a:p>
        </p:txBody>
      </p:sp>
      <p:sp>
        <p:nvSpPr>
          <p:cNvPr id="7" name="Google Shape;390;g847cf01710_0_68">
            <a:extLst>
              <a:ext uri="{FF2B5EF4-FFF2-40B4-BE49-F238E27FC236}">
                <a16:creationId xmlns:a16="http://schemas.microsoft.com/office/drawing/2014/main" id="{6B8A87C4-0D39-E44D-B4D9-682F0C3F5360}"/>
              </a:ext>
            </a:extLst>
          </p:cNvPr>
          <p:cNvSpPr txBox="1">
            <a:spLocks noChangeArrowheads="1"/>
          </p:cNvSpPr>
          <p:nvPr/>
        </p:nvSpPr>
        <p:spPr bwMode="auto">
          <a:xfrm>
            <a:off x="304800" y="1744662"/>
            <a:ext cx="41148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acyl-CoA synthetases </a:t>
            </a:r>
            <a:r>
              <a:rPr lang="en-US" sz="2400" dirty="0">
                <a:latin typeface="Arial" panose="020B0604020202020204" pitchFamily="34" charset="0"/>
                <a:cs typeface="Arial" panose="020B0604020202020204" pitchFamily="34" charset="0"/>
              </a:rPr>
              <a:t>= catalyzes the formation of fatty acyl-</a:t>
            </a:r>
            <a:r>
              <a:rPr lang="en-US" sz="2400" dirty="0" err="1">
                <a:latin typeface="Arial" panose="020B0604020202020204" pitchFamily="34" charset="0"/>
                <a:cs typeface="Arial" panose="020B0604020202020204" pitchFamily="34" charset="0"/>
              </a:rPr>
              <a:t>CoAs</a:t>
            </a:r>
            <a:r>
              <a:rPr lang="en-US" sz="2400" dirty="0">
                <a:latin typeface="Arial" panose="020B0604020202020204" pitchFamily="34" charset="0"/>
                <a:cs typeface="Arial" panose="020B0604020202020204" pitchFamily="34" charset="0"/>
              </a:rPr>
              <a:t> from fatty acids</a:t>
            </a:r>
          </a:p>
          <a:p>
            <a:pPr lvl="1"/>
            <a:r>
              <a:rPr lang="en-US" sz="2400" dirty="0">
                <a:latin typeface="Arial" panose="020B0604020202020204" pitchFamily="34" charset="0"/>
                <a:cs typeface="Arial" panose="020B0604020202020204" pitchFamily="34" charset="0"/>
              </a:rPr>
              <a:t>the same enzymes responsible for the activation of fatty acids for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oxidation </a:t>
            </a:r>
          </a:p>
          <a:p>
            <a:pPr marL="533400" lvl="1" indent="0">
              <a:buNone/>
            </a:pPr>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pic>
        <p:nvPicPr>
          <p:cNvPr id="3" name="Picture 2" descr="To the lower right, an arrow labeled acyl-Co A synthetase points down from a blue box labeled R superscript 1 end superscript bonded to C O O minus to R superscript 1 end superscript bonded to C double bonded to O to the upper right, all in a blue box, and bonded to S to the lower right outside of the box further bonded to Co A and loss of Co A-S. This downward arrow is met by a curved line that shows the addition of Co A – S H and a curved arrow that shows the addition of an orange oval labeled A T P and loss of A M P plus P P subscript i end subscript. Continued.">
            <a:extLst>
              <a:ext uri="{FF2B5EF4-FFF2-40B4-BE49-F238E27FC236}">
                <a16:creationId xmlns:a16="http://schemas.microsoft.com/office/drawing/2014/main" id="{B349D23F-6BBB-E44C-A7BF-510A07ABCFAB}"/>
              </a:ext>
            </a:extLst>
          </p:cNvPr>
          <p:cNvPicPr>
            <a:picLocks noChangeAspect="1"/>
          </p:cNvPicPr>
          <p:nvPr/>
        </p:nvPicPr>
        <p:blipFill>
          <a:blip r:embed="rId3"/>
          <a:stretch>
            <a:fillRect/>
          </a:stretch>
        </p:blipFill>
        <p:spPr>
          <a:xfrm>
            <a:off x="4849290" y="1866899"/>
            <a:ext cx="3297765" cy="3124199"/>
          </a:xfrm>
          <a:prstGeom prst="rect">
            <a:avLst/>
          </a:prstGeom>
        </p:spPr>
      </p:pic>
    </p:spTree>
    <p:extLst>
      <p:ext uri="{BB962C8B-B14F-4D97-AF65-F5344CB8AC3E}">
        <p14:creationId xmlns:p14="http://schemas.microsoft.com/office/powerpoint/2010/main" val="36693020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014B-A9F8-4ADA-A101-576144D9DC6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First Stage in the Biosynthesis of Triacylglycerols</a:t>
            </a:r>
            <a:endParaRPr lang="en-AU" dirty="0"/>
          </a:p>
        </p:txBody>
      </p:sp>
      <p:sp>
        <p:nvSpPr>
          <p:cNvPr id="7" name="Google Shape;390;g847cf01710_0_68">
            <a:extLst>
              <a:ext uri="{FF2B5EF4-FFF2-40B4-BE49-F238E27FC236}">
                <a16:creationId xmlns:a16="http://schemas.microsoft.com/office/drawing/2014/main" id="{6B8A87C4-0D39-E44D-B4D9-682F0C3F5360}"/>
              </a:ext>
            </a:extLst>
          </p:cNvPr>
          <p:cNvSpPr txBox="1">
            <a:spLocks noChangeArrowheads="1"/>
          </p:cNvSpPr>
          <p:nvPr/>
        </p:nvSpPr>
        <p:spPr bwMode="auto">
          <a:xfrm>
            <a:off x="304800" y="1744662"/>
            <a:ext cx="46482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acyl transferase </a:t>
            </a:r>
            <a:r>
              <a:rPr lang="en-US" sz="2400" dirty="0">
                <a:latin typeface="Arial" panose="020B0604020202020204" pitchFamily="34" charset="0"/>
                <a:cs typeface="Arial" panose="020B0604020202020204" pitchFamily="34" charset="0"/>
              </a:rPr>
              <a:t>= catalyzes the acylation of the two free hydroxyl groups of </a:t>
            </a:r>
            <a:r>
              <a:rPr lang="en-US" sz="20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-glycerol 3-phosphate by two molecules of fatty acyl–CoA to yield </a:t>
            </a:r>
            <a:r>
              <a:rPr lang="en-US" sz="2400" b="1" dirty="0">
                <a:latin typeface="Arial" panose="020B0604020202020204" pitchFamily="34" charset="0"/>
                <a:cs typeface="Arial" panose="020B0604020202020204" pitchFamily="34" charset="0"/>
              </a:rPr>
              <a:t>diacylglycerol 3-phosphate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phosphatidic acid</a:t>
            </a:r>
            <a:r>
              <a:rPr lang="en-US" sz="2400" dirty="0">
                <a:latin typeface="Arial" panose="020B0604020202020204" pitchFamily="34" charset="0"/>
                <a:cs typeface="Arial" panose="020B0604020202020204" pitchFamily="34" charset="0"/>
              </a:rPr>
              <a:t>)</a:t>
            </a: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pic>
        <p:nvPicPr>
          <p:cNvPr id="4" name="Picture 3" descr="An arrow label transferase points down from L-glycerol 3-phosphate. This arrow is accompanied by a curved arrow to show the addition of the previously produced R superscript 1 end superscript bonded to C double bonded to O to the upper right, all in a blue box, and bonded to S to the lower right outside of the box further bonded to Co A and loss of Co A-S H. To the lower right, an arrow labeled acyl-Co A synthetase points down from a blue box labeled R superscript 2 end superscript bonded to C O O minus to R superscript 1 end superscript bonded to C double bonded to O to the upper right, all in a blue box, and bonded to S to the lower right outside of the box further bonded to Co A and loss of Co A-S. This downward arrow is met by a curved line that shows the addition of C o A – S H and a curved arrow that shows the addition of an orange oval labeled A T P and loss of A M P plus P P subscript i end subscript. A second arrow labeled acyl transferase points down accompanied by a similar curved arrow showing the addition of R superscript 2 end superscript bonded to C double bonded to O to the upper right, all in a blue box, and bonded to S to the lower right outside of the box further bonded to Co A and loss of Co A-S H. This yields phosphatidic acid. This has a three-carbon vertical chain in a light red box. It has C 1 bonded to 2 H and to O on the right further bonded to C in a blue box further double bonded to O above and bonded to R superscript 1 end superscript within the same blue box; C 2 bonded to H to the right and to O to the left further bonded to C in a light blue box double bonded to O above and bonded to R superscript 2 end superscript within the same blue box; and C 3 bonded to 2 H and to O further bonded to P outside of the box double bonded to O above and bonded to O minus to the right and below.">
            <a:extLst>
              <a:ext uri="{FF2B5EF4-FFF2-40B4-BE49-F238E27FC236}">
                <a16:creationId xmlns:a16="http://schemas.microsoft.com/office/drawing/2014/main" id="{162EC61C-E5E4-624D-B677-B30F2462F7A4}"/>
              </a:ext>
            </a:extLst>
          </p:cNvPr>
          <p:cNvPicPr>
            <a:picLocks noChangeAspect="1"/>
          </p:cNvPicPr>
          <p:nvPr/>
        </p:nvPicPr>
        <p:blipFill>
          <a:blip r:embed="rId3"/>
          <a:stretch>
            <a:fillRect/>
          </a:stretch>
        </p:blipFill>
        <p:spPr>
          <a:xfrm>
            <a:off x="5744855" y="1524000"/>
            <a:ext cx="2115086" cy="5018948"/>
          </a:xfrm>
          <a:prstGeom prst="rect">
            <a:avLst/>
          </a:prstGeom>
        </p:spPr>
      </p:pic>
    </p:spTree>
    <p:extLst>
      <p:ext uri="{BB962C8B-B14F-4D97-AF65-F5344CB8AC3E}">
        <p14:creationId xmlns:p14="http://schemas.microsoft.com/office/powerpoint/2010/main" val="14542562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D2E0F-7977-4BBC-80FA-9AE4F2B0AEE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Formation of Triacylglycerols from Phosphatidic Acid</a:t>
            </a:r>
            <a:endParaRPr lang="en-AU" dirty="0"/>
          </a:p>
        </p:txBody>
      </p:sp>
      <p:sp>
        <p:nvSpPr>
          <p:cNvPr id="7" name="Google Shape;390;g847cf01710_0_68">
            <a:extLst>
              <a:ext uri="{FF2B5EF4-FFF2-40B4-BE49-F238E27FC236}">
                <a16:creationId xmlns:a16="http://schemas.microsoft.com/office/drawing/2014/main" id="{6B8A87C4-0D39-E44D-B4D9-682F0C3F5360}"/>
              </a:ext>
            </a:extLst>
          </p:cNvPr>
          <p:cNvSpPr txBox="1">
            <a:spLocks noChangeArrowheads="1"/>
          </p:cNvSpPr>
          <p:nvPr/>
        </p:nvSpPr>
        <p:spPr bwMode="auto">
          <a:xfrm>
            <a:off x="457200" y="1524000"/>
            <a:ext cx="38798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phosphatidic acid phosphatase </a:t>
            </a:r>
            <a:r>
              <a:rPr lang="en-US" sz="2400" dirty="0">
                <a:latin typeface="Arial" panose="020B0604020202020204" pitchFamily="34" charset="0"/>
                <a:cs typeface="Arial" panose="020B0604020202020204" pitchFamily="34" charset="0"/>
              </a:rPr>
              <a:t>= hydrolyzes phosphatidic acid to form a 1,2-diacylglycerol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diacylglycerols are converted to triacylglycerols by transesterification with a third fatty acyl–CoA</a:t>
            </a: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pic>
        <p:nvPicPr>
          <p:cNvPr id="3" name="Picture 2" descr="An arrow label transferase points down from L-glycerol 3-phosphate. This arrow is accompanied by a curved arrow to show the addition of the previously produced R superscript 1 end superscript bonded to C double bonded to O to the upper right, all in a blue box, and bonded to S to the lower right outside of the box further bonded to Co A and loss of Co A-S H. To the lower right, an arrow labeled acyl-Co A synthetase points down from a blue box labeled R superscript 2 end superscript bonded to C O O minus to R superscript 1 end superscript bonded to C double bonded to O to the upper right, all in a blue box, and bonded to S to the lower right outside of the box further bonded to Co A and loss of Co A-S. This downward arrow is met by a curved line that shows the addition of C o A – S H and a curved arrow that shows the addition of an orange oval labeled A T P and loss of A M P plus P P subscript i end subscript. A second arrow labeled acyl transferase points down accompanied by a similar curved arrow showing the addition of R superscript 2 end superscript bonded to C double bonded to O to the upper right, all in a blue box, and bonded to S to the lower right outside of the box further bonded to Co A and loss of Co A-S H. This yields phosphatidic acid. This has a three-carbon vertical chain in a light red box. It has C 1 bonded to 2 H and to O on the right further bonded to C in a blue box further double bonded to O above and bonded to R superscript 1 end superscript within the same blue box; C 2 bonded to H to the right and to O to the left further bonded to C in a light blue box double bonded to O above and bonded to R superscript 2 end superscript within the same blue box; and C 3 bonded to 2 H and to O further bonded to P outside of the box double bonded to O above and bonded to O minus to the right and below.">
            <a:extLst>
              <a:ext uri="{FF2B5EF4-FFF2-40B4-BE49-F238E27FC236}">
                <a16:creationId xmlns:a16="http://schemas.microsoft.com/office/drawing/2014/main" id="{CCB0A82F-A7F3-4141-B370-732D58B10D11}"/>
              </a:ext>
            </a:extLst>
          </p:cNvPr>
          <p:cNvPicPr>
            <a:picLocks noChangeAspect="1"/>
          </p:cNvPicPr>
          <p:nvPr/>
        </p:nvPicPr>
        <p:blipFill>
          <a:blip r:embed="rId3"/>
          <a:stretch>
            <a:fillRect/>
          </a:stretch>
        </p:blipFill>
        <p:spPr>
          <a:xfrm>
            <a:off x="5562600" y="1363663"/>
            <a:ext cx="2156118" cy="5113337"/>
          </a:xfrm>
          <a:prstGeom prst="rect">
            <a:avLst/>
          </a:prstGeom>
        </p:spPr>
      </p:pic>
    </p:spTree>
    <p:extLst>
      <p:ext uri="{BB962C8B-B14F-4D97-AF65-F5344CB8AC3E}">
        <p14:creationId xmlns:p14="http://schemas.microsoft.com/office/powerpoint/2010/main" val="16534324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218F6-2C0D-4D76-B88F-4053C26E8600}"/>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Triacylglycerol Biosynthesis in Animals Is Regulated by Hormones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4517" y="1744662"/>
            <a:ext cx="305208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synthesis and degradation of triacylglycerols are hormonally regulated</a:t>
            </a:r>
          </a:p>
          <a:p>
            <a:pPr lvl="1"/>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people with severe diabetes mellitus fail to synthesize fatty acids</a:t>
            </a:r>
          </a:p>
          <a:p>
            <a:endParaRPr lang="en-US" sz="2400" dirty="0"/>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pic>
        <p:nvPicPr>
          <p:cNvPr id="3" name="Picture 2" descr="A yellow box labeled dietary carbohydrates at the upper left has an arrow down to a yellow box labeled glucose. A yellow box labeled dietary proteins at the upper right has an arrow down to a yellow box labeled amino acids below. Arrows from glucose and amino acids come together to point down to a yellow box labeled acetyl Co A. A series of three arrows labeled increased in diabetes point right to a yellow box labeled ketone bodes above text reading, (acetoacetate, D-beta-hydroxybutyrate, acetone). An arrow points down from acetyl Co A to a yellow box labeled fatty acids, from which an arrow points down to a yellow box labeled triacylglycerols. A light red box labeled insulin on the left side has dashed arrows to green triangles enclosed in green circles next to the arrow pointing down to acetyl Co A and next to the arrow pointing down from acetyl Co A to fatty acids.">
            <a:extLst>
              <a:ext uri="{FF2B5EF4-FFF2-40B4-BE49-F238E27FC236}">
                <a16:creationId xmlns:a16="http://schemas.microsoft.com/office/drawing/2014/main" id="{2EE2F363-6771-7C44-8AAF-8068662F83AD}"/>
              </a:ext>
            </a:extLst>
          </p:cNvPr>
          <p:cNvPicPr>
            <a:picLocks noChangeAspect="1"/>
          </p:cNvPicPr>
          <p:nvPr/>
        </p:nvPicPr>
        <p:blipFill>
          <a:blip r:embed="rId3"/>
          <a:stretch>
            <a:fillRect/>
          </a:stretch>
        </p:blipFill>
        <p:spPr>
          <a:xfrm>
            <a:off x="3581400" y="1728333"/>
            <a:ext cx="5203031" cy="4757057"/>
          </a:xfrm>
          <a:prstGeom prst="rect">
            <a:avLst/>
          </a:prstGeom>
        </p:spPr>
      </p:pic>
    </p:spTree>
    <p:extLst>
      <p:ext uri="{BB962C8B-B14F-4D97-AF65-F5344CB8AC3E}">
        <p14:creationId xmlns:p14="http://schemas.microsoft.com/office/powerpoint/2010/main" val="3129599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AAA32-F8FB-46C2-BBBF-4561AC23A50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Differences between Fatty Acid Breakdown and Biosynthesis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55384" y="1752600"/>
            <a:ext cx="863323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occur by different pathways</a:t>
            </a:r>
          </a:p>
          <a:p>
            <a:pPr lvl="1"/>
            <a:r>
              <a:rPr lang="en-US" sz="2400" dirty="0">
                <a:latin typeface="Arial" panose="020B0604020202020204" pitchFamily="34" charset="0"/>
                <a:cs typeface="Arial" panose="020B0604020202020204" pitchFamily="34" charset="0"/>
              </a:rPr>
              <a:t>biosynthesis requires </a:t>
            </a:r>
            <a:r>
              <a:rPr lang="en-US" sz="2400" b="1" dirty="0">
                <a:latin typeface="Arial" panose="020B0604020202020204" pitchFamily="34" charset="0"/>
                <a:cs typeface="Arial" panose="020B0604020202020204" pitchFamily="34" charset="0"/>
              </a:rPr>
              <a:t>malonyl-CoA</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catalyzed by different sets of enzymes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occur in different cellular compartments (in eukaryotes) </a:t>
            </a:r>
          </a:p>
          <a:p>
            <a:pPr lvl="1"/>
            <a:r>
              <a:rPr lang="en-US" sz="2400" dirty="0">
                <a:latin typeface="Arial" panose="020B0604020202020204" pitchFamily="34" charset="0"/>
                <a:cs typeface="Arial" panose="020B0604020202020204" pitchFamily="34" charset="0"/>
              </a:rPr>
              <a:t>breakdown occurs in the mitochondria</a:t>
            </a:r>
          </a:p>
          <a:p>
            <a:pPr lvl="1"/>
            <a:r>
              <a:rPr lang="en-US" sz="2400" dirty="0">
                <a:latin typeface="Arial" panose="020B0604020202020204" pitchFamily="34" charset="0"/>
                <a:cs typeface="Arial" panose="020B0604020202020204" pitchFamily="34" charset="0"/>
              </a:rPr>
              <a:t>biosynthesis occurs in the cytosol</a:t>
            </a:r>
          </a:p>
          <a:p>
            <a:pPr marL="533400" lvl="1" indent="0">
              <a:buNone/>
            </a:pPr>
            <a:endParaRPr lang="en-US" sz="2000" dirty="0"/>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Placeholder 3" descr="Malonyl-Co A is C double bonded to O to the upper left, bonded to O minus to the lower left, and bonded to C H 2 to the right further bonded to C double bonded to O to the upper right and bonded to S to the lower right further bonded to Co A.">
            <a:extLst>
              <a:ext uri="{FF2B5EF4-FFF2-40B4-BE49-F238E27FC236}">
                <a16:creationId xmlns:a16="http://schemas.microsoft.com/office/drawing/2014/main" id="{F3BDB5D0-149E-44A5-BC25-5781232F33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293427" y="1752600"/>
            <a:ext cx="25951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84204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CBF5F-B4B6-4660-BA34-A4AD1947566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Triacylglycerol Breakdown and Resynthesis Create a Futile Cycle</a:t>
            </a:r>
            <a:endParaRPr lang="en-AU" dirty="0"/>
          </a:p>
        </p:txBody>
      </p:sp>
      <p:sp>
        <p:nvSpPr>
          <p:cNvPr id="7" name="Google Shape;390;g847cf01710_0_68">
            <a:extLst>
              <a:ext uri="{FF2B5EF4-FFF2-40B4-BE49-F238E27FC236}">
                <a16:creationId xmlns:a16="http://schemas.microsoft.com/office/drawing/2014/main" id="{6B8A87C4-0D39-E44D-B4D9-682F0C3F5360}"/>
              </a:ext>
            </a:extLst>
          </p:cNvPr>
          <p:cNvSpPr txBox="1">
            <a:spLocks noChangeArrowheads="1"/>
          </p:cNvSpPr>
          <p:nvPr/>
        </p:nvSpPr>
        <p:spPr bwMode="auto">
          <a:xfrm>
            <a:off x="419100" y="1744662"/>
            <a:ext cx="83058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~75% of all fatty acids released by TAG breakdown are </a:t>
            </a:r>
            <a:r>
              <a:rPr lang="en-US" sz="2400" dirty="0" err="1">
                <a:latin typeface="Arial" panose="020B0604020202020204" pitchFamily="34" charset="0"/>
                <a:cs typeface="Arial" panose="020B0604020202020204" pitchFamily="34" charset="0"/>
              </a:rPr>
              <a:t>reesterified</a:t>
            </a:r>
            <a:r>
              <a:rPr lang="en-US" sz="2400" dirty="0">
                <a:latin typeface="Arial" panose="020B0604020202020204" pitchFamily="34" charset="0"/>
                <a:cs typeface="Arial" panose="020B0604020202020204" pitchFamily="34" charset="0"/>
              </a:rPr>
              <a:t> to form TAGs, rather than used for fuel.</a:t>
            </a:r>
          </a:p>
          <a:p>
            <a:pPr lvl="1"/>
            <a:r>
              <a:rPr lang="en-US" sz="2400" dirty="0">
                <a:latin typeface="Arial" panose="020B0604020202020204" pitchFamily="34" charset="0"/>
                <a:cs typeface="Arial" panose="020B0604020202020204" pitchFamily="34" charset="0"/>
              </a:rPr>
              <a:t>occurs even during starvation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some fatty acid recycling takes place in adipose tissue before release into the bloodstream</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triacylglycerol cycle </a:t>
            </a:r>
            <a:r>
              <a:rPr lang="en-US" sz="2400" dirty="0">
                <a:latin typeface="Arial" panose="020B0604020202020204" pitchFamily="34" charset="0"/>
                <a:cs typeface="Arial" panose="020B0604020202020204" pitchFamily="34" charset="0"/>
              </a:rPr>
              <a:t>= a systemic cycle in which FFAs are transported to the liver, recycled to TAGs, exported into the blood, and taken up again by adipose tissue after release from TAG by lipoprotein lipase </a:t>
            </a:r>
          </a:p>
          <a:p>
            <a:endParaRPr lang="en-US" sz="2400" dirty="0"/>
          </a:p>
          <a:p>
            <a:endParaRPr lang="en-US" sz="2400" dirty="0"/>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16189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7A799-2128-41F6-A662-CF56D59A1EC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Triacylglycerol Cycle</a:t>
            </a:r>
            <a:endParaRPr lang="en-AU" dirty="0"/>
          </a:p>
        </p:txBody>
      </p:sp>
      <p:pic>
        <p:nvPicPr>
          <p:cNvPr id="4" name="Picture 3" descr="The figure shows a yellow structure labeled adipose tissue on the left with a rounded top, a vertical light red piece labeled blood in the center, and a narrow brown piece labeled liver on the right with a rounded bottom. A cycle is shown in the adipose tissue. It has an arrow pointing from triacylglycerol at the nine o’clock position to fatty acid at the three o’clock position, a short arrow from fatty acid to the five o’clock position, and an arrow from the five o’clock position back to triacylglycerol. An arrow curves away at the twelve o’clock position to show the loss of glycerol and a line joins the circle at the six o’clock position to show the addition of glycerol 3-phosphate. An arrow curves from fatty acid through blood, where an arrow points down to text reading fuel for tissues, to fatty acid in the liver at the lower right of an oval cycle. A short arrow points up from fatty acid, joins with a line from glycerol 3-phosphate below, and indicates triacylglycerol at the right side of the oval cycle. An arrow points from triacylglycerol back through the blood, where an arrow branches away to show the loss of glycerol right before a circle labeled lipoprotein lipase above the arrow, and then continues to fatty acid in the adipose tissue. All data are approximate.">
            <a:extLst>
              <a:ext uri="{FF2B5EF4-FFF2-40B4-BE49-F238E27FC236}">
                <a16:creationId xmlns:a16="http://schemas.microsoft.com/office/drawing/2014/main" id="{52A1453D-71F9-3C4F-87CE-AC1B16E33593}"/>
              </a:ext>
            </a:extLst>
          </p:cNvPr>
          <p:cNvPicPr>
            <a:picLocks noChangeAspect="1"/>
          </p:cNvPicPr>
          <p:nvPr/>
        </p:nvPicPr>
        <p:blipFill>
          <a:blip r:embed="rId3"/>
          <a:stretch>
            <a:fillRect/>
          </a:stretch>
        </p:blipFill>
        <p:spPr>
          <a:xfrm>
            <a:off x="1212731" y="1524000"/>
            <a:ext cx="6718538" cy="4453284"/>
          </a:xfrm>
          <a:prstGeom prst="rect">
            <a:avLst/>
          </a:prstGeom>
        </p:spPr>
      </p:pic>
    </p:spTree>
    <p:extLst>
      <p:ext uri="{BB962C8B-B14F-4D97-AF65-F5344CB8AC3E}">
        <p14:creationId xmlns:p14="http://schemas.microsoft.com/office/powerpoint/2010/main" val="1834005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8449A-C187-45B5-9EBE-32BF9C9DB4CC}"/>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Adipose Tissue Generates Glycerol 3-Phosphate by </a:t>
            </a:r>
            <a:r>
              <a:rPr lang="en-US" altLang="en-US" dirty="0" err="1">
                <a:solidFill>
                  <a:srgbClr val="4E4CB4"/>
                </a:solidFill>
                <a:latin typeface="Arial" panose="020B0604020202020204" pitchFamily="34" charset="0"/>
                <a:cs typeface="Arial" panose="020B0604020202020204" pitchFamily="34" charset="0"/>
              </a:rPr>
              <a:t>Glyceroneogenesis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4517" y="1744662"/>
            <a:ext cx="5490483"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err="1">
                <a:latin typeface="Arial" panose="020B0604020202020204" pitchFamily="34" charset="0"/>
                <a:cs typeface="Arial" panose="020B0604020202020204" pitchFamily="34" charset="0"/>
              </a:rPr>
              <a:t>glyceroneogenesis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 shortened version of gluconeogenesis, from pyruvate to DHAP, followed by conversion of the DHAP to glycerol 3-phosphate</a:t>
            </a:r>
            <a:endParaRPr lang="en-US" sz="2400" dirty="0"/>
          </a:p>
          <a:p>
            <a:endParaRPr lang="en-US" sz="2400" dirty="0"/>
          </a:p>
          <a:p>
            <a:r>
              <a:rPr lang="en-US" sz="2400" dirty="0">
                <a:latin typeface="Arial" panose="020B0604020202020204" pitchFamily="34" charset="0"/>
                <a:cs typeface="Arial" panose="020B0604020202020204" pitchFamily="34" charset="0"/>
              </a:rPr>
              <a:t>glycerol 3-phosphate is used in triacylglycerol synthesis</a:t>
            </a:r>
          </a:p>
          <a:p>
            <a:pPr lvl="1"/>
            <a:endParaRPr lang="en-US" sz="2400" dirty="0">
              <a:latin typeface="Arial" panose="020B0604020202020204" pitchFamily="34" charset="0"/>
              <a:cs typeface="Arial" panose="020B0604020202020204" pitchFamily="34" charset="0"/>
            </a:endParaRPr>
          </a:p>
        </p:txBody>
      </p:sp>
      <p:pic>
        <p:nvPicPr>
          <p:cNvPr id="4" name="Picture 3" descr="Pyruvate is shown at the top. An arrow labeled pyruvate carboxylase points down from pyruvate to oxaloacetate, from which an arrow labeled P E P carboxykinase points down to phosphoenolpyruvate. An arrow labeled multistep points down from phosphoenolpyruvate to dihydroxyacetone phosphate, from which an arrow labeled glycerol 3-phosphate dehydrogenase points down to glycerol 3-phosphate. Glycerol 3-phosphate is a three-carbon vertical chain with C 1 on top bonded to 2 H and to O H on the right, C 2 bonded to H and to O H on the right, and C 3 bonded to 2 H and to O on the right further bonded to P double bonded to O above and bonded to O minus to the right and below.">
            <a:extLst>
              <a:ext uri="{FF2B5EF4-FFF2-40B4-BE49-F238E27FC236}">
                <a16:creationId xmlns:a16="http://schemas.microsoft.com/office/drawing/2014/main" id="{311F071D-37A0-9D40-8923-471F199C2940}"/>
              </a:ext>
            </a:extLst>
          </p:cNvPr>
          <p:cNvPicPr>
            <a:picLocks noChangeAspect="1"/>
          </p:cNvPicPr>
          <p:nvPr/>
        </p:nvPicPr>
        <p:blipFill>
          <a:blip r:embed="rId3"/>
          <a:stretch>
            <a:fillRect/>
          </a:stretch>
        </p:blipFill>
        <p:spPr>
          <a:xfrm>
            <a:off x="6019800" y="1724479"/>
            <a:ext cx="2166059" cy="4876800"/>
          </a:xfrm>
          <a:prstGeom prst="rect">
            <a:avLst/>
          </a:prstGeom>
        </p:spPr>
      </p:pic>
    </p:spTree>
    <p:extLst>
      <p:ext uri="{BB962C8B-B14F-4D97-AF65-F5344CB8AC3E}">
        <p14:creationId xmlns:p14="http://schemas.microsoft.com/office/powerpoint/2010/main" val="18976784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D1EAA-4AB5-4B0D-AA37-3039C70EB9A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Roles of </a:t>
            </a:r>
            <a:r>
              <a:rPr lang="en-US" dirty="0" err="1">
                <a:solidFill>
                  <a:schemeClr val="tx1"/>
                </a:solidFill>
                <a:latin typeface="Arial" panose="020B0604020202020204" pitchFamily="34" charset="0"/>
                <a:cs typeface="Arial" panose="020B0604020202020204" pitchFamily="34" charset="0"/>
              </a:rPr>
              <a:t>Glyceroneogenesis</a:t>
            </a:r>
            <a:endParaRPr lang="en-AU" dirty="0"/>
          </a:p>
        </p:txBody>
      </p:sp>
      <p:sp>
        <p:nvSpPr>
          <p:cNvPr id="7" name="Google Shape;390;g847cf01710_0_68">
            <a:extLst>
              <a:ext uri="{FF2B5EF4-FFF2-40B4-BE49-F238E27FC236}">
                <a16:creationId xmlns:a16="http://schemas.microsoft.com/office/drawing/2014/main" id="{6B8A87C4-0D39-E44D-B4D9-682F0C3F5360}"/>
              </a:ext>
            </a:extLst>
          </p:cNvPr>
          <p:cNvSpPr txBox="1">
            <a:spLocks noChangeArrowheads="1"/>
          </p:cNvSpPr>
          <p:nvPr/>
        </p:nvSpPr>
        <p:spPr bwMode="auto">
          <a:xfrm>
            <a:off x="419100" y="1744662"/>
            <a:ext cx="83058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err="1">
                <a:latin typeface="Arial" panose="020B0604020202020204" pitchFamily="34" charset="0"/>
                <a:cs typeface="Arial" panose="020B0604020202020204" pitchFamily="34" charset="0"/>
              </a:rPr>
              <a:t>glyceroneogenesis</a:t>
            </a:r>
            <a:r>
              <a:rPr lang="en-US" sz="2400" dirty="0">
                <a:latin typeface="Arial" panose="020B0604020202020204" pitchFamily="34" charset="0"/>
                <a:cs typeface="Arial" panose="020B0604020202020204" pitchFamily="34" charset="0"/>
              </a:rPr>
              <a:t> functions to: </a:t>
            </a:r>
          </a:p>
          <a:p>
            <a:pPr lvl="1"/>
            <a:r>
              <a:rPr lang="en-US" sz="2400" dirty="0">
                <a:latin typeface="Arial" panose="020B0604020202020204" pitchFamily="34" charset="0"/>
                <a:cs typeface="Arial" panose="020B0604020202020204" pitchFamily="34" charset="0"/>
              </a:rPr>
              <a:t>help control the rate of fatty acid release to the blood</a:t>
            </a:r>
          </a:p>
          <a:p>
            <a:pPr lvl="1"/>
            <a:r>
              <a:rPr lang="en-US" sz="2400" dirty="0">
                <a:latin typeface="Arial" panose="020B0604020202020204" pitchFamily="34" charset="0"/>
                <a:cs typeface="Arial" panose="020B0604020202020204" pitchFamily="34" charset="0"/>
              </a:rPr>
              <a:t>control the rate at which free fatty acids are delivered to mitochondria for use in thermogenesis</a:t>
            </a:r>
          </a:p>
          <a:p>
            <a:pPr lvl="1"/>
            <a:r>
              <a:rPr lang="en-US" sz="2400" dirty="0">
                <a:latin typeface="Arial" panose="020B0604020202020204" pitchFamily="34" charset="0"/>
                <a:cs typeface="Arial" panose="020B0604020202020204" pitchFamily="34" charset="0"/>
              </a:rPr>
              <a:t>support the synthesis of glycerol 3-phosphate in fasting humans</a:t>
            </a:r>
          </a:p>
          <a:p>
            <a:endParaRPr lang="en-US" sz="2400" dirty="0"/>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61377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3A7B27-3485-4148-8234-B0ADE2FFEBA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PEP </a:t>
            </a:r>
            <a:r>
              <a:rPr lang="en-US" dirty="0" err="1">
                <a:solidFill>
                  <a:schemeClr val="tx1"/>
                </a:solidFill>
                <a:latin typeface="Arial" panose="020B0604020202020204" pitchFamily="34" charset="0"/>
                <a:cs typeface="Arial" panose="020B0604020202020204" pitchFamily="34" charset="0"/>
              </a:rPr>
              <a:t>Carboxykinase</a:t>
            </a:r>
            <a:r>
              <a:rPr lang="en-US" dirty="0">
                <a:solidFill>
                  <a:schemeClr val="tx1"/>
                </a:solidFill>
                <a:latin typeface="Arial" panose="020B0604020202020204" pitchFamily="34" charset="0"/>
                <a:cs typeface="Arial" panose="020B0604020202020204" pitchFamily="34" charset="0"/>
              </a:rPr>
              <a:t> Controls Flux Through the Triacylglycerol Cycle</a:t>
            </a:r>
            <a:endParaRPr lang="en-AU" dirty="0"/>
          </a:p>
        </p:txBody>
      </p:sp>
      <p:sp>
        <p:nvSpPr>
          <p:cNvPr id="7" name="Google Shape;390;g847cf01710_0_68">
            <a:extLst>
              <a:ext uri="{FF2B5EF4-FFF2-40B4-BE49-F238E27FC236}">
                <a16:creationId xmlns:a16="http://schemas.microsoft.com/office/drawing/2014/main" id="{6B8A87C4-0D39-E44D-B4D9-682F0C3F5360}"/>
              </a:ext>
            </a:extLst>
          </p:cNvPr>
          <p:cNvSpPr txBox="1">
            <a:spLocks noChangeArrowheads="1"/>
          </p:cNvSpPr>
          <p:nvPr/>
        </p:nvSpPr>
        <p:spPr bwMode="auto">
          <a:xfrm>
            <a:off x="419100" y="1744663"/>
            <a:ext cx="8305800"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PEP </a:t>
            </a:r>
            <a:r>
              <a:rPr lang="en-US" sz="2400" dirty="0" err="1">
                <a:latin typeface="Arial" panose="020B0604020202020204" pitchFamily="34" charset="0"/>
                <a:cs typeface="Arial" panose="020B0604020202020204" pitchFamily="34" charset="0"/>
              </a:rPr>
              <a:t>carboxykinase</a:t>
            </a:r>
            <a:r>
              <a:rPr lang="en-US" sz="2400" dirty="0">
                <a:latin typeface="Arial" panose="020B0604020202020204" pitchFamily="34" charset="0"/>
                <a:cs typeface="Arial" panose="020B0604020202020204" pitchFamily="34" charset="0"/>
              </a:rPr>
              <a:t> = limits the rate of both gluconeogenesis and </a:t>
            </a:r>
            <a:r>
              <a:rPr lang="en-US" sz="2400" dirty="0" err="1">
                <a:latin typeface="Arial" panose="020B0604020202020204" pitchFamily="34" charset="0"/>
                <a:cs typeface="Arial" panose="020B0604020202020204" pitchFamily="34" charset="0"/>
              </a:rPr>
              <a:t>glyceroneogenesis</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glucocorticoid hormones (cortisol, dexamethasone) = regulate the levels of PEP </a:t>
            </a:r>
            <a:r>
              <a:rPr lang="en-US" sz="2400" dirty="0" err="1">
                <a:latin typeface="Arial" panose="020B0604020202020204" pitchFamily="34" charset="0"/>
                <a:cs typeface="Arial" panose="020B0604020202020204" pitchFamily="34" charset="0"/>
              </a:rPr>
              <a:t>carboxykinase</a:t>
            </a:r>
            <a:r>
              <a:rPr lang="en-US" sz="2400" dirty="0">
                <a:latin typeface="Arial" panose="020B0604020202020204" pitchFamily="34" charset="0"/>
                <a:cs typeface="Arial" panose="020B0604020202020204" pitchFamily="34" charset="0"/>
              </a:rPr>
              <a:t> reciprocally in the liver and adipose tissue</a:t>
            </a:r>
          </a:p>
          <a:p>
            <a:endParaRPr lang="en-US" sz="2400" dirty="0"/>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pic>
        <p:nvPicPr>
          <p:cNvPr id="2" name="Picture 1" descr="Both structures have the standard four-ring of steroids. Cortisol has C 3 double bonded to O, a double bond between C 4 and C 5, C 10 bonded to C H 3, C 11 bonded to O H, C 13 bonded to C H 3, and C 17 hashed wedge bonded to O H and solid wedge bonded to C double bonded to O on the right and bonded to C H 2 O H above. Dexamethasone has a similar structure to cortisol except that it also has a double bond between C 1 and C 2, has C 9 bonded to F below, and has C 16 bonded to C H 3.">
            <a:extLst>
              <a:ext uri="{FF2B5EF4-FFF2-40B4-BE49-F238E27FC236}">
                <a16:creationId xmlns:a16="http://schemas.microsoft.com/office/drawing/2014/main" id="{762F64BC-0F25-0F4B-980E-A064EA210043}"/>
              </a:ext>
            </a:extLst>
          </p:cNvPr>
          <p:cNvPicPr>
            <a:picLocks noChangeAspect="1"/>
          </p:cNvPicPr>
          <p:nvPr/>
        </p:nvPicPr>
        <p:blipFill>
          <a:blip r:embed="rId3"/>
          <a:stretch>
            <a:fillRect/>
          </a:stretch>
        </p:blipFill>
        <p:spPr>
          <a:xfrm>
            <a:off x="2178050" y="4267200"/>
            <a:ext cx="4787900" cy="2270391"/>
          </a:xfrm>
          <a:prstGeom prst="rect">
            <a:avLst/>
          </a:prstGeom>
        </p:spPr>
      </p:pic>
    </p:spTree>
    <p:extLst>
      <p:ext uri="{BB962C8B-B14F-4D97-AF65-F5344CB8AC3E}">
        <p14:creationId xmlns:p14="http://schemas.microsoft.com/office/powerpoint/2010/main" val="1959261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14981-F9D2-459D-A687-02C89F9896B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Regulation of </a:t>
            </a:r>
            <a:r>
              <a:rPr lang="en-US" dirty="0" err="1">
                <a:solidFill>
                  <a:schemeClr val="tx1"/>
                </a:solidFill>
                <a:latin typeface="Arial" panose="020B0604020202020204" pitchFamily="34" charset="0"/>
                <a:cs typeface="Arial" panose="020B0604020202020204" pitchFamily="34" charset="0"/>
              </a:rPr>
              <a:t>Glyceroneogenesis</a:t>
            </a:r>
            <a:endParaRPr lang="en-AU" dirty="0"/>
          </a:p>
        </p:txBody>
      </p:sp>
      <p:sp>
        <p:nvSpPr>
          <p:cNvPr id="7" name="Google Shape;390;g847cf01710_0_68">
            <a:extLst>
              <a:ext uri="{FF2B5EF4-FFF2-40B4-BE49-F238E27FC236}">
                <a16:creationId xmlns:a16="http://schemas.microsoft.com/office/drawing/2014/main" id="{6B8A87C4-0D39-E44D-B4D9-682F0C3F5360}"/>
              </a:ext>
            </a:extLst>
          </p:cNvPr>
          <p:cNvSpPr txBox="1">
            <a:spLocks noChangeArrowheads="1"/>
          </p:cNvSpPr>
          <p:nvPr/>
        </p:nvSpPr>
        <p:spPr bwMode="auto">
          <a:xfrm>
            <a:off x="419100" y="1295401"/>
            <a:ext cx="8305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glucocorticoids increase the expression of the gene encoding PEP </a:t>
            </a:r>
            <a:r>
              <a:rPr lang="en-US" sz="2400" dirty="0" err="1">
                <a:latin typeface="Arial" panose="020B0604020202020204" pitchFamily="34" charset="0"/>
                <a:cs typeface="Arial" panose="020B0604020202020204" pitchFamily="34" charset="0"/>
              </a:rPr>
              <a:t>carboxykinase</a:t>
            </a:r>
            <a:r>
              <a:rPr lang="en-US" sz="2400" dirty="0">
                <a:latin typeface="Arial" panose="020B0604020202020204" pitchFamily="34" charset="0"/>
                <a:cs typeface="Arial" panose="020B0604020202020204" pitchFamily="34" charset="0"/>
              </a:rPr>
              <a:t> in the liver to increase gluconeogenesis and </a:t>
            </a:r>
            <a:r>
              <a:rPr lang="en-US" sz="2400" dirty="0" err="1">
                <a:latin typeface="Arial" panose="020B0604020202020204" pitchFamily="34" charset="0"/>
                <a:cs typeface="Arial" panose="020B0604020202020204" pitchFamily="34" charset="0"/>
              </a:rPr>
              <a:t>glyceroneogenesis</a:t>
            </a:r>
            <a:endParaRPr lang="en-US" sz="2400" dirty="0">
              <a:latin typeface="Arial" panose="020B0604020202020204" pitchFamily="34" charset="0"/>
              <a:cs typeface="Arial" panose="020B0604020202020204" pitchFamily="34" charset="0"/>
            </a:endParaRPr>
          </a:p>
          <a:p>
            <a:endParaRPr lang="en-US" sz="2400" dirty="0"/>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pic>
        <p:nvPicPr>
          <p:cNvPr id="4" name="Picture 3" descr="Both parts show a yellow structure labeled adipose tissue on the left with a rounded top, a vertical light red piece labeled blood in the center, and a narrow brown piece labeled liver on the right with a rounded bottom. In part a, a cycle is shown in the adipose tissue. It has an arrow pointing from triacylglycerol at the nine o’clock position to fatty acid at the three o’clock position, a short dashed arrow from fatty acid to the five o’clock position, and a dashed arrow from the five o’clock position back to triacylglycerol. An arrow curves away at the twelve o’clock position to show the loss of glycerol and a dashed line joins the circle at the six o’clock position to show the addition of glycerol 3-phosphate. A white oval labeled glucocorticoids is shown at the bottom center in the blood part extending into the adipose tissue. A dashed vertical arrow points up from glucocorticoids in the blood, then points left to a red “X” in a red circle just on the other side of the boundary of the adipose tissue. A blue double stranded piece of D N A is below. An arrow points up from D N A past the red “X” in the red circle and then points left to P E P C K to the right of a dashed arrow labeled glyceroneogenesis that points up from pyruvate to glycerol 3-phosphate just below the cycle. An arrow curves from fatty acid through blood, where an arrow points down to text reading fuel for tissues, to fatty acid in the liver at the lower right of an oval cycle. A short arrow points up from fatty acid, joins with a line from glycerol 3-phosphate below, and indicates triacylglycerol at the right side of the oval cycle. An arrow points from triacylglycerol back through the blood, where an arrow branches away to show the loss of glycerol right before a circle labeled lipoprotein lipase above the arrow, and then continues to fatty acid in the adipose tissue. A second dashed vertical arrow from glucocorticoids points up in the blood, then points right to a green triangle enclosed in a green circle just across the boundary to the liver. This green triangle enclosed in a green circle is next to an arrow from a blue D N A double helix below to P E P C K above. To the right, an arrow points up from pyruvate to glycerol 3-phosphate just below where it joins with fatty acid to form triacylglycerol. ">
            <a:extLst>
              <a:ext uri="{FF2B5EF4-FFF2-40B4-BE49-F238E27FC236}">
                <a16:creationId xmlns:a16="http://schemas.microsoft.com/office/drawing/2014/main" id="{AA6E24C9-96A7-204A-B2FF-1FE0E44DDE9C}"/>
              </a:ext>
            </a:extLst>
          </p:cNvPr>
          <p:cNvPicPr>
            <a:picLocks noChangeAspect="1"/>
          </p:cNvPicPr>
          <p:nvPr/>
        </p:nvPicPr>
        <p:blipFill>
          <a:blip r:embed="rId3"/>
          <a:stretch>
            <a:fillRect/>
          </a:stretch>
        </p:blipFill>
        <p:spPr>
          <a:xfrm>
            <a:off x="693793" y="2732314"/>
            <a:ext cx="3635773" cy="3581400"/>
          </a:xfrm>
          <a:prstGeom prst="rect">
            <a:avLst/>
          </a:prstGeom>
        </p:spPr>
      </p:pic>
      <p:pic>
        <p:nvPicPr>
          <p:cNvPr id="8" name="Picture 7" descr="Part b shows similar cycles to part a. A white oval labeled thiazolidinediones replaces the oval labeled glucocorticoids. An arrow points up from thiazolidinediones to a green triangle enclosed in a green circle just inside the border of the adipose tissue portion, next to the arrow pointing from D N A to P E P C K. The dashed lines from pyruvate to glycerol 3-phosphate and on the bottom half of the cycle are solid lines. The oval cycle with arrows that point from fatty acid in adipose tissue to triacylglycerol and back consists entirely of dashed lines, including the line showing the addition of glycerol 3-phosphate and the curved arrows showing the production of fuel for tissues and of glycerol. All data are approximate.">
            <a:extLst>
              <a:ext uri="{FF2B5EF4-FFF2-40B4-BE49-F238E27FC236}">
                <a16:creationId xmlns:a16="http://schemas.microsoft.com/office/drawing/2014/main" id="{47002792-E8B6-8043-94F7-E0F3F4C5F415}"/>
              </a:ext>
            </a:extLst>
          </p:cNvPr>
          <p:cNvPicPr>
            <a:picLocks noChangeAspect="1"/>
          </p:cNvPicPr>
          <p:nvPr/>
        </p:nvPicPr>
        <p:blipFill>
          <a:blip r:embed="rId4"/>
          <a:stretch>
            <a:fillRect/>
          </a:stretch>
        </p:blipFill>
        <p:spPr>
          <a:xfrm>
            <a:off x="4604259" y="2732314"/>
            <a:ext cx="3973610" cy="3581400"/>
          </a:xfrm>
          <a:prstGeom prst="rect">
            <a:avLst/>
          </a:prstGeom>
        </p:spPr>
      </p:pic>
    </p:spTree>
    <p:extLst>
      <p:ext uri="{BB962C8B-B14F-4D97-AF65-F5344CB8AC3E}">
        <p14:creationId xmlns:p14="http://schemas.microsoft.com/office/powerpoint/2010/main" val="11997699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AFA5D-CCE6-4E96-8AB1-3B01EAAE07D9}"/>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Thiazolidinediones Treat Type 2 Diabetes by Increasing </a:t>
            </a:r>
            <a:r>
              <a:rPr lang="en-US" altLang="en-US" sz="3400" dirty="0" err="1">
                <a:solidFill>
                  <a:srgbClr val="4E4CB4"/>
                </a:solidFill>
                <a:latin typeface="Arial" panose="020B0604020202020204" pitchFamily="34" charset="0"/>
                <a:cs typeface="Arial" panose="020B0604020202020204" pitchFamily="34" charset="0"/>
              </a:rPr>
              <a:t>Glyceroneogenesis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6700" y="1905000"/>
            <a:ext cx="86106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thiazolidinediones</a:t>
            </a:r>
            <a:r>
              <a:rPr lang="en-US" sz="2400" dirty="0">
                <a:latin typeface="Arial" panose="020B0604020202020204" pitchFamily="34" charset="0"/>
                <a:cs typeface="Arial" panose="020B0604020202020204" pitchFamily="34" charset="0"/>
              </a:rPr>
              <a:t> = class of drugs that reduces the levels of fatty acids circulating in the blood and increases sensitivity to insulin</a:t>
            </a:r>
          </a:p>
          <a:p>
            <a:pPr lvl="1"/>
            <a:r>
              <a:rPr lang="en-US" sz="2400" dirty="0">
                <a:latin typeface="Arial" panose="020B0604020202020204" pitchFamily="34" charset="0"/>
                <a:cs typeface="Arial" panose="020B0604020202020204" pitchFamily="34" charset="0"/>
              </a:rPr>
              <a:t>promotes the increased expression of PEP </a:t>
            </a:r>
            <a:r>
              <a:rPr lang="en-US" sz="2400" dirty="0" err="1">
                <a:latin typeface="Arial" panose="020B0604020202020204" pitchFamily="34" charset="0"/>
                <a:cs typeface="Arial" panose="020B0604020202020204" pitchFamily="34" charset="0"/>
              </a:rPr>
              <a:t>carboxykinase</a:t>
            </a:r>
            <a:r>
              <a:rPr lang="en-US" sz="2400" dirty="0">
                <a:latin typeface="Arial" panose="020B0604020202020204" pitchFamily="34" charset="0"/>
                <a:cs typeface="Arial" panose="020B0604020202020204" pitchFamily="34" charset="0"/>
              </a:rPr>
              <a:t> in adipose tissue </a:t>
            </a:r>
          </a:p>
          <a:p>
            <a:pPr lvl="1"/>
            <a:endParaRPr lang="en-US" dirty="0"/>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52712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F3C6-12D6-4D91-BD13-66049252D18B}"/>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21.3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Biosynthesis of Membrane Phospholipids</a:t>
            </a:r>
            <a:endParaRPr lang="en-AU" dirty="0"/>
          </a:p>
        </p:txBody>
      </p:sp>
    </p:spTree>
    <p:extLst>
      <p:ext uri="{BB962C8B-B14F-4D97-AF65-F5344CB8AC3E}">
        <p14:creationId xmlns:p14="http://schemas.microsoft.com/office/powerpoint/2010/main" val="17947941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0B81D-AD8B-42C0-B753-44BA07ABE77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Assembly of Phospholipids</a:t>
            </a:r>
            <a:endParaRPr lang="en-AU" dirty="0"/>
          </a:p>
        </p:txBody>
      </p:sp>
      <p:sp>
        <p:nvSpPr>
          <p:cNvPr id="7" name="Google Shape;390;g847cf01710_0_68">
            <a:extLst>
              <a:ext uri="{FF2B5EF4-FFF2-40B4-BE49-F238E27FC236}">
                <a16:creationId xmlns:a16="http://schemas.microsoft.com/office/drawing/2014/main" id="{6B8A87C4-0D39-E44D-B4D9-682F0C3F5360}"/>
              </a:ext>
            </a:extLst>
          </p:cNvPr>
          <p:cNvSpPr txBox="1">
            <a:spLocks noChangeArrowheads="1"/>
          </p:cNvSpPr>
          <p:nvPr/>
        </p:nvSpPr>
        <p:spPr bwMode="auto">
          <a:xfrm>
            <a:off x="419100" y="1524000"/>
            <a:ext cx="83058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occurs primarily on the surfaces of the smooth ER and the inner mitochondrial membrane in eukaryotic cells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8124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908CB-7B36-494C-81E6-C1AFB99678B1}"/>
              </a:ext>
            </a:extLst>
          </p:cNvPr>
          <p:cNvSpPr>
            <a:spLocks noGrp="1"/>
          </p:cNvSpPr>
          <p:nvPr>
            <p:ph type="title"/>
          </p:nvPr>
        </p:nvSpPr>
        <p:spPr/>
        <p:txBody>
          <a:bodyPr/>
          <a:lstStyle/>
          <a:p>
            <a:r>
              <a:rPr lang="en-US" altLang="en-US" sz="3600" dirty="0">
                <a:solidFill>
                  <a:srgbClr val="4E4CB4"/>
                </a:solidFill>
                <a:latin typeface="Arial" panose="020B0604020202020204" pitchFamily="34" charset="0"/>
                <a:cs typeface="Arial" panose="020B0604020202020204" pitchFamily="34" charset="0"/>
              </a:rPr>
              <a:t>Cells Have Two Strategies for Attaching Phospholipid Head Groups</a:t>
            </a:r>
            <a:endParaRPr lang="en-AU" sz="36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6700" y="1828800"/>
            <a:ext cx="473959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begins with phosphatidic acid or </a:t>
            </a:r>
            <a:r>
              <a:rPr lang="en-US" sz="2400" dirty="0" err="1">
                <a:latin typeface="Arial" panose="020B0604020202020204" pitchFamily="34" charset="0"/>
                <a:cs typeface="Arial" panose="020B0604020202020204" pitchFamily="34" charset="0"/>
              </a:rPr>
              <a:t>diacylglcerols</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polar head group is attached through a phosphodiester bond</a:t>
            </a:r>
          </a:p>
          <a:p>
            <a:pPr lvl="1"/>
            <a:r>
              <a:rPr lang="en-US" sz="2400" dirty="0">
                <a:latin typeface="Arial" panose="020B0604020202020204" pitchFamily="34" charset="0"/>
                <a:cs typeface="Arial" panose="020B0604020202020204" pitchFamily="34" charset="0"/>
              </a:rPr>
              <a:t>each of two alcohol hydroxyls forms an ester with phosphoric acid </a:t>
            </a:r>
          </a:p>
          <a:p>
            <a:endParaRPr lang="en-US" sz="2400" dirty="0">
              <a:latin typeface="Arial" panose="020B0604020202020204" pitchFamily="34" charset="0"/>
              <a:cs typeface="Arial" panose="020B0604020202020204" pitchFamily="34" charset="0"/>
            </a:endParaRPr>
          </a:p>
          <a:p>
            <a:pPr lvl="1"/>
            <a:endParaRPr lang="en-US" dirty="0"/>
          </a:p>
          <a:p>
            <a:pPr lvl="1"/>
            <a:endParaRPr lang="en-US" sz="2400" dirty="0">
              <a:latin typeface="Arial" panose="020B0604020202020204" pitchFamily="34" charset="0"/>
              <a:cs typeface="Arial" panose="020B0604020202020204" pitchFamily="34" charset="0"/>
            </a:endParaRPr>
          </a:p>
        </p:txBody>
      </p:sp>
      <p:pic>
        <p:nvPicPr>
          <p:cNvPr id="3" name="Picture 2" descr="Diacylglycerol is a vertical three-carbon chain with C 1 at the top bonded to 2 H and to O on the right further bonded to C double bonded to O above and bonded to R superscript 1 end superscript to the right, C 2 bonded to H and to O on the right further bonded to C double bonded to O above and bonded to R superscript 2 end superscript to the right, and C 3 bonded to 2 H and to O on the right further bonded to red highlighted H. The O bonded to red highlighted H is labeled alcohol. Phosphoric acid is shown to the right as P double bonded to O above, bonded to red highlighted O H to the right and left, and bonded to O minus below. Red arrows point from each red highlighted O H to the left and right of P in phosphoric acid to a red highlighted H 2 O. To the right, an alcohol shown as red highlighted H bonded to O is further bonded to a green square labeled head group. An arrow points down to a glycerophospholipid at the lower right. It has a similar structure to diacylglycerol except that C 3 at the bottom of the vertical three-carbon chain is bonded to 2 H and to O in a light red box further bonded to P in the same box double bonded to O outside of the box above, bonded to O minus outside of the box below, and bonded to O in the light red box on the right that is further bonded to the green square labeled head group. A bracket labels the box with light red O bonded to P bonded to O as phosphodiester.">
            <a:extLst>
              <a:ext uri="{FF2B5EF4-FFF2-40B4-BE49-F238E27FC236}">
                <a16:creationId xmlns:a16="http://schemas.microsoft.com/office/drawing/2014/main" id="{17F490D5-17DB-094A-9690-F705B61B7200}"/>
              </a:ext>
            </a:extLst>
          </p:cNvPr>
          <p:cNvPicPr>
            <a:picLocks noChangeAspect="1"/>
          </p:cNvPicPr>
          <p:nvPr/>
        </p:nvPicPr>
        <p:blipFill>
          <a:blip r:embed="rId3"/>
          <a:stretch>
            <a:fillRect/>
          </a:stretch>
        </p:blipFill>
        <p:spPr>
          <a:xfrm>
            <a:off x="5006295" y="1891026"/>
            <a:ext cx="3849234" cy="4345214"/>
          </a:xfrm>
          <a:prstGeom prst="rect">
            <a:avLst/>
          </a:prstGeom>
        </p:spPr>
      </p:pic>
    </p:spTree>
    <p:extLst>
      <p:ext uri="{BB962C8B-B14F-4D97-AF65-F5344CB8AC3E}">
        <p14:creationId xmlns:p14="http://schemas.microsoft.com/office/powerpoint/2010/main" val="2997162156"/>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71330</TotalTime>
  <Words>6397</Words>
  <Application>Microsoft Office PowerPoint</Application>
  <PresentationFormat>On-screen Show (4:3)</PresentationFormat>
  <Paragraphs>1257</Paragraphs>
  <Slides>169</Slides>
  <Notes>169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169</vt:i4>
      </vt:variant>
    </vt:vector>
  </HeadingPairs>
  <TitlesOfParts>
    <vt:vector size="179" baseType="lpstr">
      <vt:lpstr>MS PGothic</vt:lpstr>
      <vt:lpstr>MS PGothic</vt:lpstr>
      <vt:lpstr>Arial</vt:lpstr>
      <vt:lpstr>Book Antiqua</vt:lpstr>
      <vt:lpstr>Calibri</vt:lpstr>
      <vt:lpstr>Cambria Math</vt:lpstr>
      <vt:lpstr>Symbol</vt:lpstr>
      <vt:lpstr>Times</vt:lpstr>
      <vt:lpstr>Wingdings</vt:lpstr>
      <vt:lpstr>Blank</vt:lpstr>
      <vt:lpstr>21 Lipid Biosynthesis</vt:lpstr>
      <vt:lpstr>Principle 1 (1 of 3)</vt:lpstr>
      <vt:lpstr>Principle 2 (1 of 4)</vt:lpstr>
      <vt:lpstr>Principle 3 (1 of 5)</vt:lpstr>
      <vt:lpstr>Principle 4 (1 of 5)</vt:lpstr>
      <vt:lpstr>Principle 5 (1 of 7)</vt:lpstr>
      <vt:lpstr>21.1   Biosynthesis of Fatty Acids and Eicosanoids</vt:lpstr>
      <vt:lpstr>Principle 2 (2 of 4)</vt:lpstr>
      <vt:lpstr>Differences between Fatty Acid Breakdown and Biosynthesis</vt:lpstr>
      <vt:lpstr>Malonyl-CoA Is Formed from Acetyl-CoA and Bicarbonate</vt:lpstr>
      <vt:lpstr>The Acetyl-CoA  Carboxylase Reaction</vt:lpstr>
      <vt:lpstr>The Acetyl-CoA Carboxylase Reaction, Continued</vt:lpstr>
      <vt:lpstr>Bacterial and Plant  Acetyl-CoA Carboxylase</vt:lpstr>
      <vt:lpstr>Fatty Acid Synthesis Proceeds in a Repeating Reaction Sequence</vt:lpstr>
      <vt:lpstr>Step 1 of Fatty Acid  Synthesis: Condensation</vt:lpstr>
      <vt:lpstr>Step 2 of Fatty Acid Synthesis: Reduction of the β-Keto Product</vt:lpstr>
      <vt:lpstr>Step 3 of Fatty Acid  Synthesis: Dehydration</vt:lpstr>
      <vt:lpstr>Step 4 of Fatty Acid Synthesis: Reduction of the Double Bond</vt:lpstr>
      <vt:lpstr>Principle 2 (3 of 4)</vt:lpstr>
      <vt:lpstr>The Cofactor and Activating Groups in Fatty Acid Breakdown and Biosynthesis</vt:lpstr>
      <vt:lpstr>Fatty Acid Synthase I (FAS I)</vt:lpstr>
      <vt:lpstr>Acyl Carrier Protein (ACP)</vt:lpstr>
      <vt:lpstr>The Overall Process of  Palmitate Synthesis</vt:lpstr>
      <vt:lpstr>Fatty Acid Synthase II (FAS II)</vt:lpstr>
      <vt:lpstr>The Mammalian Fatty Acid Synthase Has Multiple Active Sites</vt:lpstr>
      <vt:lpstr>Acyl Carrier Protein (ACP) Contains 4′-Phosphopantetheine</vt:lpstr>
      <vt:lpstr>Fatty Acid Synthase Receives the Acetyl and Malonyl Groups</vt:lpstr>
      <vt:lpstr>Activation of the Acetyl and  Malonyl Groups</vt:lpstr>
      <vt:lpstr>Step 1: Condensation</vt:lpstr>
      <vt:lpstr>Principle 2 (4 of 4)</vt:lpstr>
      <vt:lpstr>Principle 3 (2 of 5)</vt:lpstr>
      <vt:lpstr>The Use of Activated Malonyl Groups Makes Condensation Thermodynamically Favorable</vt:lpstr>
      <vt:lpstr>Step 2: Reduction of the  Carbonyl Group</vt:lpstr>
      <vt:lpstr>Step 3: Dehydration</vt:lpstr>
      <vt:lpstr>Step 4: Reduction of the Double Bond</vt:lpstr>
      <vt:lpstr>The Fatty Acid Synthase Reactions Are Repeated to Form Palmitate</vt:lpstr>
      <vt:lpstr>Step 5: Transfer of the  Butyryl Group</vt:lpstr>
      <vt:lpstr>Step 6: Recharging ACP</vt:lpstr>
      <vt:lpstr>Beginning of the Second Round of the Fatty Acid Synthesis Cycle</vt:lpstr>
      <vt:lpstr>Thioesterase Releases Palmitate from ACP</vt:lpstr>
      <vt:lpstr>The Reaction for the Formation of Seven Malonyl-CoA Molecules</vt:lpstr>
      <vt:lpstr>The Reaction for the Seven Cycles  of Condensation and Reduction</vt:lpstr>
      <vt:lpstr>The Overall Reaction for the Synthesis of Palmitate</vt:lpstr>
      <vt:lpstr>Principle 3 (3 of 5)</vt:lpstr>
      <vt:lpstr>Biosynthesis of Fatty Acids Requires Acetyl-CoA and Two Forms of Chemical Energy</vt:lpstr>
      <vt:lpstr>Principle 3 (4 of 5)</vt:lpstr>
      <vt:lpstr>Fatty Acid Synthesis Is a Cytosolic Process in Most Eukaryotes but Takes Place in the Chloroplasts in Plants</vt:lpstr>
      <vt:lpstr>Production of NADPH in Hepatocytes and Adipocytes</vt:lpstr>
      <vt:lpstr>Production of NADPH in Photosynthetic Cells</vt:lpstr>
      <vt:lpstr>Subcellular Localization of  Lipid Metabolism</vt:lpstr>
      <vt:lpstr>Acetate is Shuttled Out of Mitochondria as Citrate</vt:lpstr>
      <vt:lpstr>Shuttle for Transfer of Acetyl Groups from Mitochondria to the Cytosol</vt:lpstr>
      <vt:lpstr>Citrate Passes Through the Inner Membrane on the Citrate Transporter</vt:lpstr>
      <vt:lpstr>Citrate Is Cleaved in the Cytosol</vt:lpstr>
      <vt:lpstr>The Fate of Malate in the Cytosol</vt:lpstr>
      <vt:lpstr>The Malate-α-Ketoglutarate Transporter and the Pyruvate Transporter</vt:lpstr>
      <vt:lpstr>Principle 1 (2 of 3)</vt:lpstr>
      <vt:lpstr>Principle 4 (2 of 5)</vt:lpstr>
      <vt:lpstr>Fatty Acid Biosynthesis Is  Tightly Regulated</vt:lpstr>
      <vt:lpstr>Regulation of Fatty Acid Synthesis</vt:lpstr>
      <vt:lpstr>Principle 4 (3 of 5)</vt:lpstr>
      <vt:lpstr>Regulation of Acetyl-CoA Carboxylase By Covalent Modification</vt:lpstr>
      <vt:lpstr>Principle 4 (4 of 5)</vt:lpstr>
      <vt:lpstr>Regulation of Acetyl-CoA in Plants and Bacteria</vt:lpstr>
      <vt:lpstr>Principle 4 (5 of 5)</vt:lpstr>
      <vt:lpstr>Additional Regulation of Fatty  Acid Pathways</vt:lpstr>
      <vt:lpstr>Long-Chain Saturated Fatty Acids Are Synthesized from Palmitate</vt:lpstr>
      <vt:lpstr>Desaturation of Fatty Acids Requires a Mixed-Function Oxidase</vt:lpstr>
      <vt:lpstr>Desaturation of a Fatty Acid by Fatty Acyl-CoA Desaturase</vt:lpstr>
      <vt:lpstr>Palmitate and Stearate Can  Be Desaturated</vt:lpstr>
      <vt:lpstr>Plants Can Desaturate Positions Beyond C-9</vt:lpstr>
      <vt:lpstr>Action of Plant Desaturases</vt:lpstr>
      <vt:lpstr>Linoleate and α-Linolenate Are Necessary Precursors</vt:lpstr>
      <vt:lpstr>Eicosanoids Are Formed from 20- and 22-Carbon Polyunsaturated Fatty Acids</vt:lpstr>
      <vt:lpstr>The Mechanism of Prostaglandin  H2 Synthase</vt:lpstr>
      <vt:lpstr>Prostaglandin H2 Synthase Has  Two Isoforms</vt:lpstr>
      <vt:lpstr>The Action of Aspirin and NSAIDs</vt:lpstr>
      <vt:lpstr>Thromboxane Synthase</vt:lpstr>
      <vt:lpstr>The Pathway from Arachidonate  to Leukotrienes</vt:lpstr>
      <vt:lpstr>Catabasis</vt:lpstr>
      <vt:lpstr>21.2   Biosynthesis of Triacylglycerols</vt:lpstr>
      <vt:lpstr>Principle 1 (3 of 3)</vt:lpstr>
      <vt:lpstr>Fatty Acids Have Two Fates</vt:lpstr>
      <vt:lpstr>Triacylglycerols and Glycerophospholipids Are Synthesized from the Same Precursors</vt:lpstr>
      <vt:lpstr>Glycerol 3-Phosphate Is Formed from DHAP and Glycerol</vt:lpstr>
      <vt:lpstr>Fatty Acyl-CoAs Are Formed from Fatty Acids</vt:lpstr>
      <vt:lpstr>The First Stage in the Biosynthesis of Triacylglycerols</vt:lpstr>
      <vt:lpstr>Formation of Triacylglycerols from Phosphatidic Acid</vt:lpstr>
      <vt:lpstr>Triacylglycerol Biosynthesis in Animals Is Regulated by Hormones</vt:lpstr>
      <vt:lpstr>Triacylglycerol Breakdown and Resynthesis Create a Futile Cycle</vt:lpstr>
      <vt:lpstr>The Triacylglycerol Cycle</vt:lpstr>
      <vt:lpstr>Adipose Tissue Generates Glycerol 3-Phosphate by Glyceroneogenesis</vt:lpstr>
      <vt:lpstr>Roles of Glyceroneogenesis</vt:lpstr>
      <vt:lpstr>PEP Carboxykinase Controls Flux Through the Triacylglycerol Cycle</vt:lpstr>
      <vt:lpstr>Regulation of Glyceroneogenesis</vt:lpstr>
      <vt:lpstr>Thiazolidinediones Treat Type 2 Diabetes by Increasing Glyceroneogenesis</vt:lpstr>
      <vt:lpstr>21.3   Biosynthesis of Membrane Phospholipids</vt:lpstr>
      <vt:lpstr>Assembly of Phospholipids</vt:lpstr>
      <vt:lpstr>Cells Have Two Strategies for Attaching Phospholipid Head Groups</vt:lpstr>
      <vt:lpstr>Attaching the Phospholipid Head Group Requires Activation by CDP</vt:lpstr>
      <vt:lpstr>Strategies for Forming the Phosphodiester Bond</vt:lpstr>
      <vt:lpstr>Pathways for Phospholipid Biosynthesis Are Interrelated</vt:lpstr>
      <vt:lpstr>Synthesis of Glycerophospholipids from CDP-Diacylglycerol</vt:lpstr>
      <vt:lpstr>Pathways For Phosphatidylserine and Phosphatidylcholine Synthesis in Mammals</vt:lpstr>
      <vt:lpstr>Phospholipid and Triacylglycerol Biosynthetic Pathways</vt:lpstr>
      <vt:lpstr>Origin of Polar Head Groups of Phospholipids in E. coli</vt:lpstr>
      <vt:lpstr>Eukaryotic Membrane Phospholipids Are Subject to Remodeling</vt:lpstr>
      <vt:lpstr>Principle 5 (2 of 7)</vt:lpstr>
      <vt:lpstr>Plasmalogen Synthesis Requires Formation of an Ether-Linked  Fatty Alcohol</vt:lpstr>
      <vt:lpstr>Principle 5 (3 of 7)</vt:lpstr>
      <vt:lpstr>Sphingolipid and Glycerophospholipid Synthesis Share Precursors and  Some Mechanisms</vt:lpstr>
      <vt:lpstr>Principle 5 (4 of 7)</vt:lpstr>
      <vt:lpstr>Glycolipids</vt:lpstr>
      <vt:lpstr>Biosynthesis of Sphingolipids</vt:lpstr>
      <vt:lpstr>Polar Lipids Are Targeted to Specific Cellular Membranes</vt:lpstr>
      <vt:lpstr>21.4   Cholesterol, Steroids, and Isoprenoids: Biosynthesis, Regulation, and Transport</vt:lpstr>
      <vt:lpstr>Synthesis of Cholesterol</vt:lpstr>
      <vt:lpstr>Origin of the Carbon Atoms  of Cholesterol</vt:lpstr>
      <vt:lpstr>Principle 5 (5 of 7)</vt:lpstr>
      <vt:lpstr>Cholesterol Is Made from Acetyl-CoA in Four Stages</vt:lpstr>
      <vt:lpstr>Stage 1: Synthesis of Mevalonate from Acetate</vt:lpstr>
      <vt:lpstr>Principle 3 (5 of 5)</vt:lpstr>
      <vt:lpstr>Stage 1: Synthesis of Mevalonate from Acetate, Continued</vt:lpstr>
      <vt:lpstr>Stage 2: Conversion of Mevalonate to Two Activated Isoprenes</vt:lpstr>
      <vt:lpstr>Stage 2: Conversion of Mevalonate to Two Activated Isoprenes, Continued </vt:lpstr>
      <vt:lpstr>Stage 3: Condensation of Six Activated Isoprene Units to Form Squalene</vt:lpstr>
      <vt:lpstr>Formation of Squalene</vt:lpstr>
      <vt:lpstr>Stage 4: Conversion of Squalene to the Four-Ring Steroid Nucleus (1 of 2)</vt:lpstr>
      <vt:lpstr>Stage 4: Conversion of Squalene to the Four-Ring Steroid Nucleus (2 of 2)</vt:lpstr>
      <vt:lpstr>Cholesterol Has Several Fates</vt:lpstr>
      <vt:lpstr>Metabolic Fates of Cholesterol</vt:lpstr>
      <vt:lpstr>Export of Cholesterol as Bile Acids</vt:lpstr>
      <vt:lpstr>Export of Cholesterol as  Biliary Cholesterol</vt:lpstr>
      <vt:lpstr>Export of Cholesterol as  Cholesteryl Esters</vt:lpstr>
      <vt:lpstr>Cholesterol and Other Lipids Are Carried on Plasma Lipoproteins</vt:lpstr>
      <vt:lpstr>Lipoproteins</vt:lpstr>
      <vt:lpstr>Four Major Classes of Human Plasma Lipoproteins</vt:lpstr>
      <vt:lpstr>Apolipoproteins of the Human Plasma Lipoproteins</vt:lpstr>
      <vt:lpstr>Lipoproteins and Lipid Transport</vt:lpstr>
      <vt:lpstr>Chylomicrons</vt:lpstr>
      <vt:lpstr>The Exogenous Pathway</vt:lpstr>
      <vt:lpstr>Very-Low-Density Lipoprotein (VLDL)</vt:lpstr>
      <vt:lpstr>Low-Density Lipoprotein (LDL) and LDL Receptors</vt:lpstr>
      <vt:lpstr>The Endogenous Pathway (1 of 2)</vt:lpstr>
      <vt:lpstr>HDL Carries Out Reverse Cholesterol Transport</vt:lpstr>
      <vt:lpstr>The Endogenous Pathway (2 of 2)</vt:lpstr>
      <vt:lpstr>Enterohepatic Circulation</vt:lpstr>
      <vt:lpstr>Cholesterol Esters Enter Cells by Receptor-Mediated Endocytosis</vt:lpstr>
      <vt:lpstr>Familial Hypercholesterolemia (FH) and Niemann-Pick Type-C (NPC)</vt:lpstr>
      <vt:lpstr>Cholesterol Synthesis and Transport Are Regulated at Several Levels</vt:lpstr>
      <vt:lpstr>Regulation of Cholesterol Metabolism</vt:lpstr>
      <vt:lpstr>HMG-CoA Reductase is Most Active When Dephosphorylated</vt:lpstr>
      <vt:lpstr>SREBP, SCAP, and Insig</vt:lpstr>
      <vt:lpstr>Regulation of Cholesterol Synthesis by SREBP</vt:lpstr>
      <vt:lpstr>Regulation by LXR-Mediated Transcription</vt:lpstr>
      <vt:lpstr>The Genes Activated by LXR-RXR Are Largely for Cholesterol Transport</vt:lpstr>
      <vt:lpstr>Regulation of LXRs By The Activity of Farnesoid X Receptor (FXR)</vt:lpstr>
      <vt:lpstr>Dysregulation of Cholesterol Metabolism Can Lead to Cardiovascular Disease</vt:lpstr>
      <vt:lpstr>Cardiovascular Disease (CVD)  is Multifactorial</vt:lpstr>
      <vt:lpstr>Familial Hypercholesterolemia</vt:lpstr>
      <vt:lpstr>Statins</vt:lpstr>
      <vt:lpstr>Reverse Cholesterol Transport by HDL Counters Plaque Formation and Atherosclerosis</vt:lpstr>
      <vt:lpstr>Familial HDL Deficiency and  Tangier Disease</vt:lpstr>
      <vt:lpstr>Principle 5 (6 of 7)</vt:lpstr>
      <vt:lpstr>Steroid Hormones Are Formed by Side-Chain Cleavage and Oxidation of Cholesterol</vt:lpstr>
      <vt:lpstr>Side-Chain Cleavage in the Synthesis of Steroid Hormones</vt:lpstr>
      <vt:lpstr>Principle 5 (7 of 7)</vt:lpstr>
      <vt:lpstr>Intermediates in Cholesterol Biosynthesis Have Many Alternative Fates</vt:lpstr>
      <vt:lpstr>Protein Prenylation</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Hernandez, Angelica</cp:lastModifiedBy>
  <cp:revision>1358</cp:revision>
  <cp:lastPrinted>2020-09-26T21:29:29Z</cp:lastPrinted>
  <dcterms:created xsi:type="dcterms:W3CDTF">2003-08-27T01:54:28Z</dcterms:created>
  <dcterms:modified xsi:type="dcterms:W3CDTF">2021-03-08T22:09:05Z</dcterms:modified>
</cp:coreProperties>
</file>