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2"/>
  </p:notesMasterIdLst>
  <p:handoutMasterIdLst>
    <p:handoutMasterId r:id="rId173"/>
  </p:handoutMasterIdLst>
  <p:sldIdLst>
    <p:sldId id="2587" r:id="rId2"/>
    <p:sldId id="412" r:id="rId3"/>
    <p:sldId id="420" r:id="rId4"/>
    <p:sldId id="421" r:id="rId5"/>
    <p:sldId id="1536" r:id="rId6"/>
    <p:sldId id="1980" r:id="rId7"/>
    <p:sldId id="2215" r:id="rId8"/>
    <p:sldId id="2338" r:id="rId9"/>
    <p:sldId id="424" r:id="rId10"/>
    <p:sldId id="2339" r:id="rId11"/>
    <p:sldId id="2341" r:id="rId12"/>
    <p:sldId id="2342" r:id="rId13"/>
    <p:sldId id="2340" r:id="rId14"/>
    <p:sldId id="2343" r:id="rId15"/>
    <p:sldId id="2344" r:id="rId16"/>
    <p:sldId id="1933" r:id="rId17"/>
    <p:sldId id="2345" r:id="rId18"/>
    <p:sldId id="2346" r:id="rId19"/>
    <p:sldId id="2348" r:id="rId20"/>
    <p:sldId id="2347" r:id="rId21"/>
    <p:sldId id="2349" r:id="rId22"/>
    <p:sldId id="2350" r:id="rId23"/>
    <p:sldId id="2351" r:id="rId24"/>
    <p:sldId id="2352" r:id="rId25"/>
    <p:sldId id="2353" r:id="rId26"/>
    <p:sldId id="2354" r:id="rId27"/>
    <p:sldId id="2355" r:id="rId28"/>
    <p:sldId id="2357" r:id="rId29"/>
    <p:sldId id="2358" r:id="rId30"/>
    <p:sldId id="2356" r:id="rId31"/>
    <p:sldId id="2359" r:id="rId32"/>
    <p:sldId id="2362" r:id="rId33"/>
    <p:sldId id="2360" r:id="rId34"/>
    <p:sldId id="2361" r:id="rId35"/>
    <p:sldId id="2363" r:id="rId36"/>
    <p:sldId id="2364" r:id="rId37"/>
    <p:sldId id="2365" r:id="rId38"/>
    <p:sldId id="2366" r:id="rId39"/>
    <p:sldId id="2367" r:id="rId40"/>
    <p:sldId id="2333" r:id="rId41"/>
    <p:sldId id="2368" r:id="rId42"/>
    <p:sldId id="2369" r:id="rId43"/>
    <p:sldId id="2370" r:id="rId44"/>
    <p:sldId id="2371" r:id="rId45"/>
    <p:sldId id="2372" r:id="rId46"/>
    <p:sldId id="2373" r:id="rId47"/>
    <p:sldId id="2376" r:id="rId48"/>
    <p:sldId id="2374" r:id="rId49"/>
    <p:sldId id="2377" r:id="rId50"/>
    <p:sldId id="2375" r:id="rId51"/>
    <p:sldId id="2378" r:id="rId52"/>
    <p:sldId id="2379" r:id="rId53"/>
    <p:sldId id="2380" r:id="rId54"/>
    <p:sldId id="2381" r:id="rId55"/>
    <p:sldId id="2382" r:id="rId56"/>
    <p:sldId id="2385" r:id="rId57"/>
    <p:sldId id="2383" r:id="rId58"/>
    <p:sldId id="2384" r:id="rId59"/>
    <p:sldId id="2388" r:id="rId60"/>
    <p:sldId id="2386" r:id="rId61"/>
    <p:sldId id="2387" r:id="rId62"/>
    <p:sldId id="2389" r:id="rId63"/>
    <p:sldId id="2390" r:id="rId64"/>
    <p:sldId id="2391" r:id="rId65"/>
    <p:sldId id="2392" r:id="rId66"/>
    <p:sldId id="2396" r:id="rId67"/>
    <p:sldId id="2393" r:id="rId68"/>
    <p:sldId id="2394" r:id="rId69"/>
    <p:sldId id="2395" r:id="rId70"/>
    <p:sldId id="2397" r:id="rId71"/>
    <p:sldId id="2398" r:id="rId72"/>
    <p:sldId id="2399" r:id="rId73"/>
    <p:sldId id="2401" r:id="rId74"/>
    <p:sldId id="2402" r:id="rId75"/>
    <p:sldId id="2334" r:id="rId76"/>
    <p:sldId id="2404" r:id="rId77"/>
    <p:sldId id="2403" r:id="rId78"/>
    <p:sldId id="2405" r:id="rId79"/>
    <p:sldId id="2406" r:id="rId80"/>
    <p:sldId id="2407" r:id="rId81"/>
    <p:sldId id="2408" r:id="rId82"/>
    <p:sldId id="2409" r:id="rId83"/>
    <p:sldId id="2410" r:id="rId84"/>
    <p:sldId id="2413" r:id="rId85"/>
    <p:sldId id="2414" r:id="rId86"/>
    <p:sldId id="2415" r:id="rId87"/>
    <p:sldId id="2411" r:id="rId88"/>
    <p:sldId id="2412" r:id="rId89"/>
    <p:sldId id="2337" r:id="rId90"/>
    <p:sldId id="2416" r:id="rId91"/>
    <p:sldId id="2417" r:id="rId92"/>
    <p:sldId id="2418" r:id="rId93"/>
    <p:sldId id="2419" r:id="rId94"/>
    <p:sldId id="2420" r:id="rId95"/>
    <p:sldId id="2424" r:id="rId96"/>
    <p:sldId id="2421" r:id="rId97"/>
    <p:sldId id="2422" r:id="rId98"/>
    <p:sldId id="2423" r:id="rId99"/>
    <p:sldId id="2425" r:id="rId100"/>
    <p:sldId id="2426" r:id="rId101"/>
    <p:sldId id="2427" r:id="rId102"/>
    <p:sldId id="2428" r:id="rId103"/>
    <p:sldId id="2429" r:id="rId104"/>
    <p:sldId id="2430" r:id="rId105"/>
    <p:sldId id="2431" r:id="rId106"/>
    <p:sldId id="2432" r:id="rId107"/>
    <p:sldId id="2433" r:id="rId108"/>
    <p:sldId id="2434" r:id="rId109"/>
    <p:sldId id="2435" r:id="rId110"/>
    <p:sldId id="2436" r:id="rId111"/>
    <p:sldId id="2437" r:id="rId112"/>
    <p:sldId id="2438" r:id="rId113"/>
    <p:sldId id="2439" r:id="rId114"/>
    <p:sldId id="2440" r:id="rId115"/>
    <p:sldId id="2442" r:id="rId116"/>
    <p:sldId id="2441" r:id="rId117"/>
    <p:sldId id="2443" r:id="rId118"/>
    <p:sldId id="2444" r:id="rId119"/>
    <p:sldId id="2445" r:id="rId120"/>
    <p:sldId id="2446" r:id="rId121"/>
    <p:sldId id="2447" r:id="rId122"/>
    <p:sldId id="2448" r:id="rId123"/>
    <p:sldId id="2449" r:id="rId124"/>
    <p:sldId id="2450" r:id="rId125"/>
    <p:sldId id="2336" r:id="rId126"/>
    <p:sldId id="2451" r:id="rId127"/>
    <p:sldId id="2453" r:id="rId128"/>
    <p:sldId id="2452" r:id="rId129"/>
    <p:sldId id="2454" r:id="rId130"/>
    <p:sldId id="2455" r:id="rId131"/>
    <p:sldId id="2456" r:id="rId132"/>
    <p:sldId id="2457" r:id="rId133"/>
    <p:sldId id="2459" r:id="rId134"/>
    <p:sldId id="2458" r:id="rId135"/>
    <p:sldId id="2460" r:id="rId136"/>
    <p:sldId id="2462" r:id="rId137"/>
    <p:sldId id="2461" r:id="rId138"/>
    <p:sldId id="2463" r:id="rId139"/>
    <p:sldId id="2464" r:id="rId140"/>
    <p:sldId id="2465" r:id="rId141"/>
    <p:sldId id="2466" r:id="rId142"/>
    <p:sldId id="2467" r:id="rId143"/>
    <p:sldId id="2468" r:id="rId144"/>
    <p:sldId id="2469" r:id="rId145"/>
    <p:sldId id="2470" r:id="rId146"/>
    <p:sldId id="2471" r:id="rId147"/>
    <p:sldId id="2472" r:id="rId148"/>
    <p:sldId id="2473" r:id="rId149"/>
    <p:sldId id="2335" r:id="rId150"/>
    <p:sldId id="2474" r:id="rId151"/>
    <p:sldId id="2475" r:id="rId152"/>
    <p:sldId id="2476" r:id="rId153"/>
    <p:sldId id="2477" r:id="rId154"/>
    <p:sldId id="2478" r:id="rId155"/>
    <p:sldId id="2480" r:id="rId156"/>
    <p:sldId id="2482" r:id="rId157"/>
    <p:sldId id="2481" r:id="rId158"/>
    <p:sldId id="2483" r:id="rId159"/>
    <p:sldId id="2484" r:id="rId160"/>
    <p:sldId id="2485" r:id="rId161"/>
    <p:sldId id="2486" r:id="rId162"/>
    <p:sldId id="2487" r:id="rId163"/>
    <p:sldId id="2489" r:id="rId164"/>
    <p:sldId id="2488" r:id="rId165"/>
    <p:sldId id="2491" r:id="rId166"/>
    <p:sldId id="2490" r:id="rId167"/>
    <p:sldId id="2493" r:id="rId168"/>
    <p:sldId id="2494" r:id="rId169"/>
    <p:sldId id="2495" r:id="rId170"/>
    <p:sldId id="2497" r:id="rId171"/>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225" clrIdx="0"/>
  <p:cmAuthor id="2" name="Justin Lee" initials="JL" lastIdx="11" clrIdx="1">
    <p:extLst>
      <p:ext uri="{19B8F6BF-5375-455C-9EA6-DF929625EA0E}">
        <p15:presenceInfo xmlns:p15="http://schemas.microsoft.com/office/powerpoint/2012/main" userId="Justin Lee" providerId="None"/>
      </p:ext>
    </p:extLst>
  </p:cmAuthor>
  <p:cmAuthor id="3" name="Casey Arden" initials="CA" lastIdx="28"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005F6A"/>
    <a:srgbClr val="D0E7D2"/>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937" autoAdjust="0"/>
    <p:restoredTop sz="90076" autoAdjust="0"/>
  </p:normalViewPr>
  <p:slideViewPr>
    <p:cSldViewPr>
      <p:cViewPr varScale="1">
        <p:scale>
          <a:sx n="45" d="100"/>
          <a:sy n="45" d="100"/>
        </p:scale>
        <p:origin x="60" y="3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9" d="100"/>
        <a:sy n="49" d="100"/>
      </p:scale>
      <p:origin x="0" y="-4520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heme" Target="theme/theme1.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83169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861910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38640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83010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23402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89695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91882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37014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62863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88296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1768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34095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72876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117243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47118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29380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41222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80463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6465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07402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22070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287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564539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43370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91083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595263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452374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954696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8057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60458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987108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9582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9214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76918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87458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70322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40814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6226661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83810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52355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85301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948742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587397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6062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5947412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19156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880707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34964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6819845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60226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171145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30463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77307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175059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647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14616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517554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71581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985475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105362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0244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006137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2028017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659924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635725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6473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74296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066089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29097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75616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069030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2838373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735094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790537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772301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110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750872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7211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2644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3628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7359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3834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7348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7915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7016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5327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1037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3016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837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47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822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9199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49879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6250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4855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8756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1593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30196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31547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9730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0123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6187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200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5501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8546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3927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0232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55044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8649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76064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339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8490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1620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319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5761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0833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193295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6719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43407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95097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712045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4541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6713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19334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592296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2192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211446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06263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04424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410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77190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318275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00977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66883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347445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10817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31322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293020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78247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71177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4963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48954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26674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12314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983444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00345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91022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06217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80111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35650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47144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024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76420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11386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306592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49294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75064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005947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3596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2689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65812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0184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36.xml"/><Relationship Id="rId1" Type="http://schemas.openxmlformats.org/officeDocument/2006/relationships/slideLayout" Target="../slideLayouts/slideLayout13.xml"/><Relationship Id="rId4" Type="http://schemas.openxmlformats.org/officeDocument/2006/relationships/image" Target="../media/image71.jpg"/></Relationships>
</file>

<file path=ppt/slides/_rels/slide13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66.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32.wmf"/><Relationship Id="rId4" Type="http://schemas.openxmlformats.org/officeDocument/2006/relationships/oleObject" Target="../embeddings/oleObject2.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133600"/>
            <a:ext cx="4268600" cy="2125662"/>
          </a:xfrm>
        </p:spPr>
        <p:txBody>
          <a:bodyPr/>
          <a:lstStyle/>
          <a:p>
            <a:pPr marL="361950" indent="-361950"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20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Photosynthesis and Carbohydrate Synthesis in Plants</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45702"/>
            <a:ext cx="9144000" cy="1143000"/>
          </a:xfrm>
        </p:spPr>
        <p:txBody>
          <a:bodyPr/>
          <a:lstStyle/>
          <a:p>
            <a:r>
              <a:rPr lang="en-US" dirty="0">
                <a:solidFill>
                  <a:schemeClr val="tx1"/>
                </a:solidFill>
                <a:latin typeface="Arial" panose="020B0604020202020204" pitchFamily="34" charset="0"/>
                <a:cs typeface="Arial" panose="020B0604020202020204" pitchFamily="34" charset="0"/>
              </a:rPr>
              <a:t>Photophosphorylation</a:t>
            </a:r>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photophosphorylation </a:t>
            </a:r>
            <a:r>
              <a:rPr lang="en-US" sz="2400" dirty="0">
                <a:latin typeface="Arial" panose="020B0604020202020204" pitchFamily="34" charset="0"/>
                <a:cs typeface="Arial" panose="020B0604020202020204" pitchFamily="34" charset="0"/>
              </a:rPr>
              <a:t>= ATP synthesis driven by light </a:t>
            </a:r>
          </a:p>
          <a:p>
            <a:pPr lvl="1"/>
            <a:r>
              <a:rPr lang="en-US" sz="2400" dirty="0">
                <a:latin typeface="Arial" panose="020B0604020202020204" pitchFamily="34" charset="0"/>
                <a:cs typeface="Arial" panose="020B0604020202020204" pitchFamily="34" charset="0"/>
              </a:rPr>
              <a:t>electron flow through a series of membrane carriers is coupled to proton pumping</a:t>
            </a:r>
          </a:p>
          <a:p>
            <a:pPr lvl="1"/>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is the electron donor</a:t>
            </a:r>
          </a:p>
          <a:p>
            <a:pPr lvl="1"/>
            <a:r>
              <a:rPr lang="en-US" sz="2400" dirty="0">
                <a:latin typeface="Arial" panose="020B0604020202020204" pitchFamily="34" charset="0"/>
                <a:cs typeface="Arial" panose="020B0604020202020204" pitchFamily="34" charset="0"/>
              </a:rPr>
              <a:t>NADPH is formed</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84204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D2898CD5-981E-4F96-BF91-C80A10D8DB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81E12E6B-F3F4-4BF3-BFC9-F88E3902FAB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3504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0758-ACF3-416A-A657-9F2BC4FFAA7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Rubisco</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1363662"/>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rubisco catalyzes:</a:t>
            </a:r>
          </a:p>
          <a:p>
            <a:pPr lvl="1"/>
            <a:r>
              <a:rPr lang="en-US" sz="2400" dirty="0">
                <a:latin typeface="Arial" panose="020B0604020202020204" pitchFamily="34" charset="0"/>
                <a:cs typeface="Arial" panose="020B0604020202020204" pitchFamily="34" charset="0"/>
              </a:rPr>
              <a:t>the covalent attachment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ribulose 1,5-bisphosphate</a:t>
            </a:r>
          </a:p>
          <a:p>
            <a:pPr lvl="1"/>
            <a:r>
              <a:rPr lang="en-US" sz="2400" dirty="0">
                <a:latin typeface="Arial" panose="020B0604020202020204" pitchFamily="34" charset="0"/>
                <a:cs typeface="Arial" panose="020B0604020202020204" pitchFamily="34" charset="0"/>
              </a:rPr>
              <a:t>the cleavage of the unstable six-carbon intermediate to form two molecules of 3-phosphoglycerate</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1512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03CE-BCAE-4222-9380-47D05C74279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 I and Form II Rubisco</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1363663"/>
            <a:ext cx="8229600" cy="252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 I = enzyme of vascular plants, algae, and cyanobacteria</a:t>
            </a:r>
          </a:p>
          <a:p>
            <a:pPr lvl="1"/>
            <a:r>
              <a:rPr lang="en-US" sz="2400" dirty="0">
                <a:latin typeface="Arial" panose="020B0604020202020204" pitchFamily="34" charset="0"/>
                <a:cs typeface="Arial" panose="020B0604020202020204" pitchFamily="34" charset="0"/>
              </a:rPr>
              <a:t>present in high concentrations due to its low turnover number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Form II = enzyme of photosynthetic bacteria </a:t>
            </a: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two-part figure shows the structure of form Roman numeral 1 rubisco in part a and form Roman numeral 2 rubisco in part b.">
            <a:extLst>
              <a:ext uri="{FF2B5EF4-FFF2-40B4-BE49-F238E27FC236}">
                <a16:creationId xmlns:a16="http://schemas.microsoft.com/office/drawing/2014/main" id="{68B0E92F-7038-B045-8911-E3EB0FAAB7B9}"/>
              </a:ext>
            </a:extLst>
          </p:cNvPr>
          <p:cNvPicPr>
            <a:picLocks noChangeAspect="1"/>
          </p:cNvPicPr>
          <p:nvPr/>
        </p:nvPicPr>
        <p:blipFill>
          <a:blip r:embed="rId3"/>
          <a:stretch>
            <a:fillRect/>
          </a:stretch>
        </p:blipFill>
        <p:spPr>
          <a:xfrm>
            <a:off x="1219200" y="3962400"/>
            <a:ext cx="6705600" cy="2524125"/>
          </a:xfrm>
          <a:prstGeom prst="rect">
            <a:avLst/>
          </a:prstGeom>
        </p:spPr>
      </p:pic>
    </p:spTree>
    <p:extLst>
      <p:ext uri="{BB962C8B-B14F-4D97-AF65-F5344CB8AC3E}">
        <p14:creationId xmlns:p14="http://schemas.microsoft.com/office/powerpoint/2010/main" val="16738238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CB1B-6A97-4433-9E2B-34CE052D458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Central Role of Mg</a:t>
            </a:r>
            <a:r>
              <a:rPr lang="en-US" baseline="30000" dirty="0">
                <a:solidFill>
                  <a:schemeClr val="tx1"/>
                </a:solidFill>
                <a:latin typeface="Arial" panose="020B0604020202020204" pitchFamily="34" charset="0"/>
                <a:cs typeface="Arial" panose="020B0604020202020204" pitchFamily="34" charset="0"/>
              </a:rPr>
              <a:t>2+ </a:t>
            </a:r>
            <a:r>
              <a:rPr lang="en-US" dirty="0">
                <a:solidFill>
                  <a:schemeClr val="tx1"/>
                </a:solidFill>
                <a:latin typeface="Arial" panose="020B0604020202020204" pitchFamily="34" charset="0"/>
                <a:cs typeface="Arial" panose="020B0604020202020204" pitchFamily="34" charset="0"/>
              </a:rPr>
              <a:t>in the Active Site of Rubisco</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1676400"/>
            <a:ext cx="2971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carbamoylated</a:t>
            </a:r>
            <a:r>
              <a:rPr lang="en-US" sz="2400" dirty="0">
                <a:latin typeface="Arial" panose="020B0604020202020204" pitchFamily="34" charset="0"/>
                <a:cs typeface="Arial" panose="020B0604020202020204" pitchFamily="34" charset="0"/>
              </a:rPr>
              <a:t> Lys side chain has a bound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a:t>
            </a:r>
          </a:p>
          <a:p>
            <a:pPr lvl="1"/>
            <a:r>
              <a:rPr lang="en-US" sz="2400" dirty="0">
                <a:latin typeface="Arial" panose="020B0604020202020204" pitchFamily="34" charset="0"/>
                <a:cs typeface="Arial" panose="020B0604020202020204" pitchFamily="34" charset="0"/>
              </a:rPr>
              <a:t>the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 brings together and orients the reactants at the active site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5" name="Picture 4" descr="A green sphere labeled M g 2 plus has six dashed vertical lines extending outward. A line extending from just right of the twelve o’clock position meets a red sphere at the end of G l u superscript 204 end superscript that extends to the left. A dashed line from the two o’clock position extends to the gray center of C O 2, which is a linear structure that is red on each end. A dashed line from the five o’clock position extends to a red sphere bonded to a white sphere bonded to carbon at the center of ribulose-1,5-bisphosphate, which extends horizontally to the right and bends down to the left. A dashed line from M g just left of the six o’clock position extends to a red sphere connected to the adjacent carbon of ribulose 1,5-bisphosphate. A dashed line from just above the nine o’clock position extends to a red sphere at the end of carbamoyl-L y s superscript 201 end superscript, which extends linearly to the left. A dashed line from the eleven o’clock position extends to a red sphere at the right end of A s p superscript 203 end superscript, which extends to the left. All data are approximate.">
            <a:extLst>
              <a:ext uri="{FF2B5EF4-FFF2-40B4-BE49-F238E27FC236}">
                <a16:creationId xmlns:a16="http://schemas.microsoft.com/office/drawing/2014/main" id="{9C0AFA64-5E7C-1E47-B9AE-AF91A0501DA0}"/>
              </a:ext>
            </a:extLst>
          </p:cNvPr>
          <p:cNvPicPr>
            <a:picLocks noChangeAspect="1"/>
          </p:cNvPicPr>
          <p:nvPr/>
        </p:nvPicPr>
        <p:blipFill>
          <a:blip r:embed="rId3"/>
          <a:stretch>
            <a:fillRect/>
          </a:stretch>
        </p:blipFill>
        <p:spPr>
          <a:xfrm>
            <a:off x="4116255" y="1874837"/>
            <a:ext cx="4548133" cy="3733800"/>
          </a:xfrm>
          <a:prstGeom prst="rect">
            <a:avLst/>
          </a:prstGeom>
        </p:spPr>
      </p:pic>
    </p:spTree>
    <p:extLst>
      <p:ext uri="{BB962C8B-B14F-4D97-AF65-F5344CB8AC3E}">
        <p14:creationId xmlns:p14="http://schemas.microsoft.com/office/powerpoint/2010/main" val="40595236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ECE2-4B72-4D48-A2FE-21A8B89DF80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First Stage of CO</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Assimilation</a:t>
            </a:r>
            <a:endParaRPr lang="en-AU" dirty="0"/>
          </a:p>
        </p:txBody>
      </p:sp>
      <p:pic>
        <p:nvPicPr>
          <p:cNvPr id="3" name="Picture 2" descr="Rubisco is shown as a blue region with a square opening to its right. A green sphere labeled M g 2 plus is shown in this opening with dashed lines extending away from it. M g has a dashed line extending vertically up to G l u in rubisco; a dashed line extending from the ten o’clock position to A s p in rubisco; and a dashed line extending from the seven o’clock position to O minus further bonded to C below bonded to O minus to the lower right and double bonded to N plus to the lower left at the border of rubisco that is bonded to H and further bonded to L y s superscript 201 end superscript and labeled carbamoylated L y s side chain. Additionally, a dashed line extends from the five-o’clock position to O double bonded to the bottom C of a two-carbon vertical chain that is further bonded to C H 2 to the lower right bonded to O below bonded to a circle labeled P to the right and further bonded to the upper C of the chain bonded to H to the lower right; C to the upper right bonded to H to the left, O H to the right, and C H 2 above bonded to O bonded to a circle labeled P; and bonded to O to the left bonded to H above and connected by a dashed line to M g 2 plus at the three o’clock position. Red arrows point from the O minus on the carbamoylated L y s side chain to H bonded to the upper C of the two-carbon chain, from the bond between the same H and C to the bond between the same C and the C below in the same vertical chain, and from the bond between the C below and its double bond to O. At the top center of rubisco, a five-membered ring has N substituted for C at the bottom vertex with a red pair of electrons and within the open are, double bonds at the lower left and upper right sides, an upper right vertex bonded to H i s superscript 294 end superscript, and N substituted for C at the upper left vertex and bonded to H. Step 1: Ribulose 1,5-bisphosphate forms an enediolate at the active site. An arrow points right accompanied by a curved arrow showing the addition of red highlighted C O 2. This yields an enediolate intermediate on the right. Mg 2 plus has similar bonds to A s p, G l u, and O minus to the lower left except that O minus of the carbamoylated L y s side chain is now bonded to C bonded to O H to the lower right instead of to O minus to the lower right. The dashed line from the five o’clock position of M g 2 plus is now bonded to red highlighted O connected by a red double bond to red highlighted C further connected by a red double bond to red highlighted O. The dashed line from the three o’clock position of M g 2 plus is now connected to O bonded to H above and to C to the lower right that is the upper C of the two-carbon chain, still bonded to the same group to the upper right, and double-bonded to the bottom C of the chain, which is now bonded to O to the lower left further bonded to H and still bonded to C H 2 to the lower right further bonded to O bonded to a circle labeled P. A red arrow points from the red pair of electrons on N in the five-membered ring at the top of the opening in rubisco to the H below and a red arrow points from the bond between this H and O connected by a dashed line to the three o’clock position of M g 2 plus to the bond between the same O and C to its right at the top of the two-carbon chain. Red arrow point from the double bond between the top and bottom carbons of the two-carbon vertical chain to the red highlighted C to the left and from the double bond between the same C and red highlighted O above to the same O, which is connected by a dashed line to the five o’clock position of M g 2 plus. Step 2: C O 2, polarized by the proximity of the M g 2 plus ion, undergoes nucleophilic attack by the enediolate, generating a branched 6-carbons sugar. An arrow points down accompanied by a curved arrow showing the loss of H plus and a curved line showing the addition of H 2 O. In the carbamoylated L y s side chain, O H at the lower right has become O minus again. The five-membered ring at the top of the opening in rubisco is no longer present. A beta-keto acid intermediate is formed. The dashed line from the three o’clock position connects to O double bonded to C at the top of the two-carbon vertical chain, which is bonded to the same substituent to the upper right and bonded to the bottom C of the chain below that is still bonded to the same substituents to the lower left and right but also bonded to red highlighted C to the upper left further connected by a red double bond to O to the upper left and by a red bond to red highlighted O minus to the lower left that is connected by a dashed vertical line to the five o’clock position of M g 2 plus. O with a red pair of electrons is bonded to H to the upper and lower right. Red arrows point from the red pair of electron on O to the top C of the two-carbon vertical chain and from the double bond between the same C and O to the same O, which is connected by a dashed line to the three o’clock position on M g 2 plus. Step 3: Hydroxylation occurs at the C-3 carbonyl. An arrow points down accompanied by a curved arrow showing the loss of H plus. The product is similar except that the molecule on the right side of M g 2 plus is now a hydrated intermediate. The dashed line from the three o’clock position on M g 2 plus is now bonded to O minus bonded to C to the lower right, which is the upper C of the two-carbon vertical chain and which is further bonded to O to the lower right further bonded to H. Red arrows point from the bond between this H and O to the bond between the same O and C and from the bond between the same C and the C below to the same C below, which is the bottom bond of the two-carbon vertical chain. Step 4: Cleavage produces one molecule of 3-phosphoglycerate. An arrow points right accompanied by a curved arrow showing the loss of H plus and a second curved arrow showing the loss of 3-phosphoglycerate, which is a three-carbon chain with the top C bonded to 2 H, to O further bonded to a circle labeled P, and to C below bonded to H on the left, O H on the right, and C below further bonded to O minus to the lower left and double bonded to O to the lower right. This yields a product in which there is no dashed line from the three o’clock position of M g 2 plus and the dashed line from the five o’clock position of M g 2 plus connects to red highlighted O minus connected by a red bond to red highlighted C connected by a red double bond to O to the upper right and bonded to C minus below further bonded to O to the lower left further bonded to H below and to C H 2 to the lower right further bonded to C H 2 below further bonded to O bonded to a circle labeled P. Beneath L y s superscript 2 0 1 end superscript on the left side of the opening in rubisco, L y s superscript 175 end superscript is bonded to N plus at the boundary of rubisco bonded to H above, to the right, and below. A red arrow points from C minus to the right-hand H bonded to N plus. Step 5: Carbanion protonation generates a second molecule of 3-phosphoglycerate. This yields 3-phosphoglycerate, shown as red highlighted C connected by a red bond to red highlighted O minus to the upper left, connected by a red double bond to red highlighted O to the upper right, and bonded to C below bonded to H to the upper right, bonded to O to the lower left further bonded to H below, and bonded to C H 2 to the lower right further bonded O below bonded to a circle labeled P. All data are approximate.">
            <a:extLst>
              <a:ext uri="{FF2B5EF4-FFF2-40B4-BE49-F238E27FC236}">
                <a16:creationId xmlns:a16="http://schemas.microsoft.com/office/drawing/2014/main" id="{0BE33884-DC60-D342-A0D4-F0A66577C851}"/>
              </a:ext>
            </a:extLst>
          </p:cNvPr>
          <p:cNvPicPr>
            <a:picLocks noChangeAspect="1"/>
          </p:cNvPicPr>
          <p:nvPr/>
        </p:nvPicPr>
        <p:blipFill>
          <a:blip r:embed="rId3"/>
          <a:stretch>
            <a:fillRect/>
          </a:stretch>
        </p:blipFill>
        <p:spPr>
          <a:xfrm>
            <a:off x="1862030" y="1349188"/>
            <a:ext cx="5419939" cy="5302624"/>
          </a:xfrm>
          <a:prstGeom prst="rect">
            <a:avLst/>
          </a:prstGeom>
        </p:spPr>
      </p:pic>
    </p:spTree>
    <p:extLst>
      <p:ext uri="{BB962C8B-B14F-4D97-AF65-F5344CB8AC3E}">
        <p14:creationId xmlns:p14="http://schemas.microsoft.com/office/powerpoint/2010/main" val="19647008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70A8-C20A-43D0-A09C-E17026B2D14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1: Creation of an Enediolate Intermediate</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1676401"/>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facilitates the interaction of </a:t>
            </a:r>
            <a:r>
              <a:rPr lang="en-US" sz="2400" dirty="0" err="1">
                <a:latin typeface="Arial" panose="020B0604020202020204" pitchFamily="34" charset="0"/>
                <a:cs typeface="Arial" panose="020B0604020202020204" pitchFamily="34" charset="0"/>
              </a:rPr>
              <a:t>carbamoylated</a:t>
            </a:r>
            <a:r>
              <a:rPr lang="en-US" sz="2400" dirty="0">
                <a:latin typeface="Arial" panose="020B0604020202020204" pitchFamily="34" charset="0"/>
                <a:cs typeface="Arial" panose="020B0604020202020204" pitchFamily="34" charset="0"/>
              </a:rPr>
              <a:t> Lys to ribulose 1,5-bisphosphate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6" name="Picture 5" descr="Step 1: Ribulose 1,5-bisphosphate forms an enediolate at the active site. An arrow points right accompanied by a curved arrow showing the addition of red highlighted C O 2. This yields an enediolate intermediate on the right. Mg 2 plus has similar bonds to A s p, G l u, and O minus to the lower left except that O minus of the carbamoylated L y s side chain is now bonded to C bonded to O H to the lower right instead of to O minus to the lower right. The dashed line from the five o’clock position of M g 2 plus is now bonded to red highlighted O connected by a red double bond to red highlighted C further connected by a red double bond to red highlighted O. The dashed line from the three o’clock position of M g 2 plus is now connected to O bonded to H above and to C to the lower right that is the upper C of the two-carbon chain, still bonded to the same group to the upper right, and double-bonded to the bottom C of the chain, which is now bonded to O to the lower left further bonded to H and still bonded to C H 2 to the lower right further bonded to O bonded to a circle labeled P. A red arrow points from the red pair of electrons on N in the five-membered ring at the top of the opening in rubisco to the H below and a red arrow points from the bond between this H and O connected by a dashed line to the three o’clock position of M g 2 plus to the bond between the same O and C to its right at the top of the two-carbon chain. Red arrow point from the double bond between the top and bottom carbons of the two-carbon vertical chain to the red highlighted C to the left and from the double bond between the same C and red highlighted O above to the same O, which is connected by a dashed line to the five o’clock position of M g 2 plus">
            <a:extLst>
              <a:ext uri="{FF2B5EF4-FFF2-40B4-BE49-F238E27FC236}">
                <a16:creationId xmlns:a16="http://schemas.microsoft.com/office/drawing/2014/main" id="{0852BBB0-9A5E-C146-B5EC-72F4BDA7E8FB}"/>
              </a:ext>
            </a:extLst>
          </p:cNvPr>
          <p:cNvPicPr>
            <a:picLocks noChangeAspect="1"/>
          </p:cNvPicPr>
          <p:nvPr/>
        </p:nvPicPr>
        <p:blipFill>
          <a:blip r:embed="rId3"/>
          <a:stretch>
            <a:fillRect/>
          </a:stretch>
        </p:blipFill>
        <p:spPr>
          <a:xfrm>
            <a:off x="401613" y="2856775"/>
            <a:ext cx="8264573" cy="2515676"/>
          </a:xfrm>
          <a:prstGeom prst="rect">
            <a:avLst/>
          </a:prstGeom>
        </p:spPr>
      </p:pic>
    </p:spTree>
    <p:extLst>
      <p:ext uri="{BB962C8B-B14F-4D97-AF65-F5344CB8AC3E}">
        <p14:creationId xmlns:p14="http://schemas.microsoft.com/office/powerpoint/2010/main" val="31309163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F187-1EB6-412D-BB0E-8513659DBA7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2: Nucleophilic Attack to Create a </a:t>
            </a:r>
            <a:r>
              <a:rPr lang="en-US" altLang="en-US" i="1" dirty="0">
                <a:solidFill>
                  <a:schemeClr val="tx1"/>
                </a:solidFill>
                <a:latin typeface="Arial" panose="020B0604020202020204" pitchFamily="34" charset="0"/>
                <a:cs typeface="Arial" panose="020B0604020202020204" pitchFamily="34" charset="0"/>
                <a:sym typeface="Symbol" pitchFamily="2" charset="2"/>
              </a:rPr>
              <a:t></a:t>
            </a:r>
            <a:r>
              <a:rPr lang="en-US" altLang="en-US" dirty="0">
                <a:solidFill>
                  <a:schemeClr val="tx1"/>
                </a:solidFill>
                <a:latin typeface="Arial" panose="020B0604020202020204" pitchFamily="34" charset="0"/>
                <a:cs typeface="Arial" panose="020B0604020202020204" pitchFamily="34" charset="0"/>
                <a:sym typeface="Symbol" pitchFamily="2" charset="2"/>
              </a:rPr>
              <a:t>-</a:t>
            </a:r>
            <a:r>
              <a:rPr lang="en-US" altLang="en-US" dirty="0">
                <a:solidFill>
                  <a:schemeClr val="tx1"/>
                </a:solidFill>
                <a:latin typeface="Arial" panose="020B0604020202020204" pitchFamily="34" charset="0"/>
                <a:cs typeface="Arial" panose="020B0604020202020204" pitchFamily="34" charset="0"/>
              </a:rPr>
              <a:t>Keto Acid Intermediate</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1676400"/>
            <a:ext cx="3962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polarizes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accept nucleophilic attack by the enediolate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5" name="Picture 4" descr="Step 2: C O 2, polarized by the proximity of the M g 2 plus ion, undergoes nucleophilic attack by the enediolate, generating a branched 6-carbons sugar. An arrow points down accompanied by a curved arrow showing the loss of H plus and a curved line showing the addition of H 2 O. In the carbamoylated L y s side chain, O H at the lower right has become O minus again. The five-membered ring at the top of the opening in rubisco is no longer present. A beta-keto acid intermediate is formed. The dashed line from the three o’clock position connects to O double bonded to C at the top of the two-carbon vertical chain, which is bonded to the same substituent to the upper right and bonded to the bottom C of the chain below that is still bonded to the same substituents to the lower left and right but also bonded to red highlighted C to the upper left further connected by a red double bond to O to the upper left and by a red bond to red highlighted O minus to the lower left that is connected by a dashed vertical line to the five o’clock position of M g 2 plus. O with a red pair of electrons is bonded to H to the upper and lower right. Red arrows point from the red pair of electron on O to the top C of the two-carbon vertical chain and from the double bond between the same C and O to the same O, which is connected by a dashed line to the three o’clock position on M g 2 plus.">
            <a:extLst>
              <a:ext uri="{FF2B5EF4-FFF2-40B4-BE49-F238E27FC236}">
                <a16:creationId xmlns:a16="http://schemas.microsoft.com/office/drawing/2014/main" id="{BCE428E2-9221-4045-A932-6C52FECA3931}"/>
              </a:ext>
            </a:extLst>
          </p:cNvPr>
          <p:cNvPicPr>
            <a:picLocks noChangeAspect="1"/>
          </p:cNvPicPr>
          <p:nvPr/>
        </p:nvPicPr>
        <p:blipFill>
          <a:blip r:embed="rId3"/>
          <a:stretch>
            <a:fillRect/>
          </a:stretch>
        </p:blipFill>
        <p:spPr>
          <a:xfrm>
            <a:off x="4913350" y="1524000"/>
            <a:ext cx="2941668" cy="4999031"/>
          </a:xfrm>
          <a:prstGeom prst="rect">
            <a:avLst/>
          </a:prstGeom>
        </p:spPr>
      </p:pic>
    </p:spTree>
    <p:extLst>
      <p:ext uri="{BB962C8B-B14F-4D97-AF65-F5344CB8AC3E}">
        <p14:creationId xmlns:p14="http://schemas.microsoft.com/office/powerpoint/2010/main" val="26563800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1F6E-7A65-413F-8214-2C0D1574D7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3: Hydroxylation at C-3</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1676400"/>
            <a:ext cx="3657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hydroxylation occurs at C-3 of the </a:t>
            </a:r>
            <a:r>
              <a:rPr lang="el-GR" sz="2400" i="1" dirty="0">
                <a:latin typeface="Arial" panose="020B0604020202020204" pitchFamily="34" charset="0"/>
                <a:cs typeface="Arial" panose="020B0604020202020204" pitchFamily="34" charset="0"/>
              </a:rPr>
              <a:t>β</a:t>
            </a:r>
            <a:r>
              <a:rPr lang="en-US" altLang="en-US" sz="2400" dirty="0">
                <a:latin typeface="Arial" panose="020B0604020202020204" pitchFamily="34" charset="0"/>
                <a:cs typeface="Arial" panose="020B0604020202020204" pitchFamily="34" charset="0"/>
                <a:sym typeface="Symbol" pitchFamily="2" charset="2"/>
              </a:rPr>
              <a:t>-k</a:t>
            </a:r>
            <a:r>
              <a:rPr lang="en-US" altLang="en-US" sz="2400" dirty="0">
                <a:latin typeface="Arial" panose="020B0604020202020204" pitchFamily="34" charset="0"/>
                <a:cs typeface="Arial" panose="020B0604020202020204" pitchFamily="34" charset="0"/>
              </a:rPr>
              <a:t>eto acid intermediate</a:t>
            </a: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5" name="Picture 4" descr="Step 3: Hydroxylation occurs at the C-3 carbonyl. An arrow points down accompanied by a curved arrow showing the loss of H plus. The product is similar except that the molecule on the right side of M g 2 plus is now a hydrated intermediate. The dashed line from the three o’clock position on M g 2 plus is now bonded to O minus bonded to C to the lower right, which is the upper C of the two-carbon vertical chain and which is further bonded to O to the lower right further bonded to H. Red arrows point from the bond between this H and O to the bond between the same O and C and from the bond between the same C and the C below to the same C below, which is the bottom bond of the two-carbon vertical chain.">
            <a:extLst>
              <a:ext uri="{FF2B5EF4-FFF2-40B4-BE49-F238E27FC236}">
                <a16:creationId xmlns:a16="http://schemas.microsoft.com/office/drawing/2014/main" id="{F8254DC4-3B0D-6943-AE64-23BAA7663E56}"/>
              </a:ext>
            </a:extLst>
          </p:cNvPr>
          <p:cNvPicPr>
            <a:picLocks noChangeAspect="1"/>
          </p:cNvPicPr>
          <p:nvPr/>
        </p:nvPicPr>
        <p:blipFill>
          <a:blip r:embed="rId3"/>
          <a:stretch>
            <a:fillRect/>
          </a:stretch>
        </p:blipFill>
        <p:spPr>
          <a:xfrm>
            <a:off x="4876800" y="1269271"/>
            <a:ext cx="3180561" cy="4944932"/>
          </a:xfrm>
          <a:prstGeom prst="rect">
            <a:avLst/>
          </a:prstGeom>
        </p:spPr>
      </p:pic>
    </p:spTree>
    <p:extLst>
      <p:ext uri="{BB962C8B-B14F-4D97-AF65-F5344CB8AC3E}">
        <p14:creationId xmlns:p14="http://schemas.microsoft.com/office/powerpoint/2010/main" val="41990342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EC198-903C-4B74-81F7-35C5056941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4: Cleavage to Yield the First 3-Phosphoglycerate</a:t>
            </a:r>
            <a:endParaRPr lang="en-AU" dirty="0"/>
          </a:p>
        </p:txBody>
      </p:sp>
      <p:sp>
        <p:nvSpPr>
          <p:cNvPr id="4" name="Google Shape;390;g847cf01710_0_68">
            <a:extLst>
              <a:ext uri="{FF2B5EF4-FFF2-40B4-BE49-F238E27FC236}">
                <a16:creationId xmlns:a16="http://schemas.microsoft.com/office/drawing/2014/main" id="{007DB333-F49E-A444-BA75-61832E7893FF}"/>
              </a:ext>
            </a:extLst>
          </p:cNvPr>
          <p:cNvSpPr txBox="1">
            <a:spLocks noChangeArrowheads="1"/>
          </p:cNvSpPr>
          <p:nvPr/>
        </p:nvSpPr>
        <p:spPr bwMode="auto">
          <a:xfrm>
            <a:off x="424926" y="1676401"/>
            <a:ext cx="829414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cleavage of the hydrated intermediate produces one molecule of 3-phosphoglycerate</a:t>
            </a:r>
          </a:p>
        </p:txBody>
      </p:sp>
      <p:pic>
        <p:nvPicPr>
          <p:cNvPr id="5" name="Picture 4" descr="Step 4: Cleavage produces one molecule of 3-phosphoglycerate. An arrow points right accompanied by a curved arrow showing the loss of H plus and a second curved arrow showing the loss of 3-phosphoglycerate, which is a three-carbon chain with the top C bonded to 2 H, to O further bonded to a circle labeled P, and to C below bonded to H on the left, O H on the right, and C below further bonded to O minus to the lower left and double bonded to O to the lower right. This yields a product in which there is no dashed line from the three o’clock position of M g 2 plus and the dashed line from the five o’clock position of M g 2 plus connects to red highlighted O minus connected by a red bond to red highlighted C connected by a red double bond to O to the upper right and bonded to C minus below further bonded to O to the lower left further bonded to H below and to C H 2 to the lower right further bonded to C H 2 below further bonded to O bonded to a circle labeled P. Beneath L y s superscript 2 0 1 end superscript on the left side of the opening in rubisco, L y s superscript 175 end superscript is bonded to N plus at the boundary of rubisco bonded to H above, to the right, and below. A red arrow points from C minus to the right-hand H bonded to N plus.">
            <a:extLst>
              <a:ext uri="{FF2B5EF4-FFF2-40B4-BE49-F238E27FC236}">
                <a16:creationId xmlns:a16="http://schemas.microsoft.com/office/drawing/2014/main" id="{A0C474AD-0332-1944-8FA4-48FDFC085207}"/>
              </a:ext>
            </a:extLst>
          </p:cNvPr>
          <p:cNvPicPr>
            <a:picLocks noChangeAspect="1"/>
          </p:cNvPicPr>
          <p:nvPr/>
        </p:nvPicPr>
        <p:blipFill>
          <a:blip r:embed="rId3"/>
          <a:stretch>
            <a:fillRect/>
          </a:stretch>
        </p:blipFill>
        <p:spPr>
          <a:xfrm>
            <a:off x="1013272" y="2971800"/>
            <a:ext cx="7117455" cy="2716306"/>
          </a:xfrm>
          <a:prstGeom prst="rect">
            <a:avLst/>
          </a:prstGeom>
        </p:spPr>
      </p:pic>
    </p:spTree>
    <p:extLst>
      <p:ext uri="{BB962C8B-B14F-4D97-AF65-F5344CB8AC3E}">
        <p14:creationId xmlns:p14="http://schemas.microsoft.com/office/powerpoint/2010/main" val="7977151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B04CA-2138-4610-963F-BAD5F06E5D8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5: Protonation and Release of a Second 3-Phosphoglycerate</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1676400"/>
            <a:ext cx="434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deprotonation of Lys</a:t>
            </a:r>
            <a:r>
              <a:rPr lang="en-US" sz="2400" baseline="30000" dirty="0">
                <a:latin typeface="Arial" panose="020B0604020202020204" pitchFamily="34" charset="0"/>
                <a:cs typeface="Arial" panose="020B0604020202020204" pitchFamily="34" charset="0"/>
              </a:rPr>
              <a:t>175 </a:t>
            </a:r>
            <a:r>
              <a:rPr lang="en-US" sz="2400" dirty="0">
                <a:latin typeface="Arial" panose="020B0604020202020204" pitchFamily="34" charset="0"/>
                <a:cs typeface="Arial" panose="020B0604020202020204" pitchFamily="34" charset="0"/>
              </a:rPr>
              <a:t>resets the active site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5" name="Picture 4" descr="Step 5: Carbanion protonation generates a second molecule of 3-phosphoglycerate. This yields 3-phosphoglycerate, shown as red highlighted C connected by a red bond to red highlighted O minus to the upper left, connected by a red double bond to red highlighted O to the upper right, and bonded to C below bonded to H to the upper right, bonded to O to the lower left further bonded to H below, and bonded to C H 2 to the lower right further bonded O below bonded to a circle labeled P. All data are approximate.">
            <a:extLst>
              <a:ext uri="{FF2B5EF4-FFF2-40B4-BE49-F238E27FC236}">
                <a16:creationId xmlns:a16="http://schemas.microsoft.com/office/drawing/2014/main" id="{805803ED-5611-C440-9756-D20E94ED92B2}"/>
              </a:ext>
            </a:extLst>
          </p:cNvPr>
          <p:cNvPicPr>
            <a:picLocks noChangeAspect="1"/>
          </p:cNvPicPr>
          <p:nvPr/>
        </p:nvPicPr>
        <p:blipFill>
          <a:blip r:embed="rId3"/>
          <a:stretch>
            <a:fillRect/>
          </a:stretch>
        </p:blipFill>
        <p:spPr>
          <a:xfrm>
            <a:off x="5029200" y="1573690"/>
            <a:ext cx="2362201" cy="5078122"/>
          </a:xfrm>
          <a:prstGeom prst="rect">
            <a:avLst/>
          </a:prstGeom>
        </p:spPr>
      </p:pic>
    </p:spTree>
    <p:extLst>
      <p:ext uri="{BB962C8B-B14F-4D97-AF65-F5344CB8AC3E}">
        <p14:creationId xmlns:p14="http://schemas.microsoft.com/office/powerpoint/2010/main" val="2013683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D426F-0626-4C2F-8318-13B304D91303}"/>
              </a:ext>
            </a:extLst>
          </p:cNvPr>
          <p:cNvSpPr>
            <a:spLocks noGrp="1"/>
          </p:cNvSpPr>
          <p:nvPr>
            <p:ph type="title"/>
          </p:nvPr>
        </p:nvSpPr>
        <p:spPr>
          <a:xfrm>
            <a:off x="0" y="152400"/>
            <a:ext cx="9144000" cy="1447800"/>
          </a:xfrm>
        </p:spPr>
        <p:txBody>
          <a:bodyPr/>
          <a:lstStyle/>
          <a:p>
            <a:r>
              <a:rPr lang="en-US" sz="3400" dirty="0">
                <a:solidFill>
                  <a:schemeClr val="tx1"/>
                </a:solidFill>
                <a:latin typeface="Arial" panose="020B0604020202020204" pitchFamily="34" charset="0"/>
                <a:cs typeface="Arial" panose="020B0604020202020204" pitchFamily="34" charset="0"/>
              </a:rPr>
              <a:t>The Chemiosmotic Mechanism for ATP Synthesis in Chloroplasts and Mitochondria</a:t>
            </a:r>
            <a:endParaRPr lang="en-AU" sz="3400" dirty="0"/>
          </a:p>
        </p:txBody>
      </p:sp>
      <p:pic>
        <p:nvPicPr>
          <p:cNvPr id="3" name="Picture 2" descr="Part (a) in a two-part figure shows the chemiosmotic mechanism for A T P synthesis.">
            <a:extLst>
              <a:ext uri="{FF2B5EF4-FFF2-40B4-BE49-F238E27FC236}">
                <a16:creationId xmlns:a16="http://schemas.microsoft.com/office/drawing/2014/main" id="{3F1BB42B-F7FE-8E49-878A-5D524FF75C85}"/>
              </a:ext>
            </a:extLst>
          </p:cNvPr>
          <p:cNvPicPr>
            <a:picLocks noChangeAspect="1"/>
          </p:cNvPicPr>
          <p:nvPr/>
        </p:nvPicPr>
        <p:blipFill>
          <a:blip r:embed="rId3"/>
          <a:stretch>
            <a:fillRect/>
          </a:stretch>
        </p:blipFill>
        <p:spPr>
          <a:xfrm>
            <a:off x="276327" y="2170901"/>
            <a:ext cx="4249427" cy="4229899"/>
          </a:xfrm>
          <a:prstGeom prst="rect">
            <a:avLst/>
          </a:prstGeom>
        </p:spPr>
      </p:pic>
      <p:pic>
        <p:nvPicPr>
          <p:cNvPr id="6" name="Picture 5" descr="Part (b) in a two-part figure shows the chemiosmotic mechanism for A T P synthesis.">
            <a:extLst>
              <a:ext uri="{FF2B5EF4-FFF2-40B4-BE49-F238E27FC236}">
                <a16:creationId xmlns:a16="http://schemas.microsoft.com/office/drawing/2014/main" id="{D8D49503-6F25-5E40-B77E-A8B73AF4A71C}"/>
              </a:ext>
            </a:extLst>
          </p:cNvPr>
          <p:cNvPicPr>
            <a:picLocks noChangeAspect="1"/>
          </p:cNvPicPr>
          <p:nvPr/>
        </p:nvPicPr>
        <p:blipFill>
          <a:blip r:embed="rId4"/>
          <a:stretch>
            <a:fillRect/>
          </a:stretch>
        </p:blipFill>
        <p:spPr>
          <a:xfrm>
            <a:off x="4618248" y="2161501"/>
            <a:ext cx="4504643" cy="4248698"/>
          </a:xfrm>
          <a:prstGeom prst="rect">
            <a:avLst/>
          </a:prstGeom>
        </p:spPr>
      </p:pic>
    </p:spTree>
    <p:extLst>
      <p:ext uri="{BB962C8B-B14F-4D97-AF65-F5344CB8AC3E}">
        <p14:creationId xmlns:p14="http://schemas.microsoft.com/office/powerpoint/2010/main" val="40039145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1488-50C9-4EFA-A5DD-D730EED2EF6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Role of Rubisco </a:t>
            </a:r>
            <a:r>
              <a:rPr lang="en-US" dirty="0" err="1">
                <a:solidFill>
                  <a:schemeClr val="tx1"/>
                </a:solidFill>
                <a:latin typeface="Arial" panose="020B0604020202020204" pitchFamily="34" charset="0"/>
                <a:cs typeface="Arial" panose="020B0604020202020204" pitchFamily="34" charset="0"/>
              </a:rPr>
              <a:t>Activase</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381000" y="1219201"/>
            <a:ext cx="8382000" cy="25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rubisco is inactive until </a:t>
            </a:r>
            <a:r>
              <a:rPr lang="en-US" sz="2400" dirty="0" err="1">
                <a:latin typeface="Arial" panose="020B0604020202020204" pitchFamily="34" charset="0"/>
                <a:cs typeface="Arial" panose="020B0604020202020204" pitchFamily="34" charset="0"/>
              </a:rPr>
              <a:t>carbamoylated</a:t>
            </a:r>
            <a:r>
              <a:rPr lang="en-US" sz="2400" dirty="0">
                <a:latin typeface="Arial" panose="020B0604020202020204" pitchFamily="34" charset="0"/>
                <a:cs typeface="Arial" panose="020B0604020202020204" pitchFamily="34" charset="0"/>
              </a:rPr>
              <a:t> on the</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ε-</a:t>
            </a:r>
            <a:r>
              <a:rPr lang="en-US" sz="2400" dirty="0">
                <a:latin typeface="Arial" panose="020B0604020202020204" pitchFamily="34" charset="0"/>
                <a:cs typeface="Arial" panose="020B0604020202020204" pitchFamily="34" charset="0"/>
              </a:rPr>
              <a:t>amino group of Lys</a:t>
            </a:r>
            <a:r>
              <a:rPr lang="en-US" sz="2400" baseline="30000" dirty="0">
                <a:latin typeface="Arial" panose="020B0604020202020204" pitchFamily="34" charset="0"/>
                <a:cs typeface="Arial" panose="020B0604020202020204" pitchFamily="34" charset="0"/>
              </a:rPr>
              <a:t>201</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rubisco </a:t>
            </a:r>
            <a:r>
              <a:rPr lang="en-US" sz="2400" b="1" dirty="0" err="1">
                <a:latin typeface="Arial" panose="020B0604020202020204" pitchFamily="34" charset="0"/>
                <a:cs typeface="Arial" panose="020B0604020202020204" pitchFamily="34" charset="0"/>
              </a:rPr>
              <a:t>activase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promotes ATP-dependent release of ribulose 1,5-bisphosphate</a:t>
            </a:r>
          </a:p>
          <a:p>
            <a:pPr lvl="1"/>
            <a:r>
              <a:rPr lang="en-US" sz="2400" dirty="0">
                <a:latin typeface="Arial" panose="020B0604020202020204" pitchFamily="34" charset="0"/>
                <a:cs typeface="Arial" panose="020B0604020202020204" pitchFamily="34" charset="0"/>
              </a:rPr>
              <a:t>exposes Lys</a:t>
            </a:r>
            <a:r>
              <a:rPr lang="en-US" sz="2400" baseline="30000" dirty="0">
                <a:latin typeface="Arial" panose="020B0604020202020204" pitchFamily="34" charset="0"/>
                <a:cs typeface="Arial" panose="020B0604020202020204" pitchFamily="34" charset="0"/>
              </a:rPr>
              <a:t>201</a:t>
            </a:r>
            <a:r>
              <a:rPr lang="en-US" sz="2400" dirty="0">
                <a:latin typeface="Arial" panose="020B0604020202020204" pitchFamily="34" charset="0"/>
                <a:cs typeface="Arial" panose="020B0604020202020204" pitchFamily="34" charset="0"/>
              </a:rPr>
              <a:t> to nonenzymatic </a:t>
            </a:r>
            <a:r>
              <a:rPr lang="en-US" sz="2400" dirty="0" err="1">
                <a:latin typeface="Arial" panose="020B0604020202020204" pitchFamily="34" charset="0"/>
                <a:cs typeface="Arial" panose="020B0604020202020204" pitchFamily="34" charset="0"/>
              </a:rPr>
              <a:t>carbamoylation</a:t>
            </a: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Rubisco is shown as a blue region with a square opening to its right. N H 3 with a positive charge on N is at the lower left boundary of rubisco and further bonded to L y s superscript 201 end superscript within rubisco. Within the opening, a vertical four-carbon chain is present. Numbered from bottom to top, it has C 1 double bonded to O on the left and bonded to C H 2 on the right further bonded to O below bonded to a circle labeled P; C 2 and C 3 bonded to H on the left and O H on the right; C 4 bonded to 2 H and to O above further bonded to a circle labeled P. Text below reads, Rubisco with unmodified L y s superscript 201 end superscript and bound ribulose 1,5-bisphosphate is inactive. An arrow points right accompanied by a curved arrow showing the addition of an orange oval labeled A T P and loss of A D P with rubisco activase at the inflection point, followed by an arrow showing the loss of ribulose 1,5-bisphosphate. Text below reads, A T P-dependent removal of ribulose 1,5-bisphosphate uncovers epsilon-amino group of L y s superscript 201 end superscript. A second arrow points right accompanied by curved lines showing the addition of red highlighted C O 2 follows by the addition of a green sphere labeled M g 2 plus. This yields N plus H at the boundary of rubisco bonded to L y s superscript 201 end superscript to the left and double bonded to red highlighted C connected by red bonds to red highlighted O to the upper and lower right with a dashed curved line connecting the oxygens to indicate partial double bond character. Dashed lines connected each O with a green sphere labeled M g 2 plus. Text below reads, Epsilon-amino group of L y s superscript 201 end superscript is carbamoylated by C O 2; M g 2 plus binds to carbamoyl-L y s, activating rubisco.">
            <a:extLst>
              <a:ext uri="{FF2B5EF4-FFF2-40B4-BE49-F238E27FC236}">
                <a16:creationId xmlns:a16="http://schemas.microsoft.com/office/drawing/2014/main" id="{5AADE265-88D9-7141-AC38-1D97CADAEDE7}"/>
              </a:ext>
            </a:extLst>
          </p:cNvPr>
          <p:cNvPicPr>
            <a:picLocks noChangeAspect="1"/>
          </p:cNvPicPr>
          <p:nvPr/>
        </p:nvPicPr>
        <p:blipFill>
          <a:blip r:embed="rId3"/>
          <a:stretch>
            <a:fillRect/>
          </a:stretch>
        </p:blipFill>
        <p:spPr>
          <a:xfrm>
            <a:off x="572479" y="3886200"/>
            <a:ext cx="7999042" cy="2593975"/>
          </a:xfrm>
          <a:prstGeom prst="rect">
            <a:avLst/>
          </a:prstGeom>
        </p:spPr>
      </p:pic>
    </p:spTree>
    <p:extLst>
      <p:ext uri="{BB962C8B-B14F-4D97-AF65-F5344CB8AC3E}">
        <p14:creationId xmlns:p14="http://schemas.microsoft.com/office/powerpoint/2010/main" val="21477807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1645-BE72-489F-948D-62B43A200EE4}"/>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Stage 2: Conversion of 3-Phosphoglycerate to Glyceraldehyde 3-Phosphate</a:t>
            </a:r>
            <a:endParaRPr lang="en-AU" sz="3400"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2270125"/>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stromal 3-phosphoglycerate kinase = catalyzes the transfer of a phosphoryl group from ATP to 3-phosphoglycerate, yielding 1,3-bisphosphoglycerate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glyceraldehyde 3-phosphate dehydrogenase = catalyzes a reduction between NADPH and 1,3-bisphosphoglycerate, producing glyceraldehyde 3-phosphate and P</a:t>
            </a:r>
            <a:r>
              <a:rPr lang="en-US" sz="2400" baseline="-25000" dirty="0">
                <a:latin typeface="Arial" panose="020B0604020202020204" pitchFamily="34" charset="0"/>
                <a:cs typeface="Arial" panose="020B0604020202020204" pitchFamily="34" charset="0"/>
              </a:rPr>
              <a:t>i</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906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02C3-5C29-4C72-9EB1-D340A39E7C8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Triose Phosphate Isomerase and Aldolase</a:t>
            </a:r>
            <a:endParaRPr lang="en-AU" dirty="0"/>
          </a:p>
        </p:txBody>
      </p:sp>
      <p:sp>
        <p:nvSpPr>
          <p:cNvPr id="5" name="Google Shape;390;g847cf01710_0_68">
            <a:extLst>
              <a:ext uri="{FF2B5EF4-FFF2-40B4-BE49-F238E27FC236}">
                <a16:creationId xmlns:a16="http://schemas.microsoft.com/office/drawing/2014/main" id="{7D9D0ABD-0441-BC4A-B043-FB8BA4FE4F6F}"/>
              </a:ext>
            </a:extLst>
          </p:cNvPr>
          <p:cNvSpPr txBox="1">
            <a:spLocks noChangeArrowheads="1"/>
          </p:cNvSpPr>
          <p:nvPr/>
        </p:nvSpPr>
        <p:spPr bwMode="auto">
          <a:xfrm>
            <a:off x="457200" y="15240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triose phosphate isomerase = interconverts glyceraldehyde 3-phosphate and dihydroxyacetone phosphate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aldolase = condenses glyceraldehyde 3-phosphate and dihydroxyacetone phosphate into fructose 1,6-bisphosphate</a:t>
            </a: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9147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5F48-CFAF-437F-B7B5-C32158DCA045}"/>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Stage 3: Regeneration of Ribulose 1,5-Bisphosphate from Triose Phosphates</a:t>
            </a:r>
            <a:endParaRPr lang="en-AU" sz="3400"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2270125"/>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stromal enzymes rearrange the carbon skeletons of triose phosphates to generate intermediates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pentose phosphates are converted to ribulose 5-phosphate, which is phosphorylated to ribulose 1,5-bisphosphate to complete the Calvin cycle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6585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9419-A7F1-4535-A87C-746E3DF1C20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Third Stage of CO</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Assimilation</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28600" y="1378137"/>
            <a:ext cx="3276600" cy="47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exergonic reactions make the whole process irreversible</a:t>
            </a:r>
          </a:p>
          <a:p>
            <a:pPr lvl="1"/>
            <a:r>
              <a:rPr lang="en-US" sz="2400" dirty="0">
                <a:latin typeface="Arial" panose="020B0604020202020204" pitchFamily="34" charset="0"/>
                <a:cs typeface="Arial" panose="020B0604020202020204" pitchFamily="34" charset="0"/>
              </a:rPr>
              <a:t>fructose 1,6-bisphosphatase</a:t>
            </a:r>
          </a:p>
          <a:p>
            <a:pPr lvl="1"/>
            <a:r>
              <a:rPr lang="en-US" sz="2400" dirty="0" err="1">
                <a:latin typeface="Arial" panose="020B0604020202020204" pitchFamily="34" charset="0"/>
                <a:cs typeface="Arial" panose="020B0604020202020204" pitchFamily="34" charset="0"/>
              </a:rPr>
              <a:t>sedoheptulose</a:t>
            </a:r>
            <a:r>
              <a:rPr lang="en-US" sz="2400" dirty="0">
                <a:latin typeface="Arial" panose="020B0604020202020204" pitchFamily="34" charset="0"/>
                <a:cs typeface="Arial" panose="020B0604020202020204" pitchFamily="34" charset="0"/>
              </a:rPr>
              <a:t> 1,7-bisphosphatase</a:t>
            </a:r>
          </a:p>
          <a:p>
            <a:pPr lvl="1"/>
            <a:r>
              <a:rPr lang="en-US" sz="2400" dirty="0">
                <a:latin typeface="Arial" panose="020B0604020202020204" pitchFamily="34" charset="0"/>
                <a:cs typeface="Arial" panose="020B0604020202020204" pitchFamily="34" charset="0"/>
              </a:rPr>
              <a:t>ribulose 5-phosphate kinase </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Glyceraldehyde 3-phosphate is shown at the upper left in a blue box above a chain of three red spheres. Dihydroxyacetone phosphate is shown to its right in a purple box above a chain of three red spheres. A curved double-headed arrow labeled 1 and aldolase points from up from fructose 1,6-bisphosphate and splits to point to glyceraldehyde 3-phosphate and dihydroxyacetone. Fructose 1,6-bisphosphate is shown as a five-carbon chain of red spheres. An arrow labeled 2 and fructose 1,6-bisphosphatase points down to fructose 6-phosphate, shown as a chain of six red spheres. This arrow has an arrow curving off to show the loss of P subscript i end subscript. To the right, glyceraldehyde 3-phosphate is shown in a blue box above a chain of three red spheres. Two double-headed arrows that meet in the middle, where they are labeled 3 and transketolase, point from erythrose 4-phosphate and xylulose 5-phosphate below to fructose 6-phospahte and glyceraldehyde 3-phosphate above. Erythrose 4-phosphate is shown as a chain of four spheres. Dihydroxyacetone phosphate is shown to its left in a purple box above a chain of three red spheres. A curved double-headed arrow labeled 4 and aldolase points from sedoheptulose 1,7-bisphosphate below to split to point to dihydroxyacetone phosphate and erythrose 4-phospahte above. Sedoheptulose 1,7-bisphosphate is shown as a chain of seven red spheres. An arrow labeled 5 and sedoheptulose 1,7-bisphosphate points down to sedoheptulose 7-phosphate. The arrow is accompanied by a curved arrow showing the loss of P subscript i end subscript. Glyceraldehyde 3-phosphate is shown to the left in a blue box above a chain of three red spheres. A double-headed arrow labeled 6 and transketolase points from ribose 5-phosphate and an orange box labeled xylulose 5-phosphate below to glyceraldehyde 3-phosphate and sedoheptulose 7-phosphate above. Ribose 5-phosphate is shown as a chain of five red spheres and xylulose 5-phosphate is shown as a chain of five red spheres. Upward- and downward-pointing arrows labeled 7 and ribose 5-phosphate isomerase show a reversible reaction that yields a yellow box labeled ribulose 5-phosphate, shown as a chain of 5 red spheres. An arrow labeled 9 and ribulose 5-phosphate kinase points right to a green box labeled ribulose 1,5-bisphosphate above a chain of five spheres. The arrow is accompanied by a curved arrow showing the addition of an orange oval of A T P and loss of A D P. Xylulose 5-phosphate above has diagonal forward and reverse arrows to the upper right labeled 8 and ribulose 5-phosphate epimerase. This yields a yellow box labeled ribulose 5-phosphate above a chain of five red spheres from which a blue arrow accompanied by a curved arrow showing the addition of an orange oval labeled A T P and loss of A D P is labeled 9 yields an green box labeled ribulose 1,5-bisphosphate, shown as a chain of five red spheres. Xylulose 5-phosphate above, produced by reaction 3, has upward- and downward-pointing arrows labeled 8 and ribulose 5-phosphate epimerase below showing that is also produces ribulose 5-phosphate that can undergo reaction 9 to produce ribulose 1,5-bisphosphate.">
            <a:extLst>
              <a:ext uri="{FF2B5EF4-FFF2-40B4-BE49-F238E27FC236}">
                <a16:creationId xmlns:a16="http://schemas.microsoft.com/office/drawing/2014/main" id="{1046C0E1-09EC-1D48-A0CD-346E60D01561}"/>
              </a:ext>
            </a:extLst>
          </p:cNvPr>
          <p:cNvPicPr>
            <a:picLocks noChangeAspect="1"/>
          </p:cNvPicPr>
          <p:nvPr/>
        </p:nvPicPr>
        <p:blipFill>
          <a:blip r:embed="rId3"/>
          <a:stretch>
            <a:fillRect/>
          </a:stretch>
        </p:blipFill>
        <p:spPr>
          <a:xfrm>
            <a:off x="3733800" y="1333948"/>
            <a:ext cx="5080662" cy="5212627"/>
          </a:xfrm>
          <a:prstGeom prst="rect">
            <a:avLst/>
          </a:prstGeom>
        </p:spPr>
      </p:pic>
    </p:spTree>
    <p:extLst>
      <p:ext uri="{BB962C8B-B14F-4D97-AF65-F5344CB8AC3E}">
        <p14:creationId xmlns:p14="http://schemas.microsoft.com/office/powerpoint/2010/main" val="18657241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A848A94B-CA49-4993-A7DF-2C294A09AD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58BC7654-93D4-4E8F-8514-A1F030547EA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9718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0610-AE6F-4988-B0A4-1B5987B4C692}"/>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Synthesis of Each Triose Phosphate from CO</a:t>
            </a:r>
            <a:r>
              <a:rPr lang="en-US" altLang="en-US" sz="3400" baseline="-25000" dirty="0">
                <a:solidFill>
                  <a:srgbClr val="4E4CB4"/>
                </a:solidFill>
                <a:latin typeface="Arial" panose="020B0604020202020204" pitchFamily="34" charset="0"/>
                <a:cs typeface="Arial" panose="020B0604020202020204" pitchFamily="34" charset="0"/>
              </a:rPr>
              <a:t>2</a:t>
            </a:r>
            <a:r>
              <a:rPr lang="en-US" altLang="en-US" sz="3400" dirty="0">
                <a:solidFill>
                  <a:srgbClr val="4E4CB4"/>
                </a:solidFill>
                <a:latin typeface="Arial" panose="020B0604020202020204" pitchFamily="34" charset="0"/>
                <a:cs typeface="Arial" panose="020B0604020202020204" pitchFamily="34" charset="0"/>
              </a:rPr>
              <a:t> Requires Six NADPH and Nine ATP</a:t>
            </a:r>
            <a:endParaRPr lang="en-AU" sz="3400" dirty="0">
              <a:solidFill>
                <a:srgbClr val="4E4CB4"/>
              </a:solidFill>
            </a:endParaRPr>
          </a:p>
        </p:txBody>
      </p:sp>
      <p:sp>
        <p:nvSpPr>
          <p:cNvPr id="7" name="Google Shape;390;g847cf01710_0_68">
            <a:extLst>
              <a:ext uri="{FF2B5EF4-FFF2-40B4-BE49-F238E27FC236}">
                <a16:creationId xmlns:a16="http://schemas.microsoft.com/office/drawing/2014/main" id="{BFE2F450-A334-3B49-B3AF-E879BFA60ECD}"/>
              </a:ext>
            </a:extLst>
          </p:cNvPr>
          <p:cNvSpPr txBox="1">
            <a:spLocks noChangeArrowheads="1"/>
          </p:cNvSpPr>
          <p:nvPr/>
        </p:nvSpPr>
        <p:spPr bwMode="auto">
          <a:xfrm>
            <a:off x="152400" y="1996440"/>
            <a:ext cx="3332854"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fixation of three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yields one glyceraldehyde 3-phosphate for anabolic processes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ATP and NADPH are provided by the light-dependent reactions of photosynthesis</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cycle of reactions is shown. Each molecule is shown with a number in a yellow box to its left. At the top, a yellow box labeled 3 C O 2 plus H 2 O has a blue arrow down to show that it adds at the 12 o’clock position to an arrow from 3 ribulose 1,5-bisphosphate at the ten o’clock position to 6 3-phosphoglycerate at the two o’clock position. An arrow points to 6 1,3-bisphosphoglycerate at the three o’clock position accompanied by a curved arrow showing the addition of 6 orange ovals labeled A T P and loss of 6 A D P. An arrow points to a box at the five-o’clock position labeled 6 glyceraldehyde 3-phosphate with upward- and downward-pointing arrows to dihydroxyacetone phosphate below. This arrow is accompanied by a curved arrow showing the addition of 6 orange ovals labeled N A D P H plus 6 H plus and the loss of 6 N A D P plus followed by a branching curved arrow showing the low of 6 P i. A blue arrow points clockwise and then points down at the six o’clock position to a yellow box labeled 1 glyceraldehyde 3-phosphate. Another blue arrow continues the cycle from the six o’clcok position to the seven o’clock position, where there is a box labeled 5 glyceraldehyde 3-phosphate with upward- and downward-pointing arrows to dihydroxyacetone phosphate below. A series of three arrows points upward to 3 ribulose 5-phosphate at the nine o’clock position. Between the first and second arrows, an arrow curves away to show the loss of 2 P subscript i end subscript. An arrow points up to 3 ribulose 1,5-bisphosphate at the 11 o’clock position accompanied by a curved arrow showing the addition of three orange ovals labeled A T P and the loss of 3 A D P. All data are approximate.">
            <a:extLst>
              <a:ext uri="{FF2B5EF4-FFF2-40B4-BE49-F238E27FC236}">
                <a16:creationId xmlns:a16="http://schemas.microsoft.com/office/drawing/2014/main" id="{4EF452F0-244A-4A43-A9A4-4FA51235E3C7}"/>
              </a:ext>
            </a:extLst>
          </p:cNvPr>
          <p:cNvPicPr>
            <a:picLocks noChangeAspect="1"/>
          </p:cNvPicPr>
          <p:nvPr/>
        </p:nvPicPr>
        <p:blipFill>
          <a:blip r:embed="rId3"/>
          <a:stretch>
            <a:fillRect/>
          </a:stretch>
        </p:blipFill>
        <p:spPr>
          <a:xfrm>
            <a:off x="3718017" y="1996441"/>
            <a:ext cx="4927768" cy="4251960"/>
          </a:xfrm>
          <a:prstGeom prst="rect">
            <a:avLst/>
          </a:prstGeom>
        </p:spPr>
      </p:pic>
    </p:spTree>
    <p:extLst>
      <p:ext uri="{BB962C8B-B14F-4D97-AF65-F5344CB8AC3E}">
        <p14:creationId xmlns:p14="http://schemas.microsoft.com/office/powerpoint/2010/main" val="16960040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D2F52-0CF5-473B-BE98-BC9143403B2F}"/>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A Transport System Exports Triose Phosphates from the Chloroplast and Imports Phosphate</a:t>
            </a:r>
            <a:endParaRPr lang="en-AU" sz="3400" dirty="0">
              <a:solidFill>
                <a:srgbClr val="4E4CB4"/>
              </a:solidFill>
            </a:endParaRPr>
          </a:p>
        </p:txBody>
      </p:sp>
      <p:sp>
        <p:nvSpPr>
          <p:cNvPr id="7" name="Google Shape;390;g847cf01710_0_68">
            <a:extLst>
              <a:ext uri="{FF2B5EF4-FFF2-40B4-BE49-F238E27FC236}">
                <a16:creationId xmlns:a16="http://schemas.microsoft.com/office/drawing/2014/main" id="{BFE2F450-A334-3B49-B3AF-E879BFA60ECD}"/>
              </a:ext>
            </a:extLst>
          </p:cNvPr>
          <p:cNvSpPr txBox="1">
            <a:spLocks noChangeArrowheads="1"/>
          </p:cNvSpPr>
          <p:nvPr/>
        </p:nvSpPr>
        <p:spPr bwMode="auto">
          <a:xfrm>
            <a:off x="152399" y="1981201"/>
            <a:ext cx="8763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unlike starch, sucrose is made in the cytosol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inner chloroplast membrane is impermeable to phosphorylated compounds</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cycle of reactions is shown on the left. A wavy yellowish-orange arrow points from light to the word photosynthesis above a curved arrow from 9 A D P plus 9 P I at the upper right to 9 A T P at the upper left. An arrow points down to 9 A T P, then another curved arrow completes the bottom of the circle and extends up to 9 A D P plus 8 P subscript i end subscript plus P subscript i end subscript. A horizontal arrow runs across the bottom of the bottom curved arrow, meeting it at the six o’clock position, and the top of the Calvin cycle meets the horizontal arrow at the same point. The Calvin cycle is shown as two clockwise arrows. The horizontal arrow points to dihydroxyacetone phosphate. The cycle of reactions at the upper left is completed by an arrow from 9 A D P plus 8 P subscript I end subscript plus P subscript i end subscript to 9 A D P plus 9 P subscript i end subscript. A horizontal membrane labeled chloroplast inner membrane is shown to the right. The region on the left is labeled stroma and the region on the right is labeled cytosol. A channel labeled P subscript i end subscript-triose phosphate antiporter provides a horizontal passage across the membrane. An arrow points from dihydroxyacetone in the stroma through the channel to dihydroxyacetone in the cytosol, from which a series of three arrows points right to sucrose. The third arrow has a curved branch to show the loss of P subscript i end subscript, from which a horizontal arrow points left to P subscript i in the cytosol near the entrance to the channel, from which a horizontal arrow points right to P subscript i at the end of the equation 9 A D P plus 8 P subscript i end subscript plus P subscript i end subscript at the lower right of the cycle shown in the stroma.">
            <a:extLst>
              <a:ext uri="{FF2B5EF4-FFF2-40B4-BE49-F238E27FC236}">
                <a16:creationId xmlns:a16="http://schemas.microsoft.com/office/drawing/2014/main" id="{D0D6FC72-0BCB-704D-99BD-FF48E33AEF08}"/>
              </a:ext>
            </a:extLst>
          </p:cNvPr>
          <p:cNvPicPr>
            <a:picLocks noChangeAspect="1"/>
          </p:cNvPicPr>
          <p:nvPr/>
        </p:nvPicPr>
        <p:blipFill>
          <a:blip r:embed="rId3"/>
          <a:stretch>
            <a:fillRect/>
          </a:stretch>
        </p:blipFill>
        <p:spPr>
          <a:xfrm>
            <a:off x="1600200" y="3738938"/>
            <a:ext cx="5943600" cy="2769177"/>
          </a:xfrm>
          <a:prstGeom prst="rect">
            <a:avLst/>
          </a:prstGeom>
        </p:spPr>
      </p:pic>
    </p:spTree>
    <p:extLst>
      <p:ext uri="{BB962C8B-B14F-4D97-AF65-F5344CB8AC3E}">
        <p14:creationId xmlns:p14="http://schemas.microsoft.com/office/powerpoint/2010/main" val="33688132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E1CE-356A-4B4A-AAF2-8227D8653D51}"/>
              </a:ext>
            </a:extLst>
          </p:cNvPr>
          <p:cNvSpPr>
            <a:spLocks noGrp="1"/>
          </p:cNvSpPr>
          <p:nvPr>
            <p:ph type="title"/>
          </p:nvPr>
        </p:nvSpPr>
        <p:spPr/>
        <p:txBody>
          <a:bodyPr/>
          <a:lstStyle/>
          <a:p>
            <a:r>
              <a:rPr lang="en-US" sz="3800" dirty="0">
                <a:solidFill>
                  <a:schemeClr val="tx1"/>
                </a:solidFill>
                <a:latin typeface="Arial" panose="020B0604020202020204" pitchFamily="34" charset="0"/>
                <a:cs typeface="Arial" panose="020B0604020202020204" pitchFamily="34" charset="0"/>
              </a:rPr>
              <a:t>Role of the Antiporter in the Transport of ATP and Reducing Equivalents</a:t>
            </a:r>
            <a:endParaRPr lang="en-AU" sz="3800"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04800" y="2175827"/>
            <a:ext cx="3124200" cy="42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oxidation of dihydroxyacetone phosphate in the cytosol generates ATP and NADH</a:t>
            </a:r>
          </a:p>
          <a:p>
            <a:pPr lvl="1"/>
            <a:r>
              <a:rPr lang="en-US" sz="2400" dirty="0">
                <a:latin typeface="Arial" panose="020B0604020202020204" pitchFamily="34" charset="0"/>
                <a:cs typeface="Arial" panose="020B0604020202020204" pitchFamily="34" charset="0"/>
              </a:rPr>
              <a:t>moves ATP and reducing equivalents from the chloroplast to the cytosol</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cycle of reactions is shown with a horizontal membrane labeled chloroplast inner membrane across the center. The left side is labeled stroma and the right side is labeled cytosol. Two P subscript i end subscript phosphate antiporter channels are present in the membrane, providing horizontal passages between the stroma and the cytosol. An arrow points from P subscript i end subscript in the stroma through the top channel to P subscript i end subscript in the cytosol. 3-phosphoglycerate in the cytosol has an arrow pointing through the same top channel to 3-phosphoglycerate in the stroma, from which an arrow curves down to 1,3-bisphosphoglycerate at the ten o’clock position. This arrow is accompanied by a curved arrow showing the addition of an orange oval of A T P and loss of A D P. An arrow points down to glyceraldehyde 3-phosphate at the seven o’clock position accompanied by an arrow showing the addition of an orange oval labeled N A D P H plus H plus and loss of N A D plus. Forward and reverse arrows point to dihydroxyacetone just to the left of a channel at the six o’clock position. A horizontal arrow points from dihydroxyacetone in the stroma through the channel to dihydroxyacetone in the cytosol. An arrow points from P subscript i end subscript through the same channel to P subscript i end subscript in the stroma. Forward and reverse arrows labeled triose phosphate isomerase point to from dihydroxyacetone just to the right of the bottom channel at the six o’clock position to glyceraldehyde 3-phosphate at the four o’clock position. An arrow labeled glyceraldehyde 3-phosphate, accompanied by a curved arrow showing the addition of N A D plus and loss of an orange oval labeled N A D H and N plus, points to 1,3-bisphosphoglycerate at the two o’clock position. From this point, an arrow labeled phosphoglycerate kinase accompanied by a curved arrow showing the addition of a D P and loss of an orange oval labeled A D P yields 3-phosphoglycerate. All data are approximate.">
            <a:extLst>
              <a:ext uri="{FF2B5EF4-FFF2-40B4-BE49-F238E27FC236}">
                <a16:creationId xmlns:a16="http://schemas.microsoft.com/office/drawing/2014/main" id="{5B373E6D-2344-2C47-AED5-CCAEA6D4B271}"/>
              </a:ext>
            </a:extLst>
          </p:cNvPr>
          <p:cNvPicPr>
            <a:picLocks noChangeAspect="1"/>
          </p:cNvPicPr>
          <p:nvPr/>
        </p:nvPicPr>
        <p:blipFill>
          <a:blip r:embed="rId3"/>
          <a:stretch>
            <a:fillRect/>
          </a:stretch>
        </p:blipFill>
        <p:spPr>
          <a:xfrm>
            <a:off x="3810000" y="1990090"/>
            <a:ext cx="4794379" cy="4502150"/>
          </a:xfrm>
          <a:prstGeom prst="rect">
            <a:avLst/>
          </a:prstGeom>
        </p:spPr>
      </p:pic>
    </p:spTree>
    <p:extLst>
      <p:ext uri="{BB962C8B-B14F-4D97-AF65-F5344CB8AC3E}">
        <p14:creationId xmlns:p14="http://schemas.microsoft.com/office/powerpoint/2010/main" val="3335309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6E32-60C0-4889-B68D-E46D3DD0FD8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Four Enzymes of the Calvin Cycle Are Indirectly Activated by Light</a:t>
            </a:r>
            <a:endParaRPr lang="en-AU" dirty="0">
              <a:solidFill>
                <a:srgbClr val="4E4CB4"/>
              </a:solidFill>
            </a:endParaRPr>
          </a:p>
        </p:txBody>
      </p:sp>
      <p:sp>
        <p:nvSpPr>
          <p:cNvPr id="7" name="Google Shape;390;g847cf01710_0_68">
            <a:extLst>
              <a:ext uri="{FF2B5EF4-FFF2-40B4-BE49-F238E27FC236}">
                <a16:creationId xmlns:a16="http://schemas.microsoft.com/office/drawing/2014/main" id="{BFE2F450-A334-3B49-B3AF-E879BFA60ECD}"/>
              </a:ext>
            </a:extLst>
          </p:cNvPr>
          <p:cNvSpPr txBox="1">
            <a:spLocks noChangeArrowheads="1"/>
          </p:cNvSpPr>
          <p:nvPr/>
        </p:nvSpPr>
        <p:spPr bwMode="auto">
          <a:xfrm>
            <a:off x="228600" y="1905000"/>
            <a:ext cx="434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chloroplasts are illuminated:</a:t>
            </a:r>
          </a:p>
          <a:p>
            <a:pPr lvl="1"/>
            <a:r>
              <a:rPr lang="en-US" sz="2400" dirty="0">
                <a:latin typeface="Arial" panose="020B0604020202020204" pitchFamily="34" charset="0"/>
                <a:cs typeface="Arial" panose="020B0604020202020204" pitchFamily="34" charset="0"/>
              </a:rPr>
              <a:t>concentrations of ATP and NADPH increase</a:t>
            </a:r>
          </a:p>
          <a:p>
            <a:pPr lvl="1"/>
            <a:r>
              <a:rPr lang="en-US" sz="2400" dirty="0">
                <a:latin typeface="Arial" panose="020B0604020202020204" pitchFamily="34" charset="0"/>
                <a:cs typeface="Arial" panose="020B0604020202020204" pitchFamily="34" charset="0"/>
              </a:rPr>
              <a:t>stromal pH increases </a:t>
            </a:r>
          </a:p>
          <a:p>
            <a:pPr lvl="1"/>
            <a:r>
              <a:rPr lang="en-US" sz="2400" dirty="0">
                <a:latin typeface="Arial" panose="020B0604020202020204" pitchFamily="34" charset="0"/>
                <a:cs typeface="Arial" panose="020B0604020202020204" pitchFamily="34" charset="0"/>
              </a:rPr>
              <a:t>stromal [Mg</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increase </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curved membrane is shown across the top with the light green region below labeled stroma. A horizontal darker green bar branches into two horizontal bars. The top bar is labeled thylakoid. Wavy yellowish-orange arrows point from light to the top and bottom bars. At the right end of the bottom bar, M g 2 plus is shown with an arrow pointing out to the stroma. Red highlighted H plus is shown beneath the bottom bar with a red arrow pointing into the thylakoid beneath text reading, photosynthetic electron transfer. A cycle of reactions is shown below and labeled the C O 2-assimilation cycle. An arrow curves away at the three o’clock position to show the loss of P subscript i. An arrow curves away at the six o’clock position to show the loss of glyceraldehyde 3-phosphate. A curved line shows the addition of C O 2 at the nine o’clock position. At the eleven o’clock position, the cycle meets a curved arrow that points up to A D P plus P subscript i end subscript, from which an arrow curves to an orange oval labeled A T P and then another arrow curves back to complete the cycle. At the one o’clock position, the cycle meets a curved arrow from an orange oval labeled N A D P H next to plus H plus and curves up to N A D P plus before curving back to N A D P H plus H plus. All data are approximate.">
            <a:extLst>
              <a:ext uri="{FF2B5EF4-FFF2-40B4-BE49-F238E27FC236}">
                <a16:creationId xmlns:a16="http://schemas.microsoft.com/office/drawing/2014/main" id="{2A582B75-B789-F442-A5DE-6FE280BC0993}"/>
              </a:ext>
            </a:extLst>
          </p:cNvPr>
          <p:cNvPicPr>
            <a:picLocks noChangeAspect="1"/>
          </p:cNvPicPr>
          <p:nvPr/>
        </p:nvPicPr>
        <p:blipFill>
          <a:blip r:embed="rId3"/>
          <a:stretch>
            <a:fillRect/>
          </a:stretch>
        </p:blipFill>
        <p:spPr>
          <a:xfrm>
            <a:off x="4800600" y="1650272"/>
            <a:ext cx="3802123" cy="4902928"/>
          </a:xfrm>
          <a:prstGeom prst="rect">
            <a:avLst/>
          </a:prstGeom>
        </p:spPr>
      </p:pic>
    </p:spTree>
    <p:extLst>
      <p:ext uri="{BB962C8B-B14F-4D97-AF65-F5344CB8AC3E}">
        <p14:creationId xmlns:p14="http://schemas.microsoft.com/office/powerpoint/2010/main" val="263617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0;p2" descr="Icon P 1">
            <a:extLst>
              <a:ext uri="{FF2B5EF4-FFF2-40B4-BE49-F238E27FC236}">
                <a16:creationId xmlns:a16="http://schemas.microsoft.com/office/drawing/2014/main" id="{843A9310-707A-4E14-952C-0953CA074F8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814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DAC01B9-1E95-45B7-B951-790E86BE821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capture of solar energy by photosynthetic organisms and its conversion to the chemical energy of reduced organic compounds is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 ultimate source of nearly all biological energy and organic nutrients for all of the </a:t>
            </a:r>
            <a:r>
              <a:rPr lang="en-US" sz="2400" b="1" dirty="0" err="1">
                <a:latin typeface="Arial" panose="020B0604020202020204" pitchFamily="34" charset="0"/>
                <a:cs typeface="Arial" panose="020B0604020202020204" pitchFamily="34" charset="0"/>
              </a:rPr>
              <a:t>nonphotosynthetic</a:t>
            </a:r>
            <a:r>
              <a:rPr lang="en-US" sz="2400" b="1" dirty="0">
                <a:latin typeface="Arial" panose="020B0604020202020204" pitchFamily="34" charset="0"/>
                <a:cs typeface="Arial" panose="020B0604020202020204" pitchFamily="34" charset="0"/>
              </a:rPr>
              <a:t> organisms, including humans. </a:t>
            </a:r>
            <a:r>
              <a:rPr lang="en-US" sz="2400" dirty="0">
                <a:latin typeface="Arial" panose="020B0604020202020204" pitchFamily="34" charset="0"/>
                <a:cs typeface="Arial" panose="020B0604020202020204" pitchFamily="34" charset="0"/>
              </a:rPr>
              <a:t>It is arguably </a:t>
            </a:r>
            <a:r>
              <a:rPr lang="en-US" sz="2400" i="1" dirty="0">
                <a:latin typeface="Arial" panose="020B0604020202020204" pitchFamily="34" charset="0"/>
                <a:cs typeface="Arial" panose="020B0604020202020204" pitchFamily="34" charset="0"/>
              </a:rPr>
              <a:t>the most important biochemical process in the biosphere.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487591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9726D027-CE09-45C0-B72A-CD6A5DF633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68C7D94E-D4E9-4C0F-8475-F899444C0AC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(7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3332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9BA8-A0D1-47C7-B4AC-752F4108763D}"/>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Some Stromal Enzymes Are More Active in an Alkaline Environment and at High [Mg</a:t>
            </a:r>
            <a:r>
              <a:rPr lang="en-US" sz="3400" baseline="30000" dirty="0">
                <a:solidFill>
                  <a:schemeClr val="tx1"/>
                </a:solidFill>
                <a:latin typeface="Arial" panose="020B0604020202020204" pitchFamily="34" charset="0"/>
                <a:cs typeface="Arial" panose="020B0604020202020204" pitchFamily="34" charset="0"/>
              </a:rPr>
              <a:t>2+</a:t>
            </a:r>
            <a:r>
              <a:rPr lang="en-US" sz="3400" dirty="0">
                <a:solidFill>
                  <a:schemeClr val="tx1"/>
                </a:solidFill>
                <a:latin typeface="Arial" panose="020B0604020202020204" pitchFamily="34" charset="0"/>
                <a:cs typeface="Arial" panose="020B0604020202020204" pitchFamily="34" charset="0"/>
              </a:rPr>
              <a:t>]</a:t>
            </a:r>
            <a:endParaRPr lang="en-AU" sz="3400"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04800" y="2175827"/>
            <a:ext cx="2971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fructose 1,6-bisphosphatase activity increases more than 100-fold when pH and [Mg</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rise</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he horizontal axis is labeled [M g C l 2] (m M) and ranges from 0 to 20, labeled in increments of 5. The vertical axis is labeled F B P ase-1 activity (units/m g) and ranges from 0 to 150, labeled in increments of 50. The curve labeled p H 8.0 begins at (0,0), rises rapidly to ((2, 100), then levels off to run almost horizontally as it reaches the right side of the graph to end at (20, 149). The curve labeled p H 7.5 begins at (0,0), then begins to rise slowly starting at 1 on the horizontal axis before leveling off even more to end at (20, 100). The curve labeled p H 7.0 begins at (0,0) and runs along the horizontal axis until 6.5 on the horizontal axis, at which point it rises slowly to end at (20, 30). All data are approximate.">
            <a:extLst>
              <a:ext uri="{FF2B5EF4-FFF2-40B4-BE49-F238E27FC236}">
                <a16:creationId xmlns:a16="http://schemas.microsoft.com/office/drawing/2014/main" id="{4D4896BD-EA0A-694C-8C96-E3D8354F1C36}"/>
              </a:ext>
            </a:extLst>
          </p:cNvPr>
          <p:cNvPicPr>
            <a:picLocks noChangeAspect="1"/>
          </p:cNvPicPr>
          <p:nvPr/>
        </p:nvPicPr>
        <p:blipFill>
          <a:blip r:embed="rId3"/>
          <a:stretch>
            <a:fillRect/>
          </a:stretch>
        </p:blipFill>
        <p:spPr>
          <a:xfrm>
            <a:off x="3688082" y="2375506"/>
            <a:ext cx="5181600" cy="3731315"/>
          </a:xfrm>
          <a:prstGeom prst="rect">
            <a:avLst/>
          </a:prstGeom>
        </p:spPr>
      </p:pic>
    </p:spTree>
    <p:extLst>
      <p:ext uri="{BB962C8B-B14F-4D97-AF65-F5344CB8AC3E}">
        <p14:creationId xmlns:p14="http://schemas.microsoft.com/office/powerpoint/2010/main" val="40280297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80C68F8F-193C-4019-8EF0-58B26AA94A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0F8C90AB-EC6E-47FF-9BD7-48653505F16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(8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8907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450BA-5835-4530-8663-73CDE346673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Light-Driven Reduction of Disulfide Bonds Activates Enzymes</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81000" y="19050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enzymes are activated by light-driven reduction of disulfide bonds between critical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ribulose 5-phosphate kinase</a:t>
            </a:r>
          </a:p>
          <a:p>
            <a:pPr lvl="1"/>
            <a:r>
              <a:rPr lang="en-US" sz="2400" dirty="0">
                <a:latin typeface="Arial" panose="020B0604020202020204" pitchFamily="34" charset="0"/>
                <a:cs typeface="Arial" panose="020B0604020202020204" pitchFamily="34" charset="0"/>
              </a:rPr>
              <a:t>fructose 1,6-bisphosphatase</a:t>
            </a:r>
          </a:p>
          <a:p>
            <a:pPr lvl="1"/>
            <a:r>
              <a:rPr lang="en-US" sz="2400" dirty="0" err="1">
                <a:latin typeface="Arial" panose="020B0604020202020204" pitchFamily="34" charset="0"/>
                <a:cs typeface="Arial" panose="020B0604020202020204" pitchFamily="34" charset="0"/>
              </a:rPr>
              <a:t>sedoheptulose</a:t>
            </a:r>
            <a:r>
              <a:rPr lang="en-US" sz="2400" dirty="0">
                <a:latin typeface="Arial" panose="020B0604020202020204" pitchFamily="34" charset="0"/>
                <a:cs typeface="Arial" panose="020B0604020202020204" pitchFamily="34" charset="0"/>
              </a:rPr>
              <a:t> 1,7-bisphosphatase</a:t>
            </a:r>
          </a:p>
          <a:p>
            <a:pPr lvl="1"/>
            <a:r>
              <a:rPr lang="en-US" sz="2400" dirty="0">
                <a:latin typeface="Arial" panose="020B0604020202020204" pitchFamily="34" charset="0"/>
                <a:cs typeface="Arial" panose="020B0604020202020204" pitchFamily="34" charset="0"/>
              </a:rPr>
              <a:t>glyceraldehyde 3-phosphate dehydrogenase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enzymes are inactive in the dark so that hexose synthesis does not compete with glycolysis</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26482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D640-E44B-4F13-BBA1-A41C9D7330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Light Activation of Several Enzymes of the Calvin Cycle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66698" y="1752601"/>
            <a:ext cx="8610601"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ferredoxin:thioredoxin</a:t>
            </a:r>
            <a:r>
              <a:rPr lang="en-US" sz="2400" b="1" dirty="0">
                <a:latin typeface="Arial" panose="020B0604020202020204" pitchFamily="34" charset="0"/>
                <a:cs typeface="Arial" panose="020B0604020202020204" pitchFamily="34" charset="0"/>
              </a:rPr>
              <a:t> reductase </a:t>
            </a:r>
            <a:r>
              <a:rPr lang="en-US" sz="2400" dirty="0">
                <a:latin typeface="Arial" panose="020B0604020202020204" pitchFamily="34" charset="0"/>
                <a:cs typeface="Arial" panose="020B0604020202020204" pitchFamily="34" charset="0"/>
              </a:rPr>
              <a:t>= catalyzes the reaction that passes electrons from ferredoxin to </a:t>
            </a:r>
            <a:r>
              <a:rPr lang="en-US" sz="2400" b="1" dirty="0">
                <a:latin typeface="Arial" panose="020B0604020202020204" pitchFamily="34" charset="0"/>
                <a:cs typeface="Arial" panose="020B0604020202020204" pitchFamily="34" charset="0"/>
              </a:rPr>
              <a:t>thioredoxin</a:t>
            </a:r>
          </a:p>
          <a:p>
            <a:pPr lvl="1"/>
            <a:r>
              <a:rPr lang="en-US" sz="2400" dirty="0">
                <a:latin typeface="Arial" panose="020B0604020202020204" pitchFamily="34" charset="0"/>
                <a:cs typeface="Arial" panose="020B0604020202020204" pitchFamily="34" charset="0"/>
              </a:rPr>
              <a:t>reduced thioredoxin donates electrons for the reduction of the disulfide bonds of the light-activated enzymes</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wavy yellowish-orange arrow point from light to photosystem Roman numeral 1 at the center of an arrow curving up from F d subscript ox end subscript at the bottom to F e subscript red end subscript at the top. A similar arrow curves down to show the reverse reaction, but meets a curved downward arrow to its right. The top half of the downward arrow from F d subscript red end subscript to F d subscript ox end subscript is blue until it meets the arrow to its right, at which point the arrow becomes gray and the curved arrow to its right becomes blue. This right-hand curved arrow, labeled ferredoxin-thioredoxin reductase, runs from a gray oval labeled thioredoxin at the top with two bonds to S atoms above and a bond connecting these two S together, down to an orange oval labeled thioredoxin below that has two bonds to S H below. An arrow curves up from this orange oval labeled thioredoxin to the gray oval labeled thioredoxin above and meets an upward arrow to its right. The bottom half of the arrow is blue, but it becomes gray and the right-hand arrow becomes blue after they meet. The right-hand arrow curves up from a gray oval labeled enzyme (inactive) with bonds to two S atoms below that are bonded to each other Where the two curved arrows meet to an orange oval labeled enzyme (active) that has bonds to two S H above. An arrow curves down from the orange oval labeled enzyme (active to the gray oval labeled enzyme (inactive) and the top half is blue until it branches off to O 2 (in dark), then the bottom half is gray.">
            <a:extLst>
              <a:ext uri="{FF2B5EF4-FFF2-40B4-BE49-F238E27FC236}">
                <a16:creationId xmlns:a16="http://schemas.microsoft.com/office/drawing/2014/main" id="{12AF20B9-EF52-354E-9B3F-975038BC410B}"/>
              </a:ext>
            </a:extLst>
          </p:cNvPr>
          <p:cNvPicPr>
            <a:picLocks noChangeAspect="1"/>
          </p:cNvPicPr>
          <p:nvPr/>
        </p:nvPicPr>
        <p:blipFill>
          <a:blip r:embed="rId3"/>
          <a:stretch>
            <a:fillRect/>
          </a:stretch>
        </p:blipFill>
        <p:spPr>
          <a:xfrm>
            <a:off x="794317" y="4114800"/>
            <a:ext cx="7555361" cy="2489835"/>
          </a:xfrm>
          <a:prstGeom prst="rect">
            <a:avLst/>
          </a:prstGeom>
        </p:spPr>
      </p:pic>
    </p:spTree>
    <p:extLst>
      <p:ext uri="{BB962C8B-B14F-4D97-AF65-F5344CB8AC3E}">
        <p14:creationId xmlns:p14="http://schemas.microsoft.com/office/powerpoint/2010/main" val="4028556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B454-B21D-47E8-B5A3-0DF6F4E9DE5A}"/>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20.5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Photorespiration and the C</a:t>
            </a:r>
            <a:r>
              <a:rPr lang="en-US" altLang="en-US" baseline="-25000" dirty="0">
                <a:solidFill>
                  <a:srgbClr val="1D6E7D"/>
                </a:solidFill>
                <a:latin typeface="Arial" panose="020B0604020202020204" pitchFamily="34" charset="0"/>
                <a:cs typeface="Arial" panose="020B0604020202020204" pitchFamily="34" charset="0"/>
              </a:rPr>
              <a:t>4</a:t>
            </a:r>
            <a:r>
              <a:rPr lang="en-US" altLang="en-US" dirty="0">
                <a:solidFill>
                  <a:srgbClr val="1D6E7D"/>
                </a:solidFill>
                <a:latin typeface="Arial" panose="020B0604020202020204" pitchFamily="34" charset="0"/>
                <a:cs typeface="Arial" panose="020B0604020202020204" pitchFamily="34" charset="0"/>
              </a:rPr>
              <a:t> and CAM Pathways</a:t>
            </a:r>
            <a:endParaRPr lang="en-AU" dirty="0"/>
          </a:p>
        </p:txBody>
      </p:sp>
    </p:spTree>
    <p:extLst>
      <p:ext uri="{BB962C8B-B14F-4D97-AF65-F5344CB8AC3E}">
        <p14:creationId xmlns:p14="http://schemas.microsoft.com/office/powerpoint/2010/main" val="4874555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DA131-5EC5-43E9-820F-FF7365F569C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Processes that Produce CO</a:t>
            </a:r>
            <a:r>
              <a:rPr lang="en-US" baseline="-25000" dirty="0">
                <a:solidFill>
                  <a:schemeClr val="tx1"/>
                </a:solidFill>
                <a:latin typeface="Arial" panose="020B0604020202020204" pitchFamily="34" charset="0"/>
                <a:cs typeface="Arial" panose="020B0604020202020204" pitchFamily="34" charset="0"/>
              </a:rPr>
              <a:t>2</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66699" y="1524000"/>
            <a:ext cx="86106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mitochondrial respiration </a:t>
            </a:r>
            <a:r>
              <a:rPr lang="en-US" sz="2400" dirty="0">
                <a:latin typeface="Arial" panose="020B0604020202020204" pitchFamily="34" charset="0"/>
                <a:cs typeface="Arial" panose="020B0604020202020204" pitchFamily="34" charset="0"/>
              </a:rPr>
              <a:t>= the oxidation of substrates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the conversion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lvl="1"/>
            <a:r>
              <a:rPr lang="en-US" sz="2400" dirty="0">
                <a:latin typeface="Arial" panose="020B0604020202020204" pitchFamily="34" charset="0"/>
                <a:cs typeface="Arial" panose="020B0604020202020204" pitchFamily="34" charset="0"/>
              </a:rPr>
              <a:t>occurs in the dark</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photorespiration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costly side reaction of photosynthesis that consumes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produces CO</a:t>
            </a:r>
            <a:r>
              <a:rPr lang="en-US" sz="2400" baseline="-25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driven by light</a:t>
            </a:r>
          </a:p>
          <a:p>
            <a:pPr lvl="1"/>
            <a:r>
              <a:rPr lang="en-US" sz="2400" dirty="0">
                <a:latin typeface="Arial" panose="020B0604020202020204" pitchFamily="34" charset="0"/>
                <a:cs typeface="Arial" panose="020B0604020202020204" pitchFamily="34" charset="0"/>
              </a:rPr>
              <a:t>results from the lack of specificity of rubisco</a:t>
            </a:r>
            <a:endParaRPr lang="en-US" sz="24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4529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B308D7C3-02FD-448A-B637-14C533B224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7BBEDCD8-E770-42EE-949C-EE13A806F6A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(9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2425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FB7A-5650-4BB9-BADA-A883E167DB0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Photorespiration Results from Rubisco’s Oxygenase Activity</a:t>
            </a:r>
            <a:endParaRPr lang="en-AU" dirty="0">
              <a:solidFill>
                <a:srgbClr val="4E4CB4"/>
              </a:solidFill>
            </a:endParaRPr>
          </a:p>
        </p:txBody>
      </p:sp>
      <p:sp>
        <p:nvSpPr>
          <p:cNvPr id="7" name="Google Shape;390;g847cf01710_0_68">
            <a:extLst>
              <a:ext uri="{FF2B5EF4-FFF2-40B4-BE49-F238E27FC236}">
                <a16:creationId xmlns:a16="http://schemas.microsoft.com/office/drawing/2014/main" id="{BFE2F450-A334-3B49-B3AF-E879BFA60ECD}"/>
              </a:ext>
            </a:extLst>
          </p:cNvPr>
          <p:cNvSpPr txBox="1">
            <a:spLocks noChangeArrowheads="1"/>
          </p:cNvSpPr>
          <p:nvPr/>
        </p:nvSpPr>
        <p:spPr bwMode="auto">
          <a:xfrm>
            <a:off x="228600" y="1904998"/>
            <a:ext cx="5638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rubisco is not specific for CO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as its substrate</a:t>
            </a:r>
          </a:p>
          <a:p>
            <a:pPr lvl="1"/>
            <a:r>
              <a:rPr lang="en-US" sz="2400" dirty="0">
                <a:latin typeface="Arial" panose="020B0604020202020204" pitchFamily="34" charset="0"/>
                <a:cs typeface="Arial" panose="020B0604020202020204" pitchFamily="34" charset="0"/>
              </a:rPr>
              <a:t>~1 in every 3 or 4 turns,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binds</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2-phosphoglycolate </a:t>
            </a:r>
            <a:r>
              <a:rPr lang="en-US" sz="2400" dirty="0">
                <a:latin typeface="Arial" panose="020B0604020202020204" pitchFamily="34" charset="0"/>
                <a:cs typeface="Arial" panose="020B0604020202020204" pitchFamily="34" charset="0"/>
              </a:rPr>
              <a:t>= a metabolically unneeded product resulting from rubisco using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as its substrate </a:t>
            </a:r>
          </a:p>
          <a:p>
            <a:pPr lvl="1"/>
            <a:r>
              <a:rPr lang="en-US" sz="2400" dirty="0">
                <a:latin typeface="Arial" panose="020B0604020202020204" pitchFamily="34" charset="0"/>
                <a:cs typeface="Arial" panose="020B0604020202020204" pitchFamily="34" charset="0"/>
              </a:rPr>
              <a:t>carbons must be salvaged</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Ribulose 1,5-bisphosphate is shown as a vertical five carbon chain with C 1 bonded to 2 H and to O bonded to a circle labeled P; C 2 double bonded to O; C 3 and C 4 bonded to H on the left and O H on the right; and C 5 bonded to 2 H and to O bonded to a circle labeled P. Upward- and downward-pointing arrows indicate a reversible reaction. This yields the enediol form, which is similar except that C 2 is bonded to O H and double bonded to C 3, which is also bonded to O H. An arrow points down and is joined by a curved line showing the addition of red highlighted O 2. This produces an enzyme-bound intermediate shown in brackets. It is a five-carbon chain with C 1 bonded to 2 H and to O bonded to a circle labeled P; C 2 bonded to red highlighted O on the left further bonded to red highlighted O bonded to H and bonded to O H on the right; C 3 double bonded to O; C 4 bonded to H on the left and O H on the right; and C 5 bonded to 2 H and to O bonded to a circle labeled P. An arrow points down accompanied by a curved arrow showing the addition of O H minus with O highlighted in blue and the loss of H 2 O with the O highlighted in red. This yields two products. 2-phosphoglycerate has a top C bonded to 2 H, bonded to O on the right bonded to a circle labeled P, and bonded to C below bonded to O minus to the lower left and double bonded to O to the lower right. 3-phosphoglycerate has a top C bonded to blue highlighted O minus to the upper left, double bonded to O to the upper right, and bonded to C below bonded to H to the left, O H to the right, and C below bonded to 2 H and to O bonded to a circle labeled P.">
            <a:extLst>
              <a:ext uri="{FF2B5EF4-FFF2-40B4-BE49-F238E27FC236}">
                <a16:creationId xmlns:a16="http://schemas.microsoft.com/office/drawing/2014/main" id="{F53C7DA2-6B5B-B04A-BA52-7A5D58A3C227}"/>
              </a:ext>
            </a:extLst>
          </p:cNvPr>
          <p:cNvPicPr>
            <a:picLocks noChangeAspect="1"/>
          </p:cNvPicPr>
          <p:nvPr/>
        </p:nvPicPr>
        <p:blipFill>
          <a:blip r:embed="rId3"/>
          <a:stretch>
            <a:fillRect/>
          </a:stretch>
        </p:blipFill>
        <p:spPr>
          <a:xfrm>
            <a:off x="5867400" y="1635991"/>
            <a:ext cx="2295761" cy="4668691"/>
          </a:xfrm>
          <a:prstGeom prst="rect">
            <a:avLst/>
          </a:prstGeom>
        </p:spPr>
      </p:pic>
    </p:spTree>
    <p:extLst>
      <p:ext uri="{BB962C8B-B14F-4D97-AF65-F5344CB8AC3E}">
        <p14:creationId xmlns:p14="http://schemas.microsoft.com/office/powerpoint/2010/main" val="7899203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787D-F545-4B5D-8024-F4A80F6BCD10}"/>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Phosphoglycolate</a:t>
            </a:r>
            <a:r>
              <a:rPr lang="en-US" altLang="en-US" dirty="0">
                <a:solidFill>
                  <a:srgbClr val="4E4CB4"/>
                </a:solidFill>
                <a:latin typeface="Arial" panose="020B0604020202020204" pitchFamily="34" charset="0"/>
                <a:cs typeface="Arial" panose="020B0604020202020204" pitchFamily="34" charset="0"/>
              </a:rPr>
              <a:t> Is Salvaged in a Costly Set of Reactions in C</a:t>
            </a:r>
            <a:r>
              <a:rPr lang="en-US" altLang="en-US" baseline="-25000" dirty="0">
                <a:solidFill>
                  <a:srgbClr val="4E4CB4"/>
                </a:solidFill>
                <a:latin typeface="Arial" panose="020B0604020202020204" pitchFamily="34" charset="0"/>
                <a:cs typeface="Arial" panose="020B0604020202020204" pitchFamily="34" charset="0"/>
              </a:rPr>
              <a:t>3</a:t>
            </a:r>
            <a:r>
              <a:rPr lang="en-US" altLang="en-US" dirty="0">
                <a:solidFill>
                  <a:srgbClr val="4E4CB4"/>
                </a:solidFill>
                <a:latin typeface="Arial" panose="020B0604020202020204" pitchFamily="34" charset="0"/>
                <a:cs typeface="Arial" panose="020B0604020202020204" pitchFamily="34" charset="0"/>
              </a:rPr>
              <a:t> Plants</a:t>
            </a:r>
            <a:endParaRPr lang="en-AU" dirty="0">
              <a:solidFill>
                <a:srgbClr val="4E4CB4"/>
              </a:solidFill>
            </a:endParaRPr>
          </a:p>
        </p:txBody>
      </p:sp>
      <p:sp>
        <p:nvSpPr>
          <p:cNvPr id="7" name="Google Shape;390;g847cf01710_0_68">
            <a:extLst>
              <a:ext uri="{FF2B5EF4-FFF2-40B4-BE49-F238E27FC236}">
                <a16:creationId xmlns:a16="http://schemas.microsoft.com/office/drawing/2014/main" id="{BFE2F450-A334-3B49-B3AF-E879BFA60ECD}"/>
              </a:ext>
            </a:extLst>
          </p:cNvPr>
          <p:cNvSpPr txBox="1">
            <a:spLocks noChangeArrowheads="1"/>
          </p:cNvSpPr>
          <p:nvPr/>
        </p:nvSpPr>
        <p:spPr bwMode="auto">
          <a:xfrm>
            <a:off x="228600" y="1752600"/>
            <a:ext cx="4495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glycolate pathway </a:t>
            </a:r>
            <a:r>
              <a:rPr lang="en-US" sz="2400" dirty="0">
                <a:latin typeface="Arial" panose="020B0604020202020204" pitchFamily="34" charset="0"/>
                <a:cs typeface="Arial" panose="020B0604020202020204" pitchFamily="34" charset="0"/>
              </a:rPr>
              <a:t>= converts two molecules of 2-phosphoglycolate to a molecule of serine and a molecule of CO</a:t>
            </a:r>
            <a:r>
              <a:rPr lang="en-US" sz="2400" baseline="-25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ATP- and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-consuming process </a:t>
            </a:r>
          </a:p>
          <a:p>
            <a:pPr lvl="1"/>
            <a:r>
              <a:rPr lang="en-US" sz="2400" dirty="0">
                <a:latin typeface="Arial" panose="020B0604020202020204" pitchFamily="34" charset="0"/>
                <a:cs typeface="Arial" panose="020B0604020202020204" pitchFamily="34" charset="0"/>
              </a:rPr>
              <a:t>results in loss of carbon as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by mitochondrial decarboxylation of glycine</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he figure shows a vertical series of three organelles: a chloroplast, a peroxisome, and a mitochondrion. The chloroplast has a light green background labeled chloroplast stroma and three stacks of green ovals. The Calvin cycle is shown in the upper center overlapping the edges of two stacks of green ovals. It has ribulose 1,5-bisphosphate at the top, a clockwise arrow pointing down to 3-phosphoglycerate the bottom, and a series of three arrows pointing back up to ribulose 1,5-bisphosphate. A curved arrow from a blue square labeled O 2 meets the downward arrow from ribulose 1,5-bisphosphate to 3-phosphoglycerate and then curves away to a light red box labeled 2-phosphoglycerate. 2-phosphoglycerate is shown as C bonded to 2 H, to O further bonded to a circle labeled P, and to C below that forms C O O minus. An arrow points down from 2-phosphoglycolate to glycolate with an arrow branching off to show the loss of P subscript i end subscript. Glycolate is shown as C bonded to 2 H and O H and to C below that forms C O O minus. An arrow points down to glycolate in the peroxisome, shown with the same structure. An arrow labeled glycolic acid oxidase points downward and is accompanied by a curved arrow that shows the addition of a blue box labeled O 2 and loss of H 2 O 2. This reaction yields glyoxylate, shown as a two-carbon chain of a top C forming C H O and a bottom C forming C O O minus. An arrow points down from glyoxylate to glycine and is joined by an arrow from serine to the right to a second arrow labeled transamination [further bonded N H 2]. Glycine is shown as a top C bonded to 2 H, to N H 3 with a positive charge on H, and to C below that forms C O O minus. An arrow points down from glycine to 2 glycine in the mitochondrion, shown with the same structure. An arrow labeled glycine decarboxylase curves down from 2 glycine and is met by a curved arrow showing the addition of N A D plus and loss of an orange oval labeled N A D H plus H plus before continuing to branch to show the loss of N H 3 and to a green box labeled C O 2 released in photorespiration. The main arrow meets a short arrow to serine, shown as C H 2 bonded to O H above and to C H to the right bonded to N H 3 above with a positive charge on H and to C O O minus to the right. An arrow points up from serine to serine in the peroxisome, shown with the same structure. An arrow up from serine branches to a curved arrow labeled transamination that yields glycine and to hydroxypyruvate above. Hydroxypyruvate is shown as C H 2 bonded to O H above and to C to the right double bonded to O above and bonded to C O O minus to the right. An arrow labeled alpha-hydroxy acid reductase points up to glycerate accompanied by a curved arrow showing the addition of an orange oval labeled N A D H plus H plus and loss of N A D plus. Glycerate is shown as C H 2 bonded to O H above and to C H to the right bonded to O H above and to C O O minus to the right. An arrow points up from glycerate in the peroxisome to glycerate in the chloroplast stroma, which is shown with the same shape. An arrow points up to 3-phosphoglycerate at the bottom of the Calvin cycle and is accompanied by a curved arrow showing the addition of an orange oval labeled A T P and loss of A D P.">
            <a:extLst>
              <a:ext uri="{FF2B5EF4-FFF2-40B4-BE49-F238E27FC236}">
                <a16:creationId xmlns:a16="http://schemas.microsoft.com/office/drawing/2014/main" id="{E891F16F-9AC8-CA48-8111-4955C3230251}"/>
              </a:ext>
            </a:extLst>
          </p:cNvPr>
          <p:cNvPicPr>
            <a:picLocks noChangeAspect="1"/>
          </p:cNvPicPr>
          <p:nvPr/>
        </p:nvPicPr>
        <p:blipFill>
          <a:blip r:embed="rId3"/>
          <a:stretch>
            <a:fillRect/>
          </a:stretch>
        </p:blipFill>
        <p:spPr>
          <a:xfrm>
            <a:off x="4953000" y="1600200"/>
            <a:ext cx="2721152" cy="5105400"/>
          </a:xfrm>
          <a:prstGeom prst="rect">
            <a:avLst/>
          </a:prstGeom>
        </p:spPr>
      </p:pic>
    </p:spTree>
    <p:extLst>
      <p:ext uri="{BB962C8B-B14F-4D97-AF65-F5344CB8AC3E}">
        <p14:creationId xmlns:p14="http://schemas.microsoft.com/office/powerpoint/2010/main" val="285238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9F0A-5E69-4DAC-B49E-0EBFC0B501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Light Energy Creates Good Electron Donors and Electron Acceptors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676400"/>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water is a poor electron donor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 0.816 V)</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NADH is a good electron donor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 -0.320 V)</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photosynthesis requires light energy to create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good electron donor and electron acceptor</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32301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A105-023B-4DEF-9D19-2FBDC692B32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Glycine Decarboxylase Complex</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66699" y="1524001"/>
            <a:ext cx="8610601"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glycine decarboxylase complex </a:t>
            </a:r>
            <a:r>
              <a:rPr lang="en-US" sz="2400" dirty="0">
                <a:latin typeface="Arial" panose="020B0604020202020204" pitchFamily="34" charset="0"/>
                <a:cs typeface="Arial" panose="020B0604020202020204" pitchFamily="34" charset="0"/>
              </a:rPr>
              <a:t>= catalyzes oxidative decarboxylation of glycine in the mitochondrial matrix</a:t>
            </a:r>
          </a:p>
          <a:p>
            <a:pPr lvl="1"/>
            <a:r>
              <a:rPr lang="en-US" sz="2400" dirty="0">
                <a:latin typeface="Arial" panose="020B0604020202020204" pitchFamily="34" charset="0"/>
                <a:cs typeface="Arial" panose="020B0604020202020204" pitchFamily="34" charset="0"/>
              </a:rPr>
              <a:t>makes up 50% of all proteins in the mitochondrial matrix in  photosynthetic parts of some plants</a:t>
            </a:r>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n arrow points down from glycine to 2 glycine in the mitochondrion, shown with the same structure. An arrow labeled glycine decarboxylase curves down from 2 glycine and is met by a curved arrow showing the addition of N A D plus and loss of an orange oval labeled N A D H plus H plus before continuing to branch to show the loss of N H 3 and to a green box labeled C O 2 released in photorespiration. The main arrow meets a short arrow to serine, shown as C H 2 bonded to O H above and to C H to the right bonded to N H 3 above with a positive charge on H and to C O O minus to the right.">
            <a:extLst>
              <a:ext uri="{FF2B5EF4-FFF2-40B4-BE49-F238E27FC236}">
                <a16:creationId xmlns:a16="http://schemas.microsoft.com/office/drawing/2014/main" id="{43D850C0-C248-434C-B236-04BE6FB5B671}"/>
              </a:ext>
            </a:extLst>
          </p:cNvPr>
          <p:cNvPicPr>
            <a:picLocks noChangeAspect="1"/>
          </p:cNvPicPr>
          <p:nvPr/>
        </p:nvPicPr>
        <p:blipFill>
          <a:blip r:embed="rId3"/>
          <a:stretch>
            <a:fillRect/>
          </a:stretch>
        </p:blipFill>
        <p:spPr>
          <a:xfrm>
            <a:off x="2357497" y="3429000"/>
            <a:ext cx="4677922" cy="3063875"/>
          </a:xfrm>
          <a:prstGeom prst="rect">
            <a:avLst/>
          </a:prstGeom>
        </p:spPr>
      </p:pic>
    </p:spTree>
    <p:extLst>
      <p:ext uri="{BB962C8B-B14F-4D97-AF65-F5344CB8AC3E}">
        <p14:creationId xmlns:p14="http://schemas.microsoft.com/office/powerpoint/2010/main" val="23876398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8A79-E464-400A-B373-64AE320E02C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Serine </a:t>
            </a:r>
            <a:r>
              <a:rPr lang="en-US" dirty="0" err="1">
                <a:solidFill>
                  <a:schemeClr val="tx1"/>
                </a:solidFill>
                <a:latin typeface="Arial" panose="020B0604020202020204" pitchFamily="34" charset="0"/>
                <a:cs typeface="Arial" panose="020B0604020202020204" pitchFamily="34" charset="0"/>
              </a:rPr>
              <a:t>Hydroxymethyltransferase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66699" y="1524000"/>
            <a:ext cx="86106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serine </a:t>
            </a:r>
            <a:r>
              <a:rPr lang="en-US" sz="2400" dirty="0" err="1">
                <a:latin typeface="Arial" panose="020B0604020202020204" pitchFamily="34" charset="0"/>
                <a:cs typeface="Arial" panose="020B0604020202020204" pitchFamily="34" charset="0"/>
              </a:rPr>
              <a:t>hydroxymethyltransferase</a:t>
            </a:r>
            <a:r>
              <a:rPr lang="en-US" sz="2400" dirty="0">
                <a:latin typeface="Arial" panose="020B0604020202020204" pitchFamily="34" charset="0"/>
                <a:cs typeface="Arial" panose="020B0604020202020204" pitchFamily="34" charset="0"/>
              </a:rPr>
              <a:t> = transfers the one-carbon unit from the glycine decarboxylase complex reaction from tetrahydrofolate to glycine, yielding serine</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6816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0B39-BEC1-401D-8EC7-0E5B4F81A588}"/>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The Net Reaction Catalyzed by the Glycine Decarboxylase Complex and Serine </a:t>
            </a:r>
            <a:r>
              <a:rPr lang="en-US" sz="3400" dirty="0" err="1">
                <a:solidFill>
                  <a:schemeClr val="tx1"/>
                </a:solidFill>
                <a:latin typeface="Arial" panose="020B0604020202020204" pitchFamily="34" charset="0"/>
                <a:cs typeface="Arial" panose="020B0604020202020204" pitchFamily="34" charset="0"/>
              </a:rPr>
              <a:t>Hydroxymethyltransferase</a:t>
            </a:r>
            <a:endParaRPr lang="en-AU" sz="3400"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66699" y="2133600"/>
                <a:ext cx="8610601"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net reaction is: </a:t>
                </a:r>
              </a:p>
              <a:p>
                <a:pPr marL="50800" indent="0">
                  <a:buNone/>
                </a:pPr>
                <a:endParaRPr lang="en-US" sz="2400" b="1" dirty="0">
                  <a:latin typeface="Arial" panose="020B0604020202020204" pitchFamily="34" charset="0"/>
                  <a:cs typeface="Arial" panose="020B0604020202020204" pitchFamily="34" charset="0"/>
                </a:endParaRPr>
              </a:p>
              <a:p>
                <a:pPr marL="50800" indent="0">
                  <a:buNone/>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 glycine +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serine +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NH</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 NADH + H</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650FAFBA-C04B-3C4A-8A6B-284CE6E98DD7}"/>
                  </a:ext>
                </a:extLst>
              </p:cNvPr>
              <p:cNvSpPr txBox="1">
                <a:spLocks noRot="1" noChangeAspect="1" noMove="1" noResize="1" noEditPoints="1" noAdjustHandles="1" noChangeArrowheads="1" noChangeShapeType="1" noTextEdit="1"/>
              </p:cNvSpPr>
              <p:nvPr/>
            </p:nvSpPr>
            <p:spPr bwMode="auto">
              <a:xfrm>
                <a:off x="266699" y="2133600"/>
                <a:ext cx="8610601" cy="4130675"/>
              </a:xfrm>
              <a:prstGeom prst="rect">
                <a:avLst/>
              </a:prstGeom>
              <a:blipFill>
                <a:blip r:embed="rId3"/>
                <a:stretch>
                  <a:fillRect l="-442"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0030769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A9789F66-B6B2-4012-A68F-2E2BB23415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7E1F596A-AA6E-439B-8652-C16043C6AE7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(10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5905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4F85-9F51-4246-AC0A-889998FCE21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Process of Photorespiration</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66699" y="1524000"/>
            <a:ext cx="86106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photorespiration = the combined activity of the rubisco oxygenase and the glycolate salvage pathway </a:t>
            </a:r>
          </a:p>
          <a:p>
            <a:pPr lvl="1"/>
            <a:r>
              <a:rPr lang="en-US" sz="2400" dirty="0">
                <a:latin typeface="Arial" panose="020B0604020202020204" pitchFamily="34" charset="0"/>
                <a:cs typeface="Arial" panose="020B0604020202020204" pitchFamily="34" charset="0"/>
              </a:rPr>
              <a:t>consumes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produces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does not conserve energy</a:t>
            </a:r>
          </a:p>
          <a:p>
            <a:pPr lvl="1"/>
            <a:r>
              <a:rPr lang="en-US" sz="2400" dirty="0">
                <a:latin typeface="Arial" panose="020B0604020202020204" pitchFamily="34" charset="0"/>
                <a:cs typeface="Arial" panose="020B0604020202020204" pitchFamily="34" charset="0"/>
              </a:rPr>
              <a:t>inhibits net biomass formation</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3666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DD69D-8A87-4716-B697-68DED9A4DD7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In C</a:t>
            </a:r>
            <a:r>
              <a:rPr lang="en-US" altLang="en-US" sz="3400" baseline="-25000" dirty="0">
                <a:solidFill>
                  <a:srgbClr val="4E4CB4"/>
                </a:solidFill>
                <a:latin typeface="Arial" panose="020B0604020202020204" pitchFamily="34" charset="0"/>
                <a:cs typeface="Arial" panose="020B0604020202020204" pitchFamily="34" charset="0"/>
              </a:rPr>
              <a:t>4</a:t>
            </a:r>
            <a:r>
              <a:rPr lang="en-US" altLang="en-US" sz="3400" dirty="0">
                <a:solidFill>
                  <a:srgbClr val="4E4CB4"/>
                </a:solidFill>
                <a:latin typeface="Arial" panose="020B0604020202020204" pitchFamily="34" charset="0"/>
                <a:cs typeface="Arial" panose="020B0604020202020204" pitchFamily="34" charset="0"/>
              </a:rPr>
              <a:t> Plants, CO</a:t>
            </a:r>
            <a:r>
              <a:rPr lang="en-US" altLang="en-US" sz="3400" baseline="-25000" dirty="0">
                <a:solidFill>
                  <a:srgbClr val="4E4CB4"/>
                </a:solidFill>
                <a:latin typeface="Arial" panose="020B0604020202020204" pitchFamily="34" charset="0"/>
                <a:cs typeface="Arial" panose="020B0604020202020204" pitchFamily="34" charset="0"/>
              </a:rPr>
              <a:t>2 </a:t>
            </a:r>
            <a:r>
              <a:rPr lang="en-US" altLang="en-US" sz="3400" dirty="0">
                <a:solidFill>
                  <a:srgbClr val="4E4CB4"/>
                </a:solidFill>
                <a:latin typeface="Arial" panose="020B0604020202020204" pitchFamily="34" charset="0"/>
                <a:cs typeface="Arial" panose="020B0604020202020204" pitchFamily="34" charset="0"/>
              </a:rPr>
              <a:t>Fixation and Rubisco Activity Are Spatially Separated</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FB8B7A5A-B0D7-CB4D-8865-F8E4C72112B5}"/>
              </a:ext>
            </a:extLst>
          </p:cNvPr>
          <p:cNvSpPr txBox="1">
            <a:spLocks noChangeArrowheads="1"/>
          </p:cNvSpPr>
          <p:nvPr/>
        </p:nvSpPr>
        <p:spPr bwMode="auto">
          <a:xfrm>
            <a:off x="457200" y="20574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4</a:t>
            </a:r>
            <a:r>
              <a:rPr lang="en-US" sz="2400" b="1" dirty="0">
                <a:latin typeface="Arial" panose="020B0604020202020204" pitchFamily="34" charset="0"/>
                <a:cs typeface="Arial" panose="020B0604020202020204" pitchFamily="34" charset="0"/>
              </a:rPr>
              <a:t> plants </a:t>
            </a:r>
            <a:r>
              <a:rPr lang="en-US" sz="2400" dirty="0">
                <a:latin typeface="Arial" panose="020B0604020202020204" pitchFamily="34" charset="0"/>
                <a:cs typeface="Arial" panose="020B0604020202020204" pitchFamily="34" charset="0"/>
              </a:rPr>
              <a:t>= plants that utilize a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-assimilation process to minimize photorespiration</a:t>
            </a:r>
          </a:p>
          <a:p>
            <a:pPr lvl="1"/>
            <a:r>
              <a:rPr lang="en-US" sz="2400" dirty="0">
                <a:latin typeface="Arial" panose="020B0604020202020204" pitchFamily="34" charset="0"/>
                <a:cs typeface="Arial" panose="020B0604020202020204" pitchFamily="34" charset="0"/>
              </a:rPr>
              <a:t>tropical plants and crops that grow at high light intensity and high temperatures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4</a:t>
            </a:r>
            <a:r>
              <a:rPr lang="en-US" sz="2400" b="1" dirty="0">
                <a:latin typeface="Arial" panose="020B0604020202020204" pitchFamily="34" charset="0"/>
                <a:cs typeface="Arial" panose="020B0604020202020204" pitchFamily="34" charset="0"/>
              </a:rPr>
              <a:t> pathway </a:t>
            </a:r>
            <a:r>
              <a:rPr lang="en-US" sz="2400" dirty="0">
                <a:latin typeface="Arial" panose="020B0604020202020204" pitchFamily="34" charset="0"/>
                <a:cs typeface="Arial" panose="020B0604020202020204" pitchFamily="34" charset="0"/>
              </a:rPr>
              <a:t>= the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-assimilation process</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6627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B6E6-2F4E-4DCF-BAC1-BB9B3A3BF7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Assimilation in C</a:t>
            </a:r>
            <a:r>
              <a:rPr lang="en-US" baseline="-25000" dirty="0">
                <a:solidFill>
                  <a:schemeClr val="tx1"/>
                </a:solidFill>
                <a:latin typeface="Arial" panose="020B0604020202020204" pitchFamily="34" charset="0"/>
                <a:cs typeface="Arial" panose="020B0604020202020204" pitchFamily="34" charset="0"/>
              </a:rPr>
              <a:t>4</a:t>
            </a:r>
            <a:r>
              <a:rPr lang="en-US" dirty="0">
                <a:solidFill>
                  <a:schemeClr val="tx1"/>
                </a:solidFill>
                <a:latin typeface="Arial" panose="020B0604020202020204" pitchFamily="34" charset="0"/>
                <a:cs typeface="Arial" panose="020B0604020202020204" pitchFamily="34" charset="0"/>
              </a:rPr>
              <a:t> Plants</a:t>
            </a:r>
            <a:endParaRPr lang="en-AU" dirty="0"/>
          </a:p>
        </p:txBody>
      </p:sp>
      <p:pic>
        <p:nvPicPr>
          <p:cNvPr id="7" name="Picture 6" descr="Part a is a micrograph that shows a mesophyll on top that has several square to rectangular stacks of horizontally aligned membranes with many membranes in between and several large black circles. There is a pale space between the mesophyll cell and a bundle sheath cell below. A series of seven vertical dark bands connecting the two cells are labeled plasmodesmata. The bundle sheath cell has layers of membranes that are more spread out and that do not form stacks.">
            <a:extLst>
              <a:ext uri="{FF2B5EF4-FFF2-40B4-BE49-F238E27FC236}">
                <a16:creationId xmlns:a16="http://schemas.microsoft.com/office/drawing/2014/main" id="{04FD4712-ACD0-874E-94A5-D0A24644BF1B}"/>
              </a:ext>
            </a:extLst>
          </p:cNvPr>
          <p:cNvPicPr>
            <a:picLocks noChangeAspect="1"/>
          </p:cNvPicPr>
          <p:nvPr/>
        </p:nvPicPr>
        <p:blipFill>
          <a:blip r:embed="rId3"/>
          <a:stretch>
            <a:fillRect/>
          </a:stretch>
        </p:blipFill>
        <p:spPr>
          <a:xfrm>
            <a:off x="560489" y="2133600"/>
            <a:ext cx="4276421" cy="4114800"/>
          </a:xfrm>
          <a:prstGeom prst="rect">
            <a:avLst/>
          </a:prstGeom>
        </p:spPr>
      </p:pic>
      <p:pic>
        <p:nvPicPr>
          <p:cNvPr id="3" name="Picture 2" descr="Part b shows a light red box labeled C O 2 (in air) with an arrow pointing down to H C O 3 minus accompanied by a curved arrow showing the addition of H 2 O and loss of H plus. An arrow points down from H C O 3 minus to join a cyclic series of reactions that begins in the mesophyll cell. This arrow joins at the twelve o’clock position. The arrow from H C O 3 minus meets an arrow labeled P E P carboxylase that runs from P E P at the ten o’clock position to oxaloacetate at the two o’clock position with an arrow branching away at the one o’clock position to show the loss of P subscript i end subscript. An arrow labeled malate dehydrogenase points down from oxaloacetate to malate and is accompanied by a curved arrow showing the addition of an orange oval labeled N A D P H plus H plus and loss of N A D P plus. An arrow points down from malate through a connection between the mesophyll cell to the bundle sheath cell below to another molecule of malate. The membranes between the plasmodesmata are labeled as plasma membranes. A curved arrow labeled malic enzyme points from malate to pyruvate at the eight o’clock position, just beneath the left-hand opening to the mesophyll cell above. This arrow is accompanied by a curved arrow showing the addition of N A D P plus and loss of an orange oval labeled N A D P plus H plus. A the bottom of the curved arrow, an arrow branches to show the loss of a light red box labeled C O 2 that joins with a curved arrow below labeled rubisco that curves from ribulose 1,5-bisphosphate on the left to 3-phosphoglycerate on the right. Another arrow curves from 3-phosphoglycerate back to ribulose 1,5-bisphosphate with an arrow branching off at the six o’clock position to show the loss of triose phosphates. Pyruvate at the upper left of the bundle sheath cell moves through the channel above into the bundle sheath cell, from which an arrow labeled pyruvate phosphate dikinase points up to P E P and is accompanied by an arrow showing the addition of an orange oval labeled A T P plus P lowercase i and loss of A M P plus P P subscript i end subscript. All data are approximate.">
            <a:extLst>
              <a:ext uri="{FF2B5EF4-FFF2-40B4-BE49-F238E27FC236}">
                <a16:creationId xmlns:a16="http://schemas.microsoft.com/office/drawing/2014/main" id="{6E407D81-2431-A748-B096-148CBCAA8573}"/>
              </a:ext>
            </a:extLst>
          </p:cNvPr>
          <p:cNvPicPr>
            <a:picLocks noChangeAspect="1"/>
          </p:cNvPicPr>
          <p:nvPr/>
        </p:nvPicPr>
        <p:blipFill>
          <a:blip r:embed="rId4"/>
          <a:stretch>
            <a:fillRect/>
          </a:stretch>
        </p:blipFill>
        <p:spPr>
          <a:xfrm>
            <a:off x="5229554" y="1143000"/>
            <a:ext cx="2835378" cy="5310664"/>
          </a:xfrm>
          <a:prstGeom prst="rect">
            <a:avLst/>
          </a:prstGeom>
        </p:spPr>
      </p:pic>
    </p:spTree>
    <p:extLst>
      <p:ext uri="{BB962C8B-B14F-4D97-AF65-F5344CB8AC3E}">
        <p14:creationId xmlns:p14="http://schemas.microsoft.com/office/powerpoint/2010/main" val="4828390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6E080-1982-4B9E-906E-0BBBD37B5B0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Phosphoenolpyruvate (PEP) Carboxylase Fixes CO</a:t>
            </a:r>
            <a:r>
              <a:rPr lang="en-US" baseline="-25000" dirty="0">
                <a:solidFill>
                  <a:schemeClr val="tx1"/>
                </a:solidFill>
                <a:latin typeface="Arial" panose="020B0604020202020204" pitchFamily="34" charset="0"/>
                <a:cs typeface="Arial" panose="020B0604020202020204" pitchFamily="34" charset="0"/>
              </a:rPr>
              <a:t>2</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66699" y="1600200"/>
            <a:ext cx="861060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phosphoenolpyruvate (PEP) carboxylase </a:t>
            </a:r>
            <a:r>
              <a:rPr lang="en-US" sz="2400" dirty="0">
                <a:latin typeface="Arial" panose="020B0604020202020204" pitchFamily="34" charset="0"/>
                <a:cs typeface="Arial" panose="020B0604020202020204" pitchFamily="34" charset="0"/>
              </a:rPr>
              <a:t>= catalyzes the fixation of CO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(as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into oxaloacetate in the cytosol of leaf mesophyll cells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C O 2 in the air reacts with H 2 O, giving off H plus. H C O 3 superscript minus enters the mesophyll cell. It reacts with P E P carboxylase to yield oxaloacetate while giving off P sub i.">
            <a:extLst>
              <a:ext uri="{FF2B5EF4-FFF2-40B4-BE49-F238E27FC236}">
                <a16:creationId xmlns:a16="http://schemas.microsoft.com/office/drawing/2014/main" id="{F66ECDFB-862F-2140-B357-C47FF487CF9A}"/>
              </a:ext>
            </a:extLst>
          </p:cNvPr>
          <p:cNvPicPr>
            <a:picLocks noChangeAspect="1"/>
          </p:cNvPicPr>
          <p:nvPr/>
        </p:nvPicPr>
        <p:blipFill>
          <a:blip r:embed="rId3"/>
          <a:stretch>
            <a:fillRect/>
          </a:stretch>
        </p:blipFill>
        <p:spPr>
          <a:xfrm>
            <a:off x="2442626" y="3200400"/>
            <a:ext cx="4258747" cy="3040063"/>
          </a:xfrm>
          <a:prstGeom prst="rect">
            <a:avLst/>
          </a:prstGeom>
        </p:spPr>
      </p:pic>
    </p:spTree>
    <p:extLst>
      <p:ext uri="{BB962C8B-B14F-4D97-AF65-F5344CB8AC3E}">
        <p14:creationId xmlns:p14="http://schemas.microsoft.com/office/powerpoint/2010/main" val="1682632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6AB7-2DA9-46BB-B623-26A18E23097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Reduction or Transamination of Oxaloacetate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66699" y="1600200"/>
            <a:ext cx="34671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oxaloacetate undergoes either:</a:t>
            </a:r>
          </a:p>
          <a:p>
            <a:pPr lvl="1"/>
            <a:r>
              <a:rPr lang="en-US" sz="2400" dirty="0">
                <a:latin typeface="Arial" panose="020B0604020202020204" pitchFamily="34" charset="0"/>
                <a:cs typeface="Arial" panose="020B0604020202020204" pitchFamily="34" charset="0"/>
              </a:rPr>
              <a:t>reduction to malate by malate dehydrogenase in a reaction that requires NADPH</a:t>
            </a:r>
          </a:p>
          <a:p>
            <a:pPr lvl="1"/>
            <a:r>
              <a:rPr lang="en-US" sz="2400" dirty="0">
                <a:latin typeface="Arial" panose="020B0604020202020204" pitchFamily="34" charset="0"/>
                <a:cs typeface="Arial" panose="020B0604020202020204" pitchFamily="34" charset="0"/>
              </a:rPr>
              <a:t>transamination to aspartate</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Oxaloacetate reacts with N A D P H plus H superscript plus and malate dehydrogenase to yield malate. N A D P plus is a byproduct.">
            <a:extLst>
              <a:ext uri="{FF2B5EF4-FFF2-40B4-BE49-F238E27FC236}">
                <a16:creationId xmlns:a16="http://schemas.microsoft.com/office/drawing/2014/main" id="{F66ECDFB-862F-2140-B357-C47FF487CF9A}"/>
              </a:ext>
            </a:extLst>
          </p:cNvPr>
          <p:cNvPicPr>
            <a:picLocks noChangeAspect="1"/>
          </p:cNvPicPr>
          <p:nvPr/>
        </p:nvPicPr>
        <p:blipFill>
          <a:blip r:embed="rId3"/>
          <a:stretch>
            <a:fillRect/>
          </a:stretch>
        </p:blipFill>
        <p:spPr>
          <a:xfrm>
            <a:off x="4491255" y="1628409"/>
            <a:ext cx="4072726" cy="3647679"/>
          </a:xfrm>
          <a:prstGeom prst="rect">
            <a:avLst/>
          </a:prstGeom>
        </p:spPr>
      </p:pic>
    </p:spTree>
    <p:extLst>
      <p:ext uri="{BB962C8B-B14F-4D97-AF65-F5344CB8AC3E}">
        <p14:creationId xmlns:p14="http://schemas.microsoft.com/office/powerpoint/2010/main" val="39191723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F3A27-C7AE-45F7-96C7-6324A3D8AFA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and Decarboxylation of Malate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61949" y="1524000"/>
            <a:ext cx="398145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malate passes through plasmodesmata into neighboring bundle-sheath cells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malic enzyme </a:t>
            </a:r>
            <a:r>
              <a:rPr lang="en-US" sz="2400" dirty="0">
                <a:latin typeface="Arial" panose="020B0604020202020204" pitchFamily="34" charset="0"/>
                <a:cs typeface="Arial" panose="020B0604020202020204" pitchFamily="34" charset="0"/>
              </a:rPr>
              <a:t>= catalyzes the oxidation and decarboxylation of malate to yield pyruvate and CO</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reduces NADP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NADPH  </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Malate and N A D P plus react to yield malic enzyme with N A D P H plus H superscript plus as byproducts. The enzyme gives off C O 2 to become pyruvate. The pyruvate pases through the plasma membranes andinto the mesophyll cells.">
            <a:extLst>
              <a:ext uri="{FF2B5EF4-FFF2-40B4-BE49-F238E27FC236}">
                <a16:creationId xmlns:a16="http://schemas.microsoft.com/office/drawing/2014/main" id="{F66ECDFB-862F-2140-B357-C47FF487CF9A}"/>
              </a:ext>
            </a:extLst>
          </p:cNvPr>
          <p:cNvPicPr>
            <a:picLocks noChangeAspect="1"/>
          </p:cNvPicPr>
          <p:nvPr/>
        </p:nvPicPr>
        <p:blipFill>
          <a:blip r:embed="rId3"/>
          <a:stretch>
            <a:fillRect/>
          </a:stretch>
        </p:blipFill>
        <p:spPr>
          <a:xfrm>
            <a:off x="4478684" y="2079854"/>
            <a:ext cx="4360875" cy="2698292"/>
          </a:xfrm>
          <a:prstGeom prst="rect">
            <a:avLst/>
          </a:prstGeom>
        </p:spPr>
      </p:pic>
    </p:spTree>
    <p:extLst>
      <p:ext uri="{BB962C8B-B14F-4D97-AF65-F5344CB8AC3E}">
        <p14:creationId xmlns:p14="http://schemas.microsoft.com/office/powerpoint/2010/main" val="3300725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84;g7fe2cbe272_0_35" descr="Icon P 3">
            <a:extLst>
              <a:ext uri="{FF2B5EF4-FFF2-40B4-BE49-F238E27FC236}">
                <a16:creationId xmlns:a16="http://schemas.microsoft.com/office/drawing/2014/main" id="{E26F84E6-1E24-401A-A78B-C96E0F1D9D4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42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660AF36-A57A-40CB-AEB3-B3D09B80E75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light-driven flow of electrons through specialized protein carriers is coupled to ATP synthesis. </a:t>
            </a:r>
            <a:r>
              <a:rPr lang="en-US" sz="2400" dirty="0">
                <a:latin typeface="Arial" panose="020B0604020202020204" pitchFamily="34" charset="0"/>
                <a:cs typeface="Arial" panose="020B0604020202020204" pitchFamily="34" charset="0"/>
              </a:rPr>
              <a:t>A strong reducing agent (NADPH) is also produced, and simultaneously, water is oxidized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which is released into the atmosphere. </a:t>
            </a:r>
            <a:endParaRPr lang="en-US"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9314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95AC0-EC2C-4583-9407-C9D5B910C1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Transamination of Aspartate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61949" y="1524000"/>
            <a:ext cx="83248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aspartate passes through plasmodesmata into neighboring bundle-sheath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aspartate is </a:t>
            </a:r>
            <a:r>
              <a:rPr lang="en-US" sz="2400" dirty="0" err="1">
                <a:latin typeface="Arial" panose="020B0604020202020204" pitchFamily="34" charset="0"/>
                <a:cs typeface="Arial" panose="020B0604020202020204" pitchFamily="34" charset="0"/>
              </a:rPr>
              <a:t>transaminated</a:t>
            </a:r>
            <a:r>
              <a:rPr lang="en-US" sz="2400" dirty="0">
                <a:latin typeface="Arial" panose="020B0604020202020204" pitchFamily="34" charset="0"/>
                <a:cs typeface="Arial" panose="020B0604020202020204" pitchFamily="34" charset="0"/>
              </a:rPr>
              <a:t> to form oxaloacetate and reduced to malate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is released by malic enzyme or PEP </a:t>
            </a:r>
            <a:r>
              <a:rPr lang="en-US" sz="2400" dirty="0" err="1">
                <a:latin typeface="Arial" panose="020B0604020202020204" pitchFamily="34" charset="0"/>
                <a:cs typeface="Arial" panose="020B0604020202020204" pitchFamily="34" charset="0"/>
              </a:rPr>
              <a:t>carboxykinase</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02638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B70B-DED0-4518-AE1F-90AEA72EB92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Rubisco Fixes CO</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as in C</a:t>
            </a:r>
            <a:r>
              <a:rPr lang="en-US" baseline="-25000" dirty="0">
                <a:solidFill>
                  <a:schemeClr val="tx1"/>
                </a:solidFill>
                <a:latin typeface="Arial" panose="020B0604020202020204" pitchFamily="34" charset="0"/>
                <a:cs typeface="Arial" panose="020B0604020202020204" pitchFamily="34" charset="0"/>
              </a:rPr>
              <a:t>3 </a:t>
            </a:r>
            <a:r>
              <a:rPr lang="en-US" dirty="0">
                <a:solidFill>
                  <a:schemeClr val="tx1"/>
                </a:solidFill>
                <a:latin typeface="Arial" panose="020B0604020202020204" pitchFamily="34" charset="0"/>
                <a:cs typeface="Arial" panose="020B0604020202020204" pitchFamily="34" charset="0"/>
              </a:rPr>
              <a:t>Plants</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61949" y="1524001"/>
            <a:ext cx="832485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rubisco incorporates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into C-1 of 3-phosphoglycerate</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C O 2 reacts with rubisco in the cycle. This yields 3-phosphoglycerate. The cycle continues, giving off triose phosphates to yield ribulose 1, 5-bisphosphate. The cycle continues back to rubisco.">
            <a:extLst>
              <a:ext uri="{FF2B5EF4-FFF2-40B4-BE49-F238E27FC236}">
                <a16:creationId xmlns:a16="http://schemas.microsoft.com/office/drawing/2014/main" id="{C2712832-271C-F74E-A1D9-C9A500E51373}"/>
              </a:ext>
            </a:extLst>
          </p:cNvPr>
          <p:cNvPicPr>
            <a:picLocks noChangeAspect="1"/>
          </p:cNvPicPr>
          <p:nvPr/>
        </p:nvPicPr>
        <p:blipFill>
          <a:blip r:embed="rId3"/>
          <a:stretch>
            <a:fillRect/>
          </a:stretch>
        </p:blipFill>
        <p:spPr>
          <a:xfrm>
            <a:off x="1519058" y="2524137"/>
            <a:ext cx="6010632" cy="3130538"/>
          </a:xfrm>
          <a:prstGeom prst="rect">
            <a:avLst/>
          </a:prstGeom>
        </p:spPr>
      </p:pic>
    </p:spTree>
    <p:extLst>
      <p:ext uri="{BB962C8B-B14F-4D97-AF65-F5344CB8AC3E}">
        <p14:creationId xmlns:p14="http://schemas.microsoft.com/office/powerpoint/2010/main" val="20046661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597B-6A8A-444D-94CF-EA18612A691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Pyruvate Phosphate </a:t>
            </a:r>
            <a:r>
              <a:rPr lang="en-US" dirty="0" err="1">
                <a:solidFill>
                  <a:schemeClr val="tx1"/>
                </a:solidFill>
                <a:latin typeface="Arial" panose="020B0604020202020204" pitchFamily="34" charset="0"/>
                <a:cs typeface="Arial" panose="020B0604020202020204" pitchFamily="34" charset="0"/>
              </a:rPr>
              <a:t>Dikinase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61949" y="1524000"/>
            <a:ext cx="36766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pyruvate is transferred back to the mesophyll cells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pyruvate phosphate </a:t>
            </a:r>
            <a:r>
              <a:rPr lang="en-US" sz="2400" b="1" dirty="0" err="1">
                <a:latin typeface="Arial" panose="020B0604020202020204" pitchFamily="34" charset="0"/>
                <a:cs typeface="Arial" panose="020B0604020202020204" pitchFamily="34" charset="0"/>
              </a:rPr>
              <a:t>dikinase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conversion of pyruvate to PEP</a:t>
            </a:r>
            <a:endParaRPr lang="en-US" sz="2400" dirty="0"/>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Pyruvate enters the mesopyll cell. It reacts with A T P plus P sub i and pyruvate phosphate dikinase to yield P E P with byproducts AMP plus P P sub i. P E P continues the cycle to P E P carboxylase.">
            <a:extLst>
              <a:ext uri="{FF2B5EF4-FFF2-40B4-BE49-F238E27FC236}">
                <a16:creationId xmlns:a16="http://schemas.microsoft.com/office/drawing/2014/main" id="{F66ECDFB-862F-2140-B357-C47FF487CF9A}"/>
              </a:ext>
            </a:extLst>
          </p:cNvPr>
          <p:cNvPicPr>
            <a:picLocks noChangeAspect="1"/>
          </p:cNvPicPr>
          <p:nvPr/>
        </p:nvPicPr>
        <p:blipFill>
          <a:blip r:embed="rId3"/>
          <a:stretch>
            <a:fillRect/>
          </a:stretch>
        </p:blipFill>
        <p:spPr>
          <a:xfrm>
            <a:off x="4613199" y="1271016"/>
            <a:ext cx="3176617" cy="5029200"/>
          </a:xfrm>
          <a:prstGeom prst="rect">
            <a:avLst/>
          </a:prstGeom>
        </p:spPr>
      </p:pic>
    </p:spTree>
    <p:extLst>
      <p:ext uri="{BB962C8B-B14F-4D97-AF65-F5344CB8AC3E}">
        <p14:creationId xmlns:p14="http://schemas.microsoft.com/office/powerpoint/2010/main" val="8109710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B319D2EC-7201-4239-9B17-25CE41F4B0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513B998B-767C-48DA-8356-DF7E3FC1DDF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(11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3975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A4A5-BB7E-487E-B87F-7EEADC4B2E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High Concentrations of CO</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Are Released From Malate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409574" y="1676400"/>
            <a:ext cx="83248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release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from malate in the bundle-sheath cells yields a sufficiently high local concentration of CO</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allows rubisco to function near its maximal rate</a:t>
            </a:r>
          </a:p>
          <a:p>
            <a:pPr lvl="1"/>
            <a:r>
              <a:rPr lang="en-US" sz="2400" dirty="0">
                <a:latin typeface="Arial" panose="020B0604020202020204" pitchFamily="34" charset="0"/>
                <a:cs typeface="Arial" panose="020B0604020202020204" pitchFamily="34" charset="0"/>
              </a:rPr>
              <a:t>suppresses rubisco’s oxygenase activity</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9707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8227FA40-472C-478A-BEFC-C9BCDD76BE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45A074B0-3DCF-4936-A779-1876E3B31C1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(12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1888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0DD6-4CD4-43EA-BA41-0C2606E3573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Energy Cost of CO</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Assimilation</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409574" y="1676400"/>
            <a:ext cx="83248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plants need five ATP molecules to assimilate one molecule of CO</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endParaRPr lang="en-US" sz="2400" baseline="-25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plants need three ATP molecules</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4347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8FAF-2A40-40CC-AF92-EA3DDD2EB351}"/>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In CAM Plants, CO</a:t>
            </a:r>
            <a:r>
              <a:rPr lang="en-US" altLang="en-US" sz="3600" baseline="-25000" dirty="0">
                <a:solidFill>
                  <a:srgbClr val="4E4CB4"/>
                </a:solidFill>
                <a:latin typeface="Arial" panose="020B0604020202020204" pitchFamily="34" charset="0"/>
                <a:cs typeface="Arial" panose="020B0604020202020204" pitchFamily="34" charset="0"/>
              </a:rPr>
              <a:t>2</a:t>
            </a:r>
            <a:r>
              <a:rPr lang="en-US" altLang="en-US" sz="3600" dirty="0">
                <a:solidFill>
                  <a:srgbClr val="4E4CB4"/>
                </a:solidFill>
                <a:latin typeface="Arial" panose="020B0604020202020204" pitchFamily="34" charset="0"/>
                <a:cs typeface="Arial" panose="020B0604020202020204" pitchFamily="34" charset="0"/>
              </a:rPr>
              <a:t> Capture and Rubisco Action Are Temporally Separated</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FB8B7A5A-B0D7-CB4D-8865-F8E4C72112B5}"/>
              </a:ext>
            </a:extLst>
          </p:cNvPr>
          <p:cNvSpPr txBox="1">
            <a:spLocks noChangeArrowheads="1"/>
          </p:cNvSpPr>
          <p:nvPr/>
        </p:nvSpPr>
        <p:spPr bwMode="auto">
          <a:xfrm>
            <a:off x="457200" y="21336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CAM plants </a:t>
            </a:r>
            <a:r>
              <a:rPr lang="en-US" sz="2400" dirty="0">
                <a:latin typeface="Arial" panose="020B0604020202020204" pitchFamily="34" charset="0"/>
                <a:cs typeface="Arial" panose="020B0604020202020204" pitchFamily="34" charset="0"/>
              </a:rPr>
              <a:t>= plants that fix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into malate in the dark and store it in vacuoles until daylight, when the stored malate serves as a source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for rubisco</a:t>
            </a:r>
          </a:p>
          <a:p>
            <a:pPr lvl="1"/>
            <a:r>
              <a:rPr lang="en-US" sz="2400" dirty="0">
                <a:latin typeface="Arial" panose="020B0604020202020204" pitchFamily="34" charset="0"/>
                <a:cs typeface="Arial" panose="020B0604020202020204" pitchFamily="34" charset="0"/>
              </a:rPr>
              <a:t>succulents such as cactus and pineapple</a:t>
            </a:r>
          </a:p>
          <a:p>
            <a:pPr lvl="1"/>
            <a:r>
              <a:rPr lang="en-US" sz="2400" dirty="0">
                <a:latin typeface="Arial" panose="020B0604020202020204" pitchFamily="34" charset="0"/>
                <a:cs typeface="Arial" panose="020B0604020202020204" pitchFamily="34" charset="0"/>
              </a:rPr>
              <a:t>reduces loss of water vapor through stomata</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221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4D31-142E-42D5-A311-00DCFB36DD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Comparison of C</a:t>
            </a:r>
            <a:r>
              <a:rPr lang="en-US" baseline="-25000" dirty="0">
                <a:solidFill>
                  <a:schemeClr val="tx1"/>
                </a:solidFill>
                <a:latin typeface="Arial" panose="020B0604020202020204" pitchFamily="34" charset="0"/>
                <a:cs typeface="Arial" panose="020B0604020202020204" pitchFamily="34" charset="0"/>
              </a:rPr>
              <a:t>3</a:t>
            </a:r>
            <a:r>
              <a:rPr lang="en-US" dirty="0">
                <a:solidFill>
                  <a:schemeClr val="tx1"/>
                </a:solidFill>
                <a:latin typeface="Arial" panose="020B0604020202020204" pitchFamily="34" charset="0"/>
                <a:cs typeface="Arial" panose="020B0604020202020204" pitchFamily="34" charset="0"/>
              </a:rPr>
              <a:t>, C</a:t>
            </a:r>
            <a:r>
              <a:rPr lang="en-US" baseline="-25000" dirty="0">
                <a:solidFill>
                  <a:schemeClr val="tx1"/>
                </a:solidFill>
                <a:latin typeface="Arial" panose="020B0604020202020204" pitchFamily="34" charset="0"/>
                <a:cs typeface="Arial" panose="020B0604020202020204" pitchFamily="34" charset="0"/>
              </a:rPr>
              <a:t>4</a:t>
            </a:r>
            <a:r>
              <a:rPr lang="en-US" dirty="0">
                <a:solidFill>
                  <a:schemeClr val="tx1"/>
                </a:solidFill>
                <a:latin typeface="Arial" panose="020B0604020202020204" pitchFamily="34" charset="0"/>
                <a:cs typeface="Arial" panose="020B0604020202020204" pitchFamily="34" charset="0"/>
              </a:rPr>
              <a:t>,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CAM Plants</a:t>
            </a:r>
            <a:endParaRPr lang="en-AU" dirty="0"/>
          </a:p>
        </p:txBody>
      </p:sp>
      <p:sp>
        <p:nvSpPr>
          <p:cNvPr id="4" name="TextBox 3">
            <a:extLst>
              <a:ext uri="{FF2B5EF4-FFF2-40B4-BE49-F238E27FC236}">
                <a16:creationId xmlns:a16="http://schemas.microsoft.com/office/drawing/2014/main" id="{089609E9-CD81-4999-931F-6372CD448C87}"/>
              </a:ext>
            </a:extLst>
          </p:cNvPr>
          <p:cNvSpPr txBox="1"/>
          <p:nvPr/>
        </p:nvSpPr>
        <p:spPr>
          <a:xfrm>
            <a:off x="152400" y="1353422"/>
            <a:ext cx="8763000"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20-1 Comparison of C</a:t>
            </a:r>
            <a:r>
              <a:rPr lang="en-US" sz="1800" b="1" baseline="-25000" dirty="0">
                <a:solidFill>
                  <a:schemeClr val="bg1"/>
                </a:solidFill>
              </a:rPr>
              <a:t>3</a:t>
            </a:r>
            <a:r>
              <a:rPr lang="en-US" sz="1800" b="1" dirty="0">
                <a:solidFill>
                  <a:schemeClr val="bg1"/>
                </a:solidFill>
              </a:rPr>
              <a:t>, C</a:t>
            </a:r>
            <a:r>
              <a:rPr lang="en-US" sz="1800" b="1" baseline="-25000" dirty="0">
                <a:solidFill>
                  <a:schemeClr val="bg1"/>
                </a:solidFill>
              </a:rPr>
              <a:t>4</a:t>
            </a:r>
            <a:r>
              <a:rPr lang="en-US" sz="1800" b="1" dirty="0">
                <a:solidFill>
                  <a:schemeClr val="bg1"/>
                </a:solidFill>
              </a:rPr>
              <a:t>, and CAM Plants</a:t>
            </a:r>
          </a:p>
        </p:txBody>
      </p:sp>
      <p:graphicFrame>
        <p:nvGraphicFramePr>
          <p:cNvPr id="3" name="Table 2">
            <a:extLst>
              <a:ext uri="{FF2B5EF4-FFF2-40B4-BE49-F238E27FC236}">
                <a16:creationId xmlns:a16="http://schemas.microsoft.com/office/drawing/2014/main" id="{4B660A29-C660-473E-9521-F6D854DA47C7}"/>
              </a:ext>
            </a:extLst>
          </p:cNvPr>
          <p:cNvGraphicFramePr>
            <a:graphicFrameLocks noGrp="1"/>
          </p:cNvGraphicFramePr>
          <p:nvPr>
            <p:extLst>
              <p:ext uri="{D42A27DB-BD31-4B8C-83A1-F6EECF244321}">
                <p14:modId xmlns:p14="http://schemas.microsoft.com/office/powerpoint/2010/main" val="3205446682"/>
              </p:ext>
            </p:extLst>
          </p:nvPr>
        </p:nvGraphicFramePr>
        <p:xfrm>
          <a:off x="152400" y="1732280"/>
          <a:ext cx="8763000" cy="504952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360714648"/>
                    </a:ext>
                  </a:extLst>
                </a:gridCol>
                <a:gridCol w="1752600">
                  <a:extLst>
                    <a:ext uri="{9D8B030D-6E8A-4147-A177-3AD203B41FA5}">
                      <a16:colId xmlns:a16="http://schemas.microsoft.com/office/drawing/2014/main" val="1077386754"/>
                    </a:ext>
                  </a:extLst>
                </a:gridCol>
                <a:gridCol w="2514600">
                  <a:extLst>
                    <a:ext uri="{9D8B030D-6E8A-4147-A177-3AD203B41FA5}">
                      <a16:colId xmlns:a16="http://schemas.microsoft.com/office/drawing/2014/main" val="3872059930"/>
                    </a:ext>
                  </a:extLst>
                </a:gridCol>
                <a:gridCol w="2133600">
                  <a:extLst>
                    <a:ext uri="{9D8B030D-6E8A-4147-A177-3AD203B41FA5}">
                      <a16:colId xmlns:a16="http://schemas.microsoft.com/office/drawing/2014/main" val="3445092120"/>
                    </a:ext>
                  </a:extLst>
                </a:gridCol>
              </a:tblGrid>
              <a:tr h="370840">
                <a:tc>
                  <a:txBody>
                    <a:bodyPr/>
                    <a:lstStyle/>
                    <a:p>
                      <a:endParaRPr lang="en-US" sz="1200" dirty="0">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ysClr val="windowText" lastClr="000000"/>
                          </a:solidFill>
                        </a:rPr>
                        <a:t>C</a:t>
                      </a:r>
                      <a:r>
                        <a:rPr lang="en-US" sz="1200" baseline="-25000" dirty="0">
                          <a:solidFill>
                            <a:sysClr val="windowText" lastClr="000000"/>
                          </a:solidFill>
                        </a:rPr>
                        <a:t>3</a:t>
                      </a:r>
                      <a:r>
                        <a:rPr lang="en-US" sz="1200" dirty="0">
                          <a:solidFill>
                            <a:sysClr val="windowText" lastClr="000000"/>
                          </a:solidFill>
                        </a:rPr>
                        <a:t> Plants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ysClr val="windowText" lastClr="000000"/>
                          </a:solidFill>
                        </a:rPr>
                        <a:t>C</a:t>
                      </a:r>
                      <a:r>
                        <a:rPr lang="en-US" sz="1200" baseline="-25000" dirty="0">
                          <a:solidFill>
                            <a:sysClr val="windowText" lastClr="000000"/>
                          </a:solidFill>
                        </a:rPr>
                        <a:t>4</a:t>
                      </a:r>
                      <a:r>
                        <a:rPr lang="en-US" sz="1200" dirty="0">
                          <a:solidFill>
                            <a:sysClr val="windowText" lastClr="000000"/>
                          </a:solidFill>
                        </a:rPr>
                        <a:t> Plants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ysClr val="windowText" lastClr="000000"/>
                          </a:solidFill>
                        </a:rPr>
                        <a:t>CAM Plants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2770523916"/>
                  </a:ext>
                </a:extLst>
              </a:tr>
              <a:tr h="370840">
                <a:tc>
                  <a:txBody>
                    <a:bodyPr/>
                    <a:lstStyle/>
                    <a:p>
                      <a:r>
                        <a:rPr lang="en-US" sz="1200" dirty="0"/>
                        <a:t>Examples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Spinach, pea, rice, wheat, beans, most trees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Maize (corn), sugarcane, crabgrass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Cactus, prickly pear, orchid, pineapple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9487321"/>
                  </a:ext>
                </a:extLst>
              </a:tr>
              <a:tr h="370840">
                <a:tc>
                  <a:txBody>
                    <a:bodyPr/>
                    <a:lstStyle/>
                    <a:p>
                      <a:r>
                        <a:rPr lang="en-US" sz="1200" dirty="0"/>
                        <a:t>Most efficient environment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15 to 25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Hot and dry; 30 to 47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Extremely dry; 35 °C</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8476383"/>
                  </a:ext>
                </a:extLst>
              </a:tr>
              <a:tr h="370840">
                <a:tc>
                  <a:txBody>
                    <a:bodyPr/>
                    <a:lstStyle/>
                    <a:p>
                      <a:r>
                        <a:rPr lang="en-US" sz="1200" dirty="0"/>
                        <a:t>Path of CO</a:t>
                      </a:r>
                      <a:r>
                        <a:rPr lang="en-US" sz="1200" baseline="-25000" dirty="0"/>
                        <a:t>2</a:t>
                      </a:r>
                      <a:r>
                        <a:rPr lang="en-US" sz="1200" dirty="0"/>
                        <a:t> fixation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C</a:t>
                      </a:r>
                      <a:r>
                        <a:rPr lang="en-US" sz="1200" baseline="-25000" dirty="0"/>
                        <a:t>3</a:t>
                      </a:r>
                      <a:r>
                        <a:rPr lang="en-US" sz="1200" dirty="0"/>
                        <a:t> photosynthesis only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Sequential C</a:t>
                      </a:r>
                      <a:r>
                        <a:rPr lang="en-US" sz="1200" baseline="-25000" dirty="0"/>
                        <a:t>4</a:t>
                      </a:r>
                      <a:r>
                        <a:rPr lang="en-US" sz="1200" dirty="0"/>
                        <a:t> and C</a:t>
                      </a:r>
                      <a:r>
                        <a:rPr lang="en-US" sz="1200" baseline="-25000" dirty="0"/>
                        <a:t>3</a:t>
                      </a:r>
                      <a:r>
                        <a:rPr lang="en-US" sz="1200" dirty="0"/>
                        <a:t> cycles spatially separated: C</a:t>
                      </a:r>
                      <a:r>
                        <a:rPr lang="en-US" sz="1200" baseline="-25000" dirty="0"/>
                        <a:t>4</a:t>
                      </a:r>
                      <a:r>
                        <a:rPr lang="en-US" sz="1200" dirty="0"/>
                        <a:t> in mesophyll cells followed by C</a:t>
                      </a:r>
                      <a:r>
                        <a:rPr lang="en-US" sz="1200" baseline="-25000" dirty="0"/>
                        <a:t>3</a:t>
                      </a:r>
                      <a:r>
                        <a:rPr lang="en-US" sz="1200" dirty="0"/>
                        <a:t> in bundle-sheath cells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C</a:t>
                      </a:r>
                      <a:r>
                        <a:rPr lang="en-US" sz="1200" baseline="-25000" dirty="0"/>
                        <a:t>3</a:t>
                      </a:r>
                      <a:r>
                        <a:rPr lang="en-US" sz="1200" dirty="0"/>
                        <a:t> and C</a:t>
                      </a:r>
                      <a:r>
                        <a:rPr lang="en-US" sz="1200" baseline="-25000" dirty="0"/>
                        <a:t>4</a:t>
                      </a:r>
                      <a:r>
                        <a:rPr lang="en-US" sz="1200" dirty="0"/>
                        <a:t> cycles, separated spatially and temporally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0164261"/>
                  </a:ext>
                </a:extLst>
              </a:tr>
              <a:tr h="370840">
                <a:tc>
                  <a:txBody>
                    <a:bodyPr/>
                    <a:lstStyle/>
                    <a:p>
                      <a:r>
                        <a:rPr lang="en-US" sz="1200" dirty="0"/>
                        <a:t>Cell type involved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Mesophyll cells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C</a:t>
                      </a:r>
                      <a:r>
                        <a:rPr lang="en-US" sz="1200" baseline="-25000" dirty="0"/>
                        <a:t>4</a:t>
                      </a:r>
                      <a:r>
                        <a:rPr lang="en-US" sz="1200" dirty="0"/>
                        <a:t> in mesophyll cells, C</a:t>
                      </a:r>
                      <a:r>
                        <a:rPr lang="en-US" sz="1200" baseline="-25000" dirty="0"/>
                        <a:t>3</a:t>
                      </a:r>
                      <a:r>
                        <a:rPr lang="en-US" sz="1200" dirty="0"/>
                        <a:t> in bundle-sheath cells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C</a:t>
                      </a:r>
                      <a:r>
                        <a:rPr lang="en-US" sz="1200" baseline="-25000" dirty="0"/>
                        <a:t>3</a:t>
                      </a:r>
                      <a:r>
                        <a:rPr lang="en-US" sz="1200" dirty="0"/>
                        <a:t> and C</a:t>
                      </a:r>
                      <a:r>
                        <a:rPr lang="en-US" sz="1200" baseline="-25000" dirty="0"/>
                        <a:t>4</a:t>
                      </a:r>
                      <a:r>
                        <a:rPr lang="en-US" sz="1200" dirty="0"/>
                        <a:t> in the same mesophyll cells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5418712"/>
                  </a:ext>
                </a:extLst>
              </a:tr>
              <a:tr h="370840">
                <a:tc>
                  <a:txBody>
                    <a:bodyPr/>
                    <a:lstStyle/>
                    <a:p>
                      <a:r>
                        <a:rPr lang="en-US" sz="1200" dirty="0"/>
                        <a:t>Light conditions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Light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Light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C</a:t>
                      </a:r>
                      <a:r>
                        <a:rPr lang="en-US" sz="1200" baseline="-25000" dirty="0"/>
                        <a:t>3</a:t>
                      </a:r>
                      <a:r>
                        <a:rPr lang="en-US" sz="1200" dirty="0"/>
                        <a:t> in light; C</a:t>
                      </a:r>
                      <a:r>
                        <a:rPr lang="en-US" sz="1200" baseline="-25000" dirty="0"/>
                        <a:t>4</a:t>
                      </a:r>
                      <a:r>
                        <a:rPr lang="en-US" sz="1200" dirty="0"/>
                        <a:t> in in dark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6869518"/>
                  </a:ext>
                </a:extLst>
              </a:tr>
              <a:tr h="370840">
                <a:tc>
                  <a:txBody>
                    <a:bodyPr/>
                    <a:lstStyle/>
                    <a:p>
                      <a:r>
                        <a:rPr lang="en-US" sz="1200" dirty="0"/>
                        <a:t>Initial CO</a:t>
                      </a:r>
                      <a:r>
                        <a:rPr lang="en-US" sz="1200" baseline="-25000" dirty="0"/>
                        <a:t>2</a:t>
                      </a:r>
                      <a:r>
                        <a:rPr lang="en-US" sz="1200" dirty="0"/>
                        <a:t> acceptor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Ribulose 1,5-bisphosphate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Phosphoenolpyruvate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Ribulose 1,5-bisphosphate in light; phosphoenolpyruvate in dark</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7098998"/>
                  </a:ext>
                </a:extLst>
              </a:tr>
              <a:tr h="370840">
                <a:tc>
                  <a:txBody>
                    <a:bodyPr/>
                    <a:lstStyle/>
                    <a:p>
                      <a:r>
                        <a:rPr lang="en-US" sz="1200" dirty="0"/>
                        <a:t>CO</a:t>
                      </a:r>
                      <a:r>
                        <a:rPr lang="en-US" sz="1200" baseline="-25000" dirty="0"/>
                        <a:t>2</a:t>
                      </a:r>
                      <a:r>
                        <a:rPr lang="en-US" sz="1200" dirty="0"/>
                        <a:t>-fixing enzyme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Rubisco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PEP carboxylase, then rubisco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Rubisco in light; PEP carboxylase at night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4539534"/>
                  </a:ext>
                </a:extLst>
              </a:tr>
              <a:tr h="370840">
                <a:tc>
                  <a:txBody>
                    <a:bodyPr/>
                    <a:lstStyle/>
                    <a:p>
                      <a:r>
                        <a:rPr lang="en-US" sz="1200" dirty="0"/>
                        <a:t>First stable product of CO</a:t>
                      </a:r>
                      <a:r>
                        <a:rPr lang="en-US" sz="1200" baseline="-25000" dirty="0"/>
                        <a:t>2</a:t>
                      </a:r>
                      <a:r>
                        <a:rPr lang="en-US" sz="1200" dirty="0"/>
                        <a:t> fixation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3-Phosphoglycerate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Oxaloacetate in C</a:t>
                      </a:r>
                      <a:r>
                        <a:rPr lang="en-US" sz="1200" baseline="-25000" dirty="0"/>
                        <a:t>4</a:t>
                      </a:r>
                      <a:r>
                        <a:rPr lang="en-US" sz="1200" dirty="0"/>
                        <a:t> cycle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3-Phosphoglycerate in light; oxaloacetate in dark</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9611158"/>
                  </a:ext>
                </a:extLst>
              </a:tr>
              <a:tr h="370840">
                <a:tc>
                  <a:txBody>
                    <a:bodyPr/>
                    <a:lstStyle/>
                    <a:p>
                      <a:r>
                        <a:rPr lang="en-US" sz="1200" dirty="0"/>
                        <a:t>Energy needed for complete reduction of one molecule of CO</a:t>
                      </a:r>
                      <a:r>
                        <a:rPr lang="en-US" sz="1200" baseline="-25000" dirty="0"/>
                        <a:t>2</a:t>
                      </a:r>
                      <a:endParaRPr 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 ATP, 2 NADPH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 ATP, 2 NADPH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6.5 ATP, 2 NADPH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4969350"/>
                  </a:ext>
                </a:extLst>
              </a:tr>
              <a:tr h="370840">
                <a:tc>
                  <a:txBody>
                    <a:bodyPr/>
                    <a:lstStyle/>
                    <a:p>
                      <a:r>
                        <a:rPr lang="en-US" sz="1200" dirty="0"/>
                        <a:t>Photorespiration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Present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Absent or suppressed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Absent or suppressed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075355"/>
                  </a:ext>
                </a:extLst>
              </a:tr>
            </a:tbl>
          </a:graphicData>
        </a:graphic>
      </p:graphicFrame>
    </p:spTree>
    <p:extLst>
      <p:ext uri="{BB962C8B-B14F-4D97-AF65-F5344CB8AC3E}">
        <p14:creationId xmlns:p14="http://schemas.microsoft.com/office/powerpoint/2010/main" val="2093240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FEE7-4F20-4897-B4D0-E0394454120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20.6</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Biosynthesis of Starch, Sucrose, and Cellulose</a:t>
            </a:r>
            <a:endParaRPr lang="en-AU" dirty="0"/>
          </a:p>
        </p:txBody>
      </p:sp>
    </p:spTree>
    <p:extLst>
      <p:ext uri="{BB962C8B-B14F-4D97-AF65-F5344CB8AC3E}">
        <p14:creationId xmlns:p14="http://schemas.microsoft.com/office/powerpoint/2010/main" val="3419703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B738-BD73-4EC2-824F-D1B6ACB48A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Flow of Electrons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electrons flow from the electron donor through a series of membrane-bound carriers:</a:t>
            </a:r>
          </a:p>
          <a:p>
            <a:pPr lvl="1"/>
            <a:r>
              <a:rPr lang="en-US" sz="2400" dirty="0">
                <a:latin typeface="Arial" panose="020B0604020202020204" pitchFamily="34" charset="0"/>
                <a:cs typeface="Arial" panose="020B0604020202020204" pitchFamily="34" charset="0"/>
              </a:rPr>
              <a:t>cytochromes</a:t>
            </a:r>
          </a:p>
          <a:p>
            <a:pPr lvl="1"/>
            <a:r>
              <a:rPr lang="en-US" sz="2400" dirty="0">
                <a:latin typeface="Arial" panose="020B0604020202020204" pitchFamily="34" charset="0"/>
                <a:cs typeface="Arial" panose="020B0604020202020204" pitchFamily="34" charset="0"/>
              </a:rPr>
              <a:t>quinones</a:t>
            </a:r>
          </a:p>
          <a:p>
            <a:pPr lvl="1"/>
            <a:r>
              <a:rPr lang="en-US" sz="2400" dirty="0">
                <a:latin typeface="Arial" panose="020B0604020202020204" pitchFamily="34" charset="0"/>
                <a:cs typeface="Arial" panose="020B0604020202020204" pitchFamily="34" charset="0"/>
              </a:rPr>
              <a:t>iron-sulfur proteins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electron flow is coupled to the pumping of protons across a membrane to create an electrochemical potential</a:t>
            </a:r>
          </a:p>
          <a:p>
            <a:pPr lvl="1"/>
            <a:r>
              <a:rPr lang="en-US" sz="2400" dirty="0">
                <a:latin typeface="Arial" panose="020B0604020202020204" pitchFamily="34" charset="0"/>
                <a:cs typeface="Arial" panose="020B0604020202020204" pitchFamily="34" charset="0"/>
              </a:rPr>
              <a:t>serves as the driving force for ATP synthesis from ADP and P</a:t>
            </a:r>
            <a:r>
              <a:rPr lang="en-US" sz="2400" baseline="-25000" dirty="0">
                <a:latin typeface="Arial" panose="020B0604020202020204" pitchFamily="34" charset="0"/>
                <a:cs typeface="Arial" panose="020B0604020202020204" pitchFamily="34" charset="0"/>
              </a:rPr>
              <a:t>i</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277616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6EBE1C4D-D473-4A17-984F-860C779267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C55EC110-AFCA-4783-9B69-DAE32C2DBD0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(13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9781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5F10-5A88-4393-8CB3-1F3AC967A8C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Fate of Excess Carbohydrate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409574" y="1676400"/>
            <a:ext cx="83248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active photosynthesis, plant leaves produce more carbohydrate than needed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excess carbohydrate is converted to sucrose and transported to other parts of the plant</a:t>
            </a:r>
          </a:p>
          <a:p>
            <a:pPr lvl="1"/>
            <a:r>
              <a:rPr lang="en-US" sz="2400" dirty="0">
                <a:latin typeface="Arial" panose="020B0604020202020204" pitchFamily="34" charset="0"/>
                <a:cs typeface="Arial" panose="020B0604020202020204" pitchFamily="34" charset="0"/>
              </a:rPr>
              <a:t>used as fuel or stored (as starch or sucrose)</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6113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E916-E87A-4299-96F3-933F0B7B105F}"/>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ADP-Glucose Is the Substrate for Starch Synthesis in Plant Plastids and for Glycogen Synthesis in Bacteria</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FB8B7A5A-B0D7-CB4D-8865-F8E4C72112B5}"/>
              </a:ext>
            </a:extLst>
          </p:cNvPr>
          <p:cNvSpPr txBox="1">
            <a:spLocks noChangeArrowheads="1"/>
          </p:cNvSpPr>
          <p:nvPr/>
        </p:nvSpPr>
        <p:spPr bwMode="auto">
          <a:xfrm>
            <a:off x="457200" y="2133600"/>
            <a:ext cx="822960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starch = a high molecular weight polymer of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condensation of glucose 1-phosphate with ATP yields an activated </a:t>
            </a:r>
            <a:r>
              <a:rPr lang="en-US" sz="2400" b="1" dirty="0">
                <a:latin typeface="Arial" panose="020B0604020202020204" pitchFamily="34" charset="0"/>
                <a:cs typeface="Arial" panose="020B0604020202020204" pitchFamily="34" charset="0"/>
              </a:rPr>
              <a:t>sugar nucleotide </a:t>
            </a:r>
            <a:r>
              <a:rPr lang="en-US" sz="2400" dirty="0">
                <a:latin typeface="Arial" panose="020B0604020202020204" pitchFamily="34" charset="0"/>
                <a:cs typeface="Arial" panose="020B0604020202020204" pitchFamily="34" charset="0"/>
              </a:rPr>
              <a:t>(ADP-glucose)</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starch synthase </a:t>
            </a:r>
            <a:r>
              <a:rPr lang="en-US" sz="2400" dirty="0">
                <a:latin typeface="Arial" panose="020B0604020202020204" pitchFamily="34" charset="0"/>
                <a:cs typeface="Arial" panose="020B0604020202020204" pitchFamily="34" charset="0"/>
              </a:rPr>
              <a:t>= transfers glucose residues from ADP-glucose to preexisting starch molecules</a:t>
            </a: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6245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08FDA-FE99-4859-AD1A-79F68A4D5C15}"/>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The Overall Reaction for Starch Formation from Glucose 1-Phosphate</a:t>
            </a:r>
            <a:endParaRPr lang="en-AU" sz="3600"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409574" y="2169541"/>
                <a:ext cx="8324851"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starch</a:t>
                </a:r>
                <a:r>
                  <a:rPr lang="en-US" sz="2400" i="1" baseline="-25000" dirty="0" err="1">
                    <a:latin typeface="Arial" panose="020B0604020202020204" pitchFamily="34" charset="0"/>
                    <a:cs typeface="Arial" panose="020B0604020202020204" pitchFamily="34" charset="0"/>
                  </a:rPr>
                  <a:t>n</a:t>
                </a:r>
                <a:r>
                  <a:rPr lang="en-US" sz="2400" i="1" baseline="-250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glucose 1-phosphate + ATP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starch</a:t>
                </a:r>
                <a:r>
                  <a:rPr lang="en-US" sz="2400" i="1" baseline="-25000" dirty="0">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+1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ADP + 2P</a:t>
                </a:r>
                <a:r>
                  <a:rPr lang="en-US" sz="2400" baseline="-25000" dirty="0">
                    <a:latin typeface="Arial" panose="020B0604020202020204" pitchFamily="34" charset="0"/>
                    <a:cs typeface="Arial" panose="020B0604020202020204" pitchFamily="34" charset="0"/>
                  </a:rPr>
                  <a:t>i</a:t>
                </a:r>
              </a:p>
              <a:p>
                <a:pPr marL="50800" indent="0">
                  <a:buNone/>
                </a:pPr>
                <a:r>
                  <a:rPr lang="en-US" sz="2400" baseline="-25000" dirty="0">
                    <a:latin typeface="Arial" panose="020B0604020202020204" pitchFamily="34" charset="0"/>
                    <a:cs typeface="Arial" panose="020B0604020202020204" pitchFamily="34" charset="0"/>
                  </a:rPr>
                  <a:t>			             </a:t>
                </a:r>
                <a:r>
                  <a:rPr lang="en-US" dirty="0"/>
                  <a:t>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 −50 kJ/mol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650FAFBA-C04B-3C4A-8A6B-284CE6E98DD7}"/>
                  </a:ext>
                </a:extLst>
              </p:cNvPr>
              <p:cNvSpPr txBox="1">
                <a:spLocks noRot="1" noChangeAspect="1" noMove="1" noResize="1" noEditPoints="1" noAdjustHandles="1" noChangeArrowheads="1" noChangeShapeType="1" noTextEdit="1"/>
              </p:cNvSpPr>
              <p:nvPr/>
            </p:nvSpPr>
            <p:spPr bwMode="auto">
              <a:xfrm>
                <a:off x="409574" y="2169541"/>
                <a:ext cx="8324851" cy="4130675"/>
              </a:xfrm>
              <a:prstGeom prst="rect">
                <a:avLst/>
              </a:prstGeom>
              <a:blipFill>
                <a:blip r:embed="rId3"/>
                <a:stretch>
                  <a:fillRect l="-366"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4270436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5BC8-FE9A-4743-A5E8-D301E3906B91}"/>
              </a:ext>
            </a:extLst>
          </p:cNvPr>
          <p:cNvSpPr>
            <a:spLocks noGrp="1"/>
          </p:cNvSpPr>
          <p:nvPr>
            <p:ph type="title"/>
          </p:nvPr>
        </p:nvSpPr>
        <p:spPr>
          <a:xfrm>
            <a:off x="0" y="152400"/>
            <a:ext cx="9144000" cy="1524000"/>
          </a:xfrm>
        </p:spPr>
        <p:txBody>
          <a:bodyPr/>
          <a:lstStyle/>
          <a:p>
            <a:r>
              <a:rPr lang="en-US" altLang="en-US" sz="3600" dirty="0">
                <a:solidFill>
                  <a:srgbClr val="4E4CB4"/>
                </a:solidFill>
                <a:latin typeface="Arial" panose="020B0604020202020204" pitchFamily="34" charset="0"/>
                <a:cs typeface="Arial" panose="020B0604020202020204" pitchFamily="34" charset="0"/>
              </a:rPr>
              <a:t>UDP-Glucose Is the Substrate for Sucrose Synthesis in the Cytosol of Leaf Cells</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FB8B7A5A-B0D7-CB4D-8865-F8E4C72112B5}"/>
              </a:ext>
            </a:extLst>
          </p:cNvPr>
          <p:cNvSpPr txBox="1">
            <a:spLocks noChangeArrowheads="1"/>
          </p:cNvSpPr>
          <p:nvPr/>
        </p:nvSpPr>
        <p:spPr bwMode="auto">
          <a:xfrm>
            <a:off x="380999" y="2438400"/>
            <a:ext cx="8382001"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sucrose is synthesized from UDP-glucose and fructose 6-phosphate, which are synthesized from triose phosphates in the plant cell cytosol </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4026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8CFB-33CF-4896-8D4D-380EB194F9C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Sucrose Synthesis</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81000" y="1524000"/>
            <a:ext cx="4191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sucrose 6-phosphate synthase </a:t>
            </a:r>
            <a:r>
              <a:rPr lang="en-US" sz="2400" dirty="0">
                <a:latin typeface="Arial" panose="020B0604020202020204" pitchFamily="34" charset="0"/>
                <a:cs typeface="Arial" panose="020B0604020202020204" pitchFamily="34" charset="0"/>
              </a:rPr>
              <a:t>= catalyzes the reaction of fructose 6-phosphate with UDP-glucose to form sucrose 6-phosphate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wo molecules are shown at the top. U D P-glucose on the left is a six-membered ring with O at the upper right vertex, C 1 bonded to H above and O below bonded to a box labeled U D P, C 2 bonded to H above and O H below, C 3 bonded to O H above and H below, C 4 bonded to H above and O H below, C 5 bonded to C 6 above and H below, and C 6 bonded to 2 H and O H. C 1 on the right side vertex is numbered. Fructose 6-phosphate is a five-membered ring with O at the top vertex, C 2 on the right side vertex bonded to C 1 above bonded to 2 H and O H and bonded to O H below, C 3 bonded to H above and O H below, C 4 bonded to O H above and H below, C 4 bonded to H above and C 5 below, and C 5 bonded to 2 H and to O bonded to a circle labeled P. C 2 on the left side vertex is numbered. An arrow labeled sucrose 6-phosphate synthase points down accompanied by an arrow branching off to show the loss of U D P. This yields sucrose 6-phosphate, shown as the same two molecules joined together by a bond. C 1 of the six-membered ring is now bonded to H above and to O below further bonded to C 2 above of the five-membered ring that is also bonded to the same C 1 above as before the bond formed. An arrow labeled sucrose 6-phosphate phosphatase points down accompanied by an arrow branching off to show the loss of P subscript i end subscript. This yields sucrose, which is similar except that the right-hand vertex of the five-membered ring is now bonded to H above and C H 2 O H below.">
            <a:extLst>
              <a:ext uri="{FF2B5EF4-FFF2-40B4-BE49-F238E27FC236}">
                <a16:creationId xmlns:a16="http://schemas.microsoft.com/office/drawing/2014/main" id="{7E09E309-DD89-8348-AE82-56C2ABDCFAAE}"/>
              </a:ext>
            </a:extLst>
          </p:cNvPr>
          <p:cNvPicPr>
            <a:picLocks noChangeAspect="1"/>
          </p:cNvPicPr>
          <p:nvPr/>
        </p:nvPicPr>
        <p:blipFill>
          <a:blip r:embed="rId3"/>
          <a:stretch>
            <a:fillRect/>
          </a:stretch>
        </p:blipFill>
        <p:spPr>
          <a:xfrm>
            <a:off x="4800600" y="1296417"/>
            <a:ext cx="3733800" cy="5369559"/>
          </a:xfrm>
          <a:prstGeom prst="rect">
            <a:avLst/>
          </a:prstGeom>
        </p:spPr>
      </p:pic>
    </p:spTree>
    <p:extLst>
      <p:ext uri="{BB962C8B-B14F-4D97-AF65-F5344CB8AC3E}">
        <p14:creationId xmlns:p14="http://schemas.microsoft.com/office/powerpoint/2010/main" val="33446265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582D30AD-5C9A-4E2A-B008-DDF6068B4B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2CDA28A3-72B5-445B-A218-789B230CD2D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(14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7504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972-F99B-4113-BB39-B0B24115E02A}"/>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Conversion of Triose Phosphates to Sucrose and Starch is Tightly Regulated</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FB8B7A5A-B0D7-CB4D-8865-F8E4C72112B5}"/>
              </a:ext>
            </a:extLst>
          </p:cNvPr>
          <p:cNvSpPr txBox="1">
            <a:spLocks noChangeArrowheads="1"/>
          </p:cNvSpPr>
          <p:nvPr/>
        </p:nvSpPr>
        <p:spPr bwMode="auto">
          <a:xfrm>
            <a:off x="380999" y="2438400"/>
            <a:ext cx="8382001"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2,6-bisphosphate (F26BP) </a:t>
            </a:r>
            <a:r>
              <a:rPr lang="en-US" sz="2400" dirty="0">
                <a:latin typeface="Arial" panose="020B0604020202020204" pitchFamily="34" charset="0"/>
                <a:cs typeface="Arial" panose="020B0604020202020204" pitchFamily="34" charset="0"/>
              </a:rPr>
              <a:t>= regulates the  partitioning of triose phosphates between sucrose synthesis and starch synthesis </a:t>
            </a:r>
          </a:p>
          <a:p>
            <a:pPr lvl="1"/>
            <a:r>
              <a:rPr lang="en-US" sz="2400" dirty="0">
                <a:latin typeface="Arial" panose="020B0604020202020204" pitchFamily="34" charset="0"/>
                <a:cs typeface="Arial" panose="020B0604020202020204" pitchFamily="34" charset="0"/>
              </a:rPr>
              <a:t>inhibits fructose 1,6-bisphosphatase (FBPase-1) </a:t>
            </a:r>
          </a:p>
          <a:p>
            <a:pPr lvl="1"/>
            <a:r>
              <a:rPr lang="en-US" sz="2400" dirty="0">
                <a:latin typeface="Arial" panose="020B0604020202020204" pitchFamily="34" charset="0"/>
                <a:cs typeface="Arial" panose="020B0604020202020204" pitchFamily="34" charset="0"/>
              </a:rPr>
              <a:t>stimulates </a:t>
            </a:r>
            <a:r>
              <a:rPr lang="en-US" sz="2400" dirty="0" err="1">
                <a:latin typeface="Arial" panose="020B0604020202020204" pitchFamily="34" charset="0"/>
                <a:cs typeface="Arial" panose="020B0604020202020204" pitchFamily="34" charset="0"/>
              </a:rPr>
              <a:t>PPi</a:t>
            </a:r>
            <a:r>
              <a:rPr lang="en-US" sz="2400" dirty="0">
                <a:latin typeface="Arial" panose="020B0604020202020204" pitchFamily="34" charset="0"/>
                <a:cs typeface="Arial" panose="020B0604020202020204" pitchFamily="34" charset="0"/>
              </a:rPr>
              <a:t>-dependent phosphofructokinase (PP-PFK-1)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3984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B6D3-9C2E-4995-8766-06BF9B459A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Fructose 2,6-Bisphosphate As Regulator of Sucrose Synthesis</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81001" y="1524000"/>
            <a:ext cx="3657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[F26BP] varies inversely with the rate of photosynthesis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F26BP inhibits the synthesis of fructose 6-phosphate (the precursor of sucrose)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n oval chloroplast is shown at the top and divided in half. The left side of the chloroplast is labeled light. The chloroplast is green. Text inside reads active photosynthesis and an arrow points down to 3-phosphoglycerate and dihydroxyacetone phosphate. The right side of the chloroplast is labeled dark. The inside of the chloroplast is white. Text inside reads no photosynthesis and an arrow points down to P subscript i end subscript. Dashed arrows point down to reactions below. Beneath the chloroplast, a yellow box labeled fructose 2,6-bisphosphate has upward- and downward-pointing arrows below to a yellow box labeled fructose 6-phosphate below. The upward arrow is labeled P F K – 2 and is accompanied by a curved arrow showing the addition of an orange oval labeled A T P and loss of A D P. A dashed arrow from 3-phosphoglycerate and dihydroxyacetone phosphate in the light half of the photosynthesis points to a red “X” in a red circle next to this reaction. A dashed arrow from P subscript i end subscript in the dark half of the chloroplast points down to a green triangle enclosed in a green circle next to the same reaction. The downward-pointing arrow is labeled F B P-ase -2 and is accompanied by a curved arrow showing the addition of H 2 O and loss of P subscript i end subscript. An arrow points from the yellow box labeled fructose 6-phosphate to a yellow box labeled sucrose to the left. Upward- and downward-pointing arrows extending from fructose 6-phosphate to fructose 1,6-bisphosphate below. The upward arrow is labeled F B P ase – 1 and accompanied by an arrow branching off to show the loss of P subscript i. A dashed arrow from fructose 2,6-bisphosphate through a gray box labeled dark on the left leads to a red “X” in a red circle next to this reaction. The downward arrow is labeled P P – P F K – 1 and is accompanied by an arrow showing the addition of P P subscript i end subscript and loss of P subscript i end subscript. A dashed arrow points down from fructose 2,6-bisphosphate through a gray box labeled dark on the right to a green triangle enclosed in a green circle next to this reaction. Upward- and downward-pointing arrows extend from fructose 1,6-bisphosphate to triose phosphate. To the left, a blue upward arrow is labeled gluconeogenesis. To the right, a red downward arrow is labeled glycolysis.">
            <a:extLst>
              <a:ext uri="{FF2B5EF4-FFF2-40B4-BE49-F238E27FC236}">
                <a16:creationId xmlns:a16="http://schemas.microsoft.com/office/drawing/2014/main" id="{DF5BE00C-5475-134F-815D-58487A63E10B}"/>
              </a:ext>
            </a:extLst>
          </p:cNvPr>
          <p:cNvPicPr>
            <a:picLocks noChangeAspect="1"/>
          </p:cNvPicPr>
          <p:nvPr/>
        </p:nvPicPr>
        <p:blipFill>
          <a:blip r:embed="rId3"/>
          <a:stretch>
            <a:fillRect/>
          </a:stretch>
        </p:blipFill>
        <p:spPr>
          <a:xfrm>
            <a:off x="4953000" y="1571551"/>
            <a:ext cx="3029816" cy="5078549"/>
          </a:xfrm>
          <a:prstGeom prst="rect">
            <a:avLst/>
          </a:prstGeom>
        </p:spPr>
      </p:pic>
    </p:spTree>
    <p:extLst>
      <p:ext uri="{BB962C8B-B14F-4D97-AF65-F5344CB8AC3E}">
        <p14:creationId xmlns:p14="http://schemas.microsoft.com/office/powerpoint/2010/main" val="13587384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15B1-0C38-4945-BA59-73C19A438B6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Sucrose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6-Phosphate Synthase</a:t>
            </a:r>
            <a:endParaRPr lang="en-AU" dirty="0"/>
          </a:p>
        </p:txBody>
      </p:sp>
      <p:pic>
        <p:nvPicPr>
          <p:cNvPr id="4" name="Picture 3" descr="A blue oval labeled sucrose 6-phosphate synthase has a bond to C H 2 O bonded to a red circle labeled P. Text below reads, less active. An arrow labeled S P S phosphatase curves down along the right to a similar blue oval labeled sucrose 6-phosphate synthase with a bond to C H 2 O H above and labeled more active. A curved arrow meets the arrow labeled S P S phosphatase and shows the addition of H 2 O and loss of P subscript I end subscript. An arrow pointing left from P subscript i end subscript to a red “X” in a red circle in the inflection point of this curved arrow. At the bottom of the cycle of reactions, glucose 6-phosphate has a dashed arrow up to a green triangle enclosed in a green circle beneath the more active form of sucrose 6-phosphate synthase. P subscript i end subscript to its right has a dashed arrow up to a red “X” in a red circle beneath the more active form of sucrose 6-phosphate synthase. An arrow labeled S P S kinase curves up from the more active form to the less active form of sucrose 6-phosphate synthase and is accompanied by a curved arrow showing the addition of an orange oval labeled A T P and loss of A D P. A dashed arrow points from glucose 6-phosphate to the left to a red “X” in a red circle in the inflection point of this curved arrow.">
            <a:extLst>
              <a:ext uri="{FF2B5EF4-FFF2-40B4-BE49-F238E27FC236}">
                <a16:creationId xmlns:a16="http://schemas.microsoft.com/office/drawing/2014/main" id="{7B7FD9AC-4418-B941-8683-93B0F0377F30}"/>
              </a:ext>
            </a:extLst>
          </p:cNvPr>
          <p:cNvPicPr>
            <a:picLocks noChangeAspect="1"/>
          </p:cNvPicPr>
          <p:nvPr/>
        </p:nvPicPr>
        <p:blipFill>
          <a:blip r:embed="rId3"/>
          <a:stretch>
            <a:fillRect/>
          </a:stretch>
        </p:blipFill>
        <p:spPr>
          <a:xfrm>
            <a:off x="1828800" y="1447800"/>
            <a:ext cx="5486400" cy="5078840"/>
          </a:xfrm>
          <a:prstGeom prst="rect">
            <a:avLst/>
          </a:prstGeom>
        </p:spPr>
      </p:pic>
    </p:spTree>
    <p:extLst>
      <p:ext uri="{BB962C8B-B14F-4D97-AF65-F5344CB8AC3E}">
        <p14:creationId xmlns:p14="http://schemas.microsoft.com/office/powerpoint/2010/main" val="269856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1CA94-70B6-41B3-A693-DDC134DCB026}"/>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Chloroplasts Are the Site of Light-Driven Electron Flow and Photosynthesis in Plants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5923" y="2057400"/>
            <a:ext cx="521047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chloroplasts </a:t>
            </a:r>
            <a:r>
              <a:rPr lang="en-US" sz="2400" dirty="0">
                <a:latin typeface="Arial" panose="020B0604020202020204" pitchFamily="34" charset="0"/>
                <a:cs typeface="Arial" panose="020B0604020202020204" pitchFamily="34" charset="0"/>
              </a:rPr>
              <a:t>= organelles when both the light-dependent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-assimilation reactions take place</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contain a permeable outer membrane and an impermeable inner membrane with specific transporters </a:t>
            </a:r>
          </a:p>
        </p:txBody>
      </p:sp>
      <p:pic>
        <p:nvPicPr>
          <p:cNvPr id="3" name="Picture 2" descr="Part a shows a green oval with its membrane cut away at the left center to show the interior. Where the membrane is cut, there is a brown region visible between an outer membrane on the surface and an inner membrane beneath. Six stacks of discs are visible inside the chloroplast and these discs are connected by flattened strands labeled stromal thylakoids. The green space surrounding these discs is labeled stroma. One stack of discs is labeled grana (granal thylakoids). Part b shows a light green oval with stacks of horizontal membranes inside. Two of these stacks are labeled grana (granal thylakoids) and a membranous strand connecting two separate stacks is labeled stromal thylakoids The lighter background is labeled stroma.">
            <a:extLst>
              <a:ext uri="{FF2B5EF4-FFF2-40B4-BE49-F238E27FC236}">
                <a16:creationId xmlns:a16="http://schemas.microsoft.com/office/drawing/2014/main" id="{719BBBAD-1071-2441-A9F5-6DF2D1C9CB0F}"/>
              </a:ext>
            </a:extLst>
          </p:cNvPr>
          <p:cNvPicPr>
            <a:picLocks noChangeAspect="1"/>
          </p:cNvPicPr>
          <p:nvPr/>
        </p:nvPicPr>
        <p:blipFill>
          <a:blip r:embed="rId3"/>
          <a:stretch>
            <a:fillRect/>
          </a:stretch>
        </p:blipFill>
        <p:spPr>
          <a:xfrm>
            <a:off x="5715000" y="2057400"/>
            <a:ext cx="2869734" cy="4668672"/>
          </a:xfrm>
          <a:prstGeom prst="rect">
            <a:avLst/>
          </a:prstGeom>
        </p:spPr>
      </p:pic>
    </p:spTree>
    <p:extLst>
      <p:ext uri="{BB962C8B-B14F-4D97-AF65-F5344CB8AC3E}">
        <p14:creationId xmlns:p14="http://schemas.microsoft.com/office/powerpoint/2010/main" val="128254771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1D6F-EAB0-4D81-A4DB-43F1A1A2AF0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ADP-Glucose </a:t>
            </a:r>
            <a:r>
              <a:rPr lang="en-US" dirty="0" err="1">
                <a:solidFill>
                  <a:schemeClr val="tx1"/>
                </a:solidFill>
                <a:latin typeface="Arial" panose="020B0604020202020204" pitchFamily="34" charset="0"/>
                <a:cs typeface="Arial" panose="020B0604020202020204" pitchFamily="34" charset="0"/>
              </a:rPr>
              <a:t>Pyrophosphorylase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81000" y="1524001"/>
            <a:ext cx="8153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ADP-glucose </a:t>
            </a:r>
            <a:r>
              <a:rPr lang="en-US" sz="2400" b="1" dirty="0" err="1">
                <a:latin typeface="Arial" panose="020B0604020202020204" pitchFamily="34" charset="0"/>
                <a:cs typeface="Arial" panose="020B0604020202020204" pitchFamily="34" charset="0"/>
              </a:rPr>
              <a:t>pyrophosphorylase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produces the precursor for starch synthesis</a:t>
            </a:r>
            <a:r>
              <a:rPr lang="en-US" sz="2400" b="1"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he figure is divided into two halves with dim light or darkness on the left and bright light on the right. In the dim light or darkness side, a yellow box labeled A D P plus P subscript i end subscript has an arrow labeled slow pointing to a yellow box labeled A T P. A yellow box labeled glucose 1-phosphate plus A T P has left- and right-pointing arrows labeled A D P-glucose pyrophosphorylase that extend into the bright light half to a yellow box labeled A D P-glucose plus P P subscript i. A dashed arrow points from A D P plus P subscript i end subscript to a red “X” in a red circle above the arrows labeled A D P-glucose pyrophosphorylase. In the bright light side, an arrow points down from photosynthesis to a yellow box labeled 3-phosphoglycerate. A dashed arrow points to a green triangle enclosed in a green circle above the arrows labeled A D P-glucose pyrophosphorylase.">
            <a:extLst>
              <a:ext uri="{FF2B5EF4-FFF2-40B4-BE49-F238E27FC236}">
                <a16:creationId xmlns:a16="http://schemas.microsoft.com/office/drawing/2014/main" id="{368ADDA7-FE21-4C4C-A2D1-1EA9191FFD51}"/>
              </a:ext>
            </a:extLst>
          </p:cNvPr>
          <p:cNvPicPr>
            <a:picLocks noChangeAspect="1"/>
          </p:cNvPicPr>
          <p:nvPr/>
        </p:nvPicPr>
        <p:blipFill>
          <a:blip r:embed="rId3"/>
          <a:stretch>
            <a:fillRect/>
          </a:stretch>
        </p:blipFill>
        <p:spPr>
          <a:xfrm>
            <a:off x="1168400" y="2743200"/>
            <a:ext cx="6807200" cy="3403600"/>
          </a:xfrm>
          <a:prstGeom prst="rect">
            <a:avLst/>
          </a:prstGeom>
        </p:spPr>
      </p:pic>
    </p:spTree>
    <p:extLst>
      <p:ext uri="{BB962C8B-B14F-4D97-AF65-F5344CB8AC3E}">
        <p14:creationId xmlns:p14="http://schemas.microsoft.com/office/powerpoint/2010/main" val="35041982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DA108-8F06-4150-9666-F72FE08D943D}"/>
              </a:ext>
            </a:extLst>
          </p:cNvPr>
          <p:cNvSpPr>
            <a:spLocks noGrp="1"/>
          </p:cNvSpPr>
          <p:nvPr>
            <p:ph type="title"/>
          </p:nvPr>
        </p:nvSpPr>
        <p:spPr>
          <a:xfrm>
            <a:off x="0" y="152400"/>
            <a:ext cx="9144000" cy="1600200"/>
          </a:xfrm>
        </p:spPr>
        <p:txBody>
          <a:bodyPr/>
          <a:lstStyle/>
          <a:p>
            <a:r>
              <a:rPr lang="en-US" altLang="en-US" sz="3600" dirty="0">
                <a:solidFill>
                  <a:srgbClr val="4E4CB4"/>
                </a:solidFill>
                <a:latin typeface="Arial" panose="020B0604020202020204" pitchFamily="34" charset="0"/>
                <a:cs typeface="Arial" panose="020B0604020202020204" pitchFamily="34" charset="0"/>
              </a:rPr>
              <a:t>The Glyoxylate Cycle and Gluconeogenesis Produce Glucose in Germinating Seeds</a:t>
            </a:r>
            <a:endParaRPr lang="en-AU" sz="3600"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FB8B7A5A-B0D7-CB4D-8865-F8E4C72112B5}"/>
                  </a:ext>
                </a:extLst>
              </p:cNvPr>
              <p:cNvSpPr txBox="1">
                <a:spLocks noChangeArrowheads="1"/>
              </p:cNvSpPr>
              <p:nvPr/>
            </p:nvSpPr>
            <p:spPr bwMode="auto">
              <a:xfrm>
                <a:off x="380999" y="2438400"/>
                <a:ext cx="8382001" cy="3810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glyoxysomes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specialized peroxisomes where acetyl-CoA is formed from triacylglycerols and the glyoxylate cycle occurs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glyoxylate cycle </a:t>
                </a:r>
                <a:r>
                  <a:rPr lang="en-US" sz="2400" dirty="0">
                    <a:latin typeface="Arial" panose="020B0604020202020204" pitchFamily="34" charset="0"/>
                    <a:cs typeface="Arial" panose="020B0604020202020204" pitchFamily="34" charset="0"/>
                  </a:rPr>
                  <a:t>= converts acetate to succinate or another four-carbon intermediate of the citric acid cycle</a:t>
                </a:r>
              </a:p>
              <a:p>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 acetyl-CoA +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b="0" i="1">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succinate + 2CoA +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r>
                  <a:rPr lang="en-US" dirty="0"/>
                  <a:t>  </a:t>
                </a:r>
                <a:endParaRPr lang="en-US" sz="2400" dirty="0"/>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FB8B7A5A-B0D7-CB4D-8865-F8E4C72112B5}"/>
                  </a:ext>
                </a:extLst>
              </p:cNvPr>
              <p:cNvSpPr txBox="1">
                <a:spLocks noRot="1" noChangeAspect="1" noMove="1" noResize="1" noEditPoints="1" noAdjustHandles="1" noChangeArrowheads="1" noChangeShapeType="1" noTextEdit="1"/>
              </p:cNvSpPr>
              <p:nvPr/>
            </p:nvSpPr>
            <p:spPr bwMode="auto">
              <a:xfrm>
                <a:off x="380999" y="2438400"/>
                <a:ext cx="8382001" cy="3810000"/>
              </a:xfrm>
              <a:prstGeom prst="rect">
                <a:avLst/>
              </a:prstGeom>
              <a:blipFill>
                <a:blip r:embed="rId3"/>
                <a:stretch>
                  <a:fillRect l="-363" t="-1120" b="-22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8535783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C127A-A32A-4A10-9D77-567C5EDD676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Glyoxylate Cycle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270613" y="1363662"/>
            <a:ext cx="4472075"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isocitrate lyase </a:t>
            </a:r>
            <a:r>
              <a:rPr lang="en-US" sz="2400" dirty="0">
                <a:latin typeface="Arial" panose="020B0604020202020204" pitchFamily="34" charset="0"/>
                <a:cs typeface="Arial" panose="020B0604020202020204" pitchFamily="34" charset="0"/>
              </a:rPr>
              <a:t>= catalyzes the cleavage of isocitrate to succinate and </a:t>
            </a:r>
            <a:r>
              <a:rPr lang="en-US" sz="2400" b="1" dirty="0">
                <a:latin typeface="Arial" panose="020B0604020202020204" pitchFamily="34" charset="0"/>
                <a:cs typeface="Arial" panose="020B0604020202020204" pitchFamily="34" charset="0"/>
              </a:rPr>
              <a:t>glyoxylate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malate synthase </a:t>
            </a:r>
            <a:r>
              <a:rPr lang="en-US" sz="2400" dirty="0">
                <a:latin typeface="Arial" panose="020B0604020202020204" pitchFamily="34" charset="0"/>
                <a:cs typeface="Arial" panose="020B0604020202020204" pitchFamily="34" charset="0"/>
              </a:rPr>
              <a:t>= catalyzes the condensation of glyoxylate with acetyl-CoA to yield malate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enzymes are isozymes of the citric acid enzymes</a:t>
            </a:r>
          </a:p>
          <a:p>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t the top of the glyoxysome, three arrows labeled b oxidation point down from fatty acid to acetyl Co A, shown as C H 3 bonded to C double bonded to O above and bonded to S to the right further bonded to Co A. Except for S bonded to Co A, acetyl Co A is enclosed in a light red box. Acetyl Co A is added to the glyoxylate cycle at the twelve o’clock position, where it joins an arrow labeled citrate synthase that extends from oxaloacetate at the eleven o’clock position to aconitase at the two o’clock position. Oxaloacetate is shown as C double bonded to O to the left, bonded to C O O minus to the right, and bonded to C H 2 below further bonded to C O O minus. Citrate is a vertical three-carbon vertical chain with C 1 bonded to 2 H and C O O minus, C 2 bonded to O H on the left and to C O O minus on the right, and C 3 bonded to 2 H and to C O O minus on the right. An arrow labeled aconitase points down to isocitrate at the four o’clock position. Isocitrate is a vertical three-carbon chain with C 1 bonded to 2 H and C O O minus on the right, C 2 bonded to H and to C O O minus on the right, and C 3 bonded to H, to O H on the left, and to C O O minus on the right. An arrow labeled isocitrate lyase points from isocitrate to glyoxylate at just past the six o’clock position with an arrow that branches off to succinate, shown as a two-carbon vertical chain in a blue box with C 1 bonded to 2 H and to C O O minus on the right and C 2 bonded to 2 H and to C O O minus to the right. An arrow labeled malate synthase points from glyoxylate to malate at the eight o’clock position with a curved line showing the addition of acetyl Co A that has the same structure as above. Malate is a vertical four-carbon chain with C 1 forming C O O minus, C 2 bonded to O H to the left and H to the right, C 3 bonded to 2 H, and C 4 forming C O O minus. An arrow labeled malate dehydrogenase points from malate to oxaloacetate accompanied by a curved arrow showing the addition of N A D plus and loss of an orange oval labeled N A D H.">
            <a:extLst>
              <a:ext uri="{FF2B5EF4-FFF2-40B4-BE49-F238E27FC236}">
                <a16:creationId xmlns:a16="http://schemas.microsoft.com/office/drawing/2014/main" id="{6C8CD024-27E2-964E-8965-E987D7B0FC43}"/>
              </a:ext>
            </a:extLst>
          </p:cNvPr>
          <p:cNvPicPr>
            <a:picLocks noChangeAspect="1"/>
          </p:cNvPicPr>
          <p:nvPr/>
        </p:nvPicPr>
        <p:blipFill>
          <a:blip r:embed="rId3"/>
          <a:stretch>
            <a:fillRect/>
          </a:stretch>
        </p:blipFill>
        <p:spPr>
          <a:xfrm>
            <a:off x="5105400" y="1233805"/>
            <a:ext cx="3575190" cy="5431468"/>
          </a:xfrm>
          <a:prstGeom prst="rect">
            <a:avLst/>
          </a:prstGeom>
        </p:spPr>
      </p:pic>
    </p:spTree>
    <p:extLst>
      <p:ext uri="{BB962C8B-B14F-4D97-AF65-F5344CB8AC3E}">
        <p14:creationId xmlns:p14="http://schemas.microsoft.com/office/powerpoint/2010/main" val="28386251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7ADE1-8CDE-4B3A-B256-26CD533DD8F4}"/>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The Glyoxylate Cycle Bypasses the Decarboxylation Reactions of the Citric Acid Cycle</a:t>
            </a:r>
            <a:endParaRPr lang="en-AU" sz="3400"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25805" y="2209800"/>
            <a:ext cx="849238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two decarboxylation steps of the citric acid cycle are bypassed</a:t>
            </a:r>
          </a:p>
          <a:p>
            <a:pPr lvl="1"/>
            <a:r>
              <a:rPr lang="en-US" sz="2400" dirty="0">
                <a:latin typeface="Arial" panose="020B0604020202020204" pitchFamily="34" charset="0"/>
                <a:cs typeface="Arial" panose="020B0604020202020204" pitchFamily="34" charset="0"/>
              </a:rPr>
              <a:t>allows for the net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formation of succinate, oxaloacetate, and other cycle intermediates from acetyl-CoA</a:t>
            </a:r>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2670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373A-7C24-4066-86D0-9B75790ED40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Succinate Enters the Citric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Acid Cycle</a:t>
            </a:r>
            <a:endParaRPr lang="en-AU" dirty="0"/>
          </a:p>
        </p:txBody>
      </p:sp>
      <p:sp>
        <p:nvSpPr>
          <p:cNvPr id="6" name="Google Shape;390;g847cf01710_0_68">
            <a:extLst>
              <a:ext uri="{FF2B5EF4-FFF2-40B4-BE49-F238E27FC236}">
                <a16:creationId xmlns:a16="http://schemas.microsoft.com/office/drawing/2014/main" id="{650FAFBA-C04B-3C4A-8A6B-284CE6E98DD7}"/>
              </a:ext>
            </a:extLst>
          </p:cNvPr>
          <p:cNvSpPr txBox="1">
            <a:spLocks noChangeArrowheads="1"/>
          </p:cNvSpPr>
          <p:nvPr/>
        </p:nvSpPr>
        <p:spPr bwMode="auto">
          <a:xfrm>
            <a:off x="381001" y="1524000"/>
            <a:ext cx="4191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succinate passes into the mitochondrial matrix, where it is converted to oxaloacetate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oxaloacetate enters the cytosol, where it serves as starting material for gluconeogenesis and sucrose synthesis</a:t>
            </a:r>
          </a:p>
          <a:p>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n arrow points from succinate at the lower right to succinate at the two o’clock position of the citric acid cycle in the mitochondrion. Arrows point from succinate to fumarate, from fumarate to malate, and from malate to oxaloacetate. Two arrows point from oxaloacetate. A blue arrow continues the left side of the citric acid cycle by pointing to citrate, from which a blue arrow points to isocitrate, then a blue arrow points to alpha-ketoglutarate, then a blue arrow points to succinyl Co A, then a blue arrow points back to succinate. The other arrow points from oxaloacetate in the mitochondrion to oxaloacetate in the cytosol. Oxaloacetate is shown as a four-carbon horizontal chain with C 1 forming C O O minus, C 2 double bonded to O above, C 3 bonded to 2 H, and C 4 forming C O O minus. An arrow points down to phosphoenolpyruvate with an arrow branching away to show the loss of C O 2. Two arrows labeled gluconeogenesis point down from phosphoenolpyruvate to fructose 6-phosphate, from which another arrow points down to glucose 6-phosphate. Arrows from fructose 6-phosphate and glucose 6-phosphate join to yield sucrose.">
            <a:extLst>
              <a:ext uri="{FF2B5EF4-FFF2-40B4-BE49-F238E27FC236}">
                <a16:creationId xmlns:a16="http://schemas.microsoft.com/office/drawing/2014/main" id="{6C8CD024-27E2-964E-8965-E987D7B0FC43}"/>
              </a:ext>
            </a:extLst>
          </p:cNvPr>
          <p:cNvPicPr>
            <a:picLocks noChangeAspect="1"/>
          </p:cNvPicPr>
          <p:nvPr/>
        </p:nvPicPr>
        <p:blipFill>
          <a:blip r:embed="rId3"/>
          <a:stretch>
            <a:fillRect/>
          </a:stretch>
        </p:blipFill>
        <p:spPr>
          <a:xfrm>
            <a:off x="5020987" y="1524000"/>
            <a:ext cx="3734325" cy="4980432"/>
          </a:xfrm>
          <a:prstGeom prst="rect">
            <a:avLst/>
          </a:prstGeom>
        </p:spPr>
      </p:pic>
    </p:spTree>
    <p:extLst>
      <p:ext uri="{BB962C8B-B14F-4D97-AF65-F5344CB8AC3E}">
        <p14:creationId xmlns:p14="http://schemas.microsoft.com/office/powerpoint/2010/main" val="29011048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6712B306-5BA1-4D25-884A-C05063B5F2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DAA860AD-2C18-4277-9F84-2AB08887CF4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(15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8137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01BF-F6F7-423C-84F2-DF2D674AB91B}"/>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Cellulose Is Synthesized by Supramolecular Structures in the Plasma Membrane</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FB8B7A5A-B0D7-CB4D-8865-F8E4C72112B5}"/>
                  </a:ext>
                </a:extLst>
              </p:cNvPr>
              <p:cNvSpPr txBox="1">
                <a:spLocks noChangeArrowheads="1"/>
              </p:cNvSpPr>
              <p:nvPr/>
            </p:nvSpPr>
            <p:spPr bwMode="auto">
              <a:xfrm>
                <a:off x="380999" y="2438400"/>
                <a:ext cx="4191001" cy="36655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cellulose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linear polymer of </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4)-linked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units</a:t>
                </a:r>
              </a:p>
              <a:p>
                <a:pPr lvl="1"/>
                <a:r>
                  <a:rPr lang="en-US" sz="2400" dirty="0">
                    <a:latin typeface="Arial" panose="020B0604020202020204" pitchFamily="34" charset="0"/>
                    <a:cs typeface="Arial" panose="020B0604020202020204" pitchFamily="34" charset="0"/>
                  </a:rPr>
                  <a:t>must be synthesized from intracellular precursors but deposited and assembled outside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plasma membrane </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FB8B7A5A-B0D7-CB4D-8865-F8E4C72112B5}"/>
                  </a:ext>
                </a:extLst>
              </p:cNvPr>
              <p:cNvSpPr txBox="1">
                <a:spLocks noRot="1" noChangeAspect="1" noMove="1" noResize="1" noEditPoints="1" noAdjustHandles="1" noChangeArrowheads="1" noChangeShapeType="1" noTextEdit="1"/>
              </p:cNvSpPr>
              <p:nvPr/>
            </p:nvSpPr>
            <p:spPr bwMode="auto">
              <a:xfrm>
                <a:off x="380999" y="2438400"/>
                <a:ext cx="4191001" cy="3665537"/>
              </a:xfrm>
              <a:prstGeom prst="rect">
                <a:avLst/>
              </a:prstGeom>
              <a:blipFill>
                <a:blip r:embed="rId3"/>
                <a:stretch>
                  <a:fillRect l="-604" t="-1384" r="-90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4" name="Picture 3" descr="The figure shows a tree in the upper right with a square to its right showing a close-up of plant cells containing chloroplasts and other structures. A micrograph labeled cellulose microfibrils in plant cell wall shows many diagonal strands with perpendicular strands lined up beneath them. A strand extending from this micrograph is labeled a microfibril and is opened up at its left end to show that it contains many parallel cellulose chains. A close-up of the chains shows that they consist of linked rings. A close-up of two rings shows their structure. The left-hand ring has O at its upper right vertex, C 1 further bonded above and bonded to H below, C 2 bonded to H above and O H below, C 3 bonded to O H above and H below, C 4 bonded to H above and further bonded below, C 5 bonded to C 6 above bonded to 2 H and O H. C 1 is connected by a bond labeled (beta 1 arrow pointing right to 4) to a ring to its right. It has a bond extending up that curves down to O, then continues to curve down before looping up to bond to C 4 of the right-hand ring from beneath. The right-hand ring has the same structure and is further bonded to the right.">
            <a:extLst>
              <a:ext uri="{FF2B5EF4-FFF2-40B4-BE49-F238E27FC236}">
                <a16:creationId xmlns:a16="http://schemas.microsoft.com/office/drawing/2014/main" id="{228305C4-91FF-D94C-A476-F23C4749A19C}"/>
              </a:ext>
            </a:extLst>
          </p:cNvPr>
          <p:cNvPicPr>
            <a:picLocks noChangeAspect="1"/>
          </p:cNvPicPr>
          <p:nvPr/>
        </p:nvPicPr>
        <p:blipFill>
          <a:blip r:embed="rId4"/>
          <a:stretch>
            <a:fillRect/>
          </a:stretch>
        </p:blipFill>
        <p:spPr>
          <a:xfrm>
            <a:off x="4808582" y="1836459"/>
            <a:ext cx="3954419" cy="4640541"/>
          </a:xfrm>
          <a:prstGeom prst="rect">
            <a:avLst/>
          </a:prstGeom>
        </p:spPr>
      </p:pic>
    </p:spTree>
    <p:extLst>
      <p:ext uri="{BB962C8B-B14F-4D97-AF65-F5344CB8AC3E}">
        <p14:creationId xmlns:p14="http://schemas.microsoft.com/office/powerpoint/2010/main" val="17145925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586D-18C2-48AF-958F-783B4BDBA2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Cellulose Synthase</a:t>
            </a:r>
            <a:endParaRPr lang="en-AU" dirty="0"/>
          </a:p>
        </p:txBody>
      </p:sp>
      <p:sp>
        <p:nvSpPr>
          <p:cNvPr id="7" name="Google Shape;390;g847cf01710_0_68">
            <a:extLst>
              <a:ext uri="{FF2B5EF4-FFF2-40B4-BE49-F238E27FC236}">
                <a16:creationId xmlns:a16="http://schemas.microsoft.com/office/drawing/2014/main" id="{233A01F3-63E6-834D-AF81-0E1C5D8DFFE2}"/>
              </a:ext>
            </a:extLst>
          </p:cNvPr>
          <p:cNvSpPr txBox="1">
            <a:spLocks noChangeArrowheads="1"/>
          </p:cNvSpPr>
          <p:nvPr/>
        </p:nvSpPr>
        <p:spPr bwMode="auto">
          <a:xfrm>
            <a:off x="414167" y="1596231"/>
            <a:ext cx="8315666"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cellulose synthase </a:t>
            </a:r>
            <a:r>
              <a:rPr lang="en-US" sz="2400" dirty="0">
                <a:latin typeface="Arial" panose="020B0604020202020204" pitchFamily="34" charset="0"/>
                <a:cs typeface="Arial" panose="020B0604020202020204" pitchFamily="34" charset="0"/>
              </a:rPr>
              <a:t>= catalyzes the assembly of cellulose chains </a:t>
            </a:r>
          </a:p>
          <a:p>
            <a:pPr lvl="1"/>
            <a:r>
              <a:rPr lang="en-US" sz="2400" dirty="0">
                <a:latin typeface="Arial" panose="020B0604020202020204" pitchFamily="34" charset="0"/>
                <a:cs typeface="Arial" panose="020B0604020202020204" pitchFamily="34" charset="0"/>
              </a:rPr>
              <a:t>has a glycosyl transferase activity in its cytoplasmic domain</a:t>
            </a:r>
          </a:p>
          <a:p>
            <a:pPr lvl="1"/>
            <a:r>
              <a:rPr lang="en-US" sz="2400" dirty="0">
                <a:latin typeface="Arial" panose="020B0604020202020204" pitchFamily="34" charset="0"/>
                <a:cs typeface="Arial" panose="020B0604020202020204" pitchFamily="34" charset="0"/>
              </a:rPr>
              <a:t>forms a transmembrane channel through which the growing cellulose chain is extruded  </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54088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F2A1-8673-48AB-996A-A881AE7037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Model for the Synthesis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Cellulose</a:t>
            </a:r>
            <a:endParaRPr lang="en-AU" dirty="0"/>
          </a:p>
        </p:txBody>
      </p:sp>
      <p:pic>
        <p:nvPicPr>
          <p:cNvPr id="6" name="Picture 5" descr="Part a shows a series of steps In glucose synthesis. Step 1: Sucrose synthase generates U D P-glucose. An arrow from sucrose to fructose meets an arrow from U D P to U D P glucose. U D P glucose is shown beneath the cytoplasmic side of a membrane beneath a ring of spheres labeled sucrose synthase. Vertical green ovals labeled cellulose synthase extend across the membrane to the extracellular side. Sets of three of these structures, with sucrose synthase below each cellulose synthase, are located in five rounded groups of six dispersed across the membrane. Lines extend up from each oval within a group to form a single strand above. Step 2: Each cellulose synthase of a rosette synthesizes a long cellulose chain outside the plasma membrane. A round structure made of nine cylinders arranged around an open center extends out from beneath the cytoplasmic side of the membrane to the lower right accompanied by an arrow pointing to the lower right. Accompanying text reads, Direction of movement of cellulose synthase complex along plasma membrane. Step 3: Microtubule in cell cortex directs motion of the rosette. Step 4: Parallel cellulose chains crystallize to form fibril. These fibrils extend up from each group of cellulose synthases. A micrograph shows four full rosettes and one partial rosette. The rosettes are circles of six rounded structures around an open center. Text above reads, The transmembrane regions of rosette-type cellulose synthesis complexes, viewed by freeze-fracture electron microscopy of plant cell plasma membrane. Part b shows a horizontal piece of membrane with the region above labeled as periplasm and a long, irregular, vertical green structure extending across the membrane. The lower left corner of the green structure is labeled glycosyl transferase domain. A green strand runs horizontally from the left and then bends upward. This green strand is labeled gating loop. A yellow horizontal helix to its right is labeled finger helix. A long red strand of cellulose made up of many rings begins between the green and yellow strands and curves up through the green structure, is briefly visible outside of the structure as it emerges above the membrane, then runs through more of the green structure before emerging above.">
            <a:extLst>
              <a:ext uri="{FF2B5EF4-FFF2-40B4-BE49-F238E27FC236}">
                <a16:creationId xmlns:a16="http://schemas.microsoft.com/office/drawing/2014/main" id="{0509E4A7-E634-FA47-A243-2734B86BEBC1}"/>
              </a:ext>
            </a:extLst>
          </p:cNvPr>
          <p:cNvPicPr>
            <a:picLocks noChangeAspect="1"/>
          </p:cNvPicPr>
          <p:nvPr/>
        </p:nvPicPr>
        <p:blipFill>
          <a:blip r:embed="rId3"/>
          <a:stretch>
            <a:fillRect/>
          </a:stretch>
        </p:blipFill>
        <p:spPr>
          <a:xfrm>
            <a:off x="446748" y="1343025"/>
            <a:ext cx="8016023" cy="4171950"/>
          </a:xfrm>
          <a:prstGeom prst="rect">
            <a:avLst/>
          </a:prstGeom>
        </p:spPr>
      </p:pic>
      <p:sp>
        <p:nvSpPr>
          <p:cNvPr id="4" name="Rectangle 3">
            <a:extLst>
              <a:ext uri="{FF2B5EF4-FFF2-40B4-BE49-F238E27FC236}">
                <a16:creationId xmlns:a16="http://schemas.microsoft.com/office/drawing/2014/main" id="{8AAFE8BD-4D2A-6845-8025-9B57625EC093}"/>
              </a:ext>
            </a:extLst>
          </p:cNvPr>
          <p:cNvSpPr/>
          <p:nvPr/>
        </p:nvSpPr>
        <p:spPr>
          <a:xfrm>
            <a:off x="647699" y="5654675"/>
            <a:ext cx="7848600" cy="830997"/>
          </a:xfrm>
          <a:prstGeom prst="rect">
            <a:avLst/>
          </a:prstGeom>
        </p:spPr>
        <p:txBody>
          <a:bodyPr wrap="square">
            <a:spAutoFit/>
          </a:bodyPr>
          <a:lstStyle/>
          <a:p>
            <a:pPr marL="0" marR="0" algn="ctr"/>
            <a:r>
              <a:rPr lang="en-US" dirty="0">
                <a:latin typeface="CenturyStd"/>
                <a:ea typeface="Times New Roman" panose="02020603050405020304" pitchFamily="18" charset="0"/>
              </a:rPr>
              <a:t>Glucose units are transferred from UDP-glucose to the nonreducing end of the growing chain.</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8515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1AD9-E8B6-412A-85D0-72766777473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Pools of Common Intermediates Link Pathways in Different Organelles</a:t>
            </a:r>
            <a:endParaRPr lang="en-AU" sz="3400" dirty="0">
              <a:solidFill>
                <a:srgbClr val="4E4CB4"/>
              </a:solidFill>
            </a:endParaRPr>
          </a:p>
        </p:txBody>
      </p:sp>
      <p:sp>
        <p:nvSpPr>
          <p:cNvPr id="7" name="Google Shape;390;g847cf01710_0_68">
            <a:extLst>
              <a:ext uri="{FF2B5EF4-FFF2-40B4-BE49-F238E27FC236}">
                <a16:creationId xmlns:a16="http://schemas.microsoft.com/office/drawing/2014/main" id="{3137A474-413F-CC4A-8B2E-3AF93B30552E}"/>
              </a:ext>
            </a:extLst>
          </p:cNvPr>
          <p:cNvSpPr txBox="1">
            <a:spLocks noChangeArrowheads="1"/>
          </p:cNvSpPr>
          <p:nvPr/>
        </p:nvSpPr>
        <p:spPr bwMode="auto">
          <a:xfrm>
            <a:off x="414167" y="1685223"/>
            <a:ext cx="831566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metabolic pools </a:t>
            </a:r>
            <a:r>
              <a:rPr lang="en-US" sz="2400" dirty="0">
                <a:latin typeface="Arial" panose="020B0604020202020204" pitchFamily="34" charset="0"/>
                <a:cs typeface="Arial" panose="020B0604020202020204" pitchFamily="34" charset="0"/>
              </a:rPr>
              <a:t>= metabolic intermediates that are connected by readily reversible reactions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light red bar begins with glucose 1-phosphate on the left, then shows right- and left-pointing arrows showing a reversible reaction that yields glucose 6-phosphate, from which another set of right- and left-pointing arrows extend to fructose 6-phosphate. An arrow points up from glucose 1-phosphate to A D P-glucose, from which another arrow points up to starch. A second arrow points diagonally from glucose 1-phospahte to U D P-glucose, from which right- and left-pointing arrows extend to sucrose. An arrow points down from glucose 6-phosphate to 6-phosphoglucontate to the lower left, from which an arrow points down to the lower left to ribose 5-phosphate in a light red box. Within this box, forward and reverse arrows extend from ribose 5-phosphate to ribulose 5-phosphate, from which another set of forward and reverse arrows extends to xylulose 5-phosphate. An arrow points down from fructose 6-phosphate to fructose 1,6-bisphosphate, from which forward and reverse arrows extend to glyceraldehyde 3-phosphate to the lower left within a light red box and to dihydroxyacetone phosphate to the lower right within the same light red box. Forward and reverse arrows are also shown between glyceraldehyde 3-phosphate and dihydroxyacetone phosphate.">
            <a:extLst>
              <a:ext uri="{FF2B5EF4-FFF2-40B4-BE49-F238E27FC236}">
                <a16:creationId xmlns:a16="http://schemas.microsoft.com/office/drawing/2014/main" id="{70E4D65E-19D4-D145-9E27-AAC62F664CA5}"/>
              </a:ext>
            </a:extLst>
          </p:cNvPr>
          <p:cNvPicPr>
            <a:picLocks noChangeAspect="1"/>
          </p:cNvPicPr>
          <p:nvPr/>
        </p:nvPicPr>
        <p:blipFill>
          <a:blip r:embed="rId3"/>
          <a:stretch>
            <a:fillRect/>
          </a:stretch>
        </p:blipFill>
        <p:spPr>
          <a:xfrm>
            <a:off x="1124203" y="2939150"/>
            <a:ext cx="6895592" cy="3537850"/>
          </a:xfrm>
          <a:prstGeom prst="rect">
            <a:avLst/>
          </a:prstGeom>
        </p:spPr>
      </p:pic>
    </p:spTree>
    <p:extLst>
      <p:ext uri="{BB962C8B-B14F-4D97-AF65-F5344CB8AC3E}">
        <p14:creationId xmlns:p14="http://schemas.microsoft.com/office/powerpoint/2010/main" val="413462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EB91-B89E-48C2-8444-69A082D68D3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Stroma and Thylakoids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stroma</a:t>
            </a:r>
            <a:r>
              <a:rPr lang="en-US" sz="2400" dirty="0">
                <a:latin typeface="Arial" panose="020B0604020202020204" pitchFamily="34" charset="0"/>
                <a:cs typeface="Arial" panose="020B0604020202020204" pitchFamily="34" charset="0"/>
              </a:rPr>
              <a:t> = aqueous phase enclosed by the inner membrane</a:t>
            </a:r>
          </a:p>
          <a:p>
            <a:pPr lvl="1"/>
            <a:r>
              <a:rPr lang="en-US" sz="2400" dirty="0">
                <a:latin typeface="Arial" panose="020B0604020202020204" pitchFamily="34" charset="0"/>
                <a:cs typeface="Arial" panose="020B0604020202020204" pitchFamily="34" charset="0"/>
              </a:rPr>
              <a:t>analogous to mitochondrial matrix</a:t>
            </a:r>
          </a:p>
          <a:p>
            <a:pPr lvl="1"/>
            <a:r>
              <a:rPr lang="en-US" sz="2400" dirty="0">
                <a:latin typeface="Arial" panose="020B0604020202020204" pitchFamily="34" charset="0"/>
                <a:cs typeface="Arial" panose="020B0604020202020204" pitchFamily="34" charset="0"/>
              </a:rPr>
              <a:t>contains most of the soluble enzymes required for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-assimilation reactions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thylakoids </a:t>
            </a:r>
            <a:r>
              <a:rPr lang="en-US" sz="2400" dirty="0">
                <a:latin typeface="Arial" panose="020B0604020202020204" pitchFamily="34" charset="0"/>
                <a:cs typeface="Arial" panose="020B0604020202020204" pitchFamily="34" charset="0"/>
              </a:rPr>
              <a:t>= flattened sacks formed from an internal membrane system in the stroma</a:t>
            </a:r>
          </a:p>
          <a:p>
            <a:pPr lvl="1"/>
            <a:r>
              <a:rPr lang="en-US" sz="2400" dirty="0">
                <a:latin typeface="Arial" panose="020B0604020202020204" pitchFamily="34" charset="0"/>
                <a:cs typeface="Arial" panose="020B0604020202020204" pitchFamily="34" charset="0"/>
              </a:rPr>
              <a:t>membranes contain the photosynthetic machinery </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granal</a:t>
            </a:r>
            <a:r>
              <a:rPr lang="en-US" sz="2400" b="1" dirty="0">
                <a:latin typeface="Arial" panose="020B0604020202020204" pitchFamily="34" charset="0"/>
                <a:cs typeface="Arial" panose="020B0604020202020204" pitchFamily="34" charset="0"/>
              </a:rPr>
              <a:t> thylakoids </a:t>
            </a:r>
            <a:r>
              <a:rPr lang="en-US" sz="2400" dirty="0">
                <a:latin typeface="Arial" panose="020B0604020202020204" pitchFamily="34" charset="0"/>
                <a:cs typeface="Arial" panose="020B0604020202020204" pitchFamily="34" charset="0"/>
              </a:rPr>
              <a:t>= disk-like pouches arranged in stacks connected by </a:t>
            </a:r>
            <a:r>
              <a:rPr lang="en-US" sz="2400" b="1" dirty="0">
                <a:latin typeface="Arial" panose="020B0604020202020204" pitchFamily="34" charset="0"/>
                <a:cs typeface="Arial" panose="020B0604020202020204" pitchFamily="34" charset="0"/>
              </a:rPr>
              <a:t>stromal thylakoids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52306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D0EC-2689-42F1-AD8F-141FD3C3510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Movement of Sucrose Between Source and Sink Tissues</a:t>
            </a:r>
            <a:endParaRPr lang="en-AU" dirty="0"/>
          </a:p>
        </p:txBody>
      </p:sp>
      <p:pic>
        <p:nvPicPr>
          <p:cNvPr id="3" name="Picture 2" descr="A figure shows the movement of sucrose between source and sink tissues with part a showing sources and part b showing sinks. Part a is labeled source. It shows a green plan cell with an outer cell wall. A leaf cell is shown inside as a lighter green rectangle. On the left there is a vertical oval labeled chloroplast. A wavy yellowish-orange arrow points from light outside of the cell to Calvin cycle at the top of the chloroplast. An arrow also points from C O 2 outside of the cell to the Calvin cycle. An arrow points down from Calvin cycle to triose phosphates, from which an arrow points down to A D P-glucose, from which an arrow points down to starch, from which an arrow points down to a glucose (occurs in darkness) in the gray bottom portion of the chloroplast. An arrow shows that triose phosphates travel through a channel out of the chloroplast. Glucose (occurs in darkness) also passes through a channel to join a series of reactions outside of the chloroplast. An arrow points up from triose phosphates outside of the chloroplast to U D P-glucose plus fructose 6-phosphate. An arrow points down from triose phosphates to A D P-glucose, from which an arrow points down to glucose that left the chloroplast, from which an arrow points down to respiration. An arrow points right from respiration to A T P. An arrow labeled sucrose phosphate synthase points right from fructose 6-phosphate produced from triose phosphates to yield sucrose phosphate, from which an arrow labeled sucrose phosphate phosphatase points to sucrose. Sucrose travels through a sucrose uniporter out of the leaf cell, then through a sucrose-H plus symporter across the cell wall into a vertical column labeled phloem. An arrow shows that H plus travels through the symporter at the same time. An arrow points down from sucrose near the top of the phloem cylinder. Three arrows point from H 2 O into the phloem cylinder. In part b, sucrose travels through two sucrose uniporters into a cell below. Sucrose then travels through two sucrose-H plus symporters into a tuber cell. As sucrose travels through, H plus travels into the cell along with sucrose. An arrow labeled invertase points from sucrose to the addition of glucose plus fructose, from which an arrow points down to glycolysis. An arrow points right from glycolysis to A T P. Outside of the cell, an arrow labeled invertase points from sucrose to glucose plus fructose. Glucose travels through a glucose-H plus symporter that also transports H plus to enter the cell, where it can react with fructose. An arrow labeled sucrose synthase points left from sucrose that entered the cell through the lower sucrose-H plus symporter to the reaction of U D P-glucose plus fructose, from which an arrow points up to glycolysis. From U D P-glucose, an arrow points to cellulose synthesis to the upper left and to starch synthesis to the lower left. A vacuole is shown as a vertical oval to the left. Sucrose inside the vacuole travels out of the vacuole through a channel as H plus moves out through the same channel. Sucrose enters the vacuole through a sucrose hexose antiporter that moves hexose out of the cell at the same time.">
            <a:extLst>
              <a:ext uri="{FF2B5EF4-FFF2-40B4-BE49-F238E27FC236}">
                <a16:creationId xmlns:a16="http://schemas.microsoft.com/office/drawing/2014/main" id="{A54494E1-026F-614B-B6CF-75FB656C4E3B}"/>
              </a:ext>
            </a:extLst>
          </p:cNvPr>
          <p:cNvPicPr>
            <a:picLocks noChangeAspect="1"/>
          </p:cNvPicPr>
          <p:nvPr/>
        </p:nvPicPr>
        <p:blipFill>
          <a:blip r:embed="rId3"/>
          <a:stretch>
            <a:fillRect/>
          </a:stretch>
        </p:blipFill>
        <p:spPr>
          <a:xfrm>
            <a:off x="1524000" y="1447800"/>
            <a:ext cx="6096000" cy="5101991"/>
          </a:xfrm>
          <a:prstGeom prst="rect">
            <a:avLst/>
          </a:prstGeom>
        </p:spPr>
      </p:pic>
    </p:spTree>
    <p:extLst>
      <p:ext uri="{BB962C8B-B14F-4D97-AF65-F5344CB8AC3E}">
        <p14:creationId xmlns:p14="http://schemas.microsoft.com/office/powerpoint/2010/main" val="2882106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26A534-8783-472D-9692-54B35B8E20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Hill Reaction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1487" y="1507096"/>
            <a:ext cx="451843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leaf extracts containing chloroplasts perform the Hill reaction:</a:t>
            </a: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2" name="Object 1" descr="2 H 2 O is added to 2 A. An arrow points right beneath the word light. This yields 2 A H 2 plus O 2.">
            <a:extLst>
              <a:ext uri="{FF2B5EF4-FFF2-40B4-BE49-F238E27FC236}">
                <a16:creationId xmlns:a16="http://schemas.microsoft.com/office/drawing/2014/main" id="{9E832ED3-D58E-4FBF-B52D-58B2B7ED73DE}"/>
              </a:ext>
            </a:extLst>
          </p:cNvPr>
          <p:cNvGraphicFramePr>
            <a:graphicFrameLocks noChangeAspect="1"/>
          </p:cNvGraphicFramePr>
          <p:nvPr>
            <p:extLst>
              <p:ext uri="{D42A27DB-BD31-4B8C-83A1-F6EECF244321}">
                <p14:modId xmlns:p14="http://schemas.microsoft.com/office/powerpoint/2010/main" val="1530551101"/>
              </p:ext>
            </p:extLst>
          </p:nvPr>
        </p:nvGraphicFramePr>
        <p:xfrm>
          <a:off x="457200" y="2936859"/>
          <a:ext cx="3885324" cy="492141"/>
        </p:xfrm>
        <a:graphic>
          <a:graphicData uri="http://schemas.openxmlformats.org/presentationml/2006/ole">
            <mc:AlternateContent xmlns:mc="http://schemas.openxmlformats.org/markup-compatibility/2006">
              <mc:Choice xmlns:v="urn:schemas-microsoft-com:vml" Requires="v">
                <p:oleObj spid="_x0000_s1027" name="Equation" r:id="rId4" imgW="1904760" imgH="241200" progId="Equation.DSMT4">
                  <p:embed/>
                </p:oleObj>
              </mc:Choice>
              <mc:Fallback>
                <p:oleObj name="Equation" r:id="rId4" imgW="1904760" imgH="241200" progId="Equation.DSMT4">
                  <p:embed/>
                  <p:pic>
                    <p:nvPicPr>
                      <p:cNvPr id="0" name=""/>
                      <p:cNvPicPr/>
                      <p:nvPr/>
                    </p:nvPicPr>
                    <p:blipFill>
                      <a:blip r:embed="rId5"/>
                      <a:stretch>
                        <a:fillRect/>
                      </a:stretch>
                    </p:blipFill>
                    <p:spPr>
                      <a:xfrm>
                        <a:off x="457200" y="2936859"/>
                        <a:ext cx="3885324" cy="492141"/>
                      </a:xfrm>
                      <a:prstGeom prst="rect">
                        <a:avLst/>
                      </a:prstGeom>
                    </p:spPr>
                  </p:pic>
                </p:oleObj>
              </mc:Fallback>
            </mc:AlternateContent>
          </a:graphicData>
        </a:graphic>
      </p:graphicFrame>
      <p:pic>
        <p:nvPicPr>
          <p:cNvPr id="6" name="Picture 5" descr="The oxidized form (blue) is a six-carbon ring with double bonds at its left and right sides, its top vertex double bonded to O, its upper left and right vertices bonded to C l, and its bottom vertex double bonded to N further bonded to the top vertex of a benzene ring that has a bottom vertex bonded to O H. An arrow points right to the reduced form (colorless), which is a benzene ring with its top vertex bonded to O H, its upper left and right vertices bonded to C l, and its bottom vertex bonded to N H further bonded to the top vertex of a benzene ring that has a bottom vertex bonded to O H.">
            <a:extLst>
              <a:ext uri="{FF2B5EF4-FFF2-40B4-BE49-F238E27FC236}">
                <a16:creationId xmlns:a16="http://schemas.microsoft.com/office/drawing/2014/main" id="{60CADD2C-C87D-DC43-B36D-1F1239715A66}"/>
              </a:ext>
            </a:extLst>
          </p:cNvPr>
          <p:cNvPicPr>
            <a:picLocks noChangeAspect="1"/>
          </p:cNvPicPr>
          <p:nvPr/>
        </p:nvPicPr>
        <p:blipFill>
          <a:blip r:embed="rId6"/>
          <a:stretch>
            <a:fillRect/>
          </a:stretch>
        </p:blipFill>
        <p:spPr>
          <a:xfrm>
            <a:off x="4935045" y="1507096"/>
            <a:ext cx="3892668" cy="3892668"/>
          </a:xfrm>
          <a:prstGeom prst="rect">
            <a:avLst/>
          </a:prstGeom>
        </p:spPr>
      </p:pic>
      <p:sp>
        <p:nvSpPr>
          <p:cNvPr id="4" name="Rectangle 3">
            <a:extLst>
              <a:ext uri="{FF2B5EF4-FFF2-40B4-BE49-F238E27FC236}">
                <a16:creationId xmlns:a16="http://schemas.microsoft.com/office/drawing/2014/main" id="{82A313CF-14A5-4B36-90BB-0CE31EB363EA}"/>
              </a:ext>
            </a:extLst>
          </p:cNvPr>
          <p:cNvSpPr/>
          <p:nvPr/>
        </p:nvSpPr>
        <p:spPr>
          <a:xfrm>
            <a:off x="609600" y="3962400"/>
            <a:ext cx="4419600" cy="830997"/>
          </a:xfrm>
          <a:prstGeom prst="rect">
            <a:avLst/>
          </a:prstGeom>
        </p:spPr>
        <p:txBody>
          <a:bodyPr wrap="square">
            <a:spAutoFit/>
          </a:bodyPr>
          <a:lstStyle/>
          <a:p>
            <a:pPr marL="50800" indent="0">
              <a:buNone/>
            </a:pPr>
            <a:r>
              <a:rPr lang="en-US" dirty="0">
                <a:latin typeface="Arial" panose="020B0604020202020204" pitchFamily="34" charset="0"/>
                <a:cs typeface="Arial" panose="020B0604020202020204" pitchFamily="34" charset="0"/>
              </a:rPr>
              <a:t>where A is an artificial electron acceptor, or Hill reagent</a:t>
            </a:r>
          </a:p>
        </p:txBody>
      </p:sp>
    </p:spTree>
    <p:extLst>
      <p:ext uri="{BB962C8B-B14F-4D97-AF65-F5344CB8AC3E}">
        <p14:creationId xmlns:p14="http://schemas.microsoft.com/office/powerpoint/2010/main" val="1263204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7;g7fe2cbe272_0_8" descr="Icon P 2">
            <a:extLst>
              <a:ext uri="{FF2B5EF4-FFF2-40B4-BE49-F238E27FC236}">
                <a16:creationId xmlns:a16="http://schemas.microsoft.com/office/drawing/2014/main" id="{0D28CA10-D3FE-4B0B-8A75-88EF1DD8CA1E}"/>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00"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0E90008-764F-484D-990C-790A4FC7846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Photosynthetic organisms use tightly organized light-harvesting complexes to absorb sunlight and capture its energy in chemical form: a separation of positive and negative charge leading to electron flow. </a:t>
            </a:r>
            <a:r>
              <a:rPr lang="en-US" sz="2400" dirty="0">
                <a:latin typeface="Arial" panose="020B0604020202020204" pitchFamily="34" charset="0"/>
                <a:cs typeface="Arial" panose="020B0604020202020204" pitchFamily="34" charset="0"/>
              </a:rPr>
              <a:t>The energy from an absorbed photon moves from one antenna chlorophyll to another and another until it arrives at the reaction center, where it promotes the photochemical reaction that sends electrons through a series of electron carriers.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76003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30E5FB63-2C03-4C80-96EE-AE10A9CE1B2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814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D6C17B0-6C5C-441B-A917-46E22136450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capture of solar energy by photosynthetic organisms and its conversion to the chemical energy of reduced organic compounds is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 ultimate source of nearly all biological energy and organic nutrients for all of the </a:t>
            </a:r>
            <a:r>
              <a:rPr lang="en-US" sz="2400" b="1" dirty="0" err="1">
                <a:latin typeface="Arial" panose="020B0604020202020204" pitchFamily="34" charset="0"/>
                <a:cs typeface="Arial" panose="020B0604020202020204" pitchFamily="34" charset="0"/>
              </a:rPr>
              <a:t>nonphotosynthetic</a:t>
            </a:r>
            <a:r>
              <a:rPr lang="en-US" sz="2400" b="1" dirty="0">
                <a:latin typeface="Arial" panose="020B0604020202020204" pitchFamily="34" charset="0"/>
                <a:cs typeface="Arial" panose="020B0604020202020204" pitchFamily="34" charset="0"/>
              </a:rPr>
              <a:t> organisms, including humans. </a:t>
            </a:r>
            <a:r>
              <a:rPr lang="en-US" sz="2400" dirty="0">
                <a:latin typeface="Arial" panose="020B0604020202020204" pitchFamily="34" charset="0"/>
                <a:cs typeface="Arial" panose="020B0604020202020204" pitchFamily="34" charset="0"/>
              </a:rPr>
              <a:t>It is arguably </a:t>
            </a:r>
            <a:r>
              <a:rPr lang="en-US" sz="2400" i="1" dirty="0">
                <a:latin typeface="Arial" panose="020B0604020202020204" pitchFamily="34" charset="0"/>
                <a:cs typeface="Arial" panose="020B0604020202020204" pitchFamily="34" charset="0"/>
              </a:rPr>
              <a:t>the most important biochemical process in the biosphere.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8FE55-1D37-41FD-A39C-871D5301461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Hill Reaction Requires Light</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1486" y="1507096"/>
            <a:ext cx="86377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dark, no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evolution or dye reduction took place </a:t>
            </a:r>
          </a:p>
          <a:p>
            <a:pPr lvl="1"/>
            <a:r>
              <a:rPr lang="en-US" sz="2400" dirty="0">
                <a:latin typeface="Arial" panose="020B0604020202020204" pitchFamily="34" charset="0"/>
                <a:cs typeface="Arial" panose="020B0604020202020204" pitchFamily="34" charset="0"/>
              </a:rPr>
              <a:t>provided evidence that absorbed light energy causes electrons to flow from donor to acceptor</a:t>
            </a:r>
          </a:p>
          <a:p>
            <a:endParaRPr lang="en-US" sz="2400" dirty="0"/>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4931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5795-C86C-4361-81CD-12741E4818B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NADP</a:t>
            </a:r>
            <a:r>
              <a:rPr lang="en-US" baseline="30000"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Is the Electron Acceptor</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1486" y="1507096"/>
            <a:ext cx="8637713" cy="5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chloroplasts, NADP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accepts electrons from water:</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2 H 2 O is added to 2 N A D P plus. An arrow points right beneath the word light. This yields 2 N A D P H plus 2 H plus plus O 2.">
            <a:extLst>
              <a:ext uri="{FF2B5EF4-FFF2-40B4-BE49-F238E27FC236}">
                <a16:creationId xmlns:a16="http://schemas.microsoft.com/office/drawing/2014/main" id="{04FA00F0-D25A-0446-A06F-D09D21E8CEDC}"/>
              </a:ext>
            </a:extLst>
          </p:cNvPr>
          <p:cNvPicPr>
            <a:picLocks noChangeAspect="1"/>
          </p:cNvPicPr>
          <p:nvPr/>
        </p:nvPicPr>
        <p:blipFill>
          <a:blip r:embed="rId3"/>
          <a:stretch>
            <a:fillRect/>
          </a:stretch>
        </p:blipFill>
        <p:spPr>
          <a:xfrm>
            <a:off x="1117649" y="2286000"/>
            <a:ext cx="6805386" cy="558800"/>
          </a:xfrm>
          <a:prstGeom prst="rect">
            <a:avLst/>
          </a:prstGeom>
        </p:spPr>
      </p:pic>
    </p:spTree>
    <p:extLst>
      <p:ext uri="{BB962C8B-B14F-4D97-AF65-F5344CB8AC3E}">
        <p14:creationId xmlns:p14="http://schemas.microsoft.com/office/powerpoint/2010/main" val="25695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9F729-1E20-4F38-ADEC-40C41A26D15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Electromagnetic Radiation</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01486" y="1507097"/>
            <a:ext cx="8637713" cy="207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photon </a:t>
            </a:r>
            <a:r>
              <a:rPr lang="en-US" sz="2400" dirty="0">
                <a:latin typeface="Arial" panose="020B0604020202020204" pitchFamily="34" charset="0"/>
                <a:cs typeface="Arial" panose="020B0604020202020204" pitchFamily="34" charset="0"/>
              </a:rPr>
              <a:t>= a quantum of light</a:t>
            </a:r>
          </a:p>
          <a:p>
            <a:pPr lvl="1"/>
            <a:r>
              <a:rPr lang="en-US" sz="2400" dirty="0">
                <a:latin typeface="Arial" panose="020B0604020202020204" pitchFamily="34" charset="0"/>
                <a:cs typeface="Arial" panose="020B0604020202020204" pitchFamily="34" charset="0"/>
              </a:rPr>
              <a:t>greater at the violet end of the spectrum than the red end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bar is labeled type of radiation and the wavelengths of the different types of radiation are shown below. From left to right, the regions are as follows: Gamma rays: wavelength &lt; 1 n m; X-rays: wavelength beginning at the &lt; 1 n m cutoff and ranging to 100 n m; U V: wavelength 100 n m to 380 n m; Visible light: wavelength 380 to 750 n m; Infrared: wavelength 750 n m to &lt; 1 mm; Microwaves: wavelength beginning at the &lt; 1 m m cutoff and ranging to 1 m; Radiowaves: thousands of meters. The visible light range is shown in close-up as a horizontal bar ranging in wavelength from 380 to 750 n m. Energy (k J/Einstein) is shown below the bar. The bar is black at the far left for a short distance, then transitions into a violet region with an energy of 300 near its center. Past a wavelength of 430, it transitions into blue and then transitions into cyan at wavelength 500 and energy 240. All data are approximate. It transitions rapidly into green up to wavelength up to wavelength 560, where a short yellow region starts. Yellow transitions into orange at a wavelength of 600 and energy of 200, then transitions into red at a wavelength of 650. The spectrum reaches an energy of 170 near the right end of the red spectrum, then ends at a wavelength of 750.">
            <a:extLst>
              <a:ext uri="{FF2B5EF4-FFF2-40B4-BE49-F238E27FC236}">
                <a16:creationId xmlns:a16="http://schemas.microsoft.com/office/drawing/2014/main" id="{154E5726-4DA8-E34F-835C-8637DC28CA2C}"/>
              </a:ext>
            </a:extLst>
          </p:cNvPr>
          <p:cNvPicPr>
            <a:picLocks noChangeAspect="1"/>
          </p:cNvPicPr>
          <p:nvPr/>
        </p:nvPicPr>
        <p:blipFill>
          <a:blip r:embed="rId3"/>
          <a:stretch>
            <a:fillRect/>
          </a:stretch>
        </p:blipFill>
        <p:spPr>
          <a:xfrm>
            <a:off x="690972" y="3124200"/>
            <a:ext cx="7762056" cy="3200400"/>
          </a:xfrm>
          <a:prstGeom prst="rect">
            <a:avLst/>
          </a:prstGeom>
        </p:spPr>
      </p:pic>
    </p:spTree>
    <p:extLst>
      <p:ext uri="{BB962C8B-B14F-4D97-AF65-F5344CB8AC3E}">
        <p14:creationId xmlns:p14="http://schemas.microsoft.com/office/powerpoint/2010/main" val="1568147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9F9B3-0D73-4C28-8FB2-3C7FDD91AED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Planck Equation</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01486" y="1507097"/>
            <a:ext cx="8637713" cy="496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shorter wavelength (and higher frequency) corresponds to higher energy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energy, </a:t>
            </a:r>
            <a:r>
              <a:rPr lang="en-US" sz="2400" i="1" dirty="0">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 in a single photon of visible light is:</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E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h</a:t>
            </a:r>
            <a:r>
              <a:rPr lang="el-GR" sz="2400" dirty="0">
                <a:latin typeface="Arial" panose="020B0604020202020204" pitchFamily="34" charset="0"/>
                <a:cs typeface="Arial" panose="020B0604020202020204" pitchFamily="34" charset="0"/>
              </a:rPr>
              <a:t>ν = </a:t>
            </a:r>
            <a:r>
              <a:rPr lang="en-US" sz="2400" i="1" dirty="0" err="1">
                <a:latin typeface="Arial" panose="020B0604020202020204" pitchFamily="34" charset="0"/>
                <a:cs typeface="Arial" panose="020B0604020202020204" pitchFamily="34" charset="0"/>
              </a:rPr>
              <a:t>hc</a:t>
            </a:r>
            <a:r>
              <a:rPr lang="en-US" sz="2400" dirty="0">
                <a:latin typeface="Arial" panose="020B0604020202020204" pitchFamily="34" charset="0"/>
                <a:cs typeface="Arial" panose="020B0604020202020204" pitchFamily="34" charset="0"/>
              </a:rPr>
              <a:t>/</a:t>
            </a:r>
            <a:r>
              <a:rPr lang="el-GR" sz="2400" dirty="0">
                <a:latin typeface="Arial" panose="020B0604020202020204" pitchFamily="34" charset="0"/>
                <a:cs typeface="Arial" panose="020B0604020202020204" pitchFamily="34" charset="0"/>
              </a:rPr>
              <a:t>λ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h </a:t>
            </a:r>
            <a:r>
              <a:rPr lang="en-US" sz="2400" dirty="0">
                <a:latin typeface="Arial" panose="020B0604020202020204" pitchFamily="34" charset="0"/>
                <a:cs typeface="Arial" panose="020B0604020202020204" pitchFamily="34" charset="0"/>
              </a:rPr>
              <a:t>is Planck’s constant (6.626×10</a:t>
            </a:r>
            <a:r>
              <a:rPr lang="en-US" sz="2400" baseline="30000" dirty="0">
                <a:latin typeface="Arial" panose="020B0604020202020204" pitchFamily="34" charset="0"/>
                <a:cs typeface="Arial" panose="020B0604020202020204" pitchFamily="34" charset="0"/>
              </a:rPr>
              <a:t>−34 </a:t>
            </a:r>
            <a:r>
              <a:rPr lang="en-US" sz="2400" dirty="0">
                <a:latin typeface="Arial" panose="020B0604020202020204" pitchFamily="34" charset="0"/>
                <a:cs typeface="Arial" panose="020B0604020202020204" pitchFamily="34" charset="0"/>
              </a:rPr>
              <a:t>J•s), </a:t>
            </a:r>
            <a:r>
              <a:rPr lang="el-GR" sz="2400" dirty="0">
                <a:latin typeface="Arial" panose="020B0604020202020204" pitchFamily="34" charset="0"/>
                <a:cs typeface="Arial" panose="020B0604020202020204" pitchFamily="34" charset="0"/>
              </a:rPr>
              <a:t>ν </a:t>
            </a:r>
            <a:r>
              <a:rPr lang="en-US" sz="2400" dirty="0">
                <a:latin typeface="Arial" panose="020B0604020202020204" pitchFamily="34" charset="0"/>
                <a:cs typeface="Arial" panose="020B0604020202020204" pitchFamily="34" charset="0"/>
              </a:rPr>
              <a:t>is the</a:t>
            </a:r>
          </a:p>
          <a:p>
            <a:pPr marL="50800" indent="0">
              <a:buNone/>
            </a:pPr>
            <a:r>
              <a:rPr lang="en-US" sz="2400" dirty="0">
                <a:latin typeface="Arial" panose="020B0604020202020204" pitchFamily="34" charset="0"/>
                <a:cs typeface="Arial" panose="020B0604020202020204" pitchFamily="34" charset="0"/>
              </a:rPr>
              <a:t>     frequency of the light in cycles/s,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is the speed of light</a:t>
            </a:r>
          </a:p>
          <a:p>
            <a:pPr marL="50800" indent="0">
              <a:buNone/>
            </a:pPr>
            <a:r>
              <a:rPr lang="en-US" sz="2400" dirty="0">
                <a:latin typeface="Arial" panose="020B0604020202020204" pitchFamily="34" charset="0"/>
                <a:cs typeface="Arial" panose="020B0604020202020204" pitchFamily="34" charset="0"/>
              </a:rPr>
              <a:t>     (3.00×10</a:t>
            </a:r>
            <a:r>
              <a:rPr lang="en-US" sz="2400" baseline="30000" dirty="0">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 m/s), and </a:t>
            </a:r>
            <a:r>
              <a:rPr lang="el-GR" sz="2400" dirty="0">
                <a:latin typeface="Arial" panose="020B0604020202020204" pitchFamily="34" charset="0"/>
                <a:cs typeface="Arial" panose="020B0604020202020204" pitchFamily="34" charset="0"/>
              </a:rPr>
              <a:t>λ </a:t>
            </a:r>
            <a:r>
              <a:rPr lang="en-US" sz="2400" dirty="0">
                <a:latin typeface="Arial" panose="020B0604020202020204" pitchFamily="34" charset="0"/>
                <a:cs typeface="Arial" panose="020B0604020202020204" pitchFamily="34" charset="0"/>
              </a:rPr>
              <a:t>is the wavelength of the light in</a:t>
            </a:r>
          </a:p>
          <a:p>
            <a:pPr marL="50800" indent="0">
              <a:buNone/>
            </a:pPr>
            <a:r>
              <a:rPr lang="en-US" sz="2400" dirty="0">
                <a:latin typeface="Arial" panose="020B0604020202020204" pitchFamily="34" charset="0"/>
                <a:cs typeface="Arial" panose="020B0604020202020204" pitchFamily="34" charset="0"/>
              </a:rPr>
              <a:t>      meters</a:t>
            </a: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0708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0087-B461-412D-B1AE-0639A043A74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Excited and Ground States</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01486" y="1507097"/>
            <a:ext cx="8637713" cy="207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quantum </a:t>
            </a:r>
            <a:r>
              <a:rPr lang="en-US" sz="2400" dirty="0">
                <a:latin typeface="Arial" panose="020B0604020202020204" pitchFamily="34" charset="0"/>
                <a:cs typeface="Arial" panose="020B0604020202020204" pitchFamily="34" charset="0"/>
              </a:rPr>
              <a:t>= a quantity of energy in a photon equal to the energy of the electronic transition to a higher energy level</a:t>
            </a:r>
          </a:p>
          <a:p>
            <a:pPr lvl="1"/>
            <a:r>
              <a:rPr lang="en-US" sz="2400" dirty="0">
                <a:latin typeface="Arial" panose="020B0604020202020204" pitchFamily="34" charset="0"/>
                <a:cs typeface="Arial" panose="020B0604020202020204" pitchFamily="34" charset="0"/>
              </a:rPr>
              <a:t>to be absorbed, a photon must contain a quantum</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excited state </a:t>
            </a:r>
            <a:r>
              <a:rPr lang="en-US" sz="2400" dirty="0">
                <a:latin typeface="Arial" panose="020B0604020202020204" pitchFamily="34" charset="0"/>
                <a:cs typeface="Arial" panose="020B0604020202020204" pitchFamily="34" charset="0"/>
              </a:rPr>
              <a:t>= a molecule’s state of energy following the absorption of a photon</a:t>
            </a:r>
          </a:p>
          <a:p>
            <a:pPr lvl="1"/>
            <a:r>
              <a:rPr lang="en-US" sz="2400" dirty="0">
                <a:latin typeface="Arial" panose="020B0604020202020204" pitchFamily="34" charset="0"/>
                <a:cs typeface="Arial" panose="020B0604020202020204" pitchFamily="34" charset="0"/>
              </a:rPr>
              <a:t>generally unstable</a:t>
            </a:r>
          </a:p>
          <a:p>
            <a:pPr marL="533400" lvl="1"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ground state </a:t>
            </a:r>
            <a:r>
              <a:rPr lang="en-US" sz="2400" dirty="0">
                <a:latin typeface="Arial" panose="020B0604020202020204" pitchFamily="34" charset="0"/>
                <a:cs typeface="Arial" panose="020B0604020202020204" pitchFamily="34" charset="0"/>
              </a:rPr>
              <a:t>= stable state of energy </a:t>
            </a:r>
          </a:p>
          <a:p>
            <a:endParaRPr lang="en-US" sz="2400" b="1"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7249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4552-ABA3-4360-85F1-01B23E161B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Fluorescence</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01486" y="1507097"/>
            <a:ext cx="8637713" cy="207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fluorescence </a:t>
            </a:r>
            <a:r>
              <a:rPr lang="en-US" sz="2400" dirty="0">
                <a:latin typeface="Arial" panose="020B0604020202020204" pitchFamily="34" charset="0"/>
                <a:cs typeface="Arial" panose="020B0604020202020204" pitchFamily="34" charset="0"/>
              </a:rPr>
              <a:t>= light emission accompanying decay of excited molecules </a:t>
            </a:r>
          </a:p>
          <a:p>
            <a:pPr lvl="1"/>
            <a:r>
              <a:rPr lang="en-US" sz="2400" dirty="0">
                <a:latin typeface="Arial" panose="020B0604020202020204" pitchFamily="34" charset="0"/>
                <a:cs typeface="Arial" panose="020B0604020202020204" pitchFamily="34" charset="0"/>
              </a:rPr>
              <a:t>always at a longer wavelength (lower energy) than that of the absorbed light </a:t>
            </a: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4676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AAA56-E29E-4B66-8E09-1D6BD7EFFF4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Exciton and Exciton Transfer</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01486" y="1507097"/>
            <a:ext cx="8637713" cy="207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excitation energy can be directly transferred</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exciton</a:t>
            </a:r>
            <a:r>
              <a:rPr lang="en-US" sz="2400" dirty="0">
                <a:latin typeface="Arial" panose="020B0604020202020204" pitchFamily="34" charset="0"/>
                <a:cs typeface="Arial" panose="020B0604020202020204" pitchFamily="34" charset="0"/>
              </a:rPr>
              <a:t> = quantum of energy passed from an excited molecule to another molecule through </a:t>
            </a:r>
            <a:r>
              <a:rPr lang="en-US" sz="2400" b="1" dirty="0">
                <a:latin typeface="Arial" panose="020B0604020202020204" pitchFamily="34" charset="0"/>
                <a:cs typeface="Arial" panose="020B0604020202020204" pitchFamily="34" charset="0"/>
              </a:rPr>
              <a:t>exciton transfer</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5162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4231-922E-4F46-93CC-D57B6862F05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Chlorophylls Absorb Light Energy for Photosynthesis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45176" y="1524001"/>
            <a:ext cx="885363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chlorophylls </a:t>
            </a:r>
            <a:r>
              <a:rPr lang="en-US" sz="2400" dirty="0">
                <a:latin typeface="Arial" panose="020B0604020202020204" pitchFamily="34" charset="0"/>
                <a:cs typeface="Arial" panose="020B0604020202020204" pitchFamily="34" charset="0"/>
              </a:rPr>
              <a:t>= green light-absorbing pigments in the thylakoid membranes</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have </a:t>
            </a:r>
            <a:r>
              <a:rPr lang="en-US" sz="2400" dirty="0">
                <a:latin typeface="Arial" panose="020B0604020202020204" pitchFamily="34" charset="0"/>
                <a:cs typeface="Arial" panose="020B0604020202020204" pitchFamily="34" charset="0"/>
              </a:rPr>
              <a:t>polycyclic, planar structures with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occupying the central position </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chloroplasts contain </a:t>
            </a:r>
            <a:r>
              <a:rPr lang="en-US" sz="2400" dirty="0">
                <a:latin typeface="Arial" panose="020B0604020202020204" pitchFamily="34" charset="0"/>
                <a:cs typeface="Arial" panose="020B0604020202020204" pitchFamily="34" charset="0"/>
              </a:rPr>
              <a:t>both chlorophyll </a:t>
            </a:r>
            <a:r>
              <a:rPr lang="en-US" sz="2400" i="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and chlorophyll </a:t>
            </a:r>
            <a:r>
              <a:rPr lang="en-US" sz="2400" i="1" dirty="0">
                <a:latin typeface="Arial" panose="020B0604020202020204" pitchFamily="34" charset="0"/>
                <a:cs typeface="Arial" panose="020B0604020202020204" pitchFamily="34" charset="0"/>
              </a:rPr>
              <a:t>b </a:t>
            </a:r>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the structure of chlorophyll italicized a end italics as a complex ring structure with a chain extending to the lower left. A note indicates the substituent that differs in chlorophyll italicized b end italics. The ring structure contains M g in the center and its outer boundary of alternating double and single bonds is highlighted. There are four symmetrical partial six-membered rings around M g with five-membered rings located between them at the upper left, upper right, lower right, and lower left. The five-membered rings are numbered with Roman numerals. The outline of the molecule is highlighted as part of the conjugated double bond system except for the five-membered ring at the lower left labeled Roman numeral 4. All of the five-membered ring at the upper right labeled Roman numeral 2 is highlighted. A phytol side chain extends from the a two-carbon chain bonded tot he bottom vertex of five-membered ring Roman numeral 4 at the lower left side. The detailed structure follows. The top center partial six-membered ring has a double bond at its upper left side, a single bond at its upper right side, a double bond at its right side shared with a five-membered ring to its right labeled Roman numeral 2, N substituted for C at its lower right vertex with an arrow to M g in the center that forms its lower right side, a left side shared with the right side of a five-membered ring to its left labeled Roman numeral 1, and N at its lower left vertex with an arrow to M g in the center that forms its lower left side. All parts of the ring except for the left side bond, N at the lower left vertex, and the arrows to M g are highlighted as part of the conjugated bond system. Five-membered rings are to the left and right of this central ring. The top left-hand ring is labeled Roman numeral 1. Shared with the top center ring, it has N at its lower right vertex with an arrow to M g in the center. It has a bottom single bond that is not highlighted that is shared with the left center six-membered ring located below. It has highlighted single bonds at its lower left and upper right sides, a highlighted double bond at its upper left side, a left side vertex bonded to C H 3, and a top vertex bonded to C H double bonded to C H 2 above with a callout indicating that this substituent is C double bonded to O to the lower left and to C H 3 above in bacteriochlorophyll. The top right-hand ring is labeled Roman numeral 2. It has a highlighted double bond on its left side shared with the top center six-membered ring; highlighted N at the lower left vertex shared with the top center and right side six-membered rings; a highlighted single bond at its bottom side that forms the top of the right-hand six-membered ring below; a highlighted single bond on its lower right side; a right side vertex bonded to C H 2 C H 3; a highlighted double bond on its upper right side with a callout reading, saturated bond in bacteriochlorophyll; a top vertex bonded to C H 3 with a callout indicating that this substituent is replaced with C H O in chlorophyll italicized b end italics, and a highlighted single bond on its upper left side. The right center six-membered ring has highlighted N at its upper left vertex shared with the top center six-membered ring and five-membered ring Roman numeral 2 that has an arrow to M g at the center that forms its upper left side, a highlighted top bond shared with the five-membered ring Roman numeral 2 above, a highlighted double bond at its upper right side, a highlighted single bond at it slower right side, a nonhighlighted single bond at its bottom side shared with five-membered ring Roman numeral 3 at the lower right below, and N at the lower left vertex shared with five-membered ring Roman numeral 3 below and the bottom center six-membered ring that has an arrow to M g in the center that forms its lower left side. The bottom right five-membered ring labeled Roman numeral 3 shares its top bond with the right-hand six-membered ring above, shares N at its upper left vertex with the six-membered rings at the right center and bottom center, has a highlighted double bond on its upper right side, has a right side vertex bonded o C H 3, has a highlighted bond at its lower right side, has a bottom vertex bonded to a vertical bond that forms the right side of a five-membered ring below, has a highlighted double bond at its lower left side, and has a bond at its left side shared with the center six-membered ring to its left that extends to N at its upper left vertex shared with the six-membered rings above and to its left. The five-membered ring below has a highlighted upper right vertex shared with five-membered ring Roman numeral 3 above, a lower right vertex double bonded to O, lower left vertex hashed wedge bonded to H and solid wedge bonded to C bonded to O C H 3 and double bonded to O, and a highlighted upper left vertex shared with the bottom center six-membered ring above. The bottom center six-membered ring has a nonhighlighted bond on its right side shared with five-membered ring Roman numeral 3, N at its upper right side vertex shared with five-membered ring Roman numeral 3 and the right center six-membered ring that has a red arrow to M g in the center that forms its upper right side, a highlighted bond at its lower right side, a highlighted double bond at its lower left side, a highlighted bond at its left side that extends to N shared with five-membered ring Roman numeral 4 to the left and the left center six-membered ring from which a red arrow extends to M g in the center to form its upper left side, and a lower left vertex connected to a bond that forms the lower right side of five-membered ring Roman numeral 4 to the left. Five-membered ring Roman numeral 4 at the lower left has a highlighted vertical right side bond shared with the six-membered ring to its right, N at its upper right vertex shared with the six-membered rings to its right and above, a highlighted double bond at its top side shared with the six-membered ring above, a single bond at its upper left side, a left side vertex hashed wedge bonded to C H 3 and solid wedge bonded to H, a single bond at its lower left side, and a bottom vertex hashed wedge bonded to H and solid wedge bonded to C H 2 bonded to C H 2 bonded to C double bonded to O bonded to O that bonds to a 17-carbon zigzag chain. The right side six-membered ring has a top single bond shared with five-membered ring Roman numeral 1 above, N at the upper right vertex shared with five-membered ring Roman numeral 1 above and with the top center six-membered ring, N at its upper right vertex shared with five-membered ring Roman numeral 1 above and with the top center six-membered ring that has an arrow pointing to M g that forms the upper right side, a highlighted double bond at its upper left side, a highlighted single bond at its lower left side, a highlighted double bond at its bottom side shared with five-membered ring Roman numeral 4 below, and highlighted N at its lower right vertex shared with five-membered ring Roman numeral 1 above and with the bottom center six-membered ring that has an arrow to M g that forms its lower right side. The left center six-membered ring has a lower right vertex that forms the upper left vertex of five-membered ring Roman numeral 4. The 17-carbon zigzag chain beginning with O on the right is labeled phytol side chain. Beginning with O, it is C H 2 bonded to C H double bonded to C bonded to C H 3 above and bonded to a chain of 3 C H 2 bonded to C H bonded to C H 3 above bonded to a chain of 3 C H 2 bonded to C H bonded to C H 3 above bonded to a chain of 3 C H 2 bonded to C H bonded to C H 3 above and bonded to C H 2 bonded to C H 3.">
            <a:extLst>
              <a:ext uri="{FF2B5EF4-FFF2-40B4-BE49-F238E27FC236}">
                <a16:creationId xmlns:a16="http://schemas.microsoft.com/office/drawing/2014/main" id="{72AE593D-B25E-4745-B5FF-15A8F7CB0392}"/>
              </a:ext>
            </a:extLst>
          </p:cNvPr>
          <p:cNvPicPr>
            <a:picLocks noChangeAspect="1"/>
          </p:cNvPicPr>
          <p:nvPr/>
        </p:nvPicPr>
        <p:blipFill>
          <a:blip r:embed="rId3"/>
          <a:stretch>
            <a:fillRect/>
          </a:stretch>
        </p:blipFill>
        <p:spPr>
          <a:xfrm>
            <a:off x="1632783" y="3810000"/>
            <a:ext cx="5878426" cy="2667000"/>
          </a:xfrm>
          <a:prstGeom prst="rect">
            <a:avLst/>
          </a:prstGeom>
        </p:spPr>
      </p:pic>
    </p:spTree>
    <p:extLst>
      <p:ext uri="{BB962C8B-B14F-4D97-AF65-F5344CB8AC3E}">
        <p14:creationId xmlns:p14="http://schemas.microsoft.com/office/powerpoint/2010/main" val="3073247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ACCE2-9A1C-4264-9514-E8DF7C4CE58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Accessory Pigments in Plants</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53142" y="1324560"/>
            <a:ext cx="8637713" cy="25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accessory pigments </a:t>
            </a:r>
            <a:r>
              <a:rPr lang="en-US" sz="2400" dirty="0">
                <a:latin typeface="Arial" panose="020B0604020202020204" pitchFamily="34" charset="0"/>
                <a:cs typeface="Arial" panose="020B0604020202020204" pitchFamily="34" charset="0"/>
              </a:rPr>
              <a:t>= secondary light-absorbing pigments called carotenoids </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carotenoids </a:t>
            </a:r>
            <a:r>
              <a:rPr lang="en-US" sz="2400" dirty="0">
                <a:latin typeface="Arial" panose="020B0604020202020204" pitchFamily="34" charset="0"/>
                <a:cs typeface="Arial" panose="020B0604020202020204" pitchFamily="34" charset="0"/>
              </a:rPr>
              <a:t>= may be yellow, red, or purple</a:t>
            </a:r>
          </a:p>
          <a:p>
            <a:pPr lvl="1"/>
            <a:r>
              <a:rPr lang="el-GR" sz="2400" b="1" i="1" dirty="0">
                <a:latin typeface="Arial" panose="020B0604020202020204" pitchFamily="34" charset="0"/>
                <a:cs typeface="Arial" panose="020B0604020202020204" pitchFamily="34" charset="0"/>
              </a:rPr>
              <a:t>β</a:t>
            </a:r>
            <a:r>
              <a:rPr lang="en-US" sz="2400" b="1" dirty="0">
                <a:latin typeface="Arial" panose="020B0604020202020204" pitchFamily="34" charset="0"/>
                <a:cs typeface="Arial" panose="020B0604020202020204" pitchFamily="34" charset="0"/>
              </a:rPr>
              <a:t>-carotene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red-orange isoprenoid</a:t>
            </a:r>
          </a:p>
          <a:p>
            <a:pPr lvl="1"/>
            <a:r>
              <a:rPr lang="en-US" sz="2400" dirty="0">
                <a:latin typeface="Arial" panose="020B0604020202020204" pitchFamily="34" charset="0"/>
                <a:cs typeface="Arial" panose="020B0604020202020204" pitchFamily="34" charset="0"/>
              </a:rPr>
              <a:t>lutein = a yellow carotenoid </a:t>
            </a: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graph shows the absorption of visible light by photopigments by plotting absorption against wavelength.">
            <a:extLst>
              <a:ext uri="{FF2B5EF4-FFF2-40B4-BE49-F238E27FC236}">
                <a16:creationId xmlns:a16="http://schemas.microsoft.com/office/drawing/2014/main" id="{EC869AB5-FC24-7742-9066-59C18118F8C1}"/>
              </a:ext>
            </a:extLst>
          </p:cNvPr>
          <p:cNvPicPr>
            <a:picLocks noChangeAspect="1"/>
          </p:cNvPicPr>
          <p:nvPr/>
        </p:nvPicPr>
        <p:blipFill>
          <a:blip r:embed="rId3"/>
          <a:stretch>
            <a:fillRect/>
          </a:stretch>
        </p:blipFill>
        <p:spPr>
          <a:xfrm>
            <a:off x="2178940" y="4038600"/>
            <a:ext cx="4786115" cy="2438400"/>
          </a:xfrm>
          <a:prstGeom prst="rect">
            <a:avLst/>
          </a:prstGeom>
        </p:spPr>
      </p:pic>
    </p:spTree>
    <p:extLst>
      <p:ext uri="{BB962C8B-B14F-4D97-AF65-F5344CB8AC3E}">
        <p14:creationId xmlns:p14="http://schemas.microsoft.com/office/powerpoint/2010/main" val="3788314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8F4C5-AD6E-42B0-99E0-6EA578EFE21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Accessory Pigments in Cyanobacteria and Red Algae</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53142" y="1752600"/>
            <a:ext cx="86377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cyanobacteria and red algae use the accessory pigments phycocyanobilin and phycoerythrobilin</a:t>
            </a: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graph shows the absorption of visible light by photopigments by plotting absorption against wavelength.">
            <a:extLst>
              <a:ext uri="{FF2B5EF4-FFF2-40B4-BE49-F238E27FC236}">
                <a16:creationId xmlns:a16="http://schemas.microsoft.com/office/drawing/2014/main" id="{EC869AB5-FC24-7742-9066-59C18118F8C1}"/>
              </a:ext>
            </a:extLst>
          </p:cNvPr>
          <p:cNvPicPr>
            <a:picLocks noChangeAspect="1"/>
          </p:cNvPicPr>
          <p:nvPr/>
        </p:nvPicPr>
        <p:blipFill>
          <a:blip r:embed="rId3"/>
          <a:stretch>
            <a:fillRect/>
          </a:stretch>
        </p:blipFill>
        <p:spPr>
          <a:xfrm>
            <a:off x="741061" y="3124200"/>
            <a:ext cx="7661874" cy="2624560"/>
          </a:xfrm>
          <a:prstGeom prst="rect">
            <a:avLst/>
          </a:prstGeom>
        </p:spPr>
      </p:pic>
    </p:spTree>
    <p:extLst>
      <p:ext uri="{BB962C8B-B14F-4D97-AF65-F5344CB8AC3E}">
        <p14:creationId xmlns:p14="http://schemas.microsoft.com/office/powerpoint/2010/main" val="3175942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00"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457F136-820E-4CB0-B187-843638EAAE7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Photosynthetic organisms use tightly organized light-harvesting complexes to absorb sunlight and capture its energy in chemical form: a separation of positive and negative charge leading to electron flow. </a:t>
            </a:r>
            <a:r>
              <a:rPr lang="en-US" sz="2400" dirty="0">
                <a:latin typeface="Arial" panose="020B0604020202020204" pitchFamily="34" charset="0"/>
                <a:cs typeface="Arial" panose="020B0604020202020204" pitchFamily="34" charset="0"/>
              </a:rPr>
              <a:t>The energy from an absorbed photon moves from one antenna chlorophyll to another and another until it arrives at the reaction center, where it promotes the photochemical reaction that sends electrons through a series of electron carriers.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953B-08CD-4CA3-AFCE-759912BAAAC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Absorption of Visible Light by Photopigments</a:t>
            </a:r>
            <a:endParaRPr lang="en-AU" dirty="0"/>
          </a:p>
        </p:txBody>
      </p:sp>
      <p:pic>
        <p:nvPicPr>
          <p:cNvPr id="3" name="Picture 2" descr="A graph shows the absorption of visible light by photopigments by plotting absorption against wavelength.">
            <a:extLst>
              <a:ext uri="{FF2B5EF4-FFF2-40B4-BE49-F238E27FC236}">
                <a16:creationId xmlns:a16="http://schemas.microsoft.com/office/drawing/2014/main" id="{91109BF1-F761-C042-B338-F465185163A2}"/>
              </a:ext>
            </a:extLst>
          </p:cNvPr>
          <p:cNvPicPr>
            <a:picLocks noChangeAspect="1"/>
          </p:cNvPicPr>
          <p:nvPr/>
        </p:nvPicPr>
        <p:blipFill>
          <a:blip r:embed="rId3"/>
          <a:stretch>
            <a:fillRect/>
          </a:stretch>
        </p:blipFill>
        <p:spPr>
          <a:xfrm>
            <a:off x="952500" y="1500902"/>
            <a:ext cx="7238999" cy="5184502"/>
          </a:xfrm>
          <a:prstGeom prst="rect">
            <a:avLst/>
          </a:prstGeom>
        </p:spPr>
      </p:pic>
    </p:spTree>
    <p:extLst>
      <p:ext uri="{BB962C8B-B14F-4D97-AF65-F5344CB8AC3E}">
        <p14:creationId xmlns:p14="http://schemas.microsoft.com/office/powerpoint/2010/main" val="3923752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53143" y="1288702"/>
            <a:ext cx="4166458" cy="207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action spectrum </a:t>
            </a:r>
            <a:r>
              <a:rPr lang="en-US" sz="2400" dirty="0">
                <a:latin typeface="Arial" panose="020B0604020202020204" pitchFamily="34" charset="0"/>
                <a:cs typeface="Arial" panose="020B0604020202020204" pitchFamily="34" charset="0"/>
              </a:rPr>
              <a:t>= describes the relative rate of photosynthesis for illumination with a constant number of photons of different wavelengths </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horizontal line of five green rectangles against a background that changes color across the spectrum of visible light from left to right with violet at the far left, then blue, then green, then yellow, and finally red on the right. Many small dots are visible above and below the rectangles. A triangular clump of dots extends up across the two left rectangles, peaking at about the point where they meet in the blue region. A similar triangle extends downward at the same horizontal location. Thin layers of dots run along the middle region of rectangles, then similar triangles extend above and below the last two rectangles peaking in the region where orange becomes red. Part b shows a graph that plots relative rate of photosynthesis against wavelength. The horizontal axis is labeled wavelength (n m) and ranges from below 400 to above 700, labeled in increments of 100. The vertical axis is labeled relative rate of photosynthesis and ranges from 0 to 100, labeled in increments of 20. A curve begins at (380, 82), rises to (410, 102), drops to (470, 90), rises to (480, 92), drops to (540, 35), rises to (640, 82), drops to (645, 80), rises to (660, 99), then drops to (690, 0). All data are approximate.">
            <a:extLst>
              <a:ext uri="{FF2B5EF4-FFF2-40B4-BE49-F238E27FC236}">
                <a16:creationId xmlns:a16="http://schemas.microsoft.com/office/drawing/2014/main" id="{848DE2F5-075F-584E-B52E-C5CED4B4F38F}"/>
              </a:ext>
            </a:extLst>
          </p:cNvPr>
          <p:cNvPicPr>
            <a:picLocks noChangeAspect="1"/>
          </p:cNvPicPr>
          <p:nvPr/>
        </p:nvPicPr>
        <p:blipFill>
          <a:blip r:embed="rId3"/>
          <a:stretch>
            <a:fillRect/>
          </a:stretch>
        </p:blipFill>
        <p:spPr>
          <a:xfrm>
            <a:off x="4724400" y="1116058"/>
            <a:ext cx="3788014" cy="5550391"/>
          </a:xfrm>
          <a:prstGeom prst="rect">
            <a:avLst/>
          </a:prstGeom>
        </p:spPr>
      </p:pic>
      <p:sp>
        <p:nvSpPr>
          <p:cNvPr id="2" name="Title 1">
            <a:extLst>
              <a:ext uri="{FF2B5EF4-FFF2-40B4-BE49-F238E27FC236}">
                <a16:creationId xmlns:a16="http://schemas.microsoft.com/office/drawing/2014/main" id="{2BBED32F-11CB-4371-8F84-6FF6869D25E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Action Spectrum</a:t>
            </a:r>
            <a:endParaRPr lang="en-AU" dirty="0"/>
          </a:p>
        </p:txBody>
      </p:sp>
    </p:spTree>
    <p:extLst>
      <p:ext uri="{BB962C8B-B14F-4D97-AF65-F5344CB8AC3E}">
        <p14:creationId xmlns:p14="http://schemas.microsoft.com/office/powerpoint/2010/main" val="1270524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7;g7fe2cbe272_0_8" descr="Icon P 2">
            <a:extLst>
              <a:ext uri="{FF2B5EF4-FFF2-40B4-BE49-F238E27FC236}">
                <a16:creationId xmlns:a16="http://schemas.microsoft.com/office/drawing/2014/main" id="{B1B60495-E16F-4C39-A1C0-8491C26091D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00"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56C1F89-F7D6-4531-9949-6469288F79D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Photosynthetic organisms use tightly organized light-harvesting complexes to absorb sunlight and capture its energy in chemical form: a separation of positive and negative charge leading to electron flow. </a:t>
            </a:r>
            <a:r>
              <a:rPr lang="en-US" sz="2400" dirty="0">
                <a:latin typeface="Arial" panose="020B0604020202020204" pitchFamily="34" charset="0"/>
                <a:cs typeface="Arial" panose="020B0604020202020204" pitchFamily="34" charset="0"/>
              </a:rPr>
              <a:t>The energy from an absorbed photon moves from one antenna chlorophyll to another and another until it arrives at the reaction center, where it promotes the photochemical reaction that sends electrons through a series of electron carriers.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836238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8DA0-3F1D-48C2-BA29-A90A9D3ED512}"/>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Chlorophylls Funnel Absorbed Energy to Reaction Centers by Exciton Transfer</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40698" y="1981200"/>
            <a:ext cx="885363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photosystems </a:t>
            </a:r>
            <a:r>
              <a:rPr lang="en-US" sz="2400" dirty="0">
                <a:latin typeface="Arial" panose="020B0604020202020204" pitchFamily="34" charset="0"/>
                <a:cs typeface="Arial" panose="020B0604020202020204" pitchFamily="34" charset="0"/>
              </a:rPr>
              <a:t>= functional arrays of light-absorbing pigments located in the thylakoid or bacterial membrane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photochemical reaction center </a:t>
            </a:r>
            <a:r>
              <a:rPr lang="en-US" sz="2400" dirty="0">
                <a:latin typeface="Arial" panose="020B0604020202020204" pitchFamily="34" charset="0"/>
                <a:cs typeface="Arial" panose="020B0604020202020204" pitchFamily="34" charset="0"/>
              </a:rPr>
              <a:t>= location where a photochemical reaction converts the energy of a photon into a separation of charge </a:t>
            </a:r>
            <a:endParaRPr lang="en-US" sz="2400" b="1" dirty="0">
              <a:latin typeface="Arial" panose="020B0604020202020204" pitchFamily="34" charset="0"/>
              <a:cs typeface="Arial" panose="020B0604020202020204" pitchFamily="34" charset="0"/>
            </a:endParaRP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associated with one pair of chlorophyll molecules that transduces light into chemical energy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090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14D1A-9C19-465C-9DAF-196A01D1030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Organization of Photosystems in the Thylakoid Membrane</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48660" y="1524000"/>
            <a:ext cx="4170940" cy="207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antenna molecules </a:t>
            </a:r>
            <a:r>
              <a:rPr lang="en-US" sz="2400" dirty="0">
                <a:latin typeface="Arial" panose="020B0604020202020204" pitchFamily="34" charset="0"/>
                <a:cs typeface="Arial" panose="020B0604020202020204" pitchFamily="34" charset="0"/>
              </a:rPr>
              <a:t>= absorb light energy and transmit it rapidly and efficiently to the reaction center</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schematic drawing of a chloroplast is cut away so that the stroma, grana, and stromal thylakoid are visible. The top of one granum has been cut along its length so that it is possible to see into the discs. A closeup shows a half-circle with the rounded portion extending away from the viewer and a cylinder in the front center labeled reaction center. This cylinder has a cylindrical opening in the center and consists of three pieces: a light red top piece, a light blue center piece, and a purple bottom piece. Text below reads, reaction center, photochemical reaction here converts the energy of a photon into a separation of charge, initiating electron flow. Four vertical rectangles extend across the membrane on each side of the reaction center. Lines of green squares radiate out from the reaction center, showing that more of these rectangles are present. The green squares are labeled, antenna chlorophylls, bound to protein. Several yellow squares are also present and there are labeled, carotenoids, other accessory pigments. Phospholipid bilayer membrane is visible to the left and right. A bracket pointing to the text describing antenna chlorophylls, carotenoids, and other accessory pigments reads, These molecules absorb light energy, transferring it between molecules until it reaches the reaction center. A wavy yellowish-range arrow points from light above to a green square near the outer boundary of the half-circle structure. From this green square, a red line curves up and then down to an adjacent square, from which another red line curves to meet a third square, from which another red line curves up to meet a fourth square, from which another red line curves up across the light red top of the reaction center to end in the light blue region of the reaction center.">
            <a:extLst>
              <a:ext uri="{FF2B5EF4-FFF2-40B4-BE49-F238E27FC236}">
                <a16:creationId xmlns:a16="http://schemas.microsoft.com/office/drawing/2014/main" id="{C983FD86-37EB-7543-8AC3-562A1943E1E8}"/>
              </a:ext>
            </a:extLst>
          </p:cNvPr>
          <p:cNvPicPr>
            <a:picLocks noChangeAspect="1"/>
          </p:cNvPicPr>
          <p:nvPr/>
        </p:nvPicPr>
        <p:blipFill>
          <a:blip r:embed="rId3"/>
          <a:stretch>
            <a:fillRect/>
          </a:stretch>
        </p:blipFill>
        <p:spPr>
          <a:xfrm>
            <a:off x="4953000" y="1683244"/>
            <a:ext cx="3650706" cy="4869956"/>
          </a:xfrm>
          <a:prstGeom prst="rect">
            <a:avLst/>
          </a:prstGeom>
        </p:spPr>
      </p:pic>
    </p:spTree>
    <p:extLst>
      <p:ext uri="{BB962C8B-B14F-4D97-AF65-F5344CB8AC3E}">
        <p14:creationId xmlns:p14="http://schemas.microsoft.com/office/powerpoint/2010/main" val="334419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2DEFC-47DE-4DC9-B628-EB41859D1FE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Light-Harvesting Complexes (LHCs)</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48660" y="1524000"/>
            <a:ext cx="321293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light-harvesting complexes (LHCs) </a:t>
            </a:r>
            <a:r>
              <a:rPr lang="en-US" sz="2400" dirty="0">
                <a:latin typeface="Arial" panose="020B0604020202020204" pitchFamily="34" charset="0"/>
                <a:cs typeface="Arial" panose="020B0604020202020204" pitchFamily="34" charset="0"/>
              </a:rPr>
              <a:t>= complexes of chlorophyll, other pigments, and binding proteins that are located around the periphery of the core complex</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elix runs slightly diagonally along the left side to end at a green wireframe structure with a sphere behind it. Two helices run almost vertically in the center, beginning together and moving apart so there is a space between them at the top. Small helices extend to the left and right of the top of these two central helices. Wireframe ring structures with red spheres in the center are between the left-hand helix and the central helices. A similar structure is at the lower right side and is labeled chlorophyll italicized b end italics. A similar blue structure to its upper left is labeled chlorophyll italicized a end italics. More of these blue structures are present across the front of the two vertical helices and immediately to their left, one is near the top where the left-hand vertical structure joins with the helix that angles to the upper left, and two are visible beneath the angled helix to the upper right. Yellow wireframe structure cross at the center of the two vertical strands and extend to the upper and lower right and left.">
            <a:extLst>
              <a:ext uri="{FF2B5EF4-FFF2-40B4-BE49-F238E27FC236}">
                <a16:creationId xmlns:a16="http://schemas.microsoft.com/office/drawing/2014/main" id="{A892688B-8D55-404C-944A-F620373AC5EC}"/>
              </a:ext>
            </a:extLst>
          </p:cNvPr>
          <p:cNvPicPr>
            <a:picLocks noChangeAspect="1"/>
          </p:cNvPicPr>
          <p:nvPr/>
        </p:nvPicPr>
        <p:blipFill>
          <a:blip r:embed="rId3"/>
          <a:stretch>
            <a:fillRect/>
          </a:stretch>
        </p:blipFill>
        <p:spPr>
          <a:xfrm>
            <a:off x="3710252" y="1288702"/>
            <a:ext cx="5185088" cy="4908550"/>
          </a:xfrm>
          <a:prstGeom prst="rect">
            <a:avLst/>
          </a:prstGeom>
        </p:spPr>
      </p:pic>
    </p:spTree>
    <p:extLst>
      <p:ext uri="{BB962C8B-B14F-4D97-AF65-F5344CB8AC3E}">
        <p14:creationId xmlns:p14="http://schemas.microsoft.com/office/powerpoint/2010/main" val="693662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0976-4939-415F-94EE-48327E37D64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Harvested Light Energy Excites Electrons in the Reaction Center</a:t>
            </a:r>
            <a:endParaRPr lang="en-AU" dirty="0"/>
          </a:p>
        </p:txBody>
      </p:sp>
      <p:pic>
        <p:nvPicPr>
          <p:cNvPr id="3" name="Picture 2" descr="A figure shows a generalized scheme of how energy from an absorbed photon is used to separate charges at the reaction center in five steps.">
            <a:extLst>
              <a:ext uri="{FF2B5EF4-FFF2-40B4-BE49-F238E27FC236}">
                <a16:creationId xmlns:a16="http://schemas.microsoft.com/office/drawing/2014/main" id="{0EDD3AB7-3D9E-5A41-9B2B-7617AC1C6C83}"/>
              </a:ext>
            </a:extLst>
          </p:cNvPr>
          <p:cNvPicPr>
            <a:picLocks noChangeAspect="1"/>
          </p:cNvPicPr>
          <p:nvPr/>
        </p:nvPicPr>
        <p:blipFill>
          <a:blip r:embed="rId3"/>
          <a:stretch>
            <a:fillRect/>
          </a:stretch>
        </p:blipFill>
        <p:spPr>
          <a:xfrm>
            <a:off x="1098750" y="1519518"/>
            <a:ext cx="3129737" cy="4847540"/>
          </a:xfrm>
          <a:prstGeom prst="rect">
            <a:avLst/>
          </a:prstGeom>
        </p:spPr>
      </p:pic>
      <p:pic>
        <p:nvPicPr>
          <p:cNvPr id="8" name="Picture 7" descr="Step 3: This energy is transferred to a chlorophyll of the reaction-center special pair, exciting it. The two antenna molecules have returned to their original state. An arrow points down from the reaction center above to the one in this step. The reaction center now has an asterisk next to the blue part, which now has a horizontal bar near its top with a red dot in the center and two horizontally aligned short horizontal lines below. The top light red part of the reaction center is labeled, electron acceptor. Step 4: The excited reaction-center chlorophyll passes an electron to an electron acceptor. The two antenna molecules are present next to the reaction center. An arrow points down from the reaction center above to the one in this step. The central blue portion of the reaction center has horizontally aligned short horizontal lines near the top and bottom. The upper light red portion of the reaction center now has two red dots on the horizontal line near its bottom. The purple bottom portion of the reaction center is now labeled electron donor. Step 5: The electron hole in the reaction center is filled by an electron from an electron donor. An arrow points down from the reaction center above to the one in this step. The blue center part of the reaction center now has a horizontal line with a single red dot at its bottom. The purple bottom part of the reaction center now has two horizontally aligned short horizontal lines near its top and bottom.">
            <a:extLst>
              <a:ext uri="{FF2B5EF4-FFF2-40B4-BE49-F238E27FC236}">
                <a16:creationId xmlns:a16="http://schemas.microsoft.com/office/drawing/2014/main" id="{6B23CF4A-AA15-FE48-AC3E-E343F405A88F}"/>
              </a:ext>
            </a:extLst>
          </p:cNvPr>
          <p:cNvPicPr>
            <a:picLocks noChangeAspect="1"/>
          </p:cNvPicPr>
          <p:nvPr/>
        </p:nvPicPr>
        <p:blipFill>
          <a:blip r:embed="rId4"/>
          <a:stretch>
            <a:fillRect/>
          </a:stretch>
        </p:blipFill>
        <p:spPr>
          <a:xfrm>
            <a:off x="5257800" y="1519518"/>
            <a:ext cx="3057445" cy="4847540"/>
          </a:xfrm>
          <a:prstGeom prst="rect">
            <a:avLst/>
          </a:prstGeom>
        </p:spPr>
      </p:pic>
    </p:spTree>
    <p:extLst>
      <p:ext uri="{BB962C8B-B14F-4D97-AF65-F5344CB8AC3E}">
        <p14:creationId xmlns:p14="http://schemas.microsoft.com/office/powerpoint/2010/main" val="3928407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0;p2" descr="Icon P 1">
            <a:extLst>
              <a:ext uri="{FF2B5EF4-FFF2-40B4-BE49-F238E27FC236}">
                <a16:creationId xmlns:a16="http://schemas.microsoft.com/office/drawing/2014/main" id="{8AAFDBC8-5692-46DF-A288-90484517B8D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814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4DA0B0A-B2B4-4FA1-9C17-04D060ABAD9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capture of solar energy by photosynthetic organisms and its conversion to the chemical energy of reduced organic compounds is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 ultimate source of nearly all biological energy and organic nutrients for all of the </a:t>
            </a:r>
            <a:r>
              <a:rPr lang="en-US" sz="2400" b="1" dirty="0" err="1">
                <a:latin typeface="Arial" panose="020B0604020202020204" pitchFamily="34" charset="0"/>
                <a:cs typeface="Arial" panose="020B0604020202020204" pitchFamily="34" charset="0"/>
              </a:rPr>
              <a:t>nonphotosynthetic</a:t>
            </a:r>
            <a:r>
              <a:rPr lang="en-US" sz="2400" b="1" dirty="0">
                <a:latin typeface="Arial" panose="020B0604020202020204" pitchFamily="34" charset="0"/>
                <a:cs typeface="Arial" panose="020B0604020202020204" pitchFamily="34" charset="0"/>
              </a:rPr>
              <a:t> organisms, including humans. </a:t>
            </a:r>
            <a:r>
              <a:rPr lang="en-US" sz="2400" dirty="0">
                <a:latin typeface="Arial" panose="020B0604020202020204" pitchFamily="34" charset="0"/>
                <a:cs typeface="Arial" panose="020B0604020202020204" pitchFamily="34" charset="0"/>
              </a:rPr>
              <a:t>It is arguably </a:t>
            </a:r>
            <a:r>
              <a:rPr lang="en-US" sz="2400" i="1" dirty="0">
                <a:latin typeface="Arial" panose="020B0604020202020204" pitchFamily="34" charset="0"/>
                <a:cs typeface="Arial" panose="020B0604020202020204" pitchFamily="34" charset="0"/>
              </a:rPr>
              <a:t>the most important biochemical process in the biosphere.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383816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7;g7fe2cbe272_0_8" descr="Icon P 2">
            <a:extLst>
              <a:ext uri="{FF2B5EF4-FFF2-40B4-BE49-F238E27FC236}">
                <a16:creationId xmlns:a16="http://schemas.microsoft.com/office/drawing/2014/main" id="{995D2B32-DDFC-4440-94A1-F391D578B4C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00"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6EEEE96-3CC2-4E8A-9197-19C6D255ED7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Photosynthetic organisms use tightly organized light-harvesting complexes to absorb sunlight and capture its energy in chemical form: a separation of positive and negative charge leading to electron flow. </a:t>
            </a:r>
            <a:r>
              <a:rPr lang="en-US" sz="2400" dirty="0">
                <a:latin typeface="Arial" panose="020B0604020202020204" pitchFamily="34" charset="0"/>
                <a:cs typeface="Arial" panose="020B0604020202020204" pitchFamily="34" charset="0"/>
              </a:rPr>
              <a:t>The energy from an absorbed photon moves from one antenna chlorophyll to another and another until it arrives at the reaction center, where it promotes the photochemical reaction that sends electrons through a series of electron carriers.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447476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26C7-764C-445D-ACB2-572E93E1C9E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Charge Separation Initiates Electron Flow</a:t>
            </a:r>
            <a:endParaRPr lang="en-AU" dirty="0"/>
          </a:p>
        </p:txBody>
      </p:sp>
      <p:sp>
        <p:nvSpPr>
          <p:cNvPr id="7" name="Google Shape;390;g847cf01710_0_68">
            <a:extLst>
              <a:ext uri="{FF2B5EF4-FFF2-40B4-BE49-F238E27FC236}">
                <a16:creationId xmlns:a16="http://schemas.microsoft.com/office/drawing/2014/main" id="{785F51B8-C1F6-274B-B1C0-F8236DAE628D}"/>
              </a:ext>
            </a:extLst>
          </p:cNvPr>
          <p:cNvSpPr txBox="1">
            <a:spLocks noChangeArrowheads="1"/>
          </p:cNvSpPr>
          <p:nvPr/>
        </p:nvSpPr>
        <p:spPr bwMode="auto">
          <a:xfrm>
            <a:off x="238630" y="1562100"/>
            <a:ext cx="866674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reaction center, energy (exciton) is used to create a charge separation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electric charge separation initiates electron flow through an oxidation-reduction chain</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5368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42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CCDA16-81AD-4548-93FE-40FFD8C8FDB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light-driven flow of electrons through specialized protein carriers is coupled to ATP synthesis. </a:t>
            </a:r>
            <a:r>
              <a:rPr lang="en-US" sz="2400" dirty="0">
                <a:latin typeface="Arial" panose="020B0604020202020204" pitchFamily="34" charset="0"/>
                <a:cs typeface="Arial" panose="020B0604020202020204" pitchFamily="34" charset="0"/>
              </a:rPr>
              <a:t>A strong reducing agent (NADPH) is also produced, and simultaneously, water is oxidized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which is released into the atmosphere. </a:t>
            </a:r>
            <a:endParaRPr lang="en-US" sz="1800" dirty="0">
              <a:effectLst/>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291F-8C88-4025-9322-C5FEEC600998}"/>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20.2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Photochemical Reaction Centers</a:t>
            </a:r>
            <a:endParaRPr lang="en-AU" dirty="0"/>
          </a:p>
        </p:txBody>
      </p:sp>
    </p:spTree>
    <p:extLst>
      <p:ext uri="{BB962C8B-B14F-4D97-AF65-F5344CB8AC3E}">
        <p14:creationId xmlns:p14="http://schemas.microsoft.com/office/powerpoint/2010/main" val="349069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9EC0A-7C75-4F73-836A-EC803D6E959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Photosynthetic Bacteria Have Two Types of Reaction Center</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40697" y="1600200"/>
            <a:ext cx="862230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Type II photosystem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contains a single P870 reaction center, a cytochrome </a:t>
            </a:r>
            <a:r>
              <a:rPr lang="en-US" sz="2400" i="1" dirty="0">
                <a:latin typeface="Arial" panose="020B0604020202020204" pitchFamily="34" charset="0"/>
                <a:cs typeface="Arial" panose="020B0604020202020204" pitchFamily="34" charset="0"/>
              </a:rPr>
              <a:t>bc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electron-transfer complex, and an ATP synthase </a:t>
            </a:r>
          </a:p>
          <a:p>
            <a:pPr lvl="1"/>
            <a:r>
              <a:rPr lang="en-US" sz="2400" dirty="0">
                <a:latin typeface="Arial" panose="020B0604020202020204" pitchFamily="34" charset="0"/>
                <a:cs typeface="Arial" panose="020B0604020202020204" pitchFamily="34" charset="0"/>
              </a:rPr>
              <a:t>in purple bacteria</a:t>
            </a:r>
          </a:p>
          <a:p>
            <a:pPr lvl="1"/>
            <a:r>
              <a:rPr lang="en-US" sz="2400" dirty="0">
                <a:latin typeface="Arial" panose="020B0604020202020204" pitchFamily="34" charset="0"/>
                <a:cs typeface="Arial" panose="020B0604020202020204" pitchFamily="34" charset="0"/>
              </a:rPr>
              <a:t>electrons pass through </a:t>
            </a:r>
            <a:r>
              <a:rPr lang="en-US" sz="2400" b="1" dirty="0">
                <a:latin typeface="Arial" panose="020B0604020202020204" pitchFamily="34" charset="0"/>
                <a:cs typeface="Arial" panose="020B0604020202020204" pitchFamily="34" charset="0"/>
              </a:rPr>
              <a:t>pheophytin </a:t>
            </a:r>
            <a:r>
              <a:rPr lang="en-US" sz="2400" dirty="0">
                <a:latin typeface="Arial" panose="020B0604020202020204" pitchFamily="34" charset="0"/>
                <a:cs typeface="Arial" panose="020B0604020202020204" pitchFamily="34" charset="0"/>
              </a:rPr>
              <a:t>(chlorophyll </a:t>
            </a:r>
            <a:r>
              <a:rPr lang="en-US" sz="2400" i="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lacking its central Mg</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quinone, and the cytochrome </a:t>
            </a:r>
            <a:r>
              <a:rPr lang="en-US" sz="2400" i="1" dirty="0">
                <a:latin typeface="Arial" panose="020B0604020202020204" pitchFamily="34" charset="0"/>
                <a:cs typeface="Arial" panose="020B0604020202020204" pitchFamily="34" charset="0"/>
              </a:rPr>
              <a:t>bc</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complex  </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cyclic electron transfer </a:t>
            </a:r>
            <a:r>
              <a:rPr lang="en-US" sz="2400" dirty="0">
                <a:latin typeface="Arial" panose="020B0604020202020204" pitchFamily="34" charset="0"/>
                <a:cs typeface="Arial" panose="020B0604020202020204" pitchFamily="34" charset="0"/>
              </a:rPr>
              <a:t>= light-driven cycle that provides the energy for proton pumping by the cytochrome</a:t>
            </a:r>
            <a:r>
              <a:rPr lang="en-US" sz="2400" i="1" dirty="0">
                <a:latin typeface="Arial" panose="020B0604020202020204" pitchFamily="34" charset="0"/>
                <a:cs typeface="Arial" panose="020B0604020202020204" pitchFamily="34" charset="0"/>
              </a:rPr>
              <a:t> bc</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complex </a:t>
            </a:r>
            <a:endParaRPr lang="en-US" sz="2400" b="1"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837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8B3F-526F-43B1-97A2-74D8D79CCE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 I Photosystem</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140697" y="1600200"/>
            <a:ext cx="862230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Type I photosystem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can send electrons through a cyclic electron transfer path or through a linear path that reduces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NADH</a:t>
            </a:r>
          </a:p>
          <a:p>
            <a:pPr lvl="1"/>
            <a:r>
              <a:rPr lang="en-US" sz="2400" dirty="0">
                <a:latin typeface="Arial" panose="020B0604020202020204" pitchFamily="34" charset="0"/>
                <a:cs typeface="Arial" panose="020B0604020202020204" pitchFamily="34" charset="0"/>
              </a:rPr>
              <a:t>in green sulfur bacteria</a:t>
            </a:r>
          </a:p>
          <a:p>
            <a:endParaRPr lang="en-US" sz="2400" dirty="0"/>
          </a:p>
          <a:p>
            <a:r>
              <a:rPr lang="en-US" sz="2400" b="1" dirty="0">
                <a:latin typeface="Arial" panose="020B0604020202020204" pitchFamily="34" charset="0"/>
                <a:cs typeface="Arial" panose="020B0604020202020204" pitchFamily="34" charset="0"/>
              </a:rPr>
              <a:t>linear electron transfer </a:t>
            </a:r>
            <a:r>
              <a:rPr lang="en-US" sz="2400" dirty="0">
                <a:latin typeface="Arial" panose="020B0604020202020204" pitchFamily="34" charset="0"/>
                <a:cs typeface="Arial" panose="020B0604020202020204" pitchFamily="34" charset="0"/>
              </a:rPr>
              <a:t>= pathway from the reaction center to the soluble iron-sulfur protein </a:t>
            </a:r>
            <a:r>
              <a:rPr lang="en-US" sz="2400" b="1" dirty="0">
                <a:latin typeface="Arial" panose="020B0604020202020204" pitchFamily="34" charset="0"/>
                <a:cs typeface="Arial" panose="020B0604020202020204" pitchFamily="34" charset="0"/>
              </a:rPr>
              <a:t>ferredoxin </a:t>
            </a:r>
            <a:r>
              <a:rPr lang="en-US" sz="2400" dirty="0">
                <a:latin typeface="Arial" panose="020B0604020202020204" pitchFamily="34" charset="0"/>
                <a:cs typeface="Arial" panose="020B0604020202020204" pitchFamily="34" charset="0"/>
              </a:rPr>
              <a:t>to </a:t>
            </a:r>
            <a:r>
              <a:rPr lang="en-US" sz="2400" b="1" dirty="0">
                <a:latin typeface="Arial" panose="020B0604020202020204" pitchFamily="34" charset="0"/>
                <a:cs typeface="Arial" panose="020B0604020202020204" pitchFamily="34" charset="0"/>
              </a:rPr>
              <a:t>ferredoxin: NAD</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reductase </a:t>
            </a:r>
            <a:r>
              <a:rPr lang="en-US" sz="2400" dirty="0">
                <a:latin typeface="Arial" panose="020B0604020202020204" pitchFamily="34" charset="0"/>
                <a:cs typeface="Arial" panose="020B0604020202020204" pitchFamily="34" charset="0"/>
              </a:rPr>
              <a:t>to NAD</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763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51E8-7119-45E4-AEE4-D7D0B9F83963}"/>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Functional Modules of Photosynthetic Machinery</a:t>
            </a:r>
            <a:endParaRPr lang="en-AU" dirty="0"/>
          </a:p>
        </p:txBody>
      </p:sp>
      <p:pic>
        <p:nvPicPr>
          <p:cNvPr id="3" name="Picture 2" descr="A two-part figure shows the functional modules of the photosynthetic machinery in purple bacteria in part a and in green sulfur bacteria in part b.">
            <a:extLst>
              <a:ext uri="{FF2B5EF4-FFF2-40B4-BE49-F238E27FC236}">
                <a16:creationId xmlns:a16="http://schemas.microsoft.com/office/drawing/2014/main" id="{24950FAF-AD38-0443-8CC1-1FC2DB533B75}"/>
              </a:ext>
            </a:extLst>
          </p:cNvPr>
          <p:cNvPicPr>
            <a:picLocks noChangeAspect="1"/>
          </p:cNvPicPr>
          <p:nvPr/>
        </p:nvPicPr>
        <p:blipFill>
          <a:blip r:embed="rId3"/>
          <a:stretch>
            <a:fillRect/>
          </a:stretch>
        </p:blipFill>
        <p:spPr>
          <a:xfrm>
            <a:off x="767312" y="1424902"/>
            <a:ext cx="7609375" cy="5128298"/>
          </a:xfrm>
          <a:prstGeom prst="rect">
            <a:avLst/>
          </a:prstGeom>
        </p:spPr>
      </p:pic>
    </p:spTree>
    <p:extLst>
      <p:ext uri="{BB962C8B-B14F-4D97-AF65-F5344CB8AC3E}">
        <p14:creationId xmlns:p14="http://schemas.microsoft.com/office/powerpoint/2010/main" val="654004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761A-FB7B-4D54-8A37-E378F7E9C96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In Vascular Plants, Two Reaction Centers Act in Tandem</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40697" y="1600200"/>
            <a:ext cx="336450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Z scheme </a:t>
            </a:r>
            <a:r>
              <a:rPr lang="en-US" sz="2400" dirty="0">
                <a:latin typeface="Arial" panose="020B0604020202020204" pitchFamily="34" charset="0"/>
                <a:cs typeface="Arial" panose="020B0604020202020204" pitchFamily="34" charset="0"/>
              </a:rPr>
              <a:t>= diagram that outlines the path of electron flow between the two photosystems and the energy relationships </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vertical scale along the left side of the figure is labeled E prime degree symbol (volts) and ranges from 1.0 to above negative 1.0, labeled in increments of 1.0. Key: P Q subscript A end subscript: Plastiquinone. P Q subscript B end subscript: Second quinone. A subscript 0: Electron acceptor chlorophyll. A subscript 1 end subscript: Phylloquinone. Photosystem Roman numeral 2 is shown in a light blue rectangle on the left that begins with a wavy arrow labeled light pointing to a purple box labeled P 680 at 1.0 on the vertical scale. H 2 O has a curved arrow that meets a blue box labeled O 2 – evolving center, then points to one-half O 2. At the place where this curved arrow meets the blue box, a blue arrow points to e minus, from which another blue arrow points to the purple box labeled P 680. A blue arrow widens as it points upward to a purple box labeled P 680 asterisk with radiating lines extending from all sides located at negative 0.9. A short arrow labeled e minus points from this box to Pheo at negative 0.75, from which an arrow points to P Q subscript A end subscript at negative 0.6, from which a blue arrow points to P Q subscript B end subscript at negative 3.8, from which a blue arrow points out of the blue rectangle representing photosystem Roman numeral 2 to a blue box labeled C y t italicized b end italics subscript 6 end subscript italicized f end italics complex at negative 0.1. A red arrow widens as it points down to text reading, proton gradient. From the box labeled C y t italicized b end italics subscript 6 end subscript italicized f end italics, a blue arrow points to plastocyanin at 0.2, from which a blue arrow extends into a light red rectangle representing photo system Roman numeral 1 to point to a light red box labeled P 700 at 0.3. A wavy arrow labeled light points to this box, from which a blue arrow points upward and widens until it reaches a similar light blue box labeled P 700 asterisk with lines radiating from all sides located at negative 1.45. A short blue arrow labeled e minus points down to A subscript 0 end subscript at negative 1.2, from which a short blue arrow points to A subscript 1 end subscript at negative 1.0, from which a short arrow points down to F e – S at negative 0.9, from which a blue arrow points down to F d at negative 0.75. A long blue arrow labeled cyclic points from F d diagonally down to P Q subscript B end subscript at the lower left in photosystem Roman numeral 2. A short blue arrow points from F d out of the light red rectangle representing photosystem Roman numeral 1 to F d: N A D P plus reductase at negative 0.5, from which a blue arrow points down to N A D P plus at negative 0.35, from which an blue arrow points down to an orange oval labeled N A D P H at 0. The steps from F d: N A D P plus reductase to N A D P H are enclosed in a bracket labeled linear. All data are approximate.">
            <a:extLst>
              <a:ext uri="{FF2B5EF4-FFF2-40B4-BE49-F238E27FC236}">
                <a16:creationId xmlns:a16="http://schemas.microsoft.com/office/drawing/2014/main" id="{D0CB3C0F-6EFA-E44E-8F9A-4A95E21DA928}"/>
              </a:ext>
            </a:extLst>
          </p:cNvPr>
          <p:cNvPicPr>
            <a:picLocks noChangeAspect="1"/>
          </p:cNvPicPr>
          <p:nvPr/>
        </p:nvPicPr>
        <p:blipFill>
          <a:blip r:embed="rId3"/>
          <a:stretch>
            <a:fillRect/>
          </a:stretch>
        </p:blipFill>
        <p:spPr>
          <a:xfrm>
            <a:off x="3505200" y="1586753"/>
            <a:ext cx="5108165" cy="4826000"/>
          </a:xfrm>
          <a:prstGeom prst="rect">
            <a:avLst/>
          </a:prstGeom>
        </p:spPr>
      </p:pic>
    </p:spTree>
    <p:extLst>
      <p:ext uri="{BB962C8B-B14F-4D97-AF65-F5344CB8AC3E}">
        <p14:creationId xmlns:p14="http://schemas.microsoft.com/office/powerpoint/2010/main" val="3258590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0F80D-B373-4B51-9E6E-491E7788CC4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First Photosystem: Photosystem II (PSII)</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600200"/>
            <a:ext cx="862230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Photosystem II (PSII) </a:t>
            </a:r>
            <a:r>
              <a:rPr lang="en-US" sz="2400" dirty="0">
                <a:latin typeface="Arial" panose="020B0604020202020204" pitchFamily="34" charset="0"/>
                <a:cs typeface="Arial" panose="020B0604020202020204" pitchFamily="34" charset="0"/>
              </a:rPr>
              <a:t>= pheophytin-quinone type of system like the purple bacteria photosystem</a:t>
            </a:r>
          </a:p>
          <a:p>
            <a:pPr lvl="1"/>
            <a:r>
              <a:rPr lang="en-US" sz="2400" dirty="0">
                <a:latin typeface="Arial" panose="020B0604020202020204" pitchFamily="34" charset="0"/>
                <a:cs typeface="Arial" panose="020B0604020202020204" pitchFamily="34" charset="0"/>
              </a:rPr>
              <a:t>contains roughly equal amounts of chlorophylls </a:t>
            </a:r>
            <a:r>
              <a:rPr lang="en-US" sz="2400" i="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b</a:t>
            </a:r>
          </a:p>
          <a:p>
            <a:pPr lvl="1"/>
            <a:r>
              <a:rPr lang="en-US" sz="2400" dirty="0">
                <a:latin typeface="Arial" panose="020B0604020202020204" pitchFamily="34" charset="0"/>
                <a:cs typeface="Arial" panose="020B0604020202020204" pitchFamily="34" charset="0"/>
              </a:rPr>
              <a:t>electrons pass from the excited P680 special pair to the cytochrome </a:t>
            </a:r>
            <a:r>
              <a:rPr lang="en-US" sz="2400" i="1"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6</a:t>
            </a:r>
            <a:r>
              <a:rPr lang="en-US" sz="2400" i="1" dirty="0">
                <a:latin typeface="Arial" panose="020B0604020202020204" pitchFamily="34" charset="0"/>
                <a:cs typeface="Arial" panose="020B0604020202020204" pitchFamily="34" charset="0"/>
              </a:rPr>
              <a:t>f </a:t>
            </a:r>
            <a:r>
              <a:rPr lang="en-US" sz="2400" dirty="0">
                <a:latin typeface="Arial" panose="020B0604020202020204" pitchFamily="34" charset="0"/>
                <a:cs typeface="Arial" panose="020B0604020202020204" pitchFamily="34" charset="0"/>
              </a:rPr>
              <a:t>complex</a:t>
            </a:r>
          </a:p>
          <a:p>
            <a:pPr lvl="2"/>
            <a:r>
              <a:rPr lang="en-US" dirty="0">
                <a:latin typeface="Arial" panose="020B0604020202020204" pitchFamily="34" charset="0"/>
                <a:cs typeface="Arial" panose="020B0604020202020204" pitchFamily="34" charset="0"/>
              </a:rPr>
              <a:t>electrons lost from P680 are replaced by electrons from H</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O</a:t>
            </a: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331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6F5C-66EF-46FE-880E-802E5A90C75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Second Photosystem: Photosystem I (PSI)</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600200"/>
            <a:ext cx="862230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Photosystem I (PSI) </a:t>
            </a:r>
            <a:r>
              <a:rPr lang="en-US" sz="2400" dirty="0">
                <a:latin typeface="Arial" panose="020B0604020202020204" pitchFamily="34" charset="0"/>
                <a:cs typeface="Arial" panose="020B0604020202020204" pitchFamily="34" charset="0"/>
              </a:rPr>
              <a:t>= structurally and functionally related to the photosystem of the green sulfur bacteria</a:t>
            </a:r>
          </a:p>
          <a:p>
            <a:pPr lvl="1"/>
            <a:r>
              <a:rPr lang="en-US" sz="2400" dirty="0">
                <a:latin typeface="Arial" panose="020B0604020202020204" pitchFamily="34" charset="0"/>
                <a:cs typeface="Arial" panose="020B0604020202020204" pitchFamily="34" charset="0"/>
              </a:rPr>
              <a:t>contains a high ratio of chlorophyll </a:t>
            </a:r>
            <a:r>
              <a:rPr lang="en-US" sz="2400" i="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to </a:t>
            </a:r>
            <a:r>
              <a:rPr lang="en-US" sz="2400" i="1" dirty="0">
                <a:latin typeface="Arial" panose="020B0604020202020204" pitchFamily="34" charset="0"/>
                <a:cs typeface="Arial" panose="020B0604020202020204" pitchFamily="34" charset="0"/>
              </a:rPr>
              <a:t>b.</a:t>
            </a:r>
          </a:p>
          <a:p>
            <a:pPr lvl="1"/>
            <a:r>
              <a:rPr lang="en-US" sz="2400" dirty="0">
                <a:latin typeface="Arial" panose="020B0604020202020204" pitchFamily="34" charset="0"/>
                <a:cs typeface="Arial" panose="020B0604020202020204" pitchFamily="34" charset="0"/>
              </a:rPr>
              <a:t>has two paths of electron transfer:</a:t>
            </a:r>
          </a:p>
          <a:p>
            <a:pPr lvl="2"/>
            <a:r>
              <a:rPr lang="en-US" dirty="0">
                <a:latin typeface="Arial" panose="020B0604020202020204" pitchFamily="34" charset="0"/>
                <a:cs typeface="Arial" panose="020B0604020202020204" pitchFamily="34" charset="0"/>
              </a:rPr>
              <a:t>linear = electrons pass from the excited P700 special pair through a linear chain to NADP</a:t>
            </a:r>
            <a:r>
              <a:rPr lang="en-US" baseline="30000" dirty="0">
                <a:latin typeface="Arial" panose="020B0604020202020204" pitchFamily="34" charset="0"/>
                <a:cs typeface="Arial" panose="020B0604020202020204" pitchFamily="34" charset="0"/>
              </a:rPr>
              <a:t>+</a:t>
            </a:r>
          </a:p>
          <a:p>
            <a:pPr lvl="2"/>
            <a:r>
              <a:rPr lang="en-US" dirty="0">
                <a:latin typeface="Arial" panose="020B0604020202020204" pitchFamily="34" charset="0"/>
                <a:cs typeface="Arial" panose="020B0604020202020204" pitchFamily="34" charset="0"/>
              </a:rPr>
              <a:t>cyclic = electrons pass from </a:t>
            </a:r>
            <a:r>
              <a:rPr lang="en-US" dirty="0" err="1">
                <a:latin typeface="Arial" panose="020B0604020202020204" pitchFamily="34" charset="0"/>
                <a:cs typeface="Arial" panose="020B0604020202020204" pitchFamily="34" charset="0"/>
              </a:rPr>
              <a:t>Fd</a:t>
            </a:r>
            <a:r>
              <a:rPr lang="en-US" dirty="0">
                <a:latin typeface="Arial" panose="020B0604020202020204" pitchFamily="34" charset="0"/>
                <a:cs typeface="Arial" panose="020B0604020202020204" pitchFamily="34" charset="0"/>
              </a:rPr>
              <a:t> to plastoquinone (PQ) through </a:t>
            </a:r>
            <a:r>
              <a:rPr lang="en-US" b="1" dirty="0">
                <a:latin typeface="Arial" panose="020B0604020202020204" pitchFamily="34" charset="0"/>
                <a:cs typeface="Arial" panose="020B0604020202020204" pitchFamily="34" charset="0"/>
              </a:rPr>
              <a:t>cytochrome </a:t>
            </a:r>
            <a:r>
              <a:rPr lang="en-US" b="1" i="1" dirty="0">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6</a:t>
            </a:r>
            <a:r>
              <a:rPr lang="en-US" b="1" i="1" dirty="0">
                <a:latin typeface="Arial" panose="020B0604020202020204" pitchFamily="34" charset="0"/>
                <a:cs typeface="Arial" panose="020B0604020202020204" pitchFamily="34" charset="0"/>
              </a:rPr>
              <a:t>f </a:t>
            </a:r>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96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84;g7fe2cbe272_0_35" descr="Icon P 3">
            <a:extLst>
              <a:ext uri="{FF2B5EF4-FFF2-40B4-BE49-F238E27FC236}">
                <a16:creationId xmlns:a16="http://schemas.microsoft.com/office/drawing/2014/main" id="{D1AB469F-282A-4C63-9F94-822EAB0A363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42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33BC18B-6F26-4EAC-8B71-14FBC6E1ED8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light-driven flow of electrons through specialized protein carriers is coupled to ATP synthesis. </a:t>
            </a:r>
            <a:r>
              <a:rPr lang="en-US" sz="2400" dirty="0">
                <a:latin typeface="Arial" panose="020B0604020202020204" pitchFamily="34" charset="0"/>
                <a:cs typeface="Arial" panose="020B0604020202020204" pitchFamily="34" charset="0"/>
              </a:rPr>
              <a:t>A strong reducing agent (NADPH) is also produced, and simultaneously, water is oxidized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which is released into the atmosphere. </a:t>
            </a:r>
            <a:endParaRPr lang="en-US"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251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0ACEF-EEE7-477A-8713-1E39470E28D3}"/>
              </a:ext>
            </a:extLst>
          </p:cNvPr>
          <p:cNvSpPr>
            <a:spLocks noGrp="1"/>
          </p:cNvSpPr>
          <p:nvPr>
            <p:ph type="title"/>
          </p:nvPr>
        </p:nvSpPr>
        <p:spPr>
          <a:xfrm>
            <a:off x="0" y="152400"/>
            <a:ext cx="9144000" cy="1295400"/>
          </a:xfrm>
        </p:spPr>
        <p:txBody>
          <a:bodyPr/>
          <a:lstStyle/>
          <a:p>
            <a:r>
              <a:rPr lang="en-US" dirty="0">
                <a:solidFill>
                  <a:schemeClr val="tx1"/>
                </a:solidFill>
                <a:latin typeface="Arial" panose="020B0604020202020204" pitchFamily="34" charset="0"/>
                <a:cs typeface="Arial" panose="020B0604020202020204" pitchFamily="34" charset="0"/>
              </a:rPr>
              <a:t>Net Equation for Electron Flow from H</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O to NADP</a:t>
            </a:r>
            <a:r>
              <a:rPr lang="en-US" baseline="30000" dirty="0">
                <a:solidFill>
                  <a:schemeClr val="tx1"/>
                </a:solidFill>
                <a:latin typeface="Arial" panose="020B0604020202020204" pitchFamily="34" charset="0"/>
                <a:cs typeface="Arial" panose="020B0604020202020204" pitchFamily="34" charset="0"/>
              </a:rPr>
              <a:t>+</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600200"/>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electrons flow from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to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according to the equation: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+ 2NADP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+ 8 photons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+ 2NADPH + 2H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B450DE6C-542A-E24A-8E90-46D8E5A33D12}"/>
                  </a:ext>
                </a:extLst>
              </p:cNvPr>
              <p:cNvSpPr txBox="1">
                <a:spLocks noRot="1" noChangeAspect="1" noMove="1" noResize="1" noEditPoints="1" noAdjustHandles="1" noChangeArrowheads="1" noChangeShapeType="1" noTextEdit="1"/>
              </p:cNvSpPr>
              <p:nvPr/>
            </p:nvSpPr>
            <p:spPr bwMode="auto">
              <a:xfrm>
                <a:off x="260848" y="1600200"/>
                <a:ext cx="8622303" cy="4130675"/>
              </a:xfrm>
              <a:prstGeom prst="rect">
                <a:avLst/>
              </a:prstGeom>
              <a:blipFill>
                <a:blip r:embed="rId3"/>
                <a:stretch>
                  <a:fillRect l="-424"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498341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94D09150-F7B2-4353-B3EF-39E32FDE74C8}"/>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42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13C8C4E-0F5E-44B4-BEAB-C09D411CB79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light-driven flow of electrons through specialized protein carriers is coupled to ATP synthesis. </a:t>
            </a:r>
            <a:r>
              <a:rPr lang="en-US" sz="2400" dirty="0">
                <a:latin typeface="Arial" panose="020B0604020202020204" pitchFamily="34" charset="0"/>
                <a:cs typeface="Arial" panose="020B0604020202020204" pitchFamily="34" charset="0"/>
              </a:rPr>
              <a:t>A strong reducing agent (NADPH) is also produced, and simultaneously, water is oxidized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which is released into the atmosphere. </a:t>
            </a:r>
            <a:endParaRPr lang="en-US"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446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BF2D7A8E-BAA2-45A4-8530-093D21C54C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2975" y="405779"/>
            <a:ext cx="944962" cy="701101"/>
          </a:xfrm>
          <a:prstGeom prst="rect">
            <a:avLst/>
          </a:prstGeom>
        </p:spPr>
      </p:pic>
      <p:sp>
        <p:nvSpPr>
          <p:cNvPr id="2" name="Title 1">
            <a:extLst>
              <a:ext uri="{FF2B5EF4-FFF2-40B4-BE49-F238E27FC236}">
                <a16:creationId xmlns:a16="http://schemas.microsoft.com/office/drawing/2014/main" id="{4292EE38-1767-414A-AA55-0D084B894BB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yielded a universal mechanism for coupling ATP synthesis to the flow of electrons. </a:t>
            </a:r>
            <a:r>
              <a:rPr lang="en-US" sz="2400" dirty="0">
                <a:latin typeface="Arial" panose="020B0604020202020204" pitchFamily="34" charset="0"/>
                <a:cs typeface="Arial" panose="020B0604020202020204" pitchFamily="34" charset="0"/>
              </a:rPr>
              <a:t>A proton gradient created by electron flow is used to energize the ATP-synthesizing enzyme in microorganisms, animals, and plants.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7EB0-EE84-41A0-854B-6495121651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Photosystem II</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600200"/>
            <a:ext cx="32443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exciton moves between antenna molecules to P680 (the special pair of chlorophyll </a:t>
            </a:r>
            <a:r>
              <a:rPr lang="en-US" sz="2400" i="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molecules (</a:t>
            </a:r>
            <a:r>
              <a:rPr lang="en-US" sz="2400" dirty="0" err="1">
                <a:latin typeface="Arial" panose="020B0604020202020204" pitchFamily="34" charset="0"/>
                <a:cs typeface="Arial" panose="020B0604020202020204" pitchFamily="34" charset="0"/>
              </a:rPr>
              <a:t>Chl</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 the reaction center</a:t>
            </a:r>
          </a:p>
          <a:p>
            <a:pPr lvl="1"/>
            <a:endParaRPr lang="en-US" sz="20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horizontal piece of membrane is shown with the region above labeled lumen (P side) and the region below labeled stroma (N side). A complex structure embedded in the membrane has two halves against a largely white surrounding pieces in the background. The left-hand piece has a roughly vertical purple right-hand part labeled C P 47 that is wider at the bottom. To its left, there is a yellow region labeled D 2 that runs along its right side to meet a small dark purple piece labeled D 1 at the upper left and a small light pink piece labeled C P 43 between C 1 and the top protrusion of the main vertical purple piece. A complex wireframe model runs horizontally in an almost rectangular shape across the center of the lower piece of C P 47 and D 2, where they are embedded in the membrane. A yellow vertical wireframe model runs up along the right side and a purple structure runs in a curved shape across the lower left. The lower part is mostly light green and the upper part is mostly dark green. There is a red sphere at the bottom center. The dark green parts come together in a rectangular shape with a yellow ring at the upper left and a blue ring at the upper right just below a rounded structure in C P 4 7 just above where it emerges from the membrane that consist of alternating purple and red spheres with one green sphere below labeled M n 4 C a O 5. The right-hand piece is similar except that the right-hand piece is pink instead of purple and labeled C P 43, a purple piece of C P 47 is visible above the upper left of C P 43, a large vertical rectangular piece of dark purple D 1 runs along the left side with a small piece of yellow above, the yellow wireframe model is on the left of the green rectangular wireframe piece, and the purple curved wireframe model is on the right of the green rectangular wireframe piece. A small yellow piece of D 2 is visible at the bottom center. A bracket enclosing all of the green wireframe pieces is labeled, chlorophylls.">
            <a:extLst>
              <a:ext uri="{FF2B5EF4-FFF2-40B4-BE49-F238E27FC236}">
                <a16:creationId xmlns:a16="http://schemas.microsoft.com/office/drawing/2014/main" id="{42F66992-3B7F-014F-841B-DC3D4D3F49F7}"/>
              </a:ext>
            </a:extLst>
          </p:cNvPr>
          <p:cNvPicPr>
            <a:picLocks noChangeAspect="1"/>
          </p:cNvPicPr>
          <p:nvPr/>
        </p:nvPicPr>
        <p:blipFill>
          <a:blip r:embed="rId3"/>
          <a:stretch>
            <a:fillRect/>
          </a:stretch>
        </p:blipFill>
        <p:spPr>
          <a:xfrm>
            <a:off x="3786343" y="2057400"/>
            <a:ext cx="5096809" cy="3204524"/>
          </a:xfrm>
          <a:prstGeom prst="rect">
            <a:avLst/>
          </a:prstGeom>
        </p:spPr>
      </p:pic>
    </p:spTree>
    <p:extLst>
      <p:ext uri="{BB962C8B-B14F-4D97-AF65-F5344CB8AC3E}">
        <p14:creationId xmlns:p14="http://schemas.microsoft.com/office/powerpoint/2010/main" val="1545709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C44D-B81F-49D4-8400-4136FBADF1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Excitation of P680 in PSII</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304800" y="1447800"/>
            <a:ext cx="3386029"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electron passes from P680* to pheophytin to a protein-bound </a:t>
            </a:r>
            <a:r>
              <a:rPr lang="en-US" sz="2400" b="1" dirty="0">
                <a:latin typeface="Arial" panose="020B0604020202020204" pitchFamily="34" charset="0"/>
                <a:cs typeface="Arial" panose="020B0604020202020204" pitchFamily="34" charset="0"/>
              </a:rPr>
              <a:t>plastoquinone, PQ</a:t>
            </a:r>
            <a:r>
              <a:rPr lang="en-US" sz="2400" b="1" baseline="-25000" dirty="0">
                <a:latin typeface="Arial" panose="020B0604020202020204" pitchFamily="34" charset="0"/>
                <a:cs typeface="Arial" panose="020B0604020202020204" pitchFamily="34" charset="0"/>
              </a:rPr>
              <a:t>A</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PQ</a:t>
            </a:r>
            <a:r>
              <a:rPr lang="en-US" sz="2400" baseline="-25000" dirty="0">
                <a:latin typeface="Arial" panose="020B0604020202020204" pitchFamily="34" charset="0"/>
                <a:cs typeface="Arial" panose="020B0604020202020204" pitchFamily="34" charset="0"/>
              </a:rPr>
              <a:t>B</a:t>
            </a:r>
            <a:endParaRPr lang="en-US" sz="2400" dirty="0">
              <a:latin typeface="Arial" panose="020B0604020202020204" pitchFamily="34" charset="0"/>
              <a:cs typeface="Arial" panose="020B0604020202020204" pitchFamily="34" charset="0"/>
            </a:endParaRPr>
          </a:p>
          <a:p>
            <a:endParaRPr lang="en-US" sz="2400" baseline="-25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electron removed from P680 is replaced with an electron from the oxidation of water</a:t>
            </a:r>
          </a:p>
          <a:p>
            <a:endParaRPr lang="en-US" sz="2400" baseline="-25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5" name="Picture 4" descr="A horizontal piece of phospholipid membrane is shown with the region above labeled lumen (P side) and the region below labeled stroma (N side). Two vertical rectangles are visible embedded in the membrane. Yellow D 2 is on the left and purple D 1 is on the right. At the bottom right of D 2, a yellow, rounded lobe extends across D 1. A purple lobe of D 1 is visible at the lower right of D 2. At the upper right of D 1, a cuboidal structure with projections below and to the right is labeled M n C a O 5. An arrow curves through this structure to show that 2 H 2 O enter and 4 H plus plus O 2 are produced. Two green chlorophyll molecules are present in the center, one in D 2 and one in D 1. Each has another chlorophyll to each side at a different angle. T y r subscript D end subscript in the upper center of E 2 is shown as a six-membered ring with bonds to the upper right and lower left vertices. An arrow labeled 5 points down from M n 4 C a O 5 to T y r subscript Z end subscript, shown as a six-membered ring with bonds to the upper left and lower right vertices. A blue arrow labeled 5 points from T y r subscript Z end subscript to the right-hand chlorophyll in D 1, joined to the left-hand chlorophyll in D 2. These are labeled special pair of chlorophylls and P 680. A blue arrow labeled 1 points from the right-hand chlorophyll of this pair to the chlorophyll to its right, from which a blue arrow labeled 2 points to a blue multi-ring structure labeled Pheo. A blue arrow labeled 3 points from Pheo into the lower right lobe of D 2 below , where P Q subscript A end subscript is visible as a ring with bonds from the left and right side vertices and a chain bonded to the upper left vertex. An arrow labeled 6 points into the lobe of D 1 at the lower right of D 2, past a red circle labeled F e where D 1 and D 2 meet, to P Q subscript B end subscript in this lobe of D 1. At the left and right sides of the overall structure, single chlorophyll molecules are visible.">
            <a:extLst>
              <a:ext uri="{FF2B5EF4-FFF2-40B4-BE49-F238E27FC236}">
                <a16:creationId xmlns:a16="http://schemas.microsoft.com/office/drawing/2014/main" id="{767D9FC7-78BD-9044-9DFF-3D490D30DA8D}"/>
              </a:ext>
            </a:extLst>
          </p:cNvPr>
          <p:cNvPicPr>
            <a:picLocks noChangeAspect="1"/>
          </p:cNvPicPr>
          <p:nvPr/>
        </p:nvPicPr>
        <p:blipFill>
          <a:blip r:embed="rId3"/>
          <a:stretch>
            <a:fillRect/>
          </a:stretch>
        </p:blipFill>
        <p:spPr>
          <a:xfrm>
            <a:off x="3810000" y="1295400"/>
            <a:ext cx="5214829" cy="3675072"/>
          </a:xfrm>
          <a:prstGeom prst="rect">
            <a:avLst/>
          </a:prstGeom>
        </p:spPr>
      </p:pic>
      <p:sp>
        <p:nvSpPr>
          <p:cNvPr id="7" name="TextBox 3">
            <a:extLst>
              <a:ext uri="{FF2B5EF4-FFF2-40B4-BE49-F238E27FC236}">
                <a16:creationId xmlns:a16="http://schemas.microsoft.com/office/drawing/2014/main" id="{6F1A81CF-EEFD-3747-BD36-307229992666}"/>
              </a:ext>
            </a:extLst>
          </p:cNvPr>
          <p:cNvSpPr txBox="1">
            <a:spLocks noChangeArrowheads="1"/>
          </p:cNvSpPr>
          <p:nvPr/>
        </p:nvSpPr>
        <p:spPr bwMode="auto">
          <a:xfrm>
            <a:off x="4131414" y="5048071"/>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en-US" dirty="0" err="1">
                <a:latin typeface="Arial" panose="020B0604020202020204" pitchFamily="34" charset="0"/>
                <a:cs typeface="Arial" panose="020B0604020202020204" pitchFamily="34" charset="0"/>
              </a:rPr>
              <a:t>plastoquinones</a:t>
            </a:r>
            <a:r>
              <a:rPr lang="en-US" altLang="en-US" dirty="0">
                <a:latin typeface="Arial" panose="020B0604020202020204" pitchFamily="34" charset="0"/>
                <a:cs typeface="Arial" panose="020B0604020202020204" pitchFamily="34" charset="0"/>
              </a:rPr>
              <a:t> = structurally and functionally similar to </a:t>
            </a:r>
            <a:r>
              <a:rPr lang="en-US" altLang="en-US" dirty="0" err="1">
                <a:latin typeface="Arial" panose="020B0604020202020204" pitchFamily="34" charset="0"/>
                <a:cs typeface="Arial" panose="020B0604020202020204" pitchFamily="34" charset="0"/>
              </a:rPr>
              <a:t>ubiquinones</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8550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3735-0148-458A-8ED3-16FD0763BC8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Initiated by Light in PSII</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600200"/>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4 P680 + 4H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+ 2PQ</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+ 4 photons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4 P680</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 PQ</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B450DE6C-542A-E24A-8E90-46D8E5A33D12}"/>
                  </a:ext>
                </a:extLst>
              </p:cNvPr>
              <p:cNvSpPr txBox="1">
                <a:spLocks noRot="1" noChangeAspect="1" noMove="1" noResize="1" noEditPoints="1" noAdjustHandles="1" noChangeArrowheads="1" noChangeShapeType="1" noTextEdit="1"/>
              </p:cNvSpPr>
              <p:nvPr/>
            </p:nvSpPr>
            <p:spPr bwMode="auto">
              <a:xfrm>
                <a:off x="260848" y="1600200"/>
                <a:ext cx="8622303" cy="4130675"/>
              </a:xfrm>
              <a:prstGeom prst="rect">
                <a:avLst/>
              </a:prstGeom>
              <a:blipFill>
                <a:blip r:embed="rId3"/>
                <a:stretch>
                  <a:fillRect l="-441" t="-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3B921CF4-F1E4-4240-88BA-CD352669E7AF}"/>
              </a:ext>
            </a:extLst>
          </p:cNvPr>
          <p:cNvSpPr txBox="1">
            <a:spLocks noChangeArrowheads="1"/>
          </p:cNvSpPr>
          <p:nvPr/>
        </p:nvSpPr>
        <p:spPr bwMode="auto">
          <a:xfrm>
            <a:off x="6400800" y="26670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(20-1)</a:t>
            </a:r>
          </a:p>
        </p:txBody>
      </p:sp>
    </p:spTree>
    <p:extLst>
      <p:ext uri="{BB962C8B-B14F-4D97-AF65-F5344CB8AC3E}">
        <p14:creationId xmlns:p14="http://schemas.microsoft.com/office/powerpoint/2010/main" val="821941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75271-8588-42A3-BA06-AE63FD51F0E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Photosystem I</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600200"/>
            <a:ext cx="32443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PSI is excited at the reaction-center P700</a:t>
            </a:r>
          </a:p>
          <a:p>
            <a:pPr lvl="1"/>
            <a:endParaRPr lang="en-US" sz="20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5" name="Picture 4" descr="Part a shows a horizontal piece of membrane with the region above labeled lumen (P side) and the region below labeled stroma (N side). The central region of the membrane is filled with green wireframe structures mixed with some yellow wireframe structures. Light yellow cylinders are dispersed throughout the membrane, with most running vertically or almost vertically and a few short ones running almost horizontally. Above the membrane, there are dark green cylinders and two dark blue cylinders, then gray cylinders, then horizontal dark blue cylinders above a region with red cylinders within the membrane, then turquoise cylinders, then dark blue cylinders that extend through the membrane. Beneath the central part of this larger structure, there are many light purple cylinders with some interspersed circles made up of orange and yellow spheres. A horizontal line is encircled by an arrow labeled 90 degrees that runs across the front and around the back. Part b shows a roughly circular structure with three lobes: one at the upper left, one at the upper right, and one below. Each lobe contains many green wireframe models. There are red cylinders in the center and between the lobes. Each lobe has a more open region near the outside, then an outer layer. These outer layers contain gray cylinders. Purple cylinders are towards the inside. Turquoise and blue cylinders are toward the outside of the inner part of each lobe. On the outer part of the outer lobe, four regions are circled hat each contain some green structures and several gray cylinders. An arrow points left to a structure labeled core structure that has an oval center made up of many light blue, darker blue, and turquoise helices. There are pink helices in the center and dark blue helices at the bottom center. There are red helices at the top, left side, and right side. Four ovals below form a semicircle below the main structure. Each oval contains gray cylinders and is labeled L H C. From structure b, a second arrow points right to structure d. This is labeled core complex and shows a roughly oval ring of green wireframe structures mixed with a few brown wireframe structures. A line of green across the center with some yellow contains two clusters of yellow and orange spheres labeled reaction center. Four ovals across the bottom form a semicircle. Each is labeled L H C and contains many green wireframe pieces. The left-hand three also contain brown pieces. An arrow points down to part e, labeled reaction center. A yellow vertical wireframe is next to a green vertical wireframe. The yellow wireframe extends above and below a cluster of orange and yellow spheres forming a vertical bar in the center. The yellow wireframe is labeled chlorophyll special pair. The clusters of orange and yellow spheres are labeled F e – S centers. The green wireframe models are labeled phylloquinones.">
            <a:extLst>
              <a:ext uri="{FF2B5EF4-FFF2-40B4-BE49-F238E27FC236}">
                <a16:creationId xmlns:a16="http://schemas.microsoft.com/office/drawing/2014/main" id="{3587A020-F82B-EC44-B9CA-54668AE3334F}"/>
              </a:ext>
            </a:extLst>
          </p:cNvPr>
          <p:cNvPicPr>
            <a:picLocks noChangeAspect="1"/>
          </p:cNvPicPr>
          <p:nvPr/>
        </p:nvPicPr>
        <p:blipFill>
          <a:blip r:embed="rId3"/>
          <a:stretch>
            <a:fillRect/>
          </a:stretch>
        </p:blipFill>
        <p:spPr>
          <a:xfrm>
            <a:off x="3712162" y="1288702"/>
            <a:ext cx="5170990" cy="5305301"/>
          </a:xfrm>
          <a:prstGeom prst="rect">
            <a:avLst/>
          </a:prstGeom>
        </p:spPr>
      </p:pic>
    </p:spTree>
    <p:extLst>
      <p:ext uri="{BB962C8B-B14F-4D97-AF65-F5344CB8AC3E}">
        <p14:creationId xmlns:p14="http://schemas.microsoft.com/office/powerpoint/2010/main" val="490964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005E7-9AE5-49BC-B33F-C7D9E5F4323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Excitation of P700 in PSI</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304800" y="1363662"/>
            <a:ext cx="39624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electron passes from P700* to an acceptor A</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(a chlorophyll </a:t>
            </a:r>
            <a:r>
              <a:rPr lang="en-US" sz="2400" i="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molecule) to </a:t>
            </a:r>
            <a:r>
              <a:rPr lang="en-US" sz="2400" b="1" dirty="0">
                <a:latin typeface="Arial" panose="020B0604020202020204" pitchFamily="34" charset="0"/>
                <a:cs typeface="Arial" panose="020B0604020202020204" pitchFamily="34" charset="0"/>
              </a:rPr>
              <a:t>phylloquinone (Q</a:t>
            </a:r>
            <a:r>
              <a:rPr lang="en-US" sz="2400" b="1" baseline="-25000" dirty="0">
                <a:latin typeface="Arial" panose="020B0604020202020204" pitchFamily="34" charset="0"/>
                <a:cs typeface="Arial" panose="020B0604020202020204" pitchFamily="34" charset="0"/>
              </a:rPr>
              <a:t>K</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through</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three Fe-S centers to ferredoxin</a:t>
            </a:r>
          </a:p>
          <a:p>
            <a:endParaRPr lang="en-US" sz="2400" baseline="-25000" dirty="0">
              <a:latin typeface="Arial" panose="020B0604020202020204" pitchFamily="34" charset="0"/>
              <a:cs typeface="Arial" panose="020B0604020202020204" pitchFamily="34" charset="0"/>
            </a:endParaRPr>
          </a:p>
          <a:p>
            <a:endParaRPr lang="en-US" sz="2400" baseline="-25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P700</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acquires an electron from </a:t>
            </a:r>
            <a:r>
              <a:rPr lang="en-US" sz="2400" b="1" dirty="0">
                <a:latin typeface="Arial" panose="020B0604020202020204" pitchFamily="34" charset="0"/>
                <a:cs typeface="Arial" panose="020B0604020202020204" pitchFamily="34" charset="0"/>
              </a:rPr>
              <a:t>plastocyanin</a:t>
            </a:r>
            <a:r>
              <a:rPr lang="en-US" sz="2400" dirty="0">
                <a:latin typeface="Arial" panose="020B0604020202020204" pitchFamily="34" charset="0"/>
                <a:cs typeface="Arial" panose="020B0604020202020204" pitchFamily="34" charset="0"/>
              </a:rPr>
              <a:t>, a soluble Cu-containing electron-transfer protein</a:t>
            </a:r>
          </a:p>
          <a:p>
            <a:endParaRPr lang="en-US" sz="2400" dirty="0">
              <a:latin typeface="Arial" panose="020B0604020202020204" pitchFamily="34" charset="0"/>
              <a:cs typeface="Arial" panose="020B0604020202020204" pitchFamily="34" charset="0"/>
            </a:endParaRPr>
          </a:p>
          <a:p>
            <a:endParaRPr lang="en-US" sz="2400" baseline="-25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horizontal piece of phospholipid membrane is shown with the region above labeled lumen (P side) and the region below labeled stroma (N side). Two vertical rectangles are visible embedded in the membrane. Two vertical rectangular pieces are lined up in the center with light blue B on the left and light green A on the right. Each has a protrusion at its center and a blue structure labeled plastocyanin that is somewhat oval but flat on the bottom fits between these protrusions. A green oval labeled P 700 is at the top center where pieces A and B meet. A blue arrow labeled e minus points from plastocyanin to P 700, from which arrows point to the left and right. Both of these arrows point to C h l (A subscript 0 end subscript), from which a blue arrow labeled e minus points to Q subscript K end subscript. Blue arrows point from Q subscript K end subscript on each side to a pair of spheres labeled F subscript X end subscript where parts A and B meet. One sphere is red and one is orange. An arrow points down to the right to a similar pair of spheres, now arranged diagonally with the orange sphere at the upper right, labeled F subscript A end subscript and located in a horizontal pink rectangle labeled C located below the membrane with a rectangular protrusion to the lower right curved where it fits against a blue oval labeled ferredoxin. A blue arrow labeled e minus points from F subscript A end subscript to F subscript B end subscript next to a similar pair of spheres that is now horizontal, then a final blue arrow points to a similar pair of spheres, now diagonal, in ferredoxin below.">
            <a:extLst>
              <a:ext uri="{FF2B5EF4-FFF2-40B4-BE49-F238E27FC236}">
                <a16:creationId xmlns:a16="http://schemas.microsoft.com/office/drawing/2014/main" id="{21D51042-86D7-8242-99E3-FF09F6F6F26D}"/>
              </a:ext>
            </a:extLst>
          </p:cNvPr>
          <p:cNvPicPr>
            <a:picLocks noChangeAspect="1"/>
          </p:cNvPicPr>
          <p:nvPr/>
        </p:nvPicPr>
        <p:blipFill>
          <a:blip r:embed="rId3"/>
          <a:stretch>
            <a:fillRect/>
          </a:stretch>
        </p:blipFill>
        <p:spPr>
          <a:xfrm>
            <a:off x="4234597" y="1731875"/>
            <a:ext cx="4604603" cy="3394250"/>
          </a:xfrm>
          <a:prstGeom prst="rect">
            <a:avLst/>
          </a:prstGeom>
        </p:spPr>
      </p:pic>
    </p:spTree>
    <p:extLst>
      <p:ext uri="{BB962C8B-B14F-4D97-AF65-F5344CB8AC3E}">
        <p14:creationId xmlns:p14="http://schemas.microsoft.com/office/powerpoint/2010/main" val="716648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3981-F9E2-4C2C-B0BB-7140763A02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in PSI</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600200"/>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ferredoxin:NADP</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reductase </a:t>
                </a:r>
                <a:r>
                  <a:rPr lang="en-US" sz="2400" dirty="0">
                    <a:latin typeface="Arial" panose="020B0604020202020204" pitchFamily="34" charset="0"/>
                    <a:cs typeface="Arial" panose="020B0604020202020204" pitchFamily="34" charset="0"/>
                  </a:rPr>
                  <a:t>= the fourth electron carrier in the chain which transfers electrons from reduced ferredoxin(</a:t>
                </a:r>
                <a:r>
                  <a:rPr lang="en-US" sz="2400" dirty="0" err="1">
                    <a:latin typeface="Arial" panose="020B0604020202020204" pitchFamily="34" charset="0"/>
                    <a:cs typeface="Arial" panose="020B0604020202020204" pitchFamily="34" charset="0"/>
                  </a:rPr>
                  <a:t>Fd</a:t>
                </a:r>
                <a:r>
                  <a:rPr lang="en-US" sz="2400" baseline="-25000" dirty="0" err="1">
                    <a:latin typeface="Arial" panose="020B0604020202020204" pitchFamily="34" charset="0"/>
                    <a:cs typeface="Arial" panose="020B0604020202020204" pitchFamily="34" charset="0"/>
                  </a:rPr>
                  <a:t>red</a:t>
                </a:r>
                <a:r>
                  <a:rPr lang="en-US" sz="2400" dirty="0">
                    <a:latin typeface="Arial" panose="020B0604020202020204" pitchFamily="34" charset="0"/>
                    <a:cs typeface="Arial" panose="020B0604020202020204" pitchFamily="34" charset="0"/>
                  </a:rPr>
                  <a:t>) to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2Fd</a:t>
                </a:r>
                <a:r>
                  <a:rPr lang="en-US" sz="2400" baseline="-25000" dirty="0">
                    <a:latin typeface="Arial" panose="020B0604020202020204" pitchFamily="34" charset="0"/>
                    <a:cs typeface="Arial" panose="020B0604020202020204" pitchFamily="34" charset="0"/>
                  </a:rPr>
                  <a:t>red</a:t>
                </a:r>
                <a:r>
                  <a:rPr lang="en-US" sz="2400" dirty="0">
                    <a:latin typeface="Arial" panose="020B0604020202020204" pitchFamily="34" charset="0"/>
                    <a:cs typeface="Arial" panose="020B0604020202020204" pitchFamily="34" charset="0"/>
                  </a:rPr>
                  <a:t> + 2H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2Fd</a:t>
                </a:r>
                <a:r>
                  <a:rPr lang="en-US" sz="2400" baseline="-25000" dirty="0">
                    <a:latin typeface="Arial" panose="020B0604020202020204" pitchFamily="34" charset="0"/>
                    <a:cs typeface="Arial" panose="020B0604020202020204" pitchFamily="34" charset="0"/>
                  </a:rPr>
                  <a:t>ox</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+ 2NADPH + H</a:t>
                </a:r>
                <a:r>
                  <a:rPr lang="en-US" sz="2400" baseline="300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B450DE6C-542A-E24A-8E90-46D8E5A33D12}"/>
                  </a:ext>
                </a:extLst>
              </p:cNvPr>
              <p:cNvSpPr txBox="1">
                <a:spLocks noRot="1" noChangeAspect="1" noMove="1" noResize="1" noEditPoints="1" noAdjustHandles="1" noChangeArrowheads="1" noChangeShapeType="1" noTextEdit="1"/>
              </p:cNvSpPr>
              <p:nvPr/>
            </p:nvSpPr>
            <p:spPr bwMode="auto">
              <a:xfrm>
                <a:off x="260848" y="1600200"/>
                <a:ext cx="8622303" cy="4130675"/>
              </a:xfrm>
              <a:prstGeom prst="rect">
                <a:avLst/>
              </a:prstGeom>
              <a:blipFill>
                <a:blip r:embed="rId3"/>
                <a:stretch>
                  <a:fillRect l="-424" t="-1182" r="-1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461071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96B25CC0-FCD5-4D88-92EC-FD14C6EDA37F}"/>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42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7033EF5-0C21-4238-B165-AD3EA40F098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light-driven flow of electrons through specialized protein carriers is coupled to ATP synthesis. </a:t>
            </a:r>
            <a:r>
              <a:rPr lang="en-US" sz="2400" dirty="0">
                <a:latin typeface="Arial" panose="020B0604020202020204" pitchFamily="34" charset="0"/>
                <a:cs typeface="Arial" panose="020B0604020202020204" pitchFamily="34" charset="0"/>
              </a:rPr>
              <a:t>A strong reducing agent (NADPH) is also produced, and simultaneously, water is oxidized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which is released into the atmosphere. </a:t>
            </a:r>
            <a:endParaRPr lang="en-US"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459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4C22-1290-4979-92A9-FC4A83928DFA}"/>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The Cytochrome </a:t>
            </a:r>
            <a:r>
              <a:rPr lang="en-US" altLang="en-US" sz="3400" i="1" dirty="0">
                <a:solidFill>
                  <a:srgbClr val="4E4CB4"/>
                </a:solidFill>
                <a:latin typeface="Arial" panose="020B0604020202020204" pitchFamily="34" charset="0"/>
                <a:cs typeface="Arial" panose="020B0604020202020204" pitchFamily="34" charset="0"/>
              </a:rPr>
              <a:t>b</a:t>
            </a:r>
            <a:r>
              <a:rPr lang="en-US" altLang="en-US" sz="3400" baseline="-25000" dirty="0">
                <a:solidFill>
                  <a:srgbClr val="4E4CB4"/>
                </a:solidFill>
                <a:latin typeface="Arial" panose="020B0604020202020204" pitchFamily="34" charset="0"/>
                <a:cs typeface="Arial" panose="020B0604020202020204" pitchFamily="34" charset="0"/>
              </a:rPr>
              <a:t>6</a:t>
            </a:r>
            <a:r>
              <a:rPr lang="en-US" altLang="en-US" sz="3400" i="1" dirty="0">
                <a:solidFill>
                  <a:srgbClr val="4E4CB4"/>
                </a:solidFill>
                <a:latin typeface="Arial" panose="020B0604020202020204" pitchFamily="34" charset="0"/>
                <a:cs typeface="Arial" panose="020B0604020202020204" pitchFamily="34" charset="0"/>
              </a:rPr>
              <a:t>f </a:t>
            </a:r>
            <a:r>
              <a:rPr lang="en-US" altLang="en-US" sz="3400" dirty="0">
                <a:solidFill>
                  <a:srgbClr val="4E4CB4"/>
                </a:solidFill>
                <a:latin typeface="Arial" panose="020B0604020202020204" pitchFamily="34" charset="0"/>
                <a:cs typeface="Arial" panose="020B0604020202020204" pitchFamily="34" charset="0"/>
              </a:rPr>
              <a:t>Complex Links Photosystems II and I, Conserving the Energy of Electron Transfer</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2270125"/>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b</a:t>
            </a:r>
            <a:r>
              <a:rPr lang="en-US" sz="2400" baseline="-25000" dirty="0">
                <a:latin typeface="Arial" panose="020B0604020202020204" pitchFamily="34" charset="0"/>
                <a:cs typeface="Arial" panose="020B0604020202020204" pitchFamily="34" charset="0"/>
              </a:rPr>
              <a:t>6</a:t>
            </a:r>
            <a:r>
              <a:rPr lang="en-US" sz="2400" i="1" dirty="0">
                <a:latin typeface="Arial" panose="020B0604020202020204" pitchFamily="34" charset="0"/>
                <a:cs typeface="Arial" panose="020B0604020202020204" pitchFamily="34" charset="0"/>
              </a:rPr>
              <a:t>f </a:t>
            </a:r>
            <a:r>
              <a:rPr lang="en-US" sz="2400" dirty="0">
                <a:latin typeface="Arial" panose="020B0604020202020204" pitchFamily="34" charset="0"/>
                <a:cs typeface="Arial" panose="020B0604020202020204" pitchFamily="34" charset="0"/>
              </a:rPr>
              <a:t>complex = contains a </a:t>
            </a:r>
            <a:r>
              <a:rPr lang="en-US" sz="2400" i="1"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-type cytochrome with two heme groups, a </a:t>
            </a:r>
            <a:r>
              <a:rPr lang="en-US" sz="2400" dirty="0" err="1">
                <a:latin typeface="Arial" panose="020B0604020202020204" pitchFamily="34" charset="0"/>
                <a:cs typeface="Arial" panose="020B0604020202020204" pitchFamily="34" charset="0"/>
              </a:rPr>
              <a:t>Rieske</a:t>
            </a:r>
            <a:r>
              <a:rPr lang="en-US" sz="2400" dirty="0">
                <a:latin typeface="Arial" panose="020B0604020202020204" pitchFamily="34" charset="0"/>
                <a:cs typeface="Arial" panose="020B0604020202020204" pitchFamily="34" charset="0"/>
              </a:rPr>
              <a:t> iron-sulfur protein, and cytochrome </a:t>
            </a:r>
            <a:r>
              <a:rPr lang="en-US" sz="2400" i="1" dirty="0">
                <a:latin typeface="Arial" panose="020B0604020202020204" pitchFamily="34" charset="0"/>
                <a:cs typeface="Arial" panose="020B0604020202020204" pitchFamily="34" charset="0"/>
              </a:rPr>
              <a:t>f </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analogous to Complex III in mitochondria</a:t>
            </a:r>
          </a:p>
          <a:p>
            <a:pPr lvl="1"/>
            <a:r>
              <a:rPr lang="en-US" sz="2400" dirty="0">
                <a:latin typeface="Arial" panose="020B0604020202020204" pitchFamily="34" charset="0"/>
                <a:cs typeface="Arial" panose="020B0604020202020204" pitchFamily="34" charset="0"/>
              </a:rPr>
              <a:t>electron flow through the complex produces a proton gradient across the thylakoid membrane</a:t>
            </a:r>
            <a:endParaRPr lang="en-US"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289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109FB-708A-4B8F-8322-5FB22ABB4B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Electron and Proton Flow through the Cytochrome </a:t>
            </a:r>
            <a:r>
              <a:rPr lang="en-US" i="1" dirty="0">
                <a:solidFill>
                  <a:schemeClr val="tx1"/>
                </a:solidFill>
                <a:latin typeface="Arial" panose="020B0604020202020204" pitchFamily="34" charset="0"/>
                <a:cs typeface="Arial" panose="020B0604020202020204" pitchFamily="34" charset="0"/>
              </a:rPr>
              <a:t>b</a:t>
            </a:r>
            <a:r>
              <a:rPr lang="en-US" baseline="-25000" dirty="0">
                <a:solidFill>
                  <a:schemeClr val="tx1"/>
                </a:solidFill>
                <a:latin typeface="Arial" panose="020B0604020202020204" pitchFamily="34" charset="0"/>
                <a:cs typeface="Arial" panose="020B0604020202020204" pitchFamily="34" charset="0"/>
              </a:rPr>
              <a:t>6</a:t>
            </a:r>
            <a:r>
              <a:rPr lang="en-US" i="1" dirty="0">
                <a:solidFill>
                  <a:schemeClr val="tx1"/>
                </a:solidFill>
                <a:latin typeface="Arial" panose="020B0604020202020204" pitchFamily="34" charset="0"/>
                <a:cs typeface="Arial" panose="020B0604020202020204" pitchFamily="34" charset="0"/>
              </a:rPr>
              <a:t>f </a:t>
            </a:r>
            <a:r>
              <a:rPr lang="en-US" dirty="0">
                <a:solidFill>
                  <a:schemeClr val="tx1"/>
                </a:solidFill>
                <a:latin typeface="Arial" panose="020B0604020202020204" pitchFamily="34" charset="0"/>
                <a:cs typeface="Arial" panose="020B0604020202020204" pitchFamily="34" charset="0"/>
              </a:rPr>
              <a:t>Complex</a:t>
            </a:r>
            <a:endParaRPr lang="en-AU" dirty="0"/>
          </a:p>
        </p:txBody>
      </p:sp>
      <p:pic>
        <p:nvPicPr>
          <p:cNvPr id="3" name="Picture 2" descr="Part a shows a horizontal piece of phospholipid membrane with the region above labeled lumen (P side) and the region below labeled stroma (N side). Several complexes are within the membrane in a roughly spherical configuration. A red square complex of spheres angled toward the viewer and labeled heme italicized b end italics subscript H end subscript is at the lower right in front of a pink similar shape oriented almost perpendicularly and labeled heme italicized x end italics. Behind the pink shape, a rounded portion of an orange shape made of spheres becomes a chain labeled beta-carotene that bends right and then left. The middle of this orange chain is labeled e minus. A similar complex with red, pink, and orange structures is on the right but oriented with the orange part on the left, the pink part in front, and the red part in the back. To the upper left, a similar structure has the orange component in the front with the chain extending left, a blue relatively square shape of spheres behind labeled heme italicized b end italics subscript L end subscript, and red spheres visible behind. A similar structure is to the right but has the blue portion in front, red visible at the top, and the chain of orange extending to the right. F e – S centers consisting of two orange spheres and two yellow spheres are to the upper left and right above the structures in the membrane. Above these, there is a red roughly square shape of spheres labeled heme italicized f end italics to the upper left and a similar red shape to the upper right. In the stroma, red highlighted H plus has an arrow pointing to P Q in the membrane between the bottom two red, pink, and orange structures. A blue arrow labeled e minus points from the light blue part of the upper left complex to the red heme italicized b end italics subscript H end subscript in the lower left complex, from which a blue arrow points to P Q. P Q red highlighted H 2 to the left of the upper left orange, light blue, and red complex has a blue arrow that points through the orange chain extending to the left, then splits. A blue arrow points right to the light blue part, a red arrow points up to red highlighted 2 H plus above the membrane, and a second blue arrow labeled e minus points up to the F e – S center to the upper left above the membrane. Another blue arrow labeled e minus points from the F e – S center to the red structure labeled heme italicized f end italics, from which a longer blue arrow labeled e minus points to a dark reddish structure labeled plastocyanin that has a helix on the right, a small coil on the left, strands in the middle and above, and a wireframe model on the left to upper left side adjacent to a yellow sphere.">
            <a:extLst>
              <a:ext uri="{FF2B5EF4-FFF2-40B4-BE49-F238E27FC236}">
                <a16:creationId xmlns:a16="http://schemas.microsoft.com/office/drawing/2014/main" id="{21082492-C028-F54F-9C77-E8BAF51C80A7}"/>
              </a:ext>
            </a:extLst>
          </p:cNvPr>
          <p:cNvPicPr>
            <a:picLocks noChangeAspect="1"/>
          </p:cNvPicPr>
          <p:nvPr/>
        </p:nvPicPr>
        <p:blipFill>
          <a:blip r:embed="rId3"/>
          <a:stretch>
            <a:fillRect/>
          </a:stretch>
        </p:blipFill>
        <p:spPr>
          <a:xfrm>
            <a:off x="203250" y="2399597"/>
            <a:ext cx="4073735" cy="3931581"/>
          </a:xfrm>
          <a:prstGeom prst="rect">
            <a:avLst/>
          </a:prstGeom>
        </p:spPr>
      </p:pic>
      <p:pic>
        <p:nvPicPr>
          <p:cNvPr id="6" name="Picture 5" descr="Part b shows a horizontal piece of membrane that separates into upper and lower pieces on the left and is labeled thylakoid. An arrow points down from this box to show a structure below. It has a horizontal piece of phospholipid membrane with the region above labeled lumen (P side) and the region below labeled stroma (N side). A large vertical purple oval labeled subunit Roman numeral 4 extends through the membrane and a smaller green vertical oval overlapping its upper to middle right side is labeled C y t italicized b end italics subscript 6. A large dark pink oval labeled Rieske iron-sulfur protein is angled from above the green oval in the membrane down across the very top of purple subunit Roman numeral 4 to its left, but still above the membrane. This dark pink oval contains a sphere of two orange and two yellow spheres at its bottom left. A darker purple oval structure labeled C y t italicized f end italics extends from behind the Rieske iron-sulfur protein up to the left. A brown sphere labeled plastocyanin is in the opening formed where the purple and pink ovals meet. Red highlighted 2 H plus beneath the membrane has an arrow pointing to a clockwise circle within the membrane from a yellow box labeled P Q on the left to a yellow box labeled P Q red highlighted H 2 on the right. A second arrow curves back from P Q red highlighted H 2 to P Q and this entire circle of reactions is labeled the Q cycle. A blue arrow from the curved arrow from P Q red highlighted H 2 to P Q splits into two arrows labeled e minus. The bottom arrow points to a red diamond labeled italicized b end italics subscript L end subscript inside the green oval, from which a blue arrow points down to a red diamond labeled italicized b end italics subscript H end subscript, from which a blue arrow points to the curved arrow from P Q to P Q red highlighted H 2. The second blue arrow from the Q cycle points to the spherical structure of two orange and two yellow spheres in the pink oval above the membrane, from which a blue arrow points to a red parallelogram in the dark purple oval labeled C y t italicized f end italics and a red arrow from this blue arrow points to red highlighted 4 H plus above the complex embedded in the membrane. Another blue arrow points from the red parallelogram in the dark purple oval labeled C y t italicized f end italics to C u in the brown sphere labeled plastocyanin.">
            <a:extLst>
              <a:ext uri="{FF2B5EF4-FFF2-40B4-BE49-F238E27FC236}">
                <a16:creationId xmlns:a16="http://schemas.microsoft.com/office/drawing/2014/main" id="{1137EFA5-BE81-4A4C-A3F5-2BC6A79F0CA9}"/>
              </a:ext>
            </a:extLst>
          </p:cNvPr>
          <p:cNvPicPr>
            <a:picLocks noChangeAspect="1"/>
          </p:cNvPicPr>
          <p:nvPr/>
        </p:nvPicPr>
        <p:blipFill>
          <a:blip r:embed="rId4"/>
          <a:stretch>
            <a:fillRect/>
          </a:stretch>
        </p:blipFill>
        <p:spPr>
          <a:xfrm>
            <a:off x="5029200" y="1641694"/>
            <a:ext cx="3922549" cy="4689484"/>
          </a:xfrm>
          <a:prstGeom prst="rect">
            <a:avLst/>
          </a:prstGeom>
        </p:spPr>
      </p:pic>
    </p:spTree>
    <p:extLst>
      <p:ext uri="{BB962C8B-B14F-4D97-AF65-F5344CB8AC3E}">
        <p14:creationId xmlns:p14="http://schemas.microsoft.com/office/powerpoint/2010/main" val="2222027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49248F9A-CBE5-49C1-82DA-7B27BFF3DA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3DCB5892-F7BC-40C3-9EB2-206727141CC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664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F2E8359F-54F5-4D6A-B1EB-3F356D5929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7EBB70BE-141D-46D3-88E6-B28C7E75810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15)</a:t>
            </a:r>
            <a:endParaRPr lang="en-AU" sz="2000" b="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79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416A-DEFE-43C8-9A19-54675C7B24DF}"/>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Cyclic Electron Transfer Allows Variation in the Ratio of ATP/NADPH Synthesized</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2270125"/>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linear electron transfer produces NADPH and ATP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cyclic electron transfer produces only ATP</a:t>
            </a:r>
          </a:p>
          <a:p>
            <a:pPr lvl="1"/>
            <a:r>
              <a:rPr lang="en-US" sz="2400" dirty="0">
                <a:latin typeface="Arial" panose="020B0604020202020204" pitchFamily="34" charset="0"/>
                <a:cs typeface="Arial" panose="020B0604020202020204" pitchFamily="34" charset="0"/>
              </a:rPr>
              <a:t>allows plants to adjust the ratio of ATP to NADPH to match its needs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319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96C147-93E8-4D94-8021-EEC149DFC7C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Equation for Cyclic Electron Flow</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600200"/>
            <a:ext cx="8622303" cy="198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cyclic photophosphorylation </a:t>
            </a:r>
            <a:r>
              <a:rPr lang="en-US" sz="2400" dirty="0">
                <a:latin typeface="Arial" panose="020B0604020202020204" pitchFamily="34" charset="0"/>
                <a:cs typeface="Arial" panose="020B0604020202020204" pitchFamily="34" charset="0"/>
              </a:rPr>
              <a:t>= the phosphorylation of ADP to ATP that accompanies cyclic electron flow</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for cyclic electron flow is: </a:t>
            </a:r>
          </a:p>
          <a:p>
            <a:pPr marL="50800" indent="0">
              <a:buNone/>
            </a:pPr>
            <a:endParaRPr lang="en-US" sz="2400"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graphicFrame>
        <p:nvGraphicFramePr>
          <p:cNvPr id="2" name="Object 1" descr="A D P plus P sub i yields A T P plus H 2 O in the presence of light.">
            <a:extLst>
              <a:ext uri="{FF2B5EF4-FFF2-40B4-BE49-F238E27FC236}">
                <a16:creationId xmlns:a16="http://schemas.microsoft.com/office/drawing/2014/main" id="{1720BE6D-A454-4D0D-9199-8862783CF053}"/>
              </a:ext>
            </a:extLst>
          </p:cNvPr>
          <p:cNvGraphicFramePr>
            <a:graphicFrameLocks noChangeAspect="1"/>
          </p:cNvGraphicFramePr>
          <p:nvPr>
            <p:extLst>
              <p:ext uri="{D42A27DB-BD31-4B8C-83A1-F6EECF244321}">
                <p14:modId xmlns:p14="http://schemas.microsoft.com/office/powerpoint/2010/main" val="1797282962"/>
              </p:ext>
            </p:extLst>
          </p:nvPr>
        </p:nvGraphicFramePr>
        <p:xfrm>
          <a:off x="2514600" y="3962400"/>
          <a:ext cx="3836141" cy="509697"/>
        </p:xfrm>
        <a:graphic>
          <a:graphicData uri="http://schemas.openxmlformats.org/presentationml/2006/ole">
            <mc:AlternateContent xmlns:mc="http://schemas.openxmlformats.org/markup-compatibility/2006">
              <mc:Choice xmlns:v="urn:schemas-microsoft-com:vml" Requires="v">
                <p:oleObj spid="_x0000_s2051" name="Equation" r:id="rId4" imgW="1815840" imgH="241200" progId="Equation.DSMT4">
                  <p:embed/>
                </p:oleObj>
              </mc:Choice>
              <mc:Fallback>
                <p:oleObj name="Equation" r:id="rId4" imgW="1815840" imgH="241200" progId="Equation.DSMT4">
                  <p:embed/>
                  <p:pic>
                    <p:nvPicPr>
                      <p:cNvPr id="0" name=""/>
                      <p:cNvPicPr/>
                      <p:nvPr/>
                    </p:nvPicPr>
                    <p:blipFill>
                      <a:blip r:embed="rId5"/>
                      <a:stretch>
                        <a:fillRect/>
                      </a:stretch>
                    </p:blipFill>
                    <p:spPr>
                      <a:xfrm>
                        <a:off x="2514600" y="3962400"/>
                        <a:ext cx="3836141" cy="509697"/>
                      </a:xfrm>
                      <a:prstGeom prst="rect">
                        <a:avLst/>
                      </a:prstGeom>
                    </p:spPr>
                  </p:pic>
                </p:oleObj>
              </mc:Fallback>
            </mc:AlternateContent>
          </a:graphicData>
        </a:graphic>
      </p:graphicFrame>
    </p:spTree>
    <p:extLst>
      <p:ext uri="{BB962C8B-B14F-4D97-AF65-F5344CB8AC3E}">
        <p14:creationId xmlns:p14="http://schemas.microsoft.com/office/powerpoint/2010/main" val="4422551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7A3F-CDD6-4895-B6EF-F873C6BB4D9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State Transitions Change the Distribution of LHCII between the Two Photosystems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2270125"/>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energy needed to excite PSI is less than the energy needed to excite PSII</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PSII would be chronically </a:t>
            </a:r>
            <a:r>
              <a:rPr lang="en-US" sz="2400" dirty="0" err="1">
                <a:latin typeface="Arial" panose="020B0604020202020204" pitchFamily="34" charset="0"/>
                <a:cs typeface="Arial" panose="020B0604020202020204" pitchFamily="34" charset="0"/>
              </a:rPr>
              <a:t>underexcited</a:t>
            </a:r>
            <a:r>
              <a:rPr lang="en-US" sz="2400" dirty="0">
                <a:latin typeface="Arial" panose="020B0604020202020204" pitchFamily="34" charset="0"/>
                <a:cs typeface="Arial" panose="020B0604020202020204" pitchFamily="34" charset="0"/>
              </a:rPr>
              <a:t> if the two photosystems were physically contiguous</a:t>
            </a:r>
          </a:p>
          <a:p>
            <a:pPr lvl="1"/>
            <a:r>
              <a:rPr lang="en-US" sz="2400" dirty="0">
                <a:latin typeface="Arial" panose="020B0604020202020204" pitchFamily="34" charset="0"/>
                <a:cs typeface="Arial" panose="020B0604020202020204" pitchFamily="34" charset="0"/>
              </a:rPr>
              <a:t>prevented by physically separating the two photosystems </a:t>
            </a:r>
          </a:p>
        </p:txBody>
      </p:sp>
    </p:spTree>
    <p:extLst>
      <p:ext uri="{BB962C8B-B14F-4D97-AF65-F5344CB8AC3E}">
        <p14:creationId xmlns:p14="http://schemas.microsoft.com/office/powerpoint/2010/main" val="4136615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BC25-8E65-4218-A167-E46B2E5A255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Localization of PSI and PSII in Thylakoid Membranes</a:t>
            </a:r>
            <a:endParaRPr lang="en-AU" dirty="0"/>
          </a:p>
        </p:txBody>
      </p:sp>
      <p:pic>
        <p:nvPicPr>
          <p:cNvPr id="4" name="Picture 3" descr="Part a shows a horizontal piece of phospholipid membrane with the region above labeled lumen (P side) and the region below labeled stroma (N side). Photosystem Roman numeral 2 is shown on the left as two roughly rectangular complexes of many approximately vertical helices that cross the membrane. The left-hand portion has white, then pink, then blue, then white helices before the open region between the two halves. A complex green wireframe structure is throughout. Many strands are beneath he membrane and there are some helices above the membrane. Some of the pink helices extend up above the membrane, but many white helices are present in various orientations to the left, across the top above the pink helices, and above the center region between the two halves. The right half is similar except that it contains purple helices instead of pink helices. The white helices above each half come close together and meet above and below the open region between them. To the right, the cytochrome italicized b end italics subscript 6 end subscript italicized f end italics complex has two roughly rectangular pieces of vertical or almost vertical purple helices joined together by a horizontal purple helix across the bottom and with many complex purple helices and strands extending up above the membrane. Plastocyanin is shown as a small roughly circular structure above the membrane with a series of strands connected by threads with a yellow sphere at the bottom. Photosystem Roman numeral 1 is a roughly rectangular vertical structure with many almost vertical helices and a dense network of green wireframe structures. It has red helices at the left side, then some blue helices, then red helices, then a w hite helix, then more white helices from the middle to the right side. Some dark blue helices are visible above and below the membrane to the right of the center. A region of light purple strands extends beneath the center and contains two roughly spherical structures consisting of orange and yellow spheres. To the right, A T P synthase has a roughly rectangular portion within the membrane with brown vertical helices to the left and a larger portion of orange and yellow helices to the right. The orange helices each have a purple sphere near the middle. Just below the membrane, there is a region of blue helices, then a region of green helices. Next, there is a wide region that is spherical overall and has black helices on the right, purple helices in the center, and gray helices to the left with green helices from below visible in the center. There is a small sphere of orange helices above that join to long yellow helices and a few shorter yellow helices that run along the left side back into the membrane. Ferredoxin is shown as silver strands with a sphere at the right side consisting of two orange and two yellow spheres. Ferredoxin: N A D P plus oxidoreductase is a roughly spherical structure with brown helices on the left, brown almost vertical strands in the center, more helices to the right, and diagonal strands at the upper right. Part b shows a structure on the right with membrane above and below and a green lumen in between. To the left, the lumen widens and the structure separates into two horizontal bars. A third horizontal bar is visible beneath them. The region above the structure is labeled stroma. The membranes contain the following components. Photosystem Roman numeral 1: Red rectangles with rounded protrusions extending into the stroma. A T P synthase: An orange structure that has a square portion in the membrane next to a vertical rectangular portion with a stalk that extends into the stroma to a rounded portion from which a strand runs back down along the side to end adjacent to the vertical rectangle. Cytochrome italicized b end italics subscript 6 end subscript italicized f end italics complex: A blue structure with two roughly rectangular halves that are joined one end, open in the center, and then joined again at the other end with two sides that flare to the left and right within the lumen. Light harvesting complex Roman numeral 2: A green structure consisting of three roughly rectangular components that each have protrusions into the stroma. Photosystem Roman numeral 2: A purple horizontal piece within the membrane that has two rounded protrusions into the lumen. The single piece on the right with no other bars above or below is labeled nonappressed membranes (stromal thylakoids). This region contains alternating photosystem Roman numeral 1 and A T P synthase structures. Along the top membrane of the top left-hand bar, there is a photosystem Roman numeral 1 on the right, then a light harvesting complex Roman numeral 2, then a cytochrome italicized b end italics subscript 6 end subscript italicized f end italics complex. Where the membrane bends down to form the left end of the bar, there is an A T P synthase with the rounded portion extending out into the stroma. The bottom membrane of this top bar and the top membrane of the bar below are labeled appressed membranes (granal thylakoids). The bottom membrane of the top bar contains a cytochrome italicized b end italics subscript 6 end subscript italicized f end italics complex above a similar complex in the membrane below, then a light harvesting complex Roman numeral 2, then an adjacent photosystem Roman numeral 2, then an adjacent cytochrome italicized b end italics subscript 6 end subscript italicized f end italics complex. The top membrane of the bar beneath has a cytochrome italicized b end italics subscript 6 end subscript italicized f end italics complex, then an adjacent photosystem Roman numeral 2, then an adjacent cytochrome italicized b end italics subscript 6 end subscript italicized f end italics complex. Next, there is the cytochrome italicized b end italics subscript 6 end subscript italicized f end italics complex beneath a similar complex in the membrane above. The remaining part of the membrane before it curves up to join the membrane above does not have embedded structures. There is a cytochrome italicized b end italics subscript 6 end subscript italicized f end italics complex on the left end of the second bar. The bottom membrane of the second bar has a cytochrome italicized b end italics subscript 6 end subscript italicized f end italics complex adjacent to photosystem Roman numeral 2, adjacent to another cytochrome italicized b end italics subscript 6 end subscript italicized f end italics complex., then a space, then a cytochrome italicized b end italics subscript 6 end subscript italicized f end italics complex at its right end before a photosystem Roman numeral 1 just before the start of the nonappressed membranes to the right. The upper membrane of the bottom bar has cytochrome italicized b end italics subscript 6 end subscript italicized f end italics complex, then a space beneath the structures in the membrane above, then cytochrome italicized b end italics subscript 6 end subscript italicized f end italics complex, photosystem Roman numeral 2, and cytochrome italicized b end italics subscript 6 end subscript italicized f end italics complex beneath a piece of membrane above with no embedded structures. The right end of the bottom bar has an A T P synthase. The bottom membrane of the bottom bar has photosystem Roman numeral 1 at the right, cytochrome italicized b end italics subscript 6 end subscript italicized f end italics complex, light-harvesting complex Roman numeral 2, cytochrome italicized b end italics subscript 6 end subscript italicized f end italics complex, light-harvesting compound Roman numeral 2, then photosystem Roman numeral 1.">
            <a:extLst>
              <a:ext uri="{FF2B5EF4-FFF2-40B4-BE49-F238E27FC236}">
                <a16:creationId xmlns:a16="http://schemas.microsoft.com/office/drawing/2014/main" id="{A9460556-5D68-9A40-9694-52818FE385A8}"/>
              </a:ext>
            </a:extLst>
          </p:cNvPr>
          <p:cNvPicPr>
            <a:picLocks noChangeAspect="1"/>
          </p:cNvPicPr>
          <p:nvPr/>
        </p:nvPicPr>
        <p:blipFill>
          <a:blip r:embed="rId3"/>
          <a:stretch>
            <a:fillRect/>
          </a:stretch>
        </p:blipFill>
        <p:spPr>
          <a:xfrm>
            <a:off x="838200" y="1360279"/>
            <a:ext cx="7467600" cy="5387878"/>
          </a:xfrm>
          <a:prstGeom prst="rect">
            <a:avLst/>
          </a:prstGeom>
        </p:spPr>
      </p:pic>
    </p:spTree>
    <p:extLst>
      <p:ext uri="{BB962C8B-B14F-4D97-AF65-F5344CB8AC3E}">
        <p14:creationId xmlns:p14="http://schemas.microsoft.com/office/powerpoint/2010/main" val="364869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7;g7fe2cbe272_0_8" descr="Icon P 2">
            <a:extLst>
              <a:ext uri="{FF2B5EF4-FFF2-40B4-BE49-F238E27FC236}">
                <a16:creationId xmlns:a16="http://schemas.microsoft.com/office/drawing/2014/main" id="{AF531344-7943-4362-8C99-75E36069149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00"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4476A4-1CFA-497F-A94D-61D7DEE9483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Photosynthetic organisms use tightly organized light-harvesting complexes to absorb sunlight and capture its energy in chemical form: a separation of positive and negative charge leading to electron flow. </a:t>
            </a:r>
            <a:r>
              <a:rPr lang="en-US" sz="2400" dirty="0">
                <a:latin typeface="Arial" panose="020B0604020202020204" pitchFamily="34" charset="0"/>
                <a:cs typeface="Arial" panose="020B0604020202020204" pitchFamily="34" charset="0"/>
              </a:rPr>
              <a:t>The energy from an absorbed photon moves from one antenna chlorophyll to another and another until it arrives at the reaction center, where it promotes the photochemical reaction that sends electrons through a series of electron carriers.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653966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8199-73DB-4C05-951C-9B14DC4DD3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State Transitions</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288703"/>
            <a:ext cx="8622303" cy="249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state transitions </a:t>
            </a:r>
            <a:r>
              <a:rPr lang="en-US" sz="2400" dirty="0">
                <a:latin typeface="Arial" panose="020B0604020202020204" pitchFamily="34" charset="0"/>
                <a:cs typeface="Arial" panose="020B0604020202020204" pitchFamily="34" charset="0"/>
              </a:rPr>
              <a:t>= mechanism that adjusts the distribution of LHCII between PSI and PSII </a:t>
            </a:r>
          </a:p>
          <a:p>
            <a:pPr lvl="1"/>
            <a:r>
              <a:rPr lang="en-US" sz="2400" dirty="0">
                <a:latin typeface="Arial" panose="020B0604020202020204" pitchFamily="34" charset="0"/>
                <a:cs typeface="Arial" panose="020B0604020202020204" pitchFamily="34" charset="0"/>
              </a:rPr>
              <a:t>accumulation of PQH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activates a protein kinase</a:t>
            </a:r>
          </a:p>
          <a:p>
            <a:pPr lvl="1"/>
            <a:r>
              <a:rPr lang="en-US" sz="2400" dirty="0">
                <a:latin typeface="Arial" panose="020B0604020202020204" pitchFamily="34" charset="0"/>
                <a:cs typeface="Arial" panose="020B0604020202020204" pitchFamily="34" charset="0"/>
              </a:rPr>
              <a:t>phosphorylated LHCII captures excitons for PSI to reverse the imbalance between electron flow in PSI and PSII</a:t>
            </a:r>
          </a:p>
          <a:p>
            <a:pPr lvl="1"/>
            <a:endParaRPr lang="en-US" sz="2000"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illustrates the role of state transitions in electron transfer between photosystem Roman numeral 1 and photosystem Roman numeral 2.">
            <a:extLst>
              <a:ext uri="{FF2B5EF4-FFF2-40B4-BE49-F238E27FC236}">
                <a16:creationId xmlns:a16="http://schemas.microsoft.com/office/drawing/2014/main" id="{766C7BCF-917F-9D41-A68E-4BADB1B1FE0B}"/>
              </a:ext>
            </a:extLst>
          </p:cNvPr>
          <p:cNvPicPr>
            <a:picLocks noChangeAspect="1"/>
          </p:cNvPicPr>
          <p:nvPr/>
        </p:nvPicPr>
        <p:blipFill>
          <a:blip r:embed="rId3"/>
          <a:stretch>
            <a:fillRect/>
          </a:stretch>
        </p:blipFill>
        <p:spPr>
          <a:xfrm>
            <a:off x="1866900" y="3783904"/>
            <a:ext cx="5410200" cy="2700006"/>
          </a:xfrm>
          <a:prstGeom prst="rect">
            <a:avLst/>
          </a:prstGeom>
        </p:spPr>
      </p:pic>
    </p:spTree>
    <p:extLst>
      <p:ext uri="{BB962C8B-B14F-4D97-AF65-F5344CB8AC3E}">
        <p14:creationId xmlns:p14="http://schemas.microsoft.com/office/powerpoint/2010/main" val="41749886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93AE4329-89F0-484C-B1F1-4229C5AC155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42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C9EA937-E7D4-4F64-8CBE-5DC67036346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light-driven flow of electrons through specialized protein carriers is coupled to ATP synthesis. </a:t>
            </a:r>
            <a:r>
              <a:rPr lang="en-US" sz="2400" dirty="0">
                <a:latin typeface="Arial" panose="020B0604020202020204" pitchFamily="34" charset="0"/>
                <a:cs typeface="Arial" panose="020B0604020202020204" pitchFamily="34" charset="0"/>
              </a:rPr>
              <a:t>A strong reducing agent (NADPH) is also produced, and simultaneously, water is oxidized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which is released into the atmosphere. </a:t>
            </a:r>
            <a:endParaRPr lang="en-US"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2274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9CA3-7705-49EE-B4A6-46A41B1F19A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Water Is Split at the Oxygen-Evolving Center</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363662"/>
                <a:ext cx="8610600" cy="3055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light energy is required to oxidize water molecules: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4H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+ 4</a:t>
                </a:r>
                <a:r>
                  <a:rPr lang="en-US" sz="2400" i="1" dirty="0">
                    <a:latin typeface="Arial" panose="020B0604020202020204" pitchFamily="34" charset="0"/>
                    <a:cs typeface="Arial" panose="020B0604020202020204" pitchFamily="34" charset="0"/>
                  </a:rPr>
                  <a:t>e</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oxygen-evolving center </a:t>
                </a:r>
                <a:r>
                  <a:rPr lang="en-US" sz="2400" dirty="0">
                    <a:latin typeface="Arial" panose="020B0604020202020204" pitchFamily="34" charset="0"/>
                    <a:cs typeface="Arial" panose="020B0604020202020204" pitchFamily="34" charset="0"/>
                  </a:rPr>
                  <a:t>= passes four electrons one at a time to P680</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(can only accept one electron at a time)</a:t>
                </a:r>
              </a:p>
              <a:p>
                <a:pPr lvl="1"/>
                <a:r>
                  <a:rPr lang="en-US" sz="2400" dirty="0">
                    <a:latin typeface="Arial" panose="020B0604020202020204" pitchFamily="34" charset="0"/>
                    <a:cs typeface="Arial" panose="020B0604020202020204" pitchFamily="34" charset="0"/>
                  </a:rPr>
                  <a:t>contains a Mn</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CaO</a:t>
                </a:r>
                <a:r>
                  <a:rPr lang="en-US" sz="2400" baseline="-25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cofactor</a:t>
                </a: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66700" y="1363662"/>
                <a:ext cx="8610600" cy="3055938"/>
              </a:xfrm>
              <a:prstGeom prst="rect">
                <a:avLst/>
              </a:prstGeom>
              <a:blipFill>
                <a:blip r:embed="rId3"/>
                <a:stretch>
                  <a:fillRect l="-425" t="-1397" r="-496" b="-35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4" name="Picture 3" descr="Part a begins with 2 H 2 O to the left of a dashed vertical line with an arrow pointing right to a cuboidal structure within brackets next to the word lumen. There is a superscript 0 on the outside of the brackets and the structure inside the brackets is labeled M n 4 C a O 5. The cube has a bright purple sphere at the left upper rear vertex bonded to two gray spheres, a red sphere at the right upper rear vertex bonded to a purple sphere above further bonded to two gray spheres and to a red sphere below further bonded to a purple sphere at the right front upper vertex of the cube, which is further bonded to a red sphere at the left front upper vertex. The bottom of the cube has spheres of the following colors: red at the lower left rear vertex, purple at the lower right rear vertex, red at the lower right front vertex, and purple at the lower left front vertex. A blue arrow labeled e minus points up to an orange six-membered ring with bonds from its upper left and lower right vertices labeled T y r subscript Z end subscript. A blue arrow labeled e minus points up to a pair of two central chlorophyll molecules, shown as molecules with a relatively square center with a dot in the center with four pentagons around the outside and joined by a shared pentagon in the middle center. Each of these chlorophylls is joined with a second chlorophyll that extends diagonally up away from the center. Text below reads, P 680 plus. A red arrow pointing between the two central chlorophylls reads, first exciton. An arrow points right from M n 4 C a O 5 below with a curved red arrow pointing down to red highlighted H plus below before crossing a vertical dashed line to indicate another cube in brackets with superscript 1 plus at the upper right. A blue arrow labeled e minus points up to T y r subscript Z end subscript, from which a blue arrow labeled e minus points up to a similar complex of chlorophylls with a red arrow labeled second exciton pointing down between them. An arrow points right from M n 4 C a O 5 below with a curved red arrow pointing down to red highlighted H plus below before crossing a vertical dashed line to indicate another cube in brackets with superscript 2 plus at the upper right. A blue arrow labeled e minus points up to T y r subscript Z end subscript, from which a blue arrow labeled e minus points up to a similar complex of chlorophylls with a red arrow labeled third exciton pointing down between them. An arrow points right from M n 4 C a O 5 below with a curved red arrow pointing down to red highlighted H plus below before crossing a vertical dashed line to indicate another cube in brackets with superscript 3 plus at the upper right. A blue arrow labeled e minus points up to T y r subscript Z end subscript, from which a blue arrow labeled e minus points up to a similar complex of chlorophylls with a red arrow labeled fourth exciton pointing down between them. An arrow points right from M n 4 C a O 5 below with a curved red arrow pointing down to red highlighted H plus below before crossing a vertical dashed line to indicate another cube in brackets with superscript 4 plus at the upper right. T y r subscript Z end subscript is shown above beneath a similar complex of chlorophylls, from which an arrow points back to the left across all of the steps to end to the left of the first set of chlorophylls. An arrow points right from the final M n 4 C a O 5 across a final vertical dashed line to O 2. ">
            <a:extLst>
              <a:ext uri="{FF2B5EF4-FFF2-40B4-BE49-F238E27FC236}">
                <a16:creationId xmlns:a16="http://schemas.microsoft.com/office/drawing/2014/main" id="{ED1CB874-729D-0440-9141-F5B4C1DA89EB}"/>
              </a:ext>
            </a:extLst>
          </p:cNvPr>
          <p:cNvPicPr>
            <a:picLocks noChangeAspect="1"/>
          </p:cNvPicPr>
          <p:nvPr/>
        </p:nvPicPr>
        <p:blipFill>
          <a:blip r:embed="rId4"/>
          <a:stretch>
            <a:fillRect/>
          </a:stretch>
        </p:blipFill>
        <p:spPr>
          <a:xfrm>
            <a:off x="942319" y="4509519"/>
            <a:ext cx="7259362" cy="2001974"/>
          </a:xfrm>
          <a:prstGeom prst="rect">
            <a:avLst/>
          </a:prstGeom>
        </p:spPr>
      </p:pic>
    </p:spTree>
    <p:extLst>
      <p:ext uri="{BB962C8B-B14F-4D97-AF65-F5344CB8AC3E}">
        <p14:creationId xmlns:p14="http://schemas.microsoft.com/office/powerpoint/2010/main" val="149573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C47A-BF84-4692-9331-2C75857712C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Tyr Residue is the Immediate Electron Donor to P680</a:t>
            </a:r>
            <a:r>
              <a:rPr lang="en-US" baseline="30000" dirty="0">
                <a:solidFill>
                  <a:schemeClr val="tx1"/>
                </a:solidFill>
                <a:latin typeface="Arial" panose="020B0604020202020204" pitchFamily="34" charset="0"/>
                <a:cs typeface="Arial" panose="020B0604020202020204" pitchFamily="34" charset="0"/>
              </a:rPr>
              <a:t>+</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1752601"/>
            <a:ext cx="8622303"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Tyr loses an electron and a proton to generate a free radical:</a:t>
            </a: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65EF87B-BDBC-47E7-96E1-534B9E44AF29}"/>
                  </a:ext>
                </a:extLst>
              </p:cNvPr>
              <p:cNvSpPr/>
              <p:nvPr/>
            </p:nvSpPr>
            <p:spPr>
              <a:xfrm>
                <a:off x="1441538" y="3005435"/>
                <a:ext cx="5029200" cy="461665"/>
              </a:xfrm>
              <a:prstGeom prst="rect">
                <a:avLst/>
              </a:prstGeom>
            </p:spPr>
            <p:txBody>
              <a:bodyPr wrap="square">
                <a:spAutoFit/>
              </a:bodyPr>
              <a:lstStyle/>
              <a:p>
                <a:r>
                  <a:rPr lang="en-US" dirty="0">
                    <a:latin typeface="Arial" panose="020B0604020202020204" pitchFamily="34" charset="0"/>
                    <a:cs typeface="Arial" panose="020B0604020202020204" pitchFamily="34" charset="0"/>
                  </a:rPr>
                  <a:t>4 P680</a:t>
                </a:r>
                <a:r>
                  <a:rPr lang="en-US" baseline="30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+ 4 Tyr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Arial" panose="020B0604020202020204" pitchFamily="34" charset="0"/>
                    <a:cs typeface="Arial" panose="020B0604020202020204" pitchFamily="34" charset="0"/>
                  </a:rPr>
                  <a:t> 4 P680 + 4 </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Tyr</a:t>
                </a:r>
                <a:endParaRPr lang="en-AU" dirty="0"/>
              </a:p>
            </p:txBody>
          </p:sp>
        </mc:Choice>
        <mc:Fallback xmlns="">
          <p:sp>
            <p:nvSpPr>
              <p:cNvPr id="3" name="Rectangle 2">
                <a:extLst>
                  <a:ext uri="{FF2B5EF4-FFF2-40B4-BE49-F238E27FC236}">
                    <a16:creationId xmlns:a16="http://schemas.microsoft.com/office/drawing/2014/main" id="{365EF87B-BDBC-47E7-96E1-534B9E44AF29}"/>
                  </a:ext>
                </a:extLst>
              </p:cNvPr>
              <p:cNvSpPr>
                <a:spLocks noRot="1" noChangeAspect="1" noMove="1" noResize="1" noEditPoints="1" noAdjustHandles="1" noChangeArrowheads="1" noChangeShapeType="1" noTextEdit="1"/>
              </p:cNvSpPr>
              <p:nvPr/>
            </p:nvSpPr>
            <p:spPr>
              <a:xfrm>
                <a:off x="1441538" y="3005435"/>
                <a:ext cx="5029200" cy="461665"/>
              </a:xfrm>
              <a:prstGeom prst="rect">
                <a:avLst/>
              </a:prstGeom>
              <a:blipFill>
                <a:blip r:embed="rId3"/>
                <a:stretch>
                  <a:fillRect l="-1818" t="-10526" b="-28947"/>
                </a:stretch>
              </a:blipFill>
            </p:spPr>
            <p:txBody>
              <a:bodyPr/>
              <a:lstStyle/>
              <a:p>
                <a:r>
                  <a:rPr lang="en-AU">
                    <a:noFill/>
                  </a:rPr>
                  <a:t> </a:t>
                </a:r>
              </a:p>
            </p:txBody>
          </p:sp>
        </mc:Fallback>
      </mc:AlternateContent>
      <p:sp>
        <p:nvSpPr>
          <p:cNvPr id="6" name="TextBox 5">
            <a:extLst>
              <a:ext uri="{FF2B5EF4-FFF2-40B4-BE49-F238E27FC236}">
                <a16:creationId xmlns:a16="http://schemas.microsoft.com/office/drawing/2014/main" id="{DC5C399F-2F35-D144-A7D3-A6ABD4F31046}"/>
              </a:ext>
            </a:extLst>
          </p:cNvPr>
          <p:cNvSpPr txBox="1">
            <a:spLocks noChangeArrowheads="1"/>
          </p:cNvSpPr>
          <p:nvPr/>
        </p:nvSpPr>
        <p:spPr bwMode="auto">
          <a:xfrm>
            <a:off x="6705600" y="2989747"/>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(20-2)</a:t>
            </a:r>
          </a:p>
        </p:txBody>
      </p:sp>
      <p:sp>
        <p:nvSpPr>
          <p:cNvPr id="8" name="Rectangle 7">
            <a:extLst>
              <a:ext uri="{FF2B5EF4-FFF2-40B4-BE49-F238E27FC236}">
                <a16:creationId xmlns:a16="http://schemas.microsoft.com/office/drawing/2014/main" id="{BB28A293-1F65-42E8-A014-8F43E98A1136}"/>
              </a:ext>
            </a:extLst>
          </p:cNvPr>
          <p:cNvSpPr/>
          <p:nvPr/>
        </p:nvSpPr>
        <p:spPr>
          <a:xfrm>
            <a:off x="292130" y="3741046"/>
            <a:ext cx="7543800" cy="830997"/>
          </a:xfrm>
          <a:prstGeom prst="rect">
            <a:avLst/>
          </a:prstGeom>
        </p:spPr>
        <p:txBody>
          <a:bodyPr wrap="square">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Tyr radical oxidizes the Mn</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CaO</a:t>
            </a:r>
            <a:r>
              <a:rPr lang="en-US" baseline="-25000"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 cofactor in the oxygen-evolving center: </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658ED9E-3669-4515-BDAC-1E520753C86A}"/>
                  </a:ext>
                </a:extLst>
              </p:cNvPr>
              <p:cNvSpPr/>
              <p:nvPr/>
            </p:nvSpPr>
            <p:spPr>
              <a:xfrm>
                <a:off x="762000" y="4904391"/>
                <a:ext cx="4800600" cy="830997"/>
              </a:xfrm>
              <a:prstGeom prst="rect">
                <a:avLst/>
              </a:prstGeom>
            </p:spPr>
            <p:txBody>
              <a:bodyPr wrap="square">
                <a:spAutoFit/>
              </a:bodyPr>
              <a:lstStyle/>
              <a:p>
                <a:pPr marL="990600" lvl="2" indent="0">
                  <a:buNone/>
                </a:pPr>
                <a:r>
                  <a:rPr lang="en-US" dirty="0">
                    <a:latin typeface="Arial" panose="020B0604020202020204" pitchFamily="34" charset="0"/>
                    <a:cs typeface="Arial" panose="020B0604020202020204" pitchFamily="34" charset="0"/>
                  </a:rPr>
                  <a:t>4 </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Tyr + [Mn</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CaO</a:t>
                </a:r>
                <a:r>
                  <a:rPr lang="en-US" baseline="-25000"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Arial" panose="020B0604020202020204" pitchFamily="34" charset="0"/>
                    <a:cs typeface="Arial" panose="020B0604020202020204" pitchFamily="34" charset="0"/>
                  </a:rPr>
                  <a:t> </a:t>
                </a:r>
              </a:p>
              <a:p>
                <a:pPr marL="990600" lvl="2" indent="0">
                  <a:buNone/>
                </a:pPr>
                <a:r>
                  <a:rPr lang="en-US" dirty="0">
                    <a:latin typeface="Arial" panose="020B0604020202020204" pitchFamily="34" charset="0"/>
                    <a:cs typeface="Arial" panose="020B0604020202020204" pitchFamily="34" charset="0"/>
                  </a:rPr>
                  <a:t>	4 Tyr + [Mn</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CaO</a:t>
                </a:r>
                <a:r>
                  <a:rPr lang="en-US" baseline="-25000"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4658ED9E-3669-4515-BDAC-1E520753C86A}"/>
                  </a:ext>
                </a:extLst>
              </p:cNvPr>
              <p:cNvSpPr>
                <a:spLocks noRot="1" noChangeAspect="1" noMove="1" noResize="1" noEditPoints="1" noAdjustHandles="1" noChangeArrowheads="1" noChangeShapeType="1" noTextEdit="1"/>
              </p:cNvSpPr>
              <p:nvPr/>
            </p:nvSpPr>
            <p:spPr>
              <a:xfrm>
                <a:off x="762000" y="4904391"/>
                <a:ext cx="4800600" cy="830997"/>
              </a:xfrm>
              <a:prstGeom prst="rect">
                <a:avLst/>
              </a:prstGeom>
              <a:blipFill>
                <a:blip r:embed="rId4"/>
                <a:stretch>
                  <a:fillRect t="-5147" b="-16912"/>
                </a:stretch>
              </a:blipFill>
            </p:spPr>
            <p:txBody>
              <a:bodyPr/>
              <a:lstStyle/>
              <a:p>
                <a:r>
                  <a:rPr lang="en-AU">
                    <a:noFill/>
                  </a:rPr>
                  <a:t> </a:t>
                </a:r>
              </a:p>
            </p:txBody>
          </p:sp>
        </mc:Fallback>
      </mc:AlternateContent>
      <p:sp>
        <p:nvSpPr>
          <p:cNvPr id="5" name="TextBox 4">
            <a:extLst>
              <a:ext uri="{FF2B5EF4-FFF2-40B4-BE49-F238E27FC236}">
                <a16:creationId xmlns:a16="http://schemas.microsoft.com/office/drawing/2014/main" id="{FDA8C51E-6C20-7044-8B36-CE83C9A6FBB8}"/>
              </a:ext>
            </a:extLst>
          </p:cNvPr>
          <p:cNvSpPr txBox="1">
            <a:spLocks noChangeArrowheads="1"/>
          </p:cNvSpPr>
          <p:nvPr/>
        </p:nvSpPr>
        <p:spPr bwMode="auto">
          <a:xfrm>
            <a:off x="5638800" y="51816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(20-3)</a:t>
            </a:r>
          </a:p>
        </p:txBody>
      </p:sp>
    </p:spTree>
    <p:extLst>
      <p:ext uri="{BB962C8B-B14F-4D97-AF65-F5344CB8AC3E}">
        <p14:creationId xmlns:p14="http://schemas.microsoft.com/office/powerpoint/2010/main" val="1101384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C519-CCB9-4B1F-9422-2DD21A87FEA2}"/>
              </a:ext>
            </a:extLst>
          </p:cNvPr>
          <p:cNvSpPr>
            <a:spLocks noGrp="1"/>
          </p:cNvSpPr>
          <p:nvPr>
            <p:ph type="title"/>
          </p:nvPr>
        </p:nvSpPr>
        <p:spPr/>
        <p:txBody>
          <a:bodyPr/>
          <a:lstStyle/>
          <a:p>
            <a:r>
              <a:rPr lang="en-US" sz="3800" dirty="0">
                <a:solidFill>
                  <a:schemeClr val="tx1"/>
                </a:solidFill>
                <a:latin typeface="Arial" panose="020B0604020202020204" pitchFamily="34" charset="0"/>
                <a:cs typeface="Arial" panose="020B0604020202020204" pitchFamily="34" charset="0"/>
              </a:rPr>
              <a:t>The Mn</a:t>
            </a:r>
            <a:r>
              <a:rPr lang="en-US" sz="3800" baseline="-25000" dirty="0">
                <a:solidFill>
                  <a:schemeClr val="tx1"/>
                </a:solidFill>
                <a:latin typeface="Arial" panose="020B0604020202020204" pitchFamily="34" charset="0"/>
                <a:cs typeface="Arial" panose="020B0604020202020204" pitchFamily="34" charset="0"/>
              </a:rPr>
              <a:t>4</a:t>
            </a:r>
            <a:r>
              <a:rPr lang="en-US" sz="3800" dirty="0">
                <a:solidFill>
                  <a:schemeClr val="tx1"/>
                </a:solidFill>
                <a:latin typeface="Arial" panose="020B0604020202020204" pitchFamily="34" charset="0"/>
                <a:cs typeface="Arial" panose="020B0604020202020204" pitchFamily="34" charset="0"/>
              </a:rPr>
              <a:t>CaO</a:t>
            </a:r>
            <a:r>
              <a:rPr lang="en-US" sz="3800" baseline="-25000" dirty="0">
                <a:solidFill>
                  <a:schemeClr val="tx1"/>
                </a:solidFill>
                <a:latin typeface="Arial" panose="020B0604020202020204" pitchFamily="34" charset="0"/>
                <a:cs typeface="Arial" panose="020B0604020202020204" pitchFamily="34" charset="0"/>
              </a:rPr>
              <a:t>5 </a:t>
            </a:r>
            <a:r>
              <a:rPr lang="en-US" sz="3800" dirty="0">
                <a:solidFill>
                  <a:schemeClr val="tx1"/>
                </a:solidFill>
                <a:latin typeface="Arial" panose="020B0604020202020204" pitchFamily="34" charset="0"/>
                <a:cs typeface="Arial" panose="020B0604020202020204" pitchFamily="34" charset="0"/>
              </a:rPr>
              <a:t>Cofactor Can Take Four Electrons from Two Water Molecules</a:t>
            </a:r>
            <a:endParaRPr lang="en-AU" sz="3800"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0848" y="2149101"/>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charged cofactor takes four electrons from a pair of water molecules:</a:t>
                </a:r>
              </a:p>
              <a:p>
                <a:pPr marL="50800" indent="0">
                  <a:buNone/>
                </a:pPr>
                <a:endParaRPr lang="en-US" sz="2000" dirty="0">
                  <a:latin typeface="Arial" panose="020B0604020202020204" pitchFamily="34" charset="0"/>
                  <a:cs typeface="Arial" panose="020B0604020202020204" pitchFamily="34" charset="0"/>
                </a:endParaRPr>
              </a:p>
              <a:p>
                <a:pPr marL="990600" lvl="2" indent="0">
                  <a:buNone/>
                </a:pPr>
                <a:r>
                  <a:rPr lang="en-US" dirty="0">
                    <a:latin typeface="Arial" panose="020B0604020202020204" pitchFamily="34" charset="0"/>
                    <a:cs typeface="Arial" panose="020B0604020202020204" pitchFamily="34" charset="0"/>
                  </a:rPr>
                  <a:t>[Mn</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CaO</a:t>
                </a:r>
                <a:r>
                  <a:rPr lang="en-US" baseline="-25000"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+ 2H</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O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Arial" panose="020B0604020202020204" pitchFamily="34" charset="0"/>
                    <a:cs typeface="Arial" panose="020B0604020202020204" pitchFamily="34" charset="0"/>
                  </a:rPr>
                  <a:t> </a:t>
                </a:r>
              </a:p>
              <a:p>
                <a:pPr marL="990600" lvl="2" indent="0">
                  <a:buNone/>
                </a:pPr>
                <a:r>
                  <a:rPr lang="en-US" dirty="0">
                    <a:latin typeface="Arial" panose="020B0604020202020204" pitchFamily="34" charset="0"/>
                    <a:cs typeface="Arial" panose="020B0604020202020204" pitchFamily="34" charset="0"/>
                  </a:rPr>
                  <a:t>	 [Mn</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CaO</a:t>
                </a:r>
                <a:r>
                  <a:rPr lang="en-US" baseline="-25000"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0 </a:t>
                </a:r>
                <a:r>
                  <a:rPr lang="en-US" dirty="0">
                    <a:latin typeface="Arial" panose="020B0604020202020204" pitchFamily="34" charset="0"/>
                    <a:cs typeface="Arial" panose="020B0604020202020204" pitchFamily="34" charset="0"/>
                  </a:rPr>
                  <a:t>+ 4H</a:t>
                </a:r>
                <a:r>
                  <a:rPr lang="en-US" baseline="30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B450DE6C-542A-E24A-8E90-46D8E5A33D12}"/>
                  </a:ext>
                </a:extLst>
              </p:cNvPr>
              <p:cNvSpPr txBox="1">
                <a:spLocks noRot="1" noChangeAspect="1" noMove="1" noResize="1" noEditPoints="1" noAdjustHandles="1" noChangeArrowheads="1" noChangeShapeType="1" noTextEdit="1"/>
              </p:cNvSpPr>
              <p:nvPr/>
            </p:nvSpPr>
            <p:spPr bwMode="auto">
              <a:xfrm>
                <a:off x="260848" y="2149101"/>
                <a:ext cx="8622303" cy="4130675"/>
              </a:xfrm>
              <a:prstGeom prst="rect">
                <a:avLst/>
              </a:prstGeom>
              <a:blipFill>
                <a:blip r:embed="rId3"/>
                <a:stretch>
                  <a:fillRect l="-441"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FDA8C51E-6C20-7044-8B36-CE83C9A6FBB8}"/>
              </a:ext>
            </a:extLst>
          </p:cNvPr>
          <p:cNvSpPr txBox="1">
            <a:spLocks noChangeArrowheads="1"/>
          </p:cNvSpPr>
          <p:nvPr/>
        </p:nvSpPr>
        <p:spPr bwMode="auto">
          <a:xfrm>
            <a:off x="5943600" y="34290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(20-4)</a:t>
            </a:r>
          </a:p>
        </p:txBody>
      </p:sp>
    </p:spTree>
    <p:extLst>
      <p:ext uri="{BB962C8B-B14F-4D97-AF65-F5344CB8AC3E}">
        <p14:creationId xmlns:p14="http://schemas.microsoft.com/office/powerpoint/2010/main" val="2673077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45702"/>
            <a:ext cx="9144000" cy="1143000"/>
          </a:xfrm>
        </p:spPr>
        <p:txBody>
          <a:bodyPr/>
          <a:lstStyle/>
          <a:p>
            <a:r>
              <a:rPr lang="en-US" dirty="0">
                <a:solidFill>
                  <a:schemeClr val="tx1"/>
                </a:solidFill>
                <a:latin typeface="Arial" panose="020B0604020202020204" pitchFamily="34" charset="0"/>
                <a:cs typeface="Arial" panose="020B0604020202020204" pitchFamily="34" charset="0"/>
              </a:rPr>
              <a:t>Photosynthesis</a:t>
            </a:r>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524000"/>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photosynthesis </a:t>
            </a:r>
            <a:r>
              <a:rPr lang="en-US" sz="2400" dirty="0">
                <a:latin typeface="Arial" panose="020B0604020202020204" pitchFamily="34" charset="0"/>
                <a:cs typeface="Arial" panose="020B0604020202020204" pitchFamily="34" charset="0"/>
              </a:rPr>
              <a:t>encompasses two processes:</a:t>
            </a:r>
          </a:p>
          <a:p>
            <a:pPr lvl="1"/>
            <a:r>
              <a:rPr lang="en-US" sz="2400" b="1" dirty="0">
                <a:latin typeface="Arial" panose="020B0604020202020204" pitchFamily="34" charset="0"/>
                <a:cs typeface="Arial" panose="020B0604020202020204" pitchFamily="34" charset="0"/>
              </a:rPr>
              <a:t>light-dependent reactions </a:t>
            </a:r>
            <a:r>
              <a:rPr lang="en-US" sz="2400" dirty="0">
                <a:latin typeface="Arial" panose="020B0604020202020204" pitchFamily="34" charset="0"/>
                <a:cs typeface="Arial" panose="020B0604020202020204" pitchFamily="34" charset="0"/>
              </a:rPr>
              <a:t>= sunlight provides the energy for the synthesis of ATP and NADPH</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-assimilation reactions = ATP and NADPH are used to reduce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form triose phosphate through the Calvin cycle</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3630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225DEFF3-B09F-4680-8A06-B866F24090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2975" y="405779"/>
            <a:ext cx="944962" cy="701101"/>
          </a:xfrm>
          <a:prstGeom prst="rect">
            <a:avLst/>
          </a:prstGeom>
        </p:spPr>
      </p:pic>
      <p:sp>
        <p:nvSpPr>
          <p:cNvPr id="2" name="Title 1">
            <a:extLst>
              <a:ext uri="{FF2B5EF4-FFF2-40B4-BE49-F238E27FC236}">
                <a16:creationId xmlns:a16="http://schemas.microsoft.com/office/drawing/2014/main" id="{76D9901B-9E2C-40A1-9C2F-03A3BD71180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yielded a universal mechanism for coupling ATP synthesis to the flow of electrons. </a:t>
            </a:r>
            <a:r>
              <a:rPr lang="en-US" sz="2400" dirty="0">
                <a:latin typeface="Arial" panose="020B0604020202020204" pitchFamily="34" charset="0"/>
                <a:cs typeface="Arial" panose="020B0604020202020204" pitchFamily="34" charset="0"/>
              </a:rPr>
              <a:t>A proton gradient created by electron flow is used to energize the ATP-synthesizing enzyme in microorganisms, animals, and plants. </a:t>
            </a:r>
          </a:p>
          <a:p>
            <a:endParaRPr lang="en-US" sz="2400" dirty="0"/>
          </a:p>
        </p:txBody>
      </p:sp>
    </p:spTree>
    <p:extLst>
      <p:ext uri="{BB962C8B-B14F-4D97-AF65-F5344CB8AC3E}">
        <p14:creationId xmlns:p14="http://schemas.microsoft.com/office/powerpoint/2010/main" val="16494502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E96C-CB0F-411A-A28A-0C33B38B832B}"/>
              </a:ext>
            </a:extLst>
          </p:cNvPr>
          <p:cNvSpPr>
            <a:spLocks noGrp="1"/>
          </p:cNvSpPr>
          <p:nvPr>
            <p:ph type="title"/>
          </p:nvPr>
        </p:nvSpPr>
        <p:spPr>
          <a:xfrm>
            <a:off x="0" y="152400"/>
            <a:ext cx="9144000" cy="1600200"/>
          </a:xfrm>
        </p:spPr>
        <p:txBody>
          <a:bodyPr/>
          <a:lstStyle/>
          <a:p>
            <a:r>
              <a:rPr lang="en-US" sz="3800" dirty="0">
                <a:solidFill>
                  <a:schemeClr val="tx1"/>
                </a:solidFill>
                <a:latin typeface="Arial" panose="020B0604020202020204" pitchFamily="34" charset="0"/>
                <a:cs typeface="Arial" panose="020B0604020202020204" pitchFamily="34" charset="0"/>
              </a:rPr>
              <a:t>The Oxygen-Evolving Center Acts As a Proton Pump Driven By Electron Transfer</a:t>
            </a:r>
            <a:endParaRPr lang="en-AU" sz="3800"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78776" y="2133600"/>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four protons produced in this reaction are released into the thylakoid lumen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initiated by light in PSII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4 P680 + 4H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+ 2PQ</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+ 4 photons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4 P680</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 PQ</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B450DE6C-542A-E24A-8E90-46D8E5A33D12}"/>
                  </a:ext>
                </a:extLst>
              </p:cNvPr>
              <p:cNvSpPr txBox="1">
                <a:spLocks noRot="1" noChangeAspect="1" noMove="1" noResize="1" noEditPoints="1" noAdjustHandles="1" noChangeArrowheads="1" noChangeShapeType="1" noTextEdit="1"/>
              </p:cNvSpPr>
              <p:nvPr/>
            </p:nvSpPr>
            <p:spPr bwMode="auto">
              <a:xfrm>
                <a:off x="278776" y="2133600"/>
                <a:ext cx="8622303" cy="4130675"/>
              </a:xfrm>
              <a:prstGeom prst="rect">
                <a:avLst/>
              </a:prstGeom>
              <a:blipFill>
                <a:blip r:embed="rId3"/>
                <a:stretch>
                  <a:fillRect l="-442" t="-1227" r="-11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FDA8C51E-6C20-7044-8B36-CE83C9A6FBB8}"/>
              </a:ext>
            </a:extLst>
          </p:cNvPr>
          <p:cNvSpPr txBox="1">
            <a:spLocks noChangeArrowheads="1"/>
          </p:cNvSpPr>
          <p:nvPr/>
        </p:nvSpPr>
        <p:spPr bwMode="auto">
          <a:xfrm>
            <a:off x="6324600" y="45720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(20-1)</a:t>
            </a:r>
          </a:p>
        </p:txBody>
      </p:sp>
    </p:spTree>
    <p:extLst>
      <p:ext uri="{BB962C8B-B14F-4D97-AF65-F5344CB8AC3E}">
        <p14:creationId xmlns:p14="http://schemas.microsoft.com/office/powerpoint/2010/main" val="1038276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8D6A-9B5C-4F5B-A99D-FC1890C1CE9F}"/>
              </a:ext>
            </a:extLst>
          </p:cNvPr>
          <p:cNvSpPr>
            <a:spLocks noGrp="1"/>
          </p:cNvSpPr>
          <p:nvPr>
            <p:ph type="title"/>
          </p:nvPr>
        </p:nvSpPr>
        <p:spPr/>
        <p:txBody>
          <a:bodyPr/>
          <a:lstStyle/>
          <a:p>
            <a:r>
              <a:rPr lang="en-US" sz="3800" dirty="0">
                <a:solidFill>
                  <a:schemeClr val="tx1"/>
                </a:solidFill>
                <a:latin typeface="Arial" panose="020B0604020202020204" pitchFamily="34" charset="0"/>
                <a:cs typeface="Arial" panose="020B0604020202020204" pitchFamily="34" charset="0"/>
              </a:rPr>
              <a:t>The Overall Reaction of Water Splitting and Electron Transfer in PSII</a:t>
            </a:r>
            <a:endParaRPr lang="en-AU" sz="3800"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78776" y="2133600"/>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+ 2PQ</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+ 4 photons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+ 2PQ</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B450DE6C-542A-E24A-8E90-46D8E5A33D12}"/>
                  </a:ext>
                </a:extLst>
              </p:cNvPr>
              <p:cNvSpPr txBox="1">
                <a:spLocks noRot="1" noChangeAspect="1" noMove="1" noResize="1" noEditPoints="1" noAdjustHandles="1" noChangeArrowheads="1" noChangeShapeType="1" noTextEdit="1"/>
              </p:cNvSpPr>
              <p:nvPr/>
            </p:nvSpPr>
            <p:spPr bwMode="auto">
              <a:xfrm>
                <a:off x="278776" y="2133600"/>
                <a:ext cx="8622303" cy="4130675"/>
              </a:xfrm>
              <a:prstGeom prst="rect">
                <a:avLst/>
              </a:prstGeom>
              <a:blipFill>
                <a:blip r:embed="rId3"/>
                <a:stretch>
                  <a:fillRect l="-442"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FDA8C51E-6C20-7044-8B36-CE83C9A6FBB8}"/>
              </a:ext>
            </a:extLst>
          </p:cNvPr>
          <p:cNvSpPr txBox="1">
            <a:spLocks noChangeArrowheads="1"/>
          </p:cNvSpPr>
          <p:nvPr/>
        </p:nvSpPr>
        <p:spPr bwMode="auto">
          <a:xfrm>
            <a:off x="5791200" y="3198167"/>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(20-5)</a:t>
            </a:r>
          </a:p>
        </p:txBody>
      </p:sp>
    </p:spTree>
    <p:extLst>
      <p:ext uri="{BB962C8B-B14F-4D97-AF65-F5344CB8AC3E}">
        <p14:creationId xmlns:p14="http://schemas.microsoft.com/office/powerpoint/2010/main" val="78651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5730AC89-2C7C-49B2-AD42-E34A76BFBC9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42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7A8972A-59FF-4BF3-8ECD-FC47B4CD9D5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light-driven flow of electrons through specialized protein carriers is coupled to ATP synthesis. </a:t>
            </a:r>
            <a:r>
              <a:rPr lang="en-US" sz="2400" dirty="0">
                <a:latin typeface="Arial" panose="020B0604020202020204" pitchFamily="34" charset="0"/>
                <a:cs typeface="Arial" panose="020B0604020202020204" pitchFamily="34" charset="0"/>
              </a:rPr>
              <a:t>A strong reducing agent (NADPH) is also produced, and simultaneously, water is oxidized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which is released into the atmosphere. </a:t>
            </a:r>
            <a:endParaRPr lang="en-US"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4218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BCEA-28E9-4F4A-B783-2AE7E9E85F7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Structure of the Oxygen-Evolving Cofactor</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381000" y="1600200"/>
            <a:ext cx="3607424"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takes the shape of a chair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stabilized by several peripheral membrane proteins on the </a:t>
            </a:r>
            <a:r>
              <a:rPr lang="en-US" sz="2400" dirty="0" err="1">
                <a:latin typeface="Arial" panose="020B0604020202020204" pitchFamily="34" charset="0"/>
                <a:cs typeface="Arial" panose="020B0604020202020204" pitchFamily="34" charset="0"/>
              </a:rPr>
              <a:t>lumenal</a:t>
            </a:r>
            <a:r>
              <a:rPr lang="en-US" sz="2400" dirty="0">
                <a:latin typeface="Arial" panose="020B0604020202020204" pitchFamily="34" charset="0"/>
                <a:cs typeface="Arial" panose="020B0604020202020204" pitchFamily="34" charset="0"/>
              </a:rPr>
              <a:t> side of the thylakoid membrane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mechanism of water oxidation by the cofactor is unknown </a:t>
            </a: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This figure is labeled part (b), continuing from slide 102. Part b shows the structure of a cuboidal molecule in which purple spheres represent M n, red spheres represent O, and a bright purple sphere represents C a. The cube has a purple sphere at the left upper rear vertex bonded to two gray spheres, a red sphere at the right upper rear vertex bonded to a purple sphere above further bonded to two gray spheres and to a red sphere below further bonded to a purple sphere at the right front upper vertex of the cube, which is further bonded to a red sphere at the left front upper vertex. The bottom of the cube has spheres of the following colors: red at the lower left rear vertex, purple at the lower right rear vertex, red at the lower right front vertex, and purple at the lower left front vertex. Small blue spheres are labeled waters. Lines made up of horizontal bars join each light blue sphere to nearby light blue spheres and to a red tip at the end of a wireframe of T y r superscript 161, shown as a ring with a bottom vertex that bonds to a piece that ends in red and a top vertex that bonds to a chain. A line of horizontal bars joins this red tip to a blue vertex of H I s superscript 190 end superscript, shown as a ring with a blue vertex at the right side, a single white vertex, then a blue vertex at the lower left followed by a left side vertex bonded to a chain.">
            <a:extLst>
              <a:ext uri="{FF2B5EF4-FFF2-40B4-BE49-F238E27FC236}">
                <a16:creationId xmlns:a16="http://schemas.microsoft.com/office/drawing/2014/main" id="{5B2174B8-7999-1340-9DAD-FCAD77384313}"/>
              </a:ext>
            </a:extLst>
          </p:cNvPr>
          <p:cNvPicPr>
            <a:picLocks noChangeAspect="1"/>
          </p:cNvPicPr>
          <p:nvPr/>
        </p:nvPicPr>
        <p:blipFill>
          <a:blip r:embed="rId3"/>
          <a:stretch>
            <a:fillRect/>
          </a:stretch>
        </p:blipFill>
        <p:spPr>
          <a:xfrm>
            <a:off x="4435952" y="2160495"/>
            <a:ext cx="4257953" cy="3173506"/>
          </a:xfrm>
          <a:prstGeom prst="rect">
            <a:avLst/>
          </a:prstGeom>
        </p:spPr>
      </p:pic>
    </p:spTree>
    <p:extLst>
      <p:ext uri="{BB962C8B-B14F-4D97-AF65-F5344CB8AC3E}">
        <p14:creationId xmlns:p14="http://schemas.microsoft.com/office/powerpoint/2010/main" val="2315654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C8C7-0FC2-4957-8609-8F8655F4DC5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20.3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Evolution of a Universal Mechanism of ATP Synthesis</a:t>
            </a:r>
            <a:endParaRPr lang="en-AU" dirty="0"/>
          </a:p>
        </p:txBody>
      </p:sp>
    </p:spTree>
    <p:extLst>
      <p:ext uri="{BB962C8B-B14F-4D97-AF65-F5344CB8AC3E}">
        <p14:creationId xmlns:p14="http://schemas.microsoft.com/office/powerpoint/2010/main" val="1621588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753E449E-9FF9-4422-9C0C-B9BB8D7C42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2975" y="405779"/>
            <a:ext cx="944962" cy="701101"/>
          </a:xfrm>
          <a:prstGeom prst="rect">
            <a:avLst/>
          </a:prstGeom>
        </p:spPr>
      </p:pic>
      <p:sp>
        <p:nvSpPr>
          <p:cNvPr id="2" name="Title 1">
            <a:extLst>
              <a:ext uri="{FF2B5EF4-FFF2-40B4-BE49-F238E27FC236}">
                <a16:creationId xmlns:a16="http://schemas.microsoft.com/office/drawing/2014/main" id="{C0482FDE-2889-4069-858A-A56626D592D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yielded a universal mechanism for coupling ATP synthesis to the flow of electrons. </a:t>
            </a:r>
            <a:r>
              <a:rPr lang="en-US" sz="2400" dirty="0">
                <a:latin typeface="Arial" panose="020B0604020202020204" pitchFamily="34" charset="0"/>
                <a:cs typeface="Arial" panose="020B0604020202020204" pitchFamily="34" charset="0"/>
              </a:rPr>
              <a:t>A proton gradient created by electron flow is used to energize the ATP-synthesizing enzyme in microorganisms, animals, and plants. </a:t>
            </a:r>
          </a:p>
          <a:p>
            <a:endParaRPr lang="en-US" sz="2400" dirty="0"/>
          </a:p>
        </p:txBody>
      </p:sp>
    </p:spTree>
    <p:extLst>
      <p:ext uri="{BB962C8B-B14F-4D97-AF65-F5344CB8AC3E}">
        <p14:creationId xmlns:p14="http://schemas.microsoft.com/office/powerpoint/2010/main" val="1500531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EC3C-28B4-486F-B155-9CB1A30A94B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 Proton Gradient Couples Electron Flow and Phosphorylation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676400"/>
            <a:ext cx="2705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photoinduced electron flow results in the net movement of protons across the membrane, from the stromal side to the thylakoid lumen</a:t>
            </a:r>
          </a:p>
        </p:txBody>
      </p:sp>
      <p:pic>
        <p:nvPicPr>
          <p:cNvPr id="3" name="Picture 2" descr="A yellow horizontal membrane is above a green lumen (P side) above a second yellow membrane labeled thylakoid membrane. The region below the thylakoid membrane is labeled stroma (N side). P S Roman numeral 2 in the top membrane is a roughly horizontal purple structure with two large rounded protrusions below and two smaller rounded protrusions above. C y t italicized b end italics subscript 6 end subscript italicized f end italics complex is a blue structure with two vertical rectangles joined at the top and joined at the bottom, where they flare to the left and right beneath the membrane. P S I is a pink vertical rectangle with a protrusion to the upper left above the membrane and a small sphere labeled F d attached to the upper right side. A T P synthase has a rectangular portion labeled C F subscript 0 end subscript embedded in the thylakoid membrane with a vertical rectangular piece to its right, a stalk extending down to a rounded portion labeled C F subscript 1 end subscript, and a strand that loops from the bottom of the rounded portion back around along the right side to end adjacent to the vertical rectangular piece in the membrane. A wavy yellowish-orange arrow points from light at the upper left to P S Roman numeral 2 in the top membrane. Red highlighted H 2 nonhighlighted O in the lumen has a blue arrow pointing to M n 4 C a O 5 in P S Roman numeral 2 and a red arrow pointing right to one-half O 2 plus red highlighted 2 H plus. A blue arrow points from M n 4 C a O g to P Q red highlighted H 2 in the upper membrane, from which a blue arrow curves up to P Q, from which an arrow that curves back down to P Q red highlighted H 2 is joined by an arrow pointing down from red highlighted 2 H plus above. Two additional arrows point from P Q red highlighted H 2. A blue arrow points into the left side of the C y t italicized b end italics subscript 6 end subscript italicized f end italics complex, then a blue arrow points from the right side of the complex to a light red circle labeled plastocyanin below in the lumen, then a blue arrow points up to P S Roman numeral 1 above. A wavy yellowish-orange arrow points from light to P S Roman numeral 1. A second blue arrow points from P S Roman numeral 1 to F d at the upper right, which is met by a curved arrow from N A D P plus plus H plus to N A D P H. The other arrow from P Q red highlighted H 2 is a red arrow down to red highlighted 4 H plus. Red arrows point from this red highlighted 4 H plus and the red highlighted 2 H plus previously produced by splitting water through the vertical rectangular piece of A T P synthase, then right across the right-hand strand of A T P synthase to end at H plus in the stroma. A curved arrow from A D P plus P I to an orange oval labeled A T P crosses the left side of the rounded portion of A T P synthase.">
            <a:extLst>
              <a:ext uri="{FF2B5EF4-FFF2-40B4-BE49-F238E27FC236}">
                <a16:creationId xmlns:a16="http://schemas.microsoft.com/office/drawing/2014/main" id="{AB91E22A-A5D3-6443-8D05-BB67384861F6}"/>
              </a:ext>
            </a:extLst>
          </p:cNvPr>
          <p:cNvPicPr>
            <a:picLocks noChangeAspect="1"/>
          </p:cNvPicPr>
          <p:nvPr/>
        </p:nvPicPr>
        <p:blipFill>
          <a:blip r:embed="rId3"/>
          <a:stretch>
            <a:fillRect/>
          </a:stretch>
        </p:blipFill>
        <p:spPr>
          <a:xfrm>
            <a:off x="3124200" y="1905000"/>
            <a:ext cx="5632739" cy="4130675"/>
          </a:xfrm>
          <a:prstGeom prst="rect">
            <a:avLst/>
          </a:prstGeom>
        </p:spPr>
      </p:pic>
    </p:spTree>
    <p:extLst>
      <p:ext uri="{BB962C8B-B14F-4D97-AF65-F5344CB8AC3E}">
        <p14:creationId xmlns:p14="http://schemas.microsoft.com/office/powerpoint/2010/main" val="9631809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D748-656C-410B-A424-BFE58E894996}"/>
              </a:ext>
            </a:extLst>
          </p:cNvPr>
          <p:cNvSpPr>
            <a:spLocks noGrp="1"/>
          </p:cNvSpPr>
          <p:nvPr>
            <p:ph type="title"/>
          </p:nvPr>
        </p:nvSpPr>
        <p:spPr>
          <a:xfrm>
            <a:off x="0" y="152400"/>
            <a:ext cx="9144000" cy="1524000"/>
          </a:xfrm>
        </p:spPr>
        <p:txBody>
          <a:bodyPr/>
          <a:lstStyle/>
          <a:p>
            <a:r>
              <a:rPr lang="en-US" altLang="en-US" sz="3600" dirty="0">
                <a:solidFill>
                  <a:srgbClr val="4E4CB4"/>
                </a:solidFill>
                <a:latin typeface="Arial" panose="020B0604020202020204" pitchFamily="34" charset="0"/>
                <a:cs typeface="Arial" panose="020B0604020202020204" pitchFamily="34" charset="0"/>
              </a:rPr>
              <a:t>The Approximate Stoichiometry of Photophosphorylation Has </a:t>
            </a:r>
            <a:br>
              <a:rPr lang="en-US" altLang="en-US" sz="3600" dirty="0">
                <a:solidFill>
                  <a:srgbClr val="4E4CB4"/>
                </a:solidFill>
                <a:latin typeface="Arial" panose="020B0604020202020204" pitchFamily="34" charset="0"/>
                <a:cs typeface="Arial" panose="020B0604020202020204" pitchFamily="34" charset="0"/>
              </a:rPr>
            </a:br>
            <a:r>
              <a:rPr lang="en-US" altLang="en-US" sz="3600" dirty="0">
                <a:solidFill>
                  <a:srgbClr val="4E4CB4"/>
                </a:solidFill>
                <a:latin typeface="Arial" panose="020B0604020202020204" pitchFamily="34" charset="0"/>
                <a:cs typeface="Arial" panose="020B0604020202020204" pitchFamily="34" charset="0"/>
              </a:rPr>
              <a:t>Been Established</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22479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~12 protons move from the stroma into the thylakoid lumen per 4 electrons passed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illuminated chloroplasts, the energy stored in the proton gradient per mole of protons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 2.3</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∆pH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 −17 </a:t>
            </a:r>
            <a:r>
              <a:rPr lang="en-US" sz="2400" dirty="0">
                <a:latin typeface="Arial" panose="020B0604020202020204" pitchFamily="34" charset="0"/>
                <a:cs typeface="Arial" panose="020B0604020202020204" pitchFamily="34" charset="0"/>
              </a:rPr>
              <a:t>kJ/mol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experimental measurements show eight photons drive the production of one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yielding ~3 ATP molecules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61459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D62C-8198-468E-8828-89989383A18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for Linear Photophosphorylation</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78776" y="2133600"/>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+ 8 photons + 2NADP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~3ADP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~3P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~3ATP + 2NADPH</a:t>
                </a:r>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B450DE6C-542A-E24A-8E90-46D8E5A33D12}"/>
                  </a:ext>
                </a:extLst>
              </p:cNvPr>
              <p:cNvSpPr txBox="1">
                <a:spLocks noRot="1" noChangeAspect="1" noMove="1" noResize="1" noEditPoints="1" noAdjustHandles="1" noChangeArrowheads="1" noChangeShapeType="1" noTextEdit="1"/>
              </p:cNvSpPr>
              <p:nvPr/>
            </p:nvSpPr>
            <p:spPr bwMode="auto">
              <a:xfrm>
                <a:off x="278776" y="2133600"/>
                <a:ext cx="8622303" cy="4130675"/>
              </a:xfrm>
              <a:prstGeom prst="rect">
                <a:avLst/>
              </a:prstGeom>
              <a:blipFill>
                <a:blip r:embed="rId3"/>
                <a:stretch>
                  <a:fillRect l="-442"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FDA8C51E-6C20-7044-8B36-CE83C9A6FBB8}"/>
              </a:ext>
            </a:extLst>
          </p:cNvPr>
          <p:cNvSpPr txBox="1">
            <a:spLocks noChangeArrowheads="1"/>
          </p:cNvSpPr>
          <p:nvPr/>
        </p:nvSpPr>
        <p:spPr bwMode="auto">
          <a:xfrm>
            <a:off x="6019800" y="3741754"/>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(20-6)</a:t>
            </a:r>
          </a:p>
        </p:txBody>
      </p:sp>
    </p:spTree>
    <p:extLst>
      <p:ext uri="{BB962C8B-B14F-4D97-AF65-F5344CB8AC3E}">
        <p14:creationId xmlns:p14="http://schemas.microsoft.com/office/powerpoint/2010/main" val="16869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45702"/>
            <a:ext cx="9144000" cy="1143000"/>
          </a:xfrm>
        </p:spPr>
        <p:txBody>
          <a:bodyPr/>
          <a:lstStyle/>
          <a:p>
            <a:r>
              <a:rPr lang="en-US" dirty="0">
                <a:solidFill>
                  <a:schemeClr val="tx1"/>
                </a:solidFill>
                <a:latin typeface="Arial" panose="020B0604020202020204" pitchFamily="34" charset="0"/>
                <a:cs typeface="Arial" panose="020B0604020202020204" pitchFamily="34" charset="0"/>
              </a:rPr>
              <a:t>The Calvin Cycle</a:t>
            </a:r>
          </a:p>
        </p:txBody>
      </p:sp>
      <p:pic>
        <p:nvPicPr>
          <p:cNvPr id="3" name="Picture 2" descr="A cycle of reactions is shown with A T P, N A D P H at the top, a clockwise curved arrow down to A D P, N A D P plus below, and a clockwise curved arrow back up to A T P, N A D P H. A yellowish-orange arrow labeled, light-dependent reactions of photosynthesis points down to the arrow curving up from A D P, N A D P plus to A T P, N A D P H. The curved downward arrow from A T P, N A D P H to A D P, N A D P plus meets a vertical arrow to the right labeled C O 2-assimilation reactions (Calvin cycle) that points from points down from C O 2, H 2 O to triose phosphates below. Upward- and downward-pointing arrows extend from triose phosphates to hexose phosphates below, indicating a reversible reaction. Three similar sets of arrows point down from triose phosphates to three yellow boxes below labeled from left to right as sucrose (transport), starch (storage), and cellulose (cell wall). Another set of arrows points from hexose phosphates to pentose phosphates at the upper right. A bracket to the right of pentose phosphate joins an arrow pointing right to metabolic intermediates, from which four arrows point to D N A, R N A, protein, and lipid in a yellow box.">
            <a:extLst>
              <a:ext uri="{FF2B5EF4-FFF2-40B4-BE49-F238E27FC236}">
                <a16:creationId xmlns:a16="http://schemas.microsoft.com/office/drawing/2014/main" id="{AA2FC5E1-E707-C241-9DBD-E3EBF97CB196}"/>
              </a:ext>
            </a:extLst>
          </p:cNvPr>
          <p:cNvPicPr>
            <a:picLocks noChangeAspect="1"/>
          </p:cNvPicPr>
          <p:nvPr/>
        </p:nvPicPr>
        <p:blipFill>
          <a:blip r:embed="rId3"/>
          <a:stretch>
            <a:fillRect/>
          </a:stretch>
        </p:blipFill>
        <p:spPr>
          <a:xfrm>
            <a:off x="556260" y="1777772"/>
            <a:ext cx="8031480" cy="3302455"/>
          </a:xfrm>
          <a:prstGeom prst="rect">
            <a:avLst/>
          </a:prstGeom>
        </p:spPr>
      </p:pic>
    </p:spTree>
    <p:extLst>
      <p:ext uri="{BB962C8B-B14F-4D97-AF65-F5344CB8AC3E}">
        <p14:creationId xmlns:p14="http://schemas.microsoft.com/office/powerpoint/2010/main" val="3780486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F1E5-9B8A-4FF1-B174-169813360F4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ATP Synthase Structure and Mechanism Are Nearly Universal</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CF</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CF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complex = enzyme responsible for ATP synthesis in chloroplasts </a:t>
            </a:r>
          </a:p>
          <a:p>
            <a:pPr lvl="1"/>
            <a:r>
              <a:rPr lang="en-US" sz="2400" dirty="0" err="1">
                <a:latin typeface="Arial" panose="020B0604020202020204" pitchFamily="34" charset="0"/>
                <a:cs typeface="Arial" panose="020B0604020202020204" pitchFamily="34" charset="0"/>
              </a:rPr>
              <a:t>CF</a:t>
            </a:r>
            <a:r>
              <a:rPr lang="en-US" sz="2400" baseline="-25000" dirty="0" err="1">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transmembrane proton pore that is homologous to mitochondria </a:t>
            </a:r>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endParaRPr lang="en-US" sz="2000" baseline="-25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CF</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 peripheral membrane protein complex similar to mitochondrial F</a:t>
            </a:r>
            <a:r>
              <a:rPr lang="en-US" sz="2400" baseline="-25000" dirty="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4908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D577-F585-40CB-A90B-78E3E36D893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Orientation of ATP Synthase is Fixed Relative to the Proton Gradient</a:t>
            </a:r>
            <a:endParaRPr lang="en-AU" dirty="0"/>
          </a:p>
        </p:txBody>
      </p:sp>
      <p:pic>
        <p:nvPicPr>
          <p:cNvPr id="3" name="Picture 2" descr="Three squares are shown. The left-hand square is labeled mitochondrion and has an illustration of a mitochondrion on top. A square shows that a small piece of the inner membrane is magnified below. Beneath, a membrane is shown with the matrix (N side) above and the intermembrane space (P side) below. The parts of the respiratory chain are shown in the membrane as follows: a pink horizontal piece that curves up to a rounded piece above the membrane; a tan vertical piece that joins a rounded piece above the membrane; an elongated rounded piece that narrows as it reaches the top of the membrane, then protrudes horizontally on each side, then becomes wider with an invagination at the top; a green roughly rectangular piece with a small protrusion at the bottom and a depression at the top; and an A T P synthase at the right with a rectangular piece in the membrane and a rounded piece extending up into the matrix. A red arrow points from the matrix down across the membrane between the tan and light blue pieces, representing the second and third components of the respiratory chain, to red highlighted H plus below. A second red arrow points up from red highlighted H plus through the vertical rectangular piece of A T P synthase and right across a strand on its right side to end above the membrane in the matrix. A curved arrow meets the rounded part of A T P synthase and shows A T P production. The middle square is labeled chloroplast and has an illustration of a chloroplast on top. A square shows that a small piece of a thylakoid is magnified below. Beneath, a membrane is shown with the thylakoid lumen (P side) above and the stroma (N side) below. From left to right, the structures embedded in the membrane are as follows: a pink horizontal piece that has a rounded protrusion at its lower right that extends into the stroma; a blue piece with two horizontal halves that join below and that join above before flaring to the left and right above the membrane; a purple horizontal piece with two large rounded protrusions above the membrane and two smaller protrusions below the membrane; and an A T P synthase at the right with a rectangular piece in the membrane and a rounded piece extending down into the stroma. A red arrow points up from the stroma across the left side of the purple horizontal piece, which is the third piece from the left, and across the right-hand flare of the blue second piece from the left, before reaching red highlighted H plus above. A red arrow points from red highlighted H plus in the thylakoid lumen above the membrane through the vertical rectangular right side of A T P synthase and across a strand to its right to end in the stroma. A curved arrow across the lower left of A T P synthase shows that A T P is produced. The third square is labeled bacterium (italicized E. coli end italics). The membrane contains purple ovals along its inner side all around the oval bacterium. A square shows that a small piece of the bottom membrane is magnified below. Beneath, a membrane is shown with the cytosol (N side) above and the intermembrane space (P side) below. A purple horizontal oval is embedded in the membrane to the left and an A T P synthase is on the right with a rectangular piece in the membrane and a rounded piece extending up into the cytosol. A red arrow points from the cytosol through the purple oval to red highlighted H plus in the intermembrane space. A second arrow points up from red highlighted H plus through the vertical rectangular piece of A T P synthase and right across a strand on its right side to end above the membrane in the matrix. A curved arrow meets the rounded part of A T P synthase and shows A T P production.">
            <a:extLst>
              <a:ext uri="{FF2B5EF4-FFF2-40B4-BE49-F238E27FC236}">
                <a16:creationId xmlns:a16="http://schemas.microsoft.com/office/drawing/2014/main" id="{A2E5B8BA-1E3D-624B-BEC2-24585A29AE2C}"/>
              </a:ext>
            </a:extLst>
          </p:cNvPr>
          <p:cNvPicPr>
            <a:picLocks noChangeAspect="1"/>
          </p:cNvPicPr>
          <p:nvPr/>
        </p:nvPicPr>
        <p:blipFill>
          <a:blip r:embed="rId3"/>
          <a:stretch>
            <a:fillRect/>
          </a:stretch>
        </p:blipFill>
        <p:spPr>
          <a:xfrm>
            <a:off x="990600" y="1828800"/>
            <a:ext cx="7162800" cy="4196118"/>
          </a:xfrm>
          <a:prstGeom prst="rect">
            <a:avLst/>
          </a:prstGeom>
        </p:spPr>
      </p:pic>
    </p:spTree>
    <p:extLst>
      <p:ext uri="{BB962C8B-B14F-4D97-AF65-F5344CB8AC3E}">
        <p14:creationId xmlns:p14="http://schemas.microsoft.com/office/powerpoint/2010/main" val="27553835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3826FA42-0BA8-45D2-9333-5E0FAC8F34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2975" y="405779"/>
            <a:ext cx="944962" cy="701101"/>
          </a:xfrm>
          <a:prstGeom prst="rect">
            <a:avLst/>
          </a:prstGeom>
        </p:spPr>
      </p:pic>
      <p:sp>
        <p:nvSpPr>
          <p:cNvPr id="2" name="Title 1">
            <a:extLst>
              <a:ext uri="{FF2B5EF4-FFF2-40B4-BE49-F238E27FC236}">
                <a16:creationId xmlns:a16="http://schemas.microsoft.com/office/drawing/2014/main" id="{CCD92742-1F65-4AFB-A09C-FE16EDA2346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yielded a universal mechanism for coupling ATP synthesis to the flow of electrons. </a:t>
            </a:r>
            <a:r>
              <a:rPr lang="en-US" sz="2400" dirty="0">
                <a:latin typeface="Arial" panose="020B0604020202020204" pitchFamily="34" charset="0"/>
                <a:cs typeface="Arial" panose="020B0604020202020204" pitchFamily="34" charset="0"/>
              </a:rPr>
              <a:t>A proton gradient created by electron flow is used to energize the ATP-synthesizing enzyme in microorganisms, animals, and plants. </a:t>
            </a:r>
          </a:p>
          <a:p>
            <a:endParaRPr lang="en-US" sz="2400" dirty="0"/>
          </a:p>
        </p:txBody>
      </p:sp>
    </p:spTree>
    <p:extLst>
      <p:ext uri="{BB962C8B-B14F-4D97-AF65-F5344CB8AC3E}">
        <p14:creationId xmlns:p14="http://schemas.microsoft.com/office/powerpoint/2010/main" val="28661512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32399-FE83-4E26-9292-E0268D2268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Mechanism of Chloroplast ATP Synthase</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essentially identical to its mitochondrial analog:</a:t>
            </a:r>
          </a:p>
          <a:p>
            <a:pPr lvl="1"/>
            <a:r>
              <a:rPr lang="en-US" sz="2400" dirty="0">
                <a:latin typeface="Arial" panose="020B0604020202020204" pitchFamily="34" charset="0"/>
                <a:cs typeface="Arial" panose="020B0604020202020204" pitchFamily="34" charset="0"/>
              </a:rPr>
              <a:t>ADP and P</a:t>
            </a:r>
            <a:r>
              <a:rPr lang="en-US" sz="2400" baseline="-25000" dirty="0">
                <a:latin typeface="Arial" panose="020B0604020202020204" pitchFamily="34" charset="0"/>
                <a:cs typeface="Arial" panose="020B0604020202020204" pitchFamily="34" charset="0"/>
              </a:rPr>
              <a:t>i </a:t>
            </a:r>
            <a:r>
              <a:rPr lang="en-US" sz="2400" dirty="0">
                <a:latin typeface="Arial" panose="020B0604020202020204" pitchFamily="34" charset="0"/>
                <a:cs typeface="Arial" panose="020B0604020202020204" pitchFamily="34" charset="0"/>
              </a:rPr>
              <a:t>condense to form ATP on the enzyme surface</a:t>
            </a:r>
          </a:p>
          <a:p>
            <a:pPr lvl="1"/>
            <a:r>
              <a:rPr lang="en-US" sz="2400" dirty="0">
                <a:latin typeface="Arial" panose="020B0604020202020204" pitchFamily="34" charset="0"/>
                <a:cs typeface="Arial" panose="020B0604020202020204" pitchFamily="34" charset="0"/>
              </a:rPr>
              <a:t>release of enzyme-bound ATP requires a proton-motive force</a:t>
            </a:r>
          </a:p>
          <a:p>
            <a:pPr lvl="1"/>
            <a:r>
              <a:rPr lang="en-US" sz="2400" dirty="0">
                <a:latin typeface="Arial" panose="020B0604020202020204" pitchFamily="34" charset="0"/>
                <a:cs typeface="Arial" panose="020B0604020202020204" pitchFamily="34" charset="0"/>
              </a:rPr>
              <a:t>rotational catalysis sequentially engages each of the three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of the ATP synthase in ATP synthesis, ATP release, and ADP +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binding</a:t>
            </a:r>
          </a:p>
          <a:p>
            <a:pPr lvl="1"/>
            <a:endParaRPr lang="en-US" sz="2000" dirty="0"/>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893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EAC5-4BEF-4B3E-9BCA-09F2328CEA5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Appearance of Oxygenic Photosynthesis</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cyanobacteria appeared on Earth ~2.5 billion years ago. </a:t>
            </a:r>
          </a:p>
          <a:p>
            <a:pPr lvl="1"/>
            <a:r>
              <a:rPr lang="en-US" sz="2400" dirty="0">
                <a:latin typeface="Arial" panose="020B0604020202020204" pitchFamily="34" charset="0"/>
                <a:cs typeface="Arial" panose="020B0604020202020204" pitchFamily="34" charset="0"/>
              </a:rPr>
              <a:t>acquired two photosystems that operated in tandem: one of Type II and one of Type I</a:t>
            </a:r>
          </a:p>
          <a:p>
            <a:pPr lvl="1"/>
            <a:r>
              <a:rPr lang="en-US" sz="2400" dirty="0">
                <a:latin typeface="Arial" panose="020B0604020202020204" pitchFamily="34" charset="0"/>
                <a:cs typeface="Arial" panose="020B0604020202020204" pitchFamily="34" charset="0"/>
              </a:rPr>
              <a:t>had water-splitting activity that released oxygen into the atmosphere</a:t>
            </a:r>
          </a:p>
          <a:p>
            <a:pPr lvl="1"/>
            <a:endParaRPr lang="en-US" sz="2000" dirty="0"/>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613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EF705-C0BA-4E22-9737-9E6674DA2D10}"/>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Photosynthetic Microorganisms Can Acquire Electrons From Other Donors</a:t>
            </a:r>
            <a:endParaRPr lang="en-AU" sz="3600"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39806" y="2133601"/>
            <a:ext cx="8610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photosynthetic microorganisms obtain electrons for photosynthesis from donors such as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S or lactate</a:t>
            </a:r>
          </a:p>
          <a:p>
            <a:pPr lvl="1"/>
            <a:r>
              <a:rPr lang="en-US" sz="2400" dirty="0">
                <a:latin typeface="Arial" panose="020B0604020202020204" pitchFamily="34" charset="0"/>
                <a:cs typeface="Arial" panose="020B0604020202020204" pitchFamily="34" charset="0"/>
              </a:rPr>
              <a:t>forms an oxidized product, such as elemental sulfur or pyruvate</a:t>
            </a: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graphicFrame>
        <p:nvGraphicFramePr>
          <p:cNvPr id="2" name="Object 1" descr="2 H 2 S plus C O s in the presence of light yields, left parenthesis, C H 2 O, right parenthesis, plus H 2 O plus 2 S. 2 lactate plus C O 2 in the presence of light yields, left parenthesis, C H 2 O, right parenthesis, plus H 2 O plus 2 pyruvate.">
            <a:extLst>
              <a:ext uri="{FF2B5EF4-FFF2-40B4-BE49-F238E27FC236}">
                <a16:creationId xmlns:a16="http://schemas.microsoft.com/office/drawing/2014/main" id="{0D53F230-71CA-4A3F-8C04-66C4F6307F13}"/>
              </a:ext>
            </a:extLst>
          </p:cNvPr>
          <p:cNvGraphicFramePr>
            <a:graphicFrameLocks noChangeAspect="1"/>
          </p:cNvGraphicFramePr>
          <p:nvPr>
            <p:extLst>
              <p:ext uri="{D42A27DB-BD31-4B8C-83A1-F6EECF244321}">
                <p14:modId xmlns:p14="http://schemas.microsoft.com/office/powerpoint/2010/main" val="581861833"/>
              </p:ext>
            </p:extLst>
          </p:nvPr>
        </p:nvGraphicFramePr>
        <p:xfrm>
          <a:off x="1575319" y="3886200"/>
          <a:ext cx="5939574" cy="935366"/>
        </p:xfrm>
        <a:graphic>
          <a:graphicData uri="http://schemas.openxmlformats.org/presentationml/2006/ole">
            <mc:AlternateContent xmlns:mc="http://schemas.openxmlformats.org/markup-compatibility/2006">
              <mc:Choice xmlns:v="urn:schemas-microsoft-com:vml" Requires="v">
                <p:oleObj spid="_x0000_s3075" name="Equation" r:id="rId4" imgW="3225600" imgH="507960" progId="Equation.DSMT4">
                  <p:embed/>
                </p:oleObj>
              </mc:Choice>
              <mc:Fallback>
                <p:oleObj name="Equation" r:id="rId4" imgW="3225600" imgH="507960" progId="Equation.DSMT4">
                  <p:embed/>
                  <p:pic>
                    <p:nvPicPr>
                      <p:cNvPr id="0" name=""/>
                      <p:cNvPicPr/>
                      <p:nvPr/>
                    </p:nvPicPr>
                    <p:blipFill>
                      <a:blip r:embed="rId5"/>
                      <a:stretch>
                        <a:fillRect/>
                      </a:stretch>
                    </p:blipFill>
                    <p:spPr>
                      <a:xfrm>
                        <a:off x="1575319" y="3886200"/>
                        <a:ext cx="5939574" cy="935366"/>
                      </a:xfrm>
                      <a:prstGeom prst="rect">
                        <a:avLst/>
                      </a:prstGeom>
                    </p:spPr>
                  </p:pic>
                </p:oleObj>
              </mc:Fallback>
            </mc:AlternateContent>
          </a:graphicData>
        </a:graphic>
      </p:graphicFrame>
    </p:spTree>
    <p:extLst>
      <p:ext uri="{BB962C8B-B14F-4D97-AF65-F5344CB8AC3E}">
        <p14:creationId xmlns:p14="http://schemas.microsoft.com/office/powerpoint/2010/main" val="1727591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9FEA-F933-4957-813A-94AFBBA9A8D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Equation of Photosynthesis in its General Form</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6699" y="1981200"/>
            <a:ext cx="8610600" cy="56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general form of photosynthesis is: </a:t>
            </a:r>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8" name="Picture 7" descr="2 H sub 2 D plus C O sub 2 in the presence of light yields, left parenthesis C H sub 2 O right parenthesis plus H sub 2 O plus 2 D">
            <a:extLst>
              <a:ext uri="{FF2B5EF4-FFF2-40B4-BE49-F238E27FC236}">
                <a16:creationId xmlns:a16="http://schemas.microsoft.com/office/drawing/2014/main" id="{88291FF9-0E99-B549-AA4F-EFF82394BA78}"/>
              </a:ext>
            </a:extLst>
          </p:cNvPr>
          <p:cNvPicPr>
            <a:picLocks noChangeAspect="1"/>
          </p:cNvPicPr>
          <p:nvPr/>
        </p:nvPicPr>
        <p:blipFill>
          <a:blip r:embed="rId3"/>
          <a:stretch>
            <a:fillRect/>
          </a:stretch>
        </p:blipFill>
        <p:spPr>
          <a:xfrm>
            <a:off x="1467876" y="2853385"/>
            <a:ext cx="6208247" cy="564386"/>
          </a:xfrm>
          <a:prstGeom prst="rect">
            <a:avLst/>
          </a:prstGeom>
        </p:spPr>
      </p:pic>
    </p:spTree>
    <p:extLst>
      <p:ext uri="{BB962C8B-B14F-4D97-AF65-F5344CB8AC3E}">
        <p14:creationId xmlns:p14="http://schemas.microsoft.com/office/powerpoint/2010/main" val="37535584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08C5-3CD8-445D-BE77-76581E0E53F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Modern Cyanobacteria</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6700" y="1752600"/>
            <a:ext cx="3771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 synthesize ATP by oxidative phosphorylation or by photophosphorylation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 not have mitochondria or chloroplasts</a:t>
            </a: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The top micrograph shows an oval bacterium with many concentric membranes around the outside. The oval region inside has gray mottling and rough black spheres. The oval is about 1300 n m in length. The second micrograph shows a close-up of a similar bacterium showing an outer membrane with many concentric layers of membrane beneath above a small mottled region below. The image is about 500 n m in length.">
            <a:extLst>
              <a:ext uri="{FF2B5EF4-FFF2-40B4-BE49-F238E27FC236}">
                <a16:creationId xmlns:a16="http://schemas.microsoft.com/office/drawing/2014/main" id="{60A32BB2-D440-B94C-9D25-98281560D935}"/>
              </a:ext>
            </a:extLst>
          </p:cNvPr>
          <p:cNvPicPr>
            <a:picLocks noChangeAspect="1"/>
          </p:cNvPicPr>
          <p:nvPr/>
        </p:nvPicPr>
        <p:blipFill>
          <a:blip r:embed="rId3"/>
          <a:stretch>
            <a:fillRect/>
          </a:stretch>
        </p:blipFill>
        <p:spPr>
          <a:xfrm>
            <a:off x="4152900" y="1512887"/>
            <a:ext cx="4724400" cy="4610100"/>
          </a:xfrm>
          <a:prstGeom prst="rect">
            <a:avLst/>
          </a:prstGeom>
        </p:spPr>
      </p:pic>
    </p:spTree>
    <p:extLst>
      <p:ext uri="{BB962C8B-B14F-4D97-AF65-F5344CB8AC3E}">
        <p14:creationId xmlns:p14="http://schemas.microsoft.com/office/powerpoint/2010/main" val="34844889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7169-CFAF-4A30-9D20-6699BA68E91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Dual Roles of Cytochrome </a:t>
            </a:r>
            <a:r>
              <a:rPr lang="en-US" i="1" dirty="0">
                <a:solidFill>
                  <a:schemeClr val="tx1"/>
                </a:solidFill>
                <a:latin typeface="Arial" panose="020B0604020202020204" pitchFamily="34" charset="0"/>
                <a:cs typeface="Arial" panose="020B0604020202020204" pitchFamily="34" charset="0"/>
              </a:rPr>
              <a:t>b</a:t>
            </a:r>
            <a:r>
              <a:rPr lang="en-US" baseline="-25000" dirty="0">
                <a:solidFill>
                  <a:schemeClr val="tx1"/>
                </a:solidFill>
                <a:latin typeface="Arial" panose="020B0604020202020204" pitchFamily="34" charset="0"/>
                <a:cs typeface="Arial" panose="020B0604020202020204" pitchFamily="34" charset="0"/>
              </a:rPr>
              <a:t>6</a:t>
            </a:r>
            <a:r>
              <a:rPr lang="en-US" i="1" dirty="0">
                <a:solidFill>
                  <a:schemeClr val="tx1"/>
                </a:solidFill>
                <a:latin typeface="Arial" panose="020B0604020202020204" pitchFamily="34" charset="0"/>
                <a:cs typeface="Arial" panose="020B0604020202020204" pitchFamily="34" charset="0"/>
              </a:rPr>
              <a:t>f</a:t>
            </a:r>
            <a:r>
              <a:rPr lang="en-US" dirty="0">
                <a:solidFill>
                  <a:schemeClr val="tx1"/>
                </a:solidFill>
                <a:latin typeface="Arial" panose="020B0604020202020204" pitchFamily="34" charset="0"/>
                <a:cs typeface="Arial" panose="020B0604020202020204" pitchFamily="34" charset="0"/>
              </a:rPr>
              <a:t> and Cytochrome </a:t>
            </a:r>
            <a:r>
              <a:rPr lang="en-US" i="1" dirty="0">
                <a:solidFill>
                  <a:schemeClr val="tx1"/>
                </a:solidFill>
                <a:latin typeface="Arial" panose="020B0604020202020204" pitchFamily="34" charset="0"/>
                <a:cs typeface="Arial" panose="020B0604020202020204" pitchFamily="34" charset="0"/>
              </a:rPr>
              <a:t>c</a:t>
            </a:r>
            <a:r>
              <a:rPr lang="en-US" baseline="-25000" dirty="0">
                <a:solidFill>
                  <a:schemeClr val="tx1"/>
                </a:solidFill>
                <a:latin typeface="Arial" panose="020B0604020202020204" pitchFamily="34" charset="0"/>
                <a:cs typeface="Arial" panose="020B0604020202020204" pitchFamily="34" charset="0"/>
              </a:rPr>
              <a:t>6</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66700" y="1752600"/>
            <a:ext cx="4686300" cy="47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functional homology between: </a:t>
            </a:r>
          </a:p>
          <a:p>
            <a:pPr lvl="1"/>
            <a:r>
              <a:rPr lang="en-US" sz="2400" dirty="0">
                <a:latin typeface="Arial" panose="020B0604020202020204" pitchFamily="34" charset="0"/>
                <a:cs typeface="Arial" panose="020B0604020202020204" pitchFamily="34" charset="0"/>
              </a:rPr>
              <a:t>cyanobacterial cytochrome </a:t>
            </a:r>
            <a:r>
              <a:rPr lang="en-US" sz="2400" i="1" dirty="0">
                <a:latin typeface="Arial" panose="020B0604020202020204" pitchFamily="34" charset="0"/>
                <a:cs typeface="Arial" panose="020B0604020202020204" pitchFamily="34" charset="0"/>
              </a:rPr>
              <a:t>b</a:t>
            </a:r>
            <a:r>
              <a:rPr lang="en-US" sz="2400" baseline="-25000" dirty="0">
                <a:latin typeface="Arial" panose="020B0604020202020204" pitchFamily="34" charset="0"/>
                <a:cs typeface="Arial" panose="020B0604020202020204" pitchFamily="34" charset="0"/>
              </a:rPr>
              <a:t>6</a:t>
            </a:r>
            <a:r>
              <a:rPr lang="en-US" sz="2400" i="1" dirty="0">
                <a:latin typeface="Arial" panose="020B0604020202020204" pitchFamily="34" charset="0"/>
                <a:cs typeface="Arial" panose="020B0604020202020204" pitchFamily="34" charset="0"/>
              </a:rPr>
              <a:t>f </a:t>
            </a:r>
            <a:r>
              <a:rPr lang="en-US" sz="2400" dirty="0">
                <a:latin typeface="Arial" panose="020B0604020202020204" pitchFamily="34" charset="0"/>
                <a:cs typeface="Arial" panose="020B0604020202020204" pitchFamily="34" charset="0"/>
              </a:rPr>
              <a:t>complex and the mitochondrial cytochrome </a:t>
            </a:r>
            <a:r>
              <a:rPr lang="en-US" sz="2400" i="1" dirty="0">
                <a:latin typeface="Arial" panose="020B0604020202020204" pitchFamily="34" charset="0"/>
                <a:cs typeface="Arial" panose="020B0604020202020204" pitchFamily="34" charset="0"/>
              </a:rPr>
              <a:t>bc</a:t>
            </a:r>
            <a:r>
              <a:rPr lang="en-US" sz="2400" dirty="0">
                <a:latin typeface="Arial" panose="020B0604020202020204" pitchFamily="34" charset="0"/>
                <a:cs typeface="Arial" panose="020B0604020202020204" pitchFamily="34" charset="0"/>
              </a:rPr>
              <a:t>1 complex</a:t>
            </a:r>
          </a:p>
          <a:p>
            <a:pPr lvl="1"/>
            <a:r>
              <a:rPr lang="en-US" sz="2400" dirty="0">
                <a:latin typeface="Arial" panose="020B0604020202020204" pitchFamily="34" charset="0"/>
                <a:cs typeface="Arial" panose="020B0604020202020204" pitchFamily="34" charset="0"/>
              </a:rPr>
              <a:t>cyanobacterial cytochrome </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and plant plastocyanin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gives evidence that the processes have a common evolutionary origin </a:t>
            </a: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5" name="Picture 4" descr="The figure is divided into two vertical halves that share components in the center. Part a, the left half, is labeled photophosphorylation. Part b, the right half, is labeled oxidative phosphorylation. The two halves share a white circle labeled plastoquinone, a blue square labeled C y t italicized b end italics subscript 6 end subscript italicized f end italics, and a gray square labeled C y t italicized c end italics subscript 6 end subscript. Part a begins with a wavy yellowish-orange arrow pointing from light to a purple circle labeled P S Roman numeral 2. A curved arrow from H 2 O to one-half O 2 meets P S Roman numeral 2 at its inflection point, with e minus shown below. The first half of the curved arrow, from H 2 O until it meets P S Roman numeral 2, is blue and then the arrow becomes gray. At the inflection point, a series of blue arrows travels from e minus to a white sphere labeled plastoquinone that extends into the right half of the illustration. A blue arrow points down from plastoquinone to a blue square labeled C y t italicized b end italics subscript 6 end subscript italicized f end italics complex 3, from which a blue arrow curves through a gray circle labeled C y s italicized c end italics subscript 6 end subscript into an orange circle labeled P S Roman numeral 1. A wavy yellowish-orange arrow points from light to P S Roman numeral 1. Beneath the orange circle labeled P S Roma numeral 1, a gray arrow curves from 2 F d subscript ox end subscript, meets the blue arrow continuing down, and continues to curve to reach 2 F d subscript red end subscript on the right. A curved arrow from 2 F d subscript red to 2 F d subscript ox end subscript is blue at first, then meets a curved arrow from N A D P plus to N A D P H plus H plus. The part of the arrow from 2 F d subscript red is blue and the part to 2 F d subscript ox end subscript is gray. The arrow from N A D P plus is gray, then becomes red as it meets the blue arrow from 2 F d subscript red end subscript before continuing to N A D P H plus H plus. Part b begins with a curved arrow from N A D H plus H plus that is blue until it meets an orange square labeled N A D H dehydrogenase complex Roman numeral 1 at a point labeled e minus and becomes gray as it continues up to N A D plus. The blue arrow moves through the orange square to plastoquinone, then through C y t italicized b end italics subscript 6 end subscript italicized f end italics complex 3, then down through C y t italicized c end italics subscript 6 end subscript into a green square labeled C y t italicized a end italics plus italicized a end italics subscript 6 end subscript complex Roman numeral 4. A blue arrow continues down to meet a gray curved arrow from one-half O 2, which becomes blue as it continues to H 2 O.">
            <a:extLst>
              <a:ext uri="{FF2B5EF4-FFF2-40B4-BE49-F238E27FC236}">
                <a16:creationId xmlns:a16="http://schemas.microsoft.com/office/drawing/2014/main" id="{A4283FFC-4265-7849-8A29-88BE277F17DE}"/>
              </a:ext>
            </a:extLst>
          </p:cNvPr>
          <p:cNvPicPr>
            <a:picLocks noChangeAspect="1"/>
          </p:cNvPicPr>
          <p:nvPr/>
        </p:nvPicPr>
        <p:blipFill>
          <a:blip r:embed="rId3"/>
          <a:stretch>
            <a:fillRect/>
          </a:stretch>
        </p:blipFill>
        <p:spPr>
          <a:xfrm>
            <a:off x="5486400" y="1725706"/>
            <a:ext cx="2873328" cy="4765118"/>
          </a:xfrm>
          <a:prstGeom prst="rect">
            <a:avLst/>
          </a:prstGeom>
        </p:spPr>
      </p:pic>
    </p:spTree>
    <p:extLst>
      <p:ext uri="{BB962C8B-B14F-4D97-AF65-F5344CB8AC3E}">
        <p14:creationId xmlns:p14="http://schemas.microsoft.com/office/powerpoint/2010/main" val="3890427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5FE8-5C69-4E05-81BD-998852C1A2B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20.4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CO</a:t>
            </a:r>
            <a:r>
              <a:rPr lang="en-US" altLang="en-US" baseline="-25000" dirty="0">
                <a:solidFill>
                  <a:srgbClr val="1D6E7D"/>
                </a:solidFill>
                <a:latin typeface="Arial" panose="020B0604020202020204" pitchFamily="34" charset="0"/>
                <a:cs typeface="Arial" panose="020B0604020202020204" pitchFamily="34" charset="0"/>
              </a:rPr>
              <a:t>2</a:t>
            </a:r>
            <a:r>
              <a:rPr lang="en-US" altLang="en-US" dirty="0">
                <a:solidFill>
                  <a:srgbClr val="1D6E7D"/>
                </a:solidFill>
                <a:latin typeface="Arial" panose="020B0604020202020204" pitchFamily="34" charset="0"/>
                <a:cs typeface="Arial" panose="020B0604020202020204" pitchFamily="34" charset="0"/>
              </a:rPr>
              <a:t>-Assimilation Reactions</a:t>
            </a:r>
            <a:endParaRPr lang="en-AU" dirty="0"/>
          </a:p>
        </p:txBody>
      </p:sp>
    </p:spTree>
    <p:extLst>
      <p:ext uri="{BB962C8B-B14F-4D97-AF65-F5344CB8AC3E}">
        <p14:creationId xmlns:p14="http://schemas.microsoft.com/office/powerpoint/2010/main" val="744952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9698" name="Google Shape;197;g847cf01710_0_132">
            <a:extLst>
              <a:ext uri="{FF2B5EF4-FFF2-40B4-BE49-F238E27FC236}">
                <a16:creationId xmlns:a16="http://schemas.microsoft.com/office/drawing/2014/main" id="{F627B701-35DF-B44A-8755-159E605B37CA}"/>
              </a:ext>
            </a:extLst>
          </p:cNvPr>
          <p:cNvSpPr>
            <a:spLocks noGrp="1" noChangeArrowheads="1"/>
          </p:cNvSpPr>
          <p:nvPr>
            <p:ph type="ctrTitle"/>
          </p:nvPr>
        </p:nvSpPr>
        <p:spPr/>
        <p:txBody>
          <a:bodyPr lIns="91425" tIns="45700" rIns="91425" bIns="45700"/>
          <a:lstStyle/>
          <a:p>
            <a:r>
              <a:rPr lang="en-US" altLang="en-US" dirty="0">
                <a:solidFill>
                  <a:srgbClr val="674EA7"/>
                </a:solidFill>
                <a:latin typeface="Arial" panose="020B0604020202020204" pitchFamily="34" charset="0"/>
                <a:cs typeface="Arial" panose="020B0604020202020204" pitchFamily="34" charset="0"/>
              </a:rPr>
              <a:t>20.1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Light Absorption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4A29F-1299-431B-89CD-F003B875F2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Products of Photosynthesis</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47650" y="1349189"/>
            <a:ext cx="8648700" cy="9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photosynthetic organisms use ATP and NADPH to reduce atmospheric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trioses</a:t>
            </a: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yellowish-red wavy arrow points from sunlight to C O 2, from which an arrow points right to triose phosphates. From triose phosphates, an arrow points up to glucose beneath an orange box labeled energy; down to sucrose, starch above an orange box labeled transport, storage; and right to carbon skeletons for amino acids, nucleotides, other metabolites beneath an orange box labeled biosynthesis from which another arrow points to R N A, D N A beneath an orange box labeled information.">
            <a:extLst>
              <a:ext uri="{FF2B5EF4-FFF2-40B4-BE49-F238E27FC236}">
                <a16:creationId xmlns:a16="http://schemas.microsoft.com/office/drawing/2014/main" id="{0D4BF06D-8E9A-414A-8AC4-5E7780A77780}"/>
              </a:ext>
            </a:extLst>
          </p:cNvPr>
          <p:cNvPicPr>
            <a:picLocks noChangeAspect="1"/>
          </p:cNvPicPr>
          <p:nvPr/>
        </p:nvPicPr>
        <p:blipFill>
          <a:blip r:embed="rId3"/>
          <a:stretch>
            <a:fillRect/>
          </a:stretch>
        </p:blipFill>
        <p:spPr>
          <a:xfrm>
            <a:off x="990600" y="2667000"/>
            <a:ext cx="6807200" cy="3340100"/>
          </a:xfrm>
          <a:prstGeom prst="rect">
            <a:avLst/>
          </a:prstGeom>
        </p:spPr>
      </p:pic>
    </p:spTree>
    <p:extLst>
      <p:ext uri="{BB962C8B-B14F-4D97-AF65-F5344CB8AC3E}">
        <p14:creationId xmlns:p14="http://schemas.microsoft.com/office/powerpoint/2010/main" val="23868882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99DB-ADD8-4659-87ED-F9903559879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Assimilation and CO</a:t>
            </a:r>
            <a:r>
              <a:rPr lang="en-US" baseline="-25000" dirty="0">
                <a:solidFill>
                  <a:schemeClr val="tx1"/>
                </a:solidFill>
                <a:latin typeface="Arial" panose="020B0604020202020204" pitchFamily="34" charset="0"/>
                <a:cs typeface="Arial" panose="020B0604020202020204" pitchFamily="34" charset="0"/>
              </a:rPr>
              <a:t>2 </a:t>
            </a:r>
            <a:r>
              <a:rPr lang="en-US" dirty="0">
                <a:solidFill>
                  <a:schemeClr val="tx1"/>
                </a:solidFill>
                <a:latin typeface="Arial" panose="020B0604020202020204" pitchFamily="34" charset="0"/>
                <a:cs typeface="Arial" panose="020B0604020202020204" pitchFamily="34" charset="0"/>
              </a:rPr>
              <a:t>Fixation</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47650" y="1349188"/>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assimilation </a:t>
            </a:r>
            <a:r>
              <a:rPr lang="en-US" sz="2400" dirty="0">
                <a:latin typeface="Arial" panose="020B0604020202020204" pitchFamily="34" charset="0"/>
                <a:cs typeface="Arial" panose="020B0604020202020204" pitchFamily="34" charset="0"/>
              </a:rPr>
              <a:t>= the process of converting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simple (reduced) organic compounds </a:t>
            </a:r>
          </a:p>
          <a:p>
            <a:pPr lvl="1"/>
            <a:r>
              <a:rPr lang="en-US" sz="2400" dirty="0">
                <a:latin typeface="Arial" panose="020B0604020202020204" pitchFamily="34" charset="0"/>
                <a:cs typeface="Arial" panose="020B0604020202020204" pitchFamily="34" charset="0"/>
              </a:rPr>
              <a:t>via a cyclic pathway called the </a:t>
            </a:r>
            <a:r>
              <a:rPr lang="en-US" sz="2400" b="1" dirty="0">
                <a:latin typeface="Arial" panose="020B0604020202020204" pitchFamily="34" charset="0"/>
                <a:cs typeface="Arial" panose="020B0604020202020204" pitchFamily="34" charset="0"/>
              </a:rPr>
              <a:t>Calvin cycle (reductive pentose phosphate pathway)</a:t>
            </a: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a:t>
            </a:r>
            <a:r>
              <a:rPr lang="en-US" sz="2400" b="1" baseline="-25000" dirty="0">
                <a:latin typeface="Arial" panose="020B0604020202020204" pitchFamily="34" charset="0"/>
                <a:cs typeface="Arial" panose="020B0604020202020204" pitchFamily="34" charset="0"/>
              </a:rPr>
              <a:t>2 </a:t>
            </a:r>
            <a:r>
              <a:rPr lang="en-US" sz="2400" b="1" dirty="0">
                <a:latin typeface="Arial" panose="020B0604020202020204" pitchFamily="34" charset="0"/>
                <a:cs typeface="Arial" panose="020B0604020202020204" pitchFamily="34" charset="0"/>
              </a:rPr>
              <a:t>fixation </a:t>
            </a:r>
            <a:r>
              <a:rPr lang="en-US" sz="2400" dirty="0">
                <a:latin typeface="Arial" panose="020B0604020202020204" pitchFamily="34" charset="0"/>
                <a:cs typeface="Arial" panose="020B0604020202020204" pitchFamily="34" charset="0"/>
              </a:rPr>
              <a:t>= the process of incorporating (fixing)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into the triose phosphate 3-phosphoglycerate </a:t>
            </a:r>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0569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747621E2-0618-4DE9-84D7-DD84154DF6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5C5C31D3-0FEC-4558-9338-77851894E91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7330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8424-6DEB-42A3-A051-90D0A4FC657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Carbohydrate Metabolism is More Complex in Plant Cells</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47650" y="1600200"/>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plants have the following:</a:t>
            </a:r>
          </a:p>
          <a:p>
            <a:pPr lvl="1"/>
            <a:r>
              <a:rPr lang="en-US" sz="2400" dirty="0">
                <a:latin typeface="Arial" panose="020B0604020202020204" pitchFamily="34" charset="0"/>
                <a:cs typeface="Arial" panose="020B0604020202020204" pitchFamily="34" charset="0"/>
              </a:rPr>
              <a:t>glycolysis pathway</a:t>
            </a:r>
          </a:p>
          <a:p>
            <a:pPr lvl="1"/>
            <a:r>
              <a:rPr lang="en-US" sz="2400" dirty="0">
                <a:latin typeface="Arial" panose="020B0604020202020204" pitchFamily="34" charset="0"/>
                <a:cs typeface="Arial" panose="020B0604020202020204" pitchFamily="34" charset="0"/>
              </a:rPr>
              <a:t>gluconeogenesis pathway</a:t>
            </a:r>
          </a:p>
          <a:p>
            <a:pPr lvl="1"/>
            <a:r>
              <a:rPr lang="en-US" sz="2400" dirty="0">
                <a:latin typeface="Arial" panose="020B0604020202020204" pitchFamily="34" charset="0"/>
                <a:cs typeface="Arial" panose="020B0604020202020204" pitchFamily="34" charset="0"/>
              </a:rPr>
              <a:t>the pentose phosphate pathway</a:t>
            </a:r>
          </a:p>
          <a:p>
            <a:pPr lvl="1"/>
            <a:r>
              <a:rPr lang="en-US" sz="2400" dirty="0">
                <a:latin typeface="Arial" panose="020B0604020202020204" pitchFamily="34" charset="0"/>
                <a:cs typeface="Arial" panose="020B0604020202020204" pitchFamily="34" charset="0"/>
              </a:rPr>
              <a:t>pathways for the reduction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triose phosphates and the associated reductive pentose phosphate pathway </a:t>
            </a:r>
          </a:p>
        </p:txBody>
      </p:sp>
    </p:spTree>
    <p:extLst>
      <p:ext uri="{BB962C8B-B14F-4D97-AF65-F5344CB8AC3E}">
        <p14:creationId xmlns:p14="http://schemas.microsoft.com/office/powerpoint/2010/main" val="8935666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84EF-93D5-4996-9159-D29674F7C44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Carbon Dioxide Assimilation Occurs in Three Stages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C977AAA0-9717-AE44-BD9D-05084BEB11C7}"/>
              </a:ext>
            </a:extLst>
          </p:cNvPr>
          <p:cNvSpPr txBox="1">
            <a:spLocks noChangeArrowheads="1"/>
          </p:cNvSpPr>
          <p:nvPr/>
        </p:nvSpPr>
        <p:spPr bwMode="auto">
          <a:xfrm>
            <a:off x="352425" y="1685365"/>
            <a:ext cx="2390775" cy="128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occurs in the stroma of chloroplasts</a:t>
            </a:r>
          </a:p>
          <a:p>
            <a:pPr marL="50800" indent="0">
              <a:buNone/>
            </a:pPr>
            <a:r>
              <a:rPr lang="en-US" sz="2400" dirty="0">
                <a:latin typeface="Arial" panose="020B0604020202020204" pitchFamily="34" charset="0"/>
                <a:cs typeface="Arial" panose="020B0604020202020204" pitchFamily="34" charset="0"/>
              </a:rPr>
              <a:t> </a:t>
            </a:r>
          </a:p>
        </p:txBody>
      </p:sp>
      <p:pic>
        <p:nvPicPr>
          <p:cNvPr id="3" name="Picture 2" descr="A circular series of reactions is shown. Ribulose 1,5-bisphosphate (3) is at the twelve o’clock position and is a five-carbon vertical chain with C 1 bonded to 2 H and O bonded to a circle labeled P; C 2 double bonded to O; C 3 and C 4 bonded to H and O H; and C 5 bonded to 2 H and O bonded to a circle labeled P. A blue arrow points clockwise and is joined by a blue arrow showing the addition of a yellow box labeled C O 2 (3). This is labeled stage 1: fixation and yields 3-phosphoglycerate (6) at the three o’clock position. 3-phosphoglycerate is a three-carbon vertical molecule with C 1 forming C O O minus, C 2 bonded to H and O H, and C 3 bonded to 2 H and O bonded to a circle labeled P. A blue arrow points down to the six o’clock position and is met by a curved blue arrow from an orange oval labeled A T P (5) to A D P (6). A second arrow points from here to glyceraldehyde 3-phospahte (6) at the nine o’clock position accompanied by a curved arrow to show the addition of an orange oval labeled N A D P H (6) and H plus to yield N A D P plus (6) and a branched arrow to show the loss of P subscript i end subscript (6). This is labeled stage 2: reduction. Glyceraldehyde 3-phosphate is a three-carbon vertical chain with C 1 forming C H O, C 2 bonded to H and O H, and C 3 bonded to 2 H and O bonded to a circle labeled P. A blue arrow labeled 1 points to a yellow box containing text reading, energy production via glycolysis; starch or sugar synthesis. A blue arrow labeled five points up to another blue arrow that meets a blue arrow accompanied by a curved blue arrow showing the addition of an orange oval labeled A T P (3) and low of A D P (3 ). This yields ribulose 1,5-bisphosphate (3). The series of steps between the nine o’clock and twelve o’clock positions are labeled stage 3: regeneration of acceptor. All data are approximate.">
            <a:extLst>
              <a:ext uri="{FF2B5EF4-FFF2-40B4-BE49-F238E27FC236}">
                <a16:creationId xmlns:a16="http://schemas.microsoft.com/office/drawing/2014/main" id="{01AC946E-A217-7847-8B95-564DEA63BB1F}"/>
              </a:ext>
            </a:extLst>
          </p:cNvPr>
          <p:cNvPicPr>
            <a:picLocks noChangeAspect="1"/>
          </p:cNvPicPr>
          <p:nvPr/>
        </p:nvPicPr>
        <p:blipFill>
          <a:blip r:embed="rId3"/>
          <a:stretch>
            <a:fillRect/>
          </a:stretch>
        </p:blipFill>
        <p:spPr>
          <a:xfrm>
            <a:off x="2727046" y="1524000"/>
            <a:ext cx="6064529" cy="4944035"/>
          </a:xfrm>
          <a:prstGeom prst="rect">
            <a:avLst/>
          </a:prstGeom>
        </p:spPr>
      </p:pic>
    </p:spTree>
    <p:extLst>
      <p:ext uri="{BB962C8B-B14F-4D97-AF65-F5344CB8AC3E}">
        <p14:creationId xmlns:p14="http://schemas.microsoft.com/office/powerpoint/2010/main" val="28229282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EA3A4070-EDEA-4CFB-AE5F-53E8735394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6445" y="414808"/>
            <a:ext cx="993734" cy="695004"/>
          </a:xfrm>
          <a:prstGeom prst="rect">
            <a:avLst/>
          </a:prstGeom>
        </p:spPr>
      </p:pic>
      <p:sp>
        <p:nvSpPr>
          <p:cNvPr id="2" name="Title 1">
            <a:extLst>
              <a:ext uri="{FF2B5EF4-FFF2-40B4-BE49-F238E27FC236}">
                <a16:creationId xmlns:a16="http://schemas.microsoft.com/office/drawing/2014/main" id="{2900416D-7C48-428E-AD3F-855219F5DE3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15)</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ATP and NADPH produced in the light- dependent reactions of photosynthesis provide the energy and the reducing power to convert atmospheric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into simple organic compounds. </a:t>
            </a:r>
            <a:r>
              <a:rPr lang="en-US" sz="2400" dirty="0">
                <a:latin typeface="Arial" panose="020B0604020202020204" pitchFamily="34" charset="0"/>
                <a:cs typeface="Arial" panose="020B0604020202020204" pitchFamily="34" charset="0"/>
              </a:rPr>
              <a:t>High concentrations of ATP and NADPH allow the chloroplast to carry out redox reactions that are thermodynamically unfavorable.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5644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6AD1-626E-4125-8CC4-5DBA7F65B5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1 of Carbon Dioxide Assimilation</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381000" y="1492623"/>
            <a:ext cx="3943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condenses with a five-carbon acceptor, </a:t>
            </a:r>
            <a:r>
              <a:rPr lang="en-US" sz="2400" b="1" dirty="0">
                <a:latin typeface="Arial" panose="020B0604020202020204" pitchFamily="34" charset="0"/>
                <a:cs typeface="Arial" panose="020B0604020202020204" pitchFamily="34" charset="0"/>
              </a:rPr>
              <a:t>ribulose 1,5-bisphosphate</a:t>
            </a:r>
            <a:r>
              <a:rPr lang="en-US" sz="2400" dirty="0">
                <a:latin typeface="Arial" panose="020B0604020202020204" pitchFamily="34" charset="0"/>
                <a:cs typeface="Arial" panose="020B0604020202020204" pitchFamily="34" charset="0"/>
              </a:rPr>
              <a:t>, to form two molecules of </a:t>
            </a:r>
            <a:r>
              <a:rPr lang="en-US" sz="2400" b="1" dirty="0">
                <a:latin typeface="Arial" panose="020B0604020202020204" pitchFamily="34" charset="0"/>
                <a:cs typeface="Arial" panose="020B0604020202020204" pitchFamily="34" charset="0"/>
              </a:rPr>
              <a:t>3-phosphoglycerate</a:t>
            </a:r>
          </a:p>
          <a:p>
            <a:pPr lvl="1"/>
            <a:r>
              <a:rPr lang="en-US" sz="2400" dirty="0">
                <a:latin typeface="Arial" panose="020B0604020202020204" pitchFamily="34" charset="0"/>
                <a:cs typeface="Arial" panose="020B0604020202020204" pitchFamily="34" charset="0"/>
              </a:rPr>
              <a:t>a total of six molecules of 3-phosphoglycerate are formed</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5" name="Picture 4" descr="A blue arrow points clockwise and is joined by a blue arrow showing the addition of a yellow box labeled C O 2 (3). This is labeled stage 1: fixation and yields 3-phosphoglycerate (6) at the three o’clock position. 3-phosphoglycerate is a three-carbon vertical molecule with C 1 forming C O O minus, C 2 bonded to H and O H, and C 3 bonded to 2 H and O bonded to a circle labeled P. A blue arrow points down to the six o’clock position and is met by a curved blue arrow from an orange oval labeled A T P (5) to A D P (6).">
            <a:extLst>
              <a:ext uri="{FF2B5EF4-FFF2-40B4-BE49-F238E27FC236}">
                <a16:creationId xmlns:a16="http://schemas.microsoft.com/office/drawing/2014/main" id="{DF35C46C-33CA-514A-91D6-11362E515B27}"/>
              </a:ext>
            </a:extLst>
          </p:cNvPr>
          <p:cNvPicPr>
            <a:picLocks noChangeAspect="1"/>
          </p:cNvPicPr>
          <p:nvPr/>
        </p:nvPicPr>
        <p:blipFill>
          <a:blip r:embed="rId3"/>
          <a:stretch>
            <a:fillRect/>
          </a:stretch>
        </p:blipFill>
        <p:spPr>
          <a:xfrm>
            <a:off x="5029200" y="1492623"/>
            <a:ext cx="3286768" cy="4350311"/>
          </a:xfrm>
          <a:prstGeom prst="rect">
            <a:avLst/>
          </a:prstGeom>
        </p:spPr>
      </p:pic>
    </p:spTree>
    <p:extLst>
      <p:ext uri="{BB962C8B-B14F-4D97-AF65-F5344CB8AC3E}">
        <p14:creationId xmlns:p14="http://schemas.microsoft.com/office/powerpoint/2010/main" val="921028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526E-B31B-47C9-A577-F20AE2A37F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2 of Carbon Dioxide Assimilation</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38125" y="1349189"/>
            <a:ext cx="8667750" cy="9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3-phosphoglycerate is reduced to triose phosphates</a:t>
            </a:r>
          </a:p>
          <a:p>
            <a:pPr lvl="1"/>
            <a:r>
              <a:rPr lang="en-US" sz="2400" dirty="0">
                <a:latin typeface="Arial" panose="020B0604020202020204" pitchFamily="34" charset="0"/>
                <a:cs typeface="Arial" panose="020B0604020202020204" pitchFamily="34" charset="0"/>
              </a:rPr>
              <a:t>a total of six molecules of triose phosphates are formed </a:t>
            </a:r>
          </a:p>
          <a:p>
            <a:pPr marL="533400" lvl="1" indent="0">
              <a:buNone/>
            </a:pPr>
            <a:endParaRPr lang="en-US" sz="2000" dirty="0">
              <a:latin typeface="Arial" panose="020B0604020202020204" pitchFamily="34" charset="0"/>
              <a:cs typeface="Arial" panose="020B0604020202020204" pitchFamily="34" charset="0"/>
            </a:endParaRPr>
          </a:p>
        </p:txBody>
      </p:sp>
      <p:pic>
        <p:nvPicPr>
          <p:cNvPr id="5" name="Picture 4" descr="An arrow points from 3-phosphoglycerate (6) to glyceraldehyde 3-phospahte (6) at the nine o’clock position accompanied by a curved arrow to show the addition of an orange oval labeled N A D P H (6) and H plus to yield N A D P plus (6) and a branched arrow to show the loss of P subscript i end subscript (6). This is labeled stage 2: reduction. Glyceraldehyde 3-phosphate is a three-carbon vertical chain with C 1 forming C H O, C 2 bonded to H and O H, and C 3 bonded to 2 H and O bonded to a circle labeled P. A blue arrow labeled 1 points to a yellow box containing text reading, energy production via glycolysis; starch or sugar synthesis.">
            <a:extLst>
              <a:ext uri="{FF2B5EF4-FFF2-40B4-BE49-F238E27FC236}">
                <a16:creationId xmlns:a16="http://schemas.microsoft.com/office/drawing/2014/main" id="{EF5C79B0-3241-464D-909D-1A87349B7C9A}"/>
              </a:ext>
            </a:extLst>
          </p:cNvPr>
          <p:cNvPicPr>
            <a:picLocks noChangeAspect="1"/>
          </p:cNvPicPr>
          <p:nvPr/>
        </p:nvPicPr>
        <p:blipFill>
          <a:blip r:embed="rId3"/>
          <a:stretch>
            <a:fillRect/>
          </a:stretch>
        </p:blipFill>
        <p:spPr>
          <a:xfrm>
            <a:off x="1777379" y="2819400"/>
            <a:ext cx="5589240" cy="3469341"/>
          </a:xfrm>
          <a:prstGeom prst="rect">
            <a:avLst/>
          </a:prstGeom>
        </p:spPr>
      </p:pic>
    </p:spTree>
    <p:extLst>
      <p:ext uri="{BB962C8B-B14F-4D97-AF65-F5344CB8AC3E}">
        <p14:creationId xmlns:p14="http://schemas.microsoft.com/office/powerpoint/2010/main" val="2327308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2556-5FB1-4F7B-8350-736B5E85A39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3 of Carbon Dioxide Assimilation</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247650" y="1600199"/>
            <a:ext cx="3482214"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five of the six molecules of triose phosphate are used to regenerate three molecules of ribulose 1,5-bisphosphate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sixth triose phosphate is the net product of photosynthesis</a:t>
            </a:r>
          </a:p>
          <a:p>
            <a:pPr marL="50800" indent="0">
              <a:buNone/>
            </a:pPr>
            <a:endParaRPr lang="en-US" sz="2400" dirty="0">
              <a:latin typeface="Arial" panose="020B0604020202020204" pitchFamily="34" charset="0"/>
              <a:cs typeface="Arial" panose="020B0604020202020204" pitchFamily="34" charset="0"/>
            </a:endParaRPr>
          </a:p>
        </p:txBody>
      </p:sp>
      <p:pic>
        <p:nvPicPr>
          <p:cNvPr id="5" name="Picture 4" descr="From glyceraldehyde 3-phosphate (6), a blue arrow, labeled five, points up to another blue arrow that meets a blue arrow accompanied by a curved blue arrow showing the addition of an orange oval labeled A T P (3) and low of A D P (3 ). This yields ribulose 1,5-bisphosphate (3). The series of steps between the nine o’clock and twelve o’clock positions are labeled stage 3: regeneration of acceptor. All data are approximate.">
            <a:extLst>
              <a:ext uri="{FF2B5EF4-FFF2-40B4-BE49-F238E27FC236}">
                <a16:creationId xmlns:a16="http://schemas.microsoft.com/office/drawing/2014/main" id="{B4560C37-79C3-0146-A0A4-6C8BD1A421E2}"/>
              </a:ext>
            </a:extLst>
          </p:cNvPr>
          <p:cNvPicPr>
            <a:picLocks noChangeAspect="1"/>
          </p:cNvPicPr>
          <p:nvPr/>
        </p:nvPicPr>
        <p:blipFill>
          <a:blip r:embed="rId3"/>
          <a:stretch>
            <a:fillRect/>
          </a:stretch>
        </p:blipFill>
        <p:spPr>
          <a:xfrm>
            <a:off x="3940653" y="1722437"/>
            <a:ext cx="4744907" cy="3886200"/>
          </a:xfrm>
          <a:prstGeom prst="rect">
            <a:avLst/>
          </a:prstGeom>
        </p:spPr>
      </p:pic>
    </p:spTree>
    <p:extLst>
      <p:ext uri="{BB962C8B-B14F-4D97-AF65-F5344CB8AC3E}">
        <p14:creationId xmlns:p14="http://schemas.microsoft.com/office/powerpoint/2010/main" val="12727778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4826-10FC-4418-8B07-A251E6CDDB1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1: Fixation of CO</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into 3-Phosphoglycerate</a:t>
            </a:r>
            <a:endParaRPr lang="en-AU" dirty="0"/>
          </a:p>
        </p:txBody>
      </p:sp>
      <p:sp>
        <p:nvSpPr>
          <p:cNvPr id="4" name="Google Shape;390;g847cf01710_0_68">
            <a:extLst>
              <a:ext uri="{FF2B5EF4-FFF2-40B4-BE49-F238E27FC236}">
                <a16:creationId xmlns:a16="http://schemas.microsoft.com/office/drawing/2014/main" id="{B450DE6C-542A-E24A-8E90-46D8E5A33D12}"/>
              </a:ext>
            </a:extLst>
          </p:cNvPr>
          <p:cNvSpPr txBox="1">
            <a:spLocks noChangeArrowheads="1"/>
          </p:cNvSpPr>
          <p:nvPr/>
        </p:nvSpPr>
        <p:spPr bwMode="auto">
          <a:xfrm>
            <a:off x="457200" y="16002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 plants </a:t>
            </a:r>
            <a:r>
              <a:rPr lang="en-US" sz="2400" dirty="0">
                <a:latin typeface="Arial" panose="020B0604020202020204" pitchFamily="34" charset="0"/>
                <a:cs typeface="Arial" panose="020B0604020202020204" pitchFamily="34" charset="0"/>
              </a:rPr>
              <a:t>= plants in which the three-carbon compound 3-phosphoglycerate is the first intermediate in photosynthesis</a:t>
            </a:r>
          </a:p>
          <a:p>
            <a:pPr lvl="1"/>
            <a:r>
              <a:rPr lang="en-US" sz="2400" dirty="0">
                <a:latin typeface="Arial" panose="020B0604020202020204" pitchFamily="34" charset="0"/>
                <a:cs typeface="Arial" panose="020B0604020202020204" pitchFamily="34" charset="0"/>
              </a:rPr>
              <a:t>trees, wheat, oats, rice, beans, peas, and spinach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ribulose 1,5-bisphosphate carboxylase/oxygenase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rubisco) </a:t>
            </a:r>
            <a:r>
              <a:rPr lang="en-US" sz="2400" dirty="0">
                <a:latin typeface="Arial" panose="020B0604020202020204" pitchFamily="34" charset="0"/>
                <a:cs typeface="Arial" panose="020B0604020202020204" pitchFamily="34" charset="0"/>
              </a:rPr>
              <a:t>= catalyzes the incorporation of tCO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into an organic form</a:t>
            </a: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107637"/>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67869</TotalTime>
  <Words>6641</Words>
  <Application>Microsoft Office PowerPoint</Application>
  <PresentationFormat>On-screen Show (4:3)</PresentationFormat>
  <Paragraphs>1125</Paragraphs>
  <Slides>170</Slides>
  <Notes>170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170</vt:i4>
      </vt:variant>
    </vt:vector>
  </HeadingPairs>
  <TitlesOfParts>
    <vt:vector size="182" baseType="lpstr">
      <vt:lpstr>MS PGothic</vt:lpstr>
      <vt:lpstr>MS PGothic</vt:lpstr>
      <vt:lpstr>Arial</vt:lpstr>
      <vt:lpstr>Arial Unicode MS</vt:lpstr>
      <vt:lpstr>Calibri</vt:lpstr>
      <vt:lpstr>Cambria Math</vt:lpstr>
      <vt:lpstr>CenturyStd</vt:lpstr>
      <vt:lpstr>Symbol</vt:lpstr>
      <vt:lpstr>Times</vt:lpstr>
      <vt:lpstr>Times New Roman</vt:lpstr>
      <vt:lpstr>Blank</vt:lpstr>
      <vt:lpstr>Equation</vt:lpstr>
      <vt:lpstr>20 Photosynthesis and Carbohydrate Synthesis in Plants</vt:lpstr>
      <vt:lpstr>Principle 1 (1 of 3)</vt:lpstr>
      <vt:lpstr>Principle 2 (1 of 5)</vt:lpstr>
      <vt:lpstr>Principle 3 (1 of 7)</vt:lpstr>
      <vt:lpstr>Principle 4 (1 of 4)</vt:lpstr>
      <vt:lpstr>Principle 5 (1 of 15)</vt:lpstr>
      <vt:lpstr>Photosynthesis</vt:lpstr>
      <vt:lpstr>The Calvin Cycle</vt:lpstr>
      <vt:lpstr>20.1   Light Absorption</vt:lpstr>
      <vt:lpstr>Photophosphorylation</vt:lpstr>
      <vt:lpstr>The Chemiosmotic Mechanism for ATP Synthesis in Chloroplasts and Mitochondria</vt:lpstr>
      <vt:lpstr>Principle 1 (2 of 3)</vt:lpstr>
      <vt:lpstr>Light Energy Creates Good Electron Donors and Electron Acceptors</vt:lpstr>
      <vt:lpstr>Principle 3 (2 of 7)</vt:lpstr>
      <vt:lpstr>The Flow of Electrons</vt:lpstr>
      <vt:lpstr>Chloroplasts Are the Site of Light-Driven Electron Flow and Photosynthesis in Plants</vt:lpstr>
      <vt:lpstr>Stroma and Thylakoids</vt:lpstr>
      <vt:lpstr>The Hill Reaction</vt:lpstr>
      <vt:lpstr>Principle 2 (2 of 5)</vt:lpstr>
      <vt:lpstr>The Hill Reaction Requires Light</vt:lpstr>
      <vt:lpstr>NADP+ Is the Electron Acceptor</vt:lpstr>
      <vt:lpstr>Electromagnetic Radiation</vt:lpstr>
      <vt:lpstr>The Planck Equation</vt:lpstr>
      <vt:lpstr>Excited and Ground States</vt:lpstr>
      <vt:lpstr>Fluorescence</vt:lpstr>
      <vt:lpstr>Exciton and Exciton Transfer</vt:lpstr>
      <vt:lpstr>Chlorophylls Absorb Light Energy for Photosynthesis</vt:lpstr>
      <vt:lpstr>Accessory Pigments in Plants</vt:lpstr>
      <vt:lpstr>Accessory Pigments in Cyanobacteria and Red Algae</vt:lpstr>
      <vt:lpstr>Absorption of Visible Light by Photopigments</vt:lpstr>
      <vt:lpstr>Action Spectrum</vt:lpstr>
      <vt:lpstr>Principle 2 (3 of 5)</vt:lpstr>
      <vt:lpstr>Chlorophylls Funnel Absorbed Energy to Reaction Centers by Exciton Transfer</vt:lpstr>
      <vt:lpstr>Organization of Photosystems in the Thylakoid Membrane</vt:lpstr>
      <vt:lpstr>Light-Harvesting Complexes (LHCs)</vt:lpstr>
      <vt:lpstr>Harvested Light Energy Excites Electrons in the Reaction Center</vt:lpstr>
      <vt:lpstr>Principle 1 (3 of 3)</vt:lpstr>
      <vt:lpstr>Principle 2 (4 of 5)</vt:lpstr>
      <vt:lpstr>Charge Separation Initiates Electron Flow</vt:lpstr>
      <vt:lpstr>20.2   Photochemical Reaction Centers</vt:lpstr>
      <vt:lpstr>Photosynthetic Bacteria Have Two Types of Reaction Center</vt:lpstr>
      <vt:lpstr>Type I Photosystem</vt:lpstr>
      <vt:lpstr>Functional Modules of Photosynthetic Machinery</vt:lpstr>
      <vt:lpstr>In Vascular Plants, Two Reaction Centers Act in Tandem</vt:lpstr>
      <vt:lpstr>The First Photosystem: Photosystem II (PSII)</vt:lpstr>
      <vt:lpstr>The Second Photosystem: Photosystem I (PSI)</vt:lpstr>
      <vt:lpstr>Principle 3 (3 of 7)</vt:lpstr>
      <vt:lpstr>Net Equation for Electron Flow from H2O to NADP+</vt:lpstr>
      <vt:lpstr>Principle 3 (4 of 7)</vt:lpstr>
      <vt:lpstr>Photosystem II</vt:lpstr>
      <vt:lpstr>Excitation of P680 in PSII</vt:lpstr>
      <vt:lpstr>The Overall Reaction Initiated by Light in PSII</vt:lpstr>
      <vt:lpstr>Photosystem I</vt:lpstr>
      <vt:lpstr>Excitation of P700 in PSI</vt:lpstr>
      <vt:lpstr>The Overall Reaction in PSI</vt:lpstr>
      <vt:lpstr>Principle 3 (5 of 7)</vt:lpstr>
      <vt:lpstr>The Cytochrome b6f Complex Links Photosystems II and I, Conserving the Energy of Electron Transfer</vt:lpstr>
      <vt:lpstr>Electron and Proton Flow through the Cytochrome b6f Complex</vt:lpstr>
      <vt:lpstr>Principle 5 (2 of 15)</vt:lpstr>
      <vt:lpstr>Cyclic Electron Transfer Allows Variation in the Ratio of ATP/NADPH Synthesized</vt:lpstr>
      <vt:lpstr>The Overall Equation for Cyclic Electron Flow</vt:lpstr>
      <vt:lpstr>State Transitions Change the Distribution of LHCII between the Two Photosystems</vt:lpstr>
      <vt:lpstr>Localization of PSI and PSII in Thylakoid Membranes</vt:lpstr>
      <vt:lpstr>Principle 2 (5 of 5)</vt:lpstr>
      <vt:lpstr>State Transitions</vt:lpstr>
      <vt:lpstr>Principle 3 (6 of 7)</vt:lpstr>
      <vt:lpstr>Water Is Split at the Oxygen-Evolving Center</vt:lpstr>
      <vt:lpstr>A Tyr Residue is the Immediate Electron Donor to P680+</vt:lpstr>
      <vt:lpstr>The Mn4CaO5 Cofactor Can Take Four Electrons from Two Water Molecules</vt:lpstr>
      <vt:lpstr>Principle 4 (2 of 4)</vt:lpstr>
      <vt:lpstr>The Oxygen-Evolving Center Acts As a Proton Pump Driven By Electron Transfer</vt:lpstr>
      <vt:lpstr>The Overall Reaction of Water Splitting and Electron Transfer in PSII</vt:lpstr>
      <vt:lpstr>Principle 3 (7 of 7)</vt:lpstr>
      <vt:lpstr>The Structure of the Oxygen-Evolving Cofactor</vt:lpstr>
      <vt:lpstr>20.3   Evolution of a Universal Mechanism of ATP Synthesis</vt:lpstr>
      <vt:lpstr>Principle 4 (3 of 4)</vt:lpstr>
      <vt:lpstr>A Proton Gradient Couples Electron Flow and Phosphorylation</vt:lpstr>
      <vt:lpstr>The Approximate Stoichiometry of Photophosphorylation Has  Been Established</vt:lpstr>
      <vt:lpstr>The Overall Reaction for Linear Photophosphorylation</vt:lpstr>
      <vt:lpstr>The ATP Synthase Structure and Mechanism Are Nearly Universal</vt:lpstr>
      <vt:lpstr>Orientation of ATP Synthase is Fixed Relative to the Proton Gradient</vt:lpstr>
      <vt:lpstr>Principle 4 (4 of 4)</vt:lpstr>
      <vt:lpstr>The Mechanism of Chloroplast ATP Synthase</vt:lpstr>
      <vt:lpstr>The Appearance of Oxygenic Photosynthesis</vt:lpstr>
      <vt:lpstr>Photosynthetic Microorganisms Can Acquire Electrons From Other Donors</vt:lpstr>
      <vt:lpstr>The Equation of Photosynthesis in its General Form</vt:lpstr>
      <vt:lpstr>Modern Cyanobacteria</vt:lpstr>
      <vt:lpstr>Dual Roles of Cytochrome b6f and Cytochrome c6</vt:lpstr>
      <vt:lpstr>20.4   CO2-Assimilation Reactions</vt:lpstr>
      <vt:lpstr>Products of Photosynthesis</vt:lpstr>
      <vt:lpstr>CO2 Assimilation and CO2 Fixation</vt:lpstr>
      <vt:lpstr>Principle 5 (3 of 15)</vt:lpstr>
      <vt:lpstr>Carbohydrate Metabolism is More Complex in Plant Cells</vt:lpstr>
      <vt:lpstr>Carbon Dioxide Assimilation Occurs in Three Stages</vt:lpstr>
      <vt:lpstr>Principle 5 (4 of 15)</vt:lpstr>
      <vt:lpstr>Stage 1 of Carbon Dioxide Assimilation</vt:lpstr>
      <vt:lpstr>Stage 2 of Carbon Dioxide Assimilation</vt:lpstr>
      <vt:lpstr>Stage 3 of Carbon Dioxide Assimilation</vt:lpstr>
      <vt:lpstr>Stage 1: Fixation of CO2 into 3-Phosphoglycerate</vt:lpstr>
      <vt:lpstr>Principle 5 (5 of 15)</vt:lpstr>
      <vt:lpstr>Rubisco</vt:lpstr>
      <vt:lpstr>Form I and Form II Rubisco</vt:lpstr>
      <vt:lpstr>Central Role of Mg2+ in the Active Site of Rubisco</vt:lpstr>
      <vt:lpstr>First Stage of CO2 Assimilation</vt:lpstr>
      <vt:lpstr>Step 1: Creation of an Enediolate Intermediate</vt:lpstr>
      <vt:lpstr>Step 2: Nucleophilic Attack to Create a -Keto Acid Intermediate</vt:lpstr>
      <vt:lpstr>Step 3: Hydroxylation at C-3</vt:lpstr>
      <vt:lpstr>Step 4: Cleavage to Yield the First 3-Phosphoglycerate</vt:lpstr>
      <vt:lpstr>Step 5: Protonation and Release of a Second 3-Phosphoglycerate</vt:lpstr>
      <vt:lpstr>Role of Rubisco Activase</vt:lpstr>
      <vt:lpstr>Stage 2: Conversion of 3-Phosphoglycerate to Glyceraldehyde 3-Phosphate</vt:lpstr>
      <vt:lpstr>Triose Phosphate Isomerase and Aldolase</vt:lpstr>
      <vt:lpstr>Stage 3: Regeneration of Ribulose 1,5-Bisphosphate from Triose Phosphates</vt:lpstr>
      <vt:lpstr>Third Stage of CO2 Assimilation</vt:lpstr>
      <vt:lpstr>Principle 5 (6 of 15)</vt:lpstr>
      <vt:lpstr>Synthesis of Each Triose Phosphate from CO2 Requires Six NADPH and Nine ATP</vt:lpstr>
      <vt:lpstr>A Transport System Exports Triose Phosphates from the Chloroplast and Imports Phosphate</vt:lpstr>
      <vt:lpstr>Role of the Antiporter in the Transport of ATP and Reducing Equivalents</vt:lpstr>
      <vt:lpstr>Four Enzymes of the Calvin Cycle Are Indirectly Activated by Light</vt:lpstr>
      <vt:lpstr>Principle 5 (7 of 15)</vt:lpstr>
      <vt:lpstr>Some Stromal Enzymes Are More Active in an Alkaline Environment and at High [Mg2+]</vt:lpstr>
      <vt:lpstr>Principle 5 (8 of 15)</vt:lpstr>
      <vt:lpstr>Light-Driven Reduction of Disulfide Bonds Activates Enzymes</vt:lpstr>
      <vt:lpstr>Light Activation of Several Enzymes of the Calvin Cycle</vt:lpstr>
      <vt:lpstr>20.5   Photorespiration and the C4 and CAM Pathways</vt:lpstr>
      <vt:lpstr>Processes that Produce CO2</vt:lpstr>
      <vt:lpstr>Principle 5 (9 of 15)</vt:lpstr>
      <vt:lpstr>Photorespiration Results from Rubisco’s Oxygenase Activity</vt:lpstr>
      <vt:lpstr>Phosphoglycolate Is Salvaged in a Costly Set of Reactions in C3 Plants</vt:lpstr>
      <vt:lpstr>Glycine Decarboxylase Complex</vt:lpstr>
      <vt:lpstr>Serine Hydroxymethyltransferase</vt:lpstr>
      <vt:lpstr>The Net Reaction Catalyzed by the Glycine Decarboxylase Complex and Serine Hydroxymethyltransferase</vt:lpstr>
      <vt:lpstr>Principle 5 (10 of 15)</vt:lpstr>
      <vt:lpstr>The Process of Photorespiration</vt:lpstr>
      <vt:lpstr>In C4 Plants, CO2 Fixation and Rubisco Activity Are Spatially Separated</vt:lpstr>
      <vt:lpstr>CO2 Assimilation in C4 Plants</vt:lpstr>
      <vt:lpstr>Phosphoenolpyruvate (PEP) Carboxylase Fixes CO2</vt:lpstr>
      <vt:lpstr>Reduction or Transamination of Oxaloacetate</vt:lpstr>
      <vt:lpstr>Oxidation and Decarboxylation of Malate</vt:lpstr>
      <vt:lpstr>Transamination of Aspartate</vt:lpstr>
      <vt:lpstr>Rubisco Fixes CO2 as in C3 Plants</vt:lpstr>
      <vt:lpstr>Pyruvate Phosphate Dikinase</vt:lpstr>
      <vt:lpstr>Principle 5 (11 of 15)</vt:lpstr>
      <vt:lpstr>High Concentrations of CO2 Are Released From Malate</vt:lpstr>
      <vt:lpstr>Principle 5 (12 of 15)</vt:lpstr>
      <vt:lpstr>Energy Cost of CO2 Assimilation</vt:lpstr>
      <vt:lpstr>In CAM Plants, CO2 Capture and Rubisco Action Are Temporally Separated</vt:lpstr>
      <vt:lpstr>Comparison of C3, C4, and  CAM Plants</vt:lpstr>
      <vt:lpstr>20.6   Biosynthesis of Starch, Sucrose, and Cellulose</vt:lpstr>
      <vt:lpstr>Principle 5 (13 of 15)</vt:lpstr>
      <vt:lpstr>The Fate of Excess Carbohydrate</vt:lpstr>
      <vt:lpstr>ADP-Glucose Is the Substrate for Starch Synthesis in Plant Plastids and for Glycogen Synthesis in Bacteria</vt:lpstr>
      <vt:lpstr>The Overall Reaction for Starch Formation from Glucose 1-Phosphate</vt:lpstr>
      <vt:lpstr>UDP-Glucose Is the Substrate for Sucrose Synthesis in the Cytosol of Leaf Cells</vt:lpstr>
      <vt:lpstr>Sucrose Synthesis</vt:lpstr>
      <vt:lpstr>Principle 5 (14 of 15)</vt:lpstr>
      <vt:lpstr>Conversion of Triose Phosphates to Sucrose and Starch is Tightly Regulated</vt:lpstr>
      <vt:lpstr>Fructose 2,6-Bisphosphate As Regulator of Sucrose Synthesis</vt:lpstr>
      <vt:lpstr>Regulation of Sucrose  6-Phosphate Synthase</vt:lpstr>
      <vt:lpstr>Regulation of  ADP-Glucose Pyrophosphorylase</vt:lpstr>
      <vt:lpstr>The Glyoxylate Cycle and Gluconeogenesis Produce Glucose in Germinating Seeds</vt:lpstr>
      <vt:lpstr>The Glyoxylate Cycle</vt:lpstr>
      <vt:lpstr>The Glyoxylate Cycle Bypasses the Decarboxylation Reactions of the Citric Acid Cycle</vt:lpstr>
      <vt:lpstr>Succinate Enters the Citric  Acid Cycle</vt:lpstr>
      <vt:lpstr>Principle 5 (15 of 15)</vt:lpstr>
      <vt:lpstr>Cellulose Is Synthesized by Supramolecular Structures in the Plasma Membrane</vt:lpstr>
      <vt:lpstr>Cellulose Synthase</vt:lpstr>
      <vt:lpstr>A Model for the Synthesis  of Cellulose</vt:lpstr>
      <vt:lpstr>Pools of Common Intermediates Link Pathways in Different Organelles</vt:lpstr>
      <vt:lpstr>Movement of Sucrose Between Source and Sink Tissues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1272</cp:revision>
  <cp:lastPrinted>2020-09-26T21:29:29Z</cp:lastPrinted>
  <dcterms:created xsi:type="dcterms:W3CDTF">2003-08-27T01:54:28Z</dcterms:created>
  <dcterms:modified xsi:type="dcterms:W3CDTF">2021-03-02T20:11:24Z</dcterms:modified>
</cp:coreProperties>
</file>