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6"/>
  </p:notesMasterIdLst>
  <p:handoutMasterIdLst>
    <p:handoutMasterId r:id="rId167"/>
  </p:handoutMasterIdLst>
  <p:sldIdLst>
    <p:sldId id="260" r:id="rId2"/>
    <p:sldId id="1389" r:id="rId3"/>
    <p:sldId id="412" r:id="rId4"/>
    <p:sldId id="420" r:id="rId5"/>
    <p:sldId id="421" r:id="rId6"/>
    <p:sldId id="1536" r:id="rId7"/>
    <p:sldId id="1537" r:id="rId8"/>
    <p:sldId id="1538" r:id="rId9"/>
    <p:sldId id="1539" r:id="rId10"/>
    <p:sldId id="1540" r:id="rId11"/>
    <p:sldId id="1541" r:id="rId12"/>
    <p:sldId id="424" r:id="rId13"/>
    <p:sldId id="1542" r:id="rId14"/>
    <p:sldId id="432" r:id="rId15"/>
    <p:sldId id="1544" r:id="rId16"/>
    <p:sldId id="1543" r:id="rId17"/>
    <p:sldId id="1545" r:id="rId18"/>
    <p:sldId id="1546" r:id="rId19"/>
    <p:sldId id="1547" r:id="rId20"/>
    <p:sldId id="1548" r:id="rId21"/>
    <p:sldId id="1549" r:id="rId22"/>
    <p:sldId id="1550" r:id="rId23"/>
    <p:sldId id="1551" r:id="rId24"/>
    <p:sldId id="1553" r:id="rId25"/>
    <p:sldId id="1552" r:id="rId26"/>
    <p:sldId id="1554" r:id="rId27"/>
    <p:sldId id="1556" r:id="rId28"/>
    <p:sldId id="1555" r:id="rId29"/>
    <p:sldId id="1557" r:id="rId30"/>
    <p:sldId id="1558" r:id="rId31"/>
    <p:sldId id="1559" r:id="rId32"/>
    <p:sldId id="1560" r:id="rId33"/>
    <p:sldId id="1561" r:id="rId34"/>
    <p:sldId id="1563" r:id="rId35"/>
    <p:sldId id="1562" r:id="rId36"/>
    <p:sldId id="1564" r:id="rId37"/>
    <p:sldId id="1565" r:id="rId38"/>
    <p:sldId id="1569" r:id="rId39"/>
    <p:sldId id="1566" r:id="rId40"/>
    <p:sldId id="1567" r:id="rId41"/>
    <p:sldId id="1568" r:id="rId42"/>
    <p:sldId id="1570" r:id="rId43"/>
    <p:sldId id="1571" r:id="rId44"/>
    <p:sldId id="1573" r:id="rId45"/>
    <p:sldId id="1574" r:id="rId46"/>
    <p:sldId id="1576" r:id="rId47"/>
    <p:sldId id="1577" r:id="rId48"/>
    <p:sldId id="1575" r:id="rId49"/>
    <p:sldId id="1578" r:id="rId50"/>
    <p:sldId id="1580" r:id="rId51"/>
    <p:sldId id="1579" r:id="rId52"/>
    <p:sldId id="1581" r:id="rId53"/>
    <p:sldId id="1582" r:id="rId54"/>
    <p:sldId id="1583" r:id="rId55"/>
    <p:sldId id="1584" r:id="rId56"/>
    <p:sldId id="1585" r:id="rId57"/>
    <p:sldId id="1586" r:id="rId58"/>
    <p:sldId id="1588" r:id="rId59"/>
    <p:sldId id="1587" r:id="rId60"/>
    <p:sldId id="1589" r:id="rId61"/>
    <p:sldId id="1590" r:id="rId62"/>
    <p:sldId id="1591" r:id="rId63"/>
    <p:sldId id="1592" r:id="rId64"/>
    <p:sldId id="1594" r:id="rId65"/>
    <p:sldId id="1595" r:id="rId66"/>
    <p:sldId id="1596" r:id="rId67"/>
    <p:sldId id="1597" r:id="rId68"/>
    <p:sldId id="1598" r:id="rId69"/>
    <p:sldId id="1599" r:id="rId70"/>
    <p:sldId id="1601" r:id="rId71"/>
    <p:sldId id="1600" r:id="rId72"/>
    <p:sldId id="1602" r:id="rId73"/>
    <p:sldId id="1603" r:id="rId74"/>
    <p:sldId id="1604" r:id="rId75"/>
    <p:sldId id="1605" r:id="rId76"/>
    <p:sldId id="1606" r:id="rId77"/>
    <p:sldId id="1607" r:id="rId78"/>
    <p:sldId id="1608" r:id="rId79"/>
    <p:sldId id="1609" r:id="rId80"/>
    <p:sldId id="1610" r:id="rId81"/>
    <p:sldId id="1611" r:id="rId82"/>
    <p:sldId id="1612" r:id="rId83"/>
    <p:sldId id="1614" r:id="rId84"/>
    <p:sldId id="1613" r:id="rId85"/>
    <p:sldId id="1615" r:id="rId86"/>
    <p:sldId id="1616" r:id="rId87"/>
    <p:sldId id="1617" r:id="rId88"/>
    <p:sldId id="1618" r:id="rId89"/>
    <p:sldId id="1619" r:id="rId90"/>
    <p:sldId id="1620" r:id="rId91"/>
    <p:sldId id="1621" r:id="rId92"/>
    <p:sldId id="1623" r:id="rId93"/>
    <p:sldId id="1622" r:id="rId94"/>
    <p:sldId id="1624" r:id="rId95"/>
    <p:sldId id="1625" r:id="rId96"/>
    <p:sldId id="2189" r:id="rId97"/>
    <p:sldId id="1627" r:id="rId98"/>
    <p:sldId id="1626" r:id="rId99"/>
    <p:sldId id="1628" r:id="rId100"/>
    <p:sldId id="1629" r:id="rId101"/>
    <p:sldId id="1630" r:id="rId102"/>
    <p:sldId id="1631" r:id="rId103"/>
    <p:sldId id="1632" r:id="rId104"/>
    <p:sldId id="1633" r:id="rId105"/>
    <p:sldId id="1634" r:id="rId106"/>
    <p:sldId id="1635" r:id="rId107"/>
    <p:sldId id="1636" r:id="rId108"/>
    <p:sldId id="1637" r:id="rId109"/>
    <p:sldId id="1638" r:id="rId110"/>
    <p:sldId id="1639" r:id="rId111"/>
    <p:sldId id="1640" r:id="rId112"/>
    <p:sldId id="1641" r:id="rId113"/>
    <p:sldId id="1642" r:id="rId114"/>
    <p:sldId id="1643" r:id="rId115"/>
    <p:sldId id="1644" r:id="rId116"/>
    <p:sldId id="1645" r:id="rId117"/>
    <p:sldId id="1646" r:id="rId118"/>
    <p:sldId id="1647" r:id="rId119"/>
    <p:sldId id="1648" r:id="rId120"/>
    <p:sldId id="1649" r:id="rId121"/>
    <p:sldId id="1650" r:id="rId122"/>
    <p:sldId id="1651" r:id="rId123"/>
    <p:sldId id="1652" r:id="rId124"/>
    <p:sldId id="1653" r:id="rId125"/>
    <p:sldId id="1654" r:id="rId126"/>
    <p:sldId id="1655" r:id="rId127"/>
    <p:sldId id="1656" r:id="rId128"/>
    <p:sldId id="1657" r:id="rId129"/>
    <p:sldId id="1658" r:id="rId130"/>
    <p:sldId id="1660" r:id="rId131"/>
    <p:sldId id="1659" r:id="rId132"/>
    <p:sldId id="1661" r:id="rId133"/>
    <p:sldId id="1663" r:id="rId134"/>
    <p:sldId id="1662" r:id="rId135"/>
    <p:sldId id="1664" r:id="rId136"/>
    <p:sldId id="1665" r:id="rId137"/>
    <p:sldId id="1666" r:id="rId138"/>
    <p:sldId id="1667" r:id="rId139"/>
    <p:sldId id="1668" r:id="rId140"/>
    <p:sldId id="1669" r:id="rId141"/>
    <p:sldId id="1670" r:id="rId142"/>
    <p:sldId id="1671" r:id="rId143"/>
    <p:sldId id="1672" r:id="rId144"/>
    <p:sldId id="1674" r:id="rId145"/>
    <p:sldId id="1673" r:id="rId146"/>
    <p:sldId id="1675" r:id="rId147"/>
    <p:sldId id="1676" r:id="rId148"/>
    <p:sldId id="1677" r:id="rId149"/>
    <p:sldId id="1678" r:id="rId150"/>
    <p:sldId id="1679" r:id="rId151"/>
    <p:sldId id="1680" r:id="rId152"/>
    <p:sldId id="1681" r:id="rId153"/>
    <p:sldId id="1682" r:id="rId154"/>
    <p:sldId id="1683" r:id="rId155"/>
    <p:sldId id="1684" r:id="rId156"/>
    <p:sldId id="1686" r:id="rId157"/>
    <p:sldId id="1685" r:id="rId158"/>
    <p:sldId id="1687" r:id="rId159"/>
    <p:sldId id="1688" r:id="rId160"/>
    <p:sldId id="1689" r:id="rId161"/>
    <p:sldId id="1690" r:id="rId162"/>
    <p:sldId id="1691" r:id="rId163"/>
    <p:sldId id="1693" r:id="rId164"/>
    <p:sldId id="1692" r:id="rId165"/>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00" clrIdx="0"/>
  <p:cmAuthor id="2" name="Jack Threadgill" initials="JT" lastIdx="61" clrIdx="1">
    <p:extLst>
      <p:ext uri="{19B8F6BF-5375-455C-9EA6-DF929625EA0E}">
        <p15:presenceInfo xmlns:p15="http://schemas.microsoft.com/office/powerpoint/2012/main" userId="41d0380ed4e74980" providerId="Windows Live"/>
      </p:ext>
    </p:extLst>
  </p:cmAuthor>
  <p:cmAuthor id="3" name="Justin Lee" initials="JL" lastIdx="7" clrIdx="2">
    <p:extLst>
      <p:ext uri="{19B8F6BF-5375-455C-9EA6-DF929625EA0E}">
        <p15:presenceInfo xmlns:p15="http://schemas.microsoft.com/office/powerpoint/2012/main" userId="Justin Lee" providerId="None"/>
      </p:ext>
    </p:extLst>
  </p:cmAuthor>
  <p:cmAuthor id="4" name="Casey Arden" initials="CA" lastIdx="56" clrIdx="3">
    <p:extLst>
      <p:ext uri="{19B8F6BF-5375-455C-9EA6-DF929625EA0E}">
        <p15:presenceInfo xmlns:p15="http://schemas.microsoft.com/office/powerpoint/2012/main" userId="c2f598620ace54b3" providerId="Windows Live"/>
      </p:ext>
    </p:extLst>
  </p:cmAuthor>
  <p:cmAuthor id="5" name="Newton, Andy" initials="NA" lastIdx="1" clrIdx="4">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BADFE2"/>
    <a:srgbClr val="4E4CB4"/>
    <a:srgbClr val="1D6E7D"/>
    <a:srgbClr val="145C76"/>
    <a:srgbClr val="005F6A"/>
    <a:srgbClr val="C6E1C9"/>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840" autoAdjust="0"/>
    <p:restoredTop sz="88719" autoAdjust="0"/>
  </p:normalViewPr>
  <p:slideViewPr>
    <p:cSldViewPr>
      <p:cViewPr>
        <p:scale>
          <a:sx n="39" d="100"/>
          <a:sy n="39" d="100"/>
        </p:scale>
        <p:origin x="1820" y="496"/>
      </p:cViewPr>
      <p:guideLst>
        <p:guide orient="horz" pos="2160"/>
        <p:guide pos="2880"/>
      </p:guideLst>
    </p:cSldViewPr>
  </p:slideViewPr>
  <p:outlineViewPr>
    <p:cViewPr>
      <p:scale>
        <a:sx n="33" d="100"/>
        <a:sy n="33" d="100"/>
      </p:scale>
      <p:origin x="0" y="-49944"/>
    </p:cViewPr>
  </p:outlineViewPr>
  <p:notesTextViewPr>
    <p:cViewPr>
      <p:scale>
        <a:sx n="100" d="100"/>
        <a:sy n="100" d="100"/>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0452909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2044421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84096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68226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21323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2014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66775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70677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271646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45974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25783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75983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10406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54213053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71469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283722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40733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03051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59869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349206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75386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1248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8858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18736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85190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754525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6605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463929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4077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165924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547717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0969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171486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924183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8905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6939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667673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760707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62988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67951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008713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77288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0664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22865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35936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3307508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2121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82039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2474249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43365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167624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84017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90946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918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19649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19329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947314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65110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22879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7873230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65390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4841341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20267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986078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6182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926028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25159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799365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208643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8440168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5172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68350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53145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504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1210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1530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6965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716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6192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62258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750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366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2907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8873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01920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3454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4615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4233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9928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412256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9009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631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1245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88869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824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68369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00352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20919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0979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4302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9356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382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1727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4537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4814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20863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0405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4985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1970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3877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539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6368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7897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5836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7539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26772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97945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2780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63927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5300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039307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93881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27569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95336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39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4560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90143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47622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626165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3908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43236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96850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45919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57865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60420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054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914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6612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16741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01333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229826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86363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53557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26670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96150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22727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610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212737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425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1262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908712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06815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11604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030007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99902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5072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4636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397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Front Cover: Principles of Biochemistry, Eighth Edition by David L. Nelson, Michael M. Cox">
            <a:extLst>
              <a:ext uri="{FF2B5EF4-FFF2-40B4-BE49-F238E27FC236}">
                <a16:creationId xmlns:a16="http://schemas.microsoft.com/office/drawing/2014/main" id="{92A8FA5B-0EEC-45B3-81EF-D8E5CB06B87C}"/>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
        <p:nvSpPr>
          <p:cNvPr id="9" name="Text Placeholder 15">
            <a:extLst>
              <a:ext uri="{FF2B5EF4-FFF2-40B4-BE49-F238E27FC236}">
                <a16:creationId xmlns:a16="http://schemas.microsoft.com/office/drawing/2014/main" id="{4E589096-4EE9-426A-9F49-475C2C745CD1}"/>
              </a:ext>
            </a:extLst>
          </p:cNvPr>
          <p:cNvSpPr txBox="1">
            <a:spLocks/>
          </p:cNvSpPr>
          <p:nvPr/>
        </p:nvSpPr>
        <p:spPr>
          <a:xfrm>
            <a:off x="762000" y="5275264"/>
            <a:ext cx="3008313" cy="850899"/>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a:buNone/>
            </a:pPr>
            <a:r>
              <a:rPr lang="en-US" altLang="en-US" b="1" kern="0" dirty="0">
                <a:solidFill>
                  <a:srgbClr val="1D6E7D"/>
                </a:solidFill>
                <a:sym typeface="Arial" panose="020B0604020202020204" pitchFamily="34" charset="0"/>
              </a:rPr>
              <a:t>© 20</a:t>
            </a:r>
            <a:r>
              <a:rPr lang="en-US" altLang="en-US" b="1" kern="0" dirty="0">
                <a:solidFill>
                  <a:srgbClr val="1D6E7D"/>
                </a:solidFill>
              </a:rPr>
              <a:t>21</a:t>
            </a:r>
            <a:r>
              <a:rPr lang="en-US" altLang="en-US" b="1" kern="0" dirty="0">
                <a:solidFill>
                  <a:srgbClr val="1D6E7D"/>
                </a:solidFill>
                <a:sym typeface="Arial" panose="020B0604020202020204" pitchFamily="34" charset="0"/>
              </a:rPr>
              <a:t> Macmillan Learning</a:t>
            </a:r>
            <a:endParaRPr lang="en-AU" kern="0" dirty="0"/>
          </a:p>
        </p:txBody>
      </p:sp>
      <p:sp>
        <p:nvSpPr>
          <p:cNvPr id="2" name="Title 1">
            <a:extLst>
              <a:ext uri="{FF2B5EF4-FFF2-40B4-BE49-F238E27FC236}">
                <a16:creationId xmlns:a16="http://schemas.microsoft.com/office/drawing/2014/main" id="{4F05F64E-DF58-4027-8A4F-E6EC09F6DDF9}"/>
              </a:ext>
            </a:extLst>
          </p:cNvPr>
          <p:cNvSpPr>
            <a:spLocks noGrp="1"/>
          </p:cNvSpPr>
          <p:nvPr>
            <p:ph type="title"/>
          </p:nvPr>
        </p:nvSpPr>
        <p:spPr>
          <a:xfrm>
            <a:off x="533400" y="2746375"/>
            <a:ext cx="3886200" cy="1162050"/>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12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Biochemical Signaling</a:t>
            </a:r>
            <a:endParaRPr lang="en-AU" sz="3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8">
            <a:extLst>
              <a:ext uri="{FF2B5EF4-FFF2-40B4-BE49-F238E27FC236}">
                <a16:creationId xmlns:a16="http://schemas.microsoft.com/office/drawing/2014/main" id="{6BE00CD2-9B95-4D56-B551-1B4CA85C74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18968" y="408040"/>
            <a:ext cx="944962" cy="701101"/>
          </a:xfrm>
          <a:prstGeom prst="rect">
            <a:avLst/>
          </a:prstGeom>
        </p:spPr>
      </p:pic>
      <p:sp>
        <p:nvSpPr>
          <p:cNvPr id="2" name="Title 1">
            <a:extLst>
              <a:ext uri="{FF2B5EF4-FFF2-40B4-BE49-F238E27FC236}">
                <a16:creationId xmlns:a16="http://schemas.microsoft.com/office/drawing/2014/main" id="{3951C882-451B-4500-BFDE-25E2815274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8</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receive extracellular signals that determine progress through the cell division cycle, or trigger cell death—processes regulated by phosphorylation and dephosphorylation of key regulatory proteins.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88830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C9B71A7D-31D1-4A6C-ADB6-82A60C429F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9102" y="408993"/>
            <a:ext cx="944962" cy="701101"/>
          </a:xfrm>
          <a:prstGeom prst="rect">
            <a:avLst/>
          </a:prstGeom>
        </p:spPr>
      </p:pic>
      <p:sp>
        <p:nvSpPr>
          <p:cNvPr id="2" name="Title 1">
            <a:extLst>
              <a:ext uri="{FF2B5EF4-FFF2-40B4-BE49-F238E27FC236}">
                <a16:creationId xmlns:a16="http://schemas.microsoft.com/office/drawing/2014/main" id="{2289E073-F6D0-4454-970D-6AB662BC1A5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Plasma membrane receptors with an intracellular tyrosine kinase activity act through cascades of protein kinases to transduce signals about the metabolic state, including growth factors.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179706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F68D-0C0D-44EC-9C2A-635EDBB664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Receptor Tyrosine Kinases (RTKs)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57200" y="16002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receptor tyrosine kinases (RTKs)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family of plasma membrane receptors with protein kinase activity</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have an extracellular ligand binding domain and a cytoplasmic Tyr kinase domain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510358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27A9-F348-49FC-BF4F-9A553E8695BA}"/>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Stimulation of the Insulin Receptor Initiates a Cascade of Protein Phosphorylation Reactions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90525" y="2287524"/>
            <a:ext cx="8362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active insulin receptor protein (INSR) = a dimer of </a:t>
            </a:r>
            <a:r>
              <a:rPr lang="el-GR" sz="2400" i="1" dirty="0" err="1">
                <a:latin typeface="Arial" panose="020B0604020202020204" pitchFamily="34" charset="0"/>
                <a:cs typeface="Arial" panose="020B0604020202020204" pitchFamily="34" charset="0"/>
              </a:rPr>
              <a:t>αβ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monomers </a:t>
            </a:r>
          </a:p>
          <a:p>
            <a:pPr lvl="1"/>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subunits contain the insulin-binding domain</a:t>
            </a:r>
          </a:p>
          <a:p>
            <a:pPr lvl="1"/>
            <a:r>
              <a:rPr lang="en-US" sz="2400" dirty="0">
                <a:latin typeface="Arial" panose="020B0604020202020204" pitchFamily="34" charset="0"/>
                <a:cs typeface="Arial" panose="020B0604020202020204" pitchFamily="34" charset="0"/>
              </a:rPr>
              <a:t>intracellular domains of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subunits contain the protein kinase activity</a:t>
            </a:r>
          </a:p>
          <a:p>
            <a:pPr lvl="1"/>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74058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42F9-A3BB-4E72-B558-33D8A60EFE00}"/>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Activation of Tyrosine Kinase by Autophosphorylation</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152401" y="1621536"/>
            <a:ext cx="39623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autophosphorylation</a:t>
            </a:r>
            <a:r>
              <a:rPr lang="en-US" sz="2400" dirty="0">
                <a:latin typeface="Arial" panose="020B0604020202020204" pitchFamily="34" charset="0"/>
                <a:cs typeface="Arial" panose="020B0604020202020204" pitchFamily="34" charset="0"/>
              </a:rPr>
              <a:t> = each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subunit phosphorylates three essential Tyr residues near the C-terminus of the other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 </a:t>
            </a:r>
          </a:p>
          <a:p>
            <a:pPr lvl="1"/>
            <a:r>
              <a:rPr lang="en-US" sz="2400" dirty="0">
                <a:latin typeface="Arial" panose="020B0604020202020204" pitchFamily="34" charset="0"/>
                <a:cs typeface="Arial" panose="020B0604020202020204" pitchFamily="34" charset="0"/>
              </a:rPr>
              <a:t>opens the active site</a:t>
            </a:r>
          </a:p>
          <a:p>
            <a:pPr lvl="1"/>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our-part figure shows how the insulin-receptor tyrosine kinase is activated by autophosphorylation by showing the positioning of the inactive receptor with respect to the cell membrane in part a, an illustration showing the locations of bound insulin and phosphate with respect to the two Greek letter alpha subunits and the extracellular portions of two Greek letter beta subunits in part b, a close-up of the inactivate tyrosine kinase domain in part c, and a close-up of the active tyrosine kinase domain in part d.">
            <a:extLst>
              <a:ext uri="{FF2B5EF4-FFF2-40B4-BE49-F238E27FC236}">
                <a16:creationId xmlns:a16="http://schemas.microsoft.com/office/drawing/2014/main" id="{BB7826C3-8A02-E448-933A-AD27DB67E043}"/>
              </a:ext>
            </a:extLst>
          </p:cNvPr>
          <p:cNvPicPr>
            <a:picLocks noChangeAspect="1"/>
          </p:cNvPicPr>
          <p:nvPr/>
        </p:nvPicPr>
        <p:blipFill>
          <a:blip r:embed="rId3"/>
          <a:stretch>
            <a:fillRect/>
          </a:stretch>
        </p:blipFill>
        <p:spPr>
          <a:xfrm>
            <a:off x="4211665" y="1621536"/>
            <a:ext cx="4584863" cy="4812792"/>
          </a:xfrm>
          <a:prstGeom prst="rect">
            <a:avLst/>
          </a:prstGeom>
        </p:spPr>
      </p:pic>
    </p:spTree>
    <p:extLst>
      <p:ext uri="{BB962C8B-B14F-4D97-AF65-F5344CB8AC3E}">
        <p14:creationId xmlns:p14="http://schemas.microsoft.com/office/powerpoint/2010/main" val="3297500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EB28-5830-4BAA-ADD2-7D5C8638C0E2}"/>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Regulation of Gene Expression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by Insulin</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152401" y="1621536"/>
            <a:ext cx="3962399" cy="485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insulin receptor substrate 1 (IRS1)</a:t>
            </a:r>
            <a:r>
              <a:rPr lang="en-US" sz="2400" dirty="0">
                <a:latin typeface="Arial" panose="020B0604020202020204" pitchFamily="34" charset="0"/>
                <a:cs typeface="Arial" panose="020B0604020202020204" pitchFamily="34" charset="0"/>
              </a:rPr>
              <a:t> = becomes the point of nucleation for a complex of proteins that carry the message from the receptor to end targets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SH2 </a:t>
            </a:r>
            <a:r>
              <a:rPr lang="en-US" sz="2400" dirty="0">
                <a:latin typeface="Arial" panose="020B0604020202020204" pitchFamily="34" charset="0"/>
                <a:cs typeface="Arial" panose="020B0604020202020204" pitchFamily="34" charset="0"/>
              </a:rPr>
              <a:t>domain = binds  phosphorylated Tyr residues in a protein partner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upper right cell is shown with the cytosol labeled and the upper right side of the nucleus visible at the lower left. Text above a receptor in the membrane reads, insulin receptor binds insulin and undergoes autophosphorylation on its carboxyl-terminal T y r residues. The receptor has two light red strands that run through the plasma membrane and cross beneath it, where each forms a light blue sphere with a rounded rectangular cutout in the part facing outward. There are three green circles labeled P attached to each light blue sphere. Above the membrane, the thin vertical strands widen. The right-hand strand is labeled Greek letter alpha and curves around to the back. The left-hand strand is labeled Greek letter beta and curves around toward the front, with a red sphere labeled insulin between the back and front pieces at the top. Text reads, insulin receptor phosphorylates I R S 1 on its T y r residues. An orange oval labeled I R S 1 has an arrow pointing up to the circles labeled P bound to the blue spheres at the bottom of the receptor and a second arrow points away to a similar orange circle bonded to three green circles labeled P. Text reads, S H 2 domain of G r b 2 binds to P bond T y r of I R S 1. S o s binds to G r b 2, then to R a s, causing G D P release and G T P binding to R a s. The right-hand P bonded to the orange oval labeled I R S 1 fits into the left side of an irregular gray rectangle labeled G r b 2. The right side of G r b 2 fits into the left side of S o s, which resembles a gray rectangle that is wider at its upper and lower left sides and rounded on the right side where it fits against a green circle labeled R a s. Below R a s, there is a light blue structure labeled R a f-1 that resembles an inverted, blunt pyramid that is rounded above to fit against R a s. R a s has a green thread extending into the plasma membrane to its right. G T P has an arrow pointing to R a s, from which an arrow points to G D P. Accompanying text reads, activated R a s binds and activates R a f-1. A diamond-shaped light blue structure labeled M E K has a curved arrow that runs to R a f-1 and then to a similar diamond-shaped light blue structure with two green circles labeled P attached to its right side. Accompanying text reads, R a f-1 phosphorylates M E K on two S e r residues, activating it. M E K phosphorylates E R K on a T h r and a T y r residue, activating it. A light blue oval labeled E R K has an arrow that curves past M E K with two attached Ps to a light blue oval labeled E R K with two green circles labeled P attached to its right side. Accompanying text reads, E R K moves into the nucleus and phosphorylates nuclear transcription factors such as E l k 1, activating them. An arrow points from E R K with two P to a similar molecule inside the nucleus. A double stranded piece of D N A is shown below. Two pieces that resemble curved orange rectangles that bend down, then up, then down, are labeled S R F and E l k 1. Double-headed arrows run from each of these past E R K with 2 P to similar structures joined together, with S R F on the left and E l k 1 on the right with its right side bonded to a green circle labeled P, on top of the double helix of D N A. A vertical arrow points down from D N A and then to the right, where a green arrow of m R N A is shown with a curved arrow pointing to protein. A white circle is shown below. Accompanying text reads, phosphorylated E L k 1 joins S R F to stimulate the transcription and translation of a set of genes needed for cell division.">
            <a:extLst>
              <a:ext uri="{FF2B5EF4-FFF2-40B4-BE49-F238E27FC236}">
                <a16:creationId xmlns:a16="http://schemas.microsoft.com/office/drawing/2014/main" id="{A4FAEA2A-749D-CF4F-9555-E2EA2E80AD49}"/>
              </a:ext>
            </a:extLst>
          </p:cNvPr>
          <p:cNvPicPr>
            <a:picLocks noChangeAspect="1"/>
          </p:cNvPicPr>
          <p:nvPr/>
        </p:nvPicPr>
        <p:blipFill>
          <a:blip r:embed="rId3"/>
          <a:stretch>
            <a:fillRect/>
          </a:stretch>
        </p:blipFill>
        <p:spPr>
          <a:xfrm>
            <a:off x="4848660" y="1721009"/>
            <a:ext cx="3962400" cy="5004336"/>
          </a:xfrm>
          <a:prstGeom prst="rect">
            <a:avLst/>
          </a:prstGeom>
        </p:spPr>
      </p:pic>
    </p:spTree>
    <p:extLst>
      <p:ext uri="{BB962C8B-B14F-4D97-AF65-F5344CB8AC3E}">
        <p14:creationId xmlns:p14="http://schemas.microsoft.com/office/powerpoint/2010/main" val="36664016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03D5-6E6B-4379-9C94-754FA9350719}"/>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Raf-1, MEK, and ERK Are Members of Larger Families</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6002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ERK is in the </a:t>
            </a:r>
            <a:r>
              <a:rPr lang="en-US" sz="2400" b="1" dirty="0">
                <a:latin typeface="Arial" panose="020B0604020202020204" pitchFamily="34" charset="0"/>
                <a:cs typeface="Arial" panose="020B0604020202020204" pitchFamily="34" charset="0"/>
              </a:rPr>
              <a:t>MAPK </a:t>
            </a:r>
            <a:r>
              <a:rPr lang="en-US" sz="2400" dirty="0">
                <a:latin typeface="Arial" panose="020B0604020202020204" pitchFamily="34" charset="0"/>
                <a:cs typeface="Arial" panose="020B0604020202020204" pitchFamily="34" charset="0"/>
              </a:rPr>
              <a:t>family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itogen-</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ctivated </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rotein </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inases)</a:t>
            </a:r>
          </a:p>
          <a:p>
            <a:pPr lvl="1"/>
            <a:r>
              <a:rPr lang="en-US" sz="2400" dirty="0">
                <a:latin typeface="Arial" panose="020B0604020202020204" pitchFamily="34" charset="0"/>
                <a:cs typeface="Arial" panose="020B0604020202020204" pitchFamily="34" charset="0"/>
              </a:rPr>
              <a:t>specific for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MEK is in the MAP kinase kinase (MAPKK) family </a:t>
            </a:r>
          </a:p>
          <a:p>
            <a:pPr lvl="1"/>
            <a:r>
              <a:rPr lang="en-US" sz="2400" dirty="0">
                <a:latin typeface="Arial" panose="020B0604020202020204" pitchFamily="34" charset="0"/>
                <a:cs typeface="Arial" panose="020B0604020202020204" pitchFamily="34" charset="0"/>
              </a:rPr>
              <a:t>activates the MAP kinase </a:t>
            </a:r>
          </a:p>
          <a:p>
            <a:pPr lvl="1"/>
            <a:r>
              <a:rPr lang="en-US" sz="2400" dirty="0">
                <a:latin typeface="Arial" panose="020B0604020202020204" pitchFamily="34" charset="0"/>
                <a:cs typeface="Arial" panose="020B0604020202020204" pitchFamily="34" charset="0"/>
              </a:rPr>
              <a:t>phosphorylates both Ser and Try residues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Raf-1</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in the MAP kinase kinase kinase (MAPKKK) family</a:t>
            </a:r>
          </a:p>
          <a:p>
            <a:pPr lvl="1"/>
            <a:r>
              <a:rPr lang="en-US" sz="2400" dirty="0">
                <a:latin typeface="Arial" panose="020B0604020202020204" pitchFamily="34" charset="0"/>
                <a:cs typeface="Arial" panose="020B0604020202020204" pitchFamily="34" charset="0"/>
              </a:rPr>
              <a:t>activates the MAP kinase kinase </a:t>
            </a:r>
          </a:p>
          <a:p>
            <a:pPr lvl="1"/>
            <a:r>
              <a:rPr lang="en-US" sz="2400" dirty="0">
                <a:latin typeface="Arial" panose="020B0604020202020204" pitchFamily="34" charset="0"/>
                <a:cs typeface="Arial" panose="020B0604020202020204" pitchFamily="34" charset="0"/>
              </a:rPr>
              <a:t>specific for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8067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16C3320-6605-4074-AB7B-B49DBAC309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9102" y="408993"/>
            <a:ext cx="944962" cy="701101"/>
          </a:xfrm>
          <a:prstGeom prst="rect">
            <a:avLst/>
          </a:prstGeom>
        </p:spPr>
      </p:pic>
      <p:sp>
        <p:nvSpPr>
          <p:cNvPr id="2" name="Title 1">
            <a:extLst>
              <a:ext uri="{FF2B5EF4-FFF2-40B4-BE49-F238E27FC236}">
                <a16:creationId xmlns:a16="http://schemas.microsoft.com/office/drawing/2014/main" id="{15F9E55B-EF82-420B-BD48-CE54B2FEA61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Plasma membrane receptors with an intracellular tyrosine kinase activity act through cascades of protein kinases to transduce signals about the metabolic state, including growth factors.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9431116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D828E-B07B-4516-9C5D-1D98568CF9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MAPK Cascades</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6002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MAPK cascades </a:t>
            </a:r>
            <a:r>
              <a:rPr lang="en-US" sz="2400" dirty="0">
                <a:latin typeface="Arial" panose="020B0604020202020204" pitchFamily="34" charset="0"/>
                <a:cs typeface="Arial" panose="020B0604020202020204" pitchFamily="34" charset="0"/>
              </a:rPr>
              <a:t>= mediate signaling initiated by a variety of growth factors  </a:t>
            </a:r>
          </a:p>
          <a:p>
            <a:pPr lvl="1"/>
            <a:r>
              <a:rPr lang="en-US" sz="2400" dirty="0">
                <a:latin typeface="Arial" panose="020B0604020202020204" pitchFamily="34" charset="0"/>
                <a:cs typeface="Arial" panose="020B0604020202020204" pitchFamily="34" charset="0"/>
              </a:rPr>
              <a:t>amplify the initial signal by many orders of magnitude</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20063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1045-728F-455F-87BA-2EA61388996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Membrane Phospholipid PIP</a:t>
            </a:r>
            <a:r>
              <a:rPr lang="en-US" altLang="en-US" sz="3400" baseline="-25000" dirty="0">
                <a:solidFill>
                  <a:srgbClr val="4E4CB4"/>
                </a:solidFill>
                <a:latin typeface="Arial" panose="020B0604020202020204" pitchFamily="34" charset="0"/>
                <a:cs typeface="Arial" panose="020B0604020202020204" pitchFamily="34" charset="0"/>
              </a:rPr>
              <a:t>3</a:t>
            </a:r>
            <a:r>
              <a:rPr lang="en-US" altLang="en-US" sz="3400" dirty="0">
                <a:solidFill>
                  <a:srgbClr val="4E4CB4"/>
                </a:solidFill>
                <a:latin typeface="Arial" panose="020B0604020202020204" pitchFamily="34" charset="0"/>
                <a:cs typeface="Arial" panose="020B0604020202020204" pitchFamily="34" charset="0"/>
              </a:rPr>
              <a:t> Functions at a Branch in Insulin Signaling</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9042" y="1998166"/>
            <a:ext cx="28389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activation of PI3K by phosphorylated IRS1 initiates movement of GLUT4 to the plasma membrane and activation of glycogen synthase</a:t>
            </a:r>
          </a:p>
          <a:p>
            <a:endParaRPr lang="en-US" sz="2400" dirty="0"/>
          </a:p>
        </p:txBody>
      </p:sp>
      <p:pic>
        <p:nvPicPr>
          <p:cNvPr id="3" name="Picture 2" descr="A plasma membrane runs in a wavy vertical line. A white circle is to the left of a text box reading, G S K 3, inactivated by phosphorylation, cannot converted glycogen synthase (G S) to its inactive form by phosphorylation, so G S remains active. A purple oval labeled G S (inactive) below is bonded to a red circle labeled P to its right. An arrow points to it from a purple oval labeled G S (active) below that has short lines radiating in all directions. An arrow points down from G S active to text reading glycogen above a box reading, synthesis of glycogen from glucose is accelerated. There is a white circle to the left of this text box as well. Next to the upward arrow from G S (active) to G S (inactive), there is a yellow rectangle labeled G S K 3 (active) with short radiating lines from all sides and an arrow that curves past a blue protein labeled P K B that is rounded on the left, bonded to a green circle labeled P on the left, and curved on the right to fit around a green circle labeled P that is attached to a red sphere labeled P I P subscript 3 aligned with the light blue phosphate heads on the inner side of the membrane with two red tails extending into the membrane. Above, an orange oval labeled I R S 1 is bonded to three green circles labeled P. The right-hand P fits into a curve in the upper left side of a roughly rectangular gray protein with curved sides labeled P I 3 K. Accompanying text reads, I R S 1, phosphorylated by the insulin receptor, activates P I 3 K by binding to its S H 2 domain. To the right of P I 3 K, a red sphere labeled P I P subscript 2 is aligned with the light blue phosphate heads on the inner phosphate layer of the membrane and has two red tails extending into the membrane. Below, there is the rounded light blue protein labeled P K B is bonded to a green circle labeled P to its upper left and is curved to fit against a green circle labeled P to its right that is connected to P I P subscript 3 in the membrane. Accompanying text reads, P K B bound to P I P subscript 3 is phosphorylated by P D K 1 (not shown). Thus activated, P K B phosphorylated G S K 3 on a S e r residue, inactivating it. A dashed arrow points down between a green circle labeled R a b on the left and a green circle labeled R A C 1 to the right to an arrow pointing from a vesicle on the left to a region of plasma membrane with two channels on the right. The vesicle has one channel open to the inside and one channel open to the outside. The top channel in the membrane is labeled G L U T 4 and has two curved bars on its sides that each curve away from the center of the channel on the outside of the membrane, opening it to the outside. A light blue hexagon is shown between the two sides where they begin to separate. The bottom channel is open toward the inside. A blue hexagon labeled glucose has an arrow pointing to a glucose hexagon within the cell. Accompanying text reads, P K B, acting through G proteins R A C 1 and R a b, stimulates movement of glucose transporter G L U T 4 from internal vesicles to the plasma membrane, increasing the uptake of glucose.">
            <a:extLst>
              <a:ext uri="{FF2B5EF4-FFF2-40B4-BE49-F238E27FC236}">
                <a16:creationId xmlns:a16="http://schemas.microsoft.com/office/drawing/2014/main" id="{7748F6E6-ADDB-6649-91C3-B49253EDD7F9}"/>
              </a:ext>
            </a:extLst>
          </p:cNvPr>
          <p:cNvPicPr>
            <a:picLocks noChangeAspect="1"/>
          </p:cNvPicPr>
          <p:nvPr/>
        </p:nvPicPr>
        <p:blipFill>
          <a:blip r:embed="rId3"/>
          <a:stretch>
            <a:fillRect/>
          </a:stretch>
        </p:blipFill>
        <p:spPr>
          <a:xfrm>
            <a:off x="3188208" y="2072203"/>
            <a:ext cx="5725414" cy="4345996"/>
          </a:xfrm>
          <a:prstGeom prst="rect">
            <a:avLst/>
          </a:prstGeom>
        </p:spPr>
      </p:pic>
    </p:spTree>
    <p:extLst>
      <p:ext uri="{BB962C8B-B14F-4D97-AF65-F5344CB8AC3E}">
        <p14:creationId xmlns:p14="http://schemas.microsoft.com/office/powerpoint/2010/main" val="8488527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2E50-5A19-4472-B8F4-B97A4D63EC7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PIP</a:t>
            </a:r>
            <a:r>
              <a:rPr lang="en-US" altLang="en-US" baseline="-25000" dirty="0">
                <a:solidFill>
                  <a:schemeClr val="tx1"/>
                </a:solidFill>
                <a:latin typeface="Arial" panose="020B0604020202020204" pitchFamily="34" charset="0"/>
                <a:cs typeface="Arial" panose="020B0604020202020204" pitchFamily="34" charset="0"/>
              </a:rPr>
              <a:t>3</a:t>
            </a:r>
            <a:r>
              <a:rPr lang="en-US" altLang="en-US" dirty="0">
                <a:solidFill>
                  <a:schemeClr val="tx1"/>
                </a:solidFill>
                <a:latin typeface="Arial" panose="020B0604020202020204" pitchFamily="34" charset="0"/>
                <a:cs typeface="Arial" panose="020B0604020202020204" pitchFamily="34" charset="0"/>
              </a:rPr>
              <a:t> Formation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and Breakdown</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600201"/>
            <a:ext cx="861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once activated, PI3K converts the membrane lipid PIP</a:t>
            </a:r>
            <a:r>
              <a:rPr lang="en-US" sz="2400" baseline="-25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to PIP</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by the transfer of a phosphoryl group from ATP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osphatidylinositol 4,5-bisphosphate (P I P subscript 2) has a chair conformation of a six-membered ring with the carbons numbered and with the following substituents: C 1 is up-equatorial bonded to O bonded to P double bonded to O to the right, bonded to O minus to the left, and bonded to O above bonded to C H 2 at the left side of a three-carbon chain with the second carbon bonded to H and to O above bonded to C double bonded to O and further bonded to C bonded to R superscript 2 and the third carbon bonded to 2 H and to O above bonded to C double bonded to O and further bonded to C bonded to R superscript 1; C 2 is up-axial bonded to O H; C 3 is up-equatorial bonded to red highlighted O H; C 4 is down-equatorial bonded to O bonded to P bonded to O minus to the right and below and double bonded to O to the left; C 5 is down-equatorial bonded to O bonded to P double bonded to O above and bonded to O minus to the right and below; and C 6 is down-equatorial bonded to O H. An arrow curves right above an irregularly-shaped gray protein labeled P I 3 K with short lines radiating out from all sides. A curved arrow above shows that A T P is added and A D P is removed. The product is phosphatidylinositol 3,4,5-triphosphate (P I P subscript 3). It has a similar structure except that C 3 of the ring is up-axial bonded to O bonded to P bonded to O minus above and to the left and double bonded to O below and C 1 is up-equatorial bonded to O bonded to P double bonded to O to the right, bonded to O minus to the left, and bonded to O above bonded to C H 2 at the right side of a three-carbon chain with the second carbon bonded to H and to O above bonded to C double bonded to O and further bonded to C bonded to R superscript 2 and the third carbon bonded to 2 H and to O above bonded to C double bonded to O and further bonded to C bonded to R superscript 1. A curved arrow labeled P T E N curves back to P I P subscript 2 with an arrow branching away from it to show that red highlighted P subscript i is lost.">
            <a:extLst>
              <a:ext uri="{FF2B5EF4-FFF2-40B4-BE49-F238E27FC236}">
                <a16:creationId xmlns:a16="http://schemas.microsoft.com/office/drawing/2014/main" id="{52AF9ABB-641C-F446-A759-82E57AF18494}"/>
              </a:ext>
            </a:extLst>
          </p:cNvPr>
          <p:cNvPicPr>
            <a:picLocks noChangeAspect="1"/>
          </p:cNvPicPr>
          <p:nvPr/>
        </p:nvPicPr>
        <p:blipFill>
          <a:blip r:embed="rId3"/>
          <a:stretch>
            <a:fillRect/>
          </a:stretch>
        </p:blipFill>
        <p:spPr>
          <a:xfrm>
            <a:off x="1676400" y="2667000"/>
            <a:ext cx="6542087" cy="3408722"/>
          </a:xfrm>
          <a:prstGeom prst="rect">
            <a:avLst/>
          </a:prstGeom>
        </p:spPr>
      </p:pic>
    </p:spTree>
    <p:extLst>
      <p:ext uri="{BB962C8B-B14F-4D97-AF65-F5344CB8AC3E}">
        <p14:creationId xmlns:p14="http://schemas.microsoft.com/office/powerpoint/2010/main" val="3563453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CA657333-925D-45C8-823B-B10F2297DD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80D0EE96-3B3F-46F1-98B7-82540EE7CE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8794879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3586-71B8-4688-9275-047AD95A11C8}"/>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Time Course of </a:t>
            </a:r>
            <a:r>
              <a:rPr lang="en-US" altLang="en-US" dirty="0" err="1">
                <a:solidFill>
                  <a:schemeClr val="tx1"/>
                </a:solidFill>
                <a:latin typeface="Arial" panose="020B0604020202020204" pitchFamily="34" charset="0"/>
                <a:cs typeface="Arial" panose="020B0604020202020204" pitchFamily="34" charset="0"/>
              </a:rPr>
              <a:t>Phosphorylations</a:t>
            </a:r>
            <a:r>
              <a:rPr lang="en-US" altLang="en-US" dirty="0">
                <a:solidFill>
                  <a:schemeClr val="tx1"/>
                </a:solidFill>
                <a:latin typeface="Arial" panose="020B0604020202020204" pitchFamily="34" charset="0"/>
                <a:cs typeface="Arial" panose="020B0604020202020204" pitchFamily="34" charset="0"/>
              </a:rPr>
              <a:t> Triggered by Insulin</a:t>
            </a:r>
            <a:endParaRPr lang="en-AU" dirty="0"/>
          </a:p>
        </p:txBody>
      </p:sp>
      <p:pic>
        <p:nvPicPr>
          <p:cNvPr id="4" name="Picture 3" descr="Each graph plots fold change on the vertical axis and time in minutes on the horizontal axis. I N S R space Y 1179: The horizontal axis ranges from 0 to 30, labeled in increments of 5, and the vertical axis ranges from 0 to 20, labeled in varying increments. The curve begins at (0, 0.9) and four points are plotted with error bars as follows: (5, 18 plus or minus 1), (10, 16 plus or minus 2), (15, 8 plus or minus 5), (30, 6 plus or minus 3); I R S 2 space Y 628: The horizontal axis ranges from 0 to 30, labeled in increments of 5, and the vertical axis ranges from 0 to 15, labeled in varying increments. The curve begins at (0, 0.9) and four points are plotted with error bars as follows: (5, 12 plus or minus 4), (10, 13 plus or minus 2), (15, 10 plus or minus 4), (30, 7 plus or minus 0.5); P K C Greek letter beta space S 660: The horizontal axis ranges from 0 to 30, labeled in increments of 5, and the vertical axis ranges from 0 to 5, labeled in varying increments. The curve begins at (0, 0.9) and four points are plotted with error bars as follows: (5, 1.9 plus or minus 0.5), (10, 3.5 plus or minus 1.5), (15, 2.5 plus or minus 0.5), (30, 1.5 plus or minus 0.5); S o s 1 space S 1120: The horizontal axis ranges from 0 to 10, labeled in varying increments, and the vertical axis ranges from 0 to 3, labeled in varying increments. The curve begins at (0, 0.9) and seven points are plotted with error bars as follows: (0.5, 1.5 plus or minus 0.1), (1, 1.45 plus or minus 0.2), (2, 1.14 plus or minus 0.4), (3, 1.5 plus or minus 0.3), (4, 1.9 plus or minus 0.6), (6, 1.5 plus or minus 0.4), (10, 1.13 plus or minus 0.4); G a b 2 space S 2 11: The horizontal axis ranges from 0 to 10, labeled in varying increments, and the vertical axis ranges from 0 to 3, labeled in varying increments. The curve begins at (0, 0.9) and five points are plotted with error bars as follows: (0.5, 1.4 plus or minus 0.2), (1, 2.2 plus or minus 0.2), (2, 2.1 plus or minus 0.4), (4, 2.2 plus or minus 0.3), (10, 2.0 plus or minus 0.1); and E R K 1 space T 203/Y 205: The horizontal axis ranges from 0 to 10, labeled in varying increments, and the vertical axis ranges from 0 to 3, labeled in varying increments. The curve begins at (0, 0.9) and seven points are plotted with error bars as follows: (0.5, 2.8 plus or minus 0.2), (1, 2.8 plus or minus 0.3), (2, 2.0 plus or minus 0.3), (3, 2.4 plus or minus 0.3); (4, 2.4 plus or minus 0.4), (6, 1.9 plus or minus 0.1), (10, 2.0 plus or minus 0.6). All data are approximate.">
            <a:extLst>
              <a:ext uri="{FF2B5EF4-FFF2-40B4-BE49-F238E27FC236}">
                <a16:creationId xmlns:a16="http://schemas.microsoft.com/office/drawing/2014/main" id="{1C6E2B10-6E77-C94C-86C6-573F2BAB9218}"/>
              </a:ext>
            </a:extLst>
          </p:cNvPr>
          <p:cNvPicPr>
            <a:picLocks noChangeAspect="1"/>
          </p:cNvPicPr>
          <p:nvPr/>
        </p:nvPicPr>
        <p:blipFill>
          <a:blip r:embed="rId3"/>
          <a:stretch>
            <a:fillRect/>
          </a:stretch>
        </p:blipFill>
        <p:spPr>
          <a:xfrm>
            <a:off x="409447" y="1752600"/>
            <a:ext cx="8325106" cy="4495800"/>
          </a:xfrm>
          <a:prstGeom prst="rect">
            <a:avLst/>
          </a:prstGeom>
        </p:spPr>
      </p:pic>
    </p:spTree>
    <p:extLst>
      <p:ext uri="{BB962C8B-B14F-4D97-AF65-F5344CB8AC3E}">
        <p14:creationId xmlns:p14="http://schemas.microsoft.com/office/powerpoint/2010/main" val="14634380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 P 4">
            <a:extLst>
              <a:ext uri="{FF2B5EF4-FFF2-40B4-BE49-F238E27FC236}">
                <a16:creationId xmlns:a16="http://schemas.microsoft.com/office/drawing/2014/main" id="{7E7602FA-3A25-4AA7-965F-8119242ECF7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9102" y="408993"/>
            <a:ext cx="944962" cy="701101"/>
          </a:xfrm>
          <a:prstGeom prst="rect">
            <a:avLst/>
          </a:prstGeom>
        </p:spPr>
      </p:pic>
      <p:sp>
        <p:nvSpPr>
          <p:cNvPr id="2" name="Title 1">
            <a:extLst>
              <a:ext uri="{FF2B5EF4-FFF2-40B4-BE49-F238E27FC236}">
                <a16:creationId xmlns:a16="http://schemas.microsoft.com/office/drawing/2014/main" id="{41AB5F05-7A26-47C2-985B-9AE183A2EE3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Plasma membrane receptors with an intracellular tyrosine kinase activity act through cascades of protein kinases to transduce signals about the metabolic state, including growth factors.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6608281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02F2-A227-4169-8EDF-3BC1351B1F61}"/>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The Insulin Receptor Is A Prototype for Receptor Tyrosine Kinases</a:t>
            </a:r>
            <a:endParaRPr lang="en-AU" dirty="0"/>
          </a:p>
        </p:txBody>
      </p:sp>
      <p:pic>
        <p:nvPicPr>
          <p:cNvPr id="4" name="Picture 3" descr="The key shows that a long light blue rectangle with rounded corners is a tyrosine kinase domain, a similar yellow rectangle is a C y s-rich domain, a similar orange rectangle is a L e u-rich domain, a purple rectangle with rounded corners and about one-third of the length is an I g-like domain, and a green elongated circle is an A s p/G l u-rich region. The receptor tyrosine kinases are shown with the ligand-binding domain above a horizontal membrane. The area above the membrane is labeled outside and the area inside the membrane is labeled inside. I N S R: two long light blue rectangles each have short black threads above and below with the threads above running through the membrane to join to the bottoms of the left and right side orange rectangles of a set of four orange rectangles labeled Greek letter beta, each joined with the next by a tiny black thread, and with the outer two positioned slightly lower than the inner two. The inner two orange rectangles each have a short black thread to a yellow rectangle above labeled Greek letter alpha that angles diagonally to the outside to connect by a short black thread to another orange rectangle. V E G F R: a short light blue rectangle has a short black thread below and a short black thread above that joins it to another light blue rectangle that has a black thread that runs through the membrane to join to the bottom short purple rectangle of a vertical chain of seven short purple rectangles with a short black thread extending up from the last one. P D G F R: a short light blue rectangle has a short black thread below and a short black thread above that joins it to another light blue rectangle that has a black thread that runs through the membrane to join to the bottom short purple rectangle of a vertical chain of five short purple rectangles with a short black thread extending up from the last one. E G F R: a light blue rectangle has a short black thread below and a short black thread above that joins it to another light blue rectangle that has a black thread that runs through the membrane to join to a yellow rectangle connected by a black thread to an orange rectangle connected by a black thread to a yellow rectangle connected to another orange rectangle. T r k A: a light blue rectangle has a short black thread below and a short black thread above that joins it to a small purple rectangle above joined by a black thread to another small purple rectangle joined by another black thread to an orange rectangle above with a black thread extending above it. F G F R: a short light blue rectangle has a very short black thread below and a short black thread above that joins it to another short light blue rectangle that has a black thread that runs through the membrane to join to a small purple rectangle above joined by a black thread to a small purple rectangle joined by a black thread to a green circle joined by a black thread to a small purple rectangle with a black thread extending above it.">
            <a:extLst>
              <a:ext uri="{FF2B5EF4-FFF2-40B4-BE49-F238E27FC236}">
                <a16:creationId xmlns:a16="http://schemas.microsoft.com/office/drawing/2014/main" id="{41635561-C0BA-444E-9068-D1746F2B864E}"/>
              </a:ext>
            </a:extLst>
          </p:cNvPr>
          <p:cNvPicPr>
            <a:picLocks noChangeAspect="1"/>
          </p:cNvPicPr>
          <p:nvPr/>
        </p:nvPicPr>
        <p:blipFill>
          <a:blip r:embed="rId3"/>
          <a:stretch>
            <a:fillRect/>
          </a:stretch>
        </p:blipFill>
        <p:spPr>
          <a:xfrm>
            <a:off x="1815041" y="1600200"/>
            <a:ext cx="5513917" cy="4572000"/>
          </a:xfrm>
          <a:prstGeom prst="rect">
            <a:avLst/>
          </a:prstGeom>
        </p:spPr>
      </p:pic>
    </p:spTree>
    <p:extLst>
      <p:ext uri="{BB962C8B-B14F-4D97-AF65-F5344CB8AC3E}">
        <p14:creationId xmlns:p14="http://schemas.microsoft.com/office/powerpoint/2010/main" val="28479921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408" y="299423"/>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5BAF4C-9F88-4A0E-B75F-EF82A2F50D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There is a high degree of evolutionary conservation of signaling proteins and transduction mechanisms across the animal phyla. </a:t>
            </a:r>
            <a:r>
              <a:rPr lang="en-US" sz="2400" dirty="0">
                <a:latin typeface="Arial" panose="020B0604020202020204" pitchFamily="34" charset="0"/>
                <a:cs typeface="Arial" panose="020B0604020202020204" pitchFamily="34" charset="0"/>
              </a:rPr>
              <a:t>At least a billion years of evolution have passed since the plant and animal branches of the eukaryotes diverged, which is reflected in the differences in signaling mechanisms used in the two kingdoms. We focus here on the animal kingdom. </a:t>
            </a:r>
          </a:p>
          <a:p>
            <a:endParaRPr lang="en-US" sz="2400" dirty="0"/>
          </a:p>
        </p:txBody>
      </p:sp>
    </p:spTree>
    <p:extLst>
      <p:ext uri="{BB962C8B-B14F-4D97-AF65-F5344CB8AC3E}">
        <p14:creationId xmlns:p14="http://schemas.microsoft.com/office/powerpoint/2010/main" val="6091936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CCEB-5FB0-48BD-A976-517E1631B9A4}"/>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Evolution of Insulin Receptor Signaling Machinery</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8288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regulatory machinery: </a:t>
            </a:r>
          </a:p>
          <a:p>
            <a:pPr lvl="1"/>
            <a:r>
              <a:rPr lang="en-US" sz="2400" dirty="0">
                <a:latin typeface="Arial" panose="020B0604020202020204" pitchFamily="34" charset="0"/>
                <a:cs typeface="Arial" panose="020B0604020202020204" pitchFamily="34" charset="0"/>
              </a:rPr>
              <a:t>allows for amplification of the insulin signal</a:t>
            </a:r>
          </a:p>
          <a:p>
            <a:pPr lvl="1"/>
            <a:r>
              <a:rPr lang="en-US" sz="2400" dirty="0">
                <a:latin typeface="Arial" panose="020B0604020202020204" pitchFamily="34" charset="0"/>
                <a:cs typeface="Arial" panose="020B0604020202020204" pitchFamily="34" charset="0"/>
              </a:rPr>
              <a:t>provides for the integration of signals from different receptors </a:t>
            </a:r>
          </a:p>
          <a:p>
            <a:pPr lvl="1"/>
            <a:r>
              <a:rPr lang="en-US" sz="2400" dirty="0">
                <a:latin typeface="Arial" panose="020B0604020202020204" pitchFamily="34" charset="0"/>
                <a:cs typeface="Arial" panose="020B0604020202020204" pitchFamily="34" charset="0"/>
              </a:rPr>
              <a:t>can trigger two or more signaling pathways </a:t>
            </a:r>
          </a:p>
          <a:p>
            <a:pPr lvl="1"/>
            <a:r>
              <a:rPr lang="en-US" sz="2400" dirty="0">
                <a:latin typeface="Arial" panose="020B0604020202020204" pitchFamily="34" charset="0"/>
                <a:cs typeface="Arial" panose="020B0604020202020204" pitchFamily="34" charset="0"/>
              </a:rPr>
              <a:t>involves closely related IRS proteins, each with its own characteristic tissue distribution and function</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373959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CF53-959B-4301-B0CC-963F1D314C3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Cross Talk among Signaling Systems Is Common and Complex</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36148" y="1696738"/>
            <a:ext cx="29151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extensive interconnections among signaling pathways allow integration and fine-tuning of multiple hormonal effects</a:t>
            </a:r>
          </a:p>
          <a:p>
            <a:endParaRPr lang="en-US" sz="2400" dirty="0"/>
          </a:p>
        </p:txBody>
      </p:sp>
      <p:pic>
        <p:nvPicPr>
          <p:cNvPr id="4" name="Picture 3" descr="A horizontal piece of membrane runs across the top of the illustration and the upper left of a nucleus is visible below as a dashed nuclear envelope with cytosol above and nucleus below. An insulin receptor has two light red strands that run through the plasma membrane and cross beneath it, where each forms a light blue sphere with a rounded rectangular cutout in the part facing outward. There are three green circles labeled P attached to each light blue sphere. Above the membrane, the thin vertical strands widen. The right-hand strand is labeled Greek letter alpha and curves around to the back. The left-hand strand is labeled Greek letter beta and curves around toward the front, with a red sphere labeled insulin between the back and front pieces at the top. An arrow points from one of the phosphates to a red circle labeled P that extends down from Y in a red strand extending horizontally from the lower left side of a rectangular structure labeled G P C R that contains a thread that loops up and down. The red circle labeled P is just above a brown structure that is roughly rectangular but curved around the P, narrower on the right, and rounded to fit against the concave left side of an adjacent gray protein labeled G r b 2. G r b 2 has a right side with a concavity into which fits a protrusion from an adjacent gray protein labeled S o s that has a concavity on its right side that fits against a green circle labeled R a s. A light blue protein beneath labeled R a f-1 curves up on either side of R a s. An arrow points from this light blue protein to a light blue diamond labeled M E K from which an arrow points to a blue oval labeled E R K from which an arrow points into the nucleus to text reading, altered gene expression. Another green circle labeled P attached to the bottom of the insulin receptor has an arrow pointing to an orange oval labeled I R S 1 from with an arrow points to a purple protein labeled P K B that is roughly triangular with rounded sides and a concave base. Two arrows point from P K B to two red circles labeled P bonded to two S in a horizontal strand extending from the lower left of a Greek letter beta-adrenergic receptor, which is a light blue rectangle that crosses the membrane and contains a thread that loops up and down. The red thread extending from the lower left of the Greek letter beta-adrenergic receptor has two Ss, both bonded to red circles labeled P as previously described, and then two Ys that are each bonded to red circles labeled P. Arrows point from two green circles labeled P bonded to the blue circles at the bottom of the insulin receptor to the two red circles labeled P bonded to Y. To the right of the Greek letter beta-adrenergic receptor, there is a rounded invagination in the membrane containing a similar Greek letter beta-adrenergic receptor. A dashed line points from the first Greek letter beta-adrenergic receptor to the one in the invagination. Text below reads, G P C R internalization, reduced G P C R responsiveness.">
            <a:extLst>
              <a:ext uri="{FF2B5EF4-FFF2-40B4-BE49-F238E27FC236}">
                <a16:creationId xmlns:a16="http://schemas.microsoft.com/office/drawing/2014/main" id="{9C6F218C-29CB-9540-8702-0B8806ADD447}"/>
              </a:ext>
            </a:extLst>
          </p:cNvPr>
          <p:cNvPicPr>
            <a:picLocks noChangeAspect="1"/>
          </p:cNvPicPr>
          <p:nvPr/>
        </p:nvPicPr>
        <p:blipFill>
          <a:blip r:embed="rId3"/>
          <a:stretch>
            <a:fillRect/>
          </a:stretch>
        </p:blipFill>
        <p:spPr>
          <a:xfrm>
            <a:off x="3299686" y="1696738"/>
            <a:ext cx="5508166" cy="4432103"/>
          </a:xfrm>
          <a:prstGeom prst="rect">
            <a:avLst/>
          </a:prstGeom>
        </p:spPr>
      </p:pic>
    </p:spTree>
    <p:extLst>
      <p:ext uri="{BB962C8B-B14F-4D97-AF65-F5344CB8AC3E}">
        <p14:creationId xmlns:p14="http://schemas.microsoft.com/office/powerpoint/2010/main" val="3873371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1FA43-EB60-4D93-8B2A-032934B88A1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Multivalent Adaptor Proteins and Membrane Rafts</a:t>
            </a:r>
            <a:endParaRPr lang="en-AU" dirty="0">
              <a:solidFill>
                <a:srgbClr val="1D6E7D"/>
              </a:solidFill>
            </a:endParaRPr>
          </a:p>
        </p:txBody>
      </p:sp>
    </p:spTree>
    <p:extLst>
      <p:ext uri="{BB962C8B-B14F-4D97-AF65-F5344CB8AC3E}">
        <p14:creationId xmlns:p14="http://schemas.microsoft.com/office/powerpoint/2010/main" val="9887457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 P 4">
            <a:extLst>
              <a:ext uri="{FF2B5EF4-FFF2-40B4-BE49-F238E27FC236}">
                <a16:creationId xmlns:a16="http://schemas.microsoft.com/office/drawing/2014/main" id="{1446C2B5-AA35-4510-8CEB-C2965EC838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89102" y="408993"/>
            <a:ext cx="944962" cy="701101"/>
          </a:xfrm>
          <a:prstGeom prst="rect">
            <a:avLst/>
          </a:prstGeom>
        </p:spPr>
      </p:pic>
      <p:sp>
        <p:nvSpPr>
          <p:cNvPr id="2" name="Title 1">
            <a:extLst>
              <a:ext uri="{FF2B5EF4-FFF2-40B4-BE49-F238E27FC236}">
                <a16:creationId xmlns:a16="http://schemas.microsoft.com/office/drawing/2014/main" id="{AD7808C5-84D1-4940-9C79-5B078190AC3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Plasma membrane receptors with an intracellular tyrosine kinase activity act through cascades of protein kinases to transduce signals about the metabolic state, including growth factors.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7801956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E3DB-AFC3-4476-8B37-42EE2BF03D8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Phosphorylation-Dependent Protein Interactions</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8288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protein-protein interactions brought about by reversible phosphorylation create docking sites for other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many signaling proteins are </a:t>
            </a:r>
            <a:r>
              <a:rPr lang="en-US" sz="2400" i="1" dirty="0">
                <a:latin typeface="Arial" panose="020B0604020202020204" pitchFamily="34" charset="0"/>
                <a:cs typeface="Arial" panose="020B0604020202020204" pitchFamily="34" charset="0"/>
              </a:rPr>
              <a:t>multivalent </a:t>
            </a:r>
          </a:p>
          <a:p>
            <a:pPr lvl="1"/>
            <a:r>
              <a:rPr lang="en-US" sz="2400" dirty="0">
                <a:latin typeface="Arial" panose="020B0604020202020204" pitchFamily="34" charset="0"/>
                <a:cs typeface="Arial" panose="020B0604020202020204" pitchFamily="34" charset="0"/>
              </a:rPr>
              <a:t>due to flexible intrinsically disordered regions (IDRs</a:t>
            </a:r>
            <a:r>
              <a:rPr lang="en-US" sz="20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66920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9ABD-C44F-4177-BD13-7600E4327846}"/>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Protein Modules Bind Phosphorylated Tyr, Ser, or </a:t>
            </a:r>
            <a:r>
              <a:rPr lang="en-US" altLang="en-US" sz="3400" dirty="0" err="1">
                <a:solidFill>
                  <a:srgbClr val="4E4CB4"/>
                </a:solidFill>
                <a:latin typeface="Arial" panose="020B0604020202020204" pitchFamily="34" charset="0"/>
                <a:cs typeface="Arial" panose="020B0604020202020204" pitchFamily="34" charset="0"/>
              </a:rPr>
              <a:t>Thr</a:t>
            </a:r>
            <a:r>
              <a:rPr lang="en-US" altLang="en-US" sz="3400" dirty="0">
                <a:solidFill>
                  <a:srgbClr val="4E4CB4"/>
                </a:solidFill>
                <a:latin typeface="Arial" panose="020B0604020202020204" pitchFamily="34" charset="0"/>
                <a:cs typeface="Arial" panose="020B0604020202020204" pitchFamily="34" charset="0"/>
              </a:rPr>
              <a:t> Residues in Partner Proteins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8288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SH2 domains bind to proteins containing phosphorylated Tyr residues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domains bind phosphorylated Ser and phosphorylated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in various contexts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SH3 and PH domains bind the membrane phospholipid PIP</a:t>
            </a:r>
            <a:r>
              <a:rPr lang="en-US" sz="2400" baseline="-25000" dirty="0">
                <a:latin typeface="Arial" panose="020B0604020202020204" pitchFamily="34" charset="0"/>
                <a:cs typeface="Arial" panose="020B0604020202020204" pitchFamily="34" charset="0"/>
              </a:rPr>
              <a:t>3</a:t>
            </a:r>
          </a:p>
          <a:p>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90732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A0898-459E-4701-B804-9C6C6B51565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General Features of Signal Transduction</a:t>
            </a:r>
            <a:endParaRPr lang="en-AU"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80FDC-65B8-421C-A51A-01902CFF9D84}"/>
              </a:ext>
            </a:extLst>
          </p:cNvPr>
          <p:cNvSpPr>
            <a:spLocks noGrp="1"/>
          </p:cNvSpPr>
          <p:nvPr>
            <p:ph type="title"/>
          </p:nvPr>
        </p:nvSpPr>
        <p:spPr>
          <a:xfrm>
            <a:off x="0" y="152400"/>
            <a:ext cx="9144000" cy="1219200"/>
          </a:xfrm>
        </p:spPr>
        <p:txBody>
          <a:bodyPr/>
          <a:lstStyle/>
          <a:p>
            <a:r>
              <a:rPr lang="en-US" altLang="en-US" dirty="0" err="1">
                <a:solidFill>
                  <a:schemeClr val="tx1"/>
                </a:solidFill>
                <a:latin typeface="Arial" panose="020B0604020202020204" pitchFamily="34" charset="0"/>
                <a:cs typeface="Arial" panose="020B0604020202020204" pitchFamily="34" charset="0"/>
              </a:rPr>
              <a:t>Phosphotyrosine</a:t>
            </a:r>
            <a:r>
              <a:rPr lang="en-US" altLang="en-US" dirty="0">
                <a:solidFill>
                  <a:schemeClr val="tx1"/>
                </a:solidFill>
                <a:latin typeface="Arial" panose="020B0604020202020204" pitchFamily="34" charset="0"/>
                <a:cs typeface="Arial" panose="020B0604020202020204" pitchFamily="34" charset="0"/>
              </a:rPr>
              <a:t>-Binding Domains (PTB Domains)</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828800"/>
            <a:ext cx="3086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phosphotyrosine</a:t>
            </a:r>
            <a:r>
              <a:rPr lang="en-US" sz="2400" dirty="0">
                <a:latin typeface="Arial" panose="020B0604020202020204" pitchFamily="34" charset="0"/>
                <a:cs typeface="Arial" panose="020B0604020202020204" pitchFamily="34" charset="0"/>
              </a:rPr>
              <a:t>-binding domains </a:t>
            </a:r>
            <a:r>
              <a:rPr lang="en-US" sz="2400" b="1" dirty="0">
                <a:latin typeface="Arial" panose="020B0604020202020204" pitchFamily="34" charset="0"/>
                <a:cs typeface="Arial" panose="020B0604020202020204" pitchFamily="34" charset="0"/>
              </a:rPr>
              <a:t>(PTB domains) </a:t>
            </a:r>
            <a:r>
              <a:rPr lang="en-US" sz="2400" dirty="0">
                <a:latin typeface="Arial" panose="020B0604020202020204" pitchFamily="34" charset="0"/>
                <a:cs typeface="Arial" panose="020B0604020202020204" pitchFamily="34" charset="0"/>
              </a:rPr>
              <a:t>= another binding partner for phosphorylated Tyr</a:t>
            </a:r>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protein is blue with a rough surface and roughly spherical shape with protrusions to the lower left and upper right. Between the rounded middle region and protrusion on the right, there is a red partner protein. An interacting tyrosine is visible behind part of the blue protein extending down to the partner protein.">
            <a:extLst>
              <a:ext uri="{FF2B5EF4-FFF2-40B4-BE49-F238E27FC236}">
                <a16:creationId xmlns:a16="http://schemas.microsoft.com/office/drawing/2014/main" id="{1658C631-D29F-4C4D-B69F-ADB42B682F38}"/>
              </a:ext>
            </a:extLst>
          </p:cNvPr>
          <p:cNvPicPr>
            <a:picLocks noChangeAspect="1"/>
          </p:cNvPicPr>
          <p:nvPr/>
        </p:nvPicPr>
        <p:blipFill>
          <a:blip r:embed="rId3"/>
          <a:stretch>
            <a:fillRect/>
          </a:stretch>
        </p:blipFill>
        <p:spPr>
          <a:xfrm>
            <a:off x="3503740" y="1963014"/>
            <a:ext cx="5373560" cy="3862246"/>
          </a:xfrm>
          <a:prstGeom prst="rect">
            <a:avLst/>
          </a:prstGeom>
        </p:spPr>
      </p:pic>
    </p:spTree>
    <p:extLst>
      <p:ext uri="{BB962C8B-B14F-4D97-AF65-F5344CB8AC3E}">
        <p14:creationId xmlns:p14="http://schemas.microsoft.com/office/powerpoint/2010/main" val="7514845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BCC3-2C25-40B7-B6C1-C751B198BA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Mechanism of Autoinhibition of </a:t>
            </a:r>
            <a:r>
              <a:rPr lang="en-US" altLang="en-US" dirty="0" err="1">
                <a:solidFill>
                  <a:schemeClr val="tx1"/>
                </a:solidFill>
                <a:latin typeface="Arial" panose="020B0604020202020204" pitchFamily="34" charset="0"/>
                <a:cs typeface="Arial" panose="020B0604020202020204" pitchFamily="34" charset="0"/>
              </a:rPr>
              <a:t>Src</a:t>
            </a:r>
            <a:r>
              <a:rPr lang="en-US" altLang="en-US" dirty="0">
                <a:solidFill>
                  <a:schemeClr val="tx1"/>
                </a:solidFill>
                <a:latin typeface="Arial" panose="020B0604020202020204" pitchFamily="34" charset="0"/>
                <a:cs typeface="Arial" panose="020B0604020202020204" pitchFamily="34" charset="0"/>
              </a:rPr>
              <a:t> and GSK3</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1" y="1608800"/>
            <a:ext cx="4000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removal of a phosphorylated Tyr residue turns on the Tyr kinase activity of </a:t>
            </a:r>
            <a:r>
              <a:rPr lang="en-US" sz="2400" dirty="0" err="1">
                <a:latin typeface="Arial" panose="020B0604020202020204" pitchFamily="34" charset="0"/>
                <a:cs typeface="Arial" panose="020B0604020202020204" pitchFamily="34" charset="0"/>
              </a:rPr>
              <a:t>Src</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dephosphorylation of a Ser residue in the autoinhibitory domain of GSK3 frees the enzyme</a:t>
            </a:r>
            <a:br>
              <a:rPr lang="en-US" dirty="0"/>
            </a:br>
            <a:endParaRPr lang="en-US" sz="24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two-part figure shows the mechanism of autoinhibition in S r c in part a and of G S K 3 in part b.">
            <a:extLst>
              <a:ext uri="{FF2B5EF4-FFF2-40B4-BE49-F238E27FC236}">
                <a16:creationId xmlns:a16="http://schemas.microsoft.com/office/drawing/2014/main" id="{4CD259AD-187B-3747-9327-AF77F37E1838}"/>
              </a:ext>
            </a:extLst>
          </p:cNvPr>
          <p:cNvPicPr>
            <a:picLocks noChangeAspect="1"/>
          </p:cNvPicPr>
          <p:nvPr/>
        </p:nvPicPr>
        <p:blipFill>
          <a:blip r:embed="rId3"/>
          <a:stretch>
            <a:fillRect/>
          </a:stretch>
        </p:blipFill>
        <p:spPr>
          <a:xfrm>
            <a:off x="4547571" y="1590784"/>
            <a:ext cx="4329729" cy="5011184"/>
          </a:xfrm>
          <a:prstGeom prst="rect">
            <a:avLst/>
          </a:prstGeom>
        </p:spPr>
      </p:pic>
    </p:spTree>
    <p:extLst>
      <p:ext uri="{BB962C8B-B14F-4D97-AF65-F5344CB8AC3E}">
        <p14:creationId xmlns:p14="http://schemas.microsoft.com/office/powerpoint/2010/main" val="39977269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D9D3-7EB6-4044-9FC4-78293BF9AE82}"/>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Some Binding Modules of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Signaling Proteins</a:t>
            </a:r>
            <a:endParaRPr lang="en-AU" dirty="0"/>
          </a:p>
        </p:txBody>
      </p:sp>
      <p:pic>
        <p:nvPicPr>
          <p:cNvPr id="3" name="Picture 2" descr="A figure shows 8 binding modules of signaling proteins, including two adaptors, a kinase, a phosphatase, a R a s signaling protein, a transcription protein, a signal regulation protein, and a phospholipid second-messenger signaling protein.">
            <a:extLst>
              <a:ext uri="{FF2B5EF4-FFF2-40B4-BE49-F238E27FC236}">
                <a16:creationId xmlns:a16="http://schemas.microsoft.com/office/drawing/2014/main" id="{17A47342-43C5-4C4E-84D3-E476A0ED8521}"/>
              </a:ext>
            </a:extLst>
          </p:cNvPr>
          <p:cNvPicPr>
            <a:picLocks noChangeAspect="1"/>
          </p:cNvPicPr>
          <p:nvPr/>
        </p:nvPicPr>
        <p:blipFill>
          <a:blip r:embed="rId3"/>
          <a:stretch>
            <a:fillRect/>
          </a:stretch>
        </p:blipFill>
        <p:spPr>
          <a:xfrm>
            <a:off x="1252920" y="1524000"/>
            <a:ext cx="6638159" cy="5029200"/>
          </a:xfrm>
          <a:prstGeom prst="rect">
            <a:avLst/>
          </a:prstGeom>
        </p:spPr>
      </p:pic>
    </p:spTree>
    <p:extLst>
      <p:ext uri="{BB962C8B-B14F-4D97-AF65-F5344CB8AC3E}">
        <p14:creationId xmlns:p14="http://schemas.microsoft.com/office/powerpoint/2010/main" val="386425388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7E2EEB5-DD5E-4B27-9A6B-7914D865DF2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EA3DCF88-75B4-4A78-A67B-05988349B7E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30688444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1E6CF-8435-49EF-A1D7-76A84D03B363}"/>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Scaffolds with Multivalent Binding Capacities Assemble Large Multiprotein Complexes</a:t>
            </a:r>
            <a:endParaRPr lang="en-AU" sz="3400" dirty="0"/>
          </a:p>
        </p:txBody>
      </p:sp>
      <p:pic>
        <p:nvPicPr>
          <p:cNvPr id="3" name="Picture 2" descr="Part a shows a long vertical light blue oval on the left labeled K S R with an arrow pointing down from above labeled input. The oval has three cutouts on its right site that each contain a protein. All of the proteins in the cutout sites have short radiating lines on all sides. The top protein is R a f, shown as a light blue rounded piece with protrusions to the upper left and right and with line extending from its upper right side to a green circle labeled P. The middle protein is M E K, shown as a light blue diamond with a line extending from its right side to a green circle labeled P. The bottom protein is E R K, shown as a blue oval with a line extending from its right side to a green circle labeled P. A dashed arrow curves from the left of E R K to point to R a f above. A thick, dark green arrow below points to text reading, strong output. On the right, K S R is shown with the top cutout containing a line to a red circle labeled P. M E K and E R K below are not attached to green circles labeled P and are not surrounded by radiating lines. R a f is shown to the upper right attached to P and with radiating lines around it. A thin light green arrow points down to text reading, weak output. Part b shows a graph that plots time on the horizontal axis against M E K phosphorylation on the vertical axis. Two curves are plotted on the graph. Both curves begin at the origin and move almost diagonally upward at first. The black curve labeled wild type begins to slow at almost one-quarter of the length of the horizontal axis and almost half the height of the vertical axis, then peaks at one-quarter of the length of the horizontal axis and half the height of the vertical axis before decreasing slowly to end at one-third of the height of the vertical axis. The red curve labeled K S R mutant lacking E R K phosphorylation sites continues to rise above the wild type curve and begins to slow just above one-quarter of the length of the horizontal axis and half the height of the vertical axis. It levels off at almost one-third of the length of the horizontal axis and three-quarters of the height of the vertical axis and runs horizontally to end at the right side of the graph. All data are approximate.">
            <a:extLst>
              <a:ext uri="{FF2B5EF4-FFF2-40B4-BE49-F238E27FC236}">
                <a16:creationId xmlns:a16="http://schemas.microsoft.com/office/drawing/2014/main" id="{6AE42ECB-19DF-2646-843F-0EFA60B636F5}"/>
              </a:ext>
            </a:extLst>
          </p:cNvPr>
          <p:cNvPicPr>
            <a:picLocks noChangeAspect="1"/>
          </p:cNvPicPr>
          <p:nvPr/>
        </p:nvPicPr>
        <p:blipFill>
          <a:blip r:embed="rId3"/>
          <a:stretch>
            <a:fillRect/>
          </a:stretch>
        </p:blipFill>
        <p:spPr>
          <a:xfrm>
            <a:off x="498121" y="2362200"/>
            <a:ext cx="8098900" cy="4049450"/>
          </a:xfrm>
          <a:prstGeom prst="rect">
            <a:avLst/>
          </a:prstGeom>
        </p:spPr>
      </p:pic>
    </p:spTree>
    <p:extLst>
      <p:ext uri="{BB962C8B-B14F-4D97-AF65-F5344CB8AC3E}">
        <p14:creationId xmlns:p14="http://schemas.microsoft.com/office/powerpoint/2010/main" val="10297897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A1B8-C7D3-4EA3-A533-2E8BD9018753}"/>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Membrane Rafts and Caveolae Segregate Signaling Proteins</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8288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rafts = regions of the membrane bilayer enriched in sphingolipids, sterols, and proteins attached to the bilayer by GPI anchors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caveolae = specialized membrane rafts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segregating signaling proteins in rafts and caveolae: </a:t>
            </a:r>
          </a:p>
          <a:p>
            <a:pPr lvl="1"/>
            <a:r>
              <a:rPr lang="en-US" sz="2400" dirty="0">
                <a:latin typeface="Arial" panose="020B0604020202020204" pitchFamily="34" charset="0"/>
                <a:cs typeface="Arial" panose="020B0604020202020204" pitchFamily="34" charset="0"/>
              </a:rPr>
              <a:t>raises their local concentrations </a:t>
            </a:r>
          </a:p>
          <a:p>
            <a:pPr lvl="1"/>
            <a:r>
              <a:rPr lang="en-US" sz="2400" dirty="0">
                <a:latin typeface="Arial" panose="020B0604020202020204" pitchFamily="34" charset="0"/>
                <a:cs typeface="Arial" panose="020B0604020202020204" pitchFamily="34" charset="0"/>
              </a:rPr>
              <a:t>makes signaling more efficient</a:t>
            </a:r>
          </a:p>
          <a:p>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315540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A16C7-A015-4DED-B2D9-87FAE94767AA}"/>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12.6</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Gated Ion Channels</a:t>
            </a:r>
            <a:endParaRPr lang="en-AU" dirty="0"/>
          </a:p>
        </p:txBody>
      </p:sp>
    </p:spTree>
    <p:extLst>
      <p:ext uri="{BB962C8B-B14F-4D97-AF65-F5344CB8AC3E}">
        <p14:creationId xmlns:p14="http://schemas.microsoft.com/office/powerpoint/2010/main" val="4205600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6">
            <a:extLst>
              <a:ext uri="{FF2B5EF4-FFF2-40B4-BE49-F238E27FC236}">
                <a16:creationId xmlns:a16="http://schemas.microsoft.com/office/drawing/2014/main" id="{1F5B7ECD-CEAD-4494-A652-EDA014E80E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402845"/>
            <a:ext cx="908383" cy="701101"/>
          </a:xfrm>
          <a:prstGeom prst="rect">
            <a:avLst/>
          </a:prstGeom>
        </p:spPr>
      </p:pic>
      <p:sp>
        <p:nvSpPr>
          <p:cNvPr id="2" name="Title 1">
            <a:extLst>
              <a:ext uri="{FF2B5EF4-FFF2-40B4-BE49-F238E27FC236}">
                <a16:creationId xmlns:a16="http://schemas.microsoft.com/office/drawing/2014/main" id="{EC5348F3-901E-41D7-96FC-4FFDAF4C3D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Ion channels gated by membrane potential or ligands are central to signaling in all cells, including bacteria, plants, and animals.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73449835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A955-610E-46D5-9A7B-BF217913A497}"/>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Ion Channels Underlie Rapid Electrical Signaling in Excitable Cells</a:t>
            </a:r>
            <a:endParaRPr lang="en-AU" sz="36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81000" y="1752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ion channels open when a specific ligand binds to its associated receptor or there is change in the transmembrane electrical potential (</a:t>
            </a:r>
            <a:r>
              <a:rPr lang="en-US" sz="2400" b="1" dirty="0">
                <a:latin typeface="Arial" panose="020B0604020202020204" pitchFamily="34" charset="0"/>
                <a:cs typeface="Arial" panose="020B0604020202020204" pitchFamily="34" charset="0"/>
              </a:rPr>
              <a:t>voltage-gated ion channels</a:t>
            </a:r>
            <a:r>
              <a:rPr lang="en-US" sz="24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6800134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81BFA-89A5-4B62-A2AF-1413D4A721F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n-US" altLang="en-US" dirty="0" err="1">
                <a:solidFill>
                  <a:schemeClr val="tx1"/>
                </a:solidFill>
                <a:latin typeface="Arial" panose="020B0604020202020204" pitchFamily="34" charset="0"/>
                <a:cs typeface="Arial" panose="020B0604020202020204" pitchFamily="34" charset="0"/>
              </a:rPr>
              <a:t>Na</a:t>
            </a:r>
            <a:r>
              <a:rPr lang="en-US" altLang="en-US" baseline="30000" dirty="0" err="1">
                <a:solidFill>
                  <a:schemeClr val="tx1"/>
                </a:solidFill>
                <a:latin typeface="Arial" panose="020B0604020202020204" pitchFamily="34" charset="0"/>
                <a:cs typeface="Arial" panose="020B0604020202020204" pitchFamily="34" charset="0"/>
              </a:rPr>
              <a:t>+</a:t>
            </a:r>
            <a:r>
              <a:rPr lang="en-US" altLang="en-US" dirty="0" err="1">
                <a:solidFill>
                  <a:schemeClr val="tx1"/>
                </a:solidFill>
                <a:latin typeface="Arial" panose="020B0604020202020204" pitchFamily="34" charset="0"/>
                <a:cs typeface="Arial" panose="020B0604020202020204" pitchFamily="34" charset="0"/>
              </a:rPr>
              <a:t>K</a:t>
            </a:r>
            <a:r>
              <a:rPr lang="en-US" altLang="en-US" baseline="30000" dirty="0">
                <a:solidFill>
                  <a:schemeClr val="tx1"/>
                </a:solidFill>
                <a:latin typeface="Arial" panose="020B0604020202020204" pitchFamily="34" charset="0"/>
                <a:cs typeface="Arial" panose="020B0604020202020204" pitchFamily="34" charset="0"/>
              </a:rPr>
              <a:t>+ </a:t>
            </a:r>
            <a:r>
              <a:rPr lang="en-US" altLang="en-US" dirty="0">
                <a:solidFill>
                  <a:schemeClr val="tx1"/>
                </a:solidFill>
                <a:latin typeface="Arial" panose="020B0604020202020204" pitchFamily="34" charset="0"/>
                <a:cs typeface="Arial" panose="020B0604020202020204" pitchFamily="34" charset="0"/>
              </a:rPr>
              <a:t>ATPase Is Electrogenic</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0" y="1608800"/>
            <a:ext cx="428087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electrochemical potential determines spontaneous ion flow across a polarized membrane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their respective channel opens, </a:t>
            </a:r>
          </a:p>
          <a:p>
            <a:pPr lvl="1"/>
            <a:r>
              <a:rPr lang="en-US" sz="2400" dirty="0">
                <a:latin typeface="Arial" panose="020B0604020202020204" pitchFamily="34" charset="0"/>
                <a:cs typeface="Arial" panose="020B0604020202020204" pitchFamily="34" charset="0"/>
              </a:rPr>
              <a:t>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flow inward</a:t>
            </a:r>
          </a:p>
          <a:p>
            <a:pPr lvl="1"/>
            <a:r>
              <a:rPr lang="en-US" sz="2400" dirty="0">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Cl</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flow outward</a:t>
            </a:r>
            <a:br>
              <a:rPr lang="en-US" dirty="0"/>
            </a:br>
            <a:endParaRPr lang="en-US" sz="20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 circular piece of plasma membrane is shown with plus signs around its outer boundary outside of the cell and minus signs lining its inner boundary. A light red rectangle labeled N a plus K plus A T Pase runs across the membrane at the top center and has a channel that runs vertically down to the midpoint and then angles to open into the cell at the lower left of the rectangle. Three purple strands connect the lower left of the rectangle to the upper left corner of a light blue triangle. A yellow diamond overlaps the lower right side of the light red rectangle and has a green rectangle against its lower right side. Arrows show that 2 green spheres labeled K plus have traveled through the channel in the light red rectangle into the cell and three red spheres labeled N a plus have traveled in the opposite direction to leave the cell. An orange oval labeled A T P has a curved arrow that runs through the yellow diamond and green rectangle to a gray oval labeled A D P accompanied by P subscript i. Text above the membrane reds, membrane potential equals negative 50 to negative 70 m V. Additional text to the upper left reads, the electrogenic N a plus K plus A T Pase establishes the membrane potential. Part b shows four vertical channels across the bottom of the circular membrane. The left-hand channel is labeled [N a plus] high and has an arrow pointing through the channel to the word low inside the cell. The second channel is labeled [C a 2 plus] high and has an arrow pointing through the channel to the word low inside the cell. The third channel is labeled [K plus] low and has an arrow pointing from the word high inside the cell through the channel to the outside of the cell. The fourth channel is labeled [C l minus] high and has an arrow pointing from the word high inside the cell through the channel to the outside of the cell. Accompanying text reads, ions tend to move down their electrochemical gradient across the polarized membrane.">
            <a:extLst>
              <a:ext uri="{FF2B5EF4-FFF2-40B4-BE49-F238E27FC236}">
                <a16:creationId xmlns:a16="http://schemas.microsoft.com/office/drawing/2014/main" id="{BA3CCE68-14FA-AA40-93B7-DF5C1C4E9A0C}"/>
              </a:ext>
            </a:extLst>
          </p:cNvPr>
          <p:cNvPicPr>
            <a:picLocks noChangeAspect="1"/>
          </p:cNvPicPr>
          <p:nvPr/>
        </p:nvPicPr>
        <p:blipFill>
          <a:blip r:embed="rId3"/>
          <a:stretch>
            <a:fillRect/>
          </a:stretch>
        </p:blipFill>
        <p:spPr>
          <a:xfrm>
            <a:off x="5029200" y="1629124"/>
            <a:ext cx="3598259" cy="4839276"/>
          </a:xfrm>
          <a:prstGeom prst="rect">
            <a:avLst/>
          </a:prstGeom>
        </p:spPr>
      </p:pic>
    </p:spTree>
    <p:extLst>
      <p:ext uri="{BB962C8B-B14F-4D97-AF65-F5344CB8AC3E}">
        <p14:creationId xmlns:p14="http://schemas.microsoft.com/office/powerpoint/2010/main" val="341738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B7BF-63B9-4F58-8298-812FC7C9313A}"/>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Signal Transductions Are Remarkably Specific</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0999" y="1693483"/>
            <a:ext cx="8382000" cy="165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specificity </a:t>
            </a:r>
            <a:r>
              <a:rPr lang="en-US" sz="2400" dirty="0">
                <a:latin typeface="Arial" panose="020B0604020202020204" pitchFamily="34" charset="0"/>
                <a:cs typeface="Arial" panose="020B0604020202020204" pitchFamily="34" charset="0"/>
              </a:rPr>
              <a:t>= achieved by precise molecular complementarity between the signal and receptor molecules</a:t>
            </a:r>
          </a:p>
          <a:p>
            <a:pPr lvl="1"/>
            <a:r>
              <a:rPr lang="en-US" sz="2400" dirty="0">
                <a:latin typeface="Arial" panose="020B0604020202020204" pitchFamily="34" charset="0"/>
                <a:cs typeface="Arial" panose="020B0604020202020204" pitchFamily="34" charset="0"/>
              </a:rPr>
              <a:t>mediated by weak (noncovalent) forces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Part a is labeled Specificity: Text reads, Signaling ligand fits binding site on its complementary receptor; other ligands do not fit. The image shows a rectangular receptor molecule with an irregular opening on its top side. A small irregular piece labeled L subscript 1 has an arrow pointing to the irregular opening, showing that it fits into the opening to complete the rectangle. A second small irregular piece labeled L subscript 2 has a different shape that does not fit into the opening in the rectangle and an arrow with a break in it pointing to the space. An arrow points down from the receptor to the word response. ">
            <a:extLst>
              <a:ext uri="{FF2B5EF4-FFF2-40B4-BE49-F238E27FC236}">
                <a16:creationId xmlns:a16="http://schemas.microsoft.com/office/drawing/2014/main" id="{9A8D54D5-A71E-3843-84AE-EEACD97DE97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905267" y="3674685"/>
            <a:ext cx="4963048" cy="2772724"/>
          </a:xfrm>
          <a:prstGeom prst="rect">
            <a:avLst/>
          </a:prstGeom>
        </p:spPr>
      </p:pic>
    </p:spTree>
    <p:extLst>
      <p:ext uri="{BB962C8B-B14F-4D97-AF65-F5344CB8AC3E}">
        <p14:creationId xmlns:p14="http://schemas.microsoft.com/office/powerpoint/2010/main" val="40130430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6">
            <a:extLst>
              <a:ext uri="{FF2B5EF4-FFF2-40B4-BE49-F238E27FC236}">
                <a16:creationId xmlns:a16="http://schemas.microsoft.com/office/drawing/2014/main" id="{1F8FF35E-CA52-4C26-808B-0595BC991A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402845"/>
            <a:ext cx="908383" cy="701101"/>
          </a:xfrm>
          <a:prstGeom prst="rect">
            <a:avLst/>
          </a:prstGeom>
        </p:spPr>
      </p:pic>
      <p:sp>
        <p:nvSpPr>
          <p:cNvPr id="2" name="Title 1">
            <a:extLst>
              <a:ext uri="{FF2B5EF4-FFF2-40B4-BE49-F238E27FC236}">
                <a16:creationId xmlns:a16="http://schemas.microsoft.com/office/drawing/2014/main" id="{CF86A2E8-25BE-44F1-AF0B-A373143094D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Ion channels gated by membrane potential or ligands are central to signaling in all cells, including bacteria, plants, and animals.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52480646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1EF5-9974-4A1C-9870-9203A0579001}"/>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The Opening and Closing of Ion Channels Underlies Electrical Signaling</a:t>
            </a:r>
            <a:endParaRPr lang="en-AU" sz="3400"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14894" y="1752600"/>
            <a:ext cx="87142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Cl</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ion fluxes have essentially no effect on the concentrations of these 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potential at a given time depends on the types and numbers of ion channels open at that instant </a:t>
            </a:r>
          </a:p>
          <a:p>
            <a:pPr lvl="1"/>
            <a:r>
              <a:rPr lang="en-US" sz="2400" dirty="0">
                <a:latin typeface="Arial" panose="020B0604020202020204" pitchFamily="34" charset="0"/>
                <a:cs typeface="Arial" panose="020B0604020202020204" pitchFamily="34" charset="0"/>
              </a:rPr>
              <a:t>transient changes in membrane potential underlie electric signaling</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25129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6BB7-D9D7-4EC1-9C7E-90525911B31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Voltage-Gated Ion Channels Produce Neuronal Action Potentials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7472" y="1471549"/>
            <a:ext cx="4910328" cy="508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action potential </a:t>
            </a:r>
            <a:r>
              <a:rPr lang="en-US" sz="2400" dirty="0">
                <a:latin typeface="Arial" panose="020B0604020202020204" pitchFamily="34" charset="0"/>
                <a:cs typeface="Arial" panose="020B0604020202020204" pitchFamily="34" charset="0"/>
              </a:rPr>
              <a:t>= wave of depolarization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influx) followed by repolarization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efflux)</a:t>
            </a:r>
          </a:p>
          <a:p>
            <a:pPr lvl="1"/>
            <a:r>
              <a:rPr lang="en-US" sz="2400" dirty="0">
                <a:latin typeface="Arial" panose="020B0604020202020204" pitchFamily="34" charset="0"/>
                <a:cs typeface="Arial" panose="020B0604020202020204" pitchFamily="34" charset="0"/>
              </a:rPr>
              <a:t>travels the length of a neuron from the cell body to the end of an axon </a:t>
            </a:r>
          </a:p>
          <a:p>
            <a:pPr lvl="1"/>
            <a:r>
              <a:rPr lang="en-US" sz="2400" dirty="0">
                <a:latin typeface="Arial" panose="020B0604020202020204" pitchFamily="34" charset="0"/>
                <a:cs typeface="Arial" panose="020B0604020202020204" pitchFamily="34" charset="0"/>
              </a:rPr>
              <a:t>carried by the voltage-gated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channels of neuronal membranes </a:t>
            </a:r>
          </a:p>
          <a:p>
            <a:pPr lvl="1"/>
            <a:r>
              <a:rPr lang="en-US" sz="2400" dirty="0">
                <a:latin typeface="Arial" panose="020B0604020202020204" pitchFamily="34" charset="0"/>
                <a:cs typeface="Arial" panose="020B0604020202020204" pitchFamily="34" charset="0"/>
              </a:rPr>
              <a:t>arrival at the distal end of a presynaptic neuron triggers neurotransmitter release </a:t>
            </a:r>
          </a:p>
          <a:p>
            <a:endParaRPr lang="en-US" sz="2400" b="1" dirty="0">
              <a:latin typeface="Arial" panose="020B0604020202020204" pitchFamily="34" charset="0"/>
              <a:cs typeface="Arial" panose="020B0604020202020204" pitchFamily="34" charset="0"/>
            </a:endParaRPr>
          </a:p>
          <a:p>
            <a:endParaRPr lang="en-US" sz="2400" dirty="0"/>
          </a:p>
        </p:txBody>
      </p:sp>
      <p:pic>
        <p:nvPicPr>
          <p:cNvPr id="3" name="Picture 2" descr="A horizontal piece labeled axon of presynaptic neuron extends down to a rounded bottom above a blue region rounded on both sides labeled synaptic cleft that extends to a concave structure below labeled cell body of postsynaptic neuron. The upper left side of the axon has plus signs along the outside and minus signs along the inside. Below, there is a light red voltage-gated N a plus channel with an arrow pointing through it from N a plus outside to a plus sign inside under the number 1 next to a box labeled depolarization at the start of a blue downward arrow. There is a minus sign on the outside of the membrane below, then a second light red channel with an arrow pointing through it from N a plus outside to a plus sign inside within the blue downward arrow. There is a minus sign on the outside of the membrane below, then a purple voltage-gated C a 2 plus channel with an arrow pointing through it from C a 2 plus outside to the number 3 inside beneath the point of the blue arrow inside. Beneath, there is a plus outside the membrane and a minus inside, then a closed voltage-gated C a 2 plus channel as the membrane bends outward along the left side of the rounded bottom. Four plus signs along the outside align with four minus signs along the inside along the left side of the rounded bottom. Beginning near the top of the right side of the membrane, there is a red arrow pointing down containing plus signs running along two green voltage-gated K plus channels that are each shown with arrows from the red arrow containing plus signs to K plus outside of the membrane. Accompanying text reads, 2 next to a box labeled repolarization. Two additional voltage-gated K plus channels below are closed. In the rounded bottom of the axon of the presynaptic neuron, there are six spheres surrounded by membranes that each have six molecules inside. These are labeled secretory vesicles containing acetylcholine. Two additional vesicles have fused with the membrane below and are releasing their contents into the blue area labeled synaptic cleft. One of these fused vesicles is next to the number 4. Two acetylcholine receptor ion channels are shown as two bundles of five vertical green cylinders in the top of the cell body of the postsynaptic neuron. An arrow points from one of the vesicles fused with the membrane above to one of these channels. The other cylinder has two of the red molecules attached and an arrow runs through it from N a plus, C a 2 plus above to the left side of the cell body, where the structure narrows and where there are two open N a plus channels with arrows pointing through them to plus signs in a downward blue arrow below. In the membrane below, there are plus signs on the outside of the membrane and minus signs on the inside of the membrane. On the right side, there is a red arrow with two plus signs and an arrow pointing from the bottom plus sign through an open green channel to K plus outside. A close green channel is below, then a minus sign inside and plus sign outside, then another closed green channel, then a minus inside and plus sign outside. Text between the blue and red arrows reads, action potential.">
            <a:extLst>
              <a:ext uri="{FF2B5EF4-FFF2-40B4-BE49-F238E27FC236}">
                <a16:creationId xmlns:a16="http://schemas.microsoft.com/office/drawing/2014/main" id="{420CE2F9-5447-384A-9792-B7028F893F97}"/>
              </a:ext>
            </a:extLst>
          </p:cNvPr>
          <p:cNvPicPr>
            <a:picLocks noChangeAspect="1"/>
          </p:cNvPicPr>
          <p:nvPr/>
        </p:nvPicPr>
        <p:blipFill>
          <a:blip r:embed="rId3"/>
          <a:stretch>
            <a:fillRect/>
          </a:stretch>
        </p:blipFill>
        <p:spPr>
          <a:xfrm>
            <a:off x="5715000" y="1456309"/>
            <a:ext cx="2706004" cy="5173091"/>
          </a:xfrm>
          <a:prstGeom prst="rect">
            <a:avLst/>
          </a:prstGeom>
        </p:spPr>
      </p:pic>
    </p:spTree>
    <p:extLst>
      <p:ext uri="{BB962C8B-B14F-4D97-AF65-F5344CB8AC3E}">
        <p14:creationId xmlns:p14="http://schemas.microsoft.com/office/powerpoint/2010/main" val="11032231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6">
            <a:extLst>
              <a:ext uri="{FF2B5EF4-FFF2-40B4-BE49-F238E27FC236}">
                <a16:creationId xmlns:a16="http://schemas.microsoft.com/office/drawing/2014/main" id="{724C23C3-A384-417C-B531-348D6B4F93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402845"/>
            <a:ext cx="908383" cy="701101"/>
          </a:xfrm>
          <a:prstGeom prst="rect">
            <a:avLst/>
          </a:prstGeom>
        </p:spPr>
      </p:pic>
      <p:sp>
        <p:nvSpPr>
          <p:cNvPr id="2" name="Title 1">
            <a:extLst>
              <a:ext uri="{FF2B5EF4-FFF2-40B4-BE49-F238E27FC236}">
                <a16:creationId xmlns:a16="http://schemas.microsoft.com/office/drawing/2014/main" id="{2AAC0250-386F-49C8-AC43-AB5FFFB6A78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Ion channels gated by membrane potential or ligands are central to signaling in all cells, including bacteria, plants, and animals.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29209822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F2E9A-234A-43E3-9104-BB5B41C2A82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Neurons Have Receptor Channels That Respond to Different Neurotransmitters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4236" y="2298827"/>
            <a:ext cx="84155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ionotropic </a:t>
            </a:r>
            <a:r>
              <a:rPr lang="en-US" sz="2400" dirty="0">
                <a:latin typeface="Arial" panose="020B0604020202020204" pitchFamily="34" charset="0"/>
                <a:cs typeface="Arial" panose="020B0604020202020204" pitchFamily="34" charset="0"/>
              </a:rPr>
              <a:t>receptors = receptors that are ion channels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metabotropic </a:t>
            </a:r>
            <a:r>
              <a:rPr lang="en-US" sz="2400" dirty="0">
                <a:latin typeface="Arial" panose="020B0604020202020204" pitchFamily="34" charset="0"/>
                <a:cs typeface="Arial" panose="020B0604020202020204" pitchFamily="34" charset="0"/>
              </a:rPr>
              <a:t>receptors = receptors that generate a second messenger</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ligands (neurotransmitters) each binds to their specific receptors and triggers a change in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the target cell’s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is the sum of the effects of all ion-channel contributions</a:t>
            </a:r>
          </a:p>
          <a:p>
            <a:endParaRPr lang="en-US" sz="2400" b="1"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8404517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2E68-4C89-4F2F-9028-F0246DF4F9B5}"/>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Toxin Target Ion Channels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4236" y="1600200"/>
            <a:ext cx="84155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neurotoxins attack neuronal ion channels </a:t>
            </a:r>
          </a:p>
          <a:p>
            <a:pPr lvl="1"/>
            <a:r>
              <a:rPr lang="en-US" sz="2400" dirty="0">
                <a:latin typeface="Arial" panose="020B0604020202020204" pitchFamily="34" charset="0"/>
                <a:cs typeface="Arial" panose="020B0604020202020204" pitchFamily="34" charset="0"/>
              </a:rPr>
              <a:t>fast-acting and deadly</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examples: </a:t>
            </a:r>
          </a:p>
          <a:p>
            <a:pPr lvl="1"/>
            <a:r>
              <a:rPr lang="en-US" sz="2400" dirty="0">
                <a:latin typeface="Arial" panose="020B0604020202020204" pitchFamily="34" charset="0"/>
                <a:cs typeface="Arial" panose="020B0604020202020204" pitchFamily="34" charset="0"/>
              </a:rPr>
              <a:t>dendrotoxin (from the black mamba snake) affects voltage-gated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channels</a:t>
            </a:r>
          </a:p>
          <a:p>
            <a:pPr lvl="1"/>
            <a:r>
              <a:rPr lang="en-US" sz="2400" dirty="0">
                <a:latin typeface="Arial" panose="020B0604020202020204" pitchFamily="34" charset="0"/>
                <a:cs typeface="Arial" panose="020B0604020202020204" pitchFamily="34" charset="0"/>
              </a:rPr>
              <a:t>tetrodotoxin (produced by puffer fish) affects voltage-gated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channels</a:t>
            </a:r>
          </a:p>
          <a:p>
            <a:pPr lvl="1"/>
            <a:r>
              <a:rPr lang="en-US" sz="2400" dirty="0" err="1">
                <a:latin typeface="Arial" panose="020B0604020202020204" pitchFamily="34" charset="0"/>
                <a:cs typeface="Arial" panose="020B0604020202020204" pitchFamily="34" charset="0"/>
              </a:rPr>
              <a:t>cobrotoxin</a:t>
            </a:r>
            <a:r>
              <a:rPr lang="en-US" sz="2400" dirty="0">
                <a:latin typeface="Arial" panose="020B0604020202020204" pitchFamily="34" charset="0"/>
                <a:cs typeface="Arial" panose="020B0604020202020204" pitchFamily="34" charset="0"/>
              </a:rPr>
              <a:t> (from cobras) affects acetylcholine receptor ion channels </a:t>
            </a:r>
          </a:p>
          <a:p>
            <a:endParaRPr lang="en-US" sz="2400" dirty="0"/>
          </a:p>
        </p:txBody>
      </p:sp>
    </p:spTree>
    <p:extLst>
      <p:ext uri="{BB962C8B-B14F-4D97-AF65-F5344CB8AC3E}">
        <p14:creationId xmlns:p14="http://schemas.microsoft.com/office/powerpoint/2010/main" val="5145990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8D8FC-5887-42C6-A1A5-B50C9FF5853D}"/>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12.7</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Transcription by Nuclear Hormone Receptors</a:t>
            </a:r>
            <a:endParaRPr lang="en-AU" dirty="0"/>
          </a:p>
        </p:txBody>
      </p:sp>
    </p:spTree>
    <p:extLst>
      <p:ext uri="{BB962C8B-B14F-4D97-AF65-F5344CB8AC3E}">
        <p14:creationId xmlns:p14="http://schemas.microsoft.com/office/powerpoint/2010/main" val="26267851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7">
            <a:extLst>
              <a:ext uri="{FF2B5EF4-FFF2-40B4-BE49-F238E27FC236}">
                <a16:creationId xmlns:a16="http://schemas.microsoft.com/office/drawing/2014/main" id="{1E7B1CE8-D867-4554-BE61-C7B1285040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18968" y="398430"/>
            <a:ext cx="944962" cy="701101"/>
          </a:xfrm>
          <a:prstGeom prst="rect">
            <a:avLst/>
          </a:prstGeom>
        </p:spPr>
      </p:pic>
      <p:sp>
        <p:nvSpPr>
          <p:cNvPr id="2" name="Title 1">
            <a:extLst>
              <a:ext uri="{FF2B5EF4-FFF2-40B4-BE49-F238E27FC236}">
                <a16:creationId xmlns:a16="http://schemas.microsoft.com/office/drawing/2014/main" id="{41DA602A-759E-4889-B66F-035EBF5FCE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Some hormone signals act inside the cell, not at the plasma membrane, forming complexes with specific receptor proteins that regulate gene expression.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5486662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C11BF-0956-4244-B0CE-EE75F6B274F6}"/>
              </a:ext>
            </a:extLst>
          </p:cNvPr>
          <p:cNvSpPr>
            <a:spLocks noGrp="1"/>
          </p:cNvSpPr>
          <p:nvPr>
            <p:ph type="title"/>
          </p:nvPr>
        </p:nvSpPr>
        <p:spPr/>
        <p:txBody>
          <a:bodyPr/>
          <a:lstStyle/>
          <a:p>
            <a:r>
              <a:rPr lang="en-US" altLang="en-US" sz="3800" dirty="0">
                <a:solidFill>
                  <a:schemeClr val="tx1"/>
                </a:solidFill>
                <a:latin typeface="Arial" panose="020B0604020202020204" pitchFamily="34" charset="0"/>
                <a:cs typeface="Arial" panose="020B0604020202020204" pitchFamily="34" charset="0"/>
              </a:rPr>
              <a:t>Steroid Hormones Diffuse Into The Cell and Regulate Gene Expression</a:t>
            </a:r>
            <a:endParaRPr lang="en-AU" sz="3800"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169049" y="1608800"/>
            <a:ext cx="2933700" cy="456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hormone response elements (HREs) </a:t>
            </a:r>
            <a:r>
              <a:rPr lang="en-US" sz="2400" dirty="0">
                <a:latin typeface="Arial" panose="020B0604020202020204" pitchFamily="34" charset="0"/>
                <a:cs typeface="Arial" panose="020B0604020202020204" pitchFamily="34" charset="0"/>
              </a:rPr>
              <a:t>= specific regulatory sequences in DNA that interact with receptor proteins following hormone binding</a:t>
            </a:r>
            <a:br>
              <a:rPr lang="en-US" dirty="0"/>
            </a:br>
            <a:endParaRPr lang="en-US" sz="20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irregular plasma membrane runs from the middle left to upper right with the area below labeled as cytosol. A dashed line outlines the nucleus at the center left. Step 1: Hormone, carried to the target tissue on serum binding proteins, diffuses across the plasma membrane and binds to its specific receptor protein in the nucleus. A light red rectangular serum-binding protein with bound hormone has a small red almost rectangular hormone in a cutout on its bottom side. In step 1, the serum binding protein leaves and the hormone moves across the plasma membrane, then across the nuclear envelope. In step 2, a green nuclear receptor with a rounded rectangular half attached to a rounded half with a rounded cutout is joins the hormone. Step 2: Hormone binding changes the conformation of the receptor; it forms homo- or hetero-dimers with other hormone-receptor complexes and binds to specific regulatory regions called hormone response elements (H R Es) in the D N A adjacent to specific genes. A strand of D N A is shown as a line with a small blue piece to the left, then a long yellow piece labeled H R E that has two nuclear receptors attached to its right side by the bottom of their rounded ends. Each of these receptors has a hormone attached in the cutout on the upper side of its rounded end. To the right of the second receptor, the strand of D N A becomes blue and bends down to run vertically up through a channel in a round brown R N A polymerase molecule with a small strand extending to its lower left. An arrow points down past the number 3 and text reading to a green wavy strand of m R N A. Step 3: Receptor attracts coactivator or corepressor protein(s) and, with them, regulates transcription of the adjacent gene(s), increasing or decreasing the rate of m R N A formation. An arrow points from m R N A out of the nucleus to a strand of m R N A with a ribosome assembled around it. Text below the arrow reads, translation on ribosomes. The ribosome has a large rounded piece below with a white strand extending from it and a light almost rectangular piece above over the green m R N A. An arrow points from the ribosome past the number 4 to a light blue oval labeled new protein with an arrow pointing to text reading, altered cell function. Step 4: Altered levels of the hormone-regulated gene product produce the cellular response to the hormone.">
            <a:extLst>
              <a:ext uri="{FF2B5EF4-FFF2-40B4-BE49-F238E27FC236}">
                <a16:creationId xmlns:a16="http://schemas.microsoft.com/office/drawing/2014/main" id="{9D754A22-7233-9A4E-BD5D-17E5E779B036}"/>
              </a:ext>
            </a:extLst>
          </p:cNvPr>
          <p:cNvPicPr>
            <a:picLocks noChangeAspect="1"/>
          </p:cNvPicPr>
          <p:nvPr/>
        </p:nvPicPr>
        <p:blipFill>
          <a:blip r:embed="rId3"/>
          <a:stretch>
            <a:fillRect/>
          </a:stretch>
        </p:blipFill>
        <p:spPr>
          <a:xfrm>
            <a:off x="3275814" y="1752600"/>
            <a:ext cx="5601486" cy="4654296"/>
          </a:xfrm>
          <a:prstGeom prst="rect">
            <a:avLst/>
          </a:prstGeom>
        </p:spPr>
      </p:pic>
    </p:spTree>
    <p:extLst>
      <p:ext uri="{BB962C8B-B14F-4D97-AF65-F5344CB8AC3E}">
        <p14:creationId xmlns:p14="http://schemas.microsoft.com/office/powerpoint/2010/main" val="30904036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BD22-B321-43D4-B0CD-D74C770EB3E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Tamoxifen and Mifepristone</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66701" y="1371600"/>
            <a:ext cx="5143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tamoxifen</a:t>
            </a:r>
            <a:r>
              <a:rPr lang="en-US" sz="2400" dirty="0">
                <a:latin typeface="Arial" panose="020B0604020202020204" pitchFamily="34" charset="0"/>
                <a:cs typeface="Arial" panose="020B0604020202020204" pitchFamily="34" charset="0"/>
              </a:rPr>
              <a:t> = estrogen antagonist used in the treatment of breast cancer</a:t>
            </a:r>
          </a:p>
          <a:p>
            <a:pPr lvl="1"/>
            <a:r>
              <a:rPr lang="en-US" sz="2400" dirty="0">
                <a:latin typeface="Arial" panose="020B0604020202020204" pitchFamily="34" charset="0"/>
                <a:cs typeface="Arial" panose="020B0604020202020204" pitchFamily="34" charset="0"/>
              </a:rPr>
              <a:t>has little or no effect on gene expression </a:t>
            </a:r>
          </a:p>
          <a:p>
            <a:r>
              <a:rPr lang="en-US" sz="2400" b="1" dirty="0">
                <a:latin typeface="Arial" panose="020B0604020202020204" pitchFamily="34" charset="0"/>
                <a:cs typeface="Arial" panose="020B0604020202020204" pitchFamily="34" charset="0"/>
              </a:rPr>
              <a:t>mifepristone (RU486) </a:t>
            </a:r>
            <a:r>
              <a:rPr lang="en-US" sz="2400" dirty="0">
                <a:latin typeface="Arial" panose="020B0604020202020204" pitchFamily="34" charset="0"/>
                <a:cs typeface="Arial" panose="020B0604020202020204" pitchFamily="34" charset="0"/>
              </a:rPr>
              <a:t>= contraceptive </a:t>
            </a:r>
          </a:p>
          <a:p>
            <a:pPr lvl="1"/>
            <a:r>
              <a:rPr lang="en-US" sz="2400" dirty="0">
                <a:latin typeface="Arial" panose="020B0604020202020204" pitchFamily="34" charset="0"/>
                <a:cs typeface="Arial" panose="020B0604020202020204" pitchFamily="34" charset="0"/>
              </a:rPr>
              <a:t>binds to the progesterone receptor and blocks hormone actions essential to implantation of the fertilized ovum</a:t>
            </a:r>
            <a:br>
              <a:rPr lang="en-US" dirty="0"/>
            </a:br>
            <a:endParaRPr lang="en-US" sz="20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amoxifen has a benzene ring with substituents attached to its top and bottom vertices. Its top vertex is bonded to O bonded to a two-carbon chain bonded to N bonded to 2 C H 3. Its bottom vertex is bonded to C that is bonded to a benzene ring to its lower left and by a double bond to C at its lower right that is further bonded to a benzene ring to its upper right and to C H 2 below further bonded to C H 3. Mifepristone (R U 486) has a standard four-membered cholesterol structure with C 3 double bonded to O, a double bond between C 4 and C 5, a double bond between C 9 and C 10, C 11 bonded to a benzene ring with the para position bonded to N bonded to 2 C H 3, C 13 bonded to C H 3, and C 17 solid wedge bonded to O H and hashed wedge bonded to C triple bonded to C bonded to C H 3.">
            <a:extLst>
              <a:ext uri="{FF2B5EF4-FFF2-40B4-BE49-F238E27FC236}">
                <a16:creationId xmlns:a16="http://schemas.microsoft.com/office/drawing/2014/main" id="{B9E1A645-9B7C-DB4E-BEEB-3DFE13C5A071}"/>
              </a:ext>
            </a:extLst>
          </p:cNvPr>
          <p:cNvPicPr>
            <a:picLocks noChangeAspect="1"/>
          </p:cNvPicPr>
          <p:nvPr/>
        </p:nvPicPr>
        <p:blipFill>
          <a:blip r:embed="rId3"/>
          <a:stretch>
            <a:fillRect/>
          </a:stretch>
        </p:blipFill>
        <p:spPr>
          <a:xfrm>
            <a:off x="5584963" y="1447800"/>
            <a:ext cx="3035162" cy="5187696"/>
          </a:xfrm>
          <a:prstGeom prst="rect">
            <a:avLst/>
          </a:prstGeom>
        </p:spPr>
      </p:pic>
    </p:spTree>
    <p:extLst>
      <p:ext uri="{BB962C8B-B14F-4D97-AF65-F5344CB8AC3E}">
        <p14:creationId xmlns:p14="http://schemas.microsoft.com/office/powerpoint/2010/main" val="1293304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09F8A-83D6-4E61-B5F6-18A911F9822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Signal-Transducing Systems Share Common Features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5" y="1905000"/>
            <a:ext cx="8544069" cy="133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sensitivity </a:t>
            </a:r>
            <a:r>
              <a:rPr lang="en-US" sz="2400" dirty="0">
                <a:latin typeface="Arial" panose="020B0604020202020204" pitchFamily="34" charset="0"/>
                <a:cs typeface="Arial" panose="020B0604020202020204" pitchFamily="34" charset="0"/>
              </a:rPr>
              <a:t>= results from the high affinity of signal receptors for their ligands</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dissociation constant,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is commonly &lt; 10</a:t>
            </a:r>
            <a:r>
              <a:rPr lang="en-US" sz="2400" baseline="30000" dirty="0">
                <a:latin typeface="Arial" panose="020B0604020202020204" pitchFamily="34" charset="0"/>
                <a:cs typeface="Arial" panose="020B0604020202020204" pitchFamily="34" charset="0"/>
              </a:rPr>
              <a:t>-7</a:t>
            </a:r>
            <a:r>
              <a:rPr lang="en-US" sz="2400" dirty="0">
                <a:latin typeface="Arial" panose="020B0604020202020204" pitchFamily="34" charset="0"/>
                <a:cs typeface="Arial" panose="020B0604020202020204" pitchFamily="34" charset="0"/>
              </a:rPr>
              <a:t> M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b is labeled Sensitivity: Text reads, Receptor has high affinity (low K subscript a) for signaling ligand (L). A similar rectangular piece is shown beneath an irregular piece labeled L that fits into an opening in its upper side. Right- and left-pointing arrows show that the two pieces fit together. The right-pointing arrow is longer than the left-pointing arrow. ">
            <a:extLst>
              <a:ext uri="{FF2B5EF4-FFF2-40B4-BE49-F238E27FC236}">
                <a16:creationId xmlns:a16="http://schemas.microsoft.com/office/drawing/2014/main" id="{F6B146D5-915A-7944-A9EA-E4BEBC0558BD}"/>
              </a:ext>
            </a:extLst>
          </p:cNvPr>
          <p:cNvPicPr>
            <a:picLocks noChangeAspect="1"/>
          </p:cNvPicPr>
          <p:nvPr/>
        </p:nvPicPr>
        <p:blipFill>
          <a:blip r:embed="rId3"/>
          <a:stretch>
            <a:fillRect/>
          </a:stretch>
        </p:blipFill>
        <p:spPr>
          <a:xfrm>
            <a:off x="933084" y="3622374"/>
            <a:ext cx="7277832" cy="1875013"/>
          </a:xfrm>
          <a:prstGeom prst="rect">
            <a:avLst/>
          </a:prstGeom>
        </p:spPr>
      </p:pic>
    </p:spTree>
    <p:extLst>
      <p:ext uri="{BB962C8B-B14F-4D97-AF65-F5344CB8AC3E}">
        <p14:creationId xmlns:p14="http://schemas.microsoft.com/office/powerpoint/2010/main" val="21028460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A6A5-8508-448B-8474-ABC1CD104D5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12.8</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Regulation of the Cell Cycle by Protein Kinases</a:t>
            </a:r>
            <a:endParaRPr lang="en-AU" dirty="0"/>
          </a:p>
        </p:txBody>
      </p:sp>
    </p:spTree>
    <p:extLst>
      <p:ext uri="{BB962C8B-B14F-4D97-AF65-F5344CB8AC3E}">
        <p14:creationId xmlns:p14="http://schemas.microsoft.com/office/powerpoint/2010/main" val="52350471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6FB43C88-E57B-45DE-8EC8-9653036853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B1F1D063-9588-4280-8CDE-34AB157AEB2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1091523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3A63-B8E5-49B3-99B7-67FE7F3833B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Cancer</a:t>
            </a:r>
            <a:endParaRPr lang="en-AU" dirty="0"/>
          </a:p>
        </p:txBody>
      </p:sp>
      <p:sp>
        <p:nvSpPr>
          <p:cNvPr id="7" name="Google Shape;390;g847cf01710_0_68">
            <a:extLst>
              <a:ext uri="{FF2B5EF4-FFF2-40B4-BE49-F238E27FC236}">
                <a16:creationId xmlns:a16="http://schemas.microsoft.com/office/drawing/2014/main" id="{E292F542-BE35-144F-ABF0-C9B3C7D56C8E}"/>
              </a:ext>
            </a:extLst>
          </p:cNvPr>
          <p:cNvSpPr txBox="1">
            <a:spLocks noChangeArrowheads="1"/>
          </p:cNvSpPr>
          <p:nvPr/>
        </p:nvSpPr>
        <p:spPr bwMode="auto">
          <a:xfrm>
            <a:off x="247650" y="146304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cancer occurs when:</a:t>
            </a:r>
          </a:p>
          <a:p>
            <a:pPr lvl="1"/>
            <a:r>
              <a:rPr lang="en-US" sz="2400" dirty="0">
                <a:latin typeface="Arial" panose="020B0604020202020204" pitchFamily="34" charset="0"/>
                <a:cs typeface="Arial" panose="020B0604020202020204" pitchFamily="34" charset="0"/>
              </a:rPr>
              <a:t>the regulatory mechanisms that limit cell division are defective</a:t>
            </a:r>
          </a:p>
          <a:p>
            <a:pPr lvl="1"/>
            <a:r>
              <a:rPr lang="en-US" sz="2400" dirty="0">
                <a:latin typeface="Arial" panose="020B0604020202020204" pitchFamily="34" charset="0"/>
                <a:cs typeface="Arial" panose="020B0604020202020204" pitchFamily="34" charset="0"/>
              </a:rPr>
              <a:t>cells undergo unregulated division</a:t>
            </a:r>
            <a:br>
              <a:rPr lang="en-US" dirty="0"/>
            </a:br>
            <a:endParaRPr lang="en-US" sz="2000" dirty="0"/>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000" dirty="0">
              <a:latin typeface="Arial" panose="020B0604020202020204" pitchFamily="34" charset="0"/>
              <a:cs typeface="Arial" panose="020B0604020202020204" pitchFamily="34" charset="0"/>
            </a:endParaRPr>
          </a:p>
          <a:p>
            <a:pPr marL="50800" indent="0">
              <a:buNone/>
            </a:pPr>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51582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371F-A54D-48EE-8B14-DB4CC33C51D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Cell Cycle Has Four Stages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4236" y="1600200"/>
            <a:ext cx="344576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after passing through the M phase and into G1, a cell either continues through another division or enters G0</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differentiated cells remain in the G0 phase</a:t>
            </a:r>
          </a:p>
        </p:txBody>
      </p:sp>
      <p:pic>
        <p:nvPicPr>
          <p:cNvPr id="3" name="Picture 2" descr="The G 1 phase is at the 1 o’clock position to almost the 6 o’clock positions and is 6 to 12 h. Accompanying text reads, G 1 phase: R N A and protein synthesis. No D N A synthesis. A short bar crosses the graph at just past the 5 o’clock position and is labeled, Restriction point: A cell that passes this point is committed to pass into S phase. The S phase is from almost the 6 o’clock position to just past the 10 o’clock position and is labeled 6 to 8 h. Accompanying text reads, S phase: D N A synthesis doubles the amount of D N A in the cell. R N A and protein are also synthesized. The G 2 phase is at just past the 10 o’clock position to the 12 o’clock position and is 3 to 4 h. Accompanying text reads, G 2 phase: No D N A synthesis. R N A and protein synthesis continue. The M phase is at the 12 o’clock to 1 o’clock positions and is 1 h. Accompanying text reads, M phase: Mitosis (nuclear division) and cytokinesis (cell division yield two daughter cells. Arrows pointing left and right from just past the 1 o’clock position indicate that the cell can transition to G 0 at this point. Accompanying text reads, G 0 phase: Terminally differentiated cells withdraw from cell cycle indefinitely. Additional text reads, Reentry point: A cell returning from G 0 enters at early G 1 phase.">
            <a:extLst>
              <a:ext uri="{FF2B5EF4-FFF2-40B4-BE49-F238E27FC236}">
                <a16:creationId xmlns:a16="http://schemas.microsoft.com/office/drawing/2014/main" id="{C0051C30-E507-3A4A-AE11-186723ABEE16}"/>
              </a:ext>
            </a:extLst>
          </p:cNvPr>
          <p:cNvPicPr>
            <a:picLocks noChangeAspect="1"/>
          </p:cNvPicPr>
          <p:nvPr/>
        </p:nvPicPr>
        <p:blipFill>
          <a:blip r:embed="rId3"/>
          <a:stretch>
            <a:fillRect/>
          </a:stretch>
        </p:blipFill>
        <p:spPr>
          <a:xfrm>
            <a:off x="4477146" y="1600200"/>
            <a:ext cx="3943913" cy="4876800"/>
          </a:xfrm>
          <a:prstGeom prst="rect">
            <a:avLst/>
          </a:prstGeom>
        </p:spPr>
      </p:pic>
    </p:spTree>
    <p:extLst>
      <p:ext uri="{BB962C8B-B14F-4D97-AF65-F5344CB8AC3E}">
        <p14:creationId xmlns:p14="http://schemas.microsoft.com/office/powerpoint/2010/main" val="31728705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con P 8">
            <a:extLst>
              <a:ext uri="{FF2B5EF4-FFF2-40B4-BE49-F238E27FC236}">
                <a16:creationId xmlns:a16="http://schemas.microsoft.com/office/drawing/2014/main" id="{C71BCDAB-CAE0-4A88-9E8F-93E0AF92DA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18968" y="408040"/>
            <a:ext cx="944962" cy="701101"/>
          </a:xfrm>
          <a:prstGeom prst="rect">
            <a:avLst/>
          </a:prstGeom>
        </p:spPr>
      </p:pic>
      <p:sp>
        <p:nvSpPr>
          <p:cNvPr id="2" name="Title 1">
            <a:extLst>
              <a:ext uri="{FF2B5EF4-FFF2-40B4-BE49-F238E27FC236}">
                <a16:creationId xmlns:a16="http://schemas.microsoft.com/office/drawing/2014/main" id="{D142DEAF-2850-495D-8DB9-C9C66BFFABF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8</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receive extracellular signals that determine progress through the cell division cycle, or trigger cell death—processes regulated by phosphorylation and dephosphorylation of key regulatory proteins.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3498464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D61CA-0BBF-4432-A2A3-051AE34E387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Levels of Cyclin-Dependent Protein Kinases Oscillate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828800"/>
            <a:ext cx="40005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family of kinases controls the timing of the cell cycle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cyclin-dependent protein kinase (CDK) </a:t>
            </a:r>
            <a:r>
              <a:rPr lang="en-US" sz="2400" dirty="0">
                <a:latin typeface="Arial" panose="020B0604020202020204" pitchFamily="34" charset="0"/>
                <a:cs typeface="Arial" panose="020B0604020202020204" pitchFamily="34" charset="0"/>
              </a:rPr>
              <a:t>= catalytic subunit of the kinases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cyclin</a:t>
            </a:r>
            <a:r>
              <a:rPr lang="en-US" sz="2400" dirty="0">
                <a:latin typeface="Arial" panose="020B0604020202020204" pitchFamily="34" charset="0"/>
                <a:cs typeface="Arial" panose="020B0604020202020204" pitchFamily="34" charset="0"/>
              </a:rPr>
              <a:t> = regulatory subunit of the kinases </a:t>
            </a:r>
          </a:p>
        </p:txBody>
      </p:sp>
      <p:pic>
        <p:nvPicPr>
          <p:cNvPr id="7" name="Picture 6" descr="A graph plots kinase activity against time and shows four curves with respect to the stages of the eukaryotic cell cycle: cyclin D-C D K 4-6, cyclin E- C D K 2, cyclin A- C D K 2, and cyclin B- C D K 1.">
            <a:extLst>
              <a:ext uri="{FF2B5EF4-FFF2-40B4-BE49-F238E27FC236}">
                <a16:creationId xmlns:a16="http://schemas.microsoft.com/office/drawing/2014/main" id="{637223D3-17D1-0348-9909-56B5113AAB20}"/>
              </a:ext>
            </a:extLst>
          </p:cNvPr>
          <p:cNvPicPr>
            <a:picLocks noChangeAspect="1"/>
          </p:cNvPicPr>
          <p:nvPr/>
        </p:nvPicPr>
        <p:blipFill>
          <a:blip r:embed="rId3"/>
          <a:stretch>
            <a:fillRect/>
          </a:stretch>
        </p:blipFill>
        <p:spPr>
          <a:xfrm>
            <a:off x="4269658" y="2655751"/>
            <a:ext cx="4619183" cy="2841897"/>
          </a:xfrm>
          <a:prstGeom prst="rect">
            <a:avLst/>
          </a:prstGeom>
        </p:spPr>
      </p:pic>
    </p:spTree>
    <p:extLst>
      <p:ext uri="{BB962C8B-B14F-4D97-AF65-F5344CB8AC3E}">
        <p14:creationId xmlns:p14="http://schemas.microsoft.com/office/powerpoint/2010/main" val="40182751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B234-7750-4621-B8F4-8D8AE57EDD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Oscillations Are the Result of Regulating CDK Activity</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2900" y="18288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oscillations are the result of:</a:t>
            </a:r>
          </a:p>
          <a:p>
            <a:pPr lvl="1"/>
            <a:r>
              <a:rPr lang="en-US" sz="2400" dirty="0">
                <a:latin typeface="Arial" panose="020B0604020202020204" pitchFamily="34" charset="0"/>
                <a:cs typeface="Arial" panose="020B0604020202020204" pitchFamily="34" charset="0"/>
              </a:rPr>
              <a:t>phosphorylation or dephosphorylation of the CDK</a:t>
            </a:r>
          </a:p>
          <a:p>
            <a:pPr lvl="1"/>
            <a:r>
              <a:rPr lang="en-US" sz="2400" dirty="0">
                <a:latin typeface="Arial" panose="020B0604020202020204" pitchFamily="34" charset="0"/>
                <a:cs typeface="Arial" panose="020B0604020202020204" pitchFamily="34" charset="0"/>
              </a:rPr>
              <a:t>controlled degradation of the cyclin subunit</a:t>
            </a:r>
          </a:p>
          <a:p>
            <a:pPr lvl="1"/>
            <a:r>
              <a:rPr lang="en-US" sz="2400" dirty="0">
                <a:latin typeface="Arial" panose="020B0604020202020204" pitchFamily="34" charset="0"/>
                <a:cs typeface="Arial" panose="020B0604020202020204" pitchFamily="34" charset="0"/>
              </a:rPr>
              <a:t>periodic synthesis of CDKs and cyclins</a:t>
            </a:r>
          </a:p>
          <a:p>
            <a:pPr lvl="1"/>
            <a:r>
              <a:rPr lang="en-US" sz="2400" dirty="0">
                <a:latin typeface="Arial" panose="020B0604020202020204" pitchFamily="34" charset="0"/>
                <a:cs typeface="Arial" panose="020B0604020202020204" pitchFamily="34" charset="0"/>
              </a:rPr>
              <a:t>the action of specific CDK-inhibiting proteins </a:t>
            </a:r>
          </a:p>
          <a:p>
            <a:endParaRPr lang="en-US" sz="2400" dirty="0"/>
          </a:p>
        </p:txBody>
      </p:sp>
    </p:spTree>
    <p:extLst>
      <p:ext uri="{BB962C8B-B14F-4D97-AF65-F5344CB8AC3E}">
        <p14:creationId xmlns:p14="http://schemas.microsoft.com/office/powerpoint/2010/main" val="8478788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3FA7-9837-402D-B90F-EA99B77E09BF}"/>
              </a:ext>
            </a:extLst>
          </p:cNvPr>
          <p:cNvSpPr>
            <a:spLocks noGrp="1"/>
          </p:cNvSpPr>
          <p:nvPr>
            <p:ph type="title"/>
          </p:nvPr>
        </p:nvSpPr>
        <p:spPr>
          <a:xfrm>
            <a:off x="0" y="152400"/>
            <a:ext cx="9144000" cy="1600200"/>
          </a:xfrm>
        </p:spPr>
        <p:txBody>
          <a:bodyPr/>
          <a:lstStyle/>
          <a:p>
            <a:r>
              <a:rPr lang="en-US" altLang="en-US" sz="3400" dirty="0">
                <a:solidFill>
                  <a:srgbClr val="4E4CB4"/>
                </a:solidFill>
                <a:latin typeface="Arial" panose="020B0604020202020204" pitchFamily="34" charset="0"/>
                <a:cs typeface="Arial" panose="020B0604020202020204" pitchFamily="34" charset="0"/>
              </a:rPr>
              <a:t>CDKs Are Regulated by Phosphorylation, Cyclin Degradation, Growth Factors, and Specific Inhibitors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2900" y="21336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phosphorylation of Thr</a:t>
            </a:r>
            <a:r>
              <a:rPr lang="en-US" sz="2400" baseline="30000" dirty="0">
                <a:latin typeface="Arial" panose="020B0604020202020204" pitchFamily="34" charset="0"/>
                <a:cs typeface="Arial" panose="020B0604020202020204" pitchFamily="34" charset="0"/>
              </a:rPr>
              <a:t>160</a:t>
            </a:r>
            <a:r>
              <a:rPr lang="en-US" sz="2400" dirty="0">
                <a:latin typeface="Arial" panose="020B0604020202020204" pitchFamily="34" charset="0"/>
                <a:cs typeface="Arial" panose="020B0604020202020204" pitchFamily="34" charset="0"/>
              </a:rPr>
              <a:t> of CDK2 opens the substrate-binding cleft in the kinase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dephosphorylation of phosphorylated Tyr</a:t>
            </a:r>
            <a:r>
              <a:rPr lang="en-US" sz="2400" baseline="30000" dirty="0">
                <a:latin typeface="Arial" panose="020B0604020202020204" pitchFamily="34" charset="0"/>
                <a:cs typeface="Arial" panose="020B0604020202020204" pitchFamily="34" charset="0"/>
              </a:rPr>
              <a:t>15</a:t>
            </a:r>
            <a:r>
              <a:rPr lang="en-US" sz="2400" dirty="0">
                <a:latin typeface="Arial" panose="020B0604020202020204" pitchFamily="34" charset="0"/>
                <a:cs typeface="Arial" panose="020B0604020202020204" pitchFamily="34" charset="0"/>
              </a:rPr>
              <a:t> of CDK2 unblocks the ATP-binding site</a:t>
            </a:r>
          </a:p>
        </p:txBody>
      </p:sp>
    </p:spTree>
    <p:extLst>
      <p:ext uri="{BB962C8B-B14F-4D97-AF65-F5344CB8AC3E}">
        <p14:creationId xmlns:p14="http://schemas.microsoft.com/office/powerpoint/2010/main" val="12632561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C6E0-377E-4003-9D17-380DB594E61D}"/>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Activation of Cyclin-Dependent Protein Kinases (CDKs)</a:t>
            </a:r>
            <a:endParaRPr lang="en-AU" dirty="0"/>
          </a:p>
        </p:txBody>
      </p:sp>
      <p:pic>
        <p:nvPicPr>
          <p:cNvPr id="3" name="Picture 2" descr="A three-part figure shows the activation of cyclin-dependent protein kinases (C D Ks) by showing the crystal structure of a inactive C D K 2 without the cyclin in part a, the changed conformation of the crystal structure of inactive C D K 2 with bound cyclin in part b, and the effects of phosphorylation of a T h r residue in the T loop to produce active C D K 2 in part c.">
            <a:extLst>
              <a:ext uri="{FF2B5EF4-FFF2-40B4-BE49-F238E27FC236}">
                <a16:creationId xmlns:a16="http://schemas.microsoft.com/office/drawing/2014/main" id="{56578AAF-BEDC-5A4E-9990-5E521BF5AFAD}"/>
              </a:ext>
            </a:extLst>
          </p:cNvPr>
          <p:cNvPicPr>
            <a:picLocks noChangeAspect="1"/>
          </p:cNvPicPr>
          <p:nvPr/>
        </p:nvPicPr>
        <p:blipFill>
          <a:blip r:embed="rId3"/>
          <a:stretch>
            <a:fillRect/>
          </a:stretch>
        </p:blipFill>
        <p:spPr>
          <a:xfrm>
            <a:off x="1437190" y="1715729"/>
            <a:ext cx="6269620" cy="4953000"/>
          </a:xfrm>
          <a:prstGeom prst="rect">
            <a:avLst/>
          </a:prstGeom>
        </p:spPr>
      </p:pic>
    </p:spTree>
    <p:extLst>
      <p:ext uri="{BB962C8B-B14F-4D97-AF65-F5344CB8AC3E}">
        <p14:creationId xmlns:p14="http://schemas.microsoft.com/office/powerpoint/2010/main" val="28597607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1CB0-5127-481B-8635-07832E7C5499}"/>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Regulation of CDK by Phosphorylation and Proteolysis</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156972" y="1749552"/>
            <a:ext cx="28148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ubiquitin </a:t>
            </a:r>
            <a:r>
              <a:rPr lang="en-US" sz="2400" dirty="0">
                <a:latin typeface="Arial" panose="020B0604020202020204" pitchFamily="34" charset="0"/>
                <a:cs typeface="Arial" panose="020B0604020202020204" pitchFamily="34" charset="0"/>
              </a:rPr>
              <a:t>= regulatory protein that targets proteins for destruction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proteasomes </a:t>
            </a:r>
            <a:r>
              <a:rPr lang="en-US" sz="2400" dirty="0">
                <a:latin typeface="Arial" panose="020B0604020202020204" pitchFamily="34" charset="0"/>
                <a:cs typeface="Arial" panose="020B0604020202020204" pitchFamily="34" charset="0"/>
              </a:rPr>
              <a:t>= proteolytic enzyme complexes </a:t>
            </a:r>
            <a:endParaRPr lang="en-US" sz="2400" b="1" dirty="0">
              <a:latin typeface="Arial" panose="020B0604020202020204" pitchFamily="34" charset="0"/>
              <a:cs typeface="Arial" panose="020B0604020202020204" pitchFamily="34" charset="0"/>
            </a:endParaRPr>
          </a:p>
        </p:txBody>
      </p:sp>
      <p:pic>
        <p:nvPicPr>
          <p:cNvPr id="4" name="Picture 3" descr="The steps are shown in a cycle with the top half labeled part a and the bottom half labeled part b. Part a begins with a blue rectangle labeled C D K at the boundary between the top and bottom halves. Step 1: No cyclin present; C D K is inactive. A light red structure that resembles an oval with flat sides labeled cyclin is added to an arrow pointing up and then right. Step 2: Cyclin synthesis leads to its accumulation. A blue rectangle labeled C D K at the top center of the cycle has cyclin fitted into a concavity on its lower side and a wedge labeled T y r at its upper left corner that has a line extending to a red circle labeled P to its upper left. Step 3: Cyclin-C D K complex forms, but phosphorylated T y r superscript 15 blocks A T P-binding site; still inactive. An arrow points to a similar molecule with a second wedge labeled T h r in the upper right corner with a line connecting it to a green circle labeled P to the right. Step 4: Phosphorylation of T h r superscript 160 in T loop and dephosphorylation of T y r superscript 15 activates cyclin-C D K manyfold. An arrow points down with an arrow branching off to show the loss of P subscript i. This produces a blue rectangle labeled C D K at the boundary between the upper and lower halves with the left-hand wedge labeled T h r gone, the right-hand wedge labeled T h r attached to a green circle labeled P that is now to its upper right instead of directly to its right, and short lines radiating from its top and sides. A dashed arrow points to the left to an arrow pointing from a green oval labeled phosphatase to a green oval labeled phosphatase with a line extending down to a green circle labeled P at the lower right and with short radiating lines extending from all sides. Step 5: C D K phosphorylates phosphatase, which activates more C D K. A dashed arrow points back to the start of the arrow between C D K with T y r bonded to a red circle labeled P and T h r bonded to a green circle labeled P down, with a loss of P subscript 1, to activated C D K without T y r. Part b begins with two arrows pointing from activated C D K. A dashed horizontal arrow points to the arrow from a purple oval labeled D B R P to a similar purple oval with a line to a green circle labeled P to the lower right and with short radiating lines all around it. Step 6: C D K phosphorylates D B R P, activating it. A dashed arrow points from activated D B R P to the second arrow from activated C D K. This arrow is joined by a line from U, showing its addition, and points to a blue rectangle labeled C D K at the bottom center of the figure that no longer has T h r, still has short radiating lines from its upper half, and has a chain of four U attached to the cyclin bound to its bottom side. Step 7: D B R P triggers addition of ubiquitin molecules to cyclin by ubiquitin ligase. An arrow points to the left and then up to the starting C D K at the boundary between the top and bottom halves. Before it reaches C D K, this arrow has an arrow pointing to the left to a dashed red outline of the shape of cyclin. Step 8: Cyclin is degraded by proteasome, leaving C D K inactive.">
            <a:extLst>
              <a:ext uri="{FF2B5EF4-FFF2-40B4-BE49-F238E27FC236}">
                <a16:creationId xmlns:a16="http://schemas.microsoft.com/office/drawing/2014/main" id="{848C104C-42D4-6A44-BD9D-B60452F3D684}"/>
              </a:ext>
            </a:extLst>
          </p:cNvPr>
          <p:cNvPicPr>
            <a:picLocks noChangeAspect="1"/>
          </p:cNvPicPr>
          <p:nvPr/>
        </p:nvPicPr>
        <p:blipFill>
          <a:blip r:embed="rId3"/>
          <a:stretch>
            <a:fillRect/>
          </a:stretch>
        </p:blipFill>
        <p:spPr>
          <a:xfrm>
            <a:off x="3124200" y="1905000"/>
            <a:ext cx="5687870" cy="4127627"/>
          </a:xfrm>
          <a:prstGeom prst="rect">
            <a:avLst/>
          </a:prstGeom>
        </p:spPr>
      </p:pic>
    </p:spTree>
    <p:extLst>
      <p:ext uri="{BB962C8B-B14F-4D97-AF65-F5344CB8AC3E}">
        <p14:creationId xmlns:p14="http://schemas.microsoft.com/office/powerpoint/2010/main" val="403661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03A11CDA-85C3-4BAC-AAB4-FD33F3AEF36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038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29F220-48E0-4E63-8316-090C260AAAE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respond to external signals through receptor-mediated processes that amplify the signal, integrate it with input from other receptors, transmit the signal to the appropriate effectors, and eventually end the response.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9496108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5846-81B6-4DD1-88B8-745F65CF53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Cell Division by Growth Factors and Inhibitors</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156972" y="1749552"/>
            <a:ext cx="47198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growth factors </a:t>
            </a:r>
            <a:r>
              <a:rPr lang="en-US" sz="2400" dirty="0">
                <a:latin typeface="Arial" panose="020B0604020202020204" pitchFamily="34" charset="0"/>
                <a:cs typeface="Arial" panose="020B0604020202020204" pitchFamily="34" charset="0"/>
              </a:rPr>
              <a:t>= extracellular signals that phosphorylate and activate nuclear transcription factors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specific protein inhibitors bind to and inactivate specific CDKs</a:t>
            </a:r>
          </a:p>
          <a:p>
            <a:pPr lvl="1"/>
            <a:r>
              <a:rPr lang="en-US" sz="2400" dirty="0">
                <a:latin typeface="Arial" panose="020B0604020202020204" pitchFamily="34" charset="0"/>
                <a:cs typeface="Arial" panose="020B0604020202020204" pitchFamily="34" charset="0"/>
              </a:rPr>
              <a:t>example: p21</a:t>
            </a:r>
          </a:p>
        </p:txBody>
      </p:sp>
      <p:pic>
        <p:nvPicPr>
          <p:cNvPr id="3" name="Picture 2" descr="The words growth factors, cytokines have a chain of three arrows pointing down accompanied by text reading, M A P K cascade. This produces phosphorylation of J u n and F o s in nucleus, from which an arrow points down to transcription factor E 2 F, from which arrows point down to cyclins, C D Ks at the lower left and to enzymes for D N A synthesis at the lower right with the words transcriptional regulation between the two arrows. Arrows from cyclins, C D Ks and enzymes for D N A synthesis join and point to passage from G 1 to S phase.">
            <a:extLst>
              <a:ext uri="{FF2B5EF4-FFF2-40B4-BE49-F238E27FC236}">
                <a16:creationId xmlns:a16="http://schemas.microsoft.com/office/drawing/2014/main" id="{538BAB50-960E-BC4C-84CF-F1181E314B42}"/>
              </a:ext>
            </a:extLst>
          </p:cNvPr>
          <p:cNvPicPr>
            <a:picLocks noChangeAspect="1"/>
          </p:cNvPicPr>
          <p:nvPr/>
        </p:nvPicPr>
        <p:blipFill>
          <a:blip r:embed="rId3"/>
          <a:stretch>
            <a:fillRect/>
          </a:stretch>
        </p:blipFill>
        <p:spPr>
          <a:xfrm>
            <a:off x="5105400" y="1524000"/>
            <a:ext cx="3485454" cy="4946777"/>
          </a:xfrm>
          <a:prstGeom prst="rect">
            <a:avLst/>
          </a:prstGeom>
        </p:spPr>
      </p:pic>
    </p:spTree>
    <p:extLst>
      <p:ext uri="{BB962C8B-B14F-4D97-AF65-F5344CB8AC3E}">
        <p14:creationId xmlns:p14="http://schemas.microsoft.com/office/powerpoint/2010/main" val="39174847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E07E6-926D-4B2F-8629-8542F6A5237B}"/>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CDKs Regulate Cell Division by Phosphorylating Critical Proteins</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8288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lamin</a:t>
            </a:r>
            <a:r>
              <a:rPr lang="en-US" sz="2400" dirty="0">
                <a:latin typeface="Arial" panose="020B0604020202020204" pitchFamily="34" charset="0"/>
                <a:cs typeface="Arial" panose="020B0604020202020204" pitchFamily="34" charset="0"/>
              </a:rPr>
              <a:t> = protein that makes up the intermediate filaments of the nuclear envelope</a:t>
            </a:r>
          </a:p>
          <a:p>
            <a:pPr lvl="1"/>
            <a:r>
              <a:rPr lang="en-US" sz="2400" dirty="0">
                <a:latin typeface="Arial" panose="020B0604020202020204" pitchFamily="34" charset="0"/>
                <a:cs typeface="Arial" panose="020B0604020202020204" pitchFamily="34" charset="0"/>
              </a:rPr>
              <a:t>phosphorylation by a CDK causes depolymerization of the filaments</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actin and myosin = pinch a dividing cell into two parts during cytokinesis </a:t>
            </a:r>
          </a:p>
          <a:p>
            <a:pPr lvl="1"/>
            <a:r>
              <a:rPr lang="en-US" sz="2400" dirty="0">
                <a:latin typeface="Arial" panose="020B0604020202020204" pitchFamily="34" charset="0"/>
                <a:cs typeface="Arial" panose="020B0604020202020204" pitchFamily="34" charset="0"/>
              </a:rPr>
              <a:t>phosphorylation of myosin by a CDK causes dissociation of myosin from actin filaments</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5137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871E1-0A07-4502-BA61-568B4363388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Phosphorylation of </a:t>
            </a:r>
            <a:r>
              <a:rPr lang="en-US" altLang="en-US" dirty="0" err="1">
                <a:solidFill>
                  <a:schemeClr val="tx1"/>
                </a:solidFill>
                <a:latin typeface="Arial" panose="020B0604020202020204" pitchFamily="34" charset="0"/>
                <a:cs typeface="Arial" panose="020B0604020202020204" pitchFamily="34" charset="0"/>
              </a:rPr>
              <a:t>pRb</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156972" y="1749552"/>
            <a:ext cx="44150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retinoblastoma protein  (</a:t>
            </a:r>
            <a:r>
              <a:rPr lang="en-US" sz="2400" b="1" dirty="0" err="1">
                <a:latin typeface="Arial" panose="020B0604020202020204" pitchFamily="34" charset="0"/>
                <a:cs typeface="Arial" panose="020B0604020202020204" pitchFamily="34" charset="0"/>
              </a:rPr>
              <a:t>pRb</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binds the transcription factor E2F to arrest cell division in G1 when DNA damage is detected</a:t>
            </a:r>
          </a:p>
          <a:p>
            <a:pPr lvl="1"/>
            <a:r>
              <a:rPr lang="en-US" sz="2400" dirty="0">
                <a:latin typeface="Arial" panose="020B0604020202020204" pitchFamily="34" charset="0"/>
                <a:cs typeface="Arial" panose="020B0604020202020204" pitchFamily="34" charset="0"/>
              </a:rPr>
              <a:t>phosphorylation by a CDK relieves the pRb-E2F blocking mechanism </a:t>
            </a:r>
          </a:p>
          <a:p>
            <a:pPr lvl="1"/>
            <a:endParaRPr lang="en-US" sz="2000" dirty="0">
              <a:latin typeface="Arial" panose="020B0604020202020204" pitchFamily="34" charset="0"/>
              <a:cs typeface="Arial" panose="020B0604020202020204" pitchFamily="34" charset="0"/>
            </a:endParaRPr>
          </a:p>
        </p:txBody>
      </p:sp>
      <p:pic>
        <p:nvPicPr>
          <p:cNvPr id="4" name="Picture 3" descr="The figure has two halves. The left-hand side is labeled cell division blocked by p 53 and the right-hand side is labeled cell division occurs normally. The left-hand side begins with a double-stranded piece of D N A that is broken in the middle, where a yellow oval labeled M R N is attached. M R N is below the space between the broken pieces and attached to the lower left and lower right ends of D N A on either side of the break. The right-hand side begins with an intact double helix of D N A. On the left side, an arrow points down from M R N to a gray oval labeled A T M, A T R, from with an arrow points to a red circle labeled p 53 that has short radiating lines around it. Accompanying text reads, active. An arrow below p 53 is accompanied by text reading, transcriptional regulation leads to upward arrow symbol [p 21]. The arrow points to a half-circle with a rectangular protrusion from its lower left. An arrow points down from p 21 to join an arrow pointing from active C D K 2 on the right-hand side to inactive C D K 2 on the left-hand side. Active C D K 2 is a blue rectangle labeled C D K 2 with short radiating lines on the left, top, and right and a light red partial oval with flat ends labeled cyclin E. Inactive C D K 2 has p 21 fitted into onto its right side and no short radiating lines. Below inactive C D K 2, there is an orange half-circle labeled p R b with an irregular shape to its flat side. Two arrows point from p R b. One arrow points to the right and is joined on the right-hand side by a dashed arrow from active C D K 2 to point to a smooth orange half-circle labeled p R b with a bond to a red circle labeled P to its upper right. The second arrow points down to join an arrow from active E 2 F on the right-hand side to inactive E 2 F on the left-hand side. Inactive E 2 F is a purple rectangle with an irregular shape to its top side that fits into the irregular bottom of p R b, which is above it. E 2 F active is a similar purple rectangle with short radiating lines extending from all sides. An arrow labeled transcriptional regulation points right from active E 2 F to text reading, enzymes for D N A synthesis, from which an arrow points down to text reading, passage from G 1 to S.">
            <a:extLst>
              <a:ext uri="{FF2B5EF4-FFF2-40B4-BE49-F238E27FC236}">
                <a16:creationId xmlns:a16="http://schemas.microsoft.com/office/drawing/2014/main" id="{31F51944-1C32-A041-A7B2-9737F5520E0B}"/>
              </a:ext>
            </a:extLst>
          </p:cNvPr>
          <p:cNvPicPr>
            <a:picLocks noChangeAspect="1"/>
          </p:cNvPicPr>
          <p:nvPr/>
        </p:nvPicPr>
        <p:blipFill>
          <a:blip r:embed="rId3"/>
          <a:stretch>
            <a:fillRect/>
          </a:stretch>
        </p:blipFill>
        <p:spPr>
          <a:xfrm>
            <a:off x="4876800" y="1371600"/>
            <a:ext cx="3510551" cy="5181600"/>
          </a:xfrm>
          <a:prstGeom prst="rect">
            <a:avLst/>
          </a:prstGeom>
        </p:spPr>
      </p:pic>
    </p:spTree>
    <p:extLst>
      <p:ext uri="{BB962C8B-B14F-4D97-AF65-F5344CB8AC3E}">
        <p14:creationId xmlns:p14="http://schemas.microsoft.com/office/powerpoint/2010/main" val="34184697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19DA-0CC8-4A45-BDDF-FEA4A3DC34A7}"/>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12.9</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Oncogenes, Tumor Suppressor Genes, and Programmed Cell Death</a:t>
            </a:r>
            <a:endParaRPr lang="en-AU" dirty="0"/>
          </a:p>
        </p:txBody>
      </p:sp>
    </p:spTree>
    <p:extLst>
      <p:ext uri="{BB962C8B-B14F-4D97-AF65-F5344CB8AC3E}">
        <p14:creationId xmlns:p14="http://schemas.microsoft.com/office/powerpoint/2010/main" val="9720983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A5143067-9068-467A-9F7F-1A8F0BE6A0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EA7B544E-7AED-4223-A2E6-1ACA0D2663F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5542045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ACD55-C461-4BBD-854C-B3882AD4360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 Division Is Regulated by Extracellular Growth Factors</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268986" y="1752600"/>
            <a:ext cx="86060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cell division is regulated by extracellular growth factors</a:t>
            </a:r>
          </a:p>
          <a:p>
            <a:pPr lvl="1"/>
            <a:r>
              <a:rPr lang="en-US" sz="2400" dirty="0">
                <a:latin typeface="Arial" panose="020B0604020202020204" pitchFamily="34" charset="0"/>
                <a:cs typeface="Arial" panose="020B0604020202020204" pitchFamily="34" charset="0"/>
              </a:rPr>
              <a:t>causes a balance between the formation and destruction of cells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defects in regulatory proteins disrupt this balance</a:t>
            </a:r>
          </a:p>
          <a:p>
            <a:pPr lvl="1"/>
            <a:r>
              <a:rPr lang="en-US" sz="2400" dirty="0">
                <a:latin typeface="Arial" panose="020B0604020202020204" pitchFamily="34" charset="0"/>
                <a:cs typeface="Arial" panose="020B0604020202020204" pitchFamily="34" charset="0"/>
              </a:rPr>
              <a:t>can result in the formation of a tumor and cancer</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8241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B5703BD0-0941-47ED-B12C-1ED28401E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C0F7638E-9026-4702-9F31-1FD4C982D8F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10460259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7BAEB-8181-4885-9F1A-03719A13A49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Oncogenes Are Mutant Forms of the Genes for Proteins That Regulate the Cell Cycle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1950" y="16764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oncogenes </a:t>
            </a:r>
            <a:r>
              <a:rPr lang="en-US" sz="2400" dirty="0">
                <a:latin typeface="Arial" panose="020B0604020202020204" pitchFamily="34" charset="0"/>
                <a:cs typeface="Arial" panose="020B0604020202020204" pitchFamily="34" charset="0"/>
              </a:rPr>
              <a:t>= mutated versions of genes encoding signaling proteins involved in cell cycle regulation</a:t>
            </a:r>
          </a:p>
          <a:p>
            <a:pPr lvl="1"/>
            <a:r>
              <a:rPr lang="en-US" sz="2400" dirty="0">
                <a:latin typeface="Arial" panose="020B0604020202020204" pitchFamily="34" charset="0"/>
                <a:cs typeface="Arial" panose="020B0604020202020204" pitchFamily="34" charset="0"/>
              </a:rPr>
              <a:t>lead to tumor formations</a:t>
            </a:r>
          </a:p>
          <a:p>
            <a:pPr lvl="1"/>
            <a:r>
              <a:rPr lang="en-US" sz="2400" dirty="0">
                <a:latin typeface="Arial" panose="020B0604020202020204" pitchFamily="34" charset="0"/>
                <a:cs typeface="Arial" panose="020B0604020202020204" pitchFamily="34" charset="0"/>
              </a:rPr>
              <a:t>genetically dominant </a:t>
            </a:r>
          </a:p>
          <a:p>
            <a:pPr lvl="1"/>
            <a:r>
              <a:rPr lang="en-US" sz="2400" dirty="0">
                <a:latin typeface="Arial" panose="020B0604020202020204" pitchFamily="34" charset="0"/>
                <a:cs typeface="Arial" panose="020B0604020202020204" pitchFamily="34" charset="0"/>
              </a:rPr>
              <a:t>may encode defective growth factors, receptors, G proteins, protein kinases, or nuclear regulators of transcription</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proto-oncogenes </a:t>
            </a:r>
            <a:r>
              <a:rPr lang="en-US" sz="2400" dirty="0">
                <a:latin typeface="Arial" panose="020B0604020202020204" pitchFamily="34" charset="0"/>
                <a:cs typeface="Arial" panose="020B0604020202020204" pitchFamily="34" charset="0"/>
              </a:rPr>
              <a:t>= genes in animal host cells that encode growth-regulating proteins </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6535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40754-0151-4444-96A0-8FA1E45879C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Defects in Certain Genes Remove Normal Restraints on Cell Division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1950" y="18288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tumor suppressor genes </a:t>
            </a:r>
            <a:r>
              <a:rPr lang="en-US" sz="2400" dirty="0">
                <a:latin typeface="Arial" panose="020B0604020202020204" pitchFamily="34" charset="0"/>
                <a:cs typeface="Arial" panose="020B0604020202020204" pitchFamily="34" charset="0"/>
              </a:rPr>
              <a:t>= encode regulatory proteins that normally inhibit cell division</a:t>
            </a:r>
          </a:p>
          <a:p>
            <a:pPr lvl="1"/>
            <a:r>
              <a:rPr lang="en-US" sz="2400" dirty="0">
                <a:latin typeface="Arial" panose="020B0604020202020204" pitchFamily="34" charset="0"/>
                <a:cs typeface="Arial" panose="020B0604020202020204" pitchFamily="34" charset="0"/>
              </a:rPr>
              <a:t>mutations in these genes are genetically recessive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mutations in both copies of the genes for </a:t>
            </a:r>
            <a:r>
              <a:rPr lang="en-US" sz="2400" dirty="0" err="1">
                <a:latin typeface="Arial" panose="020B0604020202020204" pitchFamily="34" charset="0"/>
                <a:cs typeface="Arial" panose="020B0604020202020204" pitchFamily="34" charset="0"/>
              </a:rPr>
              <a:t>pRb</a:t>
            </a:r>
            <a:r>
              <a:rPr lang="en-US" sz="2400" dirty="0">
                <a:latin typeface="Arial" panose="020B0604020202020204" pitchFamily="34" charset="0"/>
                <a:cs typeface="Arial" panose="020B0604020202020204" pitchFamily="34" charset="0"/>
              </a:rPr>
              <a:t>, p53, or p21 cause tumor formation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3054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C6BB-3D19-4CFE-ACE7-AB0DC5EA593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Stability Genes</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268986" y="1752600"/>
            <a:ext cx="86060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stability genes (caretaker genes) = encode proteins necessary for the repair of genetic damage</a:t>
            </a:r>
          </a:p>
          <a:p>
            <a:pPr lvl="1"/>
            <a:r>
              <a:rPr lang="en-US" sz="2400" dirty="0">
                <a:latin typeface="Arial" panose="020B0604020202020204" pitchFamily="34" charset="0"/>
                <a:cs typeface="Arial" panose="020B0604020202020204" pitchFamily="34" charset="0"/>
              </a:rPr>
              <a:t>mutations cause other mutations to go unrepaired</a:t>
            </a:r>
          </a:p>
          <a:p>
            <a:pPr lvl="1"/>
            <a:r>
              <a:rPr lang="en-US" sz="2400" dirty="0">
                <a:latin typeface="Arial" panose="020B0604020202020204" pitchFamily="34" charset="0"/>
                <a:cs typeface="Arial" panose="020B0604020202020204" pitchFamily="34" charset="0"/>
              </a:rPr>
              <a:t>can cause cancer when the unrepaired mutations are in proto-oncogenes and tumor suppressor genes</a:t>
            </a:r>
          </a:p>
        </p:txBody>
      </p:sp>
    </p:spTree>
    <p:extLst>
      <p:ext uri="{BB962C8B-B14F-4D97-AF65-F5344CB8AC3E}">
        <p14:creationId xmlns:p14="http://schemas.microsoft.com/office/powerpoint/2010/main" val="2959561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B8E05-FA67-4EB3-B3B6-78CF1A6C0DC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Amplification and Enzyme Cascades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0999" y="1524000"/>
            <a:ext cx="3124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amplification </a:t>
            </a:r>
            <a:r>
              <a:rPr lang="en-US" sz="2400" dirty="0">
                <a:latin typeface="Arial" panose="020B0604020202020204" pitchFamily="34" charset="0"/>
                <a:cs typeface="Arial" panose="020B0604020202020204" pitchFamily="34" charset="0"/>
              </a:rPr>
              <a:t>= results when an enzyme is activated by a signal receptor and, in turn, catalyzes the activation of many molecules of a second enzyme, and so on, in an </a:t>
            </a:r>
            <a:r>
              <a:rPr lang="en-US" sz="2400" b="1" dirty="0">
                <a:latin typeface="Arial" panose="020B0604020202020204" pitchFamily="34" charset="0"/>
                <a:cs typeface="Arial" panose="020B0604020202020204" pitchFamily="34" charset="0"/>
              </a:rPr>
              <a:t>enzyme cascade </a:t>
            </a:r>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c is labeled Amplification: Text reads, When enzymes activate enzymes, the number of affected molecules increases geometrically in an enzyme cascade. An arrow points down from the word signal to a green circle enclosing a green triangle on top of a rectangle labeled enzyme 1. Three arrows point down from enzyme 1. The left-hand arrow points to a green circle enclosing a green triangle above a rectangle labeled enzyme 2, from which three arrows point down to three green circles enclosing green triangles above three squares labeled enzyme 3. The middle and right-hand arrows similarly point down to green circles enclosing green triangles above enzyme 2 rectangles that each have three arrows pointing down to three green circles enclosing green triangles above three squares labeled enzyme 3.">
            <a:extLst>
              <a:ext uri="{FF2B5EF4-FFF2-40B4-BE49-F238E27FC236}">
                <a16:creationId xmlns:a16="http://schemas.microsoft.com/office/drawing/2014/main" id="{7A3CB0FE-D2E3-7A4C-85CF-161C1251A7AC}"/>
              </a:ext>
            </a:extLst>
          </p:cNvPr>
          <p:cNvPicPr>
            <a:picLocks noChangeAspect="1"/>
          </p:cNvPicPr>
          <p:nvPr/>
        </p:nvPicPr>
        <p:blipFill>
          <a:blip r:embed="rId3"/>
          <a:stretch>
            <a:fillRect/>
          </a:stretch>
        </p:blipFill>
        <p:spPr>
          <a:xfrm>
            <a:off x="3906360" y="2121627"/>
            <a:ext cx="4856640" cy="2614746"/>
          </a:xfrm>
          <a:prstGeom prst="rect">
            <a:avLst/>
          </a:prstGeom>
        </p:spPr>
      </p:pic>
    </p:spTree>
    <p:extLst>
      <p:ext uri="{BB962C8B-B14F-4D97-AF65-F5344CB8AC3E}">
        <p14:creationId xmlns:p14="http://schemas.microsoft.com/office/powerpoint/2010/main" val="19301958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7A44-AE4C-487A-8B80-96CC691C2268}"/>
              </a:ext>
            </a:extLst>
          </p:cNvPr>
          <p:cNvSpPr>
            <a:spLocks noGrp="1"/>
          </p:cNvSpPr>
          <p:nvPr>
            <p:ph type="title"/>
          </p:nvPr>
        </p:nvSpPr>
        <p:spPr/>
        <p:txBody>
          <a:bodyPr/>
          <a:lstStyle/>
          <a:p>
            <a:r>
              <a:rPr lang="en-US" altLang="en-US" sz="3800" dirty="0">
                <a:solidFill>
                  <a:schemeClr val="tx1"/>
                </a:solidFill>
                <a:latin typeface="Arial" panose="020B0604020202020204" pitchFamily="34" charset="0"/>
                <a:cs typeface="Arial" panose="020B0604020202020204" pitchFamily="34" charset="0"/>
              </a:rPr>
              <a:t>Multistep Transition from Normal Epithelial Cell to Colorectal Cancer</a:t>
            </a:r>
            <a:endParaRPr lang="en-AU" sz="3800"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268986" y="1752601"/>
            <a:ext cx="860602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some (and perhaps all) cancers, the progression from a normal cell to a malignant tumor requires an accumulation of mutations </a:t>
            </a:r>
          </a:p>
          <a:p>
            <a:pPr marL="50800" indent="0">
              <a:buNone/>
            </a:pPr>
            <a:r>
              <a:rPr lang="en-US" sz="2400" dirty="0">
                <a:latin typeface="Arial" panose="020B0604020202020204" pitchFamily="34" charset="0"/>
                <a:cs typeface="Arial" panose="020B0604020202020204" pitchFamily="34" charset="0"/>
              </a:rPr>
              <a:t> </a:t>
            </a:r>
          </a:p>
        </p:txBody>
      </p:sp>
      <p:pic>
        <p:nvPicPr>
          <p:cNvPr id="3" name="Picture 2" descr="Normal epithelium is shown as a thin layer of epithelium that has even, roundly oval to pyramidal cells above a thicker layer of connective tissue above a thin band of smooth muscle above a thicker layer of connective tissue. An arrow labeled age 30-50 points to the next stage, small adenoma. The associated genes are shown as italicized M M R end italics (D N A repair) in a green box and italicized A P C end italics Greek letter beta-catenin in a light red box. Small adenoma is shown as a similar piece of tissue that rises in the middle to form a rounded structure. The stalk leading to the rounded structure contains connective tissue that ends at a sphere surrounded by large, irregular cells that extend out to all sides. An arrow labeled age 40-60 points to the next stage, large adenoma. The associated genes are shown as italicized C D C 4 end italics (ubiquitin-dependent proteolysis) in one green box and italicized K R A S, B R A F end italics in a second green box. Large adenoma is similar to small adenoma, except that the large, irregular cells are much larger. An arrow labeled age 50-70 points to the next stage, cancer. The associated genes are shown as italicized P I 3 K end italics in a green box, italicized T P 5 3 (p 53) end italics in a red box, and italicized S M A D 4 and T G F B R 2 end italics in a second red box. Cancer is shown as a similar piece of tissue with a much larger, more irregular protrusion in the center. The sphere of connective tissue is now a thick oval. The stalk is much wider and more pyramidal. The irregular cells are much larger and those on the right side have become bright red. The red color extends into the connective tissue down along the right side with a white arrow pointing down to where it reaches the band of smooth muscle. A sphere if red is visible under the band of smooth muscle. An arrow labeled with a question mark points to an outline of a man with the abdominal organs, kidneys, and heart shown. A light red circle in the colon at the lower right has arrows pointing to the left kidney and to the upper left side of the heart.">
            <a:extLst>
              <a:ext uri="{FF2B5EF4-FFF2-40B4-BE49-F238E27FC236}">
                <a16:creationId xmlns:a16="http://schemas.microsoft.com/office/drawing/2014/main" id="{B9CAB60A-5C4F-FF41-A48C-FF6F785373D9}"/>
              </a:ext>
            </a:extLst>
          </p:cNvPr>
          <p:cNvPicPr>
            <a:picLocks noChangeAspect="1"/>
          </p:cNvPicPr>
          <p:nvPr/>
        </p:nvPicPr>
        <p:blipFill>
          <a:blip r:embed="rId3"/>
          <a:stretch>
            <a:fillRect/>
          </a:stretch>
        </p:blipFill>
        <p:spPr>
          <a:xfrm>
            <a:off x="469900" y="3352598"/>
            <a:ext cx="8204200" cy="2703118"/>
          </a:xfrm>
          <a:prstGeom prst="rect">
            <a:avLst/>
          </a:prstGeom>
        </p:spPr>
      </p:pic>
    </p:spTree>
    <p:extLst>
      <p:ext uri="{BB962C8B-B14F-4D97-AF65-F5344CB8AC3E}">
        <p14:creationId xmlns:p14="http://schemas.microsoft.com/office/powerpoint/2010/main" val="66818429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1E14-B6E6-49A0-8C23-B48B253EFF3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Driver and “Passenger” Mutations</a:t>
            </a:r>
            <a:endParaRPr lang="en-AU"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268986" y="1752600"/>
            <a:ext cx="860602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driver mutations </a:t>
            </a:r>
            <a:r>
              <a:rPr lang="en-US" sz="2400" dirty="0">
                <a:latin typeface="Arial" panose="020B0604020202020204" pitchFamily="34" charset="0"/>
                <a:cs typeface="Arial" panose="020B0604020202020204" pitchFamily="34" charset="0"/>
              </a:rPr>
              <a:t>= mutations that are the </a:t>
            </a:r>
            <a:r>
              <a:rPr lang="en-US" sz="2400" i="1" dirty="0">
                <a:latin typeface="Arial" panose="020B0604020202020204" pitchFamily="34" charset="0"/>
                <a:cs typeface="Arial" panose="020B0604020202020204" pitchFamily="34" charset="0"/>
              </a:rPr>
              <a:t>cause </a:t>
            </a:r>
            <a:r>
              <a:rPr lang="en-US" sz="2400" dirty="0">
                <a:latin typeface="Arial" panose="020B0604020202020204" pitchFamily="34" charset="0"/>
                <a:cs typeface="Arial" panose="020B0604020202020204" pitchFamily="34" charset="0"/>
              </a:rPr>
              <a:t>of unregulated cell division</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“passenger mutations” = mutations that occur randomly and do not confer a selective growth advantage </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9759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A547-ABB1-44C2-A16A-3CEBB2D8AE7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Apoptosis Is Programmed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Cell Suicide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61950" y="16764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programmed cell death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apoptosis </a:t>
            </a:r>
            <a:r>
              <a:rPr lang="en-US" sz="2400" dirty="0">
                <a:latin typeface="Arial" panose="020B0604020202020204" pitchFamily="34" charset="0"/>
                <a:cs typeface="Arial" panose="020B0604020202020204" pitchFamily="34" charset="0"/>
              </a:rPr>
              <a:t>= mechanism by which cells precisely control the time of their own death</a:t>
            </a:r>
          </a:p>
          <a:p>
            <a:pPr lvl="1"/>
            <a:r>
              <a:rPr lang="en-US" sz="2400" dirty="0">
                <a:latin typeface="Arial" panose="020B0604020202020204" pitchFamily="34" charset="0"/>
                <a:cs typeface="Arial" panose="020B0604020202020204" pitchFamily="34" charset="0"/>
              </a:rPr>
              <a:t>triggered by irreparable DNA damage and severe stresses</a:t>
            </a:r>
          </a:p>
          <a:p>
            <a:pPr lvl="1"/>
            <a:r>
              <a:rPr lang="en-US" sz="2400" dirty="0">
                <a:latin typeface="Arial" panose="020B0604020202020204" pitchFamily="34" charset="0"/>
                <a:cs typeface="Arial" panose="020B0604020202020204" pitchFamily="34" charset="0"/>
              </a:rPr>
              <a:t>occurs during normal embryo development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93747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675A0D15-7992-4D6E-A3B1-5423457374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BAA867AB-ED3C-49AA-AE55-9371065C49A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9764067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9B9B-0870-4A3E-9AFA-FF7091CC5BAE}"/>
              </a:ext>
            </a:extLst>
          </p:cNvPr>
          <p:cNvSpPr>
            <a:spLocks noGrp="1"/>
          </p:cNvSpPr>
          <p:nvPr>
            <p:ph type="title"/>
          </p:nvPr>
        </p:nvSpPr>
        <p:spPr/>
        <p:txBody>
          <a:bodyPr/>
          <a:lstStyle/>
          <a:p>
            <a:r>
              <a:rPr lang="en-US" altLang="en-US" sz="3800" dirty="0">
                <a:solidFill>
                  <a:schemeClr val="tx1"/>
                </a:solidFill>
                <a:latin typeface="Arial" panose="020B0604020202020204" pitchFamily="34" charset="0"/>
                <a:cs typeface="Arial" panose="020B0604020202020204" pitchFamily="34" charset="0"/>
              </a:rPr>
              <a:t>Tumor Necrosis Factor (TNF) Can Trigger Apoptosis</a:t>
            </a:r>
            <a:endParaRPr lang="en-AU" sz="3800" dirty="0"/>
          </a:p>
        </p:txBody>
      </p:sp>
      <p:sp>
        <p:nvSpPr>
          <p:cNvPr id="6" name="Google Shape;390;g847cf01710_0_68">
            <a:extLst>
              <a:ext uri="{FF2B5EF4-FFF2-40B4-BE49-F238E27FC236}">
                <a16:creationId xmlns:a16="http://schemas.microsoft.com/office/drawing/2014/main" id="{718CAD88-AC1D-004D-904F-7D7498ACC084}"/>
              </a:ext>
            </a:extLst>
          </p:cNvPr>
          <p:cNvSpPr txBox="1">
            <a:spLocks noChangeArrowheads="1"/>
          </p:cNvSpPr>
          <p:nvPr/>
        </p:nvSpPr>
        <p:spPr bwMode="auto">
          <a:xfrm>
            <a:off x="268986" y="1752600"/>
            <a:ext cx="4760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tumor necrosis factor (TNF) =  produced by cells of the immune system</a:t>
            </a:r>
          </a:p>
          <a:p>
            <a:pPr lvl="1"/>
            <a:r>
              <a:rPr lang="en-US" sz="2400" dirty="0">
                <a:latin typeface="Arial" panose="020B0604020202020204" pitchFamily="34" charset="0"/>
                <a:cs typeface="Arial" panose="020B0604020202020204" pitchFamily="34" charset="0"/>
              </a:rPr>
              <a:t>interacts with cells through specific TNF receptors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“death domain” = carries the self-destruct signal through the membrane to cytosolic proteins</a:t>
            </a:r>
          </a:p>
        </p:txBody>
      </p:sp>
      <p:pic>
        <p:nvPicPr>
          <p:cNvPr id="3" name="Picture 2" descr="A horizontal plasma membrane runs across the top of the illustration. Three blue ovals beneath the membrane extend into the membrane and are labeled T R A D D. Similar red ovals are present above the membrane the membrane. The top pieces of the blue ovals and bottom pieces of the red ovals are darker and each is separated by a line from the rest of the oval. These smaller, dark pieces of the ovals are labeled death domains. Each of the red ovals has a narrow cylinder joining it to a lighter red rectangle above and each light red rectangle has a small gray square on top. The gray squares are labeled T N F Greek letter alpha and the light red rectangles are labeled T N F Greek letter alpha receptor. A green oval labeled procaspase-8 has a curved arrow that runs past the bottom of the blue ovals to a brighter green oval labeled capsase-8 that has short lines radiating from all sides. An arrow points down from caspase-8 to a gray mitochondrion below from which an arrow points to cytochrome italicized c end italics. An arrow points down from cytochrome italicized c end italics and is joined by an arrow from A p a f-1 before reaching apoptosome. A line extends from apoptosome to the top center of a curved arrow from a small purple oval labeled procaspase-9 on the left to two similar purple ovals on the right that are attached together, surrounded by short radiating lines, and labeled caspase-9. Three arrows point down from capsase-9 to apoptosis. A sequence of three arrows points down from caspase-8 above to caspases 3, 6, 7, from which an arrow points to apoptosis. An arrow points from apoptosis to an irregular cell with many membrane-bound spheres of varying sizes near it.">
            <a:extLst>
              <a:ext uri="{FF2B5EF4-FFF2-40B4-BE49-F238E27FC236}">
                <a16:creationId xmlns:a16="http://schemas.microsoft.com/office/drawing/2014/main" id="{0E5B5134-2815-8B4F-903D-7928DF899A2C}"/>
              </a:ext>
            </a:extLst>
          </p:cNvPr>
          <p:cNvPicPr>
            <a:picLocks noChangeAspect="1"/>
          </p:cNvPicPr>
          <p:nvPr/>
        </p:nvPicPr>
        <p:blipFill>
          <a:blip r:embed="rId3"/>
          <a:stretch>
            <a:fillRect/>
          </a:stretch>
        </p:blipFill>
        <p:spPr>
          <a:xfrm>
            <a:off x="5486400" y="1855735"/>
            <a:ext cx="3002733" cy="4469183"/>
          </a:xfrm>
          <a:prstGeom prst="rect">
            <a:avLst/>
          </a:prstGeom>
        </p:spPr>
      </p:pic>
    </p:spTree>
    <p:extLst>
      <p:ext uri="{BB962C8B-B14F-4D97-AF65-F5344CB8AC3E}">
        <p14:creationId xmlns:p14="http://schemas.microsoft.com/office/powerpoint/2010/main" val="3136664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17756D8B-BA39-4865-9A16-09660634D86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20FEB89B-F063-464F-BD15-F3332EC047C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1024096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8092-4F5D-42C9-8051-10559E4BC31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Interacting Signaling Proteins Are Modular</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392237"/>
            <a:ext cx="3850966" cy="477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modular </a:t>
            </a:r>
            <a:r>
              <a:rPr lang="en-US" sz="2400" dirty="0">
                <a:latin typeface="Arial" panose="020B0604020202020204" pitchFamily="34" charset="0"/>
                <a:cs typeface="Arial" panose="020B0604020202020204" pitchFamily="34" charset="0"/>
              </a:rPr>
              <a:t>= has multiple domains that recognize specific features</a:t>
            </a:r>
          </a:p>
          <a:p>
            <a:pPr lvl="1"/>
            <a:r>
              <a:rPr lang="en-US" sz="2400" dirty="0">
                <a:latin typeface="Arial" panose="020B0604020202020204" pitchFamily="34" charset="0"/>
                <a:cs typeface="Arial" panose="020B0604020202020204" pitchFamily="34" charset="0"/>
              </a:rPr>
              <a:t>allows cells to mix and match a set of signaling molecules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scaffold proteins </a:t>
            </a:r>
            <a:r>
              <a:rPr lang="en-US" sz="2400" dirty="0">
                <a:latin typeface="Arial" panose="020B0604020202020204" pitchFamily="34" charset="0"/>
                <a:cs typeface="Arial" panose="020B0604020202020204" pitchFamily="34" charset="0"/>
              </a:rPr>
              <a:t>= nonenzymatic proteins that bring together enzymes that interact in cascades</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Part d is labeled Modularity: Text reads, Proteins with multivalent affinities form diverse signaling complexes from interchangeable parts. Phosphorylation provides reversible points of interaction. An arrow points down from the word signal to a yellow circle with yellow circles connected by short lines to its upper left and upper right and by a shorter line to P in a circle below. P in a circle is within a circular opening in the top of an oval that has a short line down to P in a circle below within a circular opening in the top of a rectangle. An arrow points down to the word response. ">
            <a:extLst>
              <a:ext uri="{FF2B5EF4-FFF2-40B4-BE49-F238E27FC236}">
                <a16:creationId xmlns:a16="http://schemas.microsoft.com/office/drawing/2014/main" id="{56849AB5-6CFD-9F4D-82FA-D1ADB4DA9EDA}"/>
              </a:ext>
            </a:extLst>
          </p:cNvPr>
          <p:cNvPicPr>
            <a:picLocks noChangeAspect="1"/>
          </p:cNvPicPr>
          <p:nvPr/>
        </p:nvPicPr>
        <p:blipFill>
          <a:blip r:embed="rId3"/>
          <a:stretch>
            <a:fillRect/>
          </a:stretch>
        </p:blipFill>
        <p:spPr>
          <a:xfrm>
            <a:off x="4605553" y="1981200"/>
            <a:ext cx="3844035" cy="3373438"/>
          </a:xfrm>
          <a:prstGeom prst="rect">
            <a:avLst/>
          </a:prstGeom>
        </p:spPr>
      </p:pic>
    </p:spTree>
    <p:extLst>
      <p:ext uri="{BB962C8B-B14F-4D97-AF65-F5344CB8AC3E}">
        <p14:creationId xmlns:p14="http://schemas.microsoft.com/office/powerpoint/2010/main" val="2811402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07F7-B14B-4907-9D40-1CD81630182D}"/>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Desensitization and Integration of Receptor Systems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524000"/>
            <a:ext cx="385096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desensitized </a:t>
            </a:r>
            <a:r>
              <a:rPr lang="en-US" sz="2400" dirty="0">
                <a:latin typeface="Arial" panose="020B0604020202020204" pitchFamily="34" charset="0"/>
                <a:cs typeface="Arial" panose="020B0604020202020204" pitchFamily="34" charset="0"/>
              </a:rPr>
              <a:t>= no longer responsive to a signal</a:t>
            </a:r>
          </a:p>
          <a:p>
            <a:pPr lvl="1"/>
            <a:r>
              <a:rPr lang="en-US" sz="2400" dirty="0">
                <a:latin typeface="Arial" panose="020B0604020202020204" pitchFamily="34" charset="0"/>
                <a:cs typeface="Arial" panose="020B0604020202020204" pitchFamily="34" charset="0"/>
              </a:rPr>
              <a:t>occurs when a signal is present continuously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integration </a:t>
            </a:r>
            <a:r>
              <a:rPr lang="en-US" sz="2400" dirty="0">
                <a:latin typeface="Arial" panose="020B0604020202020204" pitchFamily="34" charset="0"/>
                <a:cs typeface="Arial" panose="020B0604020202020204" pitchFamily="34" charset="0"/>
              </a:rPr>
              <a:t>= the ability of the system to receive multiple signals and produce a unified response</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e is labeled Desensitization or Adaptation: Text reads, Receptor activation triggers a feedback circuit that shuts off the receptor or removes it from the cell surface. An arrow points down from the word signal to a green circle enclosing a green triangle above a rectangle labeled receptor. An arrow pointing down from the receptor splits so that one half indicates response below and the other circles around to a red circle with a red “X” on the left side of the receptor. Part f is labeled Integration: Text reads, When two signals have opposite effects on a metabolic characteristic such as the concentration of a second messenger X, or the membrane potential V subscript m, the regulatory outcome results from the integrated input from both receptors. Signal 1 on the left has an arrow pointing down to a green circle enclosing a green triangle above a rectangle labeled receptor 1. An arrow points down to text reading, upward arrow symbol [X] or upward arrow symbol V subscript m. Signal 2 on the right has an arrow pointing down to a green circle enclosing a green triangle above an oval labeled receptor 1. An arrow points down to text reading, downward arrow symbol [X] or downward arrow symbol V subscript m. Beneath the text showing changes in concentration in X or in V subscript m, there is a bracket labeled net Greek letter delta [X] or Greek letter delta V subscript m with an arrow pointing down to the word response. ">
            <a:extLst>
              <a:ext uri="{FF2B5EF4-FFF2-40B4-BE49-F238E27FC236}">
                <a16:creationId xmlns:a16="http://schemas.microsoft.com/office/drawing/2014/main" id="{CEDFC210-9BF4-8040-9A7A-05D223AB6C0F}"/>
              </a:ext>
            </a:extLst>
          </p:cNvPr>
          <p:cNvPicPr>
            <a:picLocks noChangeAspect="1"/>
          </p:cNvPicPr>
          <p:nvPr/>
        </p:nvPicPr>
        <p:blipFill>
          <a:blip r:embed="rId3"/>
          <a:stretch>
            <a:fillRect/>
          </a:stretch>
        </p:blipFill>
        <p:spPr>
          <a:xfrm>
            <a:off x="4592688" y="1828800"/>
            <a:ext cx="3910157" cy="4495800"/>
          </a:xfrm>
          <a:prstGeom prst="rect">
            <a:avLst/>
          </a:prstGeom>
        </p:spPr>
      </p:pic>
    </p:spTree>
    <p:extLst>
      <p:ext uri="{BB962C8B-B14F-4D97-AF65-F5344CB8AC3E}">
        <p14:creationId xmlns:p14="http://schemas.microsoft.com/office/powerpoint/2010/main" val="152394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CAF69-5FC9-43AB-8961-92FC817269D6}"/>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Signal Transduction Is a Universal Property of Living Cells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507990" y="1752600"/>
            <a:ext cx="81280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signal transduction </a:t>
            </a:r>
            <a:r>
              <a:rPr lang="en-US" sz="2400" dirty="0">
                <a:latin typeface="Arial" panose="020B0604020202020204" pitchFamily="34" charset="0"/>
                <a:cs typeface="Arial" panose="020B0604020202020204" pitchFamily="34" charset="0"/>
              </a:rPr>
              <a:t>= the conversion of information into a chemical change</a:t>
            </a:r>
          </a:p>
          <a:p>
            <a:pPr lvl="1"/>
            <a:r>
              <a:rPr lang="en-US" sz="2400" dirty="0">
                <a:latin typeface="Arial" panose="020B0604020202020204" pitchFamily="34" charset="0"/>
                <a:cs typeface="Arial" panose="020B0604020202020204" pitchFamily="34" charset="0"/>
              </a:rPr>
              <a:t>signal represents </a:t>
            </a:r>
            <a:r>
              <a:rPr lang="en-US" sz="2400" i="1" dirty="0">
                <a:latin typeface="Arial" panose="020B0604020202020204" pitchFamily="34" charset="0"/>
                <a:cs typeface="Arial" panose="020B0604020202020204" pitchFamily="34" charset="0"/>
              </a:rPr>
              <a:t>information </a:t>
            </a:r>
            <a:r>
              <a:rPr lang="en-US" sz="2400" dirty="0">
                <a:latin typeface="Arial" panose="020B0604020202020204" pitchFamily="34" charset="0"/>
                <a:cs typeface="Arial" panose="020B0604020202020204" pitchFamily="34" charset="0"/>
              </a:rPr>
              <a:t>that is detected by specific receptors </a:t>
            </a:r>
          </a:p>
          <a:p>
            <a:pPr lvl="1"/>
            <a:r>
              <a:rPr lang="en-US" sz="2400" dirty="0">
                <a:latin typeface="Arial" panose="020B0604020202020204" pitchFamily="34" charset="0"/>
                <a:cs typeface="Arial" panose="020B0604020202020204" pitchFamily="34" charset="0"/>
              </a:rPr>
              <a:t>conversion of the signal to a cellular response always involves a </a:t>
            </a:r>
            <a:r>
              <a:rPr lang="en-US" sz="2400" i="1" dirty="0">
                <a:latin typeface="Arial" panose="020B0604020202020204" pitchFamily="34" charset="0"/>
                <a:cs typeface="Arial" panose="020B0604020202020204" pitchFamily="34" charset="0"/>
              </a:rPr>
              <a:t>chemical </a:t>
            </a:r>
            <a:r>
              <a:rPr lang="en-US" sz="2400" dirty="0">
                <a:latin typeface="Arial" panose="020B0604020202020204" pitchFamily="34" charset="0"/>
                <a:cs typeface="Arial" panose="020B0604020202020204" pitchFamily="34" charset="0"/>
              </a:rPr>
              <a:t>process </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7626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C925-FB76-43B9-AE91-76DAF45D4B6B}"/>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Signaling Pathways Are Often Divergent and Provide A Localized Response</a:t>
            </a:r>
            <a:endParaRPr lang="en-AU" sz="36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83936" y="2193925"/>
            <a:ext cx="435506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divergent </a:t>
            </a:r>
            <a:r>
              <a:rPr lang="en-US" sz="2400" dirty="0">
                <a:latin typeface="Arial" panose="020B0604020202020204" pitchFamily="34" charset="0"/>
                <a:cs typeface="Arial" panose="020B0604020202020204" pitchFamily="34" charset="0"/>
              </a:rPr>
              <a:t>= branched rather than linear</a:t>
            </a:r>
          </a:p>
          <a:p>
            <a:pPr lvl="1"/>
            <a:r>
              <a:rPr lang="en-US" sz="2400" dirty="0">
                <a:latin typeface="Arial" panose="020B0604020202020204" pitchFamily="34" charset="0"/>
                <a:cs typeface="Arial" panose="020B0604020202020204" pitchFamily="34" charset="0"/>
              </a:rPr>
              <a:t>occurs when a signal is present continuously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response localization </a:t>
            </a:r>
            <a:r>
              <a:rPr lang="en-US" sz="2400" dirty="0">
                <a:latin typeface="Arial" panose="020B0604020202020204" pitchFamily="34" charset="0"/>
                <a:cs typeface="Arial" panose="020B0604020202020204" pitchFamily="34" charset="0"/>
              </a:rPr>
              <a:t>= cells confine signaling system components to a structure to regulate processes locally</a:t>
            </a:r>
            <a:endParaRPr lang="en-US" sz="2400" b="1"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g is labeled Divergence: Text reads, When a receptor is activated by a signal, it activates two or more pathways with different end effects. An arrow points down from the word signal to a green circle enclosing a green triangle above a rectangle labeled receptor with two arrows pointing down from it, one to the lower left and one to the lower right. The left-hand arrow points to pathway 1, from which an arrow points down to response 1. The right-hand arrow points down to pathway 2, from which an arrow points down to response 2. Part h is labeled Localized response: Text reads, When the enzyme that destroys an intracellular message is clustered with the message producer, the message is degraded before it can diffuse to distant points, so the response is only local and brief. An arrow points down from the word signal to a green circle enclosing a green triangle above a rectangle labeled receptor. A horizontal line runs through the center of the receptor and through the center of an oval to its right labeled message remover. An arrow points down from receptor and then bends right to the word message. A curved arrow runs from the word message up to the bottom of the message removal oval, then down to the word message with a red “X” across it. Text below reads, response (local).">
            <a:extLst>
              <a:ext uri="{FF2B5EF4-FFF2-40B4-BE49-F238E27FC236}">
                <a16:creationId xmlns:a16="http://schemas.microsoft.com/office/drawing/2014/main" id="{1B3E9235-EF7F-764E-A102-9574575EF50F}"/>
              </a:ext>
            </a:extLst>
          </p:cNvPr>
          <p:cNvPicPr>
            <a:picLocks noChangeAspect="1"/>
          </p:cNvPicPr>
          <p:nvPr/>
        </p:nvPicPr>
        <p:blipFill>
          <a:blip r:embed="rId3"/>
          <a:stretch>
            <a:fillRect/>
          </a:stretch>
        </p:blipFill>
        <p:spPr>
          <a:xfrm>
            <a:off x="4740558" y="2362200"/>
            <a:ext cx="3981372" cy="4130674"/>
          </a:xfrm>
          <a:prstGeom prst="rect">
            <a:avLst/>
          </a:prstGeom>
        </p:spPr>
      </p:pic>
    </p:spTree>
    <p:extLst>
      <p:ext uri="{BB962C8B-B14F-4D97-AF65-F5344CB8AC3E}">
        <p14:creationId xmlns:p14="http://schemas.microsoft.com/office/powerpoint/2010/main" val="415682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8430358C-F3C2-48C6-A527-C5DA30BDE40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800D6D38-5AEA-42CC-A86A-93EB1EF6431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3504581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8B69-7579-4052-9A41-DAEFDBD55738}"/>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Cells Respond to Thousands of Different Biological Signals</a:t>
            </a:r>
            <a:endParaRPr lang="en-AU" dirty="0"/>
          </a:p>
        </p:txBody>
      </p:sp>
      <p:sp>
        <p:nvSpPr>
          <p:cNvPr id="4" name="TextBox 3">
            <a:extLst>
              <a:ext uri="{FF2B5EF4-FFF2-40B4-BE49-F238E27FC236}">
                <a16:creationId xmlns:a16="http://schemas.microsoft.com/office/drawing/2014/main" id="{4153E488-F1F0-4BA9-8631-56DFF4C6B9C3}"/>
              </a:ext>
            </a:extLst>
          </p:cNvPr>
          <p:cNvSpPr txBox="1"/>
          <p:nvPr/>
        </p:nvSpPr>
        <p:spPr>
          <a:xfrm>
            <a:off x="1523999" y="1988403"/>
            <a:ext cx="6096000"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12-1 Some Signals to Which Cells Respond</a:t>
            </a:r>
          </a:p>
        </p:txBody>
      </p:sp>
      <p:graphicFrame>
        <p:nvGraphicFramePr>
          <p:cNvPr id="3" name="Table 2">
            <a:extLst>
              <a:ext uri="{FF2B5EF4-FFF2-40B4-BE49-F238E27FC236}">
                <a16:creationId xmlns:a16="http://schemas.microsoft.com/office/drawing/2014/main" id="{8AB3260B-7377-49C1-A31C-35463EB68FDC}"/>
              </a:ext>
            </a:extLst>
          </p:cNvPr>
          <p:cNvGraphicFramePr>
            <a:graphicFrameLocks noGrp="1"/>
          </p:cNvGraphicFramePr>
          <p:nvPr>
            <p:extLst>
              <p:ext uri="{D42A27DB-BD31-4B8C-83A1-F6EECF244321}">
                <p14:modId xmlns:p14="http://schemas.microsoft.com/office/powerpoint/2010/main" val="3946910681"/>
              </p:ext>
            </p:extLst>
          </p:nvPr>
        </p:nvGraphicFramePr>
        <p:xfrm>
          <a:off x="1523999" y="2819400"/>
          <a:ext cx="6096000" cy="3505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210729841"/>
                    </a:ext>
                  </a:extLst>
                </a:gridCol>
                <a:gridCol w="3048000">
                  <a:extLst>
                    <a:ext uri="{9D8B030D-6E8A-4147-A177-3AD203B41FA5}">
                      <a16:colId xmlns:a16="http://schemas.microsoft.com/office/drawing/2014/main" val="509099282"/>
                    </a:ext>
                  </a:extLst>
                </a:gridCol>
              </a:tblGrid>
              <a:tr h="370840">
                <a:tc>
                  <a:txBody>
                    <a:bodyPr/>
                    <a:lstStyle/>
                    <a:p>
                      <a:r>
                        <a:rPr lang="en-US" b="0" dirty="0">
                          <a:solidFill>
                            <a:sysClr val="windowText" lastClr="000000"/>
                          </a:solidFill>
                        </a:rPr>
                        <a:t>Antigens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ysClr val="windowText" lastClr="000000"/>
                          </a:solidFill>
                        </a:rPr>
                        <a:t>Mechanical touch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0145900"/>
                  </a:ext>
                </a:extLst>
              </a:tr>
              <a:tr h="370840">
                <a:tc>
                  <a:txBody>
                    <a:bodyPr/>
                    <a:lstStyle/>
                    <a:p>
                      <a:r>
                        <a:rPr lang="en-US" dirty="0">
                          <a:solidFill>
                            <a:sysClr val="windowText" lastClr="000000"/>
                          </a:solidFill>
                        </a:rPr>
                        <a:t>Cell surface glycoproteins, oligosaccharides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ysClr val="windowText" lastClr="000000"/>
                          </a:solidFill>
                        </a:rPr>
                        <a:t>Microbial, insect pathogens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3295799"/>
                  </a:ext>
                </a:extLst>
              </a:tr>
              <a:tr h="370840">
                <a:tc>
                  <a:txBody>
                    <a:bodyPr/>
                    <a:lstStyle/>
                    <a:p>
                      <a:r>
                        <a:rPr lang="en-US" dirty="0">
                          <a:solidFill>
                            <a:sysClr val="windowText" lastClr="000000"/>
                          </a:solidFill>
                        </a:rPr>
                        <a:t>Developmental signals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ysClr val="windowText" lastClr="000000"/>
                          </a:solidFill>
                        </a:rPr>
                        <a:t>Neurotransmitters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4946207"/>
                  </a:ext>
                </a:extLst>
              </a:tr>
              <a:tr h="370840">
                <a:tc>
                  <a:txBody>
                    <a:bodyPr/>
                    <a:lstStyle/>
                    <a:p>
                      <a:r>
                        <a:rPr lang="en-US" dirty="0">
                          <a:solidFill>
                            <a:sysClr val="windowText" lastClr="000000"/>
                          </a:solidFill>
                        </a:rPr>
                        <a:t>Extracellular matrix components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ysClr val="windowText" lastClr="000000"/>
                          </a:solidFill>
                        </a:rPr>
                        <a:t>Nutrients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7163104"/>
                  </a:ext>
                </a:extLst>
              </a:tr>
              <a:tr h="370840">
                <a:tc>
                  <a:txBody>
                    <a:bodyPr/>
                    <a:lstStyle/>
                    <a:p>
                      <a:r>
                        <a:rPr lang="en-US" dirty="0">
                          <a:solidFill>
                            <a:sysClr val="windowText" lastClr="000000"/>
                          </a:solidFill>
                        </a:rPr>
                        <a:t>Growth factors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ysClr val="windowText" lastClr="000000"/>
                          </a:solidFill>
                        </a:rPr>
                        <a:t>Odorants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5226862"/>
                  </a:ext>
                </a:extLst>
              </a:tr>
              <a:tr h="370840">
                <a:tc>
                  <a:txBody>
                    <a:bodyPr/>
                    <a:lstStyle/>
                    <a:p>
                      <a:r>
                        <a:rPr lang="en-US" dirty="0">
                          <a:solidFill>
                            <a:sysClr val="windowText" lastClr="000000"/>
                          </a:solidFill>
                        </a:rPr>
                        <a:t>Hormones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ysClr val="windowText" lastClr="000000"/>
                          </a:solidFill>
                        </a:rPr>
                        <a:t>Pheromones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4070695"/>
                  </a:ext>
                </a:extLst>
              </a:tr>
              <a:tr h="370840">
                <a:tc>
                  <a:txBody>
                    <a:bodyPr/>
                    <a:lstStyle/>
                    <a:p>
                      <a:r>
                        <a:rPr lang="en-US" dirty="0">
                          <a:solidFill>
                            <a:sysClr val="windowText" lastClr="000000"/>
                          </a:solidFill>
                        </a:rPr>
                        <a:t>Hypoxia</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err="1">
                          <a:solidFill>
                            <a:sysClr val="windowText" lastClr="000000"/>
                          </a:solidFill>
                        </a:rPr>
                        <a:t>Tastants</a:t>
                      </a:r>
                      <a:endParaRPr lang="en-US" dirty="0">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4381733"/>
                  </a:ext>
                </a:extLst>
              </a:tr>
              <a:tr h="370840">
                <a:tc>
                  <a:txBody>
                    <a:bodyPr/>
                    <a:lstStyle/>
                    <a:p>
                      <a:r>
                        <a:rPr lang="en-US" dirty="0">
                          <a:solidFill>
                            <a:sysClr val="windowText" lastClr="000000"/>
                          </a:solidFill>
                        </a:rPr>
                        <a:t>Light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8371892"/>
                  </a:ext>
                </a:extLst>
              </a:tr>
            </a:tbl>
          </a:graphicData>
        </a:graphic>
      </p:graphicFrame>
    </p:spTree>
    <p:extLst>
      <p:ext uri="{BB962C8B-B14F-4D97-AF65-F5344CB8AC3E}">
        <p14:creationId xmlns:p14="http://schemas.microsoft.com/office/powerpoint/2010/main" val="3698882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6A777-BE3F-4F82-BBCB-DFE702A6B203}"/>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The Basic Protein Components of Signal Transduction Machinery</a:t>
            </a:r>
            <a:endParaRPr lang="en-AU" dirty="0"/>
          </a:p>
        </p:txBody>
      </p:sp>
      <p:sp>
        <p:nvSpPr>
          <p:cNvPr id="4" name="TextBox 3">
            <a:extLst>
              <a:ext uri="{FF2B5EF4-FFF2-40B4-BE49-F238E27FC236}">
                <a16:creationId xmlns:a16="http://schemas.microsoft.com/office/drawing/2014/main" id="{3BB79584-45A8-45C5-8F0E-0E759EFBC390}"/>
              </a:ext>
            </a:extLst>
          </p:cNvPr>
          <p:cNvSpPr txBox="1"/>
          <p:nvPr/>
        </p:nvSpPr>
        <p:spPr>
          <a:xfrm>
            <a:off x="1524000" y="1516559"/>
            <a:ext cx="6096000" cy="769441"/>
          </a:xfrm>
          <a:prstGeom prst="rect">
            <a:avLst/>
          </a:prstGeom>
          <a:solidFill>
            <a:srgbClr val="005F6A"/>
          </a:solidFill>
          <a:ln>
            <a:solidFill>
              <a:schemeClr val="tx1"/>
            </a:solidFill>
          </a:ln>
        </p:spPr>
        <p:txBody>
          <a:bodyPr wrap="square" rtlCol="0">
            <a:spAutoFit/>
          </a:bodyPr>
          <a:lstStyle/>
          <a:p>
            <a:r>
              <a:rPr lang="en-US" sz="2200" b="1" dirty="0">
                <a:solidFill>
                  <a:schemeClr val="bg1"/>
                </a:solidFill>
              </a:rPr>
              <a:t>Table 12-2 Some Conserved Elements of Animal Signaling Systems</a:t>
            </a:r>
          </a:p>
        </p:txBody>
      </p:sp>
      <p:graphicFrame>
        <p:nvGraphicFramePr>
          <p:cNvPr id="2" name="Table 1">
            <a:extLst>
              <a:ext uri="{FF2B5EF4-FFF2-40B4-BE49-F238E27FC236}">
                <a16:creationId xmlns:a16="http://schemas.microsoft.com/office/drawing/2014/main" id="{5E980EB8-9A65-47E3-B76B-EAFDA1AD7470}"/>
              </a:ext>
            </a:extLst>
          </p:cNvPr>
          <p:cNvGraphicFramePr>
            <a:graphicFrameLocks noGrp="1"/>
          </p:cNvGraphicFramePr>
          <p:nvPr>
            <p:extLst>
              <p:ext uri="{D42A27DB-BD31-4B8C-83A1-F6EECF244321}">
                <p14:modId xmlns:p14="http://schemas.microsoft.com/office/powerpoint/2010/main" val="1915483825"/>
              </p:ext>
            </p:extLst>
          </p:nvPr>
        </p:nvGraphicFramePr>
        <p:xfrm>
          <a:off x="1524000" y="2265680"/>
          <a:ext cx="6096000" cy="45161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626574769"/>
                    </a:ext>
                  </a:extLst>
                </a:gridCol>
              </a:tblGrid>
              <a:tr h="370840">
                <a:tc>
                  <a:txBody>
                    <a:bodyPr/>
                    <a:lstStyle/>
                    <a:p>
                      <a:r>
                        <a:rPr lang="en-US" b="0" dirty="0">
                          <a:solidFill>
                            <a:schemeClr val="tx1"/>
                          </a:solidFill>
                        </a:rPr>
                        <a:t>Plasma membrane receptors with 7 transmembrane (7tm) helices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137780"/>
                  </a:ext>
                </a:extLst>
              </a:tr>
              <a:tr h="370840">
                <a:tc>
                  <a:txBody>
                    <a:bodyPr/>
                    <a:lstStyle/>
                    <a:p>
                      <a:r>
                        <a:rPr lang="en-US" b="0" dirty="0">
                          <a:solidFill>
                            <a:schemeClr val="tx1"/>
                          </a:solidFill>
                        </a:rPr>
                        <a:t>G proteins that bind GTP or GDP and interface with membrane receptors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2085111"/>
                  </a:ext>
                </a:extLst>
              </a:tr>
              <a:tr h="370840">
                <a:tc>
                  <a:txBody>
                    <a:bodyPr/>
                    <a:lstStyle/>
                    <a:p>
                      <a:r>
                        <a:rPr lang="en-US" b="0" dirty="0">
                          <a:solidFill>
                            <a:schemeClr val="tx1"/>
                          </a:solidFill>
                        </a:rPr>
                        <a:t>Membrane enzymes with cyclic nucleotides as substrates or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7721631"/>
                  </a:ext>
                </a:extLst>
              </a:tr>
              <a:tr h="370840">
                <a:tc>
                  <a:txBody>
                    <a:bodyPr/>
                    <a:lstStyle/>
                    <a:p>
                      <a:r>
                        <a:rPr lang="en-US" b="0" dirty="0">
                          <a:solidFill>
                            <a:schemeClr val="tx1"/>
                          </a:solidFill>
                        </a:rPr>
                        <a:t>Protein kinases that phosphorylate GPCR receptors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7975789"/>
                  </a:ext>
                </a:extLst>
              </a:tr>
              <a:tr h="370840">
                <a:tc>
                  <a:txBody>
                    <a:bodyPr/>
                    <a:lstStyle/>
                    <a:p>
                      <a:r>
                        <a:rPr lang="en-US" b="0" dirty="0">
                          <a:solidFill>
                            <a:schemeClr val="tx1"/>
                          </a:solidFill>
                        </a:rPr>
                        <a:t>Membrane protein tyrosine kinases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8832752"/>
                  </a:ext>
                </a:extLst>
              </a:tr>
              <a:tr h="370840">
                <a:tc>
                  <a:txBody>
                    <a:bodyPr/>
                    <a:lstStyle/>
                    <a:p>
                      <a:r>
                        <a:rPr lang="en-US" b="0" dirty="0">
                          <a:solidFill>
                            <a:schemeClr val="tx1"/>
                          </a:solidFill>
                        </a:rPr>
                        <a:t>Cyclic nucleotide-dependent protein kinases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7440938"/>
                  </a:ext>
                </a:extLst>
              </a:tr>
              <a:tr h="370840">
                <a:tc>
                  <a:txBody>
                    <a:bodyPr/>
                    <a:lstStyle/>
                    <a:p>
                      <a:r>
                        <a:rPr lang="en-US" b="0" dirty="0">
                          <a:solidFill>
                            <a:schemeClr val="tx1"/>
                          </a:solidFill>
                        </a:rPr>
                        <a:t>Ca</a:t>
                      </a:r>
                      <a:r>
                        <a:rPr lang="en-US" b="0" baseline="30000" dirty="0">
                          <a:solidFill>
                            <a:schemeClr val="tx1"/>
                          </a:solidFill>
                        </a:rPr>
                        <a:t>2+</a:t>
                      </a:r>
                      <a:r>
                        <a:rPr lang="en-US" b="0" dirty="0">
                          <a:solidFill>
                            <a:schemeClr val="tx1"/>
                          </a:solidFill>
                        </a:rPr>
                        <a:t>-binding 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0247056"/>
                  </a:ext>
                </a:extLst>
              </a:tr>
              <a:tr h="370840">
                <a:tc>
                  <a:txBody>
                    <a:bodyPr/>
                    <a:lstStyle/>
                    <a:p>
                      <a:r>
                        <a:rPr lang="en-US" b="0" dirty="0">
                          <a:solidFill>
                            <a:schemeClr val="tx1"/>
                          </a:solidFill>
                        </a:rPr>
                        <a:t>Ca</a:t>
                      </a:r>
                      <a:r>
                        <a:rPr lang="en-US" b="0" baseline="30000" dirty="0">
                          <a:solidFill>
                            <a:schemeClr val="tx1"/>
                          </a:solidFill>
                        </a:rPr>
                        <a:t>2+</a:t>
                      </a:r>
                      <a:r>
                        <a:rPr lang="en-US" b="0" dirty="0">
                          <a:solidFill>
                            <a:schemeClr val="tx1"/>
                          </a:solidFill>
                        </a:rPr>
                        <a:t>-dependent protein kinases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7397022"/>
                  </a:ext>
                </a:extLst>
              </a:tr>
              <a:tr h="370840">
                <a:tc>
                  <a:txBody>
                    <a:bodyPr/>
                    <a:lstStyle/>
                    <a:p>
                      <a:r>
                        <a:rPr lang="en-US" b="0" dirty="0">
                          <a:solidFill>
                            <a:schemeClr val="tx1"/>
                          </a:solidFill>
                        </a:rPr>
                        <a:t>Protein kinases that are activated during cell division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1418772"/>
                  </a:ext>
                </a:extLst>
              </a:tr>
              <a:tr h="370840">
                <a:tc>
                  <a:txBody>
                    <a:bodyPr/>
                    <a:lstStyle/>
                    <a:p>
                      <a:r>
                        <a:rPr lang="en-US" b="0" dirty="0">
                          <a:solidFill>
                            <a:schemeClr val="tx1"/>
                          </a:solidFill>
                        </a:rPr>
                        <a:t>Nonenzymic protein scaffolds that bring modules together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9119004"/>
                  </a:ext>
                </a:extLst>
              </a:tr>
            </a:tbl>
          </a:graphicData>
        </a:graphic>
      </p:graphicFrame>
    </p:spTree>
    <p:extLst>
      <p:ext uri="{BB962C8B-B14F-4D97-AF65-F5344CB8AC3E}">
        <p14:creationId xmlns:p14="http://schemas.microsoft.com/office/powerpoint/2010/main" val="536161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663B0EEF-7D58-451C-985D-738E6F3EFFB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038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22EBBAE-B5B1-4A14-9C8D-E28F05A632D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respond to external signals through receptor-mediated processes that amplify the signal, integrate it with input from other receptors, transmit the signal to the appropriate effectors, and eventually end the response.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929208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6476E-39D7-48D6-B7E3-153BF486950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General Process of Signal Transduction in Animals Is Universal</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7391" y="1905000"/>
            <a:ext cx="86892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general features of signal transduction:</a:t>
            </a:r>
          </a:p>
          <a:p>
            <a:pPr lvl="1"/>
            <a:r>
              <a:rPr lang="en-US" sz="2400" dirty="0">
                <a:latin typeface="Arial" panose="020B0604020202020204" pitchFamily="34" charset="0"/>
                <a:cs typeface="Arial" panose="020B0604020202020204" pitchFamily="34" charset="0"/>
              </a:rPr>
              <a:t>a signal (ligand) interacts with a receptor</a:t>
            </a:r>
          </a:p>
          <a:p>
            <a:pPr lvl="1"/>
            <a:r>
              <a:rPr lang="en-US" sz="2400" dirty="0">
                <a:latin typeface="Arial" panose="020B0604020202020204" pitchFamily="34" charset="0"/>
                <a:cs typeface="Arial" panose="020B0604020202020204" pitchFamily="34" charset="0"/>
              </a:rPr>
              <a:t>the activated receptor interacts with cellular machinery to produce a second signal or a change in protein activity </a:t>
            </a:r>
          </a:p>
          <a:p>
            <a:pPr lvl="1"/>
            <a:r>
              <a:rPr lang="en-US" sz="2400" dirty="0">
                <a:latin typeface="Arial" panose="020B0604020202020204" pitchFamily="34" charset="0"/>
                <a:cs typeface="Arial" panose="020B0604020202020204" pitchFamily="34" charset="0"/>
              </a:rPr>
              <a:t>cellular metabolic activity changes</a:t>
            </a:r>
          </a:p>
          <a:p>
            <a:pPr lvl="1"/>
            <a:r>
              <a:rPr lang="en-US" sz="2400" dirty="0">
                <a:latin typeface="Arial" panose="020B0604020202020204" pitchFamily="34" charset="0"/>
                <a:cs typeface="Arial" panose="020B0604020202020204" pitchFamily="34" charset="0"/>
              </a:rPr>
              <a:t>the transduction event ends</a:t>
            </a:r>
          </a:p>
          <a:p>
            <a:pPr lvl="1"/>
            <a:endParaRPr lang="en-US" sz="2000" dirty="0"/>
          </a:p>
          <a:p>
            <a:pPr lvl="1"/>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224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8AEE9-6A20-4BB5-A60D-294C932281D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General Types of Signal Transducers</a:t>
            </a:r>
            <a:endParaRPr lang="en-AU" dirty="0"/>
          </a:p>
        </p:txBody>
      </p:sp>
      <p:pic>
        <p:nvPicPr>
          <p:cNvPr id="4" name="Picture 3" descr="A plasma membrane extends horizontally from left to right. Text above the left side of the membrane reads, 1. G protein-coupled receptor. External ligand (L) binding to receptor (R) activates an intracellular G T P-binding protein (G), which regulates an enzyme (E n z) that generates an intracellular second messenger (X). Beneath this text, an irregular vertical rectangle labeled R extends across the plasma membrane. Right- and left-pointing arrows with a circle labeled L above show that the rectangle reversibly binds to the circle L and joins to a small, irregular protrusion at the upper left of an oval labeled G within the cell. An arrow points right to show a roughly rectangular structure labeled E n z with the top half divided into two halves and attached to the oval labeled G to the lower left with short radiating lines extending out around both the rectangle and oval and with an arrow pointing down to X within the cell. Text above the middle of the membrane reads, 2 a. Receptor enzyme (tyrosine kinase). Ligand binding activates tyrosine kinase activity by autophosphorylation. Beneath this text, two narrow vertical strands run parallel through the membrane. Each bends away from the other beneath the membrane, where it has an irregular rounded piece attached within the cell. Each also has a thicker irregular piece above the membrane that bends toward the thicker irregular piece of the other half, causing them to join together to form a rounded horizontal piece connecting the two halves. Right- and left-pointing arrows show that a circle labeled L comes in and binds reversibly to the right side of the curved horizontal piece on top, causing the two halves to change shape and move apart to look more like a letter “T”. On the bottom, the irregular rounded pieces cross over so that the right-hand one is on the left and the left-hand one is on the right. They are close together and surrounded by short radiating lines. An arrow points down to text reading, kinase cascade. Text adjacent to the words kinase cascade reads, 2 b. Kinase activates transcription factor (T), altering gene expression. An arrow points down from the words kinase cascade to a circle labeled T that has an arrow that runs through the nuclear envelope to point to a similar circle labeled T attached to the left side of a double helix of D N A. To the right of the circle labeled T, a short vertical line runs up from the D N A and bends to point to the right, where a wavy arrow to the right is labeled m R N A. A curved upward arrow from the m R N A points to protein. Text above the right side of the membrane reads, 3. Gated ion channel. Channel opens or closes in response to concentration of signal ligand or membrane potential. A long rectangular channel has long rounded rectangles on each side that bend away from the center at each end. The upper left side has a concavity beneath a circle labeled L. Right- and left-pointing arrows show that the circle labeled L reversibly binds to the upper left side of the channel, causing the two sides to move apart. The word ion above the membrane has an arrow pointing through the channel to show movement into the cell. Beneath the nuclear envelope at the bottom center of the illustration, text reads, 4. Nuclear receptor. Hormone binding allows the receptor to regulate the expression of specific genes. A circle labeled L above the plasma membrane has a dotted arrow pointing to an oval containing a circle labeled L bound to the top of a double helix of D N A. To the right of the oval, a short vertical line runs up from the D N A and bends to point to the right, where a wavy arrow to the right is labeled m R N A. A curved upward arrow from the m R N A points to protein.">
            <a:extLst>
              <a:ext uri="{FF2B5EF4-FFF2-40B4-BE49-F238E27FC236}">
                <a16:creationId xmlns:a16="http://schemas.microsoft.com/office/drawing/2014/main" id="{65C1414B-7E1C-D848-AEDE-30E769D9AE68}"/>
              </a:ext>
            </a:extLst>
          </p:cNvPr>
          <p:cNvPicPr>
            <a:picLocks noChangeAspect="1"/>
          </p:cNvPicPr>
          <p:nvPr/>
        </p:nvPicPr>
        <p:blipFill>
          <a:blip r:embed="rId3"/>
          <a:stretch>
            <a:fillRect/>
          </a:stretch>
        </p:blipFill>
        <p:spPr>
          <a:xfrm>
            <a:off x="288924" y="1600200"/>
            <a:ext cx="8566150" cy="4662273"/>
          </a:xfrm>
          <a:prstGeom prst="rect">
            <a:avLst/>
          </a:prstGeom>
        </p:spPr>
      </p:pic>
    </p:spTree>
    <p:extLst>
      <p:ext uri="{BB962C8B-B14F-4D97-AF65-F5344CB8AC3E}">
        <p14:creationId xmlns:p14="http://schemas.microsoft.com/office/powerpoint/2010/main" val="1179603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BC4F-B0B2-4768-AAF7-9FF87B97CDD5}"/>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12.2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 Protein-Coupled Receptors and Second Messengers</a:t>
            </a:r>
            <a:endParaRPr lang="en-AU" dirty="0"/>
          </a:p>
        </p:txBody>
      </p:sp>
    </p:spTree>
    <p:extLst>
      <p:ext uri="{BB962C8B-B14F-4D97-AF65-F5344CB8AC3E}">
        <p14:creationId xmlns:p14="http://schemas.microsoft.com/office/powerpoint/2010/main" val="2633208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4FA8-F1F9-43D5-9589-66EA025FFDC6}"/>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G Protein-Coupled Receptors (GPCRs)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228600" y="1752600"/>
            <a:ext cx="385096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 protein-coupled receptors (GPCRs)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receptors that act through a member of the </a:t>
            </a:r>
            <a:r>
              <a:rPr lang="en-US" sz="2400" b="1" dirty="0">
                <a:latin typeface="Arial" panose="020B0604020202020204" pitchFamily="34" charset="0"/>
                <a:cs typeface="Arial" panose="020B0604020202020204" pitchFamily="34" charset="0"/>
              </a:rPr>
              <a:t>guanosine nucleotide-binding protein (G protein) </a:t>
            </a:r>
            <a:r>
              <a:rPr lang="en-US" sz="2400" dirty="0">
                <a:latin typeface="Arial" panose="020B0604020202020204" pitchFamily="34" charset="0"/>
                <a:cs typeface="Arial" panose="020B0604020202020204" pitchFamily="34" charset="0"/>
              </a:rPr>
              <a:t>family</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descr="A plasma membrane extends horizontally from left to right. Text above the left side of the membrane reads, 1. G protein-coupled receptor. External ligand (L) binding to receptor (R) activates an intracellular G T P-binding protein (G), which regulates an enzyme (E n z) that generates an intracellular second messenger (X). Beneath this text, an irregular vertical rectangle labeled R extends across the plasma membrane. Right- and left-pointing arrows with a circle labeled L above show that the rectangle reversibly binds to the circle L and joins to a small, irregular protrusion at the upper left of an oval labeled G within the cell. An arrow points right to show a roughly rectangular structure labeled E n z with the top half divided into two halves and attached to the oval labeled G to the lower left with short radiating lines extending out around both the rectangle and oval and with an arrow pointing down to X within the cell.">
            <a:extLst>
              <a:ext uri="{FF2B5EF4-FFF2-40B4-BE49-F238E27FC236}">
                <a16:creationId xmlns:a16="http://schemas.microsoft.com/office/drawing/2014/main" id="{96FE7D1A-11D5-F14E-AD5B-55A8D23865AA}"/>
              </a:ext>
            </a:extLst>
          </p:cNvPr>
          <p:cNvPicPr>
            <a:picLocks noChangeAspect="1"/>
          </p:cNvPicPr>
          <p:nvPr/>
        </p:nvPicPr>
        <p:blipFill rotWithShape="1">
          <a:blip r:embed="rId3"/>
          <a:srcRect r="65122" b="49334"/>
          <a:stretch/>
        </p:blipFill>
        <p:spPr>
          <a:xfrm>
            <a:off x="4106998" y="1951037"/>
            <a:ext cx="4722456" cy="3733800"/>
          </a:xfrm>
          <a:prstGeom prst="rect">
            <a:avLst/>
          </a:prstGeom>
        </p:spPr>
      </p:pic>
    </p:spTree>
    <p:extLst>
      <p:ext uri="{BB962C8B-B14F-4D97-AF65-F5344CB8AC3E}">
        <p14:creationId xmlns:p14="http://schemas.microsoft.com/office/powerpoint/2010/main" val="3674855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AAE9A0E7-73AF-47F5-AA37-A552525AB1AE}"/>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C1CC60A-EEC6-4F35-A9A0-69422B2CCBE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 multicellular animals, GPCRs with seven transmembrane helices are the largest group of plasma membrane receptors. </a:t>
            </a:r>
            <a:r>
              <a:rPr lang="en-US" sz="2400" dirty="0">
                <a:latin typeface="Arial" panose="020B0604020202020204" pitchFamily="34" charset="0"/>
                <a:cs typeface="Arial" panose="020B0604020202020204" pitchFamily="34" charset="0"/>
              </a:rPr>
              <a:t>These </a:t>
            </a:r>
            <a:r>
              <a:rPr lang="en-US" sz="2400" i="1" dirty="0">
                <a:latin typeface="Arial" panose="020B0604020202020204" pitchFamily="34" charset="0"/>
                <a:cs typeface="Arial" panose="020B0604020202020204" pitchFamily="34" charset="0"/>
              </a:rPr>
              <a:t>G P</a:t>
            </a:r>
            <a:r>
              <a:rPr lang="en-US" sz="2400" dirty="0">
                <a:latin typeface="Arial" panose="020B0604020202020204" pitchFamily="34" charset="0"/>
                <a:cs typeface="Arial" panose="020B0604020202020204" pitchFamily="34" charset="0"/>
              </a:rPr>
              <a:t>rotein–</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oupled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eceptors act through G proteins, which</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are turned on when they bind guanosine triphosphate (GTP). Animals have hundreds of different GPCRs, each able to respond to a specific signal. </a:t>
            </a:r>
          </a:p>
          <a:p>
            <a:endParaRPr lang="en-US" sz="2400" dirty="0"/>
          </a:p>
        </p:txBody>
      </p:sp>
    </p:spTree>
    <p:extLst>
      <p:ext uri="{BB962C8B-B14F-4D97-AF65-F5344CB8AC3E}">
        <p14:creationId xmlns:p14="http://schemas.microsoft.com/office/powerpoint/2010/main" val="3734942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038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DC95DD1-43BE-4248-BD76-D655CC01D7D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respond to external signals through receptor-mediated processes that amplify the signal, integrate it with input from other receptors, transmit the signal to the appropriate effectors, and eventually end the response.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0167-619E-46CD-A708-A67D6E51B898}"/>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Components of Signal Transduction Through GPCRs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42899" y="17526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three essential components: </a:t>
            </a:r>
          </a:p>
          <a:p>
            <a:pPr lvl="1"/>
            <a:r>
              <a:rPr lang="en-US" sz="2400" dirty="0">
                <a:latin typeface="Arial" panose="020B0604020202020204" pitchFamily="34" charset="0"/>
                <a:cs typeface="Arial" panose="020B0604020202020204" pitchFamily="34" charset="0"/>
              </a:rPr>
              <a:t>a plasma membrane receptor with seven transmembrane helical segments</a:t>
            </a:r>
          </a:p>
          <a:p>
            <a:pPr lvl="1"/>
            <a:r>
              <a:rPr lang="en-US" sz="2400" dirty="0">
                <a:latin typeface="Arial" panose="020B0604020202020204" pitchFamily="34" charset="0"/>
                <a:cs typeface="Arial" panose="020B0604020202020204" pitchFamily="34" charset="0"/>
              </a:rPr>
              <a:t>a G protein that cycles between active (GTP-bound) and inactive (GDP-bound) forms</a:t>
            </a:r>
          </a:p>
          <a:p>
            <a:pPr lvl="1"/>
            <a:r>
              <a:rPr lang="en-US" sz="2400" dirty="0">
                <a:latin typeface="Arial" panose="020B0604020202020204" pitchFamily="34" charset="0"/>
                <a:cs typeface="Arial" panose="020B0604020202020204" pitchFamily="34" charset="0"/>
              </a:rPr>
              <a:t>an effector enzyme (or ion channel) in the plasma membrane that is regulated by the activated G protein</a:t>
            </a: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65975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26E6-9D5B-44BF-8C24-5E0432337E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First and Second Messengers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42899" y="17526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“first messenger” = extracellular signal that activates a receptor from the outside of the cell </a:t>
            </a:r>
          </a:p>
          <a:p>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second messenger </a:t>
            </a:r>
            <a:r>
              <a:rPr lang="en-US" altLang="en-US" sz="2400" dirty="0">
                <a:latin typeface="Arial" panose="020B0604020202020204" pitchFamily="34" charset="0"/>
                <a:cs typeface="Arial" panose="020B0604020202020204" pitchFamily="34" charset="0"/>
              </a:rPr>
              <a:t>= low MW metabolite or inorganic ion that changes in concentration due to the effector enzyme </a:t>
            </a:r>
          </a:p>
          <a:p>
            <a:pPr lvl="1"/>
            <a:r>
              <a:rPr lang="en-US" altLang="en-US" sz="2400" dirty="0">
                <a:latin typeface="Arial" panose="020B0604020202020204" pitchFamily="34" charset="0"/>
                <a:cs typeface="Arial" panose="020B0604020202020204" pitchFamily="34" charset="0"/>
              </a:rPr>
              <a:t>functions to activate or inhibit downstream targets</a:t>
            </a:r>
            <a:endParaRPr lang="en-US" alt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179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5DF01-C46C-4D20-9353-42B47F57C638}"/>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a:t>
            </a:r>
            <a:r>
              <a:rPr lang="el-GR" sz="3400" i="1" dirty="0">
                <a:solidFill>
                  <a:srgbClr val="4E4CB4"/>
                </a:solidFill>
                <a:latin typeface="Arial" panose="020B0604020202020204" pitchFamily="34" charset="0"/>
                <a:cs typeface="Arial" panose="020B0604020202020204" pitchFamily="34" charset="0"/>
              </a:rPr>
              <a:t>β</a:t>
            </a:r>
            <a:r>
              <a:rPr lang="en-US" sz="3400" dirty="0">
                <a:solidFill>
                  <a:srgbClr val="4E4CB4"/>
                </a:solidFill>
                <a:latin typeface="Arial" panose="020B0604020202020204" pitchFamily="34" charset="0"/>
                <a:cs typeface="Arial" panose="020B0604020202020204" pitchFamily="34" charset="0"/>
              </a:rPr>
              <a:t>-Adrenergic Receptor System Acts through the Second Messenger cAMP</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8582" y="1676400"/>
            <a:ext cx="838683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adrenergic receptors </a:t>
            </a:r>
            <a:r>
              <a:rPr lang="en-US" sz="2400" dirty="0">
                <a:latin typeface="Arial" panose="020B0604020202020204" pitchFamily="34" charset="0"/>
                <a:cs typeface="Arial" panose="020B0604020202020204" pitchFamily="34" charset="0"/>
              </a:rPr>
              <a:t>= protein receptors in the plasma membrane that bind epinephrine </a:t>
            </a:r>
          </a:p>
          <a:p>
            <a:pPr lvl="1"/>
            <a:r>
              <a:rPr lang="en-US" sz="2400" dirty="0">
                <a:latin typeface="Arial" panose="020B0604020202020204" pitchFamily="34" charset="0"/>
                <a:cs typeface="Arial" panose="020B0604020202020204" pitchFamily="34" charset="0"/>
              </a:rPr>
              <a:t>four general types: </a:t>
            </a:r>
            <a:r>
              <a:rPr lang="el-GR" sz="2400" i="1"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α</a:t>
            </a:r>
            <a:r>
              <a:rPr lang="en-US" sz="2400" i="1"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i="1"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-adrenergic receptors </a:t>
            </a:r>
            <a:r>
              <a:rPr lang="en-US" sz="2400" dirty="0">
                <a:latin typeface="Arial" panose="020B0604020202020204" pitchFamily="34" charset="0"/>
                <a:cs typeface="Arial" panose="020B0604020202020204" pitchFamily="34" charset="0"/>
              </a:rPr>
              <a:t>= applies to both </a:t>
            </a:r>
            <a:r>
              <a:rPr lang="el-GR" sz="2400" i="1" dirty="0">
                <a:latin typeface="Arial" panose="020B0604020202020204" pitchFamily="34" charset="0"/>
                <a:cs typeface="Arial" panose="020B0604020202020204" pitchFamily="34" charset="0"/>
              </a:rPr>
              <a:t>β</a:t>
            </a:r>
            <a:r>
              <a:rPr lang="el-GR" sz="2400" baseline="-25000" dirty="0">
                <a:latin typeface="Arial" panose="020B0604020202020204" pitchFamily="34" charset="0"/>
                <a:cs typeface="Arial" panose="020B0604020202020204" pitchFamily="34" charset="0"/>
              </a:rPr>
              <a:t>1</a:t>
            </a:r>
            <a:r>
              <a:rPr lang="en-US"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β</a:t>
            </a:r>
            <a:r>
              <a:rPr lang="en-US" sz="2400" i="1" baseline="-25000" dirty="0">
                <a:latin typeface="Arial" panose="020B0604020202020204" pitchFamily="34" charset="0"/>
                <a:cs typeface="Arial" panose="020B0604020202020204" pitchFamily="34" charset="0"/>
              </a:rPr>
              <a:t>2</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subtypes</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8654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7CB2D-A1C7-424A-96F1-61FBDE96E1F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Agonists and Antagonists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18515" y="1608137"/>
            <a:ext cx="3619501"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agonist</a:t>
            </a:r>
            <a:r>
              <a:rPr lang="en-US" sz="2400" dirty="0">
                <a:latin typeface="Arial" panose="020B0604020202020204" pitchFamily="34" charset="0"/>
                <a:cs typeface="Arial" panose="020B0604020202020204" pitchFamily="34" charset="0"/>
              </a:rPr>
              <a:t> = molecule that binds a receptor and produces the effects of the natural ligand</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antagonist </a:t>
            </a:r>
            <a:r>
              <a:rPr lang="en-US" sz="2400" dirty="0">
                <a:latin typeface="Arial" panose="020B0604020202020204" pitchFamily="34" charset="0"/>
                <a:cs typeface="Arial" panose="020B0604020202020204" pitchFamily="34" charset="0"/>
              </a:rPr>
              <a:t>= analog that binds the receptor and blocks the effects of the agonist, including the natural ligand</a:t>
            </a: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Epinephrine has a benzene ring with the left side vertex bonded to O H, the lower left vertex bonded to O H, and the right side vertex bonded to C H bonded to O H above and to C H 2 bonded to N H bonded to C H 3. K subscript d end subscript (mu M) equals 5. Isoproterenol (agonist) has a similar structure, except that the terminal C of the chain bonded to the right side vertex of benzene is bonded to H and 2 C H 3 instead of 3 H. K subscript d end subscript (mu M) equals 0.4. Propranolol has a benzene ring that shares its right side with a second benzene ring that has its top vertex bonded to O bonded to C H 2 bonded to C H bonded to O H above and to C H 2 to the right further bonded to N H bonded to C H bonded to C H 3 above and below. K subscript d end subscript (mu M) equals 0.0046.">
            <a:extLst>
              <a:ext uri="{FF2B5EF4-FFF2-40B4-BE49-F238E27FC236}">
                <a16:creationId xmlns:a16="http://schemas.microsoft.com/office/drawing/2014/main" id="{C83E933B-5F0E-574B-9E17-F1BB7A8ADE0F}"/>
              </a:ext>
            </a:extLst>
          </p:cNvPr>
          <p:cNvPicPr>
            <a:picLocks noChangeAspect="1"/>
          </p:cNvPicPr>
          <p:nvPr/>
        </p:nvPicPr>
        <p:blipFill>
          <a:blip r:embed="rId3"/>
          <a:stretch>
            <a:fillRect/>
          </a:stretch>
        </p:blipFill>
        <p:spPr>
          <a:xfrm>
            <a:off x="4393355" y="1897062"/>
            <a:ext cx="4432130" cy="3841750"/>
          </a:xfrm>
          <a:prstGeom prst="rect">
            <a:avLst/>
          </a:prstGeom>
        </p:spPr>
      </p:pic>
    </p:spTree>
    <p:extLst>
      <p:ext uri="{BB962C8B-B14F-4D97-AF65-F5344CB8AC3E}">
        <p14:creationId xmlns:p14="http://schemas.microsoft.com/office/powerpoint/2010/main" val="69050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1F74A9B-385E-411E-9416-A6EABFC91AF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8CE6541-7554-4F01-825D-D4415CDEB6C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 multicellular animals, GPCRs with seven transmembrane helices are the largest group of plasma membrane receptors. </a:t>
            </a:r>
            <a:r>
              <a:rPr lang="en-US" sz="2400" dirty="0">
                <a:latin typeface="Arial" panose="020B0604020202020204" pitchFamily="34" charset="0"/>
                <a:cs typeface="Arial" panose="020B0604020202020204" pitchFamily="34" charset="0"/>
              </a:rPr>
              <a:t>These </a:t>
            </a:r>
            <a:r>
              <a:rPr lang="en-US" sz="2400" i="1" dirty="0">
                <a:latin typeface="Arial" panose="020B0604020202020204" pitchFamily="34" charset="0"/>
                <a:cs typeface="Arial" panose="020B0604020202020204" pitchFamily="34" charset="0"/>
              </a:rPr>
              <a:t>G P</a:t>
            </a:r>
            <a:r>
              <a:rPr lang="en-US" sz="2400" dirty="0">
                <a:latin typeface="Arial" panose="020B0604020202020204" pitchFamily="34" charset="0"/>
                <a:cs typeface="Arial" panose="020B0604020202020204" pitchFamily="34" charset="0"/>
              </a:rPr>
              <a:t>rotein–</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oupled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eceptors act through G proteins, which</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are turned on when they bind guanosine triphosphate (GTP). Animals have hundreds of different GPCRs, each able to respond to a specific signal. </a:t>
            </a:r>
          </a:p>
          <a:p>
            <a:endParaRPr lang="en-US" sz="2400" dirty="0"/>
          </a:p>
        </p:txBody>
      </p:sp>
    </p:spTree>
    <p:extLst>
      <p:ext uri="{BB962C8B-B14F-4D97-AF65-F5344CB8AC3E}">
        <p14:creationId xmlns:p14="http://schemas.microsoft.com/office/powerpoint/2010/main" val="2273600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2D06C-FEDE-4CF3-914F-937A85E00C5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β</a:t>
            </a:r>
            <a:r>
              <a:rPr lang="en-US" dirty="0">
                <a:solidFill>
                  <a:schemeClr val="tx1"/>
                </a:solidFill>
                <a:latin typeface="Arial" panose="020B0604020202020204" pitchFamily="34" charset="0"/>
                <a:cs typeface="Arial" panose="020B0604020202020204" pitchFamily="34" charset="0"/>
              </a:rPr>
              <a:t>-Adrenergic Receptor Is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GPCR</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475488" y="1828800"/>
            <a:ext cx="8229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GPCRs</a:t>
            </a:r>
            <a:r>
              <a:rPr lang="en-US" sz="2400" b="1" dirty="0">
                <a:latin typeface="Arial" panose="020B0604020202020204" pitchFamily="34" charset="0"/>
                <a:cs typeface="Arial" panose="020B0604020202020204" pitchFamily="34" charset="0"/>
              </a:rPr>
              <a:t> (seven-transmembrane (7tm) </a:t>
            </a:r>
            <a:r>
              <a:rPr lang="en-US" sz="2400" dirty="0">
                <a:latin typeface="Arial" panose="020B0604020202020204" pitchFamily="34" charset="0"/>
                <a:cs typeface="Arial" panose="020B0604020202020204" pitchFamily="34" charset="0"/>
              </a:rPr>
              <a:t>or </a:t>
            </a:r>
            <a:r>
              <a:rPr lang="en-US" sz="2400" b="1" dirty="0" err="1">
                <a:latin typeface="Arial" panose="020B0604020202020204" pitchFamily="34" charset="0"/>
                <a:cs typeface="Arial" panose="020B0604020202020204" pitchFamily="34" charset="0"/>
              </a:rPr>
              <a:t>heptahelical</a:t>
            </a:r>
            <a:r>
              <a:rPr lang="en-US" sz="2400" b="1" dirty="0">
                <a:latin typeface="Arial" panose="020B0604020202020204" pitchFamily="34" charset="0"/>
                <a:cs typeface="Arial" panose="020B0604020202020204" pitchFamily="34" charset="0"/>
              </a:rPr>
              <a:t> receptors) </a:t>
            </a:r>
            <a:r>
              <a:rPr lang="en-US" sz="2400" dirty="0">
                <a:latin typeface="Arial" panose="020B0604020202020204" pitchFamily="34" charset="0"/>
                <a:cs typeface="Arial" panose="020B0604020202020204" pitchFamily="34" charset="0"/>
              </a:rPr>
              <a:t>span the membrane seven times </a:t>
            </a:r>
          </a:p>
          <a:p>
            <a:pPr lvl="1"/>
            <a:r>
              <a:rPr lang="en-US" sz="2400" dirty="0">
                <a:latin typeface="Arial" panose="020B0604020202020204" pitchFamily="34" charset="0"/>
                <a:cs typeface="Arial" panose="020B0604020202020204" pitchFamily="34" charset="0"/>
              </a:rPr>
              <a:t>interact with heterotrimeric G proteins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heterotrimeric G proteins </a:t>
            </a:r>
            <a:r>
              <a:rPr lang="en-US" sz="2400" dirty="0">
                <a:latin typeface="Arial" panose="020B0604020202020204" pitchFamily="34" charset="0"/>
                <a:cs typeface="Arial" panose="020B0604020202020204" pitchFamily="34" charset="0"/>
              </a:rPr>
              <a:t>= conserved family of signaling proteins with three subunits:</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l-GR" sz="2400"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γ </a:t>
            </a:r>
            <a:endParaRPr lang="en-US" sz="2400" i="1" dirty="0">
              <a:latin typeface="Arial" panose="020B0604020202020204" pitchFamily="34" charset="0"/>
              <a:cs typeface="Arial" panose="020B0604020202020204" pitchFamily="34" charset="0"/>
            </a:endParaRPr>
          </a:p>
          <a:p>
            <a:pPr lvl="1"/>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subunit is the binding site for GDP or GTP</a:t>
            </a:r>
            <a:endParaRPr lang="el-GR"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229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C3E75-F819-4141-9850-824ACF72E81C}"/>
              </a:ext>
            </a:extLst>
          </p:cNvPr>
          <p:cNvSpPr>
            <a:spLocks noGrp="1"/>
          </p:cNvSpPr>
          <p:nvPr>
            <p:ph type="title"/>
          </p:nvPr>
        </p:nvSpPr>
        <p:spPr>
          <a:xfrm>
            <a:off x="0" y="152400"/>
            <a:ext cx="9144000" cy="990600"/>
          </a:xfrm>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β</a:t>
            </a:r>
            <a:r>
              <a:rPr lang="en-US" dirty="0">
                <a:solidFill>
                  <a:schemeClr val="tx1"/>
                </a:solidFill>
                <a:latin typeface="Arial" panose="020B0604020202020204" pitchFamily="34" charset="0"/>
                <a:cs typeface="Arial" panose="020B0604020202020204" pitchFamily="34" charset="0"/>
              </a:rPr>
              <a:t>-Adrenergic Pathway</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1816" y="1422496"/>
            <a:ext cx="3599768" cy="474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hormone-bound GPCR acts as a </a:t>
            </a:r>
            <a:r>
              <a:rPr lang="en-US" sz="2400" b="1" dirty="0">
                <a:latin typeface="Arial" panose="020B0604020202020204" pitchFamily="34" charset="0"/>
                <a:cs typeface="Arial" panose="020B0604020202020204" pitchFamily="34" charset="0"/>
              </a:rPr>
              <a:t>guanosine nucleotide–exchange factor (GEF)</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because the G protein stimulates its effector, it is referred to as a </a:t>
            </a:r>
            <a:r>
              <a:rPr lang="en-US" sz="2400" b="1" dirty="0">
                <a:latin typeface="Arial" panose="020B0604020202020204" pitchFamily="34" charset="0"/>
                <a:cs typeface="Arial" panose="020B0604020202020204" pitchFamily="34" charset="0"/>
              </a:rPr>
              <a:t>stimulatory G protein (G</a:t>
            </a:r>
            <a:r>
              <a:rPr lang="en-US" sz="2400" b="1" baseline="-25000" dirty="0">
                <a:latin typeface="Arial" panose="020B0604020202020204" pitchFamily="34" charset="0"/>
                <a:cs typeface="Arial" panose="020B0604020202020204" pitchFamily="34" charset="0"/>
              </a:rPr>
              <a:t>s</a:t>
            </a:r>
            <a:r>
              <a:rPr lang="en-US" sz="2400" b="1"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8" name="Picture 7" descr="Part a shows a horizontal piece of membrane with the area above labeled outside and the area below labeled inside. A roughly rectangular protein extends across the membrane. A strand begins at an end labeled N above the upper left of the protein and runs vertically down, then up, then down, then slightly to the left as it becomes darker in color, then runs up to the upper right corner, then down to the lower right corner before bending left for a short distance and becoming very pale before running up and looping over a small piece with a hexagon that has a protrusion from one side representing epinephrine that is in front of the previous loop. The pale strand then bends down to the left, bends sharply to the right as it becomes dark and then bends sharply left at the lower center of the rectangular protein, and then leaves the protein at the lower left to end at C within a green oval labeled G subscript s Greek letter alpha. The oval extends to the left from its top side, where a thread extends up halfway through the membrane, and it joins a curved piece labeled G subscript s Greek letter gamma that wraps back toward the piece labeled G subscript s Greek letter alpha. At the right top side of the green piece labeled G subscript s Greek letter gamma, there is a thread that extends up halfway through the membrane. Another oval, which is labeled G subscript s Greek letter beta, is between these two pieces and has a thick tail that extends slightly beneath the right side of G subscript s Greek letter gamma, which curves beneath it. Step 1: Epinephrine binds to its specific receptor. A molecule with a hexagon with a protrusion from its lower left is shown above with an arrow pointing to the similar molecule within the roughly rectangular molecule that extends across the membrane, showing how epinephrine reached that location. There is a gray oval labeled G D P in the middle of the large green oval labeled G subscript s Greek letter alpha. Step 2: Allosteric change in hormone-receptor complex causes the G D P bound to G subscript Greek letter alpha to be replaced by G T P, activating G subscript S Greek letter alpha. An arrow pointing right has curved arrows showing a gray oval labeled G D P leaving and an orange arrow labeled G T P coming in. Step 3: Activated G subscript s Greek letter alpha separates from G subscript s Greek letter beta Greek letter gamma, moves to adenylyl cyclase, and activates it. Many G subscript s Greek letter alpha subunits may be activated by one occupied receptor. The product is a single large green G subscript s Greek letter alpha that has bent so that it is now almost vertical. G subscript s Greek letter beta and G subscript s Greek letter gamma are not present. A protrusion from the upper right of G subscript s Greek letter alpha joins with a large square that extends across the membrane with its top half divided vertically into two halves and labeled adenylyl cyclase. Short arrows radiate out from all sides of adenylyl cyclase and G subscript s Greek letter alpha. ">
            <a:extLst>
              <a:ext uri="{FF2B5EF4-FFF2-40B4-BE49-F238E27FC236}">
                <a16:creationId xmlns:a16="http://schemas.microsoft.com/office/drawing/2014/main" id="{3D48C971-6164-5540-BDD2-B5D1EFABAB8C}"/>
              </a:ext>
            </a:extLst>
          </p:cNvPr>
          <p:cNvPicPr>
            <a:picLocks noChangeAspect="1"/>
          </p:cNvPicPr>
          <p:nvPr/>
        </p:nvPicPr>
        <p:blipFill>
          <a:blip r:embed="rId3"/>
          <a:stretch>
            <a:fillRect/>
          </a:stretch>
        </p:blipFill>
        <p:spPr>
          <a:xfrm>
            <a:off x="4391228" y="1295400"/>
            <a:ext cx="4156621" cy="5341939"/>
          </a:xfrm>
          <a:prstGeom prst="rect">
            <a:avLst/>
          </a:prstGeom>
        </p:spPr>
      </p:pic>
    </p:spTree>
    <p:extLst>
      <p:ext uri="{BB962C8B-B14F-4D97-AF65-F5344CB8AC3E}">
        <p14:creationId xmlns:p14="http://schemas.microsoft.com/office/powerpoint/2010/main" val="4100449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70F9-6B1C-4087-8D5E-9550EF1F76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l-GR" i="1" dirty="0">
                <a:solidFill>
                  <a:schemeClr val="tx1"/>
                </a:solidFill>
                <a:latin typeface="Arial" panose="020B0604020202020204" pitchFamily="34" charset="0"/>
                <a:cs typeface="Arial" panose="020B0604020202020204" pitchFamily="34" charset="0"/>
              </a:rPr>
              <a:t>β</a:t>
            </a:r>
            <a:r>
              <a:rPr lang="en-US" dirty="0">
                <a:solidFill>
                  <a:schemeClr val="tx1"/>
                </a:solidFill>
                <a:latin typeface="Arial" panose="020B0604020202020204" pitchFamily="34" charset="0"/>
                <a:cs typeface="Arial" panose="020B0604020202020204" pitchFamily="34" charset="0"/>
              </a:rPr>
              <a:t>-Adrenergic Pathway, Continued</a:t>
            </a:r>
            <a:endParaRPr lang="en-AU" dirty="0"/>
          </a:p>
        </p:txBody>
      </p:sp>
      <p:sp>
        <p:nvSpPr>
          <p:cNvPr id="8" name="Google Shape;390;g847cf01710_0_68">
            <a:extLst>
              <a:ext uri="{FF2B5EF4-FFF2-40B4-BE49-F238E27FC236}">
                <a16:creationId xmlns:a16="http://schemas.microsoft.com/office/drawing/2014/main" id="{82551A6F-C13F-7441-8AF3-62B4552AE0FD}"/>
              </a:ext>
            </a:extLst>
          </p:cNvPr>
          <p:cNvSpPr txBox="1">
            <a:spLocks noChangeArrowheads="1"/>
          </p:cNvSpPr>
          <p:nvPr/>
        </p:nvSpPr>
        <p:spPr bwMode="auto">
          <a:xfrm>
            <a:off x="210159" y="1642087"/>
            <a:ext cx="3816248" cy="467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adenylyl cyclase </a:t>
            </a:r>
            <a:r>
              <a:rPr lang="en-US" sz="2400" dirty="0">
                <a:latin typeface="Arial" panose="020B0604020202020204" pitchFamily="34" charset="0"/>
                <a:cs typeface="Arial" panose="020B0604020202020204" pitchFamily="34" charset="0"/>
              </a:rPr>
              <a:t>= integral protein in the plasma membrane that catalyzes the synthesis of cAMP from ATP when associated with active G</a:t>
            </a:r>
            <a:r>
              <a:rPr lang="en-US" sz="2400" baseline="-25000" dirty="0">
                <a:latin typeface="Arial" panose="020B0604020202020204" pitchFamily="34" charset="0"/>
                <a:cs typeface="Arial" panose="020B0604020202020204" pitchFamily="34" charset="0"/>
              </a:rPr>
              <a:t>s</a:t>
            </a:r>
            <a:r>
              <a:rPr lang="el-GR" sz="2400" i="1" baseline="-25000"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 </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Step 4: Adenylyl cyclase catalyzes the formation of c A M P. An arrow begins at A T P, curves through adenylyl cyclase, and then extends vertically down to a purple structure shaped like a rectangle joined with a triangle above with its top vertex pointing upward and labeled c A M P. Two arrows extend from this purple structure. One arrow points right to text reading, 5. c A M P activates P K A, from which an arrow points to text reading, 6. Phosphorylation of cellular proteins by P K A causes the cellular response to epinephrine. The second arrow is labeled cyclic nucleotide phosphodiesterase and points down to 5 prime A M P accompanied by text reading, 7. c A M P is degraded, reversing the activation of P K A. ">
            <a:extLst>
              <a:ext uri="{FF2B5EF4-FFF2-40B4-BE49-F238E27FC236}">
                <a16:creationId xmlns:a16="http://schemas.microsoft.com/office/drawing/2014/main" id="{B73636D9-A3A2-7748-A29A-9A0807EBDB53}"/>
              </a:ext>
            </a:extLst>
          </p:cNvPr>
          <p:cNvPicPr>
            <a:picLocks noChangeAspect="1"/>
          </p:cNvPicPr>
          <p:nvPr/>
        </p:nvPicPr>
        <p:blipFill>
          <a:blip r:embed="rId3"/>
          <a:stretch>
            <a:fillRect/>
          </a:stretch>
        </p:blipFill>
        <p:spPr>
          <a:xfrm>
            <a:off x="4603955" y="1771488"/>
            <a:ext cx="4044924" cy="4414702"/>
          </a:xfrm>
          <a:prstGeom prst="rect">
            <a:avLst/>
          </a:prstGeom>
        </p:spPr>
      </p:pic>
    </p:spTree>
    <p:extLst>
      <p:ext uri="{BB962C8B-B14F-4D97-AF65-F5344CB8AC3E}">
        <p14:creationId xmlns:p14="http://schemas.microsoft.com/office/powerpoint/2010/main" val="750468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D3502-F9D7-464C-B5EA-3B3F8CEA020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Synthesis and Hydrolysis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cAMP</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1816" y="1744663"/>
            <a:ext cx="83820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cAMP activates PKA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degradation of cAMP reverses the activation of PKA</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b shows the conversion of A T P to adenosine 5 prime monophosphate (A M P). A T P has a five-membered ring with O substituted for C at position 6 at the top vertex, C 1 prime bonded to N of the lower right vertex of a five-membered ring above and to H below, C 2 prime and C 3 prime bonded to H above and O H below, C 4 prime bonded to C 5 prime above and to H below, and C 5 prime bonded to 2 H and to O bonded to P double bonded to O above, bonded to O minus below, and bonded to P to the left double bonded to O above, bonded to O minus below, and bonded to P on the left double bonded to O above, bonded to O minus below, and bonded to O minus to the left. The five-membered ring shares its left side with a six-membered ring. It has N substituted for C at its upper right vertex at position 7, a double bond at its upper right side between positions 7 and 8, a double bond at its left side between positions 4 and 5, and N substituted for C at its lower right vertex at position 9 and further bonded to C 1 prime of the ring below. The six-membered ring has double bond at its right side between positions 4 and 5 shared with the five-membered ring, a double bond at its upper left side between positions 1 and 6, a double bond at its lower left side between positions 2 and 3, N substituted for C at its upper left vertex at position 1, N substituted for C at its bottom vertex at position 3, and its top vertex, C 6, bonded to N H 2. An arrow pointing right is labeled adenylyl cyclase and has an arrow from it showing that P P subscript 1 leaves. This yields adenosine 3 prime, 5 prime-cyclic monophosphate (c A M P). It has a similar structure to A T P except that C 3 prime is bonded to H above and to O below that is bonded to P to the left that is bonded to O minus below, double bonded to O to the left, and bonded to O above that is bonded to C 5 prime on the right that is bonded to 2 H and to C 4 prime of the ring below. An arrow pointing right is labeled cyclic nucleotide phosphodiesterase and is joined by an arrow representing the addition of H 2 O. This yields adenosine 5 prime-monophosphate. It has a similar structure except that C 3 prime is bonded to H above and O H below and C 5 prime is bonded to 2 H and to O bonded to P double bonded to O above and bonded to O minus below and to the left.">
            <a:extLst>
              <a:ext uri="{FF2B5EF4-FFF2-40B4-BE49-F238E27FC236}">
                <a16:creationId xmlns:a16="http://schemas.microsoft.com/office/drawing/2014/main" id="{31E21746-40D8-F34A-AE14-39B5A9164B55}"/>
              </a:ext>
            </a:extLst>
          </p:cNvPr>
          <p:cNvPicPr>
            <a:picLocks noChangeAspect="1"/>
          </p:cNvPicPr>
          <p:nvPr/>
        </p:nvPicPr>
        <p:blipFill>
          <a:blip r:embed="rId3"/>
          <a:stretch>
            <a:fillRect/>
          </a:stretch>
        </p:blipFill>
        <p:spPr>
          <a:xfrm>
            <a:off x="890962" y="3581400"/>
            <a:ext cx="7447499" cy="2543882"/>
          </a:xfrm>
          <a:prstGeom prst="rect">
            <a:avLst/>
          </a:prstGeom>
        </p:spPr>
      </p:pic>
    </p:spTree>
    <p:extLst>
      <p:ext uri="{BB962C8B-B14F-4D97-AF65-F5344CB8AC3E}">
        <p14:creationId xmlns:p14="http://schemas.microsoft.com/office/powerpoint/2010/main" val="3590787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54AA-DEB3-4715-98CB-CD7A344C847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n-US" dirty="0">
                <a:solidFill>
                  <a:schemeClr val="tx1"/>
                </a:solidFill>
                <a:latin typeface="Arial" panose="020B0604020202020204" pitchFamily="34" charset="0"/>
                <a:cs typeface="Arial" panose="020B0604020202020204" pitchFamily="34" charset="0"/>
              </a:rPr>
              <a:t>GTPase Switch</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1816" y="1422496"/>
            <a:ext cx="359976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t>
            </a:r>
            <a:r>
              <a:rPr lang="en-US" sz="2400" baseline="-25000" dirty="0">
                <a:latin typeface="Arial" panose="020B0604020202020204" pitchFamily="34" charset="0"/>
                <a:cs typeface="Arial" panose="020B0604020202020204" pitchFamily="34" charset="0"/>
              </a:rPr>
              <a:t>s</a:t>
            </a:r>
            <a:r>
              <a:rPr lang="el-GR" sz="2400" i="1" baseline="-25000"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has intrinsic GTPase activity that switches G</a:t>
            </a:r>
            <a:r>
              <a:rPr lang="en-US" sz="2400" baseline="-25000" dirty="0">
                <a:latin typeface="Arial" panose="020B0604020202020204" pitchFamily="34" charset="0"/>
                <a:cs typeface="Arial" panose="020B0604020202020204" pitchFamily="34" charset="0"/>
              </a:rPr>
              <a:t>s</a:t>
            </a:r>
            <a:r>
              <a:rPr lang="el-GR" sz="2400" i="1" baseline="-25000"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its inactive form by converting its bound GTP to GDP </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membrane has a roughly rectangular protein labeled G P C R that extends across the membrane on the left side. This protein contains a strand that begins outside of the protein and runs vertically down, then up, then down, then slightly to the left as it becomes darker in color, then runs up to the upper right corner, then down to the lower right corner before bending left for a short distance and becoming very pale before running up to form a loop that bends down to the left, bends sharply to the right as it becomes dark and then bends sharply left at the lower center of the rectangular protein, and then leaves the protein at the lower left within a large green oval labeled G subscript s with Greek letter alpha below a gray oval labeled G D P. The large green oval extends to the left from its top side, where a thread extends up halfway through the membrane, and it joins a curved piece labeled Greek letter gamma that wraps back toward the piece labeled G subscript s. Another oval, which is labeled Greek letter beta, is between these two pieces and has a thick tail that extends slightly beneath the right side of the piece labeled G subscript s Greek letter gamma, which curves beneath it. Text above reads, G subscript 2 with G D P bound is turned off; it cannot activate adenylyl cyclase. An arrow points right to a similar structure in which a hexagonal structure with a protrusion to its lower left is shown with an arrow pointing to a similar structure behind the pale loop at the upper right of the large green oval, G subscript s. Text above reads, Contact of G subscript s with hormone-receptor complex causes displacement of bound G D P by G T P. A dashed arrow points from the bottom of this structure back to the starting structure. An arrow points to the right with curved arrows showing a gray oval labeled G D P leaving and an orange oval labeled G T P entering. The product is a single large green G subscript s Greek letter alpha that has bent so that it is now almost vertical. The other two green pieces are not present. A protrusion from the upper right of G subscript s Greek letter alpha joins with a large square that extends across the membrane with its top half divided vertically into two halves and labeled adenylyl cyclase. Short arrows radiate out from all sides of adenylyl cyclase and the large green oval labeled Greek letter alpha. Text above reads, G subscript 2 with G T P bound dissociates into Greek letter alpha and Greek letter beta Greek letter gamma subunits. G subscript s Greek letter alpha-G T P is turned on; it can activate adenylyl cyclase. A dashed arrow points counter clockwise with a dashed arrow curving away to show P subscript i leaving to a structure in the bottom middle of the illustration that is a faded green oval labeled Greek letter alpha that is bent so that its lower end is slightly to the lower right with a protrusion from its upper left running horizontally along the membrane. It contains a gray circle labeled G D P. A dashed arrow points back from this structure to the starting structure.">
            <a:extLst>
              <a:ext uri="{FF2B5EF4-FFF2-40B4-BE49-F238E27FC236}">
                <a16:creationId xmlns:a16="http://schemas.microsoft.com/office/drawing/2014/main" id="{EF4322DA-B837-E04D-83BA-CCB0433848C6}"/>
              </a:ext>
            </a:extLst>
          </p:cNvPr>
          <p:cNvPicPr>
            <a:picLocks noChangeAspect="1"/>
          </p:cNvPicPr>
          <p:nvPr/>
        </p:nvPicPr>
        <p:blipFill>
          <a:blip r:embed="rId3"/>
          <a:stretch>
            <a:fillRect/>
          </a:stretch>
        </p:blipFill>
        <p:spPr>
          <a:xfrm>
            <a:off x="4648200" y="1472172"/>
            <a:ext cx="4123984" cy="4836381"/>
          </a:xfrm>
          <a:prstGeom prst="rect">
            <a:avLst/>
          </a:prstGeom>
        </p:spPr>
      </p:pic>
    </p:spTree>
    <p:extLst>
      <p:ext uri="{BB962C8B-B14F-4D97-AF65-F5344CB8AC3E}">
        <p14:creationId xmlns:p14="http://schemas.microsoft.com/office/powerpoint/2010/main" val="726496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824" y="294968"/>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93C2C63-1DD5-4707-B58E-B3F8F0F3A7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There is a high degree of evolutionary conservation of signaling proteins and transduction mechanisms across the animal phyla. </a:t>
            </a:r>
            <a:r>
              <a:rPr lang="en-US" sz="2400" dirty="0">
                <a:latin typeface="Arial" panose="020B0604020202020204" pitchFamily="34" charset="0"/>
                <a:cs typeface="Arial" panose="020B0604020202020204" pitchFamily="34" charset="0"/>
              </a:rPr>
              <a:t>At least a billion years of evolution have passed since the plant and animal branches of the eukaryotes diverged, which is reflected in the differences in signaling mechanisms used in the two kingdoms. We focus here on the animal kingdom.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1133C-68B8-4781-991F-9555C12458E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Cyclic AMP Activates Protein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Kinase A</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8583" y="1697736"/>
            <a:ext cx="419341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cAMP–dependent protein kinase (protein kinase A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PKA) </a:t>
            </a:r>
            <a:r>
              <a:rPr lang="en-US" sz="2400" dirty="0">
                <a:latin typeface="Arial" panose="020B0604020202020204" pitchFamily="34" charset="0"/>
                <a:cs typeface="Arial" panose="020B0604020202020204" pitchFamily="34" charset="0"/>
              </a:rPr>
              <a:t>= activated by cyclic AMP</a:t>
            </a:r>
          </a:p>
          <a:p>
            <a:pPr lvl="1"/>
            <a:r>
              <a:rPr lang="en-US" sz="2400" dirty="0">
                <a:latin typeface="Arial" panose="020B0604020202020204" pitchFamily="34" charset="0"/>
                <a:cs typeface="Arial" panose="020B0604020202020204" pitchFamily="34" charset="0"/>
              </a:rPr>
              <a:t>catalyzes the phosphorylation of specific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of target proteins</a:t>
            </a: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Step 4: Adenylyl cyclase catalyzes the formation of c A M P. An arrow begins at A T P, curves through adenylyl cyclase, and then extends vertically down to a purple structure shaped like a rectangle joined with a triangle above with its top vertex pointing upward and labeled c A M P. Two arrows extend from this purple structure. One arrow points right to text reading, 5. c A M P activates P K A, from which an arrow points to text reading, 6. Phosphorylation of cellular proteins by P K A causes the cellular response to epinephrine. The second arrow is labeled cyclic nucleotide phosphodiesterase and points down to 5 prime A M P accompanied by text reading, 7. c A M P is degraded, reversing the activation of P K A. ">
            <a:extLst>
              <a:ext uri="{FF2B5EF4-FFF2-40B4-BE49-F238E27FC236}">
                <a16:creationId xmlns:a16="http://schemas.microsoft.com/office/drawing/2014/main" id="{E6BB6722-654E-8545-8308-8B205C4C5CAD}"/>
              </a:ext>
            </a:extLst>
          </p:cNvPr>
          <p:cNvPicPr>
            <a:picLocks noChangeAspect="1"/>
          </p:cNvPicPr>
          <p:nvPr/>
        </p:nvPicPr>
        <p:blipFill>
          <a:blip r:embed="rId3"/>
          <a:stretch>
            <a:fillRect/>
          </a:stretch>
        </p:blipFill>
        <p:spPr>
          <a:xfrm>
            <a:off x="4907205" y="1778476"/>
            <a:ext cx="4044924" cy="4400727"/>
          </a:xfrm>
          <a:prstGeom prst="rect">
            <a:avLst/>
          </a:prstGeom>
        </p:spPr>
      </p:pic>
    </p:spTree>
    <p:extLst>
      <p:ext uri="{BB962C8B-B14F-4D97-AF65-F5344CB8AC3E}">
        <p14:creationId xmlns:p14="http://schemas.microsoft.com/office/powerpoint/2010/main" val="2921202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325-DCD7-404C-B260-916402C4F4F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Activation of cAMP-Dependent Protein Kinase (PKA)</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1815" y="1422496"/>
            <a:ext cx="4200184" cy="482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C</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complex is catalytically inactive  because the autoinhibitory domain of each R subunit occupies the substrate-binding cleft of each C subunit</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cyclic AMP is an allosteric activator of PKA</a:t>
            </a:r>
          </a:p>
          <a:p>
            <a:pPr lvl="1"/>
            <a:r>
              <a:rPr lang="en-US" sz="2400" dirty="0">
                <a:latin typeface="Arial" panose="020B0604020202020204" pitchFamily="34" charset="0"/>
                <a:cs typeface="Arial" panose="020B0604020202020204" pitchFamily="34" charset="0"/>
              </a:rPr>
              <a:t>binding of cAMP yields two active C subunits</a:t>
            </a:r>
          </a:p>
          <a:p>
            <a:pPr marL="50800" indent="0">
              <a:buNone/>
            </a:pPr>
            <a:endParaRPr lang="en-US" sz="2400" dirty="0"/>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 green rounded structure labeled A K A P with pointed protrusions to the upper left and right. The pointed protrusions have a different texture to a horse-shoe shaped region that opens downward. Two threads begin in the open central region surrounded by this horseshoe and run down diagonally in opposite directions, crossing each other near the base of the horseshoe in the dimerization domain. The left-hand thread runs almost horizontally to the left, then almost vertically downward to curve slightly to the right at its end. A blue sphere labeled C and catalytic subunit has an opening on one side labeled substrate-binding cleft that encloses the middle of the vertical portion of the left-hand thread. A red sphere labeled R and regulatory subunit is on the inner side of the bottom of the red sphere labeled R. The right-hand thread is similar except that it extends horizontally to the right and then extends vertically down before curving slightly to the left. This thread is labeled inhibitor sequence. It also runs through a cleft in a blue sphere and has a red sphere over its bottom portion. A downward arrow shows the addition of 4 c A M P, shown as four purple molecules that resemble a rectangle with a triangle on top. An upward arrow shows that the reaction is reversible with the removal of 4 c A M P. The reaction yields a similar green structure with two threads in it that still cross and emerge beneath, but both now angle downward instead of running horizontally. The left-hand thread runs down to almost the middle of the left-hand red sphere, then bends up with a c A M P at the inflection point and a second c A M P along the upward piece before it folds back down to curve to the right on the underside of the red sphere. The blue sphere is now to the left with short lines radiating from all sides and text reading, substrate-binding cleft now available. The right-hand thread runs down to almost the middle of the right-hand red sphere, then curves up to the right with a c A M P at the inflection point and a second c A M P along the upward piece before it folds back down to curve to the left on the underside of the red sphere. The blue sphere is now to the right with short lines radiating from all sides and text reading, substrate-binding cleft now available. ">
            <a:extLst>
              <a:ext uri="{FF2B5EF4-FFF2-40B4-BE49-F238E27FC236}">
                <a16:creationId xmlns:a16="http://schemas.microsoft.com/office/drawing/2014/main" id="{82E9D8FF-E987-E549-A356-A40A9A567318}"/>
              </a:ext>
            </a:extLst>
          </p:cNvPr>
          <p:cNvPicPr>
            <a:picLocks noChangeAspect="1"/>
          </p:cNvPicPr>
          <p:nvPr/>
        </p:nvPicPr>
        <p:blipFill>
          <a:blip r:embed="rId3"/>
          <a:stretch>
            <a:fillRect/>
          </a:stretch>
        </p:blipFill>
        <p:spPr>
          <a:xfrm>
            <a:off x="4703674" y="1676400"/>
            <a:ext cx="3743925" cy="4362487"/>
          </a:xfrm>
          <a:prstGeom prst="rect">
            <a:avLst/>
          </a:prstGeom>
        </p:spPr>
      </p:pic>
    </p:spTree>
    <p:extLst>
      <p:ext uri="{BB962C8B-B14F-4D97-AF65-F5344CB8AC3E}">
        <p14:creationId xmlns:p14="http://schemas.microsoft.com/office/powerpoint/2010/main" val="3072067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A50D070B-30E9-4909-9E5A-19512F180F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2B05E074-8865-4291-A3CA-F7E71B8B218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853613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FC773-DBFF-4DED-B266-AFCB02560F16}"/>
              </a:ext>
            </a:extLst>
          </p:cNvPr>
          <p:cNvSpPr>
            <a:spLocks noGrp="1"/>
          </p:cNvSpPr>
          <p:nvPr>
            <p:ph type="title"/>
          </p:nvPr>
        </p:nvSpPr>
        <p:spPr>
          <a:xfrm>
            <a:off x="0" y="152400"/>
            <a:ext cx="9144000" cy="1447800"/>
          </a:xfrm>
        </p:spPr>
        <p:txBody>
          <a:bodyPr/>
          <a:lstStyle/>
          <a:p>
            <a:r>
              <a:rPr lang="en-US" altLang="en-US" sz="3400" dirty="0">
                <a:solidFill>
                  <a:schemeClr val="tx1"/>
                </a:solidFill>
                <a:latin typeface="Arial" panose="020B0604020202020204" pitchFamily="34" charset="0"/>
                <a:cs typeface="Arial" panose="020B0604020202020204" pitchFamily="34" charset="0"/>
              </a:rPr>
              <a:t>Displacement of an Autoinhibitory Domain Mediates Allosteric Activation of Many Protein Kinases</a:t>
            </a:r>
            <a:endParaRPr lang="en-AU" sz="34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59623" y="2362200"/>
            <a:ext cx="3755177" cy="3359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structure of the substrate-binding cleft in PKA is the prototype of all known protein kinases</a:t>
            </a:r>
          </a:p>
          <a:p>
            <a:pPr marL="50800" indent="0">
              <a:buNone/>
            </a:pPr>
            <a:endParaRPr lang="en-US" sz="2400" dirty="0"/>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b shows a blue irregular sphere labeled catalytic (C) subunit that has a rough surface. A smaller irregular red sphere labeled regulatory (R) subunit it to its lower left and also has a rough surface. A brighter piece of red material labeled inhibitor sequence extends from near the lower right of the red sphere almost vertically up to near the top of the blue sphere, separating it into a small piece to the left labeled small lobe (A T P binding) and a large piece to the right labeled large lobe (protein substrate binding).">
            <a:extLst>
              <a:ext uri="{FF2B5EF4-FFF2-40B4-BE49-F238E27FC236}">
                <a16:creationId xmlns:a16="http://schemas.microsoft.com/office/drawing/2014/main" id="{8931B6EA-3A92-3343-8ECE-FD6249F2165F}"/>
              </a:ext>
            </a:extLst>
          </p:cNvPr>
          <p:cNvPicPr>
            <a:picLocks noChangeAspect="1"/>
          </p:cNvPicPr>
          <p:nvPr/>
        </p:nvPicPr>
        <p:blipFill>
          <a:blip r:embed="rId3"/>
          <a:stretch>
            <a:fillRect/>
          </a:stretch>
        </p:blipFill>
        <p:spPr>
          <a:xfrm>
            <a:off x="4343400" y="2514600"/>
            <a:ext cx="4200184" cy="3555893"/>
          </a:xfrm>
          <a:prstGeom prst="rect">
            <a:avLst/>
          </a:prstGeom>
        </p:spPr>
      </p:pic>
    </p:spTree>
    <p:extLst>
      <p:ext uri="{BB962C8B-B14F-4D97-AF65-F5344CB8AC3E}">
        <p14:creationId xmlns:p14="http://schemas.microsoft.com/office/powerpoint/2010/main" val="2479906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5714F-3110-4797-B190-C49A6ECFB476}"/>
              </a:ext>
            </a:extLst>
          </p:cNvPr>
          <p:cNvSpPr>
            <a:spLocks noGrp="1"/>
          </p:cNvSpPr>
          <p:nvPr>
            <p:ph type="title"/>
          </p:nvPr>
        </p:nvSpPr>
        <p:spPr>
          <a:xfrm>
            <a:off x="0" y="152400"/>
            <a:ext cx="9144000" cy="914400"/>
          </a:xfrm>
        </p:spPr>
        <p:txBody>
          <a:bodyPr/>
          <a:lstStyle/>
          <a:p>
            <a:r>
              <a:rPr lang="en-US" altLang="en-US" dirty="0">
                <a:solidFill>
                  <a:schemeClr val="tx1"/>
                </a:solidFill>
                <a:latin typeface="Arial" panose="020B0604020202020204" pitchFamily="34" charset="0"/>
                <a:cs typeface="Arial" panose="020B0604020202020204" pitchFamily="34" charset="0"/>
              </a:rPr>
              <a:t>Consensus Sequences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399" y="1066801"/>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consensus sequences </a:t>
            </a:r>
            <a:r>
              <a:rPr lang="en-US" sz="2400" dirty="0">
                <a:latin typeface="Arial" panose="020B0604020202020204" pitchFamily="34" charset="0"/>
                <a:cs typeface="Arial" panose="020B0604020202020204" pitchFamily="34" charset="0"/>
              </a:rPr>
              <a:t>= commonly contain the target for phosphorylation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by protein kinases</a:t>
            </a:r>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extBox 6">
            <a:extLst>
              <a:ext uri="{FF2B5EF4-FFF2-40B4-BE49-F238E27FC236}">
                <a16:creationId xmlns:a16="http://schemas.microsoft.com/office/drawing/2014/main" id="{37AE7949-31F7-48D1-B057-11161AEC6DD5}"/>
              </a:ext>
            </a:extLst>
          </p:cNvPr>
          <p:cNvSpPr txBox="1"/>
          <p:nvPr/>
        </p:nvSpPr>
        <p:spPr>
          <a:xfrm>
            <a:off x="914400" y="1947446"/>
            <a:ext cx="7507860" cy="338554"/>
          </a:xfrm>
          <a:prstGeom prst="rect">
            <a:avLst/>
          </a:prstGeom>
          <a:solidFill>
            <a:srgbClr val="005F6A"/>
          </a:solidFill>
          <a:ln>
            <a:solidFill>
              <a:schemeClr val="tx1"/>
            </a:solidFill>
          </a:ln>
        </p:spPr>
        <p:txBody>
          <a:bodyPr wrap="square" rtlCol="0">
            <a:spAutoFit/>
          </a:bodyPr>
          <a:lstStyle/>
          <a:p>
            <a:r>
              <a:rPr lang="en-US" sz="1600" b="1" dirty="0">
                <a:solidFill>
                  <a:schemeClr val="bg1"/>
                </a:solidFill>
              </a:rPr>
              <a:t>Table 6-10 Consensus Recognition Sequences for a Few Protein Kinases</a:t>
            </a:r>
          </a:p>
        </p:txBody>
      </p:sp>
      <p:graphicFrame>
        <p:nvGraphicFramePr>
          <p:cNvPr id="5" name="Table 4">
            <a:extLst>
              <a:ext uri="{FF2B5EF4-FFF2-40B4-BE49-F238E27FC236}">
                <a16:creationId xmlns:a16="http://schemas.microsoft.com/office/drawing/2014/main" id="{D8AAAA53-0BD0-496C-9EA1-FF4D3BE955DD}"/>
              </a:ext>
            </a:extLst>
          </p:cNvPr>
          <p:cNvGraphicFramePr>
            <a:graphicFrameLocks noGrp="1"/>
          </p:cNvGraphicFramePr>
          <p:nvPr>
            <p:extLst>
              <p:ext uri="{D42A27DB-BD31-4B8C-83A1-F6EECF244321}">
                <p14:modId xmlns:p14="http://schemas.microsoft.com/office/powerpoint/2010/main" val="3728917536"/>
              </p:ext>
            </p:extLst>
          </p:nvPr>
        </p:nvGraphicFramePr>
        <p:xfrm>
          <a:off x="914400" y="2286000"/>
          <a:ext cx="7507860" cy="4429760"/>
        </p:xfrm>
        <a:graphic>
          <a:graphicData uri="http://schemas.openxmlformats.org/drawingml/2006/table">
            <a:tbl>
              <a:tblPr firstRow="1" bandRow="1">
                <a:tableStyleId>{5C22544A-7EE6-4342-B048-85BDC9FD1C3A}</a:tableStyleId>
              </a:tblPr>
              <a:tblGrid>
                <a:gridCol w="3597593">
                  <a:extLst>
                    <a:ext uri="{9D8B030D-6E8A-4147-A177-3AD203B41FA5}">
                      <a16:colId xmlns:a16="http://schemas.microsoft.com/office/drawing/2014/main" val="20000"/>
                    </a:ext>
                  </a:extLst>
                </a:gridCol>
                <a:gridCol w="3910267">
                  <a:extLst>
                    <a:ext uri="{9D8B030D-6E8A-4147-A177-3AD203B41FA5}">
                      <a16:colId xmlns:a16="http://schemas.microsoft.com/office/drawing/2014/main" val="20001"/>
                    </a:ext>
                  </a:extLst>
                </a:gridCol>
              </a:tblGrid>
              <a:tr h="259080">
                <a:tc>
                  <a:txBody>
                    <a:bodyPr/>
                    <a:lstStyle/>
                    <a:p>
                      <a:r>
                        <a:rPr lang="en-US" sz="1200" dirty="0">
                          <a:solidFill>
                            <a:schemeClr val="tx1"/>
                          </a:solidFill>
                        </a:rPr>
                        <a:t>Protein kinase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tc>
                  <a:txBody>
                    <a:bodyPr/>
                    <a:lstStyle/>
                    <a:p>
                      <a:r>
                        <a:rPr lang="en-US" sz="1200" dirty="0">
                          <a:solidFill>
                            <a:schemeClr val="tx1"/>
                          </a:solidFill>
                        </a:rPr>
                        <a:t>Consensus sequence and phosphorylated residue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6E1C9"/>
                    </a:solidFill>
                  </a:tcPr>
                </a:tc>
                <a:extLst>
                  <a:ext uri="{0D108BD9-81ED-4DB2-BD59-A6C34878D82A}">
                    <a16:rowId xmlns:a16="http://schemas.microsoft.com/office/drawing/2014/main" val="10000"/>
                  </a:ext>
                </a:extLst>
              </a:tr>
              <a:tr h="238760">
                <a:tc>
                  <a:txBody>
                    <a:bodyPr/>
                    <a:lstStyle/>
                    <a:p>
                      <a:r>
                        <a:rPr lang="en-US" sz="1200" dirty="0"/>
                        <a:t>Protein kinase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-x-R-[RK]-x-[</a:t>
                      </a:r>
                      <a:r>
                        <a:rPr lang="en-US" sz="1200" b="1" dirty="0">
                          <a:solidFill>
                            <a:srgbClr val="960000"/>
                          </a:solidFill>
                        </a:rPr>
                        <a:t>ST</a:t>
                      </a:r>
                      <a:r>
                        <a:rPr lang="en-US" sz="12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2560">
                <a:tc>
                  <a:txBody>
                    <a:bodyPr/>
                    <a:lstStyle/>
                    <a:p>
                      <a:r>
                        <a:rPr lang="en-US" sz="1200" dirty="0"/>
                        <a:t>Protein kinase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-x-R-[RK]-x-[</a:t>
                      </a:r>
                      <a:r>
                        <a:rPr lang="en-US" sz="1200" b="1" dirty="0">
                          <a:solidFill>
                            <a:srgbClr val="960000"/>
                          </a:solidFill>
                        </a:rPr>
                        <a:t>ST</a:t>
                      </a:r>
                      <a:r>
                        <a:rPr lang="en-US" sz="12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38760">
                <a:tc>
                  <a:txBody>
                    <a:bodyPr/>
                    <a:lstStyle/>
                    <a:p>
                      <a:r>
                        <a:rPr lang="en-US" sz="1200" dirty="0"/>
                        <a:t>Protein kinase 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-[RK](2)-x-[</a:t>
                      </a:r>
                      <a:r>
                        <a:rPr lang="en-US" sz="1200" b="1" dirty="0">
                          <a:solidFill>
                            <a:srgbClr val="960000"/>
                          </a:solidFill>
                        </a:rPr>
                        <a:t>ST</a:t>
                      </a:r>
                      <a:r>
                        <a:rPr lang="en-US" sz="1200" dirty="0"/>
                        <a:t>]-B-[RK](2)-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38760">
                <a:tc>
                  <a:txBody>
                    <a:bodyPr/>
                    <a:lstStyle/>
                    <a:p>
                      <a:r>
                        <a:rPr lang="en-US" sz="1200" dirty="0"/>
                        <a:t>Protein kinase 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R-x-x-R-x-[</a:t>
                      </a:r>
                      <a:r>
                        <a:rPr lang="en-US" sz="1200" b="1" dirty="0">
                          <a:solidFill>
                            <a:srgbClr val="960000"/>
                          </a:solidFill>
                        </a:rPr>
                        <a:t>ST</a:t>
                      </a:r>
                      <a:r>
                        <a:rPr lang="en-US" sz="1200" dirty="0"/>
                        <a:t>]-x-</a:t>
                      </a:r>
                      <a:r>
                        <a:rPr lang="el-GR" sz="1200" dirty="0"/>
                        <a:t>ψ</a:t>
                      </a:r>
                      <a:r>
                        <a:rPr lang="en-US"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62560">
                <a:tc>
                  <a:txBody>
                    <a:bodyPr/>
                    <a:lstStyle/>
                    <a:p>
                      <a:r>
                        <a:rPr lang="en-US" sz="1200" dirty="0"/>
                        <a:t>Ca</a:t>
                      </a:r>
                      <a:r>
                        <a:rPr lang="en-US" sz="1200" baseline="30000" dirty="0"/>
                        <a:t>2+</a:t>
                      </a:r>
                      <a:r>
                        <a:rPr lang="en-US" sz="1200" dirty="0"/>
                        <a:t>/calmodulin</a:t>
                      </a:r>
                      <a:r>
                        <a:rPr lang="en-US" sz="1200" baseline="0" dirty="0"/>
                        <a:t> kinase I</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-B-x-R-x(2)-[</a:t>
                      </a:r>
                      <a:r>
                        <a:rPr lang="en-US" sz="1200" b="1" dirty="0">
                          <a:solidFill>
                            <a:srgbClr val="960000"/>
                          </a:solidFill>
                        </a:rPr>
                        <a:t>ST</a:t>
                      </a:r>
                      <a:r>
                        <a:rPr lang="en-US" sz="1200" dirty="0"/>
                        <a:t>]-x(3)-B-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Ca</a:t>
                      </a:r>
                      <a:r>
                        <a:rPr lang="en-US" sz="1200" baseline="30000" dirty="0"/>
                        <a:t>2+</a:t>
                      </a:r>
                      <a:r>
                        <a:rPr lang="en-US" sz="1200" dirty="0"/>
                        <a:t>/calmodulin</a:t>
                      </a:r>
                      <a:r>
                        <a:rPr lang="en-US" sz="1200" baseline="0" dirty="0"/>
                        <a:t> kinase II</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-B-x-[RK]-x(2)-[</a:t>
                      </a:r>
                      <a:r>
                        <a:rPr lang="en-US" sz="1200" b="1" dirty="0">
                          <a:solidFill>
                            <a:srgbClr val="960000"/>
                          </a:solidFill>
                        </a:rPr>
                        <a:t>ST</a:t>
                      </a:r>
                      <a:r>
                        <a:rPr lang="en-US" sz="1200" dirty="0"/>
                        <a:t>]-x(2)-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38760">
                <a:tc>
                  <a:txBody>
                    <a:bodyPr/>
                    <a:lstStyle/>
                    <a:p>
                      <a:r>
                        <a:rPr lang="en-US" sz="1200" dirty="0"/>
                        <a:t>Myosin light</a:t>
                      </a:r>
                      <a:r>
                        <a:rPr lang="en-US" sz="1200" baseline="0" dirty="0"/>
                        <a:t> chain kinase (smooth muscle)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-K(2)-R-x(2)-</a:t>
                      </a:r>
                      <a:r>
                        <a:rPr lang="en-US" sz="1200" b="1" dirty="0">
                          <a:solidFill>
                            <a:srgbClr val="960000"/>
                          </a:solidFill>
                        </a:rPr>
                        <a:t>S</a:t>
                      </a:r>
                      <a:r>
                        <a:rPr lang="en-US" sz="1200" dirty="0"/>
                        <a:t>-x-B(2)-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38760">
                <a:tc>
                  <a:txBody>
                    <a:bodyPr/>
                    <a:lstStyle/>
                    <a:p>
                      <a:r>
                        <a:rPr lang="en-US" sz="1200" dirty="0"/>
                        <a:t>Phosphorylase </a:t>
                      </a:r>
                      <a:r>
                        <a:rPr lang="en-US" sz="1200" i="1" dirty="0"/>
                        <a:t>b</a:t>
                      </a:r>
                      <a:r>
                        <a:rPr lang="en-US" sz="1200" i="0" dirty="0"/>
                        <a:t> kinase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i="1" dirty="0"/>
                        <a:t>-K-R-K-Q-I-</a:t>
                      </a:r>
                      <a:r>
                        <a:rPr lang="en-US" sz="1200" b="1" i="1" dirty="0">
                          <a:solidFill>
                            <a:srgbClr val="960000"/>
                          </a:solidFill>
                        </a:rPr>
                        <a:t>S</a:t>
                      </a:r>
                      <a:r>
                        <a:rPr lang="en-US" sz="1200" i="1" dirty="0"/>
                        <a:t>-V-R-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38760">
                <a:tc>
                  <a:txBody>
                    <a:bodyPr/>
                    <a:lstStyle/>
                    <a:p>
                      <a:r>
                        <a:rPr lang="en-US" sz="1200" dirty="0"/>
                        <a:t>Extracellular signal-regulated kinase (ERK)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-P-x-[</a:t>
                      </a:r>
                      <a:r>
                        <a:rPr lang="en-US" sz="1200" b="1" dirty="0">
                          <a:solidFill>
                            <a:srgbClr val="960000"/>
                          </a:solidFill>
                        </a:rPr>
                        <a:t>ST</a:t>
                      </a:r>
                      <a:r>
                        <a:rPr lang="en-US" sz="1200" dirty="0"/>
                        <a:t>]-P(2)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38760">
                <a:tc>
                  <a:txBody>
                    <a:bodyPr/>
                    <a:lstStyle/>
                    <a:p>
                      <a:r>
                        <a:rPr lang="en-US" sz="1200" dirty="0"/>
                        <a:t>Cyclin-dependent</a:t>
                      </a:r>
                      <a:r>
                        <a:rPr lang="en-US" sz="1200" baseline="0" dirty="0"/>
                        <a:t> protein kinase (cdc2)</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-x-[</a:t>
                      </a:r>
                      <a:r>
                        <a:rPr lang="en-US" sz="1200" b="1" dirty="0">
                          <a:solidFill>
                            <a:srgbClr val="960000"/>
                          </a:solidFill>
                        </a:rPr>
                        <a:t>ST</a:t>
                      </a:r>
                      <a:r>
                        <a:rPr lang="en-US" sz="1200" dirty="0"/>
                        <a:t>]-P-x-[KR]-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38760">
                <a:tc>
                  <a:txBody>
                    <a:bodyPr/>
                    <a:lstStyle/>
                    <a:p>
                      <a:r>
                        <a:rPr lang="en-US" sz="1200" dirty="0"/>
                        <a:t>Casein kinase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a:t>
                      </a:r>
                      <a:r>
                        <a:rPr lang="en-US" sz="1200" dirty="0" err="1"/>
                        <a:t>SpTp</a:t>
                      </a:r>
                      <a:r>
                        <a:rPr lang="en-US" sz="1200" dirty="0"/>
                        <a:t>]-x(2)-[</a:t>
                      </a:r>
                      <a:r>
                        <a:rPr lang="en-US" sz="1200" b="1" dirty="0">
                          <a:solidFill>
                            <a:srgbClr val="960000"/>
                          </a:solidFill>
                        </a:rPr>
                        <a:t>ST</a:t>
                      </a:r>
                      <a:r>
                        <a:rPr lang="en-US" sz="1200" dirty="0"/>
                        <a:t>]-B</a:t>
                      </a:r>
                      <a:endParaRPr lang="en-US" sz="1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387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Casein kinase II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-x-[</a:t>
                      </a:r>
                      <a:r>
                        <a:rPr lang="en-US" sz="1200" b="1" dirty="0">
                          <a:solidFill>
                            <a:srgbClr val="960000"/>
                          </a:solidFill>
                        </a:rPr>
                        <a:t>ST</a:t>
                      </a:r>
                      <a:r>
                        <a:rPr lang="en-US" sz="1200" dirty="0"/>
                        <a:t>]-x(2)-[ED]-x-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38760">
                <a:tc>
                  <a:txBody>
                    <a:bodyPr/>
                    <a:lstStyle/>
                    <a:p>
                      <a:r>
                        <a:rPr lang="el-GR" sz="1200" i="1" dirty="0"/>
                        <a:t>β</a:t>
                      </a:r>
                      <a:r>
                        <a:rPr lang="en-US" sz="1200" dirty="0"/>
                        <a:t>-Adrenergic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-[DE](</a:t>
                      </a:r>
                      <a:r>
                        <a:rPr lang="en-US" sz="1200" i="1" dirty="0"/>
                        <a:t>n</a:t>
                      </a:r>
                      <a:r>
                        <a:rPr lang="en-US" sz="1200" i="0" dirty="0"/>
                        <a:t>)-</a:t>
                      </a:r>
                      <a:r>
                        <a:rPr lang="en-US" sz="1200" dirty="0"/>
                        <a:t>[</a:t>
                      </a:r>
                      <a:r>
                        <a:rPr lang="en-US" sz="1200" b="1" dirty="0">
                          <a:solidFill>
                            <a:srgbClr val="960000"/>
                          </a:solidFill>
                        </a:rPr>
                        <a:t>ST</a:t>
                      </a:r>
                      <a:r>
                        <a:rPr lang="en-US" sz="1200" dirty="0"/>
                        <a:t>]-x(3)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314960">
                <a:tc>
                  <a:txBody>
                    <a:bodyPr/>
                    <a:lstStyle/>
                    <a:p>
                      <a:r>
                        <a:rPr lang="en-US" sz="1200" dirty="0"/>
                        <a:t>Rhodopsin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-x(2)-[</a:t>
                      </a:r>
                      <a:r>
                        <a:rPr lang="en-US" sz="1200" b="1" dirty="0">
                          <a:solidFill>
                            <a:srgbClr val="960000"/>
                          </a:solidFill>
                        </a:rPr>
                        <a:t>ST</a:t>
                      </a:r>
                      <a:r>
                        <a:rPr lang="en-US" sz="1200" dirty="0"/>
                        <a:t>]-</a:t>
                      </a:r>
                      <a:r>
                        <a:rPr lang="en-US" sz="1200" i="0" dirty="0"/>
                        <a:t>E(</a:t>
                      </a:r>
                      <a:r>
                        <a:rPr lang="en-US" sz="1200" i="1" dirty="0"/>
                        <a:t>n</a:t>
                      </a:r>
                      <a:r>
                        <a:rPr lang="en-US" sz="1200" i="0" dirty="0"/>
                        <a:t>)-</a:t>
                      </a:r>
                      <a:r>
                        <a:rPr lang="en-US" sz="1200" i="0" dirty="0" err="1"/>
                        <a:t>vABL</a:t>
                      </a:r>
                      <a:r>
                        <a:rPr lang="en-US" sz="1200" i="0" dirty="0"/>
                        <a:t>-[YLV]-</a:t>
                      </a:r>
                      <a:r>
                        <a:rPr lang="en-US" sz="1200" b="1" i="0" dirty="0">
                          <a:solidFill>
                            <a:srgbClr val="960000"/>
                          </a:solidFill>
                        </a:rPr>
                        <a:t>Y</a:t>
                      </a:r>
                      <a:r>
                        <a:rPr lang="en-US" sz="1200" i="0" dirty="0"/>
                        <a:t>-X</a:t>
                      </a:r>
                      <a:r>
                        <a:rPr lang="en-US" sz="1200" i="0" baseline="-25000" dirty="0"/>
                        <a:t>1-3</a:t>
                      </a:r>
                      <a:r>
                        <a:rPr lang="en-US" sz="1200" i="0" dirty="0"/>
                        <a:t>-[PF]-</a:t>
                      </a:r>
                      <a:endParaRPr lang="en-US" sz="12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28600">
                <a:tc>
                  <a:txBody>
                    <a:bodyPr/>
                    <a:lstStyle/>
                    <a:p>
                      <a:r>
                        <a:rPr lang="en-US" sz="1200" dirty="0"/>
                        <a:t>Epidermal growth factor (EGF) receptor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i="1" dirty="0"/>
                        <a:t>-E(4)-</a:t>
                      </a:r>
                      <a:r>
                        <a:rPr lang="en-US" sz="1200" b="1" i="1" dirty="0">
                          <a:solidFill>
                            <a:srgbClr val="960000"/>
                          </a:solidFill>
                        </a:rPr>
                        <a:t>Y</a:t>
                      </a:r>
                      <a:r>
                        <a:rPr lang="en-US" sz="1200" i="1" dirty="0"/>
                        <a:t>-F-E-L-V-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936829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F3D4-5312-4375-B79B-580D4EBE4E40}"/>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Fluorescence Resonance Energy Transfer (FRET)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399" y="1752600"/>
            <a:ext cx="426720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fluorescence resonance energy transfer (FRET) </a:t>
            </a:r>
            <a:r>
              <a:rPr lang="en-US" sz="2400" dirty="0">
                <a:latin typeface="Arial" panose="020B0604020202020204" pitchFamily="34" charset="0"/>
                <a:cs typeface="Arial" panose="020B0604020202020204" pitchFamily="34" charset="0"/>
              </a:rPr>
              <a:t>= measures the nonradiative transfer of energy between fluorescent probes attached to each protein </a:t>
            </a:r>
          </a:p>
          <a:p>
            <a:pPr lvl="1"/>
            <a:r>
              <a:rPr lang="en-US" sz="2400" dirty="0">
                <a:latin typeface="Arial" panose="020B0604020202020204" pitchFamily="34" charset="0"/>
                <a:cs typeface="Arial" panose="020B0604020202020204" pitchFamily="34" charset="0"/>
              </a:rPr>
              <a:t>used to determine if two proteins interact and where in the cell they interact</a:t>
            </a: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light red sphere has a short thread extending up that curves slightly to the right and then back to end at the bottom of a light blue protein labeled C F P that resembles a coiled snail shell. A wavy arrow labeled 433 n m points to the C F P protein and a light blue highlighted wavy arrow labeled 476 n m points away from the light blue C F P protein. A purple sphere with a thread extending up is similar to the light red sphere has a similar thread and joins to the bottom of an orange protein labeled Y F P. Both of these structures are labeled genetically engineered hybrid proteins. An arrow pointing right is labeled protein-protein interaction. The two structures are shown lined up together, with the right side of the light red sphere touching the left side of the purple sphere and the right side of the light blue C F P protein touching the left side of the orange Y F P protein. A wavy arrow labeled 433 n m points to the light blue C F P protein and a yellow highlighted wavy arrow labeled 527 n m points away from the orange Y F P protein. A dashed curved arrow begins at the light blue C F P protein and curves through a yellow rectangle labeled F R E T to end at the orange Y F P protein.">
            <a:extLst>
              <a:ext uri="{FF2B5EF4-FFF2-40B4-BE49-F238E27FC236}">
                <a16:creationId xmlns:a16="http://schemas.microsoft.com/office/drawing/2014/main" id="{714CA197-9BD7-1D4C-B5B0-8FA4FD909493}"/>
              </a:ext>
            </a:extLst>
          </p:cNvPr>
          <p:cNvPicPr>
            <a:picLocks noChangeAspect="1"/>
          </p:cNvPicPr>
          <p:nvPr/>
        </p:nvPicPr>
        <p:blipFill>
          <a:blip r:embed="rId3"/>
          <a:stretch>
            <a:fillRect/>
          </a:stretch>
        </p:blipFill>
        <p:spPr>
          <a:xfrm>
            <a:off x="4456176" y="2425596"/>
            <a:ext cx="4467269" cy="2784682"/>
          </a:xfrm>
          <a:prstGeom prst="rect">
            <a:avLst/>
          </a:prstGeom>
        </p:spPr>
      </p:pic>
    </p:spTree>
    <p:extLst>
      <p:ext uri="{BB962C8B-B14F-4D97-AF65-F5344CB8AC3E}">
        <p14:creationId xmlns:p14="http://schemas.microsoft.com/office/powerpoint/2010/main" val="315133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577D-14D8-49A2-A328-960800DE253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Measuring [cAMP] with FRET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399" y="1752600"/>
            <a:ext cx="36576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[cAMP] is low, R and C subunits of PKA are associated and FRET is exhibited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[cAMP] rises, R and C subunits of PKA dissociate and FRET ceases </a:t>
            </a:r>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top structure is labeled c A M P-dependent protein kinase (P K A). It has crossed red threads at the top. The left-hand thread runs horizontally to the left, then vertically down through a cleft in a blue sphere labeled C to end by curving to the right under a red sphere labeled R. A green snail shell-shaped protein to its left has a long green thread that curves behind the blue sphere. A light blue thread emerges from the lower left of the red sphere labeled R and ends at a light blue snail shell-shaped protein. The right-hand thread runs horizontally to the right, then vertically down through a cleft in a blue sphere labeled C to end by curving to the left under a red sphere labeled R. A green snail shell-shaped protein to its right labeled G F P has a long green thread that curves behind the blue sphere. A green highlighted wavy arrow pointing away from the green G F P protein is labeled 545 n m. A light blue thread emerges from the lower right of the red sphere labeled R and ends at a light blue snail shell-shaped protein labeled B F P. A wavy arrow labeled 380 n m points to the light blue B F P protein. A dashed curved arrow leaves the light blue B F P protein and runs through a yellow rectangle labeled F R E T to point at the green G F P protein. Text below reads, (inactive). A downward arrow is joined by an arrow from four purple structures resembling rectangles with triangles on top labeled c A M P. An upward arrow shows that the reaction is reversible with the loss of c A M P. The product has two red threads crossed near the top. The left-hand thread runs almost diagonally down to almost the middle of the left-hand red sphere, then bends up with a c A M P at the inflection point and a second c A M P along the upward piece before it folds back down to curve to the right on the underside of the red sphere. The light blue snail shell-shaped protein is to the upper left of the red sphere with a light blue thread running to the lower left of the red sphere. The right-hand thread runs almost diagonally down to almost the middle of the right-hand red sphere, then bends up with a c A M P at the inflection point and a second c A M P along the upward piece before it folds back down to curve to the left on the underside of the red sphere. The light blue snail shell-shaped protein is to the upper right of the red sphere with a light blue thread running to the lower right of the red sphere. A wavy arrow pointing to the light blue protein is labeled 380 n m. A blue highlighted wavy arrow pointing away from the light blue protein is labeled 460 n m. Text below reads, active.">
            <a:extLst>
              <a:ext uri="{FF2B5EF4-FFF2-40B4-BE49-F238E27FC236}">
                <a16:creationId xmlns:a16="http://schemas.microsoft.com/office/drawing/2014/main" id="{58E3A853-2D5F-4C48-B99D-BD723F9D968D}"/>
              </a:ext>
            </a:extLst>
          </p:cNvPr>
          <p:cNvPicPr>
            <a:picLocks noChangeAspect="1"/>
          </p:cNvPicPr>
          <p:nvPr/>
        </p:nvPicPr>
        <p:blipFill>
          <a:blip r:embed="rId3"/>
          <a:stretch>
            <a:fillRect/>
          </a:stretch>
        </p:blipFill>
        <p:spPr>
          <a:xfrm>
            <a:off x="4343400" y="1554275"/>
            <a:ext cx="4246084" cy="4808426"/>
          </a:xfrm>
          <a:prstGeom prst="rect">
            <a:avLst/>
          </a:prstGeom>
        </p:spPr>
      </p:pic>
    </p:spTree>
    <p:extLst>
      <p:ext uri="{BB962C8B-B14F-4D97-AF65-F5344CB8AC3E}">
        <p14:creationId xmlns:p14="http://schemas.microsoft.com/office/powerpoint/2010/main" val="3567626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D40B-2B44-4AE0-B595-6448E7C403A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Measuring PKA Activity with FRET</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400" y="1600200"/>
            <a:ext cx="39837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PKA is inactive, the Ser residue is not phosphorylated, 14-3-3 has no affinity for the Ser residue, and FRET is not observed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when PKA is active in the cell, the Ser residue is phosphorylated, 14-3-3 binds the Ser residue, and FRET is observed</a:t>
            </a:r>
            <a:br>
              <a:rPr lang="en-US" dirty="0"/>
            </a:br>
            <a:endParaRPr lang="en-US" sz="2400" dirty="0"/>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light blue snail shell-shaped protein labeled C F P is connected by a green thread below labeled P K A consensus sequence with a point labeled S e r to a light red thread below labeled 14-3-3 (phosphoserine binding domain) that ends at an orange snail shell-shaped protein below labeled Y F P. A wavy arrow labeled 433 n m points to the light blue C F P protein and a yellow highlighted wavy arrow labeled 476 n m points away from the light blue C F P protein. An arrow pointing right is labeled blue highlighted P K A and the arrow is accompanied by a curved arrow showing that A T P comes in and A D P leaves. In the product, the light blue C F P and orange Y F P proteins have aligned horizontally so that they are connected by a loop below that is green on the left and orange on the right. A line extends from the green thread to a circle labeled P that fits into a rounded portion of the orange thread. A wavy arrow labeled 433 n m points to the light blue C F P protein and a blue highlighted wavy arrow labeled 527 n m points away from the orange Y F P protein. A dashed arrow curves from the light blue C F P protein through a rectangle labeled F R E T to the orange Y F P protein.">
            <a:extLst>
              <a:ext uri="{FF2B5EF4-FFF2-40B4-BE49-F238E27FC236}">
                <a16:creationId xmlns:a16="http://schemas.microsoft.com/office/drawing/2014/main" id="{5E811B88-44B2-104B-9072-5E85DAFCEA8D}"/>
              </a:ext>
            </a:extLst>
          </p:cNvPr>
          <p:cNvPicPr>
            <a:picLocks noChangeAspect="1"/>
          </p:cNvPicPr>
          <p:nvPr/>
        </p:nvPicPr>
        <p:blipFill>
          <a:blip r:embed="rId3"/>
          <a:stretch>
            <a:fillRect/>
          </a:stretch>
        </p:blipFill>
        <p:spPr>
          <a:xfrm>
            <a:off x="4196734" y="2514600"/>
            <a:ext cx="4584566" cy="2331135"/>
          </a:xfrm>
          <a:prstGeom prst="rect">
            <a:avLst/>
          </a:prstGeom>
        </p:spPr>
      </p:pic>
    </p:spTree>
    <p:extLst>
      <p:ext uri="{BB962C8B-B14F-4D97-AF65-F5344CB8AC3E}">
        <p14:creationId xmlns:p14="http://schemas.microsoft.com/office/powerpoint/2010/main" val="3247950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1892E561-94DB-48D0-AFFB-4E6A11A059D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038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BD83AA-1A44-4194-BFE7-2C26CDF7021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respond to external signals through receptor-mediated processes that amplify the signal, integrate it with input from other receptors, transmit the signal to the appropriate effectors, and eventually end the response.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600647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9171-8C3C-4904-BF50-01D2DCF19C7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Epinephrine Cascade</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399" y="1752600"/>
            <a:ext cx="49530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cascade amplifies the hormonal signal by orders of magnitude</a:t>
            </a:r>
          </a:p>
          <a:p>
            <a:pPr lvl="1"/>
            <a:r>
              <a:rPr lang="en-US" sz="2400" dirty="0">
                <a:latin typeface="Arial" panose="020B0604020202020204" pitchFamily="34" charset="0"/>
                <a:cs typeface="Arial" panose="020B0604020202020204" pitchFamily="34" charset="0"/>
              </a:rPr>
              <a:t>accounts for the low concentration of epinephrine required for activity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signal leads to intracellular changes within fractions of a second</a:t>
            </a:r>
          </a:p>
          <a:p>
            <a:pPr marL="50800" indent="0">
              <a:buNone/>
            </a:pP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small hexagonal molecule with a protrusion to the upper left is labeled epinephrine and is next to a rectangle labeled 1 molecule. An arrow points down to show the same molecule in a rectangle that extends across the membrane of a hepatocyte and that has a green oval below that curves to the upper left, where it protrudes into the membrane and meets a crescent-shaped green piece with a protrusion into the membrane that wraps around a green oval between it and the larger oval. The receptor with the bound epinephrine is labeled epinephrine-receptor complex with an adjacent rectangle labeled 1 molecule. A dashed arrow points right from the large green oval to a similar green oval that is almost vertical with a protrusion into the membrane, short lines radiating from all sides, and an adjacent rectangle labeled 10 molecules. A dashed arrow points diagonally down to the left to a green circle enclosing a green triangle above an arrow pointing from A T P to cyclic A T P and labeled blue highlighted adenylyl cyclase. An adjacent rectangle is labeled 200 molecules. An arrow points down to the lower left join an arrow from inactive P K A to active P K A. An adjacent rectangle is labeled 100 molecules. A dashed arrow points down to the lower left to a green circle enclosing a green triangle above an arrow that points from inactive phosphorylase italicized b end italics kinase to active phosphorylase italicized b end italics kinase. An adjacent rectangle is labeled 1,000 molecules. A dashed arrow points down to the lower left to a green circle enclosing a green triangle above and arrow that points from inactive glycogen phosphorylase italicized b end italics to active glycogen phosphorylase italicized a end italics. An adjacent rectangle is labeled 10,000 molecules. A dashed arrow points down to the lower left to a green circle enclosing a green triangle above and arrow that points from glycogen to active glucose 1-phosphate. An adjacent rectangle is labeled 100,000 molecules. An arrow points down to glucose, from which an arrow points out of the cell to blood glucose. An adjacent rectangle is labeled 100,000 molecules.">
            <a:extLst>
              <a:ext uri="{FF2B5EF4-FFF2-40B4-BE49-F238E27FC236}">
                <a16:creationId xmlns:a16="http://schemas.microsoft.com/office/drawing/2014/main" id="{88BA3F44-3678-5F4F-B43A-C4C9EE62D85C}"/>
              </a:ext>
            </a:extLst>
          </p:cNvPr>
          <p:cNvPicPr>
            <a:picLocks noChangeAspect="1"/>
          </p:cNvPicPr>
          <p:nvPr/>
        </p:nvPicPr>
        <p:blipFill>
          <a:blip r:embed="rId3"/>
          <a:stretch>
            <a:fillRect/>
          </a:stretch>
        </p:blipFill>
        <p:spPr>
          <a:xfrm>
            <a:off x="5768140" y="1524000"/>
            <a:ext cx="2733255" cy="4960936"/>
          </a:xfrm>
          <a:prstGeom prst="rect">
            <a:avLst/>
          </a:prstGeom>
        </p:spPr>
      </p:pic>
    </p:spTree>
    <p:extLst>
      <p:ext uri="{BB962C8B-B14F-4D97-AF65-F5344CB8AC3E}">
        <p14:creationId xmlns:p14="http://schemas.microsoft.com/office/powerpoint/2010/main" val="1719912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EAFD08-99DF-4BE4-ABA5-911AF4C6F78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In multicellular animals, GPCRs with seven transmembrane helices are the largest group of plasma membrane receptors. </a:t>
            </a:r>
            <a:r>
              <a:rPr lang="en-US" sz="2400" dirty="0">
                <a:latin typeface="Arial" panose="020B0604020202020204" pitchFamily="34" charset="0"/>
                <a:cs typeface="Arial" panose="020B0604020202020204" pitchFamily="34" charset="0"/>
              </a:rPr>
              <a:t>These </a:t>
            </a:r>
            <a:r>
              <a:rPr lang="en-US" sz="2400" i="1" dirty="0">
                <a:latin typeface="Arial" panose="020B0604020202020204" pitchFamily="34" charset="0"/>
                <a:cs typeface="Arial" panose="020B0604020202020204" pitchFamily="34" charset="0"/>
              </a:rPr>
              <a:t>G P</a:t>
            </a:r>
            <a:r>
              <a:rPr lang="en-US" sz="2400" dirty="0">
                <a:latin typeface="Arial" panose="020B0604020202020204" pitchFamily="34" charset="0"/>
                <a:cs typeface="Arial" panose="020B0604020202020204" pitchFamily="34" charset="0"/>
              </a:rPr>
              <a:t>rotein–</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oupled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eceptors act through G proteins, which</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are turned on when they bind guanosine triphosphate (GTP). Animals have hundreds of different GPCRs, each able to respond to a specific signal. </a:t>
            </a:r>
          </a:p>
          <a:p>
            <a:endParaRPr lang="en-US" sz="2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BB027B2E-AC90-4B7C-99D6-7D004AA2D6A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904" y="30387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A321E72-0593-4CC6-9CCE-F373DC77175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Cells respond to external signals through receptor-mediated processes that amplify the signal, integrate it with input from other receptors, transmit the signal to the appropriate effectors, and eventually end the response.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460620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0693A-B3B5-4E32-8543-0E9A6D5994EE}"/>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Several Mechanisms Cause Termination of the </a:t>
            </a:r>
            <a:r>
              <a:rPr lang="el-GR" sz="3400" i="1" dirty="0">
                <a:solidFill>
                  <a:srgbClr val="4E4CB4"/>
                </a:solidFill>
                <a:latin typeface="Arial" panose="020B0604020202020204" pitchFamily="34" charset="0"/>
                <a:cs typeface="Arial" panose="020B0604020202020204" pitchFamily="34" charset="0"/>
              </a:rPr>
              <a:t>β</a:t>
            </a:r>
            <a:r>
              <a:rPr lang="en-US" sz="3400" dirty="0">
                <a:solidFill>
                  <a:srgbClr val="4E4CB4"/>
                </a:solidFill>
                <a:latin typeface="Arial" panose="020B0604020202020204" pitchFamily="34" charset="0"/>
                <a:cs typeface="Arial" panose="020B0604020202020204" pitchFamily="34" charset="0"/>
              </a:rPr>
              <a:t>-Adrenergic Response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9791" y="1828800"/>
            <a:ext cx="8384418"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methods of termination: </a:t>
            </a:r>
          </a:p>
          <a:p>
            <a:pPr lvl="1"/>
            <a:r>
              <a:rPr lang="en-US" sz="2400" dirty="0">
                <a:latin typeface="Arial" panose="020B0604020202020204" pitchFamily="34" charset="0"/>
                <a:cs typeface="Arial" panose="020B0604020202020204" pitchFamily="34" charset="0"/>
              </a:rPr>
              <a:t>epinephrine concentration drops below the </a:t>
            </a:r>
            <a:r>
              <a:rPr lang="en-US" sz="2400" i="1" dirty="0" err="1">
                <a:latin typeface="Arial" panose="020B0604020202020204" pitchFamily="34" charset="0"/>
                <a:cs typeface="Arial" panose="020B0604020202020204" pitchFamily="34" charset="0"/>
              </a:rPr>
              <a:t>K</a:t>
            </a:r>
            <a:r>
              <a:rPr lang="en-US" sz="2400" baseline="-25000" dirty="0" err="1">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 for its receptor</a:t>
            </a:r>
          </a:p>
          <a:p>
            <a:pPr lvl="1"/>
            <a:r>
              <a:rPr lang="en-US" sz="2400" dirty="0">
                <a:latin typeface="Arial" panose="020B0604020202020204" pitchFamily="34" charset="0"/>
                <a:cs typeface="Arial" panose="020B0604020202020204" pitchFamily="34" charset="0"/>
              </a:rPr>
              <a:t>the GTPase activity of the G protein hydrolyzes the GTP bound to the G</a:t>
            </a:r>
            <a:r>
              <a:rPr lang="el-GR" sz="2400" i="1" baseline="-25000"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subunit</a:t>
            </a:r>
          </a:p>
          <a:p>
            <a:pPr lvl="1"/>
            <a:r>
              <a:rPr lang="en-US" sz="2400" dirty="0">
                <a:latin typeface="Arial" panose="020B0604020202020204" pitchFamily="34" charset="0"/>
                <a:cs typeface="Arial" panose="020B0604020202020204" pitchFamily="34" charset="0"/>
              </a:rPr>
              <a:t>cAMP is hydrolyzed to 5′ AMP by </a:t>
            </a:r>
            <a:r>
              <a:rPr lang="en-US" sz="2400" b="1" dirty="0">
                <a:latin typeface="Arial" panose="020B0604020202020204" pitchFamily="34" charset="0"/>
                <a:cs typeface="Arial" panose="020B0604020202020204" pitchFamily="34" charset="0"/>
              </a:rPr>
              <a:t>cyclic nucleotide phosphodiesterase</a:t>
            </a:r>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6727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88CB-4CBD-4AF3-A090-DFE2B35B868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GTPase Activator Proteins (GAPs)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152399" y="1752600"/>
            <a:ext cx="33528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GTPase activator proteins (GAPs) </a:t>
            </a:r>
            <a:r>
              <a:rPr lang="en-US" altLang="en-US" sz="2400" dirty="0">
                <a:latin typeface="Arial" panose="020B0604020202020204" pitchFamily="34" charset="0"/>
                <a:cs typeface="Arial" panose="020B0604020202020204" pitchFamily="34" charset="0"/>
              </a:rPr>
              <a:t>= strongly stimulate GTPase activity </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green oval labeled G protein (inactive) has a horizontal protrusion to the upper left from which a thread extends upward and has a gray oval labeled G D P. An arrow pointing to the right has an arrow pointing away to show the loss of the G D P and is joined by an arrow from an orange oval labeled G T P. The G T P is attached to the right side of a vertical rectangle labeled R h asterisk, Greek letter beta-A R asterisk, etc. Text above the rectangle reads, G T P-G D P exchange factors (G E Fs). This produces an almost vertical green oval labeled G protein (active) with a small protrusion from its upper right, a thread extending upward, an orange oval labeled G T P, and short radiating lines all around it. Two arrows point away from this green oval. One arrow points to a rectangle with a vertical rectangle with rounded edges attached to its right side and labeled, c G M P P D E, A C, R a f, etc. Text below reads, Downstream effector enzymes. The second arrow curves clockwise above a yellow oval labeled G A P, R G S, etc. above text reading, Modulators of G T Pase activity. The arrow continues and splits to an arrow showing that P subscript I is lost and an arrow to the starting green oval labeled G protein (inactive).">
            <a:extLst>
              <a:ext uri="{FF2B5EF4-FFF2-40B4-BE49-F238E27FC236}">
                <a16:creationId xmlns:a16="http://schemas.microsoft.com/office/drawing/2014/main" id="{183FFC41-5D64-DF46-A6DC-16FA8999EDE0}"/>
              </a:ext>
            </a:extLst>
          </p:cNvPr>
          <p:cNvPicPr>
            <a:picLocks noChangeAspect="1"/>
          </p:cNvPicPr>
          <p:nvPr/>
        </p:nvPicPr>
        <p:blipFill>
          <a:blip r:embed="rId3"/>
          <a:stretch>
            <a:fillRect/>
          </a:stretch>
        </p:blipFill>
        <p:spPr>
          <a:xfrm>
            <a:off x="3561944" y="1981200"/>
            <a:ext cx="5308901" cy="3713162"/>
          </a:xfrm>
          <a:prstGeom prst="rect">
            <a:avLst/>
          </a:prstGeom>
        </p:spPr>
      </p:pic>
    </p:spTree>
    <p:extLst>
      <p:ext uri="{BB962C8B-B14F-4D97-AF65-F5344CB8AC3E}">
        <p14:creationId xmlns:p14="http://schemas.microsoft.com/office/powerpoint/2010/main" val="94101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D9170-D663-479F-A558-237A2BEFB7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Phosphoprotein Phosphatases</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0998" y="1524000"/>
            <a:ext cx="84582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phosphoprotein phosphatase </a:t>
            </a:r>
            <a:r>
              <a:rPr lang="en-US" altLang="en-US" sz="2400" dirty="0">
                <a:latin typeface="Arial" panose="020B0604020202020204" pitchFamily="34" charset="0"/>
                <a:cs typeface="Arial" panose="020B0604020202020204" pitchFamily="34" charset="0"/>
              </a:rPr>
              <a:t>= enzyme that hydrolyzes phosphorylated Tyr, Ser, or </a:t>
            </a:r>
            <a:r>
              <a:rPr lang="en-US" altLang="en-US" sz="2400" dirty="0" err="1">
                <a:latin typeface="Arial" panose="020B0604020202020204" pitchFamily="34" charset="0"/>
                <a:cs typeface="Arial" panose="020B0604020202020204" pitchFamily="34" charset="0"/>
              </a:rPr>
              <a:t>Thr</a:t>
            </a:r>
            <a:r>
              <a:rPr lang="en-US" altLang="en-US" sz="2400" dirty="0">
                <a:latin typeface="Arial" panose="020B0604020202020204" pitchFamily="34" charset="0"/>
                <a:cs typeface="Arial" panose="020B0604020202020204" pitchFamily="34" charset="0"/>
              </a:rPr>
              <a:t> residues, releasing inorganic phosphate (P</a:t>
            </a:r>
            <a:r>
              <a:rPr lang="en-US" altLang="en-US" sz="2400" baseline="-25000"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reverses the metabolic effects that result from        PKA activity</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7597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C1D1-C529-494F-B499-5B19370AA5CB}"/>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a:t>
            </a:r>
            <a:r>
              <a:rPr lang="el-GR" sz="3400" i="1" dirty="0">
                <a:solidFill>
                  <a:srgbClr val="4E4CB4"/>
                </a:solidFill>
                <a:latin typeface="Arial" panose="020B0604020202020204" pitchFamily="34" charset="0"/>
                <a:cs typeface="Arial" panose="020B0604020202020204" pitchFamily="34" charset="0"/>
              </a:rPr>
              <a:t>β</a:t>
            </a:r>
            <a:r>
              <a:rPr lang="en-US" sz="3400" dirty="0">
                <a:solidFill>
                  <a:srgbClr val="4E4CB4"/>
                </a:solidFill>
                <a:latin typeface="Arial" panose="020B0604020202020204" pitchFamily="34" charset="0"/>
                <a:cs typeface="Arial" panose="020B0604020202020204" pitchFamily="34" charset="0"/>
              </a:rPr>
              <a:t>-Adrenergic Receptor is Desensitized by Phosphorylation and by Association with </a:t>
            </a:r>
            <a:r>
              <a:rPr lang="en-US" sz="3400" dirty="0" err="1">
                <a:solidFill>
                  <a:srgbClr val="4E4CB4"/>
                </a:solidFill>
                <a:latin typeface="Arial" panose="020B0604020202020204" pitchFamily="34" charset="0"/>
                <a:cs typeface="Arial" panose="020B0604020202020204" pitchFamily="34" charset="0"/>
              </a:rPr>
              <a:t>Arrestin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9791" y="1981200"/>
            <a:ext cx="838441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desensitization decreases the response while the signal persists</a:t>
            </a:r>
          </a:p>
          <a:p>
            <a:endParaRPr lang="en-US" sz="2400" dirty="0">
              <a:latin typeface="Arial" panose="020B0604020202020204" pitchFamily="34" charset="0"/>
              <a:cs typeface="Arial" panose="020B0604020202020204" pitchFamily="34" charset="0"/>
            </a:endParaRPr>
          </a:p>
          <a:p>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adrenergic receptor kinase (</a:t>
            </a:r>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ARK)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phosphorylates several Ser residues near the receptor’s carboxyl terminus when epinephrine is bound to the receptor </a:t>
            </a:r>
          </a:p>
          <a:p>
            <a:endParaRPr lang="en-US" sz="2400" b="1" i="1" dirty="0">
              <a:latin typeface="Arial" panose="020B0604020202020204" pitchFamily="34" charset="0"/>
              <a:cs typeface="Arial" panose="020B0604020202020204" pitchFamily="34" charset="0"/>
            </a:endParaRPr>
          </a:p>
          <a:p>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arrestin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n-US" sz="2400" b="1" dirty="0" err="1">
                <a:latin typeface="Arial" panose="020B0604020202020204" pitchFamily="34" charset="0"/>
                <a:cs typeface="Arial" panose="020B0604020202020204" pitchFamily="34" charset="0"/>
              </a:rPr>
              <a:t>arr</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a:t>
            </a:r>
            <a:r>
              <a:rPr lang="en-US" sz="2400" dirty="0" err="1">
                <a:latin typeface="Arial" panose="020B0604020202020204" pitchFamily="34" charset="0"/>
                <a:cs typeface="Arial" panose="020B0604020202020204" pitchFamily="34" charset="0"/>
              </a:rPr>
              <a:t>arrestin</a:t>
            </a:r>
            <a:r>
              <a:rPr lang="en-US" sz="2400" dirty="0">
                <a:latin typeface="Arial" panose="020B0604020202020204" pitchFamily="34" charset="0"/>
                <a:cs typeface="Arial" panose="020B0604020202020204" pitchFamily="34" charset="0"/>
              </a:rPr>
              <a:t> 2) = protein that binds to the receptor following receptor phosphorylation and blocks receptor sites that interact with the G protein</a:t>
            </a: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5866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3A07D-9C4C-4AC6-8611-623BC86AB834}"/>
              </a:ext>
            </a:extLst>
          </p:cNvPr>
          <p:cNvSpPr>
            <a:spLocks noGrp="1"/>
          </p:cNvSpPr>
          <p:nvPr>
            <p:ph type="title"/>
          </p:nvPr>
        </p:nvSpPr>
        <p:spPr>
          <a:xfrm>
            <a:off x="0" y="152400"/>
            <a:ext cx="9144000" cy="1295400"/>
          </a:xfrm>
        </p:spPr>
        <p:txBody>
          <a:bodyPr/>
          <a:lstStyle/>
          <a:p>
            <a:r>
              <a:rPr lang="en-US" altLang="en-US" sz="3400" dirty="0">
                <a:solidFill>
                  <a:schemeClr val="tx1"/>
                </a:solidFill>
                <a:latin typeface="Arial" panose="020B0604020202020204" pitchFamily="34" charset="0"/>
                <a:cs typeface="Arial" panose="020B0604020202020204" pitchFamily="34" charset="0"/>
              </a:rPr>
              <a:t>Desensitization of the </a:t>
            </a:r>
            <a:r>
              <a:rPr lang="el-GR" sz="3400" i="1" dirty="0">
                <a:solidFill>
                  <a:schemeClr val="tx1"/>
                </a:solidFill>
                <a:latin typeface="Arial" panose="020B0604020202020204" pitchFamily="34" charset="0"/>
                <a:cs typeface="Arial" panose="020B0604020202020204" pitchFamily="34" charset="0"/>
              </a:rPr>
              <a:t>β</a:t>
            </a:r>
            <a:r>
              <a:rPr lang="en-US" sz="3400" dirty="0">
                <a:solidFill>
                  <a:schemeClr val="tx1"/>
                </a:solidFill>
                <a:latin typeface="Arial" panose="020B0604020202020204" pitchFamily="34" charset="0"/>
                <a:cs typeface="Arial" panose="020B0604020202020204" pitchFamily="34" charset="0"/>
              </a:rPr>
              <a:t>-Adrenergic Receptor</a:t>
            </a:r>
            <a:r>
              <a:rPr lang="en-US" altLang="en-US" sz="3400" dirty="0">
                <a:solidFill>
                  <a:schemeClr val="tx1"/>
                </a:solidFill>
                <a:latin typeface="Arial" panose="020B0604020202020204" pitchFamily="34" charset="0"/>
                <a:cs typeface="Arial" panose="020B0604020202020204" pitchFamily="34" charset="0"/>
              </a:rPr>
              <a:t> in the Presence of Epinephrine</a:t>
            </a:r>
            <a:endParaRPr lang="en-AU" sz="3400" dirty="0"/>
          </a:p>
        </p:txBody>
      </p:sp>
      <p:pic>
        <p:nvPicPr>
          <p:cNvPr id="3" name="Picture 2" descr="A plasma membrane runs almost horizontally from left to right, with a slight dip on the right side. Step 1: Binding of epinephrine (E) to Greek letter beta-adrenergic receptor triggers dissociation of G subscript s Greek letter beta Greek letter gamma from G subscript s Greek letter alpha (not shown). A light red, roughly rectangular protein extends across the membrane. It contains a thread that begins at the upper right, runs up and down inside, and exits to the lower left. A hexagon labeled E with a protrusion from its lower left side is at the upper left side of the protein. A Greek oval labeled G subscript 2 and Greek letter beta has a small tail beneath that curves to the right and that runs behind the bottom right side of a crescent that has a small tail extending into the membrane from its upper right side. An arrow points to the right. Step 2: G subscript 2 Greek letter beta Greek letter gamma recruits Greek letter beta A R K to the membrane, where it phosphorylates S e r residues at the carboxyl terminus of the receptor. The rectangular protein in the membrane is still present with the molecule labeled E at its upper right. A blue rectangle labeled Greek letter beta uppercase A uppercase R uppercase K is against the bottom of the rectangular protein in the membrane. The thread extending from the lower left of the rectangular protein in the membrane has two circles labeled P extending from it. The green oval labeled G subscript s and Greek letter beta is still next to the green crescent labeled Greek letter gamma, which now has a piece at its middle left that runs slightly behind the blue rectangle labeled Greek letter beta uppercase A uppercase R uppercase K. An arrow points to the right. Step 3: Greek letter beta-arrestin (Greek letter beta a r r) binds to the phosphorylated carboxyl-terminal domain of the receptor. The rectangular protein in the membrane is still present with the molecule labeled E at its upper right. An orange rectangle labeled Greek letter beta lowercase a lowercase r lowercase r is against the bottom of the rectangular protein in the membrane. The thread extending from the lower left of the rectangular protein in the membrane still has two circles labeled P extending from it, but has now bent vertically so that the two circles labeled P are in the rectangle labeled Greek letter beta lowercase a lowercase r lowercase r. The membrane dips down at this point and an arrow points down to the inflection point before it begins to rise again. The rectangle in the membrane with the rectangle labeled Greek letter beta lowercase a lowercase r lowercase r is now in the inflection point. Step 4: Receptor-arrestin complex enters the cell by endocytosis. An arrow points down to an orange rectangle labeled Greek letter beta lowercase a lowercase r lowercase r that is on the outside of a vesicle and attached to a light red, rectangular protein to its left that extends across the membrane of the vesicle. A similar light red, rectangular protein with a thread extending from its top side extends across the membrane at the upper left side of the same vesicle. Step 5: In endocytic vesicle, arrestin dissociates; receptor is dephosphorylated and returned to cell surface.">
            <a:extLst>
              <a:ext uri="{FF2B5EF4-FFF2-40B4-BE49-F238E27FC236}">
                <a16:creationId xmlns:a16="http://schemas.microsoft.com/office/drawing/2014/main" id="{429B3F24-0BD4-8849-8616-8B4D25C8A399}"/>
              </a:ext>
            </a:extLst>
          </p:cNvPr>
          <p:cNvPicPr>
            <a:picLocks noChangeAspect="1"/>
          </p:cNvPicPr>
          <p:nvPr/>
        </p:nvPicPr>
        <p:blipFill>
          <a:blip r:embed="rId3"/>
          <a:stretch>
            <a:fillRect/>
          </a:stretch>
        </p:blipFill>
        <p:spPr>
          <a:xfrm>
            <a:off x="381000" y="1991895"/>
            <a:ext cx="8382000" cy="4485105"/>
          </a:xfrm>
          <a:prstGeom prst="rect">
            <a:avLst/>
          </a:prstGeom>
        </p:spPr>
      </p:pic>
    </p:spTree>
    <p:extLst>
      <p:ext uri="{BB962C8B-B14F-4D97-AF65-F5344CB8AC3E}">
        <p14:creationId xmlns:p14="http://schemas.microsoft.com/office/powerpoint/2010/main" val="1348544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DA3BE-EF1D-4330-95F9-4AF95582FC83}"/>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Mutual Exclusion of Trimeric G Protein and </a:t>
            </a:r>
            <a:r>
              <a:rPr lang="en-US" altLang="en-US" sz="3400" dirty="0" err="1">
                <a:solidFill>
                  <a:schemeClr val="tx1"/>
                </a:solidFill>
                <a:latin typeface="Arial" panose="020B0604020202020204" pitchFamily="34" charset="0"/>
                <a:cs typeface="Arial" panose="020B0604020202020204" pitchFamily="34" charset="0"/>
              </a:rPr>
              <a:t>Arrestin</a:t>
            </a:r>
            <a:r>
              <a:rPr lang="en-US" altLang="en-US" sz="3400" dirty="0">
                <a:solidFill>
                  <a:schemeClr val="tx1"/>
                </a:solidFill>
                <a:latin typeface="Arial" panose="020B0604020202020204" pitchFamily="34" charset="0"/>
                <a:cs typeface="Arial" panose="020B0604020202020204" pitchFamily="34" charset="0"/>
              </a:rPr>
              <a:t> in Their Interaction with a GPCR</a:t>
            </a:r>
            <a:endParaRPr lang="en-AU" sz="3400"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47089" y="2256483"/>
            <a:ext cx="27813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binding of </a:t>
            </a:r>
            <a:r>
              <a:rPr lang="en-US" sz="2400" dirty="0" err="1">
                <a:latin typeface="Arial" panose="020B0604020202020204" pitchFamily="34" charset="0"/>
                <a:cs typeface="Arial" panose="020B0604020202020204" pitchFamily="34" charset="0"/>
              </a:rPr>
              <a:t>arrestin</a:t>
            </a:r>
            <a:r>
              <a:rPr lang="en-US" sz="2400" dirty="0">
                <a:latin typeface="Arial" panose="020B0604020202020204" pitchFamily="34" charset="0"/>
                <a:cs typeface="Arial" panose="020B0604020202020204" pitchFamily="34" charset="0"/>
              </a:rPr>
              <a:t> blocks binding and further activation of the G protein and ends the response to the initial signal</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horizontal piece of plasma membrane is shown with the area above labeled outside and the area below labeled inside. A roughly rectangular light red molecule labeled Greek letter beta-adrenergic receptor with mostly vertical helices inside extends across the membrane. A yellow molecule is visible near the top center. A bright green structure that resembles a thick rod angled slightly up to the right is beneath the light red protein and extends up higher in the middle than on the left and right sides of the bottom of the light red protein. It contains helices that are mostly horizontal or diagonal. A light green structure on the lower right is rounded and contains beta strands with a helix at the right side connected to a diagonal helix that forms a piece that extends to the lower left. A darker green piece is behind it and extends slightly above with a helix that extends slight above the helix of the light green piece to the lower left. The green structure is labeled trimeric green protein. Part b shows a similar light red protein with a piece labeled rhodopsin at the top. An irregular, roughly circular brown protein labeled arrestin is beneath the light red molecule and is wider to its left side with a thinner piece that extends diagonally up to the membrane to the right of the light red protein. The brown protein contains many beta strands. At the lower right of the light red protein, a strand extends down vertically over the brown molecule. Two red spheres in the center of this vertical piece are accompanied by text reading, phosphorylation here favors arrestin binding.">
            <a:extLst>
              <a:ext uri="{FF2B5EF4-FFF2-40B4-BE49-F238E27FC236}">
                <a16:creationId xmlns:a16="http://schemas.microsoft.com/office/drawing/2014/main" id="{18006566-7F16-334A-9535-80B5B9DE2879}"/>
              </a:ext>
            </a:extLst>
          </p:cNvPr>
          <p:cNvPicPr>
            <a:picLocks noChangeAspect="1"/>
          </p:cNvPicPr>
          <p:nvPr/>
        </p:nvPicPr>
        <p:blipFill>
          <a:blip r:embed="rId3"/>
          <a:stretch>
            <a:fillRect/>
          </a:stretch>
        </p:blipFill>
        <p:spPr>
          <a:xfrm>
            <a:off x="3267077" y="2256483"/>
            <a:ext cx="5505450" cy="3732508"/>
          </a:xfrm>
          <a:prstGeom prst="rect">
            <a:avLst/>
          </a:prstGeom>
        </p:spPr>
      </p:pic>
    </p:spTree>
    <p:extLst>
      <p:ext uri="{BB962C8B-B14F-4D97-AF65-F5344CB8AC3E}">
        <p14:creationId xmlns:p14="http://schemas.microsoft.com/office/powerpoint/2010/main" val="3010634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77F2A-A821-4762-B62E-215DC10EF720}"/>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G Protein-Coupled Receptor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Kinases (GRKs)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75652" y="1828800"/>
            <a:ext cx="85683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 protein-coupled receptor kinases (GRKs) </a:t>
            </a:r>
            <a:r>
              <a:rPr lang="en-US" altLang="en-US" sz="2400" dirty="0">
                <a:latin typeface="Arial" panose="020B0604020202020204" pitchFamily="34" charset="0"/>
                <a:cs typeface="Arial" panose="020B0604020202020204" pitchFamily="34" charset="0"/>
              </a:rPr>
              <a:t>= protein family that phosphorylates GPCRs on their carboxyl-terminal </a:t>
            </a:r>
            <a:r>
              <a:rPr lang="en-US" sz="2400" dirty="0">
                <a:latin typeface="Arial" panose="020B0604020202020204" pitchFamily="34" charset="0"/>
                <a:cs typeface="Arial" panose="020B0604020202020204" pitchFamily="34" charset="0"/>
              </a:rPr>
              <a:t>cytoplasmic domains and plays a role similar to that of</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ARK in receptor desensitization and </a:t>
            </a:r>
            <a:r>
              <a:rPr lang="en-US" sz="2400" dirty="0" err="1">
                <a:latin typeface="Arial" panose="020B0604020202020204" pitchFamily="34" charset="0"/>
                <a:cs typeface="Arial" panose="020B0604020202020204" pitchFamily="34" charset="0"/>
              </a:rPr>
              <a:t>resensitization</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3528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8959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BFACAD8-B894-40FF-8EB4-276CE87CB6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There is a high degree of evolutionary conservation of signaling proteins and transduction mechanisms across the animal phyla. </a:t>
            </a:r>
            <a:r>
              <a:rPr lang="en-US" sz="2400" dirty="0">
                <a:latin typeface="Arial" panose="020B0604020202020204" pitchFamily="34" charset="0"/>
                <a:cs typeface="Arial" panose="020B0604020202020204" pitchFamily="34" charset="0"/>
              </a:rPr>
              <a:t>At least a billion years of evolution have passed since the plant and animal branches of the eukaryotes diverged, which is reflected in the differences in signaling mechanisms used in the two kingdoms. We focus here on the animal kingdom. </a:t>
            </a:r>
          </a:p>
          <a:p>
            <a:endParaRPr lang="en-US" sz="2400" dirty="0"/>
          </a:p>
        </p:txBody>
      </p:sp>
    </p:spTree>
    <p:extLst>
      <p:ext uri="{BB962C8B-B14F-4D97-AF65-F5344CB8AC3E}">
        <p14:creationId xmlns:p14="http://schemas.microsoft.com/office/powerpoint/2010/main" val="1225006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AB3AB-9AF6-49E1-9CB3-1DC5562E0B6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Cyclic AMP Acts as a Second Messenger for Many Regulatory Molecules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2057400"/>
            <a:ext cx="3429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acts by changing intracellular [cAMP] and thus the activity of PKA</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C95EFC27-0149-4C4B-BF97-FBAAD8464765}"/>
              </a:ext>
            </a:extLst>
          </p:cNvPr>
          <p:cNvSpPr txBox="1"/>
          <p:nvPr/>
        </p:nvSpPr>
        <p:spPr>
          <a:xfrm>
            <a:off x="4191000" y="1925330"/>
            <a:ext cx="4648200" cy="523220"/>
          </a:xfrm>
          <a:prstGeom prst="rect">
            <a:avLst/>
          </a:prstGeom>
          <a:solidFill>
            <a:srgbClr val="005F6A"/>
          </a:solidFill>
          <a:ln>
            <a:solidFill>
              <a:schemeClr val="tx1"/>
            </a:solidFill>
          </a:ln>
        </p:spPr>
        <p:txBody>
          <a:bodyPr wrap="square" rtlCol="0">
            <a:spAutoFit/>
          </a:bodyPr>
          <a:lstStyle/>
          <a:p>
            <a:r>
              <a:rPr lang="en-US" sz="1400" b="1" dirty="0">
                <a:solidFill>
                  <a:schemeClr val="bg1"/>
                </a:solidFill>
              </a:rPr>
              <a:t>Table 12-3 Some Signals That Use cAMP as Second Messenger</a:t>
            </a:r>
          </a:p>
        </p:txBody>
      </p:sp>
      <p:graphicFrame>
        <p:nvGraphicFramePr>
          <p:cNvPr id="3" name="Table 2">
            <a:extLst>
              <a:ext uri="{FF2B5EF4-FFF2-40B4-BE49-F238E27FC236}">
                <a16:creationId xmlns:a16="http://schemas.microsoft.com/office/drawing/2014/main" id="{0EA6AF36-6F1F-4B5C-95F8-BAA8362ED8FB}"/>
              </a:ext>
            </a:extLst>
          </p:cNvPr>
          <p:cNvGraphicFramePr>
            <a:graphicFrameLocks noGrp="1"/>
          </p:cNvGraphicFramePr>
          <p:nvPr>
            <p:extLst>
              <p:ext uri="{D42A27DB-BD31-4B8C-83A1-F6EECF244321}">
                <p14:modId xmlns:p14="http://schemas.microsoft.com/office/powerpoint/2010/main" val="717794476"/>
              </p:ext>
            </p:extLst>
          </p:nvPr>
        </p:nvGraphicFramePr>
        <p:xfrm>
          <a:off x="4191000" y="2468880"/>
          <a:ext cx="4648200" cy="4389120"/>
        </p:xfrm>
        <a:graphic>
          <a:graphicData uri="http://schemas.openxmlformats.org/drawingml/2006/table">
            <a:tbl>
              <a:tblPr firstRow="1" bandRow="1">
                <a:tableStyleId>{5C22544A-7EE6-4342-B048-85BDC9FD1C3A}</a:tableStyleId>
              </a:tblPr>
              <a:tblGrid>
                <a:gridCol w="4648200">
                  <a:extLst>
                    <a:ext uri="{9D8B030D-6E8A-4147-A177-3AD203B41FA5}">
                      <a16:colId xmlns:a16="http://schemas.microsoft.com/office/drawing/2014/main" val="59961724"/>
                    </a:ext>
                  </a:extLst>
                </a:gridCol>
              </a:tblGrid>
              <a:tr h="228600">
                <a:tc>
                  <a:txBody>
                    <a:bodyPr/>
                    <a:lstStyle/>
                    <a:p>
                      <a:r>
                        <a:rPr lang="en-US" sz="1200" b="0" dirty="0">
                          <a:solidFill>
                            <a:schemeClr val="tx1"/>
                          </a:solidFill>
                        </a:rPr>
                        <a:t>Corticotropin (ACTH)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4046327"/>
                  </a:ext>
                </a:extLst>
              </a:tr>
              <a:tr h="228600">
                <a:tc>
                  <a:txBody>
                    <a:bodyPr/>
                    <a:lstStyle/>
                    <a:p>
                      <a:r>
                        <a:rPr lang="en-US" sz="1200" b="0" dirty="0">
                          <a:solidFill>
                            <a:schemeClr val="tx1"/>
                          </a:solidFill>
                        </a:rPr>
                        <a:t>Corticotropin-releasing hormone (CRH)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0675185"/>
                  </a:ext>
                </a:extLst>
              </a:tr>
              <a:tr h="228600">
                <a:tc>
                  <a:txBody>
                    <a:bodyPr/>
                    <a:lstStyle/>
                    <a:p>
                      <a:r>
                        <a:rPr lang="en-US" sz="1200" b="0" dirty="0">
                          <a:solidFill>
                            <a:schemeClr val="tx1"/>
                          </a:solidFill>
                        </a:rPr>
                        <a:t>Dopamine [D</a:t>
                      </a:r>
                      <a:r>
                        <a:rPr lang="en-US" sz="1200" b="0" baseline="-25000" dirty="0">
                          <a:solidFill>
                            <a:schemeClr val="tx1"/>
                          </a:solidFill>
                        </a:rPr>
                        <a:t>1</a:t>
                      </a:r>
                      <a:r>
                        <a:rPr lang="en-US" sz="1200" b="0" dirty="0">
                          <a:solidFill>
                            <a:schemeClr val="tx1"/>
                          </a:solidFill>
                        </a:rPr>
                        <a:t>, D</a:t>
                      </a:r>
                      <a:r>
                        <a:rPr lang="en-US" sz="1200" b="0" baseline="-25000" dirty="0">
                          <a:solidFill>
                            <a:schemeClr val="tx1"/>
                          </a:solidFill>
                        </a:rPr>
                        <a:t>2</a:t>
                      </a:r>
                      <a:r>
                        <a:rPr lang="en-US"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016702"/>
                  </a:ext>
                </a:extLst>
              </a:tr>
              <a:tr h="152400">
                <a:tc>
                  <a:txBody>
                    <a:bodyPr/>
                    <a:lstStyle/>
                    <a:p>
                      <a:r>
                        <a:rPr lang="en-US" sz="1200" b="0" dirty="0">
                          <a:solidFill>
                            <a:schemeClr val="tx1"/>
                          </a:solidFill>
                        </a:rPr>
                        <a:t>Epinephrine (</a:t>
                      </a:r>
                      <a:r>
                        <a:rPr lang="el-GR" sz="1200" b="0" i="1" dirty="0">
                          <a:solidFill>
                            <a:schemeClr val="tx1"/>
                          </a:solidFill>
                        </a:rPr>
                        <a:t>β</a:t>
                      </a:r>
                      <a:r>
                        <a:rPr lang="en-US" sz="1200" b="0" dirty="0">
                          <a:solidFill>
                            <a:schemeClr val="tx1"/>
                          </a:solidFill>
                        </a:rPr>
                        <a:t>-adrenergic)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9917359"/>
                  </a:ext>
                </a:extLst>
              </a:tr>
              <a:tr h="228600">
                <a:tc>
                  <a:txBody>
                    <a:bodyPr/>
                    <a:lstStyle/>
                    <a:p>
                      <a:r>
                        <a:rPr lang="en-US" sz="1200" b="0" dirty="0">
                          <a:solidFill>
                            <a:schemeClr val="tx1"/>
                          </a:solidFill>
                        </a:rPr>
                        <a:t>Follicle-stimulating hormone (FSH)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7210153"/>
                  </a:ext>
                </a:extLst>
              </a:tr>
              <a:tr h="228600">
                <a:tc>
                  <a:txBody>
                    <a:bodyPr/>
                    <a:lstStyle/>
                    <a:p>
                      <a:r>
                        <a:rPr lang="en-US" sz="1200" b="0" dirty="0">
                          <a:solidFill>
                            <a:schemeClr val="tx1"/>
                          </a:solidFill>
                        </a:rPr>
                        <a:t>Glucagon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6708639"/>
                  </a:ext>
                </a:extLst>
              </a:tr>
              <a:tr h="228600">
                <a:tc>
                  <a:txBody>
                    <a:bodyPr/>
                    <a:lstStyle/>
                    <a:p>
                      <a:r>
                        <a:rPr lang="en-US" sz="1200" b="0" dirty="0">
                          <a:solidFill>
                            <a:schemeClr val="tx1"/>
                          </a:solidFill>
                        </a:rPr>
                        <a:t>Histamine [H</a:t>
                      </a:r>
                      <a:r>
                        <a:rPr lang="en-US" sz="1200" b="0" baseline="-25000" dirty="0">
                          <a:solidFill>
                            <a:schemeClr val="tx1"/>
                          </a:solidFill>
                        </a:rPr>
                        <a:t>2</a:t>
                      </a:r>
                      <a:r>
                        <a:rPr lang="en-US"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4629931"/>
                  </a:ext>
                </a:extLst>
              </a:tr>
              <a:tr h="228600">
                <a:tc>
                  <a:txBody>
                    <a:bodyPr/>
                    <a:lstStyle/>
                    <a:p>
                      <a:r>
                        <a:rPr lang="en-US" sz="1200" b="0" dirty="0">
                          <a:solidFill>
                            <a:schemeClr val="tx1"/>
                          </a:solidFill>
                        </a:rPr>
                        <a:t>Luteinizing hormone (LH)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0181306"/>
                  </a:ext>
                </a:extLst>
              </a:tr>
              <a:tr h="228600">
                <a:tc>
                  <a:txBody>
                    <a:bodyPr/>
                    <a:lstStyle/>
                    <a:p>
                      <a:r>
                        <a:rPr lang="en-US" sz="1200" b="0" dirty="0">
                          <a:solidFill>
                            <a:schemeClr val="tx1"/>
                          </a:solidFill>
                        </a:rPr>
                        <a:t>Melanocyte-stimulating hormone (MSH)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5245899"/>
                  </a:ext>
                </a:extLst>
              </a:tr>
              <a:tr h="228600">
                <a:tc>
                  <a:txBody>
                    <a:bodyPr/>
                    <a:lstStyle/>
                    <a:p>
                      <a:r>
                        <a:rPr lang="en-US" sz="1200" b="0" dirty="0">
                          <a:solidFill>
                            <a:schemeClr val="tx1"/>
                          </a:solidFill>
                        </a:rPr>
                        <a:t>Odorants (many)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7303519"/>
                  </a:ext>
                </a:extLst>
              </a:tr>
              <a:tr h="228600">
                <a:tc>
                  <a:txBody>
                    <a:bodyPr/>
                    <a:lstStyle/>
                    <a:p>
                      <a:r>
                        <a:rPr lang="en-US" sz="1200" b="0" dirty="0">
                          <a:solidFill>
                            <a:schemeClr val="tx1"/>
                          </a:solidFill>
                        </a:rPr>
                        <a:t>Parathyroid 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4499092"/>
                  </a:ext>
                </a:extLst>
              </a:tr>
              <a:tr h="228600">
                <a:tc>
                  <a:txBody>
                    <a:bodyPr/>
                    <a:lstStyle/>
                    <a:p>
                      <a:r>
                        <a:rPr lang="en-US" sz="1200" b="0" dirty="0">
                          <a:solidFill>
                            <a:schemeClr val="tx1"/>
                          </a:solidFill>
                        </a:rPr>
                        <a:t>Prostaglandins E</a:t>
                      </a:r>
                      <a:r>
                        <a:rPr lang="en-US" sz="1200" b="0" baseline="-25000" dirty="0">
                          <a:solidFill>
                            <a:schemeClr val="tx1"/>
                          </a:solidFill>
                        </a:rPr>
                        <a:t>1</a:t>
                      </a:r>
                      <a:r>
                        <a:rPr lang="en-US" sz="1200" b="0" dirty="0">
                          <a:solidFill>
                            <a:schemeClr val="tx1"/>
                          </a:solidFill>
                        </a:rPr>
                        <a:t>, E</a:t>
                      </a:r>
                      <a:r>
                        <a:rPr lang="en-US" sz="1200" b="0" baseline="-25000" dirty="0">
                          <a:solidFill>
                            <a:schemeClr val="tx1"/>
                          </a:solidFill>
                        </a:rPr>
                        <a:t>2</a:t>
                      </a:r>
                      <a:r>
                        <a:rPr lang="en-US" sz="1200" b="0" dirty="0">
                          <a:solidFill>
                            <a:schemeClr val="tx1"/>
                          </a:solidFill>
                        </a:rPr>
                        <a:t> (PGE</a:t>
                      </a:r>
                      <a:r>
                        <a:rPr lang="en-US" sz="1200" b="0" baseline="-25000" dirty="0">
                          <a:solidFill>
                            <a:schemeClr val="tx1"/>
                          </a:solidFill>
                        </a:rPr>
                        <a:t>1</a:t>
                      </a:r>
                      <a:r>
                        <a:rPr lang="en-US" sz="1200" b="0" dirty="0">
                          <a:solidFill>
                            <a:schemeClr val="tx1"/>
                          </a:solidFill>
                        </a:rPr>
                        <a:t>, PGE</a:t>
                      </a:r>
                      <a:r>
                        <a:rPr lang="en-US" sz="1200" b="0" baseline="-25000" dirty="0">
                          <a:solidFill>
                            <a:schemeClr val="tx1"/>
                          </a:solidFill>
                        </a:rPr>
                        <a:t>2</a:t>
                      </a:r>
                      <a:r>
                        <a:rPr lang="en-US"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8799926"/>
                  </a:ext>
                </a:extLst>
              </a:tr>
              <a:tr h="228600">
                <a:tc>
                  <a:txBody>
                    <a:bodyPr/>
                    <a:lstStyle/>
                    <a:p>
                      <a:r>
                        <a:rPr lang="en-US" sz="1200" b="0" dirty="0">
                          <a:solidFill>
                            <a:schemeClr val="tx1"/>
                          </a:solidFill>
                        </a:rPr>
                        <a:t>Serotonin [5-HT</a:t>
                      </a:r>
                      <a:r>
                        <a:rPr lang="en-US" sz="1200" b="0" baseline="-25000" dirty="0">
                          <a:solidFill>
                            <a:schemeClr val="tx1"/>
                          </a:solidFill>
                        </a:rPr>
                        <a:t>1</a:t>
                      </a:r>
                      <a:r>
                        <a:rPr lang="en-US" sz="1200" b="0" dirty="0">
                          <a:solidFill>
                            <a:schemeClr val="tx1"/>
                          </a:solidFill>
                        </a:rPr>
                        <a:t>, 5-HT</a:t>
                      </a:r>
                      <a:r>
                        <a:rPr lang="en-US" sz="1200" b="0" baseline="-25000" dirty="0">
                          <a:solidFill>
                            <a:schemeClr val="tx1"/>
                          </a:solidFill>
                        </a:rPr>
                        <a:t>4</a:t>
                      </a:r>
                      <a:r>
                        <a:rPr lang="en-US"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8443485"/>
                  </a:ext>
                </a:extLst>
              </a:tr>
              <a:tr h="228600">
                <a:tc>
                  <a:txBody>
                    <a:bodyPr/>
                    <a:lstStyle/>
                    <a:p>
                      <a:r>
                        <a:rPr lang="en-US" sz="1200" b="0" dirty="0">
                          <a:solidFill>
                            <a:schemeClr val="tx1"/>
                          </a:solidFill>
                        </a:rPr>
                        <a:t>Somatostatin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0041575"/>
                  </a:ext>
                </a:extLst>
              </a:tr>
              <a:tr h="228600">
                <a:tc>
                  <a:txBody>
                    <a:bodyPr/>
                    <a:lstStyle/>
                    <a:p>
                      <a:r>
                        <a:rPr lang="en-US" sz="1200" b="0" dirty="0" err="1">
                          <a:solidFill>
                            <a:schemeClr val="tx1"/>
                          </a:solidFill>
                        </a:rPr>
                        <a:t>Tastants</a:t>
                      </a:r>
                      <a:r>
                        <a:rPr lang="en-US" sz="1200" b="0" dirty="0">
                          <a:solidFill>
                            <a:schemeClr val="tx1"/>
                          </a:solidFill>
                        </a:rPr>
                        <a:t> (sweet, bitter)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1037082"/>
                  </a:ext>
                </a:extLst>
              </a:tr>
              <a:tr h="228600">
                <a:tc>
                  <a:txBody>
                    <a:bodyPr/>
                    <a:lstStyle/>
                    <a:p>
                      <a:r>
                        <a:rPr lang="en-US" sz="1200" b="0" dirty="0">
                          <a:solidFill>
                            <a:schemeClr val="tx1"/>
                          </a:solidFill>
                        </a:rPr>
                        <a:t>Thyroid-stimulating hormone (TSH)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9326627"/>
                  </a:ext>
                </a:extLst>
              </a:tr>
            </a:tbl>
          </a:graphicData>
        </a:graphic>
      </p:graphicFrame>
    </p:spTree>
    <p:extLst>
      <p:ext uri="{BB962C8B-B14F-4D97-AF65-F5344CB8AC3E}">
        <p14:creationId xmlns:p14="http://schemas.microsoft.com/office/powerpoint/2010/main" val="11368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CA7AC7E7-76EB-4953-96AF-1BF02A569D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9640" y="413178"/>
            <a:ext cx="987638" cy="701101"/>
          </a:xfrm>
          <a:prstGeom prst="rect">
            <a:avLst/>
          </a:prstGeom>
        </p:spPr>
      </p:pic>
      <p:sp>
        <p:nvSpPr>
          <p:cNvPr id="2" name="Title 1">
            <a:extLst>
              <a:ext uri="{FF2B5EF4-FFF2-40B4-BE49-F238E27FC236}">
                <a16:creationId xmlns:a16="http://schemas.microsoft.com/office/drawing/2014/main" id="{CB20B760-0D61-42D7-8D5F-F608EF7B6C5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Plasma membrane receptors with an intracellular tyrosine kinase activity act through cascades of protein kinases to transduce signals about the metabolic state, including growth factors.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AB56D-1057-420A-9B3E-2BE60FBEA562}"/>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cAMP Response Element Binding Protein (CREB)</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75652" y="1828800"/>
            <a:ext cx="856831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in some cells, </a:t>
            </a:r>
            <a:r>
              <a:rPr lang="en-US" sz="2400" dirty="0">
                <a:latin typeface="Arial" panose="020B0604020202020204" pitchFamily="34" charset="0"/>
                <a:cs typeface="Arial" panose="020B0604020202020204" pitchFamily="34" charset="0"/>
              </a:rPr>
              <a:t>the catalytic subunit of PKA can also move into the nucleus, where it phosphorylates </a:t>
            </a:r>
            <a:r>
              <a:rPr lang="en-US" altLang="en-US" sz="2400" dirty="0">
                <a:latin typeface="Arial" panose="020B0604020202020204" pitchFamily="34" charset="0"/>
                <a:cs typeface="Arial" panose="020B0604020202020204" pitchFamily="34" charset="0"/>
              </a:rPr>
              <a:t>cAMP response element binding protein (CREB) </a:t>
            </a:r>
            <a:endParaRPr lang="en-US" sz="2400" dirty="0">
              <a:latin typeface="Arial" panose="020B0604020202020204" pitchFamily="34" charset="0"/>
              <a:cs typeface="Arial" panose="020B0604020202020204" pitchFamily="34" charset="0"/>
            </a:endParaRPr>
          </a:p>
          <a:p>
            <a:pPr marL="50800" indent="0">
              <a:buNone/>
            </a:pPr>
            <a:endParaRPr lang="en-US" altLang="en-US" sz="2400" b="1"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cAMP response element binding protein (CREB) </a:t>
            </a:r>
            <a:r>
              <a:rPr lang="en-US" altLang="en-US" sz="2400" dirty="0">
                <a:latin typeface="Arial" panose="020B0604020202020204" pitchFamily="34" charset="0"/>
                <a:cs typeface="Arial" panose="020B0604020202020204" pitchFamily="34" charset="0"/>
              </a:rPr>
              <a:t>= alters the expression of specific genes regulated by cAMP</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993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986A-D4D2-4BDA-8B68-8903968DF343}"/>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Some Hormones Inhibit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Adenylyl Cyclase</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75652" y="1828800"/>
            <a:ext cx="8568311"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inhibitory G protein (G</a:t>
            </a:r>
            <a:r>
              <a:rPr lang="en-US" altLang="en-US" sz="2400" b="1" baseline="-25000" dirty="0">
                <a:latin typeface="Arial" panose="020B0604020202020204" pitchFamily="34" charset="0"/>
                <a:cs typeface="Arial" panose="020B0604020202020204" pitchFamily="34" charset="0"/>
              </a:rPr>
              <a:t>i</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inhibits adenylyl cyclase and lowers [cAMP]</a:t>
            </a:r>
          </a:p>
          <a:p>
            <a:pPr lvl="1"/>
            <a:r>
              <a:rPr lang="en-US" altLang="en-US" sz="2400" dirty="0">
                <a:latin typeface="Arial" panose="020B0604020202020204" pitchFamily="34" charset="0"/>
                <a:cs typeface="Arial" panose="020B0604020202020204" pitchFamily="34" charset="0"/>
              </a:rPr>
              <a:t>activated by the binding of somatostatin to its receptor</a:t>
            </a:r>
          </a:p>
          <a:p>
            <a:pPr lvl="1"/>
            <a:r>
              <a:rPr lang="en-US" sz="2400" dirty="0">
                <a:latin typeface="Arial" panose="020B0604020202020204" pitchFamily="34" charset="0"/>
                <a:cs typeface="Arial" panose="020B0604020202020204" pitchFamily="34" charset="0"/>
              </a:rPr>
              <a:t>structurally homologous to G</a:t>
            </a:r>
            <a:r>
              <a:rPr lang="en-US" sz="2400" baseline="-25000" dirty="0">
                <a:latin typeface="Arial" panose="020B0604020202020204" pitchFamily="34" charset="0"/>
                <a:cs typeface="Arial" panose="020B0604020202020204" pitchFamily="34" charset="0"/>
              </a:rPr>
              <a:t>s</a:t>
            </a:r>
            <a:endParaRPr lang="en-US" sz="2400" dirty="0">
              <a:latin typeface="Arial" panose="020B0604020202020204" pitchFamily="34" charset="0"/>
              <a:cs typeface="Arial" panose="020B0604020202020204" pitchFamily="34" charset="0"/>
            </a:endParaRPr>
          </a:p>
          <a:p>
            <a:pPr marL="50800" indent="0">
              <a:buNone/>
            </a:pPr>
            <a:endParaRPr lang="en-US" alt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extracellular signals have different effects on different tissues or cell types, depending on: </a:t>
            </a:r>
          </a:p>
          <a:p>
            <a:pPr lvl="1"/>
            <a:r>
              <a:rPr lang="en-US" sz="2400" dirty="0">
                <a:latin typeface="Arial" panose="020B0604020202020204" pitchFamily="34" charset="0"/>
                <a:cs typeface="Arial" panose="020B0604020202020204" pitchFamily="34" charset="0"/>
              </a:rPr>
              <a:t>the type of receptor in the tissue</a:t>
            </a:r>
          </a:p>
          <a:p>
            <a:pPr lvl="1"/>
            <a:r>
              <a:rPr lang="en-US" sz="2400" dirty="0">
                <a:latin typeface="Arial" panose="020B0604020202020204" pitchFamily="34" charset="0"/>
                <a:cs typeface="Arial" panose="020B0604020202020204" pitchFamily="34" charset="0"/>
              </a:rPr>
              <a:t>the type of G protein (G</a:t>
            </a:r>
            <a:r>
              <a:rPr lang="en-US" sz="2400" baseline="-25000"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or G</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coupled to the receptor</a:t>
            </a:r>
          </a:p>
          <a:p>
            <a:pPr lvl="1"/>
            <a:r>
              <a:rPr lang="en-US" sz="2400" dirty="0">
                <a:latin typeface="Arial" panose="020B0604020202020204" pitchFamily="34" charset="0"/>
                <a:cs typeface="Arial" panose="020B0604020202020204" pitchFamily="34" charset="0"/>
              </a:rPr>
              <a:t>the set of PKA target enzymes in the cell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7498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E9EB-5118-4CE4-92E9-DB6C65B8EDCE}"/>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Adaptor Proteins Confine Signaling to a Specific Region of the Cell</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95042" y="1694689"/>
            <a:ext cx="3895958" cy="432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adaptor proteins </a:t>
            </a:r>
            <a:r>
              <a:rPr lang="en-US" altLang="en-US" sz="2400" dirty="0">
                <a:latin typeface="Arial" panose="020B0604020202020204" pitchFamily="34" charset="0"/>
                <a:cs typeface="Arial" panose="020B0604020202020204" pitchFamily="34" charset="0"/>
              </a:rPr>
              <a:t>= noncatalytic proteins that hold together other protein molecules that function in concert</a:t>
            </a:r>
          </a:p>
          <a:p>
            <a:pPr marL="50800" indent="0">
              <a:buNone/>
            </a:pPr>
            <a:endParaRPr lang="en-US" alt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AKAPs (A kinase anchoring proteins) </a:t>
            </a:r>
            <a:r>
              <a:rPr lang="en-US" sz="2400" dirty="0">
                <a:latin typeface="Arial" panose="020B0604020202020204" pitchFamily="34" charset="0"/>
                <a:cs typeface="Arial" panose="020B0604020202020204" pitchFamily="34" charset="0"/>
              </a:rPr>
              <a:t>= have multiple, distinct protein-binding domains</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piece of membrane has a light red vertical rectangle labeled Greek letter beta-adrenergic receptor extending through its left side. This rectangle contains a thread that begins at its upper left and moves up and down. A hexagon with a protrusion on its left side is at the upper left of the rectangle. A large green oval extends almost horizontally under the left side of the light red rectangle and has a thread extending into the membrane from its upper left side, where it contacts a crescent-shaped green piece that has a thread extending into the membrane from its upper right and curves around an oval labeled G subscript s between it and the larger, almost horizontal oval to its right. On the right side of the membrane, there is a rectangle with its top half divided vertically in half labeled adenylyl cyclase. Between the Greek letter beta-adrenergic receptor and adenylyl cyclase, there is a long horizontal molecule labeled A K A P 5 that runs beneath the membrane with two threads extending into the membrane on its left side. On its right side, it has two protrusions between two membrane phosphate heads with a red sphere between them that has two red tails extending into the membrane that is labeled P I P subscript 3. Two threads labeled P K A cross in a cutout in the lower right side of A K A P 5. The left side runs horizontally and slightly up to the left against a cutout in A K A P 5, then bends vertically down to run through a groove in a blue sphere labeled C to end in a light red sphere labeled R. The right side runs horizontally and slightly up to the right against a cutout in A K A P 5, then bends vertically down to run through a groove in a blue sphere labeled C to end in a light red sphere labeled R. In a blunt triangular cutout in the lower left of A K A P 5, there is a blue protein labeled P P 2 A with an oval bottom with a blunt triangular protrusion. A light blue oval beneath P P 2 A has a green circle labeled P attached to its right side and a curved arrow above that runs against P P 2 A before splitting to show the loss of P subscript 1 and production of a light blue oval labeled target protein. A second curved arrow extends down from the target protein and is joined by A T P to produce the original light blue oval. A T P has a curved arrow through the lower right of adenylyl cyclase to produce c A M P, from which a dashed arrow points to the red thread of P K A. An arrow points down from the adjacent sphere labeled C to beneath the light blue oval bound to a green circle labeled P, where there is a similar blue sphere with short lines radiating from all sides.">
            <a:extLst>
              <a:ext uri="{FF2B5EF4-FFF2-40B4-BE49-F238E27FC236}">
                <a16:creationId xmlns:a16="http://schemas.microsoft.com/office/drawing/2014/main" id="{13FACEAA-C7AF-624A-92CB-0BC393D3B663}"/>
              </a:ext>
            </a:extLst>
          </p:cNvPr>
          <p:cNvPicPr>
            <a:picLocks noChangeAspect="1"/>
          </p:cNvPicPr>
          <p:nvPr/>
        </p:nvPicPr>
        <p:blipFill>
          <a:blip r:embed="rId3"/>
          <a:stretch>
            <a:fillRect/>
          </a:stretch>
        </p:blipFill>
        <p:spPr>
          <a:xfrm>
            <a:off x="4191000" y="2032441"/>
            <a:ext cx="4800600" cy="3759395"/>
          </a:xfrm>
          <a:prstGeom prst="rect">
            <a:avLst/>
          </a:prstGeom>
        </p:spPr>
      </p:pic>
    </p:spTree>
    <p:extLst>
      <p:ext uri="{BB962C8B-B14F-4D97-AF65-F5344CB8AC3E}">
        <p14:creationId xmlns:p14="http://schemas.microsoft.com/office/powerpoint/2010/main" val="2571040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670C-C45F-4E4F-874E-C403077725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cGMP Activates a cGMP-Dependent Protein Kinase (PKG)</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95042" y="1694689"/>
            <a:ext cx="460160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guanylyl cyclase = converts GTP to cGMP when activated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guanosine 3′,5′-cyclic monophosphate (cGMP) </a:t>
            </a:r>
            <a:r>
              <a:rPr lang="en-US" altLang="en-US" sz="2400" dirty="0">
                <a:latin typeface="Arial" panose="020B0604020202020204" pitchFamily="34" charset="0"/>
                <a:cs typeface="Arial" panose="020B0604020202020204" pitchFamily="34" charset="0"/>
              </a:rPr>
              <a:t>= second messenger</a:t>
            </a:r>
          </a:p>
          <a:p>
            <a:pPr marL="50800" indent="0">
              <a:buNone/>
            </a:pPr>
            <a:endParaRPr lang="en-US" alt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cGMP-dependent protein kinase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protein kinase G (PKG) </a:t>
            </a:r>
            <a:r>
              <a:rPr lang="en-US" sz="2400" dirty="0">
                <a:latin typeface="Arial" panose="020B0604020202020204" pitchFamily="34" charset="0"/>
                <a:cs typeface="Arial" panose="020B0604020202020204" pitchFamily="34" charset="0"/>
              </a:rPr>
              <a:t>= mediates many of the actions of cGMP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figure shows the structures of two types of signal-transducing guanylyl cyclase with part a showing an A N F receptor and an example of a guanylin and endotoxin receptor as examples of membrane-spanning guanylyl cyclases and part b showing a soluble N O-activated guanylyl cyclase.">
            <a:extLst>
              <a:ext uri="{FF2B5EF4-FFF2-40B4-BE49-F238E27FC236}">
                <a16:creationId xmlns:a16="http://schemas.microsoft.com/office/drawing/2014/main" id="{12A1ED4F-C497-C04B-84E9-838D06E87660}"/>
              </a:ext>
            </a:extLst>
          </p:cNvPr>
          <p:cNvPicPr>
            <a:picLocks noChangeAspect="1"/>
          </p:cNvPicPr>
          <p:nvPr/>
        </p:nvPicPr>
        <p:blipFill>
          <a:blip r:embed="rId3"/>
          <a:stretch>
            <a:fillRect/>
          </a:stretch>
        </p:blipFill>
        <p:spPr>
          <a:xfrm>
            <a:off x="4818274" y="2226311"/>
            <a:ext cx="4071600" cy="3067429"/>
          </a:xfrm>
          <a:prstGeom prst="rect">
            <a:avLst/>
          </a:prstGeom>
        </p:spPr>
      </p:pic>
    </p:spTree>
    <p:extLst>
      <p:ext uri="{BB962C8B-B14F-4D97-AF65-F5344CB8AC3E}">
        <p14:creationId xmlns:p14="http://schemas.microsoft.com/office/powerpoint/2010/main" val="24878271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5AE8-8D53-4E03-91B2-F22456B7531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Synthesis and Hydrolysis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cGMP</a:t>
            </a:r>
            <a:endParaRPr lang="en-AU"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71816" y="1744663"/>
            <a:ext cx="8382000"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cGMP activates PKG</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degradation of cGMP reverses the activation of PKG</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figure shows how guanosine 5 prime-monophosphate (G M P) is formed from G T P in two steps.">
            <a:extLst>
              <a:ext uri="{FF2B5EF4-FFF2-40B4-BE49-F238E27FC236}">
                <a16:creationId xmlns:a16="http://schemas.microsoft.com/office/drawing/2014/main" id="{9A0E9306-15F7-8845-9B88-EC8601CED42D}"/>
              </a:ext>
            </a:extLst>
          </p:cNvPr>
          <p:cNvPicPr>
            <a:picLocks noChangeAspect="1"/>
          </p:cNvPicPr>
          <p:nvPr/>
        </p:nvPicPr>
        <p:blipFill>
          <a:blip r:embed="rId3"/>
          <a:stretch>
            <a:fillRect/>
          </a:stretch>
        </p:blipFill>
        <p:spPr>
          <a:xfrm>
            <a:off x="126999" y="3456432"/>
            <a:ext cx="8890000" cy="2895600"/>
          </a:xfrm>
          <a:prstGeom prst="rect">
            <a:avLst/>
          </a:prstGeom>
        </p:spPr>
      </p:pic>
    </p:spTree>
    <p:extLst>
      <p:ext uri="{BB962C8B-B14F-4D97-AF65-F5344CB8AC3E}">
        <p14:creationId xmlns:p14="http://schemas.microsoft.com/office/powerpoint/2010/main" val="2074513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F5EC-15F2-476C-9A7F-B9E2327E920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Atrial Natriuretic Factor (ANF)</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99921" y="1676400"/>
            <a:ext cx="85441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atrial natriuretic factor (ANF)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peptide hormone that activates guanylyl cyclase in the kidney</a:t>
            </a:r>
          </a:p>
          <a:p>
            <a:pPr lvl="1"/>
            <a:r>
              <a:rPr lang="en-US" sz="2400" dirty="0">
                <a:latin typeface="Arial" panose="020B0604020202020204" pitchFamily="34" charset="0"/>
                <a:cs typeface="Arial" panose="020B0604020202020204" pitchFamily="34" charset="0"/>
              </a:rPr>
              <a:t>released by cardiac atrium cells when blood volume increases </a:t>
            </a: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rise in [cGMP] triggers increased renal excretion of Na</a:t>
            </a:r>
            <a:r>
              <a:rPr lang="en-US" altLang="en-US" sz="2400" baseline="300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 and consequently of water</a:t>
            </a:r>
          </a:p>
          <a:p>
            <a:pPr lvl="1"/>
            <a:r>
              <a:rPr lang="en-US" altLang="en-US" sz="2400" dirty="0">
                <a:latin typeface="Arial" panose="020B0604020202020204" pitchFamily="34" charset="0"/>
                <a:cs typeface="Arial" panose="020B0604020202020204" pitchFamily="34" charset="0"/>
              </a:rPr>
              <a:t>reduces blood volume</a:t>
            </a:r>
          </a:p>
          <a:p>
            <a:pPr marL="533400" lvl="1" indent="0">
              <a:buNone/>
            </a:pPr>
            <a:r>
              <a:rPr lang="en-US" sz="20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24409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4374-98E1-4435-B56C-6DD0958A0D7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Guanylin and Nitric Oxide</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99921" y="1676400"/>
            <a:ext cx="85441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guanylin </a:t>
            </a:r>
            <a:r>
              <a:rPr lang="en-US" altLang="en-US" sz="2400" dirty="0">
                <a:latin typeface="Arial" panose="020B0604020202020204" pitchFamily="34" charset="0"/>
                <a:cs typeface="Arial" panose="020B0604020202020204" pitchFamily="34" charset="0"/>
              </a:rPr>
              <a:t>=</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peptide that activates guanylyl cyclase in the plasma membrane of intestine epithelial cells </a:t>
            </a:r>
          </a:p>
          <a:p>
            <a:pPr lvl="1"/>
            <a:r>
              <a:rPr lang="en-US" sz="2400" dirty="0">
                <a:latin typeface="Arial" panose="020B0604020202020204" pitchFamily="34" charset="0"/>
                <a:cs typeface="Arial" panose="020B0604020202020204" pitchFamily="34" charset="0"/>
              </a:rPr>
              <a:t>regulates Cl</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secretion</a:t>
            </a:r>
            <a:endParaRPr lang="en-US" sz="2400" baseline="30000" dirty="0">
              <a:latin typeface="Arial" panose="020B0604020202020204" pitchFamily="34" charset="0"/>
              <a:cs typeface="Arial" panose="020B0604020202020204" pitchFamily="34" charset="0"/>
            </a:endParaRPr>
          </a:p>
          <a:p>
            <a:pPr marL="50800" indent="0">
              <a:buNone/>
            </a:pPr>
            <a:endParaRPr lang="en-US" altLang="en-US" sz="2400" dirty="0">
              <a:latin typeface="Arial" panose="020B0604020202020204" pitchFamily="34" charset="0"/>
              <a:cs typeface="Arial" panose="020B0604020202020204" pitchFamily="34" charset="0"/>
            </a:endParaRPr>
          </a:p>
          <a:p>
            <a:r>
              <a:rPr lang="en-US" altLang="en-US" sz="2400" b="1" dirty="0">
                <a:latin typeface="Arial" panose="020B0604020202020204" pitchFamily="34" charset="0"/>
                <a:cs typeface="Arial" panose="020B0604020202020204" pitchFamily="34" charset="0"/>
              </a:rPr>
              <a:t>NO synthase </a:t>
            </a:r>
            <a:r>
              <a:rPr lang="en-US" altLang="en-US" sz="2400" dirty="0">
                <a:latin typeface="Arial" panose="020B0604020202020204" pitchFamily="34" charset="0"/>
                <a:cs typeface="Arial" panose="020B0604020202020204" pitchFamily="34" charset="0"/>
              </a:rPr>
              <a:t>= produces nitric oxide from arginine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nitric oxide = activates a soluble cytosolic guanylyl cyclase with an associated heme group </a:t>
            </a:r>
          </a:p>
          <a:p>
            <a:pPr lvl="1"/>
            <a:r>
              <a:rPr lang="en-US" sz="2400" dirty="0">
                <a:latin typeface="Arial" panose="020B0604020202020204" pitchFamily="34" charset="0"/>
                <a:cs typeface="Arial" panose="020B0604020202020204" pitchFamily="34" charset="0"/>
              </a:rPr>
              <a:t>relieves </a:t>
            </a:r>
            <a:r>
              <a:rPr lang="en-US" sz="2400" b="1" dirty="0">
                <a:latin typeface="Arial" panose="020B0604020202020204" pitchFamily="34" charset="0"/>
                <a:cs typeface="Arial" panose="020B0604020202020204" pitchFamily="34" charset="0"/>
              </a:rPr>
              <a:t>angina pectoris </a:t>
            </a:r>
            <a:r>
              <a:rPr lang="en-US" sz="2400" dirty="0">
                <a:latin typeface="Arial" panose="020B0604020202020204" pitchFamily="34" charset="0"/>
                <a:cs typeface="Arial" panose="020B0604020202020204" pitchFamily="34" charset="0"/>
              </a:rPr>
              <a:t>(pain caused by constriction of a heart deprived of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438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A54DC-6B5F-4AAC-9B45-853273B4BA4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Erectile Dysfunction Drugs Inhibit cGMP PDE</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04800" y="1737042"/>
            <a:ext cx="480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the erectile dysfunction drugs Viagra and Cialis inhibit the cGMP phosphodiesterase (cGMP PDE) in the blood vessels of the penis</a:t>
            </a:r>
          </a:p>
          <a:p>
            <a:pPr lvl="1"/>
            <a:r>
              <a:rPr lang="en-US" altLang="en-US" sz="2400" dirty="0">
                <a:latin typeface="Arial" panose="020B0604020202020204" pitchFamily="34" charset="0"/>
                <a:cs typeface="Arial" panose="020B0604020202020204" pitchFamily="34" charset="0"/>
              </a:rPr>
              <a:t>cause [cGMP] to remain elevated  </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Sildenafil (Viagra) has a benzene ring with three substituents: the upper left vertex is bonded to S double bonded to O to the upper left and upper right and bonded to N to its lower left that is substituted for C at the top right vertex of a six-membered ring with another N substituted for C at its lower left vertex and bonded to C H 3; the lower right vertex is bonded to O further bonded to a two-carbon chain; and the upper right vertex is bonded to the lower left vertex of a six-membered ring that shares its right side with a five-membered ring. The six-membered ring has N substituted for C at its bottom vertex, N substituted for C at its upper left vertex and bonded to H, double bonds at its lower left side and right side, and its top vertex double bonded to O. The five-membered ring has a double bond on its left side shared with the six-membered ring, a double bond at its lower right side, N substituted for C at its upper right vertex and bonded to C H 3, N substituted for C at its right side vertex, and its lower right vertex bonded to a three-carbon chain. Tadalafil (Cialis) has a benzene ring that shares the double bond at its lower right side with a five-membered ring that has O at its right side and lower left vertices and C H 2 at its lower right vertex. The top vertex of the benzene ring is bonded to the bottom vertex of a six-membered ring above that shares its right side with a six-membered ring and a double bond on its left side with a five-membered ring and that has N substituted for C at its lower right vertex shared with the right-hand six-membered ring. The right-hand six-membered ring also has N substituted for C at its upper right vertex and bonded to C H 3 and its top and bottom vertices both double bonded to O. The five-membered ring on the left has N substituted for C at its bottom vertex and bonded to H and its upper left side shared with a benzene ring.">
            <a:extLst>
              <a:ext uri="{FF2B5EF4-FFF2-40B4-BE49-F238E27FC236}">
                <a16:creationId xmlns:a16="http://schemas.microsoft.com/office/drawing/2014/main" id="{A513D19B-8B7F-E741-9F8B-DC683181DC5D}"/>
              </a:ext>
            </a:extLst>
          </p:cNvPr>
          <p:cNvPicPr>
            <a:picLocks noChangeAspect="1"/>
          </p:cNvPicPr>
          <p:nvPr/>
        </p:nvPicPr>
        <p:blipFill>
          <a:blip r:embed="rId3"/>
          <a:stretch>
            <a:fillRect/>
          </a:stretch>
        </p:blipFill>
        <p:spPr>
          <a:xfrm>
            <a:off x="5334000" y="1470989"/>
            <a:ext cx="2719956" cy="4662782"/>
          </a:xfrm>
          <a:prstGeom prst="rect">
            <a:avLst/>
          </a:prstGeom>
        </p:spPr>
      </p:pic>
    </p:spTree>
    <p:extLst>
      <p:ext uri="{BB962C8B-B14F-4D97-AF65-F5344CB8AC3E}">
        <p14:creationId xmlns:p14="http://schemas.microsoft.com/office/powerpoint/2010/main" val="3990631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04AE3-9434-4E05-A751-BCCD769BA69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 Proteins Act as Self-Limiting Switches in Many Processes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76250" y="16764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play roles in cellular processes, including: </a:t>
            </a:r>
          </a:p>
          <a:p>
            <a:pPr lvl="1"/>
            <a:r>
              <a:rPr lang="en-US" sz="2400" dirty="0">
                <a:latin typeface="Arial" panose="020B0604020202020204" pitchFamily="34" charset="0"/>
                <a:cs typeface="Arial" panose="020B0604020202020204" pitchFamily="34" charset="0"/>
              </a:rPr>
              <a:t>sensory perception</a:t>
            </a:r>
          </a:p>
          <a:p>
            <a:pPr lvl="1"/>
            <a:r>
              <a:rPr lang="en-US" sz="2400" dirty="0">
                <a:latin typeface="Arial" panose="020B0604020202020204" pitchFamily="34" charset="0"/>
                <a:cs typeface="Arial" panose="020B0604020202020204" pitchFamily="34" charset="0"/>
              </a:rPr>
              <a:t>signaling for cell division</a:t>
            </a:r>
          </a:p>
          <a:p>
            <a:pPr lvl="1"/>
            <a:r>
              <a:rPr lang="en-US" sz="2400" dirty="0">
                <a:latin typeface="Arial" panose="020B0604020202020204" pitchFamily="34" charset="0"/>
                <a:cs typeface="Arial" panose="020B0604020202020204" pitchFamily="34" charset="0"/>
              </a:rPr>
              <a:t>growth and differentiation</a:t>
            </a:r>
          </a:p>
          <a:p>
            <a:pPr lvl="1"/>
            <a:r>
              <a:rPr lang="en-US" sz="2400" dirty="0">
                <a:latin typeface="Arial" panose="020B0604020202020204" pitchFamily="34" charset="0"/>
                <a:cs typeface="Arial" panose="020B0604020202020204" pitchFamily="34" charset="0"/>
              </a:rPr>
              <a:t>intracellular movements of proteins and membrane vesicles</a:t>
            </a:r>
          </a:p>
          <a:p>
            <a:pPr lvl="1"/>
            <a:r>
              <a:rPr lang="en-US" sz="2400" dirty="0">
                <a:latin typeface="Arial" panose="020B0604020202020204" pitchFamily="34" charset="0"/>
                <a:cs typeface="Arial" panose="020B0604020202020204" pitchFamily="34" charset="0"/>
              </a:rPr>
              <a:t>protein synthesis</a:t>
            </a:r>
            <a:endParaRPr lang="el-GR" sz="2400"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8520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A75D-956B-46EA-A622-623C9915135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Ras, the G-Protein Prototype</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81001" y="1440509"/>
            <a:ext cx="3048000" cy="435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Ras </a:t>
            </a:r>
            <a:r>
              <a:rPr lang="en-US" sz="2400" dirty="0">
                <a:latin typeface="Arial" panose="020B0604020202020204" pitchFamily="34" charset="0"/>
                <a:cs typeface="Arial" panose="020B0604020202020204" pitchFamily="34" charset="0"/>
              </a:rPr>
              <a:t>= a ~20 </a:t>
            </a:r>
            <a:r>
              <a:rPr lang="en-US" sz="2400" dirty="0" err="1">
                <a:latin typeface="Arial" panose="020B0604020202020204" pitchFamily="34" charset="0"/>
                <a:cs typeface="Arial" panose="020B0604020202020204" pitchFamily="34" charset="0"/>
              </a:rPr>
              <a:t>kDa</a:t>
            </a:r>
            <a:r>
              <a:rPr lang="en-US" sz="2400" dirty="0">
                <a:latin typeface="Arial" panose="020B0604020202020204" pitchFamily="34" charset="0"/>
                <a:cs typeface="Arial" panose="020B0604020202020204" pitchFamily="34" charset="0"/>
              </a:rPr>
              <a:t> minimal signaling unit</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the nucleotide-binding site, Ala</a:t>
            </a:r>
            <a:r>
              <a:rPr lang="en-US" sz="2400" baseline="30000" dirty="0">
                <a:latin typeface="Arial" panose="020B0604020202020204" pitchFamily="34" charset="0"/>
                <a:cs typeface="Arial" panose="020B0604020202020204" pitchFamily="34" charset="0"/>
              </a:rPr>
              <a:t>146</a:t>
            </a:r>
            <a:r>
              <a:rPr lang="en-US" sz="2400" dirty="0">
                <a:latin typeface="Arial" panose="020B0604020202020204" pitchFamily="34" charset="0"/>
                <a:cs typeface="Arial" panose="020B0604020202020204" pitchFamily="34" charset="0"/>
              </a:rPr>
              <a:t> hydrogen bonds to the guanine oxygen, allowing GTP, but not ATP, to bind </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ribbon structure of the G-protein phenotype of R a s is shown, including switch Roman numeral I, switch Roman numeral 2, and a P loop. M g 2 plus is shown and there is a G T P analog in the G T P-binding site. The critical residues involved in binding labeled.">
            <a:extLst>
              <a:ext uri="{FF2B5EF4-FFF2-40B4-BE49-F238E27FC236}">
                <a16:creationId xmlns:a16="http://schemas.microsoft.com/office/drawing/2014/main" id="{BA538B26-3CD1-E74A-94DF-9CA4999321F1}"/>
              </a:ext>
            </a:extLst>
          </p:cNvPr>
          <p:cNvPicPr>
            <a:picLocks noChangeAspect="1"/>
          </p:cNvPicPr>
          <p:nvPr/>
        </p:nvPicPr>
        <p:blipFill>
          <a:blip r:embed="rId3"/>
          <a:stretch>
            <a:fillRect/>
          </a:stretch>
        </p:blipFill>
        <p:spPr>
          <a:xfrm>
            <a:off x="3822194" y="1386341"/>
            <a:ext cx="5141326" cy="5171102"/>
          </a:xfrm>
          <a:prstGeom prst="rect">
            <a:avLst/>
          </a:prstGeom>
        </p:spPr>
      </p:pic>
    </p:spTree>
    <p:extLst>
      <p:ext uri="{BB962C8B-B14F-4D97-AF65-F5344CB8AC3E}">
        <p14:creationId xmlns:p14="http://schemas.microsoft.com/office/powerpoint/2010/main" val="383990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7D2E5F99-3EB8-49D0-93AA-D272CB7949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6FFCC5BE-8CCF-4159-9A9E-8D0EE469FB8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11688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E2B30-4116-474B-A663-92FD6967A04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Regions of Ras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228600" y="1660525"/>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switch I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switch II </a:t>
            </a:r>
            <a:r>
              <a:rPr lang="en-US" sz="2400" dirty="0">
                <a:latin typeface="Arial" panose="020B0604020202020204" pitchFamily="34" charset="0"/>
                <a:cs typeface="Arial" panose="020B0604020202020204" pitchFamily="34" charset="0"/>
              </a:rPr>
              <a:t>= regions that are exposed when GTP is bound </a:t>
            </a:r>
          </a:p>
          <a:p>
            <a:pPr lvl="1"/>
            <a:r>
              <a:rPr lang="en-US" sz="2400" dirty="0">
                <a:latin typeface="Arial" panose="020B0604020202020204" pitchFamily="34" charset="0"/>
                <a:cs typeface="Arial" panose="020B0604020202020204" pitchFamily="34" charset="0"/>
              </a:rPr>
              <a:t>Thr</a:t>
            </a:r>
            <a:r>
              <a:rPr lang="en-US" sz="2400" baseline="30000" dirty="0">
                <a:latin typeface="Arial" panose="020B0604020202020204" pitchFamily="34" charset="0"/>
                <a:cs typeface="Arial" panose="020B0604020202020204" pitchFamily="34" charset="0"/>
              </a:rPr>
              <a:t>35</a:t>
            </a:r>
            <a:r>
              <a:rPr lang="en-US" sz="2400" dirty="0">
                <a:latin typeface="Arial" panose="020B0604020202020204" pitchFamily="34" charset="0"/>
                <a:cs typeface="Arial" panose="020B0604020202020204" pitchFamily="34" charset="0"/>
              </a:rPr>
              <a:t> and Gly</a:t>
            </a:r>
            <a:r>
              <a:rPr lang="en-US" sz="2400" baseline="30000" dirty="0">
                <a:latin typeface="Arial" panose="020B0604020202020204" pitchFamily="34" charset="0"/>
                <a:cs typeface="Arial" panose="020B0604020202020204" pitchFamily="34" charset="0"/>
              </a:rPr>
              <a:t>60</a:t>
            </a:r>
            <a:r>
              <a:rPr lang="en-US" sz="2400" dirty="0">
                <a:latin typeface="Arial" panose="020B0604020202020204" pitchFamily="34" charset="0"/>
                <a:cs typeface="Arial" panose="020B0604020202020204" pitchFamily="34" charset="0"/>
              </a:rPr>
              <a:t> hydrogen bond with the oxygens of the </a:t>
            </a:r>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phosphate of GTP</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 loop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hosphate-binding) = contains a Lys residue that binds the </a:t>
            </a:r>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phosphate of GTP</a:t>
            </a:r>
          </a:p>
          <a:p>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ribbon structure of the G-protein phenotype of R a s is shown, including switch Roman numeral I, switch Roman numeral 2, and a P loop. M g 2 plus is shown and there is a G T P analog in the G T P-binding site. The critical residues involved in binding labeled.">
            <a:extLst>
              <a:ext uri="{FF2B5EF4-FFF2-40B4-BE49-F238E27FC236}">
                <a16:creationId xmlns:a16="http://schemas.microsoft.com/office/drawing/2014/main" id="{BA538B26-3CD1-E74A-94DF-9CA4999321F1}"/>
              </a:ext>
            </a:extLst>
          </p:cNvPr>
          <p:cNvPicPr>
            <a:picLocks noChangeAspect="1"/>
          </p:cNvPicPr>
          <p:nvPr/>
        </p:nvPicPr>
        <p:blipFill>
          <a:blip r:embed="rId3"/>
          <a:stretch>
            <a:fillRect/>
          </a:stretch>
        </p:blipFill>
        <p:spPr>
          <a:xfrm>
            <a:off x="4800600" y="1828800"/>
            <a:ext cx="4106890" cy="4130675"/>
          </a:xfrm>
          <a:prstGeom prst="rect">
            <a:avLst/>
          </a:prstGeom>
        </p:spPr>
      </p:pic>
    </p:spTree>
    <p:extLst>
      <p:ext uri="{BB962C8B-B14F-4D97-AF65-F5344CB8AC3E}">
        <p14:creationId xmlns:p14="http://schemas.microsoft.com/office/powerpoint/2010/main" val="33739220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BC98-F7F1-489F-B234-A27BE3A1661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GTP Hydrolysis Flips the Switches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in Ras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69653" y="1764907"/>
            <a:ext cx="374514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GTP is hydrolyzed, the loss of hydrogen bonds allows the switch I and switch II regions to relax into a buried conformation</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blunt pyramidal structure in blue is labeled P loop at its peak, which contains a phosphate group of G T P. The pyramidal structure has crescent-shaped pieces that curve up to the left and right. The pyramid is gray at the bottom and increasingly blue toward the top. The left-hand piece, labeled switch Roman numeral 1, curves to the left, where it is gray, and then curves back to the right as it becomes increasingly light red. It ends at T h r superscript 35 with a helix extending right to O minus of the top P of G T P in the peak of the pyramid. The right-hand piece, labeled switch Roman numeral 2, curves to the right, where it is gray, and then curves back to the left as it becomes increasingly green. It ends at G l y superscript 60 with a helix extending left to the right-hand O minus of the top P of G T P in the peak of the pyramid. A rectangle labeled guanosine in the gray region at the bottom center of the structure has three phosphates in a vertical chain above it. It is bonded to O bonded to P double bonded to O on the right, bonded to O minus on the left, and bonded to P above double bonded to O on the right, bonded to O minus on the left, and bonded to O above that is bonded to the final P by a bond with scissors across it. This P is double bonded to O on the left connected by a helix to T h r superscript 35 in the left-hand piece and to O on the right connected by a helix to G l y superscript 60 in the right-hand piece. The top of the left-hand and right hand pieces each have an arrow pointing to a faded piece showing how they bend outward when the bond between O and P is cut in the center piece.">
            <a:extLst>
              <a:ext uri="{FF2B5EF4-FFF2-40B4-BE49-F238E27FC236}">
                <a16:creationId xmlns:a16="http://schemas.microsoft.com/office/drawing/2014/main" id="{FC04788A-4BE6-E743-AD26-563F3F35080F}"/>
              </a:ext>
            </a:extLst>
          </p:cNvPr>
          <p:cNvPicPr>
            <a:picLocks noChangeAspect="1"/>
          </p:cNvPicPr>
          <p:nvPr/>
        </p:nvPicPr>
        <p:blipFill>
          <a:blip r:embed="rId3"/>
          <a:stretch>
            <a:fillRect/>
          </a:stretch>
        </p:blipFill>
        <p:spPr>
          <a:xfrm>
            <a:off x="4572000" y="1924050"/>
            <a:ext cx="4202347" cy="3009900"/>
          </a:xfrm>
          <a:prstGeom prst="rect">
            <a:avLst/>
          </a:prstGeom>
        </p:spPr>
      </p:pic>
    </p:spTree>
    <p:extLst>
      <p:ext uri="{BB962C8B-B14F-4D97-AF65-F5344CB8AC3E}">
        <p14:creationId xmlns:p14="http://schemas.microsoft.com/office/powerpoint/2010/main" val="4028718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8316F-11BA-45FE-A219-66AAAD2AB5E9}"/>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GTPase Activator Proteins (GAPs) and Regulators of G-Protein Signaling (RGSs)</a:t>
            </a:r>
            <a:endParaRPr lang="en-AU" sz="3400"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10378" y="2270125"/>
            <a:ext cx="831714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GTPase activator proteins (GAPs) </a:t>
            </a:r>
            <a:r>
              <a:rPr lang="en-US" sz="2400" dirty="0">
                <a:latin typeface="Arial" panose="020B0604020202020204" pitchFamily="34" charset="0"/>
                <a:cs typeface="Arial" panose="020B0604020202020204" pitchFamily="34" charset="0"/>
              </a:rPr>
              <a:t>= increase the GTPase activity of G proteins </a:t>
            </a:r>
          </a:p>
          <a:p>
            <a:pPr lvl="1"/>
            <a:r>
              <a:rPr lang="en-US" sz="2400" dirty="0">
                <a:latin typeface="Arial" panose="020B0604020202020204" pitchFamily="34" charset="0"/>
                <a:cs typeface="Arial" panose="020B0604020202020204" pitchFamily="34" charset="0"/>
              </a:rPr>
              <a:t>called </a:t>
            </a:r>
            <a:r>
              <a:rPr lang="en-US" sz="2400" b="1" dirty="0">
                <a:latin typeface="Arial" panose="020B0604020202020204" pitchFamily="34" charset="0"/>
                <a:cs typeface="Arial" panose="020B0604020202020204" pitchFamily="34" charset="0"/>
              </a:rPr>
              <a:t>regulators of G-protein signaling (RGSs) </a:t>
            </a:r>
            <a:r>
              <a:rPr lang="en-US" sz="2400" dirty="0">
                <a:latin typeface="Arial" panose="020B0604020202020204" pitchFamily="34" charset="0"/>
                <a:cs typeface="Arial" panose="020B0604020202020204" pitchFamily="34" charset="0"/>
              </a:rPr>
              <a:t>in the case of heterotrimeric G proteins</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5760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6FB0-8D34-430C-BDA3-CD8C25AC19F7}"/>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Guanosine Nucleotide-Exchange Factors (GEFs)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13426" y="1828800"/>
            <a:ext cx="831714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guanosine nucleotide-exchange factors (GEFs) </a:t>
            </a:r>
            <a:r>
              <a:rPr lang="en-US" sz="2400" dirty="0">
                <a:latin typeface="Arial" panose="020B0604020202020204" pitchFamily="34" charset="0"/>
                <a:cs typeface="Arial" panose="020B0604020202020204" pitchFamily="34" charset="0"/>
              </a:rPr>
              <a:t>= catalyze the exchange of bound GDP with GTP </a:t>
            </a:r>
          </a:p>
          <a:p>
            <a:pPr lvl="1"/>
            <a:r>
              <a:rPr lang="en-US" sz="2400" dirty="0">
                <a:latin typeface="Arial" panose="020B0604020202020204" pitchFamily="34" charset="0"/>
                <a:cs typeface="Arial" panose="020B0604020202020204" pitchFamily="34" charset="0"/>
              </a:rPr>
              <a:t>example: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adrenergic receptor </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9959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9">
            <a:extLst>
              <a:ext uri="{FF2B5EF4-FFF2-40B4-BE49-F238E27FC236}">
                <a16:creationId xmlns:a16="http://schemas.microsoft.com/office/drawing/2014/main" id="{D44F8E43-EEBF-4DD6-B772-44A0E89C6B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398429"/>
            <a:ext cx="944962" cy="701101"/>
          </a:xfrm>
          <a:prstGeom prst="rect">
            <a:avLst/>
          </a:prstGeom>
        </p:spPr>
      </p:pic>
      <p:sp>
        <p:nvSpPr>
          <p:cNvPr id="2" name="Title 1">
            <a:extLst>
              <a:ext uri="{FF2B5EF4-FFF2-40B4-BE49-F238E27FC236}">
                <a16:creationId xmlns:a16="http://schemas.microsoft.com/office/drawing/2014/main" id="{257DA68D-3471-4E2A-ADE5-A8B4B114561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9</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Defective signaling proteins or defective regulation of their synthesis and breakdown can disrupt cell cycle regulation and lead to tumor formation (cancer).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272684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C45F-9AD3-4FA0-8DD4-5E89886D06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Defects in G Proteins Are Implicated in Human Cancers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13426" y="1828800"/>
            <a:ext cx="831714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mutation in Ras eliminates its GTPase activity, causing the protein to remain constantly active </a:t>
            </a:r>
          </a:p>
          <a:p>
            <a:pPr lvl="1"/>
            <a:r>
              <a:rPr lang="en-US" sz="2400" dirty="0">
                <a:latin typeface="Arial" panose="020B0604020202020204" pitchFamily="34" charset="0"/>
                <a:cs typeface="Arial" panose="020B0604020202020204" pitchFamily="34" charset="0"/>
              </a:rPr>
              <a:t>occurs in ~25% of human cancers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mutations in the tumor suppressor gene </a:t>
            </a:r>
            <a:r>
              <a:rPr lang="en-US" sz="2400" i="1" dirty="0">
                <a:latin typeface="Arial" panose="020B0604020202020204" pitchFamily="34" charset="0"/>
                <a:cs typeface="Arial" panose="020B0604020202020204" pitchFamily="34" charset="0"/>
              </a:rPr>
              <a:t>NF1 </a:t>
            </a:r>
            <a:r>
              <a:rPr lang="en-US" sz="2400" dirty="0">
                <a:latin typeface="Arial" panose="020B0604020202020204" pitchFamily="34" charset="0"/>
                <a:cs typeface="Arial" panose="020B0604020202020204" pitchFamily="34" charset="0"/>
              </a:rPr>
              <a:t>(which encodes a GAP) cause Ras to stay active for an extended period</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483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3DF25-679A-46C4-B8D3-405179380BBA}"/>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“Activating” and “Inactivating” Mutations in G</a:t>
            </a:r>
            <a:r>
              <a:rPr lang="el-GR" baseline="-25000" dirty="0">
                <a:solidFill>
                  <a:schemeClr val="tx1"/>
                </a:solidFill>
                <a:latin typeface="Arial" panose="020B0604020202020204" pitchFamily="34" charset="0"/>
                <a:cs typeface="Arial" panose="020B0604020202020204" pitchFamily="34" charset="0"/>
              </a:rPr>
              <a:t>α</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13426" y="1828800"/>
            <a:ext cx="831714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“activating” mutations = lead to a continuously elevated [cAMP]</a:t>
            </a:r>
          </a:p>
          <a:p>
            <a:pPr lvl="1"/>
            <a:r>
              <a:rPr lang="en-US" sz="2400" dirty="0">
                <a:latin typeface="Arial" panose="020B0604020202020204" pitchFamily="34" charset="0"/>
                <a:cs typeface="Arial" panose="020B0604020202020204" pitchFamily="34" charset="0"/>
              </a:rPr>
              <a:t>found in ~40% of adenomas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“inactivating” mutations = cause individuals to be unresponsive to hormones that act through cAMP</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9737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29AFC-A41D-4688-A77F-5D8B9D62BC1E}"/>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Cholera Toxin Blocks the GTPase Activity of </a:t>
            </a:r>
            <a:r>
              <a:rPr lang="en-US" dirty="0">
                <a:solidFill>
                  <a:schemeClr val="tx1"/>
                </a:solidFill>
                <a:latin typeface="Arial" panose="020B0604020202020204" pitchFamily="34" charset="0"/>
                <a:cs typeface="Arial" panose="020B0604020202020204" pitchFamily="34" charset="0"/>
              </a:rPr>
              <a:t>G</a:t>
            </a:r>
            <a:r>
              <a:rPr lang="en-US" baseline="-25000" dirty="0">
                <a:solidFill>
                  <a:schemeClr val="tx1"/>
                </a:solidFill>
                <a:latin typeface="Arial" panose="020B0604020202020204" pitchFamily="34" charset="0"/>
                <a:cs typeface="Arial" panose="020B0604020202020204" pitchFamily="34" charset="0"/>
              </a:rPr>
              <a:t>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152400" y="1642872"/>
            <a:ext cx="4038600" cy="468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cholera toxin </a:t>
            </a:r>
            <a:r>
              <a:rPr lang="en-US" sz="2400" dirty="0">
                <a:latin typeface="Arial" panose="020B0604020202020204" pitchFamily="34" charset="0"/>
                <a:cs typeface="Arial" panose="020B0604020202020204" pitchFamily="34" charset="0"/>
              </a:rPr>
              <a:t>= enzyme that catalyzes transfer of the ADP-ribose moiety of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an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residue of G</a:t>
            </a:r>
            <a:r>
              <a:rPr lang="en-US" sz="2400" baseline="-25000" dirty="0">
                <a:latin typeface="Arial" panose="020B0604020202020204" pitchFamily="34" charset="0"/>
                <a:cs typeface="Arial" panose="020B0604020202020204" pitchFamily="34" charset="0"/>
              </a:rPr>
              <a:t>s</a:t>
            </a:r>
            <a:r>
              <a:rPr lang="el-GR" sz="2400" i="1" baseline="-25000" dirty="0">
                <a:latin typeface="Arial" panose="020B0604020202020204" pitchFamily="34" charset="0"/>
                <a:cs typeface="Arial" panose="020B0604020202020204" pitchFamily="34" charset="0"/>
              </a:rPr>
              <a:t>α</a:t>
            </a:r>
            <a:r>
              <a:rPr lang="el-GR" sz="2400" baseline="-250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secreted by </a:t>
            </a:r>
            <a:r>
              <a:rPr lang="en-US" sz="2400" i="1" dirty="0">
                <a:latin typeface="Arial" panose="020B0604020202020204" pitchFamily="34" charset="0"/>
                <a:cs typeface="Arial" panose="020B0604020202020204" pitchFamily="34" charset="0"/>
              </a:rPr>
              <a:t>Vibrio cholerae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causes massive water loss due to chronically active PKA causing an efflux of NaCl</a:t>
            </a:r>
          </a:p>
          <a:p>
            <a:pPr marL="50800" indent="0">
              <a:buNone/>
            </a:pPr>
            <a:endParaRPr lang="en-US" sz="2400"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how A D P-ribosylation locks G subscript s Greek letter alpha in the active position by comparing the structures of normal G subscript s Greek letter alpha and A D P-ribosylated G subscript s Greek letter alpha.">
            <a:extLst>
              <a:ext uri="{FF2B5EF4-FFF2-40B4-BE49-F238E27FC236}">
                <a16:creationId xmlns:a16="http://schemas.microsoft.com/office/drawing/2014/main" id="{84A54556-E0B3-3A4E-8F37-99E4EF6A42B3}"/>
              </a:ext>
            </a:extLst>
          </p:cNvPr>
          <p:cNvPicPr>
            <a:picLocks noChangeAspect="1"/>
          </p:cNvPicPr>
          <p:nvPr/>
        </p:nvPicPr>
        <p:blipFill>
          <a:blip r:embed="rId3"/>
          <a:stretch>
            <a:fillRect/>
          </a:stretch>
        </p:blipFill>
        <p:spPr>
          <a:xfrm>
            <a:off x="4191000" y="2154936"/>
            <a:ext cx="4812145" cy="3657600"/>
          </a:xfrm>
          <a:prstGeom prst="rect">
            <a:avLst/>
          </a:prstGeom>
        </p:spPr>
      </p:pic>
    </p:spTree>
    <p:extLst>
      <p:ext uri="{BB962C8B-B14F-4D97-AF65-F5344CB8AC3E}">
        <p14:creationId xmlns:p14="http://schemas.microsoft.com/office/powerpoint/2010/main" val="6638471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A40375-2552-4F96-9781-8F29DB364363}"/>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Diacylglycerol, Inositol Triphosphate, and Ca</a:t>
            </a:r>
            <a:r>
              <a:rPr lang="en-US" altLang="en-US" sz="3400" baseline="30000" dirty="0">
                <a:solidFill>
                  <a:srgbClr val="4E4CB4"/>
                </a:solidFill>
                <a:latin typeface="Arial" panose="020B0604020202020204" pitchFamily="34" charset="0"/>
                <a:cs typeface="Arial" panose="020B0604020202020204" pitchFamily="34" charset="0"/>
              </a:rPr>
              <a:t>2+</a:t>
            </a:r>
            <a:r>
              <a:rPr lang="en-US" altLang="en-US" sz="3400" dirty="0">
                <a:solidFill>
                  <a:srgbClr val="4E4CB4"/>
                </a:solidFill>
                <a:latin typeface="Arial" panose="020B0604020202020204" pitchFamily="34" charset="0"/>
                <a:cs typeface="Arial" panose="020B0604020202020204" pitchFamily="34" charset="0"/>
              </a:rPr>
              <a:t> Have Related Roles as Second Messengers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76250" y="2062746"/>
            <a:ext cx="8191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phospholipase C (PLC) </a:t>
            </a:r>
            <a:r>
              <a:rPr lang="en-US" sz="2400" dirty="0">
                <a:latin typeface="Arial" panose="020B0604020202020204" pitchFamily="34" charset="0"/>
                <a:cs typeface="Arial" panose="020B0604020202020204" pitchFamily="34" charset="0"/>
              </a:rPr>
              <a:t>= catalyzes cleavage of the membrane phospholipid phosphatidylinositol 4,5-bisphosphate, or PIP</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5C387301-E5FA-4290-AFCA-91FE200E4177}"/>
              </a:ext>
            </a:extLst>
          </p:cNvPr>
          <p:cNvSpPr txBox="1"/>
          <p:nvPr/>
        </p:nvSpPr>
        <p:spPr>
          <a:xfrm>
            <a:off x="152400" y="3581400"/>
            <a:ext cx="8541703" cy="383888"/>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12-4 Some Signals that Act through Phospholipase C, IP</a:t>
            </a:r>
            <a:r>
              <a:rPr lang="en-US" sz="1800" b="1" baseline="-25000" dirty="0">
                <a:solidFill>
                  <a:schemeClr val="bg1"/>
                </a:solidFill>
              </a:rPr>
              <a:t>3</a:t>
            </a:r>
            <a:r>
              <a:rPr lang="en-US" sz="1800" b="1" dirty="0">
                <a:solidFill>
                  <a:schemeClr val="bg1"/>
                </a:solidFill>
              </a:rPr>
              <a:t>, and Ca</a:t>
            </a:r>
            <a:r>
              <a:rPr lang="en-US" sz="1800" b="1" baseline="30000" dirty="0">
                <a:solidFill>
                  <a:schemeClr val="bg1"/>
                </a:solidFill>
              </a:rPr>
              <a:t>2+</a:t>
            </a:r>
          </a:p>
        </p:txBody>
      </p:sp>
      <p:graphicFrame>
        <p:nvGraphicFramePr>
          <p:cNvPr id="2" name="Table 1">
            <a:extLst>
              <a:ext uri="{FF2B5EF4-FFF2-40B4-BE49-F238E27FC236}">
                <a16:creationId xmlns:a16="http://schemas.microsoft.com/office/drawing/2014/main" id="{535B1B87-A711-4A5C-AEF2-1D452D32ECDE}"/>
              </a:ext>
            </a:extLst>
          </p:cNvPr>
          <p:cNvGraphicFramePr>
            <a:graphicFrameLocks noGrp="1"/>
          </p:cNvGraphicFramePr>
          <p:nvPr>
            <p:extLst>
              <p:ext uri="{D42A27DB-BD31-4B8C-83A1-F6EECF244321}">
                <p14:modId xmlns:p14="http://schemas.microsoft.com/office/powerpoint/2010/main" val="1922071292"/>
              </p:ext>
            </p:extLst>
          </p:nvPr>
        </p:nvGraphicFramePr>
        <p:xfrm>
          <a:off x="152400" y="3965288"/>
          <a:ext cx="8541703" cy="2225040"/>
        </p:xfrm>
        <a:graphic>
          <a:graphicData uri="http://schemas.openxmlformats.org/drawingml/2006/table">
            <a:tbl>
              <a:tblPr firstRow="1" bandRow="1">
                <a:tableStyleId>{5C22544A-7EE6-4342-B048-85BDC9FD1C3A}</a:tableStyleId>
              </a:tblPr>
              <a:tblGrid>
                <a:gridCol w="2430780">
                  <a:extLst>
                    <a:ext uri="{9D8B030D-6E8A-4147-A177-3AD203B41FA5}">
                      <a16:colId xmlns:a16="http://schemas.microsoft.com/office/drawing/2014/main" val="56110338"/>
                    </a:ext>
                  </a:extLst>
                </a:gridCol>
                <a:gridCol w="3130868">
                  <a:extLst>
                    <a:ext uri="{9D8B030D-6E8A-4147-A177-3AD203B41FA5}">
                      <a16:colId xmlns:a16="http://schemas.microsoft.com/office/drawing/2014/main" val="3261990774"/>
                    </a:ext>
                  </a:extLst>
                </a:gridCol>
                <a:gridCol w="2980055">
                  <a:extLst>
                    <a:ext uri="{9D8B030D-6E8A-4147-A177-3AD203B41FA5}">
                      <a16:colId xmlns:a16="http://schemas.microsoft.com/office/drawing/2014/main" val="2753078389"/>
                    </a:ext>
                  </a:extLst>
                </a:gridCol>
              </a:tblGrid>
              <a:tr h="370840">
                <a:tc>
                  <a:txBody>
                    <a:bodyPr/>
                    <a:lstStyle/>
                    <a:p>
                      <a:r>
                        <a:rPr lang="en-US" sz="1400" b="0" dirty="0">
                          <a:solidFill>
                            <a:schemeClr val="tx1"/>
                          </a:solidFill>
                        </a:rPr>
                        <a:t>Acetylcholine [muscarinic M</a:t>
                      </a:r>
                      <a:r>
                        <a:rPr lang="en-US" sz="1400" b="0" baseline="30000" dirty="0">
                          <a:solidFill>
                            <a:schemeClr val="tx1"/>
                          </a:solidFill>
                        </a:rPr>
                        <a:t>1</a:t>
                      </a:r>
                      <a:r>
                        <a:rPr lang="en-US" sz="1400" b="0" dirty="0">
                          <a:solidFill>
                            <a:schemeClr val="tx1"/>
                          </a:solidFill>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Gastrin-releasing peptide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Platelet-derived growth factor (PDGF)</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5699637"/>
                  </a:ext>
                </a:extLst>
              </a:tr>
              <a:tr h="370840">
                <a:tc>
                  <a:txBody>
                    <a:bodyPr/>
                    <a:lstStyle/>
                    <a:p>
                      <a:r>
                        <a:rPr lang="el-GR" sz="1400" b="0" i="1" dirty="0">
                          <a:solidFill>
                            <a:schemeClr val="tx1"/>
                          </a:solidFill>
                        </a:rPr>
                        <a:t>α</a:t>
                      </a:r>
                      <a:r>
                        <a:rPr lang="en-US" sz="1400" b="0" baseline="-25000" dirty="0">
                          <a:solidFill>
                            <a:schemeClr val="tx1"/>
                          </a:solidFill>
                        </a:rPr>
                        <a:t>1</a:t>
                      </a:r>
                      <a:r>
                        <a:rPr lang="en-US" sz="1400" b="0" dirty="0">
                          <a:solidFill>
                            <a:schemeClr val="tx1"/>
                          </a:solidFill>
                        </a:rPr>
                        <a:t>-Adrenergic agonists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Glutamate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Serotonin [5-HT</a:t>
                      </a:r>
                      <a:r>
                        <a:rPr lang="en-US" sz="1400" b="0" baseline="-25000" dirty="0">
                          <a:solidFill>
                            <a:schemeClr val="tx1"/>
                          </a:solidFill>
                        </a:rPr>
                        <a:t>2</a:t>
                      </a:r>
                      <a:r>
                        <a:rPr lang="en-US" sz="1400" b="0" dirty="0">
                          <a:solidFill>
                            <a:schemeClr val="tx1"/>
                          </a:solidFill>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6068856"/>
                  </a:ext>
                </a:extLst>
              </a:tr>
              <a:tr h="370840">
                <a:tc>
                  <a:txBody>
                    <a:bodyPr/>
                    <a:lstStyle/>
                    <a:p>
                      <a:r>
                        <a:rPr lang="en-US" sz="1400" b="0" dirty="0">
                          <a:solidFill>
                            <a:schemeClr val="tx1"/>
                          </a:solidFill>
                        </a:rPr>
                        <a:t>Angiogenin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Gonadotropin-releasing hormone (GRH)</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Thyrotropin-releasing hormone (TRH)</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8786628"/>
                  </a:ext>
                </a:extLst>
              </a:tr>
              <a:tr h="370840">
                <a:tc>
                  <a:txBody>
                    <a:bodyPr/>
                    <a:lstStyle/>
                    <a:p>
                      <a:r>
                        <a:rPr lang="en-US" sz="1400" b="0" dirty="0">
                          <a:solidFill>
                            <a:schemeClr val="tx1"/>
                          </a:solidFill>
                        </a:rPr>
                        <a:t>Angiotensin II</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Histamine [H</a:t>
                      </a:r>
                      <a:r>
                        <a:rPr lang="en-US" sz="1400" b="0" baseline="-25000" dirty="0">
                          <a:solidFill>
                            <a:schemeClr val="tx1"/>
                          </a:solidFill>
                        </a:rPr>
                        <a:t>1</a:t>
                      </a:r>
                      <a:r>
                        <a:rPr lang="en-US" sz="1400" b="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Vasopressin</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4007068"/>
                  </a:ext>
                </a:extLst>
              </a:tr>
              <a:tr h="370840">
                <a:tc>
                  <a:txBody>
                    <a:bodyPr/>
                    <a:lstStyle/>
                    <a:p>
                      <a:r>
                        <a:rPr lang="en-US" sz="1400" b="0" dirty="0">
                          <a:solidFill>
                            <a:schemeClr val="tx1"/>
                          </a:solidFill>
                        </a:rPr>
                        <a:t>ATP [P</a:t>
                      </a:r>
                      <a:r>
                        <a:rPr lang="en-US" sz="1400" b="0" baseline="-25000" dirty="0">
                          <a:solidFill>
                            <a:schemeClr val="tx1"/>
                          </a:solidFill>
                        </a:rPr>
                        <a:t>2x</a:t>
                      </a:r>
                      <a:r>
                        <a:rPr lang="en-US" sz="1400" b="0" dirty="0">
                          <a:solidFill>
                            <a:schemeClr val="tx1"/>
                          </a:solidFill>
                        </a:rPr>
                        <a:t>, P</a:t>
                      </a:r>
                      <a:r>
                        <a:rPr lang="en-US" sz="1400" b="0" baseline="-25000" dirty="0">
                          <a:solidFill>
                            <a:schemeClr val="tx1"/>
                          </a:solidFill>
                        </a:rPr>
                        <a:t>2y</a:t>
                      </a:r>
                      <a:r>
                        <a:rPr lang="en-US" sz="1400" b="0" dirty="0">
                          <a:solidFill>
                            <a:schemeClr val="tx1"/>
                          </a:solidFill>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Light (</a:t>
                      </a:r>
                      <a:r>
                        <a:rPr lang="en-US" sz="1400" b="0" i="1" dirty="0">
                          <a:solidFill>
                            <a:schemeClr val="tx1"/>
                          </a:solidFill>
                        </a:rPr>
                        <a:t>Drosophila</a:t>
                      </a:r>
                      <a:r>
                        <a:rPr lang="en-US" sz="1400" b="0" dirty="0">
                          <a:solidFill>
                            <a:schemeClr val="tx1"/>
                          </a:solidFill>
                        </a:rPr>
                        <a:t>)</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b="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73749"/>
                  </a:ext>
                </a:extLst>
              </a:tr>
              <a:tr h="370840">
                <a:tc>
                  <a:txBody>
                    <a:bodyPr/>
                    <a:lstStyle/>
                    <a:p>
                      <a:r>
                        <a:rPr lang="en-US" sz="1400" b="0" dirty="0">
                          <a:solidFill>
                            <a:schemeClr val="tx1"/>
                          </a:solidFill>
                        </a:rPr>
                        <a:t>Auxin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rPr>
                        <a:t>Oxytocin</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b="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762904"/>
                  </a:ext>
                </a:extLst>
              </a:tr>
            </a:tbl>
          </a:graphicData>
        </a:graphic>
      </p:graphicFrame>
    </p:spTree>
    <p:extLst>
      <p:ext uri="{BB962C8B-B14F-4D97-AF65-F5344CB8AC3E}">
        <p14:creationId xmlns:p14="http://schemas.microsoft.com/office/powerpoint/2010/main" val="7873529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CD72-7E69-423B-892A-EF9B046481E9}"/>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The Production of Diacylglycerol and Inositol 1,4,5-Triphosphate (IP</a:t>
            </a:r>
            <a:r>
              <a:rPr lang="en-US" altLang="en-US" baseline="-25000" dirty="0">
                <a:solidFill>
                  <a:schemeClr val="tx1"/>
                </a:solidFill>
                <a:latin typeface="Arial" panose="020B0604020202020204" pitchFamily="34" charset="0"/>
                <a:cs typeface="Arial" panose="020B0604020202020204" pitchFamily="34" charset="0"/>
              </a:rPr>
              <a:t>3</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152400" y="1642872"/>
            <a:ext cx="3581400" cy="468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G</a:t>
            </a:r>
            <a:r>
              <a:rPr lang="en-US" sz="2400" b="1" baseline="-25000" dirty="0" err="1">
                <a:latin typeface="Arial" panose="020B0604020202020204" pitchFamily="34" charset="0"/>
                <a:cs typeface="Arial" panose="020B0604020202020204" pitchFamily="34" charset="0"/>
              </a:rPr>
              <a:t>q</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associated trimeric G protein that activates the PIP</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-specific PLC when an agonist binds its specific receptor</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diacylglycerol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inositol 1,4,5-triphosphate (IP</a:t>
            </a:r>
            <a:r>
              <a:rPr lang="en-US" sz="2400" b="1" baseline="-25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 = </a:t>
            </a:r>
            <a:r>
              <a:rPr lang="en-US" sz="2400" dirty="0">
                <a:latin typeface="Arial" panose="020B0604020202020204" pitchFamily="34" charset="0"/>
                <a:cs typeface="Arial" panose="020B0604020202020204" pitchFamily="34" charset="0"/>
              </a:rPr>
              <a:t>potent second messengers </a:t>
            </a:r>
          </a:p>
          <a:p>
            <a:pPr lvl="1"/>
            <a:endParaRPr lang="en-US" sz="2400" b="1"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figure shows how hormone-activated phospholipase C and I P subscript 3 are produced and contribute to the activation of protein kinase C.">
            <a:extLst>
              <a:ext uri="{FF2B5EF4-FFF2-40B4-BE49-F238E27FC236}">
                <a16:creationId xmlns:a16="http://schemas.microsoft.com/office/drawing/2014/main" id="{7ECB1FC9-7DB0-BF47-B965-B390F777DFFB}"/>
              </a:ext>
            </a:extLst>
          </p:cNvPr>
          <p:cNvPicPr>
            <a:picLocks noChangeAspect="1"/>
          </p:cNvPicPr>
          <p:nvPr/>
        </p:nvPicPr>
        <p:blipFill>
          <a:blip r:embed="rId3"/>
          <a:stretch>
            <a:fillRect/>
          </a:stretch>
        </p:blipFill>
        <p:spPr>
          <a:xfrm>
            <a:off x="4191000" y="1642872"/>
            <a:ext cx="4695828" cy="5078603"/>
          </a:xfrm>
          <a:prstGeom prst="rect">
            <a:avLst/>
          </a:prstGeom>
        </p:spPr>
      </p:pic>
    </p:spTree>
    <p:extLst>
      <p:ext uri="{BB962C8B-B14F-4D97-AF65-F5344CB8AC3E}">
        <p14:creationId xmlns:p14="http://schemas.microsoft.com/office/powerpoint/2010/main" val="123770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6">
            <a:extLst>
              <a:ext uri="{FF2B5EF4-FFF2-40B4-BE49-F238E27FC236}">
                <a16:creationId xmlns:a16="http://schemas.microsoft.com/office/drawing/2014/main" id="{7ABD3922-04FA-41C9-AD8C-B45F68372F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402845"/>
            <a:ext cx="908383" cy="701101"/>
          </a:xfrm>
          <a:prstGeom prst="rect">
            <a:avLst/>
          </a:prstGeom>
        </p:spPr>
      </p:pic>
      <p:sp>
        <p:nvSpPr>
          <p:cNvPr id="2" name="Title 1">
            <a:extLst>
              <a:ext uri="{FF2B5EF4-FFF2-40B4-BE49-F238E27FC236}">
                <a16:creationId xmlns:a16="http://schemas.microsoft.com/office/drawing/2014/main" id="{157DF471-7046-4DDD-B282-4CEE3D3A126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Ion channels gated by membrane potential or ligands are central to signaling in all cells, including bacteria, plants, and animals.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62366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EE97-7671-4B26-AC12-2A38072532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IP</a:t>
            </a:r>
            <a:r>
              <a:rPr lang="en-US" altLang="en-US" baseline="-25000" dirty="0">
                <a:solidFill>
                  <a:schemeClr val="tx1"/>
                </a:solidFill>
                <a:latin typeface="Arial" panose="020B0604020202020204" pitchFamily="34" charset="0"/>
                <a:cs typeface="Arial" panose="020B0604020202020204" pitchFamily="34" charset="0"/>
              </a:rPr>
              <a:t>3 </a:t>
            </a:r>
            <a:r>
              <a:rPr lang="en-US" altLang="en-US" dirty="0">
                <a:solidFill>
                  <a:schemeClr val="tx1"/>
                </a:solidFill>
                <a:latin typeface="Arial" panose="020B0604020202020204" pitchFamily="34" charset="0"/>
                <a:cs typeface="Arial" panose="020B0604020202020204" pitchFamily="34" charset="0"/>
              </a:rPr>
              <a:t>Opens the IP</a:t>
            </a:r>
            <a:r>
              <a:rPr lang="en-US" altLang="en-US" baseline="-25000" dirty="0">
                <a:solidFill>
                  <a:schemeClr val="tx1"/>
                </a:solidFill>
                <a:latin typeface="Arial" panose="020B0604020202020204" pitchFamily="34" charset="0"/>
                <a:cs typeface="Arial" panose="020B0604020202020204" pitchFamily="34" charset="0"/>
              </a:rPr>
              <a:t>3</a:t>
            </a:r>
            <a:r>
              <a:rPr lang="en-US" altLang="en-US" dirty="0">
                <a:solidFill>
                  <a:schemeClr val="tx1"/>
                </a:solidFill>
                <a:latin typeface="Arial" panose="020B0604020202020204" pitchFamily="34" charset="0"/>
                <a:cs typeface="Arial" panose="020B0604020202020204" pitchFamily="34" charset="0"/>
              </a:rPr>
              <a:t>-Gated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Ca</a:t>
            </a:r>
            <a:r>
              <a:rPr lang="en-US" altLang="en-US" baseline="30000" dirty="0">
                <a:solidFill>
                  <a:schemeClr val="tx1"/>
                </a:solidFill>
                <a:latin typeface="Arial" panose="020B0604020202020204" pitchFamily="34" charset="0"/>
                <a:cs typeface="Arial" panose="020B0604020202020204" pitchFamily="34" charset="0"/>
              </a:rPr>
              <a:t>2+</a:t>
            </a:r>
            <a:r>
              <a:rPr lang="en-US" altLang="en-US" dirty="0">
                <a:solidFill>
                  <a:schemeClr val="tx1"/>
                </a:solidFill>
                <a:latin typeface="Arial" panose="020B0604020202020204" pitchFamily="34" charset="0"/>
                <a:cs typeface="Arial" panose="020B0604020202020204" pitchFamily="34" charset="0"/>
              </a:rPr>
              <a:t> Channel</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74650" y="1676400"/>
            <a:ext cx="3581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IP</a:t>
            </a:r>
            <a:r>
              <a:rPr lang="en-US" sz="2400" b="1" baseline="-25000" dirty="0">
                <a:latin typeface="Arial" panose="020B0604020202020204" pitchFamily="34" charset="0"/>
                <a:cs typeface="Arial" panose="020B0604020202020204" pitchFamily="34" charset="0"/>
              </a:rPr>
              <a:t>3</a:t>
            </a:r>
            <a:r>
              <a:rPr lang="en-US" altLang="en-US" sz="2400" b="1" dirty="0">
                <a:latin typeface="Arial" panose="020B0604020202020204" pitchFamily="34" charset="0"/>
                <a:cs typeface="Arial" panose="020B0604020202020204" pitchFamily="34" charset="0"/>
              </a:rPr>
              <a:t>-gated </a:t>
            </a:r>
            <a:br>
              <a:rPr lang="en-US" altLang="en-US" sz="2400" b="1" dirty="0">
                <a:latin typeface="Arial" panose="020B0604020202020204" pitchFamily="34" charset="0"/>
                <a:cs typeface="Arial" panose="020B0604020202020204" pitchFamily="34" charset="0"/>
              </a:rPr>
            </a:br>
            <a:r>
              <a:rPr lang="en-US" altLang="en-US" sz="2400" b="1" dirty="0">
                <a:latin typeface="Arial" panose="020B0604020202020204" pitchFamily="34" charset="0"/>
                <a:cs typeface="Arial" panose="020B0604020202020204" pitchFamily="34" charset="0"/>
              </a:rPr>
              <a:t>Ca</a:t>
            </a:r>
            <a:r>
              <a:rPr lang="en-US" altLang="en-US" sz="2400" b="1" baseline="30000" dirty="0">
                <a:latin typeface="Arial" panose="020B0604020202020204" pitchFamily="34" charset="0"/>
                <a:cs typeface="Arial" panose="020B0604020202020204" pitchFamily="34" charset="0"/>
              </a:rPr>
              <a:t>2+</a:t>
            </a:r>
            <a:r>
              <a:rPr lang="en-US" altLang="en-US" sz="2400" b="1" dirty="0">
                <a:latin typeface="Arial" panose="020B0604020202020204" pitchFamily="34" charset="0"/>
                <a:cs typeface="Arial" panose="020B0604020202020204" pitchFamily="34" charset="0"/>
              </a:rPr>
              <a:t> channel </a:t>
            </a:r>
            <a:r>
              <a:rPr lang="en-US" sz="2400" dirty="0">
                <a:latin typeface="Arial" panose="020B0604020202020204" pitchFamily="34" charset="0"/>
                <a:cs typeface="Arial" panose="020B0604020202020204" pitchFamily="34" charset="0"/>
              </a:rPr>
              <a:t>= receptor-gated channel in the endoplasmic reticulum that opens to release sequestered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 into the cytosol</a:t>
            </a:r>
            <a:endParaRPr lang="en-US" sz="24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chair conformation of a six-membered ring is shown with all of the carbons numbered and with C 1 at the upper middle vertex. C 1 has an up-equatorial bonded to O bonded to P double bonded to O to the right and bonded to O minus above and to the left; C 2 has an up-axial bond to O H; C 3 has an up-equatorial bond to O H; C 4 has a down-equatorial bond to O bonded to P double bonded to O to the left and bonded to O minus below and to the right; C 5 has a down-equatorial bond to O bonded to P double bonded to O to the left and bonded to O minus below and to the right; and C 6 has a down-equatorial bond to O H.">
            <a:extLst>
              <a:ext uri="{FF2B5EF4-FFF2-40B4-BE49-F238E27FC236}">
                <a16:creationId xmlns:a16="http://schemas.microsoft.com/office/drawing/2014/main" id="{2C28DB30-E0D7-3F46-8782-EEC7BD9C86CC}"/>
              </a:ext>
            </a:extLst>
          </p:cNvPr>
          <p:cNvPicPr>
            <a:picLocks noChangeAspect="1"/>
          </p:cNvPicPr>
          <p:nvPr/>
        </p:nvPicPr>
        <p:blipFill>
          <a:blip r:embed="rId3"/>
          <a:stretch>
            <a:fillRect/>
          </a:stretch>
        </p:blipFill>
        <p:spPr>
          <a:xfrm>
            <a:off x="4330700" y="1676400"/>
            <a:ext cx="4216400" cy="4381500"/>
          </a:xfrm>
          <a:prstGeom prst="rect">
            <a:avLst/>
          </a:prstGeom>
        </p:spPr>
      </p:pic>
    </p:spTree>
    <p:extLst>
      <p:ext uri="{BB962C8B-B14F-4D97-AF65-F5344CB8AC3E}">
        <p14:creationId xmlns:p14="http://schemas.microsoft.com/office/powerpoint/2010/main" val="3836209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B9BA-0954-48D7-AB82-9EE01AAE9A0A}"/>
              </a:ext>
            </a:extLst>
          </p:cNvPr>
          <p:cNvSpPr>
            <a:spLocks noGrp="1"/>
          </p:cNvSpPr>
          <p:nvPr>
            <p:ph type="title"/>
          </p:nvPr>
        </p:nvSpPr>
        <p:spPr>
          <a:xfrm>
            <a:off x="0" y="152400"/>
            <a:ext cx="9144000" cy="1219200"/>
          </a:xfrm>
        </p:spPr>
        <p:txBody>
          <a:bodyPr/>
          <a:lstStyle/>
          <a:p>
            <a:r>
              <a:rPr lang="en-US" altLang="en-US" dirty="0">
                <a:solidFill>
                  <a:schemeClr val="tx1"/>
                </a:solidFill>
                <a:latin typeface="Arial" panose="020B0604020202020204" pitchFamily="34" charset="0"/>
                <a:cs typeface="Arial" panose="020B0604020202020204" pitchFamily="34" charset="0"/>
              </a:rPr>
              <a:t>Elevated [Ca</a:t>
            </a:r>
            <a:r>
              <a:rPr lang="en-US" altLang="en-US" baseline="30000" dirty="0">
                <a:solidFill>
                  <a:schemeClr val="tx1"/>
                </a:solidFill>
                <a:latin typeface="Arial" panose="020B0604020202020204" pitchFamily="34" charset="0"/>
                <a:cs typeface="Arial" panose="020B0604020202020204" pitchFamily="34" charset="0"/>
              </a:rPr>
              <a:t>2+</a:t>
            </a:r>
            <a:r>
              <a:rPr lang="en-US" altLang="en-US" dirty="0">
                <a:solidFill>
                  <a:schemeClr val="tx1"/>
                </a:solidFill>
                <a:latin typeface="Arial" panose="020B0604020202020204" pitchFamily="34" charset="0"/>
                <a:cs typeface="Arial" panose="020B0604020202020204" pitchFamily="34" charset="0"/>
              </a:rPr>
              <a:t>] and Diacylglycerol Activate Protein Kinase C (PKC)</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54025" y="1828800"/>
            <a:ext cx="8235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protein kinase C (PKC) </a:t>
            </a:r>
            <a:r>
              <a:rPr lang="en-US" sz="2400" dirty="0">
                <a:latin typeface="Arial" panose="020B0604020202020204" pitchFamily="34" charset="0"/>
                <a:cs typeface="Arial" panose="020B0604020202020204" pitchFamily="34" charset="0"/>
              </a:rPr>
              <a:t>= binds and phosphorylates proteins that contain a PKC consensus sequence</a:t>
            </a:r>
          </a:p>
          <a:p>
            <a:pPr lvl="1"/>
            <a:r>
              <a:rPr lang="en-US" sz="2400" dirty="0">
                <a:latin typeface="Arial" panose="020B0604020202020204" pitchFamily="34" charset="0"/>
                <a:cs typeface="Arial" panose="020B0604020202020204" pitchFamily="34" charset="0"/>
              </a:rPr>
              <a:t>several known isozymes exist</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483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1B41-4E32-4A42-AA44-4EEF28C014E5}"/>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Proposed Mechanism of Action of the IP</a:t>
            </a:r>
            <a:r>
              <a:rPr lang="en-US" altLang="en-US" baseline="-25000" dirty="0">
                <a:solidFill>
                  <a:schemeClr val="tx1"/>
                </a:solidFill>
                <a:latin typeface="Arial" panose="020B0604020202020204" pitchFamily="34" charset="0"/>
                <a:cs typeface="Arial" panose="020B0604020202020204" pitchFamily="34" charset="0"/>
              </a:rPr>
              <a:t>3</a:t>
            </a:r>
            <a:r>
              <a:rPr lang="en-US" altLang="en-US" dirty="0">
                <a:solidFill>
                  <a:schemeClr val="tx1"/>
                </a:solidFill>
                <a:latin typeface="Arial" panose="020B0604020202020204" pitchFamily="34" charset="0"/>
                <a:cs typeface="Arial" panose="020B0604020202020204" pitchFamily="34" charset="0"/>
              </a:rPr>
              <a:t>-Gated Ca</a:t>
            </a:r>
            <a:r>
              <a:rPr lang="en-US" altLang="en-US" baseline="30000" dirty="0">
                <a:solidFill>
                  <a:schemeClr val="tx1"/>
                </a:solidFill>
                <a:latin typeface="Arial" panose="020B0604020202020204" pitchFamily="34" charset="0"/>
                <a:cs typeface="Arial" panose="020B0604020202020204" pitchFamily="34" charset="0"/>
              </a:rPr>
              <a:t>2+</a:t>
            </a:r>
            <a:r>
              <a:rPr lang="en-US" altLang="en-US" dirty="0">
                <a:solidFill>
                  <a:schemeClr val="tx1"/>
                </a:solidFill>
                <a:latin typeface="Arial" panose="020B0604020202020204" pitchFamily="34" charset="0"/>
                <a:cs typeface="Arial" panose="020B0604020202020204" pitchFamily="34" charset="0"/>
              </a:rPr>
              <a:t> Channel</a:t>
            </a:r>
            <a:endParaRPr lang="en-AU" dirty="0"/>
          </a:p>
        </p:txBody>
      </p:sp>
      <p:pic>
        <p:nvPicPr>
          <p:cNvPr id="3" name="Picture 2" descr="A horizontal membrane is shown with the area above labeled as cytosol and the area below labeled as lumen. Part a shows two views of the I P subscript 3-gated C a 2 plus channel. The first view shows four similar subunits that each contain many helices in a spherical region that thins on one side to produce a curved tail. The red subunit on the left has its spherical region to the right with its tail to the left. A small piece of yellow extends up into its lower right side, where it has a small red protrusion into the green sphere to its right. Each of the pieces is similar with green at the top, blue at the right side, and yellow below. This is shown rotated 90 degrees with the yellow subunit in front. The entire structure is much wider above the membrane in the cytosol than in the part that crosses the membrane into the E R lumen. The yellow subunit has a “C”-shaped piece with a horizontal piece extending from its left side across the open region of the “C” and with a vertical piece extending down across the membrane with a small piece of the blue subunit from the right separating the yellow piece at the bottom as it emerges from the membrane. The red subunit is on the left, the green subunit is barely visible at the back, and the blue subunit is on the right. Part b shows a set of five vertical cylinders that extend through the membrane and that alternate being slightly higher or lower. The left-hand cylinder has a thread extending above with many loops. One loop above and slightly to the left has four circles labeled minus and another loop, in the center above the right side of the five vertical light red cylinders, has four circles labeled plus just above where the strand ends at N. The left-hand cylinder has a loop to the bottom of the second cylinder, which has a loop from its top to the top of the third cylinder, which has a loop from its bottom to the bottom of the fourth cylinder, which has a loop from its top to the top of the fifth cylinder, which has a loop from its bottom to a short bent light red vertical cylinder that crosses the very bottom of the membrane with a dashed arrow between it and a similar blue cylinder bent in the opposite direction. The light red bent vertical cylinder has a strand connecting it to a longer cylinder that crosses the membrane at a diagonal to emerge just above the dashed arrow below. Its top crosses the top of a similar blue cylinder extending up from the lower right. Strands from the blue and light red cylinders intertwine above them to end at C. This blue cylinder has a loop connecting to the small bent blue cylinder below, which connects to the first of five vertical cylinders arranged similarly to the light red cylinders on the left and also connected by loops above and below. The right-hand blue cylinder has a strand extending from its top that loops like the one from the left-hand light red cylinder, with similar patterns of circles with minus and plus signs. Many purple spheres labeled C a 2 plus are in the E R lumen and a dashed arrow from one points between the two small bent cylinders and into a rounded opening formed when the long light red and blue cylinders intersect. An arrow labeled I P subscript 3 end subscript R activation points right to part c. Part c shows a similar structure to the one in part c except that the small bent cylinders are now straight and vertical and the long diagonal cylinders that had intersected are now almost vertical. The strands above the long diagonal cylinders are now separate instead of intertwined. The left and right regions with circles with minus signs now each wrap around a purple C a 2 plus sphere and the regions with circles with minus signs now wrap around I P subscript 3 molecules. Each I P subscript 3 molecule has a chair conformation of a six-membered ring with an up-axial bond from the upper left vertex, an up-equatorial bond to P from the upper middle vertex, an up-equatorial bond from the upper right vertex, an up-equatorial bond to P from the lower right vertex, a down-equatorial bond to P from the lower middle vertex, and a down-equatorial bond from the lower left vertex.">
            <a:extLst>
              <a:ext uri="{FF2B5EF4-FFF2-40B4-BE49-F238E27FC236}">
                <a16:creationId xmlns:a16="http://schemas.microsoft.com/office/drawing/2014/main" id="{C97FB8C1-4B7E-B24E-BDAB-F211BF3FB380}"/>
              </a:ext>
            </a:extLst>
          </p:cNvPr>
          <p:cNvPicPr>
            <a:picLocks noChangeAspect="1"/>
          </p:cNvPicPr>
          <p:nvPr/>
        </p:nvPicPr>
        <p:blipFill>
          <a:blip r:embed="rId3"/>
          <a:stretch>
            <a:fillRect/>
          </a:stretch>
        </p:blipFill>
        <p:spPr>
          <a:xfrm>
            <a:off x="196850" y="1717548"/>
            <a:ext cx="8750300" cy="4610100"/>
          </a:xfrm>
          <a:prstGeom prst="rect">
            <a:avLst/>
          </a:prstGeom>
        </p:spPr>
      </p:pic>
    </p:spTree>
    <p:extLst>
      <p:ext uri="{BB962C8B-B14F-4D97-AF65-F5344CB8AC3E}">
        <p14:creationId xmlns:p14="http://schemas.microsoft.com/office/powerpoint/2010/main" val="9868383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6">
            <a:extLst>
              <a:ext uri="{FF2B5EF4-FFF2-40B4-BE49-F238E27FC236}">
                <a16:creationId xmlns:a16="http://schemas.microsoft.com/office/drawing/2014/main" id="{96388155-41C3-4613-B957-83E4A614E9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28800" y="402845"/>
            <a:ext cx="908383" cy="701101"/>
          </a:xfrm>
          <a:prstGeom prst="rect">
            <a:avLst/>
          </a:prstGeom>
        </p:spPr>
      </p:pic>
      <p:sp>
        <p:nvSpPr>
          <p:cNvPr id="2" name="Title 1">
            <a:extLst>
              <a:ext uri="{FF2B5EF4-FFF2-40B4-BE49-F238E27FC236}">
                <a16:creationId xmlns:a16="http://schemas.microsoft.com/office/drawing/2014/main" id="{D147AD2B-1BF9-417C-BFCF-F01C1483DF4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Ion channels gated by membrane potential or ligands are central to signaling in all cells, including bacteria, plants, and animals.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36807230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1C8A-3D73-4133-BDBA-15D16CEB0DD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Calcium Is a Second Messenger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That Is Limited in Space and Time</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76250" y="1716024"/>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unstimulated cells, cytosolic [Ca</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kept very low by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pumps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hormonal, neural, or other stimuli cause either: </a:t>
            </a:r>
          </a:p>
          <a:p>
            <a:pPr lvl="1"/>
            <a:r>
              <a:rPr lang="en-US" sz="2400" dirty="0">
                <a:latin typeface="Arial" panose="020B0604020202020204" pitchFamily="34" charset="0"/>
                <a:cs typeface="Arial" panose="020B0604020202020204" pitchFamily="34" charset="0"/>
              </a:rPr>
              <a:t>an influx of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into the cell through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channel</a:t>
            </a:r>
          </a:p>
          <a:p>
            <a:pPr lvl="1"/>
            <a:r>
              <a:rPr lang="en-US" sz="2400" dirty="0">
                <a:latin typeface="Arial" panose="020B0604020202020204" pitchFamily="34" charset="0"/>
                <a:cs typeface="Arial" panose="020B0604020202020204" pitchFamily="34" charset="0"/>
              </a:rPr>
              <a:t>the release of sequestered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into the cytosol   </a:t>
            </a:r>
          </a:p>
          <a:p>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02883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40E-D2F3-47DA-89C3-FF2277C98A7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Calmodulin (</a:t>
            </a:r>
            <a:r>
              <a:rPr lang="en-US" altLang="en-US" dirty="0" err="1">
                <a:solidFill>
                  <a:schemeClr val="tx1"/>
                </a:solidFill>
                <a:latin typeface="Arial" panose="020B0604020202020204" pitchFamily="34" charset="0"/>
                <a:cs typeface="Arial" panose="020B0604020202020204" pitchFamily="34" charset="0"/>
              </a:rPr>
              <a:t>CaM</a:t>
            </a:r>
            <a:r>
              <a:rPr lang="en-US" altLang="en-US" dirty="0">
                <a:solidFill>
                  <a:schemeClr val="tx1"/>
                </a:solidFill>
                <a:latin typeface="Arial" panose="020B0604020202020204" pitchFamily="34" charset="0"/>
                <a:cs typeface="Arial" panose="020B0604020202020204" pitchFamily="34" charset="0"/>
              </a:rPr>
              <a:t>)</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50977" y="1363662"/>
            <a:ext cx="3054223"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calmodulin (</a:t>
            </a:r>
            <a:r>
              <a:rPr lang="en-US" sz="2400" b="1" dirty="0" err="1">
                <a:latin typeface="Arial" panose="020B0604020202020204" pitchFamily="34" charset="0"/>
                <a:cs typeface="Arial" panose="020B0604020202020204" pitchFamily="34" charset="0"/>
              </a:rPr>
              <a:t>CaM</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acidic protein that undergoes a conformational changes when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binds</a:t>
            </a:r>
          </a:p>
          <a:p>
            <a:pPr lvl="1"/>
            <a:r>
              <a:rPr lang="en-US" sz="2400" dirty="0">
                <a:latin typeface="Arial" panose="020B0604020202020204" pitchFamily="34" charset="0"/>
                <a:cs typeface="Arial" panose="020B0604020202020204" pitchFamily="34" charset="0"/>
              </a:rPr>
              <a:t>associates with a variety of proteins and modulates their activities </a:t>
            </a:r>
          </a:p>
          <a:p>
            <a:pPr marL="533400" lvl="1" indent="0">
              <a:buNone/>
            </a:pPr>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hree-part figure shows a ribbon model of the crystal structure of calmodulin with four occupied high-affinity C a 2 plus binding sites, part b with ribbon models showing the interaction between calmodulin and calmodulin-dependent protein kinase, and part c showing the helix-loop-helix motif called E F hand that contains the C a 2 plus binding sites.">
            <a:extLst>
              <a:ext uri="{FF2B5EF4-FFF2-40B4-BE49-F238E27FC236}">
                <a16:creationId xmlns:a16="http://schemas.microsoft.com/office/drawing/2014/main" id="{39E67563-A8F0-AC46-B06F-310BA089F938}"/>
              </a:ext>
            </a:extLst>
          </p:cNvPr>
          <p:cNvPicPr>
            <a:picLocks noChangeAspect="1"/>
          </p:cNvPicPr>
          <p:nvPr/>
        </p:nvPicPr>
        <p:blipFill>
          <a:blip r:embed="rId3"/>
          <a:stretch>
            <a:fillRect/>
          </a:stretch>
        </p:blipFill>
        <p:spPr>
          <a:xfrm>
            <a:off x="3657600" y="1363662"/>
            <a:ext cx="5319855" cy="5086350"/>
          </a:xfrm>
          <a:prstGeom prst="rect">
            <a:avLst/>
          </a:prstGeom>
        </p:spPr>
      </p:pic>
    </p:spTree>
    <p:extLst>
      <p:ext uri="{BB962C8B-B14F-4D97-AF65-F5344CB8AC3E}">
        <p14:creationId xmlns:p14="http://schemas.microsoft.com/office/powerpoint/2010/main" val="16793846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DF23-5053-4A46-88BF-865AD288AB14}"/>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Many Enzymes Are Modulated by Ca</a:t>
            </a:r>
            <a:r>
              <a:rPr lang="en-US" baseline="30000" dirty="0">
                <a:solidFill>
                  <a:schemeClr val="tx1"/>
                </a:solidFill>
                <a:latin typeface="Arial" panose="020B0604020202020204" pitchFamily="34" charset="0"/>
                <a:cs typeface="Arial" panose="020B0604020202020204" pitchFamily="34" charset="0"/>
              </a:rPr>
              <a:t>2+ </a:t>
            </a:r>
            <a:r>
              <a:rPr lang="en-US" dirty="0">
                <a:solidFill>
                  <a:schemeClr val="tx1"/>
                </a:solidFill>
                <a:latin typeface="Arial" panose="020B0604020202020204" pitchFamily="34" charset="0"/>
                <a:cs typeface="Arial" panose="020B0604020202020204" pitchFamily="34" charset="0"/>
              </a:rPr>
              <a:t>Through Calmodulin</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191783" y="1600200"/>
            <a:ext cx="4245293"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/c</a:t>
            </a:r>
            <a:r>
              <a:rPr lang="en-US" altLang="en-US" sz="2400" b="1" dirty="0">
                <a:latin typeface="Arial" panose="020B0604020202020204" pitchFamily="34" charset="0"/>
                <a:cs typeface="Arial" panose="020B0604020202020204" pitchFamily="34" charset="0"/>
              </a:rPr>
              <a:t>almodulin-dependent protein kinases (</a:t>
            </a:r>
            <a:r>
              <a:rPr lang="en-US" altLang="en-US" sz="2400" b="1" dirty="0" err="1">
                <a:latin typeface="Arial" panose="020B0604020202020204" pitchFamily="34" charset="0"/>
                <a:cs typeface="Arial" panose="020B0604020202020204" pitchFamily="34" charset="0"/>
              </a:rPr>
              <a:t>CaM</a:t>
            </a:r>
            <a:r>
              <a:rPr lang="en-US" altLang="en-US" sz="2400" b="1" dirty="0">
                <a:latin typeface="Arial" panose="020B0604020202020204" pitchFamily="34" charset="0"/>
                <a:cs typeface="Arial" panose="020B0604020202020204" pitchFamily="34" charset="0"/>
              </a:rPr>
              <a:t> kinases) </a:t>
            </a:r>
            <a:r>
              <a:rPr lang="en-US" sz="2400" dirty="0">
                <a:latin typeface="Arial" panose="020B0604020202020204" pitchFamily="34" charset="0"/>
                <a:cs typeface="Arial" panose="020B0604020202020204" pitchFamily="34" charset="0"/>
              </a:rPr>
              <a:t>= phosphorylates target enzymes following activation by Ca</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-bound calmodulin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calmodulin is a regulatory subunit of phosphorylase </a:t>
            </a:r>
            <a:r>
              <a:rPr lang="en-US" sz="2400" i="1" dirty="0">
                <a:latin typeface="Arial" panose="020B0604020202020204" pitchFamily="34" charset="0"/>
                <a:cs typeface="Arial" panose="020B0604020202020204" pitchFamily="34" charset="0"/>
              </a:rPr>
              <a:t>b </a:t>
            </a:r>
            <a:r>
              <a:rPr lang="en-US" sz="2400" dirty="0">
                <a:latin typeface="Arial" panose="020B0604020202020204" pitchFamily="34" charset="0"/>
                <a:cs typeface="Arial" panose="020B0604020202020204" pitchFamily="34" charset="0"/>
              </a:rPr>
              <a:t>kinase of muscle, which is activated by Ca</a:t>
            </a:r>
            <a:r>
              <a:rPr lang="en-US" sz="2400" baseline="30000" dirty="0">
                <a:latin typeface="Arial" panose="020B0604020202020204" pitchFamily="34" charset="0"/>
                <a:cs typeface="Arial" panose="020B0604020202020204" pitchFamily="34" charset="0"/>
              </a:rPr>
              <a:t>2+</a:t>
            </a:r>
            <a:br>
              <a:rPr lang="en-US" dirty="0"/>
            </a:br>
            <a:endParaRPr lang="en-US" sz="2000" dirty="0"/>
          </a:p>
          <a:p>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5E0D88F2-477C-4B0B-97EF-32FFAF9C41A6}"/>
              </a:ext>
            </a:extLst>
          </p:cNvPr>
          <p:cNvSpPr txBox="1"/>
          <p:nvPr/>
        </p:nvSpPr>
        <p:spPr>
          <a:xfrm>
            <a:off x="4544457" y="1906891"/>
            <a:ext cx="4245293"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12-5 Some Proteins Regulated by Ca</a:t>
            </a:r>
            <a:r>
              <a:rPr lang="en-US" sz="2000" b="1" baseline="30000" dirty="0">
                <a:solidFill>
                  <a:schemeClr val="bg1"/>
                </a:solidFill>
              </a:rPr>
              <a:t>2+ </a:t>
            </a:r>
            <a:r>
              <a:rPr lang="en-US" sz="2000" b="1" dirty="0">
                <a:solidFill>
                  <a:schemeClr val="bg1"/>
                </a:solidFill>
              </a:rPr>
              <a:t>and Calmodulin</a:t>
            </a:r>
          </a:p>
        </p:txBody>
      </p:sp>
      <p:graphicFrame>
        <p:nvGraphicFramePr>
          <p:cNvPr id="3" name="Table 2">
            <a:extLst>
              <a:ext uri="{FF2B5EF4-FFF2-40B4-BE49-F238E27FC236}">
                <a16:creationId xmlns:a16="http://schemas.microsoft.com/office/drawing/2014/main" id="{602992D5-BFC7-46C3-A044-5FA9A71FAE1F}"/>
              </a:ext>
            </a:extLst>
          </p:cNvPr>
          <p:cNvGraphicFramePr>
            <a:graphicFrameLocks noGrp="1"/>
          </p:cNvGraphicFramePr>
          <p:nvPr>
            <p:extLst>
              <p:ext uri="{D42A27DB-BD31-4B8C-83A1-F6EECF244321}">
                <p14:modId xmlns:p14="http://schemas.microsoft.com/office/powerpoint/2010/main" val="2305960125"/>
              </p:ext>
            </p:extLst>
          </p:nvPr>
        </p:nvGraphicFramePr>
        <p:xfrm>
          <a:off x="4544458" y="2619260"/>
          <a:ext cx="4245293" cy="4114800"/>
        </p:xfrm>
        <a:graphic>
          <a:graphicData uri="http://schemas.openxmlformats.org/drawingml/2006/table">
            <a:tbl>
              <a:tblPr firstRow="1" bandRow="1">
                <a:tableStyleId>{5C22544A-7EE6-4342-B048-85BDC9FD1C3A}</a:tableStyleId>
              </a:tblPr>
              <a:tblGrid>
                <a:gridCol w="4245293">
                  <a:extLst>
                    <a:ext uri="{9D8B030D-6E8A-4147-A177-3AD203B41FA5}">
                      <a16:colId xmlns:a16="http://schemas.microsoft.com/office/drawing/2014/main" val="2410450196"/>
                    </a:ext>
                  </a:extLst>
                </a:gridCol>
              </a:tblGrid>
              <a:tr h="228600">
                <a:tc>
                  <a:txBody>
                    <a:bodyPr/>
                    <a:lstStyle/>
                    <a:p>
                      <a:r>
                        <a:rPr lang="en-US" sz="1200" b="0" dirty="0">
                          <a:solidFill>
                            <a:schemeClr val="tx1"/>
                          </a:solidFill>
                        </a:rPr>
                        <a:t>Adenylyl cyclase (brain)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5333144"/>
                  </a:ext>
                </a:extLst>
              </a:tr>
              <a:tr h="182880">
                <a:tc>
                  <a:txBody>
                    <a:bodyPr/>
                    <a:lstStyle/>
                    <a:p>
                      <a:r>
                        <a:rPr lang="en-US" sz="1200" b="0" dirty="0">
                          <a:solidFill>
                            <a:schemeClr val="tx1"/>
                          </a:solidFill>
                        </a:rPr>
                        <a:t>Ca</a:t>
                      </a:r>
                      <a:r>
                        <a:rPr lang="en-US" sz="1200" b="0" baseline="30000" dirty="0">
                          <a:solidFill>
                            <a:schemeClr val="tx1"/>
                          </a:solidFill>
                        </a:rPr>
                        <a:t>2+</a:t>
                      </a:r>
                      <a:r>
                        <a:rPr lang="en-US" sz="1200" b="0" dirty="0">
                          <a:solidFill>
                            <a:schemeClr val="tx1"/>
                          </a:solidFill>
                        </a:rPr>
                        <a:t>/calmodulin-dependent protein kinases (</a:t>
                      </a:r>
                      <a:r>
                        <a:rPr lang="en-US" sz="1200" b="0" dirty="0" err="1">
                          <a:solidFill>
                            <a:schemeClr val="tx1"/>
                          </a:solidFill>
                        </a:rPr>
                        <a:t>CaM</a:t>
                      </a:r>
                      <a:r>
                        <a:rPr lang="en-US" sz="1200" b="0" dirty="0">
                          <a:solidFill>
                            <a:schemeClr val="tx1"/>
                          </a:solidFill>
                        </a:rPr>
                        <a:t> kinases I to IV)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16880763"/>
                  </a:ext>
                </a:extLst>
              </a:tr>
              <a:tr h="213360">
                <a:tc>
                  <a:txBody>
                    <a:bodyPr/>
                    <a:lstStyle/>
                    <a:p>
                      <a:r>
                        <a:rPr lang="en-US" sz="1200" b="0" dirty="0">
                          <a:solidFill>
                            <a:schemeClr val="tx1"/>
                          </a:solidFill>
                        </a:rPr>
                        <a:t>Ca</a:t>
                      </a:r>
                      <a:r>
                        <a:rPr lang="en-US" sz="1200" b="0" baseline="30000" dirty="0">
                          <a:solidFill>
                            <a:schemeClr val="tx1"/>
                          </a:solidFill>
                        </a:rPr>
                        <a:t>2+</a:t>
                      </a:r>
                      <a:r>
                        <a:rPr lang="en-US" sz="1200" b="0" dirty="0">
                          <a:solidFill>
                            <a:schemeClr val="tx1"/>
                          </a:solidFill>
                        </a:rPr>
                        <a:t>-dependent Na</a:t>
                      </a:r>
                      <a:r>
                        <a:rPr lang="en-US" sz="1200" b="0" baseline="30000" dirty="0">
                          <a:solidFill>
                            <a:schemeClr val="tx1"/>
                          </a:solidFill>
                        </a:rPr>
                        <a:t>+</a:t>
                      </a:r>
                      <a:r>
                        <a:rPr lang="en-US" sz="1200" b="0" dirty="0">
                          <a:solidFill>
                            <a:schemeClr val="tx1"/>
                          </a:solidFill>
                        </a:rPr>
                        <a:t> channel (</a:t>
                      </a:r>
                      <a:r>
                        <a:rPr lang="en-US" sz="1200" b="0" i="1" dirty="0">
                          <a:solidFill>
                            <a:schemeClr val="tx1"/>
                          </a:solidFill>
                        </a:rPr>
                        <a:t>Paramecium</a:t>
                      </a:r>
                      <a:r>
                        <a:rPr lang="en-US" sz="120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7380376"/>
                  </a:ext>
                </a:extLst>
              </a:tr>
              <a:tr h="167640">
                <a:tc>
                  <a:txBody>
                    <a:bodyPr/>
                    <a:lstStyle/>
                    <a:p>
                      <a:r>
                        <a:rPr lang="en-US" sz="1200" b="0" dirty="0">
                          <a:solidFill>
                            <a:schemeClr val="tx1"/>
                          </a:solidFill>
                        </a:rPr>
                        <a:t>Ca</a:t>
                      </a:r>
                      <a:r>
                        <a:rPr lang="en-US" sz="1200" b="0" baseline="30000" dirty="0">
                          <a:solidFill>
                            <a:schemeClr val="tx1"/>
                          </a:solidFill>
                        </a:rPr>
                        <a:t>2+</a:t>
                      </a:r>
                      <a:r>
                        <a:rPr lang="en-US" sz="1200" b="0" dirty="0">
                          <a:solidFill>
                            <a:schemeClr val="tx1"/>
                          </a:solidFill>
                        </a:rPr>
                        <a:t>-release channel of sarcoplasmic reticulum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2744"/>
                  </a:ext>
                </a:extLst>
              </a:tr>
              <a:tr h="198120">
                <a:tc>
                  <a:txBody>
                    <a:bodyPr/>
                    <a:lstStyle/>
                    <a:p>
                      <a:r>
                        <a:rPr lang="en-US" sz="1200" b="0" dirty="0">
                          <a:solidFill>
                            <a:schemeClr val="tx1"/>
                          </a:solidFill>
                        </a:rPr>
                        <a:t>Calcineurin (phosphoprotein phosphatase 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3476518"/>
                  </a:ext>
                </a:extLst>
              </a:tr>
              <a:tr h="182880">
                <a:tc>
                  <a:txBody>
                    <a:bodyPr/>
                    <a:lstStyle/>
                    <a:p>
                      <a:r>
                        <a:rPr lang="en-US" sz="1200" b="0" dirty="0">
                          <a:solidFill>
                            <a:schemeClr val="tx1"/>
                          </a:solidFill>
                        </a:rPr>
                        <a:t>cAMP phosphodiesterase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5216164"/>
                  </a:ext>
                </a:extLst>
              </a:tr>
              <a:tr h="0">
                <a:tc>
                  <a:txBody>
                    <a:bodyPr/>
                    <a:lstStyle/>
                    <a:p>
                      <a:r>
                        <a:rPr lang="en-US" sz="1200" b="0" dirty="0">
                          <a:solidFill>
                            <a:schemeClr val="tx1"/>
                          </a:solidFill>
                        </a:rPr>
                        <a:t>cAMP-gated olfactory channel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6321975"/>
                  </a:ext>
                </a:extLst>
              </a:tr>
              <a:tr h="152400">
                <a:tc>
                  <a:txBody>
                    <a:bodyPr/>
                    <a:lstStyle/>
                    <a:p>
                      <a:r>
                        <a:rPr lang="en-US" sz="1200" b="0" dirty="0">
                          <a:solidFill>
                            <a:schemeClr val="tx1"/>
                          </a:solidFill>
                        </a:rPr>
                        <a:t>cGMP-gated Na</a:t>
                      </a:r>
                      <a:r>
                        <a:rPr lang="en-US" sz="1200" b="0" baseline="30000" dirty="0">
                          <a:solidFill>
                            <a:schemeClr val="tx1"/>
                          </a:solidFill>
                        </a:rPr>
                        <a:t>+</a:t>
                      </a:r>
                      <a:r>
                        <a:rPr lang="en-US" sz="1200" b="0" dirty="0">
                          <a:solidFill>
                            <a:schemeClr val="tx1"/>
                          </a:solidFill>
                        </a:rPr>
                        <a:t>, Ca</a:t>
                      </a:r>
                      <a:r>
                        <a:rPr lang="en-US" sz="1200" b="0" baseline="30000" dirty="0">
                          <a:solidFill>
                            <a:schemeClr val="tx1"/>
                          </a:solidFill>
                        </a:rPr>
                        <a:t>2+</a:t>
                      </a:r>
                      <a:r>
                        <a:rPr lang="en-US" sz="1200" b="0" dirty="0">
                          <a:solidFill>
                            <a:schemeClr val="tx1"/>
                          </a:solidFill>
                        </a:rPr>
                        <a:t> channels (rod and cone cells)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6458932"/>
                  </a:ext>
                </a:extLst>
              </a:tr>
              <a:tr h="243840">
                <a:tc>
                  <a:txBody>
                    <a:bodyPr/>
                    <a:lstStyle/>
                    <a:p>
                      <a:r>
                        <a:rPr lang="en-US" sz="1200" b="0" dirty="0">
                          <a:solidFill>
                            <a:schemeClr val="tx1"/>
                          </a:solidFill>
                        </a:rPr>
                        <a:t>Glutamate decarboxylase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1502687"/>
                  </a:ext>
                </a:extLst>
              </a:tr>
              <a:tr h="121920">
                <a:tc>
                  <a:txBody>
                    <a:bodyPr/>
                    <a:lstStyle/>
                    <a:p>
                      <a:r>
                        <a:rPr lang="en-US" sz="1200" b="0" dirty="0">
                          <a:solidFill>
                            <a:schemeClr val="tx1"/>
                          </a:solidFill>
                        </a:rPr>
                        <a:t>Myosin light-chain kinases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4739911"/>
                  </a:ext>
                </a:extLst>
              </a:tr>
              <a:tr h="152400">
                <a:tc>
                  <a:txBody>
                    <a:bodyPr/>
                    <a:lstStyle/>
                    <a:p>
                      <a:r>
                        <a:rPr lang="en-US" sz="1200" b="0" dirty="0">
                          <a:solidFill>
                            <a:schemeClr val="tx1"/>
                          </a:solidFill>
                        </a:rPr>
                        <a:t>NAD</a:t>
                      </a:r>
                      <a:r>
                        <a:rPr lang="en-US" sz="1200" b="0" baseline="30000" dirty="0">
                          <a:solidFill>
                            <a:schemeClr val="tx1"/>
                          </a:solidFill>
                        </a:rPr>
                        <a:t>+</a:t>
                      </a:r>
                      <a:r>
                        <a:rPr lang="en-US" sz="1200" b="0" dirty="0">
                          <a:solidFill>
                            <a:schemeClr val="tx1"/>
                          </a:solidFill>
                        </a:rPr>
                        <a:t> 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1280018"/>
                  </a:ext>
                </a:extLst>
              </a:tr>
              <a:tr h="182880">
                <a:tc>
                  <a:txBody>
                    <a:bodyPr/>
                    <a:lstStyle/>
                    <a:p>
                      <a:r>
                        <a:rPr lang="en-US" sz="1200" b="0" dirty="0">
                          <a:solidFill>
                            <a:schemeClr val="tx1"/>
                          </a:solidFill>
                        </a:rPr>
                        <a:t>Nitric oxide synthase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7143974"/>
                  </a:ext>
                </a:extLst>
              </a:tr>
              <a:tr h="213360">
                <a:tc>
                  <a:txBody>
                    <a:bodyPr/>
                    <a:lstStyle/>
                    <a:p>
                      <a:r>
                        <a:rPr lang="en-US" sz="1200" b="0" dirty="0">
                          <a:solidFill>
                            <a:schemeClr val="tx1"/>
                          </a:solidFill>
                        </a:rPr>
                        <a:t>Phosphatidylinositol 2-kinase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5399897"/>
                  </a:ext>
                </a:extLst>
              </a:tr>
              <a:tr h="243840">
                <a:tc>
                  <a:txBody>
                    <a:bodyPr/>
                    <a:lstStyle/>
                    <a:p>
                      <a:r>
                        <a:rPr lang="en-US" sz="1200" b="0" dirty="0">
                          <a:solidFill>
                            <a:schemeClr val="tx1"/>
                          </a:solidFill>
                        </a:rPr>
                        <a:t>Plasma membrane Ca</a:t>
                      </a:r>
                      <a:r>
                        <a:rPr lang="en-US" sz="1200" b="0" baseline="30000" dirty="0">
                          <a:solidFill>
                            <a:schemeClr val="tx1"/>
                          </a:solidFill>
                        </a:rPr>
                        <a:t>2+ </a:t>
                      </a:r>
                      <a:r>
                        <a:rPr lang="en-US" sz="1200" b="0" dirty="0">
                          <a:solidFill>
                            <a:schemeClr val="tx1"/>
                          </a:solidFill>
                        </a:rPr>
                        <a:t>ATPase (Ca</a:t>
                      </a:r>
                      <a:r>
                        <a:rPr lang="en-US" sz="1200" b="0" baseline="30000" dirty="0">
                          <a:solidFill>
                            <a:schemeClr val="tx1"/>
                          </a:solidFill>
                        </a:rPr>
                        <a:t>2+ </a:t>
                      </a:r>
                      <a:r>
                        <a:rPr lang="en-US" sz="1200" b="0" dirty="0">
                          <a:solidFill>
                            <a:schemeClr val="tx1"/>
                          </a:solidFill>
                        </a:rPr>
                        <a:t>pump)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6557104"/>
                  </a:ext>
                </a:extLst>
              </a:tr>
              <a:tr h="121920">
                <a:tc>
                  <a:txBody>
                    <a:bodyPr/>
                    <a:lstStyle/>
                    <a:p>
                      <a:r>
                        <a:rPr lang="en-US" sz="1200" b="0" dirty="0">
                          <a:solidFill>
                            <a:schemeClr val="tx1"/>
                          </a:solidFill>
                        </a:rPr>
                        <a:t>RNA helicase (p68)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055812"/>
                  </a:ext>
                </a:extLst>
              </a:tr>
            </a:tbl>
          </a:graphicData>
        </a:graphic>
      </p:graphicFrame>
    </p:spTree>
    <p:extLst>
      <p:ext uri="{BB962C8B-B14F-4D97-AF65-F5344CB8AC3E}">
        <p14:creationId xmlns:p14="http://schemas.microsoft.com/office/powerpoint/2010/main" val="2497038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7DD8F-0CB5-4783-910F-05A3C96B746D}"/>
              </a:ext>
            </a:extLst>
          </p:cNvPr>
          <p:cNvSpPr>
            <a:spLocks noGrp="1"/>
          </p:cNvSpPr>
          <p:nvPr>
            <p:ph type="title"/>
          </p:nvPr>
        </p:nvSpPr>
        <p:spPr>
          <a:xfrm>
            <a:off x="0" y="152400"/>
            <a:ext cx="9144000" cy="1219200"/>
          </a:xfrm>
        </p:spPr>
        <p:txBody>
          <a:bodyPr/>
          <a:lstStyle/>
          <a:p>
            <a:r>
              <a:rPr lang="en-US" dirty="0">
                <a:solidFill>
                  <a:schemeClr val="tx1"/>
                </a:solidFill>
                <a:latin typeface="Arial" panose="020B0604020202020204" pitchFamily="34" charset="0"/>
                <a:cs typeface="Arial" panose="020B0604020202020204" pitchFamily="34" charset="0"/>
              </a:rPr>
              <a:t>Extracellular Signals Trigger Oscillating Intracellular [Ca</a:t>
            </a:r>
            <a:r>
              <a:rPr lang="en-US" baseline="30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a:t>
            </a:r>
            <a:r>
              <a:rPr lang="en-US" baseline="30000"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Levels</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81000" y="1752600"/>
            <a:ext cx="46850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mechanism underlying oscillations likely entails feedback regulation by Ca</a:t>
            </a:r>
            <a:r>
              <a:rPr lang="en-US" sz="2400" baseline="30000" dirty="0">
                <a:latin typeface="Arial" panose="020B0604020202020204" pitchFamily="34" charset="0"/>
                <a:cs typeface="Arial" panose="020B0604020202020204" pitchFamily="34" charset="0"/>
              </a:rPr>
              <a:t>2+</a:t>
            </a:r>
            <a:br>
              <a:rPr lang="en-US" dirty="0"/>
            </a:br>
            <a:endParaRPr lang="en-US" sz="2000" dirty="0"/>
          </a:p>
          <a:p>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wo-part figure shows the appearance of thymus cells stimulated with extracellular A T P, dyed with fura, and viewed using fluorescence microscopy in part a and a graph of cytosolic [C a 2 plus] (n M) plotted against time (s) in part b.">
            <a:extLst>
              <a:ext uri="{FF2B5EF4-FFF2-40B4-BE49-F238E27FC236}">
                <a16:creationId xmlns:a16="http://schemas.microsoft.com/office/drawing/2014/main" id="{E2DFE68F-4E52-B344-AF95-7FDA67CE8931}"/>
              </a:ext>
            </a:extLst>
          </p:cNvPr>
          <p:cNvPicPr>
            <a:picLocks noChangeAspect="1"/>
          </p:cNvPicPr>
          <p:nvPr/>
        </p:nvPicPr>
        <p:blipFill>
          <a:blip r:embed="rId3"/>
          <a:stretch>
            <a:fillRect/>
          </a:stretch>
        </p:blipFill>
        <p:spPr>
          <a:xfrm>
            <a:off x="5257800" y="1511809"/>
            <a:ext cx="3184963" cy="5121275"/>
          </a:xfrm>
          <a:prstGeom prst="rect">
            <a:avLst/>
          </a:prstGeom>
        </p:spPr>
      </p:pic>
    </p:spTree>
    <p:extLst>
      <p:ext uri="{BB962C8B-B14F-4D97-AF65-F5344CB8AC3E}">
        <p14:creationId xmlns:p14="http://schemas.microsoft.com/office/powerpoint/2010/main" val="3696355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92383-3D3B-44C8-98E6-CEA5A385CE8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GPCRs in Vision, Olfaction, and Gustation</a:t>
            </a:r>
            <a:endParaRPr lang="en-AU" dirty="0"/>
          </a:p>
        </p:txBody>
      </p:sp>
    </p:spTree>
    <p:extLst>
      <p:ext uri="{BB962C8B-B14F-4D97-AF65-F5344CB8AC3E}">
        <p14:creationId xmlns:p14="http://schemas.microsoft.com/office/powerpoint/2010/main" val="6048816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5E65-5ACB-4940-B611-5822D1FD250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Vertebrate Eye Uses Classic GPCR Mechanisms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76250" y="1716024"/>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rhodopsin </a:t>
            </a:r>
            <a:r>
              <a:rPr lang="en-US" sz="2400" dirty="0">
                <a:latin typeface="Arial" panose="020B0604020202020204" pitchFamily="34" charset="0"/>
                <a:cs typeface="Arial" panose="020B0604020202020204" pitchFamily="34" charset="0"/>
              </a:rPr>
              <a:t>= a GPCR in the disk membranes of rod cells of the vertebrate eye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opsin </a:t>
            </a:r>
            <a:r>
              <a:rPr lang="en-US" sz="2400" dirty="0">
                <a:latin typeface="Arial" panose="020B0604020202020204" pitchFamily="34" charset="0"/>
                <a:cs typeface="Arial" panose="020B0604020202020204" pitchFamily="34" charset="0"/>
              </a:rPr>
              <a:t>= the protein component of rhodopsin</a:t>
            </a:r>
          </a:p>
          <a:p>
            <a:pPr lvl="1"/>
            <a:r>
              <a:rPr lang="en-US" sz="2400" dirty="0">
                <a:latin typeface="Arial" panose="020B0604020202020204" pitchFamily="34" charset="0"/>
                <a:cs typeface="Arial" panose="020B0604020202020204" pitchFamily="34" charset="0"/>
              </a:rPr>
              <a:t>covalently attached to the light-absorbing pigment (</a:t>
            </a:r>
            <a:r>
              <a:rPr lang="en-US" sz="2400" dirty="0" err="1">
                <a:latin typeface="Arial" panose="020B0604020202020204" pitchFamily="34" charset="0"/>
                <a:cs typeface="Arial" panose="020B0604020202020204" pitchFamily="34" charset="0"/>
              </a:rPr>
              <a:t>chromosphore</a:t>
            </a:r>
            <a:r>
              <a:rPr lang="en-US" sz="2400" dirty="0">
                <a:latin typeface="Arial" panose="020B0604020202020204" pitchFamily="34" charset="0"/>
                <a:cs typeface="Arial" panose="020B0604020202020204" pitchFamily="34" charset="0"/>
              </a:rPr>
              <a:t>) 11-</a:t>
            </a:r>
            <a:r>
              <a:rPr lang="en-US" sz="2400" i="1" dirty="0">
                <a:latin typeface="Arial" panose="020B0604020202020204" pitchFamily="34" charset="0"/>
                <a:cs typeface="Arial" panose="020B0604020202020204" pitchFamily="34" charset="0"/>
              </a:rPr>
              <a:t>cis</a:t>
            </a:r>
            <a:r>
              <a:rPr lang="en-US" sz="2400" dirty="0">
                <a:latin typeface="Arial" panose="020B0604020202020204" pitchFamily="34" charset="0"/>
                <a:cs typeface="Arial" panose="020B0604020202020204" pitchFamily="34" charset="0"/>
              </a:rPr>
              <a:t>-retinal  </a:t>
            </a:r>
          </a:p>
          <a:p>
            <a:pPr marL="50800" indent="0">
              <a:buNone/>
            </a:pPr>
            <a:endParaRPr lang="en-US" sz="2400" dirty="0"/>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7630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7">
            <a:extLst>
              <a:ext uri="{FF2B5EF4-FFF2-40B4-BE49-F238E27FC236}">
                <a16:creationId xmlns:a16="http://schemas.microsoft.com/office/drawing/2014/main" id="{F6B7E83E-1F37-4196-852B-B4E8D4B668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18968" y="398430"/>
            <a:ext cx="944962" cy="701101"/>
          </a:xfrm>
          <a:prstGeom prst="rect">
            <a:avLst/>
          </a:prstGeom>
        </p:spPr>
      </p:pic>
      <p:sp>
        <p:nvSpPr>
          <p:cNvPr id="2" name="Title 1">
            <a:extLst>
              <a:ext uri="{FF2B5EF4-FFF2-40B4-BE49-F238E27FC236}">
                <a16:creationId xmlns:a16="http://schemas.microsoft.com/office/drawing/2014/main" id="{25021014-A2E7-44BE-878A-4B0709C9D6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7</a:t>
            </a:r>
            <a:r>
              <a:rPr lang="en-US" altLang="en-US" sz="2000" b="0" dirty="0">
                <a:solidFill>
                  <a:srgbClr val="1D6E7D"/>
                </a:solidFill>
                <a:latin typeface="Arial" panose="020B0604020202020204" pitchFamily="34" charset="0"/>
                <a:cs typeface="Arial" panose="020B0604020202020204" pitchFamily="34" charset="0"/>
              </a:rPr>
              <a:t> (1 of 2)</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Some hormone signals act inside the cell, not at the plasma membrane, forming complexes with specific receptor proteins that regulate gene expression. </a:t>
            </a: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25481277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393E4-8C41-432F-979A-E3598AFB5A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Photon Absorption by Rhodopsin</a:t>
            </a:r>
            <a:endParaRPr lang="en-AU" dirty="0"/>
          </a:p>
        </p:txBody>
      </p:sp>
      <p:pic>
        <p:nvPicPr>
          <p:cNvPr id="3" name="Picture 2" descr="A figure shows the molecular consequences of photon absorption by rhodopsin with 5 steps of excitation, two steps of post-illumination recovery, and two steps of adaptation.">
            <a:extLst>
              <a:ext uri="{FF2B5EF4-FFF2-40B4-BE49-F238E27FC236}">
                <a16:creationId xmlns:a16="http://schemas.microsoft.com/office/drawing/2014/main" id="{3DA534FC-170A-7947-8726-231012AF9A1A}"/>
              </a:ext>
            </a:extLst>
          </p:cNvPr>
          <p:cNvPicPr>
            <a:picLocks noChangeAspect="1"/>
          </p:cNvPicPr>
          <p:nvPr/>
        </p:nvPicPr>
        <p:blipFill>
          <a:blip r:embed="rId3"/>
          <a:stretch>
            <a:fillRect/>
          </a:stretch>
        </p:blipFill>
        <p:spPr>
          <a:xfrm>
            <a:off x="1233683" y="1371600"/>
            <a:ext cx="6676633" cy="5068039"/>
          </a:xfrm>
          <a:prstGeom prst="rect">
            <a:avLst/>
          </a:prstGeom>
        </p:spPr>
      </p:pic>
    </p:spTree>
    <p:extLst>
      <p:ext uri="{BB962C8B-B14F-4D97-AF65-F5344CB8AC3E}">
        <p14:creationId xmlns:p14="http://schemas.microsoft.com/office/powerpoint/2010/main" val="33784581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13F14-0D28-48AC-8AD3-1B96CDDD3A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Rhodopsin Kinase and </a:t>
            </a:r>
            <a:r>
              <a:rPr lang="en-US" dirty="0" err="1">
                <a:solidFill>
                  <a:schemeClr val="tx1"/>
                </a:solidFill>
                <a:latin typeface="Arial" panose="020B0604020202020204" pitchFamily="34" charset="0"/>
                <a:cs typeface="Arial" panose="020B0604020202020204" pitchFamily="34" charset="0"/>
              </a:rPr>
              <a:t>Arrestin</a:t>
            </a:r>
            <a:r>
              <a:rPr lang="en-US" dirty="0">
                <a:solidFill>
                  <a:schemeClr val="tx1"/>
                </a:solidFill>
                <a:latin typeface="Arial" panose="020B0604020202020204" pitchFamily="34" charset="0"/>
                <a:cs typeface="Arial" panose="020B0604020202020204" pitchFamily="34" charset="0"/>
              </a:rPr>
              <a:t> 1</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81000" y="17526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rhodopsin kinase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phosphorylates </a:t>
            </a:r>
            <a:r>
              <a:rPr lang="en-US" altLang="en-US" sz="2400" dirty="0" err="1">
                <a:solidFill>
                  <a:srgbClr val="000000"/>
                </a:solidFill>
                <a:latin typeface="Arial" panose="020B0604020202020204" pitchFamily="34" charset="0"/>
                <a:cs typeface="Arial" panose="020B0604020202020204" pitchFamily="34" charset="0"/>
                <a:sym typeface="Arial" panose="020B0604020202020204" pitchFamily="34" charset="0"/>
              </a:rPr>
              <a:t>Thr</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and Ser residues in the carboxyl-terminal domain of rhodopsin </a:t>
            </a:r>
          </a:p>
          <a:p>
            <a:pPr lvl="1"/>
            <a:r>
              <a:rPr lang="en-US" sz="2400" dirty="0">
                <a:latin typeface="Arial" panose="020B0604020202020204" pitchFamily="34" charset="0"/>
                <a:cs typeface="Arial" panose="020B0604020202020204" pitchFamily="34" charset="0"/>
              </a:rPr>
              <a:t>functionally and structurally homologous to the </a:t>
            </a:r>
            <a:r>
              <a:rPr lang="el-GR" sz="2400" i="1" dirty="0">
                <a:latin typeface="Arial" panose="020B0604020202020204" pitchFamily="34" charset="0"/>
                <a:cs typeface="Arial" panose="020B0604020202020204" pitchFamily="34" charset="0"/>
              </a:rPr>
              <a:t>β</a:t>
            </a:r>
            <a:r>
              <a:rPr lang="en-US" sz="2400" dirty="0">
                <a:latin typeface="Arial" panose="020B0604020202020204" pitchFamily="34" charset="0"/>
                <a:cs typeface="Arial" panose="020B0604020202020204" pitchFamily="34" charset="0"/>
              </a:rPr>
              <a:t>ARK that desensitizes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adrenergic receptor </a:t>
            </a:r>
            <a:r>
              <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marL="533400" lvl="1" indent="0">
              <a:buNone/>
            </a:pPr>
            <a:endPar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r>
              <a:rPr lang="en-US" sz="2400" b="1" dirty="0" err="1">
                <a:latin typeface="Arial" panose="020B0604020202020204" pitchFamily="34" charset="0"/>
                <a:cs typeface="Arial" panose="020B0604020202020204" pitchFamily="34" charset="0"/>
              </a:rPr>
              <a:t>arrestin</a:t>
            </a:r>
            <a:r>
              <a:rPr lang="en-US" sz="2400" b="1" dirty="0">
                <a:latin typeface="Arial" panose="020B0604020202020204" pitchFamily="34" charset="0"/>
                <a:cs typeface="Arial" panose="020B0604020202020204" pitchFamily="34" charset="0"/>
              </a:rPr>
              <a:t> 1 </a:t>
            </a:r>
            <a:r>
              <a:rPr lang="en-US" sz="2400" dirty="0">
                <a:latin typeface="Arial" panose="020B0604020202020204" pitchFamily="34" charset="0"/>
                <a:cs typeface="Arial" panose="020B0604020202020204" pitchFamily="34" charset="0"/>
              </a:rPr>
              <a:t>= binds the phosphorylated carboxyl-terminal domain of rhodopsin to prevent further interaction between activated rhodopsin and </a:t>
            </a:r>
            <a:r>
              <a:rPr lang="en-US" sz="2400" dirty="0" err="1">
                <a:latin typeface="Arial" panose="020B0604020202020204" pitchFamily="34" charset="0"/>
                <a:cs typeface="Arial" panose="020B0604020202020204" pitchFamily="34" charset="0"/>
              </a:rPr>
              <a:t>transducin</a:t>
            </a:r>
            <a:br>
              <a:rPr lang="en-US" dirty="0"/>
            </a:br>
            <a:endParaRPr lang="en-US" sz="2000" dirty="0"/>
          </a:p>
          <a:p>
            <a:endParaRPr lang="en-US" sz="20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08894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98D2B792-23CB-4E55-8EB5-DC36353280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96848" y="400664"/>
            <a:ext cx="944962" cy="701101"/>
          </a:xfrm>
          <a:prstGeom prst="rect">
            <a:avLst/>
          </a:prstGeom>
        </p:spPr>
      </p:pic>
      <p:sp>
        <p:nvSpPr>
          <p:cNvPr id="2" name="Title 1">
            <a:extLst>
              <a:ext uri="{FF2B5EF4-FFF2-40B4-BE49-F238E27FC236}">
                <a16:creationId xmlns:a16="http://schemas.microsoft.com/office/drawing/2014/main" id="{680F8A09-2A78-4B31-8605-AFA3F57DE5B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Phosphorylation of intrinsically disordered regions of signaling proteins acts as a switch, toggling enzyme activity or creating binding sites for other molecules. </a:t>
            </a:r>
            <a:r>
              <a:rPr lang="en-US" sz="2400" dirty="0">
                <a:latin typeface="Arial" panose="020B0604020202020204" pitchFamily="34" charset="0"/>
                <a:cs typeface="Arial" panose="020B0604020202020204" pitchFamily="34" charset="0"/>
              </a:rPr>
              <a:t>Signal responses are integrated by multiprotein signaling complexes with modular domains that bind phosphorylated Tyr, Ser, or </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residues. </a:t>
            </a:r>
          </a:p>
          <a:p>
            <a:endParaRPr lang="en-US" sz="2400" dirty="0"/>
          </a:p>
        </p:txBody>
      </p:sp>
    </p:spTree>
    <p:extLst>
      <p:ext uri="{BB962C8B-B14F-4D97-AF65-F5344CB8AC3E}">
        <p14:creationId xmlns:p14="http://schemas.microsoft.com/office/powerpoint/2010/main" val="26592299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397EA-AE7E-43B7-B1FB-EAB40ECD0C02}"/>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Vertebrate Olfaction and Gustation Use Mechanisms Similar to the Visual System</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476250" y="2133600"/>
            <a:ext cx="81915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t>
            </a:r>
            <a:r>
              <a:rPr lang="en-US" sz="2400" baseline="-25000" dirty="0">
                <a:latin typeface="Arial" panose="020B0604020202020204" pitchFamily="34" charset="0"/>
                <a:cs typeface="Arial" panose="020B0604020202020204" pitchFamily="34" charset="0"/>
              </a:rPr>
              <a:t>olf</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G protein analogous to transducing and to G</a:t>
            </a:r>
            <a:r>
              <a:rPr lang="en-US" sz="2400" baseline="-25000" dirty="0">
                <a:latin typeface="Arial" panose="020B0604020202020204" pitchFamily="34" charset="0"/>
                <a:cs typeface="Arial" panose="020B0604020202020204" pitchFamily="34" charset="0"/>
              </a:rPr>
              <a:t>s</a:t>
            </a:r>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receptor potential </a:t>
            </a:r>
            <a:r>
              <a:rPr lang="en-US" sz="2400" dirty="0">
                <a:latin typeface="Arial" panose="020B0604020202020204" pitchFamily="34" charset="0"/>
                <a:cs typeface="Arial" panose="020B0604020202020204" pitchFamily="34" charset="0"/>
              </a:rPr>
              <a:t>= small depolarization produced by the influx of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following the opening of cAMP-gated Na</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channels in the plasma membrane </a:t>
            </a:r>
          </a:p>
          <a:p>
            <a:pPr lvl="1"/>
            <a:r>
              <a:rPr lang="en-US" sz="2400" dirty="0">
                <a:latin typeface="Arial" panose="020B0604020202020204" pitchFamily="34" charset="0"/>
                <a:cs typeface="Arial" panose="020B0604020202020204" pitchFamily="34" charset="0"/>
              </a:rPr>
              <a:t>neuron fires an action potential when the receptor potential is strong enough</a:t>
            </a:r>
          </a:p>
          <a:p>
            <a:pPr marL="50800" indent="0">
              <a:buNone/>
            </a:pPr>
            <a:endParaRPr lang="en-US" sz="2400" dirty="0"/>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78429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7703-4E4B-47BA-B40A-F513491703B7}"/>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Gustducin</a:t>
            </a:r>
            <a:endParaRPr lang="en-AU"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381000" y="17526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err="1">
                <a:solidFill>
                  <a:srgbClr val="000000"/>
                </a:solidFill>
                <a:latin typeface="Arial" panose="020B0604020202020204" pitchFamily="34" charset="0"/>
                <a:cs typeface="Arial" panose="020B0604020202020204" pitchFamily="34" charset="0"/>
                <a:sym typeface="Arial" panose="020B0604020202020204" pitchFamily="34" charset="0"/>
              </a:rPr>
              <a:t>gustducin</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heterotrimeric G protein coupled to GPCRs in taste sensory neurons </a:t>
            </a:r>
          </a:p>
          <a:p>
            <a:pPr lvl="1"/>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stimulates cAMP production by adenylyl cyclase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closing of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channels in the plasma membrane following phosphorylation by PKA sends an electrical signal to the brain </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0400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993F-B770-48B5-92AA-CDF031960D31}"/>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All GPCR Systems Share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Universal Features (1 of 2)</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04800" y="16764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GPCRs are encoded in vertebrates, </a:t>
            </a:r>
            <a:r>
              <a:rPr lang="en-US" sz="2400" i="1" dirty="0">
                <a:latin typeface="Arial" panose="020B0604020202020204" pitchFamily="34" charset="0"/>
                <a:cs typeface="Arial" panose="020B0604020202020204" pitchFamily="34" charset="0"/>
              </a:rPr>
              <a:t>Drosophila, Caenorhabditis elegans</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Saccharomyces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of the ~20,000 genes in the human genome, as many as 800 are encoded as GPCRs</a:t>
            </a:r>
          </a:p>
          <a:p>
            <a:endParaRPr lang="el-GR" sz="2400" b="1" dirty="0"/>
          </a:p>
          <a:p>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50835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7EF7-5927-454C-9D80-B431D966922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All GPCR Systems Share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Universal Features</a:t>
            </a:r>
            <a:r>
              <a:rPr lang="en-US" altLang="en-US" sz="2000" b="0" dirty="0">
                <a:solidFill>
                  <a:srgbClr val="4E4CB4"/>
                </a:solidFill>
                <a:latin typeface="Arial" panose="020B0604020202020204" pitchFamily="34" charset="0"/>
                <a:cs typeface="Arial" panose="020B0604020202020204" pitchFamily="34" charset="0"/>
              </a:rPr>
              <a:t> (2 of 2)</a:t>
            </a:r>
            <a:endParaRPr lang="en-AU" sz="2000" b="0" dirty="0">
              <a:solidFill>
                <a:srgbClr val="4E4CB4"/>
              </a:solidFill>
            </a:endParaRPr>
          </a:p>
        </p:txBody>
      </p:sp>
      <p:graphicFrame>
        <p:nvGraphicFramePr>
          <p:cNvPr id="3" name="Table 2">
            <a:extLst>
              <a:ext uri="{FF2B5EF4-FFF2-40B4-BE49-F238E27FC236}">
                <a16:creationId xmlns:a16="http://schemas.microsoft.com/office/drawing/2014/main" id="{71084FD3-0843-41D6-A5D2-FE2CF2243F20}"/>
              </a:ext>
            </a:extLst>
          </p:cNvPr>
          <p:cNvGraphicFramePr>
            <a:graphicFrameLocks noGrp="1"/>
          </p:cNvGraphicFramePr>
          <p:nvPr>
            <p:extLst>
              <p:ext uri="{D42A27DB-BD31-4B8C-83A1-F6EECF244321}">
                <p14:modId xmlns:p14="http://schemas.microsoft.com/office/powerpoint/2010/main" val="810799769"/>
              </p:ext>
            </p:extLst>
          </p:nvPr>
        </p:nvGraphicFramePr>
        <p:xfrm>
          <a:off x="533400" y="1371600"/>
          <a:ext cx="7170229" cy="5362460"/>
        </p:xfrm>
        <a:graphic>
          <a:graphicData uri="http://schemas.openxmlformats.org/drawingml/2006/table">
            <a:tbl>
              <a:tblPr firstRow="1" bandRow="1">
                <a:tableStyleId>{5C22544A-7EE6-4342-B048-85BDC9FD1C3A}</a:tableStyleId>
              </a:tblPr>
              <a:tblGrid>
                <a:gridCol w="1094676">
                  <a:extLst>
                    <a:ext uri="{9D8B030D-6E8A-4147-A177-3AD203B41FA5}">
                      <a16:colId xmlns:a16="http://schemas.microsoft.com/office/drawing/2014/main" val="1550957366"/>
                    </a:ext>
                  </a:extLst>
                </a:gridCol>
                <a:gridCol w="2252980">
                  <a:extLst>
                    <a:ext uri="{9D8B030D-6E8A-4147-A177-3AD203B41FA5}">
                      <a16:colId xmlns:a16="http://schemas.microsoft.com/office/drawing/2014/main" val="3932834221"/>
                    </a:ext>
                  </a:extLst>
                </a:gridCol>
                <a:gridCol w="1404620">
                  <a:extLst>
                    <a:ext uri="{9D8B030D-6E8A-4147-A177-3AD203B41FA5}">
                      <a16:colId xmlns:a16="http://schemas.microsoft.com/office/drawing/2014/main" val="2813118067"/>
                    </a:ext>
                  </a:extLst>
                </a:gridCol>
                <a:gridCol w="1078230">
                  <a:extLst>
                    <a:ext uri="{9D8B030D-6E8A-4147-A177-3AD203B41FA5}">
                      <a16:colId xmlns:a16="http://schemas.microsoft.com/office/drawing/2014/main" val="1400406472"/>
                    </a:ext>
                  </a:extLst>
                </a:gridCol>
                <a:gridCol w="1339723">
                  <a:extLst>
                    <a:ext uri="{9D8B030D-6E8A-4147-A177-3AD203B41FA5}">
                      <a16:colId xmlns:a16="http://schemas.microsoft.com/office/drawing/2014/main" val="3807597408"/>
                    </a:ext>
                  </a:extLst>
                </a:gridCol>
              </a:tblGrid>
              <a:tr h="370840">
                <a:tc>
                  <a:txBody>
                    <a:bodyPr/>
                    <a:lstStyle/>
                    <a:p>
                      <a:r>
                        <a:rPr lang="en-US" sz="1200" dirty="0">
                          <a:solidFill>
                            <a:schemeClr val="tx1"/>
                          </a:solidFill>
                        </a:rPr>
                        <a:t>Amines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E1C9"/>
                    </a:solidFill>
                  </a:tcPr>
                </a:tc>
                <a:tc>
                  <a:txBody>
                    <a:bodyPr/>
                    <a:lstStyle/>
                    <a:p>
                      <a:r>
                        <a:rPr lang="en-US" sz="1200" dirty="0">
                          <a:solidFill>
                            <a:schemeClr val="tx1"/>
                          </a:solidFill>
                        </a:rPr>
                        <a:t>Peptides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E1C9"/>
                    </a:solidFill>
                  </a:tcPr>
                </a:tc>
                <a:tc>
                  <a:txBody>
                    <a:bodyPr/>
                    <a:lstStyle/>
                    <a:p>
                      <a:r>
                        <a:rPr lang="en-US" sz="1200" dirty="0">
                          <a:solidFill>
                            <a:schemeClr val="tx1"/>
                          </a:solidFill>
                        </a:rPr>
                        <a:t>Protein hormones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E1C9"/>
                    </a:solidFill>
                  </a:tcPr>
                </a:tc>
                <a:tc>
                  <a:txBody>
                    <a:bodyPr/>
                    <a:lstStyle/>
                    <a:p>
                      <a:r>
                        <a:rPr lang="en-US" sz="1200" dirty="0" err="1">
                          <a:solidFill>
                            <a:schemeClr val="tx1"/>
                          </a:solidFill>
                        </a:rPr>
                        <a:t>Prostanoids</a:t>
                      </a: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E1C9"/>
                    </a:solidFill>
                  </a:tcPr>
                </a:tc>
                <a:tc>
                  <a:txBody>
                    <a:bodyPr/>
                    <a:lstStyle/>
                    <a:p>
                      <a:r>
                        <a:rPr lang="en-US" sz="1200" dirty="0">
                          <a:solidFill>
                            <a:schemeClr val="tx1"/>
                          </a:solidFill>
                        </a:rPr>
                        <a:t>Others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C6E1C9"/>
                    </a:solidFill>
                  </a:tcPr>
                </a:tc>
                <a:extLst>
                  <a:ext uri="{0D108BD9-81ED-4DB2-BD59-A6C34878D82A}">
                    <a16:rowId xmlns:a16="http://schemas.microsoft.com/office/drawing/2014/main" val="2814620930"/>
                  </a:ext>
                </a:extLst>
              </a:tr>
              <a:tr h="287540">
                <a:tc>
                  <a:txBody>
                    <a:bodyPr/>
                    <a:lstStyle/>
                    <a:p>
                      <a:r>
                        <a:rPr lang="en-US" sz="1200" dirty="0"/>
                        <a:t>Acetylcholine (muscarinic)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Angiotensin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Follicle-stimulating 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Prostacyclin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Cannabinoids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42449216"/>
                  </a:ext>
                </a:extLst>
              </a:tr>
              <a:tr h="297700">
                <a:tc>
                  <a:txBody>
                    <a:bodyPr/>
                    <a:lstStyle/>
                    <a:p>
                      <a:r>
                        <a:rPr lang="en-US" sz="1200" dirty="0"/>
                        <a:t>Dopamine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Bombesin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Gonadotropin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Prostaglandin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err="1"/>
                        <a:t>Lysosphingolipids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910806966"/>
                  </a:ext>
                </a:extLst>
              </a:tr>
              <a:tr h="264160">
                <a:tc>
                  <a:txBody>
                    <a:bodyPr/>
                    <a:lstStyle/>
                    <a:p>
                      <a:r>
                        <a:rPr lang="en-US" sz="1200" dirty="0"/>
                        <a:t>Epinephrine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Bradykinin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Lutropin-</a:t>
                      </a:r>
                      <a:r>
                        <a:rPr lang="en-US" sz="1200" dirty="0" err="1"/>
                        <a:t>choriogonadotropic</a:t>
                      </a:r>
                      <a:r>
                        <a:rPr lang="en-US" sz="1200" dirty="0"/>
                        <a:t> 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Thromboxane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Melatonin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34166927"/>
                  </a:ext>
                </a:extLst>
              </a:tr>
              <a:tr h="274320">
                <a:tc>
                  <a:txBody>
                    <a:bodyPr/>
                    <a:lstStyle/>
                    <a:p>
                      <a:r>
                        <a:rPr lang="en-US" sz="1200" dirty="0"/>
                        <a:t>Histamine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Chemokine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Thyrotropin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Olfactory stimuli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94638500"/>
                  </a:ext>
                </a:extLst>
              </a:tr>
              <a:tr h="304800">
                <a:tc>
                  <a:txBody>
                    <a:bodyPr/>
                    <a:lstStyle/>
                    <a:p>
                      <a:r>
                        <a:rPr lang="en-US" sz="1200" dirty="0"/>
                        <a:t>Serotonin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err="1"/>
                        <a:t>Colecystokinin</a:t>
                      </a:r>
                      <a:r>
                        <a:rPr lang="en-US" sz="1200" dirty="0"/>
                        <a:t> (CCK)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Opioids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524527269"/>
                  </a:ext>
                </a:extLst>
              </a:tr>
              <a:tr h="22860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Endothelin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Rhodopsin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895329686"/>
                  </a:ext>
                </a:extLst>
              </a:tr>
              <a:tr h="18288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Gonadotropin-releasing 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84097693"/>
                  </a:ext>
                </a:extLst>
              </a:tr>
              <a:tr h="21336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Interleukin-8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236443829"/>
                  </a:ext>
                </a:extLst>
              </a:tr>
              <a:tr h="24384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Melanocortin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24236161"/>
                  </a:ext>
                </a:extLst>
              </a:tr>
              <a:tr h="19812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Neuropeptide 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764547708"/>
                  </a:ext>
                </a:extLst>
              </a:tr>
              <a:tr h="22860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Neurotensin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041172130"/>
                  </a:ext>
                </a:extLst>
              </a:tr>
              <a:tr h="18288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Orexin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25101349"/>
                  </a:ext>
                </a:extLst>
              </a:tr>
              <a:tr h="21336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Somatostatin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24349528"/>
                  </a:ext>
                </a:extLst>
              </a:tr>
              <a:tr h="16764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Tachykinin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603264664"/>
                  </a:ext>
                </a:extLst>
              </a:tr>
              <a:tr h="19812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sz="1200" dirty="0"/>
                        <a:t>Thyrotropin-releasing hormone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72921249"/>
                  </a:ext>
                </a:extLst>
              </a:tr>
              <a:tr h="170700">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t>Vasopressin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876517"/>
                  </a:ext>
                </a:extLst>
              </a:tr>
            </a:tbl>
          </a:graphicData>
        </a:graphic>
      </p:graphicFrame>
      <p:sp>
        <p:nvSpPr>
          <p:cNvPr id="4" name="TextBox 3">
            <a:extLst>
              <a:ext uri="{FF2B5EF4-FFF2-40B4-BE49-F238E27FC236}">
                <a16:creationId xmlns:a16="http://schemas.microsoft.com/office/drawing/2014/main" id="{49644DCA-59CC-4717-B400-FC38C776BB47}"/>
              </a:ext>
            </a:extLst>
          </p:cNvPr>
          <p:cNvSpPr txBox="1"/>
          <p:nvPr/>
        </p:nvSpPr>
        <p:spPr>
          <a:xfrm>
            <a:off x="7747931" y="4979734"/>
            <a:ext cx="1287971" cy="1754326"/>
          </a:xfrm>
          <a:prstGeom prst="rect">
            <a:avLst/>
          </a:prstGeom>
          <a:solidFill>
            <a:srgbClr val="005F6A"/>
          </a:solidFill>
        </p:spPr>
        <p:txBody>
          <a:bodyPr wrap="square" rtlCol="0">
            <a:spAutoFit/>
          </a:bodyPr>
          <a:lstStyle/>
          <a:p>
            <a:r>
              <a:rPr lang="en-US" sz="1800" b="1" dirty="0">
                <a:solidFill>
                  <a:schemeClr val="bg1"/>
                </a:solidFill>
              </a:rPr>
              <a:t>Table 12-6 Some Signals That Act through GPCRs</a:t>
            </a:r>
          </a:p>
        </p:txBody>
      </p:sp>
    </p:spTree>
    <p:extLst>
      <p:ext uri="{BB962C8B-B14F-4D97-AF65-F5344CB8AC3E}">
        <p14:creationId xmlns:p14="http://schemas.microsoft.com/office/powerpoint/2010/main" val="20038014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6" y="27975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ACE388-9DB9-40CF-BAA6-FEB38C9EC79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There is a high degree of evolutionary conservation of signaling proteins and transduction mechanisms across the animal phyla. </a:t>
            </a:r>
            <a:r>
              <a:rPr lang="en-US" sz="2400" dirty="0">
                <a:latin typeface="Arial" panose="020B0604020202020204" pitchFamily="34" charset="0"/>
                <a:cs typeface="Arial" panose="020B0604020202020204" pitchFamily="34" charset="0"/>
              </a:rPr>
              <a:t>At least a billion years of evolution have passed since the plant and animal branches of the eukaryotes diverged, which is reflected in the differences in signaling mechanisms used in the two kingdoms. We focus here on the animal kingdom. </a:t>
            </a:r>
          </a:p>
          <a:p>
            <a:endParaRPr lang="en-US" sz="2400" dirty="0"/>
          </a:p>
        </p:txBody>
      </p:sp>
    </p:spTree>
    <p:extLst>
      <p:ext uri="{BB962C8B-B14F-4D97-AF65-F5344CB8AC3E}">
        <p14:creationId xmlns:p14="http://schemas.microsoft.com/office/powerpoint/2010/main" val="26912323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B8E3-9E87-4E1F-A262-CCEB0AA2C02B}"/>
              </a:ext>
            </a:extLst>
          </p:cNvPr>
          <p:cNvSpPr>
            <a:spLocks noGrp="1"/>
          </p:cNvSpPr>
          <p:nvPr>
            <p:ph type="title"/>
          </p:nvPr>
        </p:nvSpPr>
        <p:spPr>
          <a:xfrm>
            <a:off x="0" y="152399"/>
            <a:ext cx="9144000" cy="1524001"/>
          </a:xfrm>
        </p:spPr>
        <p:txBody>
          <a:bodyPr/>
          <a:lstStyle/>
          <a:p>
            <a:r>
              <a:rPr lang="en-US" altLang="en-US" sz="3400" dirty="0">
                <a:solidFill>
                  <a:schemeClr val="tx1"/>
                </a:solidFill>
                <a:latin typeface="Arial" panose="020B0604020202020204" pitchFamily="34" charset="0"/>
                <a:cs typeface="Arial" panose="020B0604020202020204" pitchFamily="34" charset="0"/>
              </a:rPr>
              <a:t>Common Features of Signaling Systems Detecting Hormones, Light, Smells, and Tastes</a:t>
            </a:r>
            <a:endParaRPr lang="en-AU" sz="3400" dirty="0"/>
          </a:p>
        </p:txBody>
      </p:sp>
      <p:sp>
        <p:nvSpPr>
          <p:cNvPr id="4" name="Google Shape;390;g847cf01710_0_68">
            <a:extLst>
              <a:ext uri="{FF2B5EF4-FFF2-40B4-BE49-F238E27FC236}">
                <a16:creationId xmlns:a16="http://schemas.microsoft.com/office/drawing/2014/main" id="{C75DA1FA-4EC3-8B4E-8877-361862420DF1}"/>
              </a:ext>
            </a:extLst>
          </p:cNvPr>
          <p:cNvSpPr txBox="1">
            <a:spLocks noChangeArrowheads="1"/>
          </p:cNvSpPr>
          <p:nvPr/>
        </p:nvSpPr>
        <p:spPr bwMode="auto">
          <a:xfrm>
            <a:off x="419100" y="1981200"/>
            <a:ext cx="8305800" cy="121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GPCRs with seven transmembrane helices, G proteins with intrinsic GTPase activities, cyclic nucleotides, and protein kinases are central to signaling</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first system has an irregular light red rectangle labeled V R with a green rounded structure labeled G subscript i attached to its lower right that has a protrusion to its upper left and two curved protrusions to its lower right, where it overlaps with a light blue rectangle labeled A C that has its top half divided vertically into two halves. An arrow points down from vasopressin to the light red rectangle labeled V R. An arrow points down from the blue rectangle labeled A C to text reading downward arrow symbol [c A M P], from which an arrow points down to a blue oval labeled P K A with a downward arrow symbol to its left. The second system has an irregular light red rectangle labeled Greek letter beta-A R with a green rounded structure labeled G subscript s attached to its lower right that has a protrusion to its upper left and two curved protrusions to its lower right, where it overlaps with a light blue rectangle labeled A C that has its top half divided vertically into two halves. An arrow points down from epinephrine to the light red rectangle labeled Greek letter beta-A R. An arrow points down from the blue rectangle labeled A C to text reading upward arrow symbol [c A M P], from which an arrow points down to a blue oval labeled P K A with an upward arrow symbol to its left. The third system has an irregular light red rectangle labeled R h with a green rounded structure labeled T attached to its lower right that has a protrusion to its upper left and two curved protrusions to its lower right, where it overlaps with a light blue rectangle labeled P D E that has a thin vertical rectangular piece on its right side. A wavy arrow points down from light to the light red rectangle labeled R h. An arrow points down from the blue rectangle labeled P D E to text reading downward arrow symbol [c G M P], from which an arrow points down to a vertical channel in a membrane with a green sphere bonded to its upper right and with text below reading, downward arrow symbol P subscript C a 2 plus, N a plus. The fourth system has an irregular light red rectangle labeled O R with a green rounded structure labeled G subscript o l f attached to its lower right that has a protrusion to its upper left and two curved protrusions to its lower right, where it overlaps with a light blue rectangle labeled A C that has its top half divided vertically into two halves. An arrow points down from odorant to the light red rectangle labeled O R. An arrow points down from the blue rectangle labeled A C to text reading upward arrow symbol [c A M P], from which an arrow points down to a vertical channel in a membrane with a piece attached to its upper left side that resembles a rectangle with a triangle attached that points downward and with text below that reads, upward arrow symbol P subscript C a 2 plus, N a plus. The fifth system has an irregular light red rectangle labeled S R with a green rounded structure labeled G subscript g u s t attached to its lower right that has a protrusion to its upper left and two curved protrusions to its lower right, where it overlaps with a light blue rectangle labeled A C that has its top half divided vertically into two halves. An arrow points down from tastant to the light red rectangle labeled S R. An arrow points down from the blue rectangle labeled A C to text reading upward arrow symbol [c A M P], from which an arrow next to a blue oval labeled P K A with an upward arrow symbol to its left points down to a vertical channel in a membrane that has its sides pinched in in the center, a bond to a red circle labeled P at the upper right, and text below reading, downward arrow symbol P subscript K plus.">
            <a:extLst>
              <a:ext uri="{FF2B5EF4-FFF2-40B4-BE49-F238E27FC236}">
                <a16:creationId xmlns:a16="http://schemas.microsoft.com/office/drawing/2014/main" id="{72DCB9C2-E46D-E949-ABF4-4B1310A1F369}"/>
              </a:ext>
            </a:extLst>
          </p:cNvPr>
          <p:cNvPicPr>
            <a:picLocks noChangeAspect="1"/>
          </p:cNvPicPr>
          <p:nvPr/>
        </p:nvPicPr>
        <p:blipFill>
          <a:blip r:embed="rId3"/>
          <a:stretch>
            <a:fillRect/>
          </a:stretch>
        </p:blipFill>
        <p:spPr>
          <a:xfrm>
            <a:off x="1282700" y="3245184"/>
            <a:ext cx="6578600" cy="3301666"/>
          </a:xfrm>
          <a:prstGeom prst="rect">
            <a:avLst/>
          </a:prstGeom>
        </p:spPr>
      </p:pic>
    </p:spTree>
    <p:extLst>
      <p:ext uri="{BB962C8B-B14F-4D97-AF65-F5344CB8AC3E}">
        <p14:creationId xmlns:p14="http://schemas.microsoft.com/office/powerpoint/2010/main" val="358988725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1C9E-C2A5-48CD-B97F-DDD7BD1F375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12.4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Receptor Tyrosine Kinases</a:t>
            </a:r>
            <a:endParaRPr lang="en-AU" dirty="0"/>
          </a:p>
        </p:txBody>
      </p:sp>
    </p:spTree>
    <p:extLst>
      <p:ext uri="{BB962C8B-B14F-4D97-AF65-F5344CB8AC3E}">
        <p14:creationId xmlns:p14="http://schemas.microsoft.com/office/powerpoint/2010/main" val="3098488537"/>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52512</TotalTime>
  <Words>6811</Words>
  <Application>Microsoft Office PowerPoint</Application>
  <PresentationFormat>On-screen Show (4:3)</PresentationFormat>
  <Paragraphs>1233</Paragraphs>
  <Slides>164</Slides>
  <Notes>164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164</vt:i4>
      </vt:variant>
    </vt:vector>
  </HeadingPairs>
  <TitlesOfParts>
    <vt:vector size="170" baseType="lpstr">
      <vt:lpstr>ＭＳ Ｐゴシック</vt:lpstr>
      <vt:lpstr>ＭＳ Ｐゴシック</vt:lpstr>
      <vt:lpstr>Arial</vt:lpstr>
      <vt:lpstr>Calibri</vt:lpstr>
      <vt:lpstr>Times</vt:lpstr>
      <vt:lpstr>Blank</vt:lpstr>
      <vt:lpstr>12 Biochemical Signaling</vt:lpstr>
      <vt:lpstr>Signal Transduction Is a Universal Property of Living Cells</vt:lpstr>
      <vt:lpstr>Principle 1 (1 of 5)</vt:lpstr>
      <vt:lpstr>Principle 2 (1 of 4)</vt:lpstr>
      <vt:lpstr>Principle 3 (1 of 3)</vt:lpstr>
      <vt:lpstr>Principle 4 (1 of 5)</vt:lpstr>
      <vt:lpstr>Principle 5 (1 of 6)</vt:lpstr>
      <vt:lpstr>Principle 6 (1 of 5)</vt:lpstr>
      <vt:lpstr>Principle 7 (1 of 2)</vt:lpstr>
      <vt:lpstr>Principle 8 (1 of 2)</vt:lpstr>
      <vt:lpstr>Principle 9 (1 of 6)</vt:lpstr>
      <vt:lpstr>12.1    General Features of Signal Transduction</vt:lpstr>
      <vt:lpstr>Signal Transductions Are Remarkably Specific</vt:lpstr>
      <vt:lpstr>Signal-Transducing Systems Share Common Features</vt:lpstr>
      <vt:lpstr>Principle 1 (2 of 5)</vt:lpstr>
      <vt:lpstr>Amplification and Enzyme Cascades</vt:lpstr>
      <vt:lpstr>Principle 5 (2 of 6)</vt:lpstr>
      <vt:lpstr>Interacting Signaling Proteins Are Modular</vt:lpstr>
      <vt:lpstr>Desensitization and Integration of Receptor Systems</vt:lpstr>
      <vt:lpstr>Signaling Pathways Are Often Divergent and Provide A Localized Response</vt:lpstr>
      <vt:lpstr>Principle 5 (3 of 6)</vt:lpstr>
      <vt:lpstr>Cells Respond to Thousands of Different Biological Signals</vt:lpstr>
      <vt:lpstr>The Basic Protein Components of Signal Transduction Machinery</vt:lpstr>
      <vt:lpstr>Principle 1 (3 of 5)</vt:lpstr>
      <vt:lpstr>The General Process of Signal Transduction in Animals Is Universal</vt:lpstr>
      <vt:lpstr>Four General Types of Signal Transducers</vt:lpstr>
      <vt:lpstr>12.2    G Protein-Coupled Receptors and Second Messengers</vt:lpstr>
      <vt:lpstr>G Protein-Coupled Receptors (GPCRs)</vt:lpstr>
      <vt:lpstr>Principle 3 (2 of 3)</vt:lpstr>
      <vt:lpstr>Components of Signal Transduction Through GPCRs</vt:lpstr>
      <vt:lpstr>First and Second Messengers</vt:lpstr>
      <vt:lpstr>The β-Adrenergic Receptor System Acts through the Second Messenger cAMP</vt:lpstr>
      <vt:lpstr>Agonists and Antagonists</vt:lpstr>
      <vt:lpstr>Principle 3 (3 of 3)</vt:lpstr>
      <vt:lpstr>The β-Adrenergic Receptor Is  a GPCR</vt:lpstr>
      <vt:lpstr>The β-Adrenergic Pathway</vt:lpstr>
      <vt:lpstr>The β-Adrenergic Pathway, Continued</vt:lpstr>
      <vt:lpstr>The Synthesis and Hydrolysis  of cAMP</vt:lpstr>
      <vt:lpstr>The GTPase Switch</vt:lpstr>
      <vt:lpstr>Cyclic AMP Activates Protein  Kinase A</vt:lpstr>
      <vt:lpstr>Activation of cAMP-Dependent Protein Kinase (PKA)</vt:lpstr>
      <vt:lpstr>Principle 5 (4 of 6)</vt:lpstr>
      <vt:lpstr>Displacement of an Autoinhibitory Domain Mediates Allosteric Activation of Many Protein Kinases</vt:lpstr>
      <vt:lpstr>Consensus Sequences</vt:lpstr>
      <vt:lpstr>Fluorescence Resonance Energy Transfer (FRET)</vt:lpstr>
      <vt:lpstr>Measuring [cAMP] with FRET</vt:lpstr>
      <vt:lpstr>Measuring PKA Activity with FRET</vt:lpstr>
      <vt:lpstr>Principle 1 (4 of 5)</vt:lpstr>
      <vt:lpstr>Epinephrine Cascade</vt:lpstr>
      <vt:lpstr>Principle 1 (5 of 5)</vt:lpstr>
      <vt:lpstr>Several Mechanisms Cause Termination of the β-Adrenergic Response</vt:lpstr>
      <vt:lpstr>GTPase Activator Proteins (GAPs)</vt:lpstr>
      <vt:lpstr>Phosphoprotein Phosphatases</vt:lpstr>
      <vt:lpstr>The β-Adrenergic Receptor is Desensitized by Phosphorylation and by Association with Arrestin</vt:lpstr>
      <vt:lpstr>Desensitization of the β-Adrenergic Receptor in the Presence of Epinephrine</vt:lpstr>
      <vt:lpstr>Mutual Exclusion of Trimeric G Protein and Arrestin in Their Interaction with a GPCR</vt:lpstr>
      <vt:lpstr>G Protein-Coupled Receptor  Kinases (GRKs)</vt:lpstr>
      <vt:lpstr>Principle 2 (2 of 4)</vt:lpstr>
      <vt:lpstr>Cyclic AMP Acts as a Second Messenger for Many Regulatory Molecules</vt:lpstr>
      <vt:lpstr>cAMP Response Element Binding Protein (CREB)</vt:lpstr>
      <vt:lpstr>Some Hormones Inhibit  Adenylyl Cyclase</vt:lpstr>
      <vt:lpstr>Adaptor Proteins Confine Signaling to a Specific Region of the Cell</vt:lpstr>
      <vt:lpstr>cGMP Activates a cGMP-Dependent Protein Kinase (PKG)</vt:lpstr>
      <vt:lpstr>The Synthesis and Hydrolysis  of cGMP</vt:lpstr>
      <vt:lpstr>Atrial Natriuretic Factor (ANF)</vt:lpstr>
      <vt:lpstr>Guanylin and Nitric Oxide</vt:lpstr>
      <vt:lpstr>Erectile Dysfunction Drugs Inhibit cGMP PDE</vt:lpstr>
      <vt:lpstr>G Proteins Act as Self-Limiting Switches in Many Processes</vt:lpstr>
      <vt:lpstr>Ras, the G-Protein Prototype</vt:lpstr>
      <vt:lpstr>Regions of Ras</vt:lpstr>
      <vt:lpstr>GTP Hydrolysis Flips the Switches  in Ras</vt:lpstr>
      <vt:lpstr>GTPase Activator Proteins (GAPs) and Regulators of G-Protein Signaling (RGSs)</vt:lpstr>
      <vt:lpstr>Guanosine Nucleotide-Exchange Factors (GEFs)</vt:lpstr>
      <vt:lpstr>Principle 9 (2 of 6)</vt:lpstr>
      <vt:lpstr>Defects in G Proteins Are Implicated in Human Cancers</vt:lpstr>
      <vt:lpstr>“Activating” and “Inactivating” Mutations in Gα</vt:lpstr>
      <vt:lpstr>Cholera Toxin Blocks the GTPase Activity of Gs</vt:lpstr>
      <vt:lpstr>Diacylglycerol, Inositol Triphosphate, and Ca2+ Have Related Roles as Second Messengers</vt:lpstr>
      <vt:lpstr>The Production of Diacylglycerol and Inositol 1,4,5-Triphosphate (IP3)</vt:lpstr>
      <vt:lpstr>IP3 Opens the IP3-Gated  Ca2+ Channel</vt:lpstr>
      <vt:lpstr>Elevated [Ca2+] and Diacylglycerol Activate Protein Kinase C (PKC)</vt:lpstr>
      <vt:lpstr>Proposed Mechanism of Action of the IP3-Gated Ca2+ Channel</vt:lpstr>
      <vt:lpstr>Principle 6 (2 of 5)</vt:lpstr>
      <vt:lpstr>Calcium Is a Second Messenger  That Is Limited in Space and Time</vt:lpstr>
      <vt:lpstr>Calmodulin (CaM)</vt:lpstr>
      <vt:lpstr>Many Enzymes Are Modulated by Ca2+ Through Calmodulin</vt:lpstr>
      <vt:lpstr>Extracellular Signals Trigger Oscillating Intracellular [Ca2+] Levels</vt:lpstr>
      <vt:lpstr>12.3    GPCRs in Vision, Olfaction, and Gustation</vt:lpstr>
      <vt:lpstr>The Vertebrate Eye Uses Classic GPCR Mechanisms</vt:lpstr>
      <vt:lpstr>Photon Absorption by Rhodopsin</vt:lpstr>
      <vt:lpstr>Rhodopsin Kinase and Arrestin 1</vt:lpstr>
      <vt:lpstr>Principle 5 (5 of 6)</vt:lpstr>
      <vt:lpstr>Vertebrate Olfaction and Gustation Use Mechanisms Similar to the Visual System</vt:lpstr>
      <vt:lpstr>Gustducin</vt:lpstr>
      <vt:lpstr>All GPCR Systems Share  Universal Features (1 of 2)</vt:lpstr>
      <vt:lpstr>All GPCR Systems Share  Universal Features (2 of 2)</vt:lpstr>
      <vt:lpstr>Principle 2 (3 of 4)</vt:lpstr>
      <vt:lpstr>Common Features of Signaling Systems Detecting Hormones, Light, Smells, and Tastes</vt:lpstr>
      <vt:lpstr>12.4    Receptor Tyrosine Kinases</vt:lpstr>
      <vt:lpstr>Principle 4 (2 of 5)</vt:lpstr>
      <vt:lpstr>Receptor Tyrosine Kinases (RTKs)</vt:lpstr>
      <vt:lpstr>Stimulation of the Insulin Receptor Initiates a Cascade of Protein Phosphorylation Reactions</vt:lpstr>
      <vt:lpstr>Activation of Tyrosine Kinase by Autophosphorylation</vt:lpstr>
      <vt:lpstr>Regulation of Gene Expression  by Insulin</vt:lpstr>
      <vt:lpstr>Raf-1, MEK, and ERK Are Members of Larger Families</vt:lpstr>
      <vt:lpstr>Principle 4 (3 of 5)</vt:lpstr>
      <vt:lpstr>MAPK Cascades</vt:lpstr>
      <vt:lpstr>The Membrane Phospholipid PIP3 Functions at a Branch in Insulin Signaling</vt:lpstr>
      <vt:lpstr>Regulation of PIP3 Formation  and Breakdown</vt:lpstr>
      <vt:lpstr>Time Course of Phosphorylations Triggered by Insulin</vt:lpstr>
      <vt:lpstr>Principle 4 (4 of 5)</vt:lpstr>
      <vt:lpstr>The Insulin Receptor Is A Prototype for Receptor Tyrosine Kinases</vt:lpstr>
      <vt:lpstr>Principle 2 (4 of 4)</vt:lpstr>
      <vt:lpstr>Evolution of Insulin Receptor Signaling Machinery</vt:lpstr>
      <vt:lpstr>Cross Talk among Signaling Systems Is Common and Complex</vt:lpstr>
      <vt:lpstr>12.5    Multivalent Adaptor Proteins and Membrane Rafts</vt:lpstr>
      <vt:lpstr>Principle 4 (5 of 5)</vt:lpstr>
      <vt:lpstr>Phosphorylation-Dependent Protein Interactions</vt:lpstr>
      <vt:lpstr>Protein Modules Bind Phosphorylated Tyr, Ser, or Thr Residues in Partner Proteins</vt:lpstr>
      <vt:lpstr>Phosphotyrosine-Binding Domains (PTB Domains)</vt:lpstr>
      <vt:lpstr>Mechanism of Autoinhibition of Src and GSK3</vt:lpstr>
      <vt:lpstr>Some Binding Modules of  Signaling Proteins</vt:lpstr>
      <vt:lpstr>Principle 5 (6 of 6)</vt:lpstr>
      <vt:lpstr>Scaffolds with Multivalent Binding Capacities Assemble Large Multiprotein Complexes</vt:lpstr>
      <vt:lpstr>Membrane Rafts and Caveolae Segregate Signaling Proteins</vt:lpstr>
      <vt:lpstr>12.6    Gated Ion Channels</vt:lpstr>
      <vt:lpstr>Principle 6 (3 of 5)</vt:lpstr>
      <vt:lpstr>Ion Channels Underlie Rapid Electrical Signaling in Excitable Cells</vt:lpstr>
      <vt:lpstr>The Na+K+ ATPase Is Electrogenic</vt:lpstr>
      <vt:lpstr>Principle 6 (4 of 5)</vt:lpstr>
      <vt:lpstr>The Opening and Closing of Ion Channels Underlies Electrical Signaling</vt:lpstr>
      <vt:lpstr>Voltage-Gated Ion Channels Produce Neuronal Action Potentials</vt:lpstr>
      <vt:lpstr>Principle 6 (5 of 5)</vt:lpstr>
      <vt:lpstr>Neurons Have Receptor Channels That Respond to Different Neurotransmitters</vt:lpstr>
      <vt:lpstr>Toxin Target Ion Channels</vt:lpstr>
      <vt:lpstr>12.7    Regulation of Transcription by Nuclear Hormone Receptors</vt:lpstr>
      <vt:lpstr>Principle 7 (2 of 2)</vt:lpstr>
      <vt:lpstr>Steroid Hormones Diffuse Into The Cell and Regulate Gene Expression</vt:lpstr>
      <vt:lpstr>Tamoxifen and Mifepristone</vt:lpstr>
      <vt:lpstr>12.8    Regulation of the Cell Cycle by Protein Kinases</vt:lpstr>
      <vt:lpstr>Principle 9 (3 of 6)</vt:lpstr>
      <vt:lpstr>Cancer</vt:lpstr>
      <vt:lpstr>The Cell Cycle Has Four Stages</vt:lpstr>
      <vt:lpstr>Principle 8 (2 of 2)</vt:lpstr>
      <vt:lpstr>Levels of Cyclin-Dependent Protein Kinases Oscillate</vt:lpstr>
      <vt:lpstr>Oscillations Are the Result of Regulating CDK Activity</vt:lpstr>
      <vt:lpstr>CDKs Are Regulated by Phosphorylation, Cyclin Degradation, Growth Factors, and Specific Inhibitors</vt:lpstr>
      <vt:lpstr>Activation of Cyclin-Dependent Protein Kinases (CDKs)</vt:lpstr>
      <vt:lpstr>Regulation of CDK by Phosphorylation and Proteolysis</vt:lpstr>
      <vt:lpstr>Regulation of Cell Division by Growth Factors and Inhibitors</vt:lpstr>
      <vt:lpstr>CDKs Regulate Cell Division by Phosphorylating Critical Proteins</vt:lpstr>
      <vt:lpstr>Phosphorylation of pRb</vt:lpstr>
      <vt:lpstr>12.9    Oncogenes, Tumor Suppressor Genes, and Programmed Cell Death</vt:lpstr>
      <vt:lpstr>Principle 9 (4 of 6)</vt:lpstr>
      <vt:lpstr>Cell Division Is Regulated by Extracellular Growth Factors</vt:lpstr>
      <vt:lpstr>Principle 9 (5 of 6)</vt:lpstr>
      <vt:lpstr>Oncogenes Are Mutant Forms of the Genes for Proteins That Regulate the Cell Cycle</vt:lpstr>
      <vt:lpstr>Defects in Certain Genes Remove Normal Restraints on Cell Division</vt:lpstr>
      <vt:lpstr>Stability Genes</vt:lpstr>
      <vt:lpstr>Multistep Transition from Normal Epithelial Cell to Colorectal Cancer</vt:lpstr>
      <vt:lpstr>Driver and “Passenger” Mutations</vt:lpstr>
      <vt:lpstr>Apoptosis Is Programmed  Cell Suicide</vt:lpstr>
      <vt:lpstr>Principle 9 (6 of 6)</vt:lpstr>
      <vt:lpstr>Tumor Necrosis Factor (TNF) Can Trigger Apoptosis</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821</cp:revision>
  <cp:lastPrinted>2020-09-26T21:29:29Z</cp:lastPrinted>
  <dcterms:created xsi:type="dcterms:W3CDTF">2003-08-27T01:54:28Z</dcterms:created>
  <dcterms:modified xsi:type="dcterms:W3CDTF">2021-02-22T21:45:10Z</dcterms:modified>
</cp:coreProperties>
</file>