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26"/>
  </p:notesMasterIdLst>
  <p:handoutMasterIdLst>
    <p:handoutMasterId r:id="rId127"/>
  </p:handoutMasterIdLst>
  <p:sldIdLst>
    <p:sldId id="260" r:id="rId2"/>
    <p:sldId id="412" r:id="rId3"/>
    <p:sldId id="420" r:id="rId4"/>
    <p:sldId id="421" r:id="rId5"/>
    <p:sldId id="383" r:id="rId6"/>
    <p:sldId id="424" r:id="rId7"/>
    <p:sldId id="1100" r:id="rId8"/>
    <p:sldId id="432" r:id="rId9"/>
    <p:sldId id="965" r:id="rId10"/>
    <p:sldId id="1101" r:id="rId11"/>
    <p:sldId id="1102" r:id="rId12"/>
    <p:sldId id="1103" r:id="rId13"/>
    <p:sldId id="1105" r:id="rId14"/>
    <p:sldId id="1104" r:id="rId15"/>
    <p:sldId id="1106" r:id="rId16"/>
    <p:sldId id="1107" r:id="rId17"/>
    <p:sldId id="1108" r:id="rId18"/>
    <p:sldId id="1109" r:id="rId19"/>
    <p:sldId id="1110" r:id="rId20"/>
    <p:sldId id="1111" r:id="rId21"/>
    <p:sldId id="1113" r:id="rId22"/>
    <p:sldId id="1112" r:id="rId23"/>
    <p:sldId id="1114" r:id="rId24"/>
    <p:sldId id="1115" r:id="rId25"/>
    <p:sldId id="1116" r:id="rId26"/>
    <p:sldId id="1117" r:id="rId27"/>
    <p:sldId id="1118" r:id="rId28"/>
    <p:sldId id="1119" r:id="rId29"/>
    <p:sldId id="1120" r:id="rId30"/>
    <p:sldId id="1121" r:id="rId31"/>
    <p:sldId id="1122" r:id="rId32"/>
    <p:sldId id="1130" r:id="rId33"/>
    <p:sldId id="1123" r:id="rId34"/>
    <p:sldId id="1124" r:id="rId35"/>
    <p:sldId id="1125" r:id="rId36"/>
    <p:sldId id="1126" r:id="rId37"/>
    <p:sldId id="1127" r:id="rId38"/>
    <p:sldId id="1128" r:id="rId39"/>
    <p:sldId id="1131" r:id="rId40"/>
    <p:sldId id="1129" r:id="rId41"/>
    <p:sldId id="1133" r:id="rId42"/>
    <p:sldId id="1132" r:id="rId43"/>
    <p:sldId id="1134" r:id="rId44"/>
    <p:sldId id="1142" r:id="rId45"/>
    <p:sldId id="1135" r:id="rId46"/>
    <p:sldId id="1136" r:id="rId47"/>
    <p:sldId id="1137" r:id="rId48"/>
    <p:sldId id="1138" r:id="rId49"/>
    <p:sldId id="1143" r:id="rId50"/>
    <p:sldId id="1139" r:id="rId51"/>
    <p:sldId id="1140" r:id="rId52"/>
    <p:sldId id="1141" r:id="rId53"/>
    <p:sldId id="1144" r:id="rId54"/>
    <p:sldId id="1145" r:id="rId55"/>
    <p:sldId id="1146" r:id="rId56"/>
    <p:sldId id="1147" r:id="rId57"/>
    <p:sldId id="1149" r:id="rId58"/>
    <p:sldId id="1148" r:id="rId59"/>
    <p:sldId id="1150" r:id="rId60"/>
    <p:sldId id="1151" r:id="rId61"/>
    <p:sldId id="1152" r:id="rId62"/>
    <p:sldId id="1153" r:id="rId63"/>
    <p:sldId id="1154" r:id="rId64"/>
    <p:sldId id="1156" r:id="rId65"/>
    <p:sldId id="1155" r:id="rId66"/>
    <p:sldId id="1157" r:id="rId67"/>
    <p:sldId id="1158" r:id="rId68"/>
    <p:sldId id="1159" r:id="rId69"/>
    <p:sldId id="1160" r:id="rId70"/>
    <p:sldId id="1161" r:id="rId71"/>
    <p:sldId id="1162" r:id="rId72"/>
    <p:sldId id="1163" r:id="rId73"/>
    <p:sldId id="1164" r:id="rId74"/>
    <p:sldId id="1165" r:id="rId75"/>
    <p:sldId id="1166" r:id="rId76"/>
    <p:sldId id="1167" r:id="rId77"/>
    <p:sldId id="1168" r:id="rId78"/>
    <p:sldId id="1169" r:id="rId79"/>
    <p:sldId id="1170" r:id="rId80"/>
    <p:sldId id="1171" r:id="rId81"/>
    <p:sldId id="1172" r:id="rId82"/>
    <p:sldId id="1173" r:id="rId83"/>
    <p:sldId id="1174" r:id="rId84"/>
    <p:sldId id="1176" r:id="rId85"/>
    <p:sldId id="1175" r:id="rId86"/>
    <p:sldId id="1177" r:id="rId87"/>
    <p:sldId id="1178" r:id="rId88"/>
    <p:sldId id="1180" r:id="rId89"/>
    <p:sldId id="1179" r:id="rId90"/>
    <p:sldId id="1181" r:id="rId91"/>
    <p:sldId id="1182" r:id="rId92"/>
    <p:sldId id="1183" r:id="rId93"/>
    <p:sldId id="1185" r:id="rId94"/>
    <p:sldId id="1186" r:id="rId95"/>
    <p:sldId id="1184" r:id="rId96"/>
    <p:sldId id="1187" r:id="rId97"/>
    <p:sldId id="1188" r:id="rId98"/>
    <p:sldId id="1190" r:id="rId99"/>
    <p:sldId id="1191" r:id="rId100"/>
    <p:sldId id="1189" r:id="rId101"/>
    <p:sldId id="1193" r:id="rId102"/>
    <p:sldId id="1194" r:id="rId103"/>
    <p:sldId id="1192" r:id="rId104"/>
    <p:sldId id="1196" r:id="rId105"/>
    <p:sldId id="1195" r:id="rId106"/>
    <p:sldId id="1197" r:id="rId107"/>
    <p:sldId id="1198" r:id="rId108"/>
    <p:sldId id="1199" r:id="rId109"/>
    <p:sldId id="1200" r:id="rId110"/>
    <p:sldId id="1201" r:id="rId111"/>
    <p:sldId id="1202" r:id="rId112"/>
    <p:sldId id="1203" r:id="rId113"/>
    <p:sldId id="1204" r:id="rId114"/>
    <p:sldId id="1205" r:id="rId115"/>
    <p:sldId id="1206" r:id="rId116"/>
    <p:sldId id="1207" r:id="rId117"/>
    <p:sldId id="1208" r:id="rId118"/>
    <p:sldId id="1210" r:id="rId119"/>
    <p:sldId id="1209" r:id="rId120"/>
    <p:sldId id="1211" r:id="rId121"/>
    <p:sldId id="1212" r:id="rId122"/>
    <p:sldId id="1213" r:id="rId123"/>
    <p:sldId id="1214" r:id="rId124"/>
    <p:sldId id="1215" r:id="rId125"/>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y Doolin" initials="TD" lastIdx="337" clrIdx="0"/>
  <p:cmAuthor id="2" name="Jack Threadgill" initials="JT" lastIdx="51" clrIdx="1">
    <p:extLst>
      <p:ext uri="{19B8F6BF-5375-455C-9EA6-DF929625EA0E}">
        <p15:presenceInfo xmlns:p15="http://schemas.microsoft.com/office/powerpoint/2012/main" userId="41d0380ed4e74980" providerId="Windows Live"/>
      </p:ext>
    </p:extLst>
  </p:cmAuthor>
  <p:cmAuthor id="3" name="Newton, Andy" initials="NA" lastIdx="9" clrIdx="2">
    <p:extLst>
      <p:ext uri="{19B8F6BF-5375-455C-9EA6-DF929625EA0E}">
        <p15:presenceInfo xmlns:p15="http://schemas.microsoft.com/office/powerpoint/2012/main" userId="S-1-5-21-4250845945-3731851581-3800177176-49714" providerId="AD"/>
      </p:ext>
    </p:extLst>
  </p:cmAuthor>
  <p:cmAuthor id="4" name="Justin Lee" initials="JL" lastIdx="5" clrIdx="3">
    <p:extLst>
      <p:ext uri="{19B8F6BF-5375-455C-9EA6-DF929625EA0E}">
        <p15:presenceInfo xmlns:p15="http://schemas.microsoft.com/office/powerpoint/2012/main" userId="Justin Le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4652"/>
    <a:srgbClr val="4E4CB4"/>
    <a:srgbClr val="145C76"/>
    <a:srgbClr val="D5EAD6"/>
    <a:srgbClr val="005F6A"/>
    <a:srgbClr val="D0E7D2"/>
    <a:srgbClr val="BBE0E3"/>
    <a:srgbClr val="3946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468" autoAdjust="0"/>
    <p:restoredTop sz="88697" autoAdjust="0"/>
  </p:normalViewPr>
  <p:slideViewPr>
    <p:cSldViewPr>
      <p:cViewPr varScale="1">
        <p:scale>
          <a:sx n="60" d="100"/>
          <a:sy n="60" d="100"/>
        </p:scale>
        <p:origin x="1120" y="44"/>
      </p:cViewPr>
      <p:guideLst>
        <p:guide orient="horz" pos="2160"/>
        <p:guide pos="2880"/>
      </p:guideLst>
    </p:cSldViewPr>
  </p:slideViewPr>
  <p:outlineViewPr>
    <p:cViewPr>
      <p:scale>
        <a:sx n="33" d="100"/>
        <a:sy n="33" d="100"/>
      </p:scale>
      <p:origin x="0" y="-1554"/>
    </p:cViewPr>
  </p:outlineViewPr>
  <p:notesTextViewPr>
    <p:cViewPr>
      <p:scale>
        <a:sx n="100" d="100"/>
        <a:sy n="100" d="100"/>
      </p:scale>
      <p:origin x="0" y="0"/>
    </p:cViewPr>
  </p:notesTextViewPr>
  <p:sorterViewPr>
    <p:cViewPr>
      <p:scale>
        <a:sx n="35" d="100"/>
        <a:sy n="35" d="100"/>
      </p:scale>
      <p:origin x="0" y="-614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commentAuthors" Target="commentAuthor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38BF81D-2FA2-8549-B87B-7FD386D1E644}"/>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39" name="Rectangle 3">
            <a:extLst>
              <a:ext uri="{FF2B5EF4-FFF2-40B4-BE49-F238E27FC236}">
                <a16:creationId xmlns:a16="http://schemas.microsoft.com/office/drawing/2014/main" id="{B4F352C1-379F-504F-B111-34F8A845852B}"/>
              </a:ext>
            </a:extLst>
          </p:cNvPr>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a:latin typeface="Times" charset="0"/>
                <a:ea typeface="ＭＳ Ｐゴシック" charset="-128"/>
                <a:cs typeface="+mn-cs"/>
              </a:defRPr>
            </a:lvl1pPr>
          </a:lstStyle>
          <a:p>
            <a:pPr>
              <a:defRPr/>
            </a:pPr>
            <a:endParaRPr lang="en-US"/>
          </a:p>
        </p:txBody>
      </p:sp>
      <p:sp>
        <p:nvSpPr>
          <p:cNvPr id="65540" name="Rectangle 4">
            <a:extLst>
              <a:ext uri="{FF2B5EF4-FFF2-40B4-BE49-F238E27FC236}">
                <a16:creationId xmlns:a16="http://schemas.microsoft.com/office/drawing/2014/main" id="{2CBC297F-FA43-6B45-8009-1CB6DC7779E2}"/>
              </a:ext>
            </a:extLst>
          </p:cNvPr>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41" name="Rectangle 5">
            <a:extLst>
              <a:ext uri="{FF2B5EF4-FFF2-40B4-BE49-F238E27FC236}">
                <a16:creationId xmlns:a16="http://schemas.microsoft.com/office/drawing/2014/main" id="{D2717F75-F0FF-AD46-8DD4-3B4D56302146}"/>
              </a:ext>
            </a:extLst>
          </p:cNvPr>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300"/>
            </a:lvl1pPr>
          </a:lstStyle>
          <a:p>
            <a:pPr>
              <a:defRPr/>
            </a:pPr>
            <a:fld id="{A54D081D-049F-FB4C-A36C-006009BCCC8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607CF18-7593-D448-84E6-8B8A1D8ECD53}"/>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5" name="Rectangle 3">
            <a:extLst>
              <a:ext uri="{FF2B5EF4-FFF2-40B4-BE49-F238E27FC236}">
                <a16:creationId xmlns:a16="http://schemas.microsoft.com/office/drawing/2014/main" id="{BC9C3BA6-329A-8C40-A388-5EA5A60878E4}"/>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cs typeface="+mn-cs"/>
              </a:defRPr>
            </a:lvl1pPr>
          </a:lstStyle>
          <a:p>
            <a:pPr>
              <a:defRPr/>
            </a:pPr>
            <a:endParaRPr lang="en-US"/>
          </a:p>
        </p:txBody>
      </p:sp>
      <p:sp>
        <p:nvSpPr>
          <p:cNvPr id="15364" name="Rectangle 4">
            <a:extLst>
              <a:ext uri="{FF2B5EF4-FFF2-40B4-BE49-F238E27FC236}">
                <a16:creationId xmlns:a16="http://schemas.microsoft.com/office/drawing/2014/main" id="{1C63DD96-B755-C946-BB9C-304BCE51B61E}"/>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7" name="Rectangle 5">
            <a:extLst>
              <a:ext uri="{FF2B5EF4-FFF2-40B4-BE49-F238E27FC236}">
                <a16:creationId xmlns:a16="http://schemas.microsoft.com/office/drawing/2014/main" id="{2A3DB789-F3E9-7A4E-B941-2DA5AAEB4AF8}"/>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a:extLst>
              <a:ext uri="{FF2B5EF4-FFF2-40B4-BE49-F238E27FC236}">
                <a16:creationId xmlns:a16="http://schemas.microsoft.com/office/drawing/2014/main" id="{40762B99-C9F7-5740-91C6-6ECA98647351}"/>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9" name="Rectangle 7">
            <a:extLst>
              <a:ext uri="{FF2B5EF4-FFF2-40B4-BE49-F238E27FC236}">
                <a16:creationId xmlns:a16="http://schemas.microsoft.com/office/drawing/2014/main" id="{3C755F2D-99B3-7B4B-B2D5-079E9676E116}"/>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DBACB36-0955-CA45-ADAD-192CA336DEAB}" type="slidenum">
              <a:rPr lang="en-US" altLang="en-US"/>
              <a:pPr>
                <a:defRPr/>
              </a:pPr>
              <a:t>‹#›</a:t>
            </a:fld>
            <a:endParaRPr lang="en-US" altLang="en-US"/>
          </a:p>
        </p:txBody>
      </p:sp>
    </p:spTree>
    <p:extLst>
      <p:ext uri="{BB962C8B-B14F-4D97-AF65-F5344CB8AC3E}">
        <p14:creationId xmlns:p14="http://schemas.microsoft.com/office/powerpoint/2010/main" val="23407450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156;p1:notes">
            <a:extLst>
              <a:ext uri="{FF2B5EF4-FFF2-40B4-BE49-F238E27FC236}">
                <a16:creationId xmlns:a16="http://schemas.microsoft.com/office/drawing/2014/main" id="{D96DE23D-D382-D348-8F3A-66FBA487F4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8434" name="Google Shape;157;p1:notes">
            <a:extLst>
              <a:ext uri="{FF2B5EF4-FFF2-40B4-BE49-F238E27FC236}">
                <a16:creationId xmlns:a16="http://schemas.microsoft.com/office/drawing/2014/main" id="{EF9FE5BF-35D7-A24D-8E2C-3B6DC3D638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178347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2735623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100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9514239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101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765886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102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4405912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103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6459682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03307924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5493905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106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1405324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107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1554459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6593173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71631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3581531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18200578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3434326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380658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0514201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837616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1310400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9232175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7077573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97750375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82887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3095079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695596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9655583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232599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99671378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76743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367490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8225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063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40537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962927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89043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243534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719395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502020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7721552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125072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561613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288592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29995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157223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420022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85336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90441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5171755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623000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315162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5277496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33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265069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536792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369182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060510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539005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38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193966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479799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0527892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860306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41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21602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42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425282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233326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983188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45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532131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794952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526803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140709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79111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712285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337787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51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40894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52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962024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255226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268909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590769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56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570145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8869621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514496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02983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87069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490425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257240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119297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63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142941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7056549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886863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66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414086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67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624771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184347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69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18884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890318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70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189603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71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883215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72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5253250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73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8924493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74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9218385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70132535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7270419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77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4470594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78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9625021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831139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2228650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80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2995772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5832506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82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7408071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83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460368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44748418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85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0094294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86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158270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87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6642401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03687540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27976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5758604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90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6626988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91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1456754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92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2022015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24850326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38340049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4970320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96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4590525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97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1396663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34746741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32602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145C76"/>
                </a:solidFill>
              </a:defRPr>
            </a:lvl1pPr>
          </a:lstStyle>
          <a:p>
            <a:r>
              <a:rPr lang="ga-IE" dirty="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dirty="0"/>
              <a:t>Click to edit Master subtitle style</a:t>
            </a:r>
            <a:endParaRPr lang="en-US" dirty="0"/>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a:p>
        </p:txBody>
      </p:sp>
    </p:spTree>
    <p:extLst>
      <p:ext uri="{BB962C8B-B14F-4D97-AF65-F5344CB8AC3E}">
        <p14:creationId xmlns:p14="http://schemas.microsoft.com/office/powerpoint/2010/main" val="237899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a:p>
        </p:txBody>
      </p:sp>
    </p:spTree>
    <p:extLst>
      <p:ext uri="{BB962C8B-B14F-4D97-AF65-F5344CB8AC3E}">
        <p14:creationId xmlns:p14="http://schemas.microsoft.com/office/powerpoint/2010/main" val="287458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a:p>
        </p:txBody>
      </p:sp>
    </p:spTree>
    <p:extLst>
      <p:ext uri="{BB962C8B-B14F-4D97-AF65-F5344CB8AC3E}">
        <p14:creationId xmlns:p14="http://schemas.microsoft.com/office/powerpoint/2010/main" val="1447370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a:p>
        </p:txBody>
      </p:sp>
    </p:spTree>
    <p:extLst>
      <p:ext uri="{BB962C8B-B14F-4D97-AF65-F5344CB8AC3E}">
        <p14:creationId xmlns:p14="http://schemas.microsoft.com/office/powerpoint/2010/main" val="3353074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a:p>
        </p:txBody>
      </p:sp>
    </p:spTree>
    <p:extLst>
      <p:ext uri="{BB962C8B-B14F-4D97-AF65-F5344CB8AC3E}">
        <p14:creationId xmlns:p14="http://schemas.microsoft.com/office/powerpoint/2010/main" val="3531730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a:p>
        </p:txBody>
      </p:sp>
    </p:spTree>
    <p:extLst>
      <p:ext uri="{BB962C8B-B14F-4D97-AF65-F5344CB8AC3E}">
        <p14:creationId xmlns:p14="http://schemas.microsoft.com/office/powerpoint/2010/main" val="3420138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a:p>
        </p:txBody>
      </p:sp>
    </p:spTree>
    <p:extLst>
      <p:ext uri="{BB962C8B-B14F-4D97-AF65-F5344CB8AC3E}">
        <p14:creationId xmlns:p14="http://schemas.microsoft.com/office/powerpoint/2010/main" val="3815504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a:p>
        </p:txBody>
      </p:sp>
    </p:spTree>
    <p:extLst>
      <p:ext uri="{BB962C8B-B14F-4D97-AF65-F5344CB8AC3E}">
        <p14:creationId xmlns:p14="http://schemas.microsoft.com/office/powerpoint/2010/main" val="27883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a:p>
        </p:txBody>
      </p:sp>
    </p:spTree>
    <p:extLst>
      <p:ext uri="{BB962C8B-B14F-4D97-AF65-F5344CB8AC3E}">
        <p14:creationId xmlns:p14="http://schemas.microsoft.com/office/powerpoint/2010/main" val="163777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45C76"/>
                </a:solidFill>
                <a:latin typeface="+mj-lt"/>
              </a:defRPr>
            </a:lvl1pPr>
          </a:lstStyle>
          <a:p>
            <a:r>
              <a:rPr lang="ga-IE" dirty="0"/>
              <a:t>Click to edit Master title style</a:t>
            </a:r>
            <a:endParaRPr lang="en-US" dirty="0"/>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a:p>
        </p:txBody>
      </p:sp>
    </p:spTree>
    <p:extLst>
      <p:ext uri="{BB962C8B-B14F-4D97-AF65-F5344CB8AC3E}">
        <p14:creationId xmlns:p14="http://schemas.microsoft.com/office/powerpoint/2010/main" val="414281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a:p>
        </p:txBody>
      </p:sp>
    </p:spTree>
    <p:extLst>
      <p:ext uri="{BB962C8B-B14F-4D97-AF65-F5344CB8AC3E}">
        <p14:creationId xmlns:p14="http://schemas.microsoft.com/office/powerpoint/2010/main" val="24688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a:p>
        </p:txBody>
      </p:sp>
    </p:spTree>
    <p:extLst>
      <p:ext uri="{BB962C8B-B14F-4D97-AF65-F5344CB8AC3E}">
        <p14:creationId xmlns:p14="http://schemas.microsoft.com/office/powerpoint/2010/main" val="247915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a:p>
        </p:txBody>
      </p:sp>
    </p:spTree>
    <p:extLst>
      <p:ext uri="{BB962C8B-B14F-4D97-AF65-F5344CB8AC3E}">
        <p14:creationId xmlns:p14="http://schemas.microsoft.com/office/powerpoint/2010/main" val="77634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03.xml"/><Relationship Id="rId1" Type="http://schemas.openxmlformats.org/officeDocument/2006/relationships/slideLayout" Target="../slideLayouts/slideLayout13.xml"/><Relationship Id="rId4" Type="http://schemas.openxmlformats.org/officeDocument/2006/relationships/image" Target="../media/image41.jpg"/></Relationships>
</file>

<file path=ppt/slides/_rels/slide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4.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5.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6.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7.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0.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21.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22.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13.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16.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20.jp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6.xml"/><Relationship Id="rId1" Type="http://schemas.openxmlformats.org/officeDocument/2006/relationships/slideLayout" Target="../slideLayouts/slideLayout13.xml"/><Relationship Id="rId4" Type="http://schemas.openxmlformats.org/officeDocument/2006/relationships/image" Target="../media/image27.jpg"/></Relationships>
</file>

<file path=ppt/slides/_rels/slide6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7.xml"/><Relationship Id="rId1" Type="http://schemas.openxmlformats.org/officeDocument/2006/relationships/slideLayout" Target="../slideLayouts/slideLayout13.xml"/><Relationship Id="rId4" Type="http://schemas.openxmlformats.org/officeDocument/2006/relationships/image" Target="../media/image29.jp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A9713B-CC0C-4F29-B1EA-CFD0CC1A6959}"/>
              </a:ext>
            </a:extLst>
          </p:cNvPr>
          <p:cNvSpPr>
            <a:spLocks noGrp="1"/>
          </p:cNvSpPr>
          <p:nvPr>
            <p:ph type="title"/>
          </p:nvPr>
        </p:nvSpPr>
        <p:spPr>
          <a:xfrm>
            <a:off x="754063" y="2286000"/>
            <a:ext cx="2968625" cy="1647031"/>
          </a:xfrm>
        </p:spPr>
        <p:txBody>
          <a:bodyPr/>
          <a:lstStyle/>
          <a:p>
            <a:r>
              <a:rPr lang="en-US" altLang="en-US" sz="3400" dirty="0">
                <a:solidFill>
                  <a:srgbClr val="1D6E7D"/>
                </a:solidFill>
                <a:ea typeface="Calibri" panose="020F0502020204030204" pitchFamily="34" charset="0"/>
                <a:sym typeface="Calibri" panose="020F0502020204030204" pitchFamily="34" charset="0"/>
              </a:rPr>
              <a:t>9 </a:t>
            </a:r>
            <a:r>
              <a:rPr lang="en-US" altLang="en-US" sz="3400" dirty="0">
                <a:solidFill>
                  <a:srgbClr val="990000"/>
                </a:solidFill>
                <a:ea typeface="Calibri" panose="020F0502020204030204" pitchFamily="34" charset="0"/>
                <a:sym typeface="Calibri" panose="020F0502020204030204" pitchFamily="34" charset="0"/>
              </a:rPr>
              <a:t>DNA-Based Information Technologies</a:t>
            </a:r>
            <a:endParaRPr lang="en-AU" sz="3400" dirty="0"/>
          </a:p>
        </p:txBody>
      </p:sp>
      <p:sp>
        <p:nvSpPr>
          <p:cNvPr id="17413" name="Google Shape;162;p1">
            <a:extLst>
              <a:ext uri="{FF2B5EF4-FFF2-40B4-BE49-F238E27FC236}">
                <a16:creationId xmlns:a16="http://schemas.microsoft.com/office/drawing/2014/main" id="{C922449A-277D-8F4D-9D4B-62A67FA15045}"/>
              </a:ext>
            </a:extLst>
          </p:cNvPr>
          <p:cNvSpPr txBox="1">
            <a:spLocks noChangeArrowheads="1"/>
          </p:cNvSpPr>
          <p:nvPr/>
        </p:nvSpPr>
        <p:spPr bwMode="auto">
          <a:xfrm>
            <a:off x="144437" y="5569729"/>
            <a:ext cx="4027413" cy="831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a:spcBef>
                <a:spcPct val="0"/>
              </a:spcBef>
              <a:buClr>
                <a:schemeClr val="accent2"/>
              </a:buClr>
              <a:buSzPts val="1400"/>
              <a:buFontTx/>
              <a:buNone/>
            </a:pPr>
            <a:r>
              <a:rPr lang="en-US" altLang="en-US" sz="2400" b="1" dirty="0">
                <a:solidFill>
                  <a:srgbClr val="1D6E7D"/>
                </a:solidFill>
                <a:latin typeface="Arial" panose="020B0604020202020204" pitchFamily="34" charset="0"/>
                <a:cs typeface="Arial" panose="020B0604020202020204" pitchFamily="34" charset="0"/>
                <a:sym typeface="Arial" panose="020B0604020202020204" pitchFamily="34" charset="0"/>
              </a:rPr>
              <a:t>© 20</a:t>
            </a:r>
            <a:r>
              <a:rPr lang="en-US" altLang="en-US" sz="2400" b="1" dirty="0">
                <a:solidFill>
                  <a:srgbClr val="1D6E7D"/>
                </a:solidFill>
                <a:latin typeface="Arial" panose="020B0604020202020204" pitchFamily="34" charset="0"/>
                <a:cs typeface="Arial" panose="020B0604020202020204" pitchFamily="34" charset="0"/>
              </a:rPr>
              <a:t>21</a:t>
            </a:r>
            <a:r>
              <a:rPr lang="en-US" altLang="en-US" sz="2400" b="1" dirty="0">
                <a:solidFill>
                  <a:srgbClr val="1D6E7D"/>
                </a:solidFill>
                <a:latin typeface="Arial" panose="020B0604020202020204" pitchFamily="34" charset="0"/>
                <a:cs typeface="Arial" panose="020B0604020202020204" pitchFamily="34" charset="0"/>
                <a:sym typeface="Arial" panose="020B0604020202020204" pitchFamily="34" charset="0"/>
              </a:rPr>
              <a:t> Macmillan Learning</a:t>
            </a:r>
            <a:endParaRPr lang="en-US" altLang="en-US" sz="2400" b="1" dirty="0">
              <a:solidFill>
                <a:srgbClr val="1D6E7D"/>
              </a:solidFill>
              <a:latin typeface="Times" pitchFamily="2" charset="0"/>
              <a:cs typeface="Arial" panose="020B0604020202020204" pitchFamily="34" charset="0"/>
            </a:endParaRPr>
          </a:p>
        </p:txBody>
      </p:sp>
      <p:pic>
        <p:nvPicPr>
          <p:cNvPr id="6" name="Picture" descr="Front Cover: Principles of Biochemistry, Eighth Edition by David L. Nelson, Michael M. Cox">
            <a:extLst>
              <a:ext uri="{FF2B5EF4-FFF2-40B4-BE49-F238E27FC236}">
                <a16:creationId xmlns:a16="http://schemas.microsoft.com/office/drawing/2014/main" id="{68E491EC-6241-4A9D-B7CB-93A885DF6D22}"/>
              </a:ext>
            </a:extLst>
          </p:cNvPr>
          <p:cNvPicPr preferRelativeResize="0"/>
          <p:nvPr/>
        </p:nvPicPr>
        <p:blipFill rotWithShape="1">
          <a:blip r:embed="rId3">
            <a:alphaModFix/>
          </a:blip>
          <a:srcRect/>
          <a:stretch/>
        </p:blipFill>
        <p:spPr>
          <a:xfrm>
            <a:off x="4529512" y="528638"/>
            <a:ext cx="4157288" cy="5597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C486A-8AAD-4A70-8C40-57BABB48DCE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Process of DNA Cloning – Generating a Recombinant Vector</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220203" y="1905000"/>
            <a:ext cx="3774281" cy="4114800"/>
          </a:xfrm>
        </p:spPr>
        <p:txBody>
          <a:bodyPr/>
          <a:lstStyle/>
          <a:p>
            <a:pPr indent="-406400">
              <a:lnSpc>
                <a:spcPct val="110000"/>
              </a:lnSpc>
              <a:spcBef>
                <a:spcPct val="0"/>
              </a:spcBef>
              <a:spcAft>
                <a:spcPct val="0"/>
              </a:spcAft>
              <a:buClr>
                <a:srgbClr val="000000"/>
              </a:buClr>
              <a:buSzPts val="2800"/>
              <a:defRPr/>
            </a:pPr>
            <a:r>
              <a:rPr lang="en-US" altLang="en-US" b="1" dirty="0"/>
              <a:t>cloning vectors </a:t>
            </a:r>
            <a:r>
              <a:rPr lang="en-US" altLang="en-US" dirty="0"/>
              <a:t>= small DNAs capable of autonomous replication </a:t>
            </a:r>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r>
              <a:rPr lang="en-US" b="1" dirty="0"/>
              <a:t>recombinant DNAs </a:t>
            </a:r>
            <a:r>
              <a:rPr lang="en-US" dirty="0"/>
              <a:t>= composite DNA molecules comprised of covalently linked segments from 2+ sources</a:t>
            </a:r>
          </a:p>
          <a:p>
            <a:pPr lvl="1" indent="-406400">
              <a:lnSpc>
                <a:spcPct val="110000"/>
              </a:lnSpc>
              <a:spcBef>
                <a:spcPct val="0"/>
              </a:spcBef>
              <a:spcAft>
                <a:spcPct val="0"/>
              </a:spcAft>
              <a:buClr>
                <a:srgbClr val="000000"/>
              </a:buClr>
              <a:buSzPts val="2800"/>
              <a:defRPr/>
            </a:pPr>
            <a:endParaRPr lang="en-US" dirty="0"/>
          </a:p>
          <a:p>
            <a:pPr lvl="1" indent="-406400">
              <a:lnSpc>
                <a:spcPct val="110000"/>
              </a:lnSpc>
              <a:spcBef>
                <a:spcPct val="0"/>
              </a:spcBef>
              <a:spcAft>
                <a:spcPct val="0"/>
              </a:spcAft>
              <a:buClr>
                <a:srgbClr val="000000"/>
              </a:buClr>
              <a:buSzPts val="2800"/>
              <a:defRPr/>
            </a:pPr>
            <a:endParaRPr lang="en-US"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pic>
        <p:nvPicPr>
          <p:cNvPr id="3" name="Picture 2" descr="A circular cloning vector (plasmid) is shown at the top next to a coiled strand labeled eukaryotic chromosome. The coiled strand has a small red segment. Step 1: Cloning vector is cleaved with restriction endonuclease. This produces an uneven cut in the circular plasmid so that one side of the opening has a small rectangular projection from the bottom and the other side of the opening has a small rectangular projection from the top. Step 2: D N A fragment of interest is obtained by cleaving chromosome with the same restriction endonuclease. Four blue fragments of eukaryotic chromosome are shown, all with a rectangular projection on top on one side and on the bottom of the other side. This gives them a shape that fits perfectly into the opening in the plasmid. A fifth fragment of eukaryotic chromosome is red. Step 3: Fragments are ligated to the prepared cloning vector. An arrow points down accompanied by blue highlighted text reading, D N A ligase. This produces a recombinant vector, which is a circular plasmid with a red piece of eukaryotic chromosome filling the area that had been cut open. It is now a complete circle again. ">
            <a:extLst>
              <a:ext uri="{FF2B5EF4-FFF2-40B4-BE49-F238E27FC236}">
                <a16:creationId xmlns:a16="http://schemas.microsoft.com/office/drawing/2014/main" id="{18D166FA-5154-1B46-9DAA-B42FEA5013DD}"/>
              </a:ext>
            </a:extLst>
          </p:cNvPr>
          <p:cNvPicPr>
            <a:picLocks noChangeAspect="1"/>
          </p:cNvPicPr>
          <p:nvPr/>
        </p:nvPicPr>
        <p:blipFill>
          <a:blip r:embed="rId3"/>
          <a:stretch>
            <a:fillRect/>
          </a:stretch>
        </p:blipFill>
        <p:spPr>
          <a:xfrm>
            <a:off x="4227972" y="2171700"/>
            <a:ext cx="4305484" cy="3581400"/>
          </a:xfrm>
          <a:prstGeom prst="rect">
            <a:avLst/>
          </a:prstGeom>
        </p:spPr>
      </p:pic>
    </p:spTree>
    <p:extLst>
      <p:ext uri="{BB962C8B-B14F-4D97-AF65-F5344CB8AC3E}">
        <p14:creationId xmlns:p14="http://schemas.microsoft.com/office/powerpoint/2010/main" val="4426471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9372C-24C1-49D5-AAB0-452A3085F7F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Current CRISPR Technology</a:t>
            </a:r>
            <a:endParaRPr lang="en-AU" dirty="0"/>
          </a:p>
        </p:txBody>
      </p:sp>
      <p:sp>
        <p:nvSpPr>
          <p:cNvPr id="5" name="Google Shape;232;g7fe2cbe272_0_58">
            <a:extLst>
              <a:ext uri="{FF2B5EF4-FFF2-40B4-BE49-F238E27FC236}">
                <a16:creationId xmlns:a16="http://schemas.microsoft.com/office/drawing/2014/main" id="{559C8A1E-F6A4-4244-A6BF-B1974ACB94E3}"/>
              </a:ext>
            </a:extLst>
          </p:cNvPr>
          <p:cNvSpPr>
            <a:spLocks noGrp="1" noChangeArrowheads="1"/>
          </p:cNvSpPr>
          <p:nvPr>
            <p:ph type="body" idx="1"/>
          </p:nvPr>
        </p:nvSpPr>
        <p:spPr>
          <a:xfrm>
            <a:off x="356935" y="1676400"/>
            <a:ext cx="3605465" cy="4114800"/>
          </a:xfrm>
        </p:spPr>
        <p:txBody>
          <a:bodyPr/>
          <a:lstStyle/>
          <a:p>
            <a:pPr indent="-406400">
              <a:lnSpc>
                <a:spcPct val="110000"/>
              </a:lnSpc>
              <a:spcBef>
                <a:spcPct val="0"/>
              </a:spcBef>
              <a:spcAft>
                <a:spcPct val="0"/>
              </a:spcAft>
              <a:buClr>
                <a:srgbClr val="000000"/>
              </a:buClr>
              <a:buSzPts val="2800"/>
              <a:defRPr/>
            </a:pPr>
            <a:r>
              <a:rPr lang="en-US" dirty="0"/>
              <a:t>requires only two components: </a:t>
            </a:r>
          </a:p>
          <a:p>
            <a:pPr lvl="1" indent="-406400">
              <a:lnSpc>
                <a:spcPct val="110000"/>
              </a:lnSpc>
              <a:spcBef>
                <a:spcPct val="0"/>
              </a:spcBef>
              <a:spcAft>
                <a:spcPct val="0"/>
              </a:spcAft>
              <a:buClr>
                <a:srgbClr val="000000"/>
              </a:buClr>
              <a:buSzPts val="2800"/>
              <a:defRPr/>
            </a:pPr>
            <a:r>
              <a:rPr lang="en-US" dirty="0"/>
              <a:t>single Cas protein (Cas9) </a:t>
            </a:r>
          </a:p>
          <a:p>
            <a:pPr lvl="1" indent="-406400">
              <a:lnSpc>
                <a:spcPct val="110000"/>
              </a:lnSpc>
              <a:spcBef>
                <a:spcPct val="0"/>
              </a:spcBef>
              <a:spcAft>
                <a:spcPct val="0"/>
              </a:spcAft>
              <a:buClr>
                <a:srgbClr val="000000"/>
              </a:buClr>
              <a:buSzPts val="2800"/>
              <a:defRPr/>
            </a:pPr>
            <a:r>
              <a:rPr lang="en-US" b="1" dirty="0"/>
              <a:t>single guide RNA (sgRNA) </a:t>
            </a:r>
            <a:r>
              <a:rPr lang="en-US" dirty="0"/>
              <a:t>= consists of gRNA and </a:t>
            </a:r>
            <a:r>
              <a:rPr lang="en-US" dirty="0" err="1"/>
              <a:t>tracrRNA</a:t>
            </a:r>
            <a:r>
              <a:rPr lang="en-US" dirty="0"/>
              <a:t> fused into a single RNA </a:t>
            </a:r>
            <a:r>
              <a:rPr lang="en-US" b="1" dirty="0"/>
              <a:t> </a:t>
            </a:r>
            <a:endParaRPr lang="en-US" dirty="0"/>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pic>
        <p:nvPicPr>
          <p:cNvPr id="3" name="Picture 2" descr="The D N A is shown as a double helix running diagonally from a bumpy pink oblong oval on the lower left to the center before bending and extending horizontally to the right out of the molecule. The chosen target sequence of the D N A is indicated in the D N A within the pink oblong oval. There is a bumpy white piece of the C R I S P R/Cas 9 complex above the pink structure that curves up and around, down the right side, and back behind the horizontal D N A before curving toward the center. Beneath the pink oval, there is a bumpy purple rounded structure that extends downward and contacts the white C R I S P R/Cas 9 on the right. A tiny piece of purple is visible on the bottom far right emerging behind the large white complex. There is a small space between the purple structure and the white complex where the D N A emerges horizontally. The pink and purple structures are labeled nuclease active domains. A green piece of lowercase s g uppercase R N A begins vertically where the purple and white structures come together, then bends to run diagonally toward the upper right just above where the D N A emerges horizontally.">
            <a:extLst>
              <a:ext uri="{FF2B5EF4-FFF2-40B4-BE49-F238E27FC236}">
                <a16:creationId xmlns:a16="http://schemas.microsoft.com/office/drawing/2014/main" id="{C3B00496-50D8-6448-ABCA-FB3EE01F45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8674" y="2057400"/>
            <a:ext cx="4560021" cy="3733800"/>
          </a:xfrm>
          <a:prstGeom prst="rect">
            <a:avLst/>
          </a:prstGeom>
        </p:spPr>
      </p:pic>
    </p:spTree>
    <p:extLst>
      <p:ext uri="{BB962C8B-B14F-4D97-AF65-F5344CB8AC3E}">
        <p14:creationId xmlns:p14="http://schemas.microsoft.com/office/powerpoint/2010/main" val="7852296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EF6ED-28F2-42F1-9E15-074A10B438A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Cas9 Protein</a:t>
            </a:r>
            <a:endParaRPr lang="en-AU" dirty="0"/>
          </a:p>
        </p:txBody>
      </p:sp>
      <p:sp>
        <p:nvSpPr>
          <p:cNvPr id="5" name="Google Shape;232;g7fe2cbe272_0_58">
            <a:extLst>
              <a:ext uri="{FF2B5EF4-FFF2-40B4-BE49-F238E27FC236}">
                <a16:creationId xmlns:a16="http://schemas.microsoft.com/office/drawing/2014/main" id="{559C8A1E-F6A4-4244-A6BF-B1974ACB94E3}"/>
              </a:ext>
            </a:extLst>
          </p:cNvPr>
          <p:cNvSpPr>
            <a:spLocks noGrp="1" noChangeArrowheads="1"/>
          </p:cNvSpPr>
          <p:nvPr>
            <p:ph type="body" idx="1"/>
          </p:nvPr>
        </p:nvSpPr>
        <p:spPr>
          <a:xfrm>
            <a:off x="356935" y="1676400"/>
            <a:ext cx="3878180" cy="4114800"/>
          </a:xfrm>
        </p:spPr>
        <p:txBody>
          <a:bodyPr/>
          <a:lstStyle/>
          <a:p>
            <a:pPr indent="-406400">
              <a:lnSpc>
                <a:spcPct val="110000"/>
              </a:lnSpc>
              <a:spcBef>
                <a:spcPct val="0"/>
              </a:spcBef>
              <a:spcAft>
                <a:spcPct val="0"/>
              </a:spcAft>
              <a:buClr>
                <a:srgbClr val="000000"/>
              </a:buClr>
              <a:buSzPts val="2800"/>
              <a:defRPr/>
            </a:pPr>
            <a:r>
              <a:rPr lang="en-US" dirty="0"/>
              <a:t>Cas9 has two separate nuclease domains</a:t>
            </a:r>
          </a:p>
          <a:p>
            <a:pPr lvl="1" indent="-406400">
              <a:lnSpc>
                <a:spcPct val="110000"/>
              </a:lnSpc>
              <a:spcBef>
                <a:spcPct val="0"/>
              </a:spcBef>
              <a:spcAft>
                <a:spcPct val="0"/>
              </a:spcAft>
              <a:buClr>
                <a:srgbClr val="000000"/>
              </a:buClr>
              <a:buSzPts val="2800"/>
              <a:defRPr/>
            </a:pPr>
            <a:r>
              <a:rPr lang="en-US" dirty="0"/>
              <a:t>each domain cleaves one strand of DNA </a:t>
            </a:r>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pic>
        <p:nvPicPr>
          <p:cNvPr id="3" name="Picture 2" descr="The D N A is shown as a double helix running diagonally from a bumpy pink oblong oval on the lower left to the center before bending and extending horizontally to the right out of the molecule. The chosen target sequence of the D N A is indicated in the D N A within the pink oblong oval. There is a bumpy white piece of the C R I S P R/Cas 9 complex above the pink structure that curves up and around, down the right side, and back behind the horizontal D N A before curving toward the center. Beneath the pink oval, there is a bumpy purple rounded structure that extends downward and contacts the white C R I S P R/Cas 9 on the right. A tiny piece of purple is visible on the bottom far right emerging behind the large white complex. There is a small space between the purple structure and the white complex where the D N A emerges horizontally. The pink and purple structures are labeled nuclease active domains. A green piece of lowercase s g uppercase R N A begins vertically where the purple and white structures come together, then bends to run diagonally toward the upper right just above where the D N A emerges horizontally.">
            <a:extLst>
              <a:ext uri="{FF2B5EF4-FFF2-40B4-BE49-F238E27FC236}">
                <a16:creationId xmlns:a16="http://schemas.microsoft.com/office/drawing/2014/main" id="{C3B00496-50D8-6448-ABCA-FB3EE01F45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1866900"/>
            <a:ext cx="4560021" cy="3733800"/>
          </a:xfrm>
          <a:prstGeom prst="rect">
            <a:avLst/>
          </a:prstGeom>
        </p:spPr>
      </p:pic>
    </p:spTree>
    <p:extLst>
      <p:ext uri="{BB962C8B-B14F-4D97-AF65-F5344CB8AC3E}">
        <p14:creationId xmlns:p14="http://schemas.microsoft.com/office/powerpoint/2010/main" val="414636274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08B83-6CB2-405C-B894-DC78EEB56B7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Single Guide RNA (sgRNA)</a:t>
            </a:r>
            <a:endParaRPr lang="en-AU" dirty="0"/>
          </a:p>
        </p:txBody>
      </p:sp>
      <p:sp>
        <p:nvSpPr>
          <p:cNvPr id="5" name="Google Shape;232;g7fe2cbe272_0_58">
            <a:extLst>
              <a:ext uri="{FF2B5EF4-FFF2-40B4-BE49-F238E27FC236}">
                <a16:creationId xmlns:a16="http://schemas.microsoft.com/office/drawing/2014/main" id="{559C8A1E-F6A4-4244-A6BF-B1974ACB94E3}"/>
              </a:ext>
            </a:extLst>
          </p:cNvPr>
          <p:cNvSpPr>
            <a:spLocks noGrp="1" noChangeArrowheads="1"/>
          </p:cNvSpPr>
          <p:nvPr>
            <p:ph type="body" idx="1"/>
          </p:nvPr>
        </p:nvSpPr>
        <p:spPr>
          <a:xfrm>
            <a:off x="356935" y="1676400"/>
            <a:ext cx="3878180" cy="4114800"/>
          </a:xfrm>
        </p:spPr>
        <p:txBody>
          <a:bodyPr/>
          <a:lstStyle/>
          <a:p>
            <a:pPr indent="-406400">
              <a:lnSpc>
                <a:spcPct val="110000"/>
              </a:lnSpc>
              <a:spcBef>
                <a:spcPct val="0"/>
              </a:spcBef>
              <a:spcAft>
                <a:spcPct val="0"/>
              </a:spcAft>
              <a:buClr>
                <a:srgbClr val="000000"/>
              </a:buClr>
              <a:buSzPts val="2800"/>
              <a:defRPr/>
            </a:pPr>
            <a:r>
              <a:rPr lang="en-US" dirty="0"/>
              <a:t>the sgRNA guide sequence can be altered to target any genomic sequence</a:t>
            </a:r>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r>
              <a:rPr lang="en-US" dirty="0"/>
              <a:t>required to pair with the target DNA sequence and to activate the nuclease domains</a:t>
            </a:r>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pic>
        <p:nvPicPr>
          <p:cNvPr id="3" name="Picture 2" descr="The D N A is shown as a double helix running diagonally from a bumpy pink oblong oval on the lower left to the center before bending and extending horizontally to the right out of the molecule. The chosen target sequence of the D N A is indicated in the D N A within the pink oblong oval. There is a bumpy white piece of the C R I S P R/Cas 9 complex above the pink structure that curves up and around, down the right side, and back behind the horizontal D N A before curving toward the center. Beneath the pink oval, there is a bumpy purple rounded structure that extends downward and contacts the white C R I S P R/Cas 9 on the right. A tiny piece of purple is visible on the bottom far right emerging behind the large white complex. There is a small space between the purple structure and the white complex where the D N A emerges horizontally. The pink and purple structures are labeled nuclease active domains. A green piece of lowercase s g uppercase R N A begins vertically where the purple and white structures come together, then bends to run diagonally toward the upper right just above where the D N A emerges horizontally.">
            <a:extLst>
              <a:ext uri="{FF2B5EF4-FFF2-40B4-BE49-F238E27FC236}">
                <a16:creationId xmlns:a16="http://schemas.microsoft.com/office/drawing/2014/main" id="{C3B00496-50D8-6448-ABCA-FB3EE01F45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1752600"/>
            <a:ext cx="4560021" cy="3733800"/>
          </a:xfrm>
          <a:prstGeom prst="rect">
            <a:avLst/>
          </a:prstGeom>
        </p:spPr>
      </p:pic>
    </p:spTree>
    <p:extLst>
      <p:ext uri="{BB962C8B-B14F-4D97-AF65-F5344CB8AC3E}">
        <p14:creationId xmlns:p14="http://schemas.microsoft.com/office/powerpoint/2010/main" val="23578960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40DD9-2453-40B0-A496-1F0174AAE31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CRISPR/Cas9 System</a:t>
            </a:r>
            <a:endParaRPr lang="en-AU" dirty="0"/>
          </a:p>
        </p:txBody>
      </p:sp>
      <p:pic>
        <p:nvPicPr>
          <p:cNvPr id="4" name="Picture 3" descr="Part a shows the use of the CRISPR, Cas 9 system. ">
            <a:extLst>
              <a:ext uri="{FF2B5EF4-FFF2-40B4-BE49-F238E27FC236}">
                <a16:creationId xmlns:a16="http://schemas.microsoft.com/office/drawing/2014/main" id="{07DCAC8F-ACEF-2A4D-9084-58C5180D1DCD}"/>
              </a:ext>
            </a:extLst>
          </p:cNvPr>
          <p:cNvPicPr>
            <a:picLocks noChangeAspect="1"/>
          </p:cNvPicPr>
          <p:nvPr/>
        </p:nvPicPr>
        <p:blipFill>
          <a:blip r:embed="rId3"/>
          <a:stretch>
            <a:fillRect/>
          </a:stretch>
        </p:blipFill>
        <p:spPr>
          <a:xfrm>
            <a:off x="866835" y="1395663"/>
            <a:ext cx="3524130" cy="4834294"/>
          </a:xfrm>
          <a:prstGeom prst="rect">
            <a:avLst/>
          </a:prstGeom>
        </p:spPr>
      </p:pic>
      <p:pic>
        <p:nvPicPr>
          <p:cNvPr id="8" name="Picture 7" descr="An arrow points down accompanied by text reading, CRISPR, Cas 9 complex scans genome for target sequence. Two possible products are shown, one representing a double-strand break and one representing a single-strand break. The double-strand break produces a structure similar to the one above except that the bubble of D N A now has the highlighted target sequence lined up beneath the purple lowercase s g uppercase R N A target-seeking sequence. On both strands, the highlighted target sequences are broken evenly in the middle. An arrow points down to show the D N A with the bubble and the break in the middle of the target sequence on the top and bottom strands. An arrow points down accompanied by text reading, nonhomologous end joining leads to gene mutation. A horizontal piece of double stranded D N A is shown with the highlighted target sequence near the middle and a small yellow piece in the middle of the target sequence on both the top and bottom strands. The product of the single-strand break is similar to the product of the double-strand break except that the target sequence remains intact on the bottom strand and the purple rounded structure is labeled inactivated nuclease domain. An arrow points down and the recombination fragment is added. The D N A bubble is shown again with the break in the target D N A on the top strand. The recombination fragment is shown horizontally placed above the broken target sequence with its red segment in the middle. On each side of the red segment of the recombination fragment and of the target sequence in D N A, there is an X connecting the recombination fragment with the D N A. An arrow points down accompanied by text reading, recombination with added fragment leads to homology-directed repair. A horizontal double-stranded piece of D N A is shown with red segments on the top and bottom strands replacing the target sequence segments. ">
            <a:extLst>
              <a:ext uri="{FF2B5EF4-FFF2-40B4-BE49-F238E27FC236}">
                <a16:creationId xmlns:a16="http://schemas.microsoft.com/office/drawing/2014/main" id="{05F9C1E2-5862-8B43-B8CE-B785B22EB3FB}"/>
              </a:ext>
            </a:extLst>
          </p:cNvPr>
          <p:cNvPicPr>
            <a:picLocks noChangeAspect="1"/>
          </p:cNvPicPr>
          <p:nvPr/>
        </p:nvPicPr>
        <p:blipFill>
          <a:blip r:embed="rId4"/>
          <a:stretch>
            <a:fillRect/>
          </a:stretch>
        </p:blipFill>
        <p:spPr>
          <a:xfrm>
            <a:off x="4883767" y="1932807"/>
            <a:ext cx="3393398" cy="4297150"/>
          </a:xfrm>
          <a:prstGeom prst="rect">
            <a:avLst/>
          </a:prstGeom>
        </p:spPr>
      </p:pic>
    </p:spTree>
    <p:extLst>
      <p:ext uri="{BB962C8B-B14F-4D97-AF65-F5344CB8AC3E}">
        <p14:creationId xmlns:p14="http://schemas.microsoft.com/office/powerpoint/2010/main" val="379208793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AEC78-1EEC-4944-B56E-4F4569415FD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(9 of 9)</a:t>
            </a:r>
            <a:endParaRPr lang="en-AU" sz="2000"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Genomic information is accessible. </a:t>
            </a:r>
            <a:r>
              <a:rPr lang="en-US" sz="2400" dirty="0">
                <a:latin typeface="Arial" panose="020B0604020202020204" pitchFamily="34" charset="0"/>
                <a:cs typeface="Arial" panose="020B0604020202020204" pitchFamily="34" charset="0"/>
              </a:rPr>
              <a:t>Advances in DNA sequencing (Chapter 8) are being matched by new approaches to understanding how chromosomal information is expressed and regulated on a genomic and cellular scale. Important clues to protein function are embedded in the sequences of the genes that encode them. </a:t>
            </a:r>
          </a:p>
          <a:p>
            <a:pPr>
              <a:buNone/>
            </a:pPr>
            <a:endParaRPr lang="en-US" sz="2400" dirty="0"/>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pic>
        <p:nvPicPr>
          <p:cNvPr id="6" name="Google Shape;177;g7fe2cbe272_0_8" descr="Icon P 2&#10;">
            <a:extLst>
              <a:ext uri="{FF2B5EF4-FFF2-40B4-BE49-F238E27FC236}">
                <a16:creationId xmlns:a16="http://schemas.microsoft.com/office/drawing/2014/main" id="{F0B85756-1F8B-4A28-B301-6BC0A58D925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86676"/>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624935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6E23B-B7B8-4B88-B9A6-958855416FD8}"/>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Many Proteins Are Still Undiscovered</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00050" y="1752600"/>
            <a:ext cx="34861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high-throughput genetic screening can be used to identify genes required for a specific stress or selection response</a:t>
            </a: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horizontal row of 7 cells, each with a nucleus containing strands of D N A, is labeled initial population of cells. An arrow points down accompanied by text reading, perform gene perturbation with a different gene affected in each cell. The next row of cells is similar, but each has a red dot on a different piece of D N A. An arrow points down accompanied by text reading, subject cells to stress of selection. The same row of cells is shown, but the third and seventh cells from the left are faded and have a dotted outer membrane and nuclear membrane.">
            <a:extLst>
              <a:ext uri="{FF2B5EF4-FFF2-40B4-BE49-F238E27FC236}">
                <a16:creationId xmlns:a16="http://schemas.microsoft.com/office/drawing/2014/main" id="{F4442A95-2AB3-3D41-8AB3-D5EB0F33626A}"/>
              </a:ext>
            </a:extLst>
          </p:cNvPr>
          <p:cNvPicPr>
            <a:picLocks noChangeAspect="1"/>
          </p:cNvPicPr>
          <p:nvPr/>
        </p:nvPicPr>
        <p:blipFill>
          <a:blip r:embed="rId3"/>
          <a:stretch>
            <a:fillRect/>
          </a:stretch>
        </p:blipFill>
        <p:spPr>
          <a:xfrm>
            <a:off x="4267200" y="1554955"/>
            <a:ext cx="4264535" cy="4525963"/>
          </a:xfrm>
          <a:prstGeom prst="rect">
            <a:avLst/>
          </a:prstGeom>
        </p:spPr>
      </p:pic>
    </p:spTree>
    <p:extLst>
      <p:ext uri="{BB962C8B-B14F-4D97-AF65-F5344CB8AC3E}">
        <p14:creationId xmlns:p14="http://schemas.microsoft.com/office/powerpoint/2010/main" val="164253645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16754-C632-42E5-B86E-C34E613E1735}"/>
              </a:ext>
            </a:extLst>
          </p:cNvPr>
          <p:cNvSpPr>
            <a:spLocks noGrp="1"/>
          </p:cNvSpPr>
          <p:nvPr>
            <p:ph type="title"/>
          </p:nvPr>
        </p:nvSpPr>
        <p:spPr>
          <a:xfrm>
            <a:off x="0" y="152400"/>
            <a:ext cx="9144000" cy="1219200"/>
          </a:xfrm>
        </p:spPr>
        <p:txBody>
          <a:bodyPr/>
          <a:lstStyle/>
          <a:p>
            <a:r>
              <a:rPr lang="en-US" altLang="en-US" dirty="0">
                <a:solidFill>
                  <a:schemeClr val="tx1"/>
                </a:solidFill>
                <a:latin typeface="Arial" panose="020B0604020202020204" pitchFamily="34" charset="0"/>
                <a:cs typeface="Arial" panose="020B0604020202020204" pitchFamily="34" charset="0"/>
              </a:rPr>
              <a:t>Use of CRISPR/Cas9 in High-Throughput Screening</a:t>
            </a:r>
            <a:endParaRPr lang="en-AU" dirty="0"/>
          </a:p>
        </p:txBody>
      </p:sp>
      <p:sp>
        <p:nvSpPr>
          <p:cNvPr id="7" name="Google Shape;390;g847cf01710_0_68">
            <a:extLst>
              <a:ext uri="{FF2B5EF4-FFF2-40B4-BE49-F238E27FC236}">
                <a16:creationId xmlns:a16="http://schemas.microsoft.com/office/drawing/2014/main" id="{EFE494AC-F9FC-9140-8A85-7D0CB1F1BD36}"/>
              </a:ext>
            </a:extLst>
          </p:cNvPr>
          <p:cNvSpPr txBox="1">
            <a:spLocks noChangeArrowheads="1"/>
          </p:cNvSpPr>
          <p:nvPr/>
        </p:nvSpPr>
        <p:spPr bwMode="auto">
          <a:xfrm>
            <a:off x="246121" y="1728537"/>
            <a:ext cx="34861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cells in which genes required to survive the treatment are inactivated or activated by the CRISPR/Cas9 variant will die or thrive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four-part figure, a, b, c, and d, shows the use of C R I S P R/Cas 9 in high-throughput screening.">
            <a:extLst>
              <a:ext uri="{FF2B5EF4-FFF2-40B4-BE49-F238E27FC236}">
                <a16:creationId xmlns:a16="http://schemas.microsoft.com/office/drawing/2014/main" id="{88534678-344F-4845-A31F-D1C01119A908}"/>
              </a:ext>
            </a:extLst>
          </p:cNvPr>
          <p:cNvPicPr>
            <a:picLocks noChangeAspect="1"/>
          </p:cNvPicPr>
          <p:nvPr/>
        </p:nvPicPr>
        <p:blipFill>
          <a:blip r:embed="rId3"/>
          <a:stretch>
            <a:fillRect/>
          </a:stretch>
        </p:blipFill>
        <p:spPr>
          <a:xfrm>
            <a:off x="3732271" y="1728537"/>
            <a:ext cx="5011679" cy="4782869"/>
          </a:xfrm>
          <a:prstGeom prst="rect">
            <a:avLst/>
          </a:prstGeom>
        </p:spPr>
      </p:pic>
    </p:spTree>
    <p:extLst>
      <p:ext uri="{BB962C8B-B14F-4D97-AF65-F5344CB8AC3E}">
        <p14:creationId xmlns:p14="http://schemas.microsoft.com/office/powerpoint/2010/main" val="413346971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D4C00C-90E8-4DC9-BF42-AAE51DA0468C}"/>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9.3</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Genomics and the Human Story</a:t>
            </a:r>
            <a:endParaRPr lang="en-AU" dirty="0"/>
          </a:p>
        </p:txBody>
      </p:sp>
    </p:spTree>
    <p:extLst>
      <p:ext uri="{BB962C8B-B14F-4D97-AF65-F5344CB8AC3E}">
        <p14:creationId xmlns:p14="http://schemas.microsoft.com/office/powerpoint/2010/main" val="235501009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4488C-BA35-4218-BB98-07A9840CEF26}"/>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The Human Genome Contains Many Types of Sequences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00050" y="1752600"/>
            <a:ext cx="38671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humans have ~20,000 protein coding genes</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introns </a:t>
            </a:r>
            <a:r>
              <a:rPr lang="en-US" sz="2400" dirty="0">
                <a:latin typeface="Arial" panose="020B0604020202020204" pitchFamily="34" charset="0"/>
                <a:cs typeface="Arial" panose="020B0604020202020204" pitchFamily="34" charset="0"/>
              </a:rPr>
              <a:t>= non–translated DNA</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exons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coding segments of DNA</a:t>
            </a: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linear molecule is labeled m R N A transcript. It has a rectangular piece at the left side labeled 5 prime uppercase U uppercase T uppercase R, then a short green piece of the same diameter labeled exon 1. All of the exons are of this thickness, and all of the introns are thin and rod-shaped. From left to right, the molecule has exon 1, intron A, exon 2, intron B, exon 3, intron C, exon 4, intron D, exon 5, and a thick, rectangular region labeled 3 prime U T R. An arrow points down accompanied by text reading, splicing of introns A, B, C, D. The introns are shown to the left. A molecule below is labeled spliced m R N A. It has the 5 prime uppercase U T R followed by exon 1, exon 2, exon 3, exon 4, exon 5, and the 3 prime U T R. In the spliced m R N A, the entire molecule is the same thickness.">
            <a:extLst>
              <a:ext uri="{FF2B5EF4-FFF2-40B4-BE49-F238E27FC236}">
                <a16:creationId xmlns:a16="http://schemas.microsoft.com/office/drawing/2014/main" id="{068200F2-A194-824A-B2F3-E509014FAB97}"/>
              </a:ext>
            </a:extLst>
          </p:cNvPr>
          <p:cNvPicPr>
            <a:picLocks noChangeAspect="1"/>
          </p:cNvPicPr>
          <p:nvPr/>
        </p:nvPicPr>
        <p:blipFill>
          <a:blip r:embed="rId3"/>
          <a:stretch>
            <a:fillRect/>
          </a:stretch>
        </p:blipFill>
        <p:spPr>
          <a:xfrm>
            <a:off x="4267200" y="2522537"/>
            <a:ext cx="4611624" cy="2590800"/>
          </a:xfrm>
          <a:prstGeom prst="rect">
            <a:avLst/>
          </a:prstGeom>
        </p:spPr>
      </p:pic>
    </p:spTree>
    <p:extLst>
      <p:ext uri="{BB962C8B-B14F-4D97-AF65-F5344CB8AC3E}">
        <p14:creationId xmlns:p14="http://schemas.microsoft.com/office/powerpoint/2010/main" val="11497706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EA780-E52A-4018-A2FF-C86D0419AC00}"/>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 Snapshot of the Human Genome</a:t>
            </a:r>
            <a:endParaRPr lang="en-AU" dirty="0"/>
          </a:p>
        </p:txBody>
      </p:sp>
      <p:sp>
        <p:nvSpPr>
          <p:cNvPr id="13" name="Google Shape;390;g847cf01710_0_68">
            <a:extLst>
              <a:ext uri="{FF2B5EF4-FFF2-40B4-BE49-F238E27FC236}">
                <a16:creationId xmlns:a16="http://schemas.microsoft.com/office/drawing/2014/main" id="{E9BB1330-AC56-4646-97C2-7282B77DAA91}"/>
              </a:ext>
            </a:extLst>
          </p:cNvPr>
          <p:cNvSpPr txBox="1">
            <a:spLocks noChangeArrowheads="1"/>
          </p:cNvSpPr>
          <p:nvPr/>
        </p:nvSpPr>
        <p:spPr bwMode="auto">
          <a:xfrm>
            <a:off x="366462" y="1223211"/>
            <a:ext cx="3954662" cy="4720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&lt;1.5% of human DNA is exon DNA</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transposons</a:t>
            </a:r>
            <a:r>
              <a:rPr lang="en-US" sz="2400" dirty="0">
                <a:latin typeface="Arial" panose="020B0604020202020204" pitchFamily="34" charset="0"/>
                <a:cs typeface="Arial" panose="020B0604020202020204" pitchFamily="34" charset="0"/>
              </a:rPr>
              <a:t> = segments of DNA that can move from one location to another in the genome</a:t>
            </a:r>
          </a:p>
          <a:p>
            <a:pPr lvl="1"/>
            <a:r>
              <a:rPr lang="en-US" sz="2400" dirty="0">
                <a:latin typeface="Arial" panose="020B0604020202020204" pitchFamily="34" charset="0"/>
                <a:cs typeface="Arial" panose="020B0604020202020204" pitchFamily="34" charset="0"/>
              </a:rPr>
              <a:t>make up ~½ of human DNA  </a:t>
            </a: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0" name="Picture 9" descr="Part a is labeled human genome: D N A sequence types. It is a pie chart divided into two nearly equal halves, with the bottom half slightly larger. The top half extends from about the 11 o’clock position to the 4 o’clock position. Clockwise from the 11 o’clock position, the pieces are labeled as follows: D N A transposons (2.9 percent); uppercase L T R retrotransposons (8.3 percent), uppercase S I N Es (13.1 percent), uppercase L I N Es (20.4 percent). The other half of the chart begins with a small piece that extends out beyond the edge of the chart just past the 5 o’clock position. It reads, protein-coding genes (1.5 percent). Clockwise from this location, the remaining pieces of the chart are labeled as follows: introns (25.9 percent), miscellaneous unique sequences (11.6 percent), long repetitive sequences (centromeres, telomeres) (8 percent), segment duplications (5 percent), simple-sequence repeats (3 percent). Part b is labeled human genome: protein-encoding genes. Beginning at approximately the 12 o’clock position, the pieces of the chart are labeled as follows: unknown (37.4 percent), transcription factors (7.0 percent), signaling (2.7 percent), regulation (4.1 percent), transport (3.4 percent), receptors (5.2 percent), nucleic acid binding (9.8 percent), miscellaneous (4.5 percent), membrane proteins (2.4 percent), immune proteins (1.3 percent), extracellular structures (3 percent), enzymes (16.2 percent), cytoskeleton (3 percent). All positions on the charts are approximate.">
            <a:extLst>
              <a:ext uri="{FF2B5EF4-FFF2-40B4-BE49-F238E27FC236}">
                <a16:creationId xmlns:a16="http://schemas.microsoft.com/office/drawing/2014/main" id="{B8457CF0-207B-6641-B64D-0D2F665FF8D9}"/>
              </a:ext>
            </a:extLst>
          </p:cNvPr>
          <p:cNvPicPr>
            <a:picLocks noChangeAspect="1"/>
          </p:cNvPicPr>
          <p:nvPr/>
        </p:nvPicPr>
        <p:blipFill>
          <a:blip r:embed="rId3"/>
          <a:stretch>
            <a:fillRect/>
          </a:stretch>
        </p:blipFill>
        <p:spPr>
          <a:xfrm>
            <a:off x="4769310" y="1295400"/>
            <a:ext cx="3785426" cy="5113259"/>
          </a:xfrm>
          <a:prstGeom prst="rect">
            <a:avLst/>
          </a:prstGeom>
        </p:spPr>
      </p:pic>
    </p:spTree>
    <p:extLst>
      <p:ext uri="{BB962C8B-B14F-4D97-AF65-F5344CB8AC3E}">
        <p14:creationId xmlns:p14="http://schemas.microsoft.com/office/powerpoint/2010/main" val="3967191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E21E4-B70E-4FED-8B4A-A2C69658D5D7}"/>
              </a:ext>
            </a:extLst>
          </p:cNvPr>
          <p:cNvSpPr>
            <a:spLocks noGrp="1"/>
          </p:cNvSpPr>
          <p:nvPr>
            <p:ph type="title"/>
          </p:nvPr>
        </p:nvSpPr>
        <p:spPr>
          <a:xfrm>
            <a:off x="0" y="152400"/>
            <a:ext cx="9144000" cy="1295400"/>
          </a:xfrm>
        </p:spPr>
        <p:txBody>
          <a:bodyPr/>
          <a:lstStyle/>
          <a:p>
            <a:r>
              <a:rPr lang="en-US" altLang="en-US" dirty="0">
                <a:solidFill>
                  <a:schemeClr val="tx1"/>
                </a:solidFill>
                <a:latin typeface="Arial" panose="020B0604020202020204" pitchFamily="34" charset="0"/>
                <a:cs typeface="Arial" panose="020B0604020202020204" pitchFamily="34" charset="0"/>
              </a:rPr>
              <a:t>The Process of DNA Cloning – Introducing DNA into the Organism</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304800" y="1600199"/>
            <a:ext cx="4137277" cy="4953001"/>
          </a:xfrm>
        </p:spPr>
        <p:txBody>
          <a:bodyPr/>
          <a:lstStyle/>
          <a:p>
            <a:pPr indent="-406400">
              <a:lnSpc>
                <a:spcPct val="110000"/>
              </a:lnSpc>
              <a:spcBef>
                <a:spcPct val="0"/>
              </a:spcBef>
              <a:spcAft>
                <a:spcPct val="0"/>
              </a:spcAft>
              <a:buClr>
                <a:srgbClr val="000000"/>
              </a:buClr>
              <a:buSzPts val="2800"/>
              <a:defRPr/>
            </a:pPr>
            <a:r>
              <a:rPr lang="en-US" altLang="en-US" dirty="0"/>
              <a:t>advantages of cloning in </a:t>
            </a:r>
          </a:p>
          <a:p>
            <a:pPr marL="50800" indent="0">
              <a:lnSpc>
                <a:spcPct val="110000"/>
              </a:lnSpc>
              <a:spcBef>
                <a:spcPct val="0"/>
              </a:spcBef>
              <a:spcAft>
                <a:spcPct val="0"/>
              </a:spcAft>
              <a:buClr>
                <a:srgbClr val="000000"/>
              </a:buClr>
              <a:buSzPts val="2800"/>
              <a:buNone/>
              <a:defRPr/>
            </a:pPr>
            <a:r>
              <a:rPr lang="en-US" altLang="en-US" i="1" dirty="0"/>
              <a:t>     E. coli</a:t>
            </a:r>
            <a:r>
              <a:rPr lang="en-US" altLang="en-US" dirty="0"/>
              <a:t>:</a:t>
            </a:r>
          </a:p>
          <a:p>
            <a:pPr lvl="1" indent="-406400">
              <a:lnSpc>
                <a:spcPct val="110000"/>
              </a:lnSpc>
              <a:spcBef>
                <a:spcPct val="0"/>
              </a:spcBef>
              <a:spcAft>
                <a:spcPct val="0"/>
              </a:spcAft>
              <a:buClr>
                <a:srgbClr val="000000"/>
              </a:buClr>
              <a:buSzPts val="2800"/>
              <a:defRPr/>
            </a:pPr>
            <a:r>
              <a:rPr lang="en-US" altLang="en-US" dirty="0"/>
              <a:t>DNA metabolism </a:t>
            </a:r>
            <a:r>
              <a:rPr lang="en-US" dirty="0"/>
              <a:t>is well understood</a:t>
            </a:r>
          </a:p>
          <a:p>
            <a:pPr lvl="1" indent="-406400">
              <a:lnSpc>
                <a:spcPct val="110000"/>
              </a:lnSpc>
              <a:spcBef>
                <a:spcPct val="0"/>
              </a:spcBef>
              <a:spcAft>
                <a:spcPct val="0"/>
              </a:spcAft>
              <a:buClr>
                <a:srgbClr val="000000"/>
              </a:buClr>
              <a:buSzPts val="2800"/>
              <a:defRPr/>
            </a:pPr>
            <a:r>
              <a:rPr lang="en-US" dirty="0"/>
              <a:t>many naturally occurring cloning vectors (plasmids and bacteriophages) </a:t>
            </a:r>
          </a:p>
          <a:p>
            <a:pPr lvl="1" indent="-406400">
              <a:lnSpc>
                <a:spcPct val="110000"/>
              </a:lnSpc>
              <a:spcBef>
                <a:spcPct val="0"/>
              </a:spcBef>
              <a:spcAft>
                <a:spcPct val="0"/>
              </a:spcAft>
              <a:buClr>
                <a:srgbClr val="000000"/>
              </a:buClr>
              <a:buSzPts val="2800"/>
              <a:defRPr/>
            </a:pPr>
            <a:r>
              <a:rPr lang="en-US" dirty="0"/>
              <a:t>techniques for moving DNA from one bacterial cell to another</a:t>
            </a:r>
            <a:endParaRPr lang="en-US" altLang="en-US" dirty="0"/>
          </a:p>
          <a:p>
            <a:pPr lvl="1" indent="-406400">
              <a:lnSpc>
                <a:spcPct val="110000"/>
              </a:lnSpc>
              <a:spcBef>
                <a:spcPct val="0"/>
              </a:spcBef>
              <a:spcAft>
                <a:spcPct val="0"/>
              </a:spcAft>
              <a:buClr>
                <a:srgbClr val="000000"/>
              </a:buClr>
              <a:buSzPts val="2800"/>
              <a:defRPr/>
            </a:pPr>
            <a:endParaRPr lang="en-US" i="1" dirty="0"/>
          </a:p>
          <a:p>
            <a:pPr lvl="1" indent="-406400">
              <a:lnSpc>
                <a:spcPct val="110000"/>
              </a:lnSpc>
              <a:spcBef>
                <a:spcPct val="0"/>
              </a:spcBef>
              <a:spcAft>
                <a:spcPct val="0"/>
              </a:spcAft>
              <a:buClr>
                <a:srgbClr val="000000"/>
              </a:buClr>
              <a:buSzPts val="2800"/>
              <a:defRPr/>
            </a:pPr>
            <a:endParaRPr lang="en-US" dirty="0"/>
          </a:p>
          <a:p>
            <a:pPr lvl="1" indent="-406400">
              <a:lnSpc>
                <a:spcPct val="110000"/>
              </a:lnSpc>
              <a:spcBef>
                <a:spcPct val="0"/>
              </a:spcBef>
              <a:spcAft>
                <a:spcPct val="0"/>
              </a:spcAft>
              <a:buClr>
                <a:srgbClr val="000000"/>
              </a:buClr>
              <a:buSzPts val="2800"/>
              <a:defRPr/>
            </a:pPr>
            <a:endParaRPr lang="en-US"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pic>
        <p:nvPicPr>
          <p:cNvPr id="4" name="Picture 3" descr="Step 4: D N A is introduced into the host cell. An arrow points down to a rod-shaped bacterial cell that has the plasmid containing a red piece of eukaryotic D N A on the right and a mass of thready host D N A on the left. Step 5: Propagation (cloning) of transformed cell produces many copies of recombinant D N A. Five rod-shaped bacterial cells are shown. All have thready host D N A. Three have one copy of the plasmid with eukaryotic D N A, one has two copies, and one has three copies.">
            <a:extLst>
              <a:ext uri="{FF2B5EF4-FFF2-40B4-BE49-F238E27FC236}">
                <a16:creationId xmlns:a16="http://schemas.microsoft.com/office/drawing/2014/main" id="{9BF464D7-00CB-3244-9B0D-CCB02963CE1A}"/>
              </a:ext>
            </a:extLst>
          </p:cNvPr>
          <p:cNvPicPr>
            <a:picLocks noChangeAspect="1"/>
          </p:cNvPicPr>
          <p:nvPr/>
        </p:nvPicPr>
        <p:blipFill>
          <a:blip r:embed="rId3"/>
          <a:stretch>
            <a:fillRect/>
          </a:stretch>
        </p:blipFill>
        <p:spPr>
          <a:xfrm>
            <a:off x="4625332" y="1752600"/>
            <a:ext cx="4067903" cy="4453967"/>
          </a:xfrm>
          <a:prstGeom prst="rect">
            <a:avLst/>
          </a:prstGeom>
        </p:spPr>
      </p:pic>
    </p:spTree>
    <p:extLst>
      <p:ext uri="{BB962C8B-B14F-4D97-AF65-F5344CB8AC3E}">
        <p14:creationId xmlns:p14="http://schemas.microsoft.com/office/powerpoint/2010/main" val="2224719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906E9-5CB8-4533-B916-598E9DA857E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(7 of 8)</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An organism’s DNA — its genome — is the ultimate source of biological information. </a:t>
            </a:r>
            <a:r>
              <a:rPr lang="en-US" sz="2400" dirty="0">
                <a:latin typeface="Arial" panose="020B0604020202020204" pitchFamily="34" charset="0"/>
                <a:cs typeface="Arial" panose="020B0604020202020204" pitchFamily="34" charset="0"/>
              </a:rPr>
              <a:t>Genomic information is a resource of unparalleled importance for investigators studying any aspect of biology. Genomes vary in size, but all are large enough to direct all aspects of an organism’s structure and function. To approach them often requires tools to break them into small parts that are experimentally digestible. </a:t>
            </a:r>
          </a:p>
          <a:p>
            <a:pPr>
              <a:buFontTx/>
              <a:buNone/>
            </a:pPr>
            <a:endParaRPr lang="en-US" altLang="en-US" sz="2800" dirty="0">
              <a:latin typeface="Arial" panose="020B0604020202020204" pitchFamily="34" charset="0"/>
            </a:endParaRPr>
          </a:p>
        </p:txBody>
      </p:sp>
      <p:pic>
        <p:nvPicPr>
          <p:cNvPr id="6" name="Google Shape;170;p2" descr="Icon P 1&#10;">
            <a:extLst>
              <a:ext uri="{FF2B5EF4-FFF2-40B4-BE49-F238E27FC236}">
                <a16:creationId xmlns:a16="http://schemas.microsoft.com/office/drawing/2014/main" id="{852BC13B-6268-4132-A74E-B358DD85F8B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904" y="313711"/>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585594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E032F-5193-4C8C-915C-F463C9CFF34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ENCODE Initiative</a:t>
            </a:r>
            <a:endParaRPr lang="en-AU" dirty="0"/>
          </a:p>
        </p:txBody>
      </p:sp>
      <p:sp>
        <p:nvSpPr>
          <p:cNvPr id="13" name="Google Shape;390;g847cf01710_0_68">
            <a:extLst>
              <a:ext uri="{FF2B5EF4-FFF2-40B4-BE49-F238E27FC236}">
                <a16:creationId xmlns:a16="http://schemas.microsoft.com/office/drawing/2014/main" id="{E9BB1330-AC56-4646-97C2-7282B77DAA91}"/>
              </a:ext>
            </a:extLst>
          </p:cNvPr>
          <p:cNvSpPr txBox="1">
            <a:spLocks noChangeArrowheads="1"/>
          </p:cNvSpPr>
          <p:nvPr/>
        </p:nvSpPr>
        <p:spPr bwMode="auto">
          <a:xfrm>
            <a:off x="411831" y="1371600"/>
            <a:ext cx="8320338" cy="4720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launched to identify functional elements in the human genome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findings: </a:t>
            </a:r>
          </a:p>
          <a:p>
            <a:pPr lvl="1"/>
            <a:r>
              <a:rPr lang="en-US" sz="2400" dirty="0">
                <a:latin typeface="Arial" panose="020B0604020202020204" pitchFamily="34" charset="0"/>
                <a:cs typeface="Arial" panose="020B0604020202020204" pitchFamily="34" charset="0"/>
              </a:rPr>
              <a:t>&gt;80% of DNA is transcribed into RNA or is involved in some functional aspect of chromatin structure</a:t>
            </a:r>
          </a:p>
          <a:p>
            <a:pPr lvl="1"/>
            <a:r>
              <a:rPr lang="en-US" sz="2400" dirty="0">
                <a:latin typeface="Arial" panose="020B0604020202020204" pitchFamily="34" charset="0"/>
                <a:cs typeface="Arial" panose="020B0604020202020204" pitchFamily="34" charset="0"/>
              </a:rPr>
              <a:t>most of the remaining 20% contains regulatory elements affecting the expression of protein-coding genes and genes encoding functional RNAs</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8619191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20FB2-7E2D-4B93-8BF8-B444D0D3B13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Repeats in the Human Genome</a:t>
            </a:r>
            <a:endParaRPr lang="en-AU" dirty="0"/>
          </a:p>
        </p:txBody>
      </p:sp>
      <p:sp>
        <p:nvSpPr>
          <p:cNvPr id="4" name="Google Shape;390;g847cf01710_0_68">
            <a:extLst>
              <a:ext uri="{FF2B5EF4-FFF2-40B4-BE49-F238E27FC236}">
                <a16:creationId xmlns:a16="http://schemas.microsoft.com/office/drawing/2014/main" id="{A76F488D-688D-FC4B-929B-970E5BDB7ECE}"/>
              </a:ext>
            </a:extLst>
          </p:cNvPr>
          <p:cNvSpPr txBox="1">
            <a:spLocks noChangeArrowheads="1"/>
          </p:cNvSpPr>
          <p:nvPr/>
        </p:nvSpPr>
        <p:spPr bwMode="auto">
          <a:xfrm>
            <a:off x="411831" y="1307433"/>
            <a:ext cx="8320338" cy="4720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simple-sequence repeats (SSRs) </a:t>
            </a:r>
            <a:r>
              <a:rPr lang="en-US" sz="2400" dirty="0">
                <a:latin typeface="Arial" panose="020B0604020202020204" pitchFamily="34" charset="0"/>
                <a:cs typeface="Arial" panose="020B0604020202020204" pitchFamily="34" charset="0"/>
              </a:rPr>
              <a:t>= highly repetitive sequences that are generally less than 10 bp long</a:t>
            </a:r>
            <a:endParaRPr lang="en-US" sz="2400" b="1"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make up ~3% of the human genome </a:t>
            </a:r>
          </a:p>
          <a:p>
            <a:pPr lvl="1"/>
            <a:r>
              <a:rPr lang="en-US" sz="2400" dirty="0">
                <a:latin typeface="Arial" panose="020B0604020202020204" pitchFamily="34" charset="0"/>
                <a:cs typeface="Arial" panose="020B0604020202020204" pitchFamily="34" charset="0"/>
              </a:rPr>
              <a:t>found in centromeres and telomeres </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short tandem repeats </a:t>
            </a:r>
            <a:r>
              <a:rPr lang="en-US" sz="2400" dirty="0">
                <a:latin typeface="Arial" panose="020B0604020202020204" pitchFamily="34" charset="0"/>
                <a:cs typeface="Arial" panose="020B0604020202020204" pitchFamily="34" charset="0"/>
              </a:rPr>
              <a:t>= isolated segments of repeated sequences, often containing up to a few dozen tandem repeats </a:t>
            </a: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8259113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2352A-CEA9-4A9B-ABDA-030C0B7CCA80}"/>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Gene Alterations Define Humanity</a:t>
            </a:r>
            <a:endParaRPr lang="en-AU" dirty="0"/>
          </a:p>
        </p:txBody>
      </p:sp>
      <p:sp>
        <p:nvSpPr>
          <p:cNvPr id="4" name="Google Shape;390;g847cf01710_0_68">
            <a:extLst>
              <a:ext uri="{FF2B5EF4-FFF2-40B4-BE49-F238E27FC236}">
                <a16:creationId xmlns:a16="http://schemas.microsoft.com/office/drawing/2014/main" id="{A76F488D-688D-FC4B-929B-970E5BDB7ECE}"/>
              </a:ext>
            </a:extLst>
          </p:cNvPr>
          <p:cNvSpPr txBox="1">
            <a:spLocks noChangeArrowheads="1"/>
          </p:cNvSpPr>
          <p:nvPr/>
        </p:nvSpPr>
        <p:spPr bwMode="auto">
          <a:xfrm>
            <a:off x="411831" y="1600200"/>
            <a:ext cx="8320338" cy="4720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simple nucleotide polymorphisms (SNPs) </a:t>
            </a:r>
            <a:r>
              <a:rPr lang="en-US" sz="2400" dirty="0">
                <a:latin typeface="Arial" panose="020B0604020202020204" pitchFamily="34" charset="0"/>
                <a:cs typeface="Arial" panose="020B0604020202020204" pitchFamily="34" charset="0"/>
              </a:rPr>
              <a:t>= single base variations</a:t>
            </a:r>
            <a:r>
              <a:rPr lang="en-US" sz="2400" b="1"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deletions, insertions, and rearrangement also produce variations among individuals</a:t>
            </a:r>
          </a:p>
          <a:p>
            <a:pPr marL="50800"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1770400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B69A5-F314-4B64-BE04-C2C8B319652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Defining Haplotypes</a:t>
            </a:r>
            <a:endParaRPr lang="en-AU" dirty="0"/>
          </a:p>
        </p:txBody>
      </p:sp>
      <p:sp>
        <p:nvSpPr>
          <p:cNvPr id="4" name="Google Shape;390;g847cf01710_0_68">
            <a:extLst>
              <a:ext uri="{FF2B5EF4-FFF2-40B4-BE49-F238E27FC236}">
                <a16:creationId xmlns:a16="http://schemas.microsoft.com/office/drawing/2014/main" id="{A76F488D-688D-FC4B-929B-970E5BDB7ECE}"/>
              </a:ext>
            </a:extLst>
          </p:cNvPr>
          <p:cNvSpPr txBox="1">
            <a:spLocks noChangeArrowheads="1"/>
          </p:cNvSpPr>
          <p:nvPr/>
        </p:nvSpPr>
        <p:spPr bwMode="auto">
          <a:xfrm>
            <a:off x="411831" y="1600200"/>
            <a:ext cx="3321969" cy="4720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haplotype </a:t>
            </a:r>
            <a:r>
              <a:rPr lang="en-US" sz="2400" dirty="0">
                <a:latin typeface="Arial" panose="020B0604020202020204" pitchFamily="34" charset="0"/>
                <a:cs typeface="Arial" panose="020B0604020202020204" pitchFamily="34" charset="0"/>
              </a:rPr>
              <a:t>= grouping of multiple SNPs that are usually inherited together</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tag SNPs = a subset of SNPs that define an entire haplotype</a:t>
            </a: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0800"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is labeled S N Ps. Under the heading chromosome A, sequences are provided for four numbered individuals. All of the individuals have most bases the same, but there are three bases that differ, and these are highlighted and labeled S N P. The data are as follows reading from left to right. Individual 1: A A C A highlighted C G C C A three dots representing thousands of base pairs T T C G highlighted G G G T C three dots representing thousands of base pairs A G T C highlighted G A C C G three dots representing thousands of base pairs. Individuals 2, 3, and 4 are the same except for the highlighted bases, which are as follows. Individual 1: yellow highlighted C, G, G; Individual 2: blue highlighted C, A, A; Individual 3: green highlighted T , G, A: Individual 4: purple highlighted C, G, A. Part b is labeled haplotypes. Four haplotypes are shown as follows with the red boxes enclosing bases labeled as tag S N P. Arrows point down from the left, central, and right uppercase S N Ps in part a to the bases indicated. Haplotype 1: yellow highlighted C T C; red enclosed A; A A G; red enclosed T; A; C from left S N P; G from central S N P; G from right S N P; T T; red enclosed C; A G G C A. Haplotype 2: blue highlighted T T G; red enclosed A; T T G; red enclosed C; G; C from left S N P; A from central S N P; A from right S N P; C A; red enclosed G; T A A T A. Haplotype 3: green highlighted C C C; red enclosed G; A T C; red enclosed T; G; T from left S N P; G from central S N P; A from right S N P; T A; red enclosed C; T G G T G. Haplotype 4: purple highlighted T C G; red enclosed A; T T C; red enclosed C; G; C from left S N P; G from central S N P; G from right S N P; T T; red enclosed C; A G A C A. Part c is labeled tag S N Ps. Arrows point down from the left, central, and right red-enclosed vertical boxes of bases labeled tag S N P in part b. This produces four rows. 1: yellow highlighted A T C; 2: blue highlighted A C G; 3: green highlighted G T C; 4: purple highlighted A C C.">
            <a:extLst>
              <a:ext uri="{FF2B5EF4-FFF2-40B4-BE49-F238E27FC236}">
                <a16:creationId xmlns:a16="http://schemas.microsoft.com/office/drawing/2014/main" id="{B0D34741-D9B3-3241-A984-F3D49E4DB76D}"/>
              </a:ext>
            </a:extLst>
          </p:cNvPr>
          <p:cNvPicPr>
            <a:picLocks noChangeAspect="1"/>
          </p:cNvPicPr>
          <p:nvPr/>
        </p:nvPicPr>
        <p:blipFill>
          <a:blip r:embed="rId3"/>
          <a:stretch>
            <a:fillRect/>
          </a:stretch>
        </p:blipFill>
        <p:spPr>
          <a:xfrm>
            <a:off x="3733800" y="1638259"/>
            <a:ext cx="5302250" cy="3639594"/>
          </a:xfrm>
          <a:prstGeom prst="rect">
            <a:avLst/>
          </a:prstGeom>
        </p:spPr>
      </p:pic>
    </p:spTree>
    <p:extLst>
      <p:ext uri="{BB962C8B-B14F-4D97-AF65-F5344CB8AC3E}">
        <p14:creationId xmlns:p14="http://schemas.microsoft.com/office/powerpoint/2010/main" val="289128126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72B05-C339-42EA-814A-5DA4D41FF9DC}"/>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Genome Sequencing Informs Us about Our Humanity</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00050" y="1752600"/>
            <a:ext cx="51625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genomic differences between species can be used to construct a phylogenetic tree:</a:t>
            </a:r>
          </a:p>
          <a:p>
            <a:pPr lvl="1"/>
            <a:r>
              <a:rPr lang="en-US" sz="2400" dirty="0">
                <a:latin typeface="Arial" panose="020B0604020202020204" pitchFamily="34" charset="0"/>
                <a:cs typeface="Arial" panose="020B0604020202020204" pitchFamily="34" charset="0"/>
              </a:rPr>
              <a:t>SNPs</a:t>
            </a:r>
          </a:p>
          <a:p>
            <a:pPr lvl="1"/>
            <a:r>
              <a:rPr lang="en-US" sz="2400" dirty="0">
                <a:latin typeface="Arial" panose="020B0604020202020204" pitchFamily="34" charset="0"/>
                <a:cs typeface="Arial" panose="020B0604020202020204" pitchFamily="34" charset="0"/>
              </a:rPr>
              <a:t>inversions</a:t>
            </a:r>
          </a:p>
          <a:p>
            <a:pPr lvl="1"/>
            <a:r>
              <a:rPr lang="en-US" sz="2400" dirty="0">
                <a:latin typeface="Arial" panose="020B0604020202020204" pitchFamily="34" charset="0"/>
                <a:cs typeface="Arial" panose="020B0604020202020204" pitchFamily="34" charset="0"/>
              </a:rPr>
              <a:t>insertions</a:t>
            </a:r>
          </a:p>
          <a:p>
            <a:pPr lvl="1"/>
            <a:r>
              <a:rPr lang="en-US" sz="2400" dirty="0">
                <a:latin typeface="Arial" panose="020B0604020202020204" pitchFamily="34" charset="0"/>
                <a:cs typeface="Arial" panose="020B0604020202020204" pitchFamily="34" charset="0"/>
              </a:rPr>
              <a:t>deletions</a:t>
            </a:r>
          </a:p>
          <a:p>
            <a:pPr lvl="1"/>
            <a:r>
              <a:rPr lang="en-US" sz="2400" dirty="0">
                <a:latin typeface="Arial" panose="020B0604020202020204" pitchFamily="34" charset="0"/>
                <a:cs typeface="Arial" panose="020B0604020202020204" pitchFamily="34" charset="0"/>
              </a:rPr>
              <a:t>fusions</a:t>
            </a:r>
          </a:p>
          <a:p>
            <a:pPr lvl="1"/>
            <a:r>
              <a:rPr lang="en-US" sz="2400" dirty="0">
                <a:latin typeface="Arial" panose="020B0604020202020204" pitchFamily="34" charset="0"/>
                <a:cs typeface="Arial" panose="020B0604020202020204" pitchFamily="34" charset="0"/>
              </a:rPr>
              <a:t>duplications</a:t>
            </a: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three-part figure, a, b, and c, shows genomic alterations in the human lineage.">
            <a:extLst>
              <a:ext uri="{FF2B5EF4-FFF2-40B4-BE49-F238E27FC236}">
                <a16:creationId xmlns:a16="http://schemas.microsoft.com/office/drawing/2014/main" id="{01A1242F-753B-C841-AF6A-06DE4BBA0BCD}"/>
              </a:ext>
            </a:extLst>
          </p:cNvPr>
          <p:cNvPicPr>
            <a:picLocks noChangeAspect="1"/>
          </p:cNvPicPr>
          <p:nvPr/>
        </p:nvPicPr>
        <p:blipFill>
          <a:blip r:embed="rId3"/>
          <a:stretch>
            <a:fillRect/>
          </a:stretch>
        </p:blipFill>
        <p:spPr>
          <a:xfrm>
            <a:off x="5943600" y="1524000"/>
            <a:ext cx="2568255" cy="4876800"/>
          </a:xfrm>
          <a:prstGeom prst="rect">
            <a:avLst/>
          </a:prstGeom>
        </p:spPr>
      </p:pic>
    </p:spTree>
    <p:extLst>
      <p:ext uri="{BB962C8B-B14F-4D97-AF65-F5344CB8AC3E}">
        <p14:creationId xmlns:p14="http://schemas.microsoft.com/office/powerpoint/2010/main" val="394407842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DA437-2DAE-49B6-8268-0A538055D48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Determining Sequence Alternations Unique to One Ancestral Line</a:t>
            </a:r>
            <a:endParaRPr lang="en-AU" dirty="0"/>
          </a:p>
        </p:txBody>
      </p:sp>
      <p:sp>
        <p:nvSpPr>
          <p:cNvPr id="4" name="Google Shape;390;g847cf01710_0_68">
            <a:extLst>
              <a:ext uri="{FF2B5EF4-FFF2-40B4-BE49-F238E27FC236}">
                <a16:creationId xmlns:a16="http://schemas.microsoft.com/office/drawing/2014/main" id="{A76F488D-688D-FC4B-929B-970E5BDB7ECE}"/>
              </a:ext>
            </a:extLst>
          </p:cNvPr>
          <p:cNvSpPr txBox="1">
            <a:spLocks noChangeArrowheads="1"/>
          </p:cNvSpPr>
          <p:nvPr/>
        </p:nvSpPr>
        <p:spPr bwMode="auto">
          <a:xfrm>
            <a:off x="381000" y="1752600"/>
            <a:ext cx="3550569" cy="4720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outgroups </a:t>
            </a:r>
            <a:r>
              <a:rPr lang="en-US" sz="2400" dirty="0">
                <a:latin typeface="Arial" panose="020B0604020202020204" pitchFamily="34" charset="0"/>
                <a:cs typeface="Arial" panose="020B0604020202020204" pitchFamily="34" charset="0"/>
              </a:rPr>
              <a:t>= more distantly related species</a:t>
            </a: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0800"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A two-part figure, a and b, shows the determination of sequence alterations unique to one ancestral line.">
            <a:extLst>
              <a:ext uri="{FF2B5EF4-FFF2-40B4-BE49-F238E27FC236}">
                <a16:creationId xmlns:a16="http://schemas.microsoft.com/office/drawing/2014/main" id="{29760044-1AD4-6A46-8583-DB2F55CDB25C}"/>
              </a:ext>
            </a:extLst>
          </p:cNvPr>
          <p:cNvPicPr>
            <a:picLocks noChangeAspect="1"/>
          </p:cNvPicPr>
          <p:nvPr/>
        </p:nvPicPr>
        <p:blipFill>
          <a:blip r:embed="rId3"/>
          <a:stretch>
            <a:fillRect/>
          </a:stretch>
        </p:blipFill>
        <p:spPr>
          <a:xfrm>
            <a:off x="4267200" y="1600200"/>
            <a:ext cx="4032946" cy="4146550"/>
          </a:xfrm>
          <a:prstGeom prst="rect">
            <a:avLst/>
          </a:prstGeom>
        </p:spPr>
      </p:pic>
    </p:spTree>
    <p:extLst>
      <p:ext uri="{BB962C8B-B14F-4D97-AF65-F5344CB8AC3E}">
        <p14:creationId xmlns:p14="http://schemas.microsoft.com/office/powerpoint/2010/main" val="334242252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9F260-47C1-4EB9-8A6A-2B37C7CEA13D}"/>
              </a:ext>
            </a:extLst>
          </p:cNvPr>
          <p:cNvSpPr>
            <a:spLocks noGrp="1"/>
          </p:cNvSpPr>
          <p:nvPr>
            <p:ph type="title"/>
          </p:nvPr>
        </p:nvSpPr>
        <p:spPr/>
        <p:txBody>
          <a:bodyPr/>
          <a:lstStyle/>
          <a:p>
            <a:r>
              <a:rPr lang="en-US" altLang="en-US" sz="3400" dirty="0">
                <a:solidFill>
                  <a:schemeClr val="tx1"/>
                </a:solidFill>
                <a:latin typeface="Arial" panose="020B0604020202020204" pitchFamily="34" charset="0"/>
                <a:cs typeface="Arial" panose="020B0604020202020204" pitchFamily="34" charset="0"/>
              </a:rPr>
              <a:t>A Variety of RNA-Coding Genes Show Evidence of Accelerated Evolution</a:t>
            </a:r>
            <a:endParaRPr lang="en-AU" sz="3400" dirty="0"/>
          </a:p>
        </p:txBody>
      </p:sp>
      <p:sp>
        <p:nvSpPr>
          <p:cNvPr id="4" name="Google Shape;390;g847cf01710_0_68">
            <a:extLst>
              <a:ext uri="{FF2B5EF4-FFF2-40B4-BE49-F238E27FC236}">
                <a16:creationId xmlns:a16="http://schemas.microsoft.com/office/drawing/2014/main" id="{A76F488D-688D-FC4B-929B-970E5BDB7ECE}"/>
              </a:ext>
            </a:extLst>
          </p:cNvPr>
          <p:cNvSpPr txBox="1">
            <a:spLocks noChangeArrowheads="1"/>
          </p:cNvSpPr>
          <p:nvPr/>
        </p:nvSpPr>
        <p:spPr bwMode="auto">
          <a:xfrm>
            <a:off x="152399" y="2188062"/>
            <a:ext cx="2285985"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HAR1F locus specifies a highly conserved noncoding RNA </a:t>
            </a:r>
          </a:p>
          <a:p>
            <a:pPr marL="50800" indent="0">
              <a:buNone/>
            </a:pPr>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0800"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figure shows the sequence of the uppercase H A R 1 F locus for 11 with positions marked across the top at 20, 30, 40, and 50 bases.">
            <a:extLst>
              <a:ext uri="{FF2B5EF4-FFF2-40B4-BE49-F238E27FC236}">
                <a16:creationId xmlns:a16="http://schemas.microsoft.com/office/drawing/2014/main" id="{D5577D2F-F70F-6C45-BC1C-7982A65FBD8C}"/>
              </a:ext>
            </a:extLst>
          </p:cNvPr>
          <p:cNvPicPr>
            <a:picLocks noChangeAspect="1"/>
          </p:cNvPicPr>
          <p:nvPr/>
        </p:nvPicPr>
        <p:blipFill>
          <a:blip r:embed="rId3"/>
          <a:stretch>
            <a:fillRect/>
          </a:stretch>
        </p:blipFill>
        <p:spPr>
          <a:xfrm>
            <a:off x="2916848" y="2320083"/>
            <a:ext cx="5846152" cy="2480517"/>
          </a:xfrm>
          <a:prstGeom prst="rect">
            <a:avLst/>
          </a:prstGeom>
        </p:spPr>
      </p:pic>
      <p:cxnSp>
        <p:nvCxnSpPr>
          <p:cNvPr id="8" name="Straight Arrow Connector 7">
            <a:extLst>
              <a:ext uri="{FF2B5EF4-FFF2-40B4-BE49-F238E27FC236}">
                <a16:creationId xmlns:a16="http://schemas.microsoft.com/office/drawing/2014/main" id="{D2E4F0C9-FC2B-1C42-A718-8E2A3817CEC2}"/>
              </a:ext>
            </a:extLst>
          </p:cNvPr>
          <p:cNvCxnSpPr>
            <a:cxnSpLocks/>
          </p:cNvCxnSpPr>
          <p:nvPr/>
        </p:nvCxnSpPr>
        <p:spPr bwMode="auto">
          <a:xfrm flipV="1">
            <a:off x="5353056" y="4938942"/>
            <a:ext cx="0" cy="547458"/>
          </a:xfrm>
          <a:prstGeom prst="straightConnector1">
            <a:avLst/>
          </a:prstGeom>
          <a:ln>
            <a:headEnd type="none" w="med" len="med"/>
            <a:tailEnd type="triangle"/>
          </a:ln>
        </p:spPr>
        <p:style>
          <a:lnRef idx="3">
            <a:schemeClr val="dk1"/>
          </a:lnRef>
          <a:fillRef idx="0">
            <a:schemeClr val="dk1"/>
          </a:fillRef>
          <a:effectRef idx="2">
            <a:schemeClr val="dk1"/>
          </a:effectRef>
          <a:fontRef idx="minor">
            <a:schemeClr val="tx1"/>
          </a:fontRef>
        </p:style>
      </p:cxnSp>
      <p:sp>
        <p:nvSpPr>
          <p:cNvPr id="6" name="TextBox 5">
            <a:extLst>
              <a:ext uri="{FF2B5EF4-FFF2-40B4-BE49-F238E27FC236}">
                <a16:creationId xmlns:a16="http://schemas.microsoft.com/office/drawing/2014/main" id="{739E218C-3B84-884A-A329-9213832B561E}"/>
              </a:ext>
            </a:extLst>
          </p:cNvPr>
          <p:cNvSpPr txBox="1"/>
          <p:nvPr/>
        </p:nvSpPr>
        <p:spPr>
          <a:xfrm>
            <a:off x="3162311" y="5514446"/>
            <a:ext cx="4381489" cy="830997"/>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retain complementarity where strand segments are paired </a:t>
            </a:r>
          </a:p>
        </p:txBody>
      </p:sp>
    </p:spTree>
    <p:extLst>
      <p:ext uri="{BB962C8B-B14F-4D97-AF65-F5344CB8AC3E}">
        <p14:creationId xmlns:p14="http://schemas.microsoft.com/office/powerpoint/2010/main" val="334630320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3AC7-E070-4502-925B-CFFC2FD9F9DF}"/>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(8 of 8)</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An organism’s DNA — its genome — is the ultimate source of biological information. </a:t>
            </a:r>
            <a:r>
              <a:rPr lang="en-US" sz="2400" dirty="0">
                <a:latin typeface="Arial" panose="020B0604020202020204" pitchFamily="34" charset="0"/>
                <a:cs typeface="Arial" panose="020B0604020202020204" pitchFamily="34" charset="0"/>
              </a:rPr>
              <a:t>Genomic information is a resource of unparalleled importance for investigators studying any aspect of biology. Genomes vary in size, but all are large enough to direct all aspects of an organism’s structure and function. To approach them often requires tools to break them into small parts that are experimentally digestible. </a:t>
            </a:r>
          </a:p>
          <a:p>
            <a:pPr>
              <a:buFontTx/>
              <a:buNone/>
            </a:pPr>
            <a:endParaRPr lang="en-US" altLang="en-US" sz="2800" dirty="0">
              <a:latin typeface="Arial" panose="020B0604020202020204" pitchFamily="34" charset="0"/>
            </a:endParaRPr>
          </a:p>
        </p:txBody>
      </p:sp>
      <p:pic>
        <p:nvPicPr>
          <p:cNvPr id="6" name="Google Shape;170;p2" descr="Icon P 1&#10;">
            <a:extLst>
              <a:ext uri="{FF2B5EF4-FFF2-40B4-BE49-F238E27FC236}">
                <a16:creationId xmlns:a16="http://schemas.microsoft.com/office/drawing/2014/main" id="{052A19C7-9F9A-4885-B960-DF70F8EF2DA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904" y="313711"/>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257628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F1423-A88F-4B23-A9DA-15EC1FA5336F}"/>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Genome Comparisons Help Locate Genes Involved in Disease</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28612" y="1828800"/>
            <a:ext cx="848677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&gt;6,000 human mutation phenotypes have been mapped to particular genes or groups of genes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linkage analysis </a:t>
            </a:r>
            <a:r>
              <a:rPr lang="en-US" sz="2400" dirty="0">
                <a:latin typeface="Arial" panose="020B0604020202020204" pitchFamily="34" charset="0"/>
                <a:cs typeface="Arial" panose="020B0604020202020204" pitchFamily="34" charset="0"/>
              </a:rPr>
              <a:t>= evolutionary biology approach that maps the gene involved in a disease condition relative to well-characterized genetic polymorphisms</a:t>
            </a: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70519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FDE1C-A29C-4B0D-8237-C6BC10B7D70B}"/>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Restriction Endonucleases and DNA Ligases Yield Recombinant DNA</a:t>
            </a:r>
            <a:endParaRPr lang="en-AU" dirty="0">
              <a:solidFill>
                <a:srgbClr val="4E4CB4"/>
              </a:solidFill>
            </a:endParaRPr>
          </a:p>
        </p:txBody>
      </p:sp>
      <p:sp>
        <p:nvSpPr>
          <p:cNvPr id="4" name="TextBox 3">
            <a:extLst>
              <a:ext uri="{FF2B5EF4-FFF2-40B4-BE49-F238E27FC236}">
                <a16:creationId xmlns:a16="http://schemas.microsoft.com/office/drawing/2014/main" id="{8DE98774-0CBB-4221-9596-FBEB7BC4CD1B}"/>
              </a:ext>
            </a:extLst>
          </p:cNvPr>
          <p:cNvSpPr txBox="1"/>
          <p:nvPr/>
        </p:nvSpPr>
        <p:spPr>
          <a:xfrm>
            <a:off x="152400" y="1677070"/>
            <a:ext cx="8839200" cy="461665"/>
          </a:xfrm>
          <a:prstGeom prst="rect">
            <a:avLst/>
          </a:prstGeom>
          <a:solidFill>
            <a:srgbClr val="005F6A"/>
          </a:solidFill>
          <a:ln>
            <a:solidFill>
              <a:schemeClr val="tx1"/>
            </a:solidFill>
          </a:ln>
        </p:spPr>
        <p:txBody>
          <a:bodyPr wrap="square" rtlCol="0">
            <a:spAutoFit/>
          </a:bodyPr>
          <a:lstStyle/>
          <a:p>
            <a:r>
              <a:rPr lang="en-US" b="1" dirty="0">
                <a:solidFill>
                  <a:schemeClr val="bg1"/>
                </a:solidFill>
              </a:rPr>
              <a:t>Table 9-1 Some Enzymes Used in Recombinant DNA Technology</a:t>
            </a:r>
          </a:p>
        </p:txBody>
      </p:sp>
      <p:graphicFrame>
        <p:nvGraphicFramePr>
          <p:cNvPr id="3" name="Table 2">
            <a:extLst>
              <a:ext uri="{FF2B5EF4-FFF2-40B4-BE49-F238E27FC236}">
                <a16:creationId xmlns:a16="http://schemas.microsoft.com/office/drawing/2014/main" id="{5894F38F-9BD8-4FCF-B42C-BEEABC10430C}"/>
              </a:ext>
            </a:extLst>
          </p:cNvPr>
          <p:cNvGraphicFramePr>
            <a:graphicFrameLocks noGrp="1"/>
          </p:cNvGraphicFramePr>
          <p:nvPr>
            <p:extLst>
              <p:ext uri="{D42A27DB-BD31-4B8C-83A1-F6EECF244321}">
                <p14:modId xmlns:p14="http://schemas.microsoft.com/office/powerpoint/2010/main" val="3825955649"/>
              </p:ext>
            </p:extLst>
          </p:nvPr>
        </p:nvGraphicFramePr>
        <p:xfrm>
          <a:off x="152400" y="2133381"/>
          <a:ext cx="8839200" cy="4333240"/>
        </p:xfrm>
        <a:graphic>
          <a:graphicData uri="http://schemas.openxmlformats.org/drawingml/2006/table">
            <a:tbl>
              <a:tblPr firstRow="1" bandRow="1">
                <a:tableStyleId>{5C22544A-7EE6-4342-B048-85BDC9FD1C3A}</a:tableStyleId>
              </a:tblPr>
              <a:tblGrid>
                <a:gridCol w="3265742">
                  <a:extLst>
                    <a:ext uri="{9D8B030D-6E8A-4147-A177-3AD203B41FA5}">
                      <a16:colId xmlns:a16="http://schemas.microsoft.com/office/drawing/2014/main" val="1044944241"/>
                    </a:ext>
                  </a:extLst>
                </a:gridCol>
                <a:gridCol w="5573458">
                  <a:extLst>
                    <a:ext uri="{9D8B030D-6E8A-4147-A177-3AD203B41FA5}">
                      <a16:colId xmlns:a16="http://schemas.microsoft.com/office/drawing/2014/main" val="4122370047"/>
                    </a:ext>
                  </a:extLst>
                </a:gridCol>
              </a:tblGrid>
              <a:tr h="370840">
                <a:tc>
                  <a:txBody>
                    <a:bodyPr/>
                    <a:lstStyle/>
                    <a:p>
                      <a:r>
                        <a:rPr lang="en-US" sz="1600" dirty="0">
                          <a:solidFill>
                            <a:sysClr val="windowText" lastClr="000000"/>
                          </a:solidFill>
                        </a:rPr>
                        <a:t>Enzyme(s)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tc>
                  <a:txBody>
                    <a:bodyPr/>
                    <a:lstStyle/>
                    <a:p>
                      <a:r>
                        <a:rPr lang="en-US" sz="1600" dirty="0">
                          <a:solidFill>
                            <a:sysClr val="windowText" lastClr="000000"/>
                          </a:solidFill>
                        </a:rPr>
                        <a:t>Function</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extLst>
                  <a:ext uri="{0D108BD9-81ED-4DB2-BD59-A6C34878D82A}">
                    <a16:rowId xmlns:a16="http://schemas.microsoft.com/office/drawing/2014/main" val="2953112275"/>
                  </a:ext>
                </a:extLst>
              </a:tr>
              <a:tr h="370840">
                <a:tc>
                  <a:txBody>
                    <a:bodyPr/>
                    <a:lstStyle/>
                    <a:p>
                      <a:r>
                        <a:rPr lang="en-US" sz="1600" dirty="0"/>
                        <a:t>Type II restriction endonucleases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Cleave DNA molecules at specific base sequences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3699487"/>
                  </a:ext>
                </a:extLst>
              </a:tr>
              <a:tr h="370840">
                <a:tc>
                  <a:txBody>
                    <a:bodyPr/>
                    <a:lstStyle/>
                    <a:p>
                      <a:r>
                        <a:rPr lang="en-US" sz="1600" dirty="0"/>
                        <a:t>DNA ligase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Joins two DNA molecules or fragments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11760844"/>
                  </a:ext>
                </a:extLst>
              </a:tr>
              <a:tr h="370840">
                <a:tc>
                  <a:txBody>
                    <a:bodyPr/>
                    <a:lstStyle/>
                    <a:p>
                      <a:r>
                        <a:rPr lang="en-US" sz="1600" dirty="0"/>
                        <a:t>DNA polymerase I (</a:t>
                      </a:r>
                      <a:r>
                        <a:rPr lang="en-US" sz="1600" i="1" dirty="0"/>
                        <a:t>E. Coli</a:t>
                      </a:r>
                      <a:r>
                        <a:rPr lang="en-US" sz="1600" i="0" dirty="0"/>
                        <a:t>)</a:t>
                      </a:r>
                      <a:endParaRPr lang="en-US" sz="16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Fills gaps in duplexes by stepwise addition of nucleotides to 3′ ends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0126807"/>
                  </a:ext>
                </a:extLst>
              </a:tr>
              <a:tr h="370840">
                <a:tc>
                  <a:txBody>
                    <a:bodyPr/>
                    <a:lstStyle/>
                    <a:p>
                      <a:r>
                        <a:rPr lang="en-US" sz="1600" dirty="0"/>
                        <a:t>Reverse transcriptase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Makes a DNA copy of an RNA molecule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8706386"/>
                  </a:ext>
                </a:extLst>
              </a:tr>
              <a:tr h="370840">
                <a:tc>
                  <a:txBody>
                    <a:bodyPr/>
                    <a:lstStyle/>
                    <a:p>
                      <a:r>
                        <a:rPr lang="en-US" sz="1600" dirty="0"/>
                        <a:t>Polynucleotide Kinase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Adds a phosphate to the 5′-OH end of a polynucleotide to label it or to permit ligation</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81596553"/>
                  </a:ext>
                </a:extLst>
              </a:tr>
              <a:tr h="370840">
                <a:tc>
                  <a:txBody>
                    <a:bodyPr/>
                    <a:lstStyle/>
                    <a:p>
                      <a:r>
                        <a:rPr lang="en-US" sz="1600" dirty="0"/>
                        <a:t>Terminal transferase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Adds homopolymer tails to the 3′-OH ends of a linear duplex</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5567936"/>
                  </a:ext>
                </a:extLst>
              </a:tr>
              <a:tr h="370840">
                <a:tc>
                  <a:txBody>
                    <a:bodyPr/>
                    <a:lstStyle/>
                    <a:p>
                      <a:r>
                        <a:rPr lang="en-US" sz="1600" dirty="0"/>
                        <a:t>Exonuclease III</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Removes nucleotide residues from the 3′ ends of a DNA strand</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0093220"/>
                  </a:ext>
                </a:extLst>
              </a:tr>
              <a:tr h="370840">
                <a:tc>
                  <a:txBody>
                    <a:bodyPr/>
                    <a:lstStyle/>
                    <a:p>
                      <a:r>
                        <a:rPr lang="en-US" sz="1600" dirty="0"/>
                        <a:t>Bacteriophage </a:t>
                      </a:r>
                      <a:r>
                        <a:rPr lang="el-GR" sz="1600" dirty="0"/>
                        <a:t>λ</a:t>
                      </a:r>
                      <a:r>
                        <a:rPr lang="en-US" sz="1600" dirty="0"/>
                        <a:t> exonuclease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Removes nucleotides from the 5′ ends of a duplex to expose single-stranded 3′ ends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3390852"/>
                  </a:ext>
                </a:extLst>
              </a:tr>
              <a:tr h="370840">
                <a:tc>
                  <a:txBody>
                    <a:bodyPr/>
                    <a:lstStyle/>
                    <a:p>
                      <a:r>
                        <a:rPr lang="en-US" sz="1600" dirty="0"/>
                        <a:t>Alkaline phosphatase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Removes terminal phosphates from the 5′ and 3′ end (or both)</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24723753"/>
                  </a:ext>
                </a:extLst>
              </a:tr>
            </a:tbl>
          </a:graphicData>
        </a:graphic>
      </p:graphicFrame>
    </p:spTree>
    <p:extLst>
      <p:ext uri="{BB962C8B-B14F-4D97-AF65-F5344CB8AC3E}">
        <p14:creationId xmlns:p14="http://schemas.microsoft.com/office/powerpoint/2010/main" val="313608481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E0E84-9A88-4A0E-82AB-F0B85EFEDF8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Linkage Analysis in the Discovery of Disease Genes</a:t>
            </a:r>
            <a:endParaRPr lang="en-AU" dirty="0"/>
          </a:p>
        </p:txBody>
      </p:sp>
      <p:pic>
        <p:nvPicPr>
          <p:cNvPr id="3" name="Picture 2" descr="A three-part figure, a, b, and c, shows how linkage analysis can be used in the discovery of disease genes.">
            <a:extLst>
              <a:ext uri="{FF2B5EF4-FFF2-40B4-BE49-F238E27FC236}">
                <a16:creationId xmlns:a16="http://schemas.microsoft.com/office/drawing/2014/main" id="{C0B8DCCE-6287-824D-940A-3426965714B6}"/>
              </a:ext>
            </a:extLst>
          </p:cNvPr>
          <p:cNvPicPr>
            <a:picLocks noChangeAspect="1"/>
          </p:cNvPicPr>
          <p:nvPr/>
        </p:nvPicPr>
        <p:blipFill>
          <a:blip r:embed="rId3"/>
          <a:stretch>
            <a:fillRect/>
          </a:stretch>
        </p:blipFill>
        <p:spPr>
          <a:xfrm>
            <a:off x="1244600" y="1587123"/>
            <a:ext cx="6654800" cy="5030245"/>
          </a:xfrm>
          <a:prstGeom prst="rect">
            <a:avLst/>
          </a:prstGeom>
        </p:spPr>
      </p:pic>
    </p:spTree>
    <p:extLst>
      <p:ext uri="{BB962C8B-B14F-4D97-AF65-F5344CB8AC3E}">
        <p14:creationId xmlns:p14="http://schemas.microsoft.com/office/powerpoint/2010/main" val="29983986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2F1B3-241D-4F59-8F11-C62E7B53A50F}"/>
              </a:ext>
            </a:extLst>
          </p:cNvPr>
          <p:cNvSpPr>
            <a:spLocks noGrp="1"/>
          </p:cNvSpPr>
          <p:nvPr>
            <p:ph type="title"/>
          </p:nvPr>
        </p:nvSpPr>
        <p:spPr/>
        <p:txBody>
          <a:bodyPr/>
          <a:lstStyle/>
          <a:p>
            <a:r>
              <a:rPr lang="en-US" altLang="en-US" sz="3200" dirty="0">
                <a:solidFill>
                  <a:srgbClr val="674EA7"/>
                </a:solidFill>
                <a:latin typeface="Arial" panose="020B0604020202020204" pitchFamily="34" charset="0"/>
                <a:cs typeface="Arial" panose="020B0604020202020204" pitchFamily="34" charset="0"/>
              </a:rPr>
              <a:t>Genome Sequences Inform Us about Our Past and Provide Opportunities for the Future</a:t>
            </a:r>
            <a:endParaRPr lang="en-AU" sz="3200" dirty="0"/>
          </a:p>
        </p:txBody>
      </p:sp>
      <p:sp>
        <p:nvSpPr>
          <p:cNvPr id="4" name="Google Shape;390;g847cf01710_0_68">
            <a:extLst>
              <a:ext uri="{FF2B5EF4-FFF2-40B4-BE49-F238E27FC236}">
                <a16:creationId xmlns:a16="http://schemas.microsoft.com/office/drawing/2014/main" id="{D5C509E5-ACA8-944B-A77B-57FB3D153457}"/>
              </a:ext>
            </a:extLst>
          </p:cNvPr>
          <p:cNvSpPr txBox="1">
            <a:spLocks noChangeArrowheads="1"/>
          </p:cNvSpPr>
          <p:nvPr/>
        </p:nvSpPr>
        <p:spPr bwMode="auto">
          <a:xfrm>
            <a:off x="328612" y="2258093"/>
            <a:ext cx="8486775" cy="789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migrations can be traced using haplotypes present in extant human populations </a:t>
            </a: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Part a shows a map of human migrations.">
            <a:extLst>
              <a:ext uri="{FF2B5EF4-FFF2-40B4-BE49-F238E27FC236}">
                <a16:creationId xmlns:a16="http://schemas.microsoft.com/office/drawing/2014/main" id="{4C3374C2-3DC9-404F-85A6-8B16E62753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231" y="3414252"/>
            <a:ext cx="7123538" cy="3053429"/>
          </a:xfrm>
          <a:prstGeom prst="rect">
            <a:avLst/>
          </a:prstGeom>
        </p:spPr>
      </p:pic>
    </p:spTree>
    <p:extLst>
      <p:ext uri="{BB962C8B-B14F-4D97-AF65-F5344CB8AC3E}">
        <p14:creationId xmlns:p14="http://schemas.microsoft.com/office/powerpoint/2010/main" val="105984803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7920A-DBBF-43C0-8346-A779D9F8890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Paths of Human Migrations</a:t>
            </a:r>
            <a:endParaRPr lang="en-AU" dirty="0"/>
          </a:p>
        </p:txBody>
      </p:sp>
      <p:pic>
        <p:nvPicPr>
          <p:cNvPr id="6" name="Picture 5" descr="There is a short horizontal line at the left that meets a long vertical line that has horizontal lines on each end. The top horizontal line runs to the right, where it is labeled unknown. The bottom vertical line has two branches. The top branch further branches into two boxes: Denisovans and Neanderthals. The bottom branch runs to a box labeled modern humans. A red arrow pointing down from the horizontal line labeled unknown to the branch to Denisovans is labeled 0.5 percent to 8 percent. The horizontal line to the Denisovans branches to a top horizontal line labeled B and a bottom horizontal line labeled Siberia. The line into the middle box, Neanderthals, branches into a top line labeled Siberia and a bottom line that further branches. There is a highlighted arrow labeled greater than 0.5 percent that points from the top line labeled Siberia in the Neanderthals box to the bottom lined labeled Siberia in the Denisovans box. Within the Neanderthals box, the top line labeled Siberia branches first, then the bottom line branches to a top line labeled Croatia and a bottom line that further branches to Caucasus on top and A on the bottom. The branch to the box labeled modern humans branches into a bottom line horizontal line labeled Africa and a top line that further branches. A red arrow pointing down from line A in the Neanderthals box to this branch point is labeled 1.5 percent to 2.1 percent. This labeled branch point produces a bottom line labeled Europe and a top line that further branches into a line labeled Oceania on top and a line labeled Asia below. A highlighted arrow labeled approximately 5 percent points down from line B in the Denisovans box to Oceania in the modern human box, and a dotted curved line points from it to the horizontal line leading to the branch between Oceania and Asia.">
            <a:extLst>
              <a:ext uri="{FF2B5EF4-FFF2-40B4-BE49-F238E27FC236}">
                <a16:creationId xmlns:a16="http://schemas.microsoft.com/office/drawing/2014/main" id="{0CA93E55-5207-C642-A0B1-33BC510F72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599" y="1451914"/>
            <a:ext cx="3634405" cy="4699285"/>
          </a:xfrm>
          <a:prstGeom prst="rect">
            <a:avLst/>
          </a:prstGeom>
        </p:spPr>
      </p:pic>
    </p:spTree>
    <p:extLst>
      <p:ext uri="{BB962C8B-B14F-4D97-AF65-F5344CB8AC3E}">
        <p14:creationId xmlns:p14="http://schemas.microsoft.com/office/powerpoint/2010/main" val="7185384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F8714-C4BF-45E7-A72E-697800411DA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(6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Genomic information is malleable. </a:t>
            </a:r>
            <a:r>
              <a:rPr lang="en-US" sz="2400" dirty="0">
                <a:latin typeface="Arial" panose="020B0604020202020204" pitchFamily="34" charset="0"/>
                <a:cs typeface="Arial" panose="020B0604020202020204" pitchFamily="34" charset="0"/>
              </a:rPr>
              <a:t>We can not only elucidate cellular genomic information; we can also change it. That capacity provides a path to altering any aspect of cellular metabolism, structure, or function. </a:t>
            </a:r>
          </a:p>
          <a:p>
            <a:endParaRPr lang="en-US" sz="2400" dirty="0"/>
          </a:p>
        </p:txBody>
      </p:sp>
      <p:pic>
        <p:nvPicPr>
          <p:cNvPr id="6" name="Google Shape;184;g7fe2cbe272_0_35" descr="Icon P 3&#10;">
            <a:extLst>
              <a:ext uri="{FF2B5EF4-FFF2-40B4-BE49-F238E27FC236}">
                <a16:creationId xmlns:a16="http://schemas.microsoft.com/office/drawing/2014/main" id="{E21E5648-1188-49A5-ACA5-4ED38C42D30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864" y="303879"/>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522217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F73F8-48A3-43D5-A8A9-0375DAE41810}"/>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Medical Promise of Personal Genome Sequences</a:t>
            </a:r>
            <a:endParaRPr lang="en-AU" dirty="0"/>
          </a:p>
        </p:txBody>
      </p:sp>
      <p:sp>
        <p:nvSpPr>
          <p:cNvPr id="4" name="Google Shape;390;g847cf01710_0_68">
            <a:extLst>
              <a:ext uri="{FF2B5EF4-FFF2-40B4-BE49-F238E27FC236}">
                <a16:creationId xmlns:a16="http://schemas.microsoft.com/office/drawing/2014/main" id="{A76F488D-688D-FC4B-929B-970E5BDB7ECE}"/>
              </a:ext>
            </a:extLst>
          </p:cNvPr>
          <p:cNvSpPr txBox="1">
            <a:spLocks noChangeArrowheads="1"/>
          </p:cNvSpPr>
          <p:nvPr/>
        </p:nvSpPr>
        <p:spPr bwMode="auto">
          <a:xfrm>
            <a:off x="411831" y="1752600"/>
            <a:ext cx="8320338" cy="4720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knowledge of genomic sequences provides the prospect of altering them </a:t>
            </a:r>
          </a:p>
          <a:p>
            <a:pPr marL="50800"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90861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9009F-DF93-4C91-B033-C5B130C1422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(3 of 8)</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An organism’s DNA — its genome — is the ultimate source of biological information. </a:t>
            </a:r>
            <a:r>
              <a:rPr lang="en-US" sz="2400" dirty="0">
                <a:latin typeface="Arial" panose="020B0604020202020204" pitchFamily="34" charset="0"/>
                <a:cs typeface="Arial" panose="020B0604020202020204" pitchFamily="34" charset="0"/>
              </a:rPr>
              <a:t>Genomic information is a resource of unparalleled importance for investigators studying any aspect of biology. Genomes vary in size, but all are large enough to direct all aspects of an organism’s structure and function. To approach them often requires tools to break them into small parts that are experimentally digestible. </a:t>
            </a:r>
          </a:p>
          <a:p>
            <a:pPr>
              <a:buFontTx/>
              <a:buNone/>
            </a:pPr>
            <a:endParaRPr lang="en-US" altLang="en-US" sz="2800" dirty="0">
              <a:latin typeface="Arial" panose="020B0604020202020204" pitchFamily="34" charset="0"/>
            </a:endParaRPr>
          </a:p>
        </p:txBody>
      </p:sp>
      <p:pic>
        <p:nvPicPr>
          <p:cNvPr id="6" name="Google Shape;170;p2" descr="Icon P 1&#10;">
            <a:extLst>
              <a:ext uri="{FF2B5EF4-FFF2-40B4-BE49-F238E27FC236}">
                <a16:creationId xmlns:a16="http://schemas.microsoft.com/office/drawing/2014/main" id="{C5B9F54F-853F-4198-9F36-A4DC412197F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904" y="313711"/>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6427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CD27C-DD63-4243-B2D6-47DEC24665E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Restriction Endonucleases</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376801" y="1600200"/>
            <a:ext cx="8390397" cy="4114800"/>
          </a:xfrm>
        </p:spPr>
        <p:txBody>
          <a:bodyPr/>
          <a:lstStyle/>
          <a:p>
            <a:pPr indent="-406400">
              <a:lnSpc>
                <a:spcPct val="110000"/>
              </a:lnSpc>
              <a:spcBef>
                <a:spcPct val="0"/>
              </a:spcBef>
              <a:spcAft>
                <a:spcPct val="0"/>
              </a:spcAft>
              <a:buClr>
                <a:srgbClr val="000000"/>
              </a:buClr>
              <a:buSzPts val="2800"/>
              <a:defRPr/>
            </a:pPr>
            <a:r>
              <a:rPr lang="en-US" altLang="en-US" b="1" dirty="0"/>
              <a:t>restriction endonucleases </a:t>
            </a:r>
            <a:r>
              <a:rPr lang="en-US" altLang="en-US" dirty="0"/>
              <a:t>(restriction enzymes) = recognize and cleave DNA at specific sequences (recognition sequences or restriction sites)</a:t>
            </a:r>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r>
              <a:rPr lang="en-US" dirty="0"/>
              <a:t>methylases = catalyze methylation of host DNA to protect it from digestion by the host cell’s restriction endonucleases</a:t>
            </a:r>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r>
              <a:rPr lang="en-US" b="1" dirty="0"/>
              <a:t>restriction-modification system </a:t>
            </a:r>
            <a:r>
              <a:rPr lang="en-US" dirty="0"/>
              <a:t>= the restriction endonuclease and the corresponding methylase</a:t>
            </a:r>
            <a:endParaRPr lang="en-US" b="1" dirty="0"/>
          </a:p>
          <a:p>
            <a:pPr lvl="1" indent="-406400">
              <a:lnSpc>
                <a:spcPct val="110000"/>
              </a:lnSpc>
              <a:spcBef>
                <a:spcPct val="0"/>
              </a:spcBef>
              <a:spcAft>
                <a:spcPct val="0"/>
              </a:spcAft>
              <a:buClr>
                <a:srgbClr val="000000"/>
              </a:buClr>
              <a:buSzPts val="2800"/>
              <a:defRPr/>
            </a:pPr>
            <a:endParaRPr lang="en-US" dirty="0"/>
          </a:p>
          <a:p>
            <a:pPr lvl="1" indent="-406400">
              <a:lnSpc>
                <a:spcPct val="110000"/>
              </a:lnSpc>
              <a:spcBef>
                <a:spcPct val="0"/>
              </a:spcBef>
              <a:spcAft>
                <a:spcPct val="0"/>
              </a:spcAft>
              <a:buClr>
                <a:srgbClr val="000000"/>
              </a:buClr>
              <a:buSzPts val="2800"/>
              <a:defRPr/>
            </a:pPr>
            <a:endParaRPr lang="en-US"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8471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6ADED-DB77-4D5E-A46D-B334F1D4B28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DNA Ligases</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376801" y="1600200"/>
            <a:ext cx="8390397" cy="4114800"/>
          </a:xfrm>
        </p:spPr>
        <p:txBody>
          <a:bodyPr/>
          <a:lstStyle/>
          <a:p>
            <a:pPr indent="-406400">
              <a:lnSpc>
                <a:spcPct val="110000"/>
              </a:lnSpc>
              <a:spcBef>
                <a:spcPct val="0"/>
              </a:spcBef>
              <a:spcAft>
                <a:spcPct val="0"/>
              </a:spcAft>
              <a:buClr>
                <a:srgbClr val="000000"/>
              </a:buClr>
              <a:buSzPts val="2800"/>
              <a:defRPr/>
            </a:pPr>
            <a:r>
              <a:rPr lang="en-US" altLang="en-US" b="1" dirty="0"/>
              <a:t>DNA ligases </a:t>
            </a:r>
            <a:r>
              <a:rPr lang="en-US" altLang="en-US" dirty="0"/>
              <a:t>= joins the DNA fragment to be cloned to a suitable cloning vector </a:t>
            </a:r>
            <a:endParaRPr lang="en-US" dirty="0"/>
          </a:p>
          <a:p>
            <a:pPr lvl="1" indent="-406400">
              <a:lnSpc>
                <a:spcPct val="110000"/>
              </a:lnSpc>
              <a:spcBef>
                <a:spcPct val="0"/>
              </a:spcBef>
              <a:spcAft>
                <a:spcPct val="0"/>
              </a:spcAft>
              <a:buClr>
                <a:srgbClr val="000000"/>
              </a:buClr>
              <a:buSzPts val="2800"/>
              <a:defRPr/>
            </a:pPr>
            <a:endParaRPr lang="en-US" dirty="0"/>
          </a:p>
          <a:p>
            <a:pPr lvl="1" indent="-406400">
              <a:lnSpc>
                <a:spcPct val="110000"/>
              </a:lnSpc>
              <a:spcBef>
                <a:spcPct val="0"/>
              </a:spcBef>
              <a:spcAft>
                <a:spcPct val="0"/>
              </a:spcAft>
              <a:buClr>
                <a:srgbClr val="000000"/>
              </a:buClr>
              <a:buSzPts val="2800"/>
              <a:defRPr/>
            </a:pPr>
            <a:endParaRPr lang="en-US"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0837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D12BE-4CF2-4862-BD2C-5593133250F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Types of Restriction Endonucleases</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376801" y="1600200"/>
            <a:ext cx="8390397" cy="4114800"/>
          </a:xfrm>
        </p:spPr>
        <p:txBody>
          <a:bodyPr/>
          <a:lstStyle/>
          <a:p>
            <a:pPr indent="-406400">
              <a:lnSpc>
                <a:spcPct val="110000"/>
              </a:lnSpc>
              <a:spcBef>
                <a:spcPct val="0"/>
              </a:spcBef>
              <a:spcAft>
                <a:spcPct val="0"/>
              </a:spcAft>
              <a:buClr>
                <a:srgbClr val="000000"/>
              </a:buClr>
              <a:buSzPts val="2800"/>
              <a:defRPr/>
            </a:pPr>
            <a:r>
              <a:rPr lang="en-US" altLang="en-US" dirty="0"/>
              <a:t>types I and III </a:t>
            </a:r>
            <a:r>
              <a:rPr lang="en-US" dirty="0"/>
              <a:t>restriction endonucleases </a:t>
            </a:r>
            <a:r>
              <a:rPr lang="en-US" altLang="en-US" dirty="0"/>
              <a:t>= large, multisubunit complexes containing both endonuclease and methylase activities</a:t>
            </a:r>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r>
              <a:rPr lang="en-US" b="1" dirty="0"/>
              <a:t>type II restriction endonucleases </a:t>
            </a:r>
            <a:r>
              <a:rPr lang="en-US" dirty="0"/>
              <a:t>= simpler than types I and III, require no ATP, and catalyze the hydrolytic cleavage of DNA phosphodiester bonds within the recognition sequence</a:t>
            </a:r>
          </a:p>
          <a:p>
            <a:pPr lvl="1" indent="-406400">
              <a:lnSpc>
                <a:spcPct val="110000"/>
              </a:lnSpc>
              <a:spcBef>
                <a:spcPct val="0"/>
              </a:spcBef>
              <a:spcAft>
                <a:spcPct val="0"/>
              </a:spcAft>
              <a:buClr>
                <a:srgbClr val="000000"/>
              </a:buClr>
              <a:buSzPts val="2800"/>
              <a:defRPr/>
            </a:pPr>
            <a:endParaRPr lang="en-US" dirty="0"/>
          </a:p>
          <a:p>
            <a:pPr lvl="1" indent="-406400">
              <a:lnSpc>
                <a:spcPct val="110000"/>
              </a:lnSpc>
              <a:spcBef>
                <a:spcPct val="0"/>
              </a:spcBef>
              <a:spcAft>
                <a:spcPct val="0"/>
              </a:spcAft>
              <a:buClr>
                <a:srgbClr val="000000"/>
              </a:buClr>
              <a:buSzPts val="2800"/>
              <a:defRPr/>
            </a:pPr>
            <a:endParaRPr lang="en-US"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32139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A75C4E-AA0E-400A-8563-370F283FF6A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Restriction Sequences for Some Type II Endonucleases</a:t>
            </a:r>
            <a:endParaRPr lang="en-AU" dirty="0"/>
          </a:p>
        </p:txBody>
      </p:sp>
      <p:sp>
        <p:nvSpPr>
          <p:cNvPr id="6" name="Google Shape;232;g7fe2cbe272_0_58">
            <a:extLst>
              <a:ext uri="{FF2B5EF4-FFF2-40B4-BE49-F238E27FC236}">
                <a16:creationId xmlns:a16="http://schemas.microsoft.com/office/drawing/2014/main" id="{4E3D4591-113B-554D-9A4A-B0C2D2C1DEE8}"/>
              </a:ext>
            </a:extLst>
          </p:cNvPr>
          <p:cNvSpPr>
            <a:spLocks noGrp="1" noChangeArrowheads="1"/>
          </p:cNvSpPr>
          <p:nvPr>
            <p:ph type="body" idx="1"/>
          </p:nvPr>
        </p:nvSpPr>
        <p:spPr>
          <a:xfrm>
            <a:off x="88232" y="1831901"/>
            <a:ext cx="2273968" cy="4114800"/>
          </a:xfrm>
        </p:spPr>
        <p:txBody>
          <a:bodyPr/>
          <a:lstStyle/>
          <a:p>
            <a:pPr indent="-406400">
              <a:lnSpc>
                <a:spcPct val="110000"/>
              </a:lnSpc>
              <a:spcBef>
                <a:spcPct val="0"/>
              </a:spcBef>
              <a:spcAft>
                <a:spcPct val="0"/>
              </a:spcAft>
              <a:buClr>
                <a:srgbClr val="000000"/>
              </a:buClr>
              <a:buSzPts val="2800"/>
              <a:defRPr/>
            </a:pPr>
            <a:r>
              <a:rPr lang="en-US" altLang="en-US" dirty="0"/>
              <a:t>typically 4-6 bp long</a:t>
            </a:r>
          </a:p>
          <a:p>
            <a:pPr indent="-406400">
              <a:lnSpc>
                <a:spcPct val="110000"/>
              </a:lnSpc>
              <a:spcBef>
                <a:spcPct val="0"/>
              </a:spcBef>
              <a:spcAft>
                <a:spcPct val="0"/>
              </a:spcAft>
              <a:buClr>
                <a:srgbClr val="000000"/>
              </a:buClr>
              <a:buSzPts val="2800"/>
              <a:defRPr/>
            </a:pPr>
            <a:r>
              <a:rPr lang="en-US" dirty="0"/>
              <a:t>palindromic </a:t>
            </a:r>
          </a:p>
          <a:p>
            <a:pPr lvl="1" indent="-406400">
              <a:lnSpc>
                <a:spcPct val="110000"/>
              </a:lnSpc>
              <a:spcBef>
                <a:spcPct val="0"/>
              </a:spcBef>
              <a:spcAft>
                <a:spcPct val="0"/>
              </a:spcAft>
              <a:buClr>
                <a:srgbClr val="000000"/>
              </a:buClr>
              <a:buSzPts val="2800"/>
              <a:defRPr/>
            </a:pPr>
            <a:endParaRPr lang="en-US" dirty="0"/>
          </a:p>
          <a:p>
            <a:pPr lvl="1" indent="-406400">
              <a:lnSpc>
                <a:spcPct val="110000"/>
              </a:lnSpc>
              <a:spcBef>
                <a:spcPct val="0"/>
              </a:spcBef>
              <a:spcAft>
                <a:spcPct val="0"/>
              </a:spcAft>
              <a:buClr>
                <a:srgbClr val="000000"/>
              </a:buClr>
              <a:buSzPts val="2800"/>
              <a:defRPr/>
            </a:pPr>
            <a:endParaRPr lang="en-US"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pic>
        <p:nvPicPr>
          <p:cNvPr id="2" name="Picture 1" descr="A table of recognition sequences for some type 2 restriction endonucleases.">
            <a:extLst>
              <a:ext uri="{FF2B5EF4-FFF2-40B4-BE49-F238E27FC236}">
                <a16:creationId xmlns:a16="http://schemas.microsoft.com/office/drawing/2014/main" id="{E477051A-73BE-C34C-85AA-95E436944F40}"/>
              </a:ext>
            </a:extLst>
          </p:cNvPr>
          <p:cNvPicPr>
            <a:picLocks noChangeAspect="1"/>
          </p:cNvPicPr>
          <p:nvPr/>
        </p:nvPicPr>
        <p:blipFill>
          <a:blip r:embed="rId3"/>
          <a:stretch>
            <a:fillRect/>
          </a:stretch>
        </p:blipFill>
        <p:spPr>
          <a:xfrm>
            <a:off x="2394098" y="1942805"/>
            <a:ext cx="6498099" cy="3892991"/>
          </a:xfrm>
          <a:prstGeom prst="rect">
            <a:avLst/>
          </a:prstGeom>
        </p:spPr>
      </p:pic>
    </p:spTree>
    <p:extLst>
      <p:ext uri="{BB962C8B-B14F-4D97-AF65-F5344CB8AC3E}">
        <p14:creationId xmlns:p14="http://schemas.microsoft.com/office/powerpoint/2010/main" val="66158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CAEC9-63D8-4279-A7CE-E673261FB20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Restriction Endonucleases Leave Either Sticky Ends or Blunt Ends</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376801" y="1600200"/>
            <a:ext cx="4347599" cy="5029200"/>
          </a:xfrm>
        </p:spPr>
        <p:txBody>
          <a:bodyPr/>
          <a:lstStyle/>
          <a:p>
            <a:pPr indent="-406400">
              <a:lnSpc>
                <a:spcPct val="110000"/>
              </a:lnSpc>
              <a:spcBef>
                <a:spcPct val="0"/>
              </a:spcBef>
              <a:spcAft>
                <a:spcPct val="0"/>
              </a:spcAft>
              <a:buClr>
                <a:srgbClr val="000000"/>
              </a:buClr>
              <a:buSzPts val="2800"/>
              <a:defRPr/>
            </a:pPr>
            <a:r>
              <a:rPr lang="en-US" altLang="en-US" b="1" dirty="0"/>
              <a:t>sticky ends </a:t>
            </a:r>
            <a:r>
              <a:rPr lang="en-US" altLang="en-US" dirty="0"/>
              <a:t>= unpaired bases on the ends</a:t>
            </a:r>
          </a:p>
          <a:p>
            <a:pPr lvl="1" indent="-406400">
              <a:lnSpc>
                <a:spcPct val="110000"/>
              </a:lnSpc>
              <a:spcBef>
                <a:spcPct val="0"/>
              </a:spcBef>
              <a:spcAft>
                <a:spcPct val="0"/>
              </a:spcAft>
              <a:buClr>
                <a:srgbClr val="000000"/>
              </a:buClr>
              <a:buSzPts val="2800"/>
              <a:defRPr/>
            </a:pPr>
            <a:r>
              <a:rPr lang="en-US" altLang="en-US" dirty="0"/>
              <a:t>due to endonucleases making staggered cuts </a:t>
            </a:r>
          </a:p>
          <a:p>
            <a:pPr lvl="1" indent="-406400">
              <a:lnSpc>
                <a:spcPct val="110000"/>
              </a:lnSpc>
              <a:spcBef>
                <a:spcPct val="0"/>
              </a:spcBef>
              <a:spcAft>
                <a:spcPct val="0"/>
              </a:spcAft>
              <a:buClr>
                <a:srgbClr val="000000"/>
              </a:buClr>
              <a:buSzPts val="2800"/>
              <a:defRPr/>
            </a:pPr>
            <a:r>
              <a:rPr lang="en-US" dirty="0"/>
              <a:t>can base pair with each other or complementary sticky ends</a:t>
            </a:r>
          </a:p>
          <a:p>
            <a:pPr marL="508000" lvl="1" indent="0">
              <a:lnSpc>
                <a:spcPct val="110000"/>
              </a:lnSpc>
              <a:spcBef>
                <a:spcPct val="0"/>
              </a:spcBef>
              <a:spcAft>
                <a:spcPct val="0"/>
              </a:spcAft>
              <a:buClr>
                <a:srgbClr val="000000"/>
              </a:buClr>
              <a:buSzPts val="2800"/>
              <a:buNone/>
              <a:defRPr/>
            </a:pPr>
            <a:endParaRPr lang="en-US" altLang="en-US" dirty="0"/>
          </a:p>
          <a:p>
            <a:pPr indent="-406400">
              <a:lnSpc>
                <a:spcPct val="110000"/>
              </a:lnSpc>
              <a:spcBef>
                <a:spcPct val="0"/>
              </a:spcBef>
              <a:spcAft>
                <a:spcPct val="0"/>
              </a:spcAft>
              <a:buClr>
                <a:srgbClr val="000000"/>
              </a:buClr>
              <a:buSzPts val="2800"/>
              <a:defRPr/>
            </a:pPr>
            <a:r>
              <a:rPr lang="en-US" altLang="en-US" b="1" dirty="0"/>
              <a:t>blunt ends </a:t>
            </a:r>
            <a:r>
              <a:rPr lang="en-US" altLang="en-US" dirty="0"/>
              <a:t>= no unpaired bases on the ends </a:t>
            </a:r>
          </a:p>
          <a:p>
            <a:pPr lvl="1" indent="-406400">
              <a:lnSpc>
                <a:spcPct val="110000"/>
              </a:lnSpc>
              <a:spcBef>
                <a:spcPct val="0"/>
              </a:spcBef>
              <a:spcAft>
                <a:spcPct val="0"/>
              </a:spcAft>
              <a:buClr>
                <a:srgbClr val="000000"/>
              </a:buClr>
              <a:buSzPts val="2800"/>
              <a:defRPr/>
            </a:pPr>
            <a:r>
              <a:rPr lang="en-US" altLang="en-US" dirty="0"/>
              <a:t>due to endonucleases making straight cuts</a:t>
            </a:r>
          </a:p>
          <a:p>
            <a:pPr marL="508000" lvl="1" indent="0">
              <a:lnSpc>
                <a:spcPct val="110000"/>
              </a:lnSpc>
              <a:spcBef>
                <a:spcPct val="0"/>
              </a:spcBef>
              <a:spcAft>
                <a:spcPct val="0"/>
              </a:spcAft>
              <a:buClr>
                <a:srgbClr val="000000"/>
              </a:buClr>
              <a:buSzPts val="2800"/>
              <a:buNone/>
              <a:defRPr/>
            </a:pPr>
            <a:endParaRPr lang="en-US" dirty="0"/>
          </a:p>
          <a:p>
            <a:pPr lvl="1" indent="-406400">
              <a:lnSpc>
                <a:spcPct val="110000"/>
              </a:lnSpc>
              <a:spcBef>
                <a:spcPct val="0"/>
              </a:spcBef>
              <a:spcAft>
                <a:spcPct val="0"/>
              </a:spcAft>
              <a:buClr>
                <a:srgbClr val="000000"/>
              </a:buClr>
              <a:buSzPts val="2800"/>
              <a:defRPr/>
            </a:pPr>
            <a:endParaRPr lang="en-US" dirty="0"/>
          </a:p>
          <a:p>
            <a:pPr lvl="1" indent="-406400">
              <a:lnSpc>
                <a:spcPct val="110000"/>
              </a:lnSpc>
              <a:spcBef>
                <a:spcPct val="0"/>
              </a:spcBef>
              <a:spcAft>
                <a:spcPct val="0"/>
              </a:spcAft>
              <a:buClr>
                <a:srgbClr val="000000"/>
              </a:buClr>
              <a:buSzPts val="2800"/>
              <a:defRPr/>
            </a:pPr>
            <a:endParaRPr lang="en-US"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pic>
        <p:nvPicPr>
          <p:cNvPr id="3" name="Picture 2" descr="Part a shows a horizontal strand of D N A to be cloned. ">
            <a:extLst>
              <a:ext uri="{FF2B5EF4-FFF2-40B4-BE49-F238E27FC236}">
                <a16:creationId xmlns:a16="http://schemas.microsoft.com/office/drawing/2014/main" id="{5951A555-1DC9-9B40-80A1-5ADBC64B8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2883" y="1734143"/>
            <a:ext cx="3618233" cy="4895257"/>
          </a:xfrm>
          <a:prstGeom prst="rect">
            <a:avLst/>
          </a:prstGeom>
        </p:spPr>
      </p:pic>
    </p:spTree>
    <p:extLst>
      <p:ext uri="{BB962C8B-B14F-4D97-AF65-F5344CB8AC3E}">
        <p14:creationId xmlns:p14="http://schemas.microsoft.com/office/powerpoint/2010/main" val="557699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7;g7fe2cbe272_0_8" descr="Icon P 2&#10;">
            <a:extLst>
              <a:ext uri="{FF2B5EF4-FFF2-40B4-BE49-F238E27FC236}">
                <a16:creationId xmlns:a16="http://schemas.microsoft.com/office/drawing/2014/main" id="{8669A368-8A1F-F942-A36D-848FE583F12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86676"/>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4070899-BA0C-4DF9-A09F-943262BBFBF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(2 of 9)</a:t>
            </a:r>
            <a:endParaRPr lang="en-AU" sz="2000" b="0"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Genomic information is accessible. </a:t>
            </a:r>
            <a:r>
              <a:rPr lang="en-US" sz="2400" dirty="0">
                <a:latin typeface="Arial" panose="020B0604020202020204" pitchFamily="34" charset="0"/>
                <a:cs typeface="Arial" panose="020B0604020202020204" pitchFamily="34" charset="0"/>
              </a:rPr>
              <a:t>Advances in DNA sequencing (Chapter 8) are being matched by new approaches to understanding how chromosomal information is expressed and regulated on a genomic and cellular scale. Important clues to protein function are embedded in the sequences of the genes that encode them. </a:t>
            </a:r>
          </a:p>
          <a:p>
            <a:pPr>
              <a:buNone/>
            </a:pPr>
            <a:endParaRPr lang="en-US" sz="2400" dirty="0"/>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1346788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9F39F-28AF-4B9C-A813-7B95BF84B6C7}"/>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(1 of 8)</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An organism’s DNA — its genome — is the ultimate source of biological information. </a:t>
            </a:r>
            <a:r>
              <a:rPr lang="en-US" sz="2400" dirty="0">
                <a:latin typeface="Arial" panose="020B0604020202020204" pitchFamily="34" charset="0"/>
                <a:cs typeface="Arial" panose="020B0604020202020204" pitchFamily="34" charset="0"/>
              </a:rPr>
              <a:t>Genomic information is a resource of unparalleled importance for investigators studying any aspect of biology. Genomes vary in size, but all are large enough to direct all aspects of an organism’s structure and function. To approach them often requires tools to break them into small parts that are experimentally digestible. </a:t>
            </a:r>
          </a:p>
          <a:p>
            <a:pPr>
              <a:buFontTx/>
              <a:buNone/>
            </a:pPr>
            <a:endParaRPr lang="en-US" altLang="en-US" sz="2800" dirty="0">
              <a:latin typeface="Arial" panose="020B0604020202020204" pitchFamily="34" charset="0"/>
            </a:endParaRPr>
          </a:p>
        </p:txBody>
      </p:sp>
      <p:pic>
        <p:nvPicPr>
          <p:cNvPr id="7" name="Google Shape;170;p2" descr="Icon P 1&#10;">
            <a:extLst>
              <a:ext uri="{FF2B5EF4-FFF2-40B4-BE49-F238E27FC236}">
                <a16:creationId xmlns:a16="http://schemas.microsoft.com/office/drawing/2014/main" id="{783D774C-EBB9-419E-9C81-6A9D1175D73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904" y="313711"/>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A3C9C-BD9B-4EFC-96F7-8E7F57876D7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DNA Segment to Be Cloned Is Generated By PCR</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256485" y="1540042"/>
            <a:ext cx="4347599" cy="4114800"/>
          </a:xfrm>
        </p:spPr>
        <p:txBody>
          <a:bodyPr/>
          <a:lstStyle/>
          <a:p>
            <a:pPr indent="-406400">
              <a:lnSpc>
                <a:spcPct val="110000"/>
              </a:lnSpc>
              <a:spcBef>
                <a:spcPct val="0"/>
              </a:spcBef>
              <a:spcAft>
                <a:spcPct val="0"/>
              </a:spcAft>
              <a:buClr>
                <a:srgbClr val="000000"/>
              </a:buClr>
              <a:buSzPts val="2800"/>
              <a:defRPr/>
            </a:pPr>
            <a:r>
              <a:rPr lang="en-US" altLang="en-US" dirty="0"/>
              <a:t>including restriction endonuclease cleavage sites facilitates the subsequent cloning of amplified DNA</a:t>
            </a:r>
          </a:p>
          <a:p>
            <a:pPr marL="508000" lvl="1" indent="0">
              <a:lnSpc>
                <a:spcPct val="110000"/>
              </a:lnSpc>
              <a:spcBef>
                <a:spcPct val="0"/>
              </a:spcBef>
              <a:spcAft>
                <a:spcPct val="0"/>
              </a:spcAft>
              <a:buClr>
                <a:srgbClr val="000000"/>
              </a:buClr>
              <a:buSzPts val="2800"/>
              <a:buNone/>
              <a:defRPr/>
            </a:pPr>
            <a:endParaRPr lang="en-US" dirty="0"/>
          </a:p>
          <a:p>
            <a:pPr lvl="1" indent="-406400">
              <a:lnSpc>
                <a:spcPct val="110000"/>
              </a:lnSpc>
              <a:spcBef>
                <a:spcPct val="0"/>
              </a:spcBef>
              <a:spcAft>
                <a:spcPct val="0"/>
              </a:spcAft>
              <a:buClr>
                <a:srgbClr val="000000"/>
              </a:buClr>
              <a:buSzPts val="2800"/>
              <a:defRPr/>
            </a:pPr>
            <a:endParaRPr lang="en-US" dirty="0"/>
          </a:p>
          <a:p>
            <a:pPr lvl="1" indent="-406400">
              <a:lnSpc>
                <a:spcPct val="110000"/>
              </a:lnSpc>
              <a:spcBef>
                <a:spcPct val="0"/>
              </a:spcBef>
              <a:spcAft>
                <a:spcPct val="0"/>
              </a:spcAft>
              <a:buClr>
                <a:srgbClr val="000000"/>
              </a:buClr>
              <a:buSzPts val="2800"/>
              <a:defRPr/>
            </a:pPr>
            <a:endParaRPr lang="en-US"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pic>
        <p:nvPicPr>
          <p:cNvPr id="4" name="Picture 3" descr="Part b shows two strands representing double stranded D N A with a dark central region. ">
            <a:extLst>
              <a:ext uri="{FF2B5EF4-FFF2-40B4-BE49-F238E27FC236}">
                <a16:creationId xmlns:a16="http://schemas.microsoft.com/office/drawing/2014/main" id="{F1CFBC83-5688-F641-A21C-039B1884C3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1600200"/>
            <a:ext cx="3193738" cy="4759991"/>
          </a:xfrm>
          <a:prstGeom prst="rect">
            <a:avLst/>
          </a:prstGeom>
        </p:spPr>
      </p:pic>
    </p:spTree>
    <p:extLst>
      <p:ext uri="{BB962C8B-B14F-4D97-AF65-F5344CB8AC3E}">
        <p14:creationId xmlns:p14="http://schemas.microsoft.com/office/powerpoint/2010/main" val="24876356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8592E-984F-45D9-A7BF-EE32934143D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(2 of 6)</a:t>
            </a:r>
            <a:endParaRPr lang="en-AU" sz="2000" b="0" dirty="0"/>
          </a:p>
        </p:txBody>
      </p:sp>
      <p:pic>
        <p:nvPicPr>
          <p:cNvPr id="23554" name="Google Shape;184;g7fe2cbe272_0_35" descr="Icon P 3&#10;">
            <a:extLst>
              <a:ext uri="{FF2B5EF4-FFF2-40B4-BE49-F238E27FC236}">
                <a16:creationId xmlns:a16="http://schemas.microsoft.com/office/drawing/2014/main" id="{118B4E8E-3091-0742-A5DF-30BEC110136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864" y="303879"/>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Genomic information is malleable. </a:t>
            </a:r>
            <a:r>
              <a:rPr lang="en-US" sz="2400" dirty="0">
                <a:latin typeface="Arial" panose="020B0604020202020204" pitchFamily="34" charset="0"/>
                <a:cs typeface="Arial" panose="020B0604020202020204" pitchFamily="34" charset="0"/>
              </a:rPr>
              <a:t>We can not only elucidate cellular genomic information; we can also change it. That capacity provides a path to altering any aspect of cellular metabolism, structure, or function. </a:t>
            </a:r>
          </a:p>
          <a:p>
            <a:endParaRPr lang="en-US" sz="2400" dirty="0"/>
          </a:p>
        </p:txBody>
      </p:sp>
    </p:spTree>
    <p:extLst>
      <p:ext uri="{BB962C8B-B14F-4D97-AF65-F5344CB8AC3E}">
        <p14:creationId xmlns:p14="http://schemas.microsoft.com/office/powerpoint/2010/main" val="2549193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EE96-D515-4398-ADD9-F6C50E44E32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PCR-Amplified DNA Can Be Cloned</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256485" y="1540042"/>
            <a:ext cx="4347599" cy="4114800"/>
          </a:xfrm>
        </p:spPr>
        <p:txBody>
          <a:bodyPr/>
          <a:lstStyle/>
          <a:p>
            <a:pPr indent="-406400">
              <a:lnSpc>
                <a:spcPct val="110000"/>
              </a:lnSpc>
              <a:spcBef>
                <a:spcPct val="0"/>
              </a:spcBef>
              <a:spcAft>
                <a:spcPct val="0"/>
              </a:spcAft>
              <a:buClr>
                <a:srgbClr val="000000"/>
              </a:buClr>
              <a:buSzPts val="2800"/>
              <a:defRPr/>
            </a:pPr>
            <a:r>
              <a:rPr lang="en-US" altLang="en-US" dirty="0"/>
              <a:t>cleavage of PCR-amplified DNA creates sticky ends used to ligate the amplified DNA to a cloning vector</a:t>
            </a:r>
          </a:p>
          <a:p>
            <a:pPr marL="508000" lvl="1" indent="0">
              <a:lnSpc>
                <a:spcPct val="110000"/>
              </a:lnSpc>
              <a:spcBef>
                <a:spcPct val="0"/>
              </a:spcBef>
              <a:spcAft>
                <a:spcPct val="0"/>
              </a:spcAft>
              <a:buClr>
                <a:srgbClr val="000000"/>
              </a:buClr>
              <a:buSzPts val="2800"/>
              <a:buNone/>
              <a:defRPr/>
            </a:pPr>
            <a:endParaRPr lang="en-US" dirty="0"/>
          </a:p>
          <a:p>
            <a:pPr lvl="1" indent="-406400">
              <a:lnSpc>
                <a:spcPct val="110000"/>
              </a:lnSpc>
              <a:spcBef>
                <a:spcPct val="0"/>
              </a:spcBef>
              <a:spcAft>
                <a:spcPct val="0"/>
              </a:spcAft>
              <a:buClr>
                <a:srgbClr val="000000"/>
              </a:buClr>
              <a:buSzPts val="2800"/>
              <a:defRPr/>
            </a:pPr>
            <a:endParaRPr lang="en-US" dirty="0"/>
          </a:p>
          <a:p>
            <a:pPr lvl="1" indent="-406400">
              <a:lnSpc>
                <a:spcPct val="110000"/>
              </a:lnSpc>
              <a:spcBef>
                <a:spcPct val="0"/>
              </a:spcBef>
              <a:spcAft>
                <a:spcPct val="0"/>
              </a:spcAft>
              <a:buClr>
                <a:srgbClr val="000000"/>
              </a:buClr>
              <a:buSzPts val="2800"/>
              <a:defRPr/>
            </a:pPr>
            <a:endParaRPr lang="en-US"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pic>
        <p:nvPicPr>
          <p:cNvPr id="4" name="Picture 3" descr="Part b shows two strands representing double stranded D N A with a dark central region. ">
            <a:extLst>
              <a:ext uri="{FF2B5EF4-FFF2-40B4-BE49-F238E27FC236}">
                <a16:creationId xmlns:a16="http://schemas.microsoft.com/office/drawing/2014/main" id="{F1CFBC83-5688-F641-A21C-039B1884C3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1676400"/>
            <a:ext cx="3193738" cy="4759991"/>
          </a:xfrm>
          <a:prstGeom prst="rect">
            <a:avLst/>
          </a:prstGeom>
        </p:spPr>
      </p:pic>
    </p:spTree>
    <p:extLst>
      <p:ext uri="{BB962C8B-B14F-4D97-AF65-F5344CB8AC3E}">
        <p14:creationId xmlns:p14="http://schemas.microsoft.com/office/powerpoint/2010/main" val="4282476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B85AF-1340-4C53-9187-6D8AFF4962A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 Synthetic DNA Fragment Can Be Inserted Into a Plasmid</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256485" y="1600200"/>
            <a:ext cx="4287441" cy="4953000"/>
          </a:xfrm>
        </p:spPr>
        <p:txBody>
          <a:bodyPr/>
          <a:lstStyle/>
          <a:p>
            <a:pPr indent="-406400">
              <a:lnSpc>
                <a:spcPct val="110000"/>
              </a:lnSpc>
              <a:spcBef>
                <a:spcPct val="0"/>
              </a:spcBef>
              <a:spcAft>
                <a:spcPct val="0"/>
              </a:spcAft>
              <a:buClr>
                <a:srgbClr val="000000"/>
              </a:buClr>
              <a:buSzPts val="2800"/>
              <a:defRPr/>
            </a:pPr>
            <a:r>
              <a:rPr lang="en-US" altLang="en-US" b="1" dirty="0"/>
              <a:t>linkers </a:t>
            </a:r>
            <a:r>
              <a:rPr lang="en-US" altLang="en-US" dirty="0"/>
              <a:t>= synthetic DNA fragments created to bridge ligated ends</a:t>
            </a:r>
          </a:p>
          <a:p>
            <a:pPr indent="-406400">
              <a:lnSpc>
                <a:spcPct val="110000"/>
              </a:lnSpc>
              <a:spcBef>
                <a:spcPct val="0"/>
              </a:spcBef>
              <a:spcAft>
                <a:spcPct val="0"/>
              </a:spcAft>
              <a:buClr>
                <a:srgbClr val="000000"/>
              </a:buClr>
              <a:buSzPts val="2800"/>
              <a:defRPr/>
            </a:pPr>
            <a:endParaRPr lang="en-US" altLang="en-US" dirty="0"/>
          </a:p>
          <a:p>
            <a:pPr indent="-406400">
              <a:lnSpc>
                <a:spcPct val="110000"/>
              </a:lnSpc>
              <a:spcBef>
                <a:spcPct val="0"/>
              </a:spcBef>
              <a:spcAft>
                <a:spcPct val="0"/>
              </a:spcAft>
              <a:buClr>
                <a:srgbClr val="000000"/>
              </a:buClr>
              <a:buSzPts val="2800"/>
              <a:defRPr/>
            </a:pPr>
            <a:r>
              <a:rPr lang="en-US" altLang="en-US" b="1" dirty="0"/>
              <a:t>multiple cloning site (MCS) </a:t>
            </a:r>
            <a:r>
              <a:rPr lang="en-US" altLang="en-US" dirty="0"/>
              <a:t>= </a:t>
            </a:r>
            <a:r>
              <a:rPr lang="en-US" dirty="0"/>
              <a:t>inserted DNA fragment with multiple recognition sequences for restriction endonucleases</a:t>
            </a:r>
          </a:p>
          <a:p>
            <a:pPr lvl="1" indent="-406400">
              <a:lnSpc>
                <a:spcPct val="110000"/>
              </a:lnSpc>
              <a:spcBef>
                <a:spcPct val="0"/>
              </a:spcBef>
              <a:spcAft>
                <a:spcPct val="0"/>
              </a:spcAft>
              <a:buClr>
                <a:srgbClr val="000000"/>
              </a:buClr>
              <a:buSzPts val="2800"/>
              <a:defRPr/>
            </a:pPr>
            <a:r>
              <a:rPr lang="en-US" dirty="0"/>
              <a:t>useful for inserting additional DNA at a later point </a:t>
            </a:r>
          </a:p>
          <a:p>
            <a:pPr marL="50800" indent="0">
              <a:lnSpc>
                <a:spcPct val="110000"/>
              </a:lnSpc>
              <a:spcBef>
                <a:spcPct val="0"/>
              </a:spcBef>
              <a:spcAft>
                <a:spcPct val="0"/>
              </a:spcAft>
              <a:buClr>
                <a:srgbClr val="000000"/>
              </a:buClr>
              <a:buSzPts val="2800"/>
              <a:buNone/>
              <a:defRPr/>
            </a:pPr>
            <a:endParaRPr lang="en-US" dirty="0"/>
          </a:p>
          <a:p>
            <a:pPr lvl="1" indent="-406400">
              <a:lnSpc>
                <a:spcPct val="110000"/>
              </a:lnSpc>
              <a:spcBef>
                <a:spcPct val="0"/>
              </a:spcBef>
              <a:spcAft>
                <a:spcPct val="0"/>
              </a:spcAft>
              <a:buClr>
                <a:srgbClr val="000000"/>
              </a:buClr>
              <a:buSzPts val="2800"/>
              <a:defRPr/>
            </a:pPr>
            <a:endParaRPr lang="en-US"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pic>
        <p:nvPicPr>
          <p:cNvPr id="3" name="Picture 2" descr="Part c shows a horizontal double stranded piece of D N A. The left and right sides are labeled uppercase E lowercase c lowercase o uppercase R uppercase I sticky end. The top strand begins with 5 prime A A T T with space beneath it, then begins to pair with the bottom strand. It continues with C, then a bracketed sequence labeled uppercase P lowercase s lowercase t uppercase I begins that includes C T G C A G, then a bracketed sequence labeled uppercase H lowercase i lowercase n lowercase d Roman numeral 3 begins that includes A A G C T T, then it has C C, then a bracketed sequence labeled uppercase B lowercase a lowercase m uppercase H uppercase I that includes G G A T C C. The last C is also included in a sequence labeled uppercase S lowercase m lowercase a uppercase I that also contains C C G G G. The bottom strand begins with G beneath the first C of the top strand, then begins the part within the uppercase P lowercase s lowercase t lowercase I bracket with G A C G T C, then continues within the uppercase H lowercase I lowercase n lowercase d Roman numeral 3 bracket with T T C G A A, then has G G, then continues within the uppercase B lowercase a lowercase m uppercase H uppercase I bracket with C C T A G G. The last G is also included in a bracket for uppercase S lowercase m lowercase a uppercase I, which also includes G G C C C. The strand ends with T T A A, which is an overhanging end. An arrow points down accompanied by the highlighted term D N A ligase. A plasmid cloning vector cleaved with uppercase E lowercase c lowercase o uppercase R uppercase I is added. The cloning vector is mostly circular but open on top. The left side has a top strand that ends with G and a bottom strand that has C paired with that G, then an unpaired sequence of T T A A. The right side has G on the bottom strand paired with C on the top strand. The top strand continues on beyond C with unpaired T T A A. The final product is the plasmid with the original horizontal D N A curved to fit into it. The unpaired bases on the plasmid match the sticky ends from the original plasmid, and multiple additional cloning sites are present in the piece of D N A.">
            <a:extLst>
              <a:ext uri="{FF2B5EF4-FFF2-40B4-BE49-F238E27FC236}">
                <a16:creationId xmlns:a16="http://schemas.microsoft.com/office/drawing/2014/main" id="{4A35692C-5583-7448-9F1C-B508124767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1209" y="1752600"/>
            <a:ext cx="3917557" cy="4517224"/>
          </a:xfrm>
          <a:prstGeom prst="rect">
            <a:avLst/>
          </a:prstGeom>
        </p:spPr>
      </p:pic>
    </p:spTree>
    <p:extLst>
      <p:ext uri="{BB962C8B-B14F-4D97-AF65-F5344CB8AC3E}">
        <p14:creationId xmlns:p14="http://schemas.microsoft.com/office/powerpoint/2010/main" val="3718274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A087D-A467-4B2D-BD1A-56AF2B4244BA}"/>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Cloning Vectors Allow Amplification of Inserted DNA Segments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82583" y="1828800"/>
            <a:ext cx="817883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three popular cloning vectors: </a:t>
            </a:r>
          </a:p>
          <a:p>
            <a:pPr lvl="1"/>
            <a:r>
              <a:rPr lang="en-US" sz="2400" dirty="0">
                <a:latin typeface="Arial" panose="020B0604020202020204" pitchFamily="34" charset="0"/>
                <a:cs typeface="Arial" panose="020B0604020202020204" pitchFamily="34" charset="0"/>
              </a:rPr>
              <a:t>plasmids </a:t>
            </a:r>
          </a:p>
          <a:p>
            <a:pPr lvl="1"/>
            <a:r>
              <a:rPr lang="en-US" sz="2400" dirty="0">
                <a:latin typeface="Arial" panose="020B0604020202020204" pitchFamily="34" charset="0"/>
                <a:cs typeface="Arial" panose="020B0604020202020204" pitchFamily="34" charset="0"/>
              </a:rPr>
              <a:t>bacterial artificial chromosomes</a:t>
            </a:r>
          </a:p>
          <a:p>
            <a:pPr lvl="1"/>
            <a:r>
              <a:rPr lang="en-US" sz="2400" dirty="0">
                <a:latin typeface="Arial" panose="020B0604020202020204" pitchFamily="34" charset="0"/>
                <a:cs typeface="Arial" panose="020B0604020202020204" pitchFamily="34" charset="0"/>
              </a:rPr>
              <a:t>yeast artificial chromosomes</a:t>
            </a:r>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943352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835C0-B947-4362-872D-2C4C28B2F33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Plasmids</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332779" y="1524000"/>
            <a:ext cx="8478441" cy="4114800"/>
          </a:xfrm>
        </p:spPr>
        <p:txBody>
          <a:bodyPr/>
          <a:lstStyle/>
          <a:p>
            <a:pPr indent="-406400">
              <a:lnSpc>
                <a:spcPct val="110000"/>
              </a:lnSpc>
              <a:spcBef>
                <a:spcPct val="0"/>
              </a:spcBef>
              <a:spcAft>
                <a:spcPct val="0"/>
              </a:spcAft>
              <a:buClr>
                <a:srgbClr val="000000"/>
              </a:buClr>
              <a:buSzPts val="2800"/>
              <a:defRPr/>
            </a:pPr>
            <a:r>
              <a:rPr lang="en-US" altLang="en-US" b="1" dirty="0"/>
              <a:t>plasmid </a:t>
            </a:r>
            <a:r>
              <a:rPr lang="en-US" altLang="en-US" dirty="0"/>
              <a:t>= circular DNA molecule that replicates separately from the host chromosome </a:t>
            </a:r>
          </a:p>
          <a:p>
            <a:pPr lvl="1" indent="-406400">
              <a:lnSpc>
                <a:spcPct val="110000"/>
              </a:lnSpc>
              <a:spcBef>
                <a:spcPct val="0"/>
              </a:spcBef>
              <a:spcAft>
                <a:spcPct val="0"/>
              </a:spcAft>
              <a:buClr>
                <a:srgbClr val="000000"/>
              </a:buClr>
              <a:buSzPts val="2800"/>
              <a:defRPr/>
            </a:pPr>
            <a:r>
              <a:rPr lang="en-US" altLang="en-US" dirty="0"/>
              <a:t>5,000 – 400,000 bp</a:t>
            </a:r>
          </a:p>
          <a:p>
            <a:pPr lvl="1" indent="-406400">
              <a:lnSpc>
                <a:spcPct val="110000"/>
              </a:lnSpc>
              <a:spcBef>
                <a:spcPct val="0"/>
              </a:spcBef>
              <a:spcAft>
                <a:spcPct val="0"/>
              </a:spcAft>
              <a:buClr>
                <a:srgbClr val="000000"/>
              </a:buClr>
              <a:buSzPts val="2800"/>
              <a:defRPr/>
            </a:pPr>
            <a:r>
              <a:rPr lang="en-US" dirty="0"/>
              <a:t>usually have a symbiotic role in the cell </a:t>
            </a:r>
          </a:p>
          <a:p>
            <a:pPr marL="50800" indent="0">
              <a:lnSpc>
                <a:spcPct val="110000"/>
              </a:lnSpc>
              <a:spcBef>
                <a:spcPct val="0"/>
              </a:spcBef>
              <a:spcAft>
                <a:spcPct val="0"/>
              </a:spcAft>
              <a:buClr>
                <a:srgbClr val="000000"/>
              </a:buClr>
              <a:buSzPts val="2800"/>
              <a:buNone/>
              <a:defRPr/>
            </a:pPr>
            <a:endParaRPr lang="en-US" dirty="0"/>
          </a:p>
          <a:p>
            <a:pPr lvl="1" indent="-406400">
              <a:lnSpc>
                <a:spcPct val="110000"/>
              </a:lnSpc>
              <a:spcBef>
                <a:spcPct val="0"/>
              </a:spcBef>
              <a:spcAft>
                <a:spcPct val="0"/>
              </a:spcAft>
              <a:buClr>
                <a:srgbClr val="000000"/>
              </a:buClr>
              <a:buSzPts val="2800"/>
              <a:defRPr/>
            </a:pPr>
            <a:endParaRPr lang="en-US"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4060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82FB4-F467-40B8-97AA-13BD6DCD83D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Constructed </a:t>
            </a:r>
            <a:r>
              <a:rPr lang="en-US" altLang="en-US" i="1" dirty="0">
                <a:solidFill>
                  <a:schemeClr val="tx1"/>
                </a:solidFill>
                <a:latin typeface="Arial" panose="020B0604020202020204" pitchFamily="34" charset="0"/>
                <a:cs typeface="Arial" panose="020B0604020202020204" pitchFamily="34" charset="0"/>
              </a:rPr>
              <a:t>E. coli </a:t>
            </a:r>
            <a:r>
              <a:rPr lang="en-US" altLang="en-US" dirty="0">
                <a:solidFill>
                  <a:schemeClr val="tx1"/>
                </a:solidFill>
                <a:latin typeface="Arial" panose="020B0604020202020204" pitchFamily="34" charset="0"/>
                <a:cs typeface="Arial" panose="020B0604020202020204" pitchFamily="34" charset="0"/>
              </a:rPr>
              <a:t>Plasmid pBR322</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316737" y="1905000"/>
            <a:ext cx="3657600" cy="4495800"/>
          </a:xfrm>
        </p:spPr>
        <p:txBody>
          <a:bodyPr/>
          <a:lstStyle/>
          <a:p>
            <a:pPr indent="-406400">
              <a:lnSpc>
                <a:spcPct val="110000"/>
              </a:lnSpc>
              <a:spcBef>
                <a:spcPct val="0"/>
              </a:spcBef>
              <a:spcAft>
                <a:spcPct val="0"/>
              </a:spcAft>
              <a:buClr>
                <a:srgbClr val="000000"/>
              </a:buClr>
              <a:buSzPts val="2800"/>
              <a:defRPr/>
            </a:pPr>
            <a:r>
              <a:rPr lang="en-US" altLang="en-US" dirty="0"/>
              <a:t>key features: </a:t>
            </a:r>
          </a:p>
          <a:p>
            <a:pPr lvl="1" indent="-406400">
              <a:lnSpc>
                <a:spcPct val="110000"/>
              </a:lnSpc>
              <a:spcBef>
                <a:spcPct val="0"/>
              </a:spcBef>
              <a:spcAft>
                <a:spcPct val="0"/>
              </a:spcAft>
              <a:buClr>
                <a:srgbClr val="000000"/>
              </a:buClr>
              <a:buSzPts val="2800"/>
              <a:defRPr/>
            </a:pPr>
            <a:r>
              <a:rPr lang="en-US" altLang="en-US" b="1" dirty="0"/>
              <a:t>origin of replication (</a:t>
            </a:r>
            <a:r>
              <a:rPr lang="en-US" altLang="en-US" b="1" dirty="0" err="1"/>
              <a:t>ori</a:t>
            </a:r>
            <a:r>
              <a:rPr lang="en-US" altLang="en-US" b="1" dirty="0"/>
              <a:t>) </a:t>
            </a:r>
            <a:r>
              <a:rPr lang="en-US" altLang="en-US" dirty="0"/>
              <a:t>= sequence where replication is initiated </a:t>
            </a:r>
          </a:p>
          <a:p>
            <a:pPr lvl="1" indent="-406400">
              <a:lnSpc>
                <a:spcPct val="110000"/>
              </a:lnSpc>
              <a:spcBef>
                <a:spcPct val="0"/>
              </a:spcBef>
              <a:spcAft>
                <a:spcPct val="0"/>
              </a:spcAft>
              <a:buClr>
                <a:srgbClr val="000000"/>
              </a:buClr>
              <a:buSzPts val="2800"/>
              <a:defRPr/>
            </a:pPr>
            <a:r>
              <a:rPr lang="en-US" dirty="0"/>
              <a:t>resistance genes </a:t>
            </a:r>
          </a:p>
          <a:p>
            <a:pPr lvl="1" indent="-406400">
              <a:lnSpc>
                <a:spcPct val="110000"/>
              </a:lnSpc>
              <a:spcBef>
                <a:spcPct val="0"/>
              </a:spcBef>
              <a:spcAft>
                <a:spcPct val="0"/>
              </a:spcAft>
              <a:buClr>
                <a:srgbClr val="000000"/>
              </a:buClr>
              <a:buSzPts val="2800"/>
              <a:defRPr/>
            </a:pPr>
            <a:r>
              <a:rPr lang="en-US" dirty="0"/>
              <a:t>recognition sequences for restriction endonucleases</a:t>
            </a:r>
          </a:p>
          <a:p>
            <a:pPr marL="50800" indent="0">
              <a:lnSpc>
                <a:spcPct val="110000"/>
              </a:lnSpc>
              <a:spcBef>
                <a:spcPct val="0"/>
              </a:spcBef>
              <a:spcAft>
                <a:spcPct val="0"/>
              </a:spcAft>
              <a:buClr>
                <a:srgbClr val="000000"/>
              </a:buClr>
              <a:buSzPts val="2800"/>
              <a:buNone/>
              <a:defRPr/>
            </a:pPr>
            <a:endParaRPr lang="en-US" dirty="0"/>
          </a:p>
          <a:p>
            <a:pPr lvl="1" indent="-406400">
              <a:lnSpc>
                <a:spcPct val="110000"/>
              </a:lnSpc>
              <a:spcBef>
                <a:spcPct val="0"/>
              </a:spcBef>
              <a:spcAft>
                <a:spcPct val="0"/>
              </a:spcAft>
              <a:buClr>
                <a:srgbClr val="000000"/>
              </a:buClr>
              <a:buSzPts val="2800"/>
              <a:defRPr/>
            </a:pPr>
            <a:endParaRPr lang="en-US"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pic>
        <p:nvPicPr>
          <p:cNvPr id="3" name="Picture 2" descr="A figure shows the constructed italics E. coli end italics plasmid lowercase p uppercase B uppercase R 322.">
            <a:extLst>
              <a:ext uri="{FF2B5EF4-FFF2-40B4-BE49-F238E27FC236}">
                <a16:creationId xmlns:a16="http://schemas.microsoft.com/office/drawing/2014/main" id="{CD44E3D3-6909-6540-871F-B22E27297E1A}"/>
              </a:ext>
            </a:extLst>
          </p:cNvPr>
          <p:cNvPicPr>
            <a:picLocks noChangeAspect="1"/>
          </p:cNvPicPr>
          <p:nvPr/>
        </p:nvPicPr>
        <p:blipFill>
          <a:blip r:embed="rId3"/>
          <a:stretch>
            <a:fillRect/>
          </a:stretch>
        </p:blipFill>
        <p:spPr>
          <a:xfrm>
            <a:off x="4179063" y="2286000"/>
            <a:ext cx="4648200" cy="3352800"/>
          </a:xfrm>
          <a:prstGeom prst="rect">
            <a:avLst/>
          </a:prstGeom>
        </p:spPr>
      </p:pic>
    </p:spTree>
    <p:extLst>
      <p:ext uri="{BB962C8B-B14F-4D97-AF65-F5344CB8AC3E}">
        <p14:creationId xmlns:p14="http://schemas.microsoft.com/office/powerpoint/2010/main" val="42899530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BBEC9-202C-4E79-B1E9-C8E0B4342B4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Bacterial Transformation and Electroporation</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386968" y="1676400"/>
            <a:ext cx="8370063" cy="4114800"/>
          </a:xfrm>
        </p:spPr>
        <p:txBody>
          <a:bodyPr/>
          <a:lstStyle/>
          <a:p>
            <a:pPr indent="-406400">
              <a:lnSpc>
                <a:spcPct val="110000"/>
              </a:lnSpc>
              <a:spcBef>
                <a:spcPct val="0"/>
              </a:spcBef>
              <a:spcAft>
                <a:spcPct val="0"/>
              </a:spcAft>
              <a:buClr>
                <a:srgbClr val="000000"/>
              </a:buClr>
              <a:buSzPts val="2800"/>
              <a:defRPr/>
            </a:pPr>
            <a:r>
              <a:rPr lang="en-US" altLang="en-US" b="1" dirty="0"/>
              <a:t>transformation </a:t>
            </a:r>
            <a:r>
              <a:rPr lang="en-US" altLang="en-US" dirty="0"/>
              <a:t>= laboratory process by which small plasmids are introduced into bacterial cells through heat shock treatment</a:t>
            </a:r>
          </a:p>
          <a:p>
            <a:pPr lvl="1" indent="-406400">
              <a:lnSpc>
                <a:spcPct val="110000"/>
              </a:lnSpc>
              <a:spcBef>
                <a:spcPct val="0"/>
              </a:spcBef>
              <a:spcAft>
                <a:spcPct val="0"/>
              </a:spcAft>
              <a:buClr>
                <a:srgbClr val="000000"/>
              </a:buClr>
              <a:buSzPts val="2800"/>
              <a:defRPr/>
            </a:pPr>
            <a:r>
              <a:rPr lang="en-US" altLang="en-US" dirty="0"/>
              <a:t>reason why is not well understood</a:t>
            </a:r>
          </a:p>
          <a:p>
            <a:pPr lvl="1" indent="-406400">
              <a:lnSpc>
                <a:spcPct val="110000"/>
              </a:lnSpc>
              <a:spcBef>
                <a:spcPct val="0"/>
              </a:spcBef>
              <a:spcAft>
                <a:spcPct val="0"/>
              </a:spcAft>
              <a:buClr>
                <a:srgbClr val="000000"/>
              </a:buClr>
              <a:buSzPts val="2800"/>
              <a:defRPr/>
            </a:pPr>
            <a:r>
              <a:rPr lang="en-US" altLang="en-US" dirty="0"/>
              <a:t>becomes less successful as plasmid size increases </a:t>
            </a:r>
          </a:p>
          <a:p>
            <a:pPr marL="508000" lvl="1" indent="0">
              <a:lnSpc>
                <a:spcPct val="110000"/>
              </a:lnSpc>
              <a:spcBef>
                <a:spcPct val="0"/>
              </a:spcBef>
              <a:spcAft>
                <a:spcPct val="0"/>
              </a:spcAft>
              <a:buClr>
                <a:srgbClr val="000000"/>
              </a:buClr>
              <a:buSzPts val="2800"/>
              <a:buNone/>
              <a:defRPr/>
            </a:pPr>
            <a:endParaRPr lang="en-US" dirty="0"/>
          </a:p>
          <a:p>
            <a:pPr marL="393700">
              <a:lnSpc>
                <a:spcPct val="110000"/>
              </a:lnSpc>
              <a:spcBef>
                <a:spcPct val="0"/>
              </a:spcBef>
              <a:spcAft>
                <a:spcPct val="0"/>
              </a:spcAft>
              <a:buClr>
                <a:srgbClr val="000000"/>
              </a:buClr>
              <a:buSzPts val="2800"/>
              <a:defRPr/>
            </a:pPr>
            <a:r>
              <a:rPr lang="en-US" altLang="en-US" b="1" dirty="0"/>
              <a:t>electroporation </a:t>
            </a:r>
            <a:r>
              <a:rPr lang="en-US" altLang="en-US" dirty="0"/>
              <a:t>= laboratory process by which small plasmids are introduced into bacterial cells through high-voltage pulses </a:t>
            </a:r>
          </a:p>
          <a:p>
            <a:pPr marL="850900" lvl="1">
              <a:lnSpc>
                <a:spcPct val="110000"/>
              </a:lnSpc>
              <a:spcBef>
                <a:spcPct val="0"/>
              </a:spcBef>
              <a:spcAft>
                <a:spcPct val="0"/>
              </a:spcAft>
              <a:buClr>
                <a:srgbClr val="000000"/>
              </a:buClr>
              <a:buSzPts val="2800"/>
              <a:defRPr/>
            </a:pPr>
            <a:r>
              <a:rPr lang="en-US" altLang="en-US" dirty="0"/>
              <a:t>transiently renders the bacterial membrane permeable</a:t>
            </a:r>
          </a:p>
          <a:p>
            <a:pPr marL="50800" indent="0">
              <a:lnSpc>
                <a:spcPct val="110000"/>
              </a:lnSpc>
              <a:spcBef>
                <a:spcPct val="0"/>
              </a:spcBef>
              <a:spcAft>
                <a:spcPct val="0"/>
              </a:spcAft>
              <a:buClr>
                <a:srgbClr val="000000"/>
              </a:buClr>
              <a:buSzPts val="2800"/>
              <a:buNone/>
              <a:defRPr/>
            </a:pPr>
            <a:endParaRPr lang="en-US" dirty="0"/>
          </a:p>
          <a:p>
            <a:pPr lvl="1" indent="-406400">
              <a:lnSpc>
                <a:spcPct val="110000"/>
              </a:lnSpc>
              <a:spcBef>
                <a:spcPct val="0"/>
              </a:spcBef>
              <a:spcAft>
                <a:spcPct val="0"/>
              </a:spcAft>
              <a:buClr>
                <a:srgbClr val="000000"/>
              </a:buClr>
              <a:buSzPts val="2800"/>
              <a:defRPr/>
            </a:pPr>
            <a:endParaRPr lang="en-US"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81281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CC4E8-182A-405F-A2E3-3826B8C6120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Selectable Markers and </a:t>
            </a:r>
            <a:r>
              <a:rPr lang="en-US" altLang="en-US" dirty="0" err="1">
                <a:solidFill>
                  <a:schemeClr val="tx1"/>
                </a:solidFill>
                <a:latin typeface="Arial" panose="020B0604020202020204" pitchFamily="34" charset="0"/>
                <a:cs typeface="Arial" panose="020B0604020202020204" pitchFamily="34" charset="0"/>
              </a:rPr>
              <a:t>Screenable</a:t>
            </a:r>
            <a:r>
              <a:rPr lang="en-US" altLang="en-US" dirty="0">
                <a:solidFill>
                  <a:schemeClr val="tx1"/>
                </a:solidFill>
                <a:latin typeface="Arial" panose="020B0604020202020204" pitchFamily="34" charset="0"/>
                <a:cs typeface="Arial" panose="020B0604020202020204" pitchFamily="34" charset="0"/>
              </a:rPr>
              <a:t> Markers</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422084" y="1752600"/>
            <a:ext cx="8299832" cy="4114800"/>
          </a:xfrm>
        </p:spPr>
        <p:txBody>
          <a:bodyPr/>
          <a:lstStyle/>
          <a:p>
            <a:pPr indent="-406400">
              <a:lnSpc>
                <a:spcPct val="110000"/>
              </a:lnSpc>
              <a:spcBef>
                <a:spcPct val="0"/>
              </a:spcBef>
              <a:spcAft>
                <a:spcPct val="0"/>
              </a:spcAft>
              <a:buClr>
                <a:srgbClr val="000000"/>
              </a:buClr>
              <a:buSzPts val="2800"/>
              <a:defRPr/>
            </a:pPr>
            <a:r>
              <a:rPr lang="en-US" altLang="en-US" dirty="0"/>
              <a:t>used to identify cells that take up plasmid DNA </a:t>
            </a:r>
          </a:p>
          <a:p>
            <a:pPr indent="-406400">
              <a:lnSpc>
                <a:spcPct val="110000"/>
              </a:lnSpc>
              <a:spcBef>
                <a:spcPct val="0"/>
              </a:spcBef>
              <a:spcAft>
                <a:spcPct val="0"/>
              </a:spcAft>
              <a:buClr>
                <a:srgbClr val="000000"/>
              </a:buClr>
              <a:buSzPts val="2800"/>
              <a:defRPr/>
            </a:pPr>
            <a:endParaRPr lang="en-US" altLang="en-US" dirty="0"/>
          </a:p>
          <a:p>
            <a:pPr indent="-406400">
              <a:lnSpc>
                <a:spcPct val="110000"/>
              </a:lnSpc>
              <a:spcBef>
                <a:spcPct val="0"/>
              </a:spcBef>
              <a:spcAft>
                <a:spcPct val="0"/>
              </a:spcAft>
              <a:buClr>
                <a:srgbClr val="000000"/>
              </a:buClr>
              <a:buSzPts val="2800"/>
              <a:defRPr/>
            </a:pPr>
            <a:r>
              <a:rPr lang="en-US" altLang="en-US" b="1" dirty="0"/>
              <a:t>selectable marker</a:t>
            </a:r>
            <a:r>
              <a:rPr lang="en-US" altLang="en-US" dirty="0"/>
              <a:t> = either permits the growth of a cell (positive selection) or kills the cell (negative selection) under defined conditions</a:t>
            </a:r>
          </a:p>
          <a:p>
            <a:pPr indent="-406400">
              <a:lnSpc>
                <a:spcPct val="110000"/>
              </a:lnSpc>
              <a:spcBef>
                <a:spcPct val="0"/>
              </a:spcBef>
              <a:spcAft>
                <a:spcPct val="0"/>
              </a:spcAft>
              <a:buClr>
                <a:srgbClr val="000000"/>
              </a:buClr>
              <a:buSzPts val="2800"/>
              <a:defRPr/>
            </a:pPr>
            <a:endParaRPr lang="en-US" altLang="en-US" dirty="0"/>
          </a:p>
          <a:p>
            <a:pPr indent="-406400">
              <a:lnSpc>
                <a:spcPct val="110000"/>
              </a:lnSpc>
              <a:spcBef>
                <a:spcPct val="0"/>
              </a:spcBef>
              <a:spcAft>
                <a:spcPct val="0"/>
              </a:spcAft>
              <a:buClr>
                <a:srgbClr val="000000"/>
              </a:buClr>
              <a:buSzPts val="2800"/>
              <a:defRPr/>
            </a:pPr>
            <a:r>
              <a:rPr lang="en-US" altLang="en-US" b="1" dirty="0" err="1"/>
              <a:t>screenable</a:t>
            </a:r>
            <a:r>
              <a:rPr lang="en-US" altLang="en-US" b="1" dirty="0"/>
              <a:t> marker </a:t>
            </a:r>
            <a:r>
              <a:rPr lang="en-US" altLang="en-US" dirty="0"/>
              <a:t>= gene encoding a protein that causes the cell to produce a colored or fluorescent molecule</a:t>
            </a:r>
          </a:p>
          <a:p>
            <a:pPr marL="50800" indent="0">
              <a:lnSpc>
                <a:spcPct val="110000"/>
              </a:lnSpc>
              <a:spcBef>
                <a:spcPct val="0"/>
              </a:spcBef>
              <a:spcAft>
                <a:spcPct val="0"/>
              </a:spcAft>
              <a:buClr>
                <a:srgbClr val="000000"/>
              </a:buClr>
              <a:buSzPts val="2800"/>
              <a:buNone/>
              <a:defRPr/>
            </a:pPr>
            <a:endParaRPr lang="en-US" dirty="0"/>
          </a:p>
          <a:p>
            <a:pPr lvl="1" indent="-406400">
              <a:lnSpc>
                <a:spcPct val="110000"/>
              </a:lnSpc>
              <a:spcBef>
                <a:spcPct val="0"/>
              </a:spcBef>
              <a:spcAft>
                <a:spcPct val="0"/>
              </a:spcAft>
              <a:buClr>
                <a:srgbClr val="000000"/>
              </a:buClr>
              <a:buSzPts val="2800"/>
              <a:defRPr/>
            </a:pPr>
            <a:endParaRPr lang="en-US"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05015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7E48B-3998-4D91-8C1B-CDA8EE5EF31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Plasmid pBR322 Provides Positive and Negative Selection Markers</a:t>
            </a:r>
            <a:endParaRPr lang="en-AU" dirty="0"/>
          </a:p>
        </p:txBody>
      </p:sp>
      <p:pic>
        <p:nvPicPr>
          <p:cNvPr id="4" name="Picture 3" descr="A figure shows the use of lowercase p uppercase B uppercase R 322 to clone foreign D N A. ">
            <a:extLst>
              <a:ext uri="{FF2B5EF4-FFF2-40B4-BE49-F238E27FC236}">
                <a16:creationId xmlns:a16="http://schemas.microsoft.com/office/drawing/2014/main" id="{82CFED6D-63AA-3A4B-8456-9CDBF587E43B}"/>
              </a:ext>
            </a:extLst>
          </p:cNvPr>
          <p:cNvPicPr>
            <a:picLocks noChangeAspect="1"/>
          </p:cNvPicPr>
          <p:nvPr/>
        </p:nvPicPr>
        <p:blipFill>
          <a:blip r:embed="rId3"/>
          <a:stretch>
            <a:fillRect/>
          </a:stretch>
        </p:blipFill>
        <p:spPr>
          <a:xfrm>
            <a:off x="862269" y="1905000"/>
            <a:ext cx="3581400" cy="4505815"/>
          </a:xfrm>
          <a:prstGeom prst="rect">
            <a:avLst/>
          </a:prstGeom>
        </p:spPr>
      </p:pic>
      <p:pic>
        <p:nvPicPr>
          <p:cNvPr id="6" name="Picture 5" descr="Step 4: Individual colonies are transferred to matching positions on additional plates. One plate contains tetracycline, the other tetracycline and ampicillin. An arrow labeled colonies transferred to testing splits to point to the two plates. The left-hand plate is labeled agar containing tetracycline (control). Many large yellowish colonies are visible. The right-hand plate is labeled agar containing ampicillin plus tetracycline. Many colonies are in the same places on both plates. The colonies that are on the left-hand plate but not on the right-hand plate are labeled colonies with recombinant plasmids. Step 5: Cells that grow on tetracycline but not on tetracycline plus ampicillin contain plasmids with disrupted ampicillin resistance, hence the foreign D N A. Cells with lowercase p uppercase B uppercase R 322 without foreign D N A retain ampicillin resistance and grow on both plates.">
            <a:extLst>
              <a:ext uri="{FF2B5EF4-FFF2-40B4-BE49-F238E27FC236}">
                <a16:creationId xmlns:a16="http://schemas.microsoft.com/office/drawing/2014/main" id="{94436115-4A7D-234A-AD2E-7800DF3441E3}"/>
              </a:ext>
            </a:extLst>
          </p:cNvPr>
          <p:cNvPicPr>
            <a:picLocks noChangeAspect="1"/>
          </p:cNvPicPr>
          <p:nvPr/>
        </p:nvPicPr>
        <p:blipFill>
          <a:blip r:embed="rId4"/>
          <a:stretch>
            <a:fillRect/>
          </a:stretch>
        </p:blipFill>
        <p:spPr>
          <a:xfrm>
            <a:off x="4700333" y="1939413"/>
            <a:ext cx="3311644" cy="4248470"/>
          </a:xfrm>
          <a:prstGeom prst="rect">
            <a:avLst/>
          </a:prstGeom>
        </p:spPr>
      </p:pic>
    </p:spTree>
    <p:extLst>
      <p:ext uri="{BB962C8B-B14F-4D97-AF65-F5344CB8AC3E}">
        <p14:creationId xmlns:p14="http://schemas.microsoft.com/office/powerpoint/2010/main" val="164658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5BF21-868F-4604-8D35-CEBBC60CAD2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(1 of 9)</a:t>
            </a:r>
            <a:endParaRPr lang="en-AU" sz="2000"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Genomic information is accessible. </a:t>
            </a:r>
            <a:r>
              <a:rPr lang="en-US" sz="2400" dirty="0">
                <a:latin typeface="Arial" panose="020B0604020202020204" pitchFamily="34" charset="0"/>
                <a:cs typeface="Arial" panose="020B0604020202020204" pitchFamily="34" charset="0"/>
              </a:rPr>
              <a:t>Advances in DNA sequencing (Chapter 8) are being matched by new approaches to understanding how chromosomal information is expressed and regulated on a genomic and cellular scale. Important clues to protein function are embedded in the sequences of the genes that encode them. </a:t>
            </a:r>
          </a:p>
          <a:p>
            <a:pPr>
              <a:buNone/>
            </a:pPr>
            <a:endParaRPr lang="en-US" sz="2400" dirty="0"/>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pic>
        <p:nvPicPr>
          <p:cNvPr id="6" name="Google Shape;177;g7fe2cbe272_0_8" descr="Icon P 2&#10;">
            <a:extLst>
              <a:ext uri="{FF2B5EF4-FFF2-40B4-BE49-F238E27FC236}">
                <a16:creationId xmlns:a16="http://schemas.microsoft.com/office/drawing/2014/main" id="{28FB8969-CC26-44B7-9F43-DA008784774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86676"/>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1659-ADE4-4439-B91A-17A475092BB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Bacterial Artificial Chromosomes</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422084" y="1752600"/>
            <a:ext cx="8299832" cy="4114800"/>
          </a:xfrm>
        </p:spPr>
        <p:txBody>
          <a:bodyPr/>
          <a:lstStyle/>
          <a:p>
            <a:pPr indent="-406400">
              <a:lnSpc>
                <a:spcPct val="110000"/>
              </a:lnSpc>
              <a:spcBef>
                <a:spcPct val="0"/>
              </a:spcBef>
              <a:spcAft>
                <a:spcPct val="0"/>
              </a:spcAft>
              <a:buClr>
                <a:srgbClr val="000000"/>
              </a:buClr>
              <a:buSzPts val="2800"/>
              <a:defRPr/>
            </a:pPr>
            <a:r>
              <a:rPr lang="en-US" altLang="en-US" dirty="0"/>
              <a:t>plasmid vectors developed to allow the cloning of very long segments of DNA (100,000 – 300,000 bp)</a:t>
            </a:r>
          </a:p>
          <a:p>
            <a:pPr marL="50800" indent="0">
              <a:lnSpc>
                <a:spcPct val="110000"/>
              </a:lnSpc>
              <a:spcBef>
                <a:spcPct val="0"/>
              </a:spcBef>
              <a:spcAft>
                <a:spcPct val="0"/>
              </a:spcAft>
              <a:buClr>
                <a:srgbClr val="000000"/>
              </a:buClr>
              <a:buSzPts val="2800"/>
              <a:buNone/>
              <a:defRPr/>
            </a:pPr>
            <a:endParaRPr lang="en-US" altLang="en-US" dirty="0"/>
          </a:p>
          <a:p>
            <a:pPr indent="-406400">
              <a:lnSpc>
                <a:spcPct val="110000"/>
              </a:lnSpc>
              <a:spcBef>
                <a:spcPct val="0"/>
              </a:spcBef>
              <a:spcAft>
                <a:spcPct val="0"/>
              </a:spcAft>
              <a:buClr>
                <a:srgbClr val="000000"/>
              </a:buClr>
              <a:buSzPts val="2800"/>
              <a:defRPr/>
            </a:pPr>
            <a:r>
              <a:rPr lang="en-US" altLang="en-US" b="1" dirty="0"/>
              <a:t>bacterial artificial chromosomes (BACs) </a:t>
            </a:r>
            <a:r>
              <a:rPr lang="en-US" altLang="en-US" dirty="0"/>
              <a:t>= composed of the plasmid vector and large segments of cloned DNA </a:t>
            </a:r>
            <a:endParaRPr lang="en-US" altLang="en-US" b="1" dirty="0"/>
          </a:p>
          <a:p>
            <a:pPr marL="50800" indent="0">
              <a:lnSpc>
                <a:spcPct val="110000"/>
              </a:lnSpc>
              <a:spcBef>
                <a:spcPct val="0"/>
              </a:spcBef>
              <a:spcAft>
                <a:spcPct val="0"/>
              </a:spcAft>
              <a:buClr>
                <a:srgbClr val="000000"/>
              </a:buClr>
              <a:buSzPts val="2800"/>
              <a:buNone/>
              <a:defRPr/>
            </a:pPr>
            <a:endParaRPr lang="en-US" dirty="0"/>
          </a:p>
          <a:p>
            <a:pPr lvl="1" indent="-406400">
              <a:lnSpc>
                <a:spcPct val="110000"/>
              </a:lnSpc>
              <a:spcBef>
                <a:spcPct val="0"/>
              </a:spcBef>
              <a:spcAft>
                <a:spcPct val="0"/>
              </a:spcAft>
              <a:buClr>
                <a:srgbClr val="000000"/>
              </a:buClr>
              <a:buSzPts val="2800"/>
              <a:defRPr/>
            </a:pPr>
            <a:endParaRPr lang="en-US"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69775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0301C-8B02-44DE-987A-922A1A21F12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BAC Vector</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361195" y="1371600"/>
            <a:ext cx="5201405" cy="4648200"/>
          </a:xfrm>
        </p:spPr>
        <p:txBody>
          <a:bodyPr/>
          <a:lstStyle/>
          <a:p>
            <a:pPr indent="-406400">
              <a:lnSpc>
                <a:spcPct val="110000"/>
              </a:lnSpc>
              <a:spcBef>
                <a:spcPct val="0"/>
              </a:spcBef>
              <a:spcAft>
                <a:spcPct val="0"/>
              </a:spcAft>
              <a:buClr>
                <a:srgbClr val="000000"/>
              </a:buClr>
              <a:buSzPts val="2800"/>
              <a:defRPr/>
            </a:pPr>
            <a:r>
              <a:rPr lang="en-US" altLang="en-US" dirty="0"/>
              <a:t>have stable origins of replications that maintain low copy numbers</a:t>
            </a:r>
          </a:p>
          <a:p>
            <a:pPr indent="-406400">
              <a:lnSpc>
                <a:spcPct val="110000"/>
              </a:lnSpc>
              <a:spcBef>
                <a:spcPct val="0"/>
              </a:spcBef>
              <a:spcAft>
                <a:spcPct val="0"/>
              </a:spcAft>
              <a:buClr>
                <a:srgbClr val="000000"/>
              </a:buClr>
              <a:buSzPts val="2800"/>
              <a:defRPr/>
            </a:pPr>
            <a:endParaRPr lang="en-US" altLang="en-US" dirty="0"/>
          </a:p>
          <a:p>
            <a:pPr indent="-406400">
              <a:lnSpc>
                <a:spcPct val="110000"/>
              </a:lnSpc>
              <a:spcBef>
                <a:spcPct val="0"/>
              </a:spcBef>
              <a:spcAft>
                <a:spcPct val="0"/>
              </a:spcAft>
              <a:buClr>
                <a:srgbClr val="000000"/>
              </a:buClr>
              <a:buSzPts val="2800"/>
              <a:defRPr/>
            </a:pPr>
            <a:r>
              <a:rPr lang="en-US" altLang="en-US" dirty="0"/>
              <a:t>contain </a:t>
            </a:r>
            <a:r>
              <a:rPr lang="en-US" altLang="en-US" i="1" dirty="0"/>
              <a:t>par </a:t>
            </a:r>
            <a:r>
              <a:rPr lang="en-US" altLang="en-US" dirty="0"/>
              <a:t>genes from an F plasmid that direct the reliable distribution of the recombinant chromosomes at cell division</a:t>
            </a:r>
          </a:p>
          <a:p>
            <a:pPr indent="-406400">
              <a:lnSpc>
                <a:spcPct val="110000"/>
              </a:lnSpc>
              <a:spcBef>
                <a:spcPct val="0"/>
              </a:spcBef>
              <a:spcAft>
                <a:spcPct val="0"/>
              </a:spcAft>
              <a:buClr>
                <a:srgbClr val="000000"/>
              </a:buClr>
              <a:buSzPts val="2800"/>
              <a:defRPr/>
            </a:pPr>
            <a:endParaRPr lang="en-US" altLang="en-US" dirty="0"/>
          </a:p>
          <a:p>
            <a:pPr indent="-406400">
              <a:lnSpc>
                <a:spcPct val="110000"/>
              </a:lnSpc>
              <a:spcBef>
                <a:spcPct val="0"/>
              </a:spcBef>
              <a:spcAft>
                <a:spcPct val="0"/>
              </a:spcAft>
              <a:buClr>
                <a:srgbClr val="000000"/>
              </a:buClr>
              <a:buSzPts val="2800"/>
              <a:defRPr/>
            </a:pPr>
            <a:r>
              <a:rPr lang="en-US" altLang="en-US" dirty="0" err="1"/>
              <a:t>C</a:t>
            </a:r>
            <a:r>
              <a:rPr lang="en-US" dirty="0" err="1"/>
              <a:t>am</a:t>
            </a:r>
            <a:r>
              <a:rPr lang="en-US" baseline="30000" dirty="0" err="1"/>
              <a:t>R</a:t>
            </a:r>
            <a:r>
              <a:rPr lang="en-US" baseline="30000" dirty="0"/>
              <a:t> </a:t>
            </a:r>
            <a:r>
              <a:rPr lang="en-US" dirty="0"/>
              <a:t>= positive selection marker </a:t>
            </a:r>
          </a:p>
          <a:p>
            <a:pPr indent="-406400">
              <a:lnSpc>
                <a:spcPct val="110000"/>
              </a:lnSpc>
              <a:spcBef>
                <a:spcPct val="0"/>
              </a:spcBef>
              <a:spcAft>
                <a:spcPct val="0"/>
              </a:spcAft>
              <a:buClr>
                <a:srgbClr val="000000"/>
              </a:buClr>
              <a:buSzPts val="2800"/>
              <a:defRPr/>
            </a:pPr>
            <a:endParaRPr lang="en-US" altLang="en-US" i="1" dirty="0"/>
          </a:p>
          <a:p>
            <a:pPr indent="-406400">
              <a:lnSpc>
                <a:spcPct val="110000"/>
              </a:lnSpc>
              <a:spcBef>
                <a:spcPct val="0"/>
              </a:spcBef>
              <a:spcAft>
                <a:spcPct val="0"/>
              </a:spcAft>
              <a:buClr>
                <a:srgbClr val="000000"/>
              </a:buClr>
              <a:buSzPts val="2800"/>
              <a:defRPr/>
            </a:pPr>
            <a:r>
              <a:rPr lang="en-US" altLang="en-US" i="1" dirty="0"/>
              <a:t>lacZ = </a:t>
            </a:r>
            <a:r>
              <a:rPr lang="en-US" altLang="en-US" dirty="0" err="1"/>
              <a:t>screenable</a:t>
            </a:r>
            <a:r>
              <a:rPr lang="en-US" altLang="en-US" dirty="0"/>
              <a:t> marker</a:t>
            </a:r>
          </a:p>
          <a:p>
            <a:pPr marL="50800" indent="0">
              <a:lnSpc>
                <a:spcPct val="110000"/>
              </a:lnSpc>
              <a:spcBef>
                <a:spcPct val="0"/>
              </a:spcBef>
              <a:spcAft>
                <a:spcPct val="0"/>
              </a:spcAft>
              <a:buClr>
                <a:srgbClr val="000000"/>
              </a:buClr>
              <a:buSzPts val="2800"/>
              <a:buNone/>
              <a:defRPr/>
            </a:pPr>
            <a:endParaRPr lang="en-US" dirty="0"/>
          </a:p>
          <a:p>
            <a:pPr lvl="1" indent="-406400">
              <a:lnSpc>
                <a:spcPct val="110000"/>
              </a:lnSpc>
              <a:spcBef>
                <a:spcPct val="0"/>
              </a:spcBef>
              <a:spcAft>
                <a:spcPct val="0"/>
              </a:spcAft>
              <a:buClr>
                <a:srgbClr val="000000"/>
              </a:buClr>
              <a:buSzPts val="2800"/>
              <a:defRPr/>
            </a:pPr>
            <a:endParaRPr lang="en-US"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pic>
        <p:nvPicPr>
          <p:cNvPr id="3" name="Picture 2" descr="A figure shows the use of bacterial artificial chromosomes as cloning vectors.">
            <a:extLst>
              <a:ext uri="{FF2B5EF4-FFF2-40B4-BE49-F238E27FC236}">
                <a16:creationId xmlns:a16="http://schemas.microsoft.com/office/drawing/2014/main" id="{35B8F247-3CF5-0146-A6BD-CCE696CF2B74}"/>
              </a:ext>
            </a:extLst>
          </p:cNvPr>
          <p:cNvPicPr>
            <a:picLocks noChangeAspect="1"/>
          </p:cNvPicPr>
          <p:nvPr/>
        </p:nvPicPr>
        <p:blipFill>
          <a:blip r:embed="rId3"/>
          <a:stretch>
            <a:fillRect/>
          </a:stretch>
        </p:blipFill>
        <p:spPr>
          <a:xfrm>
            <a:off x="5867400" y="1229552"/>
            <a:ext cx="2408741" cy="5435943"/>
          </a:xfrm>
          <a:prstGeom prst="rect">
            <a:avLst/>
          </a:prstGeom>
        </p:spPr>
      </p:pic>
    </p:spTree>
    <p:extLst>
      <p:ext uri="{BB962C8B-B14F-4D97-AF65-F5344CB8AC3E}">
        <p14:creationId xmlns:p14="http://schemas.microsoft.com/office/powerpoint/2010/main" val="17815543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82FD4-AD85-4FE3-BCB3-455ED6603C8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(3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Genomic information is malleable. </a:t>
            </a:r>
            <a:r>
              <a:rPr lang="en-US" sz="2400" dirty="0">
                <a:latin typeface="Arial" panose="020B0604020202020204" pitchFamily="34" charset="0"/>
                <a:cs typeface="Arial" panose="020B0604020202020204" pitchFamily="34" charset="0"/>
              </a:rPr>
              <a:t>We can not only elucidate cellular genomic information; we can also change it. That capacity provides a path to altering any aspect of cellular metabolism, structure, or function. </a:t>
            </a:r>
          </a:p>
          <a:p>
            <a:endParaRPr lang="en-US" sz="2400" dirty="0"/>
          </a:p>
        </p:txBody>
      </p:sp>
      <p:pic>
        <p:nvPicPr>
          <p:cNvPr id="6" name="Google Shape;184;g7fe2cbe272_0_35" descr="Icon P 3&#10;">
            <a:extLst>
              <a:ext uri="{FF2B5EF4-FFF2-40B4-BE49-F238E27FC236}">
                <a16:creationId xmlns:a16="http://schemas.microsoft.com/office/drawing/2014/main" id="{A5CA5881-BA9B-4B7B-B36F-8ECE8CE33F6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864" y="303879"/>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08817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70414-8170-42F4-9935-7377D97DA650}"/>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Yeast Artificial Chromosomes</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422084" y="1752600"/>
            <a:ext cx="8299832" cy="4114800"/>
          </a:xfrm>
        </p:spPr>
        <p:txBody>
          <a:bodyPr/>
          <a:lstStyle/>
          <a:p>
            <a:pPr indent="-406400">
              <a:lnSpc>
                <a:spcPct val="110000"/>
              </a:lnSpc>
              <a:spcBef>
                <a:spcPct val="0"/>
              </a:spcBef>
              <a:spcAft>
                <a:spcPct val="0"/>
              </a:spcAft>
              <a:buClr>
                <a:srgbClr val="000000"/>
              </a:buClr>
              <a:buSzPts val="2800"/>
              <a:defRPr/>
            </a:pPr>
            <a:r>
              <a:rPr lang="en-US" altLang="en-US" b="1" dirty="0"/>
              <a:t>yeast artificial chromosomes (YACs) </a:t>
            </a:r>
            <a:r>
              <a:rPr lang="en-US" altLang="en-US" dirty="0"/>
              <a:t>= composed of the plasmid vector and large segments of cloned DNA </a:t>
            </a:r>
          </a:p>
          <a:p>
            <a:pPr indent="-406400">
              <a:lnSpc>
                <a:spcPct val="110000"/>
              </a:lnSpc>
              <a:spcBef>
                <a:spcPct val="0"/>
              </a:spcBef>
              <a:spcAft>
                <a:spcPct val="0"/>
              </a:spcAft>
              <a:buClr>
                <a:srgbClr val="000000"/>
              </a:buClr>
              <a:buSzPts val="2800"/>
              <a:defRPr/>
            </a:pPr>
            <a:endParaRPr lang="en-US" altLang="en-US" dirty="0"/>
          </a:p>
          <a:p>
            <a:pPr indent="-406400">
              <a:lnSpc>
                <a:spcPct val="110000"/>
              </a:lnSpc>
              <a:spcBef>
                <a:spcPct val="0"/>
              </a:spcBef>
              <a:spcAft>
                <a:spcPct val="0"/>
              </a:spcAft>
              <a:buClr>
                <a:srgbClr val="000000"/>
              </a:buClr>
              <a:buSzPts val="2800"/>
              <a:defRPr/>
            </a:pPr>
            <a:r>
              <a:rPr lang="en-US" dirty="0"/>
              <a:t>DNA cloned in a YAC can be altered to study:</a:t>
            </a:r>
          </a:p>
          <a:p>
            <a:pPr lvl="1" indent="-406400">
              <a:lnSpc>
                <a:spcPct val="110000"/>
              </a:lnSpc>
              <a:spcBef>
                <a:spcPct val="0"/>
              </a:spcBef>
              <a:spcAft>
                <a:spcPct val="0"/>
              </a:spcAft>
              <a:buClr>
                <a:srgbClr val="000000"/>
              </a:buClr>
              <a:buSzPts val="2800"/>
              <a:defRPr/>
            </a:pPr>
            <a:r>
              <a:rPr lang="en-US" dirty="0"/>
              <a:t>the function of specialized sequences in chromosome metabolism</a:t>
            </a:r>
          </a:p>
          <a:p>
            <a:pPr lvl="1" indent="-406400">
              <a:lnSpc>
                <a:spcPct val="110000"/>
              </a:lnSpc>
              <a:spcBef>
                <a:spcPct val="0"/>
              </a:spcBef>
              <a:spcAft>
                <a:spcPct val="0"/>
              </a:spcAft>
              <a:buClr>
                <a:srgbClr val="000000"/>
              </a:buClr>
              <a:buSzPts val="2800"/>
              <a:defRPr/>
            </a:pPr>
            <a:r>
              <a:rPr lang="en-US" dirty="0"/>
              <a:t>mechanisms of gene regulation and expression</a:t>
            </a:r>
          </a:p>
          <a:p>
            <a:pPr marL="508000" lvl="1" indent="0">
              <a:lnSpc>
                <a:spcPct val="110000"/>
              </a:lnSpc>
              <a:spcBef>
                <a:spcPct val="0"/>
              </a:spcBef>
              <a:spcAft>
                <a:spcPct val="0"/>
              </a:spcAft>
              <a:buClr>
                <a:srgbClr val="000000"/>
              </a:buClr>
              <a:buSzPts val="2800"/>
              <a:buNone/>
              <a:defRPr/>
            </a:pPr>
            <a:endParaRPr lang="en-US" altLang="en-US" dirty="0"/>
          </a:p>
          <a:p>
            <a:pPr marL="50800" indent="0">
              <a:lnSpc>
                <a:spcPct val="110000"/>
              </a:lnSpc>
              <a:spcBef>
                <a:spcPct val="0"/>
              </a:spcBef>
              <a:spcAft>
                <a:spcPct val="0"/>
              </a:spcAft>
              <a:buClr>
                <a:srgbClr val="000000"/>
              </a:buClr>
              <a:buSzPts val="2800"/>
              <a:buNone/>
              <a:defRPr/>
            </a:pPr>
            <a:endParaRPr lang="en-US" dirty="0"/>
          </a:p>
          <a:p>
            <a:pPr lvl="1" indent="-406400">
              <a:lnSpc>
                <a:spcPct val="110000"/>
              </a:lnSpc>
              <a:spcBef>
                <a:spcPct val="0"/>
              </a:spcBef>
              <a:spcAft>
                <a:spcPct val="0"/>
              </a:spcAft>
              <a:buClr>
                <a:srgbClr val="000000"/>
              </a:buClr>
              <a:buSzPts val="2800"/>
              <a:defRPr/>
            </a:pPr>
            <a:endParaRPr lang="en-US"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32160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C4AFB-31DF-41FE-8888-87DA6AD92D7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Construction of a Yeast Artificial Chromosome (YAC)</a:t>
            </a:r>
            <a:endParaRPr lang="en-AU" dirty="0"/>
          </a:p>
        </p:txBody>
      </p:sp>
      <p:pic>
        <p:nvPicPr>
          <p:cNvPr id="4" name="Picture 3" descr="A figure shows the construction of a yeast artificial chromosome.">
            <a:extLst>
              <a:ext uri="{FF2B5EF4-FFF2-40B4-BE49-F238E27FC236}">
                <a16:creationId xmlns:a16="http://schemas.microsoft.com/office/drawing/2014/main" id="{3C9A8967-AF09-4843-ACFE-060630281A16}"/>
              </a:ext>
            </a:extLst>
          </p:cNvPr>
          <p:cNvPicPr>
            <a:picLocks noChangeAspect="1"/>
          </p:cNvPicPr>
          <p:nvPr/>
        </p:nvPicPr>
        <p:blipFill>
          <a:blip r:embed="rId3"/>
          <a:stretch>
            <a:fillRect/>
          </a:stretch>
        </p:blipFill>
        <p:spPr>
          <a:xfrm>
            <a:off x="990600" y="1657430"/>
            <a:ext cx="3459898" cy="3543139"/>
          </a:xfrm>
          <a:prstGeom prst="rect">
            <a:avLst/>
          </a:prstGeom>
        </p:spPr>
      </p:pic>
      <p:pic>
        <p:nvPicPr>
          <p:cNvPr id="7" name="Picture 6" descr="The construction of a yeast artificial chromosome, continued.">
            <a:extLst>
              <a:ext uri="{FF2B5EF4-FFF2-40B4-BE49-F238E27FC236}">
                <a16:creationId xmlns:a16="http://schemas.microsoft.com/office/drawing/2014/main" id="{0F4BB49F-FEE7-EF4A-A90F-E55164EB6185}"/>
              </a:ext>
            </a:extLst>
          </p:cNvPr>
          <p:cNvPicPr>
            <a:picLocks noChangeAspect="1"/>
          </p:cNvPicPr>
          <p:nvPr/>
        </p:nvPicPr>
        <p:blipFill>
          <a:blip r:embed="rId4"/>
          <a:stretch>
            <a:fillRect/>
          </a:stretch>
        </p:blipFill>
        <p:spPr>
          <a:xfrm>
            <a:off x="5029200" y="1657430"/>
            <a:ext cx="3657978" cy="4419600"/>
          </a:xfrm>
          <a:prstGeom prst="rect">
            <a:avLst/>
          </a:prstGeom>
        </p:spPr>
      </p:pic>
    </p:spTree>
    <p:extLst>
      <p:ext uri="{BB962C8B-B14F-4D97-AF65-F5344CB8AC3E}">
        <p14:creationId xmlns:p14="http://schemas.microsoft.com/office/powerpoint/2010/main" val="2809152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31A96-8F60-4ADF-AAFB-B434779A14A0}"/>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Shuttle Vectors</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422084" y="1752600"/>
            <a:ext cx="8299832" cy="4114800"/>
          </a:xfrm>
        </p:spPr>
        <p:txBody>
          <a:bodyPr/>
          <a:lstStyle/>
          <a:p>
            <a:pPr indent="-406400">
              <a:lnSpc>
                <a:spcPct val="110000"/>
              </a:lnSpc>
              <a:spcBef>
                <a:spcPct val="0"/>
              </a:spcBef>
              <a:spcAft>
                <a:spcPct val="0"/>
              </a:spcAft>
              <a:buClr>
                <a:srgbClr val="000000"/>
              </a:buClr>
              <a:buSzPts val="2800"/>
              <a:defRPr/>
            </a:pPr>
            <a:r>
              <a:rPr lang="en-US" altLang="en-US" b="1" dirty="0"/>
              <a:t>shuttle vectors </a:t>
            </a:r>
            <a:r>
              <a:rPr lang="en-US" altLang="en-US" dirty="0"/>
              <a:t>= plasmids that can be propagated in cells of 2+ species </a:t>
            </a:r>
          </a:p>
          <a:p>
            <a:pPr lvl="1" indent="-406400">
              <a:lnSpc>
                <a:spcPct val="110000"/>
              </a:lnSpc>
              <a:spcBef>
                <a:spcPct val="0"/>
              </a:spcBef>
              <a:spcAft>
                <a:spcPct val="0"/>
              </a:spcAft>
              <a:buClr>
                <a:srgbClr val="000000"/>
              </a:buClr>
              <a:buSzPts val="2800"/>
              <a:defRPr/>
            </a:pPr>
            <a:r>
              <a:rPr lang="en-US" altLang="en-US" dirty="0"/>
              <a:t>incorporate multiple replication origins or other elements</a:t>
            </a:r>
          </a:p>
          <a:p>
            <a:pPr indent="-406400">
              <a:lnSpc>
                <a:spcPct val="110000"/>
              </a:lnSpc>
              <a:spcBef>
                <a:spcPct val="0"/>
              </a:spcBef>
              <a:spcAft>
                <a:spcPct val="0"/>
              </a:spcAft>
              <a:buClr>
                <a:srgbClr val="000000"/>
              </a:buClr>
              <a:buSzPts val="2800"/>
              <a:defRPr/>
            </a:pPr>
            <a:endParaRPr lang="en-US" altLang="en-US" dirty="0"/>
          </a:p>
          <a:p>
            <a:pPr marL="508000" lvl="1" indent="0">
              <a:lnSpc>
                <a:spcPct val="110000"/>
              </a:lnSpc>
              <a:spcBef>
                <a:spcPct val="0"/>
              </a:spcBef>
              <a:spcAft>
                <a:spcPct val="0"/>
              </a:spcAft>
              <a:buClr>
                <a:srgbClr val="000000"/>
              </a:buClr>
              <a:buSzPts val="2800"/>
              <a:buNone/>
              <a:defRPr/>
            </a:pPr>
            <a:endParaRPr lang="en-US" altLang="en-US" dirty="0"/>
          </a:p>
          <a:p>
            <a:pPr marL="50800" indent="0">
              <a:lnSpc>
                <a:spcPct val="110000"/>
              </a:lnSpc>
              <a:spcBef>
                <a:spcPct val="0"/>
              </a:spcBef>
              <a:spcAft>
                <a:spcPct val="0"/>
              </a:spcAft>
              <a:buClr>
                <a:srgbClr val="000000"/>
              </a:buClr>
              <a:buSzPts val="2800"/>
              <a:buNone/>
              <a:defRPr/>
            </a:pPr>
            <a:endParaRPr lang="en-US" dirty="0"/>
          </a:p>
          <a:p>
            <a:pPr lvl="1" indent="-406400">
              <a:lnSpc>
                <a:spcPct val="110000"/>
              </a:lnSpc>
              <a:spcBef>
                <a:spcPct val="0"/>
              </a:spcBef>
              <a:spcAft>
                <a:spcPct val="0"/>
              </a:spcAft>
              <a:buClr>
                <a:srgbClr val="000000"/>
              </a:buClr>
              <a:buSzPts val="2800"/>
              <a:defRPr/>
            </a:pPr>
            <a:endParaRPr lang="en-US"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78809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7F623-2FFB-40DD-8683-D85B99FF3CA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YAC Vector</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409197" y="1600200"/>
            <a:ext cx="8325605" cy="4114800"/>
          </a:xfrm>
        </p:spPr>
        <p:txBody>
          <a:bodyPr/>
          <a:lstStyle/>
          <a:p>
            <a:pPr indent="-406400">
              <a:lnSpc>
                <a:spcPct val="110000"/>
              </a:lnSpc>
              <a:spcBef>
                <a:spcPct val="0"/>
              </a:spcBef>
              <a:spcAft>
                <a:spcPct val="0"/>
              </a:spcAft>
              <a:buClr>
                <a:srgbClr val="000000"/>
              </a:buClr>
              <a:buSzPts val="2800"/>
              <a:defRPr/>
            </a:pPr>
            <a:r>
              <a:rPr lang="en-US" altLang="en-US" dirty="0"/>
              <a:t>contains elements to maintain a eukaryotic chromosome in the yeast nucleus: </a:t>
            </a:r>
          </a:p>
          <a:p>
            <a:pPr lvl="1" indent="-406400">
              <a:lnSpc>
                <a:spcPct val="110000"/>
              </a:lnSpc>
              <a:spcBef>
                <a:spcPct val="0"/>
              </a:spcBef>
              <a:spcAft>
                <a:spcPct val="0"/>
              </a:spcAft>
              <a:buClr>
                <a:srgbClr val="000000"/>
              </a:buClr>
              <a:buSzPts val="2800"/>
              <a:defRPr/>
            </a:pPr>
            <a:r>
              <a:rPr lang="en-US" altLang="en-US" dirty="0"/>
              <a:t>yeast origin of replication (</a:t>
            </a:r>
            <a:r>
              <a:rPr lang="en-US" altLang="en-US" dirty="0" err="1"/>
              <a:t>ori</a:t>
            </a:r>
            <a:r>
              <a:rPr lang="en-US" altLang="en-US" dirty="0"/>
              <a:t>)</a:t>
            </a:r>
          </a:p>
          <a:p>
            <a:pPr lvl="1" indent="-406400">
              <a:lnSpc>
                <a:spcPct val="110000"/>
              </a:lnSpc>
              <a:spcBef>
                <a:spcPct val="0"/>
              </a:spcBef>
              <a:spcAft>
                <a:spcPct val="0"/>
              </a:spcAft>
              <a:buClr>
                <a:srgbClr val="000000"/>
              </a:buClr>
              <a:buSzPts val="2800"/>
              <a:defRPr/>
            </a:pPr>
            <a:r>
              <a:rPr lang="en-US" altLang="en-US" dirty="0"/>
              <a:t>two selectable markers </a:t>
            </a:r>
          </a:p>
          <a:p>
            <a:pPr lvl="1" indent="-406400">
              <a:lnSpc>
                <a:spcPct val="110000"/>
              </a:lnSpc>
              <a:spcBef>
                <a:spcPct val="0"/>
              </a:spcBef>
              <a:spcAft>
                <a:spcPct val="0"/>
              </a:spcAft>
              <a:buClr>
                <a:srgbClr val="000000"/>
              </a:buClr>
              <a:buSzPts val="2800"/>
              <a:defRPr/>
            </a:pPr>
            <a:r>
              <a:rPr lang="en-US" altLang="en-US" dirty="0"/>
              <a:t>specialized sequences for stability and proper chromosome segregation at cell division:</a:t>
            </a:r>
          </a:p>
          <a:p>
            <a:pPr lvl="2" indent="-406400">
              <a:lnSpc>
                <a:spcPct val="110000"/>
              </a:lnSpc>
              <a:spcBef>
                <a:spcPct val="0"/>
              </a:spcBef>
              <a:spcAft>
                <a:spcPct val="0"/>
              </a:spcAft>
              <a:buClr>
                <a:srgbClr val="000000"/>
              </a:buClr>
              <a:buSzPts val="2800"/>
              <a:defRPr/>
            </a:pPr>
            <a:r>
              <a:rPr lang="en-US" altLang="en-US" dirty="0"/>
              <a:t>centromere (CEN)</a:t>
            </a:r>
          </a:p>
          <a:p>
            <a:pPr lvl="2" indent="-406400">
              <a:lnSpc>
                <a:spcPct val="110000"/>
              </a:lnSpc>
              <a:spcBef>
                <a:spcPct val="0"/>
              </a:spcBef>
              <a:spcAft>
                <a:spcPct val="0"/>
              </a:spcAft>
              <a:buClr>
                <a:srgbClr val="000000"/>
              </a:buClr>
              <a:buSzPts val="2800"/>
              <a:defRPr/>
            </a:pPr>
            <a:r>
              <a:rPr lang="en-US" altLang="en-US" dirty="0"/>
              <a:t>two telomeres (TEL)</a:t>
            </a:r>
          </a:p>
          <a:p>
            <a:pPr indent="-406400">
              <a:lnSpc>
                <a:spcPct val="110000"/>
              </a:lnSpc>
              <a:spcBef>
                <a:spcPct val="0"/>
              </a:spcBef>
              <a:spcAft>
                <a:spcPct val="0"/>
              </a:spcAft>
              <a:buClr>
                <a:srgbClr val="000000"/>
              </a:buClr>
              <a:buSzPts val="2800"/>
              <a:defRPr/>
            </a:pPr>
            <a:endParaRPr lang="en-US" altLang="en-US" dirty="0"/>
          </a:p>
          <a:p>
            <a:pPr marL="50800" indent="0">
              <a:lnSpc>
                <a:spcPct val="110000"/>
              </a:lnSpc>
              <a:spcBef>
                <a:spcPct val="0"/>
              </a:spcBef>
              <a:spcAft>
                <a:spcPct val="0"/>
              </a:spcAft>
              <a:buClr>
                <a:srgbClr val="000000"/>
              </a:buClr>
              <a:buSzPts val="2800"/>
              <a:buNone/>
              <a:defRPr/>
            </a:pPr>
            <a:endParaRPr lang="en-US" dirty="0"/>
          </a:p>
          <a:p>
            <a:pPr lvl="1" indent="-406400">
              <a:lnSpc>
                <a:spcPct val="110000"/>
              </a:lnSpc>
              <a:spcBef>
                <a:spcPct val="0"/>
              </a:spcBef>
              <a:spcAft>
                <a:spcPct val="0"/>
              </a:spcAft>
              <a:buClr>
                <a:srgbClr val="000000"/>
              </a:buClr>
              <a:buSzPts val="2800"/>
              <a:defRPr/>
            </a:pPr>
            <a:endParaRPr lang="en-US"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07145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2AB33-F4B5-48E7-9E1A-5AB4255AFF3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Pulsed Field Gel Electrophoresis</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409197" y="1600200"/>
            <a:ext cx="8325605" cy="4114800"/>
          </a:xfrm>
        </p:spPr>
        <p:txBody>
          <a:bodyPr/>
          <a:lstStyle/>
          <a:p>
            <a:pPr indent="-406400">
              <a:lnSpc>
                <a:spcPct val="110000"/>
              </a:lnSpc>
              <a:spcBef>
                <a:spcPct val="0"/>
              </a:spcBef>
              <a:spcAft>
                <a:spcPct val="0"/>
              </a:spcAft>
              <a:buClr>
                <a:srgbClr val="000000"/>
              </a:buClr>
              <a:buSzPts val="2800"/>
              <a:defRPr/>
            </a:pPr>
            <a:r>
              <a:rPr lang="en-US" altLang="en-US" b="1" dirty="0"/>
              <a:t>pulsed field gel electrophoresis </a:t>
            </a:r>
            <a:r>
              <a:rPr lang="en-US" altLang="en-US" dirty="0"/>
              <a:t>= segregates genomic fragments following partial digestion with restriction endonucleases </a:t>
            </a:r>
          </a:p>
          <a:p>
            <a:pPr lvl="1" indent="-406400">
              <a:lnSpc>
                <a:spcPct val="110000"/>
              </a:lnSpc>
              <a:spcBef>
                <a:spcPct val="0"/>
              </a:spcBef>
              <a:spcAft>
                <a:spcPct val="0"/>
              </a:spcAft>
              <a:buClr>
                <a:srgbClr val="000000"/>
              </a:buClr>
              <a:buSzPts val="2800"/>
              <a:defRPr/>
            </a:pPr>
            <a:r>
              <a:rPr lang="en-US" altLang="en-US" dirty="0"/>
              <a:t>used to obtain a suitable fragment size</a:t>
            </a:r>
          </a:p>
          <a:p>
            <a:pPr marL="50800" indent="0">
              <a:lnSpc>
                <a:spcPct val="110000"/>
              </a:lnSpc>
              <a:spcBef>
                <a:spcPct val="0"/>
              </a:spcBef>
              <a:spcAft>
                <a:spcPct val="0"/>
              </a:spcAft>
              <a:buClr>
                <a:srgbClr val="000000"/>
              </a:buClr>
              <a:buSzPts val="2800"/>
              <a:buNone/>
              <a:defRPr/>
            </a:pPr>
            <a:endParaRPr lang="en-US" altLang="en-US" b="1" dirty="0"/>
          </a:p>
          <a:p>
            <a:pPr indent="-406400">
              <a:lnSpc>
                <a:spcPct val="110000"/>
              </a:lnSpc>
              <a:spcBef>
                <a:spcPct val="0"/>
              </a:spcBef>
              <a:spcAft>
                <a:spcPct val="0"/>
              </a:spcAft>
              <a:buClr>
                <a:srgbClr val="000000"/>
              </a:buClr>
              <a:buSzPts val="2800"/>
              <a:defRPr/>
            </a:pPr>
            <a:endParaRPr lang="en-US" altLang="en-US" dirty="0"/>
          </a:p>
          <a:p>
            <a:pPr marL="50800" indent="0">
              <a:lnSpc>
                <a:spcPct val="110000"/>
              </a:lnSpc>
              <a:spcBef>
                <a:spcPct val="0"/>
              </a:spcBef>
              <a:spcAft>
                <a:spcPct val="0"/>
              </a:spcAft>
              <a:buClr>
                <a:srgbClr val="000000"/>
              </a:buClr>
              <a:buSzPts val="2800"/>
              <a:buNone/>
              <a:defRPr/>
            </a:pPr>
            <a:endParaRPr lang="en-US" dirty="0"/>
          </a:p>
          <a:p>
            <a:pPr lvl="1" indent="-406400">
              <a:lnSpc>
                <a:spcPct val="110000"/>
              </a:lnSpc>
              <a:spcBef>
                <a:spcPct val="0"/>
              </a:spcBef>
              <a:spcAft>
                <a:spcPct val="0"/>
              </a:spcAft>
              <a:buClr>
                <a:srgbClr val="000000"/>
              </a:buClr>
              <a:buSzPts val="2800"/>
              <a:defRPr/>
            </a:pPr>
            <a:endParaRPr lang="en-US"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54737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C853A-CBC7-49A4-A3B1-4CD1118C556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Stability of YAC Clones</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409197" y="1600200"/>
            <a:ext cx="8325605" cy="4114800"/>
          </a:xfrm>
        </p:spPr>
        <p:txBody>
          <a:bodyPr/>
          <a:lstStyle/>
          <a:p>
            <a:pPr indent="-406400">
              <a:lnSpc>
                <a:spcPct val="110000"/>
              </a:lnSpc>
              <a:spcBef>
                <a:spcPct val="0"/>
              </a:spcBef>
              <a:spcAft>
                <a:spcPct val="0"/>
              </a:spcAft>
              <a:buClr>
                <a:srgbClr val="000000"/>
              </a:buClr>
              <a:buSzPts val="2800"/>
              <a:defRPr/>
            </a:pPr>
            <a:r>
              <a:rPr lang="en-US" altLang="en-US" dirty="0"/>
              <a:t>increases with the length of the cloned DNA segment (up to a point) </a:t>
            </a:r>
          </a:p>
          <a:p>
            <a:pPr lvl="1" indent="-406400">
              <a:lnSpc>
                <a:spcPct val="110000"/>
              </a:lnSpc>
              <a:spcBef>
                <a:spcPct val="0"/>
              </a:spcBef>
              <a:spcAft>
                <a:spcPct val="0"/>
              </a:spcAft>
              <a:buClr>
                <a:srgbClr val="000000"/>
              </a:buClr>
              <a:buSzPts val="2800"/>
              <a:defRPr/>
            </a:pPr>
            <a:r>
              <a:rPr lang="en-US" altLang="en-US" dirty="0"/>
              <a:t>inserts &gt; 150,000 bp are very stable </a:t>
            </a:r>
          </a:p>
          <a:p>
            <a:pPr lvl="1" indent="-406400">
              <a:lnSpc>
                <a:spcPct val="110000"/>
              </a:lnSpc>
              <a:spcBef>
                <a:spcPct val="0"/>
              </a:spcBef>
              <a:spcAft>
                <a:spcPct val="0"/>
              </a:spcAft>
              <a:buClr>
                <a:srgbClr val="000000"/>
              </a:buClr>
              <a:buSzPts val="2800"/>
              <a:defRPr/>
            </a:pPr>
            <a:r>
              <a:rPr lang="en-US" altLang="en-US" dirty="0"/>
              <a:t>inserts &lt; 100,000 bp are gradually lost during mitosis</a:t>
            </a:r>
          </a:p>
          <a:p>
            <a:pPr indent="-406400">
              <a:lnSpc>
                <a:spcPct val="110000"/>
              </a:lnSpc>
              <a:spcBef>
                <a:spcPct val="0"/>
              </a:spcBef>
              <a:spcAft>
                <a:spcPct val="0"/>
              </a:spcAft>
              <a:buClr>
                <a:srgbClr val="000000"/>
              </a:buClr>
              <a:buSzPts val="2800"/>
              <a:defRPr/>
            </a:pPr>
            <a:endParaRPr lang="en-US" altLang="en-US" dirty="0"/>
          </a:p>
          <a:p>
            <a:pPr indent="-406400">
              <a:lnSpc>
                <a:spcPct val="110000"/>
              </a:lnSpc>
              <a:spcBef>
                <a:spcPct val="0"/>
              </a:spcBef>
              <a:spcAft>
                <a:spcPct val="0"/>
              </a:spcAft>
              <a:buClr>
                <a:srgbClr val="000000"/>
              </a:buClr>
              <a:buSzPts val="2800"/>
              <a:defRPr/>
            </a:pPr>
            <a:r>
              <a:rPr lang="en-US" dirty="0"/>
              <a:t>YACs that lack a telomere at either end are rapidly degraded</a:t>
            </a:r>
            <a:endParaRPr lang="en-US" altLang="en-US" dirty="0"/>
          </a:p>
          <a:p>
            <a:pPr indent="-406400">
              <a:lnSpc>
                <a:spcPct val="110000"/>
              </a:lnSpc>
              <a:spcBef>
                <a:spcPct val="0"/>
              </a:spcBef>
              <a:spcAft>
                <a:spcPct val="0"/>
              </a:spcAft>
              <a:buClr>
                <a:srgbClr val="000000"/>
              </a:buClr>
              <a:buSzPts val="2800"/>
              <a:defRPr/>
            </a:pPr>
            <a:endParaRPr lang="en-US" altLang="en-US" dirty="0"/>
          </a:p>
          <a:p>
            <a:pPr marL="50800" indent="0">
              <a:lnSpc>
                <a:spcPct val="110000"/>
              </a:lnSpc>
              <a:spcBef>
                <a:spcPct val="0"/>
              </a:spcBef>
              <a:spcAft>
                <a:spcPct val="0"/>
              </a:spcAft>
              <a:buClr>
                <a:srgbClr val="000000"/>
              </a:buClr>
              <a:buSzPts val="2800"/>
              <a:buNone/>
              <a:defRPr/>
            </a:pPr>
            <a:endParaRPr lang="en-US" dirty="0"/>
          </a:p>
          <a:p>
            <a:pPr lvl="1" indent="-406400">
              <a:lnSpc>
                <a:spcPct val="110000"/>
              </a:lnSpc>
              <a:spcBef>
                <a:spcPct val="0"/>
              </a:spcBef>
              <a:spcAft>
                <a:spcPct val="0"/>
              </a:spcAft>
              <a:buClr>
                <a:srgbClr val="000000"/>
              </a:buClr>
              <a:buSzPts val="2800"/>
              <a:defRPr/>
            </a:pPr>
            <a:endParaRPr lang="en-US"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46078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3AB72-3B01-43AD-85E6-D58AA0B0962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(4 of 8)</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An organism’s DNA — its genome — is the ultimate source of biological information. </a:t>
            </a:r>
            <a:r>
              <a:rPr lang="en-US" sz="2400" dirty="0">
                <a:latin typeface="Arial" panose="020B0604020202020204" pitchFamily="34" charset="0"/>
                <a:cs typeface="Arial" panose="020B0604020202020204" pitchFamily="34" charset="0"/>
              </a:rPr>
              <a:t>Genomic information is a resource of unparalleled importance for investigators studying any aspect of biology. Genomes vary in size, but all are large enough to direct all aspects of an organism’s structure and function. To approach them often requires tools to break them into small parts that are experimentally digestible. </a:t>
            </a:r>
          </a:p>
          <a:p>
            <a:pPr>
              <a:buFontTx/>
              <a:buNone/>
            </a:pPr>
            <a:endParaRPr lang="en-US" altLang="en-US" sz="2800" dirty="0">
              <a:latin typeface="Arial" panose="020B0604020202020204" pitchFamily="34" charset="0"/>
            </a:endParaRPr>
          </a:p>
        </p:txBody>
      </p:sp>
      <p:pic>
        <p:nvPicPr>
          <p:cNvPr id="6" name="Google Shape;170;p2" descr="Icon P 1&#10;">
            <a:extLst>
              <a:ext uri="{FF2B5EF4-FFF2-40B4-BE49-F238E27FC236}">
                <a16:creationId xmlns:a16="http://schemas.microsoft.com/office/drawing/2014/main" id="{5731C33F-EF63-42FE-941E-0C9220A2B1C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904" y="313711"/>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9780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965B7-522F-4BB9-AA0F-3291969C703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(1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Genomic information is malleable. </a:t>
            </a:r>
            <a:r>
              <a:rPr lang="en-US" sz="2400" dirty="0">
                <a:latin typeface="Arial" panose="020B0604020202020204" pitchFamily="34" charset="0"/>
                <a:cs typeface="Arial" panose="020B0604020202020204" pitchFamily="34" charset="0"/>
              </a:rPr>
              <a:t>We can not only elucidate cellular genomic information; we can also change it. That capacity provides a path to altering any aspect of cellular metabolism, structure, or function. </a:t>
            </a:r>
          </a:p>
          <a:p>
            <a:endParaRPr lang="en-US" sz="2400" dirty="0"/>
          </a:p>
        </p:txBody>
      </p:sp>
      <p:pic>
        <p:nvPicPr>
          <p:cNvPr id="6" name="Google Shape;184;g7fe2cbe272_0_35" descr="Icon P 3&#10;">
            <a:extLst>
              <a:ext uri="{FF2B5EF4-FFF2-40B4-BE49-F238E27FC236}">
                <a16:creationId xmlns:a16="http://schemas.microsoft.com/office/drawing/2014/main" id="{C4FCA192-C239-49C4-8170-B988B603E77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864" y="303879"/>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D21B6-7D72-4A44-AE15-C1ECE58867A1}"/>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Cloned Genes Can Be Expressed to Amplify Protein Production</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82583" y="1828800"/>
            <a:ext cx="817883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purified proteins have many purposes: </a:t>
            </a:r>
          </a:p>
          <a:p>
            <a:pPr lvl="1"/>
            <a:r>
              <a:rPr lang="en-US" sz="2400" dirty="0">
                <a:latin typeface="Arial" panose="020B0604020202020204" pitchFamily="34" charset="0"/>
                <a:cs typeface="Arial" panose="020B0604020202020204" pitchFamily="34" charset="0"/>
              </a:rPr>
              <a:t>elucidating protein function</a:t>
            </a:r>
          </a:p>
          <a:p>
            <a:pPr lvl="1"/>
            <a:r>
              <a:rPr lang="en-US" sz="2400" dirty="0">
                <a:latin typeface="Arial" panose="020B0604020202020204" pitchFamily="34" charset="0"/>
                <a:cs typeface="Arial" panose="020B0604020202020204" pitchFamily="34" charset="0"/>
              </a:rPr>
              <a:t>studying reaction mechanisms</a:t>
            </a:r>
          </a:p>
          <a:p>
            <a:pPr lvl="1"/>
            <a:r>
              <a:rPr lang="en-US" sz="2400" dirty="0">
                <a:latin typeface="Arial" panose="020B0604020202020204" pitchFamily="34" charset="0"/>
                <a:cs typeface="Arial" panose="020B0604020202020204" pitchFamily="34" charset="0"/>
              </a:rPr>
              <a:t>generating antibodies to the proteins</a:t>
            </a:r>
          </a:p>
          <a:p>
            <a:pPr lvl="1"/>
            <a:r>
              <a:rPr lang="en-US" sz="2400" dirty="0">
                <a:latin typeface="Arial" panose="020B0604020202020204" pitchFamily="34" charset="0"/>
                <a:cs typeface="Arial" panose="020B0604020202020204" pitchFamily="34" charset="0"/>
              </a:rPr>
              <a:t>reconstituting complex cellular activities in the test tube with purified components</a:t>
            </a:r>
          </a:p>
          <a:p>
            <a:pPr lvl="1"/>
            <a:r>
              <a:rPr lang="en-US" sz="2400" dirty="0">
                <a:latin typeface="Arial" panose="020B0604020202020204" pitchFamily="34" charset="0"/>
                <a:cs typeface="Arial" panose="020B0604020202020204" pitchFamily="34" charset="0"/>
              </a:rPr>
              <a:t>examining protein binding partners </a:t>
            </a:r>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604781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782B3-A89C-4244-8E57-53A7E7AC57F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Expressing a Eukaryotic Protein in a Bacterium</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356998" y="1752600"/>
            <a:ext cx="8430003" cy="4114800"/>
          </a:xfrm>
        </p:spPr>
        <p:txBody>
          <a:bodyPr/>
          <a:lstStyle/>
          <a:p>
            <a:pPr indent="-406400">
              <a:lnSpc>
                <a:spcPct val="110000"/>
              </a:lnSpc>
              <a:spcBef>
                <a:spcPct val="0"/>
              </a:spcBef>
              <a:spcAft>
                <a:spcPct val="0"/>
              </a:spcAft>
              <a:buClr>
                <a:srgbClr val="000000"/>
              </a:buClr>
              <a:buSzPts val="2800"/>
              <a:defRPr/>
            </a:pPr>
            <a:r>
              <a:rPr lang="en-US" dirty="0"/>
              <a:t>eukaryotic genes have surrounding sequences needed for their transcription and regulation</a:t>
            </a:r>
          </a:p>
          <a:p>
            <a:pPr lvl="1" indent="-406400">
              <a:lnSpc>
                <a:spcPct val="110000"/>
              </a:lnSpc>
              <a:spcBef>
                <a:spcPct val="0"/>
              </a:spcBef>
              <a:spcAft>
                <a:spcPct val="0"/>
              </a:spcAft>
              <a:buClr>
                <a:srgbClr val="000000"/>
              </a:buClr>
              <a:buSzPts val="2800"/>
              <a:defRPr/>
            </a:pPr>
            <a:r>
              <a:rPr lang="en-US" dirty="0"/>
              <a:t>sequences do not function in bacteria</a:t>
            </a:r>
          </a:p>
          <a:p>
            <a:pPr indent="-406400">
              <a:lnSpc>
                <a:spcPct val="110000"/>
              </a:lnSpc>
              <a:spcBef>
                <a:spcPct val="0"/>
              </a:spcBef>
              <a:spcAft>
                <a:spcPct val="0"/>
              </a:spcAft>
              <a:buClr>
                <a:srgbClr val="000000"/>
              </a:buClr>
              <a:buSzPts val="2800"/>
              <a:defRPr/>
            </a:pPr>
            <a:endParaRPr lang="en-US" altLang="en-US" b="1" dirty="0"/>
          </a:p>
          <a:p>
            <a:pPr indent="-406400">
              <a:lnSpc>
                <a:spcPct val="110000"/>
              </a:lnSpc>
              <a:spcBef>
                <a:spcPct val="0"/>
              </a:spcBef>
              <a:spcAft>
                <a:spcPct val="0"/>
              </a:spcAft>
              <a:buClr>
                <a:srgbClr val="000000"/>
              </a:buClr>
              <a:buSzPts val="2800"/>
              <a:defRPr/>
            </a:pPr>
            <a:r>
              <a:rPr lang="en-US" altLang="en-US" b="1" dirty="0"/>
              <a:t>expression vectors </a:t>
            </a:r>
            <a:r>
              <a:rPr lang="en-US" altLang="en-US" dirty="0"/>
              <a:t>= cloning vectors with transcription and translation signals needed for the regulated expression of a cloned gene</a:t>
            </a:r>
          </a:p>
          <a:p>
            <a:pPr indent="-406400">
              <a:lnSpc>
                <a:spcPct val="110000"/>
              </a:lnSpc>
              <a:spcBef>
                <a:spcPct val="0"/>
              </a:spcBef>
              <a:spcAft>
                <a:spcPct val="0"/>
              </a:spcAft>
              <a:buClr>
                <a:srgbClr val="000000"/>
              </a:buClr>
              <a:buSzPts val="2800"/>
              <a:defRPr/>
            </a:pPr>
            <a:endParaRPr lang="en-US" altLang="en-US" dirty="0"/>
          </a:p>
          <a:p>
            <a:pPr marL="50800" indent="0">
              <a:lnSpc>
                <a:spcPct val="110000"/>
              </a:lnSpc>
              <a:spcBef>
                <a:spcPct val="0"/>
              </a:spcBef>
              <a:spcAft>
                <a:spcPct val="0"/>
              </a:spcAft>
              <a:buClr>
                <a:srgbClr val="000000"/>
              </a:buClr>
              <a:buSzPts val="2800"/>
              <a:buNone/>
              <a:defRPr/>
            </a:pPr>
            <a:endParaRPr lang="en-US" dirty="0"/>
          </a:p>
          <a:p>
            <a:pPr marL="50800" indent="0">
              <a:lnSpc>
                <a:spcPct val="110000"/>
              </a:lnSpc>
              <a:spcBef>
                <a:spcPct val="0"/>
              </a:spcBef>
              <a:spcAft>
                <a:spcPct val="0"/>
              </a:spcAft>
              <a:buClr>
                <a:srgbClr val="000000"/>
              </a:buClr>
              <a:buSzPts val="2800"/>
              <a:buNone/>
              <a:defRPr/>
            </a:pPr>
            <a:endParaRPr lang="en-US" altLang="en-US" dirty="0"/>
          </a:p>
          <a:p>
            <a:pPr marL="50800" indent="0">
              <a:lnSpc>
                <a:spcPct val="110000"/>
              </a:lnSpc>
              <a:spcBef>
                <a:spcPct val="0"/>
              </a:spcBef>
              <a:spcAft>
                <a:spcPct val="0"/>
              </a:spcAft>
              <a:buClr>
                <a:srgbClr val="000000"/>
              </a:buClr>
              <a:buSzPts val="2800"/>
              <a:buNone/>
              <a:defRPr/>
            </a:pPr>
            <a:endParaRPr lang="en-US" dirty="0"/>
          </a:p>
          <a:p>
            <a:pPr lvl="1" indent="-406400">
              <a:lnSpc>
                <a:spcPct val="110000"/>
              </a:lnSpc>
              <a:spcBef>
                <a:spcPct val="0"/>
              </a:spcBef>
              <a:spcAft>
                <a:spcPct val="0"/>
              </a:spcAft>
              <a:buClr>
                <a:srgbClr val="000000"/>
              </a:buClr>
              <a:buSzPts val="2800"/>
              <a:defRPr/>
            </a:pPr>
            <a:endParaRPr lang="en-US"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44769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5E47E-F4F7-4A9D-8F39-52AC866023D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DNA Sequences in a Typical </a:t>
            </a:r>
            <a:r>
              <a:rPr lang="en-US" altLang="en-US" i="1" dirty="0">
                <a:solidFill>
                  <a:schemeClr val="tx1"/>
                </a:solidFill>
                <a:latin typeface="Arial" panose="020B0604020202020204" pitchFamily="34" charset="0"/>
                <a:cs typeface="Arial" panose="020B0604020202020204" pitchFamily="34" charset="0"/>
              </a:rPr>
              <a:t>E. coli </a:t>
            </a:r>
            <a:r>
              <a:rPr lang="en-US" altLang="en-US" dirty="0">
                <a:solidFill>
                  <a:schemeClr val="tx1"/>
                </a:solidFill>
                <a:latin typeface="Arial" panose="020B0604020202020204" pitchFamily="34" charset="0"/>
                <a:cs typeface="Arial" panose="020B0604020202020204" pitchFamily="34" charset="0"/>
              </a:rPr>
              <a:t>Expression Vector</a:t>
            </a:r>
            <a:endParaRPr lang="en-AU" dirty="0"/>
          </a:p>
        </p:txBody>
      </p:sp>
      <p:pic>
        <p:nvPicPr>
          <p:cNvPr id="3" name="Picture 2" descr="A circular molecule is shown. There is a small purple piece labeled P just before the 12 o’clock position with an arrow pointing to the right above it. There is a small yellow piece, then an orange piece labeled O at the 12 o’clock position. The P and O pieces are labeled bacterial promoter (uppercase P) and operator (uppercase O) sequences. There is a yellow piece, and then a small white piece at the 1 o’clock position labeled ribosome binding site. There is a small yellow piece from the 1 o’clock position to the 2 o’clock position with four arrows pointing at it labeled multiple cloning site. There is a small red piece at the 2 o’clock position labeled transcription-termination sequence. A yellow piece runs from it to the 4 o’clock position, where a long blue piece begins that extends to the 6 o’clock position. The blue piece is labeled selectable genetic marker (e.g., antibiotic resistance). A yellow piece runs from the 6 o’clock position to halfway between the 7 and 8 o’clock positions, where there is a small brown piece labeled lowercase ori. A yellow piece runs from just past the 8 o’clock position to the 9 o’clock position. A green piece labeled gene encoding repressor that binds uppercase O and regulates uppercase P runs from the 9 o’clock position to about halfway between the 10 o’clock and the 11 o’clock positions. A yellow piece runs from the 11 o’clock position to the small purple piece labeled uppercase P.">
            <a:extLst>
              <a:ext uri="{FF2B5EF4-FFF2-40B4-BE49-F238E27FC236}">
                <a16:creationId xmlns:a16="http://schemas.microsoft.com/office/drawing/2014/main" id="{0CC99BAD-B5C4-C845-9A49-47554FBC2D50}"/>
              </a:ext>
            </a:extLst>
          </p:cNvPr>
          <p:cNvPicPr>
            <a:picLocks noChangeAspect="1"/>
          </p:cNvPicPr>
          <p:nvPr/>
        </p:nvPicPr>
        <p:blipFill>
          <a:blip r:embed="rId3"/>
          <a:stretch>
            <a:fillRect/>
          </a:stretch>
        </p:blipFill>
        <p:spPr>
          <a:xfrm>
            <a:off x="1210970" y="1600200"/>
            <a:ext cx="6722059" cy="4810634"/>
          </a:xfrm>
          <a:prstGeom prst="rect">
            <a:avLst/>
          </a:prstGeom>
        </p:spPr>
      </p:pic>
    </p:spTree>
    <p:extLst>
      <p:ext uri="{BB962C8B-B14F-4D97-AF65-F5344CB8AC3E}">
        <p14:creationId xmlns:p14="http://schemas.microsoft.com/office/powerpoint/2010/main" val="9287230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B0F2F-CBC1-4A83-A30B-4950092E864B}"/>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Many Different Systems Are Used to Express Recombinant Proteins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82583" y="1828800"/>
            <a:ext cx="817883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principle, any organism can serve as a host to express proteins from a different species: </a:t>
            </a:r>
          </a:p>
          <a:p>
            <a:pPr lvl="1"/>
            <a:r>
              <a:rPr lang="en-US" sz="2400" dirty="0">
                <a:latin typeface="Arial" panose="020B0604020202020204" pitchFamily="34" charset="0"/>
                <a:cs typeface="Arial" panose="020B0604020202020204" pitchFamily="34" charset="0"/>
              </a:rPr>
              <a:t>bacteria</a:t>
            </a:r>
          </a:p>
          <a:p>
            <a:pPr lvl="1"/>
            <a:r>
              <a:rPr lang="en-US" sz="2400" dirty="0">
                <a:latin typeface="Arial" panose="020B0604020202020204" pitchFamily="34" charset="0"/>
                <a:cs typeface="Arial" panose="020B0604020202020204" pitchFamily="34" charset="0"/>
              </a:rPr>
              <a:t>yeast </a:t>
            </a:r>
          </a:p>
          <a:p>
            <a:pPr lvl="1"/>
            <a:r>
              <a:rPr lang="en-US" sz="2400" dirty="0">
                <a:latin typeface="Arial" panose="020B0604020202020204" pitchFamily="34" charset="0"/>
                <a:cs typeface="Arial" panose="020B0604020202020204" pitchFamily="34" charset="0"/>
              </a:rPr>
              <a:t>insects and insect viruses</a:t>
            </a:r>
          </a:p>
          <a:p>
            <a:pPr lvl="1"/>
            <a:r>
              <a:rPr lang="en-US" sz="2400" dirty="0">
                <a:latin typeface="Arial" panose="020B0604020202020204" pitchFamily="34" charset="0"/>
                <a:cs typeface="Arial" panose="020B0604020202020204" pitchFamily="34" charset="0"/>
              </a:rPr>
              <a:t>mammalian cells in culture</a:t>
            </a:r>
          </a:p>
          <a:p>
            <a:pPr marL="533400" lvl="1"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807023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21E05-DDDA-4932-9CF0-85234E93104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Bacteria</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356998" y="1752600"/>
            <a:ext cx="8430003" cy="4114800"/>
          </a:xfrm>
        </p:spPr>
        <p:txBody>
          <a:bodyPr/>
          <a:lstStyle/>
          <a:p>
            <a:pPr indent="-406400">
              <a:lnSpc>
                <a:spcPct val="110000"/>
              </a:lnSpc>
              <a:spcBef>
                <a:spcPct val="0"/>
              </a:spcBef>
              <a:spcAft>
                <a:spcPct val="0"/>
              </a:spcAft>
              <a:buClr>
                <a:srgbClr val="000000"/>
              </a:buClr>
              <a:buSzPts val="2800"/>
              <a:defRPr/>
            </a:pPr>
            <a:r>
              <a:rPr lang="en-US" dirty="0"/>
              <a:t>most common hosts for protein expression </a:t>
            </a:r>
          </a:p>
          <a:p>
            <a:pPr marL="508000" lvl="1" indent="0">
              <a:lnSpc>
                <a:spcPct val="110000"/>
              </a:lnSpc>
              <a:spcBef>
                <a:spcPct val="0"/>
              </a:spcBef>
              <a:spcAft>
                <a:spcPct val="0"/>
              </a:spcAft>
              <a:buClr>
                <a:srgbClr val="000000"/>
              </a:buClr>
              <a:buSzPts val="2800"/>
              <a:buNone/>
              <a:defRPr/>
            </a:pPr>
            <a:endParaRPr lang="en-US" dirty="0"/>
          </a:p>
          <a:p>
            <a:pPr marL="50800" indent="0">
              <a:lnSpc>
                <a:spcPct val="110000"/>
              </a:lnSpc>
              <a:spcBef>
                <a:spcPct val="0"/>
              </a:spcBef>
              <a:spcAft>
                <a:spcPct val="0"/>
              </a:spcAft>
              <a:buClr>
                <a:srgbClr val="000000"/>
              </a:buClr>
              <a:buSzPts val="2800"/>
              <a:buNone/>
              <a:defRPr/>
            </a:pPr>
            <a:endParaRPr lang="en-US" dirty="0"/>
          </a:p>
          <a:p>
            <a:pPr marL="50800" indent="0">
              <a:lnSpc>
                <a:spcPct val="110000"/>
              </a:lnSpc>
              <a:spcBef>
                <a:spcPct val="0"/>
              </a:spcBef>
              <a:spcAft>
                <a:spcPct val="0"/>
              </a:spcAft>
              <a:buClr>
                <a:srgbClr val="000000"/>
              </a:buClr>
              <a:buSzPts val="2800"/>
              <a:buNone/>
              <a:defRPr/>
            </a:pPr>
            <a:endParaRPr lang="en-US" altLang="en-US" dirty="0"/>
          </a:p>
          <a:p>
            <a:pPr marL="50800" indent="0">
              <a:lnSpc>
                <a:spcPct val="110000"/>
              </a:lnSpc>
              <a:spcBef>
                <a:spcPct val="0"/>
              </a:spcBef>
              <a:spcAft>
                <a:spcPct val="0"/>
              </a:spcAft>
              <a:buClr>
                <a:srgbClr val="000000"/>
              </a:buClr>
              <a:buSzPts val="2800"/>
              <a:buNone/>
              <a:defRPr/>
            </a:pPr>
            <a:endParaRPr lang="en-US" dirty="0"/>
          </a:p>
          <a:p>
            <a:pPr lvl="1" indent="-406400">
              <a:lnSpc>
                <a:spcPct val="110000"/>
              </a:lnSpc>
              <a:spcBef>
                <a:spcPct val="0"/>
              </a:spcBef>
              <a:spcAft>
                <a:spcPct val="0"/>
              </a:spcAft>
              <a:buClr>
                <a:srgbClr val="000000"/>
              </a:buClr>
              <a:buSzPts val="2800"/>
              <a:defRPr/>
            </a:pPr>
            <a:endParaRPr lang="en-US"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999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7CDA-DA74-47BC-9884-277514750DC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Advantages of Using Bacterial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Hosts</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356998" y="1752600"/>
            <a:ext cx="8430003" cy="4114800"/>
          </a:xfrm>
        </p:spPr>
        <p:txBody>
          <a:bodyPr/>
          <a:lstStyle/>
          <a:p>
            <a:pPr indent="-406400">
              <a:lnSpc>
                <a:spcPct val="110000"/>
              </a:lnSpc>
              <a:spcBef>
                <a:spcPct val="0"/>
              </a:spcBef>
              <a:spcAft>
                <a:spcPct val="0"/>
              </a:spcAft>
              <a:buClr>
                <a:srgbClr val="000000"/>
              </a:buClr>
              <a:buSzPts val="2800"/>
              <a:defRPr/>
            </a:pPr>
            <a:r>
              <a:rPr lang="en-US" dirty="0"/>
              <a:t>regulatory sequences are well understood </a:t>
            </a:r>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r>
              <a:rPr lang="en-US" dirty="0"/>
              <a:t>can express high levels of cloned proteins</a:t>
            </a:r>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r>
              <a:rPr lang="en-US" dirty="0"/>
              <a:t>easy to store and grow</a:t>
            </a:r>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r>
              <a:rPr lang="en-US" dirty="0"/>
              <a:t>efficient methods for transforming and extracting DNA</a:t>
            </a:r>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r>
              <a:rPr lang="en-US" dirty="0"/>
              <a:t>can be grown in huge amounts</a:t>
            </a:r>
          </a:p>
          <a:p>
            <a:pPr marL="508000" lvl="1" indent="0">
              <a:lnSpc>
                <a:spcPct val="110000"/>
              </a:lnSpc>
              <a:spcBef>
                <a:spcPct val="0"/>
              </a:spcBef>
              <a:spcAft>
                <a:spcPct val="0"/>
              </a:spcAft>
              <a:buClr>
                <a:srgbClr val="000000"/>
              </a:buClr>
              <a:buSzPts val="2800"/>
              <a:buNone/>
              <a:defRPr/>
            </a:pPr>
            <a:endParaRPr lang="en-US" dirty="0"/>
          </a:p>
          <a:p>
            <a:pPr marL="50800" indent="0">
              <a:lnSpc>
                <a:spcPct val="110000"/>
              </a:lnSpc>
              <a:spcBef>
                <a:spcPct val="0"/>
              </a:spcBef>
              <a:spcAft>
                <a:spcPct val="0"/>
              </a:spcAft>
              <a:buClr>
                <a:srgbClr val="000000"/>
              </a:buClr>
              <a:buSzPts val="2800"/>
              <a:buNone/>
              <a:defRPr/>
            </a:pPr>
            <a:endParaRPr lang="en-US" dirty="0"/>
          </a:p>
          <a:p>
            <a:pPr marL="50800" indent="0">
              <a:lnSpc>
                <a:spcPct val="110000"/>
              </a:lnSpc>
              <a:spcBef>
                <a:spcPct val="0"/>
              </a:spcBef>
              <a:spcAft>
                <a:spcPct val="0"/>
              </a:spcAft>
              <a:buClr>
                <a:srgbClr val="000000"/>
              </a:buClr>
              <a:buSzPts val="2800"/>
              <a:buNone/>
              <a:defRPr/>
            </a:pPr>
            <a:endParaRPr lang="en-US" altLang="en-US" dirty="0"/>
          </a:p>
          <a:p>
            <a:pPr marL="50800" indent="0">
              <a:lnSpc>
                <a:spcPct val="110000"/>
              </a:lnSpc>
              <a:spcBef>
                <a:spcPct val="0"/>
              </a:spcBef>
              <a:spcAft>
                <a:spcPct val="0"/>
              </a:spcAft>
              <a:buClr>
                <a:srgbClr val="000000"/>
              </a:buClr>
              <a:buSzPts val="2800"/>
              <a:buNone/>
              <a:defRPr/>
            </a:pPr>
            <a:endParaRPr lang="en-US" dirty="0"/>
          </a:p>
          <a:p>
            <a:pPr lvl="1" indent="-406400">
              <a:lnSpc>
                <a:spcPct val="110000"/>
              </a:lnSpc>
              <a:spcBef>
                <a:spcPct val="0"/>
              </a:spcBef>
              <a:spcAft>
                <a:spcPct val="0"/>
              </a:spcAft>
              <a:buClr>
                <a:srgbClr val="000000"/>
              </a:buClr>
              <a:buSzPts val="2800"/>
              <a:defRPr/>
            </a:pPr>
            <a:endParaRPr lang="en-US"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82301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BBA9A-6D49-41C1-AC55-4CA4ED9748D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Disadvantages of Using Bacterial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Hosts</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356998" y="1752600"/>
            <a:ext cx="8430003" cy="4114800"/>
          </a:xfrm>
        </p:spPr>
        <p:txBody>
          <a:bodyPr/>
          <a:lstStyle/>
          <a:p>
            <a:pPr indent="-406400">
              <a:lnSpc>
                <a:spcPct val="110000"/>
              </a:lnSpc>
              <a:spcBef>
                <a:spcPct val="0"/>
              </a:spcBef>
              <a:spcAft>
                <a:spcPct val="0"/>
              </a:spcAft>
              <a:buClr>
                <a:srgbClr val="000000"/>
              </a:buClr>
              <a:buSzPts val="2800"/>
              <a:defRPr/>
            </a:pPr>
            <a:r>
              <a:rPr lang="en-US" dirty="0"/>
              <a:t>some heterologous proteins do not fold correctly</a:t>
            </a:r>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r>
              <a:rPr lang="en-US" dirty="0"/>
              <a:t>proteins may not undergo necessary posttranslational modifications or proteolytic cleavage </a:t>
            </a:r>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r>
              <a:rPr lang="en-US" dirty="0"/>
              <a:t>some gene sequences can be difficult to express</a:t>
            </a:r>
          </a:p>
          <a:p>
            <a:pPr lvl="1" indent="-406400">
              <a:lnSpc>
                <a:spcPct val="110000"/>
              </a:lnSpc>
              <a:spcBef>
                <a:spcPct val="0"/>
              </a:spcBef>
              <a:spcAft>
                <a:spcPct val="0"/>
              </a:spcAft>
              <a:buClr>
                <a:srgbClr val="000000"/>
              </a:buClr>
              <a:buSzPts val="2800"/>
              <a:defRPr/>
            </a:pPr>
            <a:r>
              <a:rPr lang="en-US" dirty="0"/>
              <a:t>many eukaryotic proteins aggregate into insoluble cellular precipitates (</a:t>
            </a:r>
            <a:r>
              <a:rPr lang="en-US" b="1" dirty="0"/>
              <a:t>inclusion bodies)</a:t>
            </a:r>
            <a:endParaRPr lang="en-US" dirty="0"/>
          </a:p>
          <a:p>
            <a:pPr marL="50800" indent="0">
              <a:lnSpc>
                <a:spcPct val="110000"/>
              </a:lnSpc>
              <a:spcBef>
                <a:spcPct val="0"/>
              </a:spcBef>
              <a:spcAft>
                <a:spcPct val="0"/>
              </a:spcAft>
              <a:buClr>
                <a:srgbClr val="000000"/>
              </a:buClr>
              <a:buSzPts val="2800"/>
              <a:buNone/>
              <a:defRPr/>
            </a:pPr>
            <a:endParaRPr lang="en-US" altLang="en-US" dirty="0"/>
          </a:p>
          <a:p>
            <a:pPr marL="50800" indent="0">
              <a:lnSpc>
                <a:spcPct val="110000"/>
              </a:lnSpc>
              <a:spcBef>
                <a:spcPct val="0"/>
              </a:spcBef>
              <a:spcAft>
                <a:spcPct val="0"/>
              </a:spcAft>
              <a:buClr>
                <a:srgbClr val="000000"/>
              </a:buClr>
              <a:buSzPts val="2800"/>
              <a:buNone/>
              <a:defRPr/>
            </a:pPr>
            <a:endParaRPr lang="en-US" dirty="0"/>
          </a:p>
          <a:p>
            <a:pPr lvl="1" indent="-406400">
              <a:lnSpc>
                <a:spcPct val="110000"/>
              </a:lnSpc>
              <a:spcBef>
                <a:spcPct val="0"/>
              </a:spcBef>
              <a:spcAft>
                <a:spcPct val="0"/>
              </a:spcAft>
              <a:buClr>
                <a:srgbClr val="000000"/>
              </a:buClr>
              <a:buSzPts val="2800"/>
              <a:defRPr/>
            </a:pPr>
            <a:endParaRPr lang="en-US"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93402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76FA8-35D4-401C-A276-6D778381044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Transcription from the Lac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Promoter</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356998" y="1752600"/>
            <a:ext cx="8430003" cy="4114800"/>
          </a:xfrm>
        </p:spPr>
        <p:txBody>
          <a:bodyPr/>
          <a:lstStyle/>
          <a:p>
            <a:pPr indent="-406400">
              <a:lnSpc>
                <a:spcPct val="110000"/>
              </a:lnSpc>
              <a:spcBef>
                <a:spcPct val="0"/>
              </a:spcBef>
              <a:spcAft>
                <a:spcPct val="0"/>
              </a:spcAft>
              <a:buClr>
                <a:srgbClr val="000000"/>
              </a:buClr>
              <a:buSzPts val="2800"/>
              <a:defRPr/>
            </a:pPr>
            <a:r>
              <a:rPr lang="en-US" dirty="0"/>
              <a:t>gene of interest fused to lactose operon promotor and regulatory sequences </a:t>
            </a:r>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r>
              <a:rPr lang="en-US" dirty="0"/>
              <a:t>transcription occurs when lactose is added to the medium</a:t>
            </a:r>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r>
              <a:rPr lang="en-US" dirty="0"/>
              <a:t>regulation is “leaky” </a:t>
            </a:r>
          </a:p>
          <a:p>
            <a:pPr marL="50800" indent="0">
              <a:lnSpc>
                <a:spcPct val="110000"/>
              </a:lnSpc>
              <a:spcBef>
                <a:spcPct val="0"/>
              </a:spcBef>
              <a:spcAft>
                <a:spcPct val="0"/>
              </a:spcAft>
              <a:buClr>
                <a:srgbClr val="000000"/>
              </a:buClr>
              <a:buSzPts val="2800"/>
              <a:buNone/>
              <a:defRPr/>
            </a:pPr>
            <a:endParaRPr lang="en-US" altLang="en-US" dirty="0"/>
          </a:p>
          <a:p>
            <a:pPr marL="50800" indent="0">
              <a:lnSpc>
                <a:spcPct val="110000"/>
              </a:lnSpc>
              <a:spcBef>
                <a:spcPct val="0"/>
              </a:spcBef>
              <a:spcAft>
                <a:spcPct val="0"/>
              </a:spcAft>
              <a:buClr>
                <a:srgbClr val="000000"/>
              </a:buClr>
              <a:buSzPts val="2800"/>
              <a:buNone/>
              <a:defRPr/>
            </a:pPr>
            <a:endParaRPr lang="en-US" dirty="0"/>
          </a:p>
          <a:p>
            <a:pPr lvl="1" indent="-406400">
              <a:lnSpc>
                <a:spcPct val="110000"/>
              </a:lnSpc>
              <a:spcBef>
                <a:spcPct val="0"/>
              </a:spcBef>
              <a:spcAft>
                <a:spcPct val="0"/>
              </a:spcAft>
              <a:buClr>
                <a:srgbClr val="000000"/>
              </a:buClr>
              <a:buSzPts val="2800"/>
              <a:defRPr/>
            </a:pPr>
            <a:endParaRPr lang="en-US"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19803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5BDB1-7086-420E-9D04-DB6719CA5233}"/>
              </a:ext>
            </a:extLst>
          </p:cNvPr>
          <p:cNvSpPr>
            <a:spLocks noGrp="1"/>
          </p:cNvSpPr>
          <p:nvPr>
            <p:ph type="title"/>
          </p:nvPr>
        </p:nvSpPr>
        <p:spPr/>
        <p:txBody>
          <a:bodyPr/>
          <a:lstStyle/>
          <a:p>
            <a:r>
              <a:rPr lang="en-US" altLang="en-US" sz="3400" dirty="0">
                <a:solidFill>
                  <a:schemeClr val="tx1"/>
                </a:solidFill>
                <a:latin typeface="Arial" panose="020B0604020202020204" pitchFamily="34" charset="0"/>
                <a:cs typeface="Arial" panose="020B0604020202020204" pitchFamily="34" charset="0"/>
              </a:rPr>
              <a:t>Transcription from the Bacteriophage T7 Promoter and RNA Polymerase</a:t>
            </a:r>
            <a:endParaRPr lang="en-AU" sz="3400"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304800" y="1833716"/>
            <a:ext cx="4977003" cy="4114800"/>
          </a:xfrm>
        </p:spPr>
        <p:txBody>
          <a:bodyPr/>
          <a:lstStyle/>
          <a:p>
            <a:pPr indent="-406400">
              <a:lnSpc>
                <a:spcPct val="110000"/>
              </a:lnSpc>
              <a:spcBef>
                <a:spcPct val="0"/>
              </a:spcBef>
              <a:spcAft>
                <a:spcPct val="0"/>
              </a:spcAft>
              <a:buClr>
                <a:srgbClr val="000000"/>
              </a:buClr>
              <a:buSzPts val="2800"/>
              <a:defRPr/>
            </a:pPr>
            <a:r>
              <a:rPr lang="en-US" dirty="0"/>
              <a:t>cloned gene is fused to a T7 promoter and transcribed by T7 RNA polymerase  </a:t>
            </a:r>
          </a:p>
          <a:p>
            <a:pPr indent="-406400">
              <a:lnSpc>
                <a:spcPct val="110000"/>
              </a:lnSpc>
              <a:spcBef>
                <a:spcPct val="0"/>
              </a:spcBef>
              <a:spcAft>
                <a:spcPct val="0"/>
              </a:spcAft>
              <a:buClr>
                <a:srgbClr val="000000"/>
              </a:buClr>
              <a:buSzPts val="2800"/>
              <a:defRPr/>
            </a:pPr>
            <a:endParaRPr lang="en-US" altLang="en-US" dirty="0"/>
          </a:p>
          <a:p>
            <a:pPr indent="-406400">
              <a:lnSpc>
                <a:spcPct val="110000"/>
              </a:lnSpc>
              <a:spcBef>
                <a:spcPct val="0"/>
              </a:spcBef>
              <a:spcAft>
                <a:spcPct val="0"/>
              </a:spcAft>
              <a:buClr>
                <a:srgbClr val="000000"/>
              </a:buClr>
              <a:buSzPts val="2800"/>
              <a:defRPr/>
            </a:pPr>
            <a:r>
              <a:rPr lang="en-US" altLang="en-US" dirty="0"/>
              <a:t>affords tight regulation </a:t>
            </a:r>
          </a:p>
          <a:p>
            <a:pPr marL="50800" indent="0">
              <a:lnSpc>
                <a:spcPct val="110000"/>
              </a:lnSpc>
              <a:spcBef>
                <a:spcPct val="0"/>
              </a:spcBef>
              <a:spcAft>
                <a:spcPct val="0"/>
              </a:spcAft>
              <a:buClr>
                <a:srgbClr val="000000"/>
              </a:buClr>
              <a:buSzPts val="2800"/>
              <a:buNone/>
              <a:defRPr/>
            </a:pPr>
            <a:endParaRPr lang="en-US" dirty="0"/>
          </a:p>
          <a:p>
            <a:pPr lvl="1" indent="-406400">
              <a:lnSpc>
                <a:spcPct val="110000"/>
              </a:lnSpc>
              <a:spcBef>
                <a:spcPct val="0"/>
              </a:spcBef>
              <a:spcAft>
                <a:spcPct val="0"/>
              </a:spcAft>
              <a:buClr>
                <a:srgbClr val="000000"/>
              </a:buClr>
              <a:buSzPts val="2800"/>
              <a:defRPr/>
            </a:pPr>
            <a:endParaRPr lang="en-US"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pic>
        <p:nvPicPr>
          <p:cNvPr id="3" name="Picture 2" descr="A vertical rectangular electrophoresis gel has two lanes. The left lane is labeled uninduced, and the right lane is labeled induced. To the left, there is a label at the top reading uppercase M subscript lowercase r end subscript above labels showing 97,000 at about one-quarter of the way down the gel, 66,000 at about one-third of the way down the gel, 45,000 just over half-way down the gel, and 31,000 at about three-quarters of the way down the gel. There are many horizontal bands in both lanes, especially below 97,000. The bands are darker in the uninduced lane than in the induced lane. There is a very dark, oblong band labeled uppercase R lowercase e lowercase c uppercase A slightly below 45,000, at about 40,000, in the induced lane. All data are approximate.">
            <a:extLst>
              <a:ext uri="{FF2B5EF4-FFF2-40B4-BE49-F238E27FC236}">
                <a16:creationId xmlns:a16="http://schemas.microsoft.com/office/drawing/2014/main" id="{A0D253E3-DFE2-2F4E-9818-03EB4B41C413}"/>
              </a:ext>
            </a:extLst>
          </p:cNvPr>
          <p:cNvPicPr>
            <a:picLocks noChangeAspect="1"/>
          </p:cNvPicPr>
          <p:nvPr/>
        </p:nvPicPr>
        <p:blipFill>
          <a:blip r:embed="rId3"/>
          <a:stretch>
            <a:fillRect/>
          </a:stretch>
        </p:blipFill>
        <p:spPr>
          <a:xfrm>
            <a:off x="5486400" y="1828800"/>
            <a:ext cx="2709148" cy="4724400"/>
          </a:xfrm>
          <a:prstGeom prst="rect">
            <a:avLst/>
          </a:prstGeom>
        </p:spPr>
      </p:pic>
    </p:spTree>
    <p:extLst>
      <p:ext uri="{BB962C8B-B14F-4D97-AF65-F5344CB8AC3E}">
        <p14:creationId xmlns:p14="http://schemas.microsoft.com/office/powerpoint/2010/main" val="12559764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CB3EF-C8D7-4186-B6A5-A7749D5AA1C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Yeast</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356998" y="1752600"/>
            <a:ext cx="8430003" cy="4114800"/>
          </a:xfrm>
        </p:spPr>
        <p:txBody>
          <a:bodyPr/>
          <a:lstStyle/>
          <a:p>
            <a:pPr indent="-406400">
              <a:lnSpc>
                <a:spcPct val="110000"/>
              </a:lnSpc>
              <a:spcBef>
                <a:spcPct val="0"/>
              </a:spcBef>
              <a:spcAft>
                <a:spcPct val="0"/>
              </a:spcAft>
              <a:buClr>
                <a:srgbClr val="000000"/>
              </a:buClr>
              <a:buSzPts val="2800"/>
              <a:defRPr/>
            </a:pPr>
            <a:r>
              <a:rPr lang="en-US" i="1" dirty="0"/>
              <a:t>Saccharomyces cerevisiae </a:t>
            </a:r>
            <a:r>
              <a:rPr lang="en-US" dirty="0"/>
              <a:t>is probably the best understood eukaryotic organism </a:t>
            </a:r>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r>
              <a:rPr lang="en-US" dirty="0"/>
              <a:t>principles underlying protein expression in yeast are the same as those for bacteria:</a:t>
            </a:r>
          </a:p>
          <a:p>
            <a:pPr lvl="1" indent="-406400">
              <a:lnSpc>
                <a:spcPct val="110000"/>
              </a:lnSpc>
              <a:spcBef>
                <a:spcPct val="0"/>
              </a:spcBef>
              <a:spcAft>
                <a:spcPct val="0"/>
              </a:spcAft>
              <a:buClr>
                <a:srgbClr val="000000"/>
              </a:buClr>
              <a:buSzPts val="2800"/>
              <a:defRPr/>
            </a:pPr>
            <a:r>
              <a:rPr lang="en-US" dirty="0"/>
              <a:t>cloned genes must be linked to appropriate promoters</a:t>
            </a:r>
          </a:p>
          <a:p>
            <a:pPr lvl="1" indent="-406400">
              <a:lnSpc>
                <a:spcPct val="110000"/>
              </a:lnSpc>
              <a:spcBef>
                <a:spcPct val="0"/>
              </a:spcBef>
              <a:spcAft>
                <a:spcPct val="0"/>
              </a:spcAft>
              <a:buClr>
                <a:srgbClr val="000000"/>
              </a:buClr>
              <a:buSzPts val="2800"/>
              <a:defRPr/>
            </a:pPr>
            <a:r>
              <a:rPr lang="en-US" dirty="0"/>
              <a:t>gene expression can be controlled by choosing an appropriate medium</a:t>
            </a:r>
          </a:p>
          <a:p>
            <a:pPr indent="-406400">
              <a:lnSpc>
                <a:spcPct val="110000"/>
              </a:lnSpc>
              <a:spcBef>
                <a:spcPct val="0"/>
              </a:spcBef>
              <a:spcAft>
                <a:spcPct val="0"/>
              </a:spcAft>
              <a:buClr>
                <a:srgbClr val="000000"/>
              </a:buClr>
              <a:buSzPts val="2800"/>
              <a:defRPr/>
            </a:pPr>
            <a:endParaRPr lang="en-US" dirty="0"/>
          </a:p>
          <a:p>
            <a:pPr marL="508000" lvl="1" indent="0">
              <a:lnSpc>
                <a:spcPct val="110000"/>
              </a:lnSpc>
              <a:spcBef>
                <a:spcPct val="0"/>
              </a:spcBef>
              <a:spcAft>
                <a:spcPct val="0"/>
              </a:spcAft>
              <a:buClr>
                <a:srgbClr val="000000"/>
              </a:buClr>
              <a:buSzPts val="2800"/>
              <a:buNone/>
              <a:defRPr/>
            </a:pPr>
            <a:endParaRPr lang="en-US" dirty="0"/>
          </a:p>
          <a:p>
            <a:pPr marL="50800" indent="0">
              <a:lnSpc>
                <a:spcPct val="110000"/>
              </a:lnSpc>
              <a:spcBef>
                <a:spcPct val="0"/>
              </a:spcBef>
              <a:spcAft>
                <a:spcPct val="0"/>
              </a:spcAft>
              <a:buClr>
                <a:srgbClr val="000000"/>
              </a:buClr>
              <a:buSzPts val="2800"/>
              <a:buNone/>
              <a:defRPr/>
            </a:pPr>
            <a:endParaRPr lang="en-US" dirty="0"/>
          </a:p>
          <a:p>
            <a:pPr marL="50800" indent="0">
              <a:lnSpc>
                <a:spcPct val="110000"/>
              </a:lnSpc>
              <a:spcBef>
                <a:spcPct val="0"/>
              </a:spcBef>
              <a:spcAft>
                <a:spcPct val="0"/>
              </a:spcAft>
              <a:buClr>
                <a:srgbClr val="000000"/>
              </a:buClr>
              <a:buSzPts val="2800"/>
              <a:buNone/>
              <a:defRPr/>
            </a:pPr>
            <a:endParaRPr lang="en-US" altLang="en-US" dirty="0"/>
          </a:p>
          <a:p>
            <a:pPr marL="50800" indent="0">
              <a:lnSpc>
                <a:spcPct val="110000"/>
              </a:lnSpc>
              <a:spcBef>
                <a:spcPct val="0"/>
              </a:spcBef>
              <a:spcAft>
                <a:spcPct val="0"/>
              </a:spcAft>
              <a:buClr>
                <a:srgbClr val="000000"/>
              </a:buClr>
              <a:buSzPts val="2800"/>
              <a:buNone/>
              <a:defRPr/>
            </a:pPr>
            <a:endParaRPr lang="en-US" dirty="0"/>
          </a:p>
          <a:p>
            <a:pPr lvl="1" indent="-406400">
              <a:lnSpc>
                <a:spcPct val="110000"/>
              </a:lnSpc>
              <a:spcBef>
                <a:spcPct val="0"/>
              </a:spcBef>
              <a:spcAft>
                <a:spcPct val="0"/>
              </a:spcAft>
              <a:buClr>
                <a:srgbClr val="000000"/>
              </a:buClr>
              <a:buSzPts val="2800"/>
              <a:defRPr/>
            </a:pPr>
            <a:endParaRPr lang="en-US"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60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9A5E5-F9FD-4AE0-94CA-A7A036C9C74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Genome and Genomics</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757238" y="1828800"/>
            <a:ext cx="7629525" cy="4114800"/>
          </a:xfrm>
        </p:spPr>
        <p:txBody>
          <a:bodyPr/>
          <a:lstStyle/>
          <a:p>
            <a:pPr indent="-406400">
              <a:lnSpc>
                <a:spcPct val="110000"/>
              </a:lnSpc>
              <a:spcBef>
                <a:spcPct val="0"/>
              </a:spcBef>
              <a:spcAft>
                <a:spcPct val="0"/>
              </a:spcAft>
              <a:buClr>
                <a:srgbClr val="000000"/>
              </a:buClr>
              <a:buSzPts val="2800"/>
              <a:defRPr/>
            </a:pPr>
            <a:r>
              <a:rPr lang="en-US" altLang="en-US" sz="2400" b="1" dirty="0">
                <a:latin typeface="Arial" panose="020B0604020202020204" pitchFamily="34" charset="0"/>
                <a:cs typeface="Arial" panose="020B0604020202020204" pitchFamily="34" charset="0"/>
              </a:rPr>
              <a:t>genome </a:t>
            </a:r>
            <a:r>
              <a:rPr lang="en-US" altLang="en-US" sz="2400" dirty="0">
                <a:latin typeface="Arial" panose="020B0604020202020204" pitchFamily="34" charset="0"/>
                <a:cs typeface="Arial" panose="020B0604020202020204" pitchFamily="34" charset="0"/>
              </a:rPr>
              <a:t>=</a:t>
            </a:r>
            <a:r>
              <a:rPr lang="en-US" altLang="en-US" sz="2400" b="1"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the complete haploid genetic complement of an organism </a:t>
            </a:r>
          </a:p>
          <a:p>
            <a:pPr indent="-406400">
              <a:lnSpc>
                <a:spcPct val="110000"/>
              </a:lnSpc>
              <a:spcBef>
                <a:spcPct val="0"/>
              </a:spcBef>
              <a:spcAft>
                <a:spcPct val="0"/>
              </a:spcAft>
              <a:buClr>
                <a:srgbClr val="000000"/>
              </a:buClr>
              <a:buSzPts val="2800"/>
              <a:defRPr/>
            </a:pPr>
            <a:endParaRPr lang="en-US" b="1" dirty="0"/>
          </a:p>
          <a:p>
            <a:pPr indent="-406400">
              <a:lnSpc>
                <a:spcPct val="110000"/>
              </a:lnSpc>
              <a:spcBef>
                <a:spcPct val="0"/>
              </a:spcBef>
              <a:spcAft>
                <a:spcPct val="0"/>
              </a:spcAft>
              <a:buClr>
                <a:srgbClr val="000000"/>
              </a:buClr>
              <a:buSzPts val="2800"/>
              <a:defRPr/>
            </a:pPr>
            <a:r>
              <a:rPr lang="en-US" b="1" dirty="0"/>
              <a:t>g</a:t>
            </a:r>
            <a:r>
              <a:rPr lang="en-US" sz="2400" b="1" dirty="0">
                <a:latin typeface="Arial" panose="020B0604020202020204" pitchFamily="34" charset="0"/>
                <a:cs typeface="Arial" panose="020B0604020202020204" pitchFamily="34" charset="0"/>
              </a:rPr>
              <a:t>enomics</a:t>
            </a:r>
            <a:r>
              <a:rPr lang="en-US" sz="2400" dirty="0">
                <a:latin typeface="Arial" panose="020B0604020202020204" pitchFamily="34" charset="0"/>
                <a:cs typeface="Arial" panose="020B0604020202020204" pitchFamily="34" charset="0"/>
              </a:rPr>
              <a:t> </a:t>
            </a:r>
            <a:r>
              <a:rPr lang="en-US" dirty="0"/>
              <a:t>= the study of DNA on a cellular scale</a:t>
            </a:r>
          </a:p>
          <a:p>
            <a:pPr lvl="1" indent="-406400">
              <a:lnSpc>
                <a:spcPct val="110000"/>
              </a:lnSpc>
              <a:spcBef>
                <a:spcPct val="0"/>
              </a:spcBef>
              <a:spcAft>
                <a:spcPct val="0"/>
              </a:spcAft>
              <a:buClr>
                <a:srgbClr val="000000"/>
              </a:buClr>
              <a:buSzPts val="2800"/>
              <a:defRPr/>
            </a:pPr>
            <a:r>
              <a:rPr lang="en-US" dirty="0"/>
              <a:t>c</a:t>
            </a:r>
            <a:r>
              <a:rPr lang="en-US" dirty="0">
                <a:latin typeface="Arial" panose="020B0604020202020204" pitchFamily="34" charset="0"/>
                <a:cs typeface="Arial" panose="020B0604020202020204" pitchFamily="34" charset="0"/>
              </a:rPr>
              <a:t>ontributes to systems biology (the study of biochemistry on the scale of whole cells and organisms)</a:t>
            </a: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marL="50800" indent="0">
              <a:lnSpc>
                <a:spcPct val="110000"/>
              </a:lnSpc>
              <a:spcBef>
                <a:spcPct val="0"/>
              </a:spcBef>
              <a:spcAft>
                <a:spcPct val="0"/>
              </a:spcAft>
              <a:buClr>
                <a:srgbClr val="000000"/>
              </a:buClr>
              <a:buSzPts val="2800"/>
              <a:buNone/>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A6E92-B908-45CD-8EA2-14795B4B91F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Advantages of Using Yeast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Hosts</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356998" y="1752600"/>
            <a:ext cx="8430003" cy="4114800"/>
          </a:xfrm>
        </p:spPr>
        <p:txBody>
          <a:bodyPr/>
          <a:lstStyle/>
          <a:p>
            <a:pPr indent="-406400">
              <a:lnSpc>
                <a:spcPct val="110000"/>
              </a:lnSpc>
              <a:spcBef>
                <a:spcPct val="0"/>
              </a:spcBef>
              <a:spcAft>
                <a:spcPct val="0"/>
              </a:spcAft>
              <a:buClr>
                <a:srgbClr val="000000"/>
              </a:buClr>
              <a:buSzPts val="2800"/>
              <a:defRPr/>
            </a:pPr>
            <a:r>
              <a:rPr lang="en-US" dirty="0"/>
              <a:t>well-understood eukaryotic organism</a:t>
            </a:r>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r>
              <a:rPr lang="en-US" dirty="0"/>
              <a:t>expression of eukaryotic genes can be more efficient </a:t>
            </a:r>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r>
              <a:rPr lang="en-US" dirty="0"/>
              <a:t>proteins may be folded and modified more accurately </a:t>
            </a:r>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endParaRPr lang="en-US" dirty="0"/>
          </a:p>
          <a:p>
            <a:pPr marL="508000" lvl="1" indent="0">
              <a:lnSpc>
                <a:spcPct val="110000"/>
              </a:lnSpc>
              <a:spcBef>
                <a:spcPct val="0"/>
              </a:spcBef>
              <a:spcAft>
                <a:spcPct val="0"/>
              </a:spcAft>
              <a:buClr>
                <a:srgbClr val="000000"/>
              </a:buClr>
              <a:buSzPts val="2800"/>
              <a:buNone/>
              <a:defRPr/>
            </a:pPr>
            <a:endParaRPr lang="en-US" dirty="0"/>
          </a:p>
          <a:p>
            <a:pPr marL="50800" indent="0">
              <a:lnSpc>
                <a:spcPct val="110000"/>
              </a:lnSpc>
              <a:spcBef>
                <a:spcPct val="0"/>
              </a:spcBef>
              <a:spcAft>
                <a:spcPct val="0"/>
              </a:spcAft>
              <a:buClr>
                <a:srgbClr val="000000"/>
              </a:buClr>
              <a:buSzPts val="2800"/>
              <a:buNone/>
              <a:defRPr/>
            </a:pPr>
            <a:endParaRPr lang="en-US" dirty="0"/>
          </a:p>
          <a:p>
            <a:pPr marL="50800" indent="0">
              <a:lnSpc>
                <a:spcPct val="110000"/>
              </a:lnSpc>
              <a:spcBef>
                <a:spcPct val="0"/>
              </a:spcBef>
              <a:spcAft>
                <a:spcPct val="0"/>
              </a:spcAft>
              <a:buClr>
                <a:srgbClr val="000000"/>
              </a:buClr>
              <a:buSzPts val="2800"/>
              <a:buNone/>
              <a:defRPr/>
            </a:pPr>
            <a:endParaRPr lang="en-US" altLang="en-US" dirty="0"/>
          </a:p>
          <a:p>
            <a:pPr marL="50800" indent="0">
              <a:lnSpc>
                <a:spcPct val="110000"/>
              </a:lnSpc>
              <a:spcBef>
                <a:spcPct val="0"/>
              </a:spcBef>
              <a:spcAft>
                <a:spcPct val="0"/>
              </a:spcAft>
              <a:buClr>
                <a:srgbClr val="000000"/>
              </a:buClr>
              <a:buSzPts val="2800"/>
              <a:buNone/>
              <a:defRPr/>
            </a:pPr>
            <a:endParaRPr lang="en-US" dirty="0"/>
          </a:p>
          <a:p>
            <a:pPr lvl="1" indent="-406400">
              <a:lnSpc>
                <a:spcPct val="110000"/>
              </a:lnSpc>
              <a:spcBef>
                <a:spcPct val="0"/>
              </a:spcBef>
              <a:spcAft>
                <a:spcPct val="0"/>
              </a:spcAft>
              <a:buClr>
                <a:srgbClr val="000000"/>
              </a:buClr>
              <a:buSzPts val="2800"/>
              <a:defRPr/>
            </a:pPr>
            <a:endParaRPr lang="en-US"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24348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B5824-B80E-44E8-96D8-7E36CDC7DF0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Disadvantages of Using Yeast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Hosts</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356998" y="1752600"/>
            <a:ext cx="8430003" cy="4114800"/>
          </a:xfrm>
        </p:spPr>
        <p:txBody>
          <a:bodyPr/>
          <a:lstStyle/>
          <a:p>
            <a:pPr indent="-406400">
              <a:lnSpc>
                <a:spcPct val="110000"/>
              </a:lnSpc>
              <a:spcBef>
                <a:spcPct val="0"/>
              </a:spcBef>
              <a:spcAft>
                <a:spcPct val="0"/>
              </a:spcAft>
              <a:buClr>
                <a:srgbClr val="000000"/>
              </a:buClr>
              <a:buSzPts val="2800"/>
              <a:defRPr/>
            </a:pPr>
            <a:r>
              <a:rPr lang="en-US" dirty="0"/>
              <a:t>heterologous proteins may not fold properly</a:t>
            </a:r>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r>
              <a:rPr lang="en-US" dirty="0"/>
              <a:t>yeast may lack the enzymes needed to modify the proteins to their active forms</a:t>
            </a:r>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r>
              <a:rPr lang="en-US" dirty="0"/>
              <a:t>certain features of the gene sequence may hinder expression of a protein </a:t>
            </a:r>
            <a:endParaRPr lang="en-US" altLang="en-US" dirty="0"/>
          </a:p>
          <a:p>
            <a:pPr marL="50800" indent="0">
              <a:lnSpc>
                <a:spcPct val="110000"/>
              </a:lnSpc>
              <a:spcBef>
                <a:spcPct val="0"/>
              </a:spcBef>
              <a:spcAft>
                <a:spcPct val="0"/>
              </a:spcAft>
              <a:buClr>
                <a:srgbClr val="000000"/>
              </a:buClr>
              <a:buSzPts val="2800"/>
              <a:buNone/>
              <a:defRPr/>
            </a:pPr>
            <a:endParaRPr lang="en-US" dirty="0"/>
          </a:p>
          <a:p>
            <a:pPr lvl="1" indent="-406400">
              <a:lnSpc>
                <a:spcPct val="110000"/>
              </a:lnSpc>
              <a:spcBef>
                <a:spcPct val="0"/>
              </a:spcBef>
              <a:spcAft>
                <a:spcPct val="0"/>
              </a:spcAft>
              <a:buClr>
                <a:srgbClr val="000000"/>
              </a:buClr>
              <a:buSzPts val="2800"/>
              <a:defRPr/>
            </a:pPr>
            <a:endParaRPr lang="en-US"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49895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1419F-2753-4679-9394-45D274146F5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Insects and Insect Viruses</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356998" y="1752600"/>
            <a:ext cx="8430003" cy="4114800"/>
          </a:xfrm>
        </p:spPr>
        <p:txBody>
          <a:bodyPr/>
          <a:lstStyle/>
          <a:p>
            <a:pPr indent="-406400">
              <a:lnSpc>
                <a:spcPct val="110000"/>
              </a:lnSpc>
              <a:spcBef>
                <a:spcPct val="0"/>
              </a:spcBef>
              <a:spcAft>
                <a:spcPct val="0"/>
              </a:spcAft>
              <a:buClr>
                <a:srgbClr val="000000"/>
              </a:buClr>
              <a:buSzPts val="2800"/>
              <a:defRPr/>
            </a:pPr>
            <a:r>
              <a:rPr lang="en-US" b="1" dirty="0"/>
              <a:t>baculoviruses </a:t>
            </a:r>
            <a:r>
              <a:rPr lang="en-US" dirty="0"/>
              <a:t>= insect viruses with double-stranded DNA genomes </a:t>
            </a:r>
          </a:p>
          <a:p>
            <a:pPr lvl="1" indent="-406400">
              <a:lnSpc>
                <a:spcPct val="110000"/>
              </a:lnSpc>
              <a:spcBef>
                <a:spcPct val="0"/>
              </a:spcBef>
              <a:spcAft>
                <a:spcPct val="0"/>
              </a:spcAft>
              <a:buClr>
                <a:srgbClr val="000000"/>
              </a:buClr>
              <a:buSzPts val="2800"/>
              <a:defRPr/>
            </a:pPr>
            <a:r>
              <a:rPr lang="en-US" altLang="en-US" dirty="0"/>
              <a:t>p10 and </a:t>
            </a:r>
            <a:r>
              <a:rPr lang="en-US" altLang="en-US" dirty="0" err="1"/>
              <a:t>polyhedrin</a:t>
            </a:r>
            <a:r>
              <a:rPr lang="en-US" altLang="en-US" dirty="0"/>
              <a:t> genes can be replaced with the gene for a heterologous protein </a:t>
            </a:r>
            <a:endParaRPr lang="en-US" dirty="0"/>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r>
              <a:rPr lang="en-US" b="1" dirty="0"/>
              <a:t>bacmids </a:t>
            </a:r>
            <a:r>
              <a:rPr lang="en-US" dirty="0"/>
              <a:t>= large circular DNAs that include the entire baculovirus gene and sequences that allow replication of the bacmid in </a:t>
            </a:r>
            <a:r>
              <a:rPr lang="en-US" i="1" dirty="0"/>
              <a:t>E. coli</a:t>
            </a:r>
            <a:r>
              <a:rPr lang="en-US" dirty="0"/>
              <a:t> </a:t>
            </a:r>
            <a:endParaRPr lang="en-US" b="1" dirty="0"/>
          </a:p>
          <a:p>
            <a:pPr marL="50800" indent="0">
              <a:lnSpc>
                <a:spcPct val="110000"/>
              </a:lnSpc>
              <a:spcBef>
                <a:spcPct val="0"/>
              </a:spcBef>
              <a:spcAft>
                <a:spcPct val="0"/>
              </a:spcAft>
              <a:buClr>
                <a:srgbClr val="000000"/>
              </a:buClr>
              <a:buSzPts val="2800"/>
              <a:buNone/>
              <a:defRPr/>
            </a:pPr>
            <a:endParaRPr lang="en-US" dirty="0"/>
          </a:p>
          <a:p>
            <a:pPr lvl="1" indent="-406400">
              <a:lnSpc>
                <a:spcPct val="110000"/>
              </a:lnSpc>
              <a:spcBef>
                <a:spcPct val="0"/>
              </a:spcBef>
              <a:spcAft>
                <a:spcPct val="0"/>
              </a:spcAft>
              <a:buClr>
                <a:srgbClr val="000000"/>
              </a:buClr>
              <a:buSzPts val="2800"/>
              <a:defRPr/>
            </a:pPr>
            <a:endParaRPr lang="en-US"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02140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E8B66-58FE-4BD0-9BAC-918A45ADA130}"/>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Recombinant Bacmids Are Transfected into Insect Cells</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356998" y="1752600"/>
            <a:ext cx="8430003" cy="4114800"/>
          </a:xfrm>
        </p:spPr>
        <p:txBody>
          <a:bodyPr/>
          <a:lstStyle/>
          <a:p>
            <a:pPr indent="-406400">
              <a:lnSpc>
                <a:spcPct val="110000"/>
              </a:lnSpc>
              <a:spcBef>
                <a:spcPct val="0"/>
              </a:spcBef>
              <a:spcAft>
                <a:spcPct val="0"/>
              </a:spcAft>
              <a:buClr>
                <a:srgbClr val="000000"/>
              </a:buClr>
              <a:buSzPts val="2800"/>
              <a:defRPr/>
            </a:pPr>
            <a:r>
              <a:rPr lang="en-US" b="1" dirty="0"/>
              <a:t>transfection </a:t>
            </a:r>
            <a:r>
              <a:rPr lang="en-US" dirty="0"/>
              <a:t>= term used when the DNA used for transformation includes viral sequences and leads to viral replication </a:t>
            </a:r>
            <a:endParaRPr lang="en-US" b="1" dirty="0"/>
          </a:p>
          <a:p>
            <a:pPr marL="50800" indent="0">
              <a:lnSpc>
                <a:spcPct val="110000"/>
              </a:lnSpc>
              <a:spcBef>
                <a:spcPct val="0"/>
              </a:spcBef>
              <a:spcAft>
                <a:spcPct val="0"/>
              </a:spcAft>
              <a:buClr>
                <a:srgbClr val="000000"/>
              </a:buClr>
              <a:buSzPts val="2800"/>
              <a:buNone/>
              <a:defRPr/>
            </a:pPr>
            <a:endParaRPr lang="en-US" dirty="0"/>
          </a:p>
          <a:p>
            <a:pPr lvl="1" indent="-406400">
              <a:lnSpc>
                <a:spcPct val="110000"/>
              </a:lnSpc>
              <a:spcBef>
                <a:spcPct val="0"/>
              </a:spcBef>
              <a:spcAft>
                <a:spcPct val="0"/>
              </a:spcAft>
              <a:buClr>
                <a:srgbClr val="000000"/>
              </a:buClr>
              <a:buSzPts val="2800"/>
              <a:defRPr/>
            </a:pPr>
            <a:endParaRPr lang="en-US"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02582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14CDE-C3F3-40C3-A666-2096330E0A0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Cloning with Baculoviruses</a:t>
            </a:r>
            <a:endParaRPr lang="en-AU" dirty="0"/>
          </a:p>
        </p:txBody>
      </p:sp>
      <p:pic>
        <p:nvPicPr>
          <p:cNvPr id="4" name="Picture 3" descr=" Part a has a circular molecule at the top labeled small plasmid. It has a small brown piece at the 12 o’clock position labeled cloning sites with symmetrical small blue pieces to the left and right labeled italicized lowercase a lowercase t lowercase t end italics. An arrow points down and shows that a small red piece labeled gene of interest is added. This gene is inserted in the middle of the brown piece at the 12 o’clock position. This plasmid is added to a large oval molecule labeled bacmid. On the bottom half of the oval is a long green segment labeled D N A sequences needed for plasmid maintenance in bacteria. On each side of this sequence is a small blue segment labeled italicized lowercase a lowercase t lowercase t. The combination of the bacmid and the plasmid with the gene of interest produces a bacmid that has the green segment bent upward so that the blue italic lowercase a lowercase t lowercase t end italics sequences on either side can interact with the blue italic lowercase a lowercase t lowercase t end italics sequences on the small plasmid. There is an X shape between the blue sequences on the bacmid and the blue sequences on the small plasmid, with the red region and small pieces of brown on either side intact between the two bonded regions. Text reads recombinase reaction. An arrow points down to show the bacmid. The small plasmid leaves in the process and now has the green region from the bacmid in between the small blue italicized lowercase a lowercase t lowercase t regions on either side. The bacmid now has a red gene of interest with a small brown piece and a blue italicized lowercase a lowercase t lowercase t end italics piece to its either side. Three arrows point down to show three steps: transfect insect cells; harvest recombinant baculovirus; and transfect insect cells for protein production. ">
            <a:extLst>
              <a:ext uri="{FF2B5EF4-FFF2-40B4-BE49-F238E27FC236}">
                <a16:creationId xmlns:a16="http://schemas.microsoft.com/office/drawing/2014/main" id="{9602CD27-D441-A040-BB7C-8E75BA6A49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660920"/>
            <a:ext cx="2367489" cy="5015183"/>
          </a:xfrm>
          <a:prstGeom prst="rect">
            <a:avLst/>
          </a:prstGeom>
        </p:spPr>
      </p:pic>
      <p:pic>
        <p:nvPicPr>
          <p:cNvPr id="6" name="Picture 5" descr="The photo on the left is labeled uninfected larva and shows the top half of a segmented green larva with its legs and head at the top. The photo on the right is labeled larva infected with a baculovirus and is similar but is red instead of green and has no fully formed head or legs.">
            <a:extLst>
              <a:ext uri="{FF2B5EF4-FFF2-40B4-BE49-F238E27FC236}">
                <a16:creationId xmlns:a16="http://schemas.microsoft.com/office/drawing/2014/main" id="{172B9F3A-AA38-2C4D-A9DE-F18B44B402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0" y="2057400"/>
            <a:ext cx="3810000" cy="3188119"/>
          </a:xfrm>
          <a:prstGeom prst="rect">
            <a:avLst/>
          </a:prstGeom>
        </p:spPr>
      </p:pic>
    </p:spTree>
    <p:extLst>
      <p:ext uri="{BB962C8B-B14F-4D97-AF65-F5344CB8AC3E}">
        <p14:creationId xmlns:p14="http://schemas.microsoft.com/office/powerpoint/2010/main" val="5550857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E6C1C-009A-41A9-9D71-80C542CF8A51}"/>
              </a:ext>
            </a:extLst>
          </p:cNvPr>
          <p:cNvSpPr>
            <a:spLocks noGrp="1"/>
          </p:cNvSpPr>
          <p:nvPr>
            <p:ph type="title"/>
          </p:nvPr>
        </p:nvSpPr>
        <p:spPr>
          <a:xfrm>
            <a:off x="0" y="152400"/>
            <a:ext cx="9144000" cy="1295400"/>
          </a:xfrm>
        </p:spPr>
        <p:txBody>
          <a:bodyPr/>
          <a:lstStyle/>
          <a:p>
            <a:r>
              <a:rPr lang="en-US" altLang="en-US" dirty="0">
                <a:solidFill>
                  <a:schemeClr val="tx1"/>
                </a:solidFill>
                <a:latin typeface="Arial" panose="020B0604020202020204" pitchFamily="34" charset="0"/>
                <a:cs typeface="Arial" panose="020B0604020202020204" pitchFamily="34" charset="0"/>
              </a:rPr>
              <a:t>Advantages and Disadvantages of Using Bacmid Systems</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356998" y="1752600"/>
            <a:ext cx="8430003" cy="4114800"/>
          </a:xfrm>
        </p:spPr>
        <p:txBody>
          <a:bodyPr/>
          <a:lstStyle/>
          <a:p>
            <a:pPr indent="-406400">
              <a:lnSpc>
                <a:spcPct val="110000"/>
              </a:lnSpc>
              <a:spcBef>
                <a:spcPct val="0"/>
              </a:spcBef>
              <a:spcAft>
                <a:spcPct val="0"/>
              </a:spcAft>
              <a:buClr>
                <a:srgbClr val="000000"/>
              </a:buClr>
              <a:buSzPts val="2800"/>
              <a:defRPr/>
            </a:pPr>
            <a:r>
              <a:rPr lang="en-US" dirty="0"/>
              <a:t>advantages: </a:t>
            </a:r>
          </a:p>
          <a:p>
            <a:pPr lvl="1" indent="-406400">
              <a:lnSpc>
                <a:spcPct val="110000"/>
              </a:lnSpc>
              <a:spcBef>
                <a:spcPct val="0"/>
              </a:spcBef>
              <a:spcAft>
                <a:spcPct val="0"/>
              </a:spcAft>
              <a:buClr>
                <a:srgbClr val="000000"/>
              </a:buClr>
              <a:buSzPts val="2800"/>
              <a:defRPr/>
            </a:pPr>
            <a:r>
              <a:rPr lang="en-US" dirty="0"/>
              <a:t>wide range available commercially</a:t>
            </a:r>
          </a:p>
          <a:p>
            <a:pPr lvl="1" indent="-406400">
              <a:lnSpc>
                <a:spcPct val="110000"/>
              </a:lnSpc>
              <a:spcBef>
                <a:spcPct val="0"/>
              </a:spcBef>
              <a:spcAft>
                <a:spcPct val="0"/>
              </a:spcAft>
              <a:buClr>
                <a:srgbClr val="000000"/>
              </a:buClr>
              <a:buSzPts val="2800"/>
              <a:defRPr/>
            </a:pPr>
            <a:r>
              <a:rPr lang="en-US" dirty="0"/>
              <a:t>may successfully replicate protein-modification patterns and produce active, correctly modified proteins</a:t>
            </a:r>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r>
              <a:rPr lang="en-US" dirty="0"/>
              <a:t>disadvantage: </a:t>
            </a:r>
          </a:p>
          <a:p>
            <a:pPr lvl="1" indent="-406400">
              <a:lnSpc>
                <a:spcPct val="110000"/>
              </a:lnSpc>
              <a:spcBef>
                <a:spcPct val="0"/>
              </a:spcBef>
              <a:spcAft>
                <a:spcPct val="0"/>
              </a:spcAft>
              <a:buClr>
                <a:srgbClr val="000000"/>
              </a:buClr>
              <a:buSzPts val="2800"/>
              <a:defRPr/>
            </a:pPr>
            <a:r>
              <a:rPr lang="en-US" dirty="0"/>
              <a:t>not successful with all proteins</a:t>
            </a:r>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endParaRPr lang="en-US" dirty="0"/>
          </a:p>
          <a:p>
            <a:pPr marL="508000" lvl="1" indent="0">
              <a:lnSpc>
                <a:spcPct val="110000"/>
              </a:lnSpc>
              <a:spcBef>
                <a:spcPct val="0"/>
              </a:spcBef>
              <a:spcAft>
                <a:spcPct val="0"/>
              </a:spcAft>
              <a:buClr>
                <a:srgbClr val="000000"/>
              </a:buClr>
              <a:buSzPts val="2800"/>
              <a:buNone/>
              <a:defRPr/>
            </a:pPr>
            <a:endParaRPr lang="en-US" dirty="0"/>
          </a:p>
          <a:p>
            <a:pPr marL="50800" indent="0">
              <a:lnSpc>
                <a:spcPct val="110000"/>
              </a:lnSpc>
              <a:spcBef>
                <a:spcPct val="0"/>
              </a:spcBef>
              <a:spcAft>
                <a:spcPct val="0"/>
              </a:spcAft>
              <a:buClr>
                <a:srgbClr val="000000"/>
              </a:buClr>
              <a:buSzPts val="2800"/>
              <a:buNone/>
              <a:defRPr/>
            </a:pPr>
            <a:endParaRPr lang="en-US" dirty="0"/>
          </a:p>
          <a:p>
            <a:pPr marL="50800" indent="0">
              <a:lnSpc>
                <a:spcPct val="110000"/>
              </a:lnSpc>
              <a:spcBef>
                <a:spcPct val="0"/>
              </a:spcBef>
              <a:spcAft>
                <a:spcPct val="0"/>
              </a:spcAft>
              <a:buClr>
                <a:srgbClr val="000000"/>
              </a:buClr>
              <a:buSzPts val="2800"/>
              <a:buNone/>
              <a:defRPr/>
            </a:pPr>
            <a:endParaRPr lang="en-US" altLang="en-US" dirty="0"/>
          </a:p>
          <a:p>
            <a:pPr marL="50800" indent="0">
              <a:lnSpc>
                <a:spcPct val="110000"/>
              </a:lnSpc>
              <a:spcBef>
                <a:spcPct val="0"/>
              </a:spcBef>
              <a:spcAft>
                <a:spcPct val="0"/>
              </a:spcAft>
              <a:buClr>
                <a:srgbClr val="000000"/>
              </a:buClr>
              <a:buSzPts val="2800"/>
              <a:buNone/>
              <a:defRPr/>
            </a:pPr>
            <a:endParaRPr lang="en-US" dirty="0"/>
          </a:p>
          <a:p>
            <a:pPr lvl="1" indent="-406400">
              <a:lnSpc>
                <a:spcPct val="110000"/>
              </a:lnSpc>
              <a:spcBef>
                <a:spcPct val="0"/>
              </a:spcBef>
              <a:spcAft>
                <a:spcPct val="0"/>
              </a:spcAft>
              <a:buClr>
                <a:srgbClr val="000000"/>
              </a:buClr>
              <a:buSzPts val="2800"/>
              <a:defRPr/>
            </a:pPr>
            <a:endParaRPr lang="en-US"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27974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96E67-3C75-4FE6-BEFC-EE37380F3CF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Mammalian Cells in Culture</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356998" y="1752600"/>
            <a:ext cx="8430003" cy="4114800"/>
          </a:xfrm>
        </p:spPr>
        <p:txBody>
          <a:bodyPr/>
          <a:lstStyle/>
          <a:p>
            <a:pPr indent="-406400">
              <a:lnSpc>
                <a:spcPct val="110000"/>
              </a:lnSpc>
              <a:spcBef>
                <a:spcPct val="0"/>
              </a:spcBef>
              <a:spcAft>
                <a:spcPct val="0"/>
              </a:spcAft>
              <a:buClr>
                <a:srgbClr val="000000"/>
              </a:buClr>
              <a:buSzPts val="2800"/>
              <a:defRPr/>
            </a:pPr>
            <a:r>
              <a:rPr lang="en-US" dirty="0"/>
              <a:t>DNA introduced into mammalian cells using engineered mammalian viruses as vectors </a:t>
            </a:r>
          </a:p>
          <a:p>
            <a:pPr marL="508000" lvl="1" indent="0">
              <a:lnSpc>
                <a:spcPct val="110000"/>
              </a:lnSpc>
              <a:spcBef>
                <a:spcPct val="0"/>
              </a:spcBef>
              <a:spcAft>
                <a:spcPct val="0"/>
              </a:spcAft>
              <a:buClr>
                <a:srgbClr val="000000"/>
              </a:buClr>
              <a:buSzPts val="2800"/>
              <a:buNone/>
              <a:defRPr/>
            </a:pPr>
            <a:endParaRPr lang="en-US" dirty="0"/>
          </a:p>
          <a:p>
            <a:pPr indent="-406400">
              <a:lnSpc>
                <a:spcPct val="110000"/>
              </a:lnSpc>
              <a:spcBef>
                <a:spcPct val="0"/>
              </a:spcBef>
              <a:spcAft>
                <a:spcPct val="0"/>
              </a:spcAft>
              <a:buClr>
                <a:srgbClr val="000000"/>
              </a:buClr>
              <a:buSzPts val="2800"/>
              <a:defRPr/>
            </a:pPr>
            <a:r>
              <a:rPr lang="en-US" dirty="0"/>
              <a:t>advantages: </a:t>
            </a:r>
          </a:p>
          <a:p>
            <a:pPr lvl="1" indent="-406400">
              <a:lnSpc>
                <a:spcPct val="110000"/>
              </a:lnSpc>
              <a:spcBef>
                <a:spcPct val="0"/>
              </a:spcBef>
              <a:spcAft>
                <a:spcPct val="0"/>
              </a:spcAft>
              <a:buClr>
                <a:srgbClr val="000000"/>
              </a:buClr>
              <a:buSzPts val="2800"/>
              <a:defRPr/>
            </a:pPr>
            <a:r>
              <a:rPr lang="en-US" dirty="0"/>
              <a:t>proteins can be expressed either transiently or permanently </a:t>
            </a:r>
          </a:p>
          <a:p>
            <a:pPr lvl="1" indent="-406400">
              <a:lnSpc>
                <a:spcPct val="110000"/>
              </a:lnSpc>
              <a:spcBef>
                <a:spcPct val="0"/>
              </a:spcBef>
              <a:spcAft>
                <a:spcPct val="0"/>
              </a:spcAft>
              <a:buClr>
                <a:srgbClr val="000000"/>
              </a:buClr>
              <a:buSzPts val="2800"/>
              <a:defRPr/>
            </a:pPr>
            <a:r>
              <a:rPr lang="en-US" dirty="0"/>
              <a:t>proper posttranslational modification can be ensured</a:t>
            </a:r>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r>
              <a:rPr lang="en-US" dirty="0"/>
              <a:t>disadvantage: </a:t>
            </a:r>
          </a:p>
          <a:p>
            <a:pPr lvl="1" indent="-406400">
              <a:lnSpc>
                <a:spcPct val="110000"/>
              </a:lnSpc>
              <a:spcBef>
                <a:spcPct val="0"/>
              </a:spcBef>
              <a:spcAft>
                <a:spcPct val="0"/>
              </a:spcAft>
              <a:buClr>
                <a:srgbClr val="000000"/>
              </a:buClr>
              <a:buSzPts val="2800"/>
              <a:defRPr/>
            </a:pPr>
            <a:r>
              <a:rPr lang="en-US" dirty="0"/>
              <a:t>very expensive </a:t>
            </a:r>
          </a:p>
          <a:p>
            <a:pPr marL="50800" indent="0">
              <a:lnSpc>
                <a:spcPct val="110000"/>
              </a:lnSpc>
              <a:spcBef>
                <a:spcPct val="0"/>
              </a:spcBef>
              <a:spcAft>
                <a:spcPct val="0"/>
              </a:spcAft>
              <a:buClr>
                <a:srgbClr val="000000"/>
              </a:buClr>
              <a:buSzPts val="2800"/>
              <a:buNone/>
              <a:defRPr/>
            </a:pPr>
            <a:endParaRPr lang="en-US" dirty="0"/>
          </a:p>
          <a:p>
            <a:pPr lvl="1" indent="-406400">
              <a:lnSpc>
                <a:spcPct val="110000"/>
              </a:lnSpc>
              <a:spcBef>
                <a:spcPct val="0"/>
              </a:spcBef>
              <a:spcAft>
                <a:spcPct val="0"/>
              </a:spcAft>
              <a:buClr>
                <a:srgbClr val="000000"/>
              </a:buClr>
              <a:buSzPts val="2800"/>
              <a:defRPr/>
            </a:pPr>
            <a:endParaRPr lang="en-US"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69042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10DD5-D595-4725-8796-FAC55520413F}"/>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(5 of 8)</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An organism’s DNA — its genome — is the ultimate source of biological information. </a:t>
            </a:r>
            <a:r>
              <a:rPr lang="en-US" sz="2400" dirty="0">
                <a:latin typeface="Arial" panose="020B0604020202020204" pitchFamily="34" charset="0"/>
                <a:cs typeface="Arial" panose="020B0604020202020204" pitchFamily="34" charset="0"/>
              </a:rPr>
              <a:t>Genomic information is a resource of unparalleled importance for investigators studying any aspect of biology. Genomes vary in size, but all are large enough to direct all aspects of an organism’s structure and function. To approach them often requires tools to break them into small parts that are experimentally digestible. </a:t>
            </a:r>
          </a:p>
          <a:p>
            <a:pPr>
              <a:buFontTx/>
              <a:buNone/>
            </a:pPr>
            <a:endParaRPr lang="en-US" altLang="en-US" sz="2800" dirty="0">
              <a:latin typeface="Arial" panose="020B0604020202020204" pitchFamily="34" charset="0"/>
            </a:endParaRPr>
          </a:p>
        </p:txBody>
      </p:sp>
      <p:pic>
        <p:nvPicPr>
          <p:cNvPr id="6" name="Google Shape;170;p2" descr="Icon P 1&#10;">
            <a:extLst>
              <a:ext uri="{FF2B5EF4-FFF2-40B4-BE49-F238E27FC236}">
                <a16:creationId xmlns:a16="http://schemas.microsoft.com/office/drawing/2014/main" id="{09100C74-E57A-407B-A65A-7A10E7BEFFD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904" y="313711"/>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75076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28A6A-47C7-4396-BA7C-639747B64253}"/>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Alteration of Cloned Genes Produces Altered Proteins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82583" y="1828800"/>
            <a:ext cx="523241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site-directed mutagenesis </a:t>
            </a:r>
            <a:r>
              <a:rPr lang="en-US" sz="2400" dirty="0">
                <a:latin typeface="Arial" panose="020B0604020202020204" pitchFamily="34" charset="0"/>
                <a:cs typeface="Arial" panose="020B0604020202020204" pitchFamily="34" charset="0"/>
              </a:rPr>
              <a:t>= technique used to individually replace specific amino acids  </a:t>
            </a:r>
            <a:endParaRPr lang="en-US" sz="24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ring structure is shown with a green piece in its top half. It is labeled recombinant vector. An arrow pointing down is labeled cleave with restriction endonuclease. The same circle is shown with arrows pointing to sites toward the left and right ends of the green region, with stepped lines showing how it will break to form sticky ends. An arrow pointing down is labeled, insert synthetic D N A segment containing mutation. A small green piece is added that has a vertical red bar in the middle labeled mutation. The new piece adds between the sticky ends to produce a circle with a vertical red bar in the green region. ">
            <a:extLst>
              <a:ext uri="{FF2B5EF4-FFF2-40B4-BE49-F238E27FC236}">
                <a16:creationId xmlns:a16="http://schemas.microsoft.com/office/drawing/2014/main" id="{877DDE80-3881-624D-BE75-93DEE967D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4123" y="1848853"/>
            <a:ext cx="2176754" cy="4337050"/>
          </a:xfrm>
          <a:prstGeom prst="rect">
            <a:avLst/>
          </a:prstGeom>
        </p:spPr>
      </p:pic>
    </p:spTree>
    <p:extLst>
      <p:ext uri="{BB962C8B-B14F-4D97-AF65-F5344CB8AC3E}">
        <p14:creationId xmlns:p14="http://schemas.microsoft.com/office/powerpoint/2010/main" val="38882372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A9E39-0A34-401F-BF13-55CA942D1A2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Oligonucleotide-Directed Mutagenesis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82583" y="1828800"/>
            <a:ext cx="523241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oligonucleotide-directed mutagenesis </a:t>
            </a:r>
            <a:r>
              <a:rPr lang="en-US" sz="2400" dirty="0">
                <a:latin typeface="Arial" panose="020B0604020202020204" pitchFamily="34" charset="0"/>
                <a:cs typeface="Arial" panose="020B0604020202020204" pitchFamily="34" charset="0"/>
              </a:rPr>
              <a:t>= technique used to create a specific DNA sequence change</a:t>
            </a:r>
            <a:endParaRPr lang="en-US" sz="24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plasmid is shown as two concentric rings. On the left side of each ring, there is a green bar labeled gene. A point in the middle of the outer green bar is labeled target site for mutation. An arrow pointing down is labeled denature plasmid and anneal oligonucleotide primers with mutation. Two small curved pieces, each an X across its middle, are labeled primers and are shown being added. This produces two rings, one larger than the other. The larger ring has a primer just to the inside of the gene, and the smaller ring has a primer just to the outside of the gene. An arrow pointing down is labeled use D N A polymerase to extend and incorporate the mutagenic primers. The left-hand ring is shown with a new inner ring that begins at the bottom of the primer, runs counterclockwise along the inside of the outer ring, and ends as an arrowhead pointing to the top of the ring. The right-hand ring has a similar arrow that begins at the top of the new primer and runs clockwise around the outside of the ring to end as an arrowhead beneath the new primer. An arrow pointing down is labeled digest nonmutated parental D N A template with methylation-specific nuclease, and anneal newly synthesized strands. Two concentric rings are shown, one on the outside and one on the inside. Each has a new primer at the 9 o’clock position. The outer circle has a small space beneath the new plasmid and the inner circle has a small space above the new plasmid. Text pointing to the outer plasmid reads mutated plasmid with nicked strands. An arrow points down to text reading, transform lowercase d lowercase s D N A into cells. Cell repairs nicks in mutated plasmid. ">
            <a:extLst>
              <a:ext uri="{FF2B5EF4-FFF2-40B4-BE49-F238E27FC236}">
                <a16:creationId xmlns:a16="http://schemas.microsoft.com/office/drawing/2014/main" id="{DEC95F66-96EE-3C4F-8474-6613DFF983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3765" y="1600200"/>
            <a:ext cx="2776184" cy="5099050"/>
          </a:xfrm>
          <a:prstGeom prst="rect">
            <a:avLst/>
          </a:prstGeom>
        </p:spPr>
      </p:pic>
    </p:spTree>
    <p:extLst>
      <p:ext uri="{BB962C8B-B14F-4D97-AF65-F5344CB8AC3E}">
        <p14:creationId xmlns:p14="http://schemas.microsoft.com/office/powerpoint/2010/main" val="3313421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9E4CD-162D-448B-AEED-085894FF0141}"/>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9.1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Studying Genes and Their Products</a:t>
            </a:r>
            <a:endParaRPr lang="en-AU"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CD3FD-2248-4468-99AF-54DF2F22F12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Mutagenesis of the Bacterial </a:t>
            </a:r>
            <a:r>
              <a:rPr lang="en-US" altLang="en-US" i="1" dirty="0" err="1">
                <a:solidFill>
                  <a:schemeClr val="tx1"/>
                </a:solidFill>
                <a:latin typeface="Arial" panose="020B0604020202020204" pitchFamily="34" charset="0"/>
                <a:cs typeface="Arial" panose="020B0604020202020204" pitchFamily="34" charset="0"/>
              </a:rPr>
              <a:t>recA</a:t>
            </a:r>
            <a:r>
              <a:rPr lang="en-US" altLang="en-US" i="1" dirty="0">
                <a:solidFill>
                  <a:schemeClr val="tx1"/>
                </a:solidFill>
                <a:latin typeface="Arial" panose="020B0604020202020204" pitchFamily="34" charset="0"/>
                <a:cs typeface="Arial" panose="020B0604020202020204" pitchFamily="34" charset="0"/>
              </a:rPr>
              <a:t> </a:t>
            </a:r>
            <a:r>
              <a:rPr lang="en-US" altLang="en-US" dirty="0">
                <a:solidFill>
                  <a:schemeClr val="tx1"/>
                </a:solidFill>
                <a:latin typeface="Arial" panose="020B0604020202020204" pitchFamily="34" charset="0"/>
                <a:cs typeface="Arial" panose="020B0604020202020204" pitchFamily="34" charset="0"/>
              </a:rPr>
              <a:t>Gene</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82583" y="1828800"/>
            <a:ext cx="454661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Lys</a:t>
            </a:r>
            <a:r>
              <a:rPr lang="en-US" sz="2400" baseline="30000" dirty="0">
                <a:latin typeface="Arial" panose="020B0604020202020204" pitchFamily="34" charset="0"/>
                <a:cs typeface="Arial" panose="020B0604020202020204" pitchFamily="34" charset="0"/>
              </a:rPr>
              <a:t>72</a:t>
            </a:r>
            <a:r>
              <a:rPr lang="en-US" sz="2400" dirty="0">
                <a:latin typeface="Arial" panose="020B0604020202020204" pitchFamily="34" charset="0"/>
                <a:cs typeface="Arial" panose="020B0604020202020204" pitchFamily="34" charset="0"/>
              </a:rPr>
              <a:t> of </a:t>
            </a:r>
            <a:r>
              <a:rPr lang="en-US" sz="2400" dirty="0" err="1">
                <a:latin typeface="Arial" panose="020B0604020202020204" pitchFamily="34" charset="0"/>
                <a:cs typeface="Arial" panose="020B0604020202020204" pitchFamily="34" charset="0"/>
              </a:rPr>
              <a:t>RecA</a:t>
            </a:r>
            <a:r>
              <a:rPr lang="en-US" sz="2400" dirty="0">
                <a:latin typeface="Arial" panose="020B0604020202020204" pitchFamily="34" charset="0"/>
                <a:cs typeface="Arial" panose="020B0604020202020204" pitchFamily="34" charset="0"/>
              </a:rPr>
              <a:t> protein hydrolyzes ATP</a:t>
            </a:r>
          </a:p>
          <a:p>
            <a:pPr lvl="1"/>
            <a:r>
              <a:rPr lang="en-US" sz="2400" dirty="0">
                <a:latin typeface="Arial" panose="020B0604020202020204" pitchFamily="34" charset="0"/>
                <a:cs typeface="Arial" panose="020B0604020202020204" pitchFamily="34" charset="0"/>
              </a:rPr>
              <a:t>K72R mutant binds but does not hydrolyze ATP</a:t>
            </a:r>
          </a:p>
          <a:p>
            <a:pPr marL="533400" lvl="1"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top sequence is labeled wild-type italics lowercase r lowercase 3 lowercase c uppercase A end italics. It has a series of peaks of irregular height, most reaching at least half of the height of the vertical axis and many extending above that. The peaks are color-coded to match different nucleotides. The sequence shown across the top is T C T T C C G G T, shaded box with A A A, then unshaded region with A C C A C G C. The bottom rectangle is labeled mutant italicized lowercase r lowercase e lowercase c uppercase A end italics uppercase K 72 uppercase R. It is very similar to the top rectangle except that the bases in the shaded region are C G C and the peaks beneath are color-coded to match.">
            <a:extLst>
              <a:ext uri="{FF2B5EF4-FFF2-40B4-BE49-F238E27FC236}">
                <a16:creationId xmlns:a16="http://schemas.microsoft.com/office/drawing/2014/main" id="{7FB1AC8B-450D-5B49-9A46-CE8403A1B4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17" y="1823884"/>
            <a:ext cx="3251200" cy="4243624"/>
          </a:xfrm>
          <a:prstGeom prst="rect">
            <a:avLst/>
          </a:prstGeom>
        </p:spPr>
      </p:pic>
    </p:spTree>
    <p:extLst>
      <p:ext uri="{BB962C8B-B14F-4D97-AF65-F5344CB8AC3E}">
        <p14:creationId xmlns:p14="http://schemas.microsoft.com/office/powerpoint/2010/main" val="40244617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14480-7168-4D1D-903A-4182AF8D87C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Additional Gene Changes</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356998" y="1752600"/>
            <a:ext cx="8430003" cy="4114800"/>
          </a:xfrm>
        </p:spPr>
        <p:txBody>
          <a:bodyPr/>
          <a:lstStyle/>
          <a:p>
            <a:pPr indent="-406400">
              <a:lnSpc>
                <a:spcPct val="110000"/>
              </a:lnSpc>
              <a:spcBef>
                <a:spcPct val="0"/>
              </a:spcBef>
              <a:spcAft>
                <a:spcPct val="0"/>
              </a:spcAft>
              <a:buClr>
                <a:srgbClr val="000000"/>
              </a:buClr>
              <a:buSzPts val="2800"/>
              <a:defRPr/>
            </a:pPr>
            <a:r>
              <a:rPr lang="en-US" dirty="0"/>
              <a:t>deletions = performed by cutting out a segment with restriction endonucleases and ligating the remaining portions </a:t>
            </a:r>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r>
              <a:rPr lang="en-US" b="1" dirty="0"/>
              <a:t>fusion protein </a:t>
            </a:r>
            <a:r>
              <a:rPr lang="en-US" dirty="0"/>
              <a:t>= product of a ligated gene containing parts of two different genes</a:t>
            </a:r>
          </a:p>
          <a:p>
            <a:pPr marL="50800" indent="0">
              <a:lnSpc>
                <a:spcPct val="110000"/>
              </a:lnSpc>
              <a:spcBef>
                <a:spcPct val="0"/>
              </a:spcBef>
              <a:spcAft>
                <a:spcPct val="0"/>
              </a:spcAft>
              <a:buClr>
                <a:srgbClr val="000000"/>
              </a:buClr>
              <a:buSzPts val="2800"/>
              <a:buNone/>
              <a:defRPr/>
            </a:pPr>
            <a:endParaRPr lang="en-US" dirty="0"/>
          </a:p>
          <a:p>
            <a:pPr lvl="1" indent="-406400">
              <a:lnSpc>
                <a:spcPct val="110000"/>
              </a:lnSpc>
              <a:spcBef>
                <a:spcPct val="0"/>
              </a:spcBef>
              <a:spcAft>
                <a:spcPct val="0"/>
              </a:spcAft>
              <a:buClr>
                <a:srgbClr val="000000"/>
              </a:buClr>
              <a:buSzPts val="2800"/>
              <a:defRPr/>
            </a:pPr>
            <a:endParaRPr lang="en-US"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73028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C1002-66B6-4335-9E8B-34F3A4647785}"/>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Terminal Tags Provide Handles for Affinity Purification</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31791" y="1904999"/>
            <a:ext cx="3454409" cy="4724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tag </a:t>
            </a:r>
            <a:r>
              <a:rPr lang="en-US" sz="2400" dirty="0">
                <a:latin typeface="Arial" panose="020B0604020202020204" pitchFamily="34" charset="0"/>
                <a:cs typeface="Arial" panose="020B0604020202020204" pitchFamily="34" charset="0"/>
              </a:rPr>
              <a:t>= peptide or protein that binds a simple, stable ligand with high affinity and specificity </a:t>
            </a:r>
          </a:p>
          <a:p>
            <a:pPr lvl="1"/>
            <a:r>
              <a:rPr lang="en-US" sz="2400" dirty="0">
                <a:latin typeface="Arial" panose="020B0604020202020204" pitchFamily="34" charset="0"/>
                <a:cs typeface="Arial" panose="020B0604020202020204" pitchFamily="34" charset="0"/>
              </a:rPr>
              <a:t>fused to gene encoding target protein </a:t>
            </a:r>
          </a:p>
          <a:p>
            <a:pPr lvl="1"/>
            <a:r>
              <a:rPr lang="en-US" sz="2400" dirty="0">
                <a:latin typeface="Arial" panose="020B0604020202020204" pitchFamily="34" charset="0"/>
                <a:cs typeface="Arial" panose="020B0604020202020204" pitchFamily="34" charset="0"/>
              </a:rPr>
              <a:t>permits purification by affinity chromatography </a:t>
            </a:r>
          </a:p>
          <a:p>
            <a:pPr marL="533400" lvl="1"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 name="TextBox 3">
            <a:extLst>
              <a:ext uri="{FF2B5EF4-FFF2-40B4-BE49-F238E27FC236}">
                <a16:creationId xmlns:a16="http://schemas.microsoft.com/office/drawing/2014/main" id="{2C6E2716-FDFC-4694-86E4-B0F96471391E}"/>
              </a:ext>
            </a:extLst>
          </p:cNvPr>
          <p:cNvSpPr txBox="1"/>
          <p:nvPr/>
        </p:nvSpPr>
        <p:spPr>
          <a:xfrm>
            <a:off x="4191000" y="1518482"/>
            <a:ext cx="4876800" cy="350958"/>
          </a:xfrm>
          <a:prstGeom prst="rect">
            <a:avLst/>
          </a:prstGeom>
          <a:solidFill>
            <a:srgbClr val="005F6A"/>
          </a:solidFill>
          <a:ln>
            <a:solidFill>
              <a:schemeClr val="tx1"/>
            </a:solidFill>
          </a:ln>
        </p:spPr>
        <p:txBody>
          <a:bodyPr wrap="square" rtlCol="0">
            <a:spAutoFit/>
          </a:bodyPr>
          <a:lstStyle/>
          <a:p>
            <a:r>
              <a:rPr lang="en-US" sz="1600" b="1" dirty="0">
                <a:solidFill>
                  <a:schemeClr val="bg1"/>
                </a:solidFill>
              </a:rPr>
              <a:t>Table 9-3 Commonly Used Protein Tags</a:t>
            </a:r>
          </a:p>
        </p:txBody>
      </p:sp>
      <p:graphicFrame>
        <p:nvGraphicFramePr>
          <p:cNvPr id="3" name="Table 2">
            <a:extLst>
              <a:ext uri="{FF2B5EF4-FFF2-40B4-BE49-F238E27FC236}">
                <a16:creationId xmlns:a16="http://schemas.microsoft.com/office/drawing/2014/main" id="{92D51B66-BF35-4BEA-AB79-989CD9CCFF51}"/>
              </a:ext>
            </a:extLst>
          </p:cNvPr>
          <p:cNvGraphicFramePr>
            <a:graphicFrameLocks noGrp="1"/>
          </p:cNvGraphicFramePr>
          <p:nvPr>
            <p:extLst>
              <p:ext uri="{D42A27DB-BD31-4B8C-83A1-F6EECF244321}">
                <p14:modId xmlns:p14="http://schemas.microsoft.com/office/powerpoint/2010/main" val="1797456878"/>
              </p:ext>
            </p:extLst>
          </p:nvPr>
        </p:nvGraphicFramePr>
        <p:xfrm>
          <a:off x="4191000" y="1869440"/>
          <a:ext cx="4876800" cy="2854960"/>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51855661"/>
                    </a:ext>
                  </a:extLst>
                </a:gridCol>
                <a:gridCol w="1295400">
                  <a:extLst>
                    <a:ext uri="{9D8B030D-6E8A-4147-A177-3AD203B41FA5}">
                      <a16:colId xmlns:a16="http://schemas.microsoft.com/office/drawing/2014/main" val="606213588"/>
                    </a:ext>
                  </a:extLst>
                </a:gridCol>
                <a:gridCol w="1905000">
                  <a:extLst>
                    <a:ext uri="{9D8B030D-6E8A-4147-A177-3AD203B41FA5}">
                      <a16:colId xmlns:a16="http://schemas.microsoft.com/office/drawing/2014/main" val="3641765852"/>
                    </a:ext>
                  </a:extLst>
                </a:gridCol>
              </a:tblGrid>
              <a:tr h="370840">
                <a:tc>
                  <a:txBody>
                    <a:bodyPr/>
                    <a:lstStyle/>
                    <a:p>
                      <a:r>
                        <a:rPr lang="en-US" sz="1200" dirty="0">
                          <a:solidFill>
                            <a:schemeClr val="tx1"/>
                          </a:solidFill>
                        </a:rPr>
                        <a:t>Tag protein/peptide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AD6"/>
                    </a:solidFill>
                  </a:tcPr>
                </a:tc>
                <a:tc>
                  <a:txBody>
                    <a:bodyPr/>
                    <a:lstStyle/>
                    <a:p>
                      <a:r>
                        <a:rPr lang="en-US" sz="1200" dirty="0">
                          <a:solidFill>
                            <a:schemeClr val="tx1"/>
                          </a:solidFill>
                        </a:rPr>
                        <a:t>Molecular mass (</a:t>
                      </a:r>
                      <a:r>
                        <a:rPr lang="en-US" sz="1200" dirty="0" err="1">
                          <a:solidFill>
                            <a:schemeClr val="tx1"/>
                          </a:solidFill>
                        </a:rPr>
                        <a:t>kDa</a:t>
                      </a:r>
                      <a:r>
                        <a:rPr lang="en-US" sz="1200" dirty="0">
                          <a:solidFill>
                            <a:schemeClr val="tx1"/>
                          </a:solidFill>
                        </a:rPr>
                        <a: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AD6"/>
                    </a:solidFill>
                  </a:tcPr>
                </a:tc>
                <a:tc>
                  <a:txBody>
                    <a:bodyPr/>
                    <a:lstStyle/>
                    <a:p>
                      <a:r>
                        <a:rPr lang="en-US" sz="1200" dirty="0">
                          <a:solidFill>
                            <a:schemeClr val="tx1"/>
                          </a:solidFill>
                        </a:rPr>
                        <a:t>Immobilized ligand</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AD6"/>
                    </a:solidFill>
                  </a:tcPr>
                </a:tc>
                <a:extLst>
                  <a:ext uri="{0D108BD9-81ED-4DB2-BD59-A6C34878D82A}">
                    <a16:rowId xmlns:a16="http://schemas.microsoft.com/office/drawing/2014/main" val="2016115002"/>
                  </a:ext>
                </a:extLst>
              </a:tr>
              <a:tr h="370840">
                <a:tc>
                  <a:txBody>
                    <a:bodyPr/>
                    <a:lstStyle/>
                    <a:p>
                      <a:r>
                        <a:rPr lang="en-US" sz="1200" dirty="0"/>
                        <a:t>Protein A</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59</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Fc portion of IgG</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9016647"/>
                  </a:ext>
                </a:extLst>
              </a:tr>
              <a:tr h="370840">
                <a:tc>
                  <a:txBody>
                    <a:bodyPr/>
                    <a:lstStyle/>
                    <a:p>
                      <a:r>
                        <a:rPr lang="en-US" sz="1200" dirty="0"/>
                        <a:t>(His)</a:t>
                      </a:r>
                      <a:r>
                        <a:rPr lang="en-US" sz="1200" baseline="-25000" dirty="0"/>
                        <a:t>6</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0.8</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Ni</a:t>
                      </a:r>
                      <a:r>
                        <a:rPr lang="en-US" sz="1200" baseline="30000" dirty="0"/>
                        <a:t>2+</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5401734"/>
                  </a:ext>
                </a:extLst>
              </a:tr>
              <a:tr h="370840">
                <a:tc>
                  <a:txBody>
                    <a:bodyPr/>
                    <a:lstStyle/>
                    <a:p>
                      <a:r>
                        <a:rPr lang="en-US" sz="1200" dirty="0"/>
                        <a:t>Glutathione-</a:t>
                      </a:r>
                      <a:r>
                        <a:rPr lang="en-US" sz="1200" i="1" dirty="0"/>
                        <a:t>S</a:t>
                      </a:r>
                      <a:r>
                        <a:rPr lang="en-US" sz="1200" i="0" dirty="0"/>
                        <a:t>-transferase (GST)</a:t>
                      </a:r>
                      <a:endParaRPr lang="en-US" sz="12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26</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Glutathione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45370017"/>
                  </a:ext>
                </a:extLst>
              </a:tr>
              <a:tr h="370840">
                <a:tc>
                  <a:txBody>
                    <a:bodyPr/>
                    <a:lstStyle/>
                    <a:p>
                      <a:r>
                        <a:rPr lang="en-US" sz="1200" dirty="0"/>
                        <a:t>Maltose-binding protein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41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Maltose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5916472"/>
                  </a:ext>
                </a:extLst>
              </a:tr>
              <a:tr h="370840">
                <a:tc>
                  <a:txBody>
                    <a:bodyPr/>
                    <a:lstStyle/>
                    <a:p>
                      <a:r>
                        <a:rPr lang="el-GR" sz="1200" i="1" dirty="0"/>
                        <a:t>β</a:t>
                      </a:r>
                      <a:r>
                        <a:rPr lang="en-US" sz="1200" dirty="0"/>
                        <a:t>-Galactosidase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116</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az-Cyrl-AZ" sz="1200" i="1" dirty="0"/>
                        <a:t>р</a:t>
                      </a:r>
                      <a:r>
                        <a:rPr lang="en-US" sz="1200" dirty="0"/>
                        <a:t>-</a:t>
                      </a:r>
                      <a:r>
                        <a:rPr lang="en-US" sz="1200" dirty="0" err="1"/>
                        <a:t>Aminophenyl</a:t>
                      </a:r>
                      <a:r>
                        <a:rPr lang="en-US" sz="1200" dirty="0"/>
                        <a:t>-</a:t>
                      </a:r>
                      <a:r>
                        <a:rPr lang="el-GR" sz="1200" i="1" dirty="0"/>
                        <a:t>β</a:t>
                      </a:r>
                      <a:r>
                        <a:rPr lang="en-US" sz="1200" i="1" dirty="0"/>
                        <a:t>-</a:t>
                      </a:r>
                      <a:r>
                        <a:rPr lang="en-US" sz="800" i="0" cap="none" baseline="0" dirty="0"/>
                        <a:t>D</a:t>
                      </a:r>
                      <a:r>
                        <a:rPr lang="en-US" sz="1200" i="0" dirty="0"/>
                        <a:t>-</a:t>
                      </a:r>
                      <a:r>
                        <a:rPr lang="en-US" sz="1200" i="0" dirty="0" err="1"/>
                        <a:t>thiogalactoside</a:t>
                      </a:r>
                      <a:r>
                        <a:rPr lang="en-US" sz="1200" i="0" dirty="0"/>
                        <a:t> (TPEG)</a:t>
                      </a:r>
                      <a:endParaRPr lang="en-US" sz="12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31423123"/>
                  </a:ext>
                </a:extLst>
              </a:tr>
              <a:tr h="370840">
                <a:tc>
                  <a:txBody>
                    <a:bodyPr/>
                    <a:lstStyle/>
                    <a:p>
                      <a:r>
                        <a:rPr lang="en-US" sz="1200" dirty="0"/>
                        <a:t>Chitin-binding domain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5.7</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Chitin</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211350"/>
                  </a:ext>
                </a:extLst>
              </a:tr>
            </a:tbl>
          </a:graphicData>
        </a:graphic>
      </p:graphicFrame>
      <p:pic>
        <p:nvPicPr>
          <p:cNvPr id="5" name="Picture 4" descr="Part a shows a large purple sphere labeled glutathione S transferase (G S T) with a green oval overlapping its right side. Text on the oval reads, Greek letter gamma dash G l u dash C y s dash G l y, and the oval is labeled glutathione (G S H). ">
            <a:extLst>
              <a:ext uri="{FF2B5EF4-FFF2-40B4-BE49-F238E27FC236}">
                <a16:creationId xmlns:a16="http://schemas.microsoft.com/office/drawing/2014/main" id="{B38CB4E6-6474-564D-99EE-8B7A14029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7354" y="5059461"/>
            <a:ext cx="3416357" cy="1453367"/>
          </a:xfrm>
          <a:prstGeom prst="rect">
            <a:avLst/>
          </a:prstGeom>
        </p:spPr>
      </p:pic>
    </p:spTree>
    <p:extLst>
      <p:ext uri="{BB962C8B-B14F-4D97-AF65-F5344CB8AC3E}">
        <p14:creationId xmlns:p14="http://schemas.microsoft.com/office/powerpoint/2010/main" val="36577250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61C10-6D80-4552-94DD-71AF925E2A8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Use of Tagged Proteins in Protein Purification</a:t>
            </a:r>
            <a:endParaRPr lang="en-AU" dirty="0"/>
          </a:p>
        </p:txBody>
      </p:sp>
      <p:sp>
        <p:nvSpPr>
          <p:cNvPr id="7" name="Google Shape;232;g7fe2cbe272_0_58">
            <a:extLst>
              <a:ext uri="{FF2B5EF4-FFF2-40B4-BE49-F238E27FC236}">
                <a16:creationId xmlns:a16="http://schemas.microsoft.com/office/drawing/2014/main" id="{9D1319F0-B5C9-8540-A254-8BD5C827051B}"/>
              </a:ext>
            </a:extLst>
          </p:cNvPr>
          <p:cNvSpPr>
            <a:spLocks noGrp="1" noChangeArrowheads="1"/>
          </p:cNvSpPr>
          <p:nvPr>
            <p:ph type="body" idx="1"/>
          </p:nvPr>
        </p:nvSpPr>
        <p:spPr>
          <a:xfrm>
            <a:off x="356999" y="1752600"/>
            <a:ext cx="4062602" cy="4114800"/>
          </a:xfrm>
        </p:spPr>
        <p:txBody>
          <a:bodyPr/>
          <a:lstStyle/>
          <a:p>
            <a:pPr indent="-406400">
              <a:lnSpc>
                <a:spcPct val="110000"/>
              </a:lnSpc>
              <a:spcBef>
                <a:spcPct val="0"/>
              </a:spcBef>
              <a:spcAft>
                <a:spcPct val="0"/>
              </a:spcAft>
              <a:buClr>
                <a:srgbClr val="000000"/>
              </a:buClr>
              <a:buSzPts val="2800"/>
              <a:defRPr/>
            </a:pPr>
            <a:r>
              <a:rPr lang="en-US" dirty="0"/>
              <a:t>provides good yield and high purity </a:t>
            </a:r>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r>
              <a:rPr lang="en-US" dirty="0"/>
              <a:t>may affect the properties of attached proteins</a:t>
            </a:r>
          </a:p>
          <a:p>
            <a:pPr lvl="1" indent="-406400">
              <a:lnSpc>
                <a:spcPct val="110000"/>
              </a:lnSpc>
              <a:spcBef>
                <a:spcPct val="0"/>
              </a:spcBef>
              <a:spcAft>
                <a:spcPct val="0"/>
              </a:spcAft>
              <a:buClr>
                <a:srgbClr val="000000"/>
              </a:buClr>
              <a:buSzPts val="2800"/>
              <a:defRPr/>
            </a:pPr>
            <a:endParaRPr lang="en-US"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pic>
        <p:nvPicPr>
          <p:cNvPr id="4" name="Picture 3" descr="Part b shows how tagged proteins are used in protein purification.">
            <a:extLst>
              <a:ext uri="{FF2B5EF4-FFF2-40B4-BE49-F238E27FC236}">
                <a16:creationId xmlns:a16="http://schemas.microsoft.com/office/drawing/2014/main" id="{5963C32D-E5AF-534B-99BF-4D661EC3E8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524000"/>
            <a:ext cx="3247482" cy="5295092"/>
          </a:xfrm>
          <a:prstGeom prst="rect">
            <a:avLst/>
          </a:prstGeom>
        </p:spPr>
      </p:pic>
    </p:spTree>
    <p:extLst>
      <p:ext uri="{BB962C8B-B14F-4D97-AF65-F5344CB8AC3E}">
        <p14:creationId xmlns:p14="http://schemas.microsoft.com/office/powerpoint/2010/main" val="28249238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C951E-2EF4-40C8-A2FC-FE9580CFD98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(6 of 8)</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An organism’s DNA — its genome — is the ultimate source of biological information. </a:t>
            </a:r>
            <a:r>
              <a:rPr lang="en-US" sz="2400" dirty="0">
                <a:latin typeface="Arial" panose="020B0604020202020204" pitchFamily="34" charset="0"/>
                <a:cs typeface="Arial" panose="020B0604020202020204" pitchFamily="34" charset="0"/>
              </a:rPr>
              <a:t>Genomic information is a resource of unparalleled importance for investigators studying any aspect of biology. Genomes vary in size, but all are large enough to direct all aspects of an organism’s structure and function. To approach them often requires tools to break them into small parts that are experimentally digestible. </a:t>
            </a:r>
          </a:p>
          <a:p>
            <a:pPr>
              <a:buFontTx/>
              <a:buNone/>
            </a:pPr>
            <a:endParaRPr lang="en-US" altLang="en-US" sz="2800" dirty="0">
              <a:latin typeface="Arial" panose="020B0604020202020204" pitchFamily="34" charset="0"/>
            </a:endParaRPr>
          </a:p>
        </p:txBody>
      </p:sp>
      <p:pic>
        <p:nvPicPr>
          <p:cNvPr id="6" name="Google Shape;170;p2" descr="Icon P 1&#10;">
            <a:extLst>
              <a:ext uri="{FF2B5EF4-FFF2-40B4-BE49-F238E27FC236}">
                <a16:creationId xmlns:a16="http://schemas.microsoft.com/office/drawing/2014/main" id="{FD0C182C-4BB9-411D-8976-2488CF29EB4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904" y="313711"/>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00130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6663D-390C-4B33-9825-FC1DEBC721DE}"/>
              </a:ext>
            </a:extLst>
          </p:cNvPr>
          <p:cNvSpPr>
            <a:spLocks noGrp="1"/>
          </p:cNvSpPr>
          <p:nvPr>
            <p:ph type="title"/>
          </p:nvPr>
        </p:nvSpPr>
        <p:spPr/>
        <p:txBody>
          <a:bodyPr/>
          <a:lstStyle/>
          <a:p>
            <a:r>
              <a:rPr lang="en-US" altLang="en-US" sz="3600" dirty="0">
                <a:solidFill>
                  <a:srgbClr val="4E4CB4"/>
                </a:solidFill>
                <a:latin typeface="Arial" panose="020B0604020202020204" pitchFamily="34" charset="0"/>
                <a:cs typeface="Arial" panose="020B0604020202020204" pitchFamily="34" charset="0"/>
              </a:rPr>
              <a:t>The Polymerase Chain Reaction Offers Many Options for Cloning Experiments</a:t>
            </a:r>
            <a:endParaRPr lang="en-AU" sz="36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95300" y="2362200"/>
            <a:ext cx="8153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reverse transcriptase PCR (RT-PCR) </a:t>
            </a:r>
            <a:r>
              <a:rPr lang="en-US" sz="2400" dirty="0">
                <a:latin typeface="Arial" panose="020B0604020202020204" pitchFamily="34" charset="0"/>
                <a:cs typeface="Arial" panose="020B0604020202020204" pitchFamily="34" charset="0"/>
              </a:rPr>
              <a:t>= uses reverse transcriptase to generate a DNA strand from an RNA template, followed by standard PCR protocols using DNA polymerases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quantitative PCR (qPCR) </a:t>
            </a:r>
            <a:r>
              <a:rPr lang="en-US" sz="2400" dirty="0">
                <a:latin typeface="Arial" panose="020B0604020202020204" pitchFamily="34" charset="0"/>
                <a:cs typeface="Arial" panose="020B0604020202020204" pitchFamily="34" charset="0"/>
              </a:rPr>
              <a:t>or </a:t>
            </a:r>
            <a:r>
              <a:rPr lang="en-US" sz="2400" b="1" dirty="0">
                <a:latin typeface="Arial" panose="020B0604020202020204" pitchFamily="34" charset="0"/>
                <a:cs typeface="Arial" panose="020B0604020202020204" pitchFamily="34" charset="0"/>
              </a:rPr>
              <a:t>real-time PCR </a:t>
            </a:r>
            <a:r>
              <a:rPr lang="en-US" sz="2400" dirty="0">
                <a:latin typeface="Arial" panose="020B0604020202020204" pitchFamily="34" charset="0"/>
                <a:cs typeface="Arial" panose="020B0604020202020204" pitchFamily="34" charset="0"/>
              </a:rPr>
              <a:t>= is used to estimate relative copy numbers of particular sequences in a sample  </a:t>
            </a:r>
          </a:p>
          <a:p>
            <a:pPr marL="533400" lvl="1"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272355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80A8F-9E53-4966-9157-105C6F31048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Reverse Transcriptase PCR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(RT-PCR)</a:t>
            </a:r>
            <a:endParaRPr lang="en-AU" dirty="0"/>
          </a:p>
        </p:txBody>
      </p:sp>
      <p:pic>
        <p:nvPicPr>
          <p:cNvPr id="6" name="Picture 5" descr="A green strand is labeled with 5 prime on the left and 3 prime on the right. The entire piece is labeled region of target R N A to be amplified. Step 1: Add synthetic D N A oligonucleotide primer. The same strand is shown with a small brown box under the left end with its 5 prime end toward the right and an arrow pointing to the left. Step 2: Add reverse transcriptase to catalyze 5 prime to 3 prime D N A synthesis. This produces two strands of the same length, a green strand above a blue strand. Step 3: Heat to separate strands; reverse transcriptase inactivated; R N A no longer used as a template. Step 4: Add synthetic oligonucleotide primers. The blue strand is shown with its 3 prime end on the left and its 5 prime end on the right. A small brown box is shown under the left side with its 5 prime end toward the left and an arrow pointing toward the right. Step 5: Thermostable italicized Taq end italics D N A polymerase catalyzes 5 prime to 3 prime D N A synthesis. Two blue strands are shown with the small brown box present at the left end of the bottom stand. ">
            <a:extLst>
              <a:ext uri="{FF2B5EF4-FFF2-40B4-BE49-F238E27FC236}">
                <a16:creationId xmlns:a16="http://schemas.microsoft.com/office/drawing/2014/main" id="{9F690D4D-E61C-2D43-A4DF-2055CBF014A7}"/>
              </a:ext>
            </a:extLst>
          </p:cNvPr>
          <p:cNvPicPr>
            <a:picLocks noChangeAspect="1"/>
          </p:cNvPicPr>
          <p:nvPr/>
        </p:nvPicPr>
        <p:blipFill>
          <a:blip r:embed="rId3"/>
          <a:stretch>
            <a:fillRect/>
          </a:stretch>
        </p:blipFill>
        <p:spPr>
          <a:xfrm>
            <a:off x="746356" y="1875483"/>
            <a:ext cx="4005719" cy="4206206"/>
          </a:xfrm>
          <a:prstGeom prst="rect">
            <a:avLst/>
          </a:prstGeom>
        </p:spPr>
      </p:pic>
      <p:pic>
        <p:nvPicPr>
          <p:cNvPr id="8" name="Picture 7" descr="An arrow points down accompanied by text reading, Repeat steps 3 and 4. The two blue stands are shown farther apart. The top strand has a small brown box under its left side with an arrow pointing toward the right. The bottom strand still has a small brown segment on its left side and has a small brown box above its right side with an arrow pointing toward the left. An arrow points down accompanied by text reading, D N A synthesis (step 5) is catalyzed by the thermostable D N A polymerase (still present). This produces two pairs of strands. The top strand has its 3 prime end on the left, and its complementary bottom strand has a small brown box on its left side. The bottom pair of strands has a small brown box on the right side of the top strand and another small brown box on the left side of the bottom strand. An arrow points down accompanied by text reading, repeat steps 3 through 5. Four paired sets of D N A strands are shown. The top pair is identical to the top pair in the previous step, and the bottom three pairs are identical to the bottom pair in the previous step. An arrow points down to text reading, After 20 cycles, the target sequence has been amplified about 10 superscript 6 end superscript fold. ">
            <a:extLst>
              <a:ext uri="{FF2B5EF4-FFF2-40B4-BE49-F238E27FC236}">
                <a16:creationId xmlns:a16="http://schemas.microsoft.com/office/drawing/2014/main" id="{A4B8FF76-8468-CF45-B603-54C2C1EE9E00}"/>
              </a:ext>
            </a:extLst>
          </p:cNvPr>
          <p:cNvPicPr>
            <a:picLocks noChangeAspect="1"/>
          </p:cNvPicPr>
          <p:nvPr/>
        </p:nvPicPr>
        <p:blipFill>
          <a:blip r:embed="rId4"/>
          <a:stretch>
            <a:fillRect/>
          </a:stretch>
        </p:blipFill>
        <p:spPr>
          <a:xfrm>
            <a:off x="5029200" y="1875483"/>
            <a:ext cx="3673653" cy="4235723"/>
          </a:xfrm>
          <a:prstGeom prst="rect">
            <a:avLst/>
          </a:prstGeom>
        </p:spPr>
      </p:pic>
    </p:spTree>
    <p:extLst>
      <p:ext uri="{BB962C8B-B14F-4D97-AF65-F5344CB8AC3E}">
        <p14:creationId xmlns:p14="http://schemas.microsoft.com/office/powerpoint/2010/main" val="26271504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D7A94-A8B1-441C-B8AF-25217BD10AD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Quantitative PCR (qPCR)</a:t>
            </a:r>
            <a:endParaRPr lang="en-AU" dirty="0"/>
          </a:p>
        </p:txBody>
      </p:sp>
      <p:pic>
        <p:nvPicPr>
          <p:cNvPr id="5" name="Picture 4" descr="Part b shows a vertical loop of D N A. The left side begins with a green sphere with lines extending out in all directions labeled fluorophore. A vertical strand runs up from it with three lines extending to the right to form complementary base pairs with the right-hand strand. It forms a bulge to the left with a vertical line extending out that does not come near the vertical line extending left from the right hand strand. It begins running along the right-hand strand again with two vertical lines that extend right to pair with the right-hand strand. At the top is a loop labeled probe with three vertical lines extending inward on each side of the loop. The right-hand strand runs downward with two horizontal lines paired with the left-hand stand, an unpaired vertical line, and three more vertical lines that pair with the left-hand strand. It ends at a blue sphere labeled quenching molecule. An arrow points down accompanied by text that reads, Probe binds preferentially to target D N A; fluorophore is separated from the quenching molecule, and the fluorescence signal increases. The strand is shown running horizontally with vertical lines extending downward with the green fluorophore on the left and with the right side bent up diagonally to end at the blue quenching molecule. Beneath it, a strand of target D N A runs horizontally with vertical lines extending upward to bond with the vertical lines extending down from the strand above. ">
            <a:extLst>
              <a:ext uri="{FF2B5EF4-FFF2-40B4-BE49-F238E27FC236}">
                <a16:creationId xmlns:a16="http://schemas.microsoft.com/office/drawing/2014/main" id="{EBFE3A91-EC00-0F4B-BA34-5572B8C453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162" y="2173705"/>
            <a:ext cx="4151220" cy="3250406"/>
          </a:xfrm>
          <a:prstGeom prst="rect">
            <a:avLst/>
          </a:prstGeom>
        </p:spPr>
      </p:pic>
      <p:pic>
        <p:nvPicPr>
          <p:cNvPr id="7" name="Picture 6" descr="A graph is shown below with P C R cycle number shown on the horizontal axis, ranging from 0 to over 50 and labeled in increments of 20, and signal (arbitrary units) on the vertical axis, ranging from below 0 to 2 and labeled in increments of 1. A dotted horizontal line labeled threshold extends from the vertical axis at 0.2. A line labeled baseline begins at (0, 0) and increases very slowly to end slightly below the dotted horizontal line at (48, 0.07). The right side of the line is labeled no template. All of the curves begin by running along the baseline. The curve for sample 1 begins to rise above the curve for baseline at (6, 0) and crosses the dotted horizontal line at (18, 0.2), which is labeled C T. The curve rises rapidly upward, then begins to level off at (28, 1.6), then levels off even more in a region labeled plateau before ending at (48, 1.7). The curve for sample 2 begins to rise above the curve for baseline at (15, 0) and crosses the dotted line at (20, 0.2). It begins to rise more rapidly at (22, 0.3), them begins to level off at (30, 1.6) before ending at (48, 1.65). The curve for sample 3 begins to rise above the curve for baseline at (18, 0) and crosses the dotted line at (22, 0.2). It begins to rise more rapidly at (23, 0.3), then begins to level off at (37, 1.6) before ending at (48, 1.6). The region during which the curves all rise most rapidly is labeled exponential phase. All data are approximate.">
            <a:extLst>
              <a:ext uri="{FF2B5EF4-FFF2-40B4-BE49-F238E27FC236}">
                <a16:creationId xmlns:a16="http://schemas.microsoft.com/office/drawing/2014/main" id="{F2C699C0-6579-B94D-8B24-5A7A848925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6409" y="2313008"/>
            <a:ext cx="3493926" cy="2971800"/>
          </a:xfrm>
          <a:prstGeom prst="rect">
            <a:avLst/>
          </a:prstGeom>
        </p:spPr>
      </p:pic>
    </p:spTree>
    <p:extLst>
      <p:ext uri="{BB962C8B-B14F-4D97-AF65-F5344CB8AC3E}">
        <p14:creationId xmlns:p14="http://schemas.microsoft.com/office/powerpoint/2010/main" val="18479746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96F64-47D0-4EAA-A38A-758F8B76D5E0}"/>
              </a:ext>
            </a:extLst>
          </p:cNvPr>
          <p:cNvSpPr>
            <a:spLocks noGrp="1"/>
          </p:cNvSpPr>
          <p:nvPr>
            <p:ph type="title"/>
          </p:nvPr>
        </p:nvSpPr>
        <p:spPr>
          <a:xfrm>
            <a:off x="0" y="152400"/>
            <a:ext cx="9144000" cy="1219200"/>
          </a:xfrm>
        </p:spPr>
        <p:txBody>
          <a:bodyPr/>
          <a:lstStyle/>
          <a:p>
            <a:r>
              <a:rPr lang="en-US" altLang="en-US" dirty="0">
                <a:solidFill>
                  <a:srgbClr val="4E4CB4"/>
                </a:solidFill>
                <a:latin typeface="Arial" panose="020B0604020202020204" pitchFamily="34" charset="0"/>
                <a:cs typeface="Arial" panose="020B0604020202020204" pitchFamily="34" charset="0"/>
              </a:rPr>
              <a:t>DNA Libraries Are Specialized Catalogs of Genetic Information</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95300" y="1828800"/>
            <a:ext cx="8153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DNA library </a:t>
            </a:r>
            <a:r>
              <a:rPr lang="en-US" sz="2400" dirty="0">
                <a:latin typeface="Arial" panose="020B0604020202020204" pitchFamily="34" charset="0"/>
                <a:cs typeface="Arial" panose="020B0604020202020204" pitchFamily="34" charset="0"/>
              </a:rPr>
              <a:t>= collection of DNA clones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purposes of DNA libraries: </a:t>
            </a:r>
          </a:p>
          <a:p>
            <a:pPr lvl="1"/>
            <a:r>
              <a:rPr lang="en-US" sz="2400" dirty="0">
                <a:latin typeface="Arial" panose="020B0604020202020204" pitchFamily="34" charset="0"/>
                <a:cs typeface="Arial" panose="020B0604020202020204" pitchFamily="34" charset="0"/>
              </a:rPr>
              <a:t>gene discovery </a:t>
            </a:r>
          </a:p>
          <a:p>
            <a:pPr lvl="1"/>
            <a:r>
              <a:rPr lang="en-US" sz="2400" dirty="0">
                <a:latin typeface="Arial" panose="020B0604020202020204" pitchFamily="34" charset="0"/>
                <a:cs typeface="Arial" panose="020B0604020202020204" pitchFamily="34" charset="0"/>
              </a:rPr>
              <a:t>determination of gene or protein function </a:t>
            </a:r>
          </a:p>
          <a:p>
            <a:pPr lvl="1"/>
            <a:endParaRPr lang="en-US" sz="20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179298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D0449-9FFB-4E5C-894C-9645C7FC503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Building a cDNA Library from mRNA</a:t>
            </a:r>
            <a:endParaRPr lang="en-AU" dirty="0"/>
          </a:p>
        </p:txBody>
      </p:sp>
      <p:sp>
        <p:nvSpPr>
          <p:cNvPr id="7" name="Google Shape;232;g7fe2cbe272_0_58">
            <a:extLst>
              <a:ext uri="{FF2B5EF4-FFF2-40B4-BE49-F238E27FC236}">
                <a16:creationId xmlns:a16="http://schemas.microsoft.com/office/drawing/2014/main" id="{9D1319F0-B5C9-8540-A254-8BD5C827051B}"/>
              </a:ext>
            </a:extLst>
          </p:cNvPr>
          <p:cNvSpPr>
            <a:spLocks noGrp="1" noChangeArrowheads="1"/>
          </p:cNvSpPr>
          <p:nvPr>
            <p:ph type="body" idx="1"/>
          </p:nvPr>
        </p:nvSpPr>
        <p:spPr>
          <a:xfrm>
            <a:off x="178499" y="1404475"/>
            <a:ext cx="5586602" cy="4114800"/>
          </a:xfrm>
        </p:spPr>
        <p:txBody>
          <a:bodyPr/>
          <a:lstStyle/>
          <a:p>
            <a:pPr indent="-406400">
              <a:lnSpc>
                <a:spcPct val="110000"/>
              </a:lnSpc>
              <a:spcBef>
                <a:spcPct val="0"/>
              </a:spcBef>
              <a:spcAft>
                <a:spcPct val="0"/>
              </a:spcAft>
              <a:buClr>
                <a:srgbClr val="000000"/>
              </a:buClr>
              <a:buSzPts val="2800"/>
              <a:defRPr/>
            </a:pPr>
            <a:r>
              <a:rPr lang="en-US" b="1" dirty="0"/>
              <a:t>complementary DNAs (cDNAs) </a:t>
            </a:r>
            <a:r>
              <a:rPr lang="en-US" dirty="0"/>
              <a:t>= double-stranded DNA fragments formed from mRNA templates </a:t>
            </a:r>
          </a:p>
          <a:p>
            <a:pPr lvl="1" indent="-406400">
              <a:lnSpc>
                <a:spcPct val="110000"/>
              </a:lnSpc>
              <a:spcBef>
                <a:spcPct val="0"/>
              </a:spcBef>
              <a:spcAft>
                <a:spcPct val="0"/>
              </a:spcAft>
              <a:buClr>
                <a:srgbClr val="000000"/>
              </a:buClr>
              <a:buSzPts val="2800"/>
              <a:defRPr/>
            </a:pPr>
            <a:r>
              <a:rPr lang="en-US" dirty="0"/>
              <a:t>relies on reverse transcriptase</a:t>
            </a:r>
          </a:p>
          <a:p>
            <a:pPr marL="50800" indent="0">
              <a:lnSpc>
                <a:spcPct val="110000"/>
              </a:lnSpc>
              <a:spcBef>
                <a:spcPct val="0"/>
              </a:spcBef>
              <a:spcAft>
                <a:spcPct val="0"/>
              </a:spcAft>
              <a:buClr>
                <a:srgbClr val="000000"/>
              </a:buClr>
              <a:buSzPts val="2800"/>
              <a:buNone/>
              <a:defRPr/>
            </a:pPr>
            <a:endParaRPr lang="en-US" dirty="0"/>
          </a:p>
          <a:p>
            <a:pPr indent="-406400">
              <a:lnSpc>
                <a:spcPct val="110000"/>
              </a:lnSpc>
              <a:spcBef>
                <a:spcPct val="0"/>
              </a:spcBef>
              <a:spcAft>
                <a:spcPct val="0"/>
              </a:spcAft>
              <a:buClr>
                <a:srgbClr val="000000"/>
              </a:buClr>
              <a:buSzPts val="2800"/>
              <a:defRPr/>
            </a:pPr>
            <a:r>
              <a:rPr lang="en-US" b="1" dirty="0"/>
              <a:t>cDNA library </a:t>
            </a:r>
            <a:r>
              <a:rPr lang="en-US" dirty="0"/>
              <a:t>= population of clones created by inserting cDNA fragments into vectors and cloning </a:t>
            </a:r>
            <a:endParaRPr lang="en-US" b="1" dirty="0"/>
          </a:p>
          <a:p>
            <a:pPr marL="508000" lvl="1" indent="0">
              <a:lnSpc>
                <a:spcPct val="110000"/>
              </a:lnSpc>
              <a:spcBef>
                <a:spcPct val="0"/>
              </a:spcBef>
              <a:spcAft>
                <a:spcPct val="0"/>
              </a:spcAft>
              <a:buClr>
                <a:srgbClr val="000000"/>
              </a:buClr>
              <a:buSzPts val="2800"/>
              <a:buNone/>
              <a:defRPr/>
            </a:pPr>
            <a:endParaRPr lang="en-US" dirty="0"/>
          </a:p>
          <a:p>
            <a:pPr lvl="1" indent="-406400">
              <a:lnSpc>
                <a:spcPct val="110000"/>
              </a:lnSpc>
              <a:spcBef>
                <a:spcPct val="0"/>
              </a:spcBef>
              <a:spcAft>
                <a:spcPct val="0"/>
              </a:spcAft>
              <a:buClr>
                <a:srgbClr val="000000"/>
              </a:buClr>
              <a:buSzPts val="2800"/>
              <a:defRPr/>
            </a:pPr>
            <a:endParaRPr lang="en-US" dirty="0"/>
          </a:p>
          <a:p>
            <a:pPr lvl="1" indent="-406400">
              <a:lnSpc>
                <a:spcPct val="110000"/>
              </a:lnSpc>
              <a:spcBef>
                <a:spcPct val="0"/>
              </a:spcBef>
              <a:spcAft>
                <a:spcPct val="0"/>
              </a:spcAft>
              <a:buClr>
                <a:srgbClr val="000000"/>
              </a:buClr>
              <a:buSzPts val="2800"/>
              <a:defRPr/>
            </a:pPr>
            <a:endParaRPr lang="en-US"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pic>
        <p:nvPicPr>
          <p:cNvPr id="3" name="Picture 2" descr="A molecule of m R N A is shown as a green strand with its 5 prime end on the left and a series of 8 A at the right side. An arrow points down accompanied by text reading, m R N A template is annealed to synthetic oligonucleotide (oligo-d T) primer. The same molecule is shown with a small blue stand beneath its right side with its 3 prime end on the left and a series of 8 T complementary to the 8 A of the top strand. An arrow points down accompanied by text reading, Reverse transcriptase and d N T Ps yield a complementary D N A strand. The original strand is shown with a blue strand of the same length beneath it. This is labeled m R N A-D N A hybrid. The new strand has its 3 prime end on the left. An arrow points down accompanied by text reading, m R N A is degraded with alkali. This leaves only the bottom blue strand. An arrow points down accompanied by text reading, To prime synthesis of a second strand, an oligonucleotide of known sequence is often ligated to the 3 prime end of the c D N A. The same strand is shown with a small brown box on its left side. The left side of the box is labeled 3 prime. A similar brown box is shown above with its 5 prime end to the left. An arrow points down accompanied by text reading, D N A polymerase Roman numeral 1 and d N T Ps extend the primer to yield double-stranded D N A. A double stranded molecule is shown labeled duplex D N A. The bottom strand is the same as in the previous step. The top strand has the brown box from the previous step but now has a blue strand that extends to end with a series of 8 A complementary to the 8 T at the end of the bottom strand.">
            <a:extLst>
              <a:ext uri="{FF2B5EF4-FFF2-40B4-BE49-F238E27FC236}">
                <a16:creationId xmlns:a16="http://schemas.microsoft.com/office/drawing/2014/main" id="{0028C40C-AB0D-D246-B88B-D2F644566559}"/>
              </a:ext>
            </a:extLst>
          </p:cNvPr>
          <p:cNvPicPr>
            <a:picLocks noChangeAspect="1"/>
          </p:cNvPicPr>
          <p:nvPr/>
        </p:nvPicPr>
        <p:blipFill>
          <a:blip r:embed="rId3"/>
          <a:stretch>
            <a:fillRect/>
          </a:stretch>
        </p:blipFill>
        <p:spPr>
          <a:xfrm>
            <a:off x="6096118" y="1523999"/>
            <a:ext cx="2181345" cy="4915705"/>
          </a:xfrm>
          <a:prstGeom prst="rect">
            <a:avLst/>
          </a:prstGeom>
        </p:spPr>
      </p:pic>
    </p:spTree>
    <p:extLst>
      <p:ext uri="{BB962C8B-B14F-4D97-AF65-F5344CB8AC3E}">
        <p14:creationId xmlns:p14="http://schemas.microsoft.com/office/powerpoint/2010/main" val="2134077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oogle Shape;170;p2" descr="Icon P 1&#10;">
            <a:extLst>
              <a:ext uri="{FF2B5EF4-FFF2-40B4-BE49-F238E27FC236}">
                <a16:creationId xmlns:a16="http://schemas.microsoft.com/office/drawing/2014/main" id="{25A9FCB7-3EC8-C244-B1C6-C994650E159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904" y="313711"/>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69F9A79-CF3F-4635-A543-3A817DC705B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(2 of 8)</a:t>
            </a:r>
            <a:endParaRPr lang="en-AU" sz="2000" b="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An organism’s DNA — its genome — is the ultimate source of biological information. </a:t>
            </a:r>
            <a:r>
              <a:rPr lang="en-US" sz="2400" dirty="0">
                <a:latin typeface="Arial" panose="020B0604020202020204" pitchFamily="34" charset="0"/>
                <a:cs typeface="Arial" panose="020B0604020202020204" pitchFamily="34" charset="0"/>
              </a:rPr>
              <a:t>Genomic information is a resource of unparalleled importance for investigators studying any aspect of biology. Genomes vary in size, but all are large enough to direct all aspects of an organism’s structure and function. To approach them often requires tools to break them into small parts that are experimentally digestible. </a:t>
            </a: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32541805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F9C15-66D9-4955-9716-AAB5754F8EA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Combinatorial Gene Libraries</a:t>
            </a:r>
            <a:endParaRPr lang="en-AU" dirty="0"/>
          </a:p>
        </p:txBody>
      </p:sp>
      <p:sp>
        <p:nvSpPr>
          <p:cNvPr id="7" name="Google Shape;232;g7fe2cbe272_0_58">
            <a:extLst>
              <a:ext uri="{FF2B5EF4-FFF2-40B4-BE49-F238E27FC236}">
                <a16:creationId xmlns:a16="http://schemas.microsoft.com/office/drawing/2014/main" id="{9D1319F0-B5C9-8540-A254-8BD5C827051B}"/>
              </a:ext>
            </a:extLst>
          </p:cNvPr>
          <p:cNvSpPr>
            <a:spLocks noGrp="1" noChangeArrowheads="1"/>
          </p:cNvSpPr>
          <p:nvPr>
            <p:ph type="body" idx="1"/>
          </p:nvPr>
        </p:nvSpPr>
        <p:spPr>
          <a:xfrm>
            <a:off x="355949" y="1524000"/>
            <a:ext cx="8432101" cy="4114800"/>
          </a:xfrm>
        </p:spPr>
        <p:txBody>
          <a:bodyPr/>
          <a:lstStyle/>
          <a:p>
            <a:pPr indent="-406400">
              <a:lnSpc>
                <a:spcPct val="110000"/>
              </a:lnSpc>
              <a:spcBef>
                <a:spcPct val="0"/>
              </a:spcBef>
              <a:spcAft>
                <a:spcPct val="0"/>
              </a:spcAft>
              <a:buClr>
                <a:srgbClr val="000000"/>
              </a:buClr>
              <a:buSzPts val="2800"/>
              <a:defRPr/>
            </a:pPr>
            <a:r>
              <a:rPr lang="en-US" b="1" dirty="0"/>
              <a:t>combinatorial library </a:t>
            </a:r>
            <a:r>
              <a:rPr lang="en-US" dirty="0"/>
              <a:t>or </a:t>
            </a:r>
            <a:r>
              <a:rPr lang="en-US" b="1" dirty="0"/>
              <a:t>gene library </a:t>
            </a:r>
            <a:r>
              <a:rPr lang="en-US" dirty="0"/>
              <a:t>= library focusing on sequence variants within one gene </a:t>
            </a:r>
            <a:endParaRPr lang="en-US" b="1" dirty="0"/>
          </a:p>
          <a:p>
            <a:pPr marL="508000" lvl="1" indent="0">
              <a:lnSpc>
                <a:spcPct val="110000"/>
              </a:lnSpc>
              <a:spcBef>
                <a:spcPct val="0"/>
              </a:spcBef>
              <a:spcAft>
                <a:spcPct val="0"/>
              </a:spcAft>
              <a:buClr>
                <a:srgbClr val="000000"/>
              </a:buClr>
              <a:buSzPts val="2800"/>
              <a:buNone/>
              <a:defRPr/>
            </a:pPr>
            <a:endParaRPr lang="en-US" dirty="0"/>
          </a:p>
          <a:p>
            <a:pPr lvl="1" indent="-406400">
              <a:lnSpc>
                <a:spcPct val="110000"/>
              </a:lnSpc>
              <a:spcBef>
                <a:spcPct val="0"/>
              </a:spcBef>
              <a:spcAft>
                <a:spcPct val="0"/>
              </a:spcAft>
              <a:buClr>
                <a:srgbClr val="000000"/>
              </a:buClr>
              <a:buSzPts val="2800"/>
              <a:defRPr/>
            </a:pPr>
            <a:endParaRPr lang="en-US" dirty="0"/>
          </a:p>
          <a:p>
            <a:pPr lvl="1" indent="-406400">
              <a:lnSpc>
                <a:spcPct val="110000"/>
              </a:lnSpc>
              <a:spcBef>
                <a:spcPct val="0"/>
              </a:spcBef>
              <a:spcAft>
                <a:spcPct val="0"/>
              </a:spcAft>
              <a:buClr>
                <a:srgbClr val="000000"/>
              </a:buClr>
              <a:buSzPts val="2800"/>
              <a:defRPr/>
            </a:pPr>
            <a:endParaRPr lang="en-US"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61505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859F66-EB2C-4F71-AEE5-D004231ED1F7}"/>
              </a:ext>
            </a:extLst>
          </p:cNvPr>
          <p:cNvSpPr>
            <a:spLocks noGrp="1"/>
          </p:cNvSpPr>
          <p:nvPr>
            <p:ph type="ctrTitle"/>
          </p:nvPr>
        </p:nvSpPr>
        <p:spPr>
          <a:xfrm>
            <a:off x="685800" y="2130425"/>
            <a:ext cx="7772400" cy="1831975"/>
          </a:xfrm>
        </p:spPr>
        <p:txBody>
          <a:bodyPr/>
          <a:lstStyle/>
          <a:p>
            <a:r>
              <a:rPr lang="en-US" altLang="en-US" dirty="0">
                <a:solidFill>
                  <a:srgbClr val="674EA7"/>
                </a:solidFill>
                <a:latin typeface="Arial" panose="020B0604020202020204" pitchFamily="34" charset="0"/>
                <a:cs typeface="Arial" panose="020B0604020202020204" pitchFamily="34" charset="0"/>
              </a:rPr>
              <a:t>9.2</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Exploring Protein Function on the Scale of Cells or Whole Organisms</a:t>
            </a:r>
            <a:endParaRPr lang="en-AU" dirty="0"/>
          </a:p>
        </p:txBody>
      </p:sp>
    </p:spTree>
    <p:extLst>
      <p:ext uri="{BB962C8B-B14F-4D97-AF65-F5344CB8AC3E}">
        <p14:creationId xmlns:p14="http://schemas.microsoft.com/office/powerpoint/2010/main" val="37972880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49541-62BC-41AF-9C66-CC45E879C1F0}"/>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Three Levels of Protein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Function</a:t>
            </a:r>
            <a:endParaRPr lang="en-AU" dirty="0"/>
          </a:p>
        </p:txBody>
      </p:sp>
      <p:sp>
        <p:nvSpPr>
          <p:cNvPr id="7" name="Google Shape;232;g7fe2cbe272_0_58">
            <a:extLst>
              <a:ext uri="{FF2B5EF4-FFF2-40B4-BE49-F238E27FC236}">
                <a16:creationId xmlns:a16="http://schemas.microsoft.com/office/drawing/2014/main" id="{9D1319F0-B5C9-8540-A254-8BD5C827051B}"/>
              </a:ext>
            </a:extLst>
          </p:cNvPr>
          <p:cNvSpPr>
            <a:spLocks noGrp="1" noChangeArrowheads="1"/>
          </p:cNvSpPr>
          <p:nvPr>
            <p:ph type="body" idx="1"/>
          </p:nvPr>
        </p:nvSpPr>
        <p:spPr>
          <a:xfrm>
            <a:off x="355949" y="1524000"/>
            <a:ext cx="8432101" cy="4114800"/>
          </a:xfrm>
        </p:spPr>
        <p:txBody>
          <a:bodyPr/>
          <a:lstStyle/>
          <a:p>
            <a:pPr indent="-406400">
              <a:lnSpc>
                <a:spcPct val="110000"/>
              </a:lnSpc>
              <a:spcBef>
                <a:spcPct val="0"/>
              </a:spcBef>
              <a:spcAft>
                <a:spcPct val="0"/>
              </a:spcAft>
              <a:buClr>
                <a:srgbClr val="000000"/>
              </a:buClr>
              <a:buSzPts val="2800"/>
              <a:defRPr/>
            </a:pPr>
            <a:r>
              <a:rPr lang="en-US" b="1" dirty="0"/>
              <a:t>phenotypic function </a:t>
            </a:r>
            <a:r>
              <a:rPr lang="en-US" dirty="0"/>
              <a:t>= describes the effects of a protein on the entire organism</a:t>
            </a:r>
            <a:endParaRPr lang="en-US" b="1" dirty="0"/>
          </a:p>
          <a:p>
            <a:pPr indent="-406400">
              <a:lnSpc>
                <a:spcPct val="110000"/>
              </a:lnSpc>
              <a:spcBef>
                <a:spcPct val="0"/>
              </a:spcBef>
              <a:spcAft>
                <a:spcPct val="0"/>
              </a:spcAft>
              <a:buClr>
                <a:srgbClr val="000000"/>
              </a:buClr>
              <a:buSzPts val="2800"/>
              <a:defRPr/>
            </a:pPr>
            <a:endParaRPr lang="en-US" b="1" dirty="0"/>
          </a:p>
          <a:p>
            <a:pPr indent="-406400">
              <a:lnSpc>
                <a:spcPct val="110000"/>
              </a:lnSpc>
              <a:spcBef>
                <a:spcPct val="0"/>
              </a:spcBef>
              <a:spcAft>
                <a:spcPct val="0"/>
              </a:spcAft>
              <a:buClr>
                <a:srgbClr val="000000"/>
              </a:buClr>
              <a:buSzPts val="2800"/>
              <a:defRPr/>
            </a:pPr>
            <a:r>
              <a:rPr lang="en-US" b="1" dirty="0"/>
              <a:t>cellular function </a:t>
            </a:r>
            <a:r>
              <a:rPr lang="en-US" dirty="0"/>
              <a:t>= describes the network of interactions a protein engages in at the cellular level</a:t>
            </a:r>
          </a:p>
          <a:p>
            <a:pPr indent="-406400">
              <a:lnSpc>
                <a:spcPct val="110000"/>
              </a:lnSpc>
              <a:spcBef>
                <a:spcPct val="0"/>
              </a:spcBef>
              <a:spcAft>
                <a:spcPct val="0"/>
              </a:spcAft>
              <a:buClr>
                <a:srgbClr val="000000"/>
              </a:buClr>
              <a:buSzPts val="2800"/>
              <a:defRPr/>
            </a:pPr>
            <a:endParaRPr lang="en-US" b="1" dirty="0"/>
          </a:p>
          <a:p>
            <a:pPr indent="-406400">
              <a:lnSpc>
                <a:spcPct val="110000"/>
              </a:lnSpc>
              <a:spcBef>
                <a:spcPct val="0"/>
              </a:spcBef>
              <a:spcAft>
                <a:spcPct val="0"/>
              </a:spcAft>
              <a:buClr>
                <a:srgbClr val="000000"/>
              </a:buClr>
              <a:buSzPts val="2800"/>
              <a:defRPr/>
            </a:pPr>
            <a:r>
              <a:rPr lang="en-US" b="1" dirty="0"/>
              <a:t>molecular function </a:t>
            </a:r>
            <a:r>
              <a:rPr lang="en-US" dirty="0"/>
              <a:t>= describes the precise biochemical activity of a protein </a:t>
            </a:r>
          </a:p>
          <a:p>
            <a:pPr marL="508000" lvl="1" indent="0">
              <a:lnSpc>
                <a:spcPct val="110000"/>
              </a:lnSpc>
              <a:spcBef>
                <a:spcPct val="0"/>
              </a:spcBef>
              <a:spcAft>
                <a:spcPct val="0"/>
              </a:spcAft>
              <a:buClr>
                <a:srgbClr val="000000"/>
              </a:buClr>
              <a:buSzPts val="2800"/>
              <a:buNone/>
              <a:defRPr/>
            </a:pPr>
            <a:endParaRPr lang="en-US" dirty="0"/>
          </a:p>
          <a:p>
            <a:pPr lvl="1" indent="-406400">
              <a:lnSpc>
                <a:spcPct val="110000"/>
              </a:lnSpc>
              <a:spcBef>
                <a:spcPct val="0"/>
              </a:spcBef>
              <a:spcAft>
                <a:spcPct val="0"/>
              </a:spcAft>
              <a:buClr>
                <a:srgbClr val="000000"/>
              </a:buClr>
              <a:buSzPts val="2800"/>
              <a:defRPr/>
            </a:pPr>
            <a:endParaRPr lang="en-US" dirty="0"/>
          </a:p>
          <a:p>
            <a:pPr lvl="1" indent="-406400">
              <a:lnSpc>
                <a:spcPct val="110000"/>
              </a:lnSpc>
              <a:spcBef>
                <a:spcPct val="0"/>
              </a:spcBef>
              <a:spcAft>
                <a:spcPct val="0"/>
              </a:spcAft>
              <a:buClr>
                <a:srgbClr val="000000"/>
              </a:buClr>
              <a:buSzPts val="2800"/>
              <a:defRPr/>
            </a:pPr>
            <a:endParaRPr lang="en-US"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32569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B4BF1-2AE7-40CF-9A6F-D499DC45992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Transcriptome and Proteome</a:t>
            </a:r>
            <a:endParaRPr lang="en-AU" dirty="0"/>
          </a:p>
        </p:txBody>
      </p:sp>
      <p:sp>
        <p:nvSpPr>
          <p:cNvPr id="7" name="Google Shape;232;g7fe2cbe272_0_58">
            <a:extLst>
              <a:ext uri="{FF2B5EF4-FFF2-40B4-BE49-F238E27FC236}">
                <a16:creationId xmlns:a16="http://schemas.microsoft.com/office/drawing/2014/main" id="{9D1319F0-B5C9-8540-A254-8BD5C827051B}"/>
              </a:ext>
            </a:extLst>
          </p:cNvPr>
          <p:cNvSpPr>
            <a:spLocks noGrp="1" noChangeArrowheads="1"/>
          </p:cNvSpPr>
          <p:nvPr>
            <p:ph type="body" idx="1"/>
          </p:nvPr>
        </p:nvSpPr>
        <p:spPr>
          <a:xfrm>
            <a:off x="355949" y="1524000"/>
            <a:ext cx="8432101" cy="4114800"/>
          </a:xfrm>
        </p:spPr>
        <p:txBody>
          <a:bodyPr/>
          <a:lstStyle/>
          <a:p>
            <a:pPr indent="-406400">
              <a:lnSpc>
                <a:spcPct val="110000"/>
              </a:lnSpc>
              <a:spcBef>
                <a:spcPct val="0"/>
              </a:spcBef>
              <a:spcAft>
                <a:spcPct val="0"/>
              </a:spcAft>
              <a:buClr>
                <a:srgbClr val="000000"/>
              </a:buClr>
              <a:buSzPts val="2800"/>
              <a:defRPr/>
            </a:pPr>
            <a:r>
              <a:rPr lang="en-US" b="1" dirty="0"/>
              <a:t>transcriptome </a:t>
            </a:r>
            <a:r>
              <a:rPr lang="en-US" dirty="0"/>
              <a:t>= the entire complement of transcribed RNAs present at a given moment in the cell</a:t>
            </a:r>
          </a:p>
          <a:p>
            <a:pPr lvl="1" indent="-406400">
              <a:lnSpc>
                <a:spcPct val="110000"/>
              </a:lnSpc>
              <a:spcBef>
                <a:spcPct val="0"/>
              </a:spcBef>
              <a:spcAft>
                <a:spcPct val="0"/>
              </a:spcAft>
              <a:buClr>
                <a:srgbClr val="000000"/>
              </a:buClr>
              <a:buSzPts val="2800"/>
              <a:defRPr/>
            </a:pPr>
            <a:r>
              <a:rPr lang="en-US" b="1" dirty="0"/>
              <a:t>transcriptomics</a:t>
            </a:r>
            <a:r>
              <a:rPr lang="en-US" dirty="0"/>
              <a:t> = the study of transcriptomes</a:t>
            </a:r>
          </a:p>
          <a:p>
            <a:pPr indent="-406400">
              <a:lnSpc>
                <a:spcPct val="110000"/>
              </a:lnSpc>
              <a:spcBef>
                <a:spcPct val="0"/>
              </a:spcBef>
              <a:spcAft>
                <a:spcPct val="0"/>
              </a:spcAft>
              <a:buClr>
                <a:srgbClr val="000000"/>
              </a:buClr>
              <a:buSzPts val="2800"/>
              <a:defRPr/>
            </a:pPr>
            <a:endParaRPr lang="en-US" b="1" dirty="0"/>
          </a:p>
          <a:p>
            <a:pPr indent="-406400">
              <a:lnSpc>
                <a:spcPct val="110000"/>
              </a:lnSpc>
              <a:spcBef>
                <a:spcPct val="0"/>
              </a:spcBef>
              <a:spcAft>
                <a:spcPct val="0"/>
              </a:spcAft>
              <a:buClr>
                <a:srgbClr val="000000"/>
              </a:buClr>
              <a:buSzPts val="2800"/>
              <a:defRPr/>
            </a:pPr>
            <a:r>
              <a:rPr lang="en-US" b="1" dirty="0"/>
              <a:t>proteome </a:t>
            </a:r>
            <a:r>
              <a:rPr lang="en-US" dirty="0"/>
              <a:t>= the entire complement of proteins present at a given moment in a cell </a:t>
            </a:r>
          </a:p>
          <a:p>
            <a:pPr lvl="1" indent="-406400">
              <a:lnSpc>
                <a:spcPct val="110000"/>
              </a:lnSpc>
              <a:spcBef>
                <a:spcPct val="0"/>
              </a:spcBef>
              <a:spcAft>
                <a:spcPct val="0"/>
              </a:spcAft>
              <a:buClr>
                <a:srgbClr val="000000"/>
              </a:buClr>
              <a:buSzPts val="2800"/>
              <a:defRPr/>
            </a:pPr>
            <a:r>
              <a:rPr lang="en-US" b="1" dirty="0"/>
              <a:t>proteomics </a:t>
            </a:r>
            <a:r>
              <a:rPr lang="en-US" dirty="0"/>
              <a:t>= the study of proteomes </a:t>
            </a:r>
            <a:endParaRPr lang="en-US" b="1" dirty="0"/>
          </a:p>
          <a:p>
            <a:pPr marL="508000" lvl="1" indent="0">
              <a:lnSpc>
                <a:spcPct val="110000"/>
              </a:lnSpc>
              <a:spcBef>
                <a:spcPct val="0"/>
              </a:spcBef>
              <a:spcAft>
                <a:spcPct val="0"/>
              </a:spcAft>
              <a:buClr>
                <a:srgbClr val="000000"/>
              </a:buClr>
              <a:buSzPts val="2800"/>
              <a:buNone/>
              <a:defRPr/>
            </a:pPr>
            <a:endParaRPr lang="en-US" dirty="0"/>
          </a:p>
          <a:p>
            <a:pPr lvl="1" indent="-406400">
              <a:lnSpc>
                <a:spcPct val="110000"/>
              </a:lnSpc>
              <a:spcBef>
                <a:spcPct val="0"/>
              </a:spcBef>
              <a:spcAft>
                <a:spcPct val="0"/>
              </a:spcAft>
              <a:buClr>
                <a:srgbClr val="000000"/>
              </a:buClr>
              <a:buSzPts val="2800"/>
              <a:defRPr/>
            </a:pPr>
            <a:endParaRPr lang="en-US" dirty="0"/>
          </a:p>
          <a:p>
            <a:pPr lvl="1" indent="-406400">
              <a:lnSpc>
                <a:spcPct val="110000"/>
              </a:lnSpc>
              <a:spcBef>
                <a:spcPct val="0"/>
              </a:spcBef>
              <a:spcAft>
                <a:spcPct val="0"/>
              </a:spcAft>
              <a:buClr>
                <a:srgbClr val="000000"/>
              </a:buClr>
              <a:buSzPts val="2800"/>
              <a:defRPr/>
            </a:pPr>
            <a:endParaRPr lang="en-US"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40597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7B078-13AB-4ECC-AE1D-C8D3DE81345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Methods for Exploring Protein Function</a:t>
            </a:r>
            <a:endParaRPr lang="en-AU" dirty="0"/>
          </a:p>
        </p:txBody>
      </p:sp>
      <p:pic>
        <p:nvPicPr>
          <p:cNvPr id="3" name="Picture 2" descr="The table lists the following clues and methods to apply. What is a proteins function? Clue. What other proteins of known function have similar sequences? Method. Comparative genomics. Clue. What known sequence motifs does the protein possess? Method. Comparative genomics. Clue. Under what conditions is the gene encoding the protein expressed? Method. R N A sequence. Clue. How much of the protein is present in the cell under different conditions? Method. Mass spectrometry. Clue. Where is the protein located in the cell? Method. Microscopy with fusion proteins and immunofluorescence. Clue. What does the protein interact with? Method. Immunoprecipitation, tandem affinity purification, yeast two-hybrid analysis. Clue. What happens to the cell when the protein is missing or altered? Method. CRISPR, Cas 9, or other mutagenic methods. Clue. What genes, some unknown, are involved in a process? Method. Large-scale screening.">
            <a:extLst>
              <a:ext uri="{FF2B5EF4-FFF2-40B4-BE49-F238E27FC236}">
                <a16:creationId xmlns:a16="http://schemas.microsoft.com/office/drawing/2014/main" id="{C10E080E-63C4-EB4D-8BF4-F8C24B6DD185}"/>
              </a:ext>
            </a:extLst>
          </p:cNvPr>
          <p:cNvPicPr>
            <a:picLocks noChangeAspect="1"/>
          </p:cNvPicPr>
          <p:nvPr/>
        </p:nvPicPr>
        <p:blipFill>
          <a:blip r:embed="rId3"/>
          <a:stretch>
            <a:fillRect/>
          </a:stretch>
        </p:blipFill>
        <p:spPr>
          <a:xfrm>
            <a:off x="2203450" y="1328586"/>
            <a:ext cx="4737100" cy="5388710"/>
          </a:xfrm>
          <a:prstGeom prst="rect">
            <a:avLst/>
          </a:prstGeom>
        </p:spPr>
      </p:pic>
    </p:spTree>
    <p:extLst>
      <p:ext uri="{BB962C8B-B14F-4D97-AF65-F5344CB8AC3E}">
        <p14:creationId xmlns:p14="http://schemas.microsoft.com/office/powerpoint/2010/main" val="25321241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4FD97-C351-4DB3-94DB-CB78C147354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(3 of 9)</a:t>
            </a:r>
            <a:endParaRPr lang="en-AU" sz="2000"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Genomic information is accessible. </a:t>
            </a:r>
            <a:r>
              <a:rPr lang="en-US" sz="2400" dirty="0">
                <a:latin typeface="Arial" panose="020B0604020202020204" pitchFamily="34" charset="0"/>
                <a:cs typeface="Arial" panose="020B0604020202020204" pitchFamily="34" charset="0"/>
              </a:rPr>
              <a:t>Advances in DNA sequencing (Chapter 8) are being matched by new approaches to understanding how chromosomal information is expressed and regulated on a genomic and cellular scale. Important clues to protein function are embedded in the sequences of the genes that encode them. </a:t>
            </a:r>
          </a:p>
          <a:p>
            <a:pPr>
              <a:buNone/>
            </a:pPr>
            <a:endParaRPr lang="en-US" sz="2400" dirty="0"/>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pic>
        <p:nvPicPr>
          <p:cNvPr id="6" name="Google Shape;177;g7fe2cbe272_0_8" descr="Icon P 2&#10;">
            <a:extLst>
              <a:ext uri="{FF2B5EF4-FFF2-40B4-BE49-F238E27FC236}">
                <a16:creationId xmlns:a16="http://schemas.microsoft.com/office/drawing/2014/main" id="{622A4446-83B9-47E3-A679-B0E86648900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86676"/>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73582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FAA98-6FB9-48F4-8ED0-A05B1E9EDF9D}"/>
              </a:ext>
            </a:extLst>
          </p:cNvPr>
          <p:cNvSpPr>
            <a:spLocks noGrp="1"/>
          </p:cNvSpPr>
          <p:nvPr>
            <p:ph type="title"/>
          </p:nvPr>
        </p:nvSpPr>
        <p:spPr/>
        <p:txBody>
          <a:bodyPr/>
          <a:lstStyle/>
          <a:p>
            <a:r>
              <a:rPr lang="en-US" altLang="en-US" sz="3600" dirty="0">
                <a:solidFill>
                  <a:srgbClr val="4E4CB4"/>
                </a:solidFill>
                <a:latin typeface="Arial" panose="020B0604020202020204" pitchFamily="34" charset="0"/>
                <a:cs typeface="Arial" panose="020B0604020202020204" pitchFamily="34" charset="0"/>
              </a:rPr>
              <a:t>Sequence or Structural Relationships Can Suggest Protein Function</a:t>
            </a:r>
            <a:endParaRPr lang="en-AU" sz="36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00050" y="2209165"/>
            <a:ext cx="83439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comparative genomics </a:t>
            </a:r>
            <a:r>
              <a:rPr lang="en-US" sz="2400" dirty="0">
                <a:latin typeface="Arial" panose="020B0604020202020204" pitchFamily="34" charset="0"/>
                <a:cs typeface="Arial" panose="020B0604020202020204" pitchFamily="34" charset="0"/>
              </a:rPr>
              <a:t>= process by which gene functions can be assigned by using genome databases to perform genome comparisons</a:t>
            </a:r>
          </a:p>
          <a:p>
            <a:pPr lvl="1"/>
            <a:r>
              <a:rPr lang="en-US" sz="2400" dirty="0">
                <a:latin typeface="Arial" panose="020B0604020202020204" pitchFamily="34" charset="0"/>
                <a:cs typeface="Arial" panose="020B0604020202020204" pitchFamily="34" charset="0"/>
              </a:rPr>
              <a:t>BLAST (Basic Local Alignment Search Tool) algorithm allows a rapid search of genome databases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genome annotation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converts the sequence of residues into useful information about the location and function of genes and other critical sequences</a:t>
            </a:r>
          </a:p>
          <a:p>
            <a:pPr marL="50800"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433600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AEEA-8030-4904-93CB-D3D33F4DE440}"/>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Genes Can Be Related by Sequence Homologies</a:t>
            </a:r>
            <a:endParaRPr lang="en-AU" dirty="0"/>
          </a:p>
        </p:txBody>
      </p:sp>
      <p:sp>
        <p:nvSpPr>
          <p:cNvPr id="7" name="Google Shape;232;g7fe2cbe272_0_58">
            <a:extLst>
              <a:ext uri="{FF2B5EF4-FFF2-40B4-BE49-F238E27FC236}">
                <a16:creationId xmlns:a16="http://schemas.microsoft.com/office/drawing/2014/main" id="{9D1319F0-B5C9-8540-A254-8BD5C827051B}"/>
              </a:ext>
            </a:extLst>
          </p:cNvPr>
          <p:cNvSpPr>
            <a:spLocks noGrp="1" noChangeArrowheads="1"/>
          </p:cNvSpPr>
          <p:nvPr>
            <p:ph type="body" idx="1"/>
          </p:nvPr>
        </p:nvSpPr>
        <p:spPr>
          <a:xfrm>
            <a:off x="355948" y="1828800"/>
            <a:ext cx="8432101" cy="4114800"/>
          </a:xfrm>
        </p:spPr>
        <p:txBody>
          <a:bodyPr/>
          <a:lstStyle/>
          <a:p>
            <a:pPr indent="-406400">
              <a:lnSpc>
                <a:spcPct val="110000"/>
              </a:lnSpc>
              <a:spcBef>
                <a:spcPct val="0"/>
              </a:spcBef>
              <a:spcAft>
                <a:spcPct val="0"/>
              </a:spcAft>
              <a:buClr>
                <a:srgbClr val="000000"/>
              </a:buClr>
              <a:buSzPts val="2800"/>
              <a:defRPr/>
            </a:pPr>
            <a:r>
              <a:rPr lang="en-US" b="1" dirty="0"/>
              <a:t>orthologs </a:t>
            </a:r>
            <a:r>
              <a:rPr lang="en-US" dirty="0"/>
              <a:t>= genes that occur in different species but have a clear sequence and functional relationship to each other </a:t>
            </a:r>
          </a:p>
          <a:p>
            <a:pPr marL="50800" indent="0">
              <a:lnSpc>
                <a:spcPct val="110000"/>
              </a:lnSpc>
              <a:spcBef>
                <a:spcPct val="0"/>
              </a:spcBef>
              <a:spcAft>
                <a:spcPct val="0"/>
              </a:spcAft>
              <a:buClr>
                <a:srgbClr val="000000"/>
              </a:buClr>
              <a:buSzPts val="2800"/>
              <a:buNone/>
              <a:defRPr/>
            </a:pPr>
            <a:endParaRPr lang="en-US" b="1" dirty="0"/>
          </a:p>
          <a:p>
            <a:pPr indent="-406400">
              <a:lnSpc>
                <a:spcPct val="110000"/>
              </a:lnSpc>
              <a:spcBef>
                <a:spcPct val="0"/>
              </a:spcBef>
              <a:spcAft>
                <a:spcPct val="0"/>
              </a:spcAft>
              <a:buClr>
                <a:srgbClr val="000000"/>
              </a:buClr>
              <a:buSzPts val="2800"/>
              <a:defRPr/>
            </a:pPr>
            <a:r>
              <a:rPr lang="en-US" b="1" dirty="0"/>
              <a:t>paralogs </a:t>
            </a:r>
            <a:r>
              <a:rPr lang="en-US" dirty="0"/>
              <a:t>= genes similarly related to each other within a single species </a:t>
            </a:r>
          </a:p>
          <a:p>
            <a:pPr indent="-406400">
              <a:lnSpc>
                <a:spcPct val="110000"/>
              </a:lnSpc>
              <a:spcBef>
                <a:spcPct val="0"/>
              </a:spcBef>
              <a:spcAft>
                <a:spcPct val="0"/>
              </a:spcAft>
              <a:buClr>
                <a:srgbClr val="000000"/>
              </a:buClr>
              <a:buSzPts val="2800"/>
              <a:defRPr/>
            </a:pPr>
            <a:endParaRPr lang="en-US" dirty="0"/>
          </a:p>
          <a:p>
            <a:pPr lvl="1" indent="-406400">
              <a:lnSpc>
                <a:spcPct val="110000"/>
              </a:lnSpc>
              <a:spcBef>
                <a:spcPct val="0"/>
              </a:spcBef>
              <a:spcAft>
                <a:spcPct val="0"/>
              </a:spcAft>
              <a:buClr>
                <a:srgbClr val="000000"/>
              </a:buClr>
              <a:buSzPts val="2800"/>
              <a:defRPr/>
            </a:pPr>
            <a:endParaRPr lang="en-US" dirty="0"/>
          </a:p>
          <a:p>
            <a:pPr lvl="1" indent="-406400">
              <a:lnSpc>
                <a:spcPct val="110000"/>
              </a:lnSpc>
              <a:spcBef>
                <a:spcPct val="0"/>
              </a:spcBef>
              <a:spcAft>
                <a:spcPct val="0"/>
              </a:spcAft>
              <a:buClr>
                <a:srgbClr val="000000"/>
              </a:buClr>
              <a:buSzPts val="2800"/>
              <a:defRPr/>
            </a:pPr>
            <a:endParaRPr lang="en-US"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05864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6F6F-59CD-46BC-A9BE-A39B368FF1D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Synteny in the Human and Mouse Genomes</a:t>
            </a:r>
            <a:endParaRPr lang="en-AU" dirty="0"/>
          </a:p>
        </p:txBody>
      </p:sp>
      <p:sp>
        <p:nvSpPr>
          <p:cNvPr id="7" name="Google Shape;232;g7fe2cbe272_0_58">
            <a:extLst>
              <a:ext uri="{FF2B5EF4-FFF2-40B4-BE49-F238E27FC236}">
                <a16:creationId xmlns:a16="http://schemas.microsoft.com/office/drawing/2014/main" id="{9D1319F0-B5C9-8540-A254-8BD5C827051B}"/>
              </a:ext>
            </a:extLst>
          </p:cNvPr>
          <p:cNvSpPr>
            <a:spLocks noGrp="1" noChangeArrowheads="1"/>
          </p:cNvSpPr>
          <p:nvPr>
            <p:ph type="body" idx="1"/>
          </p:nvPr>
        </p:nvSpPr>
        <p:spPr>
          <a:xfrm>
            <a:off x="355949" y="1828800"/>
            <a:ext cx="3911251" cy="4114800"/>
          </a:xfrm>
        </p:spPr>
        <p:txBody>
          <a:bodyPr/>
          <a:lstStyle/>
          <a:p>
            <a:pPr indent="-406400">
              <a:lnSpc>
                <a:spcPct val="110000"/>
              </a:lnSpc>
              <a:spcBef>
                <a:spcPct val="0"/>
              </a:spcBef>
              <a:spcAft>
                <a:spcPct val="0"/>
              </a:spcAft>
              <a:buClr>
                <a:srgbClr val="000000"/>
              </a:buClr>
              <a:buSzPts val="2800"/>
              <a:defRPr/>
            </a:pPr>
            <a:r>
              <a:rPr lang="en-US" b="1" dirty="0"/>
              <a:t>synteny </a:t>
            </a:r>
            <a:r>
              <a:rPr lang="en-US" dirty="0"/>
              <a:t>= conserved gene order </a:t>
            </a:r>
          </a:p>
          <a:p>
            <a:pPr lvl="1" indent="-406400">
              <a:lnSpc>
                <a:spcPct val="110000"/>
              </a:lnSpc>
              <a:spcBef>
                <a:spcPct val="0"/>
              </a:spcBef>
              <a:spcAft>
                <a:spcPct val="0"/>
              </a:spcAft>
              <a:buClr>
                <a:srgbClr val="000000"/>
              </a:buClr>
              <a:buSzPts val="2800"/>
              <a:defRPr/>
            </a:pPr>
            <a:r>
              <a:rPr lang="en-US" dirty="0"/>
              <a:t>provides additional evidence for an orthologous relationship between genes at identical locations within the related segments </a:t>
            </a:r>
          </a:p>
          <a:p>
            <a:pPr marL="508000" lvl="1" indent="0">
              <a:lnSpc>
                <a:spcPct val="110000"/>
              </a:lnSpc>
              <a:spcBef>
                <a:spcPct val="0"/>
              </a:spcBef>
              <a:spcAft>
                <a:spcPct val="0"/>
              </a:spcAft>
              <a:buClr>
                <a:srgbClr val="000000"/>
              </a:buClr>
              <a:buSzPts val="2800"/>
              <a:buNone/>
              <a:defRPr/>
            </a:pPr>
            <a:endParaRPr lang="en-US" dirty="0"/>
          </a:p>
          <a:p>
            <a:pPr indent="-406400">
              <a:lnSpc>
                <a:spcPct val="110000"/>
              </a:lnSpc>
              <a:spcBef>
                <a:spcPct val="0"/>
              </a:spcBef>
              <a:spcAft>
                <a:spcPct val="0"/>
              </a:spcAft>
              <a:buClr>
                <a:srgbClr val="000000"/>
              </a:buClr>
              <a:buSzPts val="2800"/>
              <a:defRPr/>
            </a:pPr>
            <a:endParaRPr lang="en-US" dirty="0"/>
          </a:p>
          <a:p>
            <a:pPr lvl="1" indent="-406400">
              <a:lnSpc>
                <a:spcPct val="110000"/>
              </a:lnSpc>
              <a:spcBef>
                <a:spcPct val="0"/>
              </a:spcBef>
              <a:spcAft>
                <a:spcPct val="0"/>
              </a:spcAft>
              <a:buClr>
                <a:srgbClr val="000000"/>
              </a:buClr>
              <a:buSzPts val="2800"/>
              <a:defRPr/>
            </a:pPr>
            <a:endParaRPr lang="en-US" dirty="0"/>
          </a:p>
          <a:p>
            <a:pPr lvl="1" indent="-406400">
              <a:lnSpc>
                <a:spcPct val="110000"/>
              </a:lnSpc>
              <a:spcBef>
                <a:spcPct val="0"/>
              </a:spcBef>
              <a:spcAft>
                <a:spcPct val="0"/>
              </a:spcAft>
              <a:buClr>
                <a:srgbClr val="000000"/>
              </a:buClr>
              <a:buSzPts val="2800"/>
              <a:defRPr/>
            </a:pPr>
            <a:endParaRPr lang="en-US"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pic>
        <p:nvPicPr>
          <p:cNvPr id="3" name="Picture 2" descr="Human chromosome 9 is shown as a vertical strand on the left, and mouse chromosome 2 is shown as a vertical strand on the right. From top to bottom, the genes shown on the human chromosome, which are all italicized and uppercase, are E P B 72, P S M B 7, D N M 1, L M X 1 B, C D K 9, S T X B P 1, A K 1, ad L C N 2. From top to bottom, the genes shown on the mouse chromosome, which are all italicized and lowercase except for the first letter, are E p b 7.2, P s m b 7, D n m, L m x 1 b, C d k 9, S t x b p 1, A k 1, and L c n 2.">
            <a:extLst>
              <a:ext uri="{FF2B5EF4-FFF2-40B4-BE49-F238E27FC236}">
                <a16:creationId xmlns:a16="http://schemas.microsoft.com/office/drawing/2014/main" id="{8AFAE7E3-46A8-6A4E-887C-6401AFF2BAEE}"/>
              </a:ext>
            </a:extLst>
          </p:cNvPr>
          <p:cNvPicPr>
            <a:picLocks noChangeAspect="1"/>
          </p:cNvPicPr>
          <p:nvPr/>
        </p:nvPicPr>
        <p:blipFill>
          <a:blip r:embed="rId3"/>
          <a:stretch>
            <a:fillRect/>
          </a:stretch>
        </p:blipFill>
        <p:spPr>
          <a:xfrm>
            <a:off x="4953000" y="1828800"/>
            <a:ext cx="3657600" cy="4296392"/>
          </a:xfrm>
          <a:prstGeom prst="rect">
            <a:avLst/>
          </a:prstGeom>
        </p:spPr>
      </p:pic>
    </p:spTree>
    <p:extLst>
      <p:ext uri="{BB962C8B-B14F-4D97-AF65-F5344CB8AC3E}">
        <p14:creationId xmlns:p14="http://schemas.microsoft.com/office/powerpoint/2010/main" val="16567077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F2207-6F43-491F-BFF8-8D84E565D0B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(4 of 9)</a:t>
            </a:r>
            <a:endParaRPr lang="en-AU" sz="2000"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Genomic information is accessible. </a:t>
            </a:r>
            <a:r>
              <a:rPr lang="en-US" sz="2400" dirty="0">
                <a:latin typeface="Arial" panose="020B0604020202020204" pitchFamily="34" charset="0"/>
                <a:cs typeface="Arial" panose="020B0604020202020204" pitchFamily="34" charset="0"/>
              </a:rPr>
              <a:t>Advances in DNA sequencing (Chapter 8) are being matched by new approaches to understanding how chromosomal information is expressed and regulated on a genomic and cellular scale. Important clues to protein function are embedded in the sequences of the genes that encode them. </a:t>
            </a:r>
          </a:p>
          <a:p>
            <a:pPr>
              <a:buNone/>
            </a:pPr>
            <a:endParaRPr lang="en-US" sz="2400" dirty="0"/>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pic>
        <p:nvPicPr>
          <p:cNvPr id="6" name="Google Shape;177;g7fe2cbe272_0_8" descr="Icon P 2&#10;">
            <a:extLst>
              <a:ext uri="{FF2B5EF4-FFF2-40B4-BE49-F238E27FC236}">
                <a16:creationId xmlns:a16="http://schemas.microsoft.com/office/drawing/2014/main" id="{5DD505A0-D0DE-4380-847F-2F76C852613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86676"/>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1511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EDE55-E4CC-4AD9-A6CF-1F6D88932328}"/>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Genes Can Be Isolated by DNA Cloning</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82583" y="1828800"/>
            <a:ext cx="817883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i="1" dirty="0">
                <a:latin typeface="Arial" panose="020B0604020202020204" pitchFamily="34" charset="0"/>
                <a:cs typeface="Arial" panose="020B0604020202020204" pitchFamily="34" charset="0"/>
              </a:rPr>
              <a:t>clone</a:t>
            </a:r>
            <a:r>
              <a:rPr lang="en-US" sz="2400" b="1" i="1"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 identical copy </a:t>
            </a:r>
            <a:endParaRPr lang="en-US" sz="2400" b="1" i="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DNA cloning </a:t>
            </a:r>
            <a:r>
              <a:rPr lang="en-US" sz="2400" dirty="0">
                <a:latin typeface="Arial" panose="020B0604020202020204" pitchFamily="34" charset="0"/>
                <a:cs typeface="Arial" panose="020B0604020202020204" pitchFamily="34" charset="0"/>
              </a:rPr>
              <a:t>= selective amplification of a particular gene or DNA segment so that its genetic information may be studied and utilized</a:t>
            </a:r>
          </a:p>
          <a:p>
            <a:endParaRPr lang="en-US" sz="2400" b="1" dirty="0">
              <a:latin typeface="Arial" panose="020B0604020202020204" pitchFamily="34" charset="0"/>
              <a:cs typeface="Arial" panose="020B0604020202020204" pitchFamily="34" charset="0"/>
            </a:endParaRPr>
          </a:p>
          <a:p>
            <a:r>
              <a:rPr lang="en-US" altLang="en-US" sz="2400" b="1" dirty="0">
                <a:latin typeface="Arial" panose="020B0604020202020204" pitchFamily="34" charset="0"/>
                <a:cs typeface="Arial" panose="020B0604020202020204" pitchFamily="34" charset="0"/>
              </a:rPr>
              <a:t>recombinant DNA technology </a:t>
            </a:r>
            <a:r>
              <a:rPr lang="en-US" altLang="en-US" sz="2400" dirty="0">
                <a:latin typeface="Arial" panose="020B0604020202020204" pitchFamily="34" charset="0"/>
                <a:cs typeface="Arial" panose="020B0604020202020204" pitchFamily="34" charset="0"/>
              </a:rPr>
              <a:t>or </a:t>
            </a:r>
            <a:r>
              <a:rPr lang="en-US" altLang="en-US" sz="2400" b="1" dirty="0">
                <a:latin typeface="Arial" panose="020B0604020202020204" pitchFamily="34" charset="0"/>
                <a:cs typeface="Arial" panose="020B0604020202020204" pitchFamily="34" charset="0"/>
              </a:rPr>
              <a:t>genetic engineering </a:t>
            </a:r>
            <a:r>
              <a:rPr lang="en-US" altLang="en-US" sz="2400" dirty="0">
                <a:latin typeface="Arial" panose="020B0604020202020204" pitchFamily="34" charset="0"/>
                <a:cs typeface="Arial" panose="020B0604020202020204" pitchFamily="34" charset="0"/>
              </a:rPr>
              <a:t>=</a:t>
            </a:r>
            <a:r>
              <a:rPr lang="en-US" altLang="en-US" sz="2400" b="1"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the methods used to accomplish DNA cloning and related tasks</a:t>
            </a:r>
            <a:endParaRPr lang="en-US" sz="24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028460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73A03-48FA-4DA1-BAD0-D0D04821A87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Certain Amino Acid Sequences Associate with Structural Motifs</a:t>
            </a:r>
            <a:endParaRPr lang="en-AU" dirty="0"/>
          </a:p>
        </p:txBody>
      </p:sp>
      <p:sp>
        <p:nvSpPr>
          <p:cNvPr id="7" name="Google Shape;232;g7fe2cbe272_0_58">
            <a:extLst>
              <a:ext uri="{FF2B5EF4-FFF2-40B4-BE49-F238E27FC236}">
                <a16:creationId xmlns:a16="http://schemas.microsoft.com/office/drawing/2014/main" id="{9D1319F0-B5C9-8540-A254-8BD5C827051B}"/>
              </a:ext>
            </a:extLst>
          </p:cNvPr>
          <p:cNvSpPr>
            <a:spLocks noGrp="1" noChangeArrowheads="1"/>
          </p:cNvSpPr>
          <p:nvPr>
            <p:ph type="body" idx="1"/>
          </p:nvPr>
        </p:nvSpPr>
        <p:spPr>
          <a:xfrm>
            <a:off x="355949" y="1828800"/>
            <a:ext cx="8254651" cy="4114800"/>
          </a:xfrm>
        </p:spPr>
        <p:txBody>
          <a:bodyPr/>
          <a:lstStyle/>
          <a:p>
            <a:pPr indent="-406400">
              <a:lnSpc>
                <a:spcPct val="110000"/>
              </a:lnSpc>
              <a:spcBef>
                <a:spcPct val="0"/>
              </a:spcBef>
              <a:spcAft>
                <a:spcPct val="0"/>
              </a:spcAft>
              <a:buClr>
                <a:srgbClr val="000000"/>
              </a:buClr>
              <a:buSzPts val="2800"/>
              <a:defRPr/>
            </a:pPr>
            <a:r>
              <a:rPr lang="en-US" dirty="0"/>
              <a:t>structural motifs may help to define molecular function</a:t>
            </a:r>
          </a:p>
          <a:p>
            <a:pPr lvl="1" indent="-406400">
              <a:lnSpc>
                <a:spcPct val="110000"/>
              </a:lnSpc>
              <a:spcBef>
                <a:spcPct val="0"/>
              </a:spcBef>
              <a:spcAft>
                <a:spcPct val="0"/>
              </a:spcAft>
              <a:buClr>
                <a:srgbClr val="000000"/>
              </a:buClr>
              <a:buSzPts val="2800"/>
              <a:defRPr/>
            </a:pPr>
            <a:r>
              <a:rPr lang="en-US" dirty="0"/>
              <a:t>relationships are determined with the aid of computer programs</a:t>
            </a:r>
          </a:p>
          <a:p>
            <a:pPr lvl="1" indent="-406400">
              <a:lnSpc>
                <a:spcPct val="110000"/>
              </a:lnSpc>
              <a:spcBef>
                <a:spcPct val="0"/>
              </a:spcBef>
              <a:spcAft>
                <a:spcPct val="0"/>
              </a:spcAft>
              <a:buClr>
                <a:srgbClr val="000000"/>
              </a:buClr>
              <a:buSzPts val="2800"/>
              <a:defRPr/>
            </a:pPr>
            <a:endParaRPr lang="en-US"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48757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97BB8-86AA-4221-AA98-495E4423CCFD}"/>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When and Where a Protein Is Present in a Cell Can Suggest Protein Function</a:t>
            </a:r>
            <a:endParaRPr lang="en-AU" sz="34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00050" y="2209165"/>
            <a:ext cx="83439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proteins involved in a reaction or process must be present at the specific location and moment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techniques:</a:t>
            </a:r>
          </a:p>
          <a:p>
            <a:pPr lvl="1"/>
            <a:r>
              <a:rPr lang="en-US" sz="2400" dirty="0">
                <a:latin typeface="Arial" panose="020B0604020202020204" pitchFamily="34" charset="0"/>
                <a:cs typeface="Arial" panose="020B0604020202020204" pitchFamily="34" charset="0"/>
              </a:rPr>
              <a:t>RNA-Seq and transcriptomics </a:t>
            </a:r>
          </a:p>
          <a:p>
            <a:pPr lvl="1"/>
            <a:r>
              <a:rPr lang="en-US" sz="2400" dirty="0">
                <a:latin typeface="Arial" panose="020B0604020202020204" pitchFamily="34" charset="0"/>
                <a:cs typeface="Arial" panose="020B0604020202020204" pitchFamily="34" charset="0"/>
              </a:rPr>
              <a:t>cell proteomes and mass spectrometry</a:t>
            </a:r>
          </a:p>
          <a:p>
            <a:pPr lvl="1"/>
            <a:r>
              <a:rPr lang="en-US" sz="2400" dirty="0">
                <a:latin typeface="Arial" panose="020B0604020202020204" pitchFamily="34" charset="0"/>
                <a:cs typeface="Arial" panose="020B0604020202020204" pitchFamily="34" charset="0"/>
              </a:rPr>
              <a:t>fusion proteins and immunofluorescence  </a:t>
            </a: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265514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2B7D6-499A-40B2-9B60-F6CE7CF0813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RNA-Seq and Transcriptomics</a:t>
            </a:r>
            <a:endParaRPr lang="en-AU" dirty="0"/>
          </a:p>
        </p:txBody>
      </p:sp>
      <p:sp>
        <p:nvSpPr>
          <p:cNvPr id="7" name="Google Shape;232;g7fe2cbe272_0_58">
            <a:extLst>
              <a:ext uri="{FF2B5EF4-FFF2-40B4-BE49-F238E27FC236}">
                <a16:creationId xmlns:a16="http://schemas.microsoft.com/office/drawing/2014/main" id="{9D1319F0-B5C9-8540-A254-8BD5C827051B}"/>
              </a:ext>
            </a:extLst>
          </p:cNvPr>
          <p:cNvSpPr>
            <a:spLocks noGrp="1" noChangeArrowheads="1"/>
          </p:cNvSpPr>
          <p:nvPr>
            <p:ph type="body" idx="1"/>
          </p:nvPr>
        </p:nvSpPr>
        <p:spPr>
          <a:xfrm>
            <a:off x="96252" y="1447800"/>
            <a:ext cx="4495800" cy="4637592"/>
          </a:xfrm>
        </p:spPr>
        <p:txBody>
          <a:bodyPr/>
          <a:lstStyle/>
          <a:p>
            <a:pPr indent="-406400">
              <a:lnSpc>
                <a:spcPct val="110000"/>
              </a:lnSpc>
              <a:spcBef>
                <a:spcPct val="0"/>
              </a:spcBef>
              <a:spcAft>
                <a:spcPct val="0"/>
              </a:spcAft>
              <a:buClr>
                <a:srgbClr val="000000"/>
              </a:buClr>
              <a:buSzPts val="2800"/>
              <a:defRPr/>
            </a:pPr>
            <a:r>
              <a:rPr lang="en-US" b="1" dirty="0"/>
              <a:t>RNA-Seq</a:t>
            </a:r>
            <a:r>
              <a:rPr lang="en-US" dirty="0"/>
              <a:t> = method that determines the RNAs that are transcribed from a genome under a given set of conditions</a:t>
            </a:r>
          </a:p>
          <a:p>
            <a:pPr indent="-406400">
              <a:lnSpc>
                <a:spcPct val="110000"/>
              </a:lnSpc>
              <a:spcBef>
                <a:spcPct val="0"/>
              </a:spcBef>
              <a:spcAft>
                <a:spcPct val="0"/>
              </a:spcAft>
              <a:buClr>
                <a:srgbClr val="000000"/>
              </a:buClr>
              <a:buSzPts val="2800"/>
              <a:defRPr/>
            </a:pPr>
            <a:endParaRPr lang="en-US"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r>
              <a:rPr lang="en-US" b="1" dirty="0"/>
              <a:t>single cell RNA-seq (</a:t>
            </a:r>
            <a:r>
              <a:rPr lang="en-US" b="1" dirty="0" err="1"/>
              <a:t>scRNA</a:t>
            </a:r>
            <a:r>
              <a:rPr lang="en-US" b="1" dirty="0"/>
              <a:t>-Seq) </a:t>
            </a:r>
            <a:r>
              <a:rPr lang="en-US" dirty="0"/>
              <a:t>= application of RNA-Seq to a single cell</a:t>
            </a:r>
          </a:p>
          <a:p>
            <a:pPr lvl="1" indent="-406400">
              <a:lnSpc>
                <a:spcPct val="110000"/>
              </a:lnSpc>
              <a:spcBef>
                <a:spcPct val="0"/>
              </a:spcBef>
              <a:spcAft>
                <a:spcPct val="0"/>
              </a:spcAft>
              <a:buClr>
                <a:srgbClr val="000000"/>
              </a:buClr>
              <a:buSzPts val="2800"/>
              <a:defRPr/>
            </a:pPr>
            <a:r>
              <a:rPr lang="en-US" dirty="0"/>
              <a:t>possible due to the high sensitivity of the method </a:t>
            </a:r>
            <a:endParaRPr lang="en-US" b="1"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pic>
        <p:nvPicPr>
          <p:cNvPr id="3" name="Picture 2" descr="A horizontal green strand of R N A is shown with its 5 prime end on the left and its 3 prime end on the right. An arrow pointing down is accompanied by text reading Fragment and prime isolated R N A. Below this, three pieces of horizontal R N A are shown lined up horizontally, all with the 5 prime end on the left and the 3 prime end on the right. Each has a small brown box beneath the right side. Each box has its 5 prime end on the right and an arrow pointing to the left. An arrow pointing down is accompanied by text reading Create R N A-D N A hybrid. Below, the same three pieces of horizontal R N A are shown, but each now has a blue complementary strand of D N A beneath it. The D N A has its 3 prime end on the left and its 5 prime end on the right. An arrow pointing down is accompanied by text reading Create d s D N A. The same three D N A strands are present, but now each one has a complementary D N A strand above it in place of the R N A. An arrow pointing down is accompanied by text reading Ligate to duplex adapters for sequencing. Below, each double stranded piece of D N A now has a small light blue piece extending from the left side of its top strand and bending upward to a 5 prime end, a small light blue piece extending from the left side of its bottom strand and bending downward to a 3 prime end, a small light blue piece extending from the right side of its top strand and bending upward to a 3 prime end, and a small light blue piece extending from the right side of its bottom strand and extending downward to a 5 prime end. An arrow pointing downward is accompanied by text reading Use P C R to amplify for sequencing. Below, three pieces of double stranded D N A are shown lined up horizontally. Each has a dark blue central region with light regions on either side.">
            <a:extLst>
              <a:ext uri="{FF2B5EF4-FFF2-40B4-BE49-F238E27FC236}">
                <a16:creationId xmlns:a16="http://schemas.microsoft.com/office/drawing/2014/main" id="{2DE5F3BD-2EE9-F84C-A34F-0F2050A3280B}"/>
              </a:ext>
            </a:extLst>
          </p:cNvPr>
          <p:cNvPicPr>
            <a:picLocks noChangeAspect="1"/>
          </p:cNvPicPr>
          <p:nvPr/>
        </p:nvPicPr>
        <p:blipFill>
          <a:blip r:embed="rId3"/>
          <a:stretch>
            <a:fillRect/>
          </a:stretch>
        </p:blipFill>
        <p:spPr>
          <a:xfrm>
            <a:off x="4724400" y="1676400"/>
            <a:ext cx="4148682" cy="4408992"/>
          </a:xfrm>
          <a:prstGeom prst="rect">
            <a:avLst/>
          </a:prstGeom>
        </p:spPr>
      </p:pic>
    </p:spTree>
    <p:extLst>
      <p:ext uri="{BB962C8B-B14F-4D97-AF65-F5344CB8AC3E}">
        <p14:creationId xmlns:p14="http://schemas.microsoft.com/office/powerpoint/2010/main" val="30868227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Google Shape;231;g7fe2cbe272_0_58">
            <a:extLst>
              <a:ext uri="{FF2B5EF4-FFF2-40B4-BE49-F238E27FC236}">
                <a16:creationId xmlns:a16="http://schemas.microsoft.com/office/drawing/2014/main" id="{725CCE49-AC22-3E40-A83C-486741E1EC91}"/>
              </a:ext>
            </a:extLst>
          </p:cNvPr>
          <p:cNvSpPr>
            <a:spLocks noGrp="1" noChangeArrowheads="1"/>
          </p:cNvSpPr>
          <p:nvPr>
            <p:ph type="title"/>
          </p:nvPr>
        </p:nvSpPr>
        <p:spPr>
          <a:xfrm>
            <a:off x="-1" y="304800"/>
            <a:ext cx="9144000" cy="1143000"/>
          </a:xfrm>
        </p:spPr>
        <p:txBody>
          <a:bodyPr/>
          <a:lstStyle/>
          <a:p>
            <a:pPr>
              <a:spcBef>
                <a:spcPct val="0"/>
              </a:spcBef>
              <a:spcAft>
                <a:spcPct val="0"/>
              </a:spcAft>
            </a:pPr>
            <a:r>
              <a:rPr lang="en-US" altLang="en-US" dirty="0">
                <a:solidFill>
                  <a:schemeClr val="tx1"/>
                </a:solidFill>
                <a:latin typeface="Arial" panose="020B0604020202020204" pitchFamily="34" charset="0"/>
                <a:cs typeface="Arial" panose="020B0604020202020204" pitchFamily="34" charset="0"/>
              </a:rPr>
              <a:t>Cellular Proteomes and Mass Spectrometry </a:t>
            </a:r>
          </a:p>
        </p:txBody>
      </p:sp>
      <p:sp>
        <p:nvSpPr>
          <p:cNvPr id="7" name="Google Shape;232;g7fe2cbe272_0_58">
            <a:extLst>
              <a:ext uri="{FF2B5EF4-FFF2-40B4-BE49-F238E27FC236}">
                <a16:creationId xmlns:a16="http://schemas.microsoft.com/office/drawing/2014/main" id="{9D1319F0-B5C9-8540-A254-8BD5C827051B}"/>
              </a:ext>
            </a:extLst>
          </p:cNvPr>
          <p:cNvSpPr>
            <a:spLocks noGrp="1" noChangeArrowheads="1"/>
          </p:cNvSpPr>
          <p:nvPr>
            <p:ph type="body" idx="1"/>
          </p:nvPr>
        </p:nvSpPr>
        <p:spPr>
          <a:xfrm>
            <a:off x="314825" y="1828800"/>
            <a:ext cx="8514348" cy="4114800"/>
          </a:xfrm>
        </p:spPr>
        <p:txBody>
          <a:bodyPr/>
          <a:lstStyle/>
          <a:p>
            <a:pPr indent="-406400">
              <a:lnSpc>
                <a:spcPct val="110000"/>
              </a:lnSpc>
              <a:spcBef>
                <a:spcPct val="0"/>
              </a:spcBef>
              <a:spcAft>
                <a:spcPct val="0"/>
              </a:spcAft>
              <a:buClr>
                <a:srgbClr val="000000"/>
              </a:buClr>
              <a:buSzPts val="2800"/>
              <a:defRPr/>
            </a:pPr>
            <a:r>
              <a:rPr lang="en-US" dirty="0"/>
              <a:t>mass spectrometry can accurately catalog and quantify the thousands of proteins present in a typical cell</a:t>
            </a:r>
          </a:p>
          <a:p>
            <a:pPr lvl="1" indent="-406400">
              <a:lnSpc>
                <a:spcPct val="110000"/>
              </a:lnSpc>
              <a:spcBef>
                <a:spcPct val="0"/>
              </a:spcBef>
              <a:spcAft>
                <a:spcPct val="0"/>
              </a:spcAft>
              <a:buClr>
                <a:srgbClr val="000000"/>
              </a:buClr>
              <a:buSzPts val="2800"/>
              <a:defRPr/>
            </a:pPr>
            <a:r>
              <a:rPr lang="en-US" dirty="0"/>
              <a:t>complementary approach to RNA-Seq </a:t>
            </a:r>
          </a:p>
          <a:p>
            <a:pPr lvl="1" indent="-406400">
              <a:lnSpc>
                <a:spcPct val="110000"/>
              </a:lnSpc>
              <a:spcBef>
                <a:spcPct val="0"/>
              </a:spcBef>
              <a:spcAft>
                <a:spcPct val="0"/>
              </a:spcAft>
              <a:buClr>
                <a:srgbClr val="000000"/>
              </a:buClr>
              <a:buSzPts val="2800"/>
              <a:defRPr/>
            </a:pPr>
            <a:r>
              <a:rPr lang="en-US" dirty="0"/>
              <a:t>provides information about how proteins are modified</a:t>
            </a: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61519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3F62E-1151-4816-8F9E-6B231F1D6C9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(5 of 9)</a:t>
            </a:r>
            <a:endParaRPr lang="en-AU" sz="2000"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Genomic information is accessible. </a:t>
            </a:r>
            <a:r>
              <a:rPr lang="en-US" sz="2400" dirty="0">
                <a:latin typeface="Arial" panose="020B0604020202020204" pitchFamily="34" charset="0"/>
                <a:cs typeface="Arial" panose="020B0604020202020204" pitchFamily="34" charset="0"/>
              </a:rPr>
              <a:t>Advances in DNA sequencing (Chapter 8) are being matched by new approaches to understanding how chromosomal information is expressed and regulated on a genomic and cellular scale. Important clues to protein function are embedded in the sequences of the genes that encode them. </a:t>
            </a:r>
          </a:p>
          <a:p>
            <a:pPr>
              <a:buNone/>
            </a:pPr>
            <a:endParaRPr lang="en-US" sz="2400" dirty="0"/>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pic>
        <p:nvPicPr>
          <p:cNvPr id="6" name="Google Shape;177;g7fe2cbe272_0_8" descr="Icon P 2&#10;">
            <a:extLst>
              <a:ext uri="{FF2B5EF4-FFF2-40B4-BE49-F238E27FC236}">
                <a16:creationId xmlns:a16="http://schemas.microsoft.com/office/drawing/2014/main" id="{CA1C99D8-EE2F-41F8-A373-4E774498AD3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86676"/>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05074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44628-AFBD-401F-9DA4-65E8A801681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Fusion Proteins and Immunofluorescence</a:t>
            </a:r>
            <a:endParaRPr lang="en-AU" dirty="0"/>
          </a:p>
        </p:txBody>
      </p:sp>
      <p:sp>
        <p:nvSpPr>
          <p:cNvPr id="7" name="Google Shape;232;g7fe2cbe272_0_58">
            <a:extLst>
              <a:ext uri="{FF2B5EF4-FFF2-40B4-BE49-F238E27FC236}">
                <a16:creationId xmlns:a16="http://schemas.microsoft.com/office/drawing/2014/main" id="{9D1319F0-B5C9-8540-A254-8BD5C827051B}"/>
              </a:ext>
            </a:extLst>
          </p:cNvPr>
          <p:cNvSpPr>
            <a:spLocks noGrp="1" noChangeArrowheads="1"/>
          </p:cNvSpPr>
          <p:nvPr>
            <p:ph type="body" idx="1"/>
          </p:nvPr>
        </p:nvSpPr>
        <p:spPr>
          <a:xfrm>
            <a:off x="342899" y="1905000"/>
            <a:ext cx="8458200" cy="4114800"/>
          </a:xfrm>
        </p:spPr>
        <p:txBody>
          <a:bodyPr/>
          <a:lstStyle/>
          <a:p>
            <a:pPr indent="-406400">
              <a:lnSpc>
                <a:spcPct val="110000"/>
              </a:lnSpc>
              <a:spcBef>
                <a:spcPct val="0"/>
              </a:spcBef>
              <a:spcAft>
                <a:spcPct val="0"/>
              </a:spcAft>
              <a:buClr>
                <a:srgbClr val="000000"/>
              </a:buClr>
              <a:buSzPts val="2800"/>
              <a:defRPr/>
            </a:pPr>
            <a:r>
              <a:rPr lang="en-US" b="1" dirty="0"/>
              <a:t>g</a:t>
            </a:r>
            <a:r>
              <a:rPr lang="en-US" sz="2400" b="1" dirty="0">
                <a:latin typeface="Arial" panose="020B0604020202020204" pitchFamily="34" charset="0"/>
                <a:cs typeface="Arial" panose="020B0604020202020204" pitchFamily="34" charset="0"/>
              </a:rPr>
              <a:t>reen fluorescent protein (GFP) </a:t>
            </a:r>
            <a:r>
              <a:rPr lang="en-US" sz="2400" dirty="0">
                <a:latin typeface="Arial" panose="020B0604020202020204" pitchFamily="34" charset="0"/>
                <a:cs typeface="Arial" panose="020B0604020202020204" pitchFamily="34" charset="0"/>
              </a:rPr>
              <a:t>= jellyfish protein that </a:t>
            </a:r>
            <a:r>
              <a:rPr lang="en-US" dirty="0"/>
              <a:t>serves as a</a:t>
            </a:r>
            <a:r>
              <a:rPr lang="en-US" sz="2400" dirty="0">
                <a:latin typeface="Arial" panose="020B0604020202020204" pitchFamily="34" charset="0"/>
                <a:cs typeface="Arial" panose="020B0604020202020204" pitchFamily="34" charset="0"/>
              </a:rPr>
              <a:t> useful location marker</a:t>
            </a:r>
          </a:p>
          <a:p>
            <a:pPr lvl="1" indent="-406400">
              <a:lnSpc>
                <a:spcPct val="110000"/>
              </a:lnSpc>
              <a:spcBef>
                <a:spcPct val="0"/>
              </a:spcBef>
              <a:spcAft>
                <a:spcPct val="0"/>
              </a:spcAft>
              <a:buClr>
                <a:srgbClr val="000000"/>
              </a:buClr>
              <a:buSzPts val="2800"/>
              <a:defRPr/>
            </a:pPr>
            <a:r>
              <a:rPr lang="en-US" dirty="0"/>
              <a:t>a target gene fused to the GFP gene generates a highly fluorescent fusion protein</a:t>
            </a:r>
          </a:p>
          <a:p>
            <a:pPr lvl="1" indent="-406400">
              <a:lnSpc>
                <a:spcPct val="110000"/>
              </a:lnSpc>
              <a:spcBef>
                <a:spcPct val="0"/>
              </a:spcBef>
              <a:spcAft>
                <a:spcPct val="0"/>
              </a:spcAft>
              <a:buClr>
                <a:srgbClr val="000000"/>
              </a:buClr>
              <a:buSzPts val="2800"/>
              <a:defRPr/>
            </a:pPr>
            <a:r>
              <a:rPr lang="en-US" dirty="0"/>
              <a:t>v</a:t>
            </a:r>
            <a:r>
              <a:rPr lang="en-US" dirty="0">
                <a:latin typeface="Arial" panose="020B0604020202020204" pitchFamily="34" charset="0"/>
                <a:cs typeface="Arial" panose="020B0604020202020204" pitchFamily="34" charset="0"/>
              </a:rPr>
              <a:t>ariants of other colors and characteristics also exist</a:t>
            </a: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14734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2822D-E127-4460-8248-887CB954A43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Green Fluorescent Protein (GFP)</a:t>
            </a:r>
            <a:endParaRPr lang="en-AU" dirty="0"/>
          </a:p>
        </p:txBody>
      </p:sp>
      <p:pic>
        <p:nvPicPr>
          <p:cNvPr id="4" name="Picture 3" descr="A five-part figure, a, b, c, d, and e, shows examples and the structure of green fluorescent protein.">
            <a:extLst>
              <a:ext uri="{FF2B5EF4-FFF2-40B4-BE49-F238E27FC236}">
                <a16:creationId xmlns:a16="http://schemas.microsoft.com/office/drawing/2014/main" id="{26ECDC75-46A6-B544-A55B-2777B611230A}"/>
              </a:ext>
            </a:extLst>
          </p:cNvPr>
          <p:cNvPicPr>
            <a:picLocks noChangeAspect="1"/>
          </p:cNvPicPr>
          <p:nvPr/>
        </p:nvPicPr>
        <p:blipFill>
          <a:blip r:embed="rId3"/>
          <a:stretch>
            <a:fillRect/>
          </a:stretch>
        </p:blipFill>
        <p:spPr>
          <a:xfrm>
            <a:off x="1580693" y="1447800"/>
            <a:ext cx="5982614" cy="5056218"/>
          </a:xfrm>
          <a:prstGeom prst="rect">
            <a:avLst/>
          </a:prstGeom>
        </p:spPr>
      </p:pic>
    </p:spTree>
    <p:extLst>
      <p:ext uri="{BB962C8B-B14F-4D97-AF65-F5344CB8AC3E}">
        <p14:creationId xmlns:p14="http://schemas.microsoft.com/office/powerpoint/2010/main" val="90054189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6D8C2-9852-428F-AE71-9AB1DBD1DF4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Immunofluorescence</a:t>
            </a:r>
            <a:endParaRPr lang="en-AU" dirty="0"/>
          </a:p>
        </p:txBody>
      </p:sp>
      <p:sp>
        <p:nvSpPr>
          <p:cNvPr id="7" name="Google Shape;232;g7fe2cbe272_0_58">
            <a:extLst>
              <a:ext uri="{FF2B5EF4-FFF2-40B4-BE49-F238E27FC236}">
                <a16:creationId xmlns:a16="http://schemas.microsoft.com/office/drawing/2014/main" id="{9D1319F0-B5C9-8540-A254-8BD5C827051B}"/>
              </a:ext>
            </a:extLst>
          </p:cNvPr>
          <p:cNvSpPr>
            <a:spLocks noGrp="1" noChangeArrowheads="1"/>
          </p:cNvSpPr>
          <p:nvPr>
            <p:ph type="body" idx="1"/>
          </p:nvPr>
        </p:nvSpPr>
        <p:spPr>
          <a:xfrm>
            <a:off x="342899" y="1459832"/>
            <a:ext cx="4076701" cy="4636168"/>
          </a:xfrm>
        </p:spPr>
        <p:txBody>
          <a:bodyPr/>
          <a:lstStyle/>
          <a:p>
            <a:pPr indent="-406400">
              <a:lnSpc>
                <a:spcPct val="110000"/>
              </a:lnSpc>
              <a:spcBef>
                <a:spcPct val="0"/>
              </a:spcBef>
              <a:spcAft>
                <a:spcPct val="0"/>
              </a:spcAft>
              <a:buClr>
                <a:srgbClr val="000000"/>
              </a:buClr>
              <a:buSzPts val="2800"/>
              <a:defRPr/>
            </a:pPr>
            <a:r>
              <a:rPr lang="en-US" b="1" dirty="0"/>
              <a:t>immunofluorescence </a:t>
            </a:r>
            <a:r>
              <a:rPr lang="en-US" dirty="0"/>
              <a:t>=</a:t>
            </a:r>
            <a:r>
              <a:rPr lang="en-US" b="1" dirty="0"/>
              <a:t> </a:t>
            </a:r>
            <a:r>
              <a:rPr lang="en-US" dirty="0"/>
              <a:t>alternative approach for visualizing the endogenous protein that involves fixation (and death) of the cell </a:t>
            </a:r>
          </a:p>
          <a:p>
            <a:pPr indent="-406400">
              <a:lnSpc>
                <a:spcPct val="110000"/>
              </a:lnSpc>
              <a:spcBef>
                <a:spcPct val="0"/>
              </a:spcBef>
              <a:spcAft>
                <a:spcPct val="0"/>
              </a:spcAft>
              <a:buClr>
                <a:srgbClr val="000000"/>
              </a:buClr>
              <a:buSzPts val="2800"/>
              <a:defRPr/>
            </a:pPr>
            <a:endParaRPr lang="en-US" b="1" dirty="0"/>
          </a:p>
          <a:p>
            <a:pPr indent="-406400">
              <a:lnSpc>
                <a:spcPct val="110000"/>
              </a:lnSpc>
              <a:spcBef>
                <a:spcPct val="0"/>
              </a:spcBef>
              <a:spcAft>
                <a:spcPct val="0"/>
              </a:spcAft>
              <a:buClr>
                <a:srgbClr val="000000"/>
              </a:buClr>
              <a:buSzPts val="2800"/>
              <a:defRPr/>
            </a:pPr>
            <a:r>
              <a:rPr lang="en-US" b="1" dirty="0"/>
              <a:t>epitope tag </a:t>
            </a:r>
            <a:r>
              <a:rPr lang="en-US" dirty="0"/>
              <a:t>= short protein sequence that is bound tightly by an antibody</a:t>
            </a:r>
            <a:r>
              <a:rPr lang="en-US" b="1" dirty="0"/>
              <a:t> </a:t>
            </a:r>
            <a:endParaRPr lang="en-US"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pic>
        <p:nvPicPr>
          <p:cNvPr id="3" name="Picture 2" descr="Part a shows an irregular oblong protein of interest with three structures bound to its side. Each structure is a Y-shaped primary antibody attached to the protein by the ends of one of the forks of the Y, which have small circular cutouts in them. The base of each Y has two different Y molecules bound, one on each side. These are labeled secondary antibodies, and each is bound to a primary antibody by the end of one fork of the Y, which has a small rectangular protrusion. At the base of each secondary antibody, there are two spheres with lines radiating out in all directions labeled as fluorescent dye. Part b shows four micrographs, each of which contains an oblong shape with colored dots as follows. D N A polymerase Greek letter epsilon: many bright red spots throughout, especially on the left half; all uppercase. P C N A: many bright green spots in a similar pattern to the red spots in the previous image. Uppercase B lowercase r lowercase d uppercase U: many bright blue spots with a similar pattern to the previous frame but with darker regions in between the spots instead of having many small bright spots between the larger spots. Merge of D N A polymerase Greek letter epsilon and all uppercase P C N A: large yellow spots in the same locations as in the images for D N A polymerase Greek letter epsilon and all uppercase P C N A, with many tiny individual green and red spots in between the larger spots, and with one large yellow spot with green spots on its lower half enclosed in a white rectangle.">
            <a:extLst>
              <a:ext uri="{FF2B5EF4-FFF2-40B4-BE49-F238E27FC236}">
                <a16:creationId xmlns:a16="http://schemas.microsoft.com/office/drawing/2014/main" id="{0C20A5C8-8BD3-9D41-8167-19BF65186F7D}"/>
              </a:ext>
            </a:extLst>
          </p:cNvPr>
          <p:cNvPicPr>
            <a:picLocks noChangeAspect="1"/>
          </p:cNvPicPr>
          <p:nvPr/>
        </p:nvPicPr>
        <p:blipFill>
          <a:blip r:embed="rId3"/>
          <a:stretch>
            <a:fillRect/>
          </a:stretch>
        </p:blipFill>
        <p:spPr>
          <a:xfrm>
            <a:off x="4563978" y="1463843"/>
            <a:ext cx="4447419" cy="4407568"/>
          </a:xfrm>
          <a:prstGeom prst="rect">
            <a:avLst/>
          </a:prstGeom>
        </p:spPr>
      </p:pic>
    </p:spTree>
    <p:extLst>
      <p:ext uri="{BB962C8B-B14F-4D97-AF65-F5344CB8AC3E}">
        <p14:creationId xmlns:p14="http://schemas.microsoft.com/office/powerpoint/2010/main" val="13828600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B5A09-5805-43EB-9B1B-D2C437DE940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(6 of 9)</a:t>
            </a:r>
            <a:endParaRPr lang="en-AU" sz="2000"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Genomic information is accessible. </a:t>
            </a:r>
            <a:r>
              <a:rPr lang="en-US" sz="2400" dirty="0">
                <a:latin typeface="Arial" panose="020B0604020202020204" pitchFamily="34" charset="0"/>
                <a:cs typeface="Arial" panose="020B0604020202020204" pitchFamily="34" charset="0"/>
              </a:rPr>
              <a:t>Advances in DNA sequencing (Chapter 8) are being matched by new approaches to understanding how chromosomal information is expressed and regulated on a genomic and cellular scale. Important clues to protein function are embedded in the sequences of the genes that encode them. </a:t>
            </a:r>
          </a:p>
          <a:p>
            <a:pPr>
              <a:buNone/>
            </a:pPr>
            <a:endParaRPr lang="en-US" sz="2400" dirty="0"/>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pic>
        <p:nvPicPr>
          <p:cNvPr id="6" name="Google Shape;177;g7fe2cbe272_0_8" descr="Icon P 2&#10;">
            <a:extLst>
              <a:ext uri="{FF2B5EF4-FFF2-40B4-BE49-F238E27FC236}">
                <a16:creationId xmlns:a16="http://schemas.microsoft.com/office/drawing/2014/main" id="{1C1F8CD4-A830-4BE3-A0A2-8EC29667A1C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86676"/>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18271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BCD95-E421-4921-98B0-B00773851B35}"/>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Knowing What a Protein Interacts with Can Suggest Its Function</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00050" y="2209165"/>
            <a:ext cx="83439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association of a protein of unknown function with one whose function is known can imply a functional relationship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techniques:</a:t>
            </a:r>
          </a:p>
          <a:p>
            <a:pPr lvl="1"/>
            <a:r>
              <a:rPr lang="en-US" sz="2400" dirty="0">
                <a:latin typeface="Arial" panose="020B0604020202020204" pitchFamily="34" charset="0"/>
                <a:cs typeface="Arial" panose="020B0604020202020204" pitchFamily="34" charset="0"/>
              </a:rPr>
              <a:t>purification of protein complexes </a:t>
            </a:r>
          </a:p>
          <a:p>
            <a:pPr lvl="1"/>
            <a:r>
              <a:rPr lang="en-US" sz="2400" dirty="0">
                <a:latin typeface="Arial" panose="020B0604020202020204" pitchFamily="34" charset="0"/>
                <a:cs typeface="Arial" panose="020B0604020202020204" pitchFamily="34" charset="0"/>
              </a:rPr>
              <a:t>yeast two-hybrid analysis </a:t>
            </a: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46727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DE214-A0D6-48E2-AD87-311DBFE22F5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Process of DNA Cloning</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645319" y="1371600"/>
            <a:ext cx="7853362" cy="4114800"/>
          </a:xfrm>
        </p:spPr>
        <p:txBody>
          <a:bodyPr/>
          <a:lstStyle/>
          <a:p>
            <a:pPr indent="-406400">
              <a:lnSpc>
                <a:spcPct val="110000"/>
              </a:lnSpc>
              <a:spcBef>
                <a:spcPct val="0"/>
              </a:spcBef>
              <a:spcAft>
                <a:spcPct val="0"/>
              </a:spcAft>
              <a:buClr>
                <a:srgbClr val="000000"/>
              </a:buClr>
              <a:buSzPts val="2800"/>
              <a:defRPr/>
            </a:pPr>
            <a:r>
              <a:rPr lang="en-US" altLang="en-US" dirty="0"/>
              <a:t>five general processes: </a:t>
            </a:r>
          </a:p>
          <a:p>
            <a:pPr lvl="1" indent="-406400">
              <a:lnSpc>
                <a:spcPct val="110000"/>
              </a:lnSpc>
              <a:spcBef>
                <a:spcPct val="0"/>
              </a:spcBef>
              <a:spcAft>
                <a:spcPct val="0"/>
              </a:spcAft>
              <a:buClr>
                <a:srgbClr val="000000"/>
              </a:buClr>
              <a:buSzPts val="2800"/>
              <a:defRPr/>
            </a:pPr>
            <a:r>
              <a:rPr lang="en-US" dirty="0"/>
              <a:t>obtain the DNA segment to be cloned</a:t>
            </a:r>
          </a:p>
          <a:p>
            <a:pPr lvl="1" indent="-406400">
              <a:lnSpc>
                <a:spcPct val="110000"/>
              </a:lnSpc>
              <a:spcBef>
                <a:spcPct val="0"/>
              </a:spcBef>
              <a:spcAft>
                <a:spcPct val="0"/>
              </a:spcAft>
              <a:buClr>
                <a:srgbClr val="000000"/>
              </a:buClr>
              <a:buSzPts val="2800"/>
              <a:defRPr/>
            </a:pPr>
            <a:r>
              <a:rPr lang="en-US" dirty="0"/>
              <a:t>select a small molecule of DNA capable of autonomous replication</a:t>
            </a:r>
          </a:p>
          <a:p>
            <a:pPr lvl="1" indent="-406400">
              <a:lnSpc>
                <a:spcPct val="110000"/>
              </a:lnSpc>
              <a:spcBef>
                <a:spcPct val="0"/>
              </a:spcBef>
              <a:spcAft>
                <a:spcPct val="0"/>
              </a:spcAft>
              <a:buClr>
                <a:srgbClr val="000000"/>
              </a:buClr>
              <a:buSzPts val="2800"/>
              <a:defRPr/>
            </a:pPr>
            <a:r>
              <a:rPr lang="en-US" dirty="0"/>
              <a:t>join the two DNA fragments covalently</a:t>
            </a:r>
          </a:p>
          <a:p>
            <a:pPr lvl="1" indent="-406400">
              <a:lnSpc>
                <a:spcPct val="110000"/>
              </a:lnSpc>
              <a:spcBef>
                <a:spcPct val="0"/>
              </a:spcBef>
              <a:spcAft>
                <a:spcPct val="0"/>
              </a:spcAft>
              <a:buClr>
                <a:srgbClr val="000000"/>
              </a:buClr>
              <a:buSzPts val="2800"/>
              <a:defRPr/>
            </a:pPr>
            <a:r>
              <a:rPr lang="en-US" dirty="0"/>
              <a:t>move the recombinant DNA from the test tube to the host organism</a:t>
            </a:r>
          </a:p>
          <a:p>
            <a:pPr lvl="1" indent="-406400">
              <a:lnSpc>
                <a:spcPct val="110000"/>
              </a:lnSpc>
              <a:spcBef>
                <a:spcPct val="0"/>
              </a:spcBef>
              <a:spcAft>
                <a:spcPct val="0"/>
              </a:spcAft>
              <a:buClr>
                <a:srgbClr val="000000"/>
              </a:buClr>
              <a:buSzPts val="2800"/>
              <a:defRPr/>
            </a:pPr>
            <a:r>
              <a:rPr lang="en-US" dirty="0"/>
              <a:t>select or identify host cells that contain the recombinant DNA </a:t>
            </a:r>
          </a:p>
          <a:p>
            <a:pPr marL="508000" lvl="1" indent="0">
              <a:lnSpc>
                <a:spcPct val="110000"/>
              </a:lnSpc>
              <a:spcBef>
                <a:spcPct val="0"/>
              </a:spcBef>
              <a:spcAft>
                <a:spcPct val="0"/>
              </a:spcAft>
              <a:buClr>
                <a:srgbClr val="000000"/>
              </a:buClr>
              <a:buSzPts val="2800"/>
              <a:buNone/>
              <a:defRPr/>
            </a:pPr>
            <a:endParaRPr lang="en-US" dirty="0"/>
          </a:p>
          <a:p>
            <a:pPr lvl="1" indent="-406400">
              <a:lnSpc>
                <a:spcPct val="110000"/>
              </a:lnSpc>
              <a:spcBef>
                <a:spcPct val="0"/>
              </a:spcBef>
              <a:spcAft>
                <a:spcPct val="0"/>
              </a:spcAft>
              <a:buClr>
                <a:srgbClr val="000000"/>
              </a:buClr>
              <a:buSzPts val="2800"/>
              <a:defRPr/>
            </a:pPr>
            <a:endParaRPr lang="en-US" dirty="0"/>
          </a:p>
          <a:p>
            <a:pPr lvl="1" indent="-406400">
              <a:lnSpc>
                <a:spcPct val="110000"/>
              </a:lnSpc>
              <a:spcBef>
                <a:spcPct val="0"/>
              </a:spcBef>
              <a:spcAft>
                <a:spcPct val="0"/>
              </a:spcAft>
              <a:buClr>
                <a:srgbClr val="000000"/>
              </a:buClr>
              <a:buSzPts val="2800"/>
              <a:defRPr/>
            </a:pPr>
            <a:endParaRPr lang="en-US"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296700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DCA1D-9488-42FF-9431-633F11E40E6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Purification of Protein Complexes</a:t>
            </a:r>
            <a:endParaRPr lang="en-AU" dirty="0"/>
          </a:p>
        </p:txBody>
      </p:sp>
      <p:sp>
        <p:nvSpPr>
          <p:cNvPr id="7" name="Google Shape;232;g7fe2cbe272_0_58">
            <a:extLst>
              <a:ext uri="{FF2B5EF4-FFF2-40B4-BE49-F238E27FC236}">
                <a16:creationId xmlns:a16="http://schemas.microsoft.com/office/drawing/2014/main" id="{9D1319F0-B5C9-8540-A254-8BD5C827051B}"/>
              </a:ext>
            </a:extLst>
          </p:cNvPr>
          <p:cNvSpPr>
            <a:spLocks noGrp="1" noChangeArrowheads="1"/>
          </p:cNvSpPr>
          <p:nvPr>
            <p:ph type="body" idx="1"/>
          </p:nvPr>
        </p:nvSpPr>
        <p:spPr>
          <a:xfrm>
            <a:off x="297037" y="1403684"/>
            <a:ext cx="4076701" cy="4114800"/>
          </a:xfrm>
        </p:spPr>
        <p:txBody>
          <a:bodyPr/>
          <a:lstStyle/>
          <a:p>
            <a:pPr indent="-406400">
              <a:lnSpc>
                <a:spcPct val="110000"/>
              </a:lnSpc>
              <a:spcBef>
                <a:spcPct val="0"/>
              </a:spcBef>
              <a:spcAft>
                <a:spcPct val="0"/>
              </a:spcAft>
              <a:buClr>
                <a:srgbClr val="000000"/>
              </a:buClr>
              <a:buSzPts val="2800"/>
              <a:defRPr/>
            </a:pPr>
            <a:r>
              <a:rPr lang="en-US" b="1" dirty="0"/>
              <a:t>immunoprecipitation </a:t>
            </a:r>
            <a:r>
              <a:rPr lang="en-US" dirty="0"/>
              <a:t>=</a:t>
            </a:r>
            <a:r>
              <a:rPr lang="en-US" b="1" dirty="0"/>
              <a:t> </a:t>
            </a:r>
            <a:r>
              <a:rPr lang="en-US" dirty="0"/>
              <a:t>process of precipitating a fusion protein (containing the gene of interest and a gene for an epitope tag) by antibodies to the epitope</a:t>
            </a:r>
          </a:p>
          <a:p>
            <a:pPr lvl="1" indent="-406400">
              <a:lnSpc>
                <a:spcPct val="110000"/>
              </a:lnSpc>
              <a:spcBef>
                <a:spcPct val="0"/>
              </a:spcBef>
              <a:spcAft>
                <a:spcPct val="0"/>
              </a:spcAft>
              <a:buClr>
                <a:srgbClr val="000000"/>
              </a:buClr>
              <a:buSzPts val="2800"/>
              <a:defRPr/>
            </a:pPr>
            <a:r>
              <a:rPr lang="en-US" dirty="0"/>
              <a:t>proteins that bind to the tagged protein will also precipitate</a:t>
            </a:r>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pic>
        <p:nvPicPr>
          <p:cNvPr id="4" name="Picture 3" descr="A figure shows how epitope tags are used to study protein-protein interactions.">
            <a:extLst>
              <a:ext uri="{FF2B5EF4-FFF2-40B4-BE49-F238E27FC236}">
                <a16:creationId xmlns:a16="http://schemas.microsoft.com/office/drawing/2014/main" id="{8913242E-1B24-C64B-95EE-5C8C8DDBB62E}"/>
              </a:ext>
            </a:extLst>
          </p:cNvPr>
          <p:cNvPicPr>
            <a:picLocks noChangeAspect="1"/>
          </p:cNvPicPr>
          <p:nvPr/>
        </p:nvPicPr>
        <p:blipFill>
          <a:blip r:embed="rId3"/>
          <a:stretch>
            <a:fillRect/>
          </a:stretch>
        </p:blipFill>
        <p:spPr>
          <a:xfrm>
            <a:off x="5058688" y="1403684"/>
            <a:ext cx="3582249" cy="5134101"/>
          </a:xfrm>
          <a:prstGeom prst="rect">
            <a:avLst/>
          </a:prstGeom>
        </p:spPr>
      </p:pic>
    </p:spTree>
    <p:extLst>
      <p:ext uri="{BB962C8B-B14F-4D97-AF65-F5344CB8AC3E}">
        <p14:creationId xmlns:p14="http://schemas.microsoft.com/office/powerpoint/2010/main" val="14079291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A0680-D3C4-4F0E-BEC8-D09B4117962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Tandem Affinity Purification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(TAP) Tags</a:t>
            </a:r>
            <a:endParaRPr lang="en-AU" dirty="0"/>
          </a:p>
        </p:txBody>
      </p:sp>
      <p:sp>
        <p:nvSpPr>
          <p:cNvPr id="7" name="Google Shape;232;g7fe2cbe272_0_58">
            <a:extLst>
              <a:ext uri="{FF2B5EF4-FFF2-40B4-BE49-F238E27FC236}">
                <a16:creationId xmlns:a16="http://schemas.microsoft.com/office/drawing/2014/main" id="{9D1319F0-B5C9-8540-A254-8BD5C827051B}"/>
              </a:ext>
            </a:extLst>
          </p:cNvPr>
          <p:cNvSpPr>
            <a:spLocks noGrp="1" noChangeArrowheads="1"/>
          </p:cNvSpPr>
          <p:nvPr>
            <p:ph type="body" idx="1"/>
          </p:nvPr>
        </p:nvSpPr>
        <p:spPr>
          <a:xfrm>
            <a:off x="304800" y="1676400"/>
            <a:ext cx="5257800" cy="4572000"/>
          </a:xfrm>
        </p:spPr>
        <p:txBody>
          <a:bodyPr/>
          <a:lstStyle/>
          <a:p>
            <a:pPr indent="-406400">
              <a:lnSpc>
                <a:spcPct val="110000"/>
              </a:lnSpc>
              <a:spcBef>
                <a:spcPct val="0"/>
              </a:spcBef>
              <a:spcAft>
                <a:spcPct val="0"/>
              </a:spcAft>
              <a:buClr>
                <a:srgbClr val="000000"/>
              </a:buClr>
              <a:buSzPts val="2800"/>
              <a:defRPr/>
            </a:pPr>
            <a:r>
              <a:rPr lang="en-US" b="1" dirty="0"/>
              <a:t>tandem affinity purification (TAP) tags </a:t>
            </a:r>
            <a:r>
              <a:rPr lang="en-US" dirty="0"/>
              <a:t>= two consecutive tags that are fused to a target protein to enhance the selectivity of immunoprecipitation</a:t>
            </a:r>
          </a:p>
          <a:p>
            <a:pPr lvl="1" indent="-406400">
              <a:lnSpc>
                <a:spcPct val="110000"/>
              </a:lnSpc>
              <a:spcBef>
                <a:spcPct val="0"/>
              </a:spcBef>
              <a:spcAft>
                <a:spcPct val="0"/>
              </a:spcAft>
              <a:buClr>
                <a:srgbClr val="000000"/>
              </a:buClr>
              <a:buSzPts val="2800"/>
              <a:defRPr/>
            </a:pPr>
            <a:r>
              <a:rPr lang="en-US" dirty="0"/>
              <a:t>first tag (protein A) binds mammalian immunoglobulin G (IgG) </a:t>
            </a:r>
          </a:p>
          <a:p>
            <a:pPr lvl="1" indent="-406400">
              <a:lnSpc>
                <a:spcPct val="110000"/>
              </a:lnSpc>
              <a:spcBef>
                <a:spcPct val="0"/>
              </a:spcBef>
              <a:spcAft>
                <a:spcPct val="0"/>
              </a:spcAft>
              <a:buClr>
                <a:srgbClr val="000000"/>
              </a:buClr>
              <a:buSzPts val="2800"/>
              <a:defRPr/>
            </a:pPr>
            <a:r>
              <a:rPr lang="en-US" dirty="0"/>
              <a:t>second tag (calmodulin-binding peptide) binds calmodulin</a:t>
            </a:r>
          </a:p>
          <a:p>
            <a:pPr lvl="1"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pic>
        <p:nvPicPr>
          <p:cNvPr id="3" name="Picture 2" descr="A figure shows the use of tandem affinity purification tags.">
            <a:extLst>
              <a:ext uri="{FF2B5EF4-FFF2-40B4-BE49-F238E27FC236}">
                <a16:creationId xmlns:a16="http://schemas.microsoft.com/office/drawing/2014/main" id="{4BAAA8B5-DF27-B54D-9B5A-AC2C1DB4FE89}"/>
              </a:ext>
            </a:extLst>
          </p:cNvPr>
          <p:cNvPicPr>
            <a:picLocks noChangeAspect="1"/>
          </p:cNvPicPr>
          <p:nvPr/>
        </p:nvPicPr>
        <p:blipFill>
          <a:blip r:embed="rId3"/>
          <a:stretch>
            <a:fillRect/>
          </a:stretch>
        </p:blipFill>
        <p:spPr>
          <a:xfrm>
            <a:off x="5839669" y="1676400"/>
            <a:ext cx="2587434" cy="4744453"/>
          </a:xfrm>
          <a:prstGeom prst="rect">
            <a:avLst/>
          </a:prstGeom>
        </p:spPr>
      </p:pic>
    </p:spTree>
    <p:extLst>
      <p:ext uri="{BB962C8B-B14F-4D97-AF65-F5344CB8AC3E}">
        <p14:creationId xmlns:p14="http://schemas.microsoft.com/office/powerpoint/2010/main" val="35607628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Google Shape;231;g7fe2cbe272_0_58">
            <a:extLst>
              <a:ext uri="{FF2B5EF4-FFF2-40B4-BE49-F238E27FC236}">
                <a16:creationId xmlns:a16="http://schemas.microsoft.com/office/drawing/2014/main" id="{725CCE49-AC22-3E40-A83C-486741E1EC91}"/>
              </a:ext>
            </a:extLst>
          </p:cNvPr>
          <p:cNvSpPr>
            <a:spLocks noGrp="1" noChangeArrowheads="1"/>
          </p:cNvSpPr>
          <p:nvPr>
            <p:ph type="title"/>
          </p:nvPr>
        </p:nvSpPr>
        <p:spPr>
          <a:xfrm>
            <a:off x="0" y="200526"/>
            <a:ext cx="9144000" cy="1143000"/>
          </a:xfrm>
        </p:spPr>
        <p:txBody>
          <a:bodyPr/>
          <a:lstStyle/>
          <a:p>
            <a:pPr>
              <a:spcBef>
                <a:spcPct val="0"/>
              </a:spcBef>
              <a:spcAft>
                <a:spcPct val="0"/>
              </a:spcAft>
            </a:pPr>
            <a:r>
              <a:rPr lang="en-US" altLang="en-US" dirty="0">
                <a:solidFill>
                  <a:schemeClr val="tx1"/>
                </a:solidFill>
                <a:latin typeface="Arial" panose="020B0604020202020204" pitchFamily="34" charset="0"/>
                <a:cs typeface="Arial" panose="020B0604020202020204" pitchFamily="34" charset="0"/>
              </a:rPr>
              <a:t>Yeast Two-Hybrid Analysis</a:t>
            </a:r>
          </a:p>
        </p:txBody>
      </p:sp>
      <p:sp>
        <p:nvSpPr>
          <p:cNvPr id="7" name="Google Shape;232;g7fe2cbe272_0_58">
            <a:extLst>
              <a:ext uri="{FF2B5EF4-FFF2-40B4-BE49-F238E27FC236}">
                <a16:creationId xmlns:a16="http://schemas.microsoft.com/office/drawing/2014/main" id="{9D1319F0-B5C9-8540-A254-8BD5C827051B}"/>
              </a:ext>
            </a:extLst>
          </p:cNvPr>
          <p:cNvSpPr>
            <a:spLocks noGrp="1" noChangeArrowheads="1"/>
          </p:cNvSpPr>
          <p:nvPr>
            <p:ph type="body" idx="1"/>
          </p:nvPr>
        </p:nvSpPr>
        <p:spPr>
          <a:xfrm>
            <a:off x="762000" y="1343526"/>
            <a:ext cx="4038601" cy="4114800"/>
          </a:xfrm>
        </p:spPr>
        <p:txBody>
          <a:bodyPr/>
          <a:lstStyle/>
          <a:p>
            <a:pPr indent="-406400">
              <a:lnSpc>
                <a:spcPct val="110000"/>
              </a:lnSpc>
              <a:spcBef>
                <a:spcPct val="0"/>
              </a:spcBef>
              <a:spcAft>
                <a:spcPct val="0"/>
              </a:spcAft>
              <a:buClr>
                <a:srgbClr val="000000"/>
              </a:buClr>
              <a:buSzPts val="2800"/>
              <a:defRPr/>
            </a:pPr>
            <a:r>
              <a:rPr lang="en-US" b="1" dirty="0"/>
              <a:t>yeast two-hybrid analysis </a:t>
            </a:r>
            <a:r>
              <a:rPr lang="en-US" dirty="0"/>
              <a:t>= technique that relies on the properties of the Gal4 protein </a:t>
            </a:r>
          </a:p>
          <a:p>
            <a:pPr lvl="1" indent="-406400">
              <a:lnSpc>
                <a:spcPct val="110000"/>
              </a:lnSpc>
              <a:spcBef>
                <a:spcPct val="0"/>
              </a:spcBef>
              <a:spcAft>
                <a:spcPct val="0"/>
              </a:spcAft>
              <a:buClr>
                <a:srgbClr val="000000"/>
              </a:buClr>
              <a:buSzPts val="2800"/>
              <a:defRPr/>
            </a:pPr>
            <a:r>
              <a:rPr lang="en-US" dirty="0"/>
              <a:t>the two domains of Gal4p must be brought together to function correctly</a:t>
            </a:r>
          </a:p>
          <a:p>
            <a:pPr lvl="1" indent="-406400">
              <a:lnSpc>
                <a:spcPct val="110000"/>
              </a:lnSpc>
              <a:spcBef>
                <a:spcPct val="0"/>
              </a:spcBef>
              <a:spcAft>
                <a:spcPct val="0"/>
              </a:spcAft>
              <a:buClr>
                <a:srgbClr val="000000"/>
              </a:buClr>
              <a:buSzPts val="2800"/>
              <a:defRPr/>
            </a:pPr>
            <a:r>
              <a:rPr lang="en-US" dirty="0"/>
              <a:t>probes molecular interactions in vivo</a:t>
            </a:r>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pic>
        <p:nvPicPr>
          <p:cNvPr id="4" name="Picture 3" descr="Part a shows at the top a horizontal strand of D N A with a green segment labeled G a l 4 p binding site on the left and an orange segment labeled reporter gene on the right with a blue segment in between them. A green oval labeled G a l 4 p D N A -binding domain is shown attached to the green segment with a vertical line extending up to a tan structure with a U-shaped cutout labeled protein uppercase X. An arrow points downward and is joined by an arrow showing the addition of a red rectangular protein with a protrusion on its left side, labeled protein uppercase Y, that has a vertical line extending down to a green sphere labeled G a l 4 p activation domain. Beneath this arrow, the same horizontal strand of D N A is shown. The protrusion of protein uppercase Y is fitted into the U-shaped opening of protein uppercase X, and the green sphere representing the G a l 4 p activation domain is attached to the top of a large oblong structure labeled R N A polymerase that has a long horizontal protrusion on the left side beneath a small invagination, from which a small horizontal green strand is emerging. A vertical line on the left side of the blue region, right before the reporter gene, joins to a horizontal arrow pointing to the right labeled, increased transcription. Part b has text on the left reading, yeast strain 1 with G a l 4 p D N A binding domain fusions and text on the right reading, yeast strain 2 with G a l 4 p activation domain fusions. These strains are joined, and an arrow pointing downward has text reading, mate to produce diploid cells, then plate on medium requiring interaction of the binding and activation domains for cell survival. Below, an agar plate is shown with 8 colonies on it. Accompanying text reads, survivors form colonies. An arrow points down to text reading, sequence fusion proteins to identify which proteins are interacting.">
            <a:extLst>
              <a:ext uri="{FF2B5EF4-FFF2-40B4-BE49-F238E27FC236}">
                <a16:creationId xmlns:a16="http://schemas.microsoft.com/office/drawing/2014/main" id="{6157ECA4-DF0A-064E-90AF-265DD79F7ADC}"/>
              </a:ext>
            </a:extLst>
          </p:cNvPr>
          <p:cNvPicPr>
            <a:picLocks noChangeAspect="1"/>
          </p:cNvPicPr>
          <p:nvPr/>
        </p:nvPicPr>
        <p:blipFill>
          <a:blip r:embed="rId3"/>
          <a:stretch>
            <a:fillRect/>
          </a:stretch>
        </p:blipFill>
        <p:spPr>
          <a:xfrm>
            <a:off x="5105400" y="1363579"/>
            <a:ext cx="2747967" cy="5029200"/>
          </a:xfrm>
          <a:prstGeom prst="rect">
            <a:avLst/>
          </a:prstGeom>
        </p:spPr>
      </p:pic>
    </p:spTree>
    <p:extLst>
      <p:ext uri="{BB962C8B-B14F-4D97-AF65-F5344CB8AC3E}">
        <p14:creationId xmlns:p14="http://schemas.microsoft.com/office/powerpoint/2010/main" val="23668645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70F93-8880-41B5-9E8D-4278D16AE1B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(7 of 9)</a:t>
            </a:r>
            <a:endParaRPr lang="en-AU" sz="2000"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Genomic information is accessible. </a:t>
            </a:r>
            <a:r>
              <a:rPr lang="en-US" sz="2400" dirty="0">
                <a:latin typeface="Arial" panose="020B0604020202020204" pitchFamily="34" charset="0"/>
                <a:cs typeface="Arial" panose="020B0604020202020204" pitchFamily="34" charset="0"/>
              </a:rPr>
              <a:t>Advances in DNA sequencing (Chapter 8) are being matched by new approaches to understanding how chromosomal information is expressed and regulated on a genomic and cellular scale. Important clues to protein function are embedded in the sequences of the genes that encode them. </a:t>
            </a:r>
          </a:p>
          <a:p>
            <a:pPr>
              <a:buNone/>
            </a:pPr>
            <a:endParaRPr lang="en-US" sz="2400" dirty="0"/>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pic>
        <p:nvPicPr>
          <p:cNvPr id="6" name="Google Shape;177;g7fe2cbe272_0_8" descr="Icon P 2&#10;">
            <a:extLst>
              <a:ext uri="{FF2B5EF4-FFF2-40B4-BE49-F238E27FC236}">
                <a16:creationId xmlns:a16="http://schemas.microsoft.com/office/drawing/2014/main" id="{692A25BC-1F15-4B6B-BE04-FBA64EBD87A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86676"/>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81805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DC447-DD40-4A45-A788-C0E78CA03E9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(4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Genomic information is malleable. </a:t>
            </a:r>
            <a:r>
              <a:rPr lang="en-US" sz="2400" dirty="0">
                <a:latin typeface="Arial" panose="020B0604020202020204" pitchFamily="34" charset="0"/>
                <a:cs typeface="Arial" panose="020B0604020202020204" pitchFamily="34" charset="0"/>
              </a:rPr>
              <a:t>We can not only elucidate cellular genomic information; we can also change it. That capacity provides a path to altering any aspect of cellular metabolism, structure, or function. </a:t>
            </a:r>
          </a:p>
          <a:p>
            <a:endParaRPr lang="en-US" sz="2400" dirty="0"/>
          </a:p>
        </p:txBody>
      </p:sp>
      <p:pic>
        <p:nvPicPr>
          <p:cNvPr id="6" name="Google Shape;184;g7fe2cbe272_0_35" descr="Icon P 3&#10;">
            <a:extLst>
              <a:ext uri="{FF2B5EF4-FFF2-40B4-BE49-F238E27FC236}">
                <a16:creationId xmlns:a16="http://schemas.microsoft.com/office/drawing/2014/main" id="{9E58A0CE-C754-4608-B481-D780C68AE29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864" y="303879"/>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8360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0C777-E2C4-4480-8D39-DC9565C01CC7}"/>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The Effect of Deleting or Altering a Protein Can Suggest Its Function</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00050" y="2209165"/>
            <a:ext cx="83439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mutating or deleting a gene provides a path to understanding a gene’s function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CRISPR/Cas systems have replaced traditional approaches  </a:t>
            </a:r>
          </a:p>
          <a:p>
            <a:pPr marL="533400" lvl="1"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28760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74BDD-31B7-4A49-84C0-B1FC6655A1D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CRISPR/Cas Systems</a:t>
            </a:r>
            <a:endParaRPr lang="en-AU" dirty="0"/>
          </a:p>
        </p:txBody>
      </p:sp>
      <p:sp>
        <p:nvSpPr>
          <p:cNvPr id="7" name="Google Shape;232;g7fe2cbe272_0_58">
            <a:extLst>
              <a:ext uri="{FF2B5EF4-FFF2-40B4-BE49-F238E27FC236}">
                <a16:creationId xmlns:a16="http://schemas.microsoft.com/office/drawing/2014/main" id="{9D1319F0-B5C9-8540-A254-8BD5C827051B}"/>
              </a:ext>
            </a:extLst>
          </p:cNvPr>
          <p:cNvSpPr>
            <a:spLocks noGrp="1" noChangeArrowheads="1"/>
          </p:cNvSpPr>
          <p:nvPr>
            <p:ph type="body" idx="1"/>
          </p:nvPr>
        </p:nvSpPr>
        <p:spPr>
          <a:xfrm>
            <a:off x="476250" y="1676400"/>
            <a:ext cx="8191500" cy="4114800"/>
          </a:xfrm>
        </p:spPr>
        <p:txBody>
          <a:bodyPr/>
          <a:lstStyle/>
          <a:p>
            <a:pPr indent="-406400">
              <a:lnSpc>
                <a:spcPct val="110000"/>
              </a:lnSpc>
              <a:spcBef>
                <a:spcPct val="0"/>
              </a:spcBef>
              <a:spcAft>
                <a:spcPct val="0"/>
              </a:spcAft>
              <a:buClr>
                <a:srgbClr val="000000"/>
              </a:buClr>
              <a:buSzPts val="2800"/>
              <a:defRPr/>
            </a:pPr>
            <a:r>
              <a:rPr lang="en-US" dirty="0"/>
              <a:t>“CRISPR” stands for </a:t>
            </a:r>
            <a:r>
              <a:rPr lang="en-US" i="1" dirty="0"/>
              <a:t>c</a:t>
            </a:r>
            <a:r>
              <a:rPr lang="en-US" dirty="0"/>
              <a:t>lustered, </a:t>
            </a:r>
            <a:r>
              <a:rPr lang="en-US" i="1" dirty="0"/>
              <a:t>r</a:t>
            </a:r>
            <a:r>
              <a:rPr lang="en-US" dirty="0"/>
              <a:t>egularly </a:t>
            </a:r>
            <a:r>
              <a:rPr lang="en-US" i="1" dirty="0"/>
              <a:t>i</a:t>
            </a:r>
            <a:r>
              <a:rPr lang="en-US" dirty="0"/>
              <a:t>nterspaced </a:t>
            </a:r>
            <a:r>
              <a:rPr lang="en-US" i="1" dirty="0"/>
              <a:t>s</a:t>
            </a:r>
            <a:r>
              <a:rPr lang="en-US" dirty="0"/>
              <a:t>hort </a:t>
            </a:r>
            <a:r>
              <a:rPr lang="en-US" i="1" dirty="0"/>
              <a:t>p</a:t>
            </a:r>
            <a:r>
              <a:rPr lang="en-US" dirty="0"/>
              <a:t>alindromic </a:t>
            </a:r>
            <a:r>
              <a:rPr lang="en-US" i="1" dirty="0"/>
              <a:t>r</a:t>
            </a:r>
            <a:r>
              <a:rPr lang="en-US" dirty="0"/>
              <a:t>epeats </a:t>
            </a:r>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r>
              <a:rPr lang="en-US" dirty="0"/>
              <a:t>CRISPR sequences = regularly spaced short repeats in the bacterial genome, surrounding sequences derived from phage pathogens that previously infected the bacterium </a:t>
            </a:r>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r>
              <a:rPr lang="en-US" dirty="0"/>
              <a:t>Cas protein = nuclease </a:t>
            </a:r>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476656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8A512-97CC-4F7E-92E2-87CA82289073}"/>
              </a:ext>
            </a:extLst>
          </p:cNvPr>
          <p:cNvSpPr>
            <a:spLocks noGrp="1"/>
          </p:cNvSpPr>
          <p:nvPr>
            <p:ph type="title"/>
          </p:nvPr>
        </p:nvSpPr>
        <p:spPr/>
        <p:txBody>
          <a:bodyPr/>
          <a:lstStyle/>
          <a:p>
            <a:r>
              <a:rPr lang="en-US" altLang="en-US" sz="3200" dirty="0">
                <a:solidFill>
                  <a:schemeClr val="tx1"/>
                </a:solidFill>
                <a:latin typeface="Arial" panose="020B0604020202020204" pitchFamily="34" charset="0"/>
                <a:cs typeface="Arial" panose="020B0604020202020204" pitchFamily="34" charset="0"/>
              </a:rPr>
              <a:t>The CRISPR Sequences and Cas Protein Are Components of a Bacterial Immune System</a:t>
            </a:r>
            <a:endParaRPr lang="en-AU" sz="3200" dirty="0"/>
          </a:p>
        </p:txBody>
      </p:sp>
      <p:sp>
        <p:nvSpPr>
          <p:cNvPr id="5" name="Google Shape;232;g7fe2cbe272_0_58">
            <a:extLst>
              <a:ext uri="{FF2B5EF4-FFF2-40B4-BE49-F238E27FC236}">
                <a16:creationId xmlns:a16="http://schemas.microsoft.com/office/drawing/2014/main" id="{559C8A1E-F6A4-4244-A6BF-B1974ACB94E3}"/>
              </a:ext>
            </a:extLst>
          </p:cNvPr>
          <p:cNvSpPr>
            <a:spLocks noGrp="1" noChangeArrowheads="1"/>
          </p:cNvSpPr>
          <p:nvPr>
            <p:ph type="body" idx="1"/>
          </p:nvPr>
        </p:nvSpPr>
        <p:spPr>
          <a:xfrm>
            <a:off x="476250" y="2286000"/>
            <a:ext cx="8191500" cy="4114800"/>
          </a:xfrm>
        </p:spPr>
        <p:txBody>
          <a:bodyPr/>
          <a:lstStyle/>
          <a:p>
            <a:pPr indent="-406400">
              <a:lnSpc>
                <a:spcPct val="110000"/>
              </a:lnSpc>
              <a:spcBef>
                <a:spcPct val="0"/>
              </a:spcBef>
              <a:spcAft>
                <a:spcPct val="0"/>
              </a:spcAft>
              <a:buClr>
                <a:srgbClr val="000000"/>
              </a:buClr>
              <a:buSzPts val="2800"/>
              <a:defRPr/>
            </a:pPr>
            <a:r>
              <a:rPr lang="en-US" dirty="0"/>
              <a:t>components of the CRISPR/Cas complex: </a:t>
            </a:r>
          </a:p>
          <a:p>
            <a:pPr lvl="1" indent="-406400">
              <a:lnSpc>
                <a:spcPct val="110000"/>
              </a:lnSpc>
              <a:spcBef>
                <a:spcPct val="0"/>
              </a:spcBef>
              <a:spcAft>
                <a:spcPct val="0"/>
              </a:spcAft>
              <a:buClr>
                <a:srgbClr val="000000"/>
              </a:buClr>
              <a:buSzPts val="2800"/>
              <a:defRPr/>
            </a:pPr>
            <a:r>
              <a:rPr lang="en-US" b="1" dirty="0"/>
              <a:t>guide RNAs </a:t>
            </a:r>
            <a:r>
              <a:rPr lang="en-US" dirty="0"/>
              <a:t>= transcribed viral spaced sequences that are cleaved</a:t>
            </a:r>
            <a:endParaRPr lang="en-US" b="1" dirty="0"/>
          </a:p>
          <a:p>
            <a:pPr lvl="1" indent="-406400">
              <a:lnSpc>
                <a:spcPct val="110000"/>
              </a:lnSpc>
              <a:spcBef>
                <a:spcPct val="0"/>
              </a:spcBef>
              <a:spcAft>
                <a:spcPct val="0"/>
              </a:spcAft>
              <a:buClr>
                <a:srgbClr val="000000"/>
              </a:buClr>
              <a:buSzPts val="2800"/>
              <a:defRPr/>
            </a:pPr>
            <a:r>
              <a:rPr lang="en-US" b="1" dirty="0"/>
              <a:t>trans-activating CRISPR RNA (</a:t>
            </a:r>
            <a:r>
              <a:rPr lang="en-US" b="1" dirty="0" err="1"/>
              <a:t>tracrRNA</a:t>
            </a:r>
            <a:r>
              <a:rPr lang="en-US" b="1" dirty="0"/>
              <a:t>) </a:t>
            </a:r>
            <a:endParaRPr lang="en-US" dirty="0"/>
          </a:p>
          <a:p>
            <a:pPr lvl="1" indent="-406400">
              <a:lnSpc>
                <a:spcPct val="110000"/>
              </a:lnSpc>
              <a:spcBef>
                <a:spcPct val="0"/>
              </a:spcBef>
              <a:spcAft>
                <a:spcPct val="0"/>
              </a:spcAft>
              <a:buClr>
                <a:srgbClr val="000000"/>
              </a:buClr>
              <a:buSzPts val="2800"/>
              <a:defRPr/>
            </a:pPr>
            <a:r>
              <a:rPr lang="en-US" dirty="0"/>
              <a:t>1+ Cas proteins </a:t>
            </a:r>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r>
              <a:rPr lang="en-US" dirty="0"/>
              <a:t>the complex binds and destroys invading bacteriophage DNA by the Cas protein nuclease activities </a:t>
            </a:r>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endParaRPr lang="en-US" dirty="0"/>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31575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7CC74-6435-43AE-B755-56CAB38B84F7}"/>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(8 of 9)</a:t>
            </a:r>
            <a:endParaRPr lang="en-AU" sz="2000"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Genomic information is accessible. </a:t>
            </a:r>
            <a:r>
              <a:rPr lang="en-US" sz="2400" dirty="0">
                <a:latin typeface="Arial" panose="020B0604020202020204" pitchFamily="34" charset="0"/>
                <a:cs typeface="Arial" panose="020B0604020202020204" pitchFamily="34" charset="0"/>
              </a:rPr>
              <a:t>Advances in DNA sequencing (Chapter 8) are being matched by new approaches to understanding how chromosomal information is expressed and regulated on a genomic and cellular scale. Important clues to protein function are embedded in the sequences of the genes that encode them. </a:t>
            </a:r>
          </a:p>
          <a:p>
            <a:pPr>
              <a:buNone/>
            </a:pPr>
            <a:endParaRPr lang="en-US" sz="2400" dirty="0"/>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pic>
        <p:nvPicPr>
          <p:cNvPr id="6" name="Google Shape;177;g7fe2cbe272_0_8" descr="Icon P 2&#10;">
            <a:extLst>
              <a:ext uri="{FF2B5EF4-FFF2-40B4-BE49-F238E27FC236}">
                <a16:creationId xmlns:a16="http://schemas.microsoft.com/office/drawing/2014/main" id="{043E17FF-45EC-4A3B-AEE6-A38BA3AC5DF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86676"/>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892264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2E9A2-C485-4A2E-A77C-6B07DAF88B3F}"/>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(5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Genomic information is malleable. </a:t>
            </a:r>
            <a:r>
              <a:rPr lang="en-US" sz="2400" dirty="0">
                <a:latin typeface="Arial" panose="020B0604020202020204" pitchFamily="34" charset="0"/>
                <a:cs typeface="Arial" panose="020B0604020202020204" pitchFamily="34" charset="0"/>
              </a:rPr>
              <a:t>We can not only elucidate cellular genomic information; we can also change it. That capacity provides a path to altering any aspect of cellular metabolism, structure, or function. </a:t>
            </a:r>
          </a:p>
          <a:p>
            <a:endParaRPr lang="en-US" sz="2400" dirty="0"/>
          </a:p>
        </p:txBody>
      </p:sp>
      <p:pic>
        <p:nvPicPr>
          <p:cNvPr id="6" name="Google Shape;184;g7fe2cbe272_0_35" descr="Icon P 3&#10;">
            <a:extLst>
              <a:ext uri="{FF2B5EF4-FFF2-40B4-BE49-F238E27FC236}">
                <a16:creationId xmlns:a16="http://schemas.microsoft.com/office/drawing/2014/main" id="{B09B0DF5-DDA5-407B-B0C1-5DF7B354B7E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864" y="303879"/>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0009248"/>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31003</TotalTime>
  <Words>4829</Words>
  <Application>Microsoft Office PowerPoint</Application>
  <PresentationFormat>On-screen Show (4:3)</PresentationFormat>
  <Paragraphs>873</Paragraphs>
  <Slides>124</Slides>
  <Notes>124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124</vt:i4>
      </vt:variant>
    </vt:vector>
  </HeadingPairs>
  <TitlesOfParts>
    <vt:vector size="130" baseType="lpstr">
      <vt:lpstr>ＭＳ Ｐゴシック</vt:lpstr>
      <vt:lpstr>ＭＳ Ｐゴシック</vt:lpstr>
      <vt:lpstr>Arial</vt:lpstr>
      <vt:lpstr>Calibri</vt:lpstr>
      <vt:lpstr>Times</vt:lpstr>
      <vt:lpstr>Blank</vt:lpstr>
      <vt:lpstr>9 DNA-Based Information Technologies</vt:lpstr>
      <vt:lpstr>Principle 1 (1 of 8)</vt:lpstr>
      <vt:lpstr>Principle 2 (1 of 9)</vt:lpstr>
      <vt:lpstr>Principle 3 (1 of 6)</vt:lpstr>
      <vt:lpstr>Genome and Genomics</vt:lpstr>
      <vt:lpstr>9.1    Studying Genes and Their Products</vt:lpstr>
      <vt:lpstr>Principle 1 (2 of 8)</vt:lpstr>
      <vt:lpstr>Genes Can Be Isolated by DNA Cloning</vt:lpstr>
      <vt:lpstr>The Process of DNA Cloning</vt:lpstr>
      <vt:lpstr>The Process of DNA Cloning – Generating a Recombinant Vector</vt:lpstr>
      <vt:lpstr>The Process of DNA Cloning – Introducing DNA into the Organism</vt:lpstr>
      <vt:lpstr>Restriction Endonucleases and DNA Ligases Yield Recombinant DNA</vt:lpstr>
      <vt:lpstr>Principle 1 (3 of 8)</vt:lpstr>
      <vt:lpstr>Restriction Endonucleases</vt:lpstr>
      <vt:lpstr>DNA Ligases</vt:lpstr>
      <vt:lpstr>Types of Restriction Endonucleases</vt:lpstr>
      <vt:lpstr>Restriction Sequences for Some Type II Endonucleases</vt:lpstr>
      <vt:lpstr>Restriction Endonucleases Leave Either Sticky Ends or Blunt Ends</vt:lpstr>
      <vt:lpstr>Principle 2 (2 of 9)</vt:lpstr>
      <vt:lpstr>The DNA Segment to Be Cloned Is Generated By PCR</vt:lpstr>
      <vt:lpstr>Principle 3 (2 of 6)</vt:lpstr>
      <vt:lpstr>PCR-Amplified DNA Can Be Cloned</vt:lpstr>
      <vt:lpstr>A Synthetic DNA Fragment Can Be Inserted Into a Plasmid</vt:lpstr>
      <vt:lpstr>Cloning Vectors Allow Amplification of Inserted DNA Segments</vt:lpstr>
      <vt:lpstr>Plasmids</vt:lpstr>
      <vt:lpstr>The Constructed E. coli Plasmid pBR322</vt:lpstr>
      <vt:lpstr>Bacterial Transformation and Electroporation</vt:lpstr>
      <vt:lpstr>Selectable Markers and Screenable Markers</vt:lpstr>
      <vt:lpstr>Plasmid pBR322 Provides Positive and Negative Selection Markers</vt:lpstr>
      <vt:lpstr>Bacterial Artificial Chromosomes</vt:lpstr>
      <vt:lpstr>The BAC Vector</vt:lpstr>
      <vt:lpstr>Principle 3 (3 of 6)</vt:lpstr>
      <vt:lpstr>Yeast Artificial Chromosomes</vt:lpstr>
      <vt:lpstr>Construction of a Yeast Artificial Chromosome (YAC)</vt:lpstr>
      <vt:lpstr>Shuttle Vectors</vt:lpstr>
      <vt:lpstr>The YAC Vector</vt:lpstr>
      <vt:lpstr>Pulsed Field Gel Electrophoresis</vt:lpstr>
      <vt:lpstr>The Stability of YAC Clones</vt:lpstr>
      <vt:lpstr>Principle 1 (4 of 8)</vt:lpstr>
      <vt:lpstr>Cloned Genes Can Be Expressed to Amplify Protein Production</vt:lpstr>
      <vt:lpstr>Expressing a Eukaryotic Protein in a Bacterium</vt:lpstr>
      <vt:lpstr>DNA Sequences in a Typical E. coli Expression Vector</vt:lpstr>
      <vt:lpstr>Many Different Systems Are Used to Express Recombinant Proteins</vt:lpstr>
      <vt:lpstr>Bacteria</vt:lpstr>
      <vt:lpstr>Advantages of Using Bacterial  Hosts</vt:lpstr>
      <vt:lpstr>Disadvantages of Using Bacterial  Hosts</vt:lpstr>
      <vt:lpstr>Transcription from the Lac  Promoter</vt:lpstr>
      <vt:lpstr>Transcription from the Bacteriophage T7 Promoter and RNA Polymerase</vt:lpstr>
      <vt:lpstr>Yeast</vt:lpstr>
      <vt:lpstr>Advantages of Using Yeast  Hosts</vt:lpstr>
      <vt:lpstr>Disadvantages of Using Yeast  Hosts</vt:lpstr>
      <vt:lpstr>Insects and Insect Viruses</vt:lpstr>
      <vt:lpstr>Recombinant Bacmids Are Transfected into Insect Cells</vt:lpstr>
      <vt:lpstr>Cloning with Baculoviruses</vt:lpstr>
      <vt:lpstr>Advantages and Disadvantages of Using Bacmid Systems</vt:lpstr>
      <vt:lpstr>Mammalian Cells in Culture</vt:lpstr>
      <vt:lpstr>Principle 1 (5 of 8)</vt:lpstr>
      <vt:lpstr>Alteration of Cloned Genes Produces Altered Proteins</vt:lpstr>
      <vt:lpstr>Oligonucleotide-Directed Mutagenesis</vt:lpstr>
      <vt:lpstr>Mutagenesis of the Bacterial recA Gene</vt:lpstr>
      <vt:lpstr>Additional Gene Changes</vt:lpstr>
      <vt:lpstr>Terminal Tags Provide Handles for Affinity Purification</vt:lpstr>
      <vt:lpstr>Use of Tagged Proteins in Protein Purification</vt:lpstr>
      <vt:lpstr>Principle 1 (6 of 8)</vt:lpstr>
      <vt:lpstr>The Polymerase Chain Reaction Offers Many Options for Cloning Experiments</vt:lpstr>
      <vt:lpstr>Reverse Transcriptase PCR  (RT-PCR)</vt:lpstr>
      <vt:lpstr>Quantitative PCR (qPCR)</vt:lpstr>
      <vt:lpstr>DNA Libraries Are Specialized Catalogs of Genetic Information</vt:lpstr>
      <vt:lpstr>Building a cDNA Library from mRNA</vt:lpstr>
      <vt:lpstr>Combinatorial Gene Libraries</vt:lpstr>
      <vt:lpstr>9.2    Exploring Protein Function on the Scale of Cells or Whole Organisms</vt:lpstr>
      <vt:lpstr>The Three Levels of Protein  Function</vt:lpstr>
      <vt:lpstr>The Transcriptome and Proteome</vt:lpstr>
      <vt:lpstr>Methods for Exploring Protein Function</vt:lpstr>
      <vt:lpstr>Principle 2 (3 of 9)</vt:lpstr>
      <vt:lpstr>Sequence or Structural Relationships Can Suggest Protein Function</vt:lpstr>
      <vt:lpstr>Genes Can Be Related by Sequence Homologies</vt:lpstr>
      <vt:lpstr>Synteny in the Human and Mouse Genomes</vt:lpstr>
      <vt:lpstr>Principle 2 (4 of 9)</vt:lpstr>
      <vt:lpstr>Certain Amino Acid Sequences Associate with Structural Motifs</vt:lpstr>
      <vt:lpstr>When and Where a Protein Is Present in a Cell Can Suggest Protein Function</vt:lpstr>
      <vt:lpstr>RNA-Seq and Transcriptomics</vt:lpstr>
      <vt:lpstr>Cellular Proteomes and Mass Spectrometry </vt:lpstr>
      <vt:lpstr>Principle 2 (5 of 9)</vt:lpstr>
      <vt:lpstr>Fusion Proteins and Immunofluorescence</vt:lpstr>
      <vt:lpstr>Green Fluorescent Protein (GFP)</vt:lpstr>
      <vt:lpstr>Immunofluorescence</vt:lpstr>
      <vt:lpstr>Principle 2 (6 of 9)</vt:lpstr>
      <vt:lpstr>Knowing What a Protein Interacts with Can Suggest Its Function</vt:lpstr>
      <vt:lpstr>Purification of Protein Complexes</vt:lpstr>
      <vt:lpstr>Tandem Affinity Purification  (TAP) Tags</vt:lpstr>
      <vt:lpstr>Yeast Two-Hybrid Analysis</vt:lpstr>
      <vt:lpstr>Principle 2 (7 of 9)</vt:lpstr>
      <vt:lpstr>Principle 3 (4 of 6)</vt:lpstr>
      <vt:lpstr>The Effect of Deleting or Altering a Protein Can Suggest Its Function</vt:lpstr>
      <vt:lpstr>CRISPR/Cas Systems</vt:lpstr>
      <vt:lpstr>The CRISPR Sequences and Cas Protein Are Components of a Bacterial Immune System</vt:lpstr>
      <vt:lpstr>Principle 2 (8 of 9)</vt:lpstr>
      <vt:lpstr>Principle 3 (5 of 6)</vt:lpstr>
      <vt:lpstr>Current CRISPR Technology</vt:lpstr>
      <vt:lpstr>Cas9 Protein</vt:lpstr>
      <vt:lpstr>Single Guide RNA (sgRNA)</vt:lpstr>
      <vt:lpstr>The CRISPR/Cas9 System</vt:lpstr>
      <vt:lpstr>Principle 2 (9 of 9)</vt:lpstr>
      <vt:lpstr>Many Proteins Are Still Undiscovered</vt:lpstr>
      <vt:lpstr>Use of CRISPR/Cas9 in High-Throughput Screening</vt:lpstr>
      <vt:lpstr>9.3    Genomics and the Human Story</vt:lpstr>
      <vt:lpstr>The Human Genome Contains Many Types of Sequences</vt:lpstr>
      <vt:lpstr>A Snapshot of the Human Genome</vt:lpstr>
      <vt:lpstr>Principle 1 (7 of 8)</vt:lpstr>
      <vt:lpstr>The ENCODE Initiative</vt:lpstr>
      <vt:lpstr>Repeats in the Human Genome</vt:lpstr>
      <vt:lpstr>Gene Alterations Define Humanity</vt:lpstr>
      <vt:lpstr>Defining Haplotypes</vt:lpstr>
      <vt:lpstr>Genome Sequencing Informs Us about Our Humanity</vt:lpstr>
      <vt:lpstr>Determining Sequence Alternations Unique to One Ancestral Line</vt:lpstr>
      <vt:lpstr>A Variety of RNA-Coding Genes Show Evidence of Accelerated Evolution</vt:lpstr>
      <vt:lpstr>Principle 1 (8 of 8)</vt:lpstr>
      <vt:lpstr>Genome Comparisons Help Locate Genes Involved in Disease</vt:lpstr>
      <vt:lpstr>Linkage Analysis in the Discovery of Disease Genes</vt:lpstr>
      <vt:lpstr>Genome Sequences Inform Us about Our Past and Provide Opportunities for the Future</vt:lpstr>
      <vt:lpstr>The Paths of Human Migrations</vt:lpstr>
      <vt:lpstr>Principle 3 (6 of 6)</vt:lpstr>
      <vt:lpstr>The Medical Promise of Personal Genome Sequences</vt:lpstr>
    </vt:vector>
  </TitlesOfParts>
  <Company>UCSB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Enzymes: Principles of Catalysis</dc:title>
  <dc:subject>Biochemistry</dc:subject>
  <dc:creator>Dr. Kalju Kahn</dc:creator>
  <dc:description>Slides for Lehninger Textbook</dc:description>
  <cp:lastModifiedBy>Hernandez, Angelica</cp:lastModifiedBy>
  <cp:revision>556</cp:revision>
  <cp:lastPrinted>2020-09-26T21:29:29Z</cp:lastPrinted>
  <dcterms:created xsi:type="dcterms:W3CDTF">2003-08-27T01:54:28Z</dcterms:created>
  <dcterms:modified xsi:type="dcterms:W3CDTF">2021-02-18T18:11:02Z</dcterms:modified>
</cp:coreProperties>
</file>