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1"/>
  </p:notesMasterIdLst>
  <p:handoutMasterIdLst>
    <p:handoutMasterId r:id="rId82"/>
  </p:handoutMasterIdLst>
  <p:sldIdLst>
    <p:sldId id="2752" r:id="rId2"/>
    <p:sldId id="412" r:id="rId3"/>
    <p:sldId id="420" r:id="rId4"/>
    <p:sldId id="421" r:id="rId5"/>
    <p:sldId id="1536" r:id="rId6"/>
    <p:sldId id="425" r:id="rId7"/>
    <p:sldId id="2363" r:id="rId8"/>
    <p:sldId id="424" r:id="rId9"/>
    <p:sldId id="1933" r:id="rId10"/>
    <p:sldId id="2367" r:id="rId11"/>
    <p:sldId id="2368" r:id="rId12"/>
    <p:sldId id="2369" r:id="rId13"/>
    <p:sldId id="2375" r:id="rId14"/>
    <p:sldId id="2377" r:id="rId15"/>
    <p:sldId id="2381" r:id="rId16"/>
    <p:sldId id="2378" r:id="rId17"/>
    <p:sldId id="2383" r:id="rId18"/>
    <p:sldId id="2386" r:id="rId19"/>
    <p:sldId id="2384" r:id="rId20"/>
    <p:sldId id="2387" r:id="rId21"/>
    <p:sldId id="2388" r:id="rId22"/>
    <p:sldId id="2389" r:id="rId23"/>
    <p:sldId id="2390" r:id="rId24"/>
    <p:sldId id="2391" r:id="rId25"/>
    <p:sldId id="2392" r:id="rId26"/>
    <p:sldId id="2393" r:id="rId27"/>
    <p:sldId id="2394" r:id="rId28"/>
    <p:sldId id="2395" r:id="rId29"/>
    <p:sldId id="2397" r:id="rId30"/>
    <p:sldId id="2398" r:id="rId31"/>
    <p:sldId id="2399" r:id="rId32"/>
    <p:sldId id="2416" r:id="rId33"/>
    <p:sldId id="2401" r:id="rId34"/>
    <p:sldId id="2402" r:id="rId35"/>
    <p:sldId id="2403" r:id="rId36"/>
    <p:sldId id="2404" r:id="rId37"/>
    <p:sldId id="2405" r:id="rId38"/>
    <p:sldId id="2406" r:id="rId39"/>
    <p:sldId id="2407" r:id="rId40"/>
    <p:sldId id="2408" r:id="rId41"/>
    <p:sldId id="2409" r:id="rId42"/>
    <p:sldId id="2410" r:id="rId43"/>
    <p:sldId id="2411" r:id="rId44"/>
    <p:sldId id="2412" r:id="rId45"/>
    <p:sldId id="2413" r:id="rId46"/>
    <p:sldId id="2364" r:id="rId47"/>
    <p:sldId id="2415" r:id="rId48"/>
    <p:sldId id="2417" r:id="rId49"/>
    <p:sldId id="2418" r:id="rId50"/>
    <p:sldId id="2419" r:id="rId51"/>
    <p:sldId id="2420" r:id="rId52"/>
    <p:sldId id="2421" r:id="rId53"/>
    <p:sldId id="2422" r:id="rId54"/>
    <p:sldId id="2423" r:id="rId55"/>
    <p:sldId id="2424" r:id="rId56"/>
    <p:sldId id="2433" r:id="rId57"/>
    <p:sldId id="2438" r:id="rId58"/>
    <p:sldId id="2365" r:id="rId59"/>
    <p:sldId id="2456" r:id="rId60"/>
    <p:sldId id="2458" r:id="rId61"/>
    <p:sldId id="2459" r:id="rId62"/>
    <p:sldId id="2460" r:id="rId63"/>
    <p:sldId id="2461" r:id="rId64"/>
    <p:sldId id="2462" r:id="rId65"/>
    <p:sldId id="2466" r:id="rId66"/>
    <p:sldId id="2469" r:id="rId67"/>
    <p:sldId id="2471" r:id="rId68"/>
    <p:sldId id="2492" r:id="rId69"/>
    <p:sldId id="2506" r:id="rId70"/>
    <p:sldId id="2493" r:id="rId71"/>
    <p:sldId id="2495" r:id="rId72"/>
    <p:sldId id="2508" r:id="rId73"/>
    <p:sldId id="2510" r:id="rId74"/>
    <p:sldId id="2521" r:id="rId75"/>
    <p:sldId id="2523" r:id="rId76"/>
    <p:sldId id="2524" r:id="rId77"/>
    <p:sldId id="2526" r:id="rId78"/>
    <p:sldId id="2525" r:id="rId79"/>
    <p:sldId id="2527" r:id="rId80"/>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y Doolin" initials="TD" lastIdx="329" clrIdx="0"/>
  <p:cmAuthor id="2" name="Microsoft Office User" initials="MOU" lastIdx="30" clrIdx="1">
    <p:extLst>
      <p:ext uri="{19B8F6BF-5375-455C-9EA6-DF929625EA0E}">
        <p15:presenceInfo xmlns:p15="http://schemas.microsoft.com/office/powerpoint/2012/main" userId="Microsoft Office User" providerId="None"/>
      </p:ext>
    </p:extLst>
  </p:cmAuthor>
  <p:cmAuthor id="3" name="Simmons, Elizabeth" initials="SE" lastIdx="9" clrIdx="2">
    <p:extLst>
      <p:ext uri="{19B8F6BF-5375-455C-9EA6-DF929625EA0E}">
        <p15:presenceInfo xmlns:p15="http://schemas.microsoft.com/office/powerpoint/2012/main" userId="S-1-5-21-4250845945-3731851581-3800177176-457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4652"/>
    <a:srgbClr val="4E4CB4"/>
    <a:srgbClr val="145C76"/>
    <a:srgbClr val="005F6A"/>
    <a:srgbClr val="D0E7D2"/>
    <a:srgbClr val="B7DBDE"/>
    <a:srgbClr val="FFE599"/>
    <a:srgbClr val="674EA7"/>
    <a:srgbClr val="3946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759" autoAdjust="0"/>
    <p:restoredTop sz="86968" autoAdjust="0"/>
  </p:normalViewPr>
  <p:slideViewPr>
    <p:cSldViewPr>
      <p:cViewPr varScale="1">
        <p:scale>
          <a:sx n="86" d="100"/>
          <a:sy n="86" d="100"/>
        </p:scale>
        <p:origin x="558" y="78"/>
      </p:cViewPr>
      <p:guideLst>
        <p:guide orient="horz" pos="2160"/>
        <p:guide pos="2880"/>
      </p:guideLst>
    </p:cSldViewPr>
  </p:slideViewPr>
  <p:outlineViewPr>
    <p:cViewPr>
      <p:scale>
        <a:sx n="33" d="100"/>
        <a:sy n="33" d="100"/>
      </p:scale>
      <p:origin x="0" y="-24152"/>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handoutMaster" Target="handoutMasters/handout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38BF81D-2FA2-8549-B87B-7FD386D1E644}"/>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39" name="Rectangle 3">
            <a:extLst>
              <a:ext uri="{FF2B5EF4-FFF2-40B4-BE49-F238E27FC236}">
                <a16:creationId xmlns:a16="http://schemas.microsoft.com/office/drawing/2014/main" id="{B4F352C1-379F-504F-B111-34F8A845852B}"/>
              </a:ext>
            </a:extLst>
          </p:cNvPr>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a:latin typeface="Times" charset="0"/>
                <a:ea typeface="ＭＳ Ｐゴシック" charset="-128"/>
                <a:cs typeface="+mn-cs"/>
              </a:defRPr>
            </a:lvl1pPr>
          </a:lstStyle>
          <a:p>
            <a:pPr>
              <a:defRPr/>
            </a:pPr>
            <a:endParaRPr lang="en-US"/>
          </a:p>
        </p:txBody>
      </p:sp>
      <p:sp>
        <p:nvSpPr>
          <p:cNvPr id="65540" name="Rectangle 4">
            <a:extLst>
              <a:ext uri="{FF2B5EF4-FFF2-40B4-BE49-F238E27FC236}">
                <a16:creationId xmlns:a16="http://schemas.microsoft.com/office/drawing/2014/main" id="{2CBC297F-FA43-6B45-8009-1CB6DC7779E2}"/>
              </a:ext>
            </a:extLst>
          </p:cNvPr>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41" name="Rectangle 5">
            <a:extLst>
              <a:ext uri="{FF2B5EF4-FFF2-40B4-BE49-F238E27FC236}">
                <a16:creationId xmlns:a16="http://schemas.microsoft.com/office/drawing/2014/main" id="{D2717F75-F0FF-AD46-8DD4-3B4D56302146}"/>
              </a:ext>
            </a:extLst>
          </p:cNvPr>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300"/>
            </a:lvl1pPr>
          </a:lstStyle>
          <a:p>
            <a:pPr>
              <a:defRPr/>
            </a:pPr>
            <a:fld id="{A54D081D-049F-FB4C-A36C-006009BCCC8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607CF18-7593-D448-84E6-8B8A1D8ECD53}"/>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5" name="Rectangle 3">
            <a:extLst>
              <a:ext uri="{FF2B5EF4-FFF2-40B4-BE49-F238E27FC236}">
                <a16:creationId xmlns:a16="http://schemas.microsoft.com/office/drawing/2014/main" id="{BC9C3BA6-329A-8C40-A388-5EA5A60878E4}"/>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cs typeface="+mn-cs"/>
              </a:defRPr>
            </a:lvl1pPr>
          </a:lstStyle>
          <a:p>
            <a:pPr>
              <a:defRPr/>
            </a:pPr>
            <a:endParaRPr lang="en-US"/>
          </a:p>
        </p:txBody>
      </p:sp>
      <p:sp>
        <p:nvSpPr>
          <p:cNvPr id="15364" name="Rectangle 4">
            <a:extLst>
              <a:ext uri="{FF2B5EF4-FFF2-40B4-BE49-F238E27FC236}">
                <a16:creationId xmlns:a16="http://schemas.microsoft.com/office/drawing/2014/main" id="{1C63DD96-B755-C946-BB9C-304BCE51B61E}"/>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7" name="Rectangle 5">
            <a:extLst>
              <a:ext uri="{FF2B5EF4-FFF2-40B4-BE49-F238E27FC236}">
                <a16:creationId xmlns:a16="http://schemas.microsoft.com/office/drawing/2014/main" id="{2A3DB789-F3E9-7A4E-B941-2DA5AAEB4AF8}"/>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a:extLst>
              <a:ext uri="{FF2B5EF4-FFF2-40B4-BE49-F238E27FC236}">
                <a16:creationId xmlns:a16="http://schemas.microsoft.com/office/drawing/2014/main" id="{40762B99-C9F7-5740-91C6-6ECA98647351}"/>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9" name="Rectangle 7">
            <a:extLst>
              <a:ext uri="{FF2B5EF4-FFF2-40B4-BE49-F238E27FC236}">
                <a16:creationId xmlns:a16="http://schemas.microsoft.com/office/drawing/2014/main" id="{3C755F2D-99B3-7B4B-B2D5-079E9676E116}"/>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DBACB36-0955-CA45-ADAD-192CA336DEA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156;p1:notes">
            <a:extLst>
              <a:ext uri="{FF2B5EF4-FFF2-40B4-BE49-F238E27FC236}">
                <a16:creationId xmlns:a16="http://schemas.microsoft.com/office/drawing/2014/main" id="{D96DE23D-D382-D348-8F3A-66FBA487F4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18434" name="Google Shape;157;p1:notes">
            <a:extLst>
              <a:ext uri="{FF2B5EF4-FFF2-40B4-BE49-F238E27FC236}">
                <a16:creationId xmlns:a16="http://schemas.microsoft.com/office/drawing/2014/main" id="{EF9FE5BF-35D7-A24D-8E2C-3B6DC3D638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72261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15711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33855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10390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511934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34992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90702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056995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53382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05808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388429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213644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894579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249389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877805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68879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209504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299432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588898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56246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361860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927661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246779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442286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392465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745959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929471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137398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508399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09126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670585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816259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336876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302108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44044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575892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46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753370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998734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325926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70570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568155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806573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441226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530424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356091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013826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032852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378425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481505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58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544884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14503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0591058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083355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596144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924994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336305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788555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1017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548172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135114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943461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87384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6149092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074903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4141729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8420973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3576518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349467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9211965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9279464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8634264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1944798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53282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8</a:t>
            </a:fld>
            <a:endParaRPr lang="en-US" altLang="en-US" sz="1400">
              <a:latin typeface="Arial" panose="020B0604020202020204" pitchFamily="34" charset="0"/>
              <a:sym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44604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dirty="0"/>
              <a:t>Click to edit Master subtitle style</a:t>
            </a:r>
            <a:endParaRPr lang="en-US" dirty="0"/>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a:p>
        </p:txBody>
      </p:sp>
    </p:spTree>
    <p:extLst>
      <p:ext uri="{BB962C8B-B14F-4D97-AF65-F5344CB8AC3E}">
        <p14:creationId xmlns:p14="http://schemas.microsoft.com/office/powerpoint/2010/main" val="237899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a:p>
        </p:txBody>
      </p:sp>
    </p:spTree>
    <p:extLst>
      <p:ext uri="{BB962C8B-B14F-4D97-AF65-F5344CB8AC3E}">
        <p14:creationId xmlns:p14="http://schemas.microsoft.com/office/powerpoint/2010/main" val="287458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a:p>
        </p:txBody>
      </p:sp>
    </p:spTree>
    <p:extLst>
      <p:ext uri="{BB962C8B-B14F-4D97-AF65-F5344CB8AC3E}">
        <p14:creationId xmlns:p14="http://schemas.microsoft.com/office/powerpoint/2010/main" val="1447370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a:p>
        </p:txBody>
      </p:sp>
    </p:spTree>
    <p:extLst>
      <p:ext uri="{BB962C8B-B14F-4D97-AF65-F5344CB8AC3E}">
        <p14:creationId xmlns:p14="http://schemas.microsoft.com/office/powerpoint/2010/main" val="3353074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a:p>
        </p:txBody>
      </p:sp>
    </p:spTree>
    <p:extLst>
      <p:ext uri="{BB962C8B-B14F-4D97-AF65-F5344CB8AC3E}">
        <p14:creationId xmlns:p14="http://schemas.microsoft.com/office/powerpoint/2010/main" val="3531730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a:p>
        </p:txBody>
      </p:sp>
    </p:spTree>
    <p:extLst>
      <p:ext uri="{BB962C8B-B14F-4D97-AF65-F5344CB8AC3E}">
        <p14:creationId xmlns:p14="http://schemas.microsoft.com/office/powerpoint/2010/main" val="3420138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a:p>
        </p:txBody>
      </p:sp>
    </p:spTree>
    <p:extLst>
      <p:ext uri="{BB962C8B-B14F-4D97-AF65-F5344CB8AC3E}">
        <p14:creationId xmlns:p14="http://schemas.microsoft.com/office/powerpoint/2010/main" val="3815504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a:p>
        </p:txBody>
      </p:sp>
    </p:spTree>
    <p:extLst>
      <p:ext uri="{BB962C8B-B14F-4D97-AF65-F5344CB8AC3E}">
        <p14:creationId xmlns:p14="http://schemas.microsoft.com/office/powerpoint/2010/main" val="27883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a:p>
        </p:txBody>
      </p:sp>
    </p:spTree>
    <p:extLst>
      <p:ext uri="{BB962C8B-B14F-4D97-AF65-F5344CB8AC3E}">
        <p14:creationId xmlns:p14="http://schemas.microsoft.com/office/powerpoint/2010/main" val="163777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45C76"/>
                </a:solidFill>
                <a:latin typeface="+mj-lt"/>
              </a:defRPr>
            </a:lvl1pPr>
          </a:lstStyle>
          <a:p>
            <a:r>
              <a:rPr lang="ga-IE" dirty="0"/>
              <a:t>Click to edit Master title style</a:t>
            </a:r>
            <a:endParaRPr lang="en-US" dirty="0"/>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a:p>
        </p:txBody>
      </p:sp>
    </p:spTree>
    <p:extLst>
      <p:ext uri="{BB962C8B-B14F-4D97-AF65-F5344CB8AC3E}">
        <p14:creationId xmlns:p14="http://schemas.microsoft.com/office/powerpoint/2010/main" val="414281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a:p>
        </p:txBody>
      </p:sp>
    </p:spTree>
    <p:extLst>
      <p:ext uri="{BB962C8B-B14F-4D97-AF65-F5344CB8AC3E}">
        <p14:creationId xmlns:p14="http://schemas.microsoft.com/office/powerpoint/2010/main" val="24688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a:p>
        </p:txBody>
      </p:sp>
    </p:spTree>
    <p:extLst>
      <p:ext uri="{BB962C8B-B14F-4D97-AF65-F5344CB8AC3E}">
        <p14:creationId xmlns:p14="http://schemas.microsoft.com/office/powerpoint/2010/main" val="247915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a:p>
        </p:txBody>
      </p:sp>
    </p:spTree>
    <p:extLst>
      <p:ext uri="{BB962C8B-B14F-4D97-AF65-F5344CB8AC3E}">
        <p14:creationId xmlns:p14="http://schemas.microsoft.com/office/powerpoint/2010/main" val="77634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28.jp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0BD9C-6269-45DC-90B6-22D7114FE13C}"/>
              </a:ext>
            </a:extLst>
          </p:cNvPr>
          <p:cNvSpPr>
            <a:spLocks noGrp="1"/>
          </p:cNvSpPr>
          <p:nvPr>
            <p:ph type="title"/>
          </p:nvPr>
        </p:nvSpPr>
        <p:spPr>
          <a:xfrm>
            <a:off x="208056" y="2590800"/>
            <a:ext cx="4268600" cy="1020763"/>
          </a:xfrm>
        </p:spPr>
        <p:txBody>
          <a:bodyPr/>
          <a:lstStyle/>
          <a:p>
            <a:pPr marL="361950" indent="-361950" algn="ctr"/>
            <a:r>
              <a:rPr lang="en-US" altLang="en-US" sz="3300" dirty="0">
                <a:solidFill>
                  <a:srgbClr val="1D6E7D"/>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28 </a:t>
            </a:r>
            <a:r>
              <a:rPr lang="en-US" altLang="en-US" sz="3300" dirty="0">
                <a:solidFill>
                  <a:srgbClr val="99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Regulation of Gene Expression</a:t>
            </a:r>
            <a:endParaRPr lang="en-AU" sz="3300" dirty="0"/>
          </a:p>
        </p:txBody>
      </p:sp>
      <p:sp>
        <p:nvSpPr>
          <p:cNvPr id="4" name="Text Placeholder 3">
            <a:extLst>
              <a:ext uri="{FF2B5EF4-FFF2-40B4-BE49-F238E27FC236}">
                <a16:creationId xmlns:a16="http://schemas.microsoft.com/office/drawing/2014/main" id="{C755B9B4-B403-4C77-9199-407B114EF213}"/>
              </a:ext>
            </a:extLst>
          </p:cNvPr>
          <p:cNvSpPr>
            <a:spLocks noGrp="1"/>
          </p:cNvSpPr>
          <p:nvPr>
            <p:ph type="body" sz="half" idx="2"/>
          </p:nvPr>
        </p:nvSpPr>
        <p:spPr>
          <a:xfrm>
            <a:off x="838200" y="5334000"/>
            <a:ext cx="3008313" cy="792163"/>
          </a:xfrm>
        </p:spPr>
        <p:txBody>
          <a:bodyPr/>
          <a:lstStyle/>
          <a:p>
            <a:pPr algn="ctr"/>
            <a:r>
              <a:rPr lang="en-US" altLang="en-US" sz="2400" b="1" dirty="0">
                <a:solidFill>
                  <a:srgbClr val="1D6E7D"/>
                </a:solidFill>
                <a:latin typeface="+mj-lt"/>
                <a:sym typeface="Arial" panose="020B0604020202020204" pitchFamily="34" charset="0"/>
              </a:rPr>
              <a:t>© 20</a:t>
            </a:r>
            <a:r>
              <a:rPr lang="en-US" altLang="en-US" sz="2400" b="1" dirty="0">
                <a:solidFill>
                  <a:srgbClr val="1D6E7D"/>
                </a:solidFill>
                <a:latin typeface="+mj-lt"/>
              </a:rPr>
              <a:t>21</a:t>
            </a:r>
            <a:r>
              <a:rPr lang="en-US" altLang="en-US" sz="2400" b="1" dirty="0">
                <a:solidFill>
                  <a:srgbClr val="1D6E7D"/>
                </a:solidFill>
                <a:latin typeface="+mj-lt"/>
                <a:sym typeface="Arial" panose="020B0604020202020204" pitchFamily="34" charset="0"/>
              </a:rPr>
              <a:t> Macmillan Learning</a:t>
            </a:r>
            <a:endParaRPr lang="en-AU" sz="2400" b="1" dirty="0">
              <a:latin typeface="+mj-lt"/>
            </a:endParaRPr>
          </a:p>
        </p:txBody>
      </p:sp>
      <p:pic>
        <p:nvPicPr>
          <p:cNvPr id="9" name="Picture" descr="Front Cover: Principles of Biochemistry, Eighth Edition by David L. Nelson, Michael M. Cox">
            <a:extLst>
              <a:ext uri="{FF2B5EF4-FFF2-40B4-BE49-F238E27FC236}">
                <a16:creationId xmlns:a16="http://schemas.microsoft.com/office/drawing/2014/main" id="{3E26A13A-5AF4-4BD7-B4DA-690A2FC27B23}"/>
              </a:ext>
            </a:extLst>
          </p:cNvPr>
          <p:cNvPicPr preferRelativeResize="0"/>
          <p:nvPr/>
        </p:nvPicPr>
        <p:blipFill rotWithShape="1">
          <a:blip r:embed="rId3">
            <a:alphaModFix/>
          </a:blip>
          <a:srcRect/>
          <a:stretch/>
        </p:blipFill>
        <p:spPr>
          <a:xfrm>
            <a:off x="4529512" y="528638"/>
            <a:ext cx="4157288" cy="5597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C9081-4B4D-4AD8-96A5-D78B52E3594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Consensus Sequence for Many </a:t>
            </a:r>
            <a:r>
              <a:rPr lang="en-US" i="1" dirty="0">
                <a:solidFill>
                  <a:schemeClr val="tx1"/>
                </a:solidFill>
                <a:latin typeface="Arial" panose="020B0604020202020204" pitchFamily="34" charset="0"/>
                <a:cs typeface="Arial" panose="020B0604020202020204" pitchFamily="34" charset="0"/>
              </a:rPr>
              <a:t>E. coli </a:t>
            </a:r>
            <a:r>
              <a:rPr lang="en-US" dirty="0">
                <a:solidFill>
                  <a:schemeClr val="tx1"/>
                </a:solidFill>
                <a:latin typeface="Arial" panose="020B0604020202020204" pitchFamily="34" charset="0"/>
                <a:cs typeface="Arial" panose="020B0604020202020204" pitchFamily="34" charset="0"/>
              </a:rPr>
              <a:t>Promoters</a:t>
            </a:r>
            <a:endParaRPr lang="en-AU" dirty="0"/>
          </a:p>
        </p:txBody>
      </p:sp>
      <p:sp>
        <p:nvSpPr>
          <p:cNvPr id="6" name="Google Shape;390;g847cf01710_0_68">
            <a:extLst>
              <a:ext uri="{FF2B5EF4-FFF2-40B4-BE49-F238E27FC236}">
                <a16:creationId xmlns:a16="http://schemas.microsoft.com/office/drawing/2014/main" id="{1E97B52E-9D52-5346-A4BA-C661C5B4A63F}"/>
              </a:ext>
            </a:extLst>
          </p:cNvPr>
          <p:cNvSpPr txBox="1">
            <a:spLocks noChangeArrowheads="1"/>
          </p:cNvSpPr>
          <p:nvPr/>
        </p:nvSpPr>
        <p:spPr bwMode="auto">
          <a:xfrm>
            <a:off x="323850" y="1676401"/>
            <a:ext cx="84963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most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promoters have a sequence close to a consensus</a:t>
            </a:r>
          </a:p>
          <a:p>
            <a:pPr lvl="1"/>
            <a:r>
              <a:rPr lang="en-US" sz="2400" dirty="0">
                <a:latin typeface="Arial" panose="020B0604020202020204" pitchFamily="34" charset="0"/>
                <a:cs typeface="Arial" panose="020B0604020202020204" pitchFamily="34" charset="0"/>
              </a:rPr>
              <a:t>mutations away from consensus sequence usually decrease promoter function</a:t>
            </a:r>
          </a:p>
          <a:p>
            <a:pPr lvl="1"/>
            <a:r>
              <a:rPr lang="en-US" sz="2400" dirty="0">
                <a:latin typeface="Arial" panose="020B0604020202020204" pitchFamily="34" charset="0"/>
                <a:cs typeface="Arial" panose="020B0604020202020204" pitchFamily="34" charset="0"/>
              </a:rPr>
              <a:t>mutations toward consensus usually enhance promoter function </a:t>
            </a:r>
          </a:p>
        </p:txBody>
      </p:sp>
      <p:pic>
        <p:nvPicPr>
          <p:cNvPr id="4" name="Picture 3" descr="A horizontal strand is labeled D N A 5 prime on the left end. From left to right, it has a short blue region, a purple U P element, a short blue region, a purple region containing the letters T T G A C A beneath text reading negative 35 region, a blue region labeled N subscript 17 end subscript, a purple region containing the letters T A T A A T beneath text reading negative 10 region, a blue region labeled N subscript 5 to 9 end subscript, a long yellow region, and then a short blue region. A vertical line at the boundary between the blue region labeled N subscript 5 to 9 end subscript and the yellow region joins a horizontal arrow pointing to the right and this is labeled R N A start site. A wavy green right-pointing arrow extends right from this arrow to the word m R N A.">
            <a:extLst>
              <a:ext uri="{FF2B5EF4-FFF2-40B4-BE49-F238E27FC236}">
                <a16:creationId xmlns:a16="http://schemas.microsoft.com/office/drawing/2014/main" id="{66726887-594B-D549-8241-DA35A0F21B46}"/>
              </a:ext>
            </a:extLst>
          </p:cNvPr>
          <p:cNvPicPr>
            <a:picLocks noChangeAspect="1"/>
          </p:cNvPicPr>
          <p:nvPr/>
        </p:nvPicPr>
        <p:blipFill>
          <a:blip r:embed="rId3"/>
          <a:stretch>
            <a:fillRect/>
          </a:stretch>
        </p:blipFill>
        <p:spPr>
          <a:xfrm>
            <a:off x="736934" y="4381502"/>
            <a:ext cx="7670132" cy="1143000"/>
          </a:xfrm>
          <a:prstGeom prst="rect">
            <a:avLst/>
          </a:prstGeom>
        </p:spPr>
      </p:pic>
    </p:spTree>
    <p:extLst>
      <p:ext uri="{BB962C8B-B14F-4D97-AF65-F5344CB8AC3E}">
        <p14:creationId xmlns:p14="http://schemas.microsoft.com/office/powerpoint/2010/main" val="1106470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CD6A9-3068-4910-924A-9F87F60BF80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Housekeeping Genes</a:t>
            </a:r>
            <a:endParaRPr lang="en-AU" dirty="0"/>
          </a:p>
        </p:txBody>
      </p:sp>
      <p:sp>
        <p:nvSpPr>
          <p:cNvPr id="6" name="Google Shape;390;g847cf01710_0_68">
            <a:extLst>
              <a:ext uri="{FF2B5EF4-FFF2-40B4-BE49-F238E27FC236}">
                <a16:creationId xmlns:a16="http://schemas.microsoft.com/office/drawing/2014/main" id="{1E97B52E-9D52-5346-A4BA-C661C5B4A63F}"/>
              </a:ext>
            </a:extLst>
          </p:cNvPr>
          <p:cNvSpPr txBox="1">
            <a:spLocks noChangeArrowheads="1"/>
          </p:cNvSpPr>
          <p:nvPr/>
        </p:nvSpPr>
        <p:spPr bwMode="auto">
          <a:xfrm>
            <a:off x="323850" y="1676400"/>
            <a:ext cx="8496300" cy="457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housekeeping genes</a:t>
            </a:r>
            <a:r>
              <a:rPr lang="en-US" sz="2400" dirty="0">
                <a:latin typeface="Arial" panose="020B0604020202020204" pitchFamily="34" charset="0"/>
                <a:cs typeface="Arial" panose="020B0604020202020204" pitchFamily="34" charset="0"/>
              </a:rPr>
              <a:t> = genes for products that are required at all times and are expressed continuously</a:t>
            </a:r>
          </a:p>
          <a:p>
            <a:pPr lvl="1"/>
            <a:r>
              <a:rPr lang="en-US" sz="2400" dirty="0">
                <a:latin typeface="Arial" panose="020B0604020202020204" pitchFamily="34" charset="0"/>
                <a:cs typeface="Arial" panose="020B0604020202020204" pitchFamily="34" charset="0"/>
              </a:rPr>
              <a:t>examples: enzymes of central metabolic pathways</a:t>
            </a:r>
          </a:p>
          <a:p>
            <a:pPr lvl="1"/>
            <a:r>
              <a:rPr lang="en-US" sz="2400" dirty="0">
                <a:latin typeface="Arial" panose="020B0604020202020204" pitchFamily="34" charset="0"/>
                <a:cs typeface="Arial" panose="020B0604020202020204" pitchFamily="34" charset="0"/>
              </a:rPr>
              <a:t>cellular concentrations of the proteins encoded vary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constitutive gene expression </a:t>
            </a:r>
            <a:r>
              <a:rPr lang="en-US" sz="2400" dirty="0">
                <a:latin typeface="Arial" panose="020B0604020202020204" pitchFamily="34" charset="0"/>
                <a:cs typeface="Arial" panose="020B0604020202020204" pitchFamily="34" charset="0"/>
              </a:rPr>
              <a:t>= expression of a gene at approximately constant levels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RNA polymerase–promoter interaction strongly influences the rate of transcription initiation</a:t>
            </a:r>
          </a:p>
        </p:txBody>
      </p:sp>
    </p:spTree>
    <p:extLst>
      <p:ext uri="{BB962C8B-B14F-4D97-AF65-F5344CB8AC3E}">
        <p14:creationId xmlns:p14="http://schemas.microsoft.com/office/powerpoint/2010/main" val="2737768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62551-A4BA-42DB-8508-4ECFFE22D83C}"/>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Transcription Initiation Is Regulated by Proteins and RNAs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6764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regulatory proteins regulate transcription initiation by RNA polymerase: </a:t>
            </a:r>
          </a:p>
          <a:p>
            <a:pPr lvl="1"/>
            <a:r>
              <a:rPr lang="en-US" sz="2400" b="1" dirty="0">
                <a:latin typeface="Arial" panose="020B0604020202020204" pitchFamily="34" charset="0"/>
                <a:cs typeface="Arial" panose="020B0604020202020204" pitchFamily="34" charset="0"/>
              </a:rPr>
              <a:t>specificity factors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alter the specificity of RNA polymerase for a given promoter or set of promoters </a:t>
            </a:r>
          </a:p>
          <a:p>
            <a:pPr lvl="1"/>
            <a:r>
              <a:rPr lang="en-US" sz="2400" b="1" dirty="0">
                <a:latin typeface="Arial" panose="020B0604020202020204" pitchFamily="34" charset="0"/>
                <a:cs typeface="Arial" panose="020B0604020202020204" pitchFamily="34" charset="0"/>
              </a:rPr>
              <a:t>repressors </a:t>
            </a:r>
            <a:r>
              <a:rPr lang="en-US" sz="2400" dirty="0">
                <a:latin typeface="Arial" panose="020B0604020202020204" pitchFamily="34" charset="0"/>
                <a:cs typeface="Arial" panose="020B0604020202020204" pitchFamily="34" charset="0"/>
              </a:rPr>
              <a:t>= restrict access of RNA polymerase to the promoter</a:t>
            </a:r>
          </a:p>
          <a:p>
            <a:pPr lvl="1"/>
            <a:r>
              <a:rPr lang="en-US" sz="2400" b="1" dirty="0">
                <a:latin typeface="Arial" panose="020B0604020202020204" pitchFamily="34" charset="0"/>
                <a:cs typeface="Arial" panose="020B0604020202020204" pitchFamily="34" charset="0"/>
              </a:rPr>
              <a:t>activators </a:t>
            </a:r>
            <a:r>
              <a:rPr lang="en-US" sz="2400" dirty="0">
                <a:latin typeface="Arial" panose="020B0604020202020204" pitchFamily="34" charset="0"/>
                <a:cs typeface="Arial" panose="020B0604020202020204" pitchFamily="34" charset="0"/>
              </a:rPr>
              <a:t>= enhance the RNA polymerase–promoter interaction </a:t>
            </a:r>
          </a:p>
        </p:txBody>
      </p:sp>
    </p:spTree>
    <p:extLst>
      <p:ext uri="{BB962C8B-B14F-4D97-AF65-F5344CB8AC3E}">
        <p14:creationId xmlns:p14="http://schemas.microsoft.com/office/powerpoint/2010/main" val="10861939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9C45F-EAFF-4BC1-90D7-93E4202231F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Eukaryotic Specificity Factors</a:t>
            </a:r>
            <a:endParaRPr lang="en-AU" dirty="0"/>
          </a:p>
        </p:txBody>
      </p:sp>
      <p:sp>
        <p:nvSpPr>
          <p:cNvPr id="6" name="Google Shape;390;g847cf01710_0_68">
            <a:extLst>
              <a:ext uri="{FF2B5EF4-FFF2-40B4-BE49-F238E27FC236}">
                <a16:creationId xmlns:a16="http://schemas.microsoft.com/office/drawing/2014/main" id="{1E97B52E-9D52-5346-A4BA-C661C5B4A63F}"/>
              </a:ext>
            </a:extLst>
          </p:cNvPr>
          <p:cNvSpPr txBox="1">
            <a:spLocks noChangeArrowheads="1"/>
          </p:cNvSpPr>
          <p:nvPr/>
        </p:nvSpPr>
        <p:spPr bwMode="auto">
          <a:xfrm>
            <a:off x="323850" y="1676401"/>
            <a:ext cx="84963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some of the general transcription factors may be considered specificity factors</a:t>
            </a:r>
          </a:p>
          <a:p>
            <a:pPr lvl="1"/>
            <a:r>
              <a:rPr lang="en-US" sz="2400" dirty="0">
                <a:latin typeface="Arial" panose="020B0604020202020204" pitchFamily="34" charset="0"/>
                <a:cs typeface="Arial" panose="020B0604020202020204" pitchFamily="34" charset="0"/>
              </a:rPr>
              <a:t>example: the TATA-binding protein (TBP)</a:t>
            </a:r>
          </a:p>
        </p:txBody>
      </p:sp>
    </p:spTree>
    <p:extLst>
      <p:ext uri="{BB962C8B-B14F-4D97-AF65-F5344CB8AC3E}">
        <p14:creationId xmlns:p14="http://schemas.microsoft.com/office/powerpoint/2010/main" val="4121431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A3DC-FC90-4EEB-99AF-A61E9DB19F2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Bacterial Repressors</a:t>
            </a:r>
            <a:endParaRPr lang="en-AU" dirty="0"/>
          </a:p>
        </p:txBody>
      </p:sp>
      <p:sp>
        <p:nvSpPr>
          <p:cNvPr id="6" name="Google Shape;390;g847cf01710_0_68">
            <a:extLst>
              <a:ext uri="{FF2B5EF4-FFF2-40B4-BE49-F238E27FC236}">
                <a16:creationId xmlns:a16="http://schemas.microsoft.com/office/drawing/2014/main" id="{1E97B52E-9D52-5346-A4BA-C661C5B4A63F}"/>
              </a:ext>
            </a:extLst>
          </p:cNvPr>
          <p:cNvSpPr txBox="1">
            <a:spLocks noChangeArrowheads="1"/>
          </p:cNvSpPr>
          <p:nvPr/>
        </p:nvSpPr>
        <p:spPr bwMode="auto">
          <a:xfrm>
            <a:off x="238125" y="1524000"/>
            <a:ext cx="866775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repressors </a:t>
            </a:r>
            <a:r>
              <a:rPr lang="en-US" sz="2400" dirty="0">
                <a:latin typeface="Arial" panose="020B0604020202020204" pitchFamily="34" charset="0"/>
                <a:cs typeface="Arial" panose="020B0604020202020204" pitchFamily="34" charset="0"/>
              </a:rPr>
              <a:t>= proteins that block RNA polymerase binding or its movement along DNA</a:t>
            </a: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operators </a:t>
            </a:r>
            <a:r>
              <a:rPr lang="en-US" sz="2400" dirty="0">
                <a:latin typeface="Arial" panose="020B0604020202020204" pitchFamily="34" charset="0"/>
                <a:cs typeface="Arial" panose="020B0604020202020204" pitchFamily="34" charset="0"/>
              </a:rPr>
              <a:t>= binding sites on the DNA that bind repressors </a:t>
            </a:r>
          </a:p>
          <a:p>
            <a:pPr lvl="1"/>
            <a:r>
              <a:rPr lang="en-US" sz="2400" dirty="0">
                <a:latin typeface="Arial" panose="020B0604020202020204" pitchFamily="34" charset="0"/>
                <a:cs typeface="Arial" panose="020B0604020202020204" pitchFamily="34" charset="0"/>
              </a:rPr>
              <a:t>generally located near a promoter</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effector </a:t>
            </a:r>
            <a:r>
              <a:rPr lang="en-US" sz="2400" dirty="0">
                <a:latin typeface="Arial" panose="020B0604020202020204" pitchFamily="34" charset="0"/>
                <a:cs typeface="Arial" panose="020B0604020202020204" pitchFamily="34" charset="0"/>
              </a:rPr>
              <a:t>= a small molecule or a protein that regulates repressor binding to DNA to alter transcription </a:t>
            </a:r>
          </a:p>
          <a:p>
            <a:pPr lvl="1"/>
            <a:r>
              <a:rPr lang="en-US" sz="2400" dirty="0">
                <a:latin typeface="Arial" panose="020B0604020202020204" pitchFamily="34" charset="0"/>
                <a:cs typeface="Arial" panose="020B0604020202020204" pitchFamily="34" charset="0"/>
              </a:rPr>
              <a:t>binds to the repressor and causes a conformational change</a:t>
            </a:r>
          </a:p>
          <a:p>
            <a:pPr marL="50800" indent="0">
              <a:buNone/>
            </a:pP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3264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8BB18-321D-458D-998A-C5595A3E089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Negative Regulation</a:t>
            </a:r>
            <a:endParaRPr lang="en-AU" dirty="0"/>
          </a:p>
        </p:txBody>
      </p:sp>
      <p:sp>
        <p:nvSpPr>
          <p:cNvPr id="6" name="Google Shape;390;g847cf01710_0_68">
            <a:extLst>
              <a:ext uri="{FF2B5EF4-FFF2-40B4-BE49-F238E27FC236}">
                <a16:creationId xmlns:a16="http://schemas.microsoft.com/office/drawing/2014/main" id="{1E97B52E-9D52-5346-A4BA-C661C5B4A63F}"/>
              </a:ext>
            </a:extLst>
          </p:cNvPr>
          <p:cNvSpPr txBox="1">
            <a:spLocks noChangeArrowheads="1"/>
          </p:cNvSpPr>
          <p:nvPr/>
        </p:nvSpPr>
        <p:spPr bwMode="auto">
          <a:xfrm>
            <a:off x="238125" y="1524000"/>
            <a:ext cx="25717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negative regulation </a:t>
            </a:r>
            <a:r>
              <a:rPr lang="en-US" sz="2400" dirty="0">
                <a:latin typeface="Arial" panose="020B0604020202020204" pitchFamily="34" charset="0"/>
                <a:cs typeface="Arial" panose="020B0604020202020204" pitchFamily="34" charset="0"/>
              </a:rPr>
              <a:t>= regulation by means of a repressor protein that blocks transcription</a:t>
            </a:r>
          </a:p>
          <a:p>
            <a:endParaRPr lang="en-US" sz="2400" b="1" dirty="0">
              <a:latin typeface="Arial" panose="020B0604020202020204" pitchFamily="34" charset="0"/>
              <a:cs typeface="Arial" panose="020B0604020202020204" pitchFamily="34" charset="0"/>
            </a:endParaRPr>
          </a:p>
        </p:txBody>
      </p:sp>
      <p:pic>
        <p:nvPicPr>
          <p:cNvPr id="3" name="Picture 2" descr="Part a shows the binding of a repressor to an operator in the absence of a molecular signal that causes dissociation of the repressor when present. Part b shows the binding of a repressor in the presence of a signal with the repressor dissociating when the signal is removed.">
            <a:extLst>
              <a:ext uri="{FF2B5EF4-FFF2-40B4-BE49-F238E27FC236}">
                <a16:creationId xmlns:a16="http://schemas.microsoft.com/office/drawing/2014/main" id="{D015D6DA-89DF-C547-B29D-0DF5B6278C56}"/>
              </a:ext>
            </a:extLst>
          </p:cNvPr>
          <p:cNvPicPr>
            <a:picLocks noChangeAspect="1"/>
          </p:cNvPicPr>
          <p:nvPr/>
        </p:nvPicPr>
        <p:blipFill>
          <a:blip r:embed="rId3"/>
          <a:stretch>
            <a:fillRect/>
          </a:stretch>
        </p:blipFill>
        <p:spPr>
          <a:xfrm>
            <a:off x="3436873" y="1548384"/>
            <a:ext cx="5287294" cy="4855464"/>
          </a:xfrm>
          <a:prstGeom prst="rect">
            <a:avLst/>
          </a:prstGeom>
        </p:spPr>
      </p:pic>
    </p:spTree>
    <p:extLst>
      <p:ext uri="{BB962C8B-B14F-4D97-AF65-F5344CB8AC3E}">
        <p14:creationId xmlns:p14="http://schemas.microsoft.com/office/powerpoint/2010/main" val="3073705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4F9D-3235-4337-A2D4-C2E405FAD76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Eukaryotic Repressors</a:t>
            </a:r>
            <a:endParaRPr lang="en-AU" dirty="0"/>
          </a:p>
        </p:txBody>
      </p:sp>
      <p:sp>
        <p:nvSpPr>
          <p:cNvPr id="6" name="Google Shape;390;g847cf01710_0_68">
            <a:extLst>
              <a:ext uri="{FF2B5EF4-FFF2-40B4-BE49-F238E27FC236}">
                <a16:creationId xmlns:a16="http://schemas.microsoft.com/office/drawing/2014/main" id="{1E97B52E-9D52-5346-A4BA-C661C5B4A63F}"/>
              </a:ext>
            </a:extLst>
          </p:cNvPr>
          <p:cNvSpPr txBox="1">
            <a:spLocks noChangeArrowheads="1"/>
          </p:cNvSpPr>
          <p:nvPr/>
        </p:nvSpPr>
        <p:spPr bwMode="auto">
          <a:xfrm>
            <a:off x="323850" y="1676401"/>
            <a:ext cx="84963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gene regulation by a repressor is less common in eukaryotic cells </a:t>
            </a:r>
          </a:p>
          <a:p>
            <a:pPr lvl="1"/>
            <a:r>
              <a:rPr lang="en-US" sz="2400" dirty="0">
                <a:latin typeface="Arial" panose="020B0604020202020204" pitchFamily="34" charset="0"/>
                <a:cs typeface="Arial" panose="020B0604020202020204" pitchFamily="34" charset="0"/>
              </a:rPr>
              <a:t>more common in lower eukaryotes such as yeast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binding site for a repressor may be some distance from the promoter</a:t>
            </a:r>
          </a:p>
          <a:p>
            <a:endParaRPr lang="en-US" dirty="0"/>
          </a:p>
        </p:txBody>
      </p:sp>
    </p:spTree>
    <p:extLst>
      <p:ext uri="{BB962C8B-B14F-4D97-AF65-F5344CB8AC3E}">
        <p14:creationId xmlns:p14="http://schemas.microsoft.com/office/powerpoint/2010/main" val="1279246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507D5-01CD-437F-A7C8-68726032372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Bacterial Activators</a:t>
            </a:r>
            <a:endParaRPr lang="en-AU" dirty="0"/>
          </a:p>
        </p:txBody>
      </p:sp>
      <p:sp>
        <p:nvSpPr>
          <p:cNvPr id="6" name="Google Shape;390;g847cf01710_0_68">
            <a:extLst>
              <a:ext uri="{FF2B5EF4-FFF2-40B4-BE49-F238E27FC236}">
                <a16:creationId xmlns:a16="http://schemas.microsoft.com/office/drawing/2014/main" id="{1E97B52E-9D52-5346-A4BA-C661C5B4A63F}"/>
              </a:ext>
            </a:extLst>
          </p:cNvPr>
          <p:cNvSpPr txBox="1">
            <a:spLocks noChangeArrowheads="1"/>
          </p:cNvSpPr>
          <p:nvPr/>
        </p:nvSpPr>
        <p:spPr bwMode="auto">
          <a:xfrm>
            <a:off x="238125" y="1524000"/>
            <a:ext cx="86677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activators </a:t>
            </a:r>
            <a:r>
              <a:rPr lang="en-US" sz="2400" dirty="0">
                <a:latin typeface="Arial" panose="020B0604020202020204" pitchFamily="34" charset="0"/>
                <a:cs typeface="Arial" panose="020B0604020202020204" pitchFamily="34" charset="0"/>
              </a:rPr>
              <a:t>= proteins that enhance the RNA polymerase–promoter interaction </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activator-binding sites are often adjacent to promoters that are bound weakly or not at all by RNA polymerase alone</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6408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7EAFA-6B83-4374-BA8F-050A613580C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Positive Regulation</a:t>
            </a:r>
            <a:endParaRPr lang="en-AU" dirty="0"/>
          </a:p>
        </p:txBody>
      </p:sp>
      <p:sp>
        <p:nvSpPr>
          <p:cNvPr id="6" name="Google Shape;390;g847cf01710_0_68">
            <a:extLst>
              <a:ext uri="{FF2B5EF4-FFF2-40B4-BE49-F238E27FC236}">
                <a16:creationId xmlns:a16="http://schemas.microsoft.com/office/drawing/2014/main" id="{1E97B52E-9D52-5346-A4BA-C661C5B4A63F}"/>
              </a:ext>
            </a:extLst>
          </p:cNvPr>
          <p:cNvSpPr txBox="1">
            <a:spLocks noChangeArrowheads="1"/>
          </p:cNvSpPr>
          <p:nvPr/>
        </p:nvSpPr>
        <p:spPr bwMode="auto">
          <a:xfrm>
            <a:off x="238125" y="1524000"/>
            <a:ext cx="25050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positive regulation </a:t>
            </a:r>
            <a:r>
              <a:rPr lang="en-US" sz="2400" dirty="0">
                <a:latin typeface="Arial" panose="020B0604020202020204" pitchFamily="34" charset="0"/>
                <a:cs typeface="Arial" panose="020B0604020202020204" pitchFamily="34" charset="0"/>
              </a:rPr>
              <a:t>= regulation by means of an activator protein that induces transcription</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effectLst/>
              <a:latin typeface="Arial" panose="020B0604020202020204" pitchFamily="34" charset="0"/>
              <a:cs typeface="Arial" panose="020B0604020202020204" pitchFamily="34" charset="0"/>
            </a:endParaRPr>
          </a:p>
        </p:txBody>
      </p:sp>
      <p:pic>
        <p:nvPicPr>
          <p:cNvPr id="8" name="Picture 7" descr="Part c showing the binding of an activator in the absence of a signal that causes dissociation of the activator when present. Part d showing the binding of the activator in the presence of a signal with the activator dissociating when the signal is removed.">
            <a:extLst>
              <a:ext uri="{FF2B5EF4-FFF2-40B4-BE49-F238E27FC236}">
                <a16:creationId xmlns:a16="http://schemas.microsoft.com/office/drawing/2014/main" id="{A3BB041C-4AAF-B24F-8CD9-86966676956C}"/>
              </a:ext>
            </a:extLst>
          </p:cNvPr>
          <p:cNvPicPr>
            <a:picLocks noChangeAspect="1"/>
          </p:cNvPicPr>
          <p:nvPr/>
        </p:nvPicPr>
        <p:blipFill>
          <a:blip r:embed="rId3"/>
          <a:stretch>
            <a:fillRect/>
          </a:stretch>
        </p:blipFill>
        <p:spPr>
          <a:xfrm>
            <a:off x="3460622" y="1548384"/>
            <a:ext cx="5239797" cy="5081016"/>
          </a:xfrm>
          <a:prstGeom prst="rect">
            <a:avLst/>
          </a:prstGeom>
        </p:spPr>
      </p:pic>
    </p:spTree>
    <p:extLst>
      <p:ext uri="{BB962C8B-B14F-4D97-AF65-F5344CB8AC3E}">
        <p14:creationId xmlns:p14="http://schemas.microsoft.com/office/powerpoint/2010/main" val="24615706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903F-8203-4796-B8E7-57F727B6F6D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Eukaryotic Activators</a:t>
            </a:r>
            <a:endParaRPr lang="en-AU" dirty="0"/>
          </a:p>
        </p:txBody>
      </p:sp>
      <p:sp>
        <p:nvSpPr>
          <p:cNvPr id="6" name="Google Shape;390;g847cf01710_0_68">
            <a:extLst>
              <a:ext uri="{FF2B5EF4-FFF2-40B4-BE49-F238E27FC236}">
                <a16:creationId xmlns:a16="http://schemas.microsoft.com/office/drawing/2014/main" id="{1E97B52E-9D52-5346-A4BA-C661C5B4A63F}"/>
              </a:ext>
            </a:extLst>
          </p:cNvPr>
          <p:cNvSpPr txBox="1">
            <a:spLocks noChangeArrowheads="1"/>
          </p:cNvSpPr>
          <p:nvPr/>
        </p:nvSpPr>
        <p:spPr bwMode="auto">
          <a:xfrm>
            <a:off x="323850" y="1676401"/>
            <a:ext cx="84963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positive regulation by activators is common in eukaryotes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enhancers = DNA sites that bind activators and are distant from the promoter</a:t>
            </a:r>
          </a:p>
          <a:p>
            <a:pPr lvl="1"/>
            <a:r>
              <a:rPr lang="en-US" sz="2400" dirty="0">
                <a:latin typeface="Arial" panose="020B0604020202020204" pitchFamily="34" charset="0"/>
                <a:cs typeface="Arial" panose="020B0604020202020204" pitchFamily="34" charset="0"/>
              </a:rPr>
              <a:t>activator binding can affect the rate of transcription at far away promoters</a:t>
            </a:r>
          </a:p>
          <a:p>
            <a:endParaRPr lang="en-US" dirty="0"/>
          </a:p>
        </p:txBody>
      </p:sp>
    </p:spTree>
    <p:extLst>
      <p:ext uri="{BB962C8B-B14F-4D97-AF65-F5344CB8AC3E}">
        <p14:creationId xmlns:p14="http://schemas.microsoft.com/office/powerpoint/2010/main" val="2528802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oogle Shape;170;p2" descr="Icon P 1">
            <a:extLst>
              <a:ext uri="{FF2B5EF4-FFF2-40B4-BE49-F238E27FC236}">
                <a16:creationId xmlns:a16="http://schemas.microsoft.com/office/drawing/2014/main" id="{25A9FCB7-3EC8-C244-B1C6-C994650E159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1832" y="305010"/>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6CA4C88-CF90-476F-B67A-B308E5DA3A5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(1 of 6)</a:t>
            </a:r>
            <a:endParaRPr lang="en-AU" sz="2000" b="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676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cellular concentration of a protein</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is determined by a delicate balance of at least seven processes, each having several potential points of regulation. </a:t>
            </a:r>
            <a:r>
              <a:rPr lang="en-US" sz="2400" dirty="0">
                <a:latin typeface="Arial" panose="020B0604020202020204" pitchFamily="34" charset="0"/>
                <a:cs typeface="Arial" panose="020B0604020202020204" pitchFamily="34" charset="0"/>
              </a:rPr>
              <a:t>These processes include synthesis of the primary RNA transcript (transcription); posttranscriptional modification of mRNA; degradation of mRNA; protein synthesis (translation); posttranslational modification of proteins; protein targeting and transport; and protein degradation. </a:t>
            </a:r>
          </a:p>
          <a:p>
            <a:pPr>
              <a:buFontTx/>
              <a:buNone/>
            </a:pPr>
            <a:endParaRPr lang="en-US" altLang="en-US" sz="2800" dirty="0">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3EB69-28A2-420C-A84C-784305715EC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Architectural Regulators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and Coactivators</a:t>
            </a:r>
            <a:endParaRPr lang="en-AU" dirty="0"/>
          </a:p>
        </p:txBody>
      </p:sp>
      <p:sp>
        <p:nvSpPr>
          <p:cNvPr id="6" name="Google Shape;390;g847cf01710_0_68">
            <a:extLst>
              <a:ext uri="{FF2B5EF4-FFF2-40B4-BE49-F238E27FC236}">
                <a16:creationId xmlns:a16="http://schemas.microsoft.com/office/drawing/2014/main" id="{1E97B52E-9D52-5346-A4BA-C661C5B4A63F}"/>
              </a:ext>
            </a:extLst>
          </p:cNvPr>
          <p:cNvSpPr txBox="1">
            <a:spLocks noChangeArrowheads="1"/>
          </p:cNvSpPr>
          <p:nvPr/>
        </p:nvSpPr>
        <p:spPr bwMode="auto">
          <a:xfrm>
            <a:off x="253365" y="1524000"/>
            <a:ext cx="4821936"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architectural regulators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proteins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that bind to sites between a promotor and the activator or repressor binding site and facilitate DNA looping</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coactivators = proteins that mediate the interaction between activators and RNA polymerase </a:t>
            </a:r>
          </a:p>
          <a:p>
            <a:pPr lvl="1"/>
            <a:r>
              <a:rPr lang="en-US" sz="2400" dirty="0">
                <a:latin typeface="Arial" panose="020B0604020202020204" pitchFamily="34" charset="0"/>
                <a:cs typeface="Arial" panose="020B0604020202020204" pitchFamily="34" charset="0"/>
              </a:rPr>
              <a:t>protein repressors may bind in their place instead</a:t>
            </a:r>
          </a:p>
          <a:p>
            <a:endParaRPr lang="en-US" sz="2400" dirty="0">
              <a:latin typeface="Arial" panose="020B0604020202020204" pitchFamily="34" charset="0"/>
              <a:cs typeface="Arial" panose="020B0604020202020204" pitchFamily="34" charset="0"/>
            </a:endParaRPr>
          </a:p>
          <a:p>
            <a:pPr marL="50800" indent="0">
              <a:buNone/>
            </a:pPr>
            <a:endParaRPr lang="en-US" dirty="0"/>
          </a:p>
        </p:txBody>
      </p:sp>
      <p:pic>
        <p:nvPicPr>
          <p:cNvPr id="3" name="Picture 2" descr="A figure shows the interaction between activators/repressors and R N A polymerase in eukaryotes.">
            <a:extLst>
              <a:ext uri="{FF2B5EF4-FFF2-40B4-BE49-F238E27FC236}">
                <a16:creationId xmlns:a16="http://schemas.microsoft.com/office/drawing/2014/main" id="{6EEF27E7-8330-A24B-90AC-309D62044614}"/>
              </a:ext>
            </a:extLst>
          </p:cNvPr>
          <p:cNvPicPr>
            <a:picLocks noChangeAspect="1"/>
          </p:cNvPicPr>
          <p:nvPr/>
        </p:nvPicPr>
        <p:blipFill>
          <a:blip r:embed="rId3"/>
          <a:stretch>
            <a:fillRect/>
          </a:stretch>
        </p:blipFill>
        <p:spPr>
          <a:xfrm>
            <a:off x="5181599" y="1586371"/>
            <a:ext cx="3684651" cy="5079605"/>
          </a:xfrm>
          <a:prstGeom prst="rect">
            <a:avLst/>
          </a:prstGeom>
        </p:spPr>
      </p:pic>
    </p:spTree>
    <p:extLst>
      <p:ext uri="{BB962C8B-B14F-4D97-AF65-F5344CB8AC3E}">
        <p14:creationId xmlns:p14="http://schemas.microsoft.com/office/powerpoint/2010/main" val="1414146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6C5C4-D56B-4A4C-9A38-8E1772C2356D}"/>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Many Bacterial Genes Are Clustered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and Regulated in Operons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8600" y="1728343"/>
            <a:ext cx="8763000" cy="2538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operon </a:t>
            </a:r>
            <a:r>
              <a:rPr lang="en-US" sz="2400" dirty="0">
                <a:latin typeface="Arial" panose="020B0604020202020204" pitchFamily="34" charset="0"/>
                <a:cs typeface="Arial" panose="020B0604020202020204" pitchFamily="34" charset="0"/>
              </a:rPr>
              <a:t>= a gene cluster and promoter, plus additional sequences that function together in regulation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many genes in the same operon encode subunits of a larger protein complex or are involved in related processes that require coordinated regulation</a:t>
            </a:r>
            <a:endParaRPr lang="en-US" sz="2400" dirty="0"/>
          </a:p>
          <a:p>
            <a:endParaRPr lang="en-US" sz="2400" dirty="0"/>
          </a:p>
        </p:txBody>
      </p:sp>
      <p:pic>
        <p:nvPicPr>
          <p:cNvPr id="3" name="Picture 2" descr="A horizontal strand is labeled D N A on the left end. From left to right, it has a short blue region, an orange region labeled activator binding site, a blue region, a purple region labeled promoter, a dark purple region labeled operator, a short blue region, a yellow region labeled A, a yellow region labeled B, a yellow region labeled C, and a short blue region. The operator is labeled repressor binding site. The orange activator binding site and dark purple operator are labeled as regulatory sequences. The three yellow pieces labeled A, B, and C are labeled genes transcribed as a unit.">
            <a:extLst>
              <a:ext uri="{FF2B5EF4-FFF2-40B4-BE49-F238E27FC236}">
                <a16:creationId xmlns:a16="http://schemas.microsoft.com/office/drawing/2014/main" id="{7903DE82-E498-9C49-9400-DA945CEA181E}"/>
              </a:ext>
            </a:extLst>
          </p:cNvPr>
          <p:cNvPicPr>
            <a:picLocks noChangeAspect="1"/>
          </p:cNvPicPr>
          <p:nvPr/>
        </p:nvPicPr>
        <p:blipFill>
          <a:blip r:embed="rId3"/>
          <a:stretch>
            <a:fillRect/>
          </a:stretch>
        </p:blipFill>
        <p:spPr>
          <a:xfrm>
            <a:off x="1066800" y="4572000"/>
            <a:ext cx="7086600" cy="1409700"/>
          </a:xfrm>
          <a:prstGeom prst="rect">
            <a:avLst/>
          </a:prstGeom>
        </p:spPr>
      </p:pic>
    </p:spTree>
    <p:extLst>
      <p:ext uri="{BB962C8B-B14F-4D97-AF65-F5344CB8AC3E}">
        <p14:creationId xmlns:p14="http://schemas.microsoft.com/office/powerpoint/2010/main" val="11381347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3533F-E3D8-42B2-8EDF-69042083679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Lactose Metabolism in </a:t>
            </a:r>
            <a:r>
              <a:rPr lang="en-US" i="1" dirty="0">
                <a:solidFill>
                  <a:schemeClr val="tx1"/>
                </a:solidFill>
                <a:latin typeface="Arial" panose="020B0604020202020204" pitchFamily="34" charset="0"/>
                <a:cs typeface="Arial" panose="020B0604020202020204" pitchFamily="34" charset="0"/>
              </a:rPr>
              <a:t>E. coli</a:t>
            </a:r>
            <a:endParaRPr lang="en-AU" dirty="0"/>
          </a:p>
        </p:txBody>
      </p:sp>
      <p:sp>
        <p:nvSpPr>
          <p:cNvPr id="6" name="Google Shape;390;g847cf01710_0_68">
            <a:extLst>
              <a:ext uri="{FF2B5EF4-FFF2-40B4-BE49-F238E27FC236}">
                <a16:creationId xmlns:a16="http://schemas.microsoft.com/office/drawing/2014/main" id="{1E97B52E-9D52-5346-A4BA-C661C5B4A63F}"/>
              </a:ext>
            </a:extLst>
          </p:cNvPr>
          <p:cNvSpPr txBox="1">
            <a:spLocks noChangeArrowheads="1"/>
          </p:cNvSpPr>
          <p:nvPr/>
        </p:nvSpPr>
        <p:spPr bwMode="auto">
          <a:xfrm>
            <a:off x="302133" y="1524000"/>
            <a:ext cx="447103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galactosidase = cleaves lactose to galactose and glucose</a:t>
            </a:r>
          </a:p>
          <a:p>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galactoside</a:t>
            </a:r>
            <a:r>
              <a:rPr lang="en-US" sz="2400" dirty="0">
                <a:latin typeface="Arial" panose="020B0604020202020204" pitchFamily="34" charset="0"/>
                <a:cs typeface="Arial" panose="020B0604020202020204" pitchFamily="34" charset="0"/>
              </a:rPr>
              <a:t> permease = transports lactose into the cell</a:t>
            </a:r>
          </a:p>
          <a:p>
            <a:pPr marL="50800" indent="0">
              <a:buNone/>
            </a:pPr>
            <a:endParaRPr lang="en-US" dirty="0"/>
          </a:p>
        </p:txBody>
      </p:sp>
      <p:pic>
        <p:nvPicPr>
          <p:cNvPr id="4" name="Picture 3" descr="A figure shows the steps of lactose metabolism in italicized E. coli end italics.">
            <a:extLst>
              <a:ext uri="{FF2B5EF4-FFF2-40B4-BE49-F238E27FC236}">
                <a16:creationId xmlns:a16="http://schemas.microsoft.com/office/drawing/2014/main" id="{6F2FFF7B-E7C9-3544-BA87-EC7F9BC546A4}"/>
              </a:ext>
            </a:extLst>
          </p:cNvPr>
          <p:cNvPicPr>
            <a:picLocks noChangeAspect="1"/>
          </p:cNvPicPr>
          <p:nvPr/>
        </p:nvPicPr>
        <p:blipFill>
          <a:blip r:embed="rId3"/>
          <a:stretch>
            <a:fillRect/>
          </a:stretch>
        </p:blipFill>
        <p:spPr>
          <a:xfrm>
            <a:off x="5335510" y="1600200"/>
            <a:ext cx="3253458" cy="5029200"/>
          </a:xfrm>
          <a:prstGeom prst="rect">
            <a:avLst/>
          </a:prstGeom>
        </p:spPr>
      </p:pic>
    </p:spTree>
    <p:extLst>
      <p:ext uri="{BB962C8B-B14F-4D97-AF65-F5344CB8AC3E}">
        <p14:creationId xmlns:p14="http://schemas.microsoft.com/office/powerpoint/2010/main" val="5654910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2A43B-684F-45D8-A09D-DBD47DB5203C}"/>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The </a:t>
            </a:r>
            <a:r>
              <a:rPr lang="en-US" i="1" dirty="0">
                <a:solidFill>
                  <a:srgbClr val="4E4CB4"/>
                </a:solidFill>
                <a:latin typeface="Arial" panose="020B0604020202020204" pitchFamily="34" charset="0"/>
                <a:cs typeface="Arial" panose="020B0604020202020204" pitchFamily="34" charset="0"/>
              </a:rPr>
              <a:t>lac </a:t>
            </a:r>
            <a:r>
              <a:rPr lang="en-US" dirty="0">
                <a:solidFill>
                  <a:srgbClr val="4E4CB4"/>
                </a:solidFill>
                <a:latin typeface="Arial" panose="020B0604020202020204" pitchFamily="34" charset="0"/>
                <a:cs typeface="Arial" panose="020B0604020202020204" pitchFamily="34" charset="0"/>
              </a:rPr>
              <a:t>Operon Is Subject to Negative Regulation</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90500" y="1508125"/>
            <a:ext cx="8763000"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lactose (</a:t>
            </a:r>
            <a:r>
              <a:rPr lang="en-US" sz="2400" i="1" dirty="0">
                <a:latin typeface="Arial" panose="020B0604020202020204" pitchFamily="34" charset="0"/>
                <a:cs typeface="Arial" panose="020B0604020202020204" pitchFamily="34" charset="0"/>
              </a:rPr>
              <a:t>lac</a:t>
            </a:r>
            <a:r>
              <a:rPr lang="en-US" sz="2400" dirty="0">
                <a:latin typeface="Arial" panose="020B0604020202020204" pitchFamily="34" charset="0"/>
                <a:cs typeface="Arial" panose="020B0604020202020204" pitchFamily="34" charset="0"/>
              </a:rPr>
              <a:t>) operon includes the genes for:</a:t>
            </a:r>
          </a:p>
          <a:p>
            <a:pPr lvl="1"/>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galactosidase (</a:t>
            </a:r>
            <a:r>
              <a:rPr lang="en-US" sz="2400" i="1" dirty="0">
                <a:latin typeface="Arial" panose="020B0604020202020204" pitchFamily="34" charset="0"/>
                <a:cs typeface="Arial" panose="020B0604020202020204" pitchFamily="34" charset="0"/>
              </a:rPr>
              <a:t>Z</a:t>
            </a:r>
            <a:r>
              <a:rPr lang="en-US" sz="2400" dirty="0">
                <a:latin typeface="Arial" panose="020B0604020202020204" pitchFamily="34" charset="0"/>
                <a:cs typeface="Arial" panose="020B0604020202020204" pitchFamily="34" charset="0"/>
              </a:rPr>
              <a:t>)</a:t>
            </a:r>
          </a:p>
          <a:p>
            <a:pPr lvl="1"/>
            <a:r>
              <a:rPr lang="en-US" sz="2400" dirty="0" err="1">
                <a:latin typeface="Arial" panose="020B0604020202020204" pitchFamily="34" charset="0"/>
                <a:cs typeface="Arial" panose="020B0604020202020204" pitchFamily="34" charset="0"/>
              </a:rPr>
              <a:t>galactoside</a:t>
            </a:r>
            <a:r>
              <a:rPr lang="en-US" sz="2400" dirty="0">
                <a:latin typeface="Arial" panose="020B0604020202020204" pitchFamily="34" charset="0"/>
                <a:cs typeface="Arial" panose="020B0604020202020204" pitchFamily="34" charset="0"/>
              </a:rPr>
              <a:t> permease (</a:t>
            </a:r>
            <a:r>
              <a:rPr lang="en-US" sz="2400" i="1" dirty="0">
                <a:latin typeface="Arial" panose="020B0604020202020204" pitchFamily="34" charset="0"/>
                <a:cs typeface="Arial" panose="020B0604020202020204" pitchFamily="34" charset="0"/>
              </a:rPr>
              <a:t>Y</a:t>
            </a:r>
            <a:r>
              <a:rPr lang="en-US" sz="2400" dirty="0">
                <a:latin typeface="Arial" panose="020B0604020202020204" pitchFamily="34" charset="0"/>
                <a:cs typeface="Arial" panose="020B0604020202020204" pitchFamily="34" charset="0"/>
              </a:rPr>
              <a:t>)</a:t>
            </a:r>
          </a:p>
          <a:p>
            <a:pPr lvl="1"/>
            <a:r>
              <a:rPr lang="en-US" sz="2400" dirty="0" err="1">
                <a:latin typeface="Arial" panose="020B0604020202020204" pitchFamily="34" charset="0"/>
                <a:cs typeface="Arial" panose="020B0604020202020204" pitchFamily="34" charset="0"/>
              </a:rPr>
              <a:t>thiogalactoside</a:t>
            </a:r>
            <a:r>
              <a:rPr lang="en-US" sz="2400" dirty="0">
                <a:latin typeface="Arial" panose="020B0604020202020204" pitchFamily="34" charset="0"/>
                <a:cs typeface="Arial" panose="020B0604020202020204" pitchFamily="34" charset="0"/>
              </a:rPr>
              <a:t> transacetylase (</a:t>
            </a:r>
            <a:r>
              <a:rPr lang="en-US" sz="2400" i="1" dirty="0">
                <a:latin typeface="Arial" panose="020B0604020202020204" pitchFamily="34" charset="0"/>
                <a:cs typeface="Arial" panose="020B0604020202020204" pitchFamily="34" charset="0"/>
              </a:rPr>
              <a:t>A</a:t>
            </a:r>
            <a:r>
              <a:rPr lang="en-US" sz="2400" dirty="0">
                <a:latin typeface="Arial" panose="020B0604020202020204" pitchFamily="34" charset="0"/>
                <a:cs typeface="Arial" panose="020B0604020202020204" pitchFamily="34" charset="0"/>
              </a:rPr>
              <a:t>) = modifies toxic </a:t>
            </a:r>
            <a:r>
              <a:rPr lang="en-US" sz="2400" dirty="0" err="1">
                <a:latin typeface="Arial" panose="020B0604020202020204" pitchFamily="34" charset="0"/>
                <a:cs typeface="Arial" panose="020B0604020202020204" pitchFamily="34" charset="0"/>
              </a:rPr>
              <a:t>galactosides</a:t>
            </a:r>
            <a:r>
              <a:rPr lang="en-US" sz="2400" dirty="0">
                <a:latin typeface="Arial" panose="020B0604020202020204" pitchFamily="34" charset="0"/>
                <a:cs typeface="Arial" panose="020B0604020202020204" pitchFamily="34" charset="0"/>
              </a:rPr>
              <a:t> to facilitate their removal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t>
            </a:r>
            <a:r>
              <a:rPr lang="en-US" sz="2400" i="1" dirty="0">
                <a:latin typeface="Arial" panose="020B0604020202020204" pitchFamily="34" charset="0"/>
                <a:cs typeface="Arial" panose="020B0604020202020204" pitchFamily="34" charset="0"/>
              </a:rPr>
              <a:t>lac</a:t>
            </a:r>
            <a:r>
              <a:rPr lang="en-US" sz="2400" dirty="0">
                <a:latin typeface="Arial" panose="020B0604020202020204" pitchFamily="34" charset="0"/>
                <a:cs typeface="Arial" panose="020B0604020202020204" pitchFamily="34" charset="0"/>
              </a:rPr>
              <a:t> operon is repressed in the absence of lactose</a:t>
            </a:r>
          </a:p>
          <a:p>
            <a:pPr lvl="1"/>
            <a:r>
              <a:rPr lang="en-US" sz="2400" dirty="0">
                <a:latin typeface="Arial" panose="020B0604020202020204" pitchFamily="34" charset="0"/>
                <a:cs typeface="Arial" panose="020B0604020202020204" pitchFamily="34" charset="0"/>
              </a:rPr>
              <a:t>repression is not absolute </a:t>
            </a:r>
          </a:p>
          <a:p>
            <a:pPr marL="50800" indent="0">
              <a:buNone/>
            </a:pPr>
            <a:endParaRPr lang="en-US" sz="2400" dirty="0">
              <a:latin typeface="Arial" panose="020B0604020202020204" pitchFamily="34" charset="0"/>
              <a:cs typeface="Arial" panose="020B0604020202020204" pitchFamily="34" charset="0"/>
            </a:endParaRPr>
          </a:p>
        </p:txBody>
      </p:sp>
      <p:pic>
        <p:nvPicPr>
          <p:cNvPr id="4" name="Picture 3" descr=" Part a shows a horizontal strand that runs from its 5 prime end on the left to its 3 prime end on the right. From left to right, it has a short blue piece, a purple piece labeled P subscript I end subscript, a light red piece labeled italicized lac end italics I, an orange piece labeled O subscript 3 end subscript, a short blue piece, a purple piece labeled P, an orange piece labeled O subscript 1 end subscript, a long tan piece labeled italicized lac Z end italics, an orange piece labeled O subscript 2 end subscript, a tan piece, a tan piece labeled italicized lac Y end italics, a yellow piece labeled lac A end italics, and a short blue piece. At the boundary between purple P subscript I end subscript and light red italicized lac I end italics and at the boundary between orange O 1 and tan italicized lac Z end italics, there are short vertical lines that meet horizontal arrows pointing to the right. A close-up of the orange region labeled O subscript 1 end subscript shows the base pairs of this double-stranded piece of D N A. The top strand begins at the 5 prime end, then has a light orange region containing A A T T G T, then has an unshaded region containing G A G C G G A T A, then has a dark orange region containing A C A A T T before ending at the 3 prime end. The bottom strand begins at the 3 prime end, then has a dark orange region containing T T A A C A, then has an unshaded region containing C T C G C C T A T before a light orange region containing T G T T A A before ending at the 5 prime end. ">
            <a:extLst>
              <a:ext uri="{FF2B5EF4-FFF2-40B4-BE49-F238E27FC236}">
                <a16:creationId xmlns:a16="http://schemas.microsoft.com/office/drawing/2014/main" id="{E9EF7317-33D4-FA4C-91AC-66C39B396422}"/>
              </a:ext>
            </a:extLst>
          </p:cNvPr>
          <p:cNvPicPr>
            <a:picLocks noChangeAspect="1"/>
          </p:cNvPicPr>
          <p:nvPr/>
        </p:nvPicPr>
        <p:blipFill>
          <a:blip r:embed="rId3"/>
          <a:stretch>
            <a:fillRect/>
          </a:stretch>
        </p:blipFill>
        <p:spPr>
          <a:xfrm>
            <a:off x="1738273" y="5029200"/>
            <a:ext cx="5667453" cy="1700236"/>
          </a:xfrm>
          <a:prstGeom prst="rect">
            <a:avLst/>
          </a:prstGeom>
        </p:spPr>
      </p:pic>
    </p:spTree>
    <p:extLst>
      <p:ext uri="{BB962C8B-B14F-4D97-AF65-F5344CB8AC3E}">
        <p14:creationId xmlns:p14="http://schemas.microsoft.com/office/powerpoint/2010/main" val="903711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1B010-0708-4CCF-9C34-874D999A14B0}"/>
              </a:ext>
            </a:extLst>
          </p:cNvPr>
          <p:cNvSpPr>
            <a:spLocks noGrp="1"/>
          </p:cNvSpPr>
          <p:nvPr>
            <p:ph type="title"/>
          </p:nvPr>
        </p:nvSpPr>
        <p:spPr/>
        <p:txBody>
          <a:bodyPr/>
          <a:lstStyle/>
          <a:p>
            <a:r>
              <a:rPr lang="en-US" i="1" dirty="0" err="1">
                <a:solidFill>
                  <a:schemeClr val="tx1"/>
                </a:solidFill>
                <a:latin typeface="Arial" panose="020B0604020202020204" pitchFamily="34" charset="0"/>
                <a:cs typeface="Arial" panose="020B0604020202020204" pitchFamily="34" charset="0"/>
              </a:rPr>
              <a:t>lacI</a:t>
            </a:r>
            <a:r>
              <a:rPr lang="en-US" i="1"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Encodes the Lac Repressor</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419100" y="1524000"/>
            <a:ext cx="8305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i="1" dirty="0" err="1">
                <a:latin typeface="Arial" panose="020B0604020202020204" pitchFamily="34" charset="0"/>
                <a:cs typeface="Arial" panose="020B0604020202020204" pitchFamily="34" charset="0"/>
              </a:rPr>
              <a:t>lacI</a:t>
            </a:r>
            <a:r>
              <a:rPr lang="en-US" sz="2400" dirty="0">
                <a:latin typeface="Arial" panose="020B0604020202020204" pitchFamily="34" charset="0"/>
                <a:cs typeface="Arial" panose="020B0604020202020204" pitchFamily="34" charset="0"/>
              </a:rPr>
              <a:t> encodes the Lac repressor protein</a:t>
            </a:r>
          </a:p>
          <a:p>
            <a:pPr lvl="1"/>
            <a:r>
              <a:rPr lang="en-US" sz="2400" i="1" dirty="0" err="1">
                <a:latin typeface="Arial" panose="020B0604020202020204" pitchFamily="34" charset="0"/>
                <a:cs typeface="Arial" panose="020B0604020202020204" pitchFamily="34" charset="0"/>
              </a:rPr>
              <a:t>lacI</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has its own promoter (P</a:t>
            </a:r>
            <a:r>
              <a:rPr lang="en-US" sz="2400" baseline="-25000"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a:t>
            </a:r>
          </a:p>
          <a:p>
            <a:pPr lvl="1"/>
            <a:r>
              <a:rPr lang="en-US" sz="2400" dirty="0">
                <a:latin typeface="Arial" panose="020B0604020202020204" pitchFamily="34" charset="0"/>
                <a:cs typeface="Arial" panose="020B0604020202020204" pitchFamily="34" charset="0"/>
              </a:rPr>
              <a:t>mutations in </a:t>
            </a:r>
            <a:r>
              <a:rPr lang="en-US" sz="2400" i="1" dirty="0" err="1">
                <a:latin typeface="Arial" panose="020B0604020202020204" pitchFamily="34" charset="0"/>
                <a:cs typeface="Arial" panose="020B0604020202020204" pitchFamily="34" charset="0"/>
              </a:rPr>
              <a:t>lacI</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result in constitutive synthesis of the operon</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2068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CEDCE-E83A-42E4-8D19-2A7B470EAF1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a:t>
            </a:r>
            <a:r>
              <a:rPr lang="en-US" i="1"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Lac Repressor Binds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to Operators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42900" y="1676400"/>
            <a:ext cx="403578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Lac repressor binds to O</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(the main operator for the </a:t>
            </a:r>
            <a:r>
              <a:rPr lang="en-US" sz="2400" i="1" dirty="0">
                <a:latin typeface="Arial" panose="020B0604020202020204" pitchFamily="34" charset="0"/>
                <a:cs typeface="Arial" panose="020B0604020202020204" pitchFamily="34" charset="0"/>
              </a:rPr>
              <a:t>lac </a:t>
            </a:r>
            <a:r>
              <a:rPr lang="en-US" sz="2400" dirty="0">
                <a:latin typeface="Arial" panose="020B0604020202020204" pitchFamily="34" charset="0"/>
                <a:cs typeface="Arial" panose="020B0604020202020204" pitchFamily="34" charset="0"/>
              </a:rPr>
              <a:t>operon) and either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or O</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Lac repressor binding loops the intervening DNA to block transcription initiation</a:t>
            </a:r>
          </a:p>
          <a:p>
            <a:endParaRPr lang="en-US" sz="2400" dirty="0">
              <a:latin typeface="Arial" panose="020B0604020202020204" pitchFamily="34" charset="0"/>
              <a:cs typeface="Arial" panose="020B0604020202020204" pitchFamily="34" charset="0"/>
            </a:endParaRPr>
          </a:p>
        </p:txBody>
      </p:sp>
      <p:pic>
        <p:nvPicPr>
          <p:cNvPr id="4" name="Picture 3" descr="Part b shows a similar structure except that the orange region labeled O subscript 3 end subscript curves upward, the blue region to its right curves further to the right, and the purple region labeled P forms a loop above before meeting the left side of the orange region labeled O subscript 1 end subscript, which curves back down to horizontal. A red repressor below binds to O subscript 3 end subscript and O subscript 1 end subscript. The left front of the repressor is a light red oval that angles slightly toward the upper left to meet a smaller, almost horizontal oval that runs against the lower right of O subscript 3 end subscript. Behind it, a more vertical oval has a smaller oval that extends to the upper right to bind to the other side of O subscript 3 end subscript and the lower left of the blue region. In the right front, an almost vertical oval joins to the left-hand front oval and extends up until the small oval at its top angles up to the left along the lower left of O subscript 1 end subscript. Behind it, another oval extends slightly to its right and has a smaller oval that runs horizontally to meet the lower right of O subscript 1 end subscript. Beneath, the horizontal strand is shown again but the repressor is now beneath O subscript 1 end subscript and O subscript 2 end subscript with italicized lac Z end italics forming the loop above. The shape of the repressor is the same. Part c shows a close-up of the structure of the repressor. It has four subunits. Each bottom subunit is roughly oval and joins to a smaller, roughly oval part above. The left front piece is pink, the left rear piece is dark red, the right rear piece is bright red, and the right front piece is purplish red. The small ovals at the top of the left two halves bind to the bottom of one short horizontal piece of D N A and the two small ovals at the top of the right two halves bind to the bottom of a second short horizontal piece of D N A.">
            <a:extLst>
              <a:ext uri="{FF2B5EF4-FFF2-40B4-BE49-F238E27FC236}">
                <a16:creationId xmlns:a16="http://schemas.microsoft.com/office/drawing/2014/main" id="{E9EF7317-33D4-FA4C-91AC-66C39B396422}"/>
              </a:ext>
            </a:extLst>
          </p:cNvPr>
          <p:cNvPicPr>
            <a:picLocks noChangeAspect="1"/>
          </p:cNvPicPr>
          <p:nvPr/>
        </p:nvPicPr>
        <p:blipFill>
          <a:blip r:embed="rId3"/>
          <a:stretch>
            <a:fillRect/>
          </a:stretch>
        </p:blipFill>
        <p:spPr>
          <a:xfrm>
            <a:off x="4648200" y="1643743"/>
            <a:ext cx="3945811" cy="4953000"/>
          </a:xfrm>
          <a:prstGeom prst="rect">
            <a:avLst/>
          </a:prstGeom>
        </p:spPr>
      </p:pic>
    </p:spTree>
    <p:extLst>
      <p:ext uri="{BB962C8B-B14F-4D97-AF65-F5344CB8AC3E}">
        <p14:creationId xmlns:p14="http://schemas.microsoft.com/office/powerpoint/2010/main" val="12005356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AC918-9B40-451A-9E84-AE1DE443AED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Allolactose Is The Inducer of the </a:t>
            </a:r>
            <a:r>
              <a:rPr lang="en-US" i="1" dirty="0">
                <a:solidFill>
                  <a:schemeClr val="tx1"/>
                </a:solidFill>
                <a:latin typeface="Arial" panose="020B0604020202020204" pitchFamily="34" charset="0"/>
                <a:cs typeface="Arial" panose="020B0604020202020204" pitchFamily="34" charset="0"/>
              </a:rPr>
              <a:t>lac </a:t>
            </a:r>
            <a:r>
              <a:rPr lang="en-US" dirty="0">
                <a:solidFill>
                  <a:schemeClr val="tx1"/>
                </a:solidFill>
                <a:latin typeface="Arial" panose="020B0604020202020204" pitchFamily="34" charset="0"/>
                <a:cs typeface="Arial" panose="020B0604020202020204" pitchFamily="34" charset="0"/>
              </a:rPr>
              <a:t>Operon System</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61950" y="1676400"/>
            <a:ext cx="42100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allolactose, an isomer of lactose, is the inducer of the </a:t>
            </a:r>
            <a:r>
              <a:rPr lang="en-US" sz="2400" i="1" dirty="0">
                <a:latin typeface="Arial" panose="020B0604020202020204" pitchFamily="34" charset="0"/>
                <a:cs typeface="Arial" panose="020B0604020202020204" pitchFamily="34" charset="0"/>
              </a:rPr>
              <a:t>lac </a:t>
            </a:r>
            <a:r>
              <a:rPr lang="en-US" sz="2400" dirty="0">
                <a:latin typeface="Arial" panose="020B0604020202020204" pitchFamily="34" charset="0"/>
                <a:cs typeface="Arial" panose="020B0604020202020204" pitchFamily="34" charset="0"/>
              </a:rPr>
              <a:t>operon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binding of allolactose to the Lac repressor causes a conformational change and dissociation</a:t>
            </a:r>
          </a:p>
          <a:p>
            <a:pPr lvl="1"/>
            <a:r>
              <a:rPr lang="en-US" sz="2400" dirty="0">
                <a:latin typeface="Arial" panose="020B0604020202020204" pitchFamily="34" charset="0"/>
                <a:cs typeface="Arial" panose="020B0604020202020204" pitchFamily="34" charset="0"/>
              </a:rPr>
              <a:t>results in expression of </a:t>
            </a:r>
            <a:r>
              <a:rPr lang="en-US" sz="2400" i="1" dirty="0">
                <a:latin typeface="Arial" panose="020B0604020202020204" pitchFamily="34" charset="0"/>
                <a:cs typeface="Arial" panose="020B0604020202020204" pitchFamily="34" charset="0"/>
              </a:rPr>
              <a:t>lac </a:t>
            </a:r>
            <a:r>
              <a:rPr lang="en-US" sz="2400" dirty="0">
                <a:latin typeface="Arial" panose="020B0604020202020204" pitchFamily="34" charset="0"/>
                <a:cs typeface="Arial" panose="020B0604020202020204" pitchFamily="34" charset="0"/>
              </a:rPr>
              <a:t>operon genes</a:t>
            </a:r>
          </a:p>
          <a:p>
            <a:endParaRPr lang="en-US" sz="2400" dirty="0">
              <a:latin typeface="Arial" panose="020B0604020202020204" pitchFamily="34" charset="0"/>
              <a:cs typeface="Arial" panose="020B0604020202020204" pitchFamily="34" charset="0"/>
            </a:endParaRPr>
          </a:p>
        </p:txBody>
      </p:sp>
      <p:pic>
        <p:nvPicPr>
          <p:cNvPr id="5" name="Picture 4" descr="Allolactose: The left-hand ring is the same as the left-hand ring of lactose, but its right side vertex bonds to O above that bonds to C H 2 to the left that bonds to the lower left vertex of the right-hand ring. The right-hand ring has a lower left vertex bonded to H above and to C H 2 further bonded to O bonded to the left-hand ring below, a left side vertex bonded to O H above and H below, an upper left vertex bonded to H above and O H below, an upper right vertex bonded to O H above and H below, a right side vertex bonded to H above and O H below, and O substituted for C at the lower right vertex.">
            <a:extLst>
              <a:ext uri="{FF2B5EF4-FFF2-40B4-BE49-F238E27FC236}">
                <a16:creationId xmlns:a16="http://schemas.microsoft.com/office/drawing/2014/main" id="{F77FD84C-18C5-1749-A358-0D57D259DA88}"/>
              </a:ext>
            </a:extLst>
          </p:cNvPr>
          <p:cNvPicPr>
            <a:picLocks noChangeAspect="1"/>
          </p:cNvPicPr>
          <p:nvPr/>
        </p:nvPicPr>
        <p:blipFill>
          <a:blip r:embed="rId3"/>
          <a:stretch>
            <a:fillRect/>
          </a:stretch>
        </p:blipFill>
        <p:spPr>
          <a:xfrm>
            <a:off x="4776177" y="1994898"/>
            <a:ext cx="3844368" cy="3493677"/>
          </a:xfrm>
          <a:prstGeom prst="rect">
            <a:avLst/>
          </a:prstGeom>
        </p:spPr>
      </p:pic>
    </p:spTree>
    <p:extLst>
      <p:ext uri="{BB962C8B-B14F-4D97-AF65-F5344CB8AC3E}">
        <p14:creationId xmlns:p14="http://schemas.microsoft.com/office/powerpoint/2010/main" val="25552745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DE7CC-C352-4B9C-A915-5394719DF41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IPTG is an Inducer of the </a:t>
            </a:r>
            <a:br>
              <a:rPr lang="en-US" dirty="0">
                <a:solidFill>
                  <a:schemeClr val="tx1"/>
                </a:solidFill>
                <a:latin typeface="Arial" panose="020B0604020202020204" pitchFamily="34" charset="0"/>
                <a:cs typeface="Arial" panose="020B0604020202020204" pitchFamily="34" charset="0"/>
              </a:rPr>
            </a:br>
            <a:r>
              <a:rPr lang="en-US" i="1" dirty="0">
                <a:solidFill>
                  <a:schemeClr val="tx1"/>
                </a:solidFill>
                <a:latin typeface="Arial" panose="020B0604020202020204" pitchFamily="34" charset="0"/>
                <a:cs typeface="Arial" panose="020B0604020202020204" pitchFamily="34" charset="0"/>
              </a:rPr>
              <a:t>lac </a:t>
            </a:r>
            <a:r>
              <a:rPr lang="en-US" dirty="0">
                <a:solidFill>
                  <a:schemeClr val="tx1"/>
                </a:solidFill>
                <a:latin typeface="Arial" panose="020B0604020202020204" pitchFamily="34" charset="0"/>
                <a:cs typeface="Arial" panose="020B0604020202020204" pitchFamily="34" charset="0"/>
              </a:rPr>
              <a:t>Operon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0238" y="1676398"/>
            <a:ext cx="393268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err="1">
                <a:latin typeface="Arial" panose="020B0604020202020204" pitchFamily="34" charset="0"/>
                <a:cs typeface="Arial" panose="020B0604020202020204" pitchFamily="34" charset="0"/>
              </a:rPr>
              <a:t>isopropylthiogalactoside</a:t>
            </a:r>
            <a:r>
              <a:rPr lang="en-US" sz="2400" dirty="0">
                <a:latin typeface="Arial" panose="020B0604020202020204" pitchFamily="34" charset="0"/>
                <a:cs typeface="Arial" panose="020B0604020202020204" pitchFamily="34" charset="0"/>
              </a:rPr>
              <a:t> (IPTG) is an inducer of the </a:t>
            </a:r>
            <a:r>
              <a:rPr lang="en-US" sz="2400" i="1" dirty="0">
                <a:latin typeface="Arial" panose="020B0604020202020204" pitchFamily="34" charset="0"/>
                <a:cs typeface="Arial" panose="020B0604020202020204" pitchFamily="34" charset="0"/>
              </a:rPr>
              <a:t>lac </a:t>
            </a:r>
            <a:r>
              <a:rPr lang="en-US" sz="2400" dirty="0">
                <a:latin typeface="Arial" panose="020B0604020202020204" pitchFamily="34" charset="0"/>
                <a:cs typeface="Arial" panose="020B0604020202020204" pitchFamily="34" charset="0"/>
              </a:rPr>
              <a:t>operon</a:t>
            </a:r>
          </a:p>
          <a:p>
            <a:pPr lvl="1"/>
            <a:r>
              <a:rPr lang="en-US" sz="2400" dirty="0">
                <a:latin typeface="Arial" panose="020B0604020202020204" pitchFamily="34" charset="0"/>
                <a:cs typeface="Arial" panose="020B0604020202020204" pitchFamily="34" charset="0"/>
              </a:rPr>
              <a:t>nonmetabolizable </a:t>
            </a:r>
          </a:p>
          <a:p>
            <a:pPr lvl="1"/>
            <a:r>
              <a:rPr lang="en-US" sz="2400" dirty="0">
                <a:latin typeface="Arial" panose="020B0604020202020204" pitchFamily="34" charset="0"/>
                <a:cs typeface="Arial" panose="020B0604020202020204" pitchFamily="34" charset="0"/>
              </a:rPr>
              <a:t>often used experimentally </a:t>
            </a:r>
          </a:p>
          <a:p>
            <a:endParaRPr lang="en-US" sz="2400" dirty="0">
              <a:latin typeface="Arial" panose="020B0604020202020204" pitchFamily="34" charset="0"/>
              <a:cs typeface="Arial" panose="020B0604020202020204" pitchFamily="34" charset="0"/>
            </a:endParaRPr>
          </a:p>
        </p:txBody>
      </p:sp>
      <p:pic>
        <p:nvPicPr>
          <p:cNvPr id="5" name="Picture Placeholder 4" descr="Isopropyl-beta-D-thiogalactoside (I P T G) is a six-membered ring with O at its upper right vertex; its right side vertex bonded to H below and to S above further bonded to C bonded to C H 3 above and below and to H to the right; the lower right vertex bonded to H above and O H below; the lower left vertex bonded to O H above and H below; the left side vertex bonded to OH above and H below; and the upper left vertex bonded to C H 2 O H above and H below.">
            <a:extLst>
              <a:ext uri="{FF2B5EF4-FFF2-40B4-BE49-F238E27FC236}">
                <a16:creationId xmlns:a16="http://schemas.microsoft.com/office/drawing/2014/main" id="{8CD58E13-5D69-43A7-B2A6-5349D5F0D4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416937" y="1905295"/>
            <a:ext cx="4346825" cy="3901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6072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6ABC-30B7-4E7C-8AFC-5E8A805D2291}"/>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Regulatory Proteins Have Discrete DNA-Binding Domains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90500" y="1600200"/>
            <a:ext cx="8763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regulatory proteins generally bind to specific DNA sequences. </a:t>
            </a:r>
          </a:p>
          <a:p>
            <a:pPr lvl="1"/>
            <a:r>
              <a:rPr lang="en-US" sz="2400" dirty="0">
                <a:latin typeface="Arial" panose="020B0604020202020204" pitchFamily="34" charset="0"/>
                <a:cs typeface="Arial" panose="020B0604020202020204" pitchFamily="34" charset="0"/>
              </a:rPr>
              <a:t>have discrete DNA-binding domains containing characteristic structural motifs that interact with the DNA</a:t>
            </a: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07404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7F96D-1EA3-474A-873E-2162D47FF07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Regulatory Proteins Must Recognize DNA Surface Features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419100" y="1676400"/>
            <a:ext cx="8305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most of the chemical groups that differ among the four bases are hydrogen-bond donor and acceptor groups exposed in the major groove of DNA </a:t>
            </a:r>
          </a:p>
          <a:p>
            <a:pPr lvl="1"/>
            <a:r>
              <a:rPr lang="en-US" sz="2400" dirty="0">
                <a:latin typeface="Arial" panose="020B0604020202020204" pitchFamily="34" charset="0"/>
                <a:cs typeface="Arial" panose="020B0604020202020204" pitchFamily="34" charset="0"/>
              </a:rPr>
              <a:t>permits discrimination between base pairs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most of the protein-DNA contacts that impart specificity are hydrogen bonds </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1402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D680D8F6-1DD9-4A37-9445-9657AC8E7EE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960" y="288943"/>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2FD1499-C364-4CA6-A76D-B4C005B50F5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(1 of 7)</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Regulation is achieved by specialized proteins and RNAs. </a:t>
            </a:r>
            <a:r>
              <a:rPr lang="en-US" sz="2400" dirty="0">
                <a:latin typeface="Arial" panose="020B0604020202020204" pitchFamily="34" charset="0"/>
                <a:cs typeface="Arial" panose="020B0604020202020204" pitchFamily="34" charset="0"/>
              </a:rPr>
              <a:t>The proteins are usually ligand-binding proteins with no other function. They bind to specific sequences in DNA or RNA. They respond to molecular signals that can be any kind of biological molecule. The RNAs either interact with other RNAs or serve as protein cofactors. </a:t>
            </a:r>
          </a:p>
          <a:p>
            <a:pPr>
              <a:buNone/>
            </a:pPr>
            <a:endParaRPr lang="en-US" sz="20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D3CFA-7049-4AFB-8126-0ECA168A53E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Groups in DNA Available for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Protein Binding</a:t>
            </a:r>
            <a:endParaRPr lang="en-AU" dirty="0"/>
          </a:p>
        </p:txBody>
      </p:sp>
      <p:pic>
        <p:nvPicPr>
          <p:cNvPr id="3" name="Picture 2" descr="Part a shows four structures representing adenine bound to thymine with the major groove on top, guanine bound to cytosine with the major groove on top, thymine bound to adenine with the major groove on top, and cytosine bound to guanine with the major groove on top. The left-hand structure shows blue adenine on the left and yellow thymine on the right. A double-headed arrow across the top indicates the minor groove and a similar arrow at the bottom indicates the minor groove. Similar arrows indicating the major groove on top and minor groove below are shown for all four structures. Adenine is a five-membered ring with a double bond at its upper left side, a red N substituted for C at its upper left vertex beneath a blue circle labeled A, N at its lower left vertex connected by three dots to the lower left, and a double bond at its lower right side shared with the left side of a six-membered ring to its right that has red N at its bottom vertex next to a blue circle labeled A, a double bond at its lower right side, its lower right vertex bonded to red H next to a purple circle labeled H, N at the upper right vertex connected by a set of three short blue lines representing a hydrogen bond to N at the lower left vertex of T to the right, a double bond at the upper right side, and a top vertex bonded to N bonded to H to the upper right that is hydrogen bonded to O of T and bonded to red H to the upper left next to a red circle labeled D. T is a six-membered ring with N at the lower right vertex connected by three dots to the lower right, a bottom vertex double bonded to red O next to a blue circle labeled A, N at the lower left vertex bonded to H that is hydrogen bonded to N at the upper right vertex of the six-membered ring of A, an upper left vertex double bonded to red O beneath a red circle labeled A and hydrogen bonded to H bonded to N bonded to the top vertex of the six-membered ring of A, a top vertex bonded to red C H 3 beneath a yellow circle labeled M, and a double bond at the upper right side. The second structure shows green guanine on the left and red cytosine on the right. Guanine is a five-membered ring with a double bond at its upper left side, a red N substituted for C at its upper left vertex beneath a blue circle labeled A, N at its lower left vertex connected by three dots to the lower left, and a double bond at its lower right side shared with the left side of a six-membered ring to its right that has red N at its bottom vertex next to a blue circle labeled A, a double bond at its lower right side, its lower right vertex bonded to N bonded to red H below next to a red circle labeled D and bonded to H to the upper right hydrogen bonded to red O bonded to the bottom vertex of C, N at the upper right vertex bonded to H further hydrogen bonded to N at the lower left vertex of C, and a top vertex double bonded to red O next to a blue circle labeled A and hydrogen bonded to H bonded to N bonded to the upper left vertex of C. C is a six-membered ring with its bottom vertex double bonded to red O next to a blue circle labeled A and hydrogen bonded to H bonded to N bonded to the lower right vertex of G, N at the lower left side hydrogen bonded to H bonded to N at the upper right vertex of G, a double bond at its left side, an upper left vertex bonded to N bonded to red H above next to a red circle labeled D and bonded to N hydrogen bonded to O double bonded to the top vertex of G, a top vertex bonded to red H next to a purple circle labeled H, a double bond at it supper right side, and a lower left side with N connected by three dots to the lower right. The third structure shows yellow T on the left and blue A on the right. T is a six-membered ring with N at the lower left vertex connected by three dots to the lower left, a double bond at the upper left side, an upper left vertex bonded to red C H 3 next to a yellow circle labeled M, an upper right vertex double bonded to red O next to a blue circle labeled A and hydrogen bonded to H bonded to N bonded to the upper left vertex of the six-membered ring of A to the right, N at the right side vertex bonded to H further hydrogen bonded to N at the left side vertex of A to the right, and a lower right vertex double bonded to red O next to a blue circle labeled A. Adenine has a five-membered ring on the right with N at the lower left vertex connected by three dots to the lower right, a double bond at the upper right side, red N at the upper right with a blue circle labeled A above, and a double bond at the left side shared with the upper left side of an adjacent six-membered ring. The six-membered ring has red N at its lower right vertex next to a blue circle labeled A, a double bond at its bottom side, a lower left vertex bonded to red H next to a purple circle labeled H, N at its left side vertex hydrogen bonded to H bonded to N at the right side vertex of T, a double bond at the upper left side, and an upper left vertex bonded to N bonded to red H to the upper right next to a red circle labeled D and bonded to H to the left further hydrogen bonded to red O double bonded to the upper right vertex of T. The fourth structure has red C on the left and green G on the right. C is a six-membered structure with N at the lower left vertex connected by three dots to the lower left, a double bond at the upper left side, an upper left vertex bonded to red H next to a purple circle labeled H, an upper right side bonded to N bonded to red H to the upper left next to a red circle labeled D and bonded to H tot eh right hydrogen bonded to red O double bonded to the upper left vertex of G, a double bond at the upper right side, N at the right side vertex hydrogen bonded to N at the left side vertex of G, and a lower right vertex double bonded to red O next to a blue circle labeled A and hydrogen bonded to H bonded to N bonded to the lower left vertex of G. G has a five-membered ring with N at the lower right vertex connected by three dots to the lower right, a double bond at the upper right side, red N at the upper right vertex next to a blue circle labeled A above, and a double bond at the left side shared with the upper right side of the adjacent six-membered ring. This six-membered ring has red N at the lower right vertex next to a blue circle labeled A, a double bond at the bottom side, a lower left side bonded to N bonded to red H to the lower left next to a red circle labeled D and bonded to H to the upper left hydrogen bonded to red O double bonded to the lower right vertex of C, N at the left side vertex bonded to H hydrogen bonded to N at the right side vertex of C, and an upper left vertex double bonded to red O next to a blue circle labeled A and hydrogen bonded to H bonded to N bonded to the upper right vertex of C. Part b shows a key that indicates the following: a blue circle labeled A represents an H-bond acceptor, a red circle labeled D represents an H-bond donor, a purple circle labeled H represents other H, and a yellow circle labeled M represents a methyl group. Under the heading major groove, there are four rows. Each row has a base on the left and right with four circles in between. Row 1: base A blue circle A red circle D blue circle A yellow circle M base T; Row 2: base G blue circle A blue circle A red circle D purple circle H base C; Row 3: base T yellow circle M blue circle A red circle D blue circle A base A; Row 4: base C purple circle H red circle D blue circle A blue circle A base G. Under the heading minor groove, there are four rows. Each row has a base on the left and right with three circles in between. Row 1: base A blue circle A purple circle H blue circle A base T; Row 2: base G blue circle A red circle D blue circle A; Row 3: base T blue circle A purple circle H blue circle A base A; Row 4: base C blue circle A red circle D blue circle A base G.">
            <a:extLst>
              <a:ext uri="{FF2B5EF4-FFF2-40B4-BE49-F238E27FC236}">
                <a16:creationId xmlns:a16="http://schemas.microsoft.com/office/drawing/2014/main" id="{E3709754-C21B-DE49-974A-58D73C2D4B27}"/>
              </a:ext>
            </a:extLst>
          </p:cNvPr>
          <p:cNvPicPr>
            <a:picLocks noChangeAspect="1"/>
          </p:cNvPicPr>
          <p:nvPr/>
        </p:nvPicPr>
        <p:blipFill>
          <a:blip r:embed="rId3"/>
          <a:stretch>
            <a:fillRect/>
          </a:stretch>
        </p:blipFill>
        <p:spPr>
          <a:xfrm>
            <a:off x="171450" y="1676400"/>
            <a:ext cx="8801100" cy="4432300"/>
          </a:xfrm>
          <a:prstGeom prst="rect">
            <a:avLst/>
          </a:prstGeom>
        </p:spPr>
      </p:pic>
    </p:spTree>
    <p:extLst>
      <p:ext uri="{BB962C8B-B14F-4D97-AF65-F5344CB8AC3E}">
        <p14:creationId xmlns:p14="http://schemas.microsoft.com/office/powerpoint/2010/main" val="41348946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5FED3-E5B2-400D-82F1-874FD3B89D1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Interactions Between Amino Acid Residues and DNA Base Pairs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1000" y="1676399"/>
            <a:ext cx="8382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err="1">
                <a:latin typeface="Arial" panose="020B0604020202020204" pitchFamily="34" charset="0"/>
                <a:cs typeface="Arial" panose="020B0604020202020204" pitchFamily="34" charset="0"/>
              </a:rPr>
              <a:t>Asn</a:t>
            </a:r>
            <a:r>
              <a:rPr lang="en-US" sz="2400" dirty="0">
                <a:latin typeface="Arial" panose="020B0604020202020204" pitchFamily="34" charset="0"/>
                <a:cs typeface="Arial" panose="020B0604020202020204" pitchFamily="34" charset="0"/>
              </a:rPr>
              <a:t>, Gln, Glu, Lys, and </a:t>
            </a:r>
            <a:r>
              <a:rPr lang="en-US" sz="2400" dirty="0" err="1">
                <a:latin typeface="Arial" panose="020B0604020202020204" pitchFamily="34" charset="0"/>
                <a:cs typeface="Arial" panose="020B0604020202020204" pitchFamily="34" charset="0"/>
              </a:rPr>
              <a:t>Arg</a:t>
            </a:r>
            <a:r>
              <a:rPr lang="en-US" sz="2400" dirty="0">
                <a:latin typeface="Arial" panose="020B0604020202020204" pitchFamily="34" charset="0"/>
                <a:cs typeface="Arial" panose="020B0604020202020204" pitchFamily="34" charset="0"/>
              </a:rPr>
              <a:t> side chains most often hydrogen bond to the DNA bases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there is no simple amino acid–base code</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55858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4DC66-5B76-4DC8-AE57-95F36199ECA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Specific Amino Acid Residue–Base</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Pair Interactions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1000" y="1676399"/>
            <a:ext cx="2743200" cy="457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Gln or </a:t>
            </a:r>
            <a:r>
              <a:rPr lang="en-US" altLang="en-US" sz="2400" dirty="0" err="1">
                <a:latin typeface="Arial" panose="020B0604020202020204" pitchFamily="34" charset="0"/>
                <a:cs typeface="Arial" panose="020B0604020202020204" pitchFamily="34" charset="0"/>
              </a:rPr>
              <a:t>Asn</a:t>
            </a:r>
            <a:r>
              <a:rPr lang="en-US" altLang="en-US" sz="2400" dirty="0">
                <a:latin typeface="Arial" panose="020B0604020202020204" pitchFamily="34" charset="0"/>
                <a:cs typeface="Arial" panose="020B0604020202020204" pitchFamily="34" charset="0"/>
              </a:rPr>
              <a:t> can hydrogen bond with the </a:t>
            </a:r>
            <a:r>
              <a:rPr lang="en-US" altLang="en-US" sz="2400" i="1" dirty="0">
                <a:latin typeface="Arial" panose="020B0604020202020204" pitchFamily="34" charset="0"/>
                <a:cs typeface="Arial" panose="020B0604020202020204" pitchFamily="34" charset="0"/>
              </a:rPr>
              <a:t>N</a:t>
            </a:r>
            <a:r>
              <a:rPr lang="en-US" altLang="en-US" sz="2400" baseline="30000" dirty="0">
                <a:latin typeface="Arial" panose="020B0604020202020204" pitchFamily="34" charset="0"/>
                <a:cs typeface="Arial" panose="020B0604020202020204" pitchFamily="34" charset="0"/>
              </a:rPr>
              <a:t>6</a:t>
            </a:r>
            <a:r>
              <a:rPr lang="en-US" altLang="en-US" sz="2400" dirty="0">
                <a:latin typeface="Arial" panose="020B0604020202020204" pitchFamily="34" charset="0"/>
                <a:cs typeface="Arial" panose="020B0604020202020204" pitchFamily="34" charset="0"/>
              </a:rPr>
              <a:t> and N-7 positions of adenine </a:t>
            </a:r>
          </a:p>
          <a:p>
            <a:endParaRPr lang="en-US" altLang="en-US" sz="2400" dirty="0">
              <a:latin typeface="Arial" panose="020B0604020202020204" pitchFamily="34" charset="0"/>
              <a:cs typeface="Arial" panose="020B0604020202020204" pitchFamily="34" charset="0"/>
            </a:endParaRPr>
          </a:p>
          <a:p>
            <a:r>
              <a:rPr lang="en-US" altLang="en-US" sz="2400" dirty="0" err="1">
                <a:latin typeface="Arial" panose="020B0604020202020204" pitchFamily="34" charset="0"/>
                <a:cs typeface="Arial" panose="020B0604020202020204" pitchFamily="34" charset="0"/>
              </a:rPr>
              <a:t>Arg</a:t>
            </a:r>
            <a:r>
              <a:rPr lang="en-US" altLang="en-US" sz="2400" dirty="0">
                <a:latin typeface="Arial" panose="020B0604020202020204" pitchFamily="34" charset="0"/>
                <a:cs typeface="Arial" panose="020B0604020202020204" pitchFamily="34" charset="0"/>
              </a:rPr>
              <a:t> can form two hydrogen bonds with N-7 and </a:t>
            </a:r>
            <a:r>
              <a:rPr lang="en-US" altLang="en-US" sz="2400" i="1" dirty="0">
                <a:latin typeface="Arial" panose="020B0604020202020204" pitchFamily="34" charset="0"/>
                <a:cs typeface="Arial" panose="020B0604020202020204" pitchFamily="34" charset="0"/>
              </a:rPr>
              <a:t>O</a:t>
            </a:r>
            <a:r>
              <a:rPr lang="en-US" altLang="en-US" sz="2400" baseline="30000" dirty="0">
                <a:latin typeface="Arial" panose="020B0604020202020204" pitchFamily="34" charset="0"/>
                <a:cs typeface="Arial" panose="020B0604020202020204" pitchFamily="34" charset="0"/>
              </a:rPr>
              <a:t>6 </a:t>
            </a:r>
            <a:r>
              <a:rPr lang="en-US" altLang="en-US" sz="2400" dirty="0">
                <a:latin typeface="Arial" panose="020B0604020202020204" pitchFamily="34" charset="0"/>
                <a:cs typeface="Arial" panose="020B0604020202020204" pitchFamily="34" charset="0"/>
              </a:rPr>
              <a:t>of guanine </a:t>
            </a:r>
          </a:p>
          <a:p>
            <a:endParaRPr lang="en-US" sz="2400" dirty="0">
              <a:latin typeface="Arial" panose="020B0604020202020204" pitchFamily="34" charset="0"/>
              <a:cs typeface="Arial" panose="020B0604020202020204" pitchFamily="34" charset="0"/>
            </a:endParaRPr>
          </a:p>
        </p:txBody>
      </p:sp>
      <p:pic>
        <p:nvPicPr>
          <p:cNvPr id="3" name="Picture 2" descr="On the left, thymine is shown bonded to adenine that is bonded to red-highlighted glutamine (or asparagine). It is labeled thymine double bond symbol adenine. Thymine is a six-membered ring with N substituted for C at position 1 at the lower left vertex and further bonded, the lower right vertex at position 2 double bonded to O, N substituted for C at position 3 at the right side vertex and bonded to H hydrogen bonded to N at position 1 in adenine, C at position 4 double bonded to O further hydrogen bonded to H bonded to N boned to position 6 of adenine, C at position 5 bonded to C H 3, and a double bond between C 5 and C 6. Adenine is shown as a six-membered ring on the left with N substituted for C at position 1 and hydrogen bonded to H bonded to N at position 3 of thymine, a double bond at the bottom side between positions 2 and 3, a double bond on the upper right side between positions 4 and 5 shared with the left side of the adjacent five-membered ring, and C at position 6 at the upper left side bonded to N bonded to 2 H. One of these H is hydrogen bonded to O double bonded to the upper right vertex at position 4 of thymine and the other H is hydrogen bonded to red highlighted O of glutamine (or asparagine). The five-membered ring of adenine has N substituted for C at position 9 and further bonded, a double bond between positions 7 and 8, and N substitute for C at position 7 that is hydrogen bonded to H of glutamine (or asparagine). Hydrogens 6 and 7 are both numbered in adenine. Glutamine (or asparagine) is entirely highlighted in red. It has N at the lower right bonded to H to the lower right, to H to the lower left that is hydrogen bonded to N at position 7 of adenine, and to C to the upper left that is double bonded to O to the lower left that is hydrogen bonded to N bonded to C at position 6 of adenine and bonded to C H 2 above further bonded to C H 2 bonded to C bonded to H above, to N to the left further bonded to R to the left and to H above, and to C to the right double bonded to O above and bonded to R prime to the right. On the right, cytosine is shown bonded to guanine that is bonded to red-highlighted arginine. It is labeled cytosine triple bond symbol guanine. Cytosine is a six-membered ring with N substituted for C at the lower left vertex at position 1 and further bonded, with C 2 at the lower right vertex double bonded to O further hydrogen bonded to H bonded to N bonded to position 2 of guanine, N substituted for C at the right side vertex at position 3 hydrogen bonded to H bonded to N at position 1 of guanine, a double bond at the upper right side between positions 3 and 4, C at the upper right vertex at position 4 bonded to N bonded to H to the upper left and to H to the lower right hydrogen bonded to O double bonded to C at position 6 of guanine, and a double bond between positions 5 and 6. Guanine has a six-membered ring on the left with N substituted for C at position 3 at the lower left vertex, a double bond at the bottom side between C 2 and C 3, C 2 at the lower left vertex bonded to N bonded to H to the lower left and to H to the upper left hydrogen bonded to O double bonded to C at position 2 of cytosine, N substitute for C at position 1 at the left side vertex bonded to H further hydrogen bonded to N at position 3 of cytosine, C at position 6 double bonded to O hydrogen bonded to H bonded to N bonded to position 4 of cytosine and also hydrogen bonded to H of arginine above, and a double bond at the upper right side between positions 4 and 5 shared with the five-membered ring to the right. The five-membered ring has N substituted for C at position 9 at the lower right vertex and further bonded to the lower right, a double bond at the upper right side between positions 7 and 8, and N substituted for C at position 7 at the top vertex hydrogen bonded to H of arginine above. Carbons 6 and 7 are numbered in guanine. Arginine has N at the lower right bonded to H to the upper right, bonded to H below that is hydrogen bonded to N at position 7 of guanine, and bonded to C to the upper right that is further bonded above and bonded to N to the lower left bonded to H to the left and bonded to H below that is hydrogen bonded to O double bonded to position 6 of guanine. There is a dashed curved line between the two N atoms on either side of the central C and there is a positive charge on C. This central C is bonded to N H above further bonded to a chain of three C H 2 further bonded to C above that is bonded to H above, to N to the left bonded to R to the left and H below, and to C to the right double bonded to O above and bonded to R prime to the right.">
            <a:extLst>
              <a:ext uri="{FF2B5EF4-FFF2-40B4-BE49-F238E27FC236}">
                <a16:creationId xmlns:a16="http://schemas.microsoft.com/office/drawing/2014/main" id="{FCA2980F-F809-3844-8EE4-B75FD882D984}"/>
              </a:ext>
            </a:extLst>
          </p:cNvPr>
          <p:cNvPicPr>
            <a:picLocks noChangeAspect="1"/>
          </p:cNvPicPr>
          <p:nvPr/>
        </p:nvPicPr>
        <p:blipFill>
          <a:blip r:embed="rId3"/>
          <a:stretch>
            <a:fillRect/>
          </a:stretch>
        </p:blipFill>
        <p:spPr>
          <a:xfrm>
            <a:off x="3282826" y="1676399"/>
            <a:ext cx="5480174" cy="4577557"/>
          </a:xfrm>
          <a:prstGeom prst="rect">
            <a:avLst/>
          </a:prstGeom>
        </p:spPr>
      </p:pic>
    </p:spTree>
    <p:extLst>
      <p:ext uri="{BB962C8B-B14F-4D97-AF65-F5344CB8AC3E}">
        <p14:creationId xmlns:p14="http://schemas.microsoft.com/office/powerpoint/2010/main" val="3861353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D28B5-D18C-4633-8686-C01208CD117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DNA-Binding Sites for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Regulatory Proteins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1000" y="1676400"/>
            <a:ext cx="8382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often inverted repeats of a short DNA sequence (a palindrome)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multiple (usually two) subunits of a regulatory protein bind cooperatively to the sequence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Lac repressor binding is unique</a:t>
            </a:r>
          </a:p>
          <a:p>
            <a:pPr lvl="1"/>
            <a:r>
              <a:rPr lang="en-US" sz="2400" dirty="0">
                <a:latin typeface="Arial" panose="020B0604020202020204" pitchFamily="34" charset="0"/>
                <a:cs typeface="Arial" panose="020B0604020202020204" pitchFamily="34" charset="0"/>
              </a:rPr>
              <a:t>each of the two tethered dimers of the Lac repressor separately binds to a palindromic operator sequence  </a:t>
            </a:r>
          </a:p>
          <a:p>
            <a:endParaRPr lang="en-US" sz="2400" dirty="0">
              <a:latin typeface="Arial" panose="020B0604020202020204" pitchFamily="34" charset="0"/>
              <a:cs typeface="Arial" panose="020B0604020202020204" pitchFamily="34" charset="0"/>
            </a:endParaRPr>
          </a:p>
          <a:p>
            <a:endParaRPr lang="en-US" sz="2400" dirty="0"/>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64735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88FA1-60B2-449B-945E-BCC6DAD6E6F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Helix-Turn-Helix</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1000" y="1402080"/>
            <a:ext cx="3962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helix-turn-helix </a:t>
            </a:r>
            <a:r>
              <a:rPr lang="en-US" sz="2400" dirty="0">
                <a:latin typeface="Arial" panose="020B0604020202020204" pitchFamily="34" charset="0"/>
                <a:cs typeface="Arial" panose="020B0604020202020204" pitchFamily="34" charset="0"/>
              </a:rPr>
              <a:t>motif = ~20 amino acid residues in two short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helical segments, each 7 to 9 residues long, separated by a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turn </a:t>
            </a:r>
          </a:p>
          <a:p>
            <a:pPr lvl="1"/>
            <a:r>
              <a:rPr lang="en-US" sz="2400" dirty="0">
                <a:latin typeface="Arial" panose="020B0604020202020204" pitchFamily="34" charset="0"/>
                <a:cs typeface="Arial" panose="020B0604020202020204" pitchFamily="34" charset="0"/>
              </a:rPr>
              <a:t>example: the Lac repressor</a:t>
            </a:r>
          </a:p>
          <a:p>
            <a:pPr lvl="1"/>
            <a:r>
              <a:rPr lang="en-US" sz="2400" dirty="0">
                <a:latin typeface="Arial" panose="020B0604020202020204" pitchFamily="34" charset="0"/>
                <a:cs typeface="Arial" panose="020B0604020202020204" pitchFamily="34" charset="0"/>
              </a:rPr>
              <a:t>not stable by itself</a:t>
            </a:r>
          </a:p>
          <a:p>
            <a:pPr lvl="1"/>
            <a:endParaRPr lang="en-US" sz="2400" dirty="0">
              <a:latin typeface="Arial" panose="020B0604020202020204" pitchFamily="34" charset="0"/>
              <a:cs typeface="Arial" panose="020B0604020202020204" pitchFamily="34" charset="0"/>
            </a:endParaRPr>
          </a:p>
          <a:p>
            <a:endParaRPr lang="en-US" sz="2400" dirty="0"/>
          </a:p>
          <a:p>
            <a:endParaRPr lang="en-US" sz="2400" dirty="0">
              <a:latin typeface="Arial" panose="020B0604020202020204" pitchFamily="34" charset="0"/>
              <a:cs typeface="Arial" panose="020B0604020202020204" pitchFamily="34" charset="0"/>
            </a:endParaRPr>
          </a:p>
        </p:txBody>
      </p:sp>
      <p:pic>
        <p:nvPicPr>
          <p:cNvPr id="3" name="Picture 2" descr="Part a shows a horizontal double-stranded piece of D N A. Beneath, a dark blue helix angles down slightly to the right to meet the center of a light blue helix that angles from the lower left to upper right. A light purple thread bends back away from the lower right end of the dark blue helix at a position labeled turn and the strand joins to a purple helix labeled recognition helix that angles away from the viewer, then ends with a light blue strand connecting its far end to the upper right side of the light blue helix. Part b shows a larger structure with a box around a piece to the upper left center that is shown in close-up in part a. Within the box, two almost parallel helices are shown with a diagonal helix running from the center of the upper helix to the lower part of the lower helix. The lower helix has a strand connecting it to a yellow helix below that is adjacent to another yellow helix to its left that connects to several light blue helices to the upper right. Below, the roughly rectangular vertical left-hand part of the overall structure angles down to the right and consist of dark red helices in the back and pink helices behind that connect with two almost horizontal green helices above two green helices extending away from the viewer at the bottom. These bottom two green helices are labeled alpha helices involved in tetramer formation. The roughly rectangular right half that angles up to the right and includes a bright red rear portion and a purplish red front portion. It has two yellow helices at the upper right like those on the left and these are labeled linker helices. A set of three light blue helices are to the left and right of the linker helices. The upper left set of light blue helices, which extend to the upper right center, are labeled D N A-binding domain.">
            <a:extLst>
              <a:ext uri="{FF2B5EF4-FFF2-40B4-BE49-F238E27FC236}">
                <a16:creationId xmlns:a16="http://schemas.microsoft.com/office/drawing/2014/main" id="{447FBBBC-8473-DE4F-8153-5BD9F930B889}"/>
              </a:ext>
            </a:extLst>
          </p:cNvPr>
          <p:cNvPicPr>
            <a:picLocks noChangeAspect="1"/>
          </p:cNvPicPr>
          <p:nvPr/>
        </p:nvPicPr>
        <p:blipFill>
          <a:blip r:embed="rId3"/>
          <a:stretch>
            <a:fillRect/>
          </a:stretch>
        </p:blipFill>
        <p:spPr>
          <a:xfrm>
            <a:off x="4541366" y="1402080"/>
            <a:ext cx="4221634" cy="4800600"/>
          </a:xfrm>
          <a:prstGeom prst="rect">
            <a:avLst/>
          </a:prstGeom>
        </p:spPr>
      </p:pic>
    </p:spTree>
    <p:extLst>
      <p:ext uri="{BB962C8B-B14F-4D97-AF65-F5344CB8AC3E}">
        <p14:creationId xmlns:p14="http://schemas.microsoft.com/office/powerpoint/2010/main" val="32143971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AB35B-2B5E-482E-ACFF-E36A0F24DD3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Recognition Helix</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1000" y="1402080"/>
            <a:ext cx="8382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recognition helix = the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helical segment that contains many of the amino acids that interact with DNA in a sequence-specific way</a:t>
            </a:r>
          </a:p>
          <a:p>
            <a:pPr lvl="1"/>
            <a:r>
              <a:rPr lang="en-US" sz="2400" dirty="0">
                <a:latin typeface="Arial" panose="020B0604020202020204" pitchFamily="34" charset="0"/>
                <a:cs typeface="Arial" panose="020B0604020202020204" pitchFamily="34" charset="0"/>
              </a:rPr>
              <a:t>protrudes from the protein surface</a:t>
            </a:r>
          </a:p>
          <a:p>
            <a:pPr lvl="1"/>
            <a:r>
              <a:rPr lang="en-US" sz="2400" dirty="0">
                <a:latin typeface="Arial" panose="020B0604020202020204" pitchFamily="34" charset="0"/>
                <a:cs typeface="Arial" panose="020B0604020202020204" pitchFamily="34" charset="0"/>
              </a:rPr>
              <a:t>positioned in or nearly in the major groove when bound to DNA</a:t>
            </a:r>
          </a:p>
          <a:p>
            <a:endParaRPr lang="en-US" sz="2400" dirty="0"/>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73818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AC49E-D7C8-4299-B1B0-B4F6B25E3CC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Zinc Finger</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1000" y="1389888"/>
            <a:ext cx="3904702" cy="501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zinc finger </a:t>
            </a:r>
            <a:r>
              <a:rPr lang="en-US" sz="2400" dirty="0">
                <a:latin typeface="Arial" panose="020B0604020202020204" pitchFamily="34" charset="0"/>
                <a:cs typeface="Arial" panose="020B0604020202020204" pitchFamily="34" charset="0"/>
              </a:rPr>
              <a:t>= ~30 amino acid residues forming an elongated loop held together at the base by a single Zn</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ion</a:t>
            </a:r>
          </a:p>
          <a:p>
            <a:pPr lvl="1"/>
            <a:r>
              <a:rPr lang="en-US" sz="2400" dirty="0">
                <a:latin typeface="Arial" panose="020B0604020202020204" pitchFamily="34" charset="0"/>
                <a:cs typeface="Arial" panose="020B0604020202020204" pitchFamily="34" charset="0"/>
              </a:rPr>
              <a:t>Zn</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is coordinated to 4 residues (4 </a:t>
            </a:r>
            <a:r>
              <a:rPr lang="en-US" sz="2400" dirty="0" err="1">
                <a:latin typeface="Arial" panose="020B0604020202020204" pitchFamily="34" charset="0"/>
                <a:cs typeface="Arial" panose="020B0604020202020204" pitchFamily="34" charset="0"/>
              </a:rPr>
              <a:t>Cys</a:t>
            </a:r>
            <a:r>
              <a:rPr lang="en-US" sz="2400" dirty="0">
                <a:latin typeface="Arial" panose="020B0604020202020204" pitchFamily="34" charset="0"/>
                <a:cs typeface="Arial" panose="020B0604020202020204" pitchFamily="34" charset="0"/>
              </a:rPr>
              <a:t> or 2 </a:t>
            </a:r>
            <a:r>
              <a:rPr lang="en-US" sz="2400" dirty="0" err="1">
                <a:latin typeface="Arial" panose="020B0604020202020204" pitchFamily="34" charset="0"/>
                <a:cs typeface="Arial" panose="020B0604020202020204" pitchFamily="34" charset="0"/>
              </a:rPr>
              <a:t>Cys</a:t>
            </a:r>
            <a:r>
              <a:rPr lang="en-US" sz="2400" dirty="0">
                <a:latin typeface="Arial" panose="020B0604020202020204" pitchFamily="34" charset="0"/>
                <a:cs typeface="Arial" panose="020B0604020202020204" pitchFamily="34" charset="0"/>
              </a:rPr>
              <a:t> and 2 His) </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many eukaryotic DNA-binding proteins contain zinc fingers </a:t>
            </a:r>
          </a:p>
          <a:p>
            <a:pPr marL="50800" indent="0">
              <a:buNone/>
            </a:pPr>
            <a:r>
              <a:rPr lang="en-US" sz="2400" dirty="0">
                <a:latin typeface="Arial" panose="020B0604020202020204" pitchFamily="34" charset="0"/>
                <a:cs typeface="Arial" panose="020B0604020202020204" pitchFamily="34" charset="0"/>
              </a:rPr>
              <a:t> </a:t>
            </a:r>
          </a:p>
          <a:p>
            <a:endParaRPr lang="en-US" sz="2400" dirty="0"/>
          </a:p>
        </p:txBody>
      </p:sp>
      <p:pic>
        <p:nvPicPr>
          <p:cNvPr id="3" name="Picture 2" descr="A piece of blue D N A runs from the lower left to upper right. A zing finger motif is shown at the lower left. It has a dark red helix that runs from lower left to upper right to the lower left of the D N A. A dark red wireframe model at the bottom of the helix runs strand below and extends to a ring above with two blue patches. Just below halfway up the helix, another wireframe model has a red base that bends to a similar ring with two blue patches that almost touches a purple sphere to its left and above the ring below. This sphere is labeled Z n 2 plus. A strand from the upper right of the helix coils back to the zinc ion, including a thicker beta strand, and wireframe protrusions show two yellow pieces adjacent to zinc. The strand curves away upward to the upper left of a light red helix in the top zinc finger motif. The top motif has a bright red helix that runs from upper right to lower left, ending near the top center of the D N A. It has a similar bent wireframe model with a ring on the end with two blue patches near a purple sphere labeled Z n s plus. It also has a loop that bends back toward the zinc ion. To the lower right, a third zinc finger motif is similar but light pink. The helix extends away from the viewer near the top and is connected by a black strand to the red zinc finger at the top. The wireframe rings are labeled H I s. The yellow pieces of the wireframe structure are labeled C y s. The wireframe wrings extend down from the helix near the purple sphere representing the zing ion below. A beta strand is visible to the left of the sphere and a strand loops to the lower right. Two yellow wireframe pieces are visible near the zinc ion.">
            <a:extLst>
              <a:ext uri="{FF2B5EF4-FFF2-40B4-BE49-F238E27FC236}">
                <a16:creationId xmlns:a16="http://schemas.microsoft.com/office/drawing/2014/main" id="{A5837EBF-9956-074C-A5CD-58FF32550A1B}"/>
              </a:ext>
            </a:extLst>
          </p:cNvPr>
          <p:cNvPicPr>
            <a:picLocks noChangeAspect="1"/>
          </p:cNvPicPr>
          <p:nvPr/>
        </p:nvPicPr>
        <p:blipFill>
          <a:blip r:embed="rId3"/>
          <a:stretch>
            <a:fillRect/>
          </a:stretch>
        </p:blipFill>
        <p:spPr>
          <a:xfrm>
            <a:off x="4419600" y="2171700"/>
            <a:ext cx="4507778" cy="2514600"/>
          </a:xfrm>
          <a:prstGeom prst="rect">
            <a:avLst/>
          </a:prstGeom>
        </p:spPr>
      </p:pic>
    </p:spTree>
    <p:extLst>
      <p:ext uri="{BB962C8B-B14F-4D97-AF65-F5344CB8AC3E}">
        <p14:creationId xmlns:p14="http://schemas.microsoft.com/office/powerpoint/2010/main" val="11355055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E12AA-9502-442F-82A7-C283D12356D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Zinc Finger Binding</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1000" y="1402080"/>
            <a:ext cx="8229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interaction of a single zinc finger with DNA is typically weak</a:t>
            </a:r>
          </a:p>
          <a:p>
            <a:pPr lvl="1"/>
            <a:r>
              <a:rPr lang="en-US" sz="2400" dirty="0">
                <a:latin typeface="Arial" panose="020B0604020202020204" pitchFamily="34" charset="0"/>
                <a:cs typeface="Arial" panose="020B0604020202020204" pitchFamily="34" charset="0"/>
              </a:rPr>
              <a:t>multiple zinc fingers substantially enhances binding</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some zinc fingers have the residues for sequence discrimination, whereas others seem to bind DNA nonspecifically</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zinc fingers can also function as RNA-binding motifs</a:t>
            </a:r>
            <a:endParaRPr lang="en-US" sz="2400" dirty="0"/>
          </a:p>
        </p:txBody>
      </p:sp>
    </p:spTree>
    <p:extLst>
      <p:ext uri="{BB962C8B-B14F-4D97-AF65-F5344CB8AC3E}">
        <p14:creationId xmlns:p14="http://schemas.microsoft.com/office/powerpoint/2010/main" val="6845649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2069B-B198-43CB-BD1A-49CFF71E57E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Homeodomain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1000" y="1402080"/>
            <a:ext cx="4191000" cy="515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homeodomain </a:t>
            </a:r>
            <a:r>
              <a:rPr lang="en-US" sz="2400" dirty="0">
                <a:latin typeface="Arial" panose="020B0604020202020204" pitchFamily="34" charset="0"/>
                <a:cs typeface="Arial" panose="020B0604020202020204" pitchFamily="34" charset="0"/>
              </a:rPr>
              <a:t>= 60 highly-conserved amino acid residues </a:t>
            </a:r>
          </a:p>
          <a:p>
            <a:pPr lvl="1"/>
            <a:r>
              <a:rPr lang="en-US" sz="2400" dirty="0">
                <a:latin typeface="Arial" panose="020B0604020202020204" pitchFamily="34" charset="0"/>
                <a:cs typeface="Arial" panose="020B0604020202020204" pitchFamily="34" charset="0"/>
              </a:rPr>
              <a:t>identified in proteins that function as transcriptional regulators, especially during eukaryotic development</a:t>
            </a:r>
          </a:p>
          <a:p>
            <a:pPr lvl="1"/>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homeobox </a:t>
            </a:r>
            <a:r>
              <a:rPr lang="en-US" sz="2400" dirty="0">
                <a:latin typeface="Arial" panose="020B0604020202020204" pitchFamily="34" charset="0"/>
                <a:cs typeface="Arial" panose="020B0604020202020204" pitchFamily="34" charset="0"/>
              </a:rPr>
              <a:t>= the DNA sequence that encodes this domain</a:t>
            </a:r>
          </a:p>
        </p:txBody>
      </p:sp>
      <p:pic>
        <p:nvPicPr>
          <p:cNvPr id="4" name="Picture 3" descr="A vertical blue piece of D N A is shown with helices on each side. A wavy orange strand runs horizontally across the bottom to meet an almost vertical white helix on the left that runs up behind an overlapping almost vertical blue helix. A yellow strand labeled turn extends from thee bottom of the blue strand to a purple helix extending away from the viewer labeled recognition helix. Across the top of the D N A, a similar wavy orange strand runs almost horizontally to join the upper left of a whit helix that angles down to the left. A purple helix runs from the upper left into the venter of the D N A and crosses behind the white helix just above its center. A short blue helix runs up along the D N A to end near the end of the purple helix and a yellow strand connects the top of the blue helix with the left end of the purple helix.">
            <a:extLst>
              <a:ext uri="{FF2B5EF4-FFF2-40B4-BE49-F238E27FC236}">
                <a16:creationId xmlns:a16="http://schemas.microsoft.com/office/drawing/2014/main" id="{6AF0A2C6-9991-5645-97D3-F707A3E2A2B2}"/>
              </a:ext>
            </a:extLst>
          </p:cNvPr>
          <p:cNvPicPr>
            <a:picLocks noChangeAspect="1"/>
          </p:cNvPicPr>
          <p:nvPr/>
        </p:nvPicPr>
        <p:blipFill>
          <a:blip r:embed="rId3"/>
          <a:stretch>
            <a:fillRect/>
          </a:stretch>
        </p:blipFill>
        <p:spPr>
          <a:xfrm>
            <a:off x="4800600" y="1402080"/>
            <a:ext cx="4130675" cy="4130675"/>
          </a:xfrm>
          <a:prstGeom prst="rect">
            <a:avLst/>
          </a:prstGeom>
        </p:spPr>
      </p:pic>
    </p:spTree>
    <p:extLst>
      <p:ext uri="{BB962C8B-B14F-4D97-AF65-F5344CB8AC3E}">
        <p14:creationId xmlns:p14="http://schemas.microsoft.com/office/powerpoint/2010/main" val="9513671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05CFE-EF1E-4F69-A423-0B0E5EFE6B1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RNA Recognition Motif</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1000" y="1402080"/>
            <a:ext cx="8458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RNA recognition motifs (RRMs) </a:t>
            </a:r>
            <a:r>
              <a:rPr lang="en-US" sz="2400" dirty="0">
                <a:latin typeface="Arial" panose="020B0604020202020204" pitchFamily="34" charset="0"/>
                <a:cs typeface="Arial" panose="020B0604020202020204" pitchFamily="34" charset="0"/>
              </a:rPr>
              <a:t>= 90 to 100 amino acid residues arranged in a four-strand antiparallel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sheet sandwiched against two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helices (</a:t>
            </a:r>
            <a:r>
              <a:rPr lang="el-GR" sz="2400" i="1" dirty="0">
                <a:latin typeface="Arial" panose="020B0604020202020204" pitchFamily="34" charset="0"/>
                <a:cs typeface="Arial" panose="020B0604020202020204" pitchFamily="34" charset="0"/>
              </a:rPr>
              <a:t>β</a:t>
            </a:r>
            <a:r>
              <a:rPr lang="el-GR" sz="2400" baseline="-25000" dirty="0">
                <a:latin typeface="Arial" panose="020B0604020202020204" pitchFamily="34" charset="0"/>
                <a:cs typeface="Arial" panose="020B0604020202020204" pitchFamily="34" charset="0"/>
              </a:rPr>
              <a:t>1</a:t>
            </a:r>
            <a:r>
              <a:rPr lang="el-GR"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α</a:t>
            </a:r>
            <a:r>
              <a:rPr lang="el-GR" sz="2400" baseline="-25000" dirty="0">
                <a:latin typeface="Arial" panose="020B0604020202020204" pitchFamily="34" charset="0"/>
                <a:cs typeface="Arial" panose="020B0604020202020204" pitchFamily="34" charset="0"/>
              </a:rPr>
              <a:t>1</a:t>
            </a:r>
            <a:r>
              <a:rPr lang="el-GR"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β</a:t>
            </a:r>
            <a:r>
              <a:rPr lang="el-GR" sz="2400" baseline="-25000" dirty="0">
                <a:latin typeface="Arial" panose="020B0604020202020204" pitchFamily="34" charset="0"/>
                <a:cs typeface="Arial" panose="020B0604020202020204" pitchFamily="34" charset="0"/>
              </a:rPr>
              <a:t>2</a:t>
            </a:r>
            <a:r>
              <a:rPr lang="el-GR"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β</a:t>
            </a:r>
            <a:r>
              <a:rPr lang="el-GR" sz="2400" baseline="-25000" dirty="0">
                <a:latin typeface="Arial" panose="020B0604020202020204" pitchFamily="34" charset="0"/>
                <a:cs typeface="Arial" panose="020B0604020202020204" pitchFamily="34" charset="0"/>
              </a:rPr>
              <a:t>3</a:t>
            </a:r>
            <a:r>
              <a:rPr lang="el-GR"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α</a:t>
            </a:r>
            <a:r>
              <a:rPr lang="el-GR" sz="2400" baseline="-25000" dirty="0">
                <a:latin typeface="Arial" panose="020B0604020202020204" pitchFamily="34" charset="0"/>
                <a:cs typeface="Arial" panose="020B0604020202020204" pitchFamily="34" charset="0"/>
              </a:rPr>
              <a:t>2</a:t>
            </a:r>
            <a:r>
              <a:rPr lang="el-GR"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β</a:t>
            </a:r>
            <a:r>
              <a:rPr lang="el-GR" sz="2400" baseline="-25000" dirty="0">
                <a:latin typeface="Arial" panose="020B0604020202020204" pitchFamily="34" charset="0"/>
                <a:cs typeface="Arial" panose="020B0604020202020204" pitchFamily="34" charset="0"/>
              </a:rPr>
              <a:t>4</a:t>
            </a:r>
            <a:r>
              <a:rPr lang="en-US" sz="2400" dirty="0">
                <a:latin typeface="Arial" panose="020B0604020202020204" pitchFamily="34" charset="0"/>
                <a:cs typeface="Arial" panose="020B0604020202020204" pitchFamily="34" charset="0"/>
              </a:rPr>
              <a:t>)</a:t>
            </a:r>
          </a:p>
          <a:p>
            <a:pPr lvl="1"/>
            <a:r>
              <a:rPr lang="en-US" sz="2400" dirty="0">
                <a:latin typeface="Arial" panose="020B0604020202020204" pitchFamily="34" charset="0"/>
                <a:cs typeface="Arial" panose="020B0604020202020204" pitchFamily="34" charset="0"/>
              </a:rPr>
              <a:t>found in some eukaryotic gene activators, where they may bind DNA and RNA to induce transcription</a:t>
            </a:r>
          </a:p>
          <a:p>
            <a:pPr lvl="1"/>
            <a:r>
              <a:rPr lang="en-US" sz="2400" dirty="0">
                <a:latin typeface="Arial" panose="020B0604020202020204" pitchFamily="34" charset="0"/>
                <a:cs typeface="Arial" panose="020B0604020202020204" pitchFamily="34" charset="0"/>
              </a:rPr>
              <a:t>proteins with RRM motifs may bind to mRNA, rRNA, or other smaller, noncoding RNAs</a:t>
            </a:r>
          </a:p>
          <a:p>
            <a:pPr lvl="1"/>
            <a:r>
              <a:rPr lang="en-US" sz="2400" dirty="0" err="1">
                <a:latin typeface="Arial" panose="020B0604020202020204" pitchFamily="34" charset="0"/>
                <a:cs typeface="Arial" panose="020B0604020202020204" pitchFamily="34" charset="0"/>
              </a:rPr>
              <a:t>lncRNAs</a:t>
            </a:r>
            <a:r>
              <a:rPr lang="en-US" sz="2400" dirty="0">
                <a:latin typeface="Arial" panose="020B0604020202020204" pitchFamily="34" charset="0"/>
                <a:cs typeface="Arial" panose="020B0604020202020204" pitchFamily="34" charset="0"/>
              </a:rPr>
              <a:t> compete with DNA binding and decrease gene transcription</a:t>
            </a:r>
            <a:endParaRPr lang="en-US" sz="2400" dirty="0"/>
          </a:p>
        </p:txBody>
      </p:sp>
    </p:spTree>
    <p:extLst>
      <p:ext uri="{BB962C8B-B14F-4D97-AF65-F5344CB8AC3E}">
        <p14:creationId xmlns:p14="http://schemas.microsoft.com/office/powerpoint/2010/main" val="3483410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4D8E5689-717D-4554-AA36-3F356B4CA84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0056" y="303231"/>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C04F7B6-8B32-4DEA-AD4D-34DFCDAE0EC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(1 of 4)</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Regulated gene expression may bring about increases or decreases in the amount of a gene product. </a:t>
            </a:r>
            <a:r>
              <a:rPr lang="en-US" sz="2400" dirty="0">
                <a:latin typeface="Arial" panose="020B0604020202020204" pitchFamily="34" charset="0"/>
                <a:cs typeface="Arial" panose="020B0604020202020204" pitchFamily="34" charset="0"/>
              </a:rPr>
              <a:t>Gene products that increase in concentration under particular molecular circumstances are referred to as </a:t>
            </a:r>
            <a:r>
              <a:rPr lang="en-US" sz="2400" b="1" dirty="0">
                <a:latin typeface="Arial" panose="020B0604020202020204" pitchFamily="34" charset="0"/>
                <a:cs typeface="Arial" panose="020B0604020202020204" pitchFamily="34" charset="0"/>
              </a:rPr>
              <a:t>inducible</a:t>
            </a:r>
            <a:r>
              <a:rPr lang="en-US" sz="2400" dirty="0">
                <a:latin typeface="Arial" panose="020B0604020202020204" pitchFamily="34" charset="0"/>
                <a:cs typeface="Arial" panose="020B0604020202020204" pitchFamily="34" charset="0"/>
              </a:rPr>
              <a:t>; the process of increasing their expression is </a:t>
            </a:r>
            <a:r>
              <a:rPr lang="en-US" sz="2400" b="1" dirty="0">
                <a:latin typeface="Arial" panose="020B0604020202020204" pitchFamily="34" charset="0"/>
                <a:cs typeface="Arial" panose="020B0604020202020204" pitchFamily="34" charset="0"/>
              </a:rPr>
              <a:t>induction</a:t>
            </a:r>
            <a:r>
              <a:rPr lang="en-US" sz="2400" dirty="0">
                <a:latin typeface="Arial" panose="020B0604020202020204" pitchFamily="34" charset="0"/>
                <a:cs typeface="Arial" panose="020B0604020202020204" pitchFamily="34" charset="0"/>
              </a:rPr>
              <a:t>. Conversely, gene products that decrease in concentration in response to a molecular signal are referred to as </a:t>
            </a:r>
            <a:r>
              <a:rPr lang="en-US" sz="2400" b="1" dirty="0">
                <a:latin typeface="Arial" panose="020B0604020202020204" pitchFamily="34" charset="0"/>
                <a:cs typeface="Arial" panose="020B0604020202020204" pitchFamily="34" charset="0"/>
              </a:rPr>
              <a:t>repressible</a:t>
            </a:r>
            <a:r>
              <a:rPr lang="en-US" sz="2400" dirty="0">
                <a:latin typeface="Arial" panose="020B0604020202020204" pitchFamily="34" charset="0"/>
                <a:cs typeface="Arial" panose="020B0604020202020204" pitchFamily="34" charset="0"/>
              </a:rPr>
              <a:t>, and the process is called </a:t>
            </a:r>
            <a:r>
              <a:rPr lang="en-US" sz="2400" b="1" dirty="0">
                <a:latin typeface="Arial" panose="020B0604020202020204" pitchFamily="34" charset="0"/>
                <a:cs typeface="Arial" panose="020B0604020202020204" pitchFamily="34" charset="0"/>
              </a:rPr>
              <a:t>repression</a:t>
            </a:r>
            <a:r>
              <a:rPr lang="en-US" sz="2400" dirty="0">
                <a:latin typeface="Arial" panose="020B0604020202020204" pitchFamily="34" charset="0"/>
                <a:cs typeface="Arial" panose="020B0604020202020204" pitchFamily="34" charset="0"/>
              </a:rPr>
              <a:t>. </a:t>
            </a:r>
          </a:p>
          <a:p>
            <a:pPr>
              <a:buNone/>
            </a:pPr>
            <a:endParaRPr lang="en-US" sz="2400" dirty="0">
              <a:effectLs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08B11-FF93-494F-A61F-B90C5FF0FA1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Examples of RNA Recognition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Motifs (RRMs)</a:t>
            </a:r>
            <a:endParaRPr lang="en-AU" dirty="0"/>
          </a:p>
        </p:txBody>
      </p:sp>
      <p:pic>
        <p:nvPicPr>
          <p:cNvPr id="3" name="Picture 2" descr="Part a shows a roughly rounded white structure on the upper right with helices in the upper right and beta strands in the venter and left. It fits against a horizontal strand of D N A below. At least six hydrogen bonds are visible between D N A and wireframe structures along the bottom of the white structure, which has blue and red segments visible. A similar white structure is shown to the right with double-stranded R N A below that forms a loop to the lower right. At least six hydrogen bonds are visible between the R N A and wireframe structures along the bottom of the white structure. Part b shows three different R R Ms. D E A D box R I G 1 shows double-stranded D N A across the bottom with beta strands to the left, right, and above. The R O Q domain shows horizontal double-stranded D N A beneath a structure that consists of many helices, including a clump of helices to the upper right. Pumilio-Nos-hunchback shows a single-stranded R N A molecule beneath a crescent-shaped structure consisting of many helices. There are many parallel helices that extend down toward the R N A and a line of helices forming a rounded outer surface. Strands extend down across the R N A to the right.">
            <a:extLst>
              <a:ext uri="{FF2B5EF4-FFF2-40B4-BE49-F238E27FC236}">
                <a16:creationId xmlns:a16="http://schemas.microsoft.com/office/drawing/2014/main" id="{F80D2B5A-7ACF-CB41-8270-AF9F361D3F68}"/>
              </a:ext>
            </a:extLst>
          </p:cNvPr>
          <p:cNvPicPr>
            <a:picLocks noChangeAspect="1"/>
          </p:cNvPicPr>
          <p:nvPr/>
        </p:nvPicPr>
        <p:blipFill>
          <a:blip r:embed="rId3"/>
          <a:stretch>
            <a:fillRect/>
          </a:stretch>
        </p:blipFill>
        <p:spPr>
          <a:xfrm>
            <a:off x="1114425" y="1600200"/>
            <a:ext cx="6915150" cy="5029200"/>
          </a:xfrm>
          <a:prstGeom prst="rect">
            <a:avLst/>
          </a:prstGeom>
        </p:spPr>
      </p:pic>
    </p:spTree>
    <p:extLst>
      <p:ext uri="{BB962C8B-B14F-4D97-AF65-F5344CB8AC3E}">
        <p14:creationId xmlns:p14="http://schemas.microsoft.com/office/powerpoint/2010/main" val="28530180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D6909-3214-407D-8A8A-88133EE5D3F6}"/>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Regulatory Proteins Also Have Protein-Protein Interaction Domains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90500" y="1676400"/>
            <a:ext cx="8763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regulatory proteins contain domains for protein-protein interactions</a:t>
            </a:r>
          </a:p>
          <a:p>
            <a:pPr lvl="1"/>
            <a:r>
              <a:rPr lang="en-US" sz="2400" dirty="0">
                <a:latin typeface="Arial" panose="020B0604020202020204" pitchFamily="34" charset="0"/>
                <a:cs typeface="Arial" panose="020B0604020202020204" pitchFamily="34" charset="0"/>
              </a:rPr>
              <a:t>example: domains for dimer formation of eukaryotic transcription factors</a:t>
            </a: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1975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A93F9-5997-41E2-9412-3D3DF5CC716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Leucine Zipper</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66700" y="1524000"/>
            <a:ext cx="8610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leucine zipper </a:t>
            </a:r>
            <a:r>
              <a:rPr lang="en-US" sz="2400" dirty="0">
                <a:latin typeface="Arial" panose="020B0604020202020204" pitchFamily="34" charset="0"/>
                <a:cs typeface="Arial" panose="020B0604020202020204" pitchFamily="34" charset="0"/>
              </a:rPr>
              <a:t>= an amphipathic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helix with a series of hydrophobic amino acid residues on one side and a hydrophobic surface between two polypeptides of a dimer</a:t>
            </a:r>
          </a:p>
          <a:p>
            <a:pPr lvl="1"/>
            <a:r>
              <a:rPr lang="en-US" sz="2400" dirty="0">
                <a:latin typeface="Arial" panose="020B0604020202020204" pitchFamily="34" charset="0"/>
                <a:cs typeface="Arial" panose="020B0604020202020204" pitchFamily="34" charset="0"/>
              </a:rPr>
              <a:t>Leu occurs at every 7</a:t>
            </a:r>
            <a:r>
              <a:rPr lang="en-US" sz="2400" baseline="30000" dirty="0">
                <a:latin typeface="Arial" panose="020B0604020202020204" pitchFamily="34" charset="0"/>
                <a:cs typeface="Arial" panose="020B0604020202020204" pitchFamily="34" charset="0"/>
              </a:rPr>
              <a:t>th</a:t>
            </a:r>
            <a:r>
              <a:rPr lang="en-US" sz="2400" dirty="0">
                <a:latin typeface="Arial" panose="020B0604020202020204" pitchFamily="34" charset="0"/>
                <a:cs typeface="Arial" panose="020B0604020202020204" pitchFamily="34" charset="0"/>
              </a:rPr>
              <a:t> position along the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helices</a:t>
            </a:r>
          </a:p>
          <a:p>
            <a:pPr lvl="1"/>
            <a:r>
              <a:rPr lang="en-US" sz="2400" dirty="0">
                <a:latin typeface="Arial" panose="020B0604020202020204" pitchFamily="34" charset="0"/>
                <a:cs typeface="Arial" panose="020B0604020202020204" pitchFamily="34" charset="0"/>
              </a:rPr>
              <a:t>helices form a coiled coil</a:t>
            </a:r>
          </a:p>
          <a:p>
            <a:pPr lvl="1"/>
            <a:r>
              <a:rPr lang="en-US" sz="2400" dirty="0">
                <a:latin typeface="Arial" panose="020B0604020202020204" pitchFamily="34" charset="0"/>
                <a:cs typeface="Arial" panose="020B0604020202020204" pitchFamily="34" charset="0"/>
              </a:rPr>
              <a:t>found in many eukaryotic proteins </a:t>
            </a:r>
          </a:p>
          <a:p>
            <a:pPr lvl="1"/>
            <a:r>
              <a:rPr lang="en-US" sz="2400" dirty="0">
                <a:latin typeface="Arial" panose="020B0604020202020204" pitchFamily="34" charset="0"/>
                <a:cs typeface="Arial" panose="020B0604020202020204" pitchFamily="34" charset="0"/>
              </a:rPr>
              <a:t>often found in proteins with a separate DNA-binding domain containing a high concentration of basic (Lys or </a:t>
            </a:r>
            <a:r>
              <a:rPr lang="en-US" sz="2400" dirty="0" err="1">
                <a:latin typeface="Arial" panose="020B0604020202020204" pitchFamily="34" charset="0"/>
                <a:cs typeface="Arial" panose="020B0604020202020204" pitchFamily="34" charset="0"/>
              </a:rPr>
              <a:t>Arg</a:t>
            </a:r>
            <a:r>
              <a:rPr lang="en-US" sz="2400" dirty="0">
                <a:latin typeface="Arial" panose="020B0604020202020204" pitchFamily="34" charset="0"/>
                <a:cs typeface="Arial" panose="020B0604020202020204" pitchFamily="34" charset="0"/>
              </a:rPr>
              <a:t>) residues that can interact with the DNA backbone</a:t>
            </a:r>
            <a:endParaRPr lang="en-US" sz="2400" dirty="0"/>
          </a:p>
        </p:txBody>
      </p:sp>
    </p:spTree>
    <p:extLst>
      <p:ext uri="{BB962C8B-B14F-4D97-AF65-F5344CB8AC3E}">
        <p14:creationId xmlns:p14="http://schemas.microsoft.com/office/powerpoint/2010/main" val="177241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0CD2D-7267-4C64-8EA5-FF973B486CB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Leucine Zippers</a:t>
            </a:r>
            <a:endParaRPr lang="en-AU" dirty="0"/>
          </a:p>
        </p:txBody>
      </p:sp>
      <p:pic>
        <p:nvPicPr>
          <p:cNvPr id="3" name="Picture 2" descr="Amino acid sequences are shown for three mammal regulatory proteins and one yeast regulatory protein. Each horizontal line shows the source (mammal or yeast), the name of the regulatory protein, and the amino acid sequence. The amino acid sequence is divided into a left-hand D N A-binding sequence, a connector (6 amino acids), and a leucine zipper. A consensus sequence is shown below. Row 1: source mammal, regulatory protein C/E B P, D N A-binding region D K N S N E Y R V yellow R yellow R E yellow R light red N N I A V R yellow K S yellow R D yellow K A; connector K Q R N V E; leucine zipper T Q Q K V L E light red L T S D N D R light red L R K R V E Q light red L S R E L D T light red L R G dash. Row 2: source mammal, regulatory protein J u n, D N A-binding region S Q E R I K A E R yellow K yellow R M yellow R light red N R I A A S yellow K C yellow R K yellow R yellow K, connector sequence L E R I A R, leucine zipper light red L E E K V K T light red L K A Q N S E light red L A S T A N M light red L T E Q V A Q light red L K Q dash. Row 3: source mammal, regulatory protein F o s, D N A-binding region E E R R R I R R I yellow R yellow R E yellow R light red N K M A A A yellow K C yellow R N yellow R yellow R, connector sequence R E L T D T, leucine zipper light red L Q A E T D Q light red L E D K K S A light red L Q T E I A N light red L L K E K E K light red L E F dash. Row 4: source yeast, regulatory protein G C N 4, D N A-binding region P E S S D P A A L yellow K yellow R A yellow R light red N T E A A R yellow R S yellow R A yellow R yellow K, connector sequence L Q R M K Q, leucine zipper light red L E D K V E E light red L L S K N Y H light red L E N E V A R light red L K K L V G E R space space no dash. Consensus sequence: 9 dashes, then yellow R over K; yellow R over K; dash; yellow R over K; light red N; five dashes, yellow R over K, dash, yellow R; dash; yellow R over K; yellow R over K; six dashes; light red L; six dashes; light red L; six dashes; light red L; six dashes; light red L; six dashes; light red L; space space no dash. The first light red N of the consensus sequence is labeled invariant A s n and a vertical line extends down to point to a light red box in part b. A vertical piece of D N A in shown in part b. Two helices extend across it. One helix extends from the upper left to just below the center left and the other extends from the lower left to just above the center right. The D N A-binding region is shown as the region that crosses the D N A. It contains multiple yellow pieces with yellow wireframe models out that contain pieces of blue. Two light red pieces are present, one on each strand. The top one is near the center of the D N A and is labeled invariant A s n. The second is to its lower left. After the two strands cross, the leucine zipper region begins. This includes several light red pieces. Wireframe structures extend down from the light red region in the upper strand to connect with similar structures in the lower strand.">
            <a:extLst>
              <a:ext uri="{FF2B5EF4-FFF2-40B4-BE49-F238E27FC236}">
                <a16:creationId xmlns:a16="http://schemas.microsoft.com/office/drawing/2014/main" id="{F19AA998-8D0F-8A47-828D-CF5BE86633C0}"/>
              </a:ext>
            </a:extLst>
          </p:cNvPr>
          <p:cNvPicPr>
            <a:picLocks noChangeAspect="1"/>
          </p:cNvPicPr>
          <p:nvPr/>
        </p:nvPicPr>
        <p:blipFill>
          <a:blip r:embed="rId3"/>
          <a:stretch>
            <a:fillRect/>
          </a:stretch>
        </p:blipFill>
        <p:spPr>
          <a:xfrm>
            <a:off x="203200" y="1371600"/>
            <a:ext cx="8737600" cy="4940300"/>
          </a:xfrm>
          <a:prstGeom prst="rect">
            <a:avLst/>
          </a:prstGeom>
        </p:spPr>
      </p:pic>
    </p:spTree>
    <p:extLst>
      <p:ext uri="{BB962C8B-B14F-4D97-AF65-F5344CB8AC3E}">
        <p14:creationId xmlns:p14="http://schemas.microsoft.com/office/powerpoint/2010/main" val="26238257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C096C-F5F0-42B2-A215-D369216F1AC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Basic Helix-Loop-Helix</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47650" y="1363663"/>
            <a:ext cx="8648700"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basic helix-loop-helix </a:t>
            </a:r>
            <a:r>
              <a:rPr lang="en-US" sz="2400" dirty="0">
                <a:latin typeface="Arial" panose="020B0604020202020204" pitchFamily="34" charset="0"/>
                <a:cs typeface="Arial" panose="020B0604020202020204" pitchFamily="34" charset="0"/>
              </a:rPr>
              <a:t>= conserved 50 amino acid residues that can form two short, amphipathic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helices linked by a loop of variable length</a:t>
            </a:r>
          </a:p>
          <a:p>
            <a:pPr lvl="1"/>
            <a:r>
              <a:rPr lang="en-US" sz="2400" dirty="0">
                <a:latin typeface="Arial" panose="020B0604020202020204" pitchFamily="34" charset="0"/>
                <a:cs typeface="Arial" panose="020B0604020202020204" pitchFamily="34" charset="0"/>
              </a:rPr>
              <a:t>two</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helix-loop-helix motifs can interact to form dimers</a:t>
            </a:r>
            <a:endParaRPr lang="en-US" sz="2400" b="1"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occurs in some eukaryotic regulatory proteins involved in gene expression during development</a:t>
            </a:r>
          </a:p>
        </p:txBody>
      </p:sp>
      <p:pic>
        <p:nvPicPr>
          <p:cNvPr id="3" name="Picture 2" descr="A vertical blue double helix of D N A is shown on the left. A pink helix extends from the lower left across the D N A to end at just above the venter right. A white helix begins just above the center of the D N A and extends to the lower right. Where they cross, these helices are labeled recognition helix. A yellow strand connects the pink helix with the left end of a horizontal purple helix that runs behind it and ends to its left. This yellow strand is labeled loop. A white helix overlaps the lower right end of the first white helix and extends up above the purple helix to end just above the right end of the purple helix. Red wireframe models are shown connecting the right ends of the white and purple helices. Where the white and purple helices cross, they are labeled, dimer-forming helix.">
            <a:extLst>
              <a:ext uri="{FF2B5EF4-FFF2-40B4-BE49-F238E27FC236}">
                <a16:creationId xmlns:a16="http://schemas.microsoft.com/office/drawing/2014/main" id="{EDD88051-B759-5E4E-AE7C-52EE2FE235A7}"/>
              </a:ext>
            </a:extLst>
          </p:cNvPr>
          <p:cNvPicPr>
            <a:picLocks noChangeAspect="1"/>
          </p:cNvPicPr>
          <p:nvPr/>
        </p:nvPicPr>
        <p:blipFill>
          <a:blip r:embed="rId3"/>
          <a:stretch>
            <a:fillRect/>
          </a:stretch>
        </p:blipFill>
        <p:spPr>
          <a:xfrm>
            <a:off x="2032000" y="3880892"/>
            <a:ext cx="5080000" cy="2748507"/>
          </a:xfrm>
          <a:prstGeom prst="rect">
            <a:avLst/>
          </a:prstGeom>
        </p:spPr>
      </p:pic>
    </p:spTree>
    <p:extLst>
      <p:ext uri="{BB962C8B-B14F-4D97-AF65-F5344CB8AC3E}">
        <p14:creationId xmlns:p14="http://schemas.microsoft.com/office/powerpoint/2010/main" val="565341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084A9-4C62-483E-89E8-DAD6FDF66DE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Protein-Protein Interactions in Eukaryotic Regulatory Proteins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47650" y="1676400"/>
            <a:ext cx="86487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eukaryotes have a larger number of genes than activators</a:t>
            </a:r>
          </a:p>
          <a:p>
            <a:pPr lvl="1"/>
            <a:r>
              <a:rPr lang="en-US" sz="2400" dirty="0">
                <a:latin typeface="Arial" panose="020B0604020202020204" pitchFamily="34" charset="0"/>
                <a:cs typeface="Arial" panose="020B0604020202020204" pitchFamily="34" charset="0"/>
              </a:rPr>
              <a:t>yeast have 300 transcription factors for 1000s of genes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most genes are subject to regulation by multiple transcription factors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combinatorial control </a:t>
            </a:r>
            <a:r>
              <a:rPr lang="en-US" sz="2400" dirty="0">
                <a:latin typeface="Arial" panose="020B0604020202020204" pitchFamily="34" charset="0"/>
                <a:cs typeface="Arial" panose="020B0604020202020204" pitchFamily="34" charset="0"/>
              </a:rPr>
              <a:t>= a mechanism involving mixing and matching of protein family variants in dimeric transcription factors </a:t>
            </a:r>
          </a:p>
          <a:p>
            <a:pPr lvl="1"/>
            <a:r>
              <a:rPr lang="en-US" sz="2400" dirty="0">
                <a:latin typeface="Arial" panose="020B0604020202020204" pitchFamily="34" charset="0"/>
                <a:cs typeface="Arial" panose="020B0604020202020204" pitchFamily="34" charset="0"/>
              </a:rPr>
              <a:t>provides for more efficient and responsive regulation</a:t>
            </a:r>
          </a:p>
        </p:txBody>
      </p:sp>
    </p:spTree>
    <p:extLst>
      <p:ext uri="{BB962C8B-B14F-4D97-AF65-F5344CB8AC3E}">
        <p14:creationId xmlns:p14="http://schemas.microsoft.com/office/powerpoint/2010/main" val="16824750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3111E-0336-47C3-BCB7-36B0D18F67CD}"/>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28.2</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Regulation of Gene Expression in Bacteria</a:t>
            </a:r>
            <a:endParaRPr lang="en-AU" dirty="0"/>
          </a:p>
        </p:txBody>
      </p:sp>
    </p:spTree>
    <p:extLst>
      <p:ext uri="{BB962C8B-B14F-4D97-AF65-F5344CB8AC3E}">
        <p14:creationId xmlns:p14="http://schemas.microsoft.com/office/powerpoint/2010/main" val="23683450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5F416-F48E-402D-A415-BF0D9D556972}"/>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The </a:t>
            </a:r>
            <a:r>
              <a:rPr lang="en-US" i="1" dirty="0">
                <a:solidFill>
                  <a:srgbClr val="4E4CB4"/>
                </a:solidFill>
                <a:latin typeface="Arial" panose="020B0604020202020204" pitchFamily="34" charset="0"/>
                <a:cs typeface="Arial" panose="020B0604020202020204" pitchFamily="34" charset="0"/>
              </a:rPr>
              <a:t>lac </a:t>
            </a:r>
            <a:r>
              <a:rPr lang="en-US" dirty="0">
                <a:solidFill>
                  <a:srgbClr val="4E4CB4"/>
                </a:solidFill>
                <a:latin typeface="Arial" panose="020B0604020202020204" pitchFamily="34" charset="0"/>
                <a:cs typeface="Arial" panose="020B0604020202020204" pitchFamily="34" charset="0"/>
              </a:rPr>
              <a:t>Operon Undergoes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Positive Regulation</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90500" y="1676400"/>
            <a:ext cx="8763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other factors besides lactose, such as the availability of glucose, affect the expression of the </a:t>
            </a:r>
            <a:r>
              <a:rPr lang="en-US" sz="2400" i="1" dirty="0">
                <a:latin typeface="Arial" panose="020B0604020202020204" pitchFamily="34" charset="0"/>
                <a:cs typeface="Arial" panose="020B0604020202020204" pitchFamily="34" charset="0"/>
              </a:rPr>
              <a:t>lac </a:t>
            </a:r>
            <a:r>
              <a:rPr lang="en-US" sz="2400" dirty="0">
                <a:latin typeface="Arial" panose="020B0604020202020204" pitchFamily="34" charset="0"/>
                <a:cs typeface="Arial" panose="020B0604020202020204" pitchFamily="34" charset="0"/>
              </a:rPr>
              <a:t>gene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glucose is the preferred energy source in </a:t>
            </a:r>
            <a:r>
              <a:rPr lang="en-US" sz="2400" i="1" dirty="0">
                <a:latin typeface="Arial" panose="020B0604020202020204" pitchFamily="34" charset="0"/>
                <a:cs typeface="Arial" panose="020B0604020202020204" pitchFamily="34" charset="0"/>
              </a:rPr>
              <a:t>E. coli</a:t>
            </a:r>
          </a:p>
          <a:p>
            <a:endParaRPr lang="en-US" sz="2400" i="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expressing the genes for proteins that metabolize other sugars is wasteful when glucose is abundant </a:t>
            </a: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2181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D3321-6694-4AD6-B6BA-689FAE4BD66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Catabolite Repression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47650" y="1676400"/>
            <a:ext cx="86487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catabolite repression </a:t>
            </a:r>
            <a:r>
              <a:rPr lang="en-US" sz="2400" dirty="0">
                <a:latin typeface="Arial" panose="020B0604020202020204" pitchFamily="34" charset="0"/>
                <a:cs typeface="Arial" panose="020B0604020202020204" pitchFamily="34" charset="0"/>
              </a:rPr>
              <a:t>= a regulatory mechanism that restricts expression of the genes required for catabolism of other sugars in the presence of glucose</a:t>
            </a:r>
          </a:p>
          <a:p>
            <a:pPr lvl="1"/>
            <a:r>
              <a:rPr lang="en-US" sz="2400" dirty="0">
                <a:latin typeface="Arial" panose="020B0604020202020204" pitchFamily="34" charset="0"/>
                <a:cs typeface="Arial" panose="020B0604020202020204" pitchFamily="34" charset="0"/>
              </a:rPr>
              <a:t>mediated by cAMP as a coactivator and an activator protein, cAMP receptor protein (CRP)</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7261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BE692-CF8F-4708-A9A2-3BA9EFB8F1C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cAMP Receptor Protein (CRP)</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47650" y="1676400"/>
            <a:ext cx="35623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cAMP receptor protein (CRP) </a:t>
            </a:r>
            <a:r>
              <a:rPr lang="en-US" sz="2400" dirty="0">
                <a:latin typeface="Arial" panose="020B0604020202020204" pitchFamily="34" charset="0"/>
                <a:cs typeface="Arial" panose="020B0604020202020204" pitchFamily="34" charset="0"/>
              </a:rPr>
              <a:t>= an activator protein</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that contains binding sites for DNA and cAMP </a:t>
            </a:r>
          </a:p>
          <a:p>
            <a:pPr lvl="1"/>
            <a:r>
              <a:rPr lang="en-US" sz="2400" dirty="0">
                <a:latin typeface="Arial" panose="020B0604020202020204" pitchFamily="34" charset="0"/>
                <a:cs typeface="Arial" panose="020B0604020202020204" pitchFamily="34" charset="0"/>
              </a:rPr>
              <a:t>binding is mediated by a helix-turn-helix motif in the DNA-binding domain </a:t>
            </a:r>
          </a:p>
        </p:txBody>
      </p:sp>
      <p:pic>
        <p:nvPicPr>
          <p:cNvPr id="3" name="Picture 2" descr="A surface contour model shows a spherical structure with two subunits, a dark green upper half and a light green lower half. These halves are angled from upper right to lower left rather than having a horizontal boundary between them. A space-filling model near the bottom center of the dark green upper half is labeled c A M P and shows a molecule with black and blue spheres joined to yellow surrounded by red at the upper left. Another c A M P is near the top center of the light green sphere and has blue and black spheres to the right with red spheres visible to the left. At the lower left, there is a yellow region labeled R N A polymerase contacts just above a blue double stranded piece of D N A that runs along the bottom of the structure and curves up along its right side to end at the upper right near the top of the dark green part of the C R P homodimer.">
            <a:extLst>
              <a:ext uri="{FF2B5EF4-FFF2-40B4-BE49-F238E27FC236}">
                <a16:creationId xmlns:a16="http://schemas.microsoft.com/office/drawing/2014/main" id="{9BB72936-2B2A-0549-B446-3AD737AA00E8}"/>
              </a:ext>
            </a:extLst>
          </p:cNvPr>
          <p:cNvPicPr>
            <a:picLocks noChangeAspect="1"/>
          </p:cNvPicPr>
          <p:nvPr/>
        </p:nvPicPr>
        <p:blipFill>
          <a:blip r:embed="rId3"/>
          <a:stretch>
            <a:fillRect/>
          </a:stretch>
        </p:blipFill>
        <p:spPr>
          <a:xfrm>
            <a:off x="3786872" y="1466723"/>
            <a:ext cx="5106430" cy="4343400"/>
          </a:xfrm>
          <a:prstGeom prst="rect">
            <a:avLst/>
          </a:prstGeom>
        </p:spPr>
      </p:pic>
    </p:spTree>
    <p:extLst>
      <p:ext uri="{BB962C8B-B14F-4D97-AF65-F5344CB8AC3E}">
        <p14:creationId xmlns:p14="http://schemas.microsoft.com/office/powerpoint/2010/main" val="39433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logo with white letters P 3">
            <a:extLst>
              <a:ext uri="{FF2B5EF4-FFF2-40B4-BE49-F238E27FC236}">
                <a16:creationId xmlns:a16="http://schemas.microsoft.com/office/drawing/2014/main" id="{6C08B2FD-BB20-40B0-A24C-4D5AB80569AF}"/>
              </a:ext>
            </a:extLst>
          </p:cNvPr>
          <p:cNvPicPr>
            <a:picLocks noChangeAspect="1"/>
          </p:cNvPicPr>
          <p:nvPr/>
        </p:nvPicPr>
        <p:blipFill>
          <a:blip r:embed="rId3"/>
          <a:stretch>
            <a:fillRect/>
          </a:stretch>
        </p:blipFill>
        <p:spPr>
          <a:xfrm>
            <a:off x="1740672" y="403416"/>
            <a:ext cx="944962" cy="701101"/>
          </a:xfrm>
          <a:prstGeom prst="rect">
            <a:avLst/>
          </a:prstGeom>
        </p:spPr>
      </p:pic>
      <p:sp>
        <p:nvSpPr>
          <p:cNvPr id="2" name="Title 1">
            <a:extLst>
              <a:ext uri="{FF2B5EF4-FFF2-40B4-BE49-F238E27FC236}">
                <a16:creationId xmlns:a16="http://schemas.microsoft.com/office/drawing/2014/main" id="{E2809D36-100F-4AF0-B3AB-5CDDDDF89BC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(1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default transcriptional state of a gene, on or off, is dictated in part by the size and complexity of the genome. </a:t>
            </a:r>
            <a:r>
              <a:rPr lang="en-US" sz="2400" dirty="0">
                <a:latin typeface="Arial" panose="020B0604020202020204" pitchFamily="34" charset="0"/>
                <a:cs typeface="Arial" panose="020B0604020202020204" pitchFamily="34" charset="0"/>
              </a:rPr>
              <a:t>In bacteria, where genomes are relatively small and DNA is readily accessible, the default state of genes is generally “on.” Transcription of each gene or gene cluster is usually limited by a specific protein repressor. In eukaryotes, where genomes are larger and genes are encapsulated in chromatin, the default state of most genes is “off.” Gene transcription requires chromatin modification followed by the action of transcription activators. </a:t>
            </a:r>
          </a:p>
          <a:p>
            <a:pPr>
              <a:buNone/>
            </a:pPr>
            <a:endParaRPr lang="en-US" sz="2400" dirty="0"/>
          </a:p>
          <a:p>
            <a:endParaRPr lang="en-US" sz="2400" dirty="0"/>
          </a:p>
          <a:p>
            <a:endParaRPr lang="en-US" sz="2400" dirty="0"/>
          </a:p>
        </p:txBody>
      </p:sp>
    </p:spTree>
    <p:extLst>
      <p:ext uri="{BB962C8B-B14F-4D97-AF65-F5344CB8AC3E}">
        <p14:creationId xmlns:p14="http://schemas.microsoft.com/office/powerpoint/2010/main" val="20179645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E916E-C84F-4485-A545-C857DC4A1F8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Positive Regulation of the </a:t>
            </a:r>
            <a:r>
              <a:rPr lang="en-US" i="1" dirty="0">
                <a:solidFill>
                  <a:schemeClr val="tx1"/>
                </a:solidFill>
                <a:latin typeface="Arial" panose="020B0604020202020204" pitchFamily="34" charset="0"/>
                <a:cs typeface="Arial" panose="020B0604020202020204" pitchFamily="34" charset="0"/>
              </a:rPr>
              <a:t>lac </a:t>
            </a:r>
            <a:r>
              <a:rPr lang="en-US" dirty="0">
                <a:solidFill>
                  <a:schemeClr val="tx1"/>
                </a:solidFill>
                <a:latin typeface="Arial" panose="020B0604020202020204" pitchFamily="34" charset="0"/>
                <a:cs typeface="Arial" panose="020B0604020202020204" pitchFamily="34" charset="0"/>
              </a:rPr>
              <a:t>Operon by CRP</a:t>
            </a:r>
            <a:endParaRPr lang="en-AU" dirty="0"/>
          </a:p>
        </p:txBody>
      </p:sp>
      <p:pic>
        <p:nvPicPr>
          <p:cNvPr id="3" name="Picture 2" descr="Part a is labeled, Glucose high, c A M P low, lactose absent. A horizontal strand is shown with its 5 prime end on the left and its 3 prime end on the right. From left to right, the strand is a consist of the following pieces: short blue, purple P subscript I end subscript, light red italicized lac I end italics, orange O subscript 3 end subscript, dark blue C R P-binding site, short light blue, long purple P, orange O subscript 1 end subscript,, tan italicized lac Z end italics, orange O subscript 2 end subscript, tan, light orange italicized lac Y end italics, yellow italicized lac A end italics, short blue. A repressor is present as a structure with four ovals, two on the left and two on the right, that each connect to smaller ovals on top. These ovals contact O subscript 3 end subscript and O subscript 1 end subscript, where the horizontal strand forms a loop that begins with orange O subscript 3 end subscript bending up to the dark blue C R P-binding site to the light blue piece, then to the purple P piece that makes up most of the loop before reaching the upper left of orange O subscript 1 end subscript, which returns to horizontal. At the boundary between P subscript I end subscript and italicized lac I end italics, a short vertical line extends down to a horizontal arrow pointing right to the green word O N. An arrow points from O N to the repressor. At the boundary between O 1 end subscript and italicized lac Z end italics, a short vertical line extends down to a horizontal arrow pointing right to the red word O F F. Text below reads, No gene expression. Part b is labeled, Glucose low, c A M P high, lactose absent. This shows a very similar structure except that a green rounded structure labeled C R P is visible behind the purple P loop attached to the dark blue C R P-binding site and extending against the light blue region above it. Additionally, there is a purple rectangle labeled c A M P positioned just above the blue region near the start of the P region on its rear side, before it loops back down to O subscript 1 end subscript. Text below reads, No gene expression. ">
            <a:extLst>
              <a:ext uri="{FF2B5EF4-FFF2-40B4-BE49-F238E27FC236}">
                <a16:creationId xmlns:a16="http://schemas.microsoft.com/office/drawing/2014/main" id="{3A2C2F2F-1FF5-4947-B94F-DF3F4E7A646A}"/>
              </a:ext>
            </a:extLst>
          </p:cNvPr>
          <p:cNvPicPr>
            <a:picLocks noChangeAspect="1"/>
          </p:cNvPicPr>
          <p:nvPr/>
        </p:nvPicPr>
        <p:blipFill>
          <a:blip r:embed="rId3"/>
          <a:stretch>
            <a:fillRect/>
          </a:stretch>
        </p:blipFill>
        <p:spPr>
          <a:xfrm>
            <a:off x="325090" y="1676400"/>
            <a:ext cx="4153281" cy="3352800"/>
          </a:xfrm>
          <a:prstGeom prst="rect">
            <a:avLst/>
          </a:prstGeom>
        </p:spPr>
      </p:pic>
      <p:pic>
        <p:nvPicPr>
          <p:cNvPr id="7" name="Picture 6" descr="Part c is labeled, Glucose high, c A M P low, lactose present. A similar structure is shown, but there is no loop. The strand runs horizontally through O subscript 3 end subscript, the dark blue region, the light blue region, P, and O subscript 1 end subscript. At the boundary between P subscript I end subscript and italicized lac I end italics, a short vertical line extends down to a horizontal arrow pointing right to the green word O N. An arrow points down to show a repressor that is not bound to the horizontal strand but that has an allolactose molecule bound to each side. Each allolactose molecule is shown as two six-membered rings joined together and attached by one ring to one of the vertical ovals of the repressor. An arrow with a red “X” over it points from the repressor to O subscript 1 end subscript. At the boundary between O subscript 1 end subscript and italicized lac Z end italics, a short vertical line extends down to a horizontal arrow pointing right to the light green word O N. Text below reads, Low level of gene expression. An arrow points down to a wavy green strand labeled R N A. Part d is labeled, Glucose low, c A M P high, lactose present. This illustration is similar to the illustration in part c except that R N A polymerase is shown as an irregular purple oval that covers the light blue and P regions and extends above and below O subscript 1 end subscript, where it has an oval cutout. A green sphere labeled C R P is attached to the dark blue region, extending slightly over the light blue region to the right, and a purple triangle labeled c A M P is bound at the top of C R P extending to the upper right of R N A polymerase. At the boundary between O subscript 1 end subscript and italicized lac Z end italics, a short vertical line extends down to a horizontal arrow pointing right to the green word O N. Text below reads, High level of gene expression. An arrow points down to five wavy green strand labeled R N A.">
            <a:extLst>
              <a:ext uri="{FF2B5EF4-FFF2-40B4-BE49-F238E27FC236}">
                <a16:creationId xmlns:a16="http://schemas.microsoft.com/office/drawing/2014/main" id="{71F9AB05-667A-2C46-9A11-4E868869C25D}"/>
              </a:ext>
            </a:extLst>
          </p:cNvPr>
          <p:cNvPicPr>
            <a:picLocks noChangeAspect="1"/>
          </p:cNvPicPr>
          <p:nvPr/>
        </p:nvPicPr>
        <p:blipFill>
          <a:blip r:embed="rId4"/>
          <a:stretch>
            <a:fillRect/>
          </a:stretch>
        </p:blipFill>
        <p:spPr>
          <a:xfrm>
            <a:off x="4665630" y="1676400"/>
            <a:ext cx="4038891" cy="4191000"/>
          </a:xfrm>
          <a:prstGeom prst="rect">
            <a:avLst/>
          </a:prstGeom>
        </p:spPr>
      </p:pic>
    </p:spTree>
    <p:extLst>
      <p:ext uri="{BB962C8B-B14F-4D97-AF65-F5344CB8AC3E}">
        <p14:creationId xmlns:p14="http://schemas.microsoft.com/office/powerpoint/2010/main" val="7713808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41E8-FF1B-409A-BB37-2F78B9CBC7E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Regulon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14325" y="1371600"/>
            <a:ext cx="85153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regulon </a:t>
            </a:r>
            <a:r>
              <a:rPr lang="en-US" sz="2400" dirty="0">
                <a:latin typeface="Arial" panose="020B0604020202020204" pitchFamily="34" charset="0"/>
                <a:cs typeface="Arial" panose="020B0604020202020204" pitchFamily="34" charset="0"/>
              </a:rPr>
              <a:t>= a network of operons with a common regulator</a:t>
            </a:r>
          </a:p>
          <a:p>
            <a:pPr lvl="1"/>
            <a:r>
              <a:rPr lang="en-US" sz="2400" dirty="0">
                <a:latin typeface="Arial" panose="020B0604020202020204" pitchFamily="34" charset="0"/>
                <a:cs typeface="Arial" panose="020B0604020202020204" pitchFamily="34" charset="0"/>
              </a:rPr>
              <a:t>allows coordinated shifts in cellular functions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examples include: </a:t>
            </a:r>
          </a:p>
          <a:p>
            <a:pPr lvl="1"/>
            <a:r>
              <a:rPr lang="en-US" sz="2400" dirty="0">
                <a:latin typeface="Arial" panose="020B0604020202020204" pitchFamily="34" charset="0"/>
                <a:cs typeface="Arial" panose="020B0604020202020204" pitchFamily="34" charset="0"/>
              </a:rPr>
              <a:t>operons encoding enzymes for secondary sugar metabolism (regulated by CRP and cAMP)</a:t>
            </a:r>
          </a:p>
          <a:p>
            <a:pPr lvl="1"/>
            <a:r>
              <a:rPr lang="en-US" sz="2400" dirty="0">
                <a:latin typeface="Arial" panose="020B0604020202020204" pitchFamily="34" charset="0"/>
                <a:cs typeface="Arial" panose="020B0604020202020204" pitchFamily="34" charset="0"/>
              </a:rPr>
              <a:t>the heat shock gene system that responds to temperature changes </a:t>
            </a:r>
          </a:p>
          <a:p>
            <a:pPr lvl="1"/>
            <a:r>
              <a:rPr lang="en-US" sz="2400" dirty="0">
                <a:latin typeface="Arial" panose="020B0604020202020204" pitchFamily="34" charset="0"/>
                <a:cs typeface="Arial" panose="020B0604020202020204" pitchFamily="34" charset="0"/>
              </a:rPr>
              <a:t>genes induced as part of the SOS response to DNA damage in </a:t>
            </a:r>
            <a:r>
              <a:rPr lang="en-US" sz="2400" i="1" dirty="0">
                <a:latin typeface="Arial" panose="020B0604020202020204" pitchFamily="34" charset="0"/>
                <a:cs typeface="Arial" panose="020B0604020202020204" pitchFamily="34" charset="0"/>
              </a:rPr>
              <a:t>E. coli</a:t>
            </a:r>
            <a:endParaRPr lang="en-US" sz="2400" dirty="0"/>
          </a:p>
        </p:txBody>
      </p:sp>
    </p:spTree>
    <p:extLst>
      <p:ext uri="{BB962C8B-B14F-4D97-AF65-F5344CB8AC3E}">
        <p14:creationId xmlns:p14="http://schemas.microsoft.com/office/powerpoint/2010/main" val="27754683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01B44-2223-4F71-A47E-CDB971A43CD3}"/>
              </a:ext>
            </a:extLst>
          </p:cNvPr>
          <p:cNvSpPr>
            <a:spLocks noGrp="1"/>
          </p:cNvSpPr>
          <p:nvPr>
            <p:ph type="title"/>
          </p:nvPr>
        </p:nvSpPr>
        <p:spPr>
          <a:xfrm>
            <a:off x="0" y="152400"/>
            <a:ext cx="9144000" cy="1524000"/>
          </a:xfrm>
        </p:spPr>
        <p:txBody>
          <a:bodyPr/>
          <a:lstStyle/>
          <a:p>
            <a:r>
              <a:rPr lang="en-US" sz="3400" dirty="0">
                <a:solidFill>
                  <a:srgbClr val="4E4CB4"/>
                </a:solidFill>
                <a:latin typeface="Arial" panose="020B0604020202020204" pitchFamily="34" charset="0"/>
                <a:cs typeface="Arial" panose="020B0604020202020204" pitchFamily="34" charset="0"/>
              </a:rPr>
              <a:t>Many Genes for Amino Acid Biosynthetic Enzymes Are Regulated by Transcription Attenuation</a:t>
            </a:r>
            <a:endParaRPr lang="en-AU" sz="34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90500" y="2209800"/>
            <a:ext cx="8763000" cy="3676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can synthesize all 20 common amino acids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operons contain the genes encoding enzymes needed to synthesize a given amino acid</a:t>
            </a:r>
          </a:p>
          <a:p>
            <a:pPr lvl="1"/>
            <a:r>
              <a:rPr lang="en-US" sz="2400" dirty="0">
                <a:latin typeface="Arial" panose="020B0604020202020204" pitchFamily="34" charset="0"/>
                <a:cs typeface="Arial" panose="020B0604020202020204" pitchFamily="34" charset="0"/>
              </a:rPr>
              <a:t>the operon is repressed when the amino acid is abundant </a:t>
            </a: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75052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38047-F2E5-4A89-8DB9-99C42401B84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a:t>
            </a:r>
            <a:r>
              <a:rPr lang="en-US" i="1" dirty="0">
                <a:solidFill>
                  <a:schemeClr val="tx1"/>
                </a:solidFill>
                <a:latin typeface="Arial" panose="020B0604020202020204" pitchFamily="34" charset="0"/>
                <a:cs typeface="Arial" panose="020B0604020202020204" pitchFamily="34" charset="0"/>
              </a:rPr>
              <a:t>E. coli </a:t>
            </a:r>
            <a:r>
              <a:rPr lang="en-US" dirty="0">
                <a:solidFill>
                  <a:schemeClr val="tx1"/>
                </a:solidFill>
                <a:latin typeface="Arial" panose="020B0604020202020204" pitchFamily="34" charset="0"/>
                <a:cs typeface="Arial" panose="020B0604020202020204" pitchFamily="34" charset="0"/>
              </a:rPr>
              <a:t>Tryptophan (</a:t>
            </a:r>
            <a:r>
              <a:rPr lang="en-US" i="1" dirty="0" err="1">
                <a:solidFill>
                  <a:schemeClr val="tx1"/>
                </a:solidFill>
                <a:latin typeface="Arial" panose="020B0604020202020204" pitchFamily="34" charset="0"/>
                <a:cs typeface="Arial" panose="020B0604020202020204" pitchFamily="34" charset="0"/>
              </a:rPr>
              <a:t>trp</a:t>
            </a:r>
            <a:r>
              <a:rPr lang="en-US" dirty="0">
                <a:solidFill>
                  <a:schemeClr val="tx1"/>
                </a:solidFill>
                <a:latin typeface="Arial" panose="020B0604020202020204" pitchFamily="34" charset="0"/>
                <a:cs typeface="Arial" panose="020B0604020202020204" pitchFamily="34" charset="0"/>
              </a:rPr>
              <a:t>) Operon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14325" y="1371600"/>
            <a:ext cx="85153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tryptophan (</a:t>
            </a:r>
            <a:r>
              <a:rPr lang="en-US" sz="2400" i="1" dirty="0" err="1">
                <a:latin typeface="Arial" panose="020B0604020202020204" pitchFamily="34" charset="0"/>
                <a:cs typeface="Arial" panose="020B0604020202020204" pitchFamily="34" charset="0"/>
              </a:rPr>
              <a:t>trp</a:t>
            </a:r>
            <a:r>
              <a:rPr lang="en-US" sz="2400" dirty="0">
                <a:latin typeface="Arial" panose="020B0604020202020204" pitchFamily="34" charset="0"/>
                <a:cs typeface="Arial" panose="020B0604020202020204" pitchFamily="34" charset="0"/>
              </a:rPr>
              <a:t>) operon contains five genes for the enzymes required to convert </a:t>
            </a:r>
            <a:r>
              <a:rPr lang="en-US" sz="2400" dirty="0" err="1">
                <a:latin typeface="Arial" panose="020B0604020202020204" pitchFamily="34" charset="0"/>
                <a:cs typeface="Arial" panose="020B0604020202020204" pitchFamily="34" charset="0"/>
              </a:rPr>
              <a:t>chorismate</a:t>
            </a:r>
            <a:r>
              <a:rPr lang="en-US" sz="2400" dirty="0">
                <a:latin typeface="Arial" panose="020B0604020202020204" pitchFamily="34" charset="0"/>
                <a:cs typeface="Arial" panose="020B0604020202020204" pitchFamily="34" charset="0"/>
              </a:rPr>
              <a:t> to tryptophan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t>
            </a:r>
            <a:r>
              <a:rPr lang="en-US" sz="2400" dirty="0" err="1">
                <a:latin typeface="Arial" panose="020B0604020202020204" pitchFamily="34" charset="0"/>
                <a:cs typeface="Arial" panose="020B0604020202020204" pitchFamily="34" charset="0"/>
              </a:rPr>
              <a:t>Trp</a:t>
            </a:r>
            <a:r>
              <a:rPr lang="en-US" sz="2400" dirty="0">
                <a:latin typeface="Arial" panose="020B0604020202020204" pitchFamily="34" charset="0"/>
                <a:cs typeface="Arial" panose="020B0604020202020204" pitchFamily="34" charset="0"/>
              </a:rPr>
              <a:t> repressor binds to the </a:t>
            </a:r>
            <a:r>
              <a:rPr lang="en-US" sz="2400" i="1" dirty="0" err="1">
                <a:latin typeface="Arial" panose="020B0604020202020204" pitchFamily="34" charset="0"/>
                <a:cs typeface="Arial" panose="020B0604020202020204" pitchFamily="34" charset="0"/>
              </a:rPr>
              <a:t>trp</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operator when tryptophan is abundant </a:t>
            </a:r>
          </a:p>
          <a:p>
            <a:pPr lvl="1"/>
            <a:r>
              <a:rPr lang="en-US" sz="2400" dirty="0">
                <a:latin typeface="Arial" panose="020B0604020202020204" pitchFamily="34" charset="0"/>
                <a:cs typeface="Arial" panose="020B0604020202020204" pitchFamily="34" charset="0"/>
              </a:rPr>
              <a:t>inhibits expression of the </a:t>
            </a:r>
            <a:r>
              <a:rPr lang="en-US" sz="2400" i="1" dirty="0" err="1">
                <a:latin typeface="Arial" panose="020B0604020202020204" pitchFamily="34" charset="0"/>
                <a:cs typeface="Arial" panose="020B0604020202020204" pitchFamily="34" charset="0"/>
              </a:rPr>
              <a:t>trp</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operon by blocking RNA polymerase binding </a:t>
            </a:r>
          </a:p>
          <a:p>
            <a:pPr lvl="1"/>
            <a:endParaRPr lang="en-US" sz="20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27772948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B2E55-8ABE-45C6-AC65-5629DC01554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a:t>
            </a:r>
            <a:r>
              <a:rPr lang="en-US" i="1" dirty="0" err="1">
                <a:solidFill>
                  <a:schemeClr val="tx1"/>
                </a:solidFill>
                <a:latin typeface="Arial" panose="020B0604020202020204" pitchFamily="34" charset="0"/>
                <a:cs typeface="Arial" panose="020B0604020202020204" pitchFamily="34" charset="0"/>
              </a:rPr>
              <a:t>trp</a:t>
            </a:r>
            <a:r>
              <a:rPr lang="en-US" i="1"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Operon</a:t>
            </a:r>
            <a:endParaRPr lang="en-AU" dirty="0"/>
          </a:p>
        </p:txBody>
      </p:sp>
      <p:pic>
        <p:nvPicPr>
          <p:cNvPr id="3" name="Picture 2" descr="A horizontal strand of D N A has the following units from left to right: a small blue piece, a light red piece labeled italicized t r p R end italics, a light blue piece, two diagonal lines showing a cut, a light blue piece, a purple piece labeled P, an orange piece labeled O, a light blue piece labeled leader (italicized t r p L end italics) with a black vertical band near the center of its left side labeled attenuator, a yellow piece labeled italicized t r p E end italics, a light brown piece labeled italicized t r p D end italics, a dark brown piece labeled italicized t r p C end italics, a green piece labeled italicized t r p B end italics, and a bright green piece labeled italicized t r p A end italics. The part from the left end to the end of the leader is labeled regulatory region and everything to the right of the leader is labeled regulated genes. An arrow points up from italicized t r p R end italics to a wavy green horizontal strand, from which an arrow points up to the T r p repressor. This is shown as a dark pink rounded structure with protrusions to the lower left and right in front of a similarly-shaped orange structure. Right- and left-pointing arrows indicate a reversible reaction. The right-pointing arrow is joined by a curved arrow showing the addition of T r p, which is shown as a red structure with a six-membered ring that shares its top bond with a five-membered ring above that has an upper right vertex bonded to a short zigzag chain. This yields a pink repressor and an orange repressor that each contain T r p within the rounded opening formed by the protrusions to the lower left and right. Upward- and downward-pointing arrows indicate a reversible reaction in which these repressors bound to T r p can bind to orange O in the D N A molecule. Arrows point down from each of the five regulated genes to a long wavy green strand accompanied by text reading, italicized t r p end italics m R N A (low tryptophan levels). Below, a much shorter wavy green strand is accompanied by text reading, Attenuated m R N A (high tryptophan levels). Arrows point down from the top strand of m R N A for each regulatory gene. The arrow from italicized t r p E end italics points down to a box labeled Anthranilate synthase, component Roman numeral 1, from which an arrow points down to a box labeled Anthranilate synthase (Roman numeral subscript 1 end subscript, Roman numeral 2 subscript 2 end subscript). An arrow points down from italicized t r p D end italics to a box labeled Anthranilate synthase, component Roman numeral 2, from which an arrow points down to the same box labeled Anthranilate synthase (Roman numeral subscript 1 end subscript, Roman numeral 2 subscript 2 end subscript). An arrow points down from italicized t r p C end italics to a box labeled italicized N end italics-(5 prime-phosphoribosyl)-anthranilate isomerase Indole-3-glycerol phosphate synthase. An arrow points down from italicized t r p B end italics to a box labeled tryptophan synthase, beta subunit, from which an arrow points down to a box labeled tryptophan synthase (alpha subscript 1 end subscript, alpha subscript 2 end subscript). An arrow points down from italicized t r p A end italics to a box labeled tryptophan synthase, alpha subunit, from which an arrow points down to the same box labeled tryptophan synthase (alpha subscript 1 end subscript, alpha subscript 2 end subscript). A chemical reaction is shown at the bottom and arrows point from these boxes to different steps in the reaction. The reaction begins with chorismate. An arrow points right to anthranilate accompanied by a curved arrow showing the addition of glutamine and loss of glutamate plus pyruvate. This arrow is indicated by an arrow from the box labeled anthranilate synthase (Roman numeral subscript 1 end subscript, Roman numeral 2 subscript 2 end subscript). An arrow points from anthranilate to italicized N end italics-(5 prime-phosphoribosyl)-anthranilate accompanied by a curved arrow showing the addition of P R P P and loss of P P subscript i end subscript. This arrow is also indicated by an arrow from the box labeled anthranilate synthase (Roman numeral subscript 1 end subscript, Roman numeral 2 subscript 2 end subscript). An arrow points from italicized N end italics-(5 prime-phosphoribosyl)-anthranilate to enol-1-italicized o end italics-carboxyphenylamino-1-deoxyribulose phosphate. This arrow is indicated by an arrow from the box labeled italicized N end italics-(5 prime-phosphoribosyl)-anthranilate isomerase Indole-3-glycerol phosphate synthase. An arrow points from enol-1-italicized o end italics-carboxyphenylamino-1-deoxyribulose phosphate to indole-3-glycerol phosphate accompanied by a curved arrow showing the loss of C O 2 plus H 2 O. This arrow is also indicated by an arrow from the box labeled italicized N end italics-(5 prime-phosphoribosyl)-anthranilate isomerase Indole-3-glycerol phosphate synthase. An arrow points from indole-3-glycerol phosphate to L-tryptophan accompanied by an arrow branching off to show the loss of glyceraldehyde 3-phosphate and the addition of L-serine. This arrow is indicated by an arrow from the box labeled tryptophan synthase (alpha subscript 1 end subscript, alpha subscript 2 end subscript).">
            <a:extLst>
              <a:ext uri="{FF2B5EF4-FFF2-40B4-BE49-F238E27FC236}">
                <a16:creationId xmlns:a16="http://schemas.microsoft.com/office/drawing/2014/main" id="{B3A3C91E-CD9B-214F-83FB-F8D7BE70C8AA}"/>
              </a:ext>
            </a:extLst>
          </p:cNvPr>
          <p:cNvPicPr>
            <a:picLocks noChangeAspect="1"/>
          </p:cNvPicPr>
          <p:nvPr/>
        </p:nvPicPr>
        <p:blipFill>
          <a:blip r:embed="rId3"/>
          <a:stretch>
            <a:fillRect/>
          </a:stretch>
        </p:blipFill>
        <p:spPr>
          <a:xfrm>
            <a:off x="369984" y="1352677"/>
            <a:ext cx="8404032" cy="5238877"/>
          </a:xfrm>
          <a:prstGeom prst="rect">
            <a:avLst/>
          </a:prstGeom>
        </p:spPr>
      </p:pic>
    </p:spTree>
    <p:extLst>
      <p:ext uri="{BB962C8B-B14F-4D97-AF65-F5344CB8AC3E}">
        <p14:creationId xmlns:p14="http://schemas.microsoft.com/office/powerpoint/2010/main" val="3314321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F9B5F-048B-46DD-8651-28816D9B7C3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Transcription Attenuation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14325" y="1371600"/>
            <a:ext cx="85153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once repression is lifted, the rate of transcription is fine-tuned to cellular tryptophan requirements</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transcription attenuation </a:t>
            </a:r>
            <a:r>
              <a:rPr lang="en-US" sz="2400" dirty="0">
                <a:latin typeface="Arial" panose="020B0604020202020204" pitchFamily="34" charset="0"/>
                <a:cs typeface="Arial" panose="020B0604020202020204" pitchFamily="34" charset="0"/>
              </a:rPr>
              <a:t>= a regulatory process in which transcription is initiated normally but is abruptly halted before</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the operon genes are transcribed</a:t>
            </a:r>
          </a:p>
          <a:p>
            <a:endParaRPr lang="en-US" sz="2400" dirty="0"/>
          </a:p>
        </p:txBody>
      </p:sp>
    </p:spTree>
    <p:extLst>
      <p:ext uri="{BB962C8B-B14F-4D97-AF65-F5344CB8AC3E}">
        <p14:creationId xmlns:p14="http://schemas.microsoft.com/office/powerpoint/2010/main" val="15645242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6D34D-4B4B-487E-BDA0-A9F8C58C21AB}"/>
              </a:ext>
            </a:extLst>
          </p:cNvPr>
          <p:cNvSpPr>
            <a:spLocks noGrp="1"/>
          </p:cNvSpPr>
          <p:nvPr>
            <p:ph type="title"/>
          </p:nvPr>
        </p:nvSpPr>
        <p:spPr/>
        <p:txBody>
          <a:bodyPr/>
          <a:lstStyle/>
          <a:p>
            <a:r>
              <a:rPr lang="en-US" sz="3600" dirty="0">
                <a:solidFill>
                  <a:schemeClr val="tx1"/>
                </a:solidFill>
                <a:latin typeface="Arial" panose="020B0604020202020204" pitchFamily="34" charset="0"/>
                <a:cs typeface="Arial" panose="020B0604020202020204" pitchFamily="34" charset="0"/>
              </a:rPr>
              <a:t>Other Amino Acid Biosynthetic Operons Use Similar Attenuation Strategies</a:t>
            </a:r>
            <a:endParaRPr lang="en-AU" sz="3600"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8229" y="2212213"/>
            <a:ext cx="85153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phe</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operon leader peptide contains 7 </a:t>
            </a:r>
            <a:r>
              <a:rPr lang="en-US" sz="2400" dirty="0" err="1">
                <a:latin typeface="Arial" panose="020B0604020202020204" pitchFamily="34" charset="0"/>
                <a:cs typeface="Arial" panose="020B0604020202020204" pitchFamily="34" charset="0"/>
              </a:rPr>
              <a:t>Phe</a:t>
            </a:r>
            <a:r>
              <a:rPr lang="en-US" sz="2400" dirty="0">
                <a:latin typeface="Arial" panose="020B0604020202020204" pitchFamily="34" charset="0"/>
                <a:cs typeface="Arial" panose="020B0604020202020204" pitchFamily="34" charset="0"/>
              </a:rPr>
              <a:t> residues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t>
            </a:r>
            <a:r>
              <a:rPr lang="en-US" sz="2400" i="1" dirty="0">
                <a:latin typeface="Arial" panose="020B0604020202020204" pitchFamily="34" charset="0"/>
                <a:cs typeface="Arial" panose="020B0604020202020204" pitchFamily="34" charset="0"/>
              </a:rPr>
              <a:t>leu </a:t>
            </a:r>
            <a:r>
              <a:rPr lang="en-US" sz="2400" dirty="0">
                <a:latin typeface="Arial" panose="020B0604020202020204" pitchFamily="34" charset="0"/>
                <a:cs typeface="Arial" panose="020B0604020202020204" pitchFamily="34" charset="0"/>
              </a:rPr>
              <a:t>operon leader peptide contains 4 Leu residues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t>
            </a:r>
            <a:r>
              <a:rPr lang="en-US" sz="2400" i="1" dirty="0">
                <a:latin typeface="Arial" panose="020B0604020202020204" pitchFamily="34" charset="0"/>
                <a:cs typeface="Arial" panose="020B0604020202020204" pitchFamily="34" charset="0"/>
              </a:rPr>
              <a:t>his </a:t>
            </a:r>
            <a:r>
              <a:rPr lang="en-US" sz="2400" dirty="0">
                <a:latin typeface="Arial" panose="020B0604020202020204" pitchFamily="34" charset="0"/>
                <a:cs typeface="Arial" panose="020B0604020202020204" pitchFamily="34" charset="0"/>
              </a:rPr>
              <a:t>operon leader peptide contains 7 His residues </a:t>
            </a:r>
          </a:p>
          <a:p>
            <a:pPr lvl="1"/>
            <a:r>
              <a:rPr lang="en-US" sz="2400" dirty="0">
                <a:latin typeface="Arial" panose="020B0604020202020204" pitchFamily="34" charset="0"/>
                <a:cs typeface="Arial" panose="020B0604020202020204" pitchFamily="34" charset="0"/>
              </a:rPr>
              <a:t>attenuation is sufficiently sensitive to be the </a:t>
            </a:r>
            <a:r>
              <a:rPr lang="en-US" sz="2400" i="1" dirty="0">
                <a:latin typeface="Arial" panose="020B0604020202020204" pitchFamily="34" charset="0"/>
                <a:cs typeface="Arial" panose="020B0604020202020204" pitchFamily="34" charset="0"/>
              </a:rPr>
              <a:t>only </a:t>
            </a:r>
            <a:r>
              <a:rPr lang="en-US" sz="2400" dirty="0">
                <a:latin typeface="Arial" panose="020B0604020202020204" pitchFamily="34" charset="0"/>
                <a:cs typeface="Arial" panose="020B0604020202020204" pitchFamily="34" charset="0"/>
              </a:rPr>
              <a:t>regulatory mechanism</a:t>
            </a:r>
            <a:endParaRPr lang="en-US" sz="2400" dirty="0"/>
          </a:p>
        </p:txBody>
      </p:sp>
    </p:spTree>
    <p:extLst>
      <p:ext uri="{BB962C8B-B14F-4D97-AF65-F5344CB8AC3E}">
        <p14:creationId xmlns:p14="http://schemas.microsoft.com/office/powerpoint/2010/main" val="35155359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E9D3B-3B8C-4FE7-A8F0-A4D45114642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Energetic Cost of Regulation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60604" y="1676400"/>
            <a:ext cx="8610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err="1">
                <a:latin typeface="Arial" panose="020B0604020202020204" pitchFamily="34" charset="0"/>
                <a:cs typeface="Arial" panose="020B0604020202020204" pitchFamily="34" charset="0"/>
              </a:rPr>
              <a:t>LexA</a:t>
            </a:r>
            <a:r>
              <a:rPr lang="en-US" sz="2400" dirty="0">
                <a:latin typeface="Arial" panose="020B0604020202020204" pitchFamily="34" charset="0"/>
                <a:cs typeface="Arial" panose="020B0604020202020204" pitchFamily="34" charset="0"/>
              </a:rPr>
              <a:t> must be resynthesized to reestablish SOS regulon repression when the DNA damage is no longer present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protein synthesis requires a considerable amount of ATP and GTP</a:t>
            </a:r>
          </a:p>
        </p:txBody>
      </p:sp>
    </p:spTree>
    <p:extLst>
      <p:ext uri="{BB962C8B-B14F-4D97-AF65-F5344CB8AC3E}">
        <p14:creationId xmlns:p14="http://schemas.microsoft.com/office/powerpoint/2010/main" val="5674167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F2B9E-F2AC-468A-96E6-4292091BBD3C}"/>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28.3</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Regulation of Gene Expression in Eukaryotes</a:t>
            </a:r>
            <a:endParaRPr lang="en-AU" dirty="0"/>
          </a:p>
        </p:txBody>
      </p:sp>
    </p:spTree>
    <p:extLst>
      <p:ext uri="{BB962C8B-B14F-4D97-AF65-F5344CB8AC3E}">
        <p14:creationId xmlns:p14="http://schemas.microsoft.com/office/powerpoint/2010/main" val="32003495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77239-4415-45F2-BE2A-94D5DABAE13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Transcriptional Ground States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54364" y="1496568"/>
            <a:ext cx="8423080" cy="515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transcriptional ground state = the inherent activity of promoters and transcriptional machinery in vivo </a:t>
            </a:r>
          </a:p>
          <a:p>
            <a:pPr lvl="1"/>
            <a:r>
              <a:rPr lang="en-US" sz="2400" dirty="0">
                <a:latin typeface="Arial" panose="020B0604020202020204" pitchFamily="34" charset="0"/>
                <a:cs typeface="Arial" panose="020B0604020202020204" pitchFamily="34" charset="0"/>
              </a:rPr>
              <a:t>in bacteria, RNA polymerase can initiate transcription at some level of efficiency</a:t>
            </a:r>
          </a:p>
          <a:p>
            <a:pPr lvl="1"/>
            <a:r>
              <a:rPr lang="en-US" sz="2400" dirty="0">
                <a:latin typeface="Arial" panose="020B0604020202020204" pitchFamily="34" charset="0"/>
                <a:cs typeface="Arial" panose="020B0604020202020204" pitchFamily="34" charset="0"/>
              </a:rPr>
              <a:t>in eukaryotes, strong promoters are generally inactive in the absence of regulatory proteins</a:t>
            </a:r>
          </a:p>
          <a:p>
            <a:pPr marL="533400" lvl="1" indent="0">
              <a:buNone/>
            </a:pP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2538768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3 &#10;">
            <a:extLst>
              <a:ext uri="{FF2B5EF4-FFF2-40B4-BE49-F238E27FC236}">
                <a16:creationId xmlns:a16="http://schemas.microsoft.com/office/drawing/2014/main" id="{C17EE9B0-BDB2-4F6B-9063-ED08CC9FD494}"/>
              </a:ext>
            </a:extLst>
          </p:cNvPr>
          <p:cNvPicPr>
            <a:picLocks noChangeAspect="1"/>
          </p:cNvPicPr>
          <p:nvPr/>
        </p:nvPicPr>
        <p:blipFill>
          <a:blip r:embed="rId3"/>
          <a:stretch>
            <a:fillRect/>
          </a:stretch>
        </p:blipFill>
        <p:spPr>
          <a:xfrm>
            <a:off x="1712140" y="403552"/>
            <a:ext cx="993734" cy="695004"/>
          </a:xfrm>
          <a:prstGeom prst="rect">
            <a:avLst/>
          </a:prstGeom>
        </p:spPr>
      </p:pic>
      <p:sp>
        <p:nvSpPr>
          <p:cNvPr id="2" name="Title 1">
            <a:extLst>
              <a:ext uri="{FF2B5EF4-FFF2-40B4-BE49-F238E27FC236}">
                <a16:creationId xmlns:a16="http://schemas.microsoft.com/office/drawing/2014/main" id="{1A7C14C2-BDF5-4E8E-A9AF-2AD6ACAD6EB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dirty="0">
                <a:solidFill>
                  <a:srgbClr val="1D6E7D"/>
                </a:solidFill>
                <a:latin typeface="Arial" panose="020B0604020202020204" pitchFamily="34" charset="0"/>
                <a:cs typeface="Arial" panose="020B0604020202020204" pitchFamily="34" charset="0"/>
              </a:rPr>
              <a:t> </a:t>
            </a:r>
            <a:r>
              <a:rPr lang="en-US" altLang="en-US" sz="2000" b="0" dirty="0">
                <a:solidFill>
                  <a:srgbClr val="1D6E7D"/>
                </a:solidFill>
                <a:latin typeface="Arial" panose="020B0604020202020204" pitchFamily="34" charset="0"/>
                <a:cs typeface="Arial" panose="020B0604020202020204" pitchFamily="34" charset="0"/>
              </a:rPr>
              <a:t>(1 of 2)</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Regulation is expensive. </a:t>
            </a:r>
            <a:r>
              <a:rPr lang="en-US" sz="2400" dirty="0">
                <a:latin typeface="Arial" panose="020B0604020202020204" pitchFamily="34" charset="0"/>
                <a:cs typeface="Arial" panose="020B0604020202020204" pitchFamily="34" charset="0"/>
              </a:rPr>
              <a:t>For many genes, especially in eukaryotes, the regulatory processes can require a considerable investment of chemical energy. That expenditure is nevertheless small when compared to the cost of RNA and protein synthesis when the gene is expressed. </a:t>
            </a:r>
          </a:p>
          <a:p>
            <a:pPr>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24605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ED0F8-424B-4C53-A178-A0196D7CB96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Features of Eukaryotic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Gene Regulation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54364" y="1630680"/>
            <a:ext cx="8423080" cy="515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access to eukaryotic promoters is restricted by the structure of chromatin</a:t>
            </a:r>
          </a:p>
          <a:p>
            <a:pPr lvl="1"/>
            <a:r>
              <a:rPr lang="en-US" sz="2400" dirty="0">
                <a:latin typeface="Arial" panose="020B0604020202020204" pitchFamily="34" charset="0"/>
                <a:cs typeface="Arial" panose="020B0604020202020204" pitchFamily="34" charset="0"/>
              </a:rPr>
              <a:t>transcription requires chromatin remodeling</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positive regulation mechanisms are more prominent and are required for transcription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eukaryotic transcriptional regulation commonly involves </a:t>
            </a:r>
            <a:r>
              <a:rPr lang="en-US" sz="2400" dirty="0" err="1">
                <a:latin typeface="Arial" panose="020B0604020202020204" pitchFamily="34" charset="0"/>
                <a:cs typeface="Arial" panose="020B0604020202020204" pitchFamily="34" charset="0"/>
              </a:rPr>
              <a:t>lncRNAs</a:t>
            </a: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pPr marL="533400" lvl="1" indent="0">
              <a:buNone/>
            </a:pP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17030256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EB4C5-13A7-421F-A0E0-45C2D4610FB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Features of Eukaryotic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Gene Regulation, Continued</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54364" y="1630680"/>
            <a:ext cx="8423080" cy="431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eukaryotic cells have larger, more complex multimeric regulatory proteins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transcription (in the nucleus) and translation (in the cytoplasm) are separated in space and time</a:t>
            </a:r>
          </a:p>
          <a:p>
            <a:pPr marL="533400" lvl="1" indent="0">
              <a:buNone/>
            </a:pP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18038985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3ED5D-9A1B-480B-A67A-FFB8F83C65EE}"/>
              </a:ext>
            </a:extLst>
          </p:cNvPr>
          <p:cNvSpPr>
            <a:spLocks noGrp="1"/>
          </p:cNvSpPr>
          <p:nvPr>
            <p:ph type="title"/>
          </p:nvPr>
        </p:nvSpPr>
        <p:spPr>
          <a:xfrm>
            <a:off x="0" y="152400"/>
            <a:ext cx="9144000" cy="1447800"/>
          </a:xfrm>
        </p:spPr>
        <p:txBody>
          <a:bodyPr/>
          <a:lstStyle/>
          <a:p>
            <a:r>
              <a:rPr lang="en-US" sz="3400" dirty="0">
                <a:solidFill>
                  <a:srgbClr val="4E4CB4"/>
                </a:solidFill>
                <a:latin typeface="Arial" panose="020B0604020202020204" pitchFamily="34" charset="0"/>
                <a:cs typeface="Arial" panose="020B0604020202020204" pitchFamily="34" charset="0"/>
              </a:rPr>
              <a:t>Transcriptionally Active Chromatin Is Structurally Distinct from Inactive Chromatin</a:t>
            </a:r>
            <a:endParaRPr lang="en-AU" sz="34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94894" y="2260981"/>
            <a:ext cx="847699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heterochromatin </a:t>
            </a:r>
            <a:r>
              <a:rPr lang="en-US" sz="2400" dirty="0">
                <a:latin typeface="Arial" panose="020B0604020202020204" pitchFamily="34" charset="0"/>
                <a:cs typeface="Arial" panose="020B0604020202020204" pitchFamily="34" charset="0"/>
              </a:rPr>
              <a:t>= more-condensed form of chromatin that is transcriptionally inactive</a:t>
            </a:r>
          </a:p>
          <a:p>
            <a:pPr lvl="1"/>
            <a:r>
              <a:rPr lang="en-US" sz="2400" dirty="0">
                <a:latin typeface="Arial" panose="020B0604020202020204" pitchFamily="34" charset="0"/>
                <a:cs typeface="Arial" panose="020B0604020202020204" pitchFamily="34" charset="0"/>
              </a:rPr>
              <a:t>~10% of chromatin in a typical eukaryotic cell </a:t>
            </a:r>
          </a:p>
          <a:p>
            <a:pPr lvl="1"/>
            <a:r>
              <a:rPr lang="en-US" sz="2400" dirty="0">
                <a:latin typeface="Arial" panose="020B0604020202020204" pitchFamily="34" charset="0"/>
                <a:cs typeface="Arial" panose="020B0604020202020204" pitchFamily="34" charset="0"/>
              </a:rPr>
              <a:t>generally associated with chromosome structures, such as centromeres</a:t>
            </a:r>
          </a:p>
          <a:p>
            <a:pPr marL="50800" indent="0">
              <a:buNone/>
            </a:pPr>
            <a:endParaRPr lang="en-US" sz="2400" dirty="0"/>
          </a:p>
          <a:p>
            <a:r>
              <a:rPr lang="en-US" sz="2400" b="1" dirty="0">
                <a:latin typeface="Arial" panose="020B0604020202020204" pitchFamily="34" charset="0"/>
                <a:cs typeface="Arial" panose="020B0604020202020204" pitchFamily="34" charset="0"/>
              </a:rPr>
              <a:t>euchromatin </a:t>
            </a:r>
            <a:r>
              <a:rPr lang="en-US" sz="2400" dirty="0">
                <a:latin typeface="Arial" panose="020B0604020202020204" pitchFamily="34" charset="0"/>
                <a:cs typeface="Arial" panose="020B0604020202020204" pitchFamily="34" charset="0"/>
              </a:rPr>
              <a:t>= less-condensed form of chromatin</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64866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64456-F114-4CFD-8FFE-EBFD9A182DB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Chromatin Remodeling</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60460" y="1600200"/>
            <a:ext cx="8423080"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chromatin remodeling </a:t>
            </a:r>
            <a:r>
              <a:rPr lang="en-US" sz="2400" dirty="0">
                <a:latin typeface="Arial" panose="020B0604020202020204" pitchFamily="34" charset="0"/>
                <a:cs typeface="Arial" panose="020B0604020202020204" pitchFamily="34" charset="0"/>
              </a:rPr>
              <a:t>= transcription-associated structural changes in chromatin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chromatin remodeling to yield transcriptionally active genes involves: </a:t>
            </a:r>
          </a:p>
          <a:p>
            <a:pPr lvl="1"/>
            <a:r>
              <a:rPr lang="en-US" sz="2400" dirty="0">
                <a:latin typeface="Arial" panose="020B0604020202020204" pitchFamily="34" charset="0"/>
                <a:cs typeface="Arial" panose="020B0604020202020204" pitchFamily="34" charset="0"/>
              </a:rPr>
              <a:t>repositioning nucleosomes</a:t>
            </a:r>
          </a:p>
          <a:p>
            <a:pPr lvl="1"/>
            <a:r>
              <a:rPr lang="en-US" sz="2400" dirty="0">
                <a:latin typeface="Arial" panose="020B0604020202020204" pitchFamily="34" charset="0"/>
                <a:cs typeface="Arial" panose="020B0604020202020204" pitchFamily="34" charset="0"/>
              </a:rPr>
              <a:t>the presence of histone variants </a:t>
            </a:r>
          </a:p>
          <a:p>
            <a:pPr lvl="1"/>
            <a:r>
              <a:rPr lang="en-US" sz="2400" dirty="0">
                <a:latin typeface="Arial" panose="020B0604020202020204" pitchFamily="34" charset="0"/>
                <a:cs typeface="Arial" panose="020B0604020202020204" pitchFamily="34" charset="0"/>
              </a:rPr>
              <a:t>covalent modification of nucleosomes</a:t>
            </a:r>
          </a:p>
          <a:p>
            <a:endParaRPr lang="en-US" sz="2400" dirty="0"/>
          </a:p>
        </p:txBody>
      </p:sp>
    </p:spTree>
    <p:extLst>
      <p:ext uri="{BB962C8B-B14F-4D97-AF65-F5344CB8AC3E}">
        <p14:creationId xmlns:p14="http://schemas.microsoft.com/office/powerpoint/2010/main" val="9753377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EFC2A-0B96-4E75-8F3C-5A21DA46E85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Some Enzyme Complexes That Catalyze Chromatin Remodeling</a:t>
            </a:r>
            <a:endParaRPr lang="en-AU" dirty="0"/>
          </a:p>
        </p:txBody>
      </p:sp>
      <p:sp>
        <p:nvSpPr>
          <p:cNvPr id="3" name="TextBox 2">
            <a:extLst>
              <a:ext uri="{FF2B5EF4-FFF2-40B4-BE49-F238E27FC236}">
                <a16:creationId xmlns:a16="http://schemas.microsoft.com/office/drawing/2014/main" id="{162B315A-BE8D-470C-9EC0-B6C881057C83}"/>
              </a:ext>
            </a:extLst>
          </p:cNvPr>
          <p:cNvSpPr txBox="1"/>
          <p:nvPr/>
        </p:nvSpPr>
        <p:spPr>
          <a:xfrm>
            <a:off x="331311" y="1483620"/>
            <a:ext cx="8481378" cy="649980"/>
          </a:xfrm>
          <a:prstGeom prst="rect">
            <a:avLst/>
          </a:prstGeom>
          <a:solidFill>
            <a:srgbClr val="005F6A"/>
          </a:solidFill>
          <a:ln>
            <a:solidFill>
              <a:schemeClr val="tx1"/>
            </a:solidFill>
          </a:ln>
        </p:spPr>
        <p:txBody>
          <a:bodyPr wrap="square" rtlCol="0">
            <a:spAutoFit/>
          </a:bodyPr>
          <a:lstStyle/>
          <a:p>
            <a:r>
              <a:rPr lang="en-US" sz="1800" b="1" dirty="0">
                <a:solidFill>
                  <a:schemeClr val="bg1"/>
                </a:solidFill>
              </a:rPr>
              <a:t>Table 28-2 Some Enzyme Complexes That Catalyze Chromatin Structural Changes Associated with Transcription</a:t>
            </a:r>
          </a:p>
        </p:txBody>
      </p:sp>
      <p:graphicFrame>
        <p:nvGraphicFramePr>
          <p:cNvPr id="4" name="Table Placeholder 3">
            <a:extLst>
              <a:ext uri="{FF2B5EF4-FFF2-40B4-BE49-F238E27FC236}">
                <a16:creationId xmlns:a16="http://schemas.microsoft.com/office/drawing/2014/main" id="{93D5F6BA-9783-4DB4-A5A8-E5A074659461}"/>
              </a:ext>
            </a:extLst>
          </p:cNvPr>
          <p:cNvGraphicFramePr>
            <a:graphicFrameLocks/>
          </p:cNvGraphicFramePr>
          <p:nvPr>
            <p:extLst>
              <p:ext uri="{D42A27DB-BD31-4B8C-83A1-F6EECF244321}">
                <p14:modId xmlns:p14="http://schemas.microsoft.com/office/powerpoint/2010/main" val="4209402470"/>
              </p:ext>
            </p:extLst>
          </p:nvPr>
        </p:nvGraphicFramePr>
        <p:xfrm>
          <a:off x="331311" y="2133600"/>
          <a:ext cx="8481378" cy="4521708"/>
        </p:xfrm>
        <a:graphic>
          <a:graphicData uri="http://schemas.openxmlformats.org/drawingml/2006/table">
            <a:tbl>
              <a:tblPr firstRow="1" firstCol="1" bandRow="1">
                <a:tableStyleId>{5940675A-B579-460E-94D1-54222C63F5DA}</a:tableStyleId>
              </a:tblPr>
              <a:tblGrid>
                <a:gridCol w="1752600">
                  <a:extLst>
                    <a:ext uri="{9D8B030D-6E8A-4147-A177-3AD203B41FA5}">
                      <a16:colId xmlns:a16="http://schemas.microsoft.com/office/drawing/2014/main" val="1190722819"/>
                    </a:ext>
                  </a:extLst>
                </a:gridCol>
                <a:gridCol w="1143000">
                  <a:extLst>
                    <a:ext uri="{9D8B030D-6E8A-4147-A177-3AD203B41FA5}">
                      <a16:colId xmlns:a16="http://schemas.microsoft.com/office/drawing/2014/main" val="3739339647"/>
                    </a:ext>
                  </a:extLst>
                </a:gridCol>
                <a:gridCol w="914400">
                  <a:extLst>
                    <a:ext uri="{9D8B030D-6E8A-4147-A177-3AD203B41FA5}">
                      <a16:colId xmlns:a16="http://schemas.microsoft.com/office/drawing/2014/main" val="1102978760"/>
                    </a:ext>
                  </a:extLst>
                </a:gridCol>
                <a:gridCol w="4671378">
                  <a:extLst>
                    <a:ext uri="{9D8B030D-6E8A-4147-A177-3AD203B41FA5}">
                      <a16:colId xmlns:a16="http://schemas.microsoft.com/office/drawing/2014/main" val="917752057"/>
                    </a:ext>
                  </a:extLst>
                </a:gridCol>
              </a:tblGrid>
              <a:tr h="187908">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000" b="1" dirty="0">
                          <a:effectLst/>
                          <a:latin typeface="Arial" panose="020B0604020202020204" pitchFamily="34" charset="0"/>
                          <a:cs typeface="Arial" panose="020B0604020202020204" pitchFamily="34" charset="0"/>
                        </a:rPr>
                        <a:t>Enzyme </a:t>
                      </a:r>
                      <a:r>
                        <a:rPr lang="en-US" sz="1000" b="1" dirty="0" err="1">
                          <a:effectLst/>
                          <a:latin typeface="Arial" panose="020B0604020202020204" pitchFamily="34" charset="0"/>
                          <a:cs typeface="Arial" panose="020B0604020202020204" pitchFamily="34" charset="0"/>
                        </a:rPr>
                        <a:t>complex</a:t>
                      </a:r>
                      <a:r>
                        <a:rPr lang="en-US" sz="1000" b="1" baseline="30000" dirty="0" err="1">
                          <a:effectLst/>
                          <a:latin typeface="Arial" panose="020B0604020202020204" pitchFamily="34" charset="0"/>
                          <a:cs typeface="Arial" panose="020B0604020202020204" pitchFamily="34" charset="0"/>
                        </a:rPr>
                        <a:t>a</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000" b="1" dirty="0">
                          <a:effectLst/>
                          <a:latin typeface="Arial" panose="020B0604020202020204" pitchFamily="34" charset="0"/>
                          <a:cs typeface="Arial" panose="020B0604020202020204" pitchFamily="34" charset="0"/>
                        </a:rPr>
                        <a:t>Oligomeric structure (number of polypeptides)</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000" b="1" dirty="0">
                          <a:effectLst/>
                          <a:latin typeface="Arial" panose="020B0604020202020204" pitchFamily="34" charset="0"/>
                          <a:cs typeface="Arial" panose="020B0604020202020204" pitchFamily="34" charset="0"/>
                        </a:rPr>
                        <a:t>Source</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000" b="1" dirty="0">
                          <a:effectLst/>
                          <a:latin typeface="Arial" panose="020B0604020202020204" pitchFamily="34" charset="0"/>
                          <a:cs typeface="Arial" panose="020B0604020202020204" pitchFamily="34" charset="0"/>
                        </a:rPr>
                        <a:t>Activities</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940611090"/>
                  </a:ext>
                </a:extLst>
              </a:tr>
              <a:tr h="187908">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000" b="1" dirty="0">
                          <a:effectLst/>
                          <a:latin typeface="Arial" panose="020B0604020202020204" pitchFamily="34" charset="0"/>
                          <a:cs typeface="Arial" panose="020B0604020202020204" pitchFamily="34" charset="0"/>
                        </a:rPr>
                        <a:t>Histone movement, replacement, or editing, requiring ATP</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322646081"/>
                  </a:ext>
                </a:extLst>
              </a:tr>
              <a:tr h="187908">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SWI/SNF family</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8–17, </a:t>
                      </a:r>
                      <a:r>
                        <a:rPr lang="en-US" sz="1000" i="1" dirty="0" err="1">
                          <a:effectLst/>
                          <a:latin typeface="Arial" panose="020B0604020202020204" pitchFamily="34" charset="0"/>
                          <a:cs typeface="Arial" panose="020B0604020202020204" pitchFamily="34" charset="0"/>
                        </a:rPr>
                        <a:t>M</a:t>
                      </a:r>
                      <a:r>
                        <a:rPr lang="en-US" sz="1000" baseline="-25000" dirty="0" err="1">
                          <a:effectLst/>
                          <a:latin typeface="Arial" panose="020B0604020202020204" pitchFamily="34" charset="0"/>
                          <a:cs typeface="Arial" panose="020B0604020202020204" pitchFamily="34" charset="0"/>
                        </a:rPr>
                        <a:t>r</a:t>
                      </a:r>
                      <a:r>
                        <a:rPr lang="en-US" sz="1000" dirty="0">
                          <a:effectLst/>
                          <a:latin typeface="Arial" panose="020B0604020202020204" pitchFamily="34" charset="0"/>
                          <a:cs typeface="Arial" panose="020B0604020202020204" pitchFamily="34" charset="0"/>
                        </a:rPr>
                        <a:t> &gt; 10</a:t>
                      </a:r>
                      <a:r>
                        <a:rPr lang="en-US" sz="1000" baseline="30000" dirty="0">
                          <a:effectLst/>
                          <a:latin typeface="Arial" panose="020B0604020202020204" pitchFamily="34" charset="0"/>
                          <a:cs typeface="Arial" panose="020B0604020202020204" pitchFamily="34" charset="0"/>
                        </a:rPr>
                        <a:t>6</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Eukaryotes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Nucleosome remodeling; transcriptional activation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807049530"/>
                  </a:ext>
                </a:extLst>
              </a:tr>
              <a:tr h="318658">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ISWI family</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2–4</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a:effectLst/>
                          <a:latin typeface="Arial" panose="020B0604020202020204" pitchFamily="34" charset="0"/>
                          <a:cs typeface="Arial" panose="020B0604020202020204" pitchFamily="34" charset="0"/>
                        </a:rPr>
                        <a:t>Eukaryotes</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Nucleosome remodeling; transcriptional repression; transcriptional activation in some cases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624818120"/>
                  </a:ext>
                </a:extLst>
              </a:tr>
              <a:tr h="318658">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CHD family</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1–10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Eukaryotes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Nucleosome remodeling; nucleosome ejection for transcriptional activation; some have repressive roles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305546225"/>
                  </a:ext>
                </a:extLst>
              </a:tr>
              <a:tr h="318658">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INO80 family</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&gt;10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Eukaryotes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Nucleosome remodeling; transcriptional activation; family member SWR1 engages in replacement of H2A-H2B with H2AZ-H2B</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032570791"/>
                  </a:ext>
                </a:extLst>
              </a:tr>
              <a:tr h="142238">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000" b="1" dirty="0">
                          <a:effectLst/>
                          <a:latin typeface="Arial" panose="020B0604020202020204" pitchFamily="34" charset="0"/>
                          <a:cs typeface="Arial" panose="020B0604020202020204" pitchFamily="34" charset="0"/>
                        </a:rPr>
                        <a:t>Histone modification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440795935"/>
                  </a:ext>
                </a:extLst>
              </a:tr>
              <a:tr h="187908">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GCN5-ADA2-ADA3</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    3</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a:effectLst/>
                          <a:latin typeface="Arial" panose="020B0604020202020204" pitchFamily="34" charset="0"/>
                          <a:cs typeface="Arial" panose="020B0604020202020204" pitchFamily="34" charset="0"/>
                        </a:rPr>
                        <a:t>Yeast</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GCN5 has type A HAT activity</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645138066"/>
                  </a:ext>
                </a:extLst>
              </a:tr>
              <a:tr h="187908">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SAGA/PCAF</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&gt;20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Eukaryotes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Includes GCN5-ADA2-ADA3; acetylates residues in H3, H2B, H2AZ</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60770318"/>
                  </a:ext>
                </a:extLst>
              </a:tr>
              <a:tr h="187908">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NuA4</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sym typeface="Symbol" panose="05050102010706020507" pitchFamily="18" charset="2"/>
                        </a:rPr>
                        <a:t></a:t>
                      </a:r>
                      <a:r>
                        <a:rPr lang="en-US" sz="1000" dirty="0">
                          <a:effectLst/>
                          <a:latin typeface="Arial" panose="020B0604020202020204" pitchFamily="34" charset="0"/>
                          <a:cs typeface="Arial" panose="020B0604020202020204" pitchFamily="34" charset="0"/>
                        </a:rPr>
                        <a:t>12</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a:effectLst/>
                          <a:latin typeface="Arial" panose="020B0604020202020204" pitchFamily="34" charset="0"/>
                          <a:cs typeface="Arial" panose="020B0604020202020204" pitchFamily="34" charset="0"/>
                        </a:rPr>
                        <a:t>Eukaryotes</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err="1">
                          <a:effectLst/>
                          <a:latin typeface="Arial" panose="020B0604020202020204" pitchFamily="34" charset="0"/>
                          <a:cs typeface="Arial" panose="020B0604020202020204" pitchFamily="34" charset="0"/>
                        </a:rPr>
                        <a:t>EsaI</a:t>
                      </a:r>
                      <a:r>
                        <a:rPr lang="en-US" sz="1000" dirty="0">
                          <a:effectLst/>
                          <a:latin typeface="Arial" panose="020B0604020202020204" pitchFamily="34" charset="0"/>
                          <a:cs typeface="Arial" panose="020B0604020202020204" pitchFamily="34" charset="0"/>
                        </a:rPr>
                        <a:t> component has HAT activity; acetylates H4, H2A, and H2AZ</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394238503"/>
                  </a:ext>
                </a:extLst>
              </a:tr>
              <a:tr h="187908">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000" b="1" dirty="0">
                          <a:effectLst/>
                          <a:latin typeface="Arial" panose="020B0604020202020204" pitchFamily="34" charset="0"/>
                          <a:cs typeface="Arial" panose="020B0604020202020204" pitchFamily="34" charset="0"/>
                        </a:rPr>
                        <a:t>Histone chaperones not requiring ATP</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endParaRPr lang="en-US" sz="10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513844413"/>
                  </a:ext>
                </a:extLst>
              </a:tr>
              <a:tr h="187908">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HIRA</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1</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a:effectLst/>
                          <a:latin typeface="Arial" panose="020B0604020202020204" pitchFamily="34" charset="0"/>
                          <a:cs typeface="Arial" panose="020B0604020202020204" pitchFamily="34" charset="0"/>
                        </a:rPr>
                        <a:t>Eukaryotes</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Deposition of H3.3 during transcription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261816611"/>
                  </a:ext>
                </a:extLst>
              </a:tr>
            </a:tbl>
          </a:graphicData>
        </a:graphic>
      </p:graphicFrame>
    </p:spTree>
    <p:extLst>
      <p:ext uri="{BB962C8B-B14F-4D97-AF65-F5344CB8AC3E}">
        <p14:creationId xmlns:p14="http://schemas.microsoft.com/office/powerpoint/2010/main" val="7707249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F88AA-FD7A-4921-AAC9-89D48B69814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Covalent Modification of Histones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77182" y="1295400"/>
            <a:ext cx="8777444"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core histones of nucleosome particles are modified by: </a:t>
            </a:r>
          </a:p>
          <a:p>
            <a:pPr lvl="1"/>
            <a:r>
              <a:rPr lang="en-US" sz="2400" dirty="0">
                <a:latin typeface="Arial" panose="020B0604020202020204" pitchFamily="34" charset="0"/>
                <a:cs typeface="Arial" panose="020B0604020202020204" pitchFamily="34" charset="0"/>
              </a:rPr>
              <a:t>methylation of Lys or </a:t>
            </a:r>
            <a:r>
              <a:rPr lang="en-US" sz="2400" dirty="0" err="1">
                <a:latin typeface="Arial" panose="020B0604020202020204" pitchFamily="34" charset="0"/>
                <a:cs typeface="Arial" panose="020B0604020202020204" pitchFamily="34" charset="0"/>
              </a:rPr>
              <a:t>Arg</a:t>
            </a:r>
            <a:r>
              <a:rPr lang="en-US" sz="2400" dirty="0">
                <a:latin typeface="Arial" panose="020B0604020202020204" pitchFamily="34" charset="0"/>
                <a:cs typeface="Arial" panose="020B0604020202020204" pitchFamily="34" charset="0"/>
              </a:rPr>
              <a:t> residues</a:t>
            </a:r>
          </a:p>
          <a:p>
            <a:pPr lvl="1"/>
            <a:r>
              <a:rPr lang="en-US" sz="2400" dirty="0">
                <a:latin typeface="Arial" panose="020B0604020202020204" pitchFamily="34" charset="0"/>
                <a:cs typeface="Arial" panose="020B0604020202020204" pitchFamily="34" charset="0"/>
              </a:rPr>
              <a:t>phosphorylation of Ser or </a:t>
            </a:r>
            <a:r>
              <a:rPr lang="en-US" sz="2400" dirty="0" err="1">
                <a:latin typeface="Arial" panose="020B0604020202020204" pitchFamily="34" charset="0"/>
                <a:cs typeface="Arial" panose="020B0604020202020204" pitchFamily="34" charset="0"/>
              </a:rPr>
              <a:t>Thr</a:t>
            </a:r>
            <a:r>
              <a:rPr lang="en-US" sz="2400" dirty="0">
                <a:latin typeface="Arial" panose="020B0604020202020204" pitchFamily="34" charset="0"/>
                <a:cs typeface="Arial" panose="020B0604020202020204" pitchFamily="34" charset="0"/>
              </a:rPr>
              <a:t> residues</a:t>
            </a:r>
          </a:p>
          <a:p>
            <a:pPr lvl="1"/>
            <a:r>
              <a:rPr lang="en-US" sz="2400" dirty="0">
                <a:latin typeface="Arial" panose="020B0604020202020204" pitchFamily="34" charset="0"/>
                <a:cs typeface="Arial" panose="020B0604020202020204" pitchFamily="34" charset="0"/>
              </a:rPr>
              <a:t>acetylation</a:t>
            </a:r>
          </a:p>
          <a:p>
            <a:pPr lvl="1"/>
            <a:r>
              <a:rPr lang="en-US" sz="2400" dirty="0">
                <a:latin typeface="Arial" panose="020B0604020202020204" pitchFamily="34" charset="0"/>
                <a:cs typeface="Arial" panose="020B0604020202020204" pitchFamily="34" charset="0"/>
              </a:rPr>
              <a:t>ubiquitination </a:t>
            </a:r>
          </a:p>
          <a:p>
            <a:pPr lvl="1"/>
            <a:r>
              <a:rPr lang="en-US" sz="2400" dirty="0">
                <a:latin typeface="Arial" panose="020B0604020202020204" pitchFamily="34" charset="0"/>
                <a:cs typeface="Arial" panose="020B0604020202020204" pitchFamily="34" charset="0"/>
              </a:rPr>
              <a:t>SUMOylation</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covalent modifications occur at specific residues concentrated in this amino-terminal domain</a:t>
            </a:r>
          </a:p>
          <a:p>
            <a:pPr lvl="1"/>
            <a:r>
              <a:rPr lang="en-US" sz="2400" dirty="0">
                <a:latin typeface="Arial" panose="020B0604020202020204" pitchFamily="34" charset="0"/>
                <a:cs typeface="Arial" panose="020B0604020202020204" pitchFamily="34" charset="0"/>
              </a:rPr>
              <a:t>patterns of modification may indicate the existence of a histone code</a:t>
            </a:r>
            <a:endParaRPr lang="en-US" sz="2400" dirty="0"/>
          </a:p>
        </p:txBody>
      </p:sp>
    </p:spTree>
    <p:extLst>
      <p:ext uri="{BB962C8B-B14F-4D97-AF65-F5344CB8AC3E}">
        <p14:creationId xmlns:p14="http://schemas.microsoft.com/office/powerpoint/2010/main" val="34797715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DCCD8-5A7D-4F9C-849D-C6D87FDAF261}"/>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Most Eukaryotic Promoters Are Positively Regulated</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94894" y="1828800"/>
            <a:ext cx="8476996"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initiation of transcription depends on multiple activator proteins, not RNA polymerase affinity</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chromatin renders most promoters inaccessible</a:t>
            </a:r>
          </a:p>
          <a:p>
            <a:pPr lvl="1"/>
            <a:r>
              <a:rPr lang="en-US" sz="2400" dirty="0">
                <a:latin typeface="Arial" panose="020B0604020202020204" pitchFamily="34" charset="0"/>
                <a:cs typeface="Arial" panose="020B0604020202020204" pitchFamily="34" charset="0"/>
              </a:rPr>
              <a:t>repressors would be redundant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combinatorial control provides precise positive control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negative regulation in eukaryotes typically involves </a:t>
            </a:r>
            <a:r>
              <a:rPr lang="en-US" sz="2400" dirty="0" err="1">
                <a:latin typeface="Arial" panose="020B0604020202020204" pitchFamily="34" charset="0"/>
                <a:cs typeface="Arial" panose="020B0604020202020204" pitchFamily="34" charset="0"/>
              </a:rPr>
              <a:t>lncRNAs</a:t>
            </a:r>
            <a:endParaRPr lang="en-US" sz="2400" dirty="0"/>
          </a:p>
        </p:txBody>
      </p:sp>
    </p:spTree>
    <p:extLst>
      <p:ext uri="{BB962C8B-B14F-4D97-AF65-F5344CB8AC3E}">
        <p14:creationId xmlns:p14="http://schemas.microsoft.com/office/powerpoint/2010/main" val="1266521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55293-4C38-4A03-B848-A600AE6C51C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Advantages of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Combinatorial Control</a:t>
            </a:r>
            <a:endParaRPr lang="en-AU" dirty="0"/>
          </a:p>
        </p:txBody>
      </p:sp>
      <p:sp>
        <p:nvSpPr>
          <p:cNvPr id="7" name="Google Shape;390;g847cf01710_0_68">
            <a:extLst>
              <a:ext uri="{FF2B5EF4-FFF2-40B4-BE49-F238E27FC236}">
                <a16:creationId xmlns:a16="http://schemas.microsoft.com/office/drawing/2014/main" id="{9263BC45-64BC-9D4B-B87F-F50B806F59E6}"/>
              </a:ext>
            </a:extLst>
          </p:cNvPr>
          <p:cNvSpPr txBox="1">
            <a:spLocks noChangeArrowheads="1"/>
          </p:cNvSpPr>
          <p:nvPr/>
        </p:nvSpPr>
        <p:spPr bwMode="auto">
          <a:xfrm>
            <a:off x="327406" y="1600201"/>
            <a:ext cx="8476996"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with two regulatory gene families (each with three members that can form dimers), 36 different regulatory combinations are possible </a:t>
            </a:r>
            <a:endParaRPr lang="en-US" sz="2400" dirty="0"/>
          </a:p>
        </p:txBody>
      </p:sp>
      <p:pic>
        <p:nvPicPr>
          <p:cNvPr id="3" name="Picture 2" descr="A figure shows the advantages of combinatorial control by showing 36 different structures, presented as six columns in seven rows, that show different regulatory combinations possible from six proteins from two families. Each structure has a blue piece of D N A with a yellow segment to the right and two loops to the left. The loops differ in colors to show all of the different combinations.">
            <a:extLst>
              <a:ext uri="{FF2B5EF4-FFF2-40B4-BE49-F238E27FC236}">
                <a16:creationId xmlns:a16="http://schemas.microsoft.com/office/drawing/2014/main" id="{2ED2F7A8-4E37-DD4E-8233-A6EC749FAE7C}"/>
              </a:ext>
            </a:extLst>
          </p:cNvPr>
          <p:cNvPicPr>
            <a:picLocks noChangeAspect="1"/>
          </p:cNvPicPr>
          <p:nvPr/>
        </p:nvPicPr>
        <p:blipFill>
          <a:blip r:embed="rId3"/>
          <a:stretch>
            <a:fillRect/>
          </a:stretch>
        </p:blipFill>
        <p:spPr>
          <a:xfrm>
            <a:off x="847762" y="2971800"/>
            <a:ext cx="7448476" cy="3597275"/>
          </a:xfrm>
          <a:prstGeom prst="rect">
            <a:avLst/>
          </a:prstGeom>
        </p:spPr>
      </p:pic>
    </p:spTree>
    <p:extLst>
      <p:ext uri="{BB962C8B-B14F-4D97-AF65-F5344CB8AC3E}">
        <p14:creationId xmlns:p14="http://schemas.microsoft.com/office/powerpoint/2010/main" val="31246776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B6E65-C0AF-444C-975A-C67EF1E91BC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Hormone Receptors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0022" y="1371600"/>
            <a:ext cx="3802281" cy="47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hormone receptors:</a:t>
            </a:r>
          </a:p>
          <a:p>
            <a:pPr lvl="1"/>
            <a:r>
              <a:rPr lang="en-US" sz="2400" dirty="0">
                <a:latin typeface="Arial" panose="020B0604020202020204" pitchFamily="34" charset="0"/>
                <a:cs typeface="Arial" panose="020B0604020202020204" pitchFamily="34" charset="0"/>
              </a:rPr>
              <a:t>have a consensus HRE sequence </a:t>
            </a:r>
          </a:p>
          <a:p>
            <a:pPr lvl="1"/>
            <a:r>
              <a:rPr lang="en-US" sz="2400" dirty="0">
                <a:latin typeface="Arial" panose="020B0604020202020204" pitchFamily="34" charset="0"/>
                <a:cs typeface="Arial" panose="020B0604020202020204" pitchFamily="34" charset="0"/>
              </a:rPr>
              <a:t>have a highly conserved DNA-binding domain with two zinc fingers </a:t>
            </a:r>
          </a:p>
          <a:p>
            <a:pPr lvl="1"/>
            <a:r>
              <a:rPr lang="en-US" sz="2400" dirty="0">
                <a:latin typeface="Arial" panose="020B0604020202020204" pitchFamily="34" charset="0"/>
                <a:cs typeface="Arial" panose="020B0604020202020204" pitchFamily="34" charset="0"/>
              </a:rPr>
              <a:t>have a specific ligand-binding region at the carboxyl terminus</a:t>
            </a:r>
          </a:p>
          <a:p>
            <a:pPr marL="50800" indent="0">
              <a:buNone/>
            </a:pPr>
            <a:r>
              <a:rPr lang="en-US" dirty="0"/>
              <a:t> </a:t>
            </a:r>
            <a:endParaRPr lang="en-US" sz="2400" dirty="0"/>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FD0954E-40B5-48A0-91C4-2D548BCB0575}"/>
              </a:ext>
            </a:extLst>
          </p:cNvPr>
          <p:cNvSpPr txBox="1"/>
          <p:nvPr/>
        </p:nvSpPr>
        <p:spPr>
          <a:xfrm>
            <a:off x="4022303" y="1727537"/>
            <a:ext cx="5001460" cy="1015663"/>
          </a:xfrm>
          <a:prstGeom prst="rect">
            <a:avLst/>
          </a:prstGeom>
          <a:solidFill>
            <a:srgbClr val="005F6A"/>
          </a:solidFill>
          <a:ln>
            <a:solidFill>
              <a:schemeClr val="tx1"/>
            </a:solidFill>
          </a:ln>
        </p:spPr>
        <p:txBody>
          <a:bodyPr wrap="square" rtlCol="0">
            <a:spAutoFit/>
          </a:bodyPr>
          <a:lstStyle/>
          <a:p>
            <a:r>
              <a:rPr lang="en-US" sz="2000" b="1" dirty="0">
                <a:solidFill>
                  <a:schemeClr val="bg1"/>
                </a:solidFill>
              </a:rPr>
              <a:t>Table 28-4 Hormone Response Elements (HREs) Bound by Steroid-Type Hormone Receptors</a:t>
            </a:r>
          </a:p>
        </p:txBody>
      </p:sp>
      <p:graphicFrame>
        <p:nvGraphicFramePr>
          <p:cNvPr id="5" name="Table Placeholder 3">
            <a:extLst>
              <a:ext uri="{FF2B5EF4-FFF2-40B4-BE49-F238E27FC236}">
                <a16:creationId xmlns:a16="http://schemas.microsoft.com/office/drawing/2014/main" id="{0C95A41B-834B-4423-A385-0393F115030C}"/>
              </a:ext>
            </a:extLst>
          </p:cNvPr>
          <p:cNvGraphicFramePr>
            <a:graphicFrameLocks/>
          </p:cNvGraphicFramePr>
          <p:nvPr>
            <p:extLst>
              <p:ext uri="{D42A27DB-BD31-4B8C-83A1-F6EECF244321}">
                <p14:modId xmlns:p14="http://schemas.microsoft.com/office/powerpoint/2010/main" val="1218613534"/>
              </p:ext>
            </p:extLst>
          </p:nvPr>
        </p:nvGraphicFramePr>
        <p:xfrm>
          <a:off x="4022303" y="2743200"/>
          <a:ext cx="5001460" cy="2988376"/>
        </p:xfrm>
        <a:graphic>
          <a:graphicData uri="http://schemas.openxmlformats.org/drawingml/2006/table">
            <a:tbl>
              <a:tblPr firstRow="1" firstCol="1" bandRow="1">
                <a:tableStyleId>{5940675A-B579-460E-94D1-54222C63F5DA}</a:tableStyleId>
              </a:tblPr>
              <a:tblGrid>
                <a:gridCol w="2091055">
                  <a:extLst>
                    <a:ext uri="{9D8B030D-6E8A-4147-A177-3AD203B41FA5}">
                      <a16:colId xmlns:a16="http://schemas.microsoft.com/office/drawing/2014/main" val="1827743242"/>
                    </a:ext>
                  </a:extLst>
                </a:gridCol>
                <a:gridCol w="2910405">
                  <a:extLst>
                    <a:ext uri="{9D8B030D-6E8A-4147-A177-3AD203B41FA5}">
                      <a16:colId xmlns:a16="http://schemas.microsoft.com/office/drawing/2014/main" val="2631793835"/>
                    </a:ext>
                  </a:extLst>
                </a:gridCol>
              </a:tblGrid>
              <a:tr h="367824">
                <a:tc>
                  <a:txBody>
                    <a:bodyPr/>
                    <a:lstStyle/>
                    <a:p>
                      <a:pPr marL="0" marR="0">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Receptor</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HRE consensus sequence bound</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2277217512"/>
                  </a:ext>
                </a:extLst>
              </a:tr>
              <a:tr h="206333">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Androgen</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GG(A/T)ACAN</a:t>
                      </a:r>
                      <a:r>
                        <a:rPr lang="en-US" sz="1600" baseline="-25000" dirty="0">
                          <a:effectLst/>
                          <a:latin typeface="Arial" panose="020B0604020202020204" pitchFamily="34" charset="0"/>
                          <a:cs typeface="Arial" panose="020B0604020202020204" pitchFamily="34" charset="0"/>
                        </a:rPr>
                        <a:t>2</a:t>
                      </a:r>
                      <a:r>
                        <a:rPr lang="en-US" sz="1600" dirty="0">
                          <a:effectLst/>
                          <a:latin typeface="Arial" panose="020B0604020202020204" pitchFamily="34" charset="0"/>
                          <a:cs typeface="Arial" panose="020B0604020202020204" pitchFamily="34" charset="0"/>
                        </a:rPr>
                        <a:t>TGTTCT</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913196766"/>
                  </a:ext>
                </a:extLst>
              </a:tr>
              <a:tr h="206333">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Glucocorticoid</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GGTACAN</a:t>
                      </a:r>
                      <a:r>
                        <a:rPr lang="en-US" sz="1600" baseline="-25000" dirty="0">
                          <a:effectLst/>
                          <a:latin typeface="Arial" panose="020B0604020202020204" pitchFamily="34" charset="0"/>
                          <a:cs typeface="Arial" panose="020B0604020202020204" pitchFamily="34" charset="0"/>
                        </a:rPr>
                        <a:t>3</a:t>
                      </a:r>
                      <a:r>
                        <a:rPr lang="en-US" sz="1600" dirty="0">
                          <a:effectLst/>
                          <a:latin typeface="Arial" panose="020B0604020202020204" pitchFamily="34" charset="0"/>
                          <a:cs typeface="Arial" panose="020B0604020202020204" pitchFamily="34" charset="0"/>
                        </a:rPr>
                        <a:t>TGTTCT</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74854287"/>
                  </a:ext>
                </a:extLst>
              </a:tr>
              <a:tr h="206333">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Retinoic acid (some)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AGGTCAN</a:t>
                      </a:r>
                      <a:r>
                        <a:rPr lang="en-US" sz="1600" baseline="-25000" dirty="0">
                          <a:effectLst/>
                          <a:latin typeface="Arial" panose="020B0604020202020204" pitchFamily="34" charset="0"/>
                          <a:cs typeface="Arial" panose="020B0604020202020204" pitchFamily="34" charset="0"/>
                        </a:rPr>
                        <a:t>5</a:t>
                      </a:r>
                      <a:r>
                        <a:rPr lang="en-US" sz="1600" dirty="0">
                          <a:effectLst/>
                          <a:latin typeface="Arial" panose="020B0604020202020204" pitchFamily="34" charset="0"/>
                          <a:cs typeface="Arial" panose="020B0604020202020204" pitchFamily="34" charset="0"/>
                        </a:rPr>
                        <a:t>AGGTCA</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7689498"/>
                  </a:ext>
                </a:extLst>
              </a:tr>
              <a:tr h="206333">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Vitamin D</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AGGTCAN</a:t>
                      </a:r>
                      <a:r>
                        <a:rPr lang="en-US" sz="1600" baseline="-25000" dirty="0">
                          <a:effectLst/>
                          <a:latin typeface="Arial" panose="020B0604020202020204" pitchFamily="34" charset="0"/>
                          <a:cs typeface="Arial" panose="020B0604020202020204" pitchFamily="34" charset="0"/>
                        </a:rPr>
                        <a:t>3</a:t>
                      </a:r>
                      <a:r>
                        <a:rPr lang="en-US" sz="1600" dirty="0">
                          <a:effectLst/>
                          <a:latin typeface="Arial" panose="020B0604020202020204" pitchFamily="34" charset="0"/>
                          <a:cs typeface="Arial" panose="020B0604020202020204" pitchFamily="34" charset="0"/>
                        </a:rPr>
                        <a:t>AGGTCA</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276367644"/>
                  </a:ext>
                </a:extLst>
              </a:tr>
              <a:tr h="206333">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Thyroid hormone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AGGTCAN</a:t>
                      </a:r>
                      <a:r>
                        <a:rPr lang="en-US" sz="1600" baseline="-25000" dirty="0">
                          <a:effectLst/>
                          <a:latin typeface="Arial" panose="020B0604020202020204" pitchFamily="34" charset="0"/>
                          <a:cs typeface="Arial" panose="020B0604020202020204" pitchFamily="34" charset="0"/>
                        </a:rPr>
                        <a:t>3</a:t>
                      </a:r>
                      <a:r>
                        <a:rPr lang="en-US" sz="1600" dirty="0">
                          <a:effectLst/>
                          <a:latin typeface="Arial" panose="020B0604020202020204" pitchFamily="34" charset="0"/>
                          <a:cs typeface="Arial" panose="020B0604020202020204" pitchFamily="34" charset="0"/>
                        </a:rPr>
                        <a:t>AGGTCA</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117766828"/>
                  </a:ext>
                </a:extLst>
              </a:tr>
              <a:tr h="367824">
                <a:tc>
                  <a:txBody>
                    <a:bodyPr/>
                    <a:lstStyle/>
                    <a:p>
                      <a:pPr marL="0" marR="0">
                        <a:lnSpc>
                          <a:spcPct val="107000"/>
                        </a:lnSpc>
                        <a:spcBef>
                          <a:spcPts val="0"/>
                        </a:spcBef>
                        <a:spcAft>
                          <a:spcPts val="0"/>
                        </a:spcAft>
                      </a:pPr>
                      <a:r>
                        <a:rPr lang="en-US" sz="1600" dirty="0" err="1">
                          <a:effectLst/>
                          <a:latin typeface="Arial" panose="020B0604020202020204" pitchFamily="34" charset="0"/>
                          <a:cs typeface="Arial" panose="020B0604020202020204" pitchFamily="34" charset="0"/>
                        </a:rPr>
                        <a:t>RX</a:t>
                      </a:r>
                      <a:r>
                        <a:rPr lang="en-US" sz="1600" baseline="30000" dirty="0" err="1">
                          <a:effectLst/>
                          <a:latin typeface="Arial" panose="020B0604020202020204" pitchFamily="34" charset="0"/>
                          <a:cs typeface="Arial" panose="020B0604020202020204" pitchFamily="34" charset="0"/>
                        </a:rPr>
                        <a:t>b</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err="1">
                          <a:effectLst/>
                          <a:latin typeface="Arial" panose="020B0604020202020204" pitchFamily="34" charset="0"/>
                          <a:cs typeface="Arial" panose="020B0604020202020204" pitchFamily="34" charset="0"/>
                        </a:rPr>
                        <a:t>AGGTCANAGGTCANAG</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GTCANAGGTCA</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385599789"/>
                  </a:ext>
                </a:extLst>
              </a:tr>
            </a:tbl>
          </a:graphicData>
        </a:graphic>
      </p:graphicFrame>
    </p:spTree>
    <p:extLst>
      <p:ext uri="{BB962C8B-B14F-4D97-AF65-F5344CB8AC3E}">
        <p14:creationId xmlns:p14="http://schemas.microsoft.com/office/powerpoint/2010/main" val="7184133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7C48D-C3A0-499F-8DE4-359785505DD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Typical Steroid Hormone Receptors</a:t>
            </a:r>
            <a:endParaRPr lang="en-AU" dirty="0"/>
          </a:p>
        </p:txBody>
      </p:sp>
      <p:pic>
        <p:nvPicPr>
          <p:cNvPr id="3" name="Picture 2" descr="A horizontal strand has N H 3 on the left with a positive charge on N connected to a short blue region connected to a green piece labeled transcription activation (variable sequence and length) that is connected to a red region labeled D N A binding (66 to 68 residues, highly conserved). This red region is connected to a short blue region connected to a long brown region labeled hormone binding (variable sequence and length) that is connected to a short blue region that ends with a bond to C O O minus. A close-up of the D N A-binding region shows a structure with zinc fingers. It begins at the lower left as M K E T R Y bonded to bolded C that has a red dative bond to a central purple sphere labeled Z n and that is bonded to A to the upper left bonded to V above bonded to bolded C in a yellow circle to the upper right that is labeled 10 and connected by a red dative bond to Z n. This C is bonded to N above further bonded to D Y A S G and then Y at the top before bending down again with H Y G labeled 20 V W S bonded to bolded C in a yellow circle connected by a red dative bond to Z n and bonded to bolded E to the lower right bonded to bolded G below bonded to bolded C in a yellow circle to the lower right that has a dative bond to Z n, forming a circular structure around Z n. This C is bonded to K below that begins a horizontal sequence of A F labeled 30 F K R S I Q G H N D labeled 40 Y M. This M is bonded to bolded C in a yellow circle above connected by a red dative bond to Z N and bonded to a curved series of bolded residues to the left of P A T N Q that then bond back to bolded C in a red circle above with a dative bond to Z n and also bonded to T above labeled 50 further bonded to a loop with I D K, N at the top, then R R K S and then bolded C in a yellow circle with a dative bond to Z N and bonded to Q labeled 60 to the lower right bonded to A below and further bonded to bolded C in a yellow circle with a dative bond to Z n and bonded to R below that begins a horizontal sequence of L R K C Y E V labeled 70 G M M K G G I R K D labeled 80 R R G G.">
            <a:extLst>
              <a:ext uri="{FF2B5EF4-FFF2-40B4-BE49-F238E27FC236}">
                <a16:creationId xmlns:a16="http://schemas.microsoft.com/office/drawing/2014/main" id="{E9BC3A55-CD8E-E54F-B919-29BEB578B249}"/>
              </a:ext>
            </a:extLst>
          </p:cNvPr>
          <p:cNvPicPr>
            <a:picLocks noChangeAspect="1"/>
          </p:cNvPicPr>
          <p:nvPr/>
        </p:nvPicPr>
        <p:blipFill>
          <a:blip r:embed="rId3"/>
          <a:stretch>
            <a:fillRect/>
          </a:stretch>
        </p:blipFill>
        <p:spPr>
          <a:xfrm>
            <a:off x="1528203" y="1365504"/>
            <a:ext cx="6087593" cy="5004308"/>
          </a:xfrm>
          <a:prstGeom prst="rect">
            <a:avLst/>
          </a:prstGeom>
        </p:spPr>
      </p:pic>
    </p:spTree>
    <p:extLst>
      <p:ext uri="{BB962C8B-B14F-4D97-AF65-F5344CB8AC3E}">
        <p14:creationId xmlns:p14="http://schemas.microsoft.com/office/powerpoint/2010/main" val="1225035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388D8-2CD8-4105-B922-94CF6D3D1AC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Processes that Affect the Steady-State Concentration of a Protein</a:t>
            </a:r>
            <a:endParaRPr lang="en-AU" dirty="0"/>
          </a:p>
        </p:txBody>
      </p:sp>
      <p:pic>
        <p:nvPicPr>
          <p:cNvPr id="3" name="Picture 2" descr="A horizontal strand of D N A with blue ends has a tan region in the center labeled gene. Step 1: Transcription initiation. An arrow points down to show that this yields a primary R N A transcript, shown as a shorter horizontal line with alternating green and yellow pieces. From left to right, it has a small green piece, a long yellow piece, a long green piece, a short yellow piece, a long green piece, a long yellow piece, and a short green piece. Step 2: Posttranslational processing. An arrow points down to show that this yields a shorter green horizontal line labeled m R N A. Step 3: R N A stability. This text is to the right of m R N A. Step 4: Translational regulation. An arrow points down to a surface contour view of a white protein that has a roughly crescent shape. Step 5: Protein modification. An arrow points down to a modified protein that is similar in shape but has small red regions distributed across its surface. Step 6: An arrow points down to text reading, Protein transport. Step 7: Protein degradation. An arrow points from the modified protein through text reading amino acids to join with arrow 4 to point back to the protein prior to modification.">
            <a:extLst>
              <a:ext uri="{FF2B5EF4-FFF2-40B4-BE49-F238E27FC236}">
                <a16:creationId xmlns:a16="http://schemas.microsoft.com/office/drawing/2014/main" id="{8698C819-0180-E748-B5F7-9761699E869C}"/>
              </a:ext>
            </a:extLst>
          </p:cNvPr>
          <p:cNvPicPr>
            <a:picLocks noChangeAspect="1"/>
          </p:cNvPicPr>
          <p:nvPr/>
        </p:nvPicPr>
        <p:blipFill>
          <a:blip r:embed="rId3"/>
          <a:stretch>
            <a:fillRect/>
          </a:stretch>
        </p:blipFill>
        <p:spPr>
          <a:xfrm>
            <a:off x="2789944" y="1600200"/>
            <a:ext cx="3564111" cy="4893798"/>
          </a:xfrm>
          <a:prstGeom prst="rect">
            <a:avLst/>
          </a:prstGeom>
        </p:spPr>
      </p:pic>
    </p:spTree>
    <p:extLst>
      <p:ext uri="{BB962C8B-B14F-4D97-AF65-F5344CB8AC3E}">
        <p14:creationId xmlns:p14="http://schemas.microsoft.com/office/powerpoint/2010/main" val="28472583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EF51F-CABA-43D4-B86F-D1277328600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Monomeric Type I Receptors (NR)</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72971" y="1286256"/>
            <a:ext cx="4800600" cy="4962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examples: receptors for sex hormones and glucocorticoids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found in the cytoplasm, in complex with Hsp70</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Hsp70 dissociates when the hormone binds and the receptor dimerizes, exposing a nuclear localization signal</a:t>
            </a:r>
          </a:p>
          <a:p>
            <a:pPr lvl="1"/>
            <a:r>
              <a:rPr lang="en-US" sz="2400" dirty="0">
                <a:latin typeface="Arial" panose="020B0604020202020204" pitchFamily="34" charset="0"/>
                <a:cs typeface="Arial" panose="020B0604020202020204" pitchFamily="34" charset="0"/>
              </a:rPr>
              <a:t>receptor enters the nucleus and acts as an activator</a:t>
            </a:r>
          </a:p>
        </p:txBody>
      </p:sp>
      <p:pic>
        <p:nvPicPr>
          <p:cNvPr id="3" name="Picture 2" descr="Part a shows a curved plasma membrane at the top with cytoplasm below. A curved nuclear envelope is shown halfway down and the region beneath the nuclear envelope is labeled nucleus. A hormone that resembles half of a rounded bar is shown above the membrane with an arrow pointing through the membrane to an N R – H s p 70 complex. This consists of a blue oval structure with a circular cutout at its upper left and a slight angled cutout below with a green rectangle to its left with a round protrusion at its lower left that extends into the blue structure. An arrow points down accompanied by an arrow that branches off to show the loss of H s p 70, the green structure. This yields the N R – hormone complex, which is shown as a blue structure with two rounded halves connected by a narrowing in the center with a cutout at the upper left that contains the red hormone. An arrow points down to show that this yields an N R dimer, which consists of two N R – hormone complexes joined together with opposite orientations, so that one has a hormone on the left and the other has the hormone on the right. An arrow points down through an opening in the nuclear envelope to show the N R dimer bound to a dark region labeled N R E on a blue horizontal strand of D N A. A green oval coactivator is angled to rest on top of the N R dimer and extend down to the D N A to its right. P o l Roman numeral 2 is shown to the right with the coactivator overlapping its left side. The D N A runs through the center of the polymerase, which has a curved base that extends up on the left to meet a smaller curved top portion. This produces a narrow opening to the upper left and a wider opening to the right. The polymerase has a thin protrusion tot het upper left. To the right of the polymerase, the D N A becomes yellow and is labeled target gene before becoming blue again. A short vertical line extends upward to a horizontal arrow pointing right to the green word ON. An arrow points upward from ON to a wavy green strand labeled m R N A, from which an arrow points through an opening in the nuclear envelope to m R N A in the cytoplasm. An arrow points from this m R N A to an irregularly shaped, roughly spherical gray proteins, from which an arrow points to text reading, change in cell function. Beneath the piece of D N A where the N R dimer is bound to H R E, an arrow points down accompanied by a curved line showing the addition of l n c R N A. L n c R N A is shown as short vertical green pieces of D N A on either side of a long vertical structure with a loop at the end. This yields an N R dimer with l n c R N A in the middle, with the loop appearing above the top of the spheres where the hormones are bound at the base extending out from the bottom. A horizontal blue strand of D N A is shown below where a blue region labeled H R E on the left and a yellow region labeled target gene on the right. Where the blue region meets the yellow region, a short vertical line points up to a horizontal arrow pointing right to the red word OFF. ">
            <a:extLst>
              <a:ext uri="{FF2B5EF4-FFF2-40B4-BE49-F238E27FC236}">
                <a16:creationId xmlns:a16="http://schemas.microsoft.com/office/drawing/2014/main" id="{7B046769-62D1-4B4D-A320-226157960FF4}"/>
              </a:ext>
            </a:extLst>
          </p:cNvPr>
          <p:cNvPicPr>
            <a:picLocks noChangeAspect="1"/>
          </p:cNvPicPr>
          <p:nvPr/>
        </p:nvPicPr>
        <p:blipFill>
          <a:blip r:embed="rId3"/>
          <a:stretch>
            <a:fillRect/>
          </a:stretch>
        </p:blipFill>
        <p:spPr>
          <a:xfrm>
            <a:off x="5316310" y="1312985"/>
            <a:ext cx="3584951" cy="5279136"/>
          </a:xfrm>
          <a:prstGeom prst="rect">
            <a:avLst/>
          </a:prstGeom>
        </p:spPr>
      </p:pic>
    </p:spTree>
    <p:extLst>
      <p:ext uri="{BB962C8B-B14F-4D97-AF65-F5344CB8AC3E}">
        <p14:creationId xmlns:p14="http://schemas.microsoft.com/office/powerpoint/2010/main" val="15175528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72971" y="1286256"/>
            <a:ext cx="4070429" cy="4885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example: thyroid hormone receptor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found in the nucleus, bound to an HRE and a corepressor</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corepressor dissociates when the hormone binds</a:t>
            </a:r>
          </a:p>
          <a:p>
            <a:pPr lvl="1"/>
            <a:r>
              <a:rPr lang="en-US" sz="2400" dirty="0">
                <a:latin typeface="Arial" panose="020B0604020202020204" pitchFamily="34" charset="0"/>
                <a:cs typeface="Arial" panose="020B0604020202020204" pitchFamily="34" charset="0"/>
              </a:rPr>
              <a:t>receptor functions as an activator</a:t>
            </a:r>
          </a:p>
          <a:p>
            <a:pPr lvl="1"/>
            <a:endParaRPr lang="en-US" sz="2400" dirty="0">
              <a:latin typeface="Arial" panose="020B0604020202020204" pitchFamily="34" charset="0"/>
              <a:cs typeface="Arial" panose="020B0604020202020204" pitchFamily="34" charset="0"/>
            </a:endParaRPr>
          </a:p>
        </p:txBody>
      </p:sp>
      <p:pic>
        <p:nvPicPr>
          <p:cNvPr id="4" name="Picture 3" descr="Part b shows a similar cell with a similar hormone outside of the plasma membrane. An arrow points down from the hormone through the cytoplasm into the nucleus. A blue strand of D N A has a dark blue region on the left labeled H R E and a yellow region to the right labeled target gene. A pink vertical bar labeled R X R is next to an orange bar labeled T R with both attached to H R E with a red oval corepressor across their tops. A short vertical line extends up from the boundary between the blue region and the yellow region to a horizontal arrow pointing right to the red word OFF. An arrow points downward and splits, with one half pointing to the corepressor and the other half pointing to D N A with R X R and T R each bound to a hormone on their outward-facing side. These two bars are angled outward from the center and joined to a green coactivator, which is roughly oval with a rounded part at the top where it meets the two bars. Pol Roman numeral 2 is to the right just before the yellow target gene. A short vertical line extends up from the boundary between the blue region and the yellow region and meets a horizontal line pointing right to the green word ON. An arrow points up to a wavy green strand of m R N A, from which an arrow points up through the nuclear membrane to a similar wavy green strand of m R N A in the cytoplasm. An arrow points up from this m R N A to an irregular, roughly spherical gray protein. An arrow points up from the protein to text reading, change in cell function.">
            <a:extLst>
              <a:ext uri="{FF2B5EF4-FFF2-40B4-BE49-F238E27FC236}">
                <a16:creationId xmlns:a16="http://schemas.microsoft.com/office/drawing/2014/main" id="{3055BF64-A1C2-AE4B-AE68-5FC55632DC3A}"/>
              </a:ext>
            </a:extLst>
          </p:cNvPr>
          <p:cNvPicPr>
            <a:picLocks noChangeAspect="1"/>
          </p:cNvPicPr>
          <p:nvPr/>
        </p:nvPicPr>
        <p:blipFill>
          <a:blip r:embed="rId3"/>
          <a:stretch>
            <a:fillRect/>
          </a:stretch>
        </p:blipFill>
        <p:spPr>
          <a:xfrm>
            <a:off x="4444153" y="1283208"/>
            <a:ext cx="4407961" cy="5020056"/>
          </a:xfrm>
          <a:prstGeom prst="rect">
            <a:avLst/>
          </a:prstGeom>
        </p:spPr>
      </p:pic>
      <p:sp>
        <p:nvSpPr>
          <p:cNvPr id="2" name="Title 1">
            <a:extLst>
              <a:ext uri="{FF2B5EF4-FFF2-40B4-BE49-F238E27FC236}">
                <a16:creationId xmlns:a16="http://schemas.microsoft.com/office/drawing/2014/main" id="{76BDC128-9835-4DAA-AD05-FB6ADBDED36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Type II Receptors</a:t>
            </a:r>
            <a:endParaRPr lang="en-AU" dirty="0"/>
          </a:p>
        </p:txBody>
      </p:sp>
    </p:spTree>
    <p:extLst>
      <p:ext uri="{BB962C8B-B14F-4D97-AF65-F5344CB8AC3E}">
        <p14:creationId xmlns:p14="http://schemas.microsoft.com/office/powerpoint/2010/main" val="29614586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B67F0-648B-4EF7-ACE2-739490A054DF}"/>
              </a:ext>
            </a:extLst>
          </p:cNvPr>
          <p:cNvSpPr>
            <a:spLocks noGrp="1"/>
          </p:cNvSpPr>
          <p:nvPr>
            <p:ph type="title"/>
          </p:nvPr>
        </p:nvSpPr>
        <p:spPr>
          <a:xfrm>
            <a:off x="0" y="152400"/>
            <a:ext cx="9144000" cy="1524000"/>
          </a:xfrm>
        </p:spPr>
        <p:txBody>
          <a:bodyPr/>
          <a:lstStyle/>
          <a:p>
            <a:r>
              <a:rPr lang="en-US" sz="3400" dirty="0">
                <a:solidFill>
                  <a:srgbClr val="4E4CB4"/>
                </a:solidFill>
                <a:latin typeface="Arial" panose="020B0604020202020204" pitchFamily="34" charset="0"/>
                <a:cs typeface="Arial" panose="020B0604020202020204" pitchFamily="34" charset="0"/>
              </a:rPr>
              <a:t>RNA-Mediated Regulation of Gene Expression Takes Many Forms in Eukaryotes</a:t>
            </a:r>
            <a:endParaRPr lang="en-AU" sz="34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90500" y="1981200"/>
            <a:ext cx="8763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ncRNAs = RNAs that do not encode proteins</a:t>
            </a:r>
          </a:p>
          <a:p>
            <a:pPr lvl="1"/>
            <a:r>
              <a:rPr lang="en-US" sz="2400" dirty="0">
                <a:latin typeface="Arial" panose="020B0604020202020204" pitchFamily="34" charset="0"/>
                <a:cs typeface="Arial" panose="020B0604020202020204" pitchFamily="34" charset="0"/>
              </a:rPr>
              <a:t>called </a:t>
            </a:r>
            <a:r>
              <a:rPr lang="en-US" sz="2400" dirty="0" err="1">
                <a:latin typeface="Arial" panose="020B0604020202020204" pitchFamily="34" charset="0"/>
                <a:cs typeface="Arial" panose="020B0604020202020204" pitchFamily="34" charset="0"/>
              </a:rPr>
              <a:t>lncRNAs</a:t>
            </a:r>
            <a:r>
              <a:rPr lang="en-US" sz="2400" dirty="0">
                <a:latin typeface="Arial" panose="020B0604020202020204" pitchFamily="34" charset="0"/>
                <a:cs typeface="Arial" panose="020B0604020202020204" pitchFamily="34" charset="0"/>
              </a:rPr>
              <a:t> when their length is &gt;200 nucleotides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lncRNA HSR1 stimulates heat shock factor 1 trimerization and DNA binding to activate transcription</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lncRNA 7SK binds to the Pol II transcription elongation factor </a:t>
            </a:r>
            <a:r>
              <a:rPr lang="en-US" sz="2400" dirty="0" err="1">
                <a:latin typeface="Arial" panose="020B0604020202020204" pitchFamily="34" charset="0"/>
                <a:cs typeface="Arial" panose="020B0604020202020204" pitchFamily="34" charset="0"/>
              </a:rPr>
              <a:t>pTEFb</a:t>
            </a:r>
            <a:r>
              <a:rPr lang="en-US" sz="2400" dirty="0">
                <a:latin typeface="Arial" panose="020B0604020202020204" pitchFamily="34" charset="0"/>
                <a:cs typeface="Arial" panose="020B0604020202020204" pitchFamily="34" charset="0"/>
              </a:rPr>
              <a:t> and represses transcript elongation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ncRNA B2 binds directly to Pol II during heat shock and represses transcription</a:t>
            </a:r>
            <a:endParaRPr lang="en-US" sz="2400" dirty="0"/>
          </a:p>
          <a:p>
            <a:endParaRPr lang="en-US" sz="2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41512701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00A95-956B-4EB0-A208-BDF6A556B6A6}"/>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Development Is Controlled by Cascades of Regulatory Proteins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90500" y="1676400"/>
            <a:ext cx="8763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embryonic development requires tightly coordinated changes in genome expression</a:t>
            </a:r>
          </a:p>
          <a:p>
            <a:pPr marL="50800" indent="0">
              <a:buNone/>
            </a:pPr>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more genes are expressed during early development than any other part of the life cycle </a:t>
            </a:r>
          </a:p>
          <a:p>
            <a:pPr lvl="1"/>
            <a:r>
              <a:rPr lang="en-US" altLang="en-US" sz="2400" dirty="0">
                <a:latin typeface="Arial" panose="020B0604020202020204" pitchFamily="34" charset="0"/>
                <a:cs typeface="Arial" panose="020B0604020202020204" pitchFamily="34" charset="0"/>
              </a:rPr>
              <a:t>sea urchin oocyte has ~18,500 different mRNAs vs. ~6,000 different mRNAs in a differentiated tissue</a:t>
            </a:r>
          </a:p>
          <a:p>
            <a:endParaRPr lang="en-US" sz="2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5500319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158DD-A7E9-432C-9A0E-E524AB5A29A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Translational Repression Regulates Developmental Pathways</a:t>
            </a:r>
            <a:endParaRPr lang="en-AU" dirty="0"/>
          </a:p>
        </p:txBody>
      </p:sp>
      <p:sp>
        <p:nvSpPr>
          <p:cNvPr id="5" name="Google Shape;390;g847cf01710_0_68">
            <a:extLst>
              <a:ext uri="{FF2B5EF4-FFF2-40B4-BE49-F238E27FC236}">
                <a16:creationId xmlns:a16="http://schemas.microsoft.com/office/drawing/2014/main" id="{7A74D0B9-9B71-AC46-9A40-C1A6E84A5C25}"/>
              </a:ext>
            </a:extLst>
          </p:cNvPr>
          <p:cNvSpPr txBox="1">
            <a:spLocks noChangeArrowheads="1"/>
          </p:cNvSpPr>
          <p:nvPr/>
        </p:nvSpPr>
        <p:spPr bwMode="auto">
          <a:xfrm>
            <a:off x="273034" y="1676400"/>
            <a:ext cx="852478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many mRNAs are deposited in the egg long before translation is required</a:t>
            </a:r>
          </a:p>
          <a:p>
            <a:pPr lvl="1"/>
            <a:r>
              <a:rPr lang="en-US" sz="2400" dirty="0">
                <a:latin typeface="Arial" panose="020B0604020202020204" pitchFamily="34" charset="0"/>
                <a:cs typeface="Arial" panose="020B0604020202020204" pitchFamily="34" charset="0"/>
              </a:rPr>
              <a:t>translational repression helps regulate developmental pathways</a:t>
            </a:r>
          </a:p>
          <a:p>
            <a:pPr lvl="1"/>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46902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F6BF0-7F67-42B3-842C-2E910269A3EB}"/>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Stem Cells Have Developmental Potential That Can Be Controlled</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90500" y="1524000"/>
            <a:ext cx="8763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dirty="0">
                <a:latin typeface="Arial" panose="020B0604020202020204" pitchFamily="34" charset="0"/>
                <a:cs typeface="Arial" panose="020B0604020202020204" pitchFamily="34" charset="0"/>
              </a:rPr>
              <a:t>stem cells </a:t>
            </a:r>
            <a:r>
              <a:rPr lang="en-US" altLang="en-US" sz="2400" dirty="0">
                <a:latin typeface="Arial" panose="020B0604020202020204" pitchFamily="34" charset="0"/>
                <a:cs typeface="Arial" panose="020B0604020202020204" pitchFamily="34" charset="0"/>
              </a:rPr>
              <a:t>= cells that can </a:t>
            </a:r>
            <a:r>
              <a:rPr lang="en-US" sz="2400" dirty="0">
                <a:latin typeface="Arial" panose="020B0604020202020204" pitchFamily="34" charset="0"/>
                <a:cs typeface="Arial" panose="020B0604020202020204" pitchFamily="34" charset="0"/>
              </a:rPr>
              <a:t>differentiate into various tissues </a:t>
            </a:r>
          </a:p>
          <a:p>
            <a:endParaRPr lang="en-US" altLang="en-US" sz="2400" b="1" dirty="0">
              <a:latin typeface="Arial" panose="020B0604020202020204" pitchFamily="34" charset="0"/>
              <a:cs typeface="Arial" panose="020B0604020202020204" pitchFamily="34" charset="0"/>
            </a:endParaRPr>
          </a:p>
          <a:p>
            <a:r>
              <a:rPr lang="en-US" altLang="en-US" sz="2400" b="1" dirty="0">
                <a:latin typeface="Arial" panose="020B0604020202020204" pitchFamily="34" charset="0"/>
                <a:cs typeface="Arial" panose="020B0604020202020204" pitchFamily="34" charset="0"/>
              </a:rPr>
              <a:t>totipotent cells </a:t>
            </a:r>
            <a:r>
              <a:rPr lang="en-US" altLang="en-US" sz="2400" dirty="0">
                <a:latin typeface="Arial" panose="020B0604020202020204" pitchFamily="34" charset="0"/>
                <a:cs typeface="Arial" panose="020B0604020202020204" pitchFamily="34" charset="0"/>
              </a:rPr>
              <a:t>= cells that can differentiate into any tissue or a complete organism </a:t>
            </a:r>
          </a:p>
          <a:p>
            <a:endParaRPr lang="en-US" altLang="en-US" sz="2400" dirty="0">
              <a:latin typeface="Arial" panose="020B0604020202020204" pitchFamily="34" charset="0"/>
              <a:cs typeface="Arial" panose="020B0604020202020204" pitchFamily="34" charset="0"/>
            </a:endParaRPr>
          </a:p>
          <a:p>
            <a:r>
              <a:rPr lang="en-US" altLang="en-US" sz="2400" b="1" dirty="0">
                <a:latin typeface="Arial" panose="020B0604020202020204" pitchFamily="34" charset="0"/>
                <a:cs typeface="Arial" panose="020B0604020202020204" pitchFamily="34" charset="0"/>
              </a:rPr>
              <a:t>pluripotent cells </a:t>
            </a:r>
            <a:r>
              <a:rPr lang="en-US" altLang="en-US" sz="2400" dirty="0">
                <a:latin typeface="Arial" panose="020B0604020202020204" pitchFamily="34" charset="0"/>
                <a:cs typeface="Arial" panose="020B0604020202020204" pitchFamily="34" charset="0"/>
              </a:rPr>
              <a:t>= cells that can give rise to cells of all three germ layers and many tissue types</a:t>
            </a:r>
          </a:p>
          <a:p>
            <a:pPr lvl="1"/>
            <a:r>
              <a:rPr lang="en-US" altLang="en-US" sz="2400" dirty="0">
                <a:latin typeface="Arial" panose="020B0604020202020204" pitchFamily="34" charset="0"/>
                <a:cs typeface="Arial" panose="020B0604020202020204" pitchFamily="34" charset="0"/>
              </a:rPr>
              <a:t>cannot differentiate into a complete organism </a:t>
            </a:r>
          </a:p>
          <a:p>
            <a:endParaRPr lang="en-US" altLang="en-US" sz="2400" dirty="0">
              <a:latin typeface="Arial" panose="020B0604020202020204" pitchFamily="34" charset="0"/>
              <a:cs typeface="Arial" panose="020B0604020202020204" pitchFamily="34" charset="0"/>
            </a:endParaRPr>
          </a:p>
          <a:p>
            <a:r>
              <a:rPr lang="en-US" altLang="en-US" sz="2400" b="1" dirty="0">
                <a:latin typeface="Arial" panose="020B0604020202020204" pitchFamily="34" charset="0"/>
                <a:cs typeface="Arial" panose="020B0604020202020204" pitchFamily="34" charset="0"/>
              </a:rPr>
              <a:t>unipotent cells </a:t>
            </a:r>
            <a:r>
              <a:rPr lang="en-US" altLang="en-US" sz="2400" dirty="0">
                <a:latin typeface="Arial" panose="020B0604020202020204" pitchFamily="34" charset="0"/>
                <a:cs typeface="Arial" panose="020B0604020202020204" pitchFamily="34" charset="0"/>
              </a:rPr>
              <a:t>= cells that can develop into only one type of cell and/or tissue</a:t>
            </a:r>
          </a:p>
          <a:p>
            <a:endParaRPr lang="en-US" altLang="en-US" sz="2000" dirty="0">
              <a:latin typeface="Arial" panose="020B0604020202020204" pitchFamily="34" charset="0"/>
              <a:cs typeface="Arial" panose="020B0604020202020204" pitchFamily="34" charset="0"/>
            </a:endParaRPr>
          </a:p>
          <a:p>
            <a:pPr lvl="1"/>
            <a:endParaRPr lang="en-US" alt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3104253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3CE23-5D4A-4F0E-9060-39DA20FF4FE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Development Potential of Stem Cells</a:t>
            </a:r>
            <a:endParaRPr lang="en-AU" dirty="0"/>
          </a:p>
        </p:txBody>
      </p:sp>
      <p:pic>
        <p:nvPicPr>
          <p:cNvPr id="3" name="Picture 2" descr="An oval peach-colored oocyte is shown with a darker circle inside representing the nucleus. A purple sperm is shown above with an oval head touching the oocyte and a tail extending up above. An arrow points downward to a morula consisting of four similar cells. This is labeled totipotent. An arrow points down to a blastocyst, shown as an outer ring of cells with a clump of similar peach cells at the bottom center. An arrow points down to show three of these small, similar cells. These are labeled pluripotent. Three arrows point down from these cells. The left-hand arrow points down to a human with the circulatory system highlighted with the heading, circulatory system. The central arrow points down to a human with the nervous system highlighted with the heading, nervous system. The right-hand arrow points down to a human with the immune system, including the lymphatic vessels, highlighted with the heading, immune system.">
            <a:extLst>
              <a:ext uri="{FF2B5EF4-FFF2-40B4-BE49-F238E27FC236}">
                <a16:creationId xmlns:a16="http://schemas.microsoft.com/office/drawing/2014/main" id="{C6AE105A-3CF1-3D4F-BC6F-4D969C8A900D}"/>
              </a:ext>
            </a:extLst>
          </p:cNvPr>
          <p:cNvPicPr>
            <a:picLocks noChangeAspect="1"/>
          </p:cNvPicPr>
          <p:nvPr/>
        </p:nvPicPr>
        <p:blipFill>
          <a:blip r:embed="rId3"/>
          <a:stretch>
            <a:fillRect/>
          </a:stretch>
        </p:blipFill>
        <p:spPr>
          <a:xfrm>
            <a:off x="3429000" y="1305059"/>
            <a:ext cx="2480471" cy="5211828"/>
          </a:xfrm>
          <a:prstGeom prst="rect">
            <a:avLst/>
          </a:prstGeom>
        </p:spPr>
      </p:pic>
    </p:spTree>
    <p:extLst>
      <p:ext uri="{BB962C8B-B14F-4D97-AF65-F5344CB8AC3E}">
        <p14:creationId xmlns:p14="http://schemas.microsoft.com/office/powerpoint/2010/main" val="31310942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DB13E-F103-47BB-87DC-F433F7C69A0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Stem Cell Proliferation Versus Differentiation and Development</a:t>
            </a:r>
            <a:endParaRPr lang="en-AU" dirty="0"/>
          </a:p>
        </p:txBody>
      </p:sp>
      <p:sp>
        <p:nvSpPr>
          <p:cNvPr id="5" name="Google Shape;390;g847cf01710_0_68">
            <a:extLst>
              <a:ext uri="{FF2B5EF4-FFF2-40B4-BE49-F238E27FC236}">
                <a16:creationId xmlns:a16="http://schemas.microsoft.com/office/drawing/2014/main" id="{7A74D0B9-9B71-AC46-9A40-C1A6E84A5C25}"/>
              </a:ext>
            </a:extLst>
          </p:cNvPr>
          <p:cNvSpPr txBox="1">
            <a:spLocks noChangeArrowheads="1"/>
          </p:cNvSpPr>
          <p:nvPr/>
        </p:nvSpPr>
        <p:spPr bwMode="auto">
          <a:xfrm>
            <a:off x="273034" y="1676400"/>
            <a:ext cx="388522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stem cells have two functions: </a:t>
            </a:r>
          </a:p>
          <a:p>
            <a:pPr lvl="1"/>
            <a:r>
              <a:rPr lang="en-US" sz="2400" dirty="0">
                <a:latin typeface="Arial" panose="020B0604020202020204" pitchFamily="34" charset="0"/>
                <a:cs typeface="Arial" panose="020B0604020202020204" pitchFamily="34" charset="0"/>
              </a:rPr>
              <a:t>replenishing themselves </a:t>
            </a:r>
          </a:p>
          <a:p>
            <a:pPr lvl="1"/>
            <a:r>
              <a:rPr lang="en-US" sz="2400" dirty="0">
                <a:latin typeface="Arial" panose="020B0604020202020204" pitchFamily="34" charset="0"/>
                <a:cs typeface="Arial" panose="020B0604020202020204" pitchFamily="34" charset="0"/>
              </a:rPr>
              <a:t>providing cells that can differentiate</a:t>
            </a:r>
          </a:p>
        </p:txBody>
      </p:sp>
      <p:pic>
        <p:nvPicPr>
          <p:cNvPr id="3" name="Picture 2" descr="Part a shows three similar peach cells each with a visible purple nucleus. An arrow labeled self-renewal points left to three similar cells. An arrow labeled differentiation points right to three similarly-shaped blue cells. Three peach cells are shown below with each one producing two daughter cells, one identical to itself and one that is blue. Accompanying text reads, equal. Three peach cells are shown below with the left-hand cell producing two identical peach cells and the right-hand two cells each producing two blue cells. This is labeled sectional. Three peach cells are shown below with the left-hand cell producing two peach cells, the center cell producing one peach cell and one blue cell, and the right-hand cell producing two blue cells. This is labeled gradient. ">
            <a:extLst>
              <a:ext uri="{FF2B5EF4-FFF2-40B4-BE49-F238E27FC236}">
                <a16:creationId xmlns:a16="http://schemas.microsoft.com/office/drawing/2014/main" id="{A147FA05-AF10-C640-B09C-56D635EB7889}"/>
              </a:ext>
            </a:extLst>
          </p:cNvPr>
          <p:cNvPicPr>
            <a:picLocks noChangeAspect="1"/>
          </p:cNvPicPr>
          <p:nvPr/>
        </p:nvPicPr>
        <p:blipFill>
          <a:blip r:embed="rId3"/>
          <a:stretch>
            <a:fillRect/>
          </a:stretch>
        </p:blipFill>
        <p:spPr>
          <a:xfrm>
            <a:off x="4363313" y="1676400"/>
            <a:ext cx="3845398" cy="4798765"/>
          </a:xfrm>
          <a:prstGeom prst="rect">
            <a:avLst/>
          </a:prstGeom>
        </p:spPr>
      </p:pic>
    </p:spTree>
    <p:extLst>
      <p:ext uri="{BB962C8B-B14F-4D97-AF65-F5344CB8AC3E}">
        <p14:creationId xmlns:p14="http://schemas.microsoft.com/office/powerpoint/2010/main" val="1999113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E0207-5335-48DB-8C68-CC413779BB2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Embryonic and Adult Stem Cells</a:t>
            </a:r>
            <a:endParaRPr lang="en-AU" dirty="0"/>
          </a:p>
        </p:txBody>
      </p:sp>
      <p:sp>
        <p:nvSpPr>
          <p:cNvPr id="5" name="Google Shape;390;g847cf01710_0_68">
            <a:extLst>
              <a:ext uri="{FF2B5EF4-FFF2-40B4-BE49-F238E27FC236}">
                <a16:creationId xmlns:a16="http://schemas.microsoft.com/office/drawing/2014/main" id="{7A74D0B9-9B71-AC46-9A40-C1A6E84A5C25}"/>
              </a:ext>
            </a:extLst>
          </p:cNvPr>
          <p:cNvSpPr txBox="1">
            <a:spLocks noChangeArrowheads="1"/>
          </p:cNvSpPr>
          <p:nvPr/>
        </p:nvSpPr>
        <p:spPr bwMode="auto">
          <a:xfrm>
            <a:off x="273034" y="1676400"/>
            <a:ext cx="852478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embryonic stem cells </a:t>
            </a:r>
            <a:r>
              <a:rPr lang="en-US" sz="2400" dirty="0">
                <a:latin typeface="Arial" panose="020B0604020202020204" pitchFamily="34" charset="0"/>
                <a:cs typeface="Arial" panose="020B0604020202020204" pitchFamily="34" charset="0"/>
              </a:rPr>
              <a:t>= pluripotent cells of the blastocyst</a:t>
            </a:r>
          </a:p>
          <a:p>
            <a:pPr lvl="1"/>
            <a:r>
              <a:rPr lang="en-US" sz="2400" dirty="0">
                <a:latin typeface="Arial" panose="020B0604020202020204" pitchFamily="34" charset="0"/>
                <a:cs typeface="Arial" panose="020B0604020202020204" pitchFamily="34" charset="0"/>
              </a:rPr>
              <a:t>used in embryonic stem cell research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adult stem cells </a:t>
            </a:r>
            <a:r>
              <a:rPr lang="en-US" sz="2400" dirty="0">
                <a:latin typeface="Arial" panose="020B0604020202020204" pitchFamily="34" charset="0"/>
                <a:cs typeface="Arial" panose="020B0604020202020204" pitchFamily="34" charset="0"/>
              </a:rPr>
              <a:t>= have more limited potential than embryonic stem cells </a:t>
            </a:r>
          </a:p>
          <a:p>
            <a:pPr lvl="1"/>
            <a:r>
              <a:rPr lang="en-US" sz="2400" dirty="0">
                <a:latin typeface="Arial" panose="020B0604020202020204" pitchFamily="34" charset="0"/>
                <a:cs typeface="Arial" panose="020B0604020202020204" pitchFamily="34" charset="0"/>
              </a:rPr>
              <a:t>considered</a:t>
            </a:r>
            <a:r>
              <a:rPr lang="en-US" sz="2400" b="1" dirty="0">
                <a:latin typeface="Arial" panose="020B0604020202020204" pitchFamily="34" charset="0"/>
                <a:cs typeface="Arial" panose="020B0604020202020204" pitchFamily="34" charset="0"/>
              </a:rPr>
              <a:t> multipotent </a:t>
            </a:r>
          </a:p>
          <a:p>
            <a:pPr lvl="1"/>
            <a:r>
              <a:rPr lang="en-US" sz="2400" dirty="0">
                <a:latin typeface="Arial" panose="020B0604020202020204" pitchFamily="34" charset="0"/>
                <a:cs typeface="Arial" panose="020B0604020202020204" pitchFamily="34" charset="0"/>
              </a:rPr>
              <a:t>have a </a:t>
            </a:r>
            <a:r>
              <a:rPr lang="en-US" sz="2400" b="1" dirty="0">
                <a:latin typeface="Arial" panose="020B0604020202020204" pitchFamily="34" charset="0"/>
                <a:cs typeface="Arial" panose="020B0604020202020204" pitchFamily="34" charset="0"/>
              </a:rPr>
              <a:t>niche</a:t>
            </a:r>
            <a:r>
              <a:rPr lang="en-US" sz="2400" dirty="0">
                <a:latin typeface="Arial" panose="020B0604020202020204" pitchFamily="34" charset="0"/>
                <a:cs typeface="Arial" panose="020B0604020202020204" pitchFamily="34" charset="0"/>
              </a:rPr>
              <a:t>, a microenvironment that promotes stem cell maintenance while allowing differentiation of some daughter cells</a:t>
            </a:r>
            <a:endParaRPr lang="en-US" sz="2400" b="1"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71140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DA203-3705-46A5-96E5-FFF6017F689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Adult Stem Cells Have a Niche</a:t>
            </a:r>
            <a:endParaRPr lang="en-AU" dirty="0"/>
          </a:p>
        </p:txBody>
      </p:sp>
      <p:sp>
        <p:nvSpPr>
          <p:cNvPr id="5" name="Google Shape;390;g847cf01710_0_68">
            <a:extLst>
              <a:ext uri="{FF2B5EF4-FFF2-40B4-BE49-F238E27FC236}">
                <a16:creationId xmlns:a16="http://schemas.microsoft.com/office/drawing/2014/main" id="{7A74D0B9-9B71-AC46-9A40-C1A6E84A5C25}"/>
              </a:ext>
            </a:extLst>
          </p:cNvPr>
          <p:cNvSpPr txBox="1">
            <a:spLocks noChangeArrowheads="1"/>
          </p:cNvSpPr>
          <p:nvPr/>
        </p:nvSpPr>
        <p:spPr bwMode="auto">
          <a:xfrm>
            <a:off x="309610" y="1531937"/>
            <a:ext cx="3710890" cy="448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niche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 microenvironment that promotes stem cell maintenance while allowing differentiation of some daughter cells</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signaling from neighboring cells maintains the stem cell lineage </a:t>
            </a:r>
          </a:p>
        </p:txBody>
      </p:sp>
      <p:pic>
        <p:nvPicPr>
          <p:cNvPr id="3" name="Picture 2" descr="Part b shows a dividing stem cell as two similar peach cells that are flattened where they meet in the center as they separate. To the left, a purple distal tip cell is shown with three dashed arrows pointing into the left-hand stem cell. An arrow points downward and branches into two halves. The left-hand product is a distal tip cell adjacent to a stem cell like the ones shown above. The right-hand product is a blue differentiated cell.">
            <a:extLst>
              <a:ext uri="{FF2B5EF4-FFF2-40B4-BE49-F238E27FC236}">
                <a16:creationId xmlns:a16="http://schemas.microsoft.com/office/drawing/2014/main" id="{5FE728DE-4EF4-5F4E-9162-8A174BE3CA2A}"/>
              </a:ext>
            </a:extLst>
          </p:cNvPr>
          <p:cNvPicPr>
            <a:picLocks noChangeAspect="1"/>
          </p:cNvPicPr>
          <p:nvPr/>
        </p:nvPicPr>
        <p:blipFill>
          <a:blip r:embed="rId3"/>
          <a:stretch>
            <a:fillRect/>
          </a:stretch>
        </p:blipFill>
        <p:spPr>
          <a:xfrm>
            <a:off x="4122995" y="1939573"/>
            <a:ext cx="4711395" cy="2978854"/>
          </a:xfrm>
          <a:prstGeom prst="rect">
            <a:avLst/>
          </a:prstGeom>
        </p:spPr>
      </p:pic>
    </p:spTree>
    <p:extLst>
      <p:ext uri="{BB962C8B-B14F-4D97-AF65-F5344CB8AC3E}">
        <p14:creationId xmlns:p14="http://schemas.microsoft.com/office/powerpoint/2010/main" val="1270438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A64AC-7724-4ECA-BB6B-2E205C992A69}"/>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28.1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The Proteins and RNAs of Gene Regulation</a:t>
            </a:r>
            <a:endParaRPr lang="en-AU"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62E06-AE0E-46AC-B575-4F1A92096962}"/>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RNA Polymerase Binds to DNA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at Promoters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6764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promoters = sites on the DNA template that are generally found near points at which RNA synthesis begins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regulation of transcription initiation often changes how RNA polymerase interacts with a promoter</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differences in promoter sequence affect RNA polymerase binding and the frequency of transcription initiation</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82547714"/>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95412</TotalTime>
  <Words>3266</Words>
  <Application>Microsoft Office PowerPoint</Application>
  <PresentationFormat>On-screen Show (4:3)</PresentationFormat>
  <Paragraphs>490</Paragraphs>
  <Slides>79</Slides>
  <Notes>79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79</vt:i4>
      </vt:variant>
    </vt:vector>
  </HeadingPairs>
  <TitlesOfParts>
    <vt:vector size="86" baseType="lpstr">
      <vt:lpstr>ＭＳ Ｐゴシック</vt:lpstr>
      <vt:lpstr>ＭＳ Ｐゴシック</vt:lpstr>
      <vt:lpstr>Arial</vt:lpstr>
      <vt:lpstr>Calibri</vt:lpstr>
      <vt:lpstr>Symbol</vt:lpstr>
      <vt:lpstr>Times</vt:lpstr>
      <vt:lpstr>Blank</vt:lpstr>
      <vt:lpstr>28 Regulation of Gene Expression</vt:lpstr>
      <vt:lpstr>Principle 1 (1 of 6)</vt:lpstr>
      <vt:lpstr>Principle 2 (1 of 7)</vt:lpstr>
      <vt:lpstr>Principle 3 (1 of 4)</vt:lpstr>
      <vt:lpstr>Principle 4 (1 of 6)</vt:lpstr>
      <vt:lpstr>Principle 5 (1 of 2)</vt:lpstr>
      <vt:lpstr>Processes that Affect the Steady-State Concentration of a Protein</vt:lpstr>
      <vt:lpstr>28.1   The Proteins and RNAs of Gene Regulation</vt:lpstr>
      <vt:lpstr>RNA Polymerase Binds to DNA  at Promoters</vt:lpstr>
      <vt:lpstr>Consensus Sequence for Many E. coli Promoters</vt:lpstr>
      <vt:lpstr>Housekeeping Genes</vt:lpstr>
      <vt:lpstr>Transcription Initiation Is Regulated by Proteins and RNAs</vt:lpstr>
      <vt:lpstr>Eukaryotic Specificity Factors</vt:lpstr>
      <vt:lpstr>Bacterial Repressors</vt:lpstr>
      <vt:lpstr>Negative Regulation</vt:lpstr>
      <vt:lpstr>Eukaryotic Repressors</vt:lpstr>
      <vt:lpstr>Bacterial Activators</vt:lpstr>
      <vt:lpstr>Positive Regulation</vt:lpstr>
      <vt:lpstr>Eukaryotic Activators</vt:lpstr>
      <vt:lpstr>Architectural Regulators  and Coactivators</vt:lpstr>
      <vt:lpstr>Many Bacterial Genes Are Clustered  and Regulated in Operons</vt:lpstr>
      <vt:lpstr>Lactose Metabolism in E. coli</vt:lpstr>
      <vt:lpstr>The lac Operon Is Subject to Negative Regulation</vt:lpstr>
      <vt:lpstr>lacI Encodes the Lac Repressor</vt:lpstr>
      <vt:lpstr>The Lac Repressor Binds  to Operators</vt:lpstr>
      <vt:lpstr>Allolactose Is The Inducer of the lac Operon System</vt:lpstr>
      <vt:lpstr>IPTG is an Inducer of the  lac Operon</vt:lpstr>
      <vt:lpstr>Regulatory Proteins Have Discrete DNA-Binding Domains</vt:lpstr>
      <vt:lpstr>Regulatory Proteins Must Recognize DNA Surface Features</vt:lpstr>
      <vt:lpstr>Groups in DNA Available for  Protein Binding</vt:lpstr>
      <vt:lpstr>Interactions Between Amino Acid Residues and DNA Base Pairs</vt:lpstr>
      <vt:lpstr>Specific Amino Acid Residue–Base Pair Interactions</vt:lpstr>
      <vt:lpstr>DNA-Binding Sites for  Regulatory Proteins</vt:lpstr>
      <vt:lpstr>Helix-Turn-Helix</vt:lpstr>
      <vt:lpstr>The Recognition Helix</vt:lpstr>
      <vt:lpstr>Zinc Finger</vt:lpstr>
      <vt:lpstr>Zinc Finger Binding</vt:lpstr>
      <vt:lpstr>Homeodomain</vt:lpstr>
      <vt:lpstr>RNA Recognition Motif</vt:lpstr>
      <vt:lpstr>Examples of RNA Recognition  Motifs (RRMs)</vt:lpstr>
      <vt:lpstr>Regulatory Proteins Also Have Protein-Protein Interaction Domains</vt:lpstr>
      <vt:lpstr>Leucine Zipper</vt:lpstr>
      <vt:lpstr>Leucine Zippers</vt:lpstr>
      <vt:lpstr>Basic Helix-Loop-Helix</vt:lpstr>
      <vt:lpstr>Protein-Protein Interactions in Eukaryotic Regulatory Proteins</vt:lpstr>
      <vt:lpstr>28.2   Regulation of Gene Expression in Bacteria</vt:lpstr>
      <vt:lpstr>The lac Operon Undergoes  Positive Regulation</vt:lpstr>
      <vt:lpstr>Catabolite Repression</vt:lpstr>
      <vt:lpstr>cAMP Receptor Protein (CRP)</vt:lpstr>
      <vt:lpstr>Positive Regulation of the lac Operon by CRP</vt:lpstr>
      <vt:lpstr>Regulon</vt:lpstr>
      <vt:lpstr>Many Genes for Amino Acid Biosynthetic Enzymes Are Regulated by Transcription Attenuation</vt:lpstr>
      <vt:lpstr>The E. coli Tryptophan (trp) Operon</vt:lpstr>
      <vt:lpstr>The trp Operon</vt:lpstr>
      <vt:lpstr>Transcription Attenuation</vt:lpstr>
      <vt:lpstr>Other Amino Acid Biosynthetic Operons Use Similar Attenuation Strategies</vt:lpstr>
      <vt:lpstr>The Energetic Cost of Regulation</vt:lpstr>
      <vt:lpstr>28.3 Regulation of Gene Expression in Eukaryotes</vt:lpstr>
      <vt:lpstr>Transcriptional Ground States</vt:lpstr>
      <vt:lpstr>Features of Eukaryotic  Gene Regulation</vt:lpstr>
      <vt:lpstr>Features of Eukaryotic  Gene Regulation, Continued</vt:lpstr>
      <vt:lpstr>Transcriptionally Active Chromatin Is Structurally Distinct from Inactive Chromatin</vt:lpstr>
      <vt:lpstr>Chromatin Remodeling</vt:lpstr>
      <vt:lpstr>Some Enzyme Complexes That Catalyze Chromatin Remodeling</vt:lpstr>
      <vt:lpstr>Covalent Modification of Histones</vt:lpstr>
      <vt:lpstr>Most Eukaryotic Promoters Are Positively Regulated</vt:lpstr>
      <vt:lpstr>Advantages of  Combinatorial Control</vt:lpstr>
      <vt:lpstr>Hormone Receptors</vt:lpstr>
      <vt:lpstr>Typical Steroid Hormone Receptors</vt:lpstr>
      <vt:lpstr>Monomeric Type I Receptors (NR)</vt:lpstr>
      <vt:lpstr>Type II Receptors</vt:lpstr>
      <vt:lpstr>RNA-Mediated Regulation of Gene Expression Takes Many Forms in Eukaryotes</vt:lpstr>
      <vt:lpstr>Development Is Controlled by Cascades of Regulatory Proteins</vt:lpstr>
      <vt:lpstr>Translational Repression Regulates Developmental Pathways</vt:lpstr>
      <vt:lpstr>Stem Cells Have Developmental Potential That Can Be Controlled</vt:lpstr>
      <vt:lpstr>Development Potential of Stem Cells</vt:lpstr>
      <vt:lpstr>Stem Cell Proliferation Versus Differentiation and Development</vt:lpstr>
      <vt:lpstr>Embryonic and Adult Stem Cells</vt:lpstr>
      <vt:lpstr>Adult Stem Cells Have a Niche</vt:lpstr>
    </vt:vector>
  </TitlesOfParts>
  <Company>UCSB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Enzymes: Principles of Catalysis</dc:title>
  <dc:subject>Biochemistry</dc:subject>
  <dc:creator>Dr. Kalju Kahn</dc:creator>
  <dc:description>Slides for Lehninger Textbook</dc:description>
  <cp:lastModifiedBy>Noel Sturm</cp:lastModifiedBy>
  <cp:revision>1651</cp:revision>
  <cp:lastPrinted>2020-09-26T21:29:29Z</cp:lastPrinted>
  <dcterms:created xsi:type="dcterms:W3CDTF">2003-08-27T01:54:28Z</dcterms:created>
  <dcterms:modified xsi:type="dcterms:W3CDTF">2021-10-20T18:25:44Z</dcterms:modified>
</cp:coreProperties>
</file>