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9"/>
  </p:notesMasterIdLst>
  <p:handoutMasterIdLst>
    <p:handoutMasterId r:id="rId100"/>
  </p:handoutMasterIdLst>
  <p:sldIdLst>
    <p:sldId id="2751" r:id="rId2"/>
    <p:sldId id="412" r:id="rId3"/>
    <p:sldId id="420" r:id="rId4"/>
    <p:sldId id="421" r:id="rId5"/>
    <p:sldId id="1536" r:id="rId6"/>
    <p:sldId id="425" r:id="rId7"/>
    <p:sldId id="2356" r:id="rId8"/>
    <p:sldId id="2360" r:id="rId9"/>
    <p:sldId id="2361" r:id="rId10"/>
    <p:sldId id="2362" r:id="rId11"/>
    <p:sldId id="424" r:id="rId12"/>
    <p:sldId id="2363" r:id="rId13"/>
    <p:sldId id="1933" r:id="rId14"/>
    <p:sldId id="2364" r:id="rId15"/>
    <p:sldId id="2365" r:id="rId16"/>
    <p:sldId id="2370" r:id="rId17"/>
    <p:sldId id="2371" r:id="rId18"/>
    <p:sldId id="2372" r:id="rId19"/>
    <p:sldId id="2368" r:id="rId20"/>
    <p:sldId id="2369" r:id="rId21"/>
    <p:sldId id="2374" r:id="rId22"/>
    <p:sldId id="2375" r:id="rId23"/>
    <p:sldId id="2377" r:id="rId24"/>
    <p:sldId id="2378" r:id="rId25"/>
    <p:sldId id="2379" r:id="rId26"/>
    <p:sldId id="2380" r:id="rId27"/>
    <p:sldId id="2381" r:id="rId28"/>
    <p:sldId id="2382" r:id="rId29"/>
    <p:sldId id="2412" r:id="rId30"/>
    <p:sldId id="2384" r:id="rId31"/>
    <p:sldId id="2387" r:id="rId32"/>
    <p:sldId id="2388" r:id="rId33"/>
    <p:sldId id="2389" r:id="rId34"/>
    <p:sldId id="2390" r:id="rId35"/>
    <p:sldId id="2393" r:id="rId36"/>
    <p:sldId id="2357" r:id="rId37"/>
    <p:sldId id="2400" r:id="rId38"/>
    <p:sldId id="2402" r:id="rId39"/>
    <p:sldId id="2403" r:id="rId40"/>
    <p:sldId id="2405" r:id="rId41"/>
    <p:sldId id="2407" r:id="rId42"/>
    <p:sldId id="2408" r:id="rId43"/>
    <p:sldId id="2409" r:id="rId44"/>
    <p:sldId id="2410" r:id="rId45"/>
    <p:sldId id="2413" r:id="rId46"/>
    <p:sldId id="2417" r:id="rId47"/>
    <p:sldId id="2416" r:id="rId48"/>
    <p:sldId id="2415" r:id="rId49"/>
    <p:sldId id="2418" r:id="rId50"/>
    <p:sldId id="2420" r:id="rId51"/>
    <p:sldId id="2421" r:id="rId52"/>
    <p:sldId id="2422" r:id="rId53"/>
    <p:sldId id="2423" r:id="rId54"/>
    <p:sldId id="2424" r:id="rId55"/>
    <p:sldId id="2425" r:id="rId56"/>
    <p:sldId id="2426" r:id="rId57"/>
    <p:sldId id="2427" r:id="rId58"/>
    <p:sldId id="2429" r:id="rId59"/>
    <p:sldId id="2430" r:id="rId60"/>
    <p:sldId id="2432" r:id="rId61"/>
    <p:sldId id="2433" r:id="rId62"/>
    <p:sldId id="2434" r:id="rId63"/>
    <p:sldId id="2435" r:id="rId64"/>
    <p:sldId id="2456" r:id="rId65"/>
    <p:sldId id="2436" r:id="rId66"/>
    <p:sldId id="2440" r:id="rId67"/>
    <p:sldId id="2441" r:id="rId68"/>
    <p:sldId id="2446" r:id="rId69"/>
    <p:sldId id="2454" r:id="rId70"/>
    <p:sldId id="2455" r:id="rId71"/>
    <p:sldId id="2457" r:id="rId72"/>
    <p:sldId id="2458" r:id="rId73"/>
    <p:sldId id="2459" r:id="rId74"/>
    <p:sldId id="2460" r:id="rId75"/>
    <p:sldId id="2462" r:id="rId76"/>
    <p:sldId id="2464" r:id="rId77"/>
    <p:sldId id="2463" r:id="rId78"/>
    <p:sldId id="2466" r:id="rId79"/>
    <p:sldId id="2469" r:id="rId80"/>
    <p:sldId id="2470" r:id="rId81"/>
    <p:sldId id="2471" r:id="rId82"/>
    <p:sldId id="2474" r:id="rId83"/>
    <p:sldId id="2476" r:id="rId84"/>
    <p:sldId id="2477" r:id="rId85"/>
    <p:sldId id="2478" r:id="rId86"/>
    <p:sldId id="2479" r:id="rId87"/>
    <p:sldId id="2481" r:id="rId88"/>
    <p:sldId id="2482" r:id="rId89"/>
    <p:sldId id="2483" r:id="rId90"/>
    <p:sldId id="2484" r:id="rId91"/>
    <p:sldId id="2486" r:id="rId92"/>
    <p:sldId id="2487" r:id="rId93"/>
    <p:sldId id="2488" r:id="rId94"/>
    <p:sldId id="2489" r:id="rId95"/>
    <p:sldId id="2491" r:id="rId96"/>
    <p:sldId id="2490" r:id="rId97"/>
    <p:sldId id="2492" r:id="rId9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Justin Lee" initials="JL" lastIdx="8" clrIdx="1">
    <p:extLst>
      <p:ext uri="{19B8F6BF-5375-455C-9EA6-DF929625EA0E}">
        <p15:presenceInfo xmlns:p15="http://schemas.microsoft.com/office/powerpoint/2012/main" userId="Justin Lee" providerId="None"/>
      </p:ext>
    </p:extLst>
  </p:cmAuthor>
  <p:cmAuthor id="3" name="Casey Arden" initials="CA" lastIdx="25"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BE0E3"/>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51"/>
    <p:restoredTop sz="89313" autoAdjust="0"/>
  </p:normalViewPr>
  <p:slideViewPr>
    <p:cSldViewPr>
      <p:cViewPr varScale="1">
        <p:scale>
          <a:sx n="78" d="100"/>
          <a:sy n="78" d="100"/>
        </p:scale>
        <p:origin x="924" y="7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01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149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329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235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3768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6184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7422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546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64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12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3653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8478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2808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8477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093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969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823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182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4997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8699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5964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355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9817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5725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7914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2650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3067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682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5557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4424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6718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9314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5243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5393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9996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412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1605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5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914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1856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8223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9405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943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8386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11492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8590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490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610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9105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0180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95993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874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53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2636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01097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01949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50192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97592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684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5170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13588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77340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80021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53905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3999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1640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31422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9160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0441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436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9953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32231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31866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06345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56104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6790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2305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03751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71035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30585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2095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64551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00797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70699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10089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87106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48074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80149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72356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2662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590800"/>
            <a:ext cx="4268600" cy="10207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27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5658-3E13-41AA-8D54-CEB14ED32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6002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acids are “activated” for protein synthesis.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aminoacyl-tRNAs </a:t>
            </a:r>
            <a:r>
              <a:rPr lang="en-US" sz="2400" dirty="0">
                <a:latin typeface="Arial" panose="020B0604020202020204" pitchFamily="34" charset="0"/>
                <a:cs typeface="Arial" panose="020B0604020202020204" pitchFamily="34" charset="0"/>
              </a:rPr>
              <a:t>= tRNA attached to an amino acid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aminoacyl-tRNA synthetases </a:t>
            </a:r>
            <a:r>
              <a:rPr lang="en-US" sz="2400" dirty="0">
                <a:latin typeface="Arial" panose="020B0604020202020204" pitchFamily="34" charset="0"/>
                <a:cs typeface="Arial" panose="020B0604020202020204" pitchFamily="34" charset="0"/>
              </a:rPr>
              <a:t>= catalyze the formation of aminoacyl-tRNAs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3774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9088-6807-4CE8-991B-B8AB219C392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Genetic Code</a:t>
            </a:r>
            <a:endParaRPr lang="en-A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07DB-D674-494C-A1A0-022232E46B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Three Nucleotides are Necessary to Encode Each Amino Acid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9050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four code letters of DNA (A, T, G, and C) in groups of two yields only 4</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16 different combinations</a:t>
            </a:r>
          </a:p>
          <a:p>
            <a:pPr lvl="1"/>
            <a:r>
              <a:rPr lang="en-US" sz="2400" dirty="0">
                <a:latin typeface="Arial" panose="020B0604020202020204" pitchFamily="34" charset="0"/>
                <a:cs typeface="Arial" panose="020B0604020202020204" pitchFamily="34" charset="0"/>
              </a:rPr>
              <a:t>insufficient to encode 20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groups of three yield 4</a:t>
            </a:r>
            <a:r>
              <a:rPr lang="en-US" sz="2400" baseline="30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 64 different combinations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725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F075-7C39-4B13-8572-8B6D9B4B4B5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Genetic Code Was Cracked Using Artificial mRNA Templates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1"/>
            <a:ext cx="8496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codon </a:t>
            </a:r>
            <a:r>
              <a:rPr lang="en-US" sz="2400" dirty="0">
                <a:latin typeface="Arial" panose="020B0604020202020204" pitchFamily="34" charset="0"/>
                <a:cs typeface="Arial" panose="020B0604020202020204" pitchFamily="34" charset="0"/>
              </a:rPr>
              <a:t>= a triplet of nucleotides that codes for a specific amino acid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all living systems, translation occurs in such a way that codons are read in a successive, nonoverlapping fashion </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horizontal strand is labeled nonoverlapping code. It contains sets of three nucleotides enclosed in numbered brackets. From left to right, the sequence is A U A enclosed in bracket 1, C G A enclosed in bracket 2, G U C enclosed in bracket 3, and the left half of a bracket with three vacant dashes. The horizontal strand below is labeled overlapping code. From left to right, it contains A U A enclosed in bracket 1, then a space, then C G A, then a space then G U C. Beneath, bracket 2 begins to the left of U in bracket 1 and ends to the right of C to the right, in the central set of three nucleotides. This produces a sequence of U A C enclosed in bracket 2. Beneath, bracket 3 begins to the left of A in bracket 1 and ends to the right of G in the central set of three nucleotides. This produces a sequence of A C G enclosed in bracket 3. Each bracket in the row showing overlapping code includes nucleotides also included in the other brackets whereas each bracket in the row showing nonoverlapping code contains a unique set of nucleotides.">
            <a:extLst>
              <a:ext uri="{FF2B5EF4-FFF2-40B4-BE49-F238E27FC236}">
                <a16:creationId xmlns:a16="http://schemas.microsoft.com/office/drawing/2014/main" id="{BA4E58B4-17C4-2349-B340-8B26CDF3265B}"/>
              </a:ext>
            </a:extLst>
          </p:cNvPr>
          <p:cNvPicPr>
            <a:picLocks noChangeAspect="1"/>
          </p:cNvPicPr>
          <p:nvPr/>
        </p:nvPicPr>
        <p:blipFill>
          <a:blip r:embed="rId3"/>
          <a:stretch>
            <a:fillRect/>
          </a:stretch>
        </p:blipFill>
        <p:spPr>
          <a:xfrm>
            <a:off x="1533525" y="4060559"/>
            <a:ext cx="6076950" cy="2568841"/>
          </a:xfrm>
          <a:prstGeom prst="rect">
            <a:avLst/>
          </a:prstGeom>
        </p:spPr>
      </p:pic>
    </p:spTree>
    <p:extLst>
      <p:ext uri="{BB962C8B-B14F-4D97-AF65-F5344CB8AC3E}">
        <p14:creationId xmlns:p14="http://schemas.microsoft.com/office/powerpoint/2010/main" val="128254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07C4-F304-4BF4-918D-CC7E8EE4938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Triplet, Nonoverlapping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388165"/>
            <a:ext cx="3886200" cy="516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inserting or deleting one base pair alters the amino acid sequence coded by the mRNA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inserting or deleting three nucleotides leaves the remaining triplets intact</a:t>
            </a:r>
          </a:p>
          <a:p>
            <a:pPr lvl="1"/>
            <a:r>
              <a:rPr lang="en-US" sz="2400" dirty="0">
                <a:latin typeface="Arial" panose="020B0604020202020204" pitchFamily="34" charset="0"/>
                <a:cs typeface="Arial" panose="020B0604020202020204" pitchFamily="34" charset="0"/>
              </a:rPr>
              <a:t>provides evidence that a codon has only three nucleotides</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our horizontal rows are shown. The top row is labeled m R N A. It begins at 5 prime followed by three dashes, then has five gray boxes containing bases follows: G U A, then G C C, then U A C, then G G A, then U with three dashes to 3 prime. The second row is labeled insertion. It begins with three dashes, then has a gray box containing G U A, a gray box containing G C C, a blue box containing U C A indicated by a red arrow from a red (+) symbol, a blue box containing C G G, and a blue box containing  A U followed by three dashes. The third row is labeled deletion and begins with three dashes, then has a gray box containing G U A, then has a red arrow pointing down from a red (-) symbol to the space between the gray box and the blue box to its right, then has a blue box containing C C U, then a blue box containing A C G, then a blue box containing G A U followed by three dashes. The fourth row is labeled insertion and deletion. It begins with three dashes, then has a gray box containing G U A, then a blue box labeled A G C with a red arrow pointing down from a red (+) symbol to the left-hand A, then a blue box containing C A C with a red arrow pointing down from a red (-) symbol to the space between the left-hand C and A, then a gray box containing G G A, then a gray box containing U followed by three dashes. A vertical line from the space between the blue box containing C A C and the gray box containing G G A connects with a horizontal arrow pointing right above text reading, reading frame restored. This G G A followed by U in the next box matches the G G A followed by U in the original m R N A strand shown above with no mutations.">
            <a:extLst>
              <a:ext uri="{FF2B5EF4-FFF2-40B4-BE49-F238E27FC236}">
                <a16:creationId xmlns:a16="http://schemas.microsoft.com/office/drawing/2014/main" id="{AA12C6E2-FED8-464E-9876-75B84959A6C4}"/>
              </a:ext>
            </a:extLst>
          </p:cNvPr>
          <p:cNvPicPr>
            <a:picLocks noChangeAspect="1"/>
          </p:cNvPicPr>
          <p:nvPr/>
        </p:nvPicPr>
        <p:blipFill>
          <a:blip r:embed="rId3"/>
          <a:stretch>
            <a:fillRect/>
          </a:stretch>
        </p:blipFill>
        <p:spPr>
          <a:xfrm>
            <a:off x="4343400" y="2209800"/>
            <a:ext cx="4655127" cy="3048000"/>
          </a:xfrm>
          <a:prstGeom prst="rect">
            <a:avLst/>
          </a:prstGeom>
        </p:spPr>
      </p:pic>
    </p:spTree>
    <p:extLst>
      <p:ext uri="{BB962C8B-B14F-4D97-AF65-F5344CB8AC3E}">
        <p14:creationId xmlns:p14="http://schemas.microsoft.com/office/powerpoint/2010/main" val="360429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2ABD-26E9-4595-A3A5-D2E8BCEBAE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Reading Frames in the Genetic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1"/>
            <a:ext cx="853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reading frame </a:t>
            </a:r>
            <a:r>
              <a:rPr lang="en-US" sz="2400" dirty="0">
                <a:latin typeface="Arial" panose="020B0604020202020204" pitchFamily="34" charset="0"/>
                <a:cs typeface="Arial" panose="020B0604020202020204" pitchFamily="34" charset="0"/>
              </a:rPr>
              <a:t>= method of dividing nucleotides such that a new codon begins every three nucleotide residues</a:t>
            </a:r>
          </a:p>
          <a:p>
            <a:pPr lvl="1"/>
            <a:r>
              <a:rPr lang="en-US" sz="2400" dirty="0">
                <a:latin typeface="Arial" panose="020B0604020202020204" pitchFamily="34" charset="0"/>
                <a:cs typeface="Arial" panose="020B0604020202020204" pitchFamily="34" charset="0"/>
              </a:rPr>
              <a:t>established by the first codon</a:t>
            </a:r>
          </a:p>
          <a:p>
            <a:pPr lvl="1"/>
            <a:r>
              <a:rPr lang="en-US" sz="2400" dirty="0">
                <a:latin typeface="Arial" panose="020B0604020202020204" pitchFamily="34" charset="0"/>
                <a:cs typeface="Arial" panose="020B0604020202020204" pitchFamily="34" charset="0"/>
              </a:rPr>
              <a:t>no punctuation between codons </a:t>
            </a:r>
          </a:p>
          <a:p>
            <a:pPr lvl="1"/>
            <a:r>
              <a:rPr lang="en-US" sz="2400" dirty="0">
                <a:latin typeface="Arial" panose="020B0604020202020204" pitchFamily="34" charset="0"/>
                <a:cs typeface="Arial" panose="020B0604020202020204" pitchFamily="34" charset="0"/>
              </a:rPr>
              <a:t>in principle, any given ssDNA or mRNA sequence has three possible reading frames</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ree horizontal rows show three different reading frames. From top to bottom, these are labeled reading from 1, reading frame 2, and reading frame 3. All of the reading frames show the same sequence of bases, but the bases are divided up into different codons. Reading frame 1 is gray and begins with 5 prime followed by three dashes and then the following eight gray boxes with three nucleotides each as follows: U U C, U C G, G A C, C U G, G A G, A U U, C A C, and A G U, then three dashes to 3 prime. Reading frame 2 is blue and begins with three dashes followed by a single U, then seven blue boxes each with three nucleotides as follows: U C U, C G G, A C C, U G G, A G A, U U C, and A C A. It then has a blue box with G U followed by three dashes. Reading frame 3 is yellow and begins with three dashes followed by a box with U U, then seven yellow boxes each with three nucleotides as follows: C U C, G G A, C C U, G G A, G A U, U C A, and C A G. It then has a yellow box with U followed by three dashes.">
            <a:extLst>
              <a:ext uri="{FF2B5EF4-FFF2-40B4-BE49-F238E27FC236}">
                <a16:creationId xmlns:a16="http://schemas.microsoft.com/office/drawing/2014/main" id="{10C2FB59-185B-BA4A-A550-8551C0397098}"/>
              </a:ext>
            </a:extLst>
          </p:cNvPr>
          <p:cNvPicPr>
            <a:picLocks noChangeAspect="1"/>
          </p:cNvPicPr>
          <p:nvPr/>
        </p:nvPicPr>
        <p:blipFill>
          <a:blip r:embed="rId3"/>
          <a:stretch>
            <a:fillRect/>
          </a:stretch>
        </p:blipFill>
        <p:spPr>
          <a:xfrm>
            <a:off x="556260" y="4316498"/>
            <a:ext cx="8031480" cy="1017502"/>
          </a:xfrm>
          <a:prstGeom prst="rect">
            <a:avLst/>
          </a:prstGeom>
        </p:spPr>
      </p:pic>
    </p:spTree>
    <p:extLst>
      <p:ext uri="{BB962C8B-B14F-4D97-AF65-F5344CB8AC3E}">
        <p14:creationId xmlns:p14="http://schemas.microsoft.com/office/powerpoint/2010/main" val="2064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BFBD-F1D5-4DC0-86CE-1562F8F998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First Breakthrough</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363662"/>
            <a:ext cx="8534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Nirenberg and Matthaei fed poly(U) and 20 radiolabeled amino acids to </a:t>
            </a:r>
            <a:r>
              <a:rPr lang="en-US" altLang="en-US" sz="2400" i="1" dirty="0">
                <a:latin typeface="Arial" panose="020B0604020202020204" pitchFamily="34" charset="0"/>
                <a:cs typeface="Arial" panose="020B0604020202020204" pitchFamily="34" charset="0"/>
              </a:rPr>
              <a:t>E.coli</a:t>
            </a:r>
            <a:endParaRPr lang="en-US" altLang="en-US" sz="2400" dirty="0">
              <a:latin typeface="Arial" panose="020B0604020202020204" pitchFamily="34" charset="0"/>
              <a:cs typeface="Arial" panose="020B0604020202020204" pitchFamily="34" charset="0"/>
            </a:endParaRPr>
          </a:p>
          <a:p>
            <a:pPr lvl="1" eaLnBrk="1" hangingPunct="1">
              <a:lnSpc>
                <a:spcPct val="110000"/>
              </a:lnSpc>
            </a:pPr>
            <a:r>
              <a:rPr lang="en-US" altLang="en-US" sz="2400" dirty="0">
                <a:latin typeface="Arial" panose="020B0604020202020204" pitchFamily="34" charset="0"/>
                <a:cs typeface="Arial" panose="020B0604020202020204" pitchFamily="34" charset="0"/>
                <a:sym typeface="Wingdings" pitchFamily="2" charset="2"/>
              </a:rPr>
              <a:t>found that radioactive polypeptide only formed in the tube containing *</a:t>
            </a:r>
            <a:r>
              <a:rPr lang="en-US" altLang="en-US" sz="2400" dirty="0" err="1">
                <a:latin typeface="Arial" panose="020B0604020202020204" pitchFamily="34" charset="0"/>
                <a:cs typeface="Arial" panose="020B0604020202020204" pitchFamily="34" charset="0"/>
                <a:sym typeface="Wingdings" pitchFamily="2" charset="2"/>
              </a:rPr>
              <a:t>Phe</a:t>
            </a:r>
            <a:endParaRPr lang="en-US" altLang="en-US" sz="2400" dirty="0">
              <a:latin typeface="Arial" panose="020B0604020202020204" pitchFamily="34" charset="0"/>
              <a:cs typeface="Arial" panose="020B0604020202020204" pitchFamily="34" charset="0"/>
              <a:sym typeface="Wingdings" pitchFamily="2" charset="2"/>
            </a:endParaRPr>
          </a:p>
          <a:p>
            <a:pPr lvl="1" eaLnBrk="1" hangingPunct="1">
              <a:lnSpc>
                <a:spcPct val="110000"/>
              </a:lnSpc>
            </a:pPr>
            <a:r>
              <a:rPr lang="en-US" altLang="en-US" sz="2400" dirty="0">
                <a:latin typeface="Arial" panose="020B0604020202020204" pitchFamily="34" charset="0"/>
                <a:cs typeface="Arial" panose="020B0604020202020204" pitchFamily="34" charset="0"/>
                <a:sym typeface="Wingdings" pitchFamily="2" charset="2"/>
              </a:rPr>
              <a:t>thus UUU codes for </a:t>
            </a:r>
            <a:r>
              <a:rPr lang="en-US" altLang="en-US" sz="2400" dirty="0" err="1">
                <a:latin typeface="Arial" panose="020B0604020202020204" pitchFamily="34" charset="0"/>
                <a:cs typeface="Arial" panose="020B0604020202020204" pitchFamily="34" charset="0"/>
                <a:sym typeface="Wingdings" pitchFamily="2" charset="2"/>
              </a:rPr>
              <a:t>Phe</a:t>
            </a:r>
            <a:endParaRPr lang="en-US" altLang="en-US" sz="2400" dirty="0">
              <a:latin typeface="Arial" panose="020B0604020202020204" pitchFamily="34" charset="0"/>
              <a:cs typeface="Arial" panose="020B0604020202020204" pitchFamily="34" charset="0"/>
              <a:sym typeface="Wingdings" pitchFamily="2" charset="2"/>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the same approach revealed:</a:t>
            </a:r>
          </a:p>
          <a:p>
            <a:pPr lvl="1" eaLnBrk="1" hangingPunct="1">
              <a:lnSpc>
                <a:spcPct val="110000"/>
              </a:lnSpc>
            </a:pPr>
            <a:r>
              <a:rPr lang="en-US" sz="2400" dirty="0">
                <a:latin typeface="Arial" panose="020B0604020202020204" pitchFamily="34" charset="0"/>
                <a:cs typeface="Arial" panose="020B0604020202020204" pitchFamily="34" charset="0"/>
              </a:rPr>
              <a:t>CCC codes for proline </a:t>
            </a:r>
          </a:p>
          <a:p>
            <a:pPr lvl="1" eaLnBrk="1" hangingPunct="1">
              <a:lnSpc>
                <a:spcPct val="110000"/>
              </a:lnSpc>
            </a:pPr>
            <a:r>
              <a:rPr lang="en-US" sz="2400" dirty="0">
                <a:latin typeface="Arial" panose="020B0604020202020204" pitchFamily="34" charset="0"/>
                <a:cs typeface="Arial" panose="020B0604020202020204" pitchFamily="34" charset="0"/>
              </a:rPr>
              <a:t>AAA codes for lysine </a:t>
            </a:r>
          </a:p>
          <a:p>
            <a:pPr lvl="1" eaLnBrk="1" hangingPunct="1">
              <a:lnSpc>
                <a:spcPct val="110000"/>
              </a:lnSpc>
            </a:pPr>
            <a:r>
              <a:rPr lang="en-US" sz="2400" dirty="0">
                <a:latin typeface="Arial" panose="020B0604020202020204" pitchFamily="34" charset="0"/>
                <a:cs typeface="Arial" panose="020B0604020202020204" pitchFamily="34" charset="0"/>
              </a:rPr>
              <a:t>GGG did not generate any polypeptide, because it forms tetraplexes that cannot be bound by ribosomes </a:t>
            </a:r>
          </a:p>
          <a:p>
            <a:pPr lvl="1" eaLnBrk="1" hangingPunct="1">
              <a:lnSpc>
                <a:spcPct val="110000"/>
              </a:lnSpc>
            </a:pPr>
            <a:endParaRPr lang="en-US" altLang="en-US" sz="20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3176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853F-2C5A-4A91-A311-71625E73E5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Polynucleotide Phosphorylase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polynucleotide phosphorylase = catalyzes the formation of RNA polymers with a base composition that reflects the relative concentrations of precursors in the medium </a:t>
            </a:r>
          </a:p>
          <a:p>
            <a:pPr lvl="1"/>
            <a:r>
              <a:rPr lang="en-US" altLang="en-US" sz="2400" dirty="0">
                <a:latin typeface="Arial" panose="020B0604020202020204" pitchFamily="34" charset="0"/>
                <a:cs typeface="Arial" panose="020B0604020202020204" pitchFamily="34" charset="0"/>
              </a:rPr>
              <a:t>discovered by Ochoa</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Nirenberg and Ochoa groups used artificial mRNAs made by polynucleotide phosphorylase to identify the base compositions of coding triplets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860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3265-E56E-4157-B407-D8E54BD0FF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Complementary Approach</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Khorana used defined mRNAs in planned patterns to produce polypeptides with repeating patterns</a:t>
            </a:r>
          </a:p>
          <a:p>
            <a:pPr lvl="1" eaLnBrk="1" hangingPunct="1">
              <a:lnSpc>
                <a:spcPct val="110000"/>
              </a:lnSpc>
            </a:pPr>
            <a:r>
              <a:rPr lang="en-US" altLang="en-US" sz="2400" dirty="0">
                <a:latin typeface="Arial" panose="020B0604020202020204" pitchFamily="34" charset="0"/>
                <a:cs typeface="Arial" panose="020B0604020202020204" pitchFamily="34" charset="0"/>
              </a:rPr>
              <a:t>(AC)</a:t>
            </a:r>
            <a:r>
              <a:rPr lang="en-US" altLang="en-US" sz="2400" i="1" baseline="-25000" dirty="0">
                <a:latin typeface="Arial" panose="020B0604020202020204" pitchFamily="34" charset="0"/>
                <a:cs typeface="Arial" panose="020B0604020202020204" pitchFamily="34" charset="0"/>
              </a:rPr>
              <a:t>n</a:t>
            </a:r>
            <a:r>
              <a:rPr lang="en-US" altLang="en-US" sz="2400"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(alternating ACA and CAC codons) produced a polypeptide with equal amounts of </a:t>
            </a:r>
            <a:r>
              <a:rPr lang="en-US" altLang="en-US" sz="2400" dirty="0">
                <a:latin typeface="Arial" panose="020B0604020202020204" pitchFamily="34" charset="0"/>
                <a:cs typeface="Arial" panose="020B0604020202020204" pitchFamily="34" charset="0"/>
                <a:sym typeface="Wingdings" pitchFamily="2" charset="2"/>
              </a:rPr>
              <a:t>His and </a:t>
            </a:r>
            <a:r>
              <a:rPr lang="en-US" altLang="en-US" sz="2400" dirty="0" err="1">
                <a:latin typeface="Arial" panose="020B0604020202020204" pitchFamily="34" charset="0"/>
                <a:cs typeface="Arial" panose="020B0604020202020204" pitchFamily="34" charset="0"/>
                <a:sym typeface="Wingdings" pitchFamily="2" charset="2"/>
              </a:rPr>
              <a:t>Thr</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733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BE0D-3072-4ACE-ADEA-B29496E153F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 of a Termination Codon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1"/>
            <a:ext cx="8534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codons disrupted amino acid coding patterns when they occurred in a synthetic RNA polymer</a:t>
            </a:r>
          </a:p>
          <a:p>
            <a:pPr lvl="1"/>
            <a:r>
              <a:rPr lang="en-US" sz="2400" dirty="0">
                <a:latin typeface="Arial" panose="020B0604020202020204" pitchFamily="34" charset="0"/>
                <a:cs typeface="Arial" panose="020B0604020202020204" pitchFamily="34" charset="0"/>
              </a:rPr>
              <a:t>synthesized dipeptides or tripeptides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codons were identified as termination codons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horizontal rows show three different reading frames. From top to bottom, these are labeled reading from 1, reading frame 2, and reading frame 3. All of the reading frames show the same sequence of bases, but the bases are divided up into different codons. Note, U A A is highlighted in each as the termination codons. Reading frame 1 begins with 5 prime followed by three dashes and then the following three gray boxes with three nucleotides each as follows: G U A, A G U, and A A G. It then has a red box containing U A A, then a gray box containing G U A followed by a gray box containing A G U. It ends with A A outside of a box followed by three dashes to 3 prime. Reading frame 2 begins with three dashes, then G outside of a box, then a red box containing U A A. It then has three blue boxes reading G U A, A G U, and A A G. Next, it has a red box reading U A A, then a blue box reading G U A followed by A outside of a box followed by three dashes. Reading frame 3 begins with three dashes followed by G U outside of a box, then a yellow box containing A A G, then a red box containing U A A, then yellow boxes containing G U A, A G U, and A A G, followed by a red box containing U A A followed by three dashes.">
            <a:extLst>
              <a:ext uri="{FF2B5EF4-FFF2-40B4-BE49-F238E27FC236}">
                <a16:creationId xmlns:a16="http://schemas.microsoft.com/office/drawing/2014/main" id="{42EE10D3-1C65-0B44-A4AC-03656ECFE26C}"/>
              </a:ext>
            </a:extLst>
          </p:cNvPr>
          <p:cNvPicPr>
            <a:picLocks noChangeAspect="1"/>
          </p:cNvPicPr>
          <p:nvPr/>
        </p:nvPicPr>
        <p:blipFill>
          <a:blip r:embed="rId3"/>
          <a:stretch>
            <a:fillRect/>
          </a:stretch>
        </p:blipFill>
        <p:spPr>
          <a:xfrm>
            <a:off x="304800" y="4145470"/>
            <a:ext cx="8534400" cy="1263268"/>
          </a:xfrm>
          <a:prstGeom prst="rect">
            <a:avLst/>
          </a:prstGeom>
        </p:spPr>
      </p:pic>
      <p:cxnSp>
        <p:nvCxnSpPr>
          <p:cNvPr id="7" name="Straight Arrow Connector 6" descr="arrow">
            <a:extLst>
              <a:ext uri="{FF2B5EF4-FFF2-40B4-BE49-F238E27FC236}">
                <a16:creationId xmlns:a16="http://schemas.microsoft.com/office/drawing/2014/main" id="{6E77AE1D-3134-4244-9DBB-F18C4A347EBE}"/>
              </a:ext>
              <a:ext uri="{C183D7F6-B498-43B3-948B-1728B52AA6E4}">
                <adec:decorative xmlns:adec="http://schemas.microsoft.com/office/drawing/2017/decorative" xmlns="" val="1"/>
              </a:ext>
            </a:extLst>
          </p:cNvPr>
          <p:cNvCxnSpPr>
            <a:cxnSpLocks/>
          </p:cNvCxnSpPr>
          <p:nvPr/>
        </p:nvCxnSpPr>
        <p:spPr bwMode="auto">
          <a:xfrm flipH="1" flipV="1">
            <a:off x="3904130" y="5424947"/>
            <a:ext cx="1525120" cy="415497"/>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descr="arrow">
            <a:extLst>
              <a:ext uri="{FF2B5EF4-FFF2-40B4-BE49-F238E27FC236}">
                <a16:creationId xmlns:a16="http://schemas.microsoft.com/office/drawing/2014/main" id="{3943EF0A-1C25-5B40-9313-3F23F712E223}"/>
              </a:ext>
              <a:ext uri="{C183D7F6-B498-43B3-948B-1728B52AA6E4}">
                <adec:decorative xmlns:adec="http://schemas.microsoft.com/office/drawing/2017/decorative" xmlns="" val="1"/>
              </a:ext>
            </a:extLst>
          </p:cNvPr>
          <p:cNvCxnSpPr>
            <a:cxnSpLocks/>
          </p:cNvCxnSpPr>
          <p:nvPr/>
        </p:nvCxnSpPr>
        <p:spPr bwMode="auto">
          <a:xfrm flipV="1">
            <a:off x="5429250" y="5408739"/>
            <a:ext cx="1352550" cy="43170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9B8466F7-9621-5B42-B207-79A941823C49}"/>
              </a:ext>
            </a:extLst>
          </p:cNvPr>
          <p:cNvSpPr txBox="1"/>
          <p:nvPr/>
        </p:nvSpPr>
        <p:spPr>
          <a:xfrm>
            <a:off x="4495800" y="5856652"/>
            <a:ext cx="1866900"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termination codons</a:t>
            </a:r>
          </a:p>
        </p:txBody>
      </p:sp>
    </p:spTree>
    <p:extLst>
      <p:ext uri="{BB962C8B-B14F-4D97-AF65-F5344CB8AC3E}">
        <p14:creationId xmlns:p14="http://schemas.microsoft.com/office/powerpoint/2010/main" val="109507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75849F-0DF7-4826-91E4-F02796D993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1719-EA7C-4760-8FF3-A0218214A5F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“Dictionary” of Amino Acid Code Words in mRNAs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5785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61 codons code for amino acids</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3 codons (UAA, UGA, UAG) are termination codons</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1 codon (AUG) is the start codon (as well as the Met codon)</a:t>
            </a: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able has four columns and four major rows each subdivided into four sub-rows. The headings of the four columns are U, C, A, and G and an arrow pointing horizontally to the right across them reads, second letter of codon. From top to bottom, the four major rows are labeled U, C, A, and G and an arrow pointing downward from above it reads, first letter of codon (5 prime end). Each of the sixteen squares created by these four columns and four rows contains four rows that each show one codon and one nucleotide. Data in the table is as follows with each square listed with its four rows of codons followed by corresponding amino acids. Column 1 U, row 1 U: U U bolded U end bold, P h e; U U bolded C end bold, P h e; U U bolded A end bold, L e u; U U bolded G end bold, L e u. Column 2 C, row 1 U: U C bolded U end bold, S e r; U C bolded C end bold, S e r; U C bolded A end bold, S e r; U C bolded G end bold, S e r. Column 3 A, row 1 U: U A bolded U end bold, T y r; U A bolded C end bold, T y r; U A bolded A end bold in a light red box, Stop; U A bolded G end bold in a light red box, Stop. Column 4 G, row 1 U: U G bolded U end bold, C y s, U G bolded C end bold, C y s; U G bolded A end bold in a light red box, Stop; U G bolded G end bold, S e r. Column 1 U, row 2 C: C U bolded U end bold, L e u; C U bolded C end bold, L e u; C U bolded A end bold, L e u; C U bolded G end bold, L e u. Column 2 C, row 2 C: C C bolded U end bold, P r o; C C bolded C end bold, P r o; C C bolded A end bold, P r o; C C bolded G end bold, P r o. Column 3 A, row 2 C: C A bolded U end bold, H i s; C A bolded C end bold, H i s; C A bolded A end bold, G l n; C A bolded G end bold, G l n. Column 4 G, row 2 C: C G bolded U end bold, A r g; C G bolded C end bold, A r g; C G bolded A end bold, A r g; C G bolded G end bold, A r g. Column 1 U, row 3 A: A U bolded U end bold, I l e; A U bolded C end bold, I l e; A U bolded A end bold, I l e; A U bolded G end bold in a light green box, M e t. Column 2 C, row 3 A: A C bolded U end bold, T h r; A C bolded C end bold, T h r; A C bolded A end bold, T h r; A C bolded G end bold, T h r. Column 3 A, row 3 A: A A bolded U end bold, A s n; A A bolded C end bold, A s n; A A bolded A end bold, L y s; A A bolded G end bold, L y s. Column 4 G, row 3 A: A G bolded U end bold, S e r; A G bolded C end bold, S e r; A G bolded A end bold, A r g; A G bolded G end bold, A r g. Column 1 U, row 4 G: G U bolded U end bold, V a l; G U bolded C end bold, V a l; G U bolded A end bold, V a l; G U bolded G end bold, V a l. Column 2 C, row 4 G: G C bolded U end bold, A l a; G C bolded C end bold, A l a; G C bolded A end bold, A l a; G C bolded G end bold, A l a. Column 3 A, row 4 G: G A bolded U end bold, A s p; G A bolded C end bold, A s p; G A bolded A end bold, G l u; G A bolded G end bold, G l u. Column 4 G, row 4 G: G G bolded U end bold, G l y; G G bolded C end bold, G l y; G G bolded A end bold, G l y; GA G bolded G end bold, G l y.">
            <a:extLst>
              <a:ext uri="{FF2B5EF4-FFF2-40B4-BE49-F238E27FC236}">
                <a16:creationId xmlns:a16="http://schemas.microsoft.com/office/drawing/2014/main" id="{6AEFEB99-0E57-144A-99DB-DC6E5CABCF88}"/>
              </a:ext>
            </a:extLst>
          </p:cNvPr>
          <p:cNvPicPr>
            <a:picLocks noChangeAspect="1"/>
          </p:cNvPicPr>
          <p:nvPr/>
        </p:nvPicPr>
        <p:blipFill>
          <a:blip r:embed="rId3"/>
          <a:stretch>
            <a:fillRect/>
          </a:stretch>
        </p:blipFill>
        <p:spPr>
          <a:xfrm>
            <a:off x="4572000" y="1788697"/>
            <a:ext cx="3967401" cy="4827256"/>
          </a:xfrm>
          <a:prstGeom prst="rect">
            <a:avLst/>
          </a:prstGeom>
        </p:spPr>
      </p:pic>
    </p:spTree>
    <p:extLst>
      <p:ext uri="{BB962C8B-B14F-4D97-AF65-F5344CB8AC3E}">
        <p14:creationId xmlns:p14="http://schemas.microsoft.com/office/powerpoint/2010/main" val="1148948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99D7-A18A-423D-8723-A97249A421F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Setting and Maintaining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Reading Frame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853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reading frame is set when translation of an mRNA molecule begins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reading frame is maintained as triplets are read sequentially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“missense” protein with a garbled amino acid sequence forms if:</a:t>
            </a:r>
          </a:p>
          <a:p>
            <a:pPr lvl="1"/>
            <a:r>
              <a:rPr lang="en-US" sz="2400" dirty="0">
                <a:latin typeface="Arial" panose="020B0604020202020204" pitchFamily="34" charset="0"/>
                <a:cs typeface="Arial" panose="020B0604020202020204" pitchFamily="34" charset="0"/>
              </a:rPr>
              <a:t>the initial reading frame is off by one or two bases</a:t>
            </a:r>
          </a:p>
          <a:p>
            <a:pPr lvl="1"/>
            <a:r>
              <a:rPr lang="en-US" sz="2400" dirty="0">
                <a:latin typeface="Arial" panose="020B0604020202020204" pitchFamily="34" charset="0"/>
                <a:cs typeface="Arial" panose="020B0604020202020204" pitchFamily="34" charset="0"/>
              </a:rPr>
              <a:t>translation skips a nucleotide in the mRNA</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743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62BA-4335-4DA6-951D-3F967AC99D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Several Codons Serve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Special Functions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initiation codon </a:t>
            </a:r>
            <a:r>
              <a:rPr lang="en-US" sz="2400" dirty="0">
                <a:latin typeface="Arial" panose="020B0604020202020204" pitchFamily="34" charset="0"/>
                <a:cs typeface="Arial" panose="020B0604020202020204" pitchFamily="34" charset="0"/>
              </a:rPr>
              <a:t>(AUG) = signal the beginning of a polypeptide in all cells</a:t>
            </a:r>
          </a:p>
          <a:p>
            <a:pPr lvl="1"/>
            <a:r>
              <a:rPr lang="en-US" sz="2400" dirty="0">
                <a:latin typeface="Arial" panose="020B0604020202020204" pitchFamily="34" charset="0"/>
                <a:cs typeface="Arial" panose="020B0604020202020204" pitchFamily="34" charset="0"/>
              </a:rPr>
              <a:t>also codes for Met in internal positions of polypeptides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termination codons </a:t>
            </a:r>
            <a:r>
              <a:rPr lang="en-US" sz="2400" dirty="0">
                <a:latin typeface="Arial" panose="020B0604020202020204" pitchFamily="34" charset="0"/>
                <a:cs typeface="Arial" panose="020B0604020202020204" pitchFamily="34" charset="0"/>
              </a:rPr>
              <a:t>(UAA, UAG, and UGA) = normally signal the end of polypeptide synthesis</a:t>
            </a:r>
          </a:p>
          <a:p>
            <a:pPr lvl="1"/>
            <a:r>
              <a:rPr lang="en-US" sz="2400" dirty="0">
                <a:latin typeface="Arial" panose="020B0604020202020204" pitchFamily="34" charset="0"/>
                <a:cs typeface="Arial" panose="020B0604020202020204" pitchFamily="34" charset="0"/>
              </a:rPr>
              <a:t>also called stop codons or nonsense codons</a:t>
            </a:r>
          </a:p>
          <a:p>
            <a:pPr lvl="1"/>
            <a:r>
              <a:rPr lang="en-US" sz="2400" dirty="0">
                <a:latin typeface="Arial" panose="020B0604020202020204" pitchFamily="34" charset="0"/>
                <a:cs typeface="Arial" panose="020B0604020202020204" pitchFamily="34" charset="0"/>
              </a:rPr>
              <a:t>do not code for any known amino acids</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7172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33F-6B42-429C-A922-8CFA306D77A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is an Elaborate Process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of protein synthesis in the cell relies on initiation codons and other signals in the mRNA</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in retrospect, the experiments to identify codon function should not have worked without initiation codons</a:t>
            </a:r>
          </a:p>
          <a:p>
            <a:pPr lvl="1"/>
            <a:r>
              <a:rPr lang="en-US" sz="2400" dirty="0">
                <a:latin typeface="Arial" panose="020B0604020202020204" pitchFamily="34" charset="0"/>
                <a:cs typeface="Arial" panose="020B0604020202020204" pitchFamily="34" charset="0"/>
              </a:rPr>
              <a:t>experimental conditions caused the initiation requirements for protein synthesis to be relaxed</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0264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486E-329F-4BB7-9AB6-A52567BADD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Open Reading Frame (ORF)</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76200" y="1676400"/>
            <a:ext cx="8991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open reading frame (ORF)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reading frame without a termination codon among 50+ consecutive codons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long ORFs usually correspond to genes that encode proteins</a:t>
            </a:r>
          </a:p>
          <a:p>
            <a:pPr lvl="1"/>
            <a:r>
              <a:rPr lang="en-US" sz="2400" dirty="0">
                <a:latin typeface="Arial" panose="020B0604020202020204" pitchFamily="34" charset="0"/>
                <a:cs typeface="Arial" panose="020B0604020202020204" pitchFamily="34" charset="0"/>
              </a:rPr>
              <a:t>a typical protein requires an ORF with 500+ codons</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6520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CE03-1B25-4594-BA3A-BC95C40FB4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Genetic Code is Degenerate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53050" y="1199687"/>
            <a:ext cx="8382000" cy="169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degenerate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 amino acid may be specified by more than one codon</a:t>
            </a:r>
          </a:p>
          <a:p>
            <a:pPr lvl="1"/>
            <a:r>
              <a:rPr lang="en-US" sz="2400" dirty="0">
                <a:latin typeface="Arial" panose="020B0604020202020204" pitchFamily="34" charset="0"/>
                <a:cs typeface="Arial" panose="020B0604020202020204" pitchFamily="34" charset="0"/>
              </a:rPr>
              <a:t>degeneracy of the code is not uniform</a:t>
            </a:r>
          </a:p>
          <a:p>
            <a:r>
              <a:rPr lang="en-US" sz="2400" dirty="0">
                <a:latin typeface="Arial" panose="020B0604020202020204" pitchFamily="34" charset="0"/>
                <a:cs typeface="Arial" panose="020B0604020202020204" pitchFamily="34" charset="0"/>
              </a:rPr>
              <a:t>each codon specifies only one amino acid</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128A6EFA-F129-4CAD-9DD0-FBE7CDBC7EA5}"/>
              </a:ext>
            </a:extLst>
          </p:cNvPr>
          <p:cNvSpPr txBox="1"/>
          <p:nvPr/>
        </p:nvSpPr>
        <p:spPr>
          <a:xfrm>
            <a:off x="543720" y="3018257"/>
            <a:ext cx="8056561"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27-3 Degeneracy of the Genetic Code</a:t>
            </a:r>
          </a:p>
        </p:txBody>
      </p:sp>
      <p:graphicFrame>
        <p:nvGraphicFramePr>
          <p:cNvPr id="5" name="Table Placeholder 3">
            <a:extLst>
              <a:ext uri="{FF2B5EF4-FFF2-40B4-BE49-F238E27FC236}">
                <a16:creationId xmlns:a16="http://schemas.microsoft.com/office/drawing/2014/main" id="{EE5AC30E-8EB8-4034-B0AA-026258CEA94B}"/>
              </a:ext>
            </a:extLst>
          </p:cNvPr>
          <p:cNvGraphicFramePr>
            <a:graphicFrameLocks/>
          </p:cNvGraphicFramePr>
          <p:nvPr>
            <p:extLst>
              <p:ext uri="{D42A27DB-BD31-4B8C-83A1-F6EECF244321}">
                <p14:modId xmlns:p14="http://schemas.microsoft.com/office/powerpoint/2010/main" val="2014912764"/>
              </p:ext>
            </p:extLst>
          </p:nvPr>
        </p:nvGraphicFramePr>
        <p:xfrm>
          <a:off x="543719" y="3429000"/>
          <a:ext cx="8056562" cy="3516953"/>
        </p:xfrm>
        <a:graphic>
          <a:graphicData uri="http://schemas.openxmlformats.org/drawingml/2006/table">
            <a:tbl>
              <a:tblPr firstRow="1" firstCol="1" bandRow="1">
                <a:tableStyleId>{5940675A-B579-460E-94D1-54222C63F5DA}</a:tableStyleId>
              </a:tblPr>
              <a:tblGrid>
                <a:gridCol w="2013708">
                  <a:extLst>
                    <a:ext uri="{9D8B030D-6E8A-4147-A177-3AD203B41FA5}">
                      <a16:colId xmlns:a16="http://schemas.microsoft.com/office/drawing/2014/main" val="2125854599"/>
                    </a:ext>
                  </a:extLst>
                </a:gridCol>
                <a:gridCol w="2013708">
                  <a:extLst>
                    <a:ext uri="{9D8B030D-6E8A-4147-A177-3AD203B41FA5}">
                      <a16:colId xmlns:a16="http://schemas.microsoft.com/office/drawing/2014/main" val="674596924"/>
                    </a:ext>
                  </a:extLst>
                </a:gridCol>
                <a:gridCol w="2014573">
                  <a:extLst>
                    <a:ext uri="{9D8B030D-6E8A-4147-A177-3AD203B41FA5}">
                      <a16:colId xmlns:a16="http://schemas.microsoft.com/office/drawing/2014/main" val="928174463"/>
                    </a:ext>
                  </a:extLst>
                </a:gridCol>
                <a:gridCol w="2014573">
                  <a:extLst>
                    <a:ext uri="{9D8B030D-6E8A-4147-A177-3AD203B41FA5}">
                      <a16:colId xmlns:a16="http://schemas.microsoft.com/office/drawing/2014/main" val="2906022707"/>
                    </a:ext>
                  </a:extLst>
                </a:gridCol>
              </a:tblGrid>
              <a:tr h="154463">
                <a:tc>
                  <a:txBody>
                    <a:bodyPr/>
                    <a:lstStyle/>
                    <a:p>
                      <a:pPr marL="0" marR="0">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Amino acid</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Number of codons</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Amino acid</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Number of codons</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667580713"/>
                  </a:ext>
                </a:extLst>
              </a:tr>
              <a:tr h="0">
                <a:tc>
                  <a:txBody>
                    <a:bodyPr/>
                    <a:lstStyle/>
                    <a:p>
                      <a:pPr marL="0" marR="0">
                        <a:lnSpc>
                          <a:spcPct val="107000"/>
                        </a:lnSpc>
                        <a:spcBef>
                          <a:spcPts val="0"/>
                        </a:spcBef>
                        <a:spcAft>
                          <a:spcPts val="0"/>
                        </a:spcAft>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Met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Tyr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02803968"/>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cs typeface="Arial" panose="020B0604020202020204" pitchFamily="34" charset="0"/>
                        </a:rPr>
                        <a:t>Trp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Ile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cs typeface="Arial" panose="020B0604020202020204" pitchFamily="34" charset="0"/>
                        </a:rPr>
                        <a:t>Asn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Ala</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11405267"/>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Asp</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3997107111"/>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Cys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Pro</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1974685516"/>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Thr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2048665380"/>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Glu</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Val</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2513692602"/>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His</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Arg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2883810284"/>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Lys</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Leu</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2053008557"/>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Phe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Ser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3256989321"/>
                  </a:ext>
                </a:extLst>
              </a:tr>
            </a:tbl>
          </a:graphicData>
        </a:graphic>
      </p:graphicFrame>
    </p:spTree>
    <p:extLst>
      <p:ext uri="{BB962C8B-B14F-4D97-AF65-F5344CB8AC3E}">
        <p14:creationId xmlns:p14="http://schemas.microsoft.com/office/powerpoint/2010/main" val="3354710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6C0A-7DCA-4400-B35C-4979BF9858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Genetic Code 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Nearly Universal</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 codons are identical in nearly all species examined so far</a:t>
            </a:r>
          </a:p>
          <a:p>
            <a:pPr lvl="1"/>
            <a:r>
              <a:rPr lang="en-US" sz="2400" dirty="0">
                <a:latin typeface="Arial" panose="020B0604020202020204" pitchFamily="34" charset="0"/>
                <a:cs typeface="Arial" panose="020B0604020202020204" pitchFamily="34" charset="0"/>
              </a:rPr>
              <a:t>exceptions include minor variations in mitochondria, some bacteria, and some single-celled eukaryotes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suggests that all life-forms have a common evolutionary ancestor</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0048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2CB0-A0C4-46A9-AE5A-0990322A990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Wobble Allows Some tRNAs to Recognize More than One Codon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several different codons specify one amino acid, the difference usually lies at the third base position</a:t>
            </a:r>
          </a:p>
          <a:p>
            <a:pPr lvl="1"/>
            <a:r>
              <a:rPr lang="en-US" sz="2400" dirty="0">
                <a:latin typeface="Arial" panose="020B0604020202020204" pitchFamily="34" charset="0"/>
                <a:cs typeface="Arial" panose="020B0604020202020204" pitchFamily="34" charset="0"/>
              </a:rPr>
              <a:t>for example, alanine is encoded by GCU, GCC, GCA, and GCG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third position in each codon is much less specific and is said to “wobble” </a:t>
            </a:r>
          </a:p>
          <a:p>
            <a:pPr lvl="1"/>
            <a:r>
              <a:rPr lang="en-US" sz="2400" dirty="0">
                <a:latin typeface="Arial" panose="020B0604020202020204" pitchFamily="34" charset="0"/>
                <a:cs typeface="Arial" panose="020B0604020202020204" pitchFamily="34" charset="0"/>
              </a:rPr>
              <a:t>this allows certain tRNAs to recognize more than one codon</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9053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D410-0934-412B-805D-AD5C4BDB1A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Pairing Relationship of Codon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Anticodon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464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anticodon </a:t>
            </a:r>
            <a:r>
              <a:rPr lang="en-US" sz="2400" dirty="0">
                <a:latin typeface="Arial" panose="020B0604020202020204" pitchFamily="34" charset="0"/>
                <a:cs typeface="Arial" panose="020B0604020202020204" pitchFamily="34" charset="0"/>
              </a:rPr>
              <a:t>= a three-base sequence on the tRNA that base pairs with mRNA codons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base pairing occurs via hydrogen bonding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alignment of the two RNA segments is antiparallel</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green m R N A strand that runs from its 5 prime end on the left to its 3 prime end on the right. In the center, it has a light green rectangle containing bases A U C. These bases are labeled beneath so A is 1, U is 2, and C is 3 and a bracket enclosing them indicates that they represent a codon. Sets of three short blue horizontal lines representing hydrogen bonds connect each of these bases to bases in the anticodon of t R N A. A bracket encloses the three bases of the anticodon. From left to right, the anticodon contains U A G. U bonds with A below, A bonds with U below, and G bonds with C below. The bases of the anticodon are labeled from right to left so G is 1, A is 2, and U is 3. The anticodon is at the bottom of a dark green partial circle of t R N A. The two sides of the circle come close above the anticodon, then each bends to run up vertically instead of meeting to close the circle. The left-hand side bends slight to the lower left, then back to the right, then runs horizontally left to form a loop before running back horizontally above the lower horizontal strand. This top horizontal strand then bends vertically upward and continues up until it reaches its 3 prime end. The right-hand vertical strand above the anticodon bends horizontally, forms a loop, and then runs back horizontally above the lower strand before bending vertically to run parallel to the left-hand t R N A strand. It reaches it 5 prime end below the 3 prime end of the left-hand strand. ">
            <a:extLst>
              <a:ext uri="{FF2B5EF4-FFF2-40B4-BE49-F238E27FC236}">
                <a16:creationId xmlns:a16="http://schemas.microsoft.com/office/drawing/2014/main" id="{A3303C58-3BEC-004E-A911-E2359BF20266}"/>
              </a:ext>
            </a:extLst>
          </p:cNvPr>
          <p:cNvPicPr>
            <a:picLocks noChangeAspect="1"/>
          </p:cNvPicPr>
          <p:nvPr/>
        </p:nvPicPr>
        <p:blipFill>
          <a:blip r:embed="rId3"/>
          <a:stretch>
            <a:fillRect/>
          </a:stretch>
        </p:blipFill>
        <p:spPr>
          <a:xfrm>
            <a:off x="5161506" y="1984883"/>
            <a:ext cx="3213951" cy="3733800"/>
          </a:xfrm>
          <a:prstGeom prst="rect">
            <a:avLst/>
          </a:prstGeom>
        </p:spPr>
      </p:pic>
    </p:spTree>
    <p:extLst>
      <p:ext uri="{BB962C8B-B14F-4D97-AF65-F5344CB8AC3E}">
        <p14:creationId xmlns:p14="http://schemas.microsoft.com/office/powerpoint/2010/main" val="168869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1BAD-1B88-4C3D-AFC1-BFCD9BF74F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Inosinate in Anticodons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796" y="1400239"/>
            <a:ext cx="8598408" cy="17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anticodons in some tRNAs include the nucleotide inosinate (designated 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inosinate can form weak hydrogen bonds with A, U, and C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hree different codon pairing relationships arranged horizontally. The top strand of each pair is labeled anticodon and the bottom strand is labeled codon. The left-hand pair has a top half of (3 prime) G bonded to C bonded to bolded I with G numbered 3, C numbered 2, and I numbered 1. These bases are each connected by three short blue horizonal lines representing hydrogen bonds to the bases of the codon below. The bottom half of the left-hand pair, representing the codon, has (5 prime) C bonded to G bonded to bolded A with C labeled 1, G labeled 2, and A labeled 3. The center pair is similar except that the right-hand set of bases includes bolded I end bold in the anticodon and bolded U end bold in the codon. The right-hand pair is similar except that the right-hand set of bases includes bolded I end bold in the anticodon and bolded C end bold in the codon. In the right-hand pair, the anticodon ends at (5 prime) and the codon ends at (3 prime).">
            <a:extLst>
              <a:ext uri="{FF2B5EF4-FFF2-40B4-BE49-F238E27FC236}">
                <a16:creationId xmlns:a16="http://schemas.microsoft.com/office/drawing/2014/main" id="{A3303C58-3BEC-004E-A911-E2359BF20266}"/>
              </a:ext>
            </a:extLst>
          </p:cNvPr>
          <p:cNvPicPr>
            <a:picLocks noChangeAspect="1"/>
          </p:cNvPicPr>
          <p:nvPr/>
        </p:nvPicPr>
        <p:blipFill>
          <a:blip r:embed="rId3"/>
          <a:stretch>
            <a:fillRect/>
          </a:stretch>
        </p:blipFill>
        <p:spPr>
          <a:xfrm>
            <a:off x="878633" y="3581400"/>
            <a:ext cx="7386734" cy="2286000"/>
          </a:xfrm>
          <a:prstGeom prst="rect">
            <a:avLst/>
          </a:prstGeom>
        </p:spPr>
      </p:pic>
    </p:spTree>
    <p:extLst>
      <p:ext uri="{BB962C8B-B14F-4D97-AF65-F5344CB8AC3E}">
        <p14:creationId xmlns:p14="http://schemas.microsoft.com/office/powerpoint/2010/main" val="347539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88"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1850340-B944-4151-B079-742DE9962AE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is nearly universal and arose early in evolution. </a:t>
            </a:r>
            <a:r>
              <a:rPr lang="en-US" sz="2400" dirty="0">
                <a:latin typeface="Arial" panose="020B0604020202020204" pitchFamily="34" charset="0"/>
                <a:cs typeface="Arial" panose="020B0604020202020204" pitchFamily="34" charset="0"/>
              </a:rPr>
              <a:t>This is one of the many characteristics of living systems that ties all of them to a common ancestor. Even the rare exceptions to code universality reinforce this rule. </a:t>
            </a: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39CE-3577-471B-BA22-E523A51681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Wobble Hypothesis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the wobble hypothesis </a:t>
            </a:r>
            <a:r>
              <a:rPr lang="en-US" sz="2400" dirty="0">
                <a:latin typeface="Arial" panose="020B0604020202020204" pitchFamily="34" charset="0"/>
                <a:cs typeface="Arial" panose="020B0604020202020204" pitchFamily="34" charset="0"/>
              </a:rPr>
              <a:t>= proposes the third base of most codons pairs loosely with the corresponding anticodon base </a:t>
            </a:r>
          </a:p>
          <a:p>
            <a:pPr lvl="1"/>
            <a:r>
              <a:rPr lang="en-US" sz="2400" dirty="0">
                <a:latin typeface="Arial" panose="020B0604020202020204" pitchFamily="34" charset="0"/>
                <a:cs typeface="Arial" panose="020B0604020202020204" pitchFamily="34" charset="0"/>
              </a:rPr>
              <a:t>permits rapid dissociation of the tRNA from its codon during protein synthesis </a:t>
            </a:r>
          </a:p>
          <a:p>
            <a:pPr lvl="1"/>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66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5EA36-1FAE-45F5-8FE9-8129C8072E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Relationships of the Wobble Hypothesis</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4419600" cy="4724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two bases of the codon form strong Watson-Crick base pairs with the anticodon</a:t>
                </a:r>
              </a:p>
              <a:p>
                <a:pPr lvl="1"/>
                <a:r>
                  <a:rPr lang="en-US" sz="2400" dirty="0">
                    <a:latin typeface="Arial" panose="020B0604020202020204" pitchFamily="34" charset="0"/>
                    <a:cs typeface="Arial" panose="020B0604020202020204" pitchFamily="34" charset="0"/>
                  </a:rPr>
                  <a:t>confers most of the coding specificity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first base of the anticodon (read in the 5′</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3′ direction) determines the number of codons recognized by the tRNA</a:t>
                </a:r>
              </a:p>
              <a:p>
                <a:pPr lvl="1"/>
                <a:endParaRPr lang="en-US" sz="20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04800" y="1600200"/>
                <a:ext cx="4419600" cy="4724400"/>
              </a:xfrm>
              <a:prstGeom prst="rect">
                <a:avLst/>
              </a:prstGeom>
              <a:blipFill>
                <a:blip r:embed="rId3"/>
                <a:stretch>
                  <a:fillRect l="-828" t="-1032" r="-3310" b="-24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2" name="Picture 1" descr="The table shows three figures that illustrate bonding between an anticodon and codon when one, two, and three codons are recognized. 1. One codon recognized. A top row is labeled anti codon and a bottom row is labeled codon. On the left, the anticodon row contains (3 prime) X bonded to Y bonded to bolded A end bold (5 prime). Beneath, the codon row shows (5 prime) X prime bonded to Y prime bonded to bolded U end bold (3 prime). Three short blue horizontal lines connect X with X prime, Y with Y prime, and A with U. A gray rectangle encloses the right-hand A and U and the region between them. To the right, a similar pair is shown. 2. Two codons recognized. A top row is labeled anti codon and a bottom row is labeled codon. On the left, the anticodon row contains (3 prime) X bonded to Y bonded to bolded U end bold (5 prime). Beneath, the codon row shows (5 prime) X prime bonded to Y prime bonded to bolded A above G end bold (3 prime). A is shown above G to indicate that either base can fill the position. Three short blue horizontal lines connect X with X prime, Y with Y prime, and A with U. A gray rectangle encloses the U above, A above G below, and the region between them. To the right, a similar pair is shown except that the right-hand base of the anticodon is bolded G end bold and the right-hand base of the codon is bolded C above U end bold, indicating that C or U can fill the position. 3. Three codons recognized. A top row is labeled anti codon and a bottom row is labeled codon. The anticodon row contains (3 prime) X bonded to Y bonded to bolded I end bold (5 prime). Beneath, the codon row shows (5 prime) X prime bonded to Y prime bonded to bolded A above U above C end bold (3 prime). A is shown above U and above C to indicate that any of these bases can fill the position. Three short blue horizontal lines connect X with X prime, Y with Y prime, and A with U. A gray rectangle encloses the I above, A above U above C below, and the region between them.">
            <a:extLst>
              <a:ext uri="{FF2B5EF4-FFF2-40B4-BE49-F238E27FC236}">
                <a16:creationId xmlns:a16="http://schemas.microsoft.com/office/drawing/2014/main" id="{2DD1BFDD-0F4B-8A46-BE13-F250B0ABE9B8}"/>
              </a:ext>
            </a:extLst>
          </p:cNvPr>
          <p:cNvPicPr>
            <a:picLocks noChangeAspect="1"/>
          </p:cNvPicPr>
          <p:nvPr/>
        </p:nvPicPr>
        <p:blipFill>
          <a:blip r:embed="rId4"/>
          <a:stretch>
            <a:fillRect/>
          </a:stretch>
        </p:blipFill>
        <p:spPr>
          <a:xfrm>
            <a:off x="4876800" y="1981200"/>
            <a:ext cx="4018437" cy="3756025"/>
          </a:xfrm>
          <a:prstGeom prst="rect">
            <a:avLst/>
          </a:prstGeom>
        </p:spPr>
      </p:pic>
    </p:spTree>
    <p:extLst>
      <p:ext uri="{BB962C8B-B14F-4D97-AF65-F5344CB8AC3E}">
        <p14:creationId xmlns:p14="http://schemas.microsoft.com/office/powerpoint/2010/main" val="2483203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4F28-ACCC-4E68-8CDB-3EA4E80E02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Relationships of the Wobble Hypothesis</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an amino acid is specified by several different codons, the codons that differ in either of the first two bases require different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least 32 tRNAs are required to translate all 61 codons (31 to encode the amino acids, 1 for initiation)</a:t>
            </a:r>
          </a:p>
          <a:p>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481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768C-68C4-43FC-980E-7D64EBDDAD9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Genetic Code Is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Mutation-Resistant</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missense mutations </a:t>
            </a:r>
            <a:r>
              <a:rPr lang="en-US" sz="2400" dirty="0">
                <a:latin typeface="Arial" panose="020B0604020202020204" pitchFamily="34" charset="0"/>
                <a:cs typeface="Arial" panose="020B0604020202020204" pitchFamily="34" charset="0"/>
              </a:rPr>
              <a:t>= mutations in which a single new base pair replaces another</a:t>
            </a:r>
          </a:p>
          <a:p>
            <a:pPr lvl="1"/>
            <a:r>
              <a:rPr lang="en-US" sz="2400" dirty="0">
                <a:latin typeface="Arial" panose="020B0604020202020204" pitchFamily="34" charset="0"/>
                <a:cs typeface="Arial" panose="020B0604020202020204" pitchFamily="34" charset="0"/>
              </a:rPr>
              <a:t>most common type of mutation</a:t>
            </a:r>
          </a:p>
          <a:p>
            <a:pPr lvl="1"/>
            <a:r>
              <a:rPr lang="en-US" sz="2400" dirty="0">
                <a:latin typeface="Arial" panose="020B0604020202020204" pitchFamily="34" charset="0"/>
                <a:cs typeface="Arial" panose="020B0604020202020204" pitchFamily="34" charset="0"/>
              </a:rPr>
              <a:t>in the third position of the codon, single base substitutions change the amino acid ~25% of the time</a:t>
            </a:r>
          </a:p>
          <a:p>
            <a:pPr lvl="1"/>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silent mutations </a:t>
            </a:r>
            <a:r>
              <a:rPr lang="en-US" sz="2400" dirty="0">
                <a:latin typeface="Arial" panose="020B0604020202020204" pitchFamily="34" charset="0"/>
                <a:cs typeface="Arial" panose="020B0604020202020204" pitchFamily="34" charset="0"/>
              </a:rPr>
              <a:t>= mutations in which the nucleotide is different but the encoded amino acid stays the same</a:t>
            </a:r>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8054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710D-D2AA-4B2E-96A5-815429449A2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Transition Mutations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transition mutation </a:t>
            </a:r>
            <a:r>
              <a:rPr lang="en-US" sz="2400" dirty="0">
                <a:latin typeface="Arial" panose="020B0604020202020204" pitchFamily="34" charset="0"/>
                <a:cs typeface="Arial" panose="020B0604020202020204" pitchFamily="34" charset="0"/>
              </a:rPr>
              <a:t>= a missense mutation in which a a purine is replaced by a purine, or a pyrimidine by a pyrimidine </a:t>
            </a:r>
          </a:p>
          <a:p>
            <a:pPr lvl="1"/>
            <a:r>
              <a:rPr lang="en-US" sz="2400" dirty="0">
                <a:latin typeface="Arial" panose="020B0604020202020204" pitchFamily="34" charset="0"/>
                <a:cs typeface="Arial" panose="020B0604020202020204" pitchFamily="34" charset="0"/>
              </a:rPr>
              <a:t>all three codon positions have some resistance to these mutations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mutation in the first base of a codon usually produces a conservative substitution</a:t>
            </a:r>
          </a:p>
          <a:p>
            <a:pPr lvl="1"/>
            <a:r>
              <a:rPr lang="en-US" altLang="en-US" sz="2400" dirty="0">
                <a:latin typeface="Arial" panose="020B0604020202020204" pitchFamily="34" charset="0"/>
                <a:cs typeface="Arial" panose="020B0604020202020204" pitchFamily="34" charset="0"/>
              </a:rPr>
              <a:t>for example, changing GUU (Val) to AUU (Ile) substitutes one hydrophobic amino acid for another</a:t>
            </a:r>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944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BB69-89E8-43B7-8C7A-8A79FF4295B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Translational Frameshifting Affects How the Code Is Read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1"/>
            <a:ext cx="8496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translational frameshifting </a:t>
            </a:r>
            <a:r>
              <a:rPr lang="en-US" sz="2400" dirty="0">
                <a:latin typeface="Arial" panose="020B0604020202020204" pitchFamily="34" charset="0"/>
                <a:cs typeface="Arial" panose="020B0604020202020204" pitchFamily="34" charset="0"/>
              </a:rPr>
              <a:t>= “hiccupping” of ribosomes at a certain point in the translation to change the reading frame </a:t>
            </a:r>
          </a:p>
          <a:p>
            <a:pPr lvl="1"/>
            <a:r>
              <a:rPr lang="en-US" sz="2400" dirty="0">
                <a:latin typeface="Arial" panose="020B0604020202020204" pitchFamily="34" charset="0"/>
                <a:cs typeface="Arial" panose="020B0604020202020204" pitchFamily="34" charset="0"/>
              </a:rPr>
              <a:t>allows 2+ related but distinct proteins to be produced from a single transcript</a:t>
            </a:r>
          </a:p>
          <a:p>
            <a:pPr lvl="1"/>
            <a:r>
              <a:rPr lang="en-US" sz="2400" dirty="0">
                <a:latin typeface="Arial" panose="020B0604020202020204" pitchFamily="34" charset="0"/>
                <a:cs typeface="Arial" panose="020B0604020202020204" pitchFamily="34" charset="0"/>
              </a:rPr>
              <a:t>occurs during translation for the overlapping </a:t>
            </a:r>
            <a:r>
              <a:rPr lang="en-US" sz="2400" i="1" dirty="0">
                <a:latin typeface="Arial" panose="020B0604020202020204" pitchFamily="34" charset="0"/>
                <a:cs typeface="Arial" panose="020B0604020202020204" pitchFamily="34" charset="0"/>
              </a:rPr>
              <a:t>gag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pol </a:t>
            </a:r>
            <a:r>
              <a:rPr lang="en-US" sz="2400" dirty="0">
                <a:latin typeface="Arial" panose="020B0604020202020204" pitchFamily="34" charset="0"/>
                <a:cs typeface="Arial" panose="020B0604020202020204" pitchFamily="34" charset="0"/>
              </a:rPr>
              <a:t>genes of the retrovirus Rous sarcoma virus</a:t>
            </a:r>
          </a:p>
          <a:p>
            <a:endParaRPr lang="en-US" b="1" dirty="0"/>
          </a:p>
          <a:p>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portion is labeled italicized g a g end italics reading frame. A top horizontal strand begins at 5 prime, then there are three dashes followed by eight gray boxes. These boxes read C U A, G G G, C U C, C G C, U U G, A C A, A A U, and U U A. To the right of the eighth box, there is a light red box containing U A G. To its right, bases are shown outside of boxes. These are G G A G G G C C A followed by three dashes and then 3 prime. Amino acids are shown above the gray boxes following three dashes as follows: L e u, G l y, L e u, A r g, L e u, T h r, A s n, and L e u. The red box containing U A G is beneath the word stop. The bottom portion is labeled blue highlighted italicized p o l end italics reading frame. It begins with three dashes and then with the same sequence as above but not in boxes. From left to right, this is C U A G G G C U C C G C U U G A C A A A U U U. A blue box begins with the next base, A, which is the final base in the gray box labeled L e u above. There are four blue boxes. From left to right, these are A U A, G G G, A G G, and G C C followed by A outside of a box and three dashes to the right. From left to right, the blue boxes are labeled as I l e, G l y, A r g, and A l a followed by three dashes.">
            <a:extLst>
              <a:ext uri="{FF2B5EF4-FFF2-40B4-BE49-F238E27FC236}">
                <a16:creationId xmlns:a16="http://schemas.microsoft.com/office/drawing/2014/main" id="{30E6F989-09E7-2040-A496-3CA58CF175E3}"/>
              </a:ext>
            </a:extLst>
          </p:cNvPr>
          <p:cNvPicPr>
            <a:picLocks noChangeAspect="1"/>
          </p:cNvPicPr>
          <p:nvPr/>
        </p:nvPicPr>
        <p:blipFill>
          <a:blip r:embed="rId3"/>
          <a:stretch>
            <a:fillRect/>
          </a:stretch>
        </p:blipFill>
        <p:spPr>
          <a:xfrm>
            <a:off x="952500" y="4873558"/>
            <a:ext cx="7239000" cy="1257300"/>
          </a:xfrm>
          <a:prstGeom prst="rect">
            <a:avLst/>
          </a:prstGeom>
        </p:spPr>
      </p:pic>
    </p:spTree>
    <p:extLst>
      <p:ext uri="{BB962C8B-B14F-4D97-AF65-F5344CB8AC3E}">
        <p14:creationId xmlns:p14="http://schemas.microsoft.com/office/powerpoint/2010/main" val="3937749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38A2-FA99-4C72-B63B-5E6781BFDAD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Synthesis</a:t>
            </a:r>
            <a:endParaRPr lang="en-AU" dirty="0"/>
          </a:p>
        </p:txBody>
      </p:sp>
    </p:spTree>
    <p:extLst>
      <p:ext uri="{BB962C8B-B14F-4D97-AF65-F5344CB8AC3E}">
        <p14:creationId xmlns:p14="http://schemas.microsoft.com/office/powerpoint/2010/main" val="4018766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9DCB-6B6F-4DA1-A94B-23A4A1BC29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An Overview of the Five Stages of Protein Synthesis</a:t>
            </a:r>
            <a:endParaRPr lang="en-AU" dirty="0"/>
          </a:p>
        </p:txBody>
      </p:sp>
      <p:pic>
        <p:nvPicPr>
          <p:cNvPr id="4" name="Picture 3" descr="A t R N A is shown as a green coiled structure that is vertical to a thicker top part that extends to a purple upper right tip and that has a half-circle yellow base with the flat side facing down. Step 1: Activation of amino acids: the t R N A is aminoacylated. An arrow points right accompanied by a curved line showing the addition of a blue sphere. This yields a similar t R N A with a blue sphere attached to the purple tip at the upper right. It is adjacent to a roughly rectangular orange structure that is wider at the top than at the bottom with rounded edges. An arrow shows that these join a cycle of reactions by meeting an arrow from m R N A at just before the nine o’clock position that runs to the eleven o’clock position. The m R N A is green with a dark green bar near the left labeled start and a red bar near the right labeled stop. This reaction yields a structure in which the green R N A strand has its 5 prime end at the lower left of the orange structure, curves up, runs horizontally, and then bends down again to exit at the lower right to run horizontally to its 3 prime end just past the red piece. The green piece is at the top horizontal piece within the orange structure directly beneath the yellow base of aminoacyl-t R N A. The t R N A extends above the orange structure. Step 2: Initiation: the m R N A and the aminoacylated t R N A bind to the small ribosomal subunit. The large subunit then binds. An arrow points right to the two o’clock position and is joined by a curve line showing the addition of a large yellow half-circle. This produces a similar structure in which the yellow piece is on top of the orange piece with the t R N A extending into the yellow structure. An arrow points from this structure to the four o’clock position accompanied by a curved line showing the addition of another aminoacyl-t R N A. This yields a similar structure in which there is a second t R N A just to the right of the first t R N A. The blue spheres of the two t R N A s are touching. An arrow points right from this position to the six o’clock position. Step 3: Elongation: successive cycles of aminoacyl-t R N A binding and peptide bond formation occur until the ribosome reaches a stop codon. This yields a similar structure in which most of the green R N A is outside of the ribosome, forming a long horizontal piece with a green bar at its left side. This R N A curves up and runs almost horizontally across the orange piece of the ribosome, then curves down slightly. A t R N A is bound just to the left of the red piece of this R N A. A long strand of blue spheres extends up from the purple tip of the t R N A. An arrow points from this position back to the original m R N A at just before the nine o’clock position accompanied by a branched arrow showing the departure of the two halves of the ribosome. A wavy chain of blue spheres is below. Step 4: Termination: translation stops when a stop codon is encountered. The m R N A and protein dissociate, and the ribosomal subunits are recycled. An arrow points down from the chain of blue spheres to show the same spheres arranged into a spherical structure. Step 5: Protein folding and posttranslational processing. An arrow points down accompanied by a curved line showing the addition of two light red spheres. This yields a similar structure with two light red spheres attached. All data are approximate.">
            <a:extLst>
              <a:ext uri="{FF2B5EF4-FFF2-40B4-BE49-F238E27FC236}">
                <a16:creationId xmlns:a16="http://schemas.microsoft.com/office/drawing/2014/main" id="{A3048DF1-0D3C-4F4C-A150-2787E2C4D5CC}"/>
              </a:ext>
            </a:extLst>
          </p:cNvPr>
          <p:cNvPicPr>
            <a:picLocks noChangeAspect="1"/>
          </p:cNvPicPr>
          <p:nvPr/>
        </p:nvPicPr>
        <p:blipFill>
          <a:blip r:embed="rId3"/>
          <a:stretch>
            <a:fillRect/>
          </a:stretch>
        </p:blipFill>
        <p:spPr>
          <a:xfrm>
            <a:off x="1035050" y="1447800"/>
            <a:ext cx="7073900" cy="5014926"/>
          </a:xfrm>
          <a:prstGeom prst="rect">
            <a:avLst/>
          </a:prstGeom>
        </p:spPr>
      </p:pic>
    </p:spTree>
    <p:extLst>
      <p:ext uri="{BB962C8B-B14F-4D97-AF65-F5344CB8AC3E}">
        <p14:creationId xmlns:p14="http://schemas.microsoft.com/office/powerpoint/2010/main" val="505360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44B9-661F-422F-9156-AFBF591598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Components Required for Protein Synthesis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3" name="TextBox 2">
            <a:extLst>
              <a:ext uri="{FF2B5EF4-FFF2-40B4-BE49-F238E27FC236}">
                <a16:creationId xmlns:a16="http://schemas.microsoft.com/office/drawing/2014/main" id="{D334E904-DA97-4FFB-B65C-4B8589183B61}"/>
              </a:ext>
            </a:extLst>
          </p:cNvPr>
          <p:cNvSpPr txBox="1"/>
          <p:nvPr/>
        </p:nvSpPr>
        <p:spPr>
          <a:xfrm>
            <a:off x="381000" y="1487269"/>
            <a:ext cx="8382000" cy="646331"/>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27-5 Components Required for the Five Major Stages of Protein Synthesis in </a:t>
            </a:r>
            <a:r>
              <a:rPr lang="en-US" sz="1800" b="1" i="1" dirty="0">
                <a:solidFill>
                  <a:schemeClr val="bg1"/>
                </a:solidFill>
              </a:rPr>
              <a:t>E.coli</a:t>
            </a:r>
            <a:endParaRPr lang="en-US" sz="1800" b="1" dirty="0">
              <a:solidFill>
                <a:schemeClr val="bg1"/>
              </a:solidFill>
            </a:endParaRPr>
          </a:p>
        </p:txBody>
      </p:sp>
      <p:graphicFrame>
        <p:nvGraphicFramePr>
          <p:cNvPr id="4" name="Table Placeholder 3">
            <a:extLst>
              <a:ext uri="{FF2B5EF4-FFF2-40B4-BE49-F238E27FC236}">
                <a16:creationId xmlns:a16="http://schemas.microsoft.com/office/drawing/2014/main" id="{E96A4D03-0FBD-49F3-8960-7C0ADCC1CA84}"/>
              </a:ext>
            </a:extLst>
          </p:cNvPr>
          <p:cNvGraphicFramePr>
            <a:graphicFrameLocks/>
          </p:cNvGraphicFramePr>
          <p:nvPr>
            <p:extLst>
              <p:ext uri="{D42A27DB-BD31-4B8C-83A1-F6EECF244321}">
                <p14:modId xmlns:p14="http://schemas.microsoft.com/office/powerpoint/2010/main" val="642356149"/>
              </p:ext>
            </p:extLst>
          </p:nvPr>
        </p:nvGraphicFramePr>
        <p:xfrm>
          <a:off x="381000" y="2133600"/>
          <a:ext cx="8382000" cy="4601336"/>
        </p:xfrm>
        <a:graphic>
          <a:graphicData uri="http://schemas.openxmlformats.org/drawingml/2006/table">
            <a:tbl>
              <a:tblPr firstRow="1" firstCol="1" bandRow="1">
                <a:tableStyleId>{5940675A-B579-460E-94D1-54222C63F5DA}</a:tableStyleId>
              </a:tblPr>
              <a:tblGrid>
                <a:gridCol w="2895600">
                  <a:extLst>
                    <a:ext uri="{9D8B030D-6E8A-4147-A177-3AD203B41FA5}">
                      <a16:colId xmlns:a16="http://schemas.microsoft.com/office/drawing/2014/main" val="2125854599"/>
                    </a:ext>
                  </a:extLst>
                </a:gridCol>
                <a:gridCol w="3065462">
                  <a:extLst>
                    <a:ext uri="{9D8B030D-6E8A-4147-A177-3AD203B41FA5}">
                      <a16:colId xmlns:a16="http://schemas.microsoft.com/office/drawing/2014/main" val="674596924"/>
                    </a:ext>
                  </a:extLst>
                </a:gridCol>
                <a:gridCol w="2420938">
                  <a:extLst>
                    <a:ext uri="{9D8B030D-6E8A-4147-A177-3AD203B41FA5}">
                      <a16:colId xmlns:a16="http://schemas.microsoft.com/office/drawing/2014/main" val="928174463"/>
                    </a:ext>
                  </a:extLst>
                </a:gridCol>
              </a:tblGrid>
              <a:tr h="225017">
                <a:tc>
                  <a:txBody>
                    <a:bodyPr/>
                    <a:lstStyle/>
                    <a:p>
                      <a:pPr marL="0" marR="0">
                        <a:lnSpc>
                          <a:spcPct val="107000"/>
                        </a:lnSpc>
                        <a:spcBef>
                          <a:spcPts val="0"/>
                        </a:spcBef>
                        <a:spcAft>
                          <a:spcPts val="0"/>
                        </a:spcAft>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Stage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Essential 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Essential 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302803968"/>
                  </a:ext>
                </a:extLst>
              </a:tr>
              <a:tr h="492722">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 Activation of amino acids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20 amino acids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20 aminoacyl-</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synthases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32 or more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ATP</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839469">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 Initiation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mRNA</a:t>
                      </a:r>
                    </a:p>
                    <a:p>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Formylmethionyl</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200" b="0" i="0" u="none" strike="noStrike" kern="1200" baseline="30000" dirty="0" err="1">
                          <a:solidFill>
                            <a:schemeClr val="tx1"/>
                          </a:solidFill>
                          <a:latin typeface="Arial" panose="020B0604020202020204" pitchFamily="34" charset="0"/>
                          <a:ea typeface="+mn-ea"/>
                          <a:cs typeface="Arial" panose="020B0604020202020204" pitchFamily="34" charset="0"/>
                        </a:rPr>
                        <a:t>fMet</a:t>
                      </a:r>
                      <a:endParaRPr lang="en-US" sz="1200" b="0" i="0" u="none" strike="noStrike" kern="1200" baseline="3000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Initiation codon in mRNA (AUG)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30S ribosomal subunit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50S ribosomal subunit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Initiation factors (IF1, IF2, IF3)</a:t>
                      </a:r>
                    </a:p>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GTP</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97107111"/>
                  </a:ext>
                </a:extLst>
              </a:tr>
              <a:tr h="720053">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 Elongation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Functional 70S ribosomes (initiation complex)</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Aminoacyl-</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tRNAs</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specified by codons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Elongation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factors</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-Tu,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EF-Ts</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-G)</a:t>
                      </a:r>
                    </a:p>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GTP</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74685516"/>
                  </a:ext>
                </a:extLst>
              </a:tr>
              <a:tr h="415089">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4. Termination and ribosome recycling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Termination codon in mRNA</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Release factors (RF1, RF2, RF3,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RRF</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13692602"/>
                  </a:ext>
                </a:extLst>
              </a:tr>
              <a:tr h="72005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5. Folding and posttranslational processing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Chaperones and folding enzymes (PPI, PDI); specific enzymes, cofactors, and other components for removal of initiating residues and signal sequences, additional proteolytic processing, modification of terminal residues, and attachment of acetyl, phosphoryl, methyl, carboxyl, carbohydrate, or prosthetic groups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08178566"/>
                  </a:ext>
                </a:extLst>
              </a:tr>
            </a:tbl>
          </a:graphicData>
        </a:graphic>
      </p:graphicFrame>
    </p:spTree>
    <p:extLst>
      <p:ext uri="{BB962C8B-B14F-4D97-AF65-F5344CB8AC3E}">
        <p14:creationId xmlns:p14="http://schemas.microsoft.com/office/powerpoint/2010/main" val="654873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9542-44CA-423B-B089-C49A7E109B1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Ribosome Is a Complex Supramolecular Machine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447801"/>
            <a:ext cx="8496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 contains 15,000+ ribosomes</a:t>
            </a:r>
          </a:p>
          <a:p>
            <a:pPr lvl="1"/>
            <a:r>
              <a:rPr lang="en-US" sz="2400" dirty="0">
                <a:latin typeface="Arial" panose="020B0604020202020204" pitchFamily="34" charset="0"/>
                <a:cs typeface="Arial" panose="020B0604020202020204" pitchFamily="34" charset="0"/>
              </a:rPr>
              <a:t>~25% of the dry weight of bacteria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bacterial ribosomes:</a:t>
            </a:r>
          </a:p>
          <a:p>
            <a:pPr lvl="1"/>
            <a:r>
              <a:rPr lang="en-US" sz="2400" dirty="0">
                <a:latin typeface="Arial" panose="020B0604020202020204" pitchFamily="34" charset="0"/>
                <a:cs typeface="Arial" panose="020B0604020202020204" pitchFamily="34" charset="0"/>
              </a:rPr>
              <a:t>contain ~65% rRNA (forms the core and catalyzes peptide bond formation) and ~35% protein</a:t>
            </a:r>
          </a:p>
          <a:p>
            <a:pPr lvl="1"/>
            <a:r>
              <a:rPr lang="en-US" sz="2400" dirty="0">
                <a:latin typeface="Arial" panose="020B0604020202020204" pitchFamily="34" charset="0"/>
                <a:cs typeface="Arial" panose="020B0604020202020204" pitchFamily="34" charset="0"/>
              </a:rPr>
              <a:t>have two unequal subunits (30S and 50S)</a:t>
            </a:r>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8AC4B71D-0081-4DD1-BAC3-30944FCCEAE7}"/>
              </a:ext>
            </a:extLst>
          </p:cNvPr>
          <p:cNvSpPr txBox="1"/>
          <p:nvPr/>
        </p:nvSpPr>
        <p:spPr>
          <a:xfrm>
            <a:off x="800100" y="4572000"/>
            <a:ext cx="75438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27-6 RNA and Protein Components of the </a:t>
            </a:r>
            <a:r>
              <a:rPr lang="en-US" sz="2000" b="1" i="1" dirty="0">
                <a:solidFill>
                  <a:schemeClr val="bg1"/>
                </a:solidFill>
              </a:rPr>
              <a:t>E.coli</a:t>
            </a:r>
            <a:r>
              <a:rPr lang="en-US" sz="2000" b="1" dirty="0">
                <a:solidFill>
                  <a:schemeClr val="bg1"/>
                </a:solidFill>
              </a:rPr>
              <a:t> Ribosome</a:t>
            </a:r>
          </a:p>
        </p:txBody>
      </p:sp>
      <p:graphicFrame>
        <p:nvGraphicFramePr>
          <p:cNvPr id="5" name="Table Placeholder 2">
            <a:extLst>
              <a:ext uri="{FF2B5EF4-FFF2-40B4-BE49-F238E27FC236}">
                <a16:creationId xmlns:a16="http://schemas.microsoft.com/office/drawing/2014/main" id="{42B36425-6EE4-4F79-8EEB-B133F244B8D2}"/>
              </a:ext>
            </a:extLst>
          </p:cNvPr>
          <p:cNvGraphicFramePr>
            <a:graphicFrameLocks/>
          </p:cNvGraphicFramePr>
          <p:nvPr>
            <p:extLst>
              <p:ext uri="{D42A27DB-BD31-4B8C-83A1-F6EECF244321}">
                <p14:modId xmlns:p14="http://schemas.microsoft.com/office/powerpoint/2010/main" val="1820821149"/>
              </p:ext>
            </p:extLst>
          </p:nvPr>
        </p:nvGraphicFramePr>
        <p:xfrm>
          <a:off x="800100" y="4953000"/>
          <a:ext cx="7543800" cy="1839850"/>
        </p:xfrm>
        <a:graphic>
          <a:graphicData uri="http://schemas.openxmlformats.org/drawingml/2006/table">
            <a:tbl>
              <a:tblPr firstRow="1" firstCol="1" bandRow="1">
                <a:tableStyleId>{5940675A-B579-460E-94D1-54222C63F5DA}</a:tableStyleId>
              </a:tblPr>
              <a:tblGrid>
                <a:gridCol w="1508760">
                  <a:extLst>
                    <a:ext uri="{9D8B030D-6E8A-4147-A177-3AD203B41FA5}">
                      <a16:colId xmlns:a16="http://schemas.microsoft.com/office/drawing/2014/main" val="96781239"/>
                    </a:ext>
                  </a:extLst>
                </a:gridCol>
                <a:gridCol w="1508760">
                  <a:extLst>
                    <a:ext uri="{9D8B030D-6E8A-4147-A177-3AD203B41FA5}">
                      <a16:colId xmlns:a16="http://schemas.microsoft.com/office/drawing/2014/main" val="1646659438"/>
                    </a:ext>
                  </a:extLst>
                </a:gridCol>
                <a:gridCol w="1508760">
                  <a:extLst>
                    <a:ext uri="{9D8B030D-6E8A-4147-A177-3AD203B41FA5}">
                      <a16:colId xmlns:a16="http://schemas.microsoft.com/office/drawing/2014/main" val="3641694879"/>
                    </a:ext>
                  </a:extLst>
                </a:gridCol>
                <a:gridCol w="1508760">
                  <a:extLst>
                    <a:ext uri="{9D8B030D-6E8A-4147-A177-3AD203B41FA5}">
                      <a16:colId xmlns:a16="http://schemas.microsoft.com/office/drawing/2014/main" val="1740410291"/>
                    </a:ext>
                  </a:extLst>
                </a:gridCol>
                <a:gridCol w="1508760">
                  <a:extLst>
                    <a:ext uri="{9D8B030D-6E8A-4147-A177-3AD203B41FA5}">
                      <a16:colId xmlns:a16="http://schemas.microsoft.com/office/drawing/2014/main" val="2927234253"/>
                    </a:ext>
                  </a:extLst>
                </a:gridCol>
              </a:tblGrid>
              <a:tr h="510929">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Subunit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of different proteins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Total number of proteins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Protein designations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and type of </a:t>
                      </a:r>
                      <a:r>
                        <a:rPr lang="en-US" sz="1600" b="1" dirty="0" err="1">
                          <a:effectLst/>
                          <a:latin typeface="Arial" panose="020B0604020202020204" pitchFamily="34" charset="0"/>
                          <a:cs typeface="Arial" panose="020B0604020202020204" pitchFamily="34" charset="0"/>
                        </a:rPr>
                        <a:t>rRNAs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833210137"/>
                  </a:ext>
                </a:extLst>
              </a:tr>
              <a:tr h="19916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30S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S1–S21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 (16S rRNA)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7241621"/>
                  </a:ext>
                </a:extLst>
              </a:tr>
              <a:tr h="35504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50S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L1–L36</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 (5S and 23S rRNAs)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28702481"/>
                  </a:ext>
                </a:extLst>
              </a:tr>
            </a:tbl>
          </a:graphicData>
        </a:graphic>
      </p:graphicFrame>
    </p:spTree>
    <p:extLst>
      <p:ext uri="{BB962C8B-B14F-4D97-AF65-F5344CB8AC3E}">
        <p14:creationId xmlns:p14="http://schemas.microsoft.com/office/powerpoint/2010/main" val="276079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29446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7CF3F-B24A-4ABB-95C3-780F155F42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E106-48AD-4C5A-93FD-79D9ABA49A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Ribosomal Subunits are Identified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Their S Values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 (Svedberg unit) values = sedimentation coefficients that refer to their rate of sedimentation in a centrifuge</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bacterial ribosomes have 30S and 50S subunits</a:t>
            </a:r>
          </a:p>
          <a:p>
            <a:pPr lvl="1"/>
            <a:r>
              <a:rPr lang="en-US" sz="2400" dirty="0">
                <a:latin typeface="Arial" panose="020B0604020202020204" pitchFamily="34" charset="0"/>
                <a:cs typeface="Arial" panose="020B0604020202020204" pitchFamily="34" charset="0"/>
              </a:rPr>
              <a:t>the combined sedimentation coefficient is 70S</a:t>
            </a:r>
          </a:p>
          <a:p>
            <a:endParaRPr lang="en-US" sz="2400" dirty="0"/>
          </a:p>
          <a:p>
            <a:endParaRPr lang="en-US" sz="2400" dirty="0"/>
          </a:p>
        </p:txBody>
      </p:sp>
    </p:spTree>
    <p:extLst>
      <p:ext uri="{BB962C8B-B14F-4D97-AF65-F5344CB8AC3E}">
        <p14:creationId xmlns:p14="http://schemas.microsoft.com/office/powerpoint/2010/main" val="2667290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0DA0-DEAA-47A8-A10B-71A68E7E4A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Ribosomal Structure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2590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ribosomes have a similar structure to bacterial ribosomes with somewhat increased complexity</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p:txBody>
      </p:sp>
      <p:pic>
        <p:nvPicPr>
          <p:cNvPr id="3" name="Picture 2" descr="Part b shows a structure with two major pieces, a pink top piece and a purple bottom piece. The top piece is almost spherical and has both solid R N A and strands of protein. The bottom half is relatively horizontal and wider on the right with no curve upward. The structure still has an opening on the left and a wider opening deeper inside labeled cleft.">
            <a:extLst>
              <a:ext uri="{FF2B5EF4-FFF2-40B4-BE49-F238E27FC236}">
                <a16:creationId xmlns:a16="http://schemas.microsoft.com/office/drawing/2014/main" id="{1907D4EF-E8D5-A547-B9EC-C328497CB635}"/>
              </a:ext>
            </a:extLst>
          </p:cNvPr>
          <p:cNvPicPr>
            <a:picLocks noChangeAspect="1"/>
          </p:cNvPicPr>
          <p:nvPr/>
        </p:nvPicPr>
        <p:blipFill>
          <a:blip r:embed="rId3"/>
          <a:stretch>
            <a:fillRect/>
          </a:stretch>
        </p:blipFill>
        <p:spPr>
          <a:xfrm>
            <a:off x="3276600" y="1524000"/>
            <a:ext cx="4939209" cy="4621213"/>
          </a:xfrm>
          <a:prstGeom prst="rect">
            <a:avLst/>
          </a:prstGeom>
        </p:spPr>
      </p:pic>
    </p:spTree>
    <p:extLst>
      <p:ext uri="{BB962C8B-B14F-4D97-AF65-F5344CB8AC3E}">
        <p14:creationId xmlns:p14="http://schemas.microsoft.com/office/powerpoint/2010/main" val="4143298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065A-0E56-4BDA-B31F-BAC84725E6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Conservation of Secondary Structure in Small Subunit rRNAs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73008"/>
            <a:ext cx="2133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folding patterns of rRNAs are highly conserved in all organisms</a:t>
            </a:r>
          </a:p>
          <a:p>
            <a:endParaRPr lang="en-US" sz="2400" dirty="0"/>
          </a:p>
          <a:p>
            <a:pPr marL="50800" indent="0">
              <a:buNone/>
            </a:pPr>
            <a:endParaRPr lang="en-US" sz="2400" dirty="0"/>
          </a:p>
          <a:p>
            <a:endParaRPr lang="en-US" sz="2400" dirty="0"/>
          </a:p>
        </p:txBody>
      </p:sp>
      <p:pic>
        <p:nvPicPr>
          <p:cNvPr id="3" name="Picture 2" descr="Three structures are shown that all consist of complex structures consisting of pieces of double stranded D N A interspersed with loops and open regions. Most of the structures are green. However, all of the structures have a purple piece at the lower right that varies slightly in shape. This purple structure has a somewhat triangular opening with a protrusion to the right. In bacteria and eukaryotes, there is a longer protrusion to the left than in archaea. The purple structure is larger and more open in eukaryotes with more complex structures around its sides. All of the structures have a yellow piece that extends to the left near the upper left, but this structure is horizontal in bacteria and archaea and rounded in eukaryotes. There is a red piece near the top upper right that is slightly narrower in eukaryotes than in archaea, but similar in shape in both. In bacteria, this piece branches at its left side. The majority of all three structures are green and very similar.">
            <a:extLst>
              <a:ext uri="{FF2B5EF4-FFF2-40B4-BE49-F238E27FC236}">
                <a16:creationId xmlns:a16="http://schemas.microsoft.com/office/drawing/2014/main" id="{06E76E3C-E010-0641-9903-FC70D7E22645}"/>
              </a:ext>
            </a:extLst>
          </p:cNvPr>
          <p:cNvPicPr>
            <a:picLocks noChangeAspect="1"/>
          </p:cNvPicPr>
          <p:nvPr/>
        </p:nvPicPr>
        <p:blipFill>
          <a:blip r:embed="rId3"/>
          <a:stretch>
            <a:fillRect/>
          </a:stretch>
        </p:blipFill>
        <p:spPr>
          <a:xfrm>
            <a:off x="2895600" y="1620878"/>
            <a:ext cx="5715000" cy="4834933"/>
          </a:xfrm>
          <a:prstGeom prst="rect">
            <a:avLst/>
          </a:prstGeom>
        </p:spPr>
      </p:pic>
    </p:spTree>
    <p:extLst>
      <p:ext uri="{BB962C8B-B14F-4D97-AF65-F5344CB8AC3E}">
        <p14:creationId xmlns:p14="http://schemas.microsoft.com/office/powerpoint/2010/main" val="777680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60FA-F81A-48DB-9323-99AB237CA9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Summary of Eukaryotic Ribosomes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293085"/>
            <a:ext cx="4572000" cy="528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overall very similar to bacterial ribosomes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ribosomes: </a:t>
            </a:r>
          </a:p>
          <a:p>
            <a:pPr lvl="1"/>
            <a:r>
              <a:rPr lang="en-US" sz="2400" dirty="0">
                <a:latin typeface="Arial" panose="020B0604020202020204" pitchFamily="34" charset="0"/>
                <a:cs typeface="Arial" panose="020B0604020202020204" pitchFamily="34" charset="0"/>
              </a:rPr>
              <a:t>are larger (~80S) and more complex than bacterial ribosomes </a:t>
            </a:r>
          </a:p>
          <a:p>
            <a:pPr lvl="1"/>
            <a:r>
              <a:rPr lang="en-US" sz="2400" dirty="0">
                <a:latin typeface="Arial" panose="020B0604020202020204" pitchFamily="34" charset="0"/>
                <a:cs typeface="Arial" panose="020B0604020202020204" pitchFamily="34" charset="0"/>
              </a:rPr>
              <a:t>have two subunits (60S and 40S on average)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chloroplasts and mitochondria have simpler ribosomes than bacteria</a:t>
            </a:r>
          </a:p>
          <a:p>
            <a:endParaRPr lang="en-US" sz="2400" dirty="0"/>
          </a:p>
        </p:txBody>
      </p:sp>
      <p:pic>
        <p:nvPicPr>
          <p:cNvPr id="4" name="Picture 3" descr="The bacterial ribosome is shown on the left and the eukaryotic ribosome is shown on the right. The bacterial ribosome is labeled 70 S, M lowercase r end lowercase 2.7 x 10 superscript 6 end superscript. A large yellow half-circle is shown with its flattened bottom against an orange piece that resembles a rectangle with rounded edges that is wider at its top than at its bottom. Arrows point down from each half. The arrow pointing down from the orange half points to the orange half by itself, which is labeled 30 S. Accompanying text reads, M lowercase r end lowercase 0.9 times 10 superscript 6 end superscript, 16 S r R N A (1,650 nucleotides), 21 proteins. The arrow pointing down from the yellow half points to the yellow half by itself, which is labeled 50 S. Accompanying text reads, M lowercase r end lowercase 1.8 times 10 superscript 6 end superscript, 5 S r R N A (120 nucleotides), 23 S r R N A (3,200 nucleotides), 36 proteins. The eukaryotic ribosome is labeled 80 S, M lowercase r end lowercase 4.2 x 10 superscript 6 end superscript. A large pink half-circle is shown with its flattened bottom against a purple piece that resembles a rectangle with rounded edges that is wider at its top than at its bottom. Arrows point down from each half. The arrow pointing down from the pink half points to the pink half by itself, which is labeled 60 S. Accompanying text reads, M lowercase r end lowercase 2.8 times 10 superscript 6 end superscript, 5 S r R N A (120 nucleotides), 28 S r R N A (4,700 nucleotides), 5.8 S r R N A (160 nucleotides), 36 proteins. The arrow pointing down from the purple half points to the purple half by itself, which is labeled 40 S. Accompanying text reads, M lowercase r end lowercase 1.4 times 10 superscript 6 end superscript, 18 S r R N A (1,900 nucleotides), 33 proteins.">
            <a:extLst>
              <a:ext uri="{FF2B5EF4-FFF2-40B4-BE49-F238E27FC236}">
                <a16:creationId xmlns:a16="http://schemas.microsoft.com/office/drawing/2014/main" id="{D4E4B5FB-D70A-EE48-9C0B-D81744CBA28E}"/>
              </a:ext>
            </a:extLst>
          </p:cNvPr>
          <p:cNvPicPr>
            <a:picLocks noChangeAspect="1"/>
          </p:cNvPicPr>
          <p:nvPr/>
        </p:nvPicPr>
        <p:blipFill>
          <a:blip r:embed="rId3"/>
          <a:stretch>
            <a:fillRect/>
          </a:stretch>
        </p:blipFill>
        <p:spPr>
          <a:xfrm>
            <a:off x="5105400" y="1494771"/>
            <a:ext cx="3421789" cy="5087147"/>
          </a:xfrm>
          <a:prstGeom prst="rect">
            <a:avLst/>
          </a:prstGeom>
        </p:spPr>
      </p:pic>
    </p:spTree>
    <p:extLst>
      <p:ext uri="{BB962C8B-B14F-4D97-AF65-F5344CB8AC3E}">
        <p14:creationId xmlns:p14="http://schemas.microsoft.com/office/powerpoint/2010/main" val="1173873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E24F-D6CF-4C33-ADE8-42D0EC2604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Assembly of Ribosomes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799" y="1676400"/>
            <a:ext cx="517058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ribosomes are assembled through a hierarchical incorporation of r-proteins as the rRNAs are synthesized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of pre-rRNAs occurs within large ribonucleoprotein complexes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dozens of proteins and snoRNAs are involved in final maturation of the ribosome</a:t>
            </a:r>
          </a:p>
          <a:p>
            <a:endParaRPr lang="en-US" sz="2400" dirty="0"/>
          </a:p>
          <a:p>
            <a:pPr marL="50800" indent="0">
              <a:buNone/>
            </a:pPr>
            <a:endParaRPr lang="en-US" sz="2400" dirty="0"/>
          </a:p>
          <a:p>
            <a:endParaRPr lang="en-US" sz="2400" dirty="0"/>
          </a:p>
        </p:txBody>
      </p:sp>
      <p:pic>
        <p:nvPicPr>
          <p:cNvPr id="3" name="Picture 2" descr="The process begins in the nucleolus. A blue double-stranded piece of D N A is shown above as two horizontal lines that bend and open as they pass through two separate structures, pol Roman numeral 1 and pol Roman numeral 2. Pol Roman numeral 1 is a purple oval. The D N A bends diagonally down to the right as it separates within Pol Roman numeral 1. An arrow points down to a horizontal series of steps in 35 S r R N A production. Pol Roman numeral 3 is a yellow vertical oval that contains a more symmetrical bubble. An arrow point down from it to 5 S r R N A, shown as a green piece of R N A that has a short horizontal start before running up vertically, forming a small loop, and running back down vertically to end with a short horizontal piece to the right. The two vertical sides are joined by bonds indicated by blue lines. Below and to the left, 35 S r R N A is shown. To the far left, the 5 prime end of a green strand of 35 S r R N A runs horizontally for a very short distance, then runs vertically upward, forms a loop, and runs vertically downward. The upward and downward vertical pieces are joined by blue bonds. The right-hand horizontal piece curves upward to form a circular loop above the word folding. Three linear structures extend from this circle: one on the left, one at the top, and one on the right. The left-hand and right-hand structures are similar. Each has two vertical strands joined by bonds with a loop at the end, but the left-hand one is longer. The piece extending from the top also has two vertical strands, but a loop protrudes from the lower right and a second loop protrudes from the upper right in addition to the loop at the top. A red arrow points downward to the right of this structure. To the right, a horizontal green piece of R N A has a single vertical upward piece with a loop at the top and is joined by a horizontal strand to a more complex vertical piece. This piece has protrusions to the lower right and upper left. Text between the simpler and more complex structures reads, processing. The horizontal piece continues to the right to a similar structure with shorter, more horizontal protrusions above the word modification. This final structure is also shorter than the preceding structure. Arrows point down on the left and right of the structure showing folding. The left-hand structure points to a purple piece that is roughly rectangular with rounded edges and with a bottom that is wider than the top. It has two red spheres attached. Arrows point from red spheres labeled assembly factors in the nucleoplasm to the purple piece with red spheres and to the pink pieces to its right. The purple and pink structures are labeled pre-ribosomal particles. Arrows point down from both the purple and pink structures into the nucleoplasm. Arrows point from this purple structure with red spheres in the nucleoplasm to a cluster of red spheres labeled assembly factors to the upper right from which an arrow points back to the purple and pink pre-ribosomal particles in the nucleolus. The arrow from the purple structure points to a similar structure labeled pre-40 S in the nucleoplasm. A horizontal line beneath representing the nuclear envelope has oval regions bounded by yellow with rounded pieces in between made up of many circles with wavy vertical lines extending down from them and with lines extending up to a horizontal line across the top. Each is curved to fit around the ovals between them. An arrow points down from the pre-40 S purple structure across an oval next to the word export, to a similar structure with no red spheres labeled 40 S in the cytoplasm on the other side of the horizontal line with oval regions. An arrow points from this 40 S purple subunit to a structure with both purple and pink subunits assembled together around a green strand of R N A with a strand of blue spheres extending out from the top of the pink part. This structure is labeled 80 S and the process is labeled translation. The pink pre-ribosomal particles have an arrow pointing from the nucleus into the nucleoplasm, where a pink sphere labeled pre-60 S is shown with two red spheres attached and a crescent-shaped dark pink piece across its upper right. An arrow points down to show a pink sphere with two red spheres attached. An arrow points from this pink sphere to the assembly factors from which arrows point back up to the pre-ribosomal particles. Another arrow points down from this pink sphere through an oval in the horizontal structure below past the word export to a pink sphere with no red spheres in the cytoplasm labeled 60 S. An arrow points from this to the assembled ribosome participating in translation at the lower right. An arrow points up from the 80 S ribosome engaged in translation to an assortment of small purple and pink particles labeled ribosomal proteins beneath an oval in the nuclear membrane. An arrow points from these proteins across an oval in the nuclear envelope next to the word import. The arrow splits and points to both a pink sphere with two red spheres attached in the nucleoplasm and to pink preribosomal particles in the nucleolus. In the nucleoplasm to the right, pol Roman numeral 2 is shown as a rounded structure with an opening in the middle and a protrusion to the upper left. Two blue horizontal lines representing double-stranded D N A run through it. Two arrows point downward. One arrow points down to a green strand with a red bottom tip and a string of 5 A bases at the upper end labeled m R N As. An arrow points down from this through an oval in the nuclear envelope to the functional ribosome at the lower right that is translating an m R N A. The second arrow points to a green structure labeled s n o R N As that has a light green horizontal line with a vertical piece on the left that ends in a loop and a longer vertical piece on the right that has a loop to the right and a loop above. An arrow points up from this to the r R N A undergoing modification in the nucleolus.">
            <a:extLst>
              <a:ext uri="{FF2B5EF4-FFF2-40B4-BE49-F238E27FC236}">
                <a16:creationId xmlns:a16="http://schemas.microsoft.com/office/drawing/2014/main" id="{7B34C94D-B38D-1D4E-826E-C94F6316DE76}"/>
              </a:ext>
            </a:extLst>
          </p:cNvPr>
          <p:cNvPicPr>
            <a:picLocks noChangeAspect="1"/>
          </p:cNvPicPr>
          <p:nvPr/>
        </p:nvPicPr>
        <p:blipFill>
          <a:blip r:embed="rId3"/>
          <a:stretch>
            <a:fillRect/>
          </a:stretch>
        </p:blipFill>
        <p:spPr>
          <a:xfrm>
            <a:off x="5715000" y="1465199"/>
            <a:ext cx="2895435" cy="5181600"/>
          </a:xfrm>
          <a:prstGeom prst="rect">
            <a:avLst/>
          </a:prstGeom>
        </p:spPr>
      </p:pic>
    </p:spTree>
    <p:extLst>
      <p:ext uri="{BB962C8B-B14F-4D97-AF65-F5344CB8AC3E}">
        <p14:creationId xmlns:p14="http://schemas.microsoft.com/office/powerpoint/2010/main" val="1197270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F5DD-33EF-4368-89B5-9EFEA318CE7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Transfer RNAs Have Characteristic Structural Features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both bacteria and eukaryotes, tRNAs are small and consist of 73-93 nucleotide </a:t>
            </a:r>
            <a:r>
              <a:rPr lang="en-US" sz="2400" dirty="0" err="1">
                <a:latin typeface="Arial" panose="020B0604020202020204" pitchFamily="34" charset="0"/>
                <a:cs typeface="Arial" panose="020B0604020202020204" pitchFamily="34" charset="0"/>
              </a:rPr>
              <a:t>ssRNA</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mitochondria and chloroplasts contain smaller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common structural elements: </a:t>
            </a:r>
          </a:p>
          <a:p>
            <a:pPr lvl="1"/>
            <a:r>
              <a:rPr lang="en-US" sz="2400" dirty="0">
                <a:latin typeface="Arial" panose="020B0604020202020204" pitchFamily="34" charset="0"/>
                <a:cs typeface="Arial" panose="020B0604020202020204" pitchFamily="34" charset="0"/>
              </a:rPr>
              <a:t>8+ residues have modified bases and sugars (many are methylated derivatives) </a:t>
            </a:r>
          </a:p>
          <a:p>
            <a:pPr lvl="1"/>
            <a:r>
              <a:rPr lang="en-US" sz="2400" dirty="0">
                <a:latin typeface="Arial" panose="020B0604020202020204" pitchFamily="34" charset="0"/>
                <a:cs typeface="Arial" panose="020B0604020202020204" pitchFamily="34" charset="0"/>
              </a:rPr>
              <a:t>have a guanylate (</a:t>
            </a:r>
            <a:r>
              <a:rPr lang="en-US" sz="2400" dirty="0" err="1">
                <a:latin typeface="Arial" panose="020B0604020202020204" pitchFamily="34" charset="0"/>
                <a:cs typeface="Arial" panose="020B0604020202020204" pitchFamily="34" charset="0"/>
              </a:rPr>
              <a:t>pG</a:t>
            </a:r>
            <a:r>
              <a:rPr lang="en-US" sz="2400" dirty="0">
                <a:latin typeface="Arial" panose="020B0604020202020204" pitchFamily="34" charset="0"/>
                <a:cs typeface="Arial" panose="020B0604020202020204" pitchFamily="34" charset="0"/>
              </a:rPr>
              <a:t>) residue at the 5′ end</a:t>
            </a:r>
          </a:p>
          <a:p>
            <a:pPr lvl="1"/>
            <a:r>
              <a:rPr lang="en-US" sz="2400" dirty="0">
                <a:latin typeface="Arial" panose="020B0604020202020204" pitchFamily="34" charset="0"/>
                <a:cs typeface="Arial" panose="020B0604020202020204" pitchFamily="34" charset="0"/>
              </a:rPr>
              <a:t>have the trinucleotide sequence CCA(3′) at the 3′ end</a:t>
            </a:r>
          </a:p>
          <a:p>
            <a:pPr lvl="1"/>
            <a:r>
              <a:rPr lang="en-US" sz="2400" dirty="0">
                <a:latin typeface="Arial" panose="020B0604020202020204" pitchFamily="34" charset="0"/>
                <a:cs typeface="Arial" panose="020B0604020202020204" pitchFamily="34" charset="0"/>
              </a:rPr>
              <a:t>have a cloverleaf shape in 2-D and a twisted L shape in 3-D</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8279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9D60-5030-4E63-9650-138C21EA4C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Amino Acid Arm and Anticodon Arm of tRNA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3657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amino acid arm </a:t>
            </a:r>
            <a:r>
              <a:rPr lang="en-US" sz="2400" dirty="0">
                <a:latin typeface="Arial" panose="020B0604020202020204" pitchFamily="34" charset="0"/>
                <a:cs typeface="Arial" panose="020B0604020202020204" pitchFamily="34" charset="0"/>
              </a:rPr>
              <a:t>= carries a specific amino acid esterified by its carboxyl group to the 2′-OH or 3′-OH group of the A residue at the 3′ end of the tRNA</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anticodon arm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contains the anticodon </a:t>
            </a:r>
          </a:p>
          <a:p>
            <a:endParaRPr lang="en-US" sz="2400" b="1" dirty="0">
              <a:latin typeface="Arial" panose="020B0604020202020204" pitchFamily="34" charset="0"/>
              <a:cs typeface="Arial" panose="020B0604020202020204" pitchFamily="34" charset="0"/>
            </a:endParaRPr>
          </a:p>
          <a:p>
            <a:endParaRPr lang="en-US" sz="2400" dirty="0"/>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It is green and begins with a dot at the right end of the left-hand protrusion, labeled the D arm. It curves up through a U, then has seven dots connected by blue bonds to dots on the right-hand vertical half before ending at the 5 prime end. The right half is similar but begins above the curve from the right-hand arm, labeled the T psi C arm, to consist of seven dots connected by blue bonds to the left-hand vertical half. After the seventh dot, it has a purple portion that begins with P u at the bottom and continues up as C C A to the 3 prime end. This is labeled amino acid arm. The left-hand horizontal protrusion has a horizontal paired region of four dots on each half connected by bonds. After the fourth dot to the left, the top part has an A that begins a loop that has a dot, then P u, then a dot, then G with an asterisk, then G, then A, then a dot beneath A above and unpaired before rejoining the paired region. This end is called the D arm. Text below reads, Contains two or three D residues at different positions. The bottom vertical portion is green. At the end of the bottom yellow strand, it meets a green strand with a dot as it curves that leads to the left-hand side of a vertical piece of five dots paired with dots on the right-hand side of this vertical portion. On the left side, the vertical portion ends with a bend to the left to begin a loop with P y, then U, then three dots across the bottom of the loop that are enclosed in a box and highlighted in yellow, then a green strand of P u followed by a dot before reaching the right-hand vertical paired portion. The left-hand dot of the yellow region in the box is labeled wobble position and a bracket indicates that this yellow portion is the anticodon with its 5 prime end on the left and its 3 prime end on the right. This is labeled anticodon arm. At the top of the right-hand side of the paired vertical portion of this bottom piece, there is a loop that extends a short distance diagonally to the lower left that consists of five green spheres. This is labeled extra arm, variable in size, not present in all t R N As. A small green piece joins this loop to the bottom blue strand of the right-hand horizontal piece, where there are four dots connected by blue bonds to dots in a parallel blue strand above. In the fifth position, G on the bottom strand is bonded to C on the upper strand. After G, the lower strand begins a loop with T, psi, C, then four dots before returning to the horizontal top strand. This is labeled T psi C arm. ">
            <a:extLst>
              <a:ext uri="{FF2B5EF4-FFF2-40B4-BE49-F238E27FC236}">
                <a16:creationId xmlns:a16="http://schemas.microsoft.com/office/drawing/2014/main" id="{66E7AB58-52D4-2945-98B1-8E30DEBFC36B}"/>
              </a:ext>
            </a:extLst>
          </p:cNvPr>
          <p:cNvPicPr>
            <a:picLocks noChangeAspect="1"/>
          </p:cNvPicPr>
          <p:nvPr/>
        </p:nvPicPr>
        <p:blipFill>
          <a:blip r:embed="rId3"/>
          <a:stretch>
            <a:fillRect/>
          </a:stretch>
        </p:blipFill>
        <p:spPr>
          <a:xfrm>
            <a:off x="4953000" y="1621757"/>
            <a:ext cx="3259284" cy="4833018"/>
          </a:xfrm>
          <a:prstGeom prst="rect">
            <a:avLst/>
          </a:prstGeom>
        </p:spPr>
      </p:pic>
    </p:spTree>
    <p:extLst>
      <p:ext uri="{BB962C8B-B14F-4D97-AF65-F5344CB8AC3E}">
        <p14:creationId xmlns:p14="http://schemas.microsoft.com/office/powerpoint/2010/main" val="230280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28D9-FAF3-4EDF-8CCE-90BB2C9CCD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 Arm and T</a:t>
            </a:r>
            <a:r>
              <a:rPr lang="el-GR" i="1" dirty="0">
                <a:solidFill>
                  <a:schemeClr val="tx1"/>
                </a:solidFill>
                <a:latin typeface="Arial" panose="020B0604020202020204" pitchFamily="34" charset="0"/>
                <a:cs typeface="Arial" panose="020B0604020202020204" pitchFamily="34" charset="0"/>
              </a:rPr>
              <a:t>ψ</a:t>
            </a:r>
            <a:r>
              <a:rPr lang="en-US" dirty="0">
                <a:solidFill>
                  <a:schemeClr val="tx1"/>
                </a:solidFill>
                <a:latin typeface="Arial" panose="020B0604020202020204" pitchFamily="34" charset="0"/>
                <a:cs typeface="Arial" panose="020B0604020202020204" pitchFamily="34" charset="0"/>
              </a:rPr>
              <a:t>C Arm of tRNA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 arm </a:t>
            </a:r>
            <a:r>
              <a:rPr lang="en-US" sz="2400" dirty="0">
                <a:latin typeface="Arial" panose="020B0604020202020204" pitchFamily="34" charset="0"/>
                <a:cs typeface="Arial" panose="020B0604020202020204" pitchFamily="34" charset="0"/>
              </a:rPr>
              <a:t>= contains the unusual nucleotide dihydrouridine (D)</a:t>
            </a:r>
          </a:p>
          <a:p>
            <a:pPr lvl="1"/>
            <a:r>
              <a:rPr lang="en-US" sz="2400" dirty="0">
                <a:latin typeface="Arial" panose="020B0604020202020204" pitchFamily="34" charset="0"/>
                <a:cs typeface="Arial" panose="020B0604020202020204" pitchFamily="34" charset="0"/>
              </a:rPr>
              <a:t>contributes to overall folding of tRNAs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a:t>
            </a:r>
            <a:r>
              <a:rPr lang="el-GR" sz="2400" b="1" i="1" dirty="0">
                <a:latin typeface="Arial" panose="020B0604020202020204" pitchFamily="34" charset="0"/>
                <a:cs typeface="Arial" panose="020B0604020202020204" pitchFamily="34" charset="0"/>
              </a:rPr>
              <a:t>ψ</a:t>
            </a:r>
            <a:r>
              <a:rPr lang="en-US" sz="2400" b="1" dirty="0">
                <a:latin typeface="Arial" panose="020B0604020202020204" pitchFamily="34" charset="0"/>
                <a:cs typeface="Arial" panose="020B0604020202020204" pitchFamily="34" charset="0"/>
              </a:rPr>
              <a:t>C arm</a:t>
            </a:r>
            <a:r>
              <a:rPr lang="en-US" sz="2400" dirty="0">
                <a:latin typeface="Arial" panose="020B0604020202020204" pitchFamily="34" charset="0"/>
                <a:cs typeface="Arial" panose="020B0604020202020204" pitchFamily="34" charset="0"/>
              </a:rPr>
              <a:t> = contains ribothymidine and </a:t>
            </a:r>
            <a:r>
              <a:rPr lang="en-US" sz="2400" dirty="0" err="1">
                <a:latin typeface="Arial" panose="020B0604020202020204" pitchFamily="34" charset="0"/>
                <a:cs typeface="Arial" panose="020B0604020202020204" pitchFamily="34" charset="0"/>
              </a:rPr>
              <a:t>pseudouridine</a:t>
            </a: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r>
              <a:rPr lang="el-GR" sz="2400" i="1" dirty="0">
                <a:latin typeface="Arial" panose="020B0604020202020204" pitchFamily="34" charset="0"/>
                <a:cs typeface="Arial" panose="020B0604020202020204" pitchFamily="34" charset="0"/>
              </a:rPr>
              <a:t>ψ</a:t>
            </a:r>
            <a:r>
              <a:rPr lang="en-US" sz="2400" dirty="0">
                <a:latin typeface="Arial" panose="020B0604020202020204" pitchFamily="34" charset="0"/>
                <a:cs typeface="Arial" panose="020B0604020202020204" pitchFamily="34" charset="0"/>
              </a:rPr>
              <a:t> has an unusual carbon-carbon bond between the base and ribose</a:t>
            </a:r>
          </a:p>
          <a:p>
            <a:pPr lvl="1"/>
            <a:r>
              <a:rPr lang="en-US" sz="2400" dirty="0">
                <a:latin typeface="Arial" panose="020B0604020202020204" pitchFamily="34" charset="0"/>
                <a:cs typeface="Arial" panose="020B0604020202020204" pitchFamily="34" charset="0"/>
              </a:rPr>
              <a:t>contributes to overall folding of tRNAs</a:t>
            </a:r>
          </a:p>
          <a:p>
            <a:pPr lvl="1"/>
            <a:r>
              <a:rPr lang="en-US" sz="2400" dirty="0">
                <a:latin typeface="Arial" panose="020B0604020202020204" pitchFamily="34" charset="0"/>
                <a:cs typeface="Arial" panose="020B0604020202020204" pitchFamily="34" charset="0"/>
              </a:rPr>
              <a:t>interacts with the large-subunit rRNA</a:t>
            </a:r>
          </a:p>
          <a:p>
            <a:endParaRPr lang="en-US" sz="2400" dirty="0"/>
          </a:p>
          <a:p>
            <a:endParaRPr lang="en-US" sz="2400" dirty="0"/>
          </a:p>
        </p:txBody>
      </p:sp>
    </p:spTree>
    <p:extLst>
      <p:ext uri="{BB962C8B-B14F-4D97-AF65-F5344CB8AC3E}">
        <p14:creationId xmlns:p14="http://schemas.microsoft.com/office/powerpoint/2010/main" val="1554500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6A24C-F3CF-4472-AAA4-B9AB4C7999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3-D Structure of tRNAs</a:t>
            </a:r>
            <a:endParaRPr lang="en-AU" dirty="0"/>
          </a:p>
        </p:txBody>
      </p:sp>
      <p:pic>
        <p:nvPicPr>
          <p:cNvPr id="4" name="Picture 3" descr="Part b shows a schematic diagram of a folded t R N A. It has a green vertical portion at the bottom labeled anticodon with 32 at the lower left corner of the bottom loop, a short yellow region labeled anticodon on the lower right of the bottom loop, and 38 at the upper right of the bottom loop. A double stranded vertical portion twists and meets an orange region at a point labeled 26. Just above it to the left, there is a piece of the double stranded green vertical portion labeled 44. The orange region angles to the upper left. It has 12 at the upper right and 20 near its upper left near the center of a loop at the upper left. A bracket indicates that this is the D arm (residues 10 to 25). At the upper left of the orange region, a blue region bends horizontally to the right. Its left-hand corner is labeled 46, the top of its first double-stranded loop is labeled 54, and the top of its second double stranded loop is labeled 64. A bracket indicates that this region is the T psi C arm. A green portion to the right, connected to the blue region and to a green strand from below that runs past a position labeled 7, is double stranded and extends to the upper right. It has 1 at the upper right just before its 5 prime end. At its lower left, it has 69. It has 72 at its upper right just before a purple portion that ends at a protrusion labeled A A right before the 3 prime end. A bracket indicates that the region from the end of the blue part to this purple part is the acid arm.">
            <a:extLst>
              <a:ext uri="{FF2B5EF4-FFF2-40B4-BE49-F238E27FC236}">
                <a16:creationId xmlns:a16="http://schemas.microsoft.com/office/drawing/2014/main" id="{FF2684D4-F0CD-E94D-97C2-7C88EEEAD9C5}"/>
              </a:ext>
            </a:extLst>
          </p:cNvPr>
          <p:cNvPicPr>
            <a:picLocks noChangeAspect="1"/>
          </p:cNvPicPr>
          <p:nvPr/>
        </p:nvPicPr>
        <p:blipFill>
          <a:blip r:embed="rId3"/>
          <a:stretch>
            <a:fillRect/>
          </a:stretch>
        </p:blipFill>
        <p:spPr>
          <a:xfrm>
            <a:off x="2309248" y="1447800"/>
            <a:ext cx="4525504" cy="5117799"/>
          </a:xfrm>
          <a:prstGeom prst="rect">
            <a:avLst/>
          </a:prstGeom>
        </p:spPr>
      </p:pic>
    </p:spTree>
    <p:extLst>
      <p:ext uri="{BB962C8B-B14F-4D97-AF65-F5344CB8AC3E}">
        <p14:creationId xmlns:p14="http://schemas.microsoft.com/office/powerpoint/2010/main" val="1213247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72B3-FD12-4499-A2BD-E22A729ACCC9}"/>
              </a:ext>
            </a:extLst>
          </p:cNvPr>
          <p:cNvSpPr>
            <a:spLocks noGrp="1"/>
          </p:cNvSpPr>
          <p:nvPr>
            <p:ph type="title"/>
          </p:nvPr>
        </p:nvSpPr>
        <p:spPr>
          <a:xfrm>
            <a:off x="0" y="152400"/>
            <a:ext cx="9144000" cy="1447800"/>
          </a:xfrm>
        </p:spPr>
        <p:txBody>
          <a:bodyPr/>
          <a:lstStyle/>
          <a:p>
            <a:r>
              <a:rPr lang="en-US" sz="3600" dirty="0">
                <a:solidFill>
                  <a:srgbClr val="4E4CB4"/>
                </a:solidFill>
                <a:latin typeface="Arial" panose="020B0604020202020204" pitchFamily="34" charset="0"/>
                <a:cs typeface="Arial" panose="020B0604020202020204" pitchFamily="34" charset="0"/>
              </a:rPr>
              <a:t>Stage 1: Aminoacyl-tRNA Synthetases Attach the Correct Amino Acids to Their tRNAs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22479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1:</a:t>
            </a:r>
          </a:p>
          <a:p>
            <a:pPr lvl="1"/>
            <a:r>
              <a:rPr lang="en-US" sz="2400" dirty="0">
                <a:latin typeface="Arial" panose="020B0604020202020204" pitchFamily="34" charset="0"/>
                <a:cs typeface="Arial" panose="020B0604020202020204" pitchFamily="34" charset="0"/>
              </a:rPr>
              <a:t>occurs in the cytosol</a:t>
            </a:r>
          </a:p>
          <a:p>
            <a:pPr lvl="1"/>
            <a:r>
              <a:rPr lang="en-US" sz="2400" dirty="0">
                <a:latin typeface="Arial" panose="020B0604020202020204" pitchFamily="34" charset="0"/>
                <a:cs typeface="Arial" panose="020B0604020202020204" pitchFamily="34" charset="0"/>
              </a:rPr>
              <a:t>activates the carboxyl group of each amino acid</a:t>
            </a:r>
          </a:p>
          <a:p>
            <a:pPr lvl="1"/>
            <a:r>
              <a:rPr lang="en-US" sz="2400" dirty="0">
                <a:latin typeface="Arial" panose="020B0604020202020204" pitchFamily="34" charset="0"/>
                <a:cs typeface="Arial" panose="020B0604020202020204" pitchFamily="34" charset="0"/>
              </a:rPr>
              <a:t>establishes a link between each new amino acid and the information encoding it in the mRNA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tRNAs are “charged” when attached to their amino acid (</a:t>
            </a:r>
            <a:r>
              <a:rPr lang="en-US" sz="2400" dirty="0" err="1">
                <a:latin typeface="Arial" panose="020B0604020202020204" pitchFamily="34" charset="0"/>
                <a:cs typeface="Arial" panose="020B0604020202020204" pitchFamily="34" charset="0"/>
              </a:rPr>
              <a:t>aminoacylated</a:t>
            </a:r>
            <a:r>
              <a:rPr lang="en-US" sz="2400" dirty="0">
                <a:latin typeface="Arial" panose="020B0604020202020204" pitchFamily="34" charset="0"/>
                <a:cs typeface="Arial" panose="020B0604020202020204" pitchFamily="34" charset="0"/>
              </a:rPr>
              <a:t>)</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1218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3114F026-4BC9-4550-B6B8-AC4C2585C737}"/>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72056" y="419801"/>
            <a:ext cx="944962" cy="701101"/>
          </a:xfrm>
          <a:prstGeom prst="rect">
            <a:avLst/>
          </a:prstGeom>
        </p:spPr>
      </p:pic>
      <p:sp>
        <p:nvSpPr>
          <p:cNvPr id="2" name="Title 1">
            <a:extLst>
              <a:ext uri="{FF2B5EF4-FFF2-40B4-BE49-F238E27FC236}">
                <a16:creationId xmlns:a16="http://schemas.microsoft.com/office/drawing/2014/main" id="{45219DF3-B48F-4CBA-B1A5-E6E28085F1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Proteins are synthesized by RNAs. </a:t>
            </a:r>
            <a:r>
              <a:rPr lang="en-US" sz="2400" dirty="0">
                <a:latin typeface="Arial" panose="020B0604020202020204" pitchFamily="34" charset="0"/>
                <a:cs typeface="Arial" panose="020B0604020202020204" pitchFamily="34" charset="0"/>
              </a:rPr>
              <a:t>The study of protein synthesis offers another important reward: a look at a world of RNA catalysts that may have existed in an RNA world before the dawn of life “as we know it.” Proteins are synthesized by a gigantic RNA enzyme. </a:t>
            </a:r>
          </a:p>
          <a:p>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2ED2-7FF1-430B-9D12-79AF4123522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aminoacyl-tRNA synthetases = esterify the 20 amino acids to their corresponding tRNAs</a:t>
            </a:r>
          </a:p>
          <a:p>
            <a:pPr lvl="1"/>
            <a:r>
              <a:rPr lang="en-US" sz="2400" dirty="0">
                <a:latin typeface="Arial" panose="020B0604020202020204" pitchFamily="34" charset="0"/>
                <a:cs typeface="Arial" panose="020B0604020202020204" pitchFamily="34" charset="0"/>
              </a:rPr>
              <a:t>specific for one amino acid and 1+ corresponding tRNAs</a:t>
            </a:r>
          </a:p>
          <a:p>
            <a:pPr lvl="1"/>
            <a:r>
              <a:rPr lang="en-US" sz="2400" dirty="0">
                <a:latin typeface="Arial" panose="020B0604020202020204" pitchFamily="34" charset="0"/>
                <a:cs typeface="Arial" panose="020B0604020202020204" pitchFamily="34" charset="0"/>
              </a:rPr>
              <a:t>most organisms have one enzyme for each amino acid</a:t>
            </a:r>
          </a:p>
          <a:p>
            <a:endParaRPr lang="en-US" sz="2400" dirty="0"/>
          </a:p>
        </p:txBody>
      </p:sp>
    </p:spTree>
    <p:extLst>
      <p:ext uri="{BB962C8B-B14F-4D97-AF65-F5344CB8AC3E}">
        <p14:creationId xmlns:p14="http://schemas.microsoft.com/office/powerpoint/2010/main" val="3139113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CFE8-83FA-434D-AEAC-C52C371E7C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 Synthetases Fall into Two Different Classes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38300"/>
            <a:ext cx="81914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aminoacyl-tRNA synthetases fall into Class I or Class II</a:t>
            </a:r>
          </a:p>
          <a:p>
            <a:r>
              <a:rPr lang="en-US" sz="2400" dirty="0">
                <a:latin typeface="Arial" panose="020B0604020202020204" pitchFamily="34" charset="0"/>
                <a:cs typeface="Arial" panose="020B0604020202020204" pitchFamily="34" charset="0"/>
              </a:rPr>
              <a:t>no evidence of a common ancestor</a:t>
            </a:r>
          </a:p>
          <a:p>
            <a:r>
              <a:rPr lang="en-US" sz="2400" dirty="0">
                <a:latin typeface="Arial" panose="020B0604020202020204" pitchFamily="34" charset="0"/>
                <a:cs typeface="Arial" panose="020B0604020202020204" pitchFamily="34" charset="0"/>
              </a:rPr>
              <a:t>based on differences in:</a:t>
            </a:r>
          </a:p>
          <a:p>
            <a:pPr lvl="1"/>
            <a:r>
              <a:rPr lang="en-US" sz="2400" dirty="0">
                <a:latin typeface="Arial" panose="020B0604020202020204" pitchFamily="34" charset="0"/>
                <a:cs typeface="Arial" panose="020B0604020202020204" pitchFamily="34" charset="0"/>
              </a:rPr>
              <a:t>primary and tertiary structure </a:t>
            </a:r>
          </a:p>
          <a:p>
            <a:pPr lvl="1"/>
            <a:r>
              <a:rPr lang="en-US" sz="2400" dirty="0">
                <a:latin typeface="Arial" panose="020B0604020202020204" pitchFamily="34" charset="0"/>
                <a:cs typeface="Arial" panose="020B0604020202020204" pitchFamily="34" charset="0"/>
              </a:rPr>
              <a:t>reaction mechanism </a:t>
            </a:r>
          </a:p>
          <a:p>
            <a:pPr marL="533400" lvl="1" indent="0">
              <a:buNone/>
            </a:pPr>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p:txBody>
      </p:sp>
      <p:sp>
        <p:nvSpPr>
          <p:cNvPr id="3" name="TextBox 2">
            <a:extLst>
              <a:ext uri="{FF2B5EF4-FFF2-40B4-BE49-F238E27FC236}">
                <a16:creationId xmlns:a16="http://schemas.microsoft.com/office/drawing/2014/main" id="{90E6B375-B588-4C7C-B53D-603B557751C4}"/>
              </a:ext>
            </a:extLst>
          </p:cNvPr>
          <p:cNvSpPr txBox="1"/>
          <p:nvPr/>
        </p:nvSpPr>
        <p:spPr>
          <a:xfrm>
            <a:off x="2907920" y="4267200"/>
            <a:ext cx="6035040"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27-7 The Two Classes of Aminoacyl-tRNA Synthesis</a:t>
            </a:r>
          </a:p>
        </p:txBody>
      </p:sp>
      <p:graphicFrame>
        <p:nvGraphicFramePr>
          <p:cNvPr id="5" name="Table Placeholder 2">
            <a:extLst>
              <a:ext uri="{FF2B5EF4-FFF2-40B4-BE49-F238E27FC236}">
                <a16:creationId xmlns:a16="http://schemas.microsoft.com/office/drawing/2014/main" id="{76B768CC-0252-42BF-85F2-392C3811E2D6}"/>
              </a:ext>
            </a:extLst>
          </p:cNvPr>
          <p:cNvGraphicFramePr>
            <a:graphicFrameLocks/>
          </p:cNvGraphicFramePr>
          <p:nvPr>
            <p:extLst>
              <p:ext uri="{D42A27DB-BD31-4B8C-83A1-F6EECF244321}">
                <p14:modId xmlns:p14="http://schemas.microsoft.com/office/powerpoint/2010/main" val="4106133591"/>
              </p:ext>
            </p:extLst>
          </p:nvPr>
        </p:nvGraphicFramePr>
        <p:xfrm>
          <a:off x="2914207" y="4659230"/>
          <a:ext cx="6035040" cy="2114172"/>
        </p:xfrm>
        <a:graphic>
          <a:graphicData uri="http://schemas.openxmlformats.org/drawingml/2006/table">
            <a:tbl>
              <a:tblPr firstRow="1" firstCol="1" bandRow="1">
                <a:tableStyleId>{5940675A-B579-460E-94D1-54222C63F5DA}</a:tableStyleId>
              </a:tblPr>
              <a:tblGrid>
                <a:gridCol w="1508760">
                  <a:extLst>
                    <a:ext uri="{9D8B030D-6E8A-4147-A177-3AD203B41FA5}">
                      <a16:colId xmlns:a16="http://schemas.microsoft.com/office/drawing/2014/main" val="96781239"/>
                    </a:ext>
                  </a:extLst>
                </a:gridCol>
                <a:gridCol w="1508760">
                  <a:extLst>
                    <a:ext uri="{9D8B030D-6E8A-4147-A177-3AD203B41FA5}">
                      <a16:colId xmlns:a16="http://schemas.microsoft.com/office/drawing/2014/main" val="1646659438"/>
                    </a:ext>
                  </a:extLst>
                </a:gridCol>
                <a:gridCol w="1508760">
                  <a:extLst>
                    <a:ext uri="{9D8B030D-6E8A-4147-A177-3AD203B41FA5}">
                      <a16:colId xmlns:a16="http://schemas.microsoft.com/office/drawing/2014/main" val="3641694879"/>
                    </a:ext>
                  </a:extLst>
                </a:gridCol>
                <a:gridCol w="1508760">
                  <a:extLst>
                    <a:ext uri="{9D8B030D-6E8A-4147-A177-3AD203B41FA5}">
                      <a16:colId xmlns:a16="http://schemas.microsoft.com/office/drawing/2014/main" val="1740410291"/>
                    </a:ext>
                  </a:extLst>
                </a:gridCol>
              </a:tblGrid>
              <a:tr h="15296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3140426069"/>
                  </a:ext>
                </a:extLst>
              </a:tr>
              <a:tr h="152966">
                <a:tc>
                  <a:txBody>
                    <a:bodyPr/>
                    <a:lstStyle/>
                    <a:p>
                      <a:pPr marL="0" marR="0" algn="ctr">
                        <a:lnSpc>
                          <a:spcPct val="107000"/>
                        </a:lnSpc>
                        <a:spcBef>
                          <a:spcPts val="0"/>
                        </a:spcBef>
                        <a:spcAft>
                          <a:spcPts val="0"/>
                        </a:spcAft>
                      </a:pP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Arg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mn-ea"/>
                          <a:cs typeface="Arial" panose="020B0604020202020204" pitchFamily="34" charset="0"/>
                        </a:rPr>
                        <a:t>Leu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Ala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Lys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724162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Cys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Met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Asn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mn-ea"/>
                          <a:cs typeface="Arial" panose="020B0604020202020204" pitchFamily="34" charset="0"/>
                        </a:rPr>
                        <a:t>Phe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2870248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Trp</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Asp</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Pro</a:t>
                      </a:r>
                    </a:p>
                  </a:txBody>
                  <a:tcPr/>
                </a:tc>
                <a:extLst>
                  <a:ext uri="{0D108BD9-81ED-4DB2-BD59-A6C34878D82A}">
                    <a16:rowId xmlns:a16="http://schemas.microsoft.com/office/drawing/2014/main" val="114735411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Tyr</a:t>
                      </a: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Ser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38122547"/>
                  </a:ext>
                </a:extLst>
              </a:tr>
              <a:tr h="152966">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Ile</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Val</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His</a:t>
                      </a: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Thr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12986218"/>
                  </a:ext>
                </a:extLst>
              </a:tr>
            </a:tbl>
          </a:graphicData>
        </a:graphic>
      </p:graphicFrame>
    </p:spTree>
    <p:extLst>
      <p:ext uri="{BB962C8B-B14F-4D97-AF65-F5344CB8AC3E}">
        <p14:creationId xmlns:p14="http://schemas.microsoft.com/office/powerpoint/2010/main" val="918295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E00D2-C090-4430-9627-F3B332A29FF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Reaction Catalyzed by Aminoacyl-tRNA Synthetases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1"/>
                <a:ext cx="8686800" cy="1981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reaction catalyzed by an aminoacyl-tRNA synthetase is </a:t>
                </a:r>
              </a:p>
              <a:p>
                <a:pPr marL="50800" indent="396875">
                  <a:buNone/>
                </a:pPr>
                <a:r>
                  <a:rPr lang="en-US" sz="2400" dirty="0">
                    <a:latin typeface="Arial" panose="020B0604020202020204" pitchFamily="34" charset="0"/>
                    <a:cs typeface="Arial" panose="020B0604020202020204" pitchFamily="34" charset="0"/>
                  </a:rPr>
                  <a:t>amino acid + tRNA + ATP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Mg</a:t>
                </a:r>
                <a:r>
                  <a:rPr lang="en-US" sz="2400" baseline="40000" dirty="0">
                    <a:latin typeface="Arial" panose="020B0604020202020204" pitchFamily="34" charset="0"/>
                    <a:cs typeface="Arial" panose="020B0604020202020204" pitchFamily="34" charset="0"/>
                  </a:rPr>
                  <a:t>2+ </a:t>
                </a:r>
              </a:p>
              <a:p>
                <a:pPr marL="50800" indent="396875">
                  <a:buNone/>
                </a:pPr>
                <a:r>
                  <a:rPr lang="en-US" sz="2400" dirty="0">
                    <a:latin typeface="Arial" panose="020B0604020202020204" pitchFamily="34" charset="0"/>
                    <a:cs typeface="Arial" panose="020B0604020202020204" pitchFamily="34" charset="0"/>
                  </a:rPr>
                  <a:t>aminoacyl-tRNA + AMP + </a:t>
                </a:r>
                <a:r>
                  <a:rPr lang="en-US" sz="2400" dirty="0" err="1">
                    <a:latin typeface="Arial" panose="020B0604020202020204" pitchFamily="34" charset="0"/>
                    <a:cs typeface="Arial" panose="020B0604020202020204" pitchFamily="34" charset="0"/>
                  </a:rPr>
                  <a:t>PPi</a:t>
                </a:r>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28600" y="1676401"/>
                <a:ext cx="8686800" cy="1981200"/>
              </a:xfrm>
              <a:prstGeom prst="rect">
                <a:avLst/>
              </a:prstGeom>
              <a:blipFill>
                <a:blip r:embed="rId3"/>
                <a:stretch>
                  <a:fillRect l="-421" t="-2154" r="-7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523439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5984-5375-4C28-9214-1AE8AF3411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1 of The Aminoacyl-tRNA Synthetase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808099"/>
            <a:ext cx="263022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forms the enzyme-bound intermediate, aminoacyl adenylate (aminoacyl-AMP)</a:t>
            </a:r>
          </a:p>
          <a:p>
            <a:endParaRPr lang="en-US" sz="2000" dirty="0">
              <a:latin typeface="Arial" panose="020B0604020202020204" pitchFamily="34" charset="0"/>
              <a:cs typeface="Arial" panose="020B0604020202020204" pitchFamily="34" charset="0"/>
            </a:endParaRPr>
          </a:p>
          <a:p>
            <a:endParaRPr lang="en-US" sz="2400" dirty="0"/>
          </a:p>
        </p:txBody>
      </p:sp>
      <p:pic>
        <p:nvPicPr>
          <p:cNvPr id="4" name="Picture 3" descr="At the top of the figure, an amino acid is shown in a blue box as R bonded to C bonded to H above, to N H 3 with a positive charge on N below, and to C to the right double bonded to O below and bonded to O minus to the upper right. It is added to A T P, shown as P double bonded to O above, bonded to O minus to the left and below, and bonded to O to the right further bonded to P double bonded to O above, bonded to O minus below, and bonded to O to the right further bonded to P double bonded to O above, bonded to O minus below, and bonded to O to the right further bonded to C 5 prime bonded to 2 H and to C 4 prime of a five-membered sugar ring. The sugar has C 1 prime bonded to a box labeled adenine above and to H below; C 2 prime and C 3 prime bonded to H above and O H below; and C 4 prime bonded to H below and C 5 prime above. Red arrows point from the negative charge on O at the right end of the amino acid to the right-hand P of A T P and from the bond between the same P and O to its left to the same O. Step 1: Carboxyl of amino acid attacks alpha phosphorus of A T P, forming 5 prime-aminoacyl adenylate. An arrow points down accompanied by a branched arrow showing the loss of P P subscript i end subscript. This yields 5 prime-aminoacyl adenylate (aminoacyl-A M P), in which the same ring bonded to adenine has C 5 prime bonded to 2 H and to O to the left further bonded to P double bonded to O above, bonded to O minus below, and bonded to O to the left within the blue rectangle further bonded to C double bonded to O below and bonded to C to the left further bonded to N H 3 below with a positive charge on N, to R to the left, and to H above within the same blue rectangle. Arrows point down to the lower left and lower right. The left-hand arrow is accompanied by blue text reading, class Roman numeral 1 aminoacyl-t R N A synthetases. It yields aminoacyl-A M P, shown as a box labeled adenosine bonded to O further bonded to P double bonded to O above, bonded to O minus below, and bonded to O in a blue rectangle to the left that is further bonded to C double bonded to O below and bonded to C to the left bonded to N H 3 below with a positive charge on N, to R on the left, and to H above, all within the same blue box. To the left, the 3 prime end of t R N A is shown as a box labeled adenine bonded to C 1 prime of a five-membered ring oriented so that C 1 prime is at the top vertex and O is at the left side vertex. C 1 prime is bonded to adenine to the left and H to the right, C 2 prime is bonded to H on the left and to O H to the right with a red pair of electrons on O, C 3 prime is bonded to H to the left and O H to the right, C 4 prime is bonded to C 5 prime to the left and H to the right, and C 5 prime is bonded to 2 H and to O below further bonded to P below that is double bonded to O to the right, bonded to O minus to the left, and bonded to O below attached to the purple tip of a green t R N A with a yellow half-circle base with its flat side facing downward. Red arrows point from the red pair of electrons on O to C double bonded to O within the blue rectangle and from the bond between the same C in the blue rectangle and O to its right and the same O. Continued.">
            <a:extLst>
              <a:ext uri="{FF2B5EF4-FFF2-40B4-BE49-F238E27FC236}">
                <a16:creationId xmlns:a16="http://schemas.microsoft.com/office/drawing/2014/main" id="{80EB8173-FAB8-2940-B7D2-14B7F1EE93BE}"/>
              </a:ext>
            </a:extLst>
          </p:cNvPr>
          <p:cNvPicPr>
            <a:picLocks noChangeAspect="1"/>
          </p:cNvPicPr>
          <p:nvPr/>
        </p:nvPicPr>
        <p:blipFill>
          <a:blip r:embed="rId3"/>
          <a:stretch>
            <a:fillRect/>
          </a:stretch>
        </p:blipFill>
        <p:spPr>
          <a:xfrm>
            <a:off x="3395713" y="1808099"/>
            <a:ext cx="4982801" cy="3962400"/>
          </a:xfrm>
          <a:prstGeom prst="rect">
            <a:avLst/>
          </a:prstGeom>
        </p:spPr>
      </p:pic>
    </p:spTree>
    <p:extLst>
      <p:ext uri="{BB962C8B-B14F-4D97-AF65-F5344CB8AC3E}">
        <p14:creationId xmlns:p14="http://schemas.microsoft.com/office/powerpoint/2010/main" val="640099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C216-4909-4901-8E43-20C5BB4D00B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2 of The Aminoacyl-tRNA Synthetase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32005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2 transfers the aminoacyl group from enzyme-bound aminoacyl-AMP to its corresponding specific tRNA</a:t>
            </a:r>
          </a:p>
          <a:p>
            <a:pPr lvl="1"/>
            <a:r>
              <a:rPr lang="en-US" sz="2400" dirty="0">
                <a:latin typeface="Arial" panose="020B0604020202020204" pitchFamily="34" charset="0"/>
                <a:cs typeface="Arial" panose="020B0604020202020204" pitchFamily="34" charset="0"/>
              </a:rPr>
              <a:t>mechanism depends on the enzyme class</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p:txBody>
      </p:sp>
      <p:pic>
        <p:nvPicPr>
          <p:cNvPr id="3" name="Picture 2" descr="Step 2a: Aminoacyl group is transferred to the 2 prime – O H of the 3 prime-terminal A residue of t R N A, releasing A M P. A similar molecule is shown bound to t R N A below except that the five-membered ring has C 3 prime bonded to H on the left and O H with a red pair of electrons on O and also has C 2 prime bonded to H on the left and to C on the right within the blue box that is double bonded to O below and bonded to C to the right further bonded to H above, R to the right, and N H 3 with a positive charge on N below. Red arrows point from the bond between C in the blue box and O bonded to C 2 prime and from the red pair of electrons on O bonded to C 3 prime to the same C in the blue box. Step 3a: Transesterification moves the aminoacyl group to the 3 prime – OH of the same t R N A residue, generating the aminoacyl-t R N A product. An arrow points right beneath the word transesterification. This yields aminoacyl-t R N A, a similar molecule in which C 2 prime of the sugar ring is bonded to H to the left and O H to the right and C 3 prime of the sugar ring is bonded to H to the left and to O to the right further bonded to C in the blue rectangle double bonded to O below and bonded to C to the right bonded to H above, R to the right, and N H 3 with a positive charge on N below within the same blue box. This is labeled aminoacyl-A M P. The second arrow from 5 prime-aminoacyl adenylate (aminoacyl-A M P), which points to the lower right, is accompanied by blue text reading, class Roman numeral 2 aminoacyl-t R N A synthetases. This yields aminoacyl-A M P, shown as a box labeled adenosine bonded to O further bonded to P double bonded to O above, bonded to O minus below, and bonded to O in a blue rectangle to the left that is further bonded to C double bonded to O below and bonded to C to the left bonded to N H 3 below with a positive charge on N, to R on the left, and to H above, all within the same blue box. To the left, the 3 prime end of t R N A is shown as a box labeled adenine bonded to C 1 prime of a five-membered ring oriented so that C 1 prime is at the top vertex and O is at the left side vertex. C 1 prime is bonded to adenine to the left and H to the right, C 2 prime is bonded to H to the left and to O H to the right, C 3 prime is bonded to H to the left and O H to the right with a red pair of electrons on O, C 4 prime is bonded to C 5 prime to the left and H to the right, and C 5 prime is bonded to 2 H and to O below further bonded to P below that is double bonded to O to the right, bonded to O minus to the left, and bonded to O below attached to the purple tip of a green t R N A with a yellow half-circle base with its flat side facing downward. Red arrows point from the red pair of electrons on O to C double bonded to O within the blue rectangle and from the bond between the same C in the blue rectangle and O to its right and the same O. Step 2b: Aminoacyl group is transferred directly to the 3 prime – O H of the 3 prime-terminal A residue of t R N A, generating the aminoacyl-t R N A product. This generates aminoacyl-t R N A, the same molecule produced after transesterification through the previous pathway.">
            <a:extLst>
              <a:ext uri="{FF2B5EF4-FFF2-40B4-BE49-F238E27FC236}">
                <a16:creationId xmlns:a16="http://schemas.microsoft.com/office/drawing/2014/main" id="{897900CE-EA71-474F-BC79-2E1640760E06}"/>
              </a:ext>
            </a:extLst>
          </p:cNvPr>
          <p:cNvPicPr>
            <a:picLocks noChangeAspect="1"/>
          </p:cNvPicPr>
          <p:nvPr/>
        </p:nvPicPr>
        <p:blipFill>
          <a:blip r:embed="rId3"/>
          <a:stretch>
            <a:fillRect/>
          </a:stretch>
        </p:blipFill>
        <p:spPr>
          <a:xfrm>
            <a:off x="3846927" y="1676400"/>
            <a:ext cx="4904786" cy="4994783"/>
          </a:xfrm>
          <a:prstGeom prst="rect">
            <a:avLst/>
          </a:prstGeom>
        </p:spPr>
      </p:pic>
    </p:spTree>
    <p:extLst>
      <p:ext uri="{BB962C8B-B14F-4D97-AF65-F5344CB8AC3E}">
        <p14:creationId xmlns:p14="http://schemas.microsoft.com/office/powerpoint/2010/main" val="1246664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2E4B-342A-4F2C-8DAF-8E60ACECDA0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General Structure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Aminoacyl-tRNAs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752600"/>
            <a:ext cx="3505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aminoacyl group is esterified to the 3′ position of the terminal A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ester linkage activates the amino acid and joins it to the tRNA</a:t>
            </a:r>
          </a:p>
          <a:p>
            <a:endParaRPr lang="en-US" sz="2400" dirty="0">
              <a:latin typeface="Arial" panose="020B0604020202020204" pitchFamily="34" charset="0"/>
              <a:cs typeface="Arial" panose="020B0604020202020204" pitchFamily="34" charset="0"/>
            </a:endParaRPr>
          </a:p>
          <a:p>
            <a:endParaRPr lang="en-US" sz="2400" dirty="0"/>
          </a:p>
        </p:txBody>
      </p:sp>
      <p:pic>
        <p:nvPicPr>
          <p:cNvPr id="3" name="Picture 2" descr="A green cloverleaf of t R N A is shown at the bottom with a horizontal protrusion to the left ending in a loop labeled D arm, a vertical protrusion downward to a loop labeled anticodon arm, a small diagonal protrusion to the lower right from the center, a horizontal protrusion to the right ending in a loop labeled T psi C arm, and two vertical strands upward labeled amino acid arm. The left-hand vertical strand of this top portion is short and ends with p G at the 5 prime end. The right-hand vertical strand of this top portion continues up to O at the beginning of a structure enclosed in a bracket labeled 3 prime end of t R N A. This O is bonded to P double bonded to O to the right, bonded to O minus to the left, and bonded to O above further bonded to C 5 prime of a five-membered sugar ring oriented so that O is at its left side vertex and C 1 prime is at its top vertex. C 5 prime is bonded to 2 H and to O below; C 4 prime is bonded to H to the right and to C 5 prime to the left; C 3 prime is bonded to H to the left and to O in a red box to the right further bonded to C double bonded to O below, all within the same box, and further bonded to C outside of the box bonded to H above, R to the right, and N H 3 below with a positive charge on N; C 2 prime bonded to H to the left and to O H to the right; and C 1 prime bonded to a box labeled adenine to the left and H to the right. The group bonded to the right of C 3 prime is labeled aminoacyl group.">
            <a:extLst>
              <a:ext uri="{FF2B5EF4-FFF2-40B4-BE49-F238E27FC236}">
                <a16:creationId xmlns:a16="http://schemas.microsoft.com/office/drawing/2014/main" id="{0FFDA314-C012-5640-B885-73C46D0B0332}"/>
              </a:ext>
            </a:extLst>
          </p:cNvPr>
          <p:cNvPicPr>
            <a:picLocks noChangeAspect="1"/>
          </p:cNvPicPr>
          <p:nvPr/>
        </p:nvPicPr>
        <p:blipFill>
          <a:blip r:embed="rId3"/>
          <a:stretch>
            <a:fillRect/>
          </a:stretch>
        </p:blipFill>
        <p:spPr>
          <a:xfrm>
            <a:off x="4787238" y="1600200"/>
            <a:ext cx="3811405" cy="5003800"/>
          </a:xfrm>
          <a:prstGeom prst="rect">
            <a:avLst/>
          </a:prstGeom>
        </p:spPr>
      </p:pic>
    </p:spTree>
    <p:extLst>
      <p:ext uri="{BB962C8B-B14F-4D97-AF65-F5344CB8AC3E}">
        <p14:creationId xmlns:p14="http://schemas.microsoft.com/office/powerpoint/2010/main" val="709011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8E64-523E-4BA9-AE75-16E33A880A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Ester Linkage Has a Highly Negative </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
            </a:r>
            <a:r>
              <a:rPr lang="en-US" i="1" dirty="0">
                <a:solidFill>
                  <a:schemeClr val="tx1"/>
                </a:solidFill>
                <a:latin typeface="Arial" panose="020B0604020202020204" pitchFamily="34" charset="0"/>
                <a:ea typeface="Arial Unicode MS" panose="020B0604020202020204" pitchFamily="34" charset="-128"/>
                <a:cs typeface="Arial" panose="020B0604020202020204" pitchFamily="34" charset="0"/>
              </a:rPr>
              <a:t>G</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106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pyrophosphate formed in the activation reaction undergoes hydrolysis to phosphate by inorganic pyrophosphatase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for amino acid activation is essentially irreversible: </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amino acid + tRNA + ATP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Mg</a:t>
                </a:r>
                <a:r>
                  <a:rPr lang="en-US" sz="2400" baseline="4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aminoacyl-tRNA +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−29 kJ/mol</a:t>
                </a:r>
              </a:p>
              <a:p>
                <a:pPr marL="50800" indent="0">
                  <a:buNone/>
                </a:pPr>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28600" y="1600200"/>
                <a:ext cx="8610600" cy="4130675"/>
              </a:xfrm>
              <a:prstGeom prst="rect">
                <a:avLst/>
              </a:prstGeom>
              <a:blipFill>
                <a:blip r:embed="rId3"/>
                <a:stretch>
                  <a:fillRect l="-425" t="-1182" r="-18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679554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7956-2D16-44DF-9409-949FD91DD5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by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Aminoacyl-tRNA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999" y="1752600"/>
            <a:ext cx="492864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Ile-tRNA synthetase has a proofreading function to distinguish between Val and Ile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Val-AMP fits into the hydrolytic (proofreading) site of Ile-tRNA synthetase</a:t>
            </a:r>
          </a:p>
          <a:p>
            <a:pPr lvl="1"/>
            <a:r>
              <a:rPr lang="en-US" sz="2400" dirty="0">
                <a:latin typeface="Arial" panose="020B0604020202020204" pitchFamily="34" charset="0"/>
                <a:cs typeface="Arial" panose="020B0604020202020204" pitchFamily="34" charset="0"/>
              </a:rPr>
              <a:t>Val-AMP is hydrolyzed</a:t>
            </a:r>
          </a:p>
          <a:p>
            <a:pPr lvl="1"/>
            <a:r>
              <a:rPr lang="en-US" sz="2400" dirty="0">
                <a:latin typeface="Arial" panose="020B0604020202020204" pitchFamily="34" charset="0"/>
                <a:cs typeface="Arial" panose="020B0604020202020204" pitchFamily="34" charset="0"/>
              </a:rPr>
              <a:t>tRNA does not become </a:t>
            </a:r>
            <a:r>
              <a:rPr lang="en-US" sz="2400" dirty="0" err="1">
                <a:latin typeface="Arial" panose="020B0604020202020204" pitchFamily="34" charset="0"/>
                <a:cs typeface="Arial" panose="020B0604020202020204" pitchFamily="34" charset="0"/>
              </a:rPr>
              <a:t>aminoacylated</a:t>
            </a:r>
            <a:r>
              <a:rPr lang="en-US" sz="2400" dirty="0">
                <a:latin typeface="Arial" panose="020B0604020202020204" pitchFamily="34" charset="0"/>
                <a:cs typeface="Arial" panose="020B0604020202020204" pitchFamily="34" charset="0"/>
              </a:rPr>
              <a:t> to the wrong amino acid</a:t>
            </a:r>
          </a:p>
          <a:p>
            <a:endParaRPr lang="en-US" sz="2400" dirty="0"/>
          </a:p>
        </p:txBody>
      </p:sp>
      <p:pic>
        <p:nvPicPr>
          <p:cNvPr id="4" name="Picture 3" descr="Valine: A four-carbon vertical chain with C 1 at the top forming C O O minus; C 2 bonded to H to the right and to N H 3 plus with a positive charge on N to the left; C 3 bonded to C H 3 to the right and H to the left; and C 4 bonded to 3 H. Isoleucine: A five-carbon vertical chain with C 1 at the top forming C O O minus, C 2 bonded to H to the right and to N H 3 plus with a positive charge on N to the left; C 3 bonded to C H 3 to the right and H to the left; C 4 bonded to 2 H; and C 5 bonded to 3 H.">
            <a:extLst>
              <a:ext uri="{FF2B5EF4-FFF2-40B4-BE49-F238E27FC236}">
                <a16:creationId xmlns:a16="http://schemas.microsoft.com/office/drawing/2014/main" id="{45687424-224C-3445-BF57-F81ADBD9C4EF}"/>
              </a:ext>
            </a:extLst>
          </p:cNvPr>
          <p:cNvPicPr>
            <a:picLocks noChangeAspect="1"/>
          </p:cNvPicPr>
          <p:nvPr/>
        </p:nvPicPr>
        <p:blipFill>
          <a:blip r:embed="rId3"/>
          <a:stretch>
            <a:fillRect/>
          </a:stretch>
        </p:blipFill>
        <p:spPr>
          <a:xfrm>
            <a:off x="5309641" y="2586037"/>
            <a:ext cx="3453359" cy="2463800"/>
          </a:xfrm>
          <a:prstGeom prst="rect">
            <a:avLst/>
          </a:prstGeom>
        </p:spPr>
      </p:pic>
    </p:spTree>
    <p:extLst>
      <p:ext uri="{BB962C8B-B14F-4D97-AF65-F5344CB8AC3E}">
        <p14:creationId xmlns:p14="http://schemas.microsoft.com/office/powerpoint/2010/main" val="4269949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588B-70F7-4026-9795-EACE5C2CB8C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Methods for Enhancing Fidelity of Protein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999" y="1752600"/>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aminoacyl-tRNA synthetases can hydrolyze the ester linkage in the aminoacyl-tRNAs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aminoacylation active sites can sufficiently discriminate between the proper substrate and incorrect amino acids</a:t>
            </a:r>
          </a:p>
          <a:p>
            <a:endParaRPr lang="en-US" sz="2400" dirty="0"/>
          </a:p>
          <a:p>
            <a:endParaRPr lang="en-US" sz="2400" dirty="0"/>
          </a:p>
        </p:txBody>
      </p:sp>
    </p:spTree>
    <p:extLst>
      <p:ext uri="{BB962C8B-B14F-4D97-AF65-F5344CB8AC3E}">
        <p14:creationId xmlns:p14="http://schemas.microsoft.com/office/powerpoint/2010/main" val="1614187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4BF2-D26D-4837-8CC3-AF0D19327F9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Error Rate of Protein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899" y="1600200"/>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error rate of protein synthesis is ∼1 mistake per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amino acids incorporated</a:t>
            </a:r>
          </a:p>
          <a:p>
            <a:pPr lvl="1"/>
            <a:r>
              <a:rPr lang="en-US" sz="2400" dirty="0">
                <a:latin typeface="Arial" panose="020B0604020202020204" pitchFamily="34" charset="0"/>
                <a:cs typeface="Arial" panose="020B0604020202020204" pitchFamily="34" charset="0"/>
              </a:rPr>
              <a:t>higher than that of DNA replication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flaws in a protein have less biological significance</a:t>
            </a:r>
          </a:p>
          <a:p>
            <a:pPr lvl="1"/>
            <a:r>
              <a:rPr lang="en-US" sz="2400" dirty="0">
                <a:latin typeface="Arial" panose="020B0604020202020204" pitchFamily="34" charset="0"/>
                <a:cs typeface="Arial" panose="020B0604020202020204" pitchFamily="34" charset="0"/>
              </a:rPr>
              <a:t>eliminated when the protein is degraded </a:t>
            </a:r>
          </a:p>
          <a:p>
            <a:pPr lvl="1"/>
            <a:r>
              <a:rPr lang="en-US" sz="2400" dirty="0">
                <a:latin typeface="Arial" panose="020B0604020202020204" pitchFamily="34" charset="0"/>
                <a:cs typeface="Arial" panose="020B0604020202020204" pitchFamily="34" charset="0"/>
              </a:rPr>
              <a:t>not passed on to future generations</a:t>
            </a:r>
          </a:p>
          <a:p>
            <a:endParaRPr lang="en-US" sz="2400" dirty="0"/>
          </a:p>
        </p:txBody>
      </p:sp>
    </p:spTree>
    <p:extLst>
      <p:ext uri="{BB962C8B-B14F-4D97-AF65-F5344CB8AC3E}">
        <p14:creationId xmlns:p14="http://schemas.microsoft.com/office/powerpoint/2010/main" val="402782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D9CA5DBF-4E00-499F-9469-6C006374CB7B}"/>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2192139" y="383524"/>
            <a:ext cx="993734" cy="695004"/>
          </a:xfrm>
          <a:prstGeom prst="rect">
            <a:avLst/>
          </a:prstGeom>
        </p:spPr>
      </p:pic>
      <p:sp>
        <p:nvSpPr>
          <p:cNvPr id="2" name="Title 1">
            <a:extLst>
              <a:ext uri="{FF2B5EF4-FFF2-40B4-BE49-F238E27FC236}">
                <a16:creationId xmlns:a16="http://schemas.microsoft.com/office/drawing/2014/main" id="{1F7D73AF-B643-439C-923E-286F2582DAE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52652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 metabolism is regulated at many levels. </a:t>
            </a:r>
            <a:r>
              <a:rPr lang="en-US" sz="2400" dirty="0">
                <a:latin typeface="Arial" panose="020B0604020202020204" pitchFamily="34" charset="0"/>
                <a:cs typeface="Arial" panose="020B0604020202020204" pitchFamily="34" charset="0"/>
              </a:rPr>
              <a:t>The resource investment in protein synthesis ensures that many layers of regulation work together to determine which proteins are synthesized at any given moment. However, proteins often function only in particular cellular locations and at particular times. Mechanisms for spatial and temporal regulation — protein targeting, activation, and eventual degradation — exhibit complexities that can approach those of the biosynthetic processes.</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460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D4D2-C689-4D18-A106-8B3FEA05F0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“Second Genetic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899" y="1363662"/>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individual aminoacyl-tRNA synthetases must be specific for a single amino acid and for certain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“second genetic code” refers to the interaction between aminoacyl-tRNA synthetases and tRNAs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nucleotides in tRNA that confer binding specificity are concentrated in:</a:t>
            </a:r>
          </a:p>
          <a:p>
            <a:pPr lvl="1"/>
            <a:r>
              <a:rPr lang="en-US" sz="2400" dirty="0">
                <a:latin typeface="Arial" panose="020B0604020202020204" pitchFamily="34" charset="0"/>
                <a:cs typeface="Arial" panose="020B0604020202020204" pitchFamily="34" charset="0"/>
              </a:rPr>
              <a:t>the amino acid arm</a:t>
            </a:r>
          </a:p>
          <a:p>
            <a:pPr lvl="1"/>
            <a:r>
              <a:rPr lang="en-US" sz="2400" dirty="0">
                <a:latin typeface="Arial" panose="020B0604020202020204" pitchFamily="34" charset="0"/>
                <a:cs typeface="Arial" panose="020B0604020202020204" pitchFamily="34" charset="0"/>
              </a:rPr>
              <a:t>the anticodon arm</a:t>
            </a:r>
          </a:p>
          <a:p>
            <a:pPr lvl="1"/>
            <a:r>
              <a:rPr lang="en-US" sz="2400" dirty="0">
                <a:latin typeface="Arial" panose="020B0604020202020204" pitchFamily="34" charset="0"/>
                <a:cs typeface="Arial" panose="020B0604020202020204" pitchFamily="34" charset="0"/>
              </a:rPr>
              <a:t>the nucleotides of the anticodon itself</a:t>
            </a: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395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119B-EBB0-40BB-A594-A8B8CAFBCD8B}"/>
              </a:ext>
            </a:extLst>
          </p:cNvPr>
          <p:cNvSpPr>
            <a:spLocks noGrp="1"/>
          </p:cNvSpPr>
          <p:nvPr>
            <p:ph type="title"/>
          </p:nvPr>
        </p:nvSpPr>
        <p:spPr>
          <a:xfrm>
            <a:off x="0" y="152400"/>
            <a:ext cx="9144000" cy="1600200"/>
          </a:xfrm>
        </p:spPr>
        <p:txBody>
          <a:bodyPr/>
          <a:lstStyle/>
          <a:p>
            <a:r>
              <a:rPr lang="en-US" sz="3600" dirty="0">
                <a:solidFill>
                  <a:schemeClr val="tx1"/>
                </a:solidFill>
                <a:latin typeface="Arial" panose="020B0604020202020204" pitchFamily="34" charset="0"/>
                <a:cs typeface="Arial" panose="020B0604020202020204" pitchFamily="34" charset="0"/>
              </a:rPr>
              <a:t>Nucleotide Positions in a tRNA That are Recognized by Aminoacyl-tRNA Synthetases</a:t>
            </a:r>
            <a:endParaRPr lang="en-AU" sz="3600" dirty="0"/>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Beginning at the 5 prime end on the left, the dots in this piece are blue, orange, blue, black, black, black, and black. The next dot is purple, unpaired, and in a piece of the strand that is beginning to curve left. It is followed by a black dot, then there is a horizontal portion of four paired dots. From right to left, these are purple, orange, black, and black. The left-hand loop of the D arm begins with purple, then black, black, black, then purple, then purple, then blue, then purple before reaching the region that pairs with the bases above. These paired bases are black, black, orange, and black. The strand bends down and there is a black dot, then a new paired vertical region begins. From top to bottom, the left side has orange, orange, black, black, black before a loop begins. The loop has black, then purple, then the yellow anticodon region with its 5 prime end on the left and its 3 prime end on the right. There are three red dots in this yellow region. The loop of the anticodon arm continues up the right side with black, then black, then reaches the other half of the vertical paired portion. This has black, black, black, orange, orange. Next, five green circles form a small protrusion to the lower left labeled extra arm, then a small green pieces reaches a horizontal paired region of black, black, black, black, purple before beginning the curve of the T psi C arm with purple, purple, purple, black, purple, orange, and orange before reaching the top half of the paired region. From right to left, this is purple, black, black, black, black. The green strand curves upward to form the right half of the amino acid arm with paired dots of black, black, black, black, blue, orange, and blue. This strand extends above the left-hand strand with blue, purple, purple, purple to end at 3 prime. This is labeled amino acid arm. Part b shows a twisted vertical left half of the molecule that is green at the bottom with purple at the very tip and a yellow region at the lower right labeled anticodon with two red bases coming off of it. The strand becomes green after this yellow region. This green strand crosses the strand to its left, which has just become orange and is labeled anticodon arm. This forms an upper right strand with a similar strand to its left. Both of these strands have some orange and some green. The strand continues upward and becomes thicker with a small piece of orange to the middle right. The D arm is above this and there are some purple regions with a piece of blue at the left side. A loop to the upper left labeled T psi C arm has orange at the lower left, then purple, then a small piece of green, them ore purple, then ends with a green strand. There is green across the top, then two strands extend to the right. The top strand ends with blue, orange, and then blue at the 5 prime end. The lower strand has blue, then orange, then blue. Then purple before ending at the 3 prime end. This is labeled amino acid arm.">
            <a:extLst>
              <a:ext uri="{FF2B5EF4-FFF2-40B4-BE49-F238E27FC236}">
                <a16:creationId xmlns:a16="http://schemas.microsoft.com/office/drawing/2014/main" id="{B3AF45CD-F215-D243-9CEA-5F86AC518C44}"/>
              </a:ext>
            </a:extLst>
          </p:cNvPr>
          <p:cNvPicPr>
            <a:picLocks noChangeAspect="1"/>
          </p:cNvPicPr>
          <p:nvPr/>
        </p:nvPicPr>
        <p:blipFill>
          <a:blip r:embed="rId3"/>
          <a:stretch>
            <a:fillRect/>
          </a:stretch>
        </p:blipFill>
        <p:spPr>
          <a:xfrm>
            <a:off x="525337" y="2286000"/>
            <a:ext cx="8093326" cy="4279900"/>
          </a:xfrm>
          <a:prstGeom prst="rect">
            <a:avLst/>
          </a:prstGeom>
        </p:spPr>
      </p:pic>
    </p:spTree>
    <p:extLst>
      <p:ext uri="{BB962C8B-B14F-4D97-AF65-F5344CB8AC3E}">
        <p14:creationId xmlns:p14="http://schemas.microsoft.com/office/powerpoint/2010/main" val="4056900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5DA8-B874-4380-99CA-96F25123FE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Crystal Structures of Aminoacyl-tRNA Synthetases</a:t>
            </a:r>
            <a:endParaRPr lang="en-AU" dirty="0"/>
          </a:p>
        </p:txBody>
      </p:sp>
      <p:pic>
        <p:nvPicPr>
          <p:cNvPr id="3" name="Picture 2" descr="Part a is labeled class Roman numeral 1. It shows a blue roughly linear structure that angles slightly up from the lower left to upper right. A green t R N A is visible against its left side with its right side running against the blue structure, its upper left protruding away, and its upper right extending against the structure above a red wireframe model of A T P below. Part b is labeled class Roman numeral 2. It shows a roughly rectangular orange structure with an irregular shape that runs from lower left to upper right against a similar white structure below that fits against it, making an overall structure that is roughly diamond-shaped. A green t-R N A runs along the upper left and venter of the top part, bending down toward a red wireframe model of A T P near the upper center. A similar green t R N A runs against the white structure below, beginning at its lower left and extending into the white structure toward its left side to bend up toward a red wireframe model of A T P near the center left of the white structure. Part c is labeled, Class Roman numeral 1 and class Roman numeral 2 synthetases bind to opposite faces of the substrate t R N A s. A blue roughly linear structure is shown on the left with a green t R N A against its right side. An orange structure to the right is thicker at the top and bottom and narrower in the center, but still has a roughly vertical shape. A similar t R N A is shown along its left side.">
            <a:extLst>
              <a:ext uri="{FF2B5EF4-FFF2-40B4-BE49-F238E27FC236}">
                <a16:creationId xmlns:a16="http://schemas.microsoft.com/office/drawing/2014/main" id="{A873CFA2-AD01-6B44-BAB4-84CFD5C97CE8}"/>
              </a:ext>
            </a:extLst>
          </p:cNvPr>
          <p:cNvPicPr>
            <a:picLocks noChangeAspect="1"/>
          </p:cNvPicPr>
          <p:nvPr/>
        </p:nvPicPr>
        <p:blipFill>
          <a:blip r:embed="rId3"/>
          <a:stretch>
            <a:fillRect/>
          </a:stretch>
        </p:blipFill>
        <p:spPr>
          <a:xfrm>
            <a:off x="216243" y="2057400"/>
            <a:ext cx="8711514" cy="2743200"/>
          </a:xfrm>
          <a:prstGeom prst="rect">
            <a:avLst/>
          </a:prstGeom>
        </p:spPr>
      </p:pic>
    </p:spTree>
    <p:extLst>
      <p:ext uri="{BB962C8B-B14F-4D97-AF65-F5344CB8AC3E}">
        <p14:creationId xmlns:p14="http://schemas.microsoft.com/office/powerpoint/2010/main" val="436331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7F7D-18CB-4644-AD40-025E0D88EFA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tRNA Recognition by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Ala-tRNA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33147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single G=U base pair in the amino acid arm of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Ala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determines tRNA recognition by Ala-tRNA synthetases</a:t>
            </a:r>
          </a:p>
          <a:p>
            <a:pPr lvl="1"/>
            <a:r>
              <a:rPr lang="en-US" sz="2400" dirty="0">
                <a:latin typeface="Arial" panose="020B0604020202020204" pitchFamily="34" charset="0"/>
                <a:cs typeface="Arial" panose="020B0604020202020204" pitchFamily="34" charset="0"/>
              </a:rPr>
              <a:t>true across a range of organisms, from bacteria to humans </a:t>
            </a:r>
          </a:p>
          <a:p>
            <a:pPr lvl="1"/>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Beginning at the 5 prime end on the left, the dots in this piece are blue, orange, blue, black, black, black, and black. The next dot is purple, unpaired, and in a piece of the strand that is beginning to curve left. It is followed by a black dot, then there is a horizontal portion of four paired dots. From right to left, these are purple, orange, black, and black. The left-hand loop of the D arm begins with purple, then black, black, black, then purple, then purple, then blue, then purple before reaching the region that pairs with the bases above. These paired bases are black, black, orange, and black. The strand bends down and there is a black dot, then a new paired vertical region begins. From top to bottom, the left side has orange, orange, black, black, black before a loop begins. The loop has black, then purple, then the yellow anticodon region with its 5 prime end on the left and its 3 prime end on the right. There are three red dots in this yellow region. The loop of the anticodon arm continues up the right side with black, then black, then reaches the other half of the vertical paired portion. This has black, black, black, orange, orange. Next, five green circles form a small protrusion to the lower left labeled extra arm, then a small green pieces reaches a horizontal paired region of black, black, black, black, purple before beginning the curve of the T psi C arm with purple, purple, purple, black, purple, orange, and orange before reaching the top half of the paired region. From right to left, this is purple, black, black, black, black. The green strand curves upward to form the right half of the amino acid arm with paired dots of black, black, black, black, blue, orange, and blue. This strand extends above the left-hand strand with blue, purple, purple, purple to end at 3 prime. This is labeled amino acid arm. ">
            <a:extLst>
              <a:ext uri="{FF2B5EF4-FFF2-40B4-BE49-F238E27FC236}">
                <a16:creationId xmlns:a16="http://schemas.microsoft.com/office/drawing/2014/main" id="{FA8057A1-B364-FC4F-8496-5A36BE9F5353}"/>
              </a:ext>
            </a:extLst>
          </p:cNvPr>
          <p:cNvPicPr>
            <a:picLocks noChangeAspect="1"/>
          </p:cNvPicPr>
          <p:nvPr/>
        </p:nvPicPr>
        <p:blipFill>
          <a:blip r:embed="rId3"/>
          <a:stretch>
            <a:fillRect/>
          </a:stretch>
        </p:blipFill>
        <p:spPr>
          <a:xfrm>
            <a:off x="3886200" y="1676400"/>
            <a:ext cx="5086473" cy="4138803"/>
          </a:xfrm>
          <a:prstGeom prst="rect">
            <a:avLst/>
          </a:prstGeom>
        </p:spPr>
      </p:pic>
    </p:spTree>
    <p:extLst>
      <p:ext uri="{BB962C8B-B14F-4D97-AF65-F5344CB8AC3E}">
        <p14:creationId xmlns:p14="http://schemas.microsoft.com/office/powerpoint/2010/main" val="3129978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EEA4-BCC9-44CD-B1E3-42DE01B0C7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Unusual Amino Acids in Peptides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449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buClr>
                <a:schemeClr val="tx1"/>
              </a:buClr>
            </a:pPr>
            <a:r>
              <a:rPr lang="en-US" altLang="en-US" sz="2400" dirty="0">
                <a:latin typeface="Arial" panose="020B0604020202020204" pitchFamily="34" charset="0"/>
                <a:cs typeface="Arial" panose="020B0604020202020204" pitchFamily="34" charset="0"/>
              </a:rPr>
              <a:t>selenocysteine = formed after charging a UGA-recognizing tRNA with serine in both bacteria and eukaryotes</a:t>
            </a:r>
          </a:p>
          <a:p>
            <a:pPr eaLnBrk="1" hangingPunct="1">
              <a:buClr>
                <a:schemeClr val="tx1"/>
              </a:buClr>
            </a:pPr>
            <a:endParaRPr lang="en-US" altLang="en-US" sz="2400" dirty="0">
              <a:latin typeface="Arial" panose="020B0604020202020204" pitchFamily="34" charset="0"/>
              <a:cs typeface="Arial" panose="020B0604020202020204" pitchFamily="34" charset="0"/>
            </a:endParaRPr>
          </a:p>
          <a:p>
            <a:pPr eaLnBrk="1" hangingPunct="1">
              <a:buClr>
                <a:schemeClr val="tx1"/>
              </a:buClr>
            </a:pPr>
            <a:r>
              <a:rPr lang="en-US" altLang="en-US" sz="2400" dirty="0" err="1">
                <a:latin typeface="Arial" panose="020B0604020202020204" pitchFamily="34" charset="0"/>
                <a:cs typeface="Arial" panose="020B0604020202020204" pitchFamily="34" charset="0"/>
              </a:rPr>
              <a:t>pyrrolysine</a:t>
            </a:r>
            <a:r>
              <a:rPr lang="en-US" altLang="en-US" sz="2400" dirty="0">
                <a:latin typeface="Arial" panose="020B0604020202020204" pitchFamily="34" charset="0"/>
                <a:cs typeface="Arial" panose="020B0604020202020204" pitchFamily="34" charset="0"/>
              </a:rPr>
              <a:t> = directly attached to its tRNA that recognizes UAG(stop) codon in some archaea</a:t>
            </a:r>
          </a:p>
          <a:p>
            <a:pPr lvl="1"/>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Selenocysteine: A three-carbon vertical chain has C 1 forming C O O minus at the top; C 2 bonded to H on the right and to N H 3 with a positive charge on N to the left; and C 3 bonded to 2 H and to S e H below. Pyrrolysine: A six-carbon vertical chain has C 1 forming C O O minus at the top; C 2 bonded to H to the right and to N H 3 with a positive charge on N to the left; C 3, C 4, and C 5 each bonded to 2 H; and C 6 bonded to 2 H and to N H below further bonded to C double bonded to O to the lower left and bonded to the upper right vertex of a five-membered ring to the lower right that has a top vertex bonded to C H 3, a double bond at the bottom side, and N substituted for C at the lower left vertex.">
            <a:extLst>
              <a:ext uri="{FF2B5EF4-FFF2-40B4-BE49-F238E27FC236}">
                <a16:creationId xmlns:a16="http://schemas.microsoft.com/office/drawing/2014/main" id="{CA3C56AA-699B-4A48-8CDE-3849348B7A8C}"/>
              </a:ext>
            </a:extLst>
          </p:cNvPr>
          <p:cNvPicPr>
            <a:picLocks noChangeAspect="1"/>
          </p:cNvPicPr>
          <p:nvPr/>
        </p:nvPicPr>
        <p:blipFill>
          <a:blip r:embed="rId3"/>
          <a:stretch>
            <a:fillRect/>
          </a:stretch>
        </p:blipFill>
        <p:spPr>
          <a:xfrm>
            <a:off x="4800600" y="1951037"/>
            <a:ext cx="3803847" cy="3581400"/>
          </a:xfrm>
          <a:prstGeom prst="rect">
            <a:avLst/>
          </a:prstGeom>
        </p:spPr>
      </p:pic>
    </p:spTree>
    <p:extLst>
      <p:ext uri="{BB962C8B-B14F-4D97-AF65-F5344CB8AC3E}">
        <p14:creationId xmlns:p14="http://schemas.microsoft.com/office/powerpoint/2010/main" val="2324954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00A7-D5BD-4E65-8127-15EFD6BBAC1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2: A Specific Amino Acid Initiates Protein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AUG initiation codon specifies an amino-terminal methionine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organisms have two tRNAs for methionine:</a:t>
            </a:r>
          </a:p>
          <a:p>
            <a:pPr lvl="1"/>
            <a:r>
              <a:rPr lang="en-US" sz="2400" dirty="0">
                <a:latin typeface="Arial" panose="020B0604020202020204" pitchFamily="34" charset="0"/>
                <a:cs typeface="Arial" panose="020B0604020202020204" pitchFamily="34" charset="0"/>
              </a:rPr>
              <a:t>one for when (5′)AUG is the initiation codon </a:t>
            </a:r>
          </a:p>
          <a:p>
            <a:pPr lvl="1"/>
            <a:r>
              <a:rPr lang="en-US" sz="2400" dirty="0">
                <a:latin typeface="Arial" panose="020B0604020202020204" pitchFamily="34" charset="0"/>
                <a:cs typeface="Arial" panose="020B0604020202020204" pitchFamily="34" charset="0"/>
              </a:rPr>
              <a:t>one when a Met residue in an internal position in a polypeptide </a:t>
            </a:r>
          </a:p>
          <a:p>
            <a:endParaRPr lang="en-US" sz="2400" dirty="0"/>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8747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662A-CCFF-4F56-8D07-DCA5CF3C86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tRNAs Specific for Methionine in Eukaryotic Cells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39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eukaryotic cells:</a:t>
            </a:r>
          </a:p>
          <a:p>
            <a:pPr lvl="1"/>
            <a:r>
              <a:rPr lang="en-US" sz="2400" dirty="0">
                <a:latin typeface="Arial" panose="020B0604020202020204" pitchFamily="34" charset="0"/>
                <a:cs typeface="Arial" panose="020B0604020202020204" pitchFamily="34" charset="0"/>
              </a:rPr>
              <a:t>a specialized initiating tRNA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at the amino-terminal end </a:t>
            </a:r>
          </a:p>
          <a:p>
            <a:pPr lvl="1"/>
            <a:r>
              <a:rPr lang="en-US" sz="2400" dirty="0">
                <a:latin typeface="Arial" panose="020B0604020202020204" pitchFamily="34" charset="0"/>
                <a:cs typeface="Arial" panose="020B0604020202020204" pitchFamily="34" charset="0"/>
              </a:rPr>
              <a:t>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in interior positions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polypeptides synthesized by mitochondrial and chloroplast ribosomes begin with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formylmethionine</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532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7141-2B07-4E81-896E-B1676323D6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Three Steps of 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363662"/>
            <a:ext cx="8439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initiation </a:t>
            </a:r>
            <a:r>
              <a:rPr lang="en-US" sz="2400" dirty="0">
                <a:latin typeface="Arial" panose="020B0604020202020204" pitchFamily="34" charset="0"/>
                <a:cs typeface="Arial" panose="020B0604020202020204" pitchFamily="34" charset="0"/>
              </a:rPr>
              <a:t>in bacteria requires:</a:t>
            </a:r>
          </a:p>
          <a:p>
            <a:pPr lvl="1"/>
            <a:r>
              <a:rPr lang="en-US" sz="2400" dirty="0">
                <a:latin typeface="Arial" panose="020B0604020202020204" pitchFamily="34" charset="0"/>
                <a:cs typeface="Arial" panose="020B0604020202020204" pitchFamily="34" charset="0"/>
              </a:rPr>
              <a:t>the 30S ribosomal subunit</a:t>
            </a:r>
          </a:p>
          <a:p>
            <a:pPr lvl="1"/>
            <a:r>
              <a:rPr lang="en-US" sz="2400" dirty="0">
                <a:latin typeface="Arial" panose="020B0604020202020204" pitchFamily="34" charset="0"/>
                <a:cs typeface="Arial" panose="020B0604020202020204" pitchFamily="34" charset="0"/>
              </a:rPr>
              <a:t>mRNA </a:t>
            </a:r>
          </a:p>
          <a:p>
            <a:pPr lvl="1"/>
            <a:r>
              <a:rPr lang="en-US" sz="2400" dirty="0">
                <a:latin typeface="Arial" panose="020B0604020202020204" pitchFamily="34" charset="0"/>
                <a:cs typeface="Arial" panose="020B0604020202020204" pitchFamily="34" charset="0"/>
              </a:rPr>
              <a:t>the initiating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three initiation factors (IF1, IF2, and IF3) </a:t>
            </a:r>
          </a:p>
          <a:p>
            <a:pPr lvl="1"/>
            <a:r>
              <a:rPr lang="en-US" sz="2400" dirty="0">
                <a:latin typeface="Arial" panose="020B0604020202020204" pitchFamily="34" charset="0"/>
                <a:cs typeface="Arial" panose="020B0604020202020204" pitchFamily="34" charset="0"/>
              </a:rPr>
              <a:t>GTP</a:t>
            </a:r>
          </a:p>
          <a:p>
            <a:pPr lvl="1"/>
            <a:r>
              <a:rPr lang="en-US" sz="2400" dirty="0">
                <a:latin typeface="Arial" panose="020B0604020202020204" pitchFamily="34" charset="0"/>
                <a:cs typeface="Arial" panose="020B0604020202020204" pitchFamily="34" charset="0"/>
              </a:rPr>
              <a:t>the 50S ribosomal subunit</a:t>
            </a:r>
          </a:p>
          <a:p>
            <a:pPr lvl="1"/>
            <a:r>
              <a:rPr lang="en-US" sz="2400" dirty="0">
                <a:latin typeface="Arial" panose="020B0604020202020204" pitchFamily="34" charset="0"/>
                <a:cs typeface="Arial" panose="020B0604020202020204" pitchFamily="34" charset="0"/>
              </a:rPr>
              <a:t>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30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A26D-D839-45BA-A67B-26AF3C5CE0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in Eukaryotic Cells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mRNAs are bound to the ribosome as a complex with specific binding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cells have at least 12 initiation factors</a:t>
            </a:r>
          </a:p>
          <a:p>
            <a:pPr lvl="1"/>
            <a:r>
              <a:rPr lang="en-US" sz="2400" dirty="0">
                <a:latin typeface="Arial" panose="020B0604020202020204" pitchFamily="34" charset="0"/>
                <a:cs typeface="Arial" panose="020B0604020202020204" pitchFamily="34" charset="0"/>
              </a:rPr>
              <a:t>eIF1A is a functional homolog of IF1</a:t>
            </a:r>
          </a:p>
          <a:p>
            <a:pPr lvl="1"/>
            <a:r>
              <a:rPr lang="en-US" sz="2400" dirty="0">
                <a:latin typeface="Arial" panose="020B0604020202020204" pitchFamily="34" charset="0"/>
                <a:cs typeface="Arial" panose="020B0604020202020204" pitchFamily="34" charset="0"/>
              </a:rPr>
              <a:t>eIF3 is a functional homolog of IF3</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710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7AE3-06ED-4569-9E7F-C5CB5E5AB7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Factors Required for Initiation of Translation</a:t>
            </a:r>
            <a:endParaRPr lang="en-AU" dirty="0"/>
          </a:p>
        </p:txBody>
      </p:sp>
      <p:sp>
        <p:nvSpPr>
          <p:cNvPr id="3" name="TextBox 2">
            <a:extLst>
              <a:ext uri="{FF2B5EF4-FFF2-40B4-BE49-F238E27FC236}">
                <a16:creationId xmlns:a16="http://schemas.microsoft.com/office/drawing/2014/main" id="{6DA0C695-C3D4-4877-A13F-C7D4E1A05DA9}"/>
              </a:ext>
            </a:extLst>
          </p:cNvPr>
          <p:cNvSpPr txBox="1"/>
          <p:nvPr/>
        </p:nvSpPr>
        <p:spPr>
          <a:xfrm>
            <a:off x="381000" y="1386062"/>
            <a:ext cx="8382000" cy="584775"/>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27-8 Protein Factors Required for Initiation of Translation in Bacterial and Eukaryotic Cells</a:t>
            </a:r>
          </a:p>
        </p:txBody>
      </p:sp>
      <p:graphicFrame>
        <p:nvGraphicFramePr>
          <p:cNvPr id="4" name="Table Placeholder 3">
            <a:extLst>
              <a:ext uri="{FF2B5EF4-FFF2-40B4-BE49-F238E27FC236}">
                <a16:creationId xmlns:a16="http://schemas.microsoft.com/office/drawing/2014/main" id="{F1092239-EE42-4064-B59E-C329BF74E385}"/>
              </a:ext>
            </a:extLst>
          </p:cNvPr>
          <p:cNvGraphicFramePr>
            <a:graphicFrameLocks/>
          </p:cNvGraphicFramePr>
          <p:nvPr>
            <p:extLst>
              <p:ext uri="{D42A27DB-BD31-4B8C-83A1-F6EECF244321}">
                <p14:modId xmlns:p14="http://schemas.microsoft.com/office/powerpoint/2010/main" val="3233637541"/>
              </p:ext>
            </p:extLst>
          </p:nvPr>
        </p:nvGraphicFramePr>
        <p:xfrm>
          <a:off x="381000" y="1970837"/>
          <a:ext cx="8382000" cy="5049685"/>
        </p:xfrm>
        <a:graphic>
          <a:graphicData uri="http://schemas.openxmlformats.org/drawingml/2006/table">
            <a:tbl>
              <a:tblPr firstRow="1" firstCol="1" bandRow="1">
                <a:tableStyleId>{5940675A-B579-460E-94D1-54222C63F5DA}</a:tableStyleId>
              </a:tblPr>
              <a:tblGrid>
                <a:gridCol w="1901072">
                  <a:extLst>
                    <a:ext uri="{9D8B030D-6E8A-4147-A177-3AD203B41FA5}">
                      <a16:colId xmlns:a16="http://schemas.microsoft.com/office/drawing/2014/main" val="4134590767"/>
                    </a:ext>
                  </a:extLst>
                </a:gridCol>
                <a:gridCol w="6480928">
                  <a:extLst>
                    <a:ext uri="{9D8B030D-6E8A-4147-A177-3AD203B41FA5}">
                      <a16:colId xmlns:a16="http://schemas.microsoft.com/office/drawing/2014/main" val="4256610328"/>
                    </a:ext>
                  </a:extLst>
                </a:gridCol>
              </a:tblGrid>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Factor</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Function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681266024"/>
                  </a:ext>
                </a:extLst>
              </a:tr>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Bacterial</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45905899"/>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Prevents premature binding of tRNAs to A site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83363738"/>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Facilitates binding of </a:t>
                      </a:r>
                      <a:r>
                        <a:rPr lang="en-US" sz="1000" dirty="0" err="1">
                          <a:effectLst/>
                          <a:latin typeface="Arial" panose="020B0604020202020204" pitchFamily="34" charset="0"/>
                          <a:cs typeface="Arial" panose="020B0604020202020204" pitchFamily="34" charset="0"/>
                        </a:rPr>
                        <a:t>fMet-tRNA</a:t>
                      </a:r>
                      <a:r>
                        <a:rPr lang="en-US" sz="1000" baseline="30000" dirty="0" err="1">
                          <a:effectLst/>
                          <a:latin typeface="Arial" panose="020B0604020202020204" pitchFamily="34" charset="0"/>
                          <a:cs typeface="Arial" panose="020B0604020202020204" pitchFamily="34" charset="0"/>
                        </a:rPr>
                        <a:t>fMet</a:t>
                      </a:r>
                      <a:r>
                        <a:rPr lang="en-US" sz="1000" dirty="0">
                          <a:effectLst/>
                          <a:latin typeface="Arial" panose="020B0604020202020204" pitchFamily="34" charset="0"/>
                          <a:cs typeface="Arial" panose="020B0604020202020204" pitchFamily="34" charset="0"/>
                        </a:rPr>
                        <a:t> to 30S ribosomal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55821070"/>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30S subunit; prevents premature association of 50S subunit; enhances specificity of P site for </a:t>
                      </a:r>
                      <a:r>
                        <a:rPr lang="en-US" sz="1000" dirty="0" err="1">
                          <a:effectLst/>
                          <a:latin typeface="Arial" panose="020B0604020202020204" pitchFamily="34" charset="0"/>
                          <a:cs typeface="Arial" panose="020B0604020202020204" pitchFamily="34" charset="0"/>
                        </a:rPr>
                        <a:t>fMet-rRNA</a:t>
                      </a:r>
                      <a:r>
                        <a:rPr lang="en-US" sz="1000" baseline="30000" dirty="0" err="1">
                          <a:effectLst/>
                          <a:latin typeface="Arial" panose="020B0604020202020204" pitchFamily="34" charset="0"/>
                          <a:cs typeface="Arial" panose="020B0604020202020204" pitchFamily="34" charset="0"/>
                        </a:rPr>
                        <a:t>fMet</a:t>
                      </a:r>
                      <a:endParaRPr lang="en-US" sz="10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739945891"/>
                  </a:ext>
                </a:extLst>
              </a:tr>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Eukaryotic</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4397048"/>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the E site of the 40S subunit; facilitates interaction between elF2-tRNA-GTP ternary complex and the 40S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07576386"/>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elF1A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Homolog of bacterial IF1; prevents premature binding of tRNAs to A site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15033541"/>
                  </a:ext>
                </a:extLst>
              </a:tr>
              <a:tr h="189460">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eIF2</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GTPase; facilitates binding of initiating Met-</a:t>
                      </a:r>
                      <a:r>
                        <a:rPr lang="en-US" sz="1000" dirty="0" err="1">
                          <a:effectLst/>
                          <a:latin typeface="Arial" panose="020B0604020202020204" pitchFamily="34" charset="0"/>
                          <a:cs typeface="Arial" panose="020B0604020202020204" pitchFamily="34" charset="0"/>
                        </a:rPr>
                        <a:t>tRNA</a:t>
                      </a:r>
                      <a:r>
                        <a:rPr lang="en-US" sz="1000" baseline="30000" dirty="0" err="1">
                          <a:effectLst/>
                          <a:latin typeface="Arial" panose="020B0604020202020204" pitchFamily="34" charset="0"/>
                          <a:cs typeface="Arial" panose="020B0604020202020204" pitchFamily="34" charset="0"/>
                        </a:rPr>
                        <a:t>Met</a:t>
                      </a:r>
                      <a:r>
                        <a:rPr lang="en-US" sz="1000" dirty="0">
                          <a:effectLst/>
                          <a:latin typeface="Arial" panose="020B0604020202020204" pitchFamily="34" charset="0"/>
                          <a:cs typeface="Arial" panose="020B0604020202020204" pitchFamily="34" charset="0"/>
                        </a:rPr>
                        <a:t> to 40S ribosomal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26139272"/>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eIF2B</a:t>
                      </a:r>
                      <a:r>
                        <a:rPr lang="en-US" sz="1000" baseline="30000" dirty="0">
                          <a:effectLst/>
                          <a:latin typeface="Arial" panose="020B0604020202020204" pitchFamily="34" charset="0"/>
                          <a:cs typeface="Arial" panose="020B0604020202020204" pitchFamily="34" charset="0"/>
                        </a:rPr>
                        <a:t>a</a:t>
                      </a:r>
                      <a:r>
                        <a:rPr lang="en-US" sz="1000" dirty="0">
                          <a:effectLst/>
                          <a:latin typeface="Arial" panose="020B0604020202020204" pitchFamily="34" charset="0"/>
                          <a:cs typeface="Arial" panose="020B0604020202020204" pitchFamily="34" charset="0"/>
                        </a:rPr>
                        <a:t>, eIF3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First factors to bind 40S subunit; facilitate subsequent steps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8423692"/>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Complex consisting of eIF4E, eIF4A, and eIF4G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1033849"/>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RNA helicase activity; removes secondary structure in the mRNA to permit binding to 40S subunit;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46364236"/>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mRNA; facilitates scanning of mRNA to locate the first AUG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75188100"/>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the 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cap of mRNA;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2678247"/>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eIF4E and to poly(A) binding protein (PABP);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19809585"/>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eIF5</a:t>
                      </a:r>
                      <a:r>
                        <a:rPr lang="en-US" sz="1000" baseline="30000" dirty="0">
                          <a:effectLst/>
                          <a:latin typeface="Arial" panose="020B0604020202020204" pitchFamily="34" charset="0"/>
                          <a:cs typeface="Arial" panose="020B0604020202020204" pitchFamily="34" charset="0"/>
                        </a:rPr>
                        <a:t>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Promotes dissociation of several other initiation factors from 40S subunit as a prelude to association of 60S subunit to form 80S initiation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40151967"/>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eIF5b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GTPase homologous to bacterial IF2; promotes dissociation of initiation factors before final ribosome assembly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34617276"/>
                  </a:ext>
                </a:extLst>
              </a:tr>
            </a:tbl>
          </a:graphicData>
        </a:graphic>
      </p:graphicFrame>
    </p:spTree>
    <p:extLst>
      <p:ext uri="{BB962C8B-B14F-4D97-AF65-F5344CB8AC3E}">
        <p14:creationId xmlns:p14="http://schemas.microsoft.com/office/powerpoint/2010/main" val="3244711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A905-505A-49B3-ADBB-9E08629BFF4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Timeline for Elucidating Protein Biosynthetic Pathways</a:t>
            </a:r>
            <a:endParaRPr lang="en-AU" dirty="0"/>
          </a:p>
        </p:txBody>
      </p:sp>
      <p:pic>
        <p:nvPicPr>
          <p:cNvPr id="4" name="Picture 3" descr="A diagram shows the timeline for elucidation of protein biosynthetic pathways from the 1950s until 2020 and beyond.">
            <a:extLst>
              <a:ext uri="{FF2B5EF4-FFF2-40B4-BE49-F238E27FC236}">
                <a16:creationId xmlns:a16="http://schemas.microsoft.com/office/drawing/2014/main" id="{D527104B-A007-584A-B125-238636BC40A3}"/>
              </a:ext>
            </a:extLst>
          </p:cNvPr>
          <p:cNvPicPr>
            <a:picLocks noChangeAspect="1"/>
          </p:cNvPicPr>
          <p:nvPr/>
        </p:nvPicPr>
        <p:blipFill>
          <a:blip r:embed="rId3"/>
          <a:stretch>
            <a:fillRect/>
          </a:stretch>
        </p:blipFill>
        <p:spPr>
          <a:xfrm>
            <a:off x="3332016" y="1676400"/>
            <a:ext cx="2479967" cy="4832988"/>
          </a:xfrm>
          <a:prstGeom prst="rect">
            <a:avLst/>
          </a:prstGeom>
        </p:spPr>
      </p:pic>
    </p:spTree>
    <p:extLst>
      <p:ext uri="{BB962C8B-B14F-4D97-AF65-F5344CB8AC3E}">
        <p14:creationId xmlns:p14="http://schemas.microsoft.com/office/powerpoint/2010/main" val="2259698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294-B7EF-4195-9633-CAFC321750F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3: Peptide Bonds Are Formed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in the Elongation Stage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elongation </a:t>
            </a:r>
            <a:r>
              <a:rPr lang="en-US" sz="2400" dirty="0">
                <a:latin typeface="Arial" panose="020B0604020202020204" pitchFamily="34" charset="0"/>
                <a:cs typeface="Arial" panose="020B0604020202020204" pitchFamily="34" charset="0"/>
              </a:rPr>
              <a:t>requires:</a:t>
            </a:r>
          </a:p>
          <a:p>
            <a:pPr lvl="1"/>
            <a:r>
              <a:rPr lang="en-US" sz="2400" dirty="0">
                <a:latin typeface="Arial" panose="020B0604020202020204" pitchFamily="34" charset="0"/>
                <a:cs typeface="Arial" panose="020B0604020202020204" pitchFamily="34" charset="0"/>
              </a:rPr>
              <a:t>the initiation complex </a:t>
            </a:r>
          </a:p>
          <a:p>
            <a:pPr lvl="1"/>
            <a:r>
              <a:rPr lang="en-US" sz="2400" dirty="0">
                <a:latin typeface="Arial" panose="020B0604020202020204" pitchFamily="34" charset="0"/>
                <a:cs typeface="Arial" panose="020B0604020202020204" pitchFamily="34" charset="0"/>
              </a:rPr>
              <a:t>aminoacyl-tRNAs</a:t>
            </a:r>
          </a:p>
          <a:p>
            <a:pPr lvl="1"/>
            <a:r>
              <a:rPr lang="en-US" sz="2400" b="1" dirty="0">
                <a:latin typeface="Arial" panose="020B0604020202020204" pitchFamily="34" charset="0"/>
                <a:cs typeface="Arial" panose="020B0604020202020204" pitchFamily="34" charset="0"/>
              </a:rPr>
              <a:t>elongation factors </a:t>
            </a:r>
            <a:r>
              <a:rPr lang="en-US" sz="2400" dirty="0">
                <a:latin typeface="Arial" panose="020B0604020202020204" pitchFamily="34" charset="0"/>
                <a:cs typeface="Arial" panose="020B0604020202020204" pitchFamily="34" charset="0"/>
              </a:rPr>
              <a:t>(EF-Tu, EF-Ts, and EF-G in bacteria)</a:t>
            </a:r>
          </a:p>
          <a:p>
            <a:pPr lvl="1"/>
            <a:r>
              <a:rPr lang="en-US" sz="2400" dirty="0">
                <a:latin typeface="Arial" panose="020B0604020202020204" pitchFamily="34" charset="0"/>
                <a:cs typeface="Arial" panose="020B0604020202020204" pitchFamily="34" charset="0"/>
              </a:rPr>
              <a:t>GTP</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0317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8F1B-8BBD-4A95-B2FB-1875990983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1: Binding of an Incoming Aminoacyl-tRNA</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457200" y="1676400"/>
            <a:ext cx="52197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incoming aminoacyl-tRNA binds an GTP-bound EF-Tu complex</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the aminoacyl-tRNA–EF-Tu–GTP complex binds to the A site of the 70S initiation complex</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GTP hydrolysis, EF-Tu–GDP complex leaves the ribosome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roughly rectangular orange piece with rounded edges that is wider at the top than at the bottom is labeled 30 S. A yellow half-circle above it with its flat side against the 30 S subunit is labeled 50 S. Cutouts in the bottom of the yellow piece and top of the orange piece meet to form an opening divided into three parts. The left-hand part is labeled, E, the middle part contains t R N A, and the right-hand part is labeled A. The t R N A is a vertical green structure made up of a strand with a purple tip that joins to a blue sphere labeled f M e t and a yellow half-circle at the bottom with a flat base that contains the bases U A C. A strand of m R N A begins with a green piece to the lower left, then curves upward as an orange piece before bending almost horizontally at a green piece beneath E before reaching a dark green piece reading A U G and labeled start codon. A U G is paired with U A C of the t R N A above and angles slightly downward. TO its right, there is a yellow segment labeled next codon beneath the A side. The strand then becomes green and curves down the top lower right before running horizontally to end at its 3 prime end. An arrow points down to a similar structure at the upper left of a cycle of arrows. A second t R N A is moving into the A site. It is at a slight angle, pointing from upper right to lower left, but an arrow shows that it is moving into a vertical position. It is similar to the first t R N A except that the blue sphere is labeled A A subscript 2 end subscript instead of f M e t and it has a purple sphere labeled T u bound to the upper right of the green part with its upper left side against the blue sphere. T u is bonded to G T P. An arrow labeled G T P hydrolysis and accommodation points down and a branched arrow curves off into the cycle of arrows. The first branched arrow points to a purple sphere labeled T U bonded to G D P plus P subscript i end subscript. An arrow points from this to a brown sphere labeled T s joined by its right side to the left side of T u. The arrow is accompanied by a curved arrow showing the addition of T s and loss of G D P. An arrow curves up from T s bonded to T U accompanied by a curved line showing the addition of G T P and a branched arrow showing the loss of T s. This yields T u bonded to G T P. An arrow points up from this structure joined by a curved line showing the addition of an incoming second aminoacyl-t R N A, which is similar to the first t R N A except that specific bases are not shown in its anticodon and it has a blue sphere labeled A A subscript 2 end subscript instead of f Met. This yields an aminoacyl-t R N A that is similar but has a purple sphere labeled T u bonded to G T P attached to the upper right of the green part of the molecule adjacent to the blue sphere labeled A A subscript 2 end subscript to its left. This produces the molecule at the upper left of the cycle that shows the binding of the second aminoacyl-t R N A into the A site. After the branch to the cycle that shows the addition of the second aminoacyl-t R N A, the arrow pointing down from the ribosome shown at the upper left of the cycle with the second aminoacyl-t R N A moving into position yields a similar molecule with the second aminoacyl-t R N A in the A site bound to the yellow piece of R N A below. The blue sphere labeled f Met bound is touching the blue sphere labeled A A subscript 2 end subscript to its right.">
            <a:extLst>
              <a:ext uri="{FF2B5EF4-FFF2-40B4-BE49-F238E27FC236}">
                <a16:creationId xmlns:a16="http://schemas.microsoft.com/office/drawing/2014/main" id="{62BFA13A-0B0E-DF4F-BD5B-D8FF13982994}"/>
              </a:ext>
            </a:extLst>
          </p:cNvPr>
          <p:cNvPicPr>
            <a:picLocks noChangeAspect="1"/>
          </p:cNvPicPr>
          <p:nvPr/>
        </p:nvPicPr>
        <p:blipFill>
          <a:blip r:embed="rId3"/>
          <a:stretch>
            <a:fillRect/>
          </a:stretch>
        </p:blipFill>
        <p:spPr>
          <a:xfrm>
            <a:off x="6018822" y="1676399"/>
            <a:ext cx="2288157" cy="5006975"/>
          </a:xfrm>
          <a:prstGeom prst="rect">
            <a:avLst/>
          </a:prstGeom>
        </p:spPr>
      </p:pic>
    </p:spTree>
    <p:extLst>
      <p:ext uri="{BB962C8B-B14F-4D97-AF65-F5344CB8AC3E}">
        <p14:creationId xmlns:p14="http://schemas.microsoft.com/office/powerpoint/2010/main" val="3976097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CAF6-F6CB-4FBF-B9C4-25EE821F72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2: Peptide Bond Formation</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formylmethionyl</a:t>
            </a:r>
            <a:r>
              <a:rPr lang="en-US" sz="2400" dirty="0">
                <a:latin typeface="Arial" panose="020B0604020202020204" pitchFamily="34" charset="0"/>
                <a:cs typeface="Arial" panose="020B0604020202020204" pitchFamily="34" charset="0"/>
              </a:rPr>
              <a:t> group is transferred to the amino group of the aminoacyl-tRNA in the A site to form a dipeptidyl-tRNA</a:t>
            </a:r>
          </a:p>
          <a:p>
            <a:pPr lvl="1"/>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of the amino acid in the A site acts as the nucleophile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tRNA shift to a hybrid binding state</a:t>
            </a:r>
          </a:p>
          <a:p>
            <a:pPr lvl="1"/>
            <a:r>
              <a:rPr lang="en-US" sz="2400" dirty="0">
                <a:latin typeface="Arial" panose="020B0604020202020204" pitchFamily="34" charset="0"/>
                <a:cs typeface="Arial" panose="020B0604020202020204" pitchFamily="34" charset="0"/>
              </a:rPr>
              <a:t>the 3′ and 5′ ends of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in the E site</a:t>
            </a:r>
          </a:p>
          <a:p>
            <a:pPr lvl="1"/>
            <a:r>
              <a:rPr lang="en-US" sz="2400" dirty="0">
                <a:latin typeface="Arial" panose="020B0604020202020204" pitchFamily="34" charset="0"/>
                <a:cs typeface="Arial" panose="020B0604020202020204" pitchFamily="34" charset="0"/>
              </a:rPr>
              <a:t>the 3′ and 5′ ends of the peptidyl-tRNA are in the P site</a:t>
            </a:r>
          </a:p>
          <a:p>
            <a:pPr marL="50800" indent="0">
              <a:buNone/>
            </a:pPr>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87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2BFF-496D-4919-87A9-B1542A8F69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First Peptide Bond in Bacteria</a:t>
            </a:r>
            <a:endParaRPr lang="en-AU" dirty="0"/>
          </a:p>
        </p:txBody>
      </p:sp>
      <p:pic>
        <p:nvPicPr>
          <p:cNvPr id="3" name="Picture 2" descr="A roughly rectangular orange piece with rounded edges that is wider at the top than at the bottom is shown beneath a yellow half-circle above it with its flat side against the orange piece below. Cutouts in the bottom of the yellow piece and top of the orange piece meet to form an opening divided into three parts. The left-hand part is labeled, E, the middle part contains t R N A bonded to a blue sphere labeled f M e t, and the right-hand part contains a similar t R N A bonded to a blue sphere labeled A A subscript 2 end subscript. These two blue spheres are touching. Each t R N A consists of a yellow half-circle base with a flat bottom, a green vertical portion made up of a green strand, and a purple tip bonded to a blue sphere. A strand of m R N A runs beneath with its 5 prime end at the lower left of the orange piece. The strand runs up to run almost horizontally beneath the E side, then has a dark green piece reading A U G beneath U A C at the yellow anticodon at the bottom of the aminoacyl-t R N A above, then has a yellow portion beneath the yellow anticodon at the bottom of the a second amino acyl-t R N A above, then curves down out of the orange structure before running horizontally to end at its 3 prime end. An arrow labeled peptide bond formation points right so show a similar structure in which the blue sphere labeled A A subscript a end subscript of the second aminoacyl t-R N A is bound to the blue sphere labeled f M e t that had been bound to the left-hand aminoacyl-t R N A. The f M e t sphere is above the A A subscript 2 end subscript sphere. The purple pieces at the tops of each t RN A have bent to the left and curved arrows show their motion to the left. A close-up showing the two blue spheres prior to peptide bond formation shows the top of a green sphere labeled P site on the left with a yellow vertical cylindrical region above it. A vertical purple rounded bar extends from the green P site and contains three dashed lines that lead up to O bonded to C H 2 to the left bonded to the left vertex above of a five-membered sugar ring with O at its bottom vertex. The ring has a right-side vertex bonded to C H 3 below, an upper right vertex bonded to O H, and an upper left vertex bonded to O within a blue sphere labeled f M e t. This O is bonded to C above that is double bonded to O above and bonded to C to the left bonded to R superscript 1 end superscript above, H below, and N to the left further bonded to H below and to C above double bonded to O to the left and bonded to H above. To the right, a similar purple piece labeled A site rises vertically and then bends horizontally to the left. It contains a similar sugar with its upper left vertex bonded to O at the lower right of the blue sphere labeled A A subscript 2 end subscript. This O is bonded to C above double bonded to O above and bonded to C to the left bonded to R superscript 2 above, bonded to H below, and bonded to N to the left with a red pair of electrons and bonded to H above and below. Arrows point from the red pair of electrons on N to the right-hand C of f M e t and a second arrow points from the double bond between the same right-hand C of f M e t and O above to the same O. An arrow points to the right to show a similar structure in which N of A A subscript 2 end subscript has a positive charge and is bonded to the right-hand C of f M e t, which is bonded to O minus above, Red arrows point from the negative charge on this O minus to the bond between it and C below, from the bond between the same C and O below to H bonded to O bonded to the upper right vertex of the guar ring, from the bond between this H and O bonded to the upper right vertex of the sugar ring and H bonded to N plus below in A A subscript 2, and from the bond between the same H and N plus to N plus. This yields a structure in an arrow shows that the purple piece that had been bound to f M e t has moved from the P site into the E site and now has a horizontal top that bonds to the left. An arrow shows that the right-hand purple piece has moved from the A site into the P side and now has two blue spheres extending up into the cylindrical opening above. The sugar ring in this right-hand purple piece has an upper left vertex bonded to O in the blue sphere labeled A A subscript 2 end subscript that is further bonded to C to the right double bonded to O to the right and bonded to C above bonded to H to the left, R superscript 2 end superscript tot eh right, and N above bonded to H to the right and to C in the blue sphere labeled f M e t above. This bottom C in f M e t is double bonded to O to the right and bonded to C above bonded to R superscript 1 end superscript to the right, H to the left, and N above bonded to H to the left and to C to the right double bonded to O above and bonded to H to the right.">
            <a:extLst>
              <a:ext uri="{FF2B5EF4-FFF2-40B4-BE49-F238E27FC236}">
                <a16:creationId xmlns:a16="http://schemas.microsoft.com/office/drawing/2014/main" id="{4B8F992B-313C-C744-A4B5-472F3FA85C2D}"/>
              </a:ext>
            </a:extLst>
          </p:cNvPr>
          <p:cNvPicPr>
            <a:picLocks noChangeAspect="1"/>
          </p:cNvPicPr>
          <p:nvPr/>
        </p:nvPicPr>
        <p:blipFill>
          <a:blip r:embed="rId3"/>
          <a:stretch>
            <a:fillRect/>
          </a:stretch>
        </p:blipFill>
        <p:spPr>
          <a:xfrm>
            <a:off x="463550" y="1828800"/>
            <a:ext cx="8216900" cy="4617566"/>
          </a:xfrm>
          <a:prstGeom prst="rect">
            <a:avLst/>
          </a:prstGeom>
        </p:spPr>
      </p:pic>
    </p:spTree>
    <p:extLst>
      <p:ext uri="{BB962C8B-B14F-4D97-AF65-F5344CB8AC3E}">
        <p14:creationId xmlns:p14="http://schemas.microsoft.com/office/powerpoint/2010/main" val="1059692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CAE5-58AF-4C3D-BFE8-D052A4BFEE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Peptidyl Transferase Activity</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23S rRNA has </a:t>
            </a:r>
            <a:r>
              <a:rPr lang="en-US" sz="2400" b="1" dirty="0">
                <a:latin typeface="Arial" panose="020B0604020202020204" pitchFamily="34" charset="0"/>
                <a:cs typeface="Arial" panose="020B0604020202020204" pitchFamily="34" charset="0"/>
              </a:rPr>
              <a:t>peptidyl transferase </a:t>
            </a:r>
            <a:r>
              <a:rPr lang="en-US" sz="2400" dirty="0">
                <a:latin typeface="Arial" panose="020B0604020202020204" pitchFamily="34" charset="0"/>
                <a:cs typeface="Arial" panose="020B0604020202020204" pitchFamily="34" charset="0"/>
              </a:rPr>
              <a:t>activity that catalyzes peptide bond formation</a:t>
            </a:r>
          </a:p>
          <a:p>
            <a:pPr lvl="1"/>
            <a:r>
              <a:rPr lang="en-US" sz="2400" dirty="0">
                <a:latin typeface="Arial" panose="020B0604020202020204" pitchFamily="34" charset="0"/>
                <a:cs typeface="Arial" panose="020B0604020202020204" pitchFamily="34" charset="0"/>
              </a:rPr>
              <a:t>catalyzes the reaction by binding and aligning the tRNAs in the A and P sites in the proper orientations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highly conserved active site A residue in 23S rRNA may facilitate the reaction by general base catalysis and transition state stabilization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294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A50D-D371-4B73-9B40-3D0A1D5AD6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3: Translocation</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t>
            </a:r>
            <a:r>
              <a:rPr lang="en-US" sz="2400" b="1" dirty="0">
                <a:latin typeface="Arial" panose="020B0604020202020204" pitchFamily="34" charset="0"/>
                <a:cs typeface="Arial" panose="020B0604020202020204" pitchFamily="34" charset="0"/>
              </a:rPr>
              <a:t>translocation</a:t>
            </a:r>
            <a:r>
              <a:rPr lang="en-US" sz="2400" dirty="0">
                <a:latin typeface="Arial" panose="020B0604020202020204" pitchFamily="34" charset="0"/>
                <a:cs typeface="Arial" panose="020B0604020202020204" pitchFamily="34" charset="0"/>
              </a:rPr>
              <a:t>, the ribosome moves one codon toward the 3′ end of the mRNA</a:t>
            </a:r>
          </a:p>
          <a:p>
            <a:pPr lvl="1"/>
            <a:r>
              <a:rPr lang="en-US" sz="2400" dirty="0">
                <a:latin typeface="Arial" panose="020B0604020202020204" pitchFamily="34" charset="0"/>
                <a:cs typeface="Arial" panose="020B0604020202020204" pitchFamily="34" charset="0"/>
              </a:rPr>
              <a:t>shifts the anticodon of the dipeptidyl-tRNA from the A site to the P site</a:t>
            </a:r>
          </a:p>
          <a:p>
            <a:pPr lvl="1"/>
            <a:r>
              <a:rPr lang="en-US" sz="2400" dirty="0">
                <a:latin typeface="Arial" panose="020B0604020202020204" pitchFamily="34" charset="0"/>
                <a:cs typeface="Arial" panose="020B0604020202020204" pitchFamily="34" charset="0"/>
              </a:rPr>
              <a:t>shifts the deacylated tRNA from the P site to the E site</a:t>
            </a:r>
          </a:p>
          <a:p>
            <a:pPr lvl="1"/>
            <a:r>
              <a:rPr lang="en-US" sz="2400" dirty="0">
                <a:latin typeface="Arial" panose="020B0604020202020204" pitchFamily="34" charset="0"/>
                <a:cs typeface="Arial" panose="020B0604020202020204" pitchFamily="34" charset="0"/>
              </a:rPr>
              <a:t>leaves the A site open for a new </a:t>
            </a:r>
            <a:r>
              <a:rPr lang="en-US" sz="2400" dirty="0" err="1">
                <a:latin typeface="Arial" panose="020B0604020202020204" pitchFamily="34" charset="0"/>
                <a:cs typeface="Arial" panose="020B0604020202020204" pitchFamily="34" charset="0"/>
              </a:rPr>
              <a:t>aminocyl</a:t>
            </a:r>
            <a:r>
              <a:rPr lang="en-US" sz="2400" dirty="0">
                <a:latin typeface="Arial" panose="020B0604020202020204" pitchFamily="34" charset="0"/>
                <a:cs typeface="Arial" panose="020B0604020202020204" pitchFamily="34" charset="0"/>
              </a:rPr>
              <a:t>-tRNA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ribosome translocation requires EF-G and energy provided GTP hydrolysis</a:t>
            </a:r>
          </a:p>
        </p:txBody>
      </p:sp>
    </p:spTree>
    <p:extLst>
      <p:ext uri="{BB962C8B-B14F-4D97-AF65-F5344CB8AC3E}">
        <p14:creationId xmlns:p14="http://schemas.microsoft.com/office/powerpoint/2010/main" val="39948074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32BD-FA75-4E73-B67D-D001242B6D20}"/>
              </a:ext>
            </a:extLst>
          </p:cNvPr>
          <p:cNvSpPr>
            <a:spLocks noGrp="1"/>
          </p:cNvSpPr>
          <p:nvPr>
            <p:ph type="title"/>
          </p:nvPr>
        </p:nvSpPr>
        <p:spPr>
          <a:xfrm>
            <a:off x="0" y="152400"/>
            <a:ext cx="9144000" cy="914400"/>
          </a:xfrm>
        </p:spPr>
        <p:txBody>
          <a:bodyPr/>
          <a:lstStyle/>
          <a:p>
            <a:r>
              <a:rPr lang="en-US" dirty="0">
                <a:solidFill>
                  <a:schemeClr val="tx1"/>
                </a:solidFill>
                <a:latin typeface="Arial" panose="020B0604020202020204" pitchFamily="34" charset="0"/>
                <a:cs typeface="Arial" panose="020B0604020202020204" pitchFamily="34" charset="0"/>
              </a:rPr>
              <a:t>Translocation in Bacteria</a:t>
            </a:r>
            <a:endParaRPr lang="en-AU" dirty="0"/>
          </a:p>
        </p:txBody>
      </p:sp>
      <p:pic>
        <p:nvPicPr>
          <p:cNvPr id="3" name="Picture 2" descr="Part a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t R N A with no amino acid attached to its purple tip, and the right-hand part contains a t R N A with its purple tip bonded to a bleu sphere labeled A A subscript 2 end subscript further bonded to a blue sphere labeled f M e t. Curved arrows point to the right to each purple tip. A green strand begins at its 5 prime end to the lower right and curves up to run beneath the three sites in the ribosome. The piece beneath the ribosome in the central site is dark green and reads A U G, which is complementary to U A C in the anticodon of the ribosome above. There is a yellow piece beneath right-hand t R N A bonded to a chain of two amino acids, then the green strand curves down and out of the ribosome before running horizontally to end on the right at its 3 prime end. An arrow point downward accompanied by a curved line showing the addition of a structure with a green rectangular part joined to a tan oval that is rounder on its right side, labeled E F- G, and that is bonded to G T P. This yields a similar structure in which the t R N A in the center site is now in the E site with its purple tip to the upper right. The green strand beneath has moved so that it is still above A U G with a yellow piece to the right beneath the second t R N A, which has moved into the central site and is still bound to a chain of two amino acids. E F-G bound to G T P is in the A site on the right with its rectangular green part extending down to meet the m R N A strand below. Arrows point from the base of E F-G to the center site and from the aminoacyl-t R N A in the center site to the E site. Continued.">
            <a:extLst>
              <a:ext uri="{FF2B5EF4-FFF2-40B4-BE49-F238E27FC236}">
                <a16:creationId xmlns:a16="http://schemas.microsoft.com/office/drawing/2014/main" id="{4C6FF04C-7A96-014F-A32B-57FDCB60BD3F}"/>
              </a:ext>
            </a:extLst>
          </p:cNvPr>
          <p:cNvPicPr>
            <a:picLocks noChangeAspect="1"/>
          </p:cNvPicPr>
          <p:nvPr/>
        </p:nvPicPr>
        <p:blipFill>
          <a:blip r:embed="rId3"/>
          <a:stretch>
            <a:fillRect/>
          </a:stretch>
        </p:blipFill>
        <p:spPr>
          <a:xfrm>
            <a:off x="2286000" y="1138310"/>
            <a:ext cx="1921985" cy="4986386"/>
          </a:xfrm>
          <a:prstGeom prst="rect">
            <a:avLst/>
          </a:prstGeom>
        </p:spPr>
      </p:pic>
      <p:pic>
        <p:nvPicPr>
          <p:cNvPr id="10" name="Picture 9" descr="An arrow labeled G T P hydrolysis points down accompanied by a curved arrow showing the loss of P subscript i end subscript. This yields a similar structure in which E F-G is bound to G D P. An arrow points down accompanied by a branched arrow showing the loss of E F-G bound to G D P. This yield a similar structure in which the A site is vacant. ">
            <a:extLst>
              <a:ext uri="{FF2B5EF4-FFF2-40B4-BE49-F238E27FC236}">
                <a16:creationId xmlns:a16="http://schemas.microsoft.com/office/drawing/2014/main" id="{1A30EE92-0CC7-A548-B4D1-DDE93D4DC7DD}"/>
              </a:ext>
            </a:extLst>
          </p:cNvPr>
          <p:cNvPicPr>
            <a:picLocks noChangeAspect="1"/>
          </p:cNvPicPr>
          <p:nvPr/>
        </p:nvPicPr>
        <p:blipFill>
          <a:blip r:embed="rId4"/>
          <a:stretch>
            <a:fillRect/>
          </a:stretch>
        </p:blipFill>
        <p:spPr>
          <a:xfrm>
            <a:off x="5664971" y="1138310"/>
            <a:ext cx="1887952" cy="5518895"/>
          </a:xfrm>
          <a:prstGeom prst="rect">
            <a:avLst/>
          </a:prstGeom>
        </p:spPr>
      </p:pic>
    </p:spTree>
    <p:extLst>
      <p:ext uri="{BB962C8B-B14F-4D97-AF65-F5344CB8AC3E}">
        <p14:creationId xmlns:p14="http://schemas.microsoft.com/office/powerpoint/2010/main" val="4017721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721C-B378-416E-929C-3D0241D205B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Elongation Cycle Repeats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attachment of a third amino acid residue occurs in the same way as addition of the second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GTPs are hydrolyzed for each amino acid residue added to the growing polypeptide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784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457B-84D6-4B4A-B7C4-388C7140B5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Eukaryotic Elongation Cycle</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elongation cycle steps are similar to those in bacteria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elongation factors have analogous functions to the bacterial elongation factors</a:t>
            </a:r>
          </a:p>
          <a:p>
            <a:pPr lvl="1"/>
            <a:r>
              <a:rPr lang="en-US" sz="2400" dirty="0">
                <a:latin typeface="Arial" panose="020B0604020202020204" pitchFamily="34" charset="0"/>
                <a:cs typeface="Arial" panose="020B0604020202020204" pitchFamily="34" charset="0"/>
              </a:rPr>
              <a:t>eEF1</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analogous to EF-Tu</a:t>
            </a:r>
          </a:p>
          <a:p>
            <a:pPr lvl="1"/>
            <a:r>
              <a:rPr lang="en-US" sz="2400" dirty="0">
                <a:latin typeface="Arial" panose="020B0604020202020204" pitchFamily="34" charset="0"/>
                <a:cs typeface="Arial" panose="020B0604020202020204" pitchFamily="34" charset="0"/>
              </a:rPr>
              <a:t>eEF1</a:t>
            </a:r>
            <a:r>
              <a:rPr lang="el-GR" sz="2400" i="1" dirty="0" err="1">
                <a:latin typeface="Arial" panose="020B0604020202020204" pitchFamily="34" charset="0"/>
                <a:cs typeface="Arial" panose="020B0604020202020204" pitchFamily="34" charset="0"/>
              </a:rPr>
              <a:t>βγ</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analogous to EF-Ts</a:t>
            </a:r>
          </a:p>
          <a:p>
            <a:pPr lvl="1"/>
            <a:r>
              <a:rPr lang="en-US" sz="2400" dirty="0">
                <a:latin typeface="Arial" panose="020B0604020202020204" pitchFamily="34" charset="0"/>
                <a:cs typeface="Arial" panose="020B0604020202020204" pitchFamily="34" charset="0"/>
              </a:rPr>
              <a:t>eEF2 is analogous to EF-G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a new aminoacyl-tRNA binds to the A site, an allosteric interaction leads to ejection of the uncharged tRNA from the E site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306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3615-6B09-4269-B46B-2D12924C5FE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4: Termination of Polypeptide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Synthesis Requires a Special Signal</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8125" y="1752600"/>
            <a:ext cx="86010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termination </a:t>
            </a:r>
            <a:r>
              <a:rPr lang="en-US" sz="2400" dirty="0">
                <a:latin typeface="Arial" panose="020B0604020202020204" pitchFamily="34" charset="0"/>
                <a:cs typeface="Arial" panose="020B0604020202020204" pitchFamily="34" charset="0"/>
              </a:rPr>
              <a:t>is signaled by a termination codon in the mRNA (UAA, UAG, UGA) occupying the A site</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termination factors</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release factors</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proteins RF1, RF2, and RF3 which function to: </a:t>
            </a:r>
          </a:p>
          <a:p>
            <a:pPr lvl="1"/>
            <a:r>
              <a:rPr lang="en-US" sz="2400" dirty="0">
                <a:latin typeface="Arial" panose="020B0604020202020204" pitchFamily="34" charset="0"/>
                <a:cs typeface="Arial" panose="020B0604020202020204" pitchFamily="34" charset="0"/>
              </a:rPr>
              <a:t>hydrolyze the terminal peptidyl-tRNA bond</a:t>
            </a:r>
          </a:p>
          <a:p>
            <a:pPr lvl="1"/>
            <a:r>
              <a:rPr lang="en-US" sz="2400" dirty="0">
                <a:latin typeface="Arial" panose="020B0604020202020204" pitchFamily="34" charset="0"/>
                <a:cs typeface="Arial" panose="020B0604020202020204" pitchFamily="34" charset="0"/>
              </a:rPr>
              <a:t>release the polypeptide and the last uncharged tRNA </a:t>
            </a:r>
          </a:p>
          <a:p>
            <a:pPr lvl="1"/>
            <a:r>
              <a:rPr lang="en-US" sz="2400" dirty="0">
                <a:latin typeface="Arial" panose="020B0604020202020204" pitchFamily="34" charset="0"/>
                <a:cs typeface="Arial" panose="020B0604020202020204" pitchFamily="34" charset="0"/>
              </a:rPr>
              <a:t>cause dissociation of the 70S ribosome into its subunits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eukaryotes have a single release factor, </a:t>
            </a:r>
            <a:r>
              <a:rPr lang="en-US" sz="2400" dirty="0" err="1">
                <a:latin typeface="Arial" panose="020B0604020202020204" pitchFamily="34" charset="0"/>
                <a:cs typeface="Arial" panose="020B0604020202020204" pitchFamily="34" charset="0"/>
              </a:rPr>
              <a:t>eRF</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4963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5881-4291-4789-9492-1E082B6157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Crick’s Adaptor Hypothesis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0403" y="1473525"/>
            <a:ext cx="35757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adaptor hypothesis = postulation that a small nucleic acid could act as an adaptor, binding to both a specific amino acid and the mRNA sequence encoding that amino acid</a:t>
            </a:r>
          </a:p>
          <a:p>
            <a:pPr lvl="1"/>
            <a:r>
              <a:rPr lang="en-US" sz="2400" dirty="0">
                <a:latin typeface="Arial" panose="020B0604020202020204" pitchFamily="34" charset="0"/>
                <a:cs typeface="Arial" panose="020B0604020202020204" pitchFamily="34" charset="0"/>
              </a:rPr>
              <a:t>verified with the discovery of tRNA </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strand of m R N A is shown horizontally across the bottom as a blue green line with bases extending up to it. The bases are rectangular below but have different shapes on top. The tops are as follows. Tan C has a triangular cutout, brown U has a rectangular protrusion, blue A has a rectangular cutout, and green G has a triangular protrusion. From left to right, the sequence of nucleotides is C U A U G A C U A G U C G G. A bracket enclosing A C U in the center of the strand is labeled, nucleotide triplet coding for an amino acid. Directly above this triplet, a vertical light green rectangle labeled adaptor (t R N A) is positioned so that protrusions and cutouts in its lower end match the cutouts and protrusions of the bases. It has a rectangular protrusion above the rectangular cutout in A, a triangular protrusion above the triangular cutout in C, and a rectangular cutout above the rectangular protrusion in U. The top of this green vertical rectangle is a concave shape that fits against a blue sphere above labeled amino acid. Within the blue sphere, the amino acid is shown as R bonded to C below bonded to H to the right, N H 3 with a positive charge on N to the left, and to C below double bonded to O to the lower left and bonded to O minus to the lower right.">
            <a:extLst>
              <a:ext uri="{FF2B5EF4-FFF2-40B4-BE49-F238E27FC236}">
                <a16:creationId xmlns:a16="http://schemas.microsoft.com/office/drawing/2014/main" id="{86EBADA6-D058-3644-AB7A-9B73C9ABD06C}"/>
              </a:ext>
            </a:extLst>
          </p:cNvPr>
          <p:cNvPicPr>
            <a:picLocks noChangeAspect="1"/>
          </p:cNvPicPr>
          <p:nvPr/>
        </p:nvPicPr>
        <p:blipFill>
          <a:blip r:embed="rId3"/>
          <a:stretch>
            <a:fillRect/>
          </a:stretch>
        </p:blipFill>
        <p:spPr>
          <a:xfrm>
            <a:off x="4038600" y="1508499"/>
            <a:ext cx="4641362" cy="4473388"/>
          </a:xfrm>
          <a:prstGeom prst="rect">
            <a:avLst/>
          </a:prstGeom>
        </p:spPr>
      </p:pic>
    </p:spTree>
    <p:extLst>
      <p:ext uri="{BB962C8B-B14F-4D97-AF65-F5344CB8AC3E}">
        <p14:creationId xmlns:p14="http://schemas.microsoft.com/office/powerpoint/2010/main" val="3632970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BDBF-A2C3-4A24-8862-F15704987C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Protein Synthesis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Bacteria</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401976" y="1752600"/>
            <a:ext cx="54322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ribosome recycling factor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RRF</a:t>
            </a:r>
            <a:r>
              <a:rPr lang="en-US" sz="2400" dirty="0">
                <a:latin typeface="Arial" panose="020B0604020202020204" pitchFamily="34" charset="0"/>
                <a:cs typeface="Arial" panose="020B0604020202020204" pitchFamily="34" charset="0"/>
              </a:rPr>
              <a:t>) and energy from GTP hydrolysis aid in ribosome dissociation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IF3 promotes dissociation of the tRNA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complex of IF3 and the 30S subunit is then ready to initiate another round</a:t>
            </a:r>
          </a:p>
        </p:txBody>
      </p:sp>
      <p:pic>
        <p:nvPicPr>
          <p:cNvPr id="6" name="Picture 5" descr="The figure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green t R N A with a yellow half-circle base with its flat side against a green strand of m R N A below, and with a purple tip bonded to a chain of eight blue spheres. The right-hand part, labeled A, is empty. A green piece of m R N A begins at its 5 prime end on the left, has two diagonal lines indicating a break, and curves up into the orange part of the ribosome to bend right beneath the three sites. It has a red piece labeled U A G beneath site A. It then becomes green again and runs down to the lower right before bending horizontally to end at its 3 prime end. A purple irregularly shaped structure labeled R F is shown to the upper right with an arrow pointing into the A site. It has a roughly rectangular vertical bottom piece, a protrusion to the upper left, and horizontal part to the right that branches into pieces that extend to the upper and lower right. Accompanying text reads, Release factor binds. An arrow points downward accompanied by text reading, peptidyl-t R N A link hydrolyzed. This yields a similar structure in which the purple R F is in the A site with its vertical piece aligned with the red piece of m R N A labeled A U G. The chain of blue spheres has detached from the t R N A and is now show to the right, where it is labeled polypeptide and ends at C O O minus on the lower right. An arrow points down accompanied by text reading components dissociate. It is accompanied by curved lines showing the addition of E R-G bonded to G T P and a purple sphere labeled I F 3. E F-G has a vertical roughly rectangular green piece joined with a tan horizontal oval piece that its wider on its right side. Next, a curved arrow shows the addition of R R F and loss of E F -G bonded to G D P plus P subscript i end subscript. Next, an arrow branches off to show the loss of a t R N A and of R F. Finally, a branched arrow shows the loss of R R F. This leads to a horizontal green strand of m R N A with its 5 prime end on the left next to two diagonal lines shown a break, a red piece labeled U A G to the center right, and its 3 prime end on the right. The yellow 50 S subunit and orange 30 S subunit are shown separately with a purple sphere labeled I F 3 attached to the top of the E site on the orange 30 S subunit.">
            <a:extLst>
              <a:ext uri="{FF2B5EF4-FFF2-40B4-BE49-F238E27FC236}">
                <a16:creationId xmlns:a16="http://schemas.microsoft.com/office/drawing/2014/main" id="{75419C4A-0026-1C44-8279-169B5008BC25}"/>
              </a:ext>
              <a:ext uri="{C183D7F6-B498-43B3-948B-1728B52AA6E4}">
                <adec:decorative xmlns:adec="http://schemas.microsoft.com/office/drawing/2017/decorative" xmlns="" val="0"/>
              </a:ext>
            </a:extLst>
          </p:cNvPr>
          <p:cNvPicPr>
            <a:picLocks noChangeAspect="1"/>
          </p:cNvPicPr>
          <p:nvPr/>
        </p:nvPicPr>
        <p:blipFill>
          <a:blip r:embed="rId3"/>
          <a:stretch>
            <a:fillRect/>
          </a:stretch>
        </p:blipFill>
        <p:spPr>
          <a:xfrm>
            <a:off x="6477000" y="1707979"/>
            <a:ext cx="2252832" cy="4929676"/>
          </a:xfrm>
          <a:prstGeom prst="rect">
            <a:avLst/>
          </a:prstGeom>
        </p:spPr>
      </p:pic>
    </p:spTree>
    <p:extLst>
      <p:ext uri="{BB962C8B-B14F-4D97-AF65-F5344CB8AC3E}">
        <p14:creationId xmlns:p14="http://schemas.microsoft.com/office/powerpoint/2010/main" val="409697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B6BE-051B-4BBC-B284-82C12F75E10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Cost of Fidelity 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Synthesis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15288" y="1676400"/>
            <a:ext cx="851342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least four high-energy phosphate equivalents are required to generate each peptide bond</a:t>
            </a:r>
          </a:p>
          <a:p>
            <a:pPr lvl="1"/>
            <a:r>
              <a:rPr lang="en-US" sz="2400" dirty="0">
                <a:latin typeface="Arial" panose="020B0604020202020204" pitchFamily="34" charset="0"/>
                <a:cs typeface="Arial" panose="020B0604020202020204" pitchFamily="34" charset="0"/>
              </a:rPr>
              <a:t>aminoacyl-tRNA formation uses two high-energy phosphate groups</a:t>
            </a:r>
          </a:p>
          <a:p>
            <a:pPr lvl="1"/>
            <a:r>
              <a:rPr lang="en-US" sz="2400" dirty="0">
                <a:latin typeface="Arial" panose="020B0604020202020204" pitchFamily="34" charset="0"/>
                <a:cs typeface="Arial" panose="020B0604020202020204" pitchFamily="34" charset="0"/>
              </a:rPr>
              <a:t>a GTP is cleaved during the first elongation step</a:t>
            </a:r>
          </a:p>
          <a:p>
            <a:pPr lvl="1"/>
            <a:r>
              <a:rPr lang="en-US" sz="2400" dirty="0">
                <a:latin typeface="Arial" panose="020B0604020202020204" pitchFamily="34" charset="0"/>
                <a:cs typeface="Arial" panose="020B0604020202020204" pitchFamily="34" charset="0"/>
              </a:rPr>
              <a:t>a GTP is cleaved during translocation</a:t>
            </a:r>
          </a:p>
          <a:p>
            <a:pPr lvl="1"/>
            <a:r>
              <a:rPr lang="en-US" sz="2400" dirty="0">
                <a:latin typeface="Arial" panose="020B0604020202020204" pitchFamily="34" charset="0"/>
                <a:cs typeface="Arial" panose="020B0604020202020204" pitchFamily="34" charset="0"/>
              </a:rPr>
              <a:t>ATP is consumed each time an incorrectly activated amino acid is hydrolyzed during proofreading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energy investment is required to guarantee fidelity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173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486A-562A-4B7D-849B-EB2A22336398}"/>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Stage 5: Newly Synthesized Polypeptide Chains Undergo Folding and Processing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1462" y="1752600"/>
            <a:ext cx="86010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or after synthesis, a polypeptide progressively assumes its native conformation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chaperones and chaperonins assist by restricting formation of unproductive aggregates and limiting the conformational space</a:t>
            </a:r>
          </a:p>
          <a:p>
            <a:pPr lvl="1"/>
            <a:r>
              <a:rPr lang="en-US" sz="2400" dirty="0">
                <a:latin typeface="Arial" panose="020B0604020202020204" pitchFamily="34" charset="0"/>
                <a:cs typeface="Arial" panose="020B0604020202020204" pitchFamily="34" charset="0"/>
              </a:rPr>
              <a:t>examples: </a:t>
            </a:r>
            <a:r>
              <a:rPr lang="en-US" sz="2400" dirty="0" err="1">
                <a:latin typeface="Arial" panose="020B0604020202020204" pitchFamily="34" charset="0"/>
                <a:cs typeface="Arial" panose="020B0604020202020204" pitchFamily="34" charset="0"/>
              </a:rPr>
              <a:t>GroEL</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GroES</a:t>
            </a:r>
            <a:r>
              <a:rPr lang="en-US" sz="2400" dirty="0">
                <a:latin typeface="Arial" panose="020B0604020202020204" pitchFamily="34" charset="0"/>
                <a:cs typeface="Arial" panose="020B0604020202020204" pitchFamily="34" charset="0"/>
              </a:rPr>
              <a:t> in bacteria and Hsp60 in eukaryotes </a:t>
            </a:r>
          </a:p>
          <a:p>
            <a:pPr lvl="1"/>
            <a:r>
              <a:rPr lang="en-US" sz="2400" dirty="0">
                <a:latin typeface="Arial" panose="020B0604020202020204" pitchFamily="34" charset="0"/>
                <a:cs typeface="Arial" panose="020B0604020202020204" pitchFamily="34" charset="0"/>
              </a:rPr>
              <a:t>requires ATP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4229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090C-B231-4E30-A339-2156440EBD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Posttranslational Modifications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require further processing by </a:t>
            </a:r>
            <a:r>
              <a:rPr lang="en-US" sz="2400" b="1" dirty="0">
                <a:latin typeface="Arial" panose="020B0604020202020204" pitchFamily="34" charset="0"/>
                <a:cs typeface="Arial" panose="020B0604020202020204" pitchFamily="34" charset="0"/>
              </a:rPr>
              <a:t>posttranslational modifications </a:t>
            </a:r>
            <a:r>
              <a:rPr lang="en-US" sz="2400" dirty="0">
                <a:latin typeface="Arial" panose="020B0604020202020204" pitchFamily="34" charset="0"/>
                <a:cs typeface="Arial" panose="020B0604020202020204" pitchFamily="34" charset="0"/>
              </a:rPr>
              <a:t>to attain their final active conformation</a:t>
            </a:r>
          </a:p>
          <a:p>
            <a:pPr marL="50800" indent="0">
              <a:buNone/>
            </a:pPr>
            <a:endParaRPr lang="en-US" dirty="0"/>
          </a:p>
        </p:txBody>
      </p:sp>
    </p:spTree>
    <p:extLst>
      <p:ext uri="{BB962C8B-B14F-4D97-AF65-F5344CB8AC3E}">
        <p14:creationId xmlns:p14="http://schemas.microsoft.com/office/powerpoint/2010/main" val="3325617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170D-BDB6-474D-8877-7D471D09F24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Amino-Terminal and Carboxyl-Terminal Modifications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forming the final functional protein may include enzymatic removal of residues, including: </a:t>
            </a:r>
          </a:p>
          <a:p>
            <a:pPr lvl="1"/>
            <a:r>
              <a:rPr lang="en-US" sz="2400" dirty="0">
                <a:latin typeface="Arial" panose="020B0604020202020204" pitchFamily="34" charset="0"/>
                <a:cs typeface="Arial" panose="020B0604020202020204" pitchFamily="34" charset="0"/>
              </a:rPr>
              <a:t>the formyl group</a:t>
            </a:r>
          </a:p>
          <a:p>
            <a:pPr lvl="1"/>
            <a:r>
              <a:rPr lang="en-US" sz="2400" dirty="0">
                <a:latin typeface="Arial" panose="020B0604020202020204" pitchFamily="34" charset="0"/>
                <a:cs typeface="Arial" panose="020B0604020202020204" pitchFamily="34" charset="0"/>
              </a:rPr>
              <a:t>the amino-terminal Met residue</a:t>
            </a:r>
          </a:p>
          <a:p>
            <a:pPr lvl="1"/>
            <a:r>
              <a:rPr lang="en-US" sz="2400" dirty="0">
                <a:latin typeface="Arial" panose="020B0604020202020204" pitchFamily="34" charset="0"/>
                <a:cs typeface="Arial" panose="020B0604020202020204" pitchFamily="34" charset="0"/>
              </a:rPr>
              <a:t>additional amino-terminal residues</a:t>
            </a:r>
          </a:p>
          <a:p>
            <a:pPr lvl="1"/>
            <a:r>
              <a:rPr lang="en-US" sz="2400" dirty="0">
                <a:latin typeface="Arial" panose="020B0604020202020204" pitchFamily="34" charset="0"/>
                <a:cs typeface="Arial" panose="020B0604020202020204" pitchFamily="34" charset="0"/>
              </a:rPr>
              <a:t>carboxyl-terminal residues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amino group of the amino-terminal residue is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-acetylated in up to 50% of eukaryotic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carboxyl-terminal residues may also be modified</a:t>
            </a:r>
          </a:p>
          <a:p>
            <a:pPr marL="50800" indent="0">
              <a:buNone/>
            </a:pPr>
            <a:endParaRPr lang="en-US" dirty="0"/>
          </a:p>
        </p:txBody>
      </p:sp>
    </p:spTree>
    <p:extLst>
      <p:ext uri="{BB962C8B-B14F-4D97-AF65-F5344CB8AC3E}">
        <p14:creationId xmlns:p14="http://schemas.microsoft.com/office/powerpoint/2010/main" val="2811997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64748-D120-4F41-8BAF-3142FC70F8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Loss of Signal Sequences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signal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15 to 30 residues at the amino-terminal end of some proteins </a:t>
            </a:r>
          </a:p>
          <a:p>
            <a:pPr lvl="1"/>
            <a:r>
              <a:rPr lang="en-US" sz="2400" dirty="0">
                <a:latin typeface="Arial" panose="020B0604020202020204" pitchFamily="34" charset="0"/>
                <a:cs typeface="Arial" panose="020B0604020202020204" pitchFamily="34" charset="0"/>
              </a:rPr>
              <a:t>play a role in directing the protein to its ultimate destination in the cell</a:t>
            </a:r>
          </a:p>
          <a:p>
            <a:pPr lvl="1"/>
            <a:r>
              <a:rPr lang="en-US" sz="2400" dirty="0">
                <a:latin typeface="Arial" panose="020B0604020202020204" pitchFamily="34" charset="0"/>
                <a:cs typeface="Arial" panose="020B0604020202020204" pitchFamily="34" charset="0"/>
              </a:rPr>
              <a:t>are eventually removed by specific peptidases</a:t>
            </a:r>
          </a:p>
          <a:p>
            <a:pPr marL="50800" indent="0">
              <a:buNone/>
            </a:pPr>
            <a:endParaRPr lang="en-US" dirty="0"/>
          </a:p>
        </p:txBody>
      </p:sp>
    </p:spTree>
    <p:extLst>
      <p:ext uri="{BB962C8B-B14F-4D97-AF65-F5344CB8AC3E}">
        <p14:creationId xmlns:p14="http://schemas.microsoft.com/office/powerpoint/2010/main" val="24896032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3A7E-B5CF-4F6C-9674-AADB421589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Modification of Individual Amino Acid Residues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376665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-OH groups of certain 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and Tyr residues may be enzymatically phosphorylated by ATP</a:t>
            </a:r>
          </a:p>
          <a:p>
            <a:pPr lvl="1"/>
            <a:r>
              <a:rPr lang="en-US" sz="2400" dirty="0">
                <a:latin typeface="Arial" panose="020B0604020202020204" pitchFamily="34" charset="0"/>
                <a:cs typeface="Arial" panose="020B0604020202020204" pitchFamily="34" charset="0"/>
              </a:rPr>
              <a:t>adds negative charges to these polypeptides </a:t>
            </a:r>
          </a:p>
          <a:p>
            <a:pPr lvl="1"/>
            <a:r>
              <a:rPr lang="en-US" sz="2400" dirty="0">
                <a:latin typeface="Arial" panose="020B0604020202020204" pitchFamily="34" charset="0"/>
                <a:cs typeface="Arial" panose="020B0604020202020204" pitchFamily="34" charset="0"/>
              </a:rPr>
              <a:t>functional significance varies</a:t>
            </a:r>
          </a:p>
          <a:p>
            <a:endParaRPr lang="en-US" sz="2400" dirty="0"/>
          </a:p>
          <a:p>
            <a:pPr marL="50800" indent="0">
              <a:buNone/>
            </a:pPr>
            <a:endParaRPr lang="en-US" dirty="0"/>
          </a:p>
        </p:txBody>
      </p:sp>
      <p:pic>
        <p:nvPicPr>
          <p:cNvPr id="3" name="Picture 2" descr="Part a shows three phosphorylated amino acids. Phosphoserine: A three-carbon vertical chain has C 1 forming C O O minus, C 2 bonded to H on the right and to N H 3 with a positive charge on N to the left, and C 3 bonded to 2 H and further connected by a red bond to a red highlighted phosphate group of O bonded to P double bonded to O above and bonded to O minus to the right and below. Phosphothreonine: A four-carbon vertical chain has C 1 forming C O O minus, C 2 bonded to H on the right and to N H 3 with a positive charge on N to the left, and C 3 bonded to H and further connected by a red bond to a red highlighted phosphate group, and C 4 bonded to 3 H. The phosphate group consists of O bonded to P double bonded to O above and bonded to O minus to the right and below. Phosphotyrosine: A three-carbon vertical chain has C 1 forming C O O minus, C 2 bonded to H on the right and to N H 3 with a positive charge on N to the left, and C 3 bonded to 2 H and to the top vertex of a benzene ring below with its bottom vertex connected by a red bond to a red highlighted phosphate group of O bonded to P double bonded to O to the left and bonded to O minus to the right and below. ">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4491408" y="1709813"/>
            <a:ext cx="4304448" cy="4309987"/>
          </a:xfrm>
          <a:prstGeom prst="rect">
            <a:avLst/>
          </a:prstGeom>
        </p:spPr>
      </p:pic>
    </p:spTree>
    <p:extLst>
      <p:ext uri="{BB962C8B-B14F-4D97-AF65-F5344CB8AC3E}">
        <p14:creationId xmlns:p14="http://schemas.microsoft.com/office/powerpoint/2010/main" val="39281109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42ED-2334-4B2C-A121-93845EC3C8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Addition of Extra Carboxyl Groups to Glu Residues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36142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extra carboxyl groups may be added to Glu residues of some proteins</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carboxyglutamate residues in the amino-terminal region of prothrombin bind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to initiate the clotting mechanism</a:t>
            </a:r>
          </a:p>
          <a:p>
            <a:pPr marL="50800" indent="0">
              <a:buNone/>
            </a:pPr>
            <a:endParaRPr lang="en-US" dirty="0"/>
          </a:p>
        </p:txBody>
      </p:sp>
      <p:pic>
        <p:nvPicPr>
          <p:cNvPr id="3" name="Picture 2" descr="Part b shows a carboxylated amino acid. Gamma-carboxyglutamate: A four-carbon vertical chain has C 1 forming C O O minus, C 2 bonded o H on the right and to N H 3 with a positive charge on N to the left, C 3 bonded to 2 H, and C 4 bonded to H, bonded to C O O minus to the lower left, and bonded to red highlighted C O O minus to the lower right. ">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4132717" y="2147166"/>
            <a:ext cx="4663139" cy="3036741"/>
          </a:xfrm>
          <a:prstGeom prst="rect">
            <a:avLst/>
          </a:prstGeom>
        </p:spPr>
      </p:pic>
    </p:spTree>
    <p:extLst>
      <p:ext uri="{BB962C8B-B14F-4D97-AF65-F5344CB8AC3E}">
        <p14:creationId xmlns:p14="http://schemas.microsoft.com/office/powerpoint/2010/main" val="11736156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3019-1D45-4DC1-B149-957A60E76B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Methylated Amino Acids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228600" y="1363662"/>
            <a:ext cx="46482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monomethyl- and </a:t>
            </a:r>
            <a:r>
              <a:rPr lang="en-US" sz="2400" dirty="0" err="1">
                <a:latin typeface="Arial" panose="020B0604020202020204" pitchFamily="34" charset="0"/>
                <a:cs typeface="Arial" panose="020B0604020202020204" pitchFamily="34" charset="0"/>
              </a:rPr>
              <a:t>dimethyllysine</a:t>
            </a:r>
            <a:r>
              <a:rPr lang="en-US" sz="2400" dirty="0">
                <a:latin typeface="Arial" panose="020B0604020202020204" pitchFamily="34" charset="0"/>
                <a:cs typeface="Arial" panose="020B0604020202020204" pitchFamily="34" charset="0"/>
              </a:rPr>
              <a:t> residues occur in some muscle proteins and in cytochrome </a:t>
            </a:r>
            <a:r>
              <a:rPr lang="en-US" sz="2400" i="1" dirty="0">
                <a:latin typeface="Arial" panose="020B0604020202020204" pitchFamily="34" charset="0"/>
                <a:cs typeface="Arial" panose="020B0604020202020204" pitchFamily="34" charset="0"/>
              </a:rPr>
              <a:t>c</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calmodulin contains </a:t>
            </a:r>
            <a:r>
              <a:rPr lang="en-US" sz="2400" dirty="0" err="1">
                <a:latin typeface="Arial" panose="020B0604020202020204" pitchFamily="34" charset="0"/>
                <a:cs typeface="Arial" panose="020B0604020202020204" pitchFamily="34" charset="0"/>
              </a:rPr>
              <a:t>trimethyllysine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 groups of Glu residues may undergo methylation to remove their negative charge</a:t>
            </a:r>
          </a:p>
          <a:p>
            <a:pPr marL="50800" indent="0">
              <a:buNone/>
            </a:pPr>
            <a:endParaRPr lang="en-US" dirty="0"/>
          </a:p>
        </p:txBody>
      </p:sp>
      <p:pic>
        <p:nvPicPr>
          <p:cNvPr id="3" name="Picture 2" descr="Part c shows four methylated amino acids. Methyllysine: A six-carbon vertical chain has C 1 forming C O O minus; C 2 bonded to H to the right and to N H 3 with a positive charge on N to the left; C 3 through 5 each bonded to 2 H; and C 6 bonded to 2 H and to N H 2 below with a positive charge on N further bonded to red highlighted C H 3. Dimethyllysine: Similar to methyllysine except that C 6 is bonded to 2 H and to N H with a positive charge on N connected by red bonds to red highlighted C H 3 to the lower left and right. Trimethyllysine: Similar to methyllysine except that C 6 is bonded to 2 H and to N plus below further connected by three red bonds to three red highlighted C H 3. Methylglutamate: A four-carbon vertical chain has C 1 forming C O O minus, C 2 bonded to H on the right and to N H 3 on the left with a positive charge on N, C 3 bonded to 2 H, and C 4 bonded to 2 H and to C below double bonded to O to the right and bonded to O below connected by a red bond to red highlighted C H 3 below.">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5354974" y="1524000"/>
            <a:ext cx="3000144" cy="5278247"/>
          </a:xfrm>
          <a:prstGeom prst="rect">
            <a:avLst/>
          </a:prstGeom>
        </p:spPr>
      </p:pic>
    </p:spTree>
    <p:extLst>
      <p:ext uri="{BB962C8B-B14F-4D97-AF65-F5344CB8AC3E}">
        <p14:creationId xmlns:p14="http://schemas.microsoft.com/office/powerpoint/2010/main" val="13510957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DA5-3C01-4AEC-AE3F-73EA3B4195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Attachment of Carbohydrate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Side Chains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carbohydrate side chains of glycoproteins are attached covalently during or after polypeptide synthesis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be attached enzymatically to: </a:t>
            </a:r>
          </a:p>
          <a:p>
            <a:pPr lvl="1"/>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residues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-linked oligosaccharides)</a:t>
            </a:r>
          </a:p>
          <a:p>
            <a:pPr lvl="1"/>
            <a:r>
              <a:rPr lang="en-US" sz="2400" dirty="0">
                <a:latin typeface="Arial" panose="020B0604020202020204" pitchFamily="34" charset="0"/>
                <a:cs typeface="Arial" panose="020B0604020202020204" pitchFamily="34" charset="0"/>
              </a:rPr>
              <a:t>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-linked oligosaccharides)</a:t>
            </a:r>
          </a:p>
          <a:p>
            <a:pPr marL="50800" indent="0">
              <a:buNone/>
            </a:pPr>
            <a:endParaRPr lang="en-US" dirty="0"/>
          </a:p>
        </p:txBody>
      </p:sp>
    </p:spTree>
    <p:extLst>
      <p:ext uri="{BB962C8B-B14F-4D97-AF65-F5344CB8AC3E}">
        <p14:creationId xmlns:p14="http://schemas.microsoft.com/office/powerpoint/2010/main" val="155176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87BD-4E78-4BDE-8A65-1FFA265563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 of Translation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6002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translation </a:t>
            </a:r>
            <a:r>
              <a:rPr lang="en-US" sz="2400" dirty="0">
                <a:latin typeface="Arial" panose="020B0604020202020204" pitchFamily="34" charset="0"/>
                <a:cs typeface="Arial" panose="020B0604020202020204" pitchFamily="34" charset="0"/>
              </a:rPr>
              <a:t>= the overall process of mRNA-guided protein synthesis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tRNA adaptor “translates” the nucleotide sequence of an mRNA into the amino acid sequence of a polypeptide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47419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E56-7210-4714-8C06-F17F0EC568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of </a:t>
            </a:r>
            <a:r>
              <a:rPr lang="en-US" dirty="0" err="1">
                <a:solidFill>
                  <a:schemeClr val="tx1"/>
                </a:solidFill>
                <a:latin typeface="Arial" panose="020B0604020202020204" pitchFamily="34" charset="0"/>
                <a:cs typeface="Arial" panose="020B0604020202020204" pitchFamily="34" charset="0"/>
              </a:rPr>
              <a:t>Isoprenyl</a:t>
            </a:r>
            <a:r>
              <a:rPr lang="en-US" dirty="0">
                <a:solidFill>
                  <a:schemeClr val="tx1"/>
                </a:solidFill>
                <a:latin typeface="Arial" panose="020B0604020202020204" pitchFamily="34" charset="0"/>
                <a:cs typeface="Arial" panose="020B0604020202020204" pitchFamily="34" charset="0"/>
              </a:rPr>
              <a:t> Groups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isoprenyl</a:t>
            </a:r>
            <a:r>
              <a:rPr lang="en-US" sz="2400" dirty="0">
                <a:latin typeface="Arial" panose="020B0604020202020204" pitchFamily="34" charset="0"/>
                <a:cs typeface="Arial" panose="020B0604020202020204" pitchFamily="34" charset="0"/>
              </a:rPr>
              <a:t> groups are added to some eukaryotic proteins</a:t>
            </a:r>
          </a:p>
          <a:p>
            <a:pPr lvl="1"/>
            <a:r>
              <a:rPr lang="en-US" sz="2400" dirty="0">
                <a:latin typeface="Arial" panose="020B0604020202020204" pitchFamily="34" charset="0"/>
                <a:cs typeface="Arial" panose="020B0604020202020204" pitchFamily="34" charset="0"/>
              </a:rPr>
              <a:t>via a thioester bond between the </a:t>
            </a:r>
            <a:r>
              <a:rPr lang="en-US" sz="2400" dirty="0" err="1">
                <a:latin typeface="Arial" panose="020B0604020202020204" pitchFamily="34" charset="0"/>
                <a:cs typeface="Arial" panose="020B0604020202020204" pitchFamily="34" charset="0"/>
              </a:rPr>
              <a:t>isoprenyl</a:t>
            </a:r>
            <a:r>
              <a:rPr lang="en-US" sz="2400" dirty="0">
                <a:latin typeface="Arial" panose="020B0604020202020204" pitchFamily="34" charset="0"/>
                <a:cs typeface="Arial" panose="020B0604020202020204" pitchFamily="34" charset="0"/>
              </a:rPr>
              <a:t> group and a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resiude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helps anchor proteins in a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proteins modified this way include Ras proteins and </a:t>
            </a:r>
            <a:r>
              <a:rPr lang="en-US" sz="2400" dirty="0" err="1">
                <a:latin typeface="Arial" panose="020B0604020202020204" pitchFamily="34" charset="0"/>
                <a:cs typeface="Arial" panose="020B0604020202020204" pitchFamily="34" charset="0"/>
              </a:rPr>
              <a:t>lamins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3725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E912-5743-40BD-A052-90CA77DE65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of Prosthetic Groups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require covalently bound prosthetic groups for their activity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a:t>
            </a:r>
          </a:p>
          <a:p>
            <a:pPr lvl="1"/>
            <a:r>
              <a:rPr lang="en-US" sz="2400" dirty="0">
                <a:latin typeface="Arial" panose="020B0604020202020204" pitchFamily="34" charset="0"/>
                <a:cs typeface="Arial" panose="020B0604020202020204" pitchFamily="34" charset="0"/>
              </a:rPr>
              <a:t>the biotin molecule of acetyl-CoA carboxylase</a:t>
            </a:r>
          </a:p>
          <a:p>
            <a:pPr lvl="1"/>
            <a:r>
              <a:rPr lang="en-US" sz="2400" dirty="0">
                <a:latin typeface="Arial" panose="020B0604020202020204" pitchFamily="34" charset="0"/>
                <a:cs typeface="Arial" panose="020B0604020202020204" pitchFamily="34" charset="0"/>
              </a:rPr>
              <a:t>the heme group of hemoglobin or cytochrome </a:t>
            </a:r>
            <a:r>
              <a:rPr lang="en-US" sz="2400" i="1" dirty="0">
                <a:latin typeface="Arial" panose="020B0604020202020204" pitchFamily="34" charset="0"/>
                <a:cs typeface="Arial" panose="020B0604020202020204" pitchFamily="34" charset="0"/>
              </a:rPr>
              <a:t>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0391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7AD0-4257-4315-A996-D796D098E7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Proteolytic Processing</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are synthesized as large, inactive precursor polypeptides</a:t>
            </a:r>
          </a:p>
          <a:p>
            <a:pPr lvl="1"/>
            <a:r>
              <a:rPr lang="en-US" sz="2400" dirty="0">
                <a:latin typeface="Arial" panose="020B0604020202020204" pitchFamily="34" charset="0"/>
                <a:cs typeface="Arial" panose="020B0604020202020204" pitchFamily="34" charset="0"/>
              </a:rPr>
              <a:t>proteolytic cleavage yields their active forms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a:t>
            </a:r>
          </a:p>
          <a:p>
            <a:pPr lvl="1"/>
            <a:r>
              <a:rPr lang="en-US" sz="2400" dirty="0">
                <a:latin typeface="Arial" panose="020B0604020202020204" pitchFamily="34" charset="0"/>
                <a:cs typeface="Arial" panose="020B0604020202020204" pitchFamily="34" charset="0"/>
              </a:rPr>
              <a:t>proinsulin</a:t>
            </a:r>
          </a:p>
          <a:p>
            <a:pPr lvl="1"/>
            <a:r>
              <a:rPr lang="en-US" sz="2400" dirty="0">
                <a:latin typeface="Arial" panose="020B0604020202020204" pitchFamily="34" charset="0"/>
                <a:cs typeface="Arial" panose="020B0604020202020204" pitchFamily="34" charset="0"/>
              </a:rPr>
              <a:t>some viral proteins </a:t>
            </a:r>
          </a:p>
          <a:p>
            <a:pPr lvl="1"/>
            <a:r>
              <a:rPr lang="en-US" sz="2400" dirty="0">
                <a:latin typeface="Arial" panose="020B0604020202020204" pitchFamily="34" charset="0"/>
                <a:cs typeface="Arial" panose="020B0604020202020204" pitchFamily="34" charset="0"/>
              </a:rPr>
              <a:t>proteases (</a:t>
            </a:r>
            <a:r>
              <a:rPr lang="en-US" sz="2400" dirty="0" err="1">
                <a:latin typeface="Arial" panose="020B0604020202020204" pitchFamily="34" charset="0"/>
                <a:cs typeface="Arial" panose="020B0604020202020204" pitchFamily="34" charset="0"/>
              </a:rPr>
              <a:t>chymotrypsinogen</a:t>
            </a:r>
            <a:r>
              <a:rPr lang="en-US" sz="2400" dirty="0">
                <a:latin typeface="Arial" panose="020B0604020202020204" pitchFamily="34" charset="0"/>
                <a:cs typeface="Arial" panose="020B0604020202020204" pitchFamily="34" charset="0"/>
              </a:rPr>
              <a:t>, trypsinogen, etc.) </a:t>
            </a:r>
          </a:p>
        </p:txBody>
      </p:sp>
    </p:spTree>
    <p:extLst>
      <p:ext uri="{BB962C8B-B14F-4D97-AF65-F5344CB8AC3E}">
        <p14:creationId xmlns:p14="http://schemas.microsoft.com/office/powerpoint/2010/main" val="2183772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147F-4FE7-4309-9C00-571CCECBC0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Disulfide Cross-Links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proteins form intrachain or interchain disulfide bridges between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common in exported eukaryotic proteins </a:t>
            </a:r>
          </a:p>
          <a:p>
            <a:pPr lvl="1"/>
            <a:r>
              <a:rPr lang="en-US" sz="2400" dirty="0">
                <a:latin typeface="Arial" panose="020B0604020202020204" pitchFamily="34" charset="0"/>
                <a:cs typeface="Arial" panose="020B0604020202020204" pitchFamily="34" charset="0"/>
              </a:rPr>
              <a:t>helps protect the native conformation of the protein from the extracellular environment</a:t>
            </a:r>
          </a:p>
          <a:p>
            <a:endParaRPr lang="en-US" dirty="0"/>
          </a:p>
        </p:txBody>
      </p:sp>
    </p:spTree>
    <p:extLst>
      <p:ext uri="{BB962C8B-B14F-4D97-AF65-F5344CB8AC3E}">
        <p14:creationId xmlns:p14="http://schemas.microsoft.com/office/powerpoint/2010/main" val="4240131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E197-8D3E-4E36-BF8A-41058DE02C7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 Synthesis Is Inhibited by Many Antibiotics and Toxins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4332" y="1676400"/>
            <a:ext cx="52149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puromycin </a:t>
            </a:r>
            <a:r>
              <a:rPr lang="en-US" sz="2400" dirty="0">
                <a:latin typeface="Arial" panose="020B0604020202020204" pitchFamily="34" charset="0"/>
                <a:cs typeface="Arial" panose="020B0604020202020204" pitchFamily="34" charset="0"/>
              </a:rPr>
              <a:t>= an inhibitory antibiotic that binds to the A site and terminates polypeptide synthesis</a:t>
            </a:r>
          </a:p>
          <a:p>
            <a:pPr lvl="1"/>
            <a:r>
              <a:rPr lang="en-US" sz="2400" dirty="0">
                <a:latin typeface="Arial" panose="020B0604020202020204" pitchFamily="34" charset="0"/>
                <a:cs typeface="Arial" panose="020B0604020202020204" pitchFamily="34" charset="0"/>
              </a:rPr>
              <a:t>made by the mold </a:t>
            </a:r>
            <a:r>
              <a:rPr lang="en-US" sz="2400" i="1" dirty="0">
                <a:latin typeface="Arial" panose="020B0604020202020204" pitchFamily="34" charset="0"/>
                <a:cs typeface="Arial" panose="020B0604020202020204" pitchFamily="34" charset="0"/>
              </a:rPr>
              <a:t>Streptomyces </a:t>
            </a:r>
            <a:r>
              <a:rPr lang="en-US" sz="2400" i="1" dirty="0" err="1">
                <a:latin typeface="Arial" panose="020B0604020202020204" pitchFamily="34" charset="0"/>
                <a:cs typeface="Arial" panose="020B0604020202020204" pitchFamily="34" charset="0"/>
              </a:rPr>
              <a:t>alboniger</a:t>
            </a:r>
            <a:endParaRPr lang="en-US" sz="2400" i="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structure similar to the 3′ end of an aminoacyl-tRNA</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green t R N A with a yellow half-circle base with its flat side against a green strand of m R N A below, and with a purple tip bonded to a chain of eight blue spheres. The right-hand part, labeled A, has a small red oval labeled puromycin at its upper left corner. A green piece of m R N A begins at its 5 prime end on the left, has two diagonal lines indicating a break, and curves up into the orange part of the ribosome to bend beneath the three sites and then curve down again to end at its 3 prime end to the lower right. A close-up of tops of the P and A sites shows the interaction of puromycin with the amino acids to its left. A green strand in the vertical top of the P site connects to a purple piece containing a purine base with a six-membered ring on the left with its bottom vertex bonded to N H 2 that shares its right side with a five-membered ring that has an upper right base bonded to the right side vertex of a five-membered sugar ring with O at its bottom vertex, an upper right vertex bonded to O H, and upper left vertex bonded to O in the blue sphere above, and a left side vertex bonded to C H 2 below bonded to O bonded to a white circle labeled P with a vertical line of three dashes below. O in the blue sphere is bonded to C to the right double bonded to O to the right and bonded to C above bonded to R to the right, H to the left, and N above bonded to H to the right and further bonded to C above in the next blue sphere that is double bonded to O to the right and further bonded above. Text above reads, peptidyl-t R N A in P site. A red oval to the right is labeled puromycin in A site. At the bottom, it has N bonded to C H 3 to the lower left and right and to the bottom vertex of a benzene ring above that shares its right side with the left side of a five-membered ring that has an upper right vertex bonded to the right side vertex of a five-membered ring with O at its bottom vertex, an upper right vertex bonded to O H, a left side vertex bonded to C H 2 below further bonded to O, and an upper left vertex bonded to N H bonded to C above double bonded to O to the right and bonded to C above bonded to H to the right, N to the left with a red pair of electrons and further bonded to H above and below, and to C H 2 above bonded to the bottom vertex of a benzene ring with its top vertex bonded to O C H 3. Red arrows point from the red pair of electrons on N to the bottom C in the blue sphere to its left in the P C and from the bond between the same C and O to its left to the same O, which is bonded to the upper left vertex of the five-membered ring below. An arrow labeled blue highlighted peptidyl transferase points down to show that this yields a similar ribosome in which the chain of blue amino acids has transferred from the purple tip of t R N A in the P site to the top of puromycin in the A site. A close-up shows peptidyl puromycin as similar to puromycin except that N that had formerly had a red pair of electrons is now bonded to C at the bottom of a blue sphere to the left that is further double bonded to O to the left and bonded to C above bonded to R to the right, H to the left, and N above further bonded to H to the right and to an atom in the next in a chain of five A A above.">
            <a:extLst>
              <a:ext uri="{FF2B5EF4-FFF2-40B4-BE49-F238E27FC236}">
                <a16:creationId xmlns:a16="http://schemas.microsoft.com/office/drawing/2014/main" id="{934C6CAD-0DEE-864E-B17B-5F98D359BBE6}"/>
              </a:ext>
            </a:extLst>
          </p:cNvPr>
          <p:cNvPicPr>
            <a:picLocks noChangeAspect="1"/>
          </p:cNvPicPr>
          <p:nvPr/>
        </p:nvPicPr>
        <p:blipFill>
          <a:blip r:embed="rId3"/>
          <a:stretch>
            <a:fillRect/>
          </a:stretch>
        </p:blipFill>
        <p:spPr>
          <a:xfrm>
            <a:off x="6172200" y="1801745"/>
            <a:ext cx="2228763" cy="4719987"/>
          </a:xfrm>
          <a:prstGeom prst="rect">
            <a:avLst/>
          </a:prstGeom>
        </p:spPr>
      </p:pic>
    </p:spTree>
    <p:extLst>
      <p:ext uri="{BB962C8B-B14F-4D97-AF65-F5344CB8AC3E}">
        <p14:creationId xmlns:p14="http://schemas.microsoft.com/office/powerpoint/2010/main" val="4772815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EAD6-69B5-476F-B36B-C88AD91F65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Tetracycline and Chloramphenicol</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46048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tetracyclines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inhibit bacterial protein by blocking the A site </a:t>
            </a:r>
          </a:p>
          <a:p>
            <a:pPr lvl="1"/>
            <a:r>
              <a:rPr lang="en-US" sz="2400" dirty="0">
                <a:latin typeface="Arial" panose="020B0604020202020204" pitchFamily="34" charset="0"/>
                <a:cs typeface="Arial" panose="020B0604020202020204" pitchFamily="34" charset="0"/>
              </a:rPr>
              <a:t>prevent aminoacyl-tRNA binding</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chloramphenicol </a:t>
            </a:r>
            <a:r>
              <a:rPr lang="en-US" sz="2400" dirty="0">
                <a:latin typeface="Arial" panose="020B0604020202020204" pitchFamily="34" charset="0"/>
                <a:cs typeface="Arial" panose="020B0604020202020204" pitchFamily="34" charset="0"/>
              </a:rPr>
              <a:t>= inhibits bacterial, mitochondrial, and chloroplast protein synthesis blocking peptidyl transfer </a:t>
            </a:r>
          </a:p>
          <a:p>
            <a:pPr lvl="1"/>
            <a:r>
              <a:rPr lang="en-US" sz="2400" dirty="0">
                <a:latin typeface="Arial" panose="020B0604020202020204" pitchFamily="34" charset="0"/>
                <a:cs typeface="Arial" panose="020B0604020202020204" pitchFamily="34" charset="0"/>
              </a:rPr>
              <a:t>does not affect eukaryotic protein synthesis </a:t>
            </a:r>
          </a:p>
          <a:p>
            <a:pPr marL="50800" indent="0">
              <a:buNone/>
            </a:pPr>
            <a:endParaRPr lang="en-US" dirty="0"/>
          </a:p>
        </p:txBody>
      </p:sp>
      <p:pic>
        <p:nvPicPr>
          <p:cNvPr id="3" name="Picture 2" descr="Tetracycline: A left-hand benzene ring has a bottom vertex bonded to O H and shares its right side with the left side of a six-membered ring that has a top vertex bonded to C H 3 and O H, a bottom vertex double bonded to O, and a right side shared with the left side of an adjacent six-membered ring. This third ring has a double bond at its lower left side, a bottom vertex bonded to O H, and a right side shared with the left side of an adjacent six-membered ring. The upper right vertex of the third ring, which is the upper left vertex of the fourth ring, is boned to H above. The lower right vertex of the third ring, which is the lower left vertex of the fourth ring, is bonded to O H below. The right-hand ring has a double bond at its right side, a bottom vertex double bonded to O, a lower right vertex bonded to C O N H 2, an upper right vertex bonded to O H, and a top vertex bonded to N bonded to 2 C H 3. Chloramphenicol: A benzene ring has a left side vertex bonded to N O 2 and a right side vertex bonded to C H bonded to O H below and to C H to the right bonded to C H 2 further bonded to O H below and bonded to N H above further bonded to C double bonded to O below and bonded to C H C l 2 to the right. ">
            <a:extLst>
              <a:ext uri="{FF2B5EF4-FFF2-40B4-BE49-F238E27FC236}">
                <a16:creationId xmlns:a16="http://schemas.microsoft.com/office/drawing/2014/main" id="{60E22469-EEF8-034F-ACCF-7016070FC51E}"/>
              </a:ext>
            </a:extLst>
          </p:cNvPr>
          <p:cNvPicPr>
            <a:picLocks noChangeAspect="1"/>
          </p:cNvPicPr>
          <p:nvPr/>
        </p:nvPicPr>
        <p:blipFill rotWithShape="1">
          <a:blip r:embed="rId3"/>
          <a:srcRect r="36418" b="44444"/>
          <a:stretch/>
        </p:blipFill>
        <p:spPr>
          <a:xfrm>
            <a:off x="5257800" y="1560011"/>
            <a:ext cx="3736912" cy="4916989"/>
          </a:xfrm>
          <a:prstGeom prst="rect">
            <a:avLst/>
          </a:prstGeom>
        </p:spPr>
      </p:pic>
    </p:spTree>
    <p:extLst>
      <p:ext uri="{BB962C8B-B14F-4D97-AF65-F5344CB8AC3E}">
        <p14:creationId xmlns:p14="http://schemas.microsoft.com/office/powerpoint/2010/main" val="22758809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9A21-3173-43B8-AD80-3E2248D233A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Cycloheximide and Streptomycin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81000" y="1363662"/>
            <a:ext cx="4724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cycloheximide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blocks the peptidyl transferase of 80S eukaryotic ribosomes </a:t>
            </a:r>
          </a:p>
          <a:p>
            <a:pPr lvl="1"/>
            <a:r>
              <a:rPr lang="en-US" sz="2400" dirty="0">
                <a:latin typeface="Arial" panose="020B0604020202020204" pitchFamily="34" charset="0"/>
                <a:cs typeface="Arial" panose="020B0604020202020204" pitchFamily="34" charset="0"/>
              </a:rPr>
              <a:t>does not affect 70S bacterial, mitochondrial, and chloroplast ribosomes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streptomycin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causes misreading of the genetic code in bacteria at low concentrations and inhibits initiation at higher concentrations </a:t>
            </a:r>
          </a:p>
          <a:p>
            <a:endParaRPr lang="en-US" dirty="0"/>
          </a:p>
        </p:txBody>
      </p:sp>
      <p:pic>
        <p:nvPicPr>
          <p:cNvPr id="3" name="Picture 2" descr="Cycloheximide: A six-carbon ring has a left vertex bonded to C H 3, an upper right vertex bonded to CH 3, a right vertex double bonded to O, and a lower right vertex bonded to C H O H bonded to C H 2 below bonded to the top vertex of a six-membered ring with its lower left and right vertices each double bonded to O and N substituted for C at its bottom vertex and bonded to H. ">
            <a:extLst>
              <a:ext uri="{FF2B5EF4-FFF2-40B4-BE49-F238E27FC236}">
                <a16:creationId xmlns:a16="http://schemas.microsoft.com/office/drawing/2014/main" id="{60E22469-EEF8-034F-ACCF-7016070FC51E}"/>
              </a:ext>
            </a:extLst>
          </p:cNvPr>
          <p:cNvPicPr>
            <a:picLocks noChangeAspect="1"/>
          </p:cNvPicPr>
          <p:nvPr/>
        </p:nvPicPr>
        <p:blipFill rotWithShape="1">
          <a:blip r:embed="rId3"/>
          <a:srcRect l="62269" t="14445" b="44444"/>
          <a:stretch/>
        </p:blipFill>
        <p:spPr>
          <a:xfrm>
            <a:off x="6114716" y="1303909"/>
            <a:ext cx="1718313" cy="2819400"/>
          </a:xfrm>
          <a:prstGeom prst="rect">
            <a:avLst/>
          </a:prstGeom>
        </p:spPr>
      </p:pic>
      <p:pic>
        <p:nvPicPr>
          <p:cNvPr id="5" name="Picture 4" descr="Streptomycin: A six-membered ring has O substituted for C at it upper right vertex; an upper left vertex bonded to H above and C H 2 O H below; a left side vertex bonded to O H above and H below; a lower left vertex bonded to H above and O H below; a lower right vertex bonded to H below and to N above bonded to H and to C H 3; and a right side vertex boned to H below and to O above further bonded to the let side-vertex of a five-membered ring. This five-membered ring has a left side vertex that is also bonded to H below; a bottom vertex bonded to O H above and C H O below; a right side vertex bonded to CH 3 above and H below, O substituted for C at its upper right vertex; and an upper left vertex bonded to H below and bonded to O above further bonded to the left side verted of a six-membered ring. The upper six-membered ring has a left side vertex that is also bonded to H above; an upper left vertex bonded to H below and to N H above further bonded to C double bonded to N H above and bonded to N H 2 to the left; an upper right vertex bonded to H above and O H below; a right side vertex bonded to H below and to N H above further bonded to C double bonded to N H above and bonded to N H 2 to the right; a lower right vertex bonded to H above and O H below; and a lower left vertex bonded to O H above and H below.">
            <a:extLst>
              <a:ext uri="{FF2B5EF4-FFF2-40B4-BE49-F238E27FC236}">
                <a16:creationId xmlns:a16="http://schemas.microsoft.com/office/drawing/2014/main" id="{99D3179A-952F-E045-B28C-D91B87813E3E}"/>
              </a:ext>
            </a:extLst>
          </p:cNvPr>
          <p:cNvPicPr>
            <a:picLocks noChangeAspect="1"/>
          </p:cNvPicPr>
          <p:nvPr/>
        </p:nvPicPr>
        <p:blipFill rotWithShape="1">
          <a:blip r:embed="rId3"/>
          <a:srcRect t="53333"/>
          <a:stretch/>
        </p:blipFill>
        <p:spPr>
          <a:xfrm>
            <a:off x="5184746" y="4144391"/>
            <a:ext cx="3578254" cy="2514600"/>
          </a:xfrm>
          <a:prstGeom prst="rect">
            <a:avLst/>
          </a:prstGeom>
        </p:spPr>
      </p:pic>
    </p:spTree>
    <p:extLst>
      <p:ext uri="{BB962C8B-B14F-4D97-AF65-F5344CB8AC3E}">
        <p14:creationId xmlns:p14="http://schemas.microsoft.com/office/powerpoint/2010/main" val="709469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A330-E187-41F9-9B5A-F4D9FBD39C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Diphtheria Toxin and Ricin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363662"/>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diphtheria toxin </a:t>
            </a:r>
            <a:r>
              <a:rPr lang="en-US" sz="2400" dirty="0">
                <a:latin typeface="Arial" panose="020B0604020202020204" pitchFamily="34" charset="0"/>
                <a:cs typeface="Arial" panose="020B0604020202020204" pitchFamily="34" charset="0"/>
              </a:rPr>
              <a:t>= catalyzes the ADP-ribosylation of a diphthamide (a modified histidine) residue of eEF2 to inactivate it</a:t>
            </a:r>
          </a:p>
          <a:p>
            <a:pPr lvl="1"/>
            <a:r>
              <a:rPr lang="en-US" sz="2400" dirty="0">
                <a:latin typeface="Arial" panose="020B0604020202020204" pitchFamily="34" charset="0"/>
                <a:cs typeface="Arial" panose="020B0604020202020204" pitchFamily="34" charset="0"/>
              </a:rPr>
              <a:t>released by the bacterium </a:t>
            </a:r>
            <a:r>
              <a:rPr lang="en-US" sz="2400" i="1" dirty="0">
                <a:latin typeface="Arial" panose="020B0604020202020204" pitchFamily="34" charset="0"/>
                <a:cs typeface="Arial" panose="020B0604020202020204" pitchFamily="34" charset="0"/>
              </a:rPr>
              <a:t>Corynebacterium diphtheriae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ricin</a:t>
            </a:r>
            <a:r>
              <a:rPr lang="en-US" sz="2400" dirty="0">
                <a:latin typeface="Arial" panose="020B0604020202020204" pitchFamily="34" charset="0"/>
                <a:cs typeface="Arial" panose="020B0604020202020204" pitchFamily="34" charset="0"/>
              </a:rPr>
              <a:t> = a toxic protein of the castor bean that inactivates the 60S subunit of eukaryotic ribosomes by </a:t>
            </a:r>
            <a:r>
              <a:rPr lang="en-US" sz="2400" dirty="0" err="1">
                <a:latin typeface="Arial" panose="020B0604020202020204" pitchFamily="34" charset="0"/>
                <a:cs typeface="Arial" panose="020B0604020202020204" pitchFamily="34" charset="0"/>
              </a:rPr>
              <a:t>depurinating</a:t>
            </a:r>
            <a:r>
              <a:rPr lang="en-US" sz="2400" dirty="0">
                <a:latin typeface="Arial" panose="020B0604020202020204" pitchFamily="34" charset="0"/>
                <a:cs typeface="Arial" panose="020B0604020202020204" pitchFamily="34" charset="0"/>
              </a:rPr>
              <a:t> a specific A residue in 28S rRNA</a:t>
            </a:r>
            <a:endParaRPr lang="en-US" sz="2400" dirty="0"/>
          </a:p>
          <a:p>
            <a:endParaRPr lang="en-US" dirty="0"/>
          </a:p>
        </p:txBody>
      </p:sp>
    </p:spTree>
    <p:extLst>
      <p:ext uri="{BB962C8B-B14F-4D97-AF65-F5344CB8AC3E}">
        <p14:creationId xmlns:p14="http://schemas.microsoft.com/office/powerpoint/2010/main" val="188860889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89690</TotalTime>
  <Words>4665</Words>
  <Application>Microsoft Office PowerPoint</Application>
  <PresentationFormat>On-screen Show (4:3)</PresentationFormat>
  <Paragraphs>767</Paragraphs>
  <Slides>97</Slides>
  <Notes>97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MS PGothic</vt:lpstr>
      <vt:lpstr>MS PGothic</vt:lpstr>
      <vt:lpstr>Arial</vt:lpstr>
      <vt:lpstr>Arial Unicode MS</vt:lpstr>
      <vt:lpstr>Calibri</vt:lpstr>
      <vt:lpstr>Cambria Math</vt:lpstr>
      <vt:lpstr>Symbol</vt:lpstr>
      <vt:lpstr>Times</vt:lpstr>
      <vt:lpstr>Wingdings</vt:lpstr>
      <vt:lpstr>Blank</vt:lpstr>
      <vt:lpstr>27 Protein Metabolism</vt:lpstr>
      <vt:lpstr>Principle 1 (1 of 8)</vt:lpstr>
      <vt:lpstr>Principle 2 (1 of 3)</vt:lpstr>
      <vt:lpstr>Principle 3 (1 of 6)</vt:lpstr>
      <vt:lpstr>Principle 4 (1 of 3)</vt:lpstr>
      <vt:lpstr>Principle 5</vt:lpstr>
      <vt:lpstr>Timeline for Elucidating Protein Biosynthetic Pathways</vt:lpstr>
      <vt:lpstr>Crick’s Adaptor Hypothesis</vt:lpstr>
      <vt:lpstr>The Process of Translation</vt:lpstr>
      <vt:lpstr>Aminoacyl-tRNAs</vt:lpstr>
      <vt:lpstr>27.1   The Genetic Code</vt:lpstr>
      <vt:lpstr>Three Nucleotides are Necessary to Encode Each Amino Acid</vt:lpstr>
      <vt:lpstr>The Genetic Code Was Cracked Using Artificial mRNA Templates</vt:lpstr>
      <vt:lpstr>The Triplet, Nonoverlapping Code</vt:lpstr>
      <vt:lpstr>Reading Frames in the Genetic Code</vt:lpstr>
      <vt:lpstr>The First Breakthrough</vt:lpstr>
      <vt:lpstr>Polynucleotide Phosphorylase</vt:lpstr>
      <vt:lpstr>A Complementary Approach</vt:lpstr>
      <vt:lpstr>Effect of a Termination Codon</vt:lpstr>
      <vt:lpstr>“Dictionary” of Amino Acid Code Words in mRNAs</vt:lpstr>
      <vt:lpstr>Setting and Maintaining the  Reading Frame</vt:lpstr>
      <vt:lpstr>Several Codons Serve  Special Functions</vt:lpstr>
      <vt:lpstr>Initiation of Protein Synthesis is an Elaborate Process</vt:lpstr>
      <vt:lpstr>Open Reading Frame (ORF)</vt:lpstr>
      <vt:lpstr>The Genetic Code is Degenerate</vt:lpstr>
      <vt:lpstr>The Genetic Code is  Nearly Universal</vt:lpstr>
      <vt:lpstr>Wobble Allows Some tRNAs to Recognize More than One Codon</vt:lpstr>
      <vt:lpstr>Pairing Relationship of Codon  and Anticodon</vt:lpstr>
      <vt:lpstr>Inosinate in Anticodons</vt:lpstr>
      <vt:lpstr>The Wobble Hypothesis</vt:lpstr>
      <vt:lpstr>The Relationships of the Wobble Hypothesis (1 of 2)</vt:lpstr>
      <vt:lpstr>The Relationships of the Wobble Hypothesis (2 of 2)</vt:lpstr>
      <vt:lpstr>The Genetic Code Is  Mutation-Resistant</vt:lpstr>
      <vt:lpstr>Transition Mutations</vt:lpstr>
      <vt:lpstr>Translational Frameshifting Affects How the Code Is Read</vt:lpstr>
      <vt:lpstr>27.2   Protein Synthesis</vt:lpstr>
      <vt:lpstr>An Overview of the Five Stages of Protein Synthesis</vt:lpstr>
      <vt:lpstr>Components Required for Protein Synthesis in E. coli</vt:lpstr>
      <vt:lpstr>The Ribosome Is a Complex Supramolecular Machine</vt:lpstr>
      <vt:lpstr>Ribosomal Subunits are Identified  by Their S Values</vt:lpstr>
      <vt:lpstr>Eukaryotic Ribosomal Structure</vt:lpstr>
      <vt:lpstr>Conservation of Secondary Structure in Small Subunit rRNAs</vt:lpstr>
      <vt:lpstr>Summary of Eukaryotic Ribosomes</vt:lpstr>
      <vt:lpstr>Assembly of Ribosomes  in Eukaryotes</vt:lpstr>
      <vt:lpstr>Transfer RNAs Have Characteristic Structural Features</vt:lpstr>
      <vt:lpstr>The Amino Acid Arm and Anticodon Arm of tRNA</vt:lpstr>
      <vt:lpstr>The D Arm and TψC Arm of tRNA</vt:lpstr>
      <vt:lpstr>3-D Structure of tRNAs</vt:lpstr>
      <vt:lpstr>Stage 1: Aminoacyl-tRNA Synthetases Attach the Correct Amino Acids to Their tRNAs</vt:lpstr>
      <vt:lpstr>Aminoacyl-tRNA Synthetases</vt:lpstr>
      <vt:lpstr>Aminoacyl-tRNA Synthetases Fall into Two Different Classes</vt:lpstr>
      <vt:lpstr>The Reaction Catalyzed by Aminoacyl-tRNA Synthetases</vt:lpstr>
      <vt:lpstr>Step 1 of The Aminoacyl-tRNA Synthetase Reaction</vt:lpstr>
      <vt:lpstr>Step 2 of The Aminoacyl-tRNA Synthetase Reaction</vt:lpstr>
      <vt:lpstr>General Structure of  Aminoacyl-tRNAs</vt:lpstr>
      <vt:lpstr>The Ester Linkage Has a Highly Negative ∆G′°</vt:lpstr>
      <vt:lpstr>Proofreading by  Aminoacyl-tRNA Synthetases</vt:lpstr>
      <vt:lpstr>Additional Methods for Enhancing Fidelity of Protein Synthesis</vt:lpstr>
      <vt:lpstr>The Error Rate of Protein Synthesis</vt:lpstr>
      <vt:lpstr>A “Second Genetic Code”</vt:lpstr>
      <vt:lpstr>Nucleotide Positions in a tRNA That are Recognized by Aminoacyl-tRNA Synthetases</vt:lpstr>
      <vt:lpstr>Crystal Structures of Aminoacyl-tRNA Synthetases</vt:lpstr>
      <vt:lpstr>tRNA Recognition by  Ala-tRNA Synthetases</vt:lpstr>
      <vt:lpstr>Unusual Amino Acids in Peptides</vt:lpstr>
      <vt:lpstr>Stage 2: A Specific Amino Acid Initiates Protein Synthesis</vt:lpstr>
      <vt:lpstr>tRNAs Specific for Methionine in Eukaryotic Cells</vt:lpstr>
      <vt:lpstr>The Three Steps of Initiation</vt:lpstr>
      <vt:lpstr>Initiation in Eukaryotic Cells</vt:lpstr>
      <vt:lpstr>Protein Factors Required for Initiation of Translation</vt:lpstr>
      <vt:lpstr>Stage 3: Peptide Bonds Are Formed  in the Elongation Stage</vt:lpstr>
      <vt:lpstr>Elongation Step 1: Binding of an Incoming Aminoacyl-tRNA</vt:lpstr>
      <vt:lpstr>Elongation Step 2: Peptide Bond Formation</vt:lpstr>
      <vt:lpstr>Formation of the First Peptide Bond in Bacteria</vt:lpstr>
      <vt:lpstr>Peptidyl Transferase Activity</vt:lpstr>
      <vt:lpstr>Elongation Step 3: Translocation</vt:lpstr>
      <vt:lpstr>Translocation in Bacteria</vt:lpstr>
      <vt:lpstr>The Elongation Cycle Repeats</vt:lpstr>
      <vt:lpstr>The Eukaryotic Elongation Cycle</vt:lpstr>
      <vt:lpstr>Stage 4: Termination of Polypeptide  Synthesis Requires a Special Signal</vt:lpstr>
      <vt:lpstr>Termination of Protein Synthesis  in Bacteria</vt:lpstr>
      <vt:lpstr>Energy Cost of Fidelity in  Protein Synthesis</vt:lpstr>
      <vt:lpstr>Stage 5: Newly Synthesized Polypeptide Chains Undergo Folding and Processing</vt:lpstr>
      <vt:lpstr>Posttranslational Modifications</vt:lpstr>
      <vt:lpstr>Amino-Terminal and Carboxyl-Terminal Modifications</vt:lpstr>
      <vt:lpstr>Loss of Signal Sequences</vt:lpstr>
      <vt:lpstr>Modification of Individual Amino Acid Residues</vt:lpstr>
      <vt:lpstr>The Addition of Extra Carboxyl Groups to Glu Residues</vt:lpstr>
      <vt:lpstr>Methylated Amino Acids</vt:lpstr>
      <vt:lpstr>Attachment of Carbohydrate  Side Chains</vt:lpstr>
      <vt:lpstr>Additional of Isoprenyl Groups</vt:lpstr>
      <vt:lpstr>Additional of Prosthetic Groups</vt:lpstr>
      <vt:lpstr>Proteolytic Processing</vt:lpstr>
      <vt:lpstr>Formation of Disulfide Cross-Links</vt:lpstr>
      <vt:lpstr>Protein Synthesis Is Inhibited by Many Antibiotics and Toxins</vt:lpstr>
      <vt:lpstr>Tetracycline and Chloramphenicol</vt:lpstr>
      <vt:lpstr>Cycloheximide and Streptomycin</vt:lpstr>
      <vt:lpstr>The Diphtheria Toxin and Ricin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1636</cp:revision>
  <cp:lastPrinted>2020-09-26T21:29:29Z</cp:lastPrinted>
  <dcterms:created xsi:type="dcterms:W3CDTF">2003-08-27T01:54:28Z</dcterms:created>
  <dcterms:modified xsi:type="dcterms:W3CDTF">2021-08-27T20:03:18Z</dcterms:modified>
</cp:coreProperties>
</file>