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68"/>
  </p:notesMasterIdLst>
  <p:handoutMasterIdLst>
    <p:handoutMasterId r:id="rId69"/>
  </p:handoutMasterIdLst>
  <p:sldIdLst>
    <p:sldId id="2751" r:id="rId2"/>
    <p:sldId id="2348" r:id="rId3"/>
    <p:sldId id="2349" r:id="rId4"/>
    <p:sldId id="2350" r:id="rId5"/>
    <p:sldId id="2351" r:id="rId6"/>
    <p:sldId id="412" r:id="rId7"/>
    <p:sldId id="420" r:id="rId8"/>
    <p:sldId id="421" r:id="rId9"/>
    <p:sldId id="1536" r:id="rId10"/>
    <p:sldId id="424" r:id="rId11"/>
    <p:sldId id="2556" r:id="rId12"/>
    <p:sldId id="2356" r:id="rId13"/>
    <p:sldId id="2357" r:id="rId14"/>
    <p:sldId id="2358" r:id="rId15"/>
    <p:sldId id="2359" r:id="rId16"/>
    <p:sldId id="2360" r:id="rId17"/>
    <p:sldId id="2363" r:id="rId18"/>
    <p:sldId id="2365" r:id="rId19"/>
    <p:sldId id="2368" r:id="rId20"/>
    <p:sldId id="2369" r:id="rId21"/>
    <p:sldId id="2367" r:id="rId22"/>
    <p:sldId id="2371" r:id="rId23"/>
    <p:sldId id="2373" r:id="rId24"/>
    <p:sldId id="2376" r:id="rId25"/>
    <p:sldId id="2377" r:id="rId26"/>
    <p:sldId id="2378" r:id="rId27"/>
    <p:sldId id="2379" r:id="rId28"/>
    <p:sldId id="2380" r:id="rId29"/>
    <p:sldId id="2384" r:id="rId30"/>
    <p:sldId id="2392" r:id="rId31"/>
    <p:sldId id="2394" r:id="rId32"/>
    <p:sldId id="2395" r:id="rId33"/>
    <p:sldId id="2396" r:id="rId34"/>
    <p:sldId id="2397" r:id="rId35"/>
    <p:sldId id="2352" r:id="rId36"/>
    <p:sldId id="2399" r:id="rId37"/>
    <p:sldId id="2400" r:id="rId38"/>
    <p:sldId id="2402" r:id="rId39"/>
    <p:sldId id="2403" r:id="rId40"/>
    <p:sldId id="2405" r:id="rId41"/>
    <p:sldId id="2408" r:id="rId42"/>
    <p:sldId id="2407" r:id="rId43"/>
    <p:sldId id="2409" r:id="rId44"/>
    <p:sldId id="2411" r:id="rId45"/>
    <p:sldId id="2416" r:id="rId46"/>
    <p:sldId id="2419" r:id="rId47"/>
    <p:sldId id="2422" r:id="rId48"/>
    <p:sldId id="2423" r:id="rId49"/>
    <p:sldId id="2425" r:id="rId50"/>
    <p:sldId id="2426" r:id="rId51"/>
    <p:sldId id="2427" r:id="rId52"/>
    <p:sldId id="2428" r:id="rId53"/>
    <p:sldId id="2429" r:id="rId54"/>
    <p:sldId id="2431" r:id="rId55"/>
    <p:sldId id="2437" r:id="rId56"/>
    <p:sldId id="2439" r:id="rId57"/>
    <p:sldId id="2442" r:id="rId58"/>
    <p:sldId id="2353" r:id="rId59"/>
    <p:sldId id="2451" r:id="rId60"/>
    <p:sldId id="2452" r:id="rId61"/>
    <p:sldId id="2456" r:id="rId62"/>
    <p:sldId id="2458" r:id="rId63"/>
    <p:sldId id="2460" r:id="rId64"/>
    <p:sldId id="2461" r:id="rId65"/>
    <p:sldId id="2465" r:id="rId66"/>
    <p:sldId id="2489" r:id="rId67"/>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ry Doolin" initials="TD" lastIdx="334" clrIdx="0"/>
  <p:cmAuthor id="2" name="Justin Lee" initials="JL" lastIdx="8" clrIdx="1">
    <p:extLst>
      <p:ext uri="{19B8F6BF-5375-455C-9EA6-DF929625EA0E}">
        <p15:presenceInfo xmlns:p15="http://schemas.microsoft.com/office/powerpoint/2012/main" userId="Justin Lee" providerId="None"/>
      </p:ext>
    </p:extLst>
  </p:cmAuthor>
  <p:cmAuthor id="3" name="Casey Arden" initials="CA" lastIdx="19" clrIdx="2">
    <p:extLst>
      <p:ext uri="{19B8F6BF-5375-455C-9EA6-DF929625EA0E}">
        <p15:presenceInfo xmlns:p15="http://schemas.microsoft.com/office/powerpoint/2012/main" userId="c2f598620ace54b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4CB4"/>
    <a:srgbClr val="144652"/>
    <a:srgbClr val="145C76"/>
    <a:srgbClr val="005F6A"/>
    <a:srgbClr val="D0E7D2"/>
    <a:srgbClr val="BADFE2"/>
    <a:srgbClr val="674EA7"/>
    <a:srgbClr val="3946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406" autoAdjust="0"/>
    <p:restoredTop sz="90076" autoAdjust="0"/>
  </p:normalViewPr>
  <p:slideViewPr>
    <p:cSldViewPr>
      <p:cViewPr varScale="1">
        <p:scale>
          <a:sx n="89" d="100"/>
          <a:sy n="89" d="100"/>
        </p:scale>
        <p:origin x="726" y="78"/>
      </p:cViewPr>
      <p:guideLst>
        <p:guide orient="horz" pos="2160"/>
        <p:guide pos="2880"/>
      </p:guideLst>
    </p:cSldViewPr>
  </p:slideViewPr>
  <p:outlineViewPr>
    <p:cViewPr>
      <p:scale>
        <a:sx n="33" d="100"/>
        <a:sy n="33" d="100"/>
      </p:scale>
      <p:origin x="0" y="-24152"/>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738BF81D-2FA2-8549-B87B-7FD386D1E644}"/>
              </a:ext>
            </a:extLst>
          </p:cNvPr>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defTabSz="957263">
              <a:defRPr sz="1300">
                <a:latin typeface="Times" charset="0"/>
                <a:ea typeface="ＭＳ Ｐゴシック" charset="-128"/>
                <a:cs typeface="+mn-cs"/>
              </a:defRPr>
            </a:lvl1pPr>
          </a:lstStyle>
          <a:p>
            <a:pPr>
              <a:defRPr/>
            </a:pPr>
            <a:endParaRPr lang="en-US"/>
          </a:p>
        </p:txBody>
      </p:sp>
      <p:sp>
        <p:nvSpPr>
          <p:cNvPr id="65539" name="Rectangle 3">
            <a:extLst>
              <a:ext uri="{FF2B5EF4-FFF2-40B4-BE49-F238E27FC236}">
                <a16:creationId xmlns:a16="http://schemas.microsoft.com/office/drawing/2014/main" id="{B4F352C1-379F-504F-B111-34F8A845852B}"/>
              </a:ext>
            </a:extLst>
          </p:cNvPr>
          <p:cNvSpPr>
            <a:spLocks noGrp="1" noChangeArrowheads="1"/>
          </p:cNvSpPr>
          <p:nvPr>
            <p:ph type="dt" sz="quarter" idx="1"/>
          </p:nvPr>
        </p:nvSpPr>
        <p:spPr bwMode="auto">
          <a:xfrm>
            <a:off x="4144963" y="0"/>
            <a:ext cx="3170237"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algn="r" defTabSz="957263">
              <a:defRPr sz="1300">
                <a:latin typeface="Times" charset="0"/>
                <a:ea typeface="ＭＳ Ｐゴシック" charset="-128"/>
                <a:cs typeface="+mn-cs"/>
              </a:defRPr>
            </a:lvl1pPr>
          </a:lstStyle>
          <a:p>
            <a:pPr>
              <a:defRPr/>
            </a:pPr>
            <a:endParaRPr lang="en-US"/>
          </a:p>
        </p:txBody>
      </p:sp>
      <p:sp>
        <p:nvSpPr>
          <p:cNvPr id="65540" name="Rectangle 4">
            <a:extLst>
              <a:ext uri="{FF2B5EF4-FFF2-40B4-BE49-F238E27FC236}">
                <a16:creationId xmlns:a16="http://schemas.microsoft.com/office/drawing/2014/main" id="{2CBC297F-FA43-6B45-8009-1CB6DC7779E2}"/>
              </a:ext>
            </a:extLst>
          </p:cNvPr>
          <p:cNvSpPr>
            <a:spLocks noGrp="1" noChangeArrowheads="1"/>
          </p:cNvSpPr>
          <p:nvPr>
            <p:ph type="ftr" sz="quarter" idx="2"/>
          </p:nvPr>
        </p:nvSpPr>
        <p:spPr bwMode="auto">
          <a:xfrm>
            <a:off x="0" y="9120188"/>
            <a:ext cx="3170238" cy="481012"/>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defTabSz="957263">
              <a:defRPr sz="1300">
                <a:latin typeface="Times" charset="0"/>
                <a:ea typeface="ＭＳ Ｐゴシック" charset="-128"/>
                <a:cs typeface="+mn-cs"/>
              </a:defRPr>
            </a:lvl1pPr>
          </a:lstStyle>
          <a:p>
            <a:pPr>
              <a:defRPr/>
            </a:pPr>
            <a:endParaRPr lang="en-US"/>
          </a:p>
        </p:txBody>
      </p:sp>
      <p:sp>
        <p:nvSpPr>
          <p:cNvPr id="65541" name="Rectangle 5">
            <a:extLst>
              <a:ext uri="{FF2B5EF4-FFF2-40B4-BE49-F238E27FC236}">
                <a16:creationId xmlns:a16="http://schemas.microsoft.com/office/drawing/2014/main" id="{D2717F75-F0FF-AD46-8DD4-3B4D56302146}"/>
              </a:ext>
            </a:extLst>
          </p:cNvPr>
          <p:cNvSpPr>
            <a:spLocks noGrp="1" noChangeArrowheads="1"/>
          </p:cNvSpPr>
          <p:nvPr>
            <p:ph type="sldNum" sz="quarter" idx="3"/>
          </p:nvPr>
        </p:nvSpPr>
        <p:spPr bwMode="auto">
          <a:xfrm>
            <a:off x="4144963" y="9120188"/>
            <a:ext cx="3170237" cy="481012"/>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algn="r" defTabSz="957263">
              <a:defRPr sz="1300"/>
            </a:lvl1pPr>
          </a:lstStyle>
          <a:p>
            <a:pPr>
              <a:defRPr/>
            </a:pPr>
            <a:fld id="{A54D081D-049F-FB4C-A36C-006009BCCC82}"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6607CF18-7593-D448-84E6-8B8A1D8ECD53}"/>
              </a:ext>
            </a:extLst>
          </p:cNvPr>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ＭＳ Ｐゴシック" charset="-128"/>
                <a:cs typeface="+mn-cs"/>
              </a:defRPr>
            </a:lvl1pPr>
          </a:lstStyle>
          <a:p>
            <a:pPr>
              <a:defRPr/>
            </a:pPr>
            <a:endParaRPr lang="en-US"/>
          </a:p>
        </p:txBody>
      </p:sp>
      <p:sp>
        <p:nvSpPr>
          <p:cNvPr id="120835" name="Rectangle 3">
            <a:extLst>
              <a:ext uri="{FF2B5EF4-FFF2-40B4-BE49-F238E27FC236}">
                <a16:creationId xmlns:a16="http://schemas.microsoft.com/office/drawing/2014/main" id="{BC9C3BA6-329A-8C40-A388-5EA5A60878E4}"/>
              </a:ext>
            </a:extLst>
          </p:cNvPr>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ＭＳ Ｐゴシック" charset="-128"/>
                <a:cs typeface="+mn-cs"/>
              </a:defRPr>
            </a:lvl1pPr>
          </a:lstStyle>
          <a:p>
            <a:pPr>
              <a:defRPr/>
            </a:pPr>
            <a:endParaRPr lang="en-US"/>
          </a:p>
        </p:txBody>
      </p:sp>
      <p:sp>
        <p:nvSpPr>
          <p:cNvPr id="15364" name="Rectangle 4">
            <a:extLst>
              <a:ext uri="{FF2B5EF4-FFF2-40B4-BE49-F238E27FC236}">
                <a16:creationId xmlns:a16="http://schemas.microsoft.com/office/drawing/2014/main" id="{1C63DD96-B755-C946-BB9C-304BCE51B61E}"/>
              </a:ext>
            </a:extLst>
          </p:cNvPr>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7" name="Rectangle 5">
            <a:extLst>
              <a:ext uri="{FF2B5EF4-FFF2-40B4-BE49-F238E27FC236}">
                <a16:creationId xmlns:a16="http://schemas.microsoft.com/office/drawing/2014/main" id="{2A3DB789-F3E9-7A4E-B941-2DA5AAEB4AF8}"/>
              </a:ext>
            </a:extLst>
          </p:cNvPr>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0838" name="Rectangle 6">
            <a:extLst>
              <a:ext uri="{FF2B5EF4-FFF2-40B4-BE49-F238E27FC236}">
                <a16:creationId xmlns:a16="http://schemas.microsoft.com/office/drawing/2014/main" id="{40762B99-C9F7-5740-91C6-6ECA98647351}"/>
              </a:ext>
            </a:extLst>
          </p:cNvPr>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ＭＳ Ｐゴシック" charset="-128"/>
                <a:cs typeface="+mn-cs"/>
              </a:defRPr>
            </a:lvl1pPr>
          </a:lstStyle>
          <a:p>
            <a:pPr>
              <a:defRPr/>
            </a:pPr>
            <a:endParaRPr lang="en-US"/>
          </a:p>
        </p:txBody>
      </p:sp>
      <p:sp>
        <p:nvSpPr>
          <p:cNvPr id="120839" name="Rectangle 7">
            <a:extLst>
              <a:ext uri="{FF2B5EF4-FFF2-40B4-BE49-F238E27FC236}">
                <a16:creationId xmlns:a16="http://schemas.microsoft.com/office/drawing/2014/main" id="{3C755F2D-99B3-7B4B-B2D5-079E9676E116}"/>
              </a:ext>
            </a:extLst>
          </p:cNvPr>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CDBACB36-0955-CA45-ADAD-192CA336DEA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Google Shape;156;p1:notes">
            <a:extLst>
              <a:ext uri="{FF2B5EF4-FFF2-40B4-BE49-F238E27FC236}">
                <a16:creationId xmlns:a16="http://schemas.microsoft.com/office/drawing/2014/main" id="{D96DE23D-D382-D348-8F3A-66FBA487F4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18434" name="Google Shape;157;p1:notes">
            <a:extLst>
              <a:ext uri="{FF2B5EF4-FFF2-40B4-BE49-F238E27FC236}">
                <a16:creationId xmlns:a16="http://schemas.microsoft.com/office/drawing/2014/main" id="{EF9FE5BF-35D7-A24D-8E2C-3B6DC3D638E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10</a:t>
            </a:fld>
            <a:endParaRPr lang="en-US" altLang="en-US" sz="1400">
              <a:latin typeface="Arial" panose="020B0604020202020204" pitchFamily="34" charset="0"/>
              <a:sym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953B0C99-FA87-C746-B713-EFC5E8AAF16C}"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11</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446049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151700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791103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640074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937901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272392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212655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69876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13822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128420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710870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996502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980629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266632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924910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62288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239982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306959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042362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29883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682661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74850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286695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160886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705791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030027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35</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179179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943285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044531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524694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74096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59234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77763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505427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945037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390100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048233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991243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620495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679358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56634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379164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229360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11513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034209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446394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873719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518961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296542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615569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4986398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58</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5231146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68407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275168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1301271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1286540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5542956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1395096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9327665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521834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2568155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ga-IE"/>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ga-IE" dirty="0"/>
              <a:t>Click to edit Master subtitle style</a:t>
            </a:r>
            <a:endParaRPr lang="en-US" dirty="0"/>
          </a:p>
        </p:txBody>
      </p:sp>
      <p:sp>
        <p:nvSpPr>
          <p:cNvPr id="4" name="Rectangle 4">
            <a:extLst>
              <a:ext uri="{FF2B5EF4-FFF2-40B4-BE49-F238E27FC236}">
                <a16:creationId xmlns:a16="http://schemas.microsoft.com/office/drawing/2014/main" id="{E02D5D24-90C8-8A42-90E9-E4D602B360B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801D5DE-19A5-2C4E-94B5-A7A12FDB8A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0366127-B00F-2B48-A3EA-D64FDE8E6D5E}"/>
              </a:ext>
            </a:extLst>
          </p:cNvPr>
          <p:cNvSpPr>
            <a:spLocks noGrp="1" noChangeArrowheads="1"/>
          </p:cNvSpPr>
          <p:nvPr>
            <p:ph type="sldNum" sz="quarter" idx="12"/>
          </p:nvPr>
        </p:nvSpPr>
        <p:spPr>
          <a:ln/>
        </p:spPr>
        <p:txBody>
          <a:bodyPr/>
          <a:lstStyle>
            <a:lvl1pPr>
              <a:defRPr/>
            </a:lvl1pPr>
          </a:lstStyle>
          <a:p>
            <a:pPr>
              <a:defRPr/>
            </a:pPr>
            <a:fld id="{10384566-19B5-3141-A5D0-9272B7F9DC81}" type="slidenum">
              <a:rPr lang="en-US" altLang="en-US"/>
              <a:pPr>
                <a:defRPr/>
              </a:pPr>
              <a:t>‹#›</a:t>
            </a:fld>
            <a:endParaRPr lang="en-US" altLang="en-US"/>
          </a:p>
        </p:txBody>
      </p:sp>
    </p:spTree>
    <p:extLst>
      <p:ext uri="{BB962C8B-B14F-4D97-AF65-F5344CB8AC3E}">
        <p14:creationId xmlns:p14="http://schemas.microsoft.com/office/powerpoint/2010/main" val="2378994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CBA029B4-AF5E-3847-9D53-14FC7ECB4B7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BD41B3B-B697-A04A-B38B-A0771BDB56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F161514-9D80-394D-9CA0-314C1EDD2B57}"/>
              </a:ext>
            </a:extLst>
          </p:cNvPr>
          <p:cNvSpPr>
            <a:spLocks noGrp="1" noChangeArrowheads="1"/>
          </p:cNvSpPr>
          <p:nvPr>
            <p:ph type="sldNum" sz="quarter" idx="12"/>
          </p:nvPr>
        </p:nvSpPr>
        <p:spPr>
          <a:ln/>
        </p:spPr>
        <p:txBody>
          <a:bodyPr/>
          <a:lstStyle>
            <a:lvl1pPr>
              <a:defRPr/>
            </a:lvl1pPr>
          </a:lstStyle>
          <a:p>
            <a:pPr>
              <a:defRPr/>
            </a:pPr>
            <a:fld id="{4D06494D-0546-B04C-ABE0-2E4B135F8E1A}" type="slidenum">
              <a:rPr lang="en-US" altLang="en-US"/>
              <a:pPr>
                <a:defRPr/>
              </a:pPr>
              <a:t>‹#›</a:t>
            </a:fld>
            <a:endParaRPr lang="en-US" altLang="en-US"/>
          </a:p>
        </p:txBody>
      </p:sp>
    </p:spTree>
    <p:extLst>
      <p:ext uri="{BB962C8B-B14F-4D97-AF65-F5344CB8AC3E}">
        <p14:creationId xmlns:p14="http://schemas.microsoft.com/office/powerpoint/2010/main" val="2874589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ga-IE"/>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0063F05F-12EB-D444-908F-E3618E08547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FAB5DD4-E38B-E541-9DF1-5544BB06C7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2BA9403-BB72-884F-98CB-4BC5372AD27E}"/>
              </a:ext>
            </a:extLst>
          </p:cNvPr>
          <p:cNvSpPr>
            <a:spLocks noGrp="1" noChangeArrowheads="1"/>
          </p:cNvSpPr>
          <p:nvPr>
            <p:ph type="sldNum" sz="quarter" idx="12"/>
          </p:nvPr>
        </p:nvSpPr>
        <p:spPr>
          <a:ln/>
        </p:spPr>
        <p:txBody>
          <a:bodyPr/>
          <a:lstStyle>
            <a:lvl1pPr>
              <a:defRPr/>
            </a:lvl1pPr>
          </a:lstStyle>
          <a:p>
            <a:pPr>
              <a:defRPr/>
            </a:pPr>
            <a:fld id="{678CA1A3-15D0-F246-96A5-2A0304C19C9B}" type="slidenum">
              <a:rPr lang="en-US" altLang="en-US"/>
              <a:pPr>
                <a:defRPr/>
              </a:pPr>
              <a:t>‹#›</a:t>
            </a:fld>
            <a:endParaRPr lang="en-US" altLang="en-US"/>
          </a:p>
        </p:txBody>
      </p:sp>
    </p:spTree>
    <p:extLst>
      <p:ext uri="{BB962C8B-B14F-4D97-AF65-F5344CB8AC3E}">
        <p14:creationId xmlns:p14="http://schemas.microsoft.com/office/powerpoint/2010/main" val="14473707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ga-IE"/>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DEDE0AA0-E100-C94E-91BB-7BD7C944C1F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9D3D6A5-5B3E-4849-BC6C-62FE4C8BAE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AFFC7C3-7DD3-0046-AD1A-AB6A1981BB65}"/>
              </a:ext>
            </a:extLst>
          </p:cNvPr>
          <p:cNvSpPr>
            <a:spLocks noGrp="1" noChangeArrowheads="1"/>
          </p:cNvSpPr>
          <p:nvPr>
            <p:ph type="sldNum" sz="quarter" idx="12"/>
          </p:nvPr>
        </p:nvSpPr>
        <p:spPr>
          <a:ln/>
        </p:spPr>
        <p:txBody>
          <a:bodyPr/>
          <a:lstStyle>
            <a:lvl1pPr>
              <a:defRPr/>
            </a:lvl1pPr>
          </a:lstStyle>
          <a:p>
            <a:pPr>
              <a:defRPr/>
            </a:pPr>
            <a:fld id="{A1F9258E-2318-AF49-8EB1-B005D523A68C}" type="slidenum">
              <a:rPr lang="en-US" altLang="en-US"/>
              <a:pPr>
                <a:defRPr/>
              </a:pPr>
              <a:t>‹#›</a:t>
            </a:fld>
            <a:endParaRPr lang="en-US" altLang="en-US"/>
          </a:p>
        </p:txBody>
      </p:sp>
    </p:spTree>
    <p:extLst>
      <p:ext uri="{BB962C8B-B14F-4D97-AF65-F5344CB8AC3E}">
        <p14:creationId xmlns:p14="http://schemas.microsoft.com/office/powerpoint/2010/main" val="3353074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Content and Text" type="objAndTx">
  <p:cSld name="Title, Content and Text">
    <p:spTree>
      <p:nvGrpSpPr>
        <p:cNvPr id="1" name="Shape 31"/>
        <p:cNvGrpSpPr/>
        <p:nvPr/>
      </p:nvGrpSpPr>
      <p:grpSpPr>
        <a:xfrm>
          <a:off x="0" y="0"/>
          <a:ext cx="0" cy="0"/>
          <a:chOff x="0" y="0"/>
          <a:chExt cx="0" cy="0"/>
        </a:xfrm>
      </p:grpSpPr>
      <p:sp>
        <p:nvSpPr>
          <p:cNvPr id="32" name="Google Shape;32;p62"/>
          <p:cNvSpPr txBox="1">
            <a:spLocks noGrp="1"/>
          </p:cNvSpPr>
          <p:nvPr>
            <p:ph type="title"/>
          </p:nvPr>
        </p:nvSpPr>
        <p:spPr>
          <a:xfrm>
            <a:off x="0" y="152400"/>
            <a:ext cx="9144000" cy="1143000"/>
          </a:xfrm>
          <a:prstGeom prst="rect">
            <a:avLst/>
          </a:prstGeom>
          <a:noFill/>
          <a:ln>
            <a:noFill/>
          </a:ln>
        </p:spPr>
        <p:txBody>
          <a:bodyPr spcFirstLastPara="1" lIns="91425" tIns="45700" rIns="91425" bIns="45700">
            <a:noAutofit/>
          </a:bodyPr>
          <a:lstStyle>
            <a:lvl1pPr lvl="0" algn="ctr">
              <a:spcBef>
                <a:spcPts val="0"/>
              </a:spcBef>
              <a:spcAft>
                <a:spcPts val="0"/>
              </a:spcAft>
              <a:buSzPts val="1400"/>
              <a:buNone/>
              <a:defRPr>
                <a:solidFill>
                  <a:srgbClr val="2FB0DC"/>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62"/>
          <p:cNvSpPr txBox="1">
            <a:spLocks noGrp="1"/>
          </p:cNvSpPr>
          <p:nvPr>
            <p:ph type="body" idx="1"/>
          </p:nvPr>
        </p:nvSpPr>
        <p:spPr>
          <a:xfrm>
            <a:off x="6858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 name="Google Shape;34;p62"/>
          <p:cNvSpPr txBox="1">
            <a:spLocks noGrp="1"/>
          </p:cNvSpPr>
          <p:nvPr>
            <p:ph type="body" idx="2"/>
          </p:nvPr>
        </p:nvSpPr>
        <p:spPr>
          <a:xfrm>
            <a:off x="46482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 name="Google Shape;35;p62">
            <a:extLst>
              <a:ext uri="{FF2B5EF4-FFF2-40B4-BE49-F238E27FC236}">
                <a16:creationId xmlns:a16="http://schemas.microsoft.com/office/drawing/2014/main" id="{8638E226-D7E0-CC4C-8878-80CCB17FFF88}"/>
              </a:ext>
            </a:extLst>
          </p:cNvPr>
          <p:cNvSpPr txBox="1">
            <a:spLocks noGrp="1"/>
          </p:cNvSpPr>
          <p:nvPr>
            <p:ph type="dt" idx="10"/>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6" name="Google Shape;36;p62">
            <a:extLst>
              <a:ext uri="{FF2B5EF4-FFF2-40B4-BE49-F238E27FC236}">
                <a16:creationId xmlns:a16="http://schemas.microsoft.com/office/drawing/2014/main" id="{EE3226DF-C8B1-2E4B-A036-BF49DD62BDC9}"/>
              </a:ext>
            </a:extLst>
          </p:cNvPr>
          <p:cNvSpPr txBox="1">
            <a:spLocks noGrp="1"/>
          </p:cNvSpPr>
          <p:nvPr>
            <p:ph type="ftr" idx="11"/>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7" name="Google Shape;37;p62">
            <a:extLst>
              <a:ext uri="{FF2B5EF4-FFF2-40B4-BE49-F238E27FC236}">
                <a16:creationId xmlns:a16="http://schemas.microsoft.com/office/drawing/2014/main" id="{00795626-6D05-AB4E-A143-1CE72621F81E}"/>
              </a:ext>
            </a:extLst>
          </p:cNvPr>
          <p:cNvSpPr txBox="1">
            <a:spLocks noGrp="1"/>
          </p:cNvSpPr>
          <p:nvPr>
            <p:ph type="sldNum" idx="12"/>
          </p:nvPr>
        </p:nvSpPr>
        <p:spPr/>
        <p:txBody>
          <a:bodyPr spcFirstLastPara="1" lIns="91425" tIns="45700" rIns="91425" bIns="4570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a:defRPr/>
            </a:pPr>
            <a:fld id="{3717B66D-E01F-3C46-8288-46B89535F641}" type="slidenum">
              <a:rPr lang="en-US"/>
              <a:pPr>
                <a:defRPr/>
              </a:pPr>
              <a:t>‹#›</a:t>
            </a:fld>
            <a:endParaRPr/>
          </a:p>
        </p:txBody>
      </p:sp>
    </p:spTree>
    <p:extLst>
      <p:ext uri="{BB962C8B-B14F-4D97-AF65-F5344CB8AC3E}">
        <p14:creationId xmlns:p14="http://schemas.microsoft.com/office/powerpoint/2010/main" val="3531730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2FB0DC"/>
                </a:solidFill>
                <a:latin typeface="Calibri" pitchFamily="34" charset="0"/>
                <a:cs typeface="Calibri" pitchFamily="34" charset="0"/>
              </a:defRPr>
            </a:lvl1pPr>
          </a:lstStyle>
          <a:p>
            <a:r>
              <a:rPr lang="ga-IE"/>
              <a:t>Click to edit Master title style</a:t>
            </a:r>
            <a:endParaRPr lang="en-US"/>
          </a:p>
        </p:txBody>
      </p:sp>
      <p:sp>
        <p:nvSpPr>
          <p:cNvPr id="3" name="Content Placeholder 2"/>
          <p:cNvSpPr>
            <a:spLocks noGrp="1"/>
          </p:cNvSpPr>
          <p:nvPr>
            <p:ph idx="1"/>
          </p:nvPr>
        </p:nvSpPr>
        <p:spPr/>
        <p:txBody>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ga-IE" dirty="0"/>
              <a:t>Click to edit Master text styles</a:t>
            </a:r>
          </a:p>
          <a:p>
            <a:pPr lvl="1"/>
            <a:r>
              <a:rPr lang="ga-IE" dirty="0"/>
              <a:t>Second level</a:t>
            </a:r>
          </a:p>
          <a:p>
            <a:pPr lvl="2"/>
            <a:r>
              <a:rPr lang="ga-IE" dirty="0"/>
              <a:t>Third level</a:t>
            </a:r>
          </a:p>
          <a:p>
            <a:pPr lvl="3"/>
            <a:r>
              <a:rPr lang="ga-IE" dirty="0"/>
              <a:t>Fourth level</a:t>
            </a:r>
          </a:p>
          <a:p>
            <a:pPr lvl="4"/>
            <a:r>
              <a:rPr lang="ga-IE" dirty="0"/>
              <a:t>Fifth level</a:t>
            </a:r>
            <a:endParaRPr lang="en-US" dirty="0"/>
          </a:p>
        </p:txBody>
      </p:sp>
      <p:sp>
        <p:nvSpPr>
          <p:cNvPr id="4" name="Rectangle 4">
            <a:extLst>
              <a:ext uri="{FF2B5EF4-FFF2-40B4-BE49-F238E27FC236}">
                <a16:creationId xmlns:a16="http://schemas.microsoft.com/office/drawing/2014/main" id="{B3C58898-77CF-0D4A-8D17-90FBCD65A2D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97F8719-3DFB-8C48-90E0-7BD1C7DBD9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E385290-5423-DE44-ACE5-17FC9A415C1F}"/>
              </a:ext>
            </a:extLst>
          </p:cNvPr>
          <p:cNvSpPr>
            <a:spLocks noGrp="1" noChangeArrowheads="1"/>
          </p:cNvSpPr>
          <p:nvPr>
            <p:ph type="sldNum" sz="quarter" idx="12"/>
          </p:nvPr>
        </p:nvSpPr>
        <p:spPr>
          <a:ln/>
        </p:spPr>
        <p:txBody>
          <a:bodyPr/>
          <a:lstStyle>
            <a:lvl1pPr>
              <a:defRPr/>
            </a:lvl1pPr>
          </a:lstStyle>
          <a:p>
            <a:pPr>
              <a:defRPr/>
            </a:pPr>
            <a:fld id="{897ECA01-961E-144C-A12E-981FF46E00CF}" type="slidenum">
              <a:rPr lang="en-US" altLang="en-US"/>
              <a:pPr>
                <a:defRPr/>
              </a:pPr>
              <a:t>‹#›</a:t>
            </a:fld>
            <a:endParaRPr lang="en-US" altLang="en-US"/>
          </a:p>
        </p:txBody>
      </p:sp>
    </p:spTree>
    <p:extLst>
      <p:ext uri="{BB962C8B-B14F-4D97-AF65-F5344CB8AC3E}">
        <p14:creationId xmlns:p14="http://schemas.microsoft.com/office/powerpoint/2010/main" val="3420138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ga-I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ga-IE"/>
              <a:t>Click to edit Master text styles</a:t>
            </a:r>
          </a:p>
        </p:txBody>
      </p:sp>
      <p:sp>
        <p:nvSpPr>
          <p:cNvPr id="4" name="Rectangle 4">
            <a:extLst>
              <a:ext uri="{FF2B5EF4-FFF2-40B4-BE49-F238E27FC236}">
                <a16:creationId xmlns:a16="http://schemas.microsoft.com/office/drawing/2014/main" id="{44667E09-2535-E644-BA15-EA0DE740D04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AC63102-AA98-884E-971B-083F835715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8FB5448-47E8-764D-8CB4-F20428EB521B}"/>
              </a:ext>
            </a:extLst>
          </p:cNvPr>
          <p:cNvSpPr>
            <a:spLocks noGrp="1" noChangeArrowheads="1"/>
          </p:cNvSpPr>
          <p:nvPr>
            <p:ph type="sldNum" sz="quarter" idx="12"/>
          </p:nvPr>
        </p:nvSpPr>
        <p:spPr>
          <a:ln/>
        </p:spPr>
        <p:txBody>
          <a:bodyPr/>
          <a:lstStyle>
            <a:lvl1pPr>
              <a:defRPr/>
            </a:lvl1pPr>
          </a:lstStyle>
          <a:p>
            <a:pPr>
              <a:defRPr/>
            </a:pPr>
            <a:fld id="{8AD48D34-232A-2248-93C1-834AC27144C1}" type="slidenum">
              <a:rPr lang="en-US" altLang="en-US"/>
              <a:pPr>
                <a:defRPr/>
              </a:pPr>
              <a:t>‹#›</a:t>
            </a:fld>
            <a:endParaRPr lang="en-US" altLang="en-US"/>
          </a:p>
        </p:txBody>
      </p:sp>
    </p:spTree>
    <p:extLst>
      <p:ext uri="{BB962C8B-B14F-4D97-AF65-F5344CB8AC3E}">
        <p14:creationId xmlns:p14="http://schemas.microsoft.com/office/powerpoint/2010/main" val="3815504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0B76A938-57F8-684B-B64B-107D44DB5BA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201679D-8E5D-7E48-9CD6-818045887B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BBD6120-2762-CA4C-94ED-3CCBFEAC3AC4}"/>
              </a:ext>
            </a:extLst>
          </p:cNvPr>
          <p:cNvSpPr>
            <a:spLocks noGrp="1" noChangeArrowheads="1"/>
          </p:cNvSpPr>
          <p:nvPr>
            <p:ph type="sldNum" sz="quarter" idx="12"/>
          </p:nvPr>
        </p:nvSpPr>
        <p:spPr>
          <a:ln/>
        </p:spPr>
        <p:txBody>
          <a:bodyPr/>
          <a:lstStyle>
            <a:lvl1pPr>
              <a:defRPr/>
            </a:lvl1pPr>
          </a:lstStyle>
          <a:p>
            <a:pPr>
              <a:defRPr/>
            </a:pPr>
            <a:fld id="{8F1F20AE-4862-A94A-B473-2F7E9C3D1A4F}" type="slidenum">
              <a:rPr lang="en-US" altLang="en-US"/>
              <a:pPr>
                <a:defRPr/>
              </a:pPr>
              <a:t>‹#›</a:t>
            </a:fld>
            <a:endParaRPr lang="en-US" altLang="en-US"/>
          </a:p>
        </p:txBody>
      </p:sp>
    </p:spTree>
    <p:extLst>
      <p:ext uri="{BB962C8B-B14F-4D97-AF65-F5344CB8AC3E}">
        <p14:creationId xmlns:p14="http://schemas.microsoft.com/office/powerpoint/2010/main" val="278830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74" y="76200"/>
            <a:ext cx="9136626"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Rectangle 4">
            <a:extLst>
              <a:ext uri="{FF2B5EF4-FFF2-40B4-BE49-F238E27FC236}">
                <a16:creationId xmlns:a16="http://schemas.microsoft.com/office/drawing/2014/main" id="{138F0379-F9B2-2142-B6F3-B768246DEB0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9300324-2BD5-6E4F-889C-1555ACD6D3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0E9A275-1757-A647-875C-B28A015F2485}"/>
              </a:ext>
            </a:extLst>
          </p:cNvPr>
          <p:cNvSpPr>
            <a:spLocks noGrp="1" noChangeArrowheads="1"/>
          </p:cNvSpPr>
          <p:nvPr>
            <p:ph type="sldNum" sz="quarter" idx="12"/>
          </p:nvPr>
        </p:nvSpPr>
        <p:spPr>
          <a:ln/>
        </p:spPr>
        <p:txBody>
          <a:bodyPr/>
          <a:lstStyle>
            <a:lvl1pPr>
              <a:defRPr/>
            </a:lvl1pPr>
          </a:lstStyle>
          <a:p>
            <a:pPr>
              <a:defRPr/>
            </a:pPr>
            <a:fld id="{C9D4E7D5-0F02-FF44-BD46-8EB32B9D70A1}" type="slidenum">
              <a:rPr lang="en-US" altLang="en-US"/>
              <a:pPr>
                <a:defRPr/>
              </a:pPr>
              <a:t>‹#›</a:t>
            </a:fld>
            <a:endParaRPr lang="en-US" altLang="en-US"/>
          </a:p>
        </p:txBody>
      </p:sp>
    </p:spTree>
    <p:extLst>
      <p:ext uri="{BB962C8B-B14F-4D97-AF65-F5344CB8AC3E}">
        <p14:creationId xmlns:p14="http://schemas.microsoft.com/office/powerpoint/2010/main" val="1637772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45C76"/>
                </a:solidFill>
                <a:latin typeface="+mj-lt"/>
              </a:defRPr>
            </a:lvl1pPr>
          </a:lstStyle>
          <a:p>
            <a:r>
              <a:rPr lang="ga-IE" dirty="0"/>
              <a:t>Click to edit Master title style</a:t>
            </a:r>
            <a:endParaRPr lang="en-US" dirty="0"/>
          </a:p>
        </p:txBody>
      </p:sp>
      <p:sp>
        <p:nvSpPr>
          <p:cNvPr id="3" name="Rectangle 4">
            <a:extLst>
              <a:ext uri="{FF2B5EF4-FFF2-40B4-BE49-F238E27FC236}">
                <a16:creationId xmlns:a16="http://schemas.microsoft.com/office/drawing/2014/main" id="{ED22BB30-01BA-544F-9124-998CECD8C7F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2516EA0-69E1-464E-AA8E-57B393B92E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E41AFBC-647C-3445-A05C-8B22B88AF86A}"/>
              </a:ext>
            </a:extLst>
          </p:cNvPr>
          <p:cNvSpPr>
            <a:spLocks noGrp="1" noChangeArrowheads="1"/>
          </p:cNvSpPr>
          <p:nvPr>
            <p:ph type="sldNum" sz="quarter" idx="12"/>
          </p:nvPr>
        </p:nvSpPr>
        <p:spPr>
          <a:ln/>
        </p:spPr>
        <p:txBody>
          <a:bodyPr/>
          <a:lstStyle>
            <a:lvl1pPr>
              <a:defRPr/>
            </a:lvl1pPr>
          </a:lstStyle>
          <a:p>
            <a:pPr>
              <a:defRPr/>
            </a:pPr>
            <a:fld id="{DE8C05FB-C761-6D48-AA1B-726A47A2D01A}" type="slidenum">
              <a:rPr lang="en-US" altLang="en-US"/>
              <a:pPr>
                <a:defRPr/>
              </a:pPr>
              <a:t>‹#›</a:t>
            </a:fld>
            <a:endParaRPr lang="en-US" altLang="en-US"/>
          </a:p>
        </p:txBody>
      </p:sp>
    </p:spTree>
    <p:extLst>
      <p:ext uri="{BB962C8B-B14F-4D97-AF65-F5344CB8AC3E}">
        <p14:creationId xmlns:p14="http://schemas.microsoft.com/office/powerpoint/2010/main" val="4142815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656BC79-DD60-8545-9936-B25ABFF10A7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7A4B09E-8252-354E-9982-ACEA9893F7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DD26FC0-6F9D-AE49-B14E-2D2F64E3602D}"/>
              </a:ext>
            </a:extLst>
          </p:cNvPr>
          <p:cNvSpPr>
            <a:spLocks noGrp="1" noChangeArrowheads="1"/>
          </p:cNvSpPr>
          <p:nvPr>
            <p:ph type="sldNum" sz="quarter" idx="12"/>
          </p:nvPr>
        </p:nvSpPr>
        <p:spPr>
          <a:ln/>
        </p:spPr>
        <p:txBody>
          <a:bodyPr/>
          <a:lstStyle>
            <a:lvl1pPr>
              <a:defRPr/>
            </a:lvl1pPr>
          </a:lstStyle>
          <a:p>
            <a:pPr>
              <a:defRPr/>
            </a:pPr>
            <a:fld id="{92F8010B-18D4-AD48-B221-2452B9BEC3E1}" type="slidenum">
              <a:rPr lang="en-US" altLang="en-US"/>
              <a:pPr>
                <a:defRPr/>
              </a:pPr>
              <a:t>‹#›</a:t>
            </a:fld>
            <a:endParaRPr lang="en-US" altLang="en-US"/>
          </a:p>
        </p:txBody>
      </p:sp>
    </p:spTree>
    <p:extLst>
      <p:ext uri="{BB962C8B-B14F-4D97-AF65-F5344CB8AC3E}">
        <p14:creationId xmlns:p14="http://schemas.microsoft.com/office/powerpoint/2010/main" val="246885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ga-I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CD844333-FFBE-AA40-93DD-936F6B1C663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EA9E52C-EFA4-D349-8E99-D0733394DE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8F5C635-CA87-9742-9606-3CA4B698E1B0}"/>
              </a:ext>
            </a:extLst>
          </p:cNvPr>
          <p:cNvSpPr>
            <a:spLocks noGrp="1" noChangeArrowheads="1"/>
          </p:cNvSpPr>
          <p:nvPr>
            <p:ph type="sldNum" sz="quarter" idx="12"/>
          </p:nvPr>
        </p:nvSpPr>
        <p:spPr>
          <a:ln/>
        </p:spPr>
        <p:txBody>
          <a:bodyPr/>
          <a:lstStyle>
            <a:lvl1pPr>
              <a:defRPr/>
            </a:lvl1pPr>
          </a:lstStyle>
          <a:p>
            <a:pPr>
              <a:defRPr/>
            </a:pPr>
            <a:fld id="{37DA9E97-0065-264E-B49D-50C014EABA0F}" type="slidenum">
              <a:rPr lang="en-US" altLang="en-US"/>
              <a:pPr>
                <a:defRPr/>
              </a:pPr>
              <a:t>‹#›</a:t>
            </a:fld>
            <a:endParaRPr lang="en-US" altLang="en-US"/>
          </a:p>
        </p:txBody>
      </p:sp>
    </p:spTree>
    <p:extLst>
      <p:ext uri="{BB962C8B-B14F-4D97-AF65-F5344CB8AC3E}">
        <p14:creationId xmlns:p14="http://schemas.microsoft.com/office/powerpoint/2010/main" val="2479150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ga-I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803753DA-C4E0-C743-AC11-0ED7E0F8474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B346959-3300-1746-9BEE-AA465E63A4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70A3DD9-E91B-274C-BB1A-2B0F440B4272}"/>
              </a:ext>
            </a:extLst>
          </p:cNvPr>
          <p:cNvSpPr>
            <a:spLocks noGrp="1" noChangeArrowheads="1"/>
          </p:cNvSpPr>
          <p:nvPr>
            <p:ph type="sldNum" sz="quarter" idx="12"/>
          </p:nvPr>
        </p:nvSpPr>
        <p:spPr>
          <a:ln/>
        </p:spPr>
        <p:txBody>
          <a:bodyPr/>
          <a:lstStyle>
            <a:lvl1pPr>
              <a:defRPr/>
            </a:lvl1pPr>
          </a:lstStyle>
          <a:p>
            <a:pPr>
              <a:defRPr/>
            </a:pPr>
            <a:fld id="{6AA547F4-57C6-C24C-AF8F-B4A16100D51F}" type="slidenum">
              <a:rPr lang="en-US" altLang="en-US"/>
              <a:pPr>
                <a:defRPr/>
              </a:pPr>
              <a:t>‹#›</a:t>
            </a:fld>
            <a:endParaRPr lang="en-US" altLang="en-US"/>
          </a:p>
        </p:txBody>
      </p:sp>
    </p:spTree>
    <p:extLst>
      <p:ext uri="{BB962C8B-B14F-4D97-AF65-F5344CB8AC3E}">
        <p14:creationId xmlns:p14="http://schemas.microsoft.com/office/powerpoint/2010/main" val="776346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25A8FD4-78C4-9D43-8471-314980D8E215}"/>
              </a:ext>
            </a:extLst>
          </p:cNvPr>
          <p:cNvSpPr>
            <a:spLocks noGrp="1" noChangeArrowheads="1"/>
          </p:cNvSpPr>
          <p:nvPr>
            <p:ph type="title"/>
          </p:nvPr>
        </p:nvSpPr>
        <p:spPr bwMode="auto">
          <a:xfrm>
            <a:off x="4763" y="152400"/>
            <a:ext cx="91392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6470C10-7BDC-7042-8E88-47A75D1FF79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a:extLst>
              <a:ext uri="{FF2B5EF4-FFF2-40B4-BE49-F238E27FC236}">
                <a16:creationId xmlns:a16="http://schemas.microsoft.com/office/drawing/2014/main" id="{2A0C111D-3E44-6846-AE6B-4318EBA1D82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libri" pitchFamily="34" charset="0"/>
                <a:ea typeface="ＭＳ Ｐゴシック" charset="-128"/>
                <a:cs typeface="Calibri" pitchFamily="34" charset="0"/>
              </a:defRPr>
            </a:lvl1pPr>
          </a:lstStyle>
          <a:p>
            <a:pPr>
              <a:defRPr/>
            </a:pPr>
            <a:endParaRPr lang="en-US"/>
          </a:p>
        </p:txBody>
      </p:sp>
      <p:sp>
        <p:nvSpPr>
          <p:cNvPr id="1029" name="Rectangle 5">
            <a:extLst>
              <a:ext uri="{FF2B5EF4-FFF2-40B4-BE49-F238E27FC236}">
                <a16:creationId xmlns:a16="http://schemas.microsoft.com/office/drawing/2014/main" id="{1F433B0C-7A9D-C347-8BE1-E62051ECB28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Calibri" pitchFamily="34" charset="0"/>
                <a:ea typeface="ＭＳ Ｐゴシック" charset="-128"/>
                <a:cs typeface="Calibri" pitchFamily="34" charset="0"/>
              </a:defRPr>
            </a:lvl1pPr>
          </a:lstStyle>
          <a:p>
            <a:pPr>
              <a:defRPr/>
            </a:pPr>
            <a:endParaRPr lang="en-US"/>
          </a:p>
        </p:txBody>
      </p:sp>
      <p:sp>
        <p:nvSpPr>
          <p:cNvPr id="1030" name="Rectangle 6">
            <a:extLst>
              <a:ext uri="{FF2B5EF4-FFF2-40B4-BE49-F238E27FC236}">
                <a16:creationId xmlns:a16="http://schemas.microsoft.com/office/drawing/2014/main" id="{19B2D878-4364-A142-97A1-A670D7717C8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libri" panose="020F0502020204030204" pitchFamily="34" charset="0"/>
              </a:defRPr>
            </a:lvl1pPr>
          </a:lstStyle>
          <a:p>
            <a:pPr>
              <a:defRPr/>
            </a:pPr>
            <a:fld id="{699A7DD1-F897-2C49-BC24-B751FB236EE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txStyles>
    <p:titleStyle>
      <a:lvl1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1pPr>
      <a:lvl2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2pPr>
      <a:lvl3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3pPr>
      <a:lvl4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4pPr>
      <a:lvl5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5pPr>
      <a:lvl6pPr marL="457200" algn="ctr" rtl="0" fontAlgn="base">
        <a:spcBef>
          <a:spcPct val="0"/>
        </a:spcBef>
        <a:spcAft>
          <a:spcPct val="0"/>
        </a:spcAft>
        <a:defRPr sz="4000">
          <a:solidFill>
            <a:srgbClr val="0000FF"/>
          </a:solidFill>
          <a:latin typeface="Arial" charset="0"/>
        </a:defRPr>
      </a:lvl6pPr>
      <a:lvl7pPr marL="914400" algn="ctr" rtl="0" fontAlgn="base">
        <a:spcBef>
          <a:spcPct val="0"/>
        </a:spcBef>
        <a:spcAft>
          <a:spcPct val="0"/>
        </a:spcAft>
        <a:defRPr sz="4000">
          <a:solidFill>
            <a:srgbClr val="0000FF"/>
          </a:solidFill>
          <a:latin typeface="Arial" charset="0"/>
        </a:defRPr>
      </a:lvl7pPr>
      <a:lvl8pPr marL="1371600" algn="ctr" rtl="0" fontAlgn="base">
        <a:spcBef>
          <a:spcPct val="0"/>
        </a:spcBef>
        <a:spcAft>
          <a:spcPct val="0"/>
        </a:spcAft>
        <a:defRPr sz="4000">
          <a:solidFill>
            <a:srgbClr val="0000FF"/>
          </a:solidFill>
          <a:latin typeface="Arial" charset="0"/>
        </a:defRPr>
      </a:lvl8pPr>
      <a:lvl9pPr marL="1828800" algn="ctr" rtl="0" fontAlgn="base">
        <a:spcBef>
          <a:spcPct val="0"/>
        </a:spcBef>
        <a:spcAft>
          <a:spcPct val="0"/>
        </a:spcAft>
        <a:defRPr sz="4000">
          <a:solidFill>
            <a:srgbClr val="0000FF"/>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1pPr>
      <a:lvl2pPr marL="742950" indent="-28575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3pPr>
      <a:lvl4pPr marL="16002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4pPr>
      <a:lvl5pPr marL="20574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0BD9C-6269-45DC-90B6-22D7114FE13C}"/>
              </a:ext>
            </a:extLst>
          </p:cNvPr>
          <p:cNvSpPr>
            <a:spLocks noGrp="1"/>
          </p:cNvSpPr>
          <p:nvPr>
            <p:ph type="title"/>
          </p:nvPr>
        </p:nvSpPr>
        <p:spPr>
          <a:xfrm>
            <a:off x="208056" y="2819400"/>
            <a:ext cx="4268600" cy="792163"/>
          </a:xfrm>
        </p:spPr>
        <p:txBody>
          <a:bodyPr/>
          <a:lstStyle/>
          <a:p>
            <a:pPr marL="361950" indent="-361950" algn="ctr"/>
            <a:r>
              <a:rPr lang="en-US" altLang="en-US" sz="3300" dirty="0">
                <a:solidFill>
                  <a:srgbClr val="1D6E7D"/>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26 </a:t>
            </a:r>
            <a:r>
              <a:rPr lang="en-US" altLang="en-US" sz="3300" dirty="0">
                <a:solidFill>
                  <a:srgbClr val="99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RNA Metabolism</a:t>
            </a:r>
            <a:endParaRPr lang="en-AU" sz="3300" dirty="0"/>
          </a:p>
        </p:txBody>
      </p:sp>
      <p:sp>
        <p:nvSpPr>
          <p:cNvPr id="4" name="Text Placeholder 3">
            <a:extLst>
              <a:ext uri="{FF2B5EF4-FFF2-40B4-BE49-F238E27FC236}">
                <a16:creationId xmlns:a16="http://schemas.microsoft.com/office/drawing/2014/main" id="{C755B9B4-B403-4C77-9199-407B114EF213}"/>
              </a:ext>
            </a:extLst>
          </p:cNvPr>
          <p:cNvSpPr>
            <a:spLocks noGrp="1"/>
          </p:cNvSpPr>
          <p:nvPr>
            <p:ph type="body" sz="half" idx="2"/>
          </p:nvPr>
        </p:nvSpPr>
        <p:spPr>
          <a:xfrm>
            <a:off x="838200" y="5334000"/>
            <a:ext cx="3008313" cy="792163"/>
          </a:xfrm>
        </p:spPr>
        <p:txBody>
          <a:bodyPr/>
          <a:lstStyle/>
          <a:p>
            <a:pPr algn="ctr"/>
            <a:r>
              <a:rPr lang="en-US" altLang="en-US" sz="2400" b="1" dirty="0">
                <a:solidFill>
                  <a:srgbClr val="1D6E7D"/>
                </a:solidFill>
                <a:latin typeface="+mj-lt"/>
                <a:sym typeface="Arial" panose="020B0604020202020204" pitchFamily="34" charset="0"/>
              </a:rPr>
              <a:t>© 20</a:t>
            </a:r>
            <a:r>
              <a:rPr lang="en-US" altLang="en-US" sz="2400" b="1" dirty="0">
                <a:solidFill>
                  <a:srgbClr val="1D6E7D"/>
                </a:solidFill>
                <a:latin typeface="+mj-lt"/>
              </a:rPr>
              <a:t>21</a:t>
            </a:r>
            <a:r>
              <a:rPr lang="en-US" altLang="en-US" sz="2400" b="1" dirty="0">
                <a:solidFill>
                  <a:srgbClr val="1D6E7D"/>
                </a:solidFill>
                <a:latin typeface="+mj-lt"/>
                <a:sym typeface="Arial" panose="020B0604020202020204" pitchFamily="34" charset="0"/>
              </a:rPr>
              <a:t> Macmillan Learning</a:t>
            </a:r>
            <a:endParaRPr lang="en-AU" sz="2400" b="1" dirty="0">
              <a:latin typeface="+mj-lt"/>
            </a:endParaRPr>
          </a:p>
        </p:txBody>
      </p:sp>
      <p:pic>
        <p:nvPicPr>
          <p:cNvPr id="9" name="Picture" descr="Front Cover: Principles of Biochemistry, Eighth Edition by David L. Nelson, Michael M. Cox">
            <a:extLst>
              <a:ext uri="{FF2B5EF4-FFF2-40B4-BE49-F238E27FC236}">
                <a16:creationId xmlns:a16="http://schemas.microsoft.com/office/drawing/2014/main" id="{3E26A13A-5AF4-4BD7-B4DA-690A2FC27B23}"/>
              </a:ext>
            </a:extLst>
          </p:cNvPr>
          <p:cNvPicPr preferRelativeResize="0"/>
          <p:nvPr/>
        </p:nvPicPr>
        <p:blipFill rotWithShape="1">
          <a:blip r:embed="rId3">
            <a:alphaModFix/>
          </a:blip>
          <a:srcRect/>
          <a:stretch/>
        </p:blipFill>
        <p:spPr>
          <a:xfrm>
            <a:off x="4529512" y="528638"/>
            <a:ext cx="4157288" cy="55975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03614-C0C9-42FA-8258-350C0EA44B6B}"/>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26.1</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DNA-Dependent Synthesis of RNA</a:t>
            </a:r>
            <a:endParaRPr lang="en-AU"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A555E-D4E0-4213-82BF-0E1B07CDBFE3}"/>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RNA Is Synthesized by RNA Polymerases</a:t>
            </a:r>
            <a:endParaRPr lang="en-AU" dirty="0">
              <a:solidFill>
                <a:srgbClr val="4E4CB4"/>
              </a:solidFill>
            </a:endParaRPr>
          </a:p>
        </p:txBody>
      </p:sp>
      <mc:AlternateContent xmlns:mc="http://schemas.openxmlformats.org/markup-compatibility/2006" xmlns:a14="http://schemas.microsoft.com/office/drawing/2010/main">
        <mc:Choice Requires="a14">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0" y="1828800"/>
                <a:ext cx="8496300"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457200" marR="0" lvl="0" indent="-406400" algn="l" defTabSz="914400" rtl="0" eaLnBrk="0" fontAlgn="base" latinLnBrk="0" hangingPunct="0">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DNA-dependent RNA polymerase </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catalyzes transcription</a:t>
                </a:r>
              </a:p>
              <a:p>
                <a:pPr marL="914400" marR="0" lvl="1" indent="-381000" algn="l" defTabSz="914400" rtl="0" eaLnBrk="0" fontAlgn="base" latinLnBrk="0" hangingPunct="0">
                  <a:lnSpc>
                    <a:spcPct val="100000"/>
                  </a:lnSpc>
                  <a:spcBef>
                    <a:spcPct val="20000"/>
                  </a:spcBef>
                  <a:spcAft>
                    <a:spcPct val="0"/>
                  </a:spcAft>
                  <a:buClrTx/>
                  <a:buSzTx/>
                  <a:buFontTx/>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requires a DNA template, four ribonucleoside 5′-triphosphates (ATP, GTP, UTP, and CTP), and Mg</a:t>
                </a:r>
                <a:r>
                  <a:rPr kumimoji="0" lang="en-US" sz="2400" b="0" i="0" u="none" strike="noStrike" kern="1200" cap="none" spc="0" normalizeH="0" baseline="30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2+</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a:t>
                </a:r>
              </a:p>
              <a:p>
                <a:pPr marL="914400" marR="0" lvl="1" indent="-381000" algn="l" defTabSz="914400" rtl="0" eaLnBrk="0" fontAlgn="base" latinLnBrk="0" hangingPunct="0">
                  <a:lnSpc>
                    <a:spcPct val="100000"/>
                  </a:lnSpc>
                  <a:spcBef>
                    <a:spcPct val="20000"/>
                  </a:spcBef>
                  <a:spcAft>
                    <a:spcPct val="0"/>
                  </a:spcAft>
                  <a:buClrTx/>
                  <a:buSzTx/>
                  <a:buFontTx/>
                  <a:buChar char="–"/>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06400" algn="l" defTabSz="914400" rtl="0" eaLnBrk="0" fontAlgn="base" latinLnBrk="0" hangingPunct="0">
                  <a:lnSpc>
                    <a:spcPct val="100000"/>
                  </a:lnSpc>
                  <a:spcBef>
                    <a:spcPct val="20000"/>
                  </a:spcBef>
                  <a:spcAft>
                    <a:spcPct val="0"/>
                  </a:spcAft>
                  <a:buClrTx/>
                  <a:buSzTx/>
                  <a:buFontTx/>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RNA polymerase adds ribonucleotide units to the 3′-OH end, building RNA in the 5′</a:t>
                </a:r>
                <a14:m>
                  <m:oMath xmlns:m="http://schemas.openxmlformats.org/officeDocument/2006/math">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3′ direction</a:t>
                </a: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06400" algn="l" defTabSz="914400" rtl="0" eaLnBrk="0" fontAlgn="base" latinLnBrk="0" hangingPunct="0">
                  <a:lnSpc>
                    <a:spcPct val="100000"/>
                  </a:lnSpc>
                  <a:spcBef>
                    <a:spcPct val="20000"/>
                  </a:spcBef>
                  <a:spcAft>
                    <a:spcPct val="0"/>
                  </a:spcAft>
                  <a:buClrTx/>
                  <a:buSzTx/>
                  <a:buFontTx/>
                  <a:buChar char="•"/>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914400" marR="0" lvl="1" indent="-381000" algn="l" defTabSz="914400" rtl="0" eaLnBrk="0" fontAlgn="base" latinLnBrk="0" hangingPunct="0">
                  <a:lnSpc>
                    <a:spcPct val="100000"/>
                  </a:lnSpc>
                  <a:spcBef>
                    <a:spcPct val="20000"/>
                  </a:spcBef>
                  <a:spcAft>
                    <a:spcPct val="0"/>
                  </a:spcAft>
                  <a:buClrTx/>
                  <a:buSzTx/>
                  <a:buFontTx/>
                  <a:buChar char="–"/>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mc:Choice>
        <mc:Fallback xmlns="">
          <p:sp>
            <p:nvSpPr>
              <p:cNvPr id="6" name="Google Shape;390;g847cf01710_0_68">
                <a:extLst>
                  <a:ext uri="{FF2B5EF4-FFF2-40B4-BE49-F238E27FC236}">
                    <a16:creationId xmlns:a16="http://schemas.microsoft.com/office/drawing/2014/main" id="{77DF4214-618D-B149-A911-4F9C337C912F}"/>
                  </a:ext>
                </a:extLst>
              </p:cNvPr>
              <p:cNvSpPr txBox="1">
                <a:spLocks noRot="1" noChangeAspect="1" noMove="1" noResize="1" noEditPoints="1" noAdjustHandles="1" noChangeArrowheads="1" noChangeShapeType="1" noTextEdit="1"/>
              </p:cNvSpPr>
              <p:nvPr/>
            </p:nvSpPr>
            <p:spPr bwMode="auto">
              <a:xfrm>
                <a:off x="323850" y="1828800"/>
                <a:ext cx="8496300" cy="4130675"/>
              </a:xfrm>
              <a:prstGeom prst="rect">
                <a:avLst/>
              </a:prstGeom>
              <a:blipFill>
                <a:blip r:embed="rId3"/>
                <a:stretch>
                  <a:fillRect l="-359" t="-103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spTree>
    <p:extLst>
      <p:ext uri="{BB962C8B-B14F-4D97-AF65-F5344CB8AC3E}">
        <p14:creationId xmlns:p14="http://schemas.microsoft.com/office/powerpoint/2010/main" val="31429464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9CD5F-7F5F-4D19-8F88-A6D82EB21C9B}"/>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Transcription by RNA Polymerase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in </a:t>
            </a:r>
            <a:r>
              <a:rPr lang="en-US" i="1" dirty="0">
                <a:solidFill>
                  <a:schemeClr val="tx1"/>
                </a:solidFill>
                <a:latin typeface="Arial" panose="020B0604020202020204" pitchFamily="34" charset="0"/>
                <a:cs typeface="Arial" panose="020B0604020202020204" pitchFamily="34" charset="0"/>
              </a:rPr>
              <a:t>E. coli</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37068" y="1752600"/>
            <a:ext cx="3725332"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3′-OH acts as a nucleophile, attacking the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phosphate of the incoming ribonucleoside triphosphate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each nucleotide in the RNA is selected by Watson-Crick base-pairing interaction</a:t>
            </a: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a shows a horizontal template strand of D N A above a horizontal growing R N A template strand with R N A polymerase below. The D N A template strand runs from a phosphate at its 3 prime end on the left to a sugar at its 5 prime end on the right. The strand consists of seven nucleotides, each with a red circle representing phosphate bound to the upper left vertex of a red five-membered ring with its lower right vertex bonded to a base below and its upper right vertex bonded to C H 2 bonded to the next phosphate. From left to right, the bases are a red hexagon labeled C with its upper right vertex bonded to the sugar above and bonds extending from its lower left and lower right vertices; blue A with a five-membered ring with its upper right vertex bonded to the sugar above and a lower right side shared with the upper right side of a six-membered ring with a bond extending from its lower left vertex; green G that resembles A except that it has bonds extending from its lower left and right vertices; yellow G that resembles C except that it only has a bond extending from its lower left vertex and no bond extending from its lower right vertex; red C, blue A, and green G. The growing R N A strand below runs from its 5 prime end on the left to its 3 prime end on the right. The strand consists of three nucleotides, each with a green circle representing phosphate bonded to C H 2 bonded to the lower left vertex of a green five-membered ring with its lower right vertex bonded to the next phosphate. Each sugar of the R N A strand has a bond from its top vertex to a base above. From left to right, the bases are a green five-membered ring labeled G that has a top right side shared with a six-membered ring above that has bonds extending from its upper left and right vertices; brown U with a six-membered ring that has a bond extending from its upper left side; and red C that is a six-membered ring with bonds extending from its upper left and right sides. Three short blue horizontal lines are shown between bases represent hydrogen bonds. There are three hydrogen bonds between each C and two hydrogen bonds between A and U. Immediately to the right, there is a blue A labeled incoming N T P with two hydrogen bonds to T of the D N A strand above and a bond from its lower right vertex to the upper right vertex of a black five-membered ring with its lower right vertex bonded to O H labeled 3 prime, its upper left vertex labeled 5 prime, and its lower left vertex bonded to C H 2 bonded to O bonded to P labeled alpha below that is bonded to O minus to the left, double bonded to O below, and bonded to O to the right further bonded to P beta that is double bonded to O above, bonded to O minus below, an bonded to O to the right further bonded to P gamma, which is double bonded to O above and bonded to O minus to the right and below. R N A polymerase is shown below as the upper right part of a larger molecule with two invaginations that each contain green spheres labeled M g 2 plus. Within R N A polymerase, A s p is shown with a bond extending up to C bonded to O to the left and right with a dashed curved line connecting the O atoms along this fork and a negative symbol across the center of the fork. The left-hand O has a dashed line extending to M g 2 plus to the upper left and the right-hand O has a dashed line extending to M g 2 plus to the upper right. A similar A s p bonded to C bonded to two O atoms is to the right and its left-hand O has a dashed line to the right-hand M g 2 plus. A third A s p bonded to C bonded to two O atoms is in the raised piece of R N A polymerase between the two invaginations that each contain an M g 2 plus and has dashed lines from its left-hand O to the left-hand M g 2 plus and from its right-hand O to the right-hand M g 2 plus. The left-hand M g 2 plus has dashed lines connecting it to O minus bonded to the lower right vertex of the right-hand sugar of the R N A chain, labeled 3 prime. This O has a red highlighted negative charge with a red arrow to P alpha to the lower right. The left-hand M g 2 plus also has a dashed line to the O double bonded to P alpha above. The right-hand M g 2 plus has dashed lines to O minus bonded to P gamma, O minus bonded to P beta, and O double bonded to P alpha. A second red arrow points from the bond between P alpha and O to its right to the same right-hand O. ">
            <a:extLst>
              <a:ext uri="{FF2B5EF4-FFF2-40B4-BE49-F238E27FC236}">
                <a16:creationId xmlns:a16="http://schemas.microsoft.com/office/drawing/2014/main" id="{F005AA0E-88D9-1D47-9FFA-C72E5B841D36}"/>
              </a:ext>
              <a:ext uri="{C183D7F6-B498-43B3-948B-1728B52AA6E4}">
                <adec:decorative xmlns="" xmlns:adec="http://schemas.microsoft.com/office/drawing/2017/decorative" val="0"/>
              </a:ext>
            </a:extLst>
          </p:cNvPr>
          <p:cNvPicPr>
            <a:picLocks noChangeAspect="1"/>
          </p:cNvPicPr>
          <p:nvPr/>
        </p:nvPicPr>
        <p:blipFill>
          <a:blip r:embed="rId3"/>
          <a:stretch>
            <a:fillRect/>
          </a:stretch>
        </p:blipFill>
        <p:spPr>
          <a:xfrm>
            <a:off x="4073572" y="1736442"/>
            <a:ext cx="4858760" cy="4722850"/>
          </a:xfrm>
          <a:prstGeom prst="rect">
            <a:avLst/>
          </a:prstGeom>
        </p:spPr>
      </p:pic>
    </p:spTree>
    <p:extLst>
      <p:ext uri="{BB962C8B-B14F-4D97-AF65-F5344CB8AC3E}">
        <p14:creationId xmlns:p14="http://schemas.microsoft.com/office/powerpoint/2010/main" val="22596981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03BF5F-92EC-4F62-A882-E3F48CE38F9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Overall Reaction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of Transcription</a:t>
            </a:r>
            <a:endParaRPr lang="en-AU" dirty="0"/>
          </a:p>
        </p:txBody>
      </p:sp>
      <mc:AlternateContent xmlns:mc="http://schemas.openxmlformats.org/markup-compatibility/2006" xmlns:a14="http://schemas.microsoft.com/office/drawing/2010/main">
        <mc:Choice Requires="a14">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70934" y="1752601"/>
                <a:ext cx="8602132" cy="132480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overall reaction is: </a:t>
                </a:r>
              </a:p>
              <a:p>
                <a:pPr marL="50800" indent="0">
                  <a:buNone/>
                </a:pPr>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(NMP)</a:t>
                </a:r>
                <a:r>
                  <a:rPr lang="en-US" sz="2400" i="1" baseline="-25000" dirty="0">
                    <a:latin typeface="Arial" panose="020B0604020202020204" pitchFamily="34" charset="0"/>
                    <a:cs typeface="Arial" panose="020B0604020202020204" pitchFamily="34" charset="0"/>
                  </a:rPr>
                  <a:t>n</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NTP </a:t>
                </a:r>
                <a14:m>
                  <m:oMath xmlns:m="http://schemas.openxmlformats.org/officeDocument/2006/math">
                    <m:r>
                      <a:rPr lang="en-US" sz="2400" i="1">
                        <a:latin typeface="Cambria Math" panose="02040503050406030204" pitchFamily="18" charset="0"/>
                        <a:ea typeface="Cambria Math" panose="02040503050406030204" pitchFamily="18" charset="0"/>
                        <a:cs typeface="Arial" panose="020B0604020202020204" pitchFamily="34" charset="0"/>
                      </a:rPr>
                      <m:t>→</m:t>
                    </m:r>
                  </m:oMath>
                </a14:m>
                <a:r>
                  <a:rPr lang="en-US" sz="2400" dirty="0">
                    <a:latin typeface="Arial" panose="020B0604020202020204" pitchFamily="34" charset="0"/>
                    <a:cs typeface="Arial" panose="020B0604020202020204" pitchFamily="34" charset="0"/>
                  </a:rPr>
                  <a:t> (NMP)</a:t>
                </a:r>
                <a:r>
                  <a:rPr lang="en-US" sz="2400" i="1" baseline="-25000" dirty="0">
                    <a:latin typeface="Arial" panose="020B0604020202020204" pitchFamily="34" charset="0"/>
                    <a:cs typeface="Arial" panose="020B0604020202020204" pitchFamily="34" charset="0"/>
                  </a:rPr>
                  <a:t>n</a:t>
                </a:r>
                <a:r>
                  <a:rPr lang="en-US" sz="2400" baseline="-25000" dirty="0">
                    <a:latin typeface="Arial" panose="020B0604020202020204" pitchFamily="34" charset="0"/>
                    <a:cs typeface="Arial" panose="020B0604020202020204" pitchFamily="34" charset="0"/>
                  </a:rPr>
                  <a:t>+1 </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PP</a:t>
                </a:r>
                <a:r>
                  <a:rPr lang="en-US" sz="2400" baseline="-25000" dirty="0" err="1">
                    <a:latin typeface="Arial" panose="020B0604020202020204" pitchFamily="34" charset="0"/>
                    <a:cs typeface="Arial" panose="020B0604020202020204" pitchFamily="34" charset="0"/>
                  </a:rPr>
                  <a:t>i</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mc:Choice>
        <mc:Fallback xmlns="">
          <p:sp>
            <p:nvSpPr>
              <p:cNvPr id="5" name="Google Shape;390;g847cf01710_0_68">
                <a:extLst>
                  <a:ext uri="{FF2B5EF4-FFF2-40B4-BE49-F238E27FC236}">
                    <a16:creationId xmlns:a16="http://schemas.microsoft.com/office/drawing/2014/main" id="{4339FD8D-5ED3-904F-8A49-12B65500E484}"/>
                  </a:ext>
                </a:extLst>
              </p:cNvPr>
              <p:cNvSpPr txBox="1">
                <a:spLocks noRot="1" noChangeAspect="1" noMove="1" noResize="1" noEditPoints="1" noAdjustHandles="1" noChangeArrowheads="1" noChangeShapeType="1" noTextEdit="1"/>
              </p:cNvSpPr>
              <p:nvPr/>
            </p:nvSpPr>
            <p:spPr bwMode="auto">
              <a:xfrm>
                <a:off x="270934" y="1752601"/>
                <a:ext cx="8602132" cy="1324802"/>
              </a:xfrm>
              <a:prstGeom prst="rect">
                <a:avLst/>
              </a:prstGeom>
              <a:blipFill>
                <a:blip r:embed="rId3"/>
                <a:stretch>
                  <a:fillRect l="-354" t="-3687" b="-1152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sp>
        <p:nvSpPr>
          <p:cNvPr id="2" name="TextBox 1">
            <a:extLst>
              <a:ext uri="{FF2B5EF4-FFF2-40B4-BE49-F238E27FC236}">
                <a16:creationId xmlns:a16="http://schemas.microsoft.com/office/drawing/2014/main" id="{88212A00-F1C8-6C4E-81B6-4965662EAF35}"/>
              </a:ext>
            </a:extLst>
          </p:cNvPr>
          <p:cNvSpPr txBox="1"/>
          <p:nvPr/>
        </p:nvSpPr>
        <p:spPr>
          <a:xfrm>
            <a:off x="914400" y="3296202"/>
            <a:ext cx="838200" cy="461665"/>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RNA</a:t>
            </a:r>
          </a:p>
        </p:txBody>
      </p:sp>
      <p:sp>
        <p:nvSpPr>
          <p:cNvPr id="6" name="TextBox 5">
            <a:extLst>
              <a:ext uri="{FF2B5EF4-FFF2-40B4-BE49-F238E27FC236}">
                <a16:creationId xmlns:a16="http://schemas.microsoft.com/office/drawing/2014/main" id="{13BB0395-BA4A-7D46-A183-79D823C395B7}"/>
              </a:ext>
            </a:extLst>
          </p:cNvPr>
          <p:cNvSpPr txBox="1"/>
          <p:nvPr/>
        </p:nvSpPr>
        <p:spPr>
          <a:xfrm>
            <a:off x="2743200" y="3296202"/>
            <a:ext cx="2057400" cy="830997"/>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lengthened</a:t>
            </a:r>
          </a:p>
          <a:p>
            <a:pPr algn="ctr"/>
            <a:r>
              <a:rPr lang="en-US" dirty="0">
                <a:latin typeface="Arial" panose="020B0604020202020204" pitchFamily="34" charset="0"/>
                <a:cs typeface="Arial" panose="020B0604020202020204" pitchFamily="34" charset="0"/>
              </a:rPr>
              <a:t>RNA</a:t>
            </a:r>
          </a:p>
        </p:txBody>
      </p:sp>
    </p:spTree>
    <p:extLst>
      <p:ext uri="{BB962C8B-B14F-4D97-AF65-F5344CB8AC3E}">
        <p14:creationId xmlns:p14="http://schemas.microsoft.com/office/powerpoint/2010/main" val="23795984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C9717-5307-4E44-AA94-89757549960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Initiation and Elongation of Transcription</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37066" y="1524001"/>
            <a:ext cx="8678332"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initiation occurs when RNA polymerase binds at promoter sequences</a:t>
            </a:r>
          </a:p>
          <a:p>
            <a:pPr lvl="1"/>
            <a:r>
              <a:rPr lang="en-US" sz="2400" dirty="0">
                <a:latin typeface="Arial" panose="020B0604020202020204" pitchFamily="34" charset="0"/>
                <a:cs typeface="Arial" panose="020B0604020202020204" pitchFamily="34" charset="0"/>
              </a:rPr>
              <a:t>promoters are not required</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during elongation, the growing RNA strand temporarily base-pairs with the DNA template to form a short hybrid RNA-DNA double helix</a:t>
            </a: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Part b shows a double stranded D N A duplex with a blue strand that runs from 5 prime to 3 prime and is labeled nontemplate and a red strand that runs from 3 prime to 5 prime and is labeled template. The two strands are separated in the middle to form a bubble with the nontemplate strand on top. The red strand forms a double helix with green R N A on its right side, with the 3 prime end of R N A labeled at the right end of this new transcript, then the R N A separates and extends down and then up to the left to end at its 5 prime end. A gray arrow pointing to the right reads, direction of transcription. ">
            <a:extLst>
              <a:ext uri="{FF2B5EF4-FFF2-40B4-BE49-F238E27FC236}">
                <a16:creationId xmlns:a16="http://schemas.microsoft.com/office/drawing/2014/main" id="{781C89D1-853F-9E43-B1D5-BAEDC540901D}"/>
              </a:ext>
            </a:extLst>
          </p:cNvPr>
          <p:cNvPicPr>
            <a:picLocks noChangeAspect="1"/>
          </p:cNvPicPr>
          <p:nvPr/>
        </p:nvPicPr>
        <p:blipFill>
          <a:blip r:embed="rId3"/>
          <a:stretch>
            <a:fillRect/>
          </a:stretch>
        </p:blipFill>
        <p:spPr>
          <a:xfrm>
            <a:off x="1169352" y="4523264"/>
            <a:ext cx="6805295" cy="2161602"/>
          </a:xfrm>
          <a:prstGeom prst="rect">
            <a:avLst/>
          </a:prstGeom>
        </p:spPr>
      </p:pic>
    </p:spTree>
    <p:extLst>
      <p:ext uri="{BB962C8B-B14F-4D97-AF65-F5344CB8AC3E}">
        <p14:creationId xmlns:p14="http://schemas.microsoft.com/office/powerpoint/2010/main" val="35595627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CB171-747E-4A51-BF64-A9A4277E698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Movement of RNA Polymerase Creates Supercoils</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37066" y="1447800"/>
            <a:ext cx="3877734"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 transcription “bubble” forms when the DNA duplex unwinds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RNA polymerase generates positive supercoils ahead of the “bubble” and negative supercoils behind</a:t>
            </a:r>
          </a:p>
          <a:p>
            <a:pPr lvl="1"/>
            <a:r>
              <a:rPr lang="en-US" sz="2400" dirty="0">
                <a:latin typeface="Arial" panose="020B0604020202020204" pitchFamily="34" charset="0"/>
                <a:cs typeface="Arial" panose="020B0604020202020204" pitchFamily="34" charset="0"/>
              </a:rPr>
              <a:t>due to restricted DNA strand rotation</a:t>
            </a:r>
          </a:p>
          <a:p>
            <a:pPr lvl="1"/>
            <a:r>
              <a:rPr lang="en-US" sz="2400" dirty="0">
                <a:latin typeface="Arial" panose="020B0604020202020204" pitchFamily="34" charset="0"/>
                <a:cs typeface="Arial" panose="020B0604020202020204" pitchFamily="34" charset="0"/>
              </a:rPr>
              <a:t>relieved through topoisomerases </a:t>
            </a:r>
          </a:p>
          <a:p>
            <a:endParaRPr lang="en-US" sz="2400" dirty="0"/>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c shows a roughly oval purple R N A polymerase with an opening in the center connected by a vertical narrower passage to an opening at the bottom center and by a wider passage to an opening on its right side. A double helix of D N A is shown extending diagonally from the upper right to the lower left to reach the top center of R N A polymerase, where it separates into two strands. Above, a red arrow circles behind the double helix and curves around to point back across the front from the upper left to lower right. Two coils of D N A are shown above as helix within cylinders and are labeled negative supercoils. D N A separates within R N A polymerase. The left-hand piece forms complementary base pairs with a green strand of R N A to form a short helix. This piece of R N A extends down slightly into the vertical downward passage, where a few individual green nucleotides are visible. The entrance is labeled N T P entry channel. After separating from D N A, the new R N A strand runs up to the left and exits R N A polymerase through a small circle labeled R N A exit. The upper left end of R N A is labeled as the 5 prime end. The two strands of D N A come back together to the right and form a double helix that runs out through the passage to the right. Outside of R N A polymerase, a red vertical circle runs down behind the helix and then curves to point up across its front. To the right, two coils of D N A are shown as helix within cylinders and are labeled positive supercoils. A gray arrow labeled direction of transcription points to the right.">
            <a:extLst>
              <a:ext uri="{FF2B5EF4-FFF2-40B4-BE49-F238E27FC236}">
                <a16:creationId xmlns:a16="http://schemas.microsoft.com/office/drawing/2014/main" id="{64147581-A6F8-244D-AFAF-BFD96C9FF581}"/>
              </a:ext>
            </a:extLst>
          </p:cNvPr>
          <p:cNvPicPr>
            <a:picLocks noChangeAspect="1"/>
          </p:cNvPicPr>
          <p:nvPr/>
        </p:nvPicPr>
        <p:blipFill>
          <a:blip r:embed="rId3"/>
          <a:stretch>
            <a:fillRect/>
          </a:stretch>
        </p:blipFill>
        <p:spPr>
          <a:xfrm>
            <a:off x="4419600" y="2133600"/>
            <a:ext cx="4269893" cy="3512608"/>
          </a:xfrm>
          <a:prstGeom prst="rect">
            <a:avLst/>
          </a:prstGeom>
        </p:spPr>
      </p:pic>
    </p:spTree>
    <p:extLst>
      <p:ext uri="{BB962C8B-B14F-4D97-AF65-F5344CB8AC3E}">
        <p14:creationId xmlns:p14="http://schemas.microsoft.com/office/powerpoint/2010/main" val="38792417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43B5E-8433-4106-B61A-91CE0D4F826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Template and </a:t>
            </a:r>
            <a:br>
              <a:rPr lang="en-US" dirty="0">
                <a:solidFill>
                  <a:schemeClr val="tx1"/>
                </a:solidFill>
                <a:latin typeface="Arial" panose="020B0604020202020204" pitchFamily="34" charset="0"/>
                <a:cs typeface="Arial" panose="020B0604020202020204" pitchFamily="34" charset="0"/>
              </a:rPr>
            </a:br>
            <a:r>
              <a:rPr lang="en-US" dirty="0" err="1">
                <a:solidFill>
                  <a:schemeClr val="tx1"/>
                </a:solidFill>
                <a:latin typeface="Arial" panose="020B0604020202020204" pitchFamily="34" charset="0"/>
                <a:cs typeface="Arial" panose="020B0604020202020204" pitchFamily="34" charset="0"/>
              </a:rPr>
              <a:t>Nontemplate</a:t>
            </a:r>
            <a:r>
              <a:rPr lang="en-US" dirty="0">
                <a:solidFill>
                  <a:schemeClr val="tx1"/>
                </a:solidFill>
                <a:latin typeface="Arial" panose="020B0604020202020204" pitchFamily="34" charset="0"/>
                <a:cs typeface="Arial" panose="020B0604020202020204" pitchFamily="34" charset="0"/>
              </a:rPr>
              <a:t> Strand</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80092" y="1676401"/>
            <a:ext cx="8583816"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template strand </a:t>
            </a:r>
            <a:r>
              <a:rPr lang="en-US" sz="2400" dirty="0">
                <a:latin typeface="Arial" panose="020B0604020202020204" pitchFamily="34" charset="0"/>
                <a:cs typeface="Arial" panose="020B0604020202020204" pitchFamily="34" charset="0"/>
              </a:rPr>
              <a:t>= DNA strand that serves as template for RNA synthesis</a:t>
            </a:r>
          </a:p>
          <a:p>
            <a:endParaRPr lang="en-US" sz="2400" dirty="0">
              <a:latin typeface="Arial" panose="020B0604020202020204" pitchFamily="34" charset="0"/>
              <a:cs typeface="Arial" panose="020B0604020202020204" pitchFamily="34" charset="0"/>
            </a:endParaRPr>
          </a:p>
          <a:p>
            <a:r>
              <a:rPr lang="en-US" sz="2400" b="1" dirty="0" err="1">
                <a:latin typeface="Arial" panose="020B0604020202020204" pitchFamily="34" charset="0"/>
                <a:cs typeface="Arial" panose="020B0604020202020204" pitchFamily="34" charset="0"/>
              </a:rPr>
              <a:t>nontemplate</a:t>
            </a:r>
            <a:r>
              <a:rPr lang="en-US" sz="2400" b="1" dirty="0">
                <a:latin typeface="Arial" panose="020B0604020202020204" pitchFamily="34" charset="0"/>
                <a:cs typeface="Arial" panose="020B0604020202020204" pitchFamily="34" charset="0"/>
              </a:rPr>
              <a:t> strand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coding strand</a:t>
            </a:r>
            <a:r>
              <a:rPr lang="en-US" sz="2400" dirty="0">
                <a:latin typeface="Arial" panose="020B0604020202020204" pitchFamily="34" charset="0"/>
                <a:cs typeface="Arial" panose="020B0604020202020204" pitchFamily="34" charset="0"/>
              </a:rPr>
              <a:t>) = DNA strand that is identical in base sequence to the transcribed RNA, with U in RNA in place of T in DNA </a:t>
            </a:r>
          </a:p>
          <a:p>
            <a:pPr lvl="1"/>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Three strands are shown as follows. D N A nontemplate, coding, strand. 5 prime, C G C T A T A G C G T T T 3 prime. D N A template strand. 3 prime G C G A T A T C G C A A A 5 prime. R N A transcript. 5 prime C G C U A U A G C G U U U 3 prime.">
            <a:extLst>
              <a:ext uri="{FF2B5EF4-FFF2-40B4-BE49-F238E27FC236}">
                <a16:creationId xmlns:a16="http://schemas.microsoft.com/office/drawing/2014/main" id="{7F6F865F-82BB-3F40-884A-65B6C18A407D}"/>
              </a:ext>
            </a:extLst>
          </p:cNvPr>
          <p:cNvPicPr>
            <a:picLocks noChangeAspect="1"/>
          </p:cNvPicPr>
          <p:nvPr/>
        </p:nvPicPr>
        <p:blipFill>
          <a:blip r:embed="rId3"/>
          <a:stretch>
            <a:fillRect/>
          </a:stretch>
        </p:blipFill>
        <p:spPr>
          <a:xfrm>
            <a:off x="958850" y="4343400"/>
            <a:ext cx="7226300" cy="1193800"/>
          </a:xfrm>
          <a:prstGeom prst="rect">
            <a:avLst/>
          </a:prstGeom>
        </p:spPr>
      </p:pic>
    </p:spTree>
    <p:extLst>
      <p:ext uri="{BB962C8B-B14F-4D97-AF65-F5344CB8AC3E}">
        <p14:creationId xmlns:p14="http://schemas.microsoft.com/office/powerpoint/2010/main" val="8532126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EB9FD-2727-4F8E-B215-D16B135B16F0}"/>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RNA Synthesis Begins at Promoters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0" y="1524000"/>
            <a:ext cx="84963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promoters </a:t>
            </a:r>
            <a:r>
              <a:rPr lang="en-US" sz="2400" dirty="0">
                <a:latin typeface="Arial" panose="020B0604020202020204" pitchFamily="34" charset="0"/>
                <a:cs typeface="Arial" panose="020B0604020202020204" pitchFamily="34" charset="0"/>
              </a:rPr>
              <a:t>= specific sequences in DNA that RNA polymerase binds to </a:t>
            </a:r>
          </a:p>
          <a:p>
            <a:pPr lvl="1"/>
            <a:r>
              <a:rPr lang="en-US" sz="2400" dirty="0">
                <a:latin typeface="Arial" panose="020B0604020202020204" pitchFamily="34" charset="0"/>
                <a:cs typeface="Arial" panose="020B0604020202020204" pitchFamily="34" charset="0"/>
              </a:rPr>
              <a:t>direct that transcription of adjacent segments of DNA (genes)</a:t>
            </a:r>
          </a:p>
          <a:p>
            <a:pPr lvl="1"/>
            <a:r>
              <a:rPr lang="en-US" sz="2400" dirty="0">
                <a:latin typeface="Arial" panose="020B0604020202020204" pitchFamily="34" charset="0"/>
                <a:cs typeface="Arial" panose="020B0604020202020204" pitchFamily="34" charset="0"/>
              </a:rPr>
              <a:t>sequences are variable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promoter regions extend between positions -70 and +30</a:t>
            </a:r>
            <a:r>
              <a:rPr lang="en-US" dirty="0"/>
              <a:t/>
            </a:r>
            <a:br>
              <a:rPr lang="en-US" dirty="0"/>
            </a:br>
            <a:endParaRPr lang="en-US" sz="2400" dirty="0"/>
          </a:p>
          <a:p>
            <a:endParaRPr lang="en-US" sz="2400" dirty="0">
              <a:latin typeface="Arial" panose="020B0604020202020204" pitchFamily="34" charset="0"/>
              <a:cs typeface="Arial" panose="020B0604020202020204" pitchFamily="34" charset="0"/>
            </a:endParaRPr>
          </a:p>
          <a:p>
            <a:pPr lvl="1"/>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757726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BF74F-89B2-4DEC-87AA-AC34FE75F6A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Consensus Sequences and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the UP Element</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92446" y="1676400"/>
            <a:ext cx="855910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consensus sequence </a:t>
            </a:r>
            <a:r>
              <a:rPr lang="en-US" sz="2400" dirty="0">
                <a:latin typeface="Arial" panose="020B0604020202020204" pitchFamily="34" charset="0"/>
                <a:cs typeface="Arial" panose="020B0604020202020204" pitchFamily="34" charset="0"/>
              </a:rPr>
              <a:t>= formed by certain nucleotides that are particularly common at a given position</a:t>
            </a:r>
          </a:p>
          <a:p>
            <a:pPr lvl="1"/>
            <a:r>
              <a:rPr lang="en-US" sz="2400" dirty="0">
                <a:latin typeface="Arial" panose="020B0604020202020204" pitchFamily="34" charset="0"/>
                <a:cs typeface="Arial" panose="020B0604020202020204" pitchFamily="34" charset="0"/>
              </a:rPr>
              <a:t>(5′)TATAAT(3′) at the -10 region</a:t>
            </a:r>
          </a:p>
          <a:p>
            <a:pPr lvl="1"/>
            <a:r>
              <a:rPr lang="en-US" sz="2400" dirty="0">
                <a:latin typeface="Arial" panose="020B0604020202020204" pitchFamily="34" charset="0"/>
                <a:cs typeface="Arial" panose="020B0604020202020204" pitchFamily="34" charset="0"/>
              </a:rPr>
              <a:t>(5′)TTGACA(3′) at the -35 region  </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UP (upstream promoter) element = a third AT-rich recognition element that occurs between positions -40 and -60 in the promoters of certain highly expressed genes</a:t>
            </a:r>
          </a:p>
          <a:p>
            <a:pPr lvl="1"/>
            <a:r>
              <a:rPr lang="en-US" sz="2400" dirty="0">
                <a:latin typeface="Arial" panose="020B0604020202020204" pitchFamily="34" charset="0"/>
                <a:cs typeface="Arial" panose="020B0604020202020204" pitchFamily="34" charset="0"/>
              </a:rPr>
              <a:t>bound by the </a:t>
            </a:r>
            <a:r>
              <a:rPr lang="el-GR" sz="2400" i="1" dirty="0">
                <a:latin typeface="Arial" panose="020B0604020202020204" pitchFamily="34" charset="0"/>
                <a:cs typeface="Arial" panose="020B0604020202020204" pitchFamily="34" charset="0"/>
              </a:rPr>
              <a:t>α </a:t>
            </a:r>
            <a:r>
              <a:rPr lang="en-US" sz="2400" dirty="0">
                <a:latin typeface="Arial" panose="020B0604020202020204" pitchFamily="34" charset="0"/>
                <a:cs typeface="Arial" panose="020B0604020202020204" pitchFamily="34" charset="0"/>
              </a:rPr>
              <a:t>subunit of RNA polymerase</a:t>
            </a:r>
          </a:p>
          <a:p>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295720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05AF3-49FD-4E45-A118-D44F8644328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Initiation by </a:t>
            </a:r>
            <a:r>
              <a:rPr lang="en-US" i="1" dirty="0">
                <a:solidFill>
                  <a:schemeClr val="tx1"/>
                </a:solidFill>
                <a:latin typeface="Arial" panose="020B0604020202020204" pitchFamily="34" charset="0"/>
                <a:cs typeface="Arial" panose="020B0604020202020204" pitchFamily="34" charset="0"/>
              </a:rPr>
              <a:t>E. coli </a:t>
            </a:r>
            <a:r>
              <a:rPr lang="en-US" dirty="0">
                <a:solidFill>
                  <a:schemeClr val="tx1"/>
                </a:solidFill>
                <a:latin typeface="Arial" panose="020B0604020202020204" pitchFamily="34" charset="0"/>
                <a:cs typeface="Arial" panose="020B0604020202020204" pitchFamily="34" charset="0"/>
              </a:rPr>
              <a:t>RNA Polymerase</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92446" y="1676400"/>
            <a:ext cx="855910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polymerase binds to the promoter</a:t>
            </a:r>
          </a:p>
          <a:p>
            <a:pPr lvl="1"/>
            <a:r>
              <a:rPr lang="en-US" sz="2400" dirty="0">
                <a:latin typeface="Arial" panose="020B0604020202020204" pitchFamily="34" charset="0"/>
                <a:cs typeface="Arial" panose="020B0604020202020204" pitchFamily="34" charset="0"/>
              </a:rPr>
              <a:t>directed by its bound </a:t>
            </a:r>
            <a:r>
              <a:rPr lang="el-GR" sz="2400" i="1" dirty="0">
                <a:latin typeface="Arial" panose="020B0604020202020204" pitchFamily="34" charset="0"/>
                <a:cs typeface="Arial" panose="020B0604020202020204" pitchFamily="34" charset="0"/>
              </a:rPr>
              <a:t>σ</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factor</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 </a:t>
            </a:r>
            <a:r>
              <a:rPr lang="en-US" sz="2400" b="1" dirty="0">
                <a:latin typeface="Arial" panose="020B0604020202020204" pitchFamily="34" charset="0"/>
                <a:cs typeface="Arial" panose="020B0604020202020204" pitchFamily="34" charset="0"/>
              </a:rPr>
              <a:t>closed complex </a:t>
            </a:r>
            <a:r>
              <a:rPr lang="en-US" sz="2400" dirty="0">
                <a:latin typeface="Arial" panose="020B0604020202020204" pitchFamily="34" charset="0"/>
                <a:cs typeface="Arial" panose="020B0604020202020204" pitchFamily="34" charset="0"/>
              </a:rPr>
              <a:t>(bound DNA remains double-stranded) forms, followed by an </a:t>
            </a:r>
            <a:r>
              <a:rPr lang="en-US" sz="2400" b="1" dirty="0">
                <a:latin typeface="Arial" panose="020B0604020202020204" pitchFamily="34" charset="0"/>
                <a:cs typeface="Arial" panose="020B0604020202020204" pitchFamily="34" charset="0"/>
              </a:rPr>
              <a:t>open complex </a:t>
            </a:r>
            <a:r>
              <a:rPr lang="en-US" sz="2400" dirty="0">
                <a:latin typeface="Arial" panose="020B0604020202020204" pitchFamily="34" charset="0"/>
                <a:cs typeface="Arial" panose="020B0604020202020204" pitchFamily="34" charset="0"/>
              </a:rPr>
              <a:t>(bound DNA is partially unwound near the −10 sequence)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initiation causes a conformational change that converts the complex to the elongation form and moves the complex away from the promoter (promoter clearance)</a:t>
            </a:r>
          </a:p>
          <a:p>
            <a:pPr lvl="1"/>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789641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AF7A2-F5D3-4C91-9B25-92349F03D1C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Ribozymes and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Ribonucleoproteins (RNPs)</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80092" y="1752600"/>
            <a:ext cx="8583816"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ribozymes </a:t>
            </a:r>
            <a:r>
              <a:rPr lang="en-US" sz="2400" dirty="0">
                <a:latin typeface="Arial" panose="020B0604020202020204" pitchFamily="34" charset="0"/>
                <a:cs typeface="Arial" panose="020B0604020202020204" pitchFamily="34" charset="0"/>
              </a:rPr>
              <a:t>= catalytic RNAs that act as enzymes</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ribonucleoproteins (RNPs) </a:t>
            </a:r>
            <a:r>
              <a:rPr lang="en-US" sz="2400" dirty="0">
                <a:latin typeface="Arial" panose="020B0604020202020204" pitchFamily="34" charset="0"/>
                <a:cs typeface="Arial" panose="020B0604020202020204" pitchFamily="34" charset="0"/>
              </a:rPr>
              <a:t>= complexes of RNAs with proteins</a:t>
            </a:r>
            <a:r>
              <a:rPr lang="en-US" sz="2400" b="1"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127415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8E950-C277-48DA-8BFE-0A61374006F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Elongation by </a:t>
            </a:r>
            <a:r>
              <a:rPr lang="en-US" i="1" dirty="0">
                <a:solidFill>
                  <a:schemeClr val="tx1"/>
                </a:solidFill>
                <a:latin typeface="Arial" panose="020B0604020202020204" pitchFamily="34" charset="0"/>
                <a:cs typeface="Arial" panose="020B0604020202020204" pitchFamily="34" charset="0"/>
              </a:rPr>
              <a:t>E. coli </a:t>
            </a:r>
            <a:br>
              <a:rPr lang="en-US" i="1"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RNA Polymerase</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92446" y="1676400"/>
            <a:ext cx="855910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a:t>
            </a:r>
            <a:r>
              <a:rPr lang="en-US" sz="2400" i="1" dirty="0">
                <a:latin typeface="Arial" panose="020B0604020202020204" pitchFamily="34" charset="0"/>
                <a:cs typeface="Arial" panose="020B0604020202020204" pitchFamily="34" charset="0"/>
              </a:rPr>
              <a:t> </a:t>
            </a:r>
            <a:r>
              <a:rPr lang="el-GR" sz="2400" i="1" dirty="0">
                <a:latin typeface="Arial" panose="020B0604020202020204" pitchFamily="34" charset="0"/>
                <a:cs typeface="Arial" panose="020B0604020202020204" pitchFamily="34" charset="0"/>
              </a:rPr>
              <a:t>σ</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subunit dissociates at random as the polymerase enters elongation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a:t>
            </a:r>
            <a:r>
              <a:rPr lang="en-US" sz="2400" dirty="0" err="1">
                <a:latin typeface="Arial" panose="020B0604020202020204" pitchFamily="34" charset="0"/>
                <a:cs typeface="Arial" panose="020B0604020202020204" pitchFamily="34" charset="0"/>
              </a:rPr>
              <a:t>NusA</a:t>
            </a:r>
            <a:r>
              <a:rPr lang="en-US" sz="2400" dirty="0">
                <a:latin typeface="Arial" panose="020B0604020202020204" pitchFamily="34" charset="0"/>
                <a:cs typeface="Arial" panose="020B0604020202020204" pitchFamily="34" charset="0"/>
              </a:rPr>
              <a:t> protein competes with the </a:t>
            </a:r>
            <a:r>
              <a:rPr lang="el-GR" sz="2400" i="1" dirty="0">
                <a:latin typeface="Arial" panose="020B0604020202020204" pitchFamily="34" charset="0"/>
                <a:cs typeface="Arial" panose="020B0604020202020204" pitchFamily="34" charset="0"/>
              </a:rPr>
              <a:t>σ</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subunit to bind the polymerase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after transcription: </a:t>
            </a:r>
          </a:p>
          <a:p>
            <a:pPr lvl="1"/>
            <a:r>
              <a:rPr lang="en-US" sz="2400" dirty="0" err="1">
                <a:latin typeface="Arial" panose="020B0604020202020204" pitchFamily="34" charset="0"/>
                <a:cs typeface="Arial" panose="020B0604020202020204" pitchFamily="34" charset="0"/>
              </a:rPr>
              <a:t>NusA</a:t>
            </a:r>
            <a:r>
              <a:rPr lang="en-US" sz="2400" dirty="0">
                <a:latin typeface="Arial" panose="020B0604020202020204" pitchFamily="34" charset="0"/>
                <a:cs typeface="Arial" panose="020B0604020202020204" pitchFamily="34" charset="0"/>
              </a:rPr>
              <a:t> dissociates from the enzyme</a:t>
            </a:r>
          </a:p>
          <a:p>
            <a:pPr lvl="1"/>
            <a:r>
              <a:rPr lang="en-US" sz="2400" dirty="0">
                <a:latin typeface="Arial" panose="020B0604020202020204" pitchFamily="34" charset="0"/>
                <a:cs typeface="Arial" panose="020B0604020202020204" pitchFamily="34" charset="0"/>
              </a:rPr>
              <a:t>RNA polymerase dissociates from the DNA</a:t>
            </a:r>
          </a:p>
          <a:p>
            <a:endParaRPr lang="en-US" sz="2400" dirty="0"/>
          </a:p>
          <a:p>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972512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83418-9EE5-428E-A083-AECB46EF189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Initiation and Elongation by </a:t>
            </a:r>
            <a:r>
              <a:rPr lang="en-US" i="1" dirty="0">
                <a:solidFill>
                  <a:schemeClr val="tx1"/>
                </a:solidFill>
                <a:latin typeface="Arial" panose="020B0604020202020204" pitchFamily="34" charset="0"/>
                <a:cs typeface="Arial" panose="020B0604020202020204" pitchFamily="34" charset="0"/>
              </a:rPr>
              <a:t>E. coli </a:t>
            </a:r>
            <a:r>
              <a:rPr lang="en-US" dirty="0">
                <a:solidFill>
                  <a:schemeClr val="tx1"/>
                </a:solidFill>
                <a:latin typeface="Arial" panose="020B0604020202020204" pitchFamily="34" charset="0"/>
                <a:cs typeface="Arial" panose="020B0604020202020204" pitchFamily="34" charset="0"/>
              </a:rPr>
              <a:t>RNA Polymerase</a:t>
            </a:r>
            <a:endParaRPr lang="en-AU" dirty="0"/>
          </a:p>
        </p:txBody>
      </p:sp>
      <p:pic>
        <p:nvPicPr>
          <p:cNvPr id="4" name="Picture 3" descr="A horizontal double-stranded piece of blue D N A is shown at the top with a purple region in the venter labeled promoter. Step 1: R N A polymerase core and the sigma superscript 70 end superscript subunit bind to the D N A promoter. An arrow points down from the promoter accompanied by curved lines showing the addition of R N A polymerase and of sigma superscript 70 end superscript subunit. R N A polymerase is a roughly round purple structure with an opening in the center, a narrow vertical passage downward, a passage to the right, and a circular opening at the upper left. The sigma superscript 70 end superscript subunit has an orange oval attached by a curved strand to a smaller vertical oval adjacent to a larger vertical oval labeled sigma superscript 70 end superscript with a small horizontal oval beneath. This yields an R N A polymerase with the three adjacent ovals of the sigma superscript 70 end superscript across its top and the strand extending from the left-hand oval of this group down to the opening at the upper left of the R N A polymerase, where it joins to the base of the fourth oval. This fourth oval extends out behind R N A polymerase. The double-stranded D N A curves along the R N A polymerase in front of the rear oval, bends as it passes the left-hand oval of the three adjacent ovals, and then runs down to the right so that the purple promoter crosses diagonally across the large ventral oval. The strand turns blue at the end of the promoter as it reaches the right-hand side of the large oval and runs along the upper right edges of the R N A polymerase to end just past the right end of the enzyme. This is labeled closed complex. Step 2: Transcription bubble forms. This yields a similar structure in which the two strands of D N A have separated at the region of the promoter and to its right. The purple part of the promoter is against the sigma subunit. Below, the blue left-hand strand bends left along the orange strand connecting the left-hand oval to the rear oval and loops down before bending horizontally and rejoining the top strand as it exits through the opening to the right of the polymerase. The top D N A strand runs down to its right, at the top of the open region in the polymerase, and bends right to rejoin it as a double-stranded molecule. A small piece of green R N A is visible at the lower left part of the bend in the left-hand D N A strand, just above the narrow vertical channel extending down. This structure is labeled open complex. Step 3: Transcription is initiated. The rear orange oval bends upward and to the right, with the double stranded D N A running vertically up to its right above the three ovals below. The top of the D N A has two purple ends. The blue D N A still forms a replication bubble in the open region of the polymerase and the strand of green R N A now extends up slightly above the bottom blue D N A strand and then left to exit through the opening to the upper left that had previously been occupied by the strand to the rear orange oval. Step 4: Promoter clearance is followed by elongation. An arrow points left accompanied by a branched arrow showing the departure of the sigma superscript 70 end superscript subunit. Step 5: Elongation continues, sigma superscript 70 end superscript dissociates, and is replaced by N u s A. A curved line shows the addition of a green oval labeled N u s A to the arrow pointing from the previous structure to the next structure. In this structure, D N A has a similar configuration extending from the upper left, then curving vertically down to a replication bubble in the center of the polymerase, then bending horizontally to the right. The green strand of R N A has extended well beyond the R N A polymerase. A green oval labeled N u s A is positioned at the upper right corner of the R N A polymerase between the vertical and horizontal pieces of D N A. An arrow points upward accompanied by a curved arrow showing the loss of the green oval labeled N u s A and a green strand of R N A. Step 6: Transcription is terminated. N u s A dissociated, and the R N A polymerase is recycled. This yields an R N A polymerase with no associated D N A or sigma superscript 70 end superscript subunit ready to repeat step 1.">
            <a:extLst>
              <a:ext uri="{FF2B5EF4-FFF2-40B4-BE49-F238E27FC236}">
                <a16:creationId xmlns:a16="http://schemas.microsoft.com/office/drawing/2014/main" id="{D8E15358-E187-5842-B740-0A567ABF4A91}"/>
              </a:ext>
            </a:extLst>
          </p:cNvPr>
          <p:cNvPicPr>
            <a:picLocks noChangeAspect="1"/>
          </p:cNvPicPr>
          <p:nvPr/>
        </p:nvPicPr>
        <p:blipFill>
          <a:blip r:embed="rId3"/>
          <a:stretch>
            <a:fillRect/>
          </a:stretch>
        </p:blipFill>
        <p:spPr>
          <a:xfrm>
            <a:off x="1492271" y="1395310"/>
            <a:ext cx="6159457" cy="5246282"/>
          </a:xfrm>
          <a:prstGeom prst="rect">
            <a:avLst/>
          </a:prstGeom>
        </p:spPr>
      </p:pic>
    </p:spTree>
    <p:extLst>
      <p:ext uri="{BB962C8B-B14F-4D97-AF65-F5344CB8AC3E}">
        <p14:creationId xmlns:p14="http://schemas.microsoft.com/office/powerpoint/2010/main" val="40752026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139BA-7231-4389-8295-0CA4B0F9C4A3}"/>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Transcription Is Regulated at </a:t>
            </a:r>
            <a:br>
              <a:rPr lang="en-US" dirty="0">
                <a:solidFill>
                  <a:srgbClr val="4E4CB4"/>
                </a:solidFill>
                <a:latin typeface="Arial" panose="020B0604020202020204" pitchFamily="34" charset="0"/>
                <a:cs typeface="Arial" panose="020B0604020202020204" pitchFamily="34" charset="0"/>
              </a:rPr>
            </a:br>
            <a:r>
              <a:rPr lang="en-US" dirty="0">
                <a:solidFill>
                  <a:srgbClr val="4E4CB4"/>
                </a:solidFill>
                <a:latin typeface="Arial" panose="020B0604020202020204" pitchFamily="34" charset="0"/>
                <a:cs typeface="Arial" panose="020B0604020202020204" pitchFamily="34" charset="0"/>
              </a:rPr>
              <a:t>Several Levels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0" y="1828800"/>
            <a:ext cx="84963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regulation can occur at any step of transcription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as the first committed steps in transcription, binding of RNA polymerase to the promoter and initiation of transcription are closely regulated</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protein binding can activate or repress transcription</a:t>
            </a:r>
          </a:p>
          <a:p>
            <a:pPr lvl="1"/>
            <a:r>
              <a:rPr lang="en-US" sz="2400" b="1" dirty="0">
                <a:latin typeface="Arial" panose="020B0604020202020204" pitchFamily="34" charset="0"/>
                <a:cs typeface="Arial" panose="020B0604020202020204" pitchFamily="34" charset="0"/>
              </a:rPr>
              <a:t>cAMP receptor protein (CRP) </a:t>
            </a:r>
            <a:r>
              <a:rPr lang="en-US" sz="2400" dirty="0">
                <a:latin typeface="Arial" panose="020B0604020202020204" pitchFamily="34" charset="0"/>
                <a:cs typeface="Arial" panose="020B0604020202020204" pitchFamily="34" charset="0"/>
              </a:rPr>
              <a:t>activates transcription</a:t>
            </a:r>
          </a:p>
          <a:p>
            <a:pPr lvl="1"/>
            <a:r>
              <a:rPr lang="en-US" sz="2400" b="1" dirty="0">
                <a:latin typeface="Arial" panose="020B0604020202020204" pitchFamily="34" charset="0"/>
                <a:cs typeface="Arial" panose="020B0604020202020204" pitchFamily="34" charset="0"/>
              </a:rPr>
              <a:t>repressors </a:t>
            </a:r>
            <a:r>
              <a:rPr lang="en-US" sz="2400" dirty="0">
                <a:latin typeface="Arial" panose="020B0604020202020204" pitchFamily="34" charset="0"/>
                <a:cs typeface="Arial" panose="020B0604020202020204" pitchFamily="34" charset="0"/>
              </a:rPr>
              <a:t>block RNA synthesis at specific genes</a:t>
            </a: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235065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4149F-F9E7-48D4-9B58-2CA1BE339B1C}"/>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Specific Sequences Signal Termination of RNA Synthesis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0" y="1828800"/>
            <a:ext cx="424815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l-GR" sz="2400" i="1" dirty="0">
                <a:latin typeface="Arial" panose="020B0604020202020204" pitchFamily="34" charset="0"/>
                <a:cs typeface="Arial" panose="020B0604020202020204" pitchFamily="34" charset="0"/>
              </a:rPr>
              <a:t>ρ</a:t>
            </a:r>
            <a:r>
              <a:rPr lang="en-US" sz="2400" dirty="0">
                <a:latin typeface="Arial" panose="020B0604020202020204" pitchFamily="34" charset="0"/>
                <a:cs typeface="Arial" panose="020B0604020202020204" pitchFamily="34" charset="0"/>
              </a:rPr>
              <a:t>-independent</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terminators:</a:t>
            </a:r>
          </a:p>
          <a:p>
            <a:pPr lvl="1"/>
            <a:r>
              <a:rPr lang="en-US" sz="2400" dirty="0">
                <a:latin typeface="Arial" panose="020B0604020202020204" pitchFamily="34" charset="0"/>
                <a:cs typeface="Arial" panose="020B0604020202020204" pitchFamily="34" charset="0"/>
              </a:rPr>
              <a:t>have a self-complementary region that forms a hairpin</a:t>
            </a:r>
          </a:p>
          <a:p>
            <a:pPr lvl="1"/>
            <a:r>
              <a:rPr lang="en-US" sz="2400" dirty="0">
                <a:latin typeface="Arial" panose="020B0604020202020204" pitchFamily="34" charset="0"/>
                <a:cs typeface="Arial" panose="020B0604020202020204" pitchFamily="34" charset="0"/>
              </a:rPr>
              <a:t>have a conserved string of three A residues that are transcribed into U residues near the 3′ end of the hairpin</a:t>
            </a:r>
          </a:p>
          <a:p>
            <a:pPr marL="533400" lvl="1" indent="0">
              <a:buNone/>
            </a:pPr>
            <a:r>
              <a:rPr lang="en-US" sz="2400" dirty="0">
                <a:latin typeface="Arial" panose="020B0604020202020204" pitchFamily="34" charset="0"/>
                <a:cs typeface="Arial" panose="020B0604020202020204" pitchFamily="34" charset="0"/>
              </a:rPr>
              <a:t/>
            </a: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Part a is labeled rho-independent termination. An R N A polymerase is shown a roughly round purple structure with an opening in the center, a narrow vertical passage downward, a passage to the right, and a circular opening at the upper left. A double-stranded piece of D N A is shown with a blue top portion and a light red bottom portion. The two strands separate as they pass through the opening in the venter of R N A polymerase, with the light red portion meeting a green R N A molecule with its 3 prime end extending down below. Just above the place that this piece of D N A meets R N A, there is a vertical sequence of five A nucleotides across from a vertical sequence of five 5 nucleotides in the blue piece of D N A. This series of bases is labeled terminator sequence. The green strand of R N A extends out through the opening at the upper left of the R N A polymerase, where it has a sequence of U U U before bending vertically to a light green piece with U U at its top that meets a dark green loop that bends to run vertically up along the light green piece of R N A before bending to run diagonally up to the left to end at its 5 prime end. Accompanying text in a grey box reads, An R N A hairpin forms at a palindromic sequence and disrupts interactions between the R N A and D N A template within the polymerase. An arrow points down. This yields a similar structure in which the R N A is shown to the left, separate from the R N A polymerase. Accompanying text in a gray box reads, The m R N A is released. ">
            <a:extLst>
              <a:ext uri="{FF2B5EF4-FFF2-40B4-BE49-F238E27FC236}">
                <a16:creationId xmlns:a16="http://schemas.microsoft.com/office/drawing/2014/main" id="{DB6EDFCB-6C59-3345-9D2C-BF5E6A7FD859}"/>
              </a:ext>
            </a:extLst>
          </p:cNvPr>
          <p:cNvPicPr>
            <a:picLocks noChangeAspect="1"/>
          </p:cNvPicPr>
          <p:nvPr/>
        </p:nvPicPr>
        <p:blipFill>
          <a:blip r:embed="rId3"/>
          <a:stretch>
            <a:fillRect/>
          </a:stretch>
        </p:blipFill>
        <p:spPr>
          <a:xfrm>
            <a:off x="4800600" y="2061773"/>
            <a:ext cx="3853352" cy="3664727"/>
          </a:xfrm>
          <a:prstGeom prst="rect">
            <a:avLst/>
          </a:prstGeom>
        </p:spPr>
      </p:pic>
    </p:spTree>
    <p:extLst>
      <p:ext uri="{BB962C8B-B14F-4D97-AF65-F5344CB8AC3E}">
        <p14:creationId xmlns:p14="http://schemas.microsoft.com/office/powerpoint/2010/main" val="39278337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C1333-D299-42B3-9E64-B08AE6601D1F}"/>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Eukaryotic Cells Have Three Kinds </a:t>
            </a:r>
            <a:br>
              <a:rPr lang="en-US" dirty="0">
                <a:solidFill>
                  <a:srgbClr val="4E4CB4"/>
                </a:solidFill>
                <a:latin typeface="Arial" panose="020B0604020202020204" pitchFamily="34" charset="0"/>
                <a:cs typeface="Arial" panose="020B0604020202020204" pitchFamily="34" charset="0"/>
              </a:rPr>
            </a:br>
            <a:r>
              <a:rPr lang="en-US" dirty="0">
                <a:solidFill>
                  <a:srgbClr val="4E4CB4"/>
                </a:solidFill>
                <a:latin typeface="Arial" panose="020B0604020202020204" pitchFamily="34" charset="0"/>
                <a:cs typeface="Arial" panose="020B0604020202020204" pitchFamily="34" charset="0"/>
              </a:rPr>
              <a:t>of Nuclear RNA Polymerases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0" y="1828800"/>
            <a:ext cx="325755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eukaryotes have three nuclear RNA polymerases: I, II, and III</a:t>
            </a:r>
          </a:p>
          <a:p>
            <a:pPr lvl="1"/>
            <a:r>
              <a:rPr lang="en-US" sz="2400" dirty="0">
                <a:latin typeface="Arial" panose="020B0604020202020204" pitchFamily="34" charset="0"/>
                <a:cs typeface="Arial" panose="020B0604020202020204" pitchFamily="34" charset="0"/>
              </a:rPr>
              <a:t>each has a specific function and is recruited to a specific promoter sequence</a:t>
            </a:r>
          </a:p>
          <a:p>
            <a:pPr lvl="1"/>
            <a:endParaRPr lang="en-US" sz="2000" dirty="0"/>
          </a:p>
          <a:p>
            <a:pPr lvl="1"/>
            <a:endParaRPr lang="en-US" sz="2000" dirty="0"/>
          </a:p>
          <a:p>
            <a:pPr marL="533400" lvl="1" indent="0">
              <a:buNone/>
            </a:pPr>
            <a:r>
              <a:rPr lang="en-US" sz="2400" dirty="0">
                <a:latin typeface="Arial" panose="020B0604020202020204" pitchFamily="34" charset="0"/>
                <a:cs typeface="Arial" panose="020B0604020202020204" pitchFamily="34" charset="0"/>
              </a:rPr>
              <a:t/>
            </a: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3" name="TextBox 2">
            <a:extLst>
              <a:ext uri="{FF2B5EF4-FFF2-40B4-BE49-F238E27FC236}">
                <a16:creationId xmlns:a16="http://schemas.microsoft.com/office/drawing/2014/main" id="{3DA150C5-5BA2-4414-AE71-2A14E19CBEBB}"/>
              </a:ext>
            </a:extLst>
          </p:cNvPr>
          <p:cNvSpPr txBox="1"/>
          <p:nvPr/>
        </p:nvSpPr>
        <p:spPr>
          <a:xfrm>
            <a:off x="3618652" y="2490390"/>
            <a:ext cx="5201498" cy="369332"/>
          </a:xfrm>
          <a:prstGeom prst="rect">
            <a:avLst/>
          </a:prstGeom>
          <a:solidFill>
            <a:srgbClr val="005F6A"/>
          </a:solidFill>
          <a:ln>
            <a:solidFill>
              <a:schemeClr val="tx1"/>
            </a:solidFill>
          </a:ln>
        </p:spPr>
        <p:txBody>
          <a:bodyPr wrap="square" rtlCol="0">
            <a:spAutoFit/>
          </a:bodyPr>
          <a:lstStyle/>
          <a:p>
            <a:r>
              <a:rPr lang="en-US" sz="1800" b="1" dirty="0">
                <a:solidFill>
                  <a:schemeClr val="bg1"/>
                </a:solidFill>
              </a:rPr>
              <a:t>Table 26-1 Eukaryotic Nuclear RNA Polymerases</a:t>
            </a:r>
          </a:p>
        </p:txBody>
      </p:sp>
      <p:graphicFrame>
        <p:nvGraphicFramePr>
          <p:cNvPr id="5" name="Table Placeholder 2">
            <a:extLst>
              <a:ext uri="{FF2B5EF4-FFF2-40B4-BE49-F238E27FC236}">
                <a16:creationId xmlns:a16="http://schemas.microsoft.com/office/drawing/2014/main" id="{7D440230-E9BC-4C7F-B77C-F3667FE787DB}"/>
              </a:ext>
            </a:extLst>
          </p:cNvPr>
          <p:cNvGraphicFramePr>
            <a:graphicFrameLocks/>
          </p:cNvGraphicFramePr>
          <p:nvPr>
            <p:extLst>
              <p:ext uri="{D42A27DB-BD31-4B8C-83A1-F6EECF244321}">
                <p14:modId xmlns:p14="http://schemas.microsoft.com/office/powerpoint/2010/main" val="3314405005"/>
              </p:ext>
            </p:extLst>
          </p:nvPr>
        </p:nvGraphicFramePr>
        <p:xfrm>
          <a:off x="3618652" y="2859722"/>
          <a:ext cx="5209381" cy="2106804"/>
        </p:xfrm>
        <a:graphic>
          <a:graphicData uri="http://schemas.openxmlformats.org/drawingml/2006/table">
            <a:tbl>
              <a:tblPr firstRow="1" firstCol="1" bandRow="1">
                <a:tableStyleId>{5940675A-B579-460E-94D1-54222C63F5DA}</a:tableStyleId>
              </a:tblPr>
              <a:tblGrid>
                <a:gridCol w="2209576">
                  <a:extLst>
                    <a:ext uri="{9D8B030D-6E8A-4147-A177-3AD203B41FA5}">
                      <a16:colId xmlns:a16="http://schemas.microsoft.com/office/drawing/2014/main" val="4192080169"/>
                    </a:ext>
                  </a:extLst>
                </a:gridCol>
                <a:gridCol w="2999805">
                  <a:extLst>
                    <a:ext uri="{9D8B030D-6E8A-4147-A177-3AD203B41FA5}">
                      <a16:colId xmlns:a16="http://schemas.microsoft.com/office/drawing/2014/main" val="1762110267"/>
                    </a:ext>
                  </a:extLst>
                </a:gridCol>
              </a:tblGrid>
              <a:tr h="0">
                <a:tc>
                  <a:txBody>
                    <a:bodyPr/>
                    <a:lstStyle/>
                    <a:p>
                      <a:pPr marL="0" marR="0">
                        <a:lnSpc>
                          <a:spcPct val="107000"/>
                        </a:lnSpc>
                        <a:spcBef>
                          <a:spcPts val="0"/>
                        </a:spcBef>
                        <a:spcAft>
                          <a:spcPts val="0"/>
                        </a:spcAft>
                      </a:pPr>
                      <a:r>
                        <a:rPr lang="en-US" sz="1600" b="1" dirty="0">
                          <a:effectLst/>
                          <a:latin typeface="Arial" panose="020B0604020202020204" pitchFamily="34" charset="0"/>
                          <a:cs typeface="Arial" panose="020B0604020202020204" pitchFamily="34" charset="0"/>
                        </a:rPr>
                        <a:t> </a:t>
                      </a:r>
                      <a:r>
                        <a:rPr lang="en-US" sz="1600" b="1" i="0" u="none" strike="noStrike" kern="1200" baseline="0" dirty="0">
                          <a:solidFill>
                            <a:schemeClr val="tx1"/>
                          </a:solidFill>
                          <a:latin typeface="Arial" panose="020B0604020202020204" pitchFamily="34" charset="0"/>
                          <a:ea typeface="+mn-ea"/>
                          <a:cs typeface="Arial" panose="020B0604020202020204" pitchFamily="34" charset="0"/>
                        </a:rPr>
                        <a:t>RNA polymerase</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algn="ctr">
                        <a:lnSpc>
                          <a:spcPct val="107000"/>
                        </a:lnSpc>
                        <a:spcBef>
                          <a:spcPts val="0"/>
                        </a:spcBef>
                        <a:spcAft>
                          <a:spcPts val="0"/>
                        </a:spcAft>
                      </a:pPr>
                      <a:r>
                        <a:rPr lang="en-US" sz="1600" b="1" i="0" u="none" strike="noStrike" kern="1200" baseline="0" dirty="0">
                          <a:solidFill>
                            <a:schemeClr val="tx1"/>
                          </a:solidFill>
                          <a:latin typeface="Arial" panose="020B0604020202020204" pitchFamily="34" charset="0"/>
                          <a:ea typeface="+mn-ea"/>
                          <a:cs typeface="Arial" panose="020B0604020202020204" pitchFamily="34" charset="0"/>
                        </a:rPr>
                        <a:t>Types of RNA synthesized</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extLst>
                  <a:ext uri="{0D108BD9-81ED-4DB2-BD59-A6C34878D82A}">
                    <a16:rowId xmlns:a16="http://schemas.microsoft.com/office/drawing/2014/main" val="2594938983"/>
                  </a:ext>
                </a:extLst>
              </a:tr>
              <a:tr h="0">
                <a:tc>
                  <a:txBody>
                    <a:bodyPr/>
                    <a:lstStyle/>
                    <a:p>
                      <a:pPr marL="0" marR="0" algn="ctr">
                        <a:lnSpc>
                          <a:spcPct val="107000"/>
                        </a:lnSpc>
                        <a:spcBef>
                          <a:spcPts val="0"/>
                        </a:spcBef>
                        <a:spcAft>
                          <a:spcPts val="0"/>
                        </a:spcAft>
                      </a:pPr>
                      <a:r>
                        <a:rPr lang="en-US" sz="1600" b="0" i="0" u="none" strike="noStrike" kern="1200" baseline="0" dirty="0">
                          <a:solidFill>
                            <a:schemeClr val="tx1"/>
                          </a:solidFill>
                          <a:latin typeface="Arial" panose="020B0604020202020204" pitchFamily="34" charset="0"/>
                          <a:ea typeface="+mn-ea"/>
                          <a:cs typeface="Arial" panose="020B0604020202020204" pitchFamily="34" charset="0"/>
                        </a:rPr>
                        <a:t>I</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l">
                        <a:lnSpc>
                          <a:spcPct val="107000"/>
                        </a:lnSpc>
                        <a:spcBef>
                          <a:spcPts val="0"/>
                        </a:spcBef>
                        <a:spcAft>
                          <a:spcPts val="0"/>
                        </a:spcAft>
                      </a:pPr>
                      <a:r>
                        <a:rPr lang="en-US" sz="1600" b="0" i="0" u="none" strike="noStrike" kern="1200" baseline="0" dirty="0">
                          <a:solidFill>
                            <a:schemeClr val="tx1"/>
                          </a:solidFill>
                          <a:latin typeface="Arial" panose="020B0604020202020204" pitchFamily="34" charset="0"/>
                          <a:ea typeface="+mn-ea"/>
                          <a:cs typeface="Arial" panose="020B0604020202020204" pitchFamily="34" charset="0"/>
                        </a:rPr>
                        <a:t>Pre-ribosomal RNA</a:t>
                      </a:r>
                      <a:endParaRPr lang="en-US" sz="1600" i="1"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403864959"/>
                  </a:ext>
                </a:extLst>
              </a:tr>
              <a:tr h="0">
                <a:tc>
                  <a:txBody>
                    <a:bodyPr/>
                    <a:lstStyle/>
                    <a:p>
                      <a:pPr marL="0" marR="0" algn="ctr">
                        <a:lnSpc>
                          <a:spcPct val="107000"/>
                        </a:lnSpc>
                        <a:spcBef>
                          <a:spcPts val="0"/>
                        </a:spcBef>
                        <a:spcAft>
                          <a:spcPts val="0"/>
                        </a:spcAft>
                      </a:pPr>
                      <a:r>
                        <a:rPr lang="en-US" sz="1600" b="0" i="0" u="none" strike="noStrike" kern="1200" baseline="0" dirty="0">
                          <a:solidFill>
                            <a:schemeClr val="tx1"/>
                          </a:solidFill>
                          <a:latin typeface="Arial" panose="020B0604020202020204" pitchFamily="34" charset="0"/>
                          <a:ea typeface="+mn-ea"/>
                          <a:cs typeface="Arial" panose="020B0604020202020204" pitchFamily="34" charset="0"/>
                        </a:rPr>
                        <a:t>II</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r>
                        <a:rPr lang="en-US" sz="1600" b="0" i="0" u="none" strike="noStrike" kern="1200" baseline="0" dirty="0">
                          <a:solidFill>
                            <a:schemeClr val="tx1"/>
                          </a:solidFill>
                          <a:latin typeface="Arial" panose="020B0604020202020204" pitchFamily="34" charset="0"/>
                          <a:ea typeface="+mn-ea"/>
                          <a:cs typeface="Arial" panose="020B0604020202020204" pitchFamily="34" charset="0"/>
                        </a:rPr>
                        <a:t>mRNA</a:t>
                      </a:r>
                    </a:p>
                    <a:p>
                      <a:r>
                        <a:rPr lang="en-US" sz="1600" b="0" i="0" u="none" strike="noStrike" kern="1200" baseline="0" dirty="0" err="1">
                          <a:solidFill>
                            <a:schemeClr val="tx1"/>
                          </a:solidFill>
                          <a:latin typeface="Arial" panose="020B0604020202020204" pitchFamily="34" charset="0"/>
                          <a:ea typeface="+mn-ea"/>
                          <a:cs typeface="Arial" panose="020B0604020202020204" pitchFamily="34" charset="0"/>
                        </a:rPr>
                        <a:t>ncRNA</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71672567"/>
                  </a:ext>
                </a:extLst>
              </a:tr>
              <a:tr h="0">
                <a:tc>
                  <a:txBody>
                    <a:bodyPr/>
                    <a:lstStyle/>
                    <a:p>
                      <a:pPr marL="0" marR="0" algn="ctr">
                        <a:lnSpc>
                          <a:spcPct val="107000"/>
                        </a:lnSpc>
                        <a:spcBef>
                          <a:spcPts val="0"/>
                        </a:spcBef>
                        <a:spcAft>
                          <a:spcPts val="0"/>
                        </a:spcAft>
                      </a:pPr>
                      <a:r>
                        <a:rPr lang="en-US" sz="1600" b="0" i="0" u="none" strike="noStrike" kern="1200" baseline="0" dirty="0">
                          <a:solidFill>
                            <a:schemeClr val="tx1"/>
                          </a:solidFill>
                          <a:latin typeface="Arial" panose="020B0604020202020204" pitchFamily="34" charset="0"/>
                          <a:ea typeface="+mn-ea"/>
                          <a:cs typeface="Arial" panose="020B0604020202020204" pitchFamily="34" charset="0"/>
                        </a:rPr>
                        <a:t>III</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r>
                        <a:rPr lang="en-US" sz="1600" b="0" i="0" u="none" strike="noStrike" kern="1200" baseline="0" dirty="0" err="1">
                          <a:solidFill>
                            <a:schemeClr val="tx1"/>
                          </a:solidFill>
                          <a:latin typeface="Arial" panose="020B0604020202020204" pitchFamily="34" charset="0"/>
                          <a:ea typeface="+mn-ea"/>
                          <a:cs typeface="Arial" panose="020B0604020202020204" pitchFamily="34" charset="0"/>
                        </a:rPr>
                        <a:t>tRNA</a:t>
                      </a:r>
                      <a:endParaRPr lang="en-US" sz="1600" b="0" i="0" u="none" strike="noStrike" kern="1200" baseline="0" dirty="0">
                        <a:solidFill>
                          <a:schemeClr val="tx1"/>
                        </a:solidFill>
                        <a:latin typeface="Arial" panose="020B0604020202020204" pitchFamily="34" charset="0"/>
                        <a:ea typeface="+mn-ea"/>
                        <a:cs typeface="Arial" panose="020B0604020202020204" pitchFamily="34" charset="0"/>
                      </a:endParaRPr>
                    </a:p>
                    <a:p>
                      <a:r>
                        <a:rPr lang="en-US" sz="1600" b="0" i="0" u="none" strike="noStrike" kern="1200" baseline="0" dirty="0">
                          <a:solidFill>
                            <a:schemeClr val="tx1"/>
                          </a:solidFill>
                          <a:latin typeface="Arial" panose="020B0604020202020204" pitchFamily="34" charset="0"/>
                          <a:ea typeface="+mn-ea"/>
                          <a:cs typeface="Arial" panose="020B0604020202020204" pitchFamily="34" charset="0"/>
                        </a:rPr>
                        <a:t>5S </a:t>
                      </a:r>
                      <a:r>
                        <a:rPr lang="en-US" sz="1600" b="0" i="0" u="none" strike="noStrike" kern="1200" baseline="0" dirty="0" err="1">
                          <a:solidFill>
                            <a:schemeClr val="tx1"/>
                          </a:solidFill>
                          <a:latin typeface="Arial" panose="020B0604020202020204" pitchFamily="34" charset="0"/>
                          <a:ea typeface="+mn-ea"/>
                          <a:cs typeface="Arial" panose="020B0604020202020204" pitchFamily="34" charset="0"/>
                        </a:rPr>
                        <a:t>rRNA</a:t>
                      </a:r>
                      <a:endParaRPr lang="en-US" sz="1600" b="0" i="0" u="none" strike="noStrike" kern="1200" baseline="0" dirty="0">
                        <a:solidFill>
                          <a:schemeClr val="tx1"/>
                        </a:solidFill>
                        <a:latin typeface="Arial" panose="020B0604020202020204" pitchFamily="34" charset="0"/>
                        <a:ea typeface="+mn-ea"/>
                        <a:cs typeface="Arial" panose="020B0604020202020204" pitchFamily="34" charset="0"/>
                      </a:endParaRPr>
                    </a:p>
                    <a:p>
                      <a:r>
                        <a:rPr lang="en-US" sz="1600" b="0" i="0" u="none" strike="noStrike" kern="1200" baseline="0" dirty="0" err="1">
                          <a:solidFill>
                            <a:schemeClr val="tx1"/>
                          </a:solidFill>
                          <a:latin typeface="Arial" panose="020B0604020202020204" pitchFamily="34" charset="0"/>
                          <a:ea typeface="+mn-ea"/>
                          <a:cs typeface="Arial" panose="020B0604020202020204" pitchFamily="34" charset="0"/>
                        </a:rPr>
                        <a:t>ncRNA</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403445115"/>
                  </a:ext>
                </a:extLst>
              </a:tr>
            </a:tbl>
          </a:graphicData>
        </a:graphic>
      </p:graphicFrame>
    </p:spTree>
    <p:extLst>
      <p:ext uri="{BB962C8B-B14F-4D97-AF65-F5344CB8AC3E}">
        <p14:creationId xmlns:p14="http://schemas.microsoft.com/office/powerpoint/2010/main" val="14253656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0E397-29E6-42BA-ABD4-D85CD4229BE3}"/>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RNA Polymerase I (Pol I)</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0" y="1600200"/>
            <a:ext cx="84963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RNA polymerase I (Pol I) = responsible for the synthesis of a transcript called pre-ribosomal RNA (or pre-rRNA)</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pre-rRNA contains the precursor for the 18S, 5.8S, and 28S rRNAs</a:t>
            </a:r>
          </a:p>
        </p:txBody>
      </p:sp>
    </p:spTree>
    <p:extLst>
      <p:ext uri="{BB962C8B-B14F-4D97-AF65-F5344CB8AC3E}">
        <p14:creationId xmlns:p14="http://schemas.microsoft.com/office/powerpoint/2010/main" val="15448602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ED6F06-AC31-44F3-BEBE-043E71BEC86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RNA Polymerase II (Pol II)</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0" y="1371601"/>
            <a:ext cx="85915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RNA polymerase II (Pol II) = responsible for the synthesis of mRNAs and many ncRNAs</a:t>
            </a:r>
          </a:p>
          <a:p>
            <a:pPr lvl="1"/>
            <a:r>
              <a:rPr lang="en-US" sz="2400" dirty="0">
                <a:latin typeface="Arial" panose="020B0604020202020204" pitchFamily="34" charset="0"/>
                <a:cs typeface="Arial" panose="020B0604020202020204" pitchFamily="34" charset="0"/>
              </a:rPr>
              <a:t>can recognize 1000s of promoters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some Pol II promoters have sequences in common: </a:t>
            </a:r>
          </a:p>
          <a:p>
            <a:pPr lvl="1"/>
            <a:r>
              <a:rPr lang="en-US" sz="2400" dirty="0">
                <a:latin typeface="Arial" panose="020B0604020202020204" pitchFamily="34" charset="0"/>
                <a:cs typeface="Arial" panose="020B0604020202020204" pitchFamily="34" charset="0"/>
              </a:rPr>
              <a:t>a TATA box consensus sequence (TATA(A/T)A(A/T)(A/G)) near -30 </a:t>
            </a:r>
          </a:p>
          <a:p>
            <a:pPr lvl="1"/>
            <a:r>
              <a:rPr lang="en-US" sz="2400" dirty="0">
                <a:latin typeface="Arial" panose="020B0604020202020204" pitchFamily="34" charset="0"/>
                <a:cs typeface="Arial" panose="020B0604020202020204" pitchFamily="34" charset="0"/>
              </a:rPr>
              <a:t>an </a:t>
            </a:r>
            <a:r>
              <a:rPr lang="en-US" sz="2400" dirty="0" err="1">
                <a:latin typeface="Arial" panose="020B0604020202020204" pitchFamily="34" charset="0"/>
                <a:cs typeface="Arial" panose="020B0604020202020204" pitchFamily="34" charset="0"/>
              </a:rPr>
              <a:t>Inr</a:t>
            </a:r>
            <a:r>
              <a:rPr lang="en-US" sz="2400" dirty="0">
                <a:latin typeface="Arial" panose="020B0604020202020204" pitchFamily="34" charset="0"/>
                <a:cs typeface="Arial" panose="020B0604020202020204" pitchFamily="34" charset="0"/>
              </a:rPr>
              <a:t> sequence (initiator) at +1 </a:t>
            </a:r>
          </a:p>
          <a:p>
            <a:pPr lvl="1"/>
            <a:endParaRPr lang="en-US" sz="20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4" name="Picture 3" descr="A bar is shown with its 5 prime end on the left and its 3 prime end on the right. From left to right, it has a short blue region, a purple region labeled various regulatory sequences, a blue region, a purple region containing T A T A A A labeled T A T A box and with negative 30 above its upper left, then a blue region, then a red region labeled l n r containing Y Y A N T/A Y Y with plus 1 just to the right of its center, then a yellow region.">
            <a:extLst>
              <a:ext uri="{FF2B5EF4-FFF2-40B4-BE49-F238E27FC236}">
                <a16:creationId xmlns:a16="http://schemas.microsoft.com/office/drawing/2014/main" id="{2E786C6B-72CC-304A-8CF5-408F77BD14B9}"/>
              </a:ext>
            </a:extLst>
          </p:cNvPr>
          <p:cNvPicPr>
            <a:picLocks noChangeAspect="1"/>
          </p:cNvPicPr>
          <p:nvPr/>
        </p:nvPicPr>
        <p:blipFill>
          <a:blip r:embed="rId3"/>
          <a:stretch>
            <a:fillRect/>
          </a:stretch>
        </p:blipFill>
        <p:spPr>
          <a:xfrm>
            <a:off x="1089025" y="4881689"/>
            <a:ext cx="7061200" cy="1600200"/>
          </a:xfrm>
          <a:prstGeom prst="rect">
            <a:avLst/>
          </a:prstGeom>
        </p:spPr>
      </p:pic>
    </p:spTree>
    <p:extLst>
      <p:ext uri="{BB962C8B-B14F-4D97-AF65-F5344CB8AC3E}">
        <p14:creationId xmlns:p14="http://schemas.microsoft.com/office/powerpoint/2010/main" val="4638070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94D335-D8C5-455B-88CF-81FA673A803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RNA Polymerase III (Pol III)</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76225" y="1600200"/>
            <a:ext cx="859155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RNA polymerase III (Pol III) = responsible for the synthesis of tRNAs, the 5S rRNA, and other ncRNAs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Pol III promoters are well characterized</a:t>
            </a:r>
          </a:p>
          <a:p>
            <a:pPr lvl="1"/>
            <a:endParaRPr lang="en-US" sz="20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34147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50A8E-83AD-485B-A39D-F22A9CEE2EB4}"/>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RNA Polymerase II Requires Many Other Protein Factors for Its Activity</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14324" y="1828800"/>
            <a:ext cx="852487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Pol II is more complex than its bacterial counterpart, but structure, function, and mechanism are conserved</a:t>
            </a:r>
          </a:p>
          <a:p>
            <a:pPr lvl="1"/>
            <a:r>
              <a:rPr lang="en-US" sz="2400" dirty="0">
                <a:latin typeface="Arial" panose="020B0604020202020204" pitchFamily="34" charset="0"/>
                <a:cs typeface="Arial" panose="020B0604020202020204" pitchFamily="34" charset="0"/>
              </a:rPr>
              <a:t>RBP1 subunit exhibits a high degree of homology to the bacterial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subunit</a:t>
            </a:r>
          </a:p>
          <a:p>
            <a:pPr lvl="1"/>
            <a:r>
              <a:rPr lang="en-US" sz="2400" dirty="0">
                <a:latin typeface="Arial" panose="020B0604020202020204" pitchFamily="34" charset="0"/>
                <a:cs typeface="Arial" panose="020B0604020202020204" pitchFamily="34" charset="0"/>
              </a:rPr>
              <a:t>RBP2 subunit is structurally similar to the bacterial </a:t>
            </a:r>
            <a:r>
              <a:rPr lang="el-GR" sz="2400" i="1" dirty="0">
                <a:latin typeface="Arial" panose="020B0604020202020204" pitchFamily="34" charset="0"/>
                <a:cs typeface="Arial" panose="020B0604020202020204" pitchFamily="34" charset="0"/>
              </a:rPr>
              <a:t>β </a:t>
            </a:r>
            <a:r>
              <a:rPr lang="en-US" sz="2400" dirty="0">
                <a:latin typeface="Arial" panose="020B0604020202020204" pitchFamily="34" charset="0"/>
                <a:cs typeface="Arial" panose="020B0604020202020204" pitchFamily="34" charset="0"/>
              </a:rPr>
              <a:t>subunit</a:t>
            </a:r>
          </a:p>
          <a:p>
            <a:pPr lvl="1"/>
            <a:r>
              <a:rPr lang="en-US" sz="2400" dirty="0">
                <a:latin typeface="Arial" panose="020B0604020202020204" pitchFamily="34" charset="0"/>
                <a:cs typeface="Arial" panose="020B0604020202020204" pitchFamily="34" charset="0"/>
              </a:rPr>
              <a:t>RBP3 and RBP11 subunits show some structural homology to the two bacterial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subunits</a:t>
            </a:r>
          </a:p>
          <a:p>
            <a:pPr lvl="1"/>
            <a:endParaRPr lang="en-US" sz="2000" dirty="0"/>
          </a:p>
          <a:p>
            <a:pPr lvl="1"/>
            <a:endParaRPr lang="en-US" sz="2000" dirty="0"/>
          </a:p>
          <a:p>
            <a:pPr marL="533400" lvl="1" indent="0">
              <a:buNone/>
            </a:pPr>
            <a:r>
              <a:rPr lang="en-US" sz="2400" dirty="0">
                <a:latin typeface="Arial" panose="020B0604020202020204" pitchFamily="34" charset="0"/>
                <a:cs typeface="Arial" panose="020B0604020202020204" pitchFamily="34" charset="0"/>
              </a:rPr>
              <a:t/>
            </a: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689447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6A9049-1BE2-4655-9C76-2510CEE448E7}"/>
              </a:ext>
            </a:extLst>
          </p:cNvPr>
          <p:cNvSpPr>
            <a:spLocks noGrp="1"/>
          </p:cNvSpPr>
          <p:nvPr>
            <p:ph type="title"/>
          </p:nvPr>
        </p:nvSpPr>
        <p:spPr>
          <a:xfrm>
            <a:off x="0" y="152400"/>
            <a:ext cx="9144000" cy="1524000"/>
          </a:xfrm>
        </p:spPr>
        <p:txBody>
          <a:bodyPr/>
          <a:lstStyle/>
          <a:p>
            <a:r>
              <a:rPr lang="en-US" sz="3400" dirty="0">
                <a:solidFill>
                  <a:schemeClr val="tx1"/>
                </a:solidFill>
                <a:latin typeface="Arial" panose="020B0604020202020204" pitchFamily="34" charset="0"/>
                <a:cs typeface="Arial" panose="020B0604020202020204" pitchFamily="34" charset="0"/>
              </a:rPr>
              <a:t>Proteins Required for Initiation of Transcription at Pol II Promoters </a:t>
            </a:r>
            <a:br>
              <a:rPr lang="en-US" sz="3400" dirty="0">
                <a:solidFill>
                  <a:schemeClr val="tx1"/>
                </a:solidFill>
                <a:latin typeface="Arial" panose="020B0604020202020204" pitchFamily="34" charset="0"/>
                <a:cs typeface="Arial" panose="020B0604020202020204" pitchFamily="34" charset="0"/>
              </a:rPr>
            </a:br>
            <a:r>
              <a:rPr lang="en-US" sz="3400" dirty="0">
                <a:solidFill>
                  <a:schemeClr val="tx1"/>
                </a:solidFill>
                <a:latin typeface="Arial" panose="020B0604020202020204" pitchFamily="34" charset="0"/>
                <a:cs typeface="Arial" panose="020B0604020202020204" pitchFamily="34" charset="0"/>
              </a:rPr>
              <a:t>of Eukaryotes</a:t>
            </a:r>
            <a:endParaRPr lang="en-AU" sz="3400" dirty="0"/>
          </a:p>
        </p:txBody>
      </p:sp>
      <p:pic>
        <p:nvPicPr>
          <p:cNvPr id="3" name="Picture 2" descr="The table has 12 rows and 4 columns. The columns have the following headings from left to right. Transcription protein, Number of different subunits, Subunits M sub r, Function. The table is divided into two sections, initiation and elongation. The row entries are as follows. Section 1. Initiation. Row 1. Transcription protein, Pol 2. Number of different subunits, 12. Subunits M sub r, 7000 to 220000. Function, Catalyzes R N A synthesis. Row 2. Transcription protein, T B T, T A T A binding protein. Number of different subunits, 1. Subunits M sub r, 38000. Function, Specifically recognizes the T A T A box. Row 3. Transcription protein, T F I I A. Number of different subunits, 2. Subunits M sub r, 13000 to 42000. Function, Stabilizes binding of T F I I B and T B P to the promoter. Row 4. Transcription protein, T F I I B. Number of different subunits, 1. Subunits M sub r, 35000. Function, Binds to T B P, recruits Pol 2, T F I I F complex. Row 5. Transcription protein, T F I I D. Number of different subunits, 13 to 14. Subunits M sub r, 14000 to 213000. Function, Required for imitation at promoters lacking a T A T A box. Row 6. Transcription protein, T F I I E. Number of different subunits, 2. Subunits M sub r, 33000, 50000. Function, Recruits T F I I H, has A T P ase and helicase activities. Row 7. Transcription protein, T F I I F . Number of different subunits, 2 to 3. Subunits M sub r, 29000 to 58000. Function, Binds tightly to Pol 2, binds to T F I I B and prevents binding of Pol 2 to nonspecific D N A sequences. Row 8. Transcription protein, T F I I H. Number of different subunits, 10. Subunits M sub r, 35000 to 89000. Function, Unwinds D N A at promoter, helicase activity, phosphorylates Pol 2 C T D, recruits nucleotide-excision repair proteins. Section 2. Elongation. Row 9. Transcription protein, E L L. Number of different subunits, 1. Subunits M sub r, 80000. Function, blank. Row 10. Transcription protein, p T E F b. Number of different subunits, 2. Subunits M sub r, 43000, 124000. Function, Phosphorylates Pol 2 C T D. Row 11. Transcription protein, S I I, T F I I S. Number of different subunits, 1. Subunits M sub r, 38000. Function, blank. Row 12. Transcription protein, Elongin, S I I I. Number of different subunits, 3. Subunits M sub r, 15000, 18000, 110000. Function, blank.">
            <a:extLst>
              <a:ext uri="{FF2B5EF4-FFF2-40B4-BE49-F238E27FC236}">
                <a16:creationId xmlns:a16="http://schemas.microsoft.com/office/drawing/2014/main" id="{06B78A4C-60E8-014E-A617-62358E247E77}"/>
              </a:ext>
            </a:extLst>
          </p:cNvPr>
          <p:cNvPicPr>
            <a:picLocks noChangeAspect="1"/>
          </p:cNvPicPr>
          <p:nvPr/>
        </p:nvPicPr>
        <p:blipFill>
          <a:blip r:embed="rId3"/>
          <a:stretch>
            <a:fillRect/>
          </a:stretch>
        </p:blipFill>
        <p:spPr>
          <a:xfrm>
            <a:off x="723900" y="1981200"/>
            <a:ext cx="7696200" cy="4726025"/>
          </a:xfrm>
          <a:prstGeom prst="rect">
            <a:avLst/>
          </a:prstGeom>
        </p:spPr>
      </p:pic>
    </p:spTree>
    <p:extLst>
      <p:ext uri="{BB962C8B-B14F-4D97-AF65-F5344CB8AC3E}">
        <p14:creationId xmlns:p14="http://schemas.microsoft.com/office/powerpoint/2010/main" val="10684826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45499-E140-434B-AE7E-A9FFFEBA97F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Transcription Produces RNA Molecules from DNA</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80092" y="1600200"/>
            <a:ext cx="8583816"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transcription </a:t>
            </a:r>
            <a:r>
              <a:rPr lang="en-US" sz="2400" dirty="0">
                <a:latin typeface="Arial" panose="020B0604020202020204" pitchFamily="34" charset="0"/>
                <a:cs typeface="Arial" panose="020B0604020202020204" pitchFamily="34" charset="0"/>
              </a:rPr>
              <a:t>= process by which an enzyme system converts the genetic information in dsDNA into an RNA strand with a complementary base sequence</a:t>
            </a:r>
          </a:p>
          <a:p>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601545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954B8C-5CEA-472A-B4CB-5714AF31F26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Transcription at RNA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Polymerase II Promoters</a:t>
            </a:r>
            <a:endParaRPr lang="en-AU" dirty="0"/>
          </a:p>
        </p:txBody>
      </p:sp>
      <p:pic>
        <p:nvPicPr>
          <p:cNvPr id="4" name="Picture 3" descr="Part a shows a diagram of transcription at R N A polymerase 2 promoters with five steps.">
            <a:extLst>
              <a:ext uri="{FF2B5EF4-FFF2-40B4-BE49-F238E27FC236}">
                <a16:creationId xmlns:a16="http://schemas.microsoft.com/office/drawing/2014/main" id="{508633A1-1B52-8643-B34F-246CF4ED107F}"/>
              </a:ext>
            </a:extLst>
          </p:cNvPr>
          <p:cNvPicPr>
            <a:picLocks noChangeAspect="1"/>
          </p:cNvPicPr>
          <p:nvPr/>
        </p:nvPicPr>
        <p:blipFill>
          <a:blip r:embed="rId3"/>
          <a:stretch>
            <a:fillRect/>
          </a:stretch>
        </p:blipFill>
        <p:spPr>
          <a:xfrm>
            <a:off x="2149098" y="1524000"/>
            <a:ext cx="4845803" cy="5105400"/>
          </a:xfrm>
          <a:prstGeom prst="rect">
            <a:avLst/>
          </a:prstGeom>
        </p:spPr>
      </p:pic>
    </p:spTree>
    <p:extLst>
      <p:ext uri="{BB962C8B-B14F-4D97-AF65-F5344CB8AC3E}">
        <p14:creationId xmlns:p14="http://schemas.microsoft.com/office/powerpoint/2010/main" val="17969427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C10AE5-C861-47F6-84EF-9098EEE63EA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Elongation, Termination,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and Release</a:t>
            </a:r>
            <a:endParaRPr lang="en-AU" dirty="0"/>
          </a:p>
        </p:txBody>
      </p:sp>
      <p:sp>
        <p:nvSpPr>
          <p:cNvPr id="5" name="Google Shape;390;g847cf01710_0_68">
            <a:extLst>
              <a:ext uri="{FF2B5EF4-FFF2-40B4-BE49-F238E27FC236}">
                <a16:creationId xmlns:a16="http://schemas.microsoft.com/office/drawing/2014/main" id="{95657507-46BF-CB48-9BB6-942D31B4E521}"/>
              </a:ext>
            </a:extLst>
          </p:cNvPr>
          <p:cNvSpPr txBox="1">
            <a:spLocks noChangeArrowheads="1"/>
          </p:cNvSpPr>
          <p:nvPr/>
        </p:nvSpPr>
        <p:spPr bwMode="auto">
          <a:xfrm>
            <a:off x="276225" y="1727156"/>
            <a:ext cx="859155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during elongation, elongation factors bound to RNA Pol II </a:t>
            </a:r>
            <a:r>
              <a:rPr lang="en-US" altLang="en-US" sz="2400" kern="0" dirty="0">
                <a:latin typeface="Arial" panose="020B0604020202020204" pitchFamily="34" charset="0"/>
                <a:cs typeface="Arial" panose="020B0604020202020204" pitchFamily="34" charset="0"/>
              </a:rPr>
              <a:t>enhance processivity and coordinate posttranslational modifications</a:t>
            </a:r>
          </a:p>
          <a:p>
            <a:pPr lvl="1"/>
            <a:r>
              <a:rPr lang="en-US" sz="2400" kern="0" dirty="0">
                <a:latin typeface="Arial" panose="020B0604020202020204" pitchFamily="34" charset="0"/>
                <a:cs typeface="Arial" panose="020B0604020202020204" pitchFamily="34" charset="0"/>
              </a:rPr>
              <a:t>some are bound to phosphorylated CTD</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during termination, Pol II CTD is dephosphorylated and transcription machinery is recycled</a:t>
            </a:r>
          </a:p>
        </p:txBody>
      </p:sp>
    </p:spTree>
    <p:extLst>
      <p:ext uri="{BB962C8B-B14F-4D97-AF65-F5344CB8AC3E}">
        <p14:creationId xmlns:p14="http://schemas.microsoft.com/office/powerpoint/2010/main" val="3229713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F3DA4-85D3-496F-8D15-D53FF152244A}"/>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RNA Polymerases Are Drug Targets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9562" y="1524000"/>
            <a:ext cx="852963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actinomycin D </a:t>
            </a:r>
            <a:r>
              <a:rPr lang="en-US" sz="2400" dirty="0">
                <a:latin typeface="Arial" panose="020B0604020202020204" pitchFamily="34" charset="0"/>
                <a:cs typeface="Arial" panose="020B0604020202020204" pitchFamily="34" charset="0"/>
              </a:rPr>
              <a:t>= an antibiotic that inhibits RNA elongation in bacteria and eukaryotes </a:t>
            </a:r>
          </a:p>
          <a:p>
            <a:pPr lvl="1"/>
            <a:r>
              <a:rPr lang="en-US" sz="2400" dirty="0">
                <a:latin typeface="Arial" panose="020B0604020202020204" pitchFamily="34" charset="0"/>
                <a:cs typeface="Arial" panose="020B0604020202020204" pitchFamily="34" charset="0"/>
              </a:rPr>
              <a:t>intercalates into the double-helical DNA to deform the DNA duplex and prevent polymerase movement</a:t>
            </a:r>
          </a:p>
          <a:p>
            <a:pPr marL="50800" indent="0">
              <a:buNone/>
            </a:pPr>
            <a:endParaRPr lang="en-US" sz="2400" dirty="0">
              <a:latin typeface="Arial" panose="020B0604020202020204" pitchFamily="34" charset="0"/>
              <a:cs typeface="Arial" panose="020B0604020202020204" pitchFamily="34" charset="0"/>
            </a:endParaRPr>
          </a:p>
          <a:p>
            <a:pPr lvl="1"/>
            <a:endParaRPr lang="en-US" dirty="0"/>
          </a:p>
          <a:p>
            <a:pPr marL="533400" lvl="1" indent="0">
              <a:buNone/>
            </a:pPr>
            <a:r>
              <a:rPr lang="en-US" sz="2400" dirty="0">
                <a:latin typeface="Arial" panose="020B0604020202020204" pitchFamily="34" charset="0"/>
                <a:cs typeface="Arial" panose="020B0604020202020204" pitchFamily="34" charset="0"/>
              </a:rPr>
              <a:t/>
            </a: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462449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F0EAE9-744F-4570-A6DB-6FCEF66348E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Rifampin</a:t>
            </a:r>
            <a:endParaRPr lang="en-AU" dirty="0"/>
          </a:p>
        </p:txBody>
      </p:sp>
      <p:sp>
        <p:nvSpPr>
          <p:cNvPr id="5" name="Google Shape;390;g847cf01710_0_68">
            <a:extLst>
              <a:ext uri="{FF2B5EF4-FFF2-40B4-BE49-F238E27FC236}">
                <a16:creationId xmlns:a16="http://schemas.microsoft.com/office/drawing/2014/main" id="{95657507-46BF-CB48-9BB6-942D31B4E521}"/>
              </a:ext>
            </a:extLst>
          </p:cNvPr>
          <p:cNvSpPr txBox="1">
            <a:spLocks noChangeArrowheads="1"/>
          </p:cNvSpPr>
          <p:nvPr/>
        </p:nvSpPr>
        <p:spPr bwMode="auto">
          <a:xfrm>
            <a:off x="215238" y="1399032"/>
            <a:ext cx="4522524" cy="5093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rifampin </a:t>
            </a:r>
            <a:r>
              <a:rPr lang="en-US" sz="2400" dirty="0">
                <a:latin typeface="Arial" panose="020B0604020202020204" pitchFamily="34" charset="0"/>
                <a:cs typeface="Arial" panose="020B0604020202020204" pitchFamily="34" charset="0"/>
              </a:rPr>
              <a:t>= antibiotic that inhibits bacterial RNA synthesis by preventing the promoter clearance step of transcription </a:t>
            </a:r>
          </a:p>
          <a:p>
            <a:pPr lvl="1"/>
            <a:r>
              <a:rPr lang="en-US" sz="2400" dirty="0">
                <a:latin typeface="Arial" panose="020B0604020202020204" pitchFamily="34" charset="0"/>
                <a:cs typeface="Arial" panose="020B0604020202020204" pitchFamily="34" charset="0"/>
              </a:rPr>
              <a:t>important for the treatment of tuberculosis (TB)</a:t>
            </a:r>
          </a:p>
          <a:p>
            <a:pPr lvl="1"/>
            <a:r>
              <a:rPr lang="en-US" sz="2400" dirty="0">
                <a:latin typeface="Arial" panose="020B0604020202020204" pitchFamily="34" charset="0"/>
                <a:cs typeface="Arial" panose="020B0604020202020204" pitchFamily="34" charset="0"/>
              </a:rPr>
              <a:t>binds near the active site of RNA polymerase and prevents extension of the RNA product</a:t>
            </a:r>
          </a:p>
          <a:p>
            <a:pPr lvl="1"/>
            <a:endParaRPr lang="en-US" sz="2400" dirty="0"/>
          </a:p>
        </p:txBody>
      </p:sp>
      <p:pic>
        <p:nvPicPr>
          <p:cNvPr id="4" name="Picture 3" descr="Part a shows the structure of rifampin. It has a benzene ring that shares its right side with the left side of an adjacent benzene ring. The left-hand ring has a top vertex bonded to O H, an upper left vertex bonded to C H 3, and a lower left side shared with the upper right side of a five-membered ring to the lower left. This five-membered ring has O substituted for C at its upper left vertex, a lower right vertex double bonded to O, and a lower left vertex hashed wedge bonded to C H 3 and solid wedge bonded to O. This O begins a ring of partial ring structures that loops back around to the right-hand benzene ring of the original pair. The O is bonded to C H double bonded to C H bonded to C at the left vertex of a partial ring shape. This C is hashed wedge bonded to O further bonded to C H 3 and bonded to C to the lower right hashed bonded to C H 3 and bonded to C H that is solid wedge bonded to O further bonded to C double bonded to O and bonded to C H 3 and bonded to C to the upper right that is solid wedge bonded to C H 3 and bonded to C at the upper left corner that is hashed wedge bonded to O H and bonded to C at the top vertex of the left-hand partial ring. This C is hashed wedge bonded to CH 3 above and bonded to C to the lower right hashed wedge bonded to O H below and bonded to C at the top vertex of the middle partial ring that is solid wedge boned to C H 3 above and bonded to C H to the lower right. This C H is double bonded to C H bonded to C H double bonded to C bonded to C H 3 and bonded to C to the lower right double bonded to O and bonded to N H below. This N H is bonded to the upper right vertex of the right-hand benzene ring of the benzene ring pair, which has top and bottom vertices bonded to O H and a lower right vertex bonded to C H double bonded to N bonded to N to the lower right substituted for C at the upper left vertex of a six-membered ring with N substituted for C at its lower right vertex and further bonded to C H 3. Part b shows highlighted structures surrounded by gray helices and beta sheets. Bleu D N A is shown entering from the right and primarily visible in the venter. Green R N A is visible to the lower left of the D N A and connected to a green strand below that ends at M g 2 plus at the left end. Rifampin is shown as an oblong structure with many gray spheres with two blue spheres visible behind and many red spheres toward the right side and top side. Wireframe structures that are mostly yellow with some blue and red surround rifampin and are labeled, polymerase amino acids interaction with rifampin.">
            <a:extLst>
              <a:ext uri="{FF2B5EF4-FFF2-40B4-BE49-F238E27FC236}">
                <a16:creationId xmlns:a16="http://schemas.microsoft.com/office/drawing/2014/main" id="{5F5F4CB6-E4FC-7647-89CA-04EEAD208BDA}"/>
              </a:ext>
            </a:extLst>
          </p:cNvPr>
          <p:cNvPicPr>
            <a:picLocks noChangeAspect="1"/>
          </p:cNvPicPr>
          <p:nvPr/>
        </p:nvPicPr>
        <p:blipFill>
          <a:blip r:embed="rId3"/>
          <a:stretch>
            <a:fillRect/>
          </a:stretch>
        </p:blipFill>
        <p:spPr>
          <a:xfrm>
            <a:off x="4953000" y="1359408"/>
            <a:ext cx="3583426" cy="5132832"/>
          </a:xfrm>
          <a:prstGeom prst="rect">
            <a:avLst/>
          </a:prstGeom>
        </p:spPr>
      </p:pic>
    </p:spTree>
    <p:extLst>
      <p:ext uri="{BB962C8B-B14F-4D97-AF65-F5344CB8AC3E}">
        <p14:creationId xmlns:p14="http://schemas.microsoft.com/office/powerpoint/2010/main" val="15609762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8866E-FF60-4F58-A19F-1015D4BBD62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Death Cap Mushroom Produces</a:t>
            </a:r>
            <a:r>
              <a:rPr lang="el-GR" i="1" dirty="0">
                <a:solidFill>
                  <a:schemeClr val="tx1"/>
                </a:solidFill>
                <a:latin typeface="Arial" panose="020B0604020202020204" pitchFamily="34" charset="0"/>
                <a:cs typeface="Arial" panose="020B0604020202020204" pitchFamily="34" charset="0"/>
              </a:rPr>
              <a:t> α</a:t>
            </a:r>
            <a:r>
              <a:rPr lang="el-GR" dirty="0">
                <a:solidFill>
                  <a:schemeClr val="tx1"/>
                </a:solidFill>
                <a:latin typeface="Arial" panose="020B0604020202020204" pitchFamily="34" charset="0"/>
                <a:cs typeface="Arial" panose="020B0604020202020204" pitchFamily="34" charset="0"/>
              </a:rPr>
              <a:t>-</a:t>
            </a:r>
            <a:r>
              <a:rPr lang="en-US" dirty="0">
                <a:solidFill>
                  <a:schemeClr val="tx1"/>
                </a:solidFill>
                <a:latin typeface="Arial" panose="020B0604020202020204" pitchFamily="34" charset="0"/>
                <a:cs typeface="Arial" panose="020B0604020202020204" pitchFamily="34" charset="0"/>
              </a:rPr>
              <a:t>Amanitin</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9562" y="1524000"/>
            <a:ext cx="3424238"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amanitin = compound produced by the death cap mushroom </a:t>
            </a:r>
            <a:r>
              <a:rPr lang="en-US" sz="2400" i="1" dirty="0">
                <a:latin typeface="Arial" panose="020B0604020202020204" pitchFamily="34" charset="0"/>
                <a:cs typeface="Arial" panose="020B0604020202020204" pitchFamily="34" charset="0"/>
              </a:rPr>
              <a:t>Amanita phalloides</a:t>
            </a:r>
          </a:p>
          <a:p>
            <a:pPr lvl="1"/>
            <a:r>
              <a:rPr lang="en-US" sz="2400" dirty="0">
                <a:latin typeface="Arial" panose="020B0604020202020204" pitchFamily="34" charset="0"/>
                <a:cs typeface="Arial" panose="020B0604020202020204" pitchFamily="34" charset="0"/>
              </a:rPr>
              <a:t>disrupts transcription in animal cells by blocking Pol II and, at higher concentrations, Pol III</a:t>
            </a:r>
          </a:p>
          <a:p>
            <a:pPr lvl="1"/>
            <a:endParaRPr lang="en-US" dirty="0"/>
          </a:p>
          <a:p>
            <a:pPr marL="533400" lvl="1" indent="0">
              <a:buNone/>
            </a:pPr>
            <a:r>
              <a:rPr lang="en-US" sz="2400" dirty="0">
                <a:latin typeface="Arial" panose="020B0604020202020204" pitchFamily="34" charset="0"/>
                <a:cs typeface="Arial" panose="020B0604020202020204" pitchFamily="34" charset="0"/>
              </a:rPr>
              <a:t/>
            </a: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photo shows two Amanita phalloides mushrooms, a taller one next to a shorter one. Each has a white stalk and a relatively flat, brownish white cap.">
            <a:extLst>
              <a:ext uri="{FF2B5EF4-FFF2-40B4-BE49-F238E27FC236}">
                <a16:creationId xmlns:a16="http://schemas.microsoft.com/office/drawing/2014/main" id="{72D07C74-D08E-B44A-B7FB-AFB1296017B1}"/>
              </a:ext>
            </a:extLst>
          </p:cNvPr>
          <p:cNvPicPr>
            <a:picLocks noChangeAspect="1"/>
          </p:cNvPicPr>
          <p:nvPr/>
        </p:nvPicPr>
        <p:blipFill>
          <a:blip r:embed="rId3"/>
          <a:stretch>
            <a:fillRect/>
          </a:stretch>
        </p:blipFill>
        <p:spPr>
          <a:xfrm>
            <a:off x="3962400" y="1676400"/>
            <a:ext cx="5029461" cy="3268663"/>
          </a:xfrm>
          <a:prstGeom prst="rect">
            <a:avLst/>
          </a:prstGeom>
        </p:spPr>
      </p:pic>
    </p:spTree>
    <p:extLst>
      <p:ext uri="{BB962C8B-B14F-4D97-AF65-F5344CB8AC3E}">
        <p14:creationId xmlns:p14="http://schemas.microsoft.com/office/powerpoint/2010/main" val="34677137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3ED8F-3B36-49C8-B6A4-9C2ED19F64D3}"/>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26.2</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RNA Processing</a:t>
            </a:r>
            <a:endParaRPr lang="en-AU" dirty="0"/>
          </a:p>
        </p:txBody>
      </p:sp>
    </p:spTree>
    <p:extLst>
      <p:ext uri="{BB962C8B-B14F-4D97-AF65-F5344CB8AC3E}">
        <p14:creationId xmlns:p14="http://schemas.microsoft.com/office/powerpoint/2010/main" val="42203306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F9A594-30E0-48F7-BD46-325E46D292E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RNA Processing</a:t>
            </a:r>
            <a:endParaRPr lang="en-AU" dirty="0"/>
          </a:p>
        </p:txBody>
      </p:sp>
      <p:sp>
        <p:nvSpPr>
          <p:cNvPr id="5" name="Google Shape;390;g847cf01710_0_68">
            <a:extLst>
              <a:ext uri="{FF2B5EF4-FFF2-40B4-BE49-F238E27FC236}">
                <a16:creationId xmlns:a16="http://schemas.microsoft.com/office/drawing/2014/main" id="{95657507-46BF-CB48-9BB6-942D31B4E521}"/>
              </a:ext>
            </a:extLst>
          </p:cNvPr>
          <p:cNvSpPr txBox="1">
            <a:spLocks noChangeArrowheads="1"/>
          </p:cNvSpPr>
          <p:nvPr/>
        </p:nvSpPr>
        <p:spPr bwMode="auto">
          <a:xfrm>
            <a:off x="221919" y="1371600"/>
            <a:ext cx="8700162"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virtually all eukaryotic RNAs and many bacterial RNAs undergo processing</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processing includes: </a:t>
            </a:r>
          </a:p>
          <a:p>
            <a:pPr lvl="1"/>
            <a:r>
              <a:rPr lang="en-US" sz="2400" dirty="0">
                <a:latin typeface="Arial" panose="020B0604020202020204" pitchFamily="34" charset="0"/>
                <a:cs typeface="Arial" panose="020B0604020202020204" pitchFamily="34" charset="0"/>
              </a:rPr>
              <a:t>addition and deletion of nucleotide sequences </a:t>
            </a:r>
          </a:p>
          <a:p>
            <a:pPr lvl="1"/>
            <a:r>
              <a:rPr lang="en-US" sz="2400" dirty="0">
                <a:latin typeface="Arial" panose="020B0604020202020204" pitchFamily="34" charset="0"/>
                <a:cs typeface="Arial" panose="020B0604020202020204" pitchFamily="34" charset="0"/>
              </a:rPr>
              <a:t>chemical modification of RNA nucleotides</a:t>
            </a:r>
          </a:p>
          <a:p>
            <a:pPr lvl="1"/>
            <a:r>
              <a:rPr lang="en-US" sz="2400" dirty="0">
                <a:latin typeface="Arial" panose="020B0604020202020204" pitchFamily="34" charset="0"/>
                <a:cs typeface="Arial" panose="020B0604020202020204" pitchFamily="34" charset="0"/>
              </a:rPr>
              <a:t>degradation</a:t>
            </a:r>
          </a:p>
          <a:p>
            <a:pPr marL="533400" lvl="1" indent="0">
              <a:buNone/>
            </a:pPr>
            <a:r>
              <a:rPr lang="en-US" sz="2400" dirty="0">
                <a:latin typeface="Arial" panose="020B0604020202020204" pitchFamily="34" charset="0"/>
                <a:cs typeface="Arial" panose="020B0604020202020204" pitchFamily="34" charset="0"/>
              </a:rPr>
              <a:t> </a:t>
            </a:r>
          </a:p>
          <a:p>
            <a:r>
              <a:rPr lang="en-US" sz="2400" b="1" dirty="0">
                <a:latin typeface="Arial" panose="020B0604020202020204" pitchFamily="34" charset="0"/>
                <a:cs typeface="Arial" panose="020B0604020202020204" pitchFamily="34" charset="0"/>
              </a:rPr>
              <a:t>ribozymes </a:t>
            </a:r>
            <a:r>
              <a:rPr lang="en-US" sz="2400" dirty="0">
                <a:latin typeface="Arial" panose="020B0604020202020204" pitchFamily="34" charset="0"/>
                <a:cs typeface="Arial" panose="020B0604020202020204" pitchFamily="34" charset="0"/>
              </a:rPr>
              <a:t>= catalytic RNAs that catalyze posttranscriptional processing reactions</a:t>
            </a:r>
            <a:endParaRPr lang="en-US" sz="2400" dirty="0"/>
          </a:p>
        </p:txBody>
      </p:sp>
    </p:spTree>
    <p:extLst>
      <p:ext uri="{BB962C8B-B14F-4D97-AF65-F5344CB8AC3E}">
        <p14:creationId xmlns:p14="http://schemas.microsoft.com/office/powerpoint/2010/main" val="5555506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D6C8A4-0EDA-4C84-A67D-0D714C348C7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RNA Splicing</a:t>
            </a:r>
            <a:endParaRPr lang="en-AU" dirty="0"/>
          </a:p>
        </p:txBody>
      </p:sp>
      <p:sp>
        <p:nvSpPr>
          <p:cNvPr id="5" name="Google Shape;390;g847cf01710_0_68">
            <a:extLst>
              <a:ext uri="{FF2B5EF4-FFF2-40B4-BE49-F238E27FC236}">
                <a16:creationId xmlns:a16="http://schemas.microsoft.com/office/drawing/2014/main" id="{95657507-46BF-CB48-9BB6-942D31B4E521}"/>
              </a:ext>
            </a:extLst>
          </p:cNvPr>
          <p:cNvSpPr txBox="1">
            <a:spLocks noChangeArrowheads="1"/>
          </p:cNvSpPr>
          <p:nvPr/>
        </p:nvSpPr>
        <p:spPr bwMode="auto">
          <a:xfrm>
            <a:off x="221919" y="1371600"/>
            <a:ext cx="8700162"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primary </a:t>
            </a:r>
            <a:r>
              <a:rPr lang="en-US" sz="2400" dirty="0">
                <a:latin typeface="Arial" panose="020B0604020202020204" pitchFamily="34" charset="0"/>
                <a:cs typeface="Arial" panose="020B0604020202020204" pitchFamily="34" charset="0"/>
              </a:rPr>
              <a:t>or </a:t>
            </a:r>
            <a:r>
              <a:rPr lang="en-US" sz="2400" b="1" dirty="0">
                <a:latin typeface="Arial" panose="020B0604020202020204" pitchFamily="34" charset="0"/>
                <a:cs typeface="Arial" panose="020B0604020202020204" pitchFamily="34" charset="0"/>
              </a:rPr>
              <a:t>precursor transcript </a:t>
            </a:r>
            <a:r>
              <a:rPr lang="en-US" sz="2400" dirty="0">
                <a:latin typeface="Arial" panose="020B0604020202020204" pitchFamily="34" charset="0"/>
                <a:cs typeface="Arial" panose="020B0604020202020204" pitchFamily="34" charset="0"/>
              </a:rPr>
              <a:t>= a newly synthesized RNA molecule </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introns</a:t>
            </a:r>
            <a:r>
              <a:rPr lang="en-US" sz="2400" dirty="0">
                <a:latin typeface="Arial" panose="020B0604020202020204" pitchFamily="34" charset="0"/>
                <a:cs typeface="Arial" panose="020B0604020202020204" pitchFamily="34" charset="0"/>
              </a:rPr>
              <a:t> = noncoding tracts that break up the coding region of the mRNA transcript </a:t>
            </a:r>
          </a:p>
          <a:p>
            <a:pPr lvl="1"/>
            <a:r>
              <a:rPr lang="en-US" sz="2400" dirty="0">
                <a:latin typeface="Arial" panose="020B0604020202020204" pitchFamily="34" charset="0"/>
                <a:cs typeface="Arial" panose="020B0604020202020204" pitchFamily="34" charset="0"/>
              </a:rPr>
              <a:t>human genes average eight introns per gene</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exons</a:t>
            </a:r>
            <a:r>
              <a:rPr lang="en-US" sz="2400" dirty="0">
                <a:latin typeface="Arial" panose="020B0604020202020204" pitchFamily="34" charset="0"/>
                <a:cs typeface="Arial" panose="020B0604020202020204" pitchFamily="34" charset="0"/>
              </a:rPr>
              <a:t> = coding segments of the mRNA transcript</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RNA splicing </a:t>
            </a:r>
            <a:r>
              <a:rPr lang="en-US" sz="2400" dirty="0">
                <a:latin typeface="Arial" panose="020B0604020202020204" pitchFamily="34" charset="0"/>
                <a:cs typeface="Arial" panose="020B0604020202020204" pitchFamily="34" charset="0"/>
              </a:rPr>
              <a:t>= the process by which introns are removed from pre-mRNA and exons are spliced together to form a continuous sequence that specifies a functional polypeptide </a:t>
            </a:r>
          </a:p>
          <a:p>
            <a:endParaRPr lang="en-US" dirty="0"/>
          </a:p>
          <a:p>
            <a:pPr marL="50800" indent="0">
              <a:buNone/>
            </a:pPr>
            <a:endParaRPr lang="en-US" sz="2400" dirty="0"/>
          </a:p>
        </p:txBody>
      </p:sp>
    </p:spTree>
    <p:extLst>
      <p:ext uri="{BB962C8B-B14F-4D97-AF65-F5344CB8AC3E}">
        <p14:creationId xmlns:p14="http://schemas.microsoft.com/office/powerpoint/2010/main" val="7668280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3CECC2-3619-4279-AF69-F5987E2D7FA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Eukaryotic mRNAs Are Modified At Each End</a:t>
            </a:r>
            <a:endParaRPr lang="en-AU" dirty="0"/>
          </a:p>
        </p:txBody>
      </p:sp>
      <p:sp>
        <p:nvSpPr>
          <p:cNvPr id="5" name="Google Shape;390;g847cf01710_0_68">
            <a:extLst>
              <a:ext uri="{FF2B5EF4-FFF2-40B4-BE49-F238E27FC236}">
                <a16:creationId xmlns:a16="http://schemas.microsoft.com/office/drawing/2014/main" id="{95657507-46BF-CB48-9BB6-942D31B4E521}"/>
              </a:ext>
            </a:extLst>
          </p:cNvPr>
          <p:cNvSpPr txBox="1">
            <a:spLocks noChangeArrowheads="1"/>
          </p:cNvSpPr>
          <p:nvPr/>
        </p:nvSpPr>
        <p:spPr bwMode="auto">
          <a:xfrm>
            <a:off x="221919" y="1600200"/>
            <a:ext cx="870016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at the 5′ end, a 5′ cap (a modified nucleotide structure) is added</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at the 3′ end, cleavage occurs and 80 to 250 A residues are added to create a poly(A) “tail” </a:t>
            </a:r>
          </a:p>
          <a:p>
            <a:endParaRPr lang="en-US" dirty="0"/>
          </a:p>
          <a:p>
            <a:pPr marL="50800" indent="0">
              <a:buNone/>
            </a:pPr>
            <a:endParaRPr lang="en-US" sz="2400" dirty="0"/>
          </a:p>
        </p:txBody>
      </p:sp>
    </p:spTree>
    <p:extLst>
      <p:ext uri="{BB962C8B-B14F-4D97-AF65-F5344CB8AC3E}">
        <p14:creationId xmlns:p14="http://schemas.microsoft.com/office/powerpoint/2010/main" val="36159055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E6DD63-884E-4BC2-A78B-5DD78F87B57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Processing of the Primary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Transcript during mRNA Maturation</a:t>
            </a:r>
            <a:endParaRPr lang="en-AU" dirty="0"/>
          </a:p>
        </p:txBody>
      </p:sp>
      <p:sp>
        <p:nvSpPr>
          <p:cNvPr id="5" name="Google Shape;390;g847cf01710_0_68">
            <a:extLst>
              <a:ext uri="{FF2B5EF4-FFF2-40B4-BE49-F238E27FC236}">
                <a16:creationId xmlns:a16="http://schemas.microsoft.com/office/drawing/2014/main" id="{95657507-46BF-CB48-9BB6-942D31B4E521}"/>
              </a:ext>
            </a:extLst>
          </p:cNvPr>
          <p:cNvSpPr txBox="1">
            <a:spLocks noChangeArrowheads="1"/>
          </p:cNvSpPr>
          <p:nvPr/>
        </p:nvSpPr>
        <p:spPr bwMode="auto">
          <a:xfrm>
            <a:off x="221919" y="1600200"/>
            <a:ext cx="2902281"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protein complexes that carry out mRNA-processing reactions are organized in association with each other and with the phosphorylated CTD of Pol II</a:t>
            </a:r>
          </a:p>
          <a:p>
            <a:endParaRPr lang="en-US" dirty="0"/>
          </a:p>
          <a:p>
            <a:pPr marL="50800" indent="0">
              <a:buNone/>
            </a:pPr>
            <a:endParaRPr lang="en-US" sz="2400" dirty="0"/>
          </a:p>
        </p:txBody>
      </p:sp>
      <p:pic>
        <p:nvPicPr>
          <p:cNvPr id="4" name="Picture 3" descr="Part a shows a horizontal double-stranded blue piece of D N A that runs from left to right across the figure. Under the heading transcription and 5 prime capping, an R N A polymerase Roman numeral 2 is shown at the left with the D N A running through it and forming a transcription bubble in the open area in its center. A green R N A extends from this bubble out to the upper left to end at a red 5 prime cap. The narrow C T D tail extending to the upper left of the polymerase alongside the R N A has three red circles labeled P on each side. An arrow labeled transcription of pre-m R N A points to the right. This yields a similar figure labeled primary transcript in which the green R N A is longer and has a green bend before another green horizontal piece that ends in a short red cap at the 5 prime end. The green region is labeled exon and the yellow region is labeled intron. An arrow points right beneath text reading, splicing, cleavage, and polyadenylation. This yields a similar structure in which the green R N A has broken so that the yellow piece representing an intron is now a circle with a small yellow protrusion and a horizontal mature m R N A is visible above as a green horizontal line with a short red cap on the 5 prime end and a right side that ends at A A A (A) subscript italicized n end italics end subscript 3 prime. An arrow labeled termination points diagonally upward to show R N A polymerase Roman numeral 2 above and separate from the double stranded D N A below. Part b is a micrograph with a long vertical strand of D N A running up its center from its 3 prime end at the bottom to its 5 prime end at the top. It has round structures along it labeled R N A polymerase Roman numeral 2. Strands extend out from this D N A to the left and the right. Some long strands are labeled nascent transcripts. A shorter strand is labeled spliced transcript. A loop below is labeled intron loop.">
            <a:extLst>
              <a:ext uri="{FF2B5EF4-FFF2-40B4-BE49-F238E27FC236}">
                <a16:creationId xmlns:a16="http://schemas.microsoft.com/office/drawing/2014/main" id="{E8F8B8BD-B69A-EE40-96BB-F1F1CFA62A1E}"/>
              </a:ext>
            </a:extLst>
          </p:cNvPr>
          <p:cNvPicPr>
            <a:picLocks noChangeAspect="1"/>
          </p:cNvPicPr>
          <p:nvPr/>
        </p:nvPicPr>
        <p:blipFill>
          <a:blip r:embed="rId3"/>
          <a:stretch>
            <a:fillRect/>
          </a:stretch>
        </p:blipFill>
        <p:spPr>
          <a:xfrm>
            <a:off x="3084559" y="1752601"/>
            <a:ext cx="5837521" cy="4419600"/>
          </a:xfrm>
          <a:prstGeom prst="rect">
            <a:avLst/>
          </a:prstGeom>
        </p:spPr>
      </p:pic>
    </p:spTree>
    <p:extLst>
      <p:ext uri="{BB962C8B-B14F-4D97-AF65-F5344CB8AC3E}">
        <p14:creationId xmlns:p14="http://schemas.microsoft.com/office/powerpoint/2010/main" val="29347587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80092" y="1263302"/>
            <a:ext cx="8583816"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messenger RNAs (mRNAs)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encode the amino acid sequences of polypeptides</a:t>
            </a:r>
          </a:p>
          <a:p>
            <a:pPr marL="50800" indent="0">
              <a:buNone/>
            </a:pPr>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transfer RNAs (tRNAs) </a:t>
            </a:r>
            <a:r>
              <a:rPr lang="en-US" sz="2400" dirty="0">
                <a:latin typeface="Arial" panose="020B0604020202020204" pitchFamily="34" charset="0"/>
                <a:cs typeface="Arial" panose="020B0604020202020204" pitchFamily="34" charset="0"/>
              </a:rPr>
              <a:t>= read the mRNA and transfer the appropriate amino acid to a growing polypeptide chain during protein synthesis </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ribosomal RNAs (rRNAs) </a:t>
            </a:r>
            <a:r>
              <a:rPr lang="en-US" sz="2400" dirty="0">
                <a:latin typeface="Arial" panose="020B0604020202020204" pitchFamily="34" charset="0"/>
                <a:cs typeface="Arial" panose="020B0604020202020204" pitchFamily="34" charset="0"/>
              </a:rPr>
              <a:t>= constituents of ribosomes, the cellular machines that synthesize proteins</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noncoding RNAs (ncRNAs) </a:t>
            </a:r>
            <a:r>
              <a:rPr lang="en-US" sz="2400" dirty="0">
                <a:latin typeface="Arial" panose="020B0604020202020204" pitchFamily="34" charset="0"/>
                <a:cs typeface="Arial" panose="020B0604020202020204" pitchFamily="34" charset="0"/>
              </a:rPr>
              <a:t>= have a variety of catalytic, structural, and regulatory functions</a:t>
            </a:r>
          </a:p>
          <a:p>
            <a:pPr lvl="1"/>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2" name="Title 1">
            <a:extLst>
              <a:ext uri="{FF2B5EF4-FFF2-40B4-BE49-F238E27FC236}">
                <a16:creationId xmlns:a16="http://schemas.microsoft.com/office/drawing/2014/main" id="{120A8DAD-247B-42FF-8DBF-CE1CCBB508A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Major Types of RNA Molecules</a:t>
            </a:r>
            <a:endParaRPr lang="en-AU" dirty="0"/>
          </a:p>
        </p:txBody>
      </p:sp>
    </p:spTree>
    <p:extLst>
      <p:ext uri="{BB962C8B-B14F-4D97-AF65-F5344CB8AC3E}">
        <p14:creationId xmlns:p14="http://schemas.microsoft.com/office/powerpoint/2010/main" val="9653665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84A66-72C0-415F-8C23-89F194700775}"/>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Eukaryotic mRNAs Are Capped at the 5′ End</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9562" y="1524000"/>
            <a:ext cx="852963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5</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cap </a:t>
            </a:r>
            <a:r>
              <a:rPr lang="en-US" sz="2400" dirty="0">
                <a:latin typeface="Arial" panose="020B0604020202020204" pitchFamily="34" charset="0"/>
                <a:cs typeface="Arial" panose="020B0604020202020204" pitchFamily="34" charset="0"/>
              </a:rPr>
              <a:t>= a residue of 7-methylguanosine linked to the      5′-terminal residue of the mRNA through an unusual    5′,5′-triphosphate linkage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functions:</a:t>
            </a:r>
          </a:p>
          <a:p>
            <a:pPr lvl="1"/>
            <a:r>
              <a:rPr lang="en-US" sz="2400" dirty="0">
                <a:latin typeface="Arial" panose="020B0604020202020204" pitchFamily="34" charset="0"/>
                <a:cs typeface="Arial" panose="020B0604020202020204" pitchFamily="34" charset="0"/>
              </a:rPr>
              <a:t>helps protect mRNA from ribonucleases</a:t>
            </a:r>
          </a:p>
          <a:p>
            <a:pPr lvl="1"/>
            <a:r>
              <a:rPr lang="en-US" sz="2400" dirty="0">
                <a:latin typeface="Arial" panose="020B0604020202020204" pitchFamily="34" charset="0"/>
                <a:cs typeface="Arial" panose="020B0604020202020204" pitchFamily="34" charset="0"/>
              </a:rPr>
              <a:t>binds to specific cap-binding complexes of proteins </a:t>
            </a:r>
          </a:p>
          <a:p>
            <a:pPr lvl="1"/>
            <a:r>
              <a:rPr lang="en-US" sz="2400" dirty="0">
                <a:latin typeface="Arial" panose="020B0604020202020204" pitchFamily="34" charset="0"/>
                <a:cs typeface="Arial" panose="020B0604020202020204" pitchFamily="34" charset="0"/>
              </a:rPr>
              <a:t>participates in binding of the mRNA to the ribosome</a:t>
            </a:r>
          </a:p>
          <a:p>
            <a:pPr marL="50800" indent="0">
              <a:buNone/>
            </a:pPr>
            <a:endParaRPr lang="en-US" sz="2400" dirty="0">
              <a:latin typeface="Arial" panose="020B0604020202020204" pitchFamily="34" charset="0"/>
              <a:cs typeface="Arial" panose="020B0604020202020204" pitchFamily="34" charset="0"/>
            </a:endParaRPr>
          </a:p>
          <a:p>
            <a:pPr lvl="1"/>
            <a:endParaRPr lang="en-US" dirty="0"/>
          </a:p>
          <a:p>
            <a:pPr marL="533400" lvl="1" indent="0">
              <a:buNone/>
            </a:pPr>
            <a:r>
              <a:rPr lang="en-US" sz="2400" dirty="0">
                <a:latin typeface="Arial" panose="020B0604020202020204" pitchFamily="34" charset="0"/>
                <a:cs typeface="Arial" panose="020B0604020202020204" pitchFamily="34" charset="0"/>
              </a:rPr>
              <a:t/>
            </a: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925411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0DA3FC-6B2B-41CC-A93E-74D61713AFD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Formation of the 5′ Cap</a:t>
            </a:r>
            <a:endParaRPr lang="en-AU" dirty="0"/>
          </a:p>
        </p:txBody>
      </p:sp>
      <p:sp>
        <p:nvSpPr>
          <p:cNvPr id="5" name="Google Shape;390;g847cf01710_0_68">
            <a:extLst>
              <a:ext uri="{FF2B5EF4-FFF2-40B4-BE49-F238E27FC236}">
                <a16:creationId xmlns:a16="http://schemas.microsoft.com/office/drawing/2014/main" id="{95657507-46BF-CB48-9BB6-942D31B4E521}"/>
              </a:ext>
            </a:extLst>
          </p:cNvPr>
          <p:cNvSpPr txBox="1">
            <a:spLocks noChangeArrowheads="1"/>
          </p:cNvSpPr>
          <p:nvPr/>
        </p:nvSpPr>
        <p:spPr bwMode="auto">
          <a:xfrm>
            <a:off x="221919" y="1600200"/>
            <a:ext cx="870016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formed by condensation of a molecule of GTP with the triphosphate at the 5′ end of the transcript</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methylation occurs at the N-7 guanine and often the 2′-OH groups of the two nucleotides adjacent to the cap</a:t>
            </a:r>
          </a:p>
          <a:p>
            <a:pPr lvl="1"/>
            <a:r>
              <a:rPr lang="en-US" sz="2400" dirty="0">
                <a:latin typeface="Arial" panose="020B0604020202020204" pitchFamily="34" charset="0"/>
                <a:cs typeface="Arial" panose="020B0604020202020204" pitchFamily="34" charset="0"/>
              </a:rPr>
              <a:t>methyl groups are derived from </a:t>
            </a:r>
            <a:r>
              <a:rPr lang="en-US" sz="2400" i="1" dirty="0">
                <a:latin typeface="Arial" panose="020B0604020202020204" pitchFamily="34" charset="0"/>
                <a:cs typeface="Arial" panose="020B0604020202020204" pitchFamily="34" charset="0"/>
              </a:rPr>
              <a:t>S</a:t>
            </a:r>
            <a:r>
              <a:rPr lang="en-US" sz="2400" dirty="0">
                <a:latin typeface="Arial" panose="020B0604020202020204" pitchFamily="34" charset="0"/>
                <a:cs typeface="Arial" panose="020B0604020202020204" pitchFamily="34" charset="0"/>
              </a:rPr>
              <a:t>-adenosylmethionine</a:t>
            </a:r>
            <a:endParaRPr lang="en-US" sz="2400" dirty="0"/>
          </a:p>
        </p:txBody>
      </p:sp>
    </p:spTree>
    <p:extLst>
      <p:ext uri="{BB962C8B-B14F-4D97-AF65-F5344CB8AC3E}">
        <p14:creationId xmlns:p14="http://schemas.microsoft.com/office/powerpoint/2010/main" val="21189858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72373C-4B94-495F-AD99-86566C8EC7C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5′ Cap of mRNA</a:t>
            </a:r>
            <a:endParaRPr lang="en-AU" dirty="0"/>
          </a:p>
        </p:txBody>
      </p:sp>
      <p:pic>
        <p:nvPicPr>
          <p:cNvPr id="4" name="Picture 3" descr="Part a shows a vertical molecule that ends with a piece highlighted in light green. The molecule begins at the 3 prime end with a wavy line connecting it to O above bonded to P bonded to O minus to the left, double bonded to O to the right, and bonded to O above bonded to the 3 prime C of a sugar. The sugar has O at the top vertex; C 1 prime bonded to a box labeled base above and to H below; C 2 prime bonded to H above and to O C H 3 below with C H 3 highlighted in red and labeled sometimes methylated; C 3 prime bonded to H above and to O below further bonded to the phosphate leading to the 3 prime end; C 4 prime bonded to H below and to C 5 prime above bonded to 2 H and to O bonded to a similar phosphate bonded to a similar sugar with its C 5 prime above bonded to O bonded to O bonded to O minus to the left, double bonded to O to the right, and bonded to O above further bonded to P above bonded to O minus to the left, double bonded to O to the right, and bonded to O above further bonded to P above bonded to O minus to the left, double bonded to O to the right, and bonded to O above further bonded to C 5 prime in the green highlighted region. This vertical chain of three phosphates is labeled, 5 prime, 5 prime-triphosphate linkage. The rest of the molecule is highlighted in two light green boxes. The C 5 prime bonded to the vertical chain of three phosphates is also bonded to 2 H and to C 4 prime below of a sugar ring with O at its top vertex in the bottom light green box. C 4 prime is also bonded to H below; C 3 prime and C 2 prime are each bonded to H above and O H below; and C 1 prime is bonded to H below and to N substituted for C at the lower right vertex of a five-membered ring of a purine base above in a second green highlighted region. This purine base has a five-membered ring that shares a double bond at its left side with a six-membered ring to the left. The five-membered ring of the base has N substituted for C at position 9 at the lower right vertex and bonded to C 1 prime of the ring below; N plus substituted for C at the upper right vertex at position 7 and further bonded to C H 3; a double bond at the upper right side between C 7 and C 8; and a double bond at the left side between C 4 and C 5 shared with the six-membered ring to the left. The six-membered ring has N substituted for C at position 1 at the upper left vertex and bonded to H; C 2 at the lower left vertex bonded to N H 2; a double bond between C 2 and C 3; N substituted for C at position 3 at the bottom vertex; and C 6 at the top vertex double bonded to O. The two light green boxes are labeled 7-methylguanosine. Part b begins at the top with a yellow highlighted vertical rectangle with gamma on top and p below next to beta above p next to alpha above p next to N p followed by a green horizontal strand of R N A. Text above reads, 5 prime end of R N A with triphosphate group. An arrow labeled blue highlighted phosphohydrolase points down accompanied by a branched arrow showing the loss of a yellow box labeled P subscript i end subscript. This yields p p N p followed by a green strand of R N A. An arrow labeled blue highlighted guanylyltransferase points downward accompanied by a curved arrow showing the addition of a green box with G, then alpha above b, next to a blue box with beta above p, then gamma above p, next to G T P outside of the boxes. The same curved arrow branches away to show the loss of a blue box labeled P P subscript i end subscript. This yields a green box containing G p bonded to nonhighlighted p p N p next to a green strand of R N A. An arrow labeled blue highlighted guanine-7 methyltransferase points downward accompanied by a curved arrow showing the addition of a light red box labeled a d o M e t and the loss of a d o H c y. This yields a red box labeled m superscript 7 end superscript next to a green box labeled G p next to nonhighlighted p p N p next to a green strand of R N A. An arrow points downward accompanied by blue text reading, 2 prime-italicized O end italics-methyltransferase. A curved arrow shows the addition of a light red box labeled a d o M e t and loss of a d o H c y. This yields a red box labeled m superscript 7 end superscript next to a green box labeled G p next to nonhighlighted p p next to a light red box labeled N next to nonhighlighted N p next to a green strand of R N A. Text below reads, 5 prime end of R N A with cap. Part c shows a contour surface structure of an irregular purple oval labeled guanylyltransferase subunit of cap-synthesizing component. At the bottom center, a yellow structure consists of two vertical pieces joined by a horizontal top with a wireframe model visible inside that contains yellow, blue, and red pieces. This yellow piece is labeled C T D peptide.">
            <a:extLst>
              <a:ext uri="{FF2B5EF4-FFF2-40B4-BE49-F238E27FC236}">
                <a16:creationId xmlns:a16="http://schemas.microsoft.com/office/drawing/2014/main" id="{3E16C9E2-D1EC-354D-99BF-9C35C62FE9C4}"/>
              </a:ext>
            </a:extLst>
          </p:cNvPr>
          <p:cNvPicPr>
            <a:picLocks noChangeAspect="1"/>
          </p:cNvPicPr>
          <p:nvPr/>
        </p:nvPicPr>
        <p:blipFill>
          <a:blip r:embed="rId3"/>
          <a:stretch>
            <a:fillRect/>
          </a:stretch>
        </p:blipFill>
        <p:spPr>
          <a:xfrm>
            <a:off x="956429" y="1341120"/>
            <a:ext cx="7231141" cy="5248577"/>
          </a:xfrm>
          <a:prstGeom prst="rect">
            <a:avLst/>
          </a:prstGeom>
        </p:spPr>
      </p:pic>
    </p:spTree>
    <p:extLst>
      <p:ext uri="{BB962C8B-B14F-4D97-AF65-F5344CB8AC3E}">
        <p14:creationId xmlns:p14="http://schemas.microsoft.com/office/powerpoint/2010/main" val="26910357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4DD26-179D-469B-8934-667FE36A1A68}"/>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Both Introns and Exons Are Transcribed from DNA into RNA</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7181" y="1508125"/>
            <a:ext cx="852963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most genes in vertebrates contain introns</a:t>
            </a:r>
          </a:p>
          <a:p>
            <a:pPr lvl="1"/>
            <a:r>
              <a:rPr lang="en-US" sz="2400" dirty="0">
                <a:latin typeface="Arial" panose="020B0604020202020204" pitchFamily="34" charset="0"/>
                <a:cs typeface="Arial" panose="020B0604020202020204" pitchFamily="34" charset="0"/>
              </a:rPr>
              <a:t>exceptions include genes that encode histones</a:t>
            </a:r>
          </a:p>
          <a:p>
            <a:pPr lvl="1"/>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some yeast and a few bacterial and archaeal genes contain introns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 eukaryotic mRNAs: </a:t>
            </a:r>
          </a:p>
          <a:p>
            <a:pPr lvl="1"/>
            <a:r>
              <a:rPr lang="en-US" sz="2400" dirty="0">
                <a:latin typeface="Arial" panose="020B0604020202020204" pitchFamily="34" charset="0"/>
                <a:cs typeface="Arial" panose="020B0604020202020204" pitchFamily="34" charset="0"/>
              </a:rPr>
              <a:t>exons are &lt;1,000 bp long</a:t>
            </a:r>
          </a:p>
          <a:p>
            <a:pPr lvl="1"/>
            <a:r>
              <a:rPr lang="en-US" sz="2400" dirty="0">
                <a:latin typeface="Arial" panose="020B0604020202020204" pitchFamily="34" charset="0"/>
                <a:cs typeface="Arial" panose="020B0604020202020204" pitchFamily="34" charset="0"/>
              </a:rPr>
              <a:t>introns are 50-700,000 bp long (median = 1,800)</a:t>
            </a:r>
          </a:p>
          <a:p>
            <a:endParaRPr lang="en-US" sz="24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the human genome has 200,000+ introns spread across ~20,000 genes</a:t>
            </a:r>
          </a:p>
          <a:p>
            <a:pPr lvl="1"/>
            <a:endParaRPr lang="en-US" dirty="0"/>
          </a:p>
          <a:p>
            <a:pPr marL="533400" lvl="1" indent="0">
              <a:buNone/>
            </a:pPr>
            <a:r>
              <a:rPr lang="en-US" sz="2400" dirty="0">
                <a:latin typeface="Arial" panose="020B0604020202020204" pitchFamily="34" charset="0"/>
                <a:cs typeface="Arial" panose="020B0604020202020204" pitchFamily="34" charset="0"/>
              </a:rPr>
              <a:t/>
            </a: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478429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4BE06-9717-43D8-A90C-CC1F920484EB}"/>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RNA Catalyzes the Splicing </a:t>
            </a:r>
            <a:br>
              <a:rPr lang="en-US" dirty="0">
                <a:solidFill>
                  <a:srgbClr val="4E4CB4"/>
                </a:solidFill>
                <a:latin typeface="Arial" panose="020B0604020202020204" pitchFamily="34" charset="0"/>
                <a:cs typeface="Arial" panose="020B0604020202020204" pitchFamily="34" charset="0"/>
              </a:rPr>
            </a:br>
            <a:r>
              <a:rPr lang="en-US" dirty="0">
                <a:solidFill>
                  <a:srgbClr val="4E4CB4"/>
                </a:solidFill>
                <a:latin typeface="Arial" panose="020B0604020202020204" pitchFamily="34" charset="0"/>
                <a:cs typeface="Arial" panose="020B0604020202020204" pitchFamily="34" charset="0"/>
              </a:rPr>
              <a:t>of Introns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67888" y="1524001"/>
            <a:ext cx="860822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four classes of introns:</a:t>
            </a:r>
            <a:endParaRPr lang="en-US" altLang="en-US" sz="2000"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group I and II are self-splicing</a:t>
            </a:r>
          </a:p>
          <a:p>
            <a:pPr lvl="1"/>
            <a:r>
              <a:rPr lang="en-US" sz="2400" dirty="0">
                <a:latin typeface="Arial" panose="020B0604020202020204" pitchFamily="34" charset="0"/>
                <a:cs typeface="Arial" panose="020B0604020202020204" pitchFamily="34" charset="0"/>
              </a:rPr>
              <a:t>spliceosome introns are removed by a large RNP called the spliceosome</a:t>
            </a:r>
          </a:p>
          <a:p>
            <a:pPr lvl="1"/>
            <a:r>
              <a:rPr lang="en-US" sz="2400" dirty="0">
                <a:latin typeface="Arial" panose="020B0604020202020204" pitchFamily="34" charset="0"/>
                <a:cs typeface="Arial" panose="020B0604020202020204" pitchFamily="34" charset="0"/>
              </a:rPr>
              <a:t>protein-catalyzed introns are removed by enzymes</a:t>
            </a:r>
          </a:p>
          <a:p>
            <a:pPr marL="533400" lvl="1" indent="0">
              <a:buNone/>
            </a:pPr>
            <a:r>
              <a:rPr lang="en-US" sz="2400" dirty="0">
                <a:latin typeface="Arial" panose="020B0604020202020204" pitchFamily="34" charset="0"/>
                <a:cs typeface="Arial" panose="020B0604020202020204" pitchFamily="34" charset="0"/>
              </a:rPr>
              <a:t/>
            </a: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3" name="TextBox 2">
            <a:extLst>
              <a:ext uri="{FF2B5EF4-FFF2-40B4-BE49-F238E27FC236}">
                <a16:creationId xmlns:a16="http://schemas.microsoft.com/office/drawing/2014/main" id="{BA9F5185-989C-4522-89F4-37CAC6D3F5A1}"/>
              </a:ext>
            </a:extLst>
          </p:cNvPr>
          <p:cNvSpPr txBox="1"/>
          <p:nvPr/>
        </p:nvSpPr>
        <p:spPr>
          <a:xfrm>
            <a:off x="267888" y="3809999"/>
            <a:ext cx="8661282" cy="369332"/>
          </a:xfrm>
          <a:prstGeom prst="rect">
            <a:avLst/>
          </a:prstGeom>
          <a:solidFill>
            <a:srgbClr val="005F6A"/>
          </a:solidFill>
          <a:ln>
            <a:solidFill>
              <a:schemeClr val="tx1"/>
            </a:solidFill>
          </a:ln>
        </p:spPr>
        <p:txBody>
          <a:bodyPr wrap="square" rtlCol="0">
            <a:spAutoFit/>
          </a:bodyPr>
          <a:lstStyle/>
          <a:p>
            <a:r>
              <a:rPr lang="en-US" sz="1800" b="1" dirty="0">
                <a:solidFill>
                  <a:schemeClr val="bg1"/>
                </a:solidFill>
              </a:rPr>
              <a:t>Table 26-3 Mechanisms of RNA Splicing</a:t>
            </a:r>
          </a:p>
        </p:txBody>
      </p:sp>
      <p:graphicFrame>
        <p:nvGraphicFramePr>
          <p:cNvPr id="5" name="Table Placeholder 5">
            <a:extLst>
              <a:ext uri="{FF2B5EF4-FFF2-40B4-BE49-F238E27FC236}">
                <a16:creationId xmlns:a16="http://schemas.microsoft.com/office/drawing/2014/main" id="{20241E64-8FD4-42A0-B102-C902CA626A2F}"/>
              </a:ext>
            </a:extLst>
          </p:cNvPr>
          <p:cNvGraphicFramePr>
            <a:graphicFrameLocks/>
          </p:cNvGraphicFramePr>
          <p:nvPr>
            <p:extLst>
              <p:ext uri="{D42A27DB-BD31-4B8C-83A1-F6EECF244321}">
                <p14:modId xmlns:p14="http://schemas.microsoft.com/office/powerpoint/2010/main" val="3131755440"/>
              </p:ext>
            </p:extLst>
          </p:nvPr>
        </p:nvGraphicFramePr>
        <p:xfrm>
          <a:off x="267888" y="4191000"/>
          <a:ext cx="8661283" cy="2575025"/>
        </p:xfrm>
        <a:graphic>
          <a:graphicData uri="http://schemas.openxmlformats.org/drawingml/2006/table">
            <a:tbl>
              <a:tblPr firstRow="1" firstCol="1" bandRow="1">
                <a:tableStyleId>{5940675A-B579-460E-94D1-54222C63F5DA}</a:tableStyleId>
              </a:tblPr>
              <a:tblGrid>
                <a:gridCol w="1676400">
                  <a:extLst>
                    <a:ext uri="{9D8B030D-6E8A-4147-A177-3AD203B41FA5}">
                      <a16:colId xmlns:a16="http://schemas.microsoft.com/office/drawing/2014/main" val="2963843029"/>
                    </a:ext>
                  </a:extLst>
                </a:gridCol>
                <a:gridCol w="1981200">
                  <a:extLst>
                    <a:ext uri="{9D8B030D-6E8A-4147-A177-3AD203B41FA5}">
                      <a16:colId xmlns:a16="http://schemas.microsoft.com/office/drawing/2014/main" val="1120052016"/>
                    </a:ext>
                  </a:extLst>
                </a:gridCol>
                <a:gridCol w="2133600">
                  <a:extLst>
                    <a:ext uri="{9D8B030D-6E8A-4147-A177-3AD203B41FA5}">
                      <a16:colId xmlns:a16="http://schemas.microsoft.com/office/drawing/2014/main" val="1504425264"/>
                    </a:ext>
                  </a:extLst>
                </a:gridCol>
                <a:gridCol w="2870083">
                  <a:extLst>
                    <a:ext uri="{9D8B030D-6E8A-4147-A177-3AD203B41FA5}">
                      <a16:colId xmlns:a16="http://schemas.microsoft.com/office/drawing/2014/main" val="1403848146"/>
                    </a:ext>
                  </a:extLst>
                </a:gridCol>
              </a:tblGrid>
              <a:tr h="210520">
                <a:tc>
                  <a:txBody>
                    <a:bodyPr/>
                    <a:lstStyle/>
                    <a:p>
                      <a:pPr marL="0" marR="0">
                        <a:lnSpc>
                          <a:spcPct val="107000"/>
                        </a:lnSpc>
                        <a:spcBef>
                          <a:spcPts val="0"/>
                        </a:spcBef>
                        <a:spcAft>
                          <a:spcPts val="0"/>
                        </a:spcAft>
                      </a:pPr>
                      <a:r>
                        <a:rPr lang="en-US" sz="1200" b="1" dirty="0">
                          <a:effectLst/>
                          <a:latin typeface="Arial" panose="020B0604020202020204" pitchFamily="34" charset="0"/>
                          <a:cs typeface="Arial" panose="020B0604020202020204" pitchFamily="34" charset="0"/>
                        </a:rPr>
                        <a:t>Mechanism</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a:lnSpc>
                          <a:spcPct val="107000"/>
                        </a:lnSpc>
                        <a:spcBef>
                          <a:spcPts val="0"/>
                        </a:spcBef>
                        <a:spcAft>
                          <a:spcPts val="0"/>
                        </a:spcAft>
                      </a:pPr>
                      <a:r>
                        <a:rPr lang="en-US" sz="1200" b="1" dirty="0">
                          <a:effectLst/>
                          <a:latin typeface="Arial" panose="020B0604020202020204" pitchFamily="34" charset="0"/>
                          <a:cs typeface="Arial" panose="020B0604020202020204" pitchFamily="34" charset="0"/>
                        </a:rPr>
                        <a:t>Components</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a:lnSpc>
                          <a:spcPct val="107000"/>
                        </a:lnSpc>
                        <a:spcBef>
                          <a:spcPts val="0"/>
                        </a:spcBef>
                        <a:spcAft>
                          <a:spcPts val="0"/>
                        </a:spcAft>
                      </a:pPr>
                      <a:r>
                        <a:rPr lang="en-US" sz="1200" b="1" dirty="0">
                          <a:effectLst/>
                          <a:latin typeface="Arial" panose="020B0604020202020204" pitchFamily="34" charset="0"/>
                          <a:cs typeface="Arial" panose="020B0604020202020204" pitchFamily="34" charset="0"/>
                        </a:rPr>
                        <a:t>Features</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a:lnSpc>
                          <a:spcPct val="107000"/>
                        </a:lnSpc>
                        <a:spcBef>
                          <a:spcPts val="0"/>
                        </a:spcBef>
                        <a:spcAft>
                          <a:spcPts val="0"/>
                        </a:spcAft>
                      </a:pPr>
                      <a:r>
                        <a:rPr lang="en-US" sz="1200" b="1" dirty="0">
                          <a:effectLst/>
                          <a:latin typeface="Arial" panose="020B0604020202020204" pitchFamily="34" charset="0"/>
                          <a:cs typeface="Arial" panose="020B0604020202020204" pitchFamily="34" charset="0"/>
                        </a:rPr>
                        <a:t>Cellular locations</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extLst>
                  <a:ext uri="{0D108BD9-81ED-4DB2-BD59-A6C34878D82A}">
                    <a16:rowId xmlns:a16="http://schemas.microsoft.com/office/drawing/2014/main" val="1142186631"/>
                  </a:ext>
                </a:extLst>
              </a:tr>
              <a:tr h="577913">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Group I Intron</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Catalytic RNA</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Self-splicing using a guanine-derived cofactor</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Found in nuclear, mitochondrial, and chloroplast genes that encode mRNAs, rRNAs, or tRNAs. Can be found in bacteria.</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04014119"/>
                  </a:ext>
                </a:extLst>
              </a:tr>
              <a:tr h="609600">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Group II Intron</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Catalytic RNA; maturase and reverse transcriptase proteins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Self-splicing using a nucleophile within the intron to form a lariat</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Primarily found in mitochondrial and chloroplast genes of fungi, algae, and plants. Can be found in bacteria.</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136946181"/>
                  </a:ext>
                </a:extLst>
              </a:tr>
              <a:tr h="533400">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Spliceosome</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Catalytic snRNAs; dozens of protein splicing factors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Requires a large RNP for processing using a nucleophile within the intron to form a lariat</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Found in nuclear genes of eukaryotes. Capable of alternative splicing to create multiple products from a given transcript.</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672499988"/>
                  </a:ext>
                </a:extLst>
              </a:tr>
              <a:tr h="516990">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Protein-catalyzed</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Protein enzymes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Uses a splicing endonuclease and ligase</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Found in tRNAs and a few mRNAs.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264706679"/>
                  </a:ext>
                </a:extLst>
              </a:tr>
            </a:tbl>
          </a:graphicData>
        </a:graphic>
      </p:graphicFrame>
    </p:spTree>
    <p:extLst>
      <p:ext uri="{BB962C8B-B14F-4D97-AF65-F5344CB8AC3E}">
        <p14:creationId xmlns:p14="http://schemas.microsoft.com/office/powerpoint/2010/main" val="20538117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12677-3912-4081-9679-AAEA7AF6A435}"/>
              </a:ext>
            </a:extLst>
          </p:cNvPr>
          <p:cNvSpPr>
            <a:spLocks noGrp="1"/>
          </p:cNvSpPr>
          <p:nvPr>
            <p:ph type="title"/>
          </p:nvPr>
        </p:nvSpPr>
        <p:spPr/>
        <p:txBody>
          <a:bodyPr/>
          <a:lstStyle/>
          <a:p>
            <a:r>
              <a:rPr lang="en-US" sz="3600" dirty="0">
                <a:solidFill>
                  <a:srgbClr val="4E4CB4"/>
                </a:solidFill>
                <a:latin typeface="Arial" panose="020B0604020202020204" pitchFamily="34" charset="0"/>
                <a:cs typeface="Arial" panose="020B0604020202020204" pitchFamily="34" charset="0"/>
              </a:rPr>
              <a:t>In Eukaryotes, the Spliceosome Carries out Nuclear pre-mRNA Splicing</a:t>
            </a:r>
            <a:endParaRPr lang="en-AU" sz="3600"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7181" y="2209800"/>
            <a:ext cx="852963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spliceosome introns are the most common intron in eukaryotes</a:t>
            </a:r>
          </a:p>
          <a:p>
            <a:pPr lvl="1"/>
            <a:r>
              <a:rPr lang="en-US" sz="2400" dirty="0">
                <a:latin typeface="Arial" panose="020B0604020202020204" pitchFamily="34" charset="0"/>
                <a:cs typeface="Arial" panose="020B0604020202020204" pitchFamily="34" charset="0"/>
              </a:rPr>
              <a:t>GU at the 5′ end and AG at the 3′ end mark the sites of splicing</a:t>
            </a:r>
          </a:p>
          <a:p>
            <a:endParaRPr lang="en-US" sz="2400" b="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some splicing apparatus components are tethered to the CTD of RNA polymerase II</a:t>
            </a:r>
          </a:p>
          <a:p>
            <a:pPr lvl="1"/>
            <a:r>
              <a:rPr lang="en-US" sz="2400" dirty="0">
                <a:latin typeface="Arial" panose="020B0604020202020204" pitchFamily="34" charset="0"/>
                <a:cs typeface="Arial" panose="020B0604020202020204" pitchFamily="34" charset="0"/>
              </a:rPr>
              <a:t>indicates splicing is tightly coordinated with transcription</a:t>
            </a:r>
          </a:p>
          <a:p>
            <a:pPr lvl="1"/>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482369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B7D264-1B47-4015-B9B9-82231D2CF7E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Spliceosome and snRNAs</a:t>
            </a:r>
            <a:endParaRPr lang="en-AU" dirty="0"/>
          </a:p>
        </p:txBody>
      </p:sp>
      <p:sp>
        <p:nvSpPr>
          <p:cNvPr id="5" name="Google Shape;390;g847cf01710_0_68">
            <a:extLst>
              <a:ext uri="{FF2B5EF4-FFF2-40B4-BE49-F238E27FC236}">
                <a16:creationId xmlns:a16="http://schemas.microsoft.com/office/drawing/2014/main" id="{95657507-46BF-CB48-9BB6-942D31B4E521}"/>
              </a:ext>
            </a:extLst>
          </p:cNvPr>
          <p:cNvSpPr txBox="1">
            <a:spLocks noChangeArrowheads="1"/>
          </p:cNvSpPr>
          <p:nvPr/>
        </p:nvSpPr>
        <p:spPr bwMode="auto">
          <a:xfrm>
            <a:off x="221919" y="1600200"/>
            <a:ext cx="870016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spliceosome </a:t>
            </a:r>
            <a:r>
              <a:rPr lang="en-US" sz="2400" dirty="0">
                <a:latin typeface="Arial" panose="020B0604020202020204" pitchFamily="34" charset="0"/>
                <a:cs typeface="Arial" panose="020B0604020202020204" pitchFamily="34" charset="0"/>
              </a:rPr>
              <a:t>= a large complex made up of multiple specialized RNP complexes called </a:t>
            </a:r>
            <a:r>
              <a:rPr lang="en-US" sz="2400" i="1" dirty="0">
                <a:latin typeface="Arial" panose="020B0604020202020204" pitchFamily="34" charset="0"/>
                <a:cs typeface="Arial" panose="020B0604020202020204" pitchFamily="34" charset="0"/>
              </a:rPr>
              <a:t>s</a:t>
            </a:r>
            <a:r>
              <a:rPr lang="en-US" sz="2400" dirty="0">
                <a:latin typeface="Arial" panose="020B0604020202020204" pitchFamily="34" charset="0"/>
                <a:cs typeface="Arial" panose="020B0604020202020204" pitchFamily="34" charset="0"/>
              </a:rPr>
              <a:t>mall </a:t>
            </a:r>
            <a:r>
              <a:rPr lang="en-US" sz="2400" i="1" dirty="0">
                <a:latin typeface="Arial" panose="020B0604020202020204" pitchFamily="34" charset="0"/>
                <a:cs typeface="Arial" panose="020B0604020202020204" pitchFamily="34" charset="0"/>
              </a:rPr>
              <a:t>n</a:t>
            </a:r>
            <a:r>
              <a:rPr lang="en-US" sz="2400" dirty="0">
                <a:latin typeface="Arial" panose="020B0604020202020204" pitchFamily="34" charset="0"/>
                <a:cs typeface="Arial" panose="020B0604020202020204" pitchFamily="34" charset="0"/>
              </a:rPr>
              <a:t>uclear </a:t>
            </a:r>
            <a:r>
              <a:rPr lang="en-US" sz="2400" i="1" dirty="0">
                <a:latin typeface="Arial" panose="020B0604020202020204" pitchFamily="34" charset="0"/>
                <a:cs typeface="Arial" panose="020B0604020202020204" pitchFamily="34" charset="0"/>
              </a:rPr>
              <a:t>r</a:t>
            </a:r>
            <a:r>
              <a:rPr lang="en-US" sz="2400" dirty="0">
                <a:latin typeface="Arial" panose="020B0604020202020204" pitchFamily="34" charset="0"/>
                <a:cs typeface="Arial" panose="020B0604020202020204" pitchFamily="34" charset="0"/>
              </a:rPr>
              <a:t>ibo</a:t>
            </a:r>
            <a:r>
              <a:rPr lang="en-US" sz="2400" i="1" dirty="0">
                <a:latin typeface="Arial" panose="020B0604020202020204" pitchFamily="34" charset="0"/>
                <a:cs typeface="Arial" panose="020B0604020202020204" pitchFamily="34" charset="0"/>
              </a:rPr>
              <a:t>n</a:t>
            </a:r>
            <a:r>
              <a:rPr lang="en-US" sz="2400" dirty="0">
                <a:latin typeface="Arial" panose="020B0604020202020204" pitchFamily="34" charset="0"/>
                <a:cs typeface="Arial" panose="020B0604020202020204" pitchFamily="34" charset="0"/>
              </a:rPr>
              <a:t>ucleo</a:t>
            </a:r>
            <a:r>
              <a:rPr lang="en-US" sz="2400" i="1" dirty="0">
                <a:latin typeface="Arial" panose="020B0604020202020204" pitchFamily="34" charset="0"/>
                <a:cs typeface="Arial" panose="020B0604020202020204" pitchFamily="34" charset="0"/>
              </a:rPr>
              <a:t>p</a:t>
            </a:r>
            <a:r>
              <a:rPr lang="en-US" sz="2400" dirty="0">
                <a:latin typeface="Arial" panose="020B0604020202020204" pitchFamily="34" charset="0"/>
                <a:cs typeface="Arial" panose="020B0604020202020204" pitchFamily="34" charset="0"/>
              </a:rPr>
              <a:t>roteins (snRNPs) and dozens of other proteins</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small nuclear RNAs (snRNAs) </a:t>
            </a:r>
            <a:r>
              <a:rPr lang="en-US" sz="2400" dirty="0">
                <a:latin typeface="Arial" panose="020B0604020202020204" pitchFamily="34" charset="0"/>
                <a:cs typeface="Arial" panose="020B0604020202020204" pitchFamily="34" charset="0"/>
              </a:rPr>
              <a:t>= 100-200 nucleotide RNAs that make up snRNPs</a:t>
            </a:r>
          </a:p>
          <a:p>
            <a:pPr lvl="1"/>
            <a:r>
              <a:rPr lang="en-US" sz="2400" dirty="0">
                <a:latin typeface="Arial" panose="020B0604020202020204" pitchFamily="34" charset="0"/>
                <a:cs typeface="Arial" panose="020B0604020202020204" pitchFamily="34" charset="0"/>
              </a:rPr>
              <a:t>U1, U2, U4, U5, and U6 are abundant in the nuclei</a:t>
            </a:r>
          </a:p>
          <a:p>
            <a:endParaRPr lang="en-US" sz="2400" dirty="0"/>
          </a:p>
        </p:txBody>
      </p:sp>
    </p:spTree>
    <p:extLst>
      <p:ext uri="{BB962C8B-B14F-4D97-AF65-F5344CB8AC3E}">
        <p14:creationId xmlns:p14="http://schemas.microsoft.com/office/powerpoint/2010/main" val="41706840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3FCA3-B4AF-4ED2-B53B-0D760046F4FC}"/>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Proteins Catalyze Splicing of tRNAs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7181" y="1600200"/>
            <a:ext cx="852963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found in certain tRNAs and a few mRNAs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endonucleases cleave the phosphodiester bonds at both ends of the intron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ligases join the two exons</a:t>
            </a: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06091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DF70C-656E-40C5-9C4D-4624BFDF3453}"/>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Eukaryotic mRNAs Have a Distinctive 3′ End Structure</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7181" y="1828800"/>
            <a:ext cx="852963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poly(A) tail </a:t>
            </a:r>
            <a:r>
              <a:rPr lang="en-US" sz="2400" dirty="0">
                <a:latin typeface="Arial" panose="020B0604020202020204" pitchFamily="34" charset="0"/>
                <a:cs typeface="Arial" panose="020B0604020202020204" pitchFamily="34" charset="0"/>
              </a:rPr>
              <a:t>= a string of A residues added to the 3′ end of most eukaryotic mRNAs that undergo translation</a:t>
            </a:r>
          </a:p>
          <a:p>
            <a:pPr lvl="1"/>
            <a:r>
              <a:rPr lang="en-US" sz="2400" dirty="0">
                <a:latin typeface="Arial" panose="020B0604020202020204" pitchFamily="34" charset="0"/>
                <a:cs typeface="Arial" panose="020B0604020202020204" pitchFamily="34" charset="0"/>
              </a:rPr>
              <a:t>~30 residues in yeast and 50-100 in animals</a:t>
            </a:r>
          </a:p>
          <a:p>
            <a:pPr lvl="1"/>
            <a:r>
              <a:rPr lang="en-US" sz="2400" dirty="0">
                <a:latin typeface="Arial" panose="020B0604020202020204" pitchFamily="34" charset="0"/>
                <a:cs typeface="Arial" panose="020B0604020202020204" pitchFamily="34" charset="0"/>
              </a:rPr>
              <a:t>serves as a binding site for specific proteins</a:t>
            </a:r>
          </a:p>
          <a:p>
            <a:pPr lvl="1"/>
            <a:r>
              <a:rPr lang="en-US" sz="2400" dirty="0">
                <a:latin typeface="Arial" panose="020B0604020202020204" pitchFamily="34" charset="0"/>
                <a:cs typeface="Arial" panose="020B0604020202020204" pitchFamily="34" charset="0"/>
              </a:rPr>
              <a:t>may help protect mRNA from enzymatic destruction</a:t>
            </a:r>
          </a:p>
        </p:txBody>
      </p:sp>
    </p:spTree>
    <p:extLst>
      <p:ext uri="{BB962C8B-B14F-4D97-AF65-F5344CB8AC3E}">
        <p14:creationId xmlns:p14="http://schemas.microsoft.com/office/powerpoint/2010/main" val="42339713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7C24BF-DE1D-4826-9690-D1BE9BD1974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Addition of the Poly(A) Tail</a:t>
            </a:r>
            <a:endParaRPr lang="en-AU" dirty="0"/>
          </a:p>
        </p:txBody>
      </p:sp>
      <p:sp>
        <p:nvSpPr>
          <p:cNvPr id="7" name="Google Shape;390;g847cf01710_0_68">
            <a:extLst>
              <a:ext uri="{FF2B5EF4-FFF2-40B4-BE49-F238E27FC236}">
                <a16:creationId xmlns:a16="http://schemas.microsoft.com/office/drawing/2014/main" id="{92A8BA37-FC9D-6B46-BD12-250085046279}"/>
              </a:ext>
            </a:extLst>
          </p:cNvPr>
          <p:cNvSpPr txBox="1">
            <a:spLocks noChangeArrowheads="1"/>
          </p:cNvSpPr>
          <p:nvPr/>
        </p:nvSpPr>
        <p:spPr bwMode="auto">
          <a:xfrm>
            <a:off x="263359" y="1383792"/>
            <a:ext cx="4080041" cy="5163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endonuclease cleaves at the poly(A) addition site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addition site is: </a:t>
            </a:r>
          </a:p>
          <a:p>
            <a:pPr lvl="1"/>
            <a:r>
              <a:rPr lang="en-US" sz="2400" dirty="0">
                <a:latin typeface="Arial" panose="020B0604020202020204" pitchFamily="34" charset="0"/>
                <a:cs typeface="Arial" panose="020B0604020202020204" pitchFamily="34" charset="0"/>
              </a:rPr>
              <a:t>10-30 nucleotides downstream from the highly conserved sequence (5′)AAUAAA(3′)</a:t>
            </a:r>
          </a:p>
          <a:p>
            <a:pPr lvl="1"/>
            <a:r>
              <a:rPr lang="en-US" sz="2400" dirty="0">
                <a:latin typeface="Arial" panose="020B0604020202020204" pitchFamily="34" charset="0"/>
                <a:cs typeface="Arial" panose="020B0604020202020204" pitchFamily="34" charset="0"/>
              </a:rPr>
              <a:t>20-40 nucleotides upstream from a sequence rich in G and U residues</a:t>
            </a:r>
          </a:p>
        </p:txBody>
      </p:sp>
      <p:pic>
        <p:nvPicPr>
          <p:cNvPr id="5" name="Picture 4" descr="Two blue horizontal lines representing D N A are shown with P o l Roman numeral 2 across their center, where a replication bubble is present in the center opening of Pol II. The top blue strand has a box labeled T T A T T T just to the left of where it enters the polymerase. The polymerase has a bottom piece that curves up t o the left to meet an oval piece with a protrusion to the upper left. It has a wider opening to the right, a small triangular piece extending down just to the right of the transcription bubble, and a brown oval piece to the right of this triangular piece that extends across the bottom half and has a narrow protrusion that runs behind D N A. An orange strand begins within the transcription bubble and runs out through the narrow opening at the upper left. It runs diagonally along the protrusion of the polymerase, where a box shows a sequence reading A A A U A A from bottom to top, where it joins a long green strand that ends with a small red piece that joins to a blue vertical rectangle. A vertical purple oval labeled polyadenylation factors is between the box with the sequence and the protrusion of polymerase to its right. A gray arrow pointing right is labeled direction of transcription. An arrow points downward accompanied by blue text reading endonuclease and two branched arrows showing the loss of P o l Roman numeral 2 and then the loss of an orange piece. This yields a green horizontal strand with a small red piece at the left, 5 prime end. This green strand ends at an orange box labeled A A U A A A with a horizontal purple oval beneath it and has a short orange strand to the right that ends at O H (3 prime). An arrow points downward accompanied by blue text reading polyadenylate polymerase accompanied by a curved arrow showing the addition of an orange oval labeled A T P and the loss of P P subscript i end subscript. A second arrow branches to show the loss of the purple oval. This yields a similar molecule in which the short orange strand at the right end is bonded to A A A (A) subscript italicized n end italics end subscript to end at O H (3 prime).">
            <a:extLst>
              <a:ext uri="{FF2B5EF4-FFF2-40B4-BE49-F238E27FC236}">
                <a16:creationId xmlns:a16="http://schemas.microsoft.com/office/drawing/2014/main" id="{0F92CE6D-80E4-2D47-AF76-1E45F17D871D}"/>
              </a:ext>
            </a:extLst>
          </p:cNvPr>
          <p:cNvPicPr>
            <a:picLocks noChangeAspect="1"/>
          </p:cNvPicPr>
          <p:nvPr/>
        </p:nvPicPr>
        <p:blipFill>
          <a:blip r:embed="rId3"/>
          <a:stretch>
            <a:fillRect/>
          </a:stretch>
        </p:blipFill>
        <p:spPr>
          <a:xfrm>
            <a:off x="4569846" y="1343533"/>
            <a:ext cx="4310795" cy="5163026"/>
          </a:xfrm>
          <a:prstGeom prst="rect">
            <a:avLst/>
          </a:prstGeom>
        </p:spPr>
      </p:pic>
    </p:spTree>
    <p:extLst>
      <p:ext uri="{BB962C8B-B14F-4D97-AF65-F5344CB8AC3E}">
        <p14:creationId xmlns:p14="http://schemas.microsoft.com/office/powerpoint/2010/main" val="13765262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2BF8F-4868-4E26-9FA6-E9BB89E11FD8}"/>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Cellular Transcriptome</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80092" y="1524000"/>
            <a:ext cx="8583816"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entire chromosome is usually copied during replication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transcription is more selective</a:t>
            </a:r>
          </a:p>
          <a:p>
            <a:pPr marL="50800" indent="0">
              <a:buNone/>
            </a:pPr>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transcriptome </a:t>
            </a:r>
            <a:r>
              <a:rPr lang="en-US" sz="2400" dirty="0">
                <a:latin typeface="Arial" panose="020B0604020202020204" pitchFamily="34" charset="0"/>
                <a:cs typeface="Arial" panose="020B0604020202020204" pitchFamily="34" charset="0"/>
              </a:rPr>
              <a:t>= the sum of all the RNA molecules produced in a cell under a given set of conditions</a:t>
            </a:r>
          </a:p>
          <a:p>
            <a:pPr lvl="1"/>
            <a:r>
              <a:rPr lang="en-US" sz="2400" dirty="0">
                <a:latin typeface="Arial" panose="020B0604020202020204" pitchFamily="34" charset="0"/>
                <a:cs typeface="Arial" panose="020B0604020202020204" pitchFamily="34" charset="0"/>
              </a:rPr>
              <a:t>~76% of the human genome is transcribed into RNA</a:t>
            </a:r>
          </a:p>
          <a:p>
            <a:pPr lvl="1"/>
            <a:r>
              <a:rPr lang="en-US" sz="2400" dirty="0">
                <a:latin typeface="Arial" panose="020B0604020202020204" pitchFamily="34" charset="0"/>
                <a:cs typeface="Arial" panose="020B0604020202020204" pitchFamily="34" charset="0"/>
              </a:rPr>
              <a:t>most products are ncRNAs</a:t>
            </a:r>
          </a:p>
          <a:p>
            <a:pPr lvl="1"/>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614243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815E40-0700-4B08-B5D2-9D09E8536D9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Polyadenylate Polymerase</a:t>
            </a:r>
            <a:endParaRPr lang="en-AU" dirty="0"/>
          </a:p>
        </p:txBody>
      </p:sp>
      <mc:AlternateContent xmlns:mc="http://schemas.openxmlformats.org/markup-compatibility/2006" xmlns:a14="http://schemas.microsoft.com/office/drawing/2010/main">
        <mc:Choice Requires="a14">
          <p:sp>
            <p:nvSpPr>
              <p:cNvPr id="7" name="Google Shape;390;g847cf01710_0_68">
                <a:extLst>
                  <a:ext uri="{FF2B5EF4-FFF2-40B4-BE49-F238E27FC236}">
                    <a16:creationId xmlns:a16="http://schemas.microsoft.com/office/drawing/2014/main" id="{92A8BA37-FC9D-6B46-BD12-250085046279}"/>
                  </a:ext>
                </a:extLst>
              </p:cNvPr>
              <p:cNvSpPr txBox="1">
                <a:spLocks noChangeArrowheads="1"/>
              </p:cNvSpPr>
              <p:nvPr/>
            </p:nvSpPr>
            <p:spPr bwMode="auto">
              <a:xfrm>
                <a:off x="245979" y="1363662"/>
                <a:ext cx="8652041"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polyadenylate polymerase </a:t>
                </a:r>
                <a:r>
                  <a:rPr lang="en-US" sz="2400" dirty="0">
                    <a:latin typeface="Arial" panose="020B0604020202020204" pitchFamily="34" charset="0"/>
                    <a:cs typeface="Arial" panose="020B0604020202020204" pitchFamily="34" charset="0"/>
                  </a:rPr>
                  <a:t>= catalyzes the addition of A residues to the free 3′-OH group by the reaction</a:t>
                </a:r>
              </a:p>
              <a:p>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RNA + </a:t>
                </a:r>
                <a:r>
                  <a:rPr lang="en-US" sz="2400" i="1" dirty="0" err="1">
                    <a:latin typeface="Arial" panose="020B0604020202020204" pitchFamily="34" charset="0"/>
                    <a:cs typeface="Arial" panose="020B0604020202020204" pitchFamily="34" charset="0"/>
                  </a:rPr>
                  <a:t>n</a:t>
                </a:r>
                <a:r>
                  <a:rPr lang="en-US" sz="2400" dirty="0" err="1">
                    <a:latin typeface="Arial" panose="020B0604020202020204" pitchFamily="34" charset="0"/>
                    <a:cs typeface="Arial" panose="020B0604020202020204" pitchFamily="34" charset="0"/>
                  </a:rPr>
                  <a:t>ATP</a:t>
                </a:r>
                <a:r>
                  <a:rPr lang="en-US" sz="2400" dirty="0">
                    <a:latin typeface="Arial" panose="020B0604020202020204" pitchFamily="34" charset="0"/>
                    <a:cs typeface="Arial" panose="020B0604020202020204" pitchFamily="34" charset="0"/>
                  </a:rPr>
                  <a:t> </a:t>
                </a:r>
                <a14:m>
                  <m:oMath xmlns:m="http://schemas.openxmlformats.org/officeDocument/2006/math">
                    <m:r>
                      <a:rPr lang="en-US" sz="24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2400" dirty="0">
                    <a:latin typeface="Arial" panose="020B0604020202020204" pitchFamily="34" charset="0"/>
                    <a:cs typeface="Arial" panose="020B0604020202020204" pitchFamily="34" charset="0"/>
                  </a:rPr>
                  <a:t> RNA-(AMP)</a:t>
                </a:r>
                <a:r>
                  <a:rPr lang="en-US" sz="2400" i="1" baseline="-25000" dirty="0">
                    <a:latin typeface="Arial" panose="020B0604020202020204" pitchFamily="34" charset="0"/>
                    <a:cs typeface="Arial" panose="020B0604020202020204" pitchFamily="34" charset="0"/>
                  </a:rPr>
                  <a:t>n </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n</a:t>
                </a:r>
                <a:r>
                  <a:rPr lang="en-US" sz="2400" dirty="0" err="1">
                    <a:latin typeface="Arial" panose="020B0604020202020204" pitchFamily="34" charset="0"/>
                    <a:cs typeface="Arial" panose="020B0604020202020204" pitchFamily="34" charset="0"/>
                  </a:rPr>
                  <a:t>PP</a:t>
                </a:r>
                <a:r>
                  <a:rPr lang="en-US" sz="2400" baseline="-25000" dirty="0" err="1">
                    <a:latin typeface="Arial" panose="020B0604020202020204" pitchFamily="34" charset="0"/>
                    <a:cs typeface="Arial" panose="020B0604020202020204" pitchFamily="34" charset="0"/>
                  </a:rPr>
                  <a:t>i</a:t>
                </a:r>
                <a:endParaRPr lang="en-US" sz="2400" baseline="-25000" dirty="0">
                  <a:latin typeface="Arial" panose="020B0604020202020204" pitchFamily="34" charset="0"/>
                  <a:cs typeface="Arial" panose="020B0604020202020204" pitchFamily="34" charset="0"/>
                </a:endParaRPr>
              </a:p>
              <a:p>
                <a:pPr marL="50800" indent="0">
                  <a:buNone/>
                </a:pPr>
                <a:endParaRPr lang="en-US" sz="2400" baseline="-250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where </a:t>
                </a:r>
                <a:r>
                  <a:rPr lang="en-US" sz="2400" i="1" dirty="0">
                    <a:latin typeface="Arial" panose="020B0604020202020204" pitchFamily="34" charset="0"/>
                    <a:cs typeface="Arial" panose="020B0604020202020204" pitchFamily="34" charset="0"/>
                  </a:rPr>
                  <a:t>n </a:t>
                </a:r>
                <a:r>
                  <a:rPr lang="en-US" sz="2400" dirty="0">
                    <a:latin typeface="Arial" panose="020B0604020202020204" pitchFamily="34" charset="0"/>
                    <a:cs typeface="Arial" panose="020B0604020202020204" pitchFamily="34" charset="0"/>
                  </a:rPr>
                  <a:t>= 80 to 250 </a:t>
                </a:r>
              </a:p>
            </p:txBody>
          </p:sp>
        </mc:Choice>
        <mc:Fallback xmlns="">
          <p:sp>
            <p:nvSpPr>
              <p:cNvPr id="7" name="Google Shape;390;g847cf01710_0_68">
                <a:extLst>
                  <a:ext uri="{FF2B5EF4-FFF2-40B4-BE49-F238E27FC236}">
                    <a16:creationId xmlns:a16="http://schemas.microsoft.com/office/drawing/2014/main" id="{92A8BA37-FC9D-6B46-BD12-250085046279}"/>
                  </a:ext>
                </a:extLst>
              </p:cNvPr>
              <p:cNvSpPr txBox="1">
                <a:spLocks noRot="1" noChangeAspect="1" noMove="1" noResize="1" noEditPoints="1" noAdjustHandles="1" noChangeArrowheads="1" noChangeShapeType="1" noTextEdit="1"/>
              </p:cNvSpPr>
              <p:nvPr/>
            </p:nvSpPr>
            <p:spPr bwMode="auto">
              <a:xfrm>
                <a:off x="245979" y="1363662"/>
                <a:ext cx="8652041" cy="4130675"/>
              </a:xfrm>
              <a:prstGeom prst="rect">
                <a:avLst/>
              </a:prstGeom>
              <a:blipFill>
                <a:blip r:embed="rId3"/>
                <a:stretch>
                  <a:fillRect l="-440" t="-122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35420962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6E72D5-3C49-4CEA-A7E4-F57465E4227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Overview of mRNA Processing</a:t>
            </a:r>
            <a:endParaRPr lang="en-AU" dirty="0"/>
          </a:p>
        </p:txBody>
      </p:sp>
      <p:pic>
        <p:nvPicPr>
          <p:cNvPr id="4" name="Picture 3" descr="A horizontal strand of D N A has small blue pieces at its left and right ends with the entire region in between them labeled, ovalbumin gene, 7,700 b p. From left to right, this consists of narrow light blue vertical band L, gray region A, short light blue region 1, short gray region B, short light blue region 2, gray region C, short light blue region 3, short gray region D, short light blue region 4, gray region E, short light blue region 5, short gray region F, short light blue region 6, gray region 6, and light blue region 7. An arrow points down labeled transcription, 5 prime capping, splicing, cleavage, and polyadenylation. An arrow branches off to show the loss of seven introns, shown as yellow pieces A, B, C, D, E, F, and G to match the gray pieces in the original D N A. A second branched arrow shows the loss of a light brown vertical rectangle labeled extra R N A. This yields mature m R N A, shown as a shorter horizontal strand with a red vertical rectangle at the 5 prime end labeled cap and a narrow light brown vertical band at the right end bonded to A A A (A) subscript italicized n end italics end subscript. The green region in between is enclosed by a bracket reading 1,872 nucleotides. From left to right, it contains pieces of varying sizes to match the sizes of the similarly labeled regions in the original D N A labeled L, 1, 2, 3, 4, 5, 6, and 7.">
            <a:extLst>
              <a:ext uri="{FF2B5EF4-FFF2-40B4-BE49-F238E27FC236}">
                <a16:creationId xmlns:a16="http://schemas.microsoft.com/office/drawing/2014/main" id="{6621ECC3-F4C0-9C4B-A02A-DD69050179D3}"/>
              </a:ext>
            </a:extLst>
          </p:cNvPr>
          <p:cNvPicPr>
            <a:picLocks noChangeAspect="1"/>
          </p:cNvPicPr>
          <p:nvPr/>
        </p:nvPicPr>
        <p:blipFill>
          <a:blip r:embed="rId3"/>
          <a:stretch>
            <a:fillRect/>
          </a:stretch>
        </p:blipFill>
        <p:spPr>
          <a:xfrm>
            <a:off x="420287" y="1377061"/>
            <a:ext cx="8303426" cy="5010150"/>
          </a:xfrm>
          <a:prstGeom prst="rect">
            <a:avLst/>
          </a:prstGeom>
        </p:spPr>
      </p:pic>
    </p:spTree>
    <p:extLst>
      <p:ext uri="{BB962C8B-B14F-4D97-AF65-F5344CB8AC3E}">
        <p14:creationId xmlns:p14="http://schemas.microsoft.com/office/powerpoint/2010/main" val="22159115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31F1A-2F1E-4B1D-B010-429A09A68C31}"/>
              </a:ext>
            </a:extLst>
          </p:cNvPr>
          <p:cNvSpPr>
            <a:spLocks noGrp="1"/>
          </p:cNvSpPr>
          <p:nvPr>
            <p:ph type="title"/>
          </p:nvPr>
        </p:nvSpPr>
        <p:spPr/>
        <p:txBody>
          <a:bodyPr/>
          <a:lstStyle/>
          <a:p>
            <a:r>
              <a:rPr lang="en-US" sz="3600" dirty="0">
                <a:solidFill>
                  <a:srgbClr val="4E4CB4"/>
                </a:solidFill>
                <a:latin typeface="Arial" panose="020B0604020202020204" pitchFamily="34" charset="0"/>
                <a:cs typeface="Arial" panose="020B0604020202020204" pitchFamily="34" charset="0"/>
              </a:rPr>
              <a:t>A Gene Can Give Rise to Multiple Products by Differential RNA Processing</a:t>
            </a:r>
            <a:endParaRPr lang="en-AU" sz="3600"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7181" y="2248789"/>
            <a:ext cx="852963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some eukaryotic mRNA transcripts can be processed in more than one way to produce different</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mRNAs and thus different polypeptides</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alternative splicing </a:t>
            </a:r>
            <a:r>
              <a:rPr lang="en-US" sz="2400" dirty="0">
                <a:latin typeface="Arial" panose="020B0604020202020204" pitchFamily="34" charset="0"/>
                <a:cs typeface="Arial" panose="020B0604020202020204" pitchFamily="34" charset="0"/>
              </a:rPr>
              <a:t>= process in which a particular exon may or may not be incorporated into the mature mRNA transcript</a:t>
            </a:r>
          </a:p>
          <a:p>
            <a:pPr lvl="1"/>
            <a:r>
              <a:rPr lang="en-US" sz="2400" dirty="0">
                <a:latin typeface="Arial" panose="020B0604020202020204" pitchFamily="34" charset="0"/>
                <a:cs typeface="Arial" panose="020B0604020202020204" pitchFamily="34" charset="0"/>
              </a:rPr>
              <a:t>occurs in &gt;95% of human genes</a:t>
            </a:r>
          </a:p>
          <a:p>
            <a:pPr lvl="1"/>
            <a:endParaRPr lang="en-US" dirty="0"/>
          </a:p>
          <a:p>
            <a:endParaRPr lang="en-US" sz="2400" dirty="0"/>
          </a:p>
        </p:txBody>
      </p:sp>
    </p:spTree>
    <p:extLst>
      <p:ext uri="{BB962C8B-B14F-4D97-AF65-F5344CB8AC3E}">
        <p14:creationId xmlns:p14="http://schemas.microsoft.com/office/powerpoint/2010/main" val="9195720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29924C-E2CD-42FD-B812-F74A6CE3F31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Alternative Transcript Production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in Eukaryotes</a:t>
            </a:r>
            <a:endParaRPr lang="en-AU" dirty="0"/>
          </a:p>
        </p:txBody>
      </p:sp>
      <p:sp>
        <p:nvSpPr>
          <p:cNvPr id="8" name="Google Shape;390;g847cf01710_0_68">
            <a:extLst>
              <a:ext uri="{FF2B5EF4-FFF2-40B4-BE49-F238E27FC236}">
                <a16:creationId xmlns:a16="http://schemas.microsoft.com/office/drawing/2014/main" id="{272B50AB-370D-F44A-946C-313F3B21BA2E}"/>
              </a:ext>
            </a:extLst>
          </p:cNvPr>
          <p:cNvSpPr txBox="1">
            <a:spLocks noChangeArrowheads="1"/>
          </p:cNvSpPr>
          <p:nvPr/>
        </p:nvSpPr>
        <p:spPr bwMode="auto">
          <a:xfrm>
            <a:off x="307181" y="1524001"/>
            <a:ext cx="8529638"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pre-mRNA contains molecular signals for all the alternative processing pathways</a:t>
            </a:r>
          </a:p>
          <a:p>
            <a:pPr lvl="1"/>
            <a:r>
              <a:rPr lang="en-US" sz="2400" dirty="0">
                <a:latin typeface="Arial" panose="020B0604020202020204" pitchFamily="34" charset="0"/>
                <a:cs typeface="Arial" panose="020B0604020202020204" pitchFamily="34" charset="0"/>
              </a:rPr>
              <a:t>RNA-binding proteins promote one particular path</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complex transcripts can have more than one site where poly(A) tails can form (</a:t>
            </a:r>
            <a:r>
              <a:rPr lang="en-US" sz="2400" b="1" dirty="0">
                <a:latin typeface="Arial" panose="020B0604020202020204" pitchFamily="34" charset="0"/>
                <a:cs typeface="Arial" panose="020B0604020202020204" pitchFamily="34" charset="0"/>
              </a:rPr>
              <a:t>poly(A) site</a:t>
            </a:r>
            <a:r>
              <a:rPr lang="en-US" sz="2400" dirty="0">
                <a:latin typeface="Arial" panose="020B0604020202020204" pitchFamily="34" charset="0"/>
                <a:cs typeface="Arial" panose="020B0604020202020204" pitchFamily="34" charset="0"/>
              </a:rPr>
              <a:t>)</a:t>
            </a:r>
          </a:p>
          <a:p>
            <a:pPr lvl="1"/>
            <a:endParaRPr lang="en-US" dirty="0"/>
          </a:p>
          <a:p>
            <a:endParaRPr lang="en-US" sz="2400" dirty="0"/>
          </a:p>
        </p:txBody>
      </p:sp>
      <p:pic>
        <p:nvPicPr>
          <p:cNvPr id="5" name="Picture 4" descr="Part a shows a gray horizontal bar of D N A that is divided into regions. From left to right, these regions are numbered 1 through 5. Arrows indicate that the border between regions 1 and 2 is a 5 prime splice site, that the borders between regions 2 and 3 and between regions 3 and 4 are both 3 prime splice sites, and that the border between regions 4 and 5 is a poly (A) site. An arrow pointing downward is labeled transcription, 5 prime capping, splicing, cleavage, and polyadenylation. This arrows splits. The left-hand arrow has an arrow branching off to show the loss of green rectangle 2. This yields a mature m R N A that is horizontal bar with a narrow vertical red rectangle at the left side attached from left to right to green regions 1, 3, and 4. The right-hand arrow has an arrow branching off to show the loss of green rectangle 2 and adjacent green rectangle 3. This yields a mature m R N A that is horizontal bar with a narrow vertical red rectangle at the left side attached from left to right to green regions 1 and 4. Part b shows a gray horizontal bar of D N A that is divided into regions. From left to right, these regions are numbered 1 through 3. Two poly (A) sites are indicated by arrows. These arrows indicate that the border between regions 1 and 2 is A subscript 1 end subscript and the border between regions 2 and 3 is A subscript 2 end subscript. An arrow pointing downward is labeled on the left as cleavage, 5 prime capping, cleavage, and polyadenylation at A subscript 1 end subscript and on the right as cleavage, 5 prime capping, cleavage, and polyadenylation at A subscript 2 end subscript. The arrow branches to the left and right. The left-hand product is a mature m R N A that is a horizontal bar with a narrow vertical red rectangle on the left attached to green region 1 bonded to A A A (A) subscript italicized n end italics end subscript. The right-hand product is similar but contains green regions 1 and 2.">
            <a:extLst>
              <a:ext uri="{FF2B5EF4-FFF2-40B4-BE49-F238E27FC236}">
                <a16:creationId xmlns:a16="http://schemas.microsoft.com/office/drawing/2014/main" id="{7BE62F70-939F-3F48-AF8B-F7F15EB68993}"/>
              </a:ext>
            </a:extLst>
          </p:cNvPr>
          <p:cNvPicPr>
            <a:picLocks noChangeAspect="1"/>
          </p:cNvPicPr>
          <p:nvPr/>
        </p:nvPicPr>
        <p:blipFill>
          <a:blip r:embed="rId3"/>
          <a:stretch>
            <a:fillRect/>
          </a:stretch>
        </p:blipFill>
        <p:spPr>
          <a:xfrm>
            <a:off x="222831" y="4301885"/>
            <a:ext cx="8724900" cy="2175115"/>
          </a:xfrm>
          <a:prstGeom prst="rect">
            <a:avLst/>
          </a:prstGeom>
        </p:spPr>
      </p:pic>
    </p:spTree>
    <p:extLst>
      <p:ext uri="{BB962C8B-B14F-4D97-AF65-F5344CB8AC3E}">
        <p14:creationId xmlns:p14="http://schemas.microsoft.com/office/powerpoint/2010/main" val="3470901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2C2A6-4690-43E0-BD20-E431E5B7A79C}"/>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Ribosomal RNAs and tRNAs Also Undergo Processing</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7181" y="1828800"/>
            <a:ext cx="852963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pre-ribosomal RNAs </a:t>
            </a:r>
            <a:r>
              <a:rPr lang="en-US" sz="2400" dirty="0">
                <a:latin typeface="Arial" panose="020B0604020202020204" pitchFamily="34" charset="0"/>
                <a:cs typeface="Arial" panose="020B0604020202020204" pitchFamily="34" charset="0"/>
              </a:rPr>
              <a:t>(pre-rRNAs) = longer precursors of ribosomal RNAs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transfer RNAs are also derived from longer precursors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these RNAs may contain modified nucleosides</a:t>
            </a:r>
          </a:p>
        </p:txBody>
      </p:sp>
    </p:spTree>
    <p:extLst>
      <p:ext uri="{BB962C8B-B14F-4D97-AF65-F5344CB8AC3E}">
        <p14:creationId xmlns:p14="http://schemas.microsoft.com/office/powerpoint/2010/main" val="29686513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CFDF28-E1DA-492D-8243-4F3D2C95C10B}"/>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Transfer RNAs</a:t>
            </a:r>
            <a:endParaRPr lang="en-AU" dirty="0"/>
          </a:p>
        </p:txBody>
      </p:sp>
      <p:sp>
        <p:nvSpPr>
          <p:cNvPr id="8" name="Google Shape;390;g847cf01710_0_68">
            <a:extLst>
              <a:ext uri="{FF2B5EF4-FFF2-40B4-BE49-F238E27FC236}">
                <a16:creationId xmlns:a16="http://schemas.microsoft.com/office/drawing/2014/main" id="{272B50AB-370D-F44A-946C-313F3B21BA2E}"/>
              </a:ext>
            </a:extLst>
          </p:cNvPr>
          <p:cNvSpPr txBox="1">
            <a:spLocks noChangeArrowheads="1"/>
          </p:cNvSpPr>
          <p:nvPr/>
        </p:nvSpPr>
        <p:spPr bwMode="auto">
          <a:xfrm>
            <a:off x="307181" y="1334389"/>
            <a:ext cx="860821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most cells have 40 to 50 distinct tRNAs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eukaryotic cells have multiple copies of many of the tRNA genes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transfer RNAs are derived from longer RNA precursors by enzymatic removal of nucleotides from the 5′ and 3′ ends</a:t>
            </a:r>
          </a:p>
          <a:p>
            <a:pPr lvl="1"/>
            <a:r>
              <a:rPr lang="en-US" sz="2400" dirty="0">
                <a:latin typeface="Arial" panose="020B0604020202020204" pitchFamily="34" charset="0"/>
                <a:cs typeface="Arial" panose="020B0604020202020204" pitchFamily="34" charset="0"/>
              </a:rPr>
              <a:t>the endonuclease RNase P removes RNA at the 5′ end </a:t>
            </a:r>
          </a:p>
          <a:p>
            <a:pPr lvl="1"/>
            <a:r>
              <a:rPr lang="en-US" sz="2400" dirty="0">
                <a:latin typeface="Arial" panose="020B0604020202020204" pitchFamily="34" charset="0"/>
                <a:cs typeface="Arial" panose="020B0604020202020204" pitchFamily="34" charset="0"/>
              </a:rPr>
              <a:t>1+ nucleases, including the exonuclease RNase D, remove RNA at the 3′ end</a:t>
            </a:r>
          </a:p>
          <a:p>
            <a:endParaRPr lang="en-US" sz="2400" dirty="0"/>
          </a:p>
        </p:txBody>
      </p:sp>
    </p:spTree>
    <p:extLst>
      <p:ext uri="{BB962C8B-B14F-4D97-AF65-F5344CB8AC3E}">
        <p14:creationId xmlns:p14="http://schemas.microsoft.com/office/powerpoint/2010/main" val="20979452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78EB61-9A92-44E5-AEDD-72F8DBA1EC3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Further Post-Transcriptional Processing of tRNA Precursors</a:t>
            </a:r>
            <a:endParaRPr lang="en-AU" dirty="0"/>
          </a:p>
        </p:txBody>
      </p:sp>
      <p:sp>
        <p:nvSpPr>
          <p:cNvPr id="8" name="Google Shape;390;g847cf01710_0_68">
            <a:extLst>
              <a:ext uri="{FF2B5EF4-FFF2-40B4-BE49-F238E27FC236}">
                <a16:creationId xmlns:a16="http://schemas.microsoft.com/office/drawing/2014/main" id="{272B50AB-370D-F44A-946C-313F3B21BA2E}"/>
              </a:ext>
            </a:extLst>
          </p:cNvPr>
          <p:cNvSpPr txBox="1">
            <a:spLocks noChangeArrowheads="1"/>
          </p:cNvSpPr>
          <p:nvPr/>
        </p:nvSpPr>
        <p:spPr bwMode="auto">
          <a:xfrm>
            <a:off x="267890" y="1676400"/>
            <a:ext cx="860821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further post-transcriptional processing includes: </a:t>
            </a:r>
          </a:p>
          <a:p>
            <a:pPr lvl="1"/>
            <a:r>
              <a:rPr lang="en-US" sz="2400" dirty="0">
                <a:latin typeface="Arial" panose="020B0604020202020204" pitchFamily="34" charset="0"/>
                <a:cs typeface="Arial" panose="020B0604020202020204" pitchFamily="34" charset="0"/>
              </a:rPr>
              <a:t>addition of the 3′-terminal trinucleotide CCA(3′) by tRNA </a:t>
            </a:r>
            <a:r>
              <a:rPr lang="en-US" sz="2400" dirty="0" err="1">
                <a:latin typeface="Arial" panose="020B0604020202020204" pitchFamily="34" charset="0"/>
                <a:cs typeface="Arial" panose="020B0604020202020204" pitchFamily="34" charset="0"/>
              </a:rPr>
              <a:t>nucleotidyltransferase</a:t>
            </a:r>
            <a:endParaRPr lang="en-US" sz="2400"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modification of some bases by methylation, deamination, or reduction </a:t>
            </a:r>
          </a:p>
          <a:p>
            <a:endParaRPr lang="en-US" sz="2400" dirty="0"/>
          </a:p>
        </p:txBody>
      </p:sp>
    </p:spTree>
    <p:extLst>
      <p:ext uri="{BB962C8B-B14F-4D97-AF65-F5344CB8AC3E}">
        <p14:creationId xmlns:p14="http://schemas.microsoft.com/office/powerpoint/2010/main" val="30330134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FBD54-2031-4EBC-B365-1CA2E068339A}"/>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Cellular mRNAs Are Degraded at Different Rates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7181" y="1828800"/>
            <a:ext cx="852963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cellular concentration of mRNA helps govern the level of gene expression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degradative pathways ensure that mRNAs do not build up in the cell and direct the synthesis of unnecessary proteins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rates of degradation vary greatly for eukaryotic mRNAs</a:t>
            </a:r>
          </a:p>
          <a:p>
            <a:pPr lvl="1"/>
            <a:r>
              <a:rPr lang="en-US" sz="2400" dirty="0">
                <a:latin typeface="Arial" panose="020B0604020202020204" pitchFamily="34" charset="0"/>
                <a:cs typeface="Arial" panose="020B0604020202020204" pitchFamily="34" charset="0"/>
              </a:rPr>
              <a:t>average half-life is ~3 hours </a:t>
            </a:r>
          </a:p>
        </p:txBody>
      </p:sp>
    </p:spTree>
    <p:extLst>
      <p:ext uri="{BB962C8B-B14F-4D97-AF65-F5344CB8AC3E}">
        <p14:creationId xmlns:p14="http://schemas.microsoft.com/office/powerpoint/2010/main" val="16386702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D599C-AF62-4C45-A7EE-87824BBDC7DB}"/>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26.3</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RNA-Dependent Synthesis of RNA and DNA</a:t>
            </a:r>
            <a:endParaRPr lang="en-AU" dirty="0"/>
          </a:p>
        </p:txBody>
      </p:sp>
    </p:spTree>
    <p:extLst>
      <p:ext uri="{BB962C8B-B14F-4D97-AF65-F5344CB8AC3E}">
        <p14:creationId xmlns:p14="http://schemas.microsoft.com/office/powerpoint/2010/main" val="18711458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B738B-B5A7-4F24-A8BE-2E6A12C1E427}"/>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Reverse Transcriptase Produces DNA from Viral RNA</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7181" y="1828800"/>
            <a:ext cx="852963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reverse transcriptase </a:t>
            </a:r>
            <a:r>
              <a:rPr lang="en-US" sz="2400" dirty="0">
                <a:latin typeface="Arial" panose="020B0604020202020204" pitchFamily="34" charset="0"/>
                <a:cs typeface="Arial" panose="020B0604020202020204" pitchFamily="34" charset="0"/>
              </a:rPr>
              <a:t>= an RNA-dependent DNA polymerase</a:t>
            </a:r>
          </a:p>
          <a:p>
            <a:pPr lvl="1"/>
            <a:r>
              <a:rPr lang="en-US" sz="2400" dirty="0">
                <a:latin typeface="Arial" panose="020B0604020202020204" pitchFamily="34" charset="0"/>
                <a:cs typeface="Arial" panose="020B0604020202020204" pitchFamily="34" charset="0"/>
              </a:rPr>
              <a:t>contained within certain RNA viruses called </a:t>
            </a:r>
            <a:r>
              <a:rPr lang="en-US" sz="2400" b="1" dirty="0">
                <a:latin typeface="Arial" panose="020B0604020202020204" pitchFamily="34" charset="0"/>
                <a:cs typeface="Arial" panose="020B0604020202020204" pitchFamily="34" charset="0"/>
              </a:rPr>
              <a:t>retroviruses</a:t>
            </a:r>
          </a:p>
          <a:p>
            <a:pPr lvl="1"/>
            <a:r>
              <a:rPr lang="en-US" sz="2400" dirty="0">
                <a:latin typeface="Arial" panose="020B0604020202020204" pitchFamily="34" charset="0"/>
                <a:cs typeface="Arial" panose="020B0604020202020204" pitchFamily="34" charset="0"/>
              </a:rPr>
              <a:t>discovery showed genetic information can flow “backward” from RNA to DNA</a:t>
            </a:r>
          </a:p>
          <a:p>
            <a:endParaRPr lang="en-US" sz="2400" b="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reverse transcriptase catalyzes conversion of viral RNA to dsDNA, which is often integrated into the host genome</a:t>
            </a:r>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1332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Google Shape;170;p2" descr="Icon P 1">
            <a:extLst>
              <a:ext uri="{FF2B5EF4-FFF2-40B4-BE49-F238E27FC236}">
                <a16:creationId xmlns:a16="http://schemas.microsoft.com/office/drawing/2014/main" id="{25A9FCB7-3EC8-C244-B1C6-C994650E159B}"/>
              </a:ext>
              <a:ext uri="{C183D7F6-B498-43B3-948B-1728B52AA6E4}">
                <adec:decorative xmlns=""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8650" y="304500"/>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2827E1B-6D53-4C80-A995-578AD71C59FC}"/>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(1 of 5)</a:t>
            </a:r>
            <a:endParaRPr lang="en-AU" sz="2000" b="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RNA is synthesized by RNA polymerases using DNA templates and ribonucleoside                          5</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-triphosphates. </a:t>
            </a:r>
            <a:r>
              <a:rPr lang="en-US" sz="2400" dirty="0">
                <a:latin typeface="Arial" panose="020B0604020202020204" pitchFamily="34" charset="0"/>
                <a:cs typeface="Arial" panose="020B0604020202020204" pitchFamily="34" charset="0"/>
              </a:rPr>
              <a:t>RNA is made in the 5′→3′ direction and complementary to the template DNA strand. Transcription is highly regulated and initiates by recruitment of the transcription machinery to gene promoters. Although bacterial and eukaryotic polymerases share many conserved features, the transcriptional machinery and its regulation are much more complex in eukaryotes.</a:t>
            </a:r>
          </a:p>
          <a:p>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C68373-BB17-494D-AF2D-D77A0CF9D38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Retroviral Infection of a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Mammalian Cell</a:t>
            </a:r>
            <a:endParaRPr lang="en-AU" dirty="0"/>
          </a:p>
        </p:txBody>
      </p:sp>
      <p:pic>
        <p:nvPicPr>
          <p:cNvPr id="5" name="Picture 4" descr="A horizontal plasma membrane is shown across the center of the figure. Above, a hexagonal retrovirus is shown with gray spheres labeled G a g around its outer border and small green spheres between these gray spheres on the outside labeled E n v. Three spheres are shown against the inner surfaces of G a g spheres. One is a purple sphere labeled reverse transcriptase, one is a brown sphere labeled integrase, and one is an orange sphere labeled protease. A green horizontal strand labeled R N A genome is in the center with purple pieces to the left and right and t R N A on the left end shown as an irregular shape with a triangular right piece next to a more rounded piece with a longer piece extending down at a slight diagonal. An arrow labeled infection points down to show a similar virus embedded in the plasma membrane with its bottom vertex removed so that its interior opens through the plasma membrane into the cell. The strand of R N A is moving through the opening. Protease is no longer visible inside the virus. An arrow labeled reverse transcription next to a purple sphere of reverse transcriptase points down to two horizontal strands labeled viral D N A that are each red in the center with short purple ends. An arrow labeled integration with two brown integrase spheres points from this D N A in the cytoplasm into the nucleus, where a tangled blue host chromosome is shown with a small red region with dark purple on each side. An arrow labeled transcription points to the right and shows that this produces a piece of R N A like the one in the virus, with a green center and purple ends. An arrow labeled transport out of nucleus shows that this moves back into the cytoplasm. A ribosome assembles around it with a large pink oval on top and purple oval on the bottom with strands of the R N A extending out from the left and right of the bottom oval. An arrow pointing right is labeled translation and proteolysis. Seven gray G a g spheres, a green E n v sphere, a purple reverse transcriptase sphere, a brown integrase sphere, and an orange protease sphere are shown above the arrow. A virus is shown to the right that resembles the complete virus except that it is missing part of its left side, where the green strand with purple ends is entering along with a green t R N A. Accompanying text reads, assembly and packaging. An arrow labeled lysis points up to an area where the membrane has broken to release a new retrovirus outside of the cell.">
            <a:extLst>
              <a:ext uri="{FF2B5EF4-FFF2-40B4-BE49-F238E27FC236}">
                <a16:creationId xmlns:a16="http://schemas.microsoft.com/office/drawing/2014/main" id="{98592501-BB7F-E349-979B-C5E08EAB0551}"/>
              </a:ext>
            </a:extLst>
          </p:cNvPr>
          <p:cNvPicPr>
            <a:picLocks noChangeAspect="1"/>
          </p:cNvPicPr>
          <p:nvPr/>
        </p:nvPicPr>
        <p:blipFill>
          <a:blip r:embed="rId3"/>
          <a:stretch>
            <a:fillRect/>
          </a:stretch>
        </p:blipFill>
        <p:spPr>
          <a:xfrm>
            <a:off x="813323" y="1519936"/>
            <a:ext cx="7517353" cy="5033264"/>
          </a:xfrm>
          <a:prstGeom prst="rect">
            <a:avLst/>
          </a:prstGeom>
        </p:spPr>
      </p:pic>
    </p:spTree>
    <p:extLst>
      <p:ext uri="{BB962C8B-B14F-4D97-AF65-F5344CB8AC3E}">
        <p14:creationId xmlns:p14="http://schemas.microsoft.com/office/powerpoint/2010/main" val="11412442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9FDC7-4E07-4385-92C0-0DD5D1B9DF98}"/>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Some Retroviruses Cause Cancer and AIDS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7181" y="1828801"/>
            <a:ext cx="852963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some retroviruses contain an oncogene that can cause the cell to grow abnormally</a:t>
            </a:r>
          </a:p>
          <a:p>
            <a:pPr lvl="1"/>
            <a:r>
              <a:rPr lang="en-US" sz="2400" dirty="0">
                <a:latin typeface="Arial" panose="020B0604020202020204" pitchFamily="34" charset="0"/>
                <a:cs typeface="Arial" panose="020B0604020202020204" pitchFamily="34" charset="0"/>
              </a:rPr>
              <a:t>classified as RNA tumor viruses </a:t>
            </a:r>
          </a:p>
          <a:p>
            <a:pPr lvl="1"/>
            <a:r>
              <a:rPr lang="en-US" sz="2400" dirty="0">
                <a:latin typeface="Arial" panose="020B0604020202020204" pitchFamily="34" charset="0"/>
                <a:cs typeface="Arial" panose="020B0604020202020204" pitchFamily="34" charset="0"/>
              </a:rPr>
              <a:t>example: Rous sarcoma virus (also called avian sarcoma virus)</a:t>
            </a: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3" name="Picture 2" descr="A figure shows the Rous sarcoma virus genome as a horizontal bar with narrow purple vertical rectangles labeled L T R on each end. The central gray region contains the following segments: italicized g a g, p o l, e n v, s r c, and a blank region.">
            <a:extLst>
              <a:ext uri="{FF2B5EF4-FFF2-40B4-BE49-F238E27FC236}">
                <a16:creationId xmlns:a16="http://schemas.microsoft.com/office/drawing/2014/main" id="{34A1183F-50F3-BE49-BF5F-36F6D3A93797}"/>
              </a:ext>
            </a:extLst>
          </p:cNvPr>
          <p:cNvPicPr>
            <a:picLocks noChangeAspect="1"/>
          </p:cNvPicPr>
          <p:nvPr/>
        </p:nvPicPr>
        <p:blipFill>
          <a:blip r:embed="rId3"/>
          <a:stretch>
            <a:fillRect/>
          </a:stretch>
        </p:blipFill>
        <p:spPr>
          <a:xfrm>
            <a:off x="496490" y="4267200"/>
            <a:ext cx="8151019" cy="687242"/>
          </a:xfrm>
          <a:prstGeom prst="rect">
            <a:avLst/>
          </a:prstGeom>
        </p:spPr>
      </p:pic>
    </p:spTree>
    <p:extLst>
      <p:ext uri="{BB962C8B-B14F-4D97-AF65-F5344CB8AC3E}">
        <p14:creationId xmlns:p14="http://schemas.microsoft.com/office/powerpoint/2010/main" val="32847347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AC3406-E060-4CAB-939D-88D83AD7D37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Human Immunodeficiency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Virus (HIV)</a:t>
            </a:r>
            <a:endParaRPr lang="en-AU" dirty="0"/>
          </a:p>
        </p:txBody>
      </p:sp>
      <p:sp>
        <p:nvSpPr>
          <p:cNvPr id="8" name="Google Shape;390;g847cf01710_0_68">
            <a:extLst>
              <a:ext uri="{FF2B5EF4-FFF2-40B4-BE49-F238E27FC236}">
                <a16:creationId xmlns:a16="http://schemas.microsoft.com/office/drawing/2014/main" id="{272B50AB-370D-F44A-946C-313F3B21BA2E}"/>
              </a:ext>
            </a:extLst>
          </p:cNvPr>
          <p:cNvSpPr txBox="1">
            <a:spLocks noChangeArrowheads="1"/>
          </p:cNvSpPr>
          <p:nvPr/>
        </p:nvSpPr>
        <p:spPr bwMode="auto">
          <a:xfrm>
            <a:off x="181322" y="1600201"/>
            <a:ext cx="878135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retrovirus human immunodeficiency virus (HIV) causes acquired immune deficiency syndrome (AIDS)</a:t>
            </a:r>
          </a:p>
          <a:p>
            <a:pPr lvl="1"/>
            <a:r>
              <a:rPr lang="en-US" sz="2400" dirty="0">
                <a:latin typeface="Arial" panose="020B0604020202020204" pitchFamily="34" charset="0"/>
                <a:cs typeface="Arial" panose="020B0604020202020204" pitchFamily="34" charset="0"/>
              </a:rPr>
              <a:t>kills many of the cells it infects (T lymphocytes) </a:t>
            </a:r>
          </a:p>
          <a:p>
            <a:pPr lvl="1"/>
            <a:r>
              <a:rPr lang="en-US" sz="2400" dirty="0">
                <a:latin typeface="Arial" panose="020B0604020202020204" pitchFamily="34" charset="0"/>
                <a:cs typeface="Arial" panose="020B0604020202020204" pitchFamily="34" charset="0"/>
              </a:rPr>
              <a:t>leads to suppression of the host immune system</a:t>
            </a:r>
          </a:p>
          <a:p>
            <a:pPr marL="533400" lvl="1"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reverse transcriptase of HIV is very error-prone</a:t>
            </a:r>
          </a:p>
          <a:p>
            <a:pPr lvl="1"/>
            <a:r>
              <a:rPr lang="en-US" sz="2400" dirty="0">
                <a:latin typeface="Arial" panose="020B0604020202020204" pitchFamily="34" charset="0"/>
                <a:cs typeface="Arial" panose="020B0604020202020204" pitchFamily="34" charset="0"/>
              </a:rPr>
              <a:t>results in 1+ errors every time the genome is replicated</a:t>
            </a:r>
          </a:p>
          <a:p>
            <a:pPr lvl="1"/>
            <a:endParaRPr lang="en-US" sz="2400" dirty="0"/>
          </a:p>
        </p:txBody>
      </p:sp>
      <p:pic>
        <p:nvPicPr>
          <p:cNvPr id="4" name="Picture 3" descr="The H I V genome is shown as a horizontal bar with purple pieces labeled L T R on each end. The central gray region contains the following segments: an unlabeled region, italicized p o l, v i f, an unlabeled region, t a t, an unlabeled region, e n v, a narrow unlabeled region, and n e f. Dashed vertical lines show that different divisions of the same genome produce different genes as follows: italicized g a g end italics overlaps the left-hand unlabeled gray region and the left end of italicized p o l end italics; italicized v p r end italics overlaps most of the unlabeled gray region between italicized v i f end italics and italicized t a t end italics and the left end of italicized t a t end italics; italicized r e v end italics overlaps the right half of italicized t a t end italics; italicized v p u end italics overlaps the unlabeled gray region to the left of italicized e n v end italics and a small part of the left end of italicized e n v end italics; italicized r e v end italics overlaps the right end of italicized e n v end italics almost to its boundary with the unlabeled gray region to its right; and italicized t a t end italics overlaps a piece of the right side of italicized e n v end italics.">
            <a:extLst>
              <a:ext uri="{FF2B5EF4-FFF2-40B4-BE49-F238E27FC236}">
                <a16:creationId xmlns:a16="http://schemas.microsoft.com/office/drawing/2014/main" id="{00D00272-F27D-4E43-86E6-7BF64D64FE02}"/>
              </a:ext>
            </a:extLst>
          </p:cNvPr>
          <p:cNvPicPr>
            <a:picLocks noChangeAspect="1"/>
          </p:cNvPicPr>
          <p:nvPr/>
        </p:nvPicPr>
        <p:blipFill>
          <a:blip r:embed="rId3"/>
          <a:stretch>
            <a:fillRect/>
          </a:stretch>
        </p:blipFill>
        <p:spPr>
          <a:xfrm>
            <a:off x="1028699" y="4876800"/>
            <a:ext cx="7086600" cy="1409700"/>
          </a:xfrm>
          <a:prstGeom prst="rect">
            <a:avLst/>
          </a:prstGeom>
        </p:spPr>
      </p:pic>
    </p:spTree>
    <p:extLst>
      <p:ext uri="{BB962C8B-B14F-4D97-AF65-F5344CB8AC3E}">
        <p14:creationId xmlns:p14="http://schemas.microsoft.com/office/powerpoint/2010/main" val="22140750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F8C7FB2-E829-4F99-9930-406A2D45764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Fighting AIDS With Inhibitors of HIV Reverse Transcriptase</a:t>
            </a:r>
            <a:endParaRPr lang="en-AU" dirty="0"/>
          </a:p>
        </p:txBody>
      </p:sp>
      <p:sp>
        <p:nvSpPr>
          <p:cNvPr id="8" name="Google Shape;390;g847cf01710_0_68">
            <a:extLst>
              <a:ext uri="{FF2B5EF4-FFF2-40B4-BE49-F238E27FC236}">
                <a16:creationId xmlns:a16="http://schemas.microsoft.com/office/drawing/2014/main" id="{272B50AB-370D-F44A-946C-313F3B21BA2E}"/>
              </a:ext>
            </a:extLst>
          </p:cNvPr>
          <p:cNvSpPr txBox="1">
            <a:spLocks noChangeArrowheads="1"/>
          </p:cNvSpPr>
          <p:nvPr/>
        </p:nvSpPr>
        <p:spPr bwMode="auto">
          <a:xfrm>
            <a:off x="204961" y="1524000"/>
            <a:ext cx="5738639"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azidothymidine (AZT) is a deoxythymidine analog</a:t>
            </a:r>
          </a:p>
          <a:p>
            <a:pPr lvl="1"/>
            <a:r>
              <a:rPr lang="en-US" sz="2400" dirty="0">
                <a:latin typeface="Arial" panose="020B0604020202020204" pitchFamily="34" charset="0"/>
                <a:cs typeface="Arial" panose="020B0604020202020204" pitchFamily="34" charset="0"/>
              </a:rPr>
              <a:t>converted to AZT triphosphate inside T lymphocytes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binding of AZT triphosphate to HIV reverse transcriptase competitively inhibits dTTP binding</a:t>
            </a:r>
          </a:p>
          <a:p>
            <a:pPr lvl="1"/>
            <a:r>
              <a:rPr lang="en-US" sz="2400" dirty="0">
                <a:latin typeface="Arial" panose="020B0604020202020204" pitchFamily="34" charset="0"/>
                <a:cs typeface="Arial" panose="020B0604020202020204" pitchFamily="34" charset="0"/>
              </a:rPr>
              <a:t>terminates viral DNA synthesis</a:t>
            </a:r>
          </a:p>
          <a:p>
            <a:endParaRPr lang="en-US" sz="2400" dirty="0">
              <a:latin typeface="Arial" panose="020B0604020202020204" pitchFamily="34" charset="0"/>
              <a:cs typeface="Arial" panose="020B0604020202020204" pitchFamily="34" charset="0"/>
            </a:endParaRPr>
          </a:p>
          <a:p>
            <a:r>
              <a:rPr lang="en-US" sz="2400" dirty="0" err="1">
                <a:latin typeface="Arial" panose="020B0604020202020204" pitchFamily="34" charset="0"/>
                <a:cs typeface="Arial" panose="020B0604020202020204" pitchFamily="34" charset="0"/>
              </a:rPr>
              <a:t>dideoxyinosine</a:t>
            </a:r>
            <a:r>
              <a:rPr lang="en-US" sz="2400" dirty="0">
                <a:latin typeface="Arial" panose="020B0604020202020204" pitchFamily="34" charset="0"/>
                <a:cs typeface="Arial" panose="020B0604020202020204" pitchFamily="34" charset="0"/>
              </a:rPr>
              <a:t> (DDI) has a similar mechanism of action</a:t>
            </a:r>
          </a:p>
          <a:p>
            <a:endParaRPr lang="en-US" sz="2400" dirty="0"/>
          </a:p>
          <a:p>
            <a:pPr lvl="1"/>
            <a:endParaRPr lang="en-US" sz="2400" dirty="0"/>
          </a:p>
        </p:txBody>
      </p:sp>
      <p:pic>
        <p:nvPicPr>
          <p:cNvPr id="5" name="Picture 4" descr="The structure of 3 prime-Azido-3 prime, 3 prime-dideoxythymidine (A Z T).">
            <a:extLst>
              <a:ext uri="{FF2B5EF4-FFF2-40B4-BE49-F238E27FC236}">
                <a16:creationId xmlns:a16="http://schemas.microsoft.com/office/drawing/2014/main" id="{84B69B6B-44AD-E649-8FE4-2FC28AFFE16F}"/>
              </a:ext>
            </a:extLst>
          </p:cNvPr>
          <p:cNvPicPr>
            <a:picLocks noChangeAspect="1"/>
          </p:cNvPicPr>
          <p:nvPr/>
        </p:nvPicPr>
        <p:blipFill rotWithShape="1">
          <a:blip r:embed="rId3"/>
          <a:srcRect r="51445"/>
          <a:stretch/>
        </p:blipFill>
        <p:spPr>
          <a:xfrm>
            <a:off x="6400800" y="1481260"/>
            <a:ext cx="2133600" cy="2602044"/>
          </a:xfrm>
          <a:prstGeom prst="rect">
            <a:avLst/>
          </a:prstGeom>
        </p:spPr>
      </p:pic>
      <p:pic>
        <p:nvPicPr>
          <p:cNvPr id="9" name="Picture 8" descr="The structure of 2 prime, 3 prime-dideoxyinosine (D D I).">
            <a:extLst>
              <a:ext uri="{FF2B5EF4-FFF2-40B4-BE49-F238E27FC236}">
                <a16:creationId xmlns:a16="http://schemas.microsoft.com/office/drawing/2014/main" id="{85E3F07A-9EE0-D94D-8F61-EE8B2386E38C}"/>
              </a:ext>
            </a:extLst>
          </p:cNvPr>
          <p:cNvPicPr>
            <a:picLocks noChangeAspect="1"/>
          </p:cNvPicPr>
          <p:nvPr/>
        </p:nvPicPr>
        <p:blipFill rotWithShape="1">
          <a:blip r:embed="rId3"/>
          <a:srcRect l="50173" t="-460" r="1272" b="460"/>
          <a:stretch/>
        </p:blipFill>
        <p:spPr>
          <a:xfrm>
            <a:off x="6400800" y="4139651"/>
            <a:ext cx="2133600" cy="2602044"/>
          </a:xfrm>
          <a:prstGeom prst="rect">
            <a:avLst/>
          </a:prstGeom>
        </p:spPr>
      </p:pic>
    </p:spTree>
    <p:extLst>
      <p:ext uri="{BB962C8B-B14F-4D97-AF65-F5344CB8AC3E}">
        <p14:creationId xmlns:p14="http://schemas.microsoft.com/office/powerpoint/2010/main" val="11462843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9B7EA-8B0C-46B8-87EF-BF6DC0311FFD}"/>
              </a:ext>
            </a:extLst>
          </p:cNvPr>
          <p:cNvSpPr>
            <a:spLocks noGrp="1"/>
          </p:cNvSpPr>
          <p:nvPr>
            <p:ph type="title"/>
          </p:nvPr>
        </p:nvSpPr>
        <p:spPr>
          <a:xfrm>
            <a:off x="0" y="152400"/>
            <a:ext cx="9144000" cy="1600200"/>
          </a:xfrm>
        </p:spPr>
        <p:txBody>
          <a:bodyPr/>
          <a:lstStyle/>
          <a:p>
            <a:r>
              <a:rPr lang="en-US" sz="3600" dirty="0">
                <a:solidFill>
                  <a:srgbClr val="4E4CB4"/>
                </a:solidFill>
                <a:latin typeface="Arial" panose="020B0604020202020204" pitchFamily="34" charset="0"/>
                <a:cs typeface="Arial" panose="020B0604020202020204" pitchFamily="34" charset="0"/>
              </a:rPr>
              <a:t>Many Transposons, Retroviruses, and Introns May Have a Common Evolutionary Origin</a:t>
            </a:r>
            <a:endParaRPr lang="en-AU" sz="3600"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7180" y="2057401"/>
            <a:ext cx="8529638"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retrotransposons = eukaryotic DNA transposons with structures similar to retroviruses</a:t>
            </a:r>
          </a:p>
          <a:p>
            <a:pPr lvl="1"/>
            <a:r>
              <a:rPr lang="en-US" sz="2400" dirty="0">
                <a:latin typeface="Arial" panose="020B0604020202020204" pitchFamily="34" charset="0"/>
                <a:cs typeface="Arial" panose="020B0604020202020204" pitchFamily="34" charset="0"/>
              </a:rPr>
              <a:t>encode an enzyme homologous to the retroviral reverse transcriptase</a:t>
            </a:r>
          </a:p>
          <a:p>
            <a:pPr lvl="1"/>
            <a:r>
              <a:rPr lang="en-US" sz="2400" dirty="0">
                <a:latin typeface="Arial" panose="020B0604020202020204" pitchFamily="34" charset="0"/>
                <a:cs typeface="Arial" panose="020B0604020202020204" pitchFamily="34" charset="0"/>
              </a:rPr>
              <a:t>transpose by means of an RNA intermediate, </a:t>
            </a:r>
          </a:p>
          <a:p>
            <a:pPr lvl="1"/>
            <a:r>
              <a:rPr lang="en-US" sz="2400" dirty="0">
                <a:latin typeface="Arial" panose="020B0604020202020204" pitchFamily="34" charset="0"/>
                <a:cs typeface="Arial" panose="020B0604020202020204" pitchFamily="34" charset="0"/>
              </a:rPr>
              <a:t>lack an </a:t>
            </a:r>
            <a:r>
              <a:rPr lang="en-US" sz="2400" i="1" dirty="0">
                <a:latin typeface="Arial" panose="020B0604020202020204" pitchFamily="34" charset="0"/>
                <a:cs typeface="Arial" panose="020B0604020202020204" pitchFamily="34" charset="0"/>
              </a:rPr>
              <a:t>env </a:t>
            </a:r>
            <a:r>
              <a:rPr lang="en-US" sz="2400" dirty="0">
                <a:latin typeface="Arial" panose="020B0604020202020204" pitchFamily="34" charset="0"/>
                <a:cs typeface="Arial" panose="020B0604020202020204" pitchFamily="34" charset="0"/>
              </a:rPr>
              <a:t>gene and so cannot form viral particles </a:t>
            </a:r>
          </a:p>
          <a:p>
            <a:endParaRPr lang="en-US" sz="2400" dirty="0"/>
          </a:p>
          <a:p>
            <a:endParaRPr lang="en-US" sz="2400" dirty="0">
              <a:latin typeface="Arial" panose="020B0604020202020204" pitchFamily="34" charset="0"/>
              <a:cs typeface="Arial" panose="020B0604020202020204" pitchFamily="34" charset="0"/>
            </a:endParaRPr>
          </a:p>
          <a:p>
            <a:endParaRPr lang="en-US" sz="2000" dirty="0"/>
          </a:p>
          <a:p>
            <a:endParaRPr lang="en-US" sz="2400" dirty="0">
              <a:latin typeface="Arial" panose="020B0604020202020204" pitchFamily="34" charset="0"/>
              <a:cs typeface="Arial" panose="020B0604020202020204" pitchFamily="34" charset="0"/>
            </a:endParaRPr>
          </a:p>
        </p:txBody>
      </p:sp>
      <p:pic>
        <p:nvPicPr>
          <p:cNvPr id="4" name="Picture 3" descr="Two horizontal bars are shown. The top bar is labeled T y element (italicized Saccharomyces end italics) and the bottom bar is labeled italicized Copia end italics element (italicized Drosophila end italics). The top bar, T y element (italicized Saccharomyces end italics), has labeled regions with additional labeling above the bar. From left to right, the top bar has a purple region labeled delta beneath (L T R), a gray region labeled T Y A beneath (italicized g a g end italics), a very narrow gray vertical bar, a gray region labeled T Y B beneath (italicized p o l end italics), and a purple region labeled delta beneath (L T R). The bottom bar, italicized Copia end italics element (italicized Drosophila end italics), has a purple region beneath the label L T R and then a gray region labeled from left to right with italicized g a g, P R, I N T, R T, and R H. There is another purple bar beneath the label L T R at the right end.">
            <a:extLst>
              <a:ext uri="{FF2B5EF4-FFF2-40B4-BE49-F238E27FC236}">
                <a16:creationId xmlns:a16="http://schemas.microsoft.com/office/drawing/2014/main" id="{2BD836EC-78FA-F549-BE4B-0448D22FCE90}"/>
              </a:ext>
            </a:extLst>
          </p:cNvPr>
          <p:cNvPicPr>
            <a:picLocks noChangeAspect="1"/>
          </p:cNvPicPr>
          <p:nvPr/>
        </p:nvPicPr>
        <p:blipFill>
          <a:blip r:embed="rId3"/>
          <a:stretch>
            <a:fillRect/>
          </a:stretch>
        </p:blipFill>
        <p:spPr>
          <a:xfrm>
            <a:off x="1279525" y="4718548"/>
            <a:ext cx="6584949" cy="1691396"/>
          </a:xfrm>
          <a:prstGeom prst="rect">
            <a:avLst/>
          </a:prstGeom>
        </p:spPr>
      </p:pic>
    </p:spTree>
    <p:extLst>
      <p:ext uri="{BB962C8B-B14F-4D97-AF65-F5344CB8AC3E}">
        <p14:creationId xmlns:p14="http://schemas.microsoft.com/office/powerpoint/2010/main" val="9185403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64738-8A84-4D87-83A7-F1E0ED25D669}"/>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Telomerase is a Specialized </a:t>
            </a:r>
            <a:br>
              <a:rPr lang="en-US" dirty="0">
                <a:solidFill>
                  <a:srgbClr val="4E4CB4"/>
                </a:solidFill>
                <a:latin typeface="Arial" panose="020B0604020202020204" pitchFamily="34" charset="0"/>
                <a:cs typeface="Arial" panose="020B0604020202020204" pitchFamily="34" charset="0"/>
              </a:rPr>
            </a:br>
            <a:r>
              <a:rPr lang="en-US" dirty="0">
                <a:solidFill>
                  <a:srgbClr val="4E4CB4"/>
                </a:solidFill>
                <a:latin typeface="Arial" panose="020B0604020202020204" pitchFamily="34" charset="0"/>
                <a:cs typeface="Arial" panose="020B0604020202020204" pitchFamily="34" charset="0"/>
              </a:rPr>
              <a:t>Reverse Transcriptase</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66700" y="1752600"/>
            <a:ext cx="86106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telomeres = structures at the ends of linear eukaryotic chromosomes</a:t>
            </a:r>
          </a:p>
          <a:p>
            <a:pPr lvl="1"/>
            <a:r>
              <a:rPr lang="en-US" sz="2400" dirty="0">
                <a:latin typeface="Arial" panose="020B0604020202020204" pitchFamily="34" charset="0"/>
                <a:cs typeface="Arial" panose="020B0604020202020204" pitchFamily="34" charset="0"/>
              </a:rPr>
              <a:t>not easily replicated by cellular DNA polymerases because there is no template for an RNA primer</a:t>
            </a:r>
          </a:p>
          <a:p>
            <a:endParaRPr lang="en-US" sz="2400" b="1" dirty="0">
              <a:latin typeface="Arial" panose="020B0604020202020204" pitchFamily="34" charset="0"/>
              <a:cs typeface="Arial" panose="020B0604020202020204" pitchFamily="34" charset="0"/>
            </a:endParaRPr>
          </a:p>
          <a:p>
            <a:pPr marL="50800" indent="0">
              <a:buNone/>
            </a:pPr>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349102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1A933E-9443-4701-91E0-8A0A0E36E0E8}"/>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Telomere Synthesis and Structure</a:t>
            </a:r>
            <a:endParaRPr lang="en-AU" dirty="0"/>
          </a:p>
        </p:txBody>
      </p:sp>
      <p:sp>
        <p:nvSpPr>
          <p:cNvPr id="6" name="Google Shape;390;g847cf01710_0_68">
            <a:extLst>
              <a:ext uri="{FF2B5EF4-FFF2-40B4-BE49-F238E27FC236}">
                <a16:creationId xmlns:a16="http://schemas.microsoft.com/office/drawing/2014/main" id="{DAA519A9-8E85-914A-BC58-EDF23D2CD638}"/>
              </a:ext>
            </a:extLst>
          </p:cNvPr>
          <p:cNvSpPr txBox="1">
            <a:spLocks noChangeArrowheads="1"/>
          </p:cNvSpPr>
          <p:nvPr/>
        </p:nvSpPr>
        <p:spPr bwMode="auto">
          <a:xfrm>
            <a:off x="228600" y="1600200"/>
            <a:ext cx="464582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telomerase</a:t>
            </a:r>
            <a:r>
              <a:rPr lang="en-US" sz="2400" dirty="0">
                <a:latin typeface="Arial" panose="020B0604020202020204" pitchFamily="34" charset="0"/>
                <a:cs typeface="Arial" panose="020B0604020202020204" pitchFamily="34" charset="0"/>
              </a:rPr>
              <a:t> = a ribonucleoprotein that synthesizes the telomere ends of linear chromosomes</a:t>
            </a:r>
          </a:p>
          <a:p>
            <a:pPr lvl="1"/>
            <a:r>
              <a:rPr lang="en-US" sz="2400" dirty="0">
                <a:latin typeface="Arial" panose="020B0604020202020204" pitchFamily="34" charset="0"/>
                <a:cs typeface="Arial" panose="020B0604020202020204" pitchFamily="34" charset="0"/>
              </a:rPr>
              <a:t>acts as a specialized reverse transcriptase</a:t>
            </a:r>
          </a:p>
          <a:p>
            <a:pPr lvl="1"/>
            <a:r>
              <a:rPr lang="en-US" sz="2400" dirty="0">
                <a:latin typeface="Arial" panose="020B0604020202020204" pitchFamily="34" charset="0"/>
                <a:cs typeface="Arial" panose="020B0604020202020204" pitchFamily="34" charset="0"/>
              </a:rPr>
              <a:t>contains an internal RNA with </a:t>
            </a:r>
            <a:r>
              <a:rPr lang="en-US" sz="2400" dirty="0" err="1">
                <a:latin typeface="Arial" panose="020B0604020202020204" pitchFamily="34" charset="0"/>
                <a:cs typeface="Arial" panose="020B0604020202020204" pitchFamily="34" charset="0"/>
              </a:rPr>
              <a:t>C</a:t>
            </a:r>
            <a:r>
              <a:rPr lang="en-US" sz="2400" i="1" baseline="-25000" dirty="0" err="1">
                <a:latin typeface="Arial" panose="020B0604020202020204" pitchFamily="34" charset="0"/>
                <a:cs typeface="Arial" panose="020B0604020202020204" pitchFamily="34" charset="0"/>
              </a:rPr>
              <a:t>y</a:t>
            </a:r>
            <a:r>
              <a:rPr lang="en-US" sz="2400" dirty="0" err="1">
                <a:latin typeface="Arial" panose="020B0604020202020204" pitchFamily="34" charset="0"/>
                <a:cs typeface="Arial" panose="020B0604020202020204" pitchFamily="34" charset="0"/>
              </a:rPr>
              <a:t>A</a:t>
            </a:r>
            <a:r>
              <a:rPr lang="en-US" sz="2400" i="1" baseline="-25000" dirty="0" err="1">
                <a:latin typeface="Arial" panose="020B0604020202020204" pitchFamily="34" charset="0"/>
                <a:cs typeface="Arial" panose="020B0604020202020204" pitchFamily="34" charset="0"/>
              </a:rPr>
              <a:t>x</a:t>
            </a:r>
            <a:r>
              <a:rPr lang="en-US" sz="2400" i="1" baseline="-25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repeat that serves as a template for synthesis of the </a:t>
            </a:r>
            <a:r>
              <a:rPr lang="en-US" sz="2400" dirty="0" err="1">
                <a:latin typeface="Arial" panose="020B0604020202020204" pitchFamily="34" charset="0"/>
                <a:cs typeface="Arial" panose="020B0604020202020204" pitchFamily="34" charset="0"/>
              </a:rPr>
              <a:t>T</a:t>
            </a:r>
            <a:r>
              <a:rPr lang="en-US" sz="2400" i="1" baseline="-25000" dirty="0" err="1">
                <a:latin typeface="Arial" panose="020B0604020202020204" pitchFamily="34" charset="0"/>
                <a:cs typeface="Arial" panose="020B0604020202020204" pitchFamily="34" charset="0"/>
              </a:rPr>
              <a:t>x</a:t>
            </a:r>
            <a:r>
              <a:rPr lang="en-US" sz="2400" dirty="0" err="1">
                <a:latin typeface="Arial" panose="020B0604020202020204" pitchFamily="34" charset="0"/>
                <a:cs typeface="Arial" panose="020B0604020202020204" pitchFamily="34" charset="0"/>
              </a:rPr>
              <a:t>G</a:t>
            </a:r>
            <a:r>
              <a:rPr lang="en-US" sz="2400" i="1" baseline="-25000" dirty="0" err="1">
                <a:latin typeface="Arial" panose="020B0604020202020204" pitchFamily="34" charset="0"/>
                <a:cs typeface="Arial" panose="020B0604020202020204" pitchFamily="34" charset="0"/>
              </a:rPr>
              <a:t>y</a:t>
            </a:r>
            <a:r>
              <a:rPr lang="en-US" sz="2400" baseline="-25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strand of the telomere</a:t>
            </a: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7" name="Picture 6" descr="Part a shows a blue strand of D N A with its 5 prime end on the left and its 3 prime end within a light brown rectangular telomerase to the right. The sequence is T T G G G G T T G G G G T T G G G G T T G G G G T T G G G G T T G and it is labeled T G primer on the left side. It enters the primer midway through the last sequence of four G nucleotides. The short complementary strand begins at 3 prime beneath the top strand. Its sequence is A A C C C C t prime. Within telomerase, there is a curved green R N A that has its 3 prime end at the bottom center, curves up to the left, runs horizontally across the top, and then curves back down to end at the 5 prime end next to the 3 prime end in the bottom center. The horizontal top piece has the sequence A A C C C C A A C. The left-hand A A C are aligned with the last three bases of the D N A strand above, T T G. An arrow points down accompanied by a curved line showing the addition of d G T P, d T T P and another arrow branches off to show the loss of P P subscript i end subscript. This yields a similar structure in which bases have been added so the top D N A strand is now aligned with the entire sequence at the top of the green R N A. T T G G G G T T G at the right end of the D N A is paired with A A C C C C A A C in the R N A. An arrow points downward accompanied by text in a gray box reading, telomerase translocates. This yields a similar structure in which telomerase has moved to the right, so now only the terminal T T G of the D N A strand are paired with the left-hand A A C of the R N A and there is no D N A above the rest of the horizontal piece of R N A. An arrow points down accompanied by a curved line showing the addition of d G T P, d T T P and another arrow branches off to show the loss of P P subscript i end subscript. This yields a similar structure in which bases have been added so that the top D N A strand now is paired with the entire horizontal portion of the R N A piece again. An arrow points down accompanied by text in two gray boxes, one on each side of the arrow. The left-hand box reads, Telomerase dissociates. R N A primase synthesizes an R N A primer at the end of the new telomere strand. The right-hand box reads, D N A polymerase fills in the intervening gap; D N A ligase seals the final nick. This yields the same top blue strand with the sequence 5 prime T T G G G G T T G G G G T T G G G G T T G G G G T T G G G G T T G G G G T T G G G G T T G 3 prime. The bottom strand has the same blue portion on the left, which is 3 prime A A C C C C. It now has an orange portion to the right that reads, A A C C C C A A C C C C A A C C C C A A C C C C A A C C C. The right end is a green box labeled R N A primer that ends at the 5 prime end. An arrow points down accompanied by a gray box containing text reading, The R N A primer is removed by an R N ase. This yields a similar structure in which the green R N A primer has been removed. An arrow points down accompanied by a gray box containing text reading, The single-stranded part of the telomere end is protected by telomere-binding proteins. This shows the same molecule but there are four blue spheres evenly spaced behind is labeled telomere duplex D N A-binding proteins. To the right, a yellow rectangle with a cutout at its upper right corner labeled T R F 1 fits against a similar tab rectangle with a cutout at its lower left corner labeled T R F 2. ">
            <a:extLst>
              <a:ext uri="{FF2B5EF4-FFF2-40B4-BE49-F238E27FC236}">
                <a16:creationId xmlns:a16="http://schemas.microsoft.com/office/drawing/2014/main" id="{136F7849-FB85-4140-9CC5-7B9B4FEBBF49}"/>
              </a:ext>
            </a:extLst>
          </p:cNvPr>
          <p:cNvPicPr>
            <a:picLocks noChangeAspect="1"/>
          </p:cNvPicPr>
          <p:nvPr/>
        </p:nvPicPr>
        <p:blipFill>
          <a:blip r:embed="rId3"/>
          <a:stretch>
            <a:fillRect/>
          </a:stretch>
        </p:blipFill>
        <p:spPr>
          <a:xfrm>
            <a:off x="5304950" y="1517904"/>
            <a:ext cx="2999568" cy="5020178"/>
          </a:xfrm>
          <a:prstGeom prst="rect">
            <a:avLst/>
          </a:prstGeom>
        </p:spPr>
      </p:pic>
    </p:spTree>
    <p:extLst>
      <p:ext uri="{BB962C8B-B14F-4D97-AF65-F5344CB8AC3E}">
        <p14:creationId xmlns:p14="http://schemas.microsoft.com/office/powerpoint/2010/main" val="38843514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Google Shape;177;g7fe2cbe272_0_8" descr="Icon P 2">
            <a:extLst>
              <a:ext uri="{FF2B5EF4-FFF2-40B4-BE49-F238E27FC236}">
                <a16:creationId xmlns:a16="http://schemas.microsoft.com/office/drawing/2014/main" id="{8669A368-8A1F-F942-A36D-848FE583F121}"/>
              </a:ext>
              <a:ext uri="{C183D7F6-B498-43B3-948B-1728B52AA6E4}">
                <adec:decorative xmlns=""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2875" y="280587"/>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0FF76BB-6295-4C65-B125-7E1EFC06A7A3}"/>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(1 of 8)</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Many RNAs must be modified and processed to become functional. </a:t>
            </a:r>
            <a:r>
              <a:rPr lang="en-US" sz="2400" dirty="0">
                <a:latin typeface="Arial" panose="020B0604020202020204" pitchFamily="34" charset="0"/>
                <a:cs typeface="Arial" panose="020B0604020202020204" pitchFamily="34" charset="0"/>
              </a:rPr>
              <a:t>RNAs can be modified by nucleases, by excision of certain RNA segments, and/or by chemical modification of the RNA nucleotides. In humans, nearly all mRNAs are 5′ capped, spliced, and polyadenylated before being exported from the nucleus for translation in the cytoplasm. </a:t>
            </a: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endParaRPr lang="en-US" sz="24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Google Shape;184;g7fe2cbe272_0_35" descr="Icon P 3">
            <a:extLst>
              <a:ext uri="{FF2B5EF4-FFF2-40B4-BE49-F238E27FC236}">
                <a16:creationId xmlns:a16="http://schemas.microsoft.com/office/drawing/2014/main" id="{118B4E8E-3091-0742-A5DF-30BEC1101363}"/>
              </a:ext>
              <a:ext uri="{C183D7F6-B498-43B3-948B-1728B52AA6E4}">
                <adec:decorative xmlns=""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04800"/>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B5D1D4F-6A02-48B6-A67A-63475AB333CE}"/>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(1 of 4)</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RNA can be used as a template for synthesis of DNA by reverse </a:t>
            </a:r>
            <a:r>
              <a:rPr lang="en-US" sz="2400" b="1" dirty="0" err="1">
                <a:latin typeface="Arial" panose="020B0604020202020204" pitchFamily="34" charset="0"/>
                <a:cs typeface="Arial" panose="020B0604020202020204" pitchFamily="34" charset="0"/>
              </a:rPr>
              <a:t>transcriptases</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RNA carries genetic information that can be reverse transcribed into DNA. Retroviruses, such as HIV or those responsible for some cancers, must convert their RNA genomes into DNA by reverse transcription. Reverse transcription by telomerase is also responsible for producing the telomeres that protect the DNA found at the ends of eukaryotic chromosomes. </a:t>
            </a:r>
          </a:p>
          <a:p>
            <a:endParaRPr lang="en-US" sz="2400" dirty="0"/>
          </a:p>
          <a:p>
            <a:pPr>
              <a:buNone/>
            </a:pPr>
            <a:endParaRPr lang="en-US" sz="2400" dirty="0">
              <a:effectLs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 P 4">
            <a:extLst>
              <a:ext uri="{FF2B5EF4-FFF2-40B4-BE49-F238E27FC236}">
                <a16:creationId xmlns:a16="http://schemas.microsoft.com/office/drawing/2014/main" id="{75A4E3EE-7C1C-452C-88CE-12A55CF36A1D}"/>
              </a:ext>
              <a:ext uri="{C183D7F6-B498-43B3-948B-1728B52AA6E4}">
                <adec:decorative xmlns="" xmlns:adec="http://schemas.microsoft.com/office/drawing/2017/decorative" val="1"/>
              </a:ext>
            </a:extLst>
          </p:cNvPr>
          <p:cNvPicPr>
            <a:picLocks noChangeAspect="1"/>
          </p:cNvPicPr>
          <p:nvPr/>
        </p:nvPicPr>
        <p:blipFill>
          <a:blip r:embed="rId3"/>
          <a:stretch>
            <a:fillRect/>
          </a:stretch>
        </p:blipFill>
        <p:spPr>
          <a:xfrm>
            <a:off x="1772932" y="421820"/>
            <a:ext cx="944962" cy="701101"/>
          </a:xfrm>
          <a:prstGeom prst="rect">
            <a:avLst/>
          </a:prstGeom>
        </p:spPr>
      </p:pic>
      <p:sp>
        <p:nvSpPr>
          <p:cNvPr id="2" name="Title 1">
            <a:extLst>
              <a:ext uri="{FF2B5EF4-FFF2-40B4-BE49-F238E27FC236}">
                <a16:creationId xmlns:a16="http://schemas.microsoft.com/office/drawing/2014/main" id="{45382AAD-4B44-4EBD-8CB1-6A9ED996765C}"/>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(1 of 5)</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RNA can act as both a catalyst and carrier of genetic information. </a:t>
            </a:r>
            <a:r>
              <a:rPr lang="en-US" sz="2400" dirty="0">
                <a:latin typeface="Arial" panose="020B0604020202020204" pitchFamily="34" charset="0"/>
                <a:cs typeface="Arial" panose="020B0604020202020204" pitchFamily="34" charset="0"/>
              </a:rPr>
              <a:t>Ribozymes can catalyze chemical transformations using many of the same strategies as protein-based enzymes. The dual capacity of RNA as both a carrier of genetic information and a catalyst is support for the RNA world hypothesis for the evolution of life on Earth.</a:t>
            </a:r>
            <a:endParaRPr lang="en-US" sz="2400" dirty="0"/>
          </a:p>
          <a:p>
            <a:endParaRPr lang="en-US" sz="2400" dirty="0"/>
          </a:p>
          <a:p>
            <a:endParaRPr lang="en-US" sz="2400" dirty="0"/>
          </a:p>
        </p:txBody>
      </p:sp>
    </p:spTree>
    <p:extLst>
      <p:ext uri="{BB962C8B-B14F-4D97-AF65-F5344CB8AC3E}">
        <p14:creationId xmlns:p14="http://schemas.microsoft.com/office/powerpoint/2010/main" val="2017964595"/>
      </p:ext>
    </p:extLst>
  </p:cSld>
  <p:clrMapOvr>
    <a:masterClrMapping/>
  </p:clrMapOvr>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86425</TotalTime>
  <Words>3051</Words>
  <Application>Microsoft Office PowerPoint</Application>
  <PresentationFormat>On-screen Show (4:3)</PresentationFormat>
  <Paragraphs>503</Paragraphs>
  <Slides>66</Slides>
  <Notes>66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66</vt:i4>
      </vt:variant>
    </vt:vector>
  </HeadingPairs>
  <TitlesOfParts>
    <vt:vector size="73" baseType="lpstr">
      <vt:lpstr>ＭＳ Ｐゴシック</vt:lpstr>
      <vt:lpstr>ＭＳ Ｐゴシック</vt:lpstr>
      <vt:lpstr>Arial</vt:lpstr>
      <vt:lpstr>Calibri</vt:lpstr>
      <vt:lpstr>Cambria Math</vt:lpstr>
      <vt:lpstr>Times</vt:lpstr>
      <vt:lpstr>Blank</vt:lpstr>
      <vt:lpstr>26 RNA Metabolism</vt:lpstr>
      <vt:lpstr>Ribozymes and  Ribonucleoproteins (RNPs)</vt:lpstr>
      <vt:lpstr>Transcription Produces RNA Molecules from DNA</vt:lpstr>
      <vt:lpstr>Major Types of RNA Molecules</vt:lpstr>
      <vt:lpstr>The Cellular Transcriptome</vt:lpstr>
      <vt:lpstr>Principle 1 (1 of 5)</vt:lpstr>
      <vt:lpstr>Principle 2 (1 of 8)</vt:lpstr>
      <vt:lpstr>Principle 3 (1 of 4)</vt:lpstr>
      <vt:lpstr>Principle 4 (1 of 5)</vt:lpstr>
      <vt:lpstr>26.1   DNA-Dependent Synthesis of RNA</vt:lpstr>
      <vt:lpstr>RNA Is Synthesized by RNA Polymerases</vt:lpstr>
      <vt:lpstr>Transcription by RNA Polymerase  in E. coli</vt:lpstr>
      <vt:lpstr>The Overall Reaction  of Transcription</vt:lpstr>
      <vt:lpstr>Initiation and Elongation of Transcription</vt:lpstr>
      <vt:lpstr>Movement of RNA Polymerase Creates Supercoils</vt:lpstr>
      <vt:lpstr>The Template and  Nontemplate Strand</vt:lpstr>
      <vt:lpstr>RNA Synthesis Begins at Promoters</vt:lpstr>
      <vt:lpstr>Consensus Sequences and  the UP Element</vt:lpstr>
      <vt:lpstr>Initiation by E. coli RNA Polymerase</vt:lpstr>
      <vt:lpstr>Elongation by E. coli  RNA Polymerase</vt:lpstr>
      <vt:lpstr>Initiation and Elongation by E. coli RNA Polymerase</vt:lpstr>
      <vt:lpstr>Transcription Is Regulated at  Several Levels</vt:lpstr>
      <vt:lpstr>Specific Sequences Signal Termination of RNA Synthesis</vt:lpstr>
      <vt:lpstr>Eukaryotic Cells Have Three Kinds  of Nuclear RNA Polymerases</vt:lpstr>
      <vt:lpstr>RNA Polymerase I (Pol I)</vt:lpstr>
      <vt:lpstr>RNA Polymerase II (Pol II)</vt:lpstr>
      <vt:lpstr>RNA Polymerase III (Pol III)</vt:lpstr>
      <vt:lpstr>RNA Polymerase II Requires Many Other Protein Factors for Its Activity</vt:lpstr>
      <vt:lpstr>Proteins Required for Initiation of Transcription at Pol II Promoters  of Eukaryotes</vt:lpstr>
      <vt:lpstr>Transcription at RNA  Polymerase II Promoters</vt:lpstr>
      <vt:lpstr>Elongation, Termination,  and Release</vt:lpstr>
      <vt:lpstr>RNA Polymerases Are Drug Targets</vt:lpstr>
      <vt:lpstr>Rifampin</vt:lpstr>
      <vt:lpstr>The Death Cap Mushroom Produces α-Amanitin</vt:lpstr>
      <vt:lpstr>26.2   RNA Processing</vt:lpstr>
      <vt:lpstr>RNA Processing</vt:lpstr>
      <vt:lpstr>RNA Splicing</vt:lpstr>
      <vt:lpstr>Eukaryotic mRNAs Are Modified At Each End</vt:lpstr>
      <vt:lpstr>Processing of the Primary  Transcript during mRNA Maturation</vt:lpstr>
      <vt:lpstr>Eukaryotic mRNAs Are Capped at the 5′ End</vt:lpstr>
      <vt:lpstr>Formation of the 5′ Cap</vt:lpstr>
      <vt:lpstr>The 5′ Cap of mRNA</vt:lpstr>
      <vt:lpstr>Both Introns and Exons Are Transcribed from DNA into RNA</vt:lpstr>
      <vt:lpstr>RNA Catalyzes the Splicing  of Introns</vt:lpstr>
      <vt:lpstr>In Eukaryotes, the Spliceosome Carries out Nuclear pre-mRNA Splicing</vt:lpstr>
      <vt:lpstr>The Spliceosome and snRNAs</vt:lpstr>
      <vt:lpstr>Proteins Catalyze Splicing of tRNAs</vt:lpstr>
      <vt:lpstr>Eukaryotic mRNAs Have a Distinctive 3′ End Structure</vt:lpstr>
      <vt:lpstr>Addition of the Poly(A) Tail</vt:lpstr>
      <vt:lpstr>Polyadenylate Polymerase</vt:lpstr>
      <vt:lpstr>Overview of mRNA Processing</vt:lpstr>
      <vt:lpstr>A Gene Can Give Rise to Multiple Products by Differential RNA Processing</vt:lpstr>
      <vt:lpstr>Alternative Transcript Production  in Eukaryotes</vt:lpstr>
      <vt:lpstr>Ribosomal RNAs and tRNAs Also Undergo Processing</vt:lpstr>
      <vt:lpstr>Transfer RNAs</vt:lpstr>
      <vt:lpstr>Further Post-Transcriptional Processing of tRNA Precursors</vt:lpstr>
      <vt:lpstr>Cellular mRNAs Are Degraded at Different Rates</vt:lpstr>
      <vt:lpstr>26.3   RNA-Dependent Synthesis of RNA and DNA</vt:lpstr>
      <vt:lpstr>Reverse Transcriptase Produces DNA from Viral RNA</vt:lpstr>
      <vt:lpstr>Retroviral Infection of a  Mammalian Cell</vt:lpstr>
      <vt:lpstr>Some Retroviruses Cause Cancer and AIDS</vt:lpstr>
      <vt:lpstr>The Human Immunodeficiency  Virus (HIV)</vt:lpstr>
      <vt:lpstr>Fighting AIDS With Inhibitors of HIV Reverse Transcriptase</vt:lpstr>
      <vt:lpstr>Many Transposons, Retroviruses, and Introns May Have a Common Evolutionary Origin</vt:lpstr>
      <vt:lpstr>Telomerase is a Specialized  Reverse Transcriptase</vt:lpstr>
      <vt:lpstr>Telomere Synthesis and Structure</vt:lpstr>
    </vt:vector>
  </TitlesOfParts>
  <Company>UCSB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Enzymes: Principles of Catalysis</dc:title>
  <dc:subject>Biochemistry</dc:subject>
  <dc:creator>Dr. Kalju Kahn</dc:creator>
  <dc:description>Slides for Lehninger Textbook</dc:description>
  <cp:lastModifiedBy>Noel Sturm</cp:lastModifiedBy>
  <cp:revision>1564</cp:revision>
  <cp:lastPrinted>2020-09-26T21:29:29Z</cp:lastPrinted>
  <dcterms:created xsi:type="dcterms:W3CDTF">2003-08-27T01:54:28Z</dcterms:created>
  <dcterms:modified xsi:type="dcterms:W3CDTF">2021-10-20T18:03:58Z</dcterms:modified>
</cp:coreProperties>
</file>