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1"/>
  </p:notesMasterIdLst>
  <p:handoutMasterIdLst>
    <p:handoutMasterId r:id="rId92"/>
  </p:handoutMasterIdLst>
  <p:sldIdLst>
    <p:sldId id="2751" r:id="rId2"/>
    <p:sldId id="412" r:id="rId3"/>
    <p:sldId id="420" r:id="rId4"/>
    <p:sldId id="421" r:id="rId5"/>
    <p:sldId id="1536" r:id="rId6"/>
    <p:sldId id="2353" r:id="rId7"/>
    <p:sldId id="2354" r:id="rId8"/>
    <p:sldId id="424" r:id="rId9"/>
    <p:sldId id="2342" r:id="rId10"/>
    <p:sldId id="1933" r:id="rId11"/>
    <p:sldId id="2346" r:id="rId12"/>
    <p:sldId id="2347" r:id="rId13"/>
    <p:sldId id="2355" r:id="rId14"/>
    <p:sldId id="2348" r:id="rId15"/>
    <p:sldId id="2356" r:id="rId16"/>
    <p:sldId id="2357" r:id="rId17"/>
    <p:sldId id="2358" r:id="rId18"/>
    <p:sldId id="2359" r:id="rId19"/>
    <p:sldId id="2360" r:id="rId20"/>
    <p:sldId id="2362" r:id="rId21"/>
    <p:sldId id="2361" r:id="rId22"/>
    <p:sldId id="2363" r:id="rId23"/>
    <p:sldId id="2365" r:id="rId24"/>
    <p:sldId id="2367" r:id="rId25"/>
    <p:sldId id="2368" r:id="rId26"/>
    <p:sldId id="2369" r:id="rId27"/>
    <p:sldId id="2370" r:id="rId28"/>
    <p:sldId id="2372" r:id="rId29"/>
    <p:sldId id="2371" r:id="rId30"/>
    <p:sldId id="2373" r:id="rId31"/>
    <p:sldId id="2376" r:id="rId32"/>
    <p:sldId id="2377" r:id="rId33"/>
    <p:sldId id="2379" r:id="rId34"/>
    <p:sldId id="2378" r:id="rId35"/>
    <p:sldId id="2380" r:id="rId36"/>
    <p:sldId id="2381" r:id="rId37"/>
    <p:sldId id="2386" r:id="rId38"/>
    <p:sldId id="2388" r:id="rId39"/>
    <p:sldId id="2389" r:id="rId40"/>
    <p:sldId id="2390" r:id="rId41"/>
    <p:sldId id="2391" r:id="rId42"/>
    <p:sldId id="2392" r:id="rId43"/>
    <p:sldId id="2397" r:id="rId44"/>
    <p:sldId id="2399" r:id="rId45"/>
    <p:sldId id="2400" r:id="rId46"/>
    <p:sldId id="2401" r:id="rId47"/>
    <p:sldId id="2402" r:id="rId48"/>
    <p:sldId id="2403" r:id="rId49"/>
    <p:sldId id="2409" r:id="rId50"/>
    <p:sldId id="2404" r:id="rId51"/>
    <p:sldId id="2405" r:id="rId52"/>
    <p:sldId id="2406" r:id="rId53"/>
    <p:sldId id="2407" r:id="rId54"/>
    <p:sldId id="2408" r:id="rId55"/>
    <p:sldId id="2410" r:id="rId56"/>
    <p:sldId id="2412" r:id="rId57"/>
    <p:sldId id="2414" r:id="rId58"/>
    <p:sldId id="2415" r:id="rId59"/>
    <p:sldId id="2416" r:id="rId60"/>
    <p:sldId id="2418" r:id="rId61"/>
    <p:sldId id="2419" r:id="rId62"/>
    <p:sldId id="2420" r:id="rId63"/>
    <p:sldId id="2421" r:id="rId64"/>
    <p:sldId id="2422" r:id="rId65"/>
    <p:sldId id="2423" r:id="rId66"/>
    <p:sldId id="2424" r:id="rId67"/>
    <p:sldId id="2425" r:id="rId68"/>
    <p:sldId id="2426" r:id="rId69"/>
    <p:sldId id="2427" r:id="rId70"/>
    <p:sldId id="2343" r:id="rId71"/>
    <p:sldId id="2429" r:id="rId72"/>
    <p:sldId id="2430" r:id="rId73"/>
    <p:sldId id="2434" r:id="rId74"/>
    <p:sldId id="2437" r:id="rId75"/>
    <p:sldId id="2439" r:id="rId76"/>
    <p:sldId id="2441" r:id="rId77"/>
    <p:sldId id="2442" r:id="rId78"/>
    <p:sldId id="2448" r:id="rId79"/>
    <p:sldId id="2449" r:id="rId80"/>
    <p:sldId id="2450" r:id="rId81"/>
    <p:sldId id="2454" r:id="rId82"/>
    <p:sldId id="2455" r:id="rId83"/>
    <p:sldId id="2456" r:id="rId84"/>
    <p:sldId id="2459" r:id="rId85"/>
    <p:sldId id="2458" r:id="rId86"/>
    <p:sldId id="2344" r:id="rId87"/>
    <p:sldId id="2476" r:id="rId88"/>
    <p:sldId id="2478" r:id="rId89"/>
    <p:sldId id="2481" r:id="rId90"/>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296" clrIdx="0"/>
  <p:cmAuthor id="2" name="Justin Lee" initials="JL" lastIdx="9" clrIdx="1">
    <p:extLst>
      <p:ext uri="{19B8F6BF-5375-455C-9EA6-DF929625EA0E}">
        <p15:presenceInfo xmlns:p15="http://schemas.microsoft.com/office/powerpoint/2012/main" userId="Justin Lee" providerId="None"/>
      </p:ext>
    </p:extLst>
  </p:cmAuthor>
  <p:cmAuthor id="3" name="Casey Arden" initials="CA" lastIdx="26" clrIdx="2">
    <p:extLst>
      <p:ext uri="{19B8F6BF-5375-455C-9EA6-DF929625EA0E}">
        <p15:presenceInfo xmlns:p15="http://schemas.microsoft.com/office/powerpoint/2012/main" userId="c2f598620ace54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4E4CB4"/>
    <a:srgbClr val="145C76"/>
    <a:srgbClr val="005F6A"/>
    <a:srgbClr val="D0E7D2"/>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1"/>
    <p:restoredTop sz="90701" autoAdjust="0"/>
  </p:normalViewPr>
  <p:slideViewPr>
    <p:cSldViewPr>
      <p:cViewPr>
        <p:scale>
          <a:sx n="33" d="100"/>
          <a:sy n="33" d="100"/>
        </p:scale>
        <p:origin x="2544" y="1308"/>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9409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7690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6221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1948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5508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6500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50974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7816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94962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35382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45038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0889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96062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38380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0541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3465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100694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96754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947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5337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46341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36406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26843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3409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603271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333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8220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7325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52954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23888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76315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758958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47996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4332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5682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394026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76975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18780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64756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82263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0548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65961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56460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427166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174736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29735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96952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677842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9163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728504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100150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819223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19035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26764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951743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84254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6131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353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84564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1652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60856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048989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89870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12022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389807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21425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401118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54191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42470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84798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66486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989127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7159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321306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292219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67896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66332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746493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6614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463633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76591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1546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23.jpg"/></Relationships>
</file>

<file path=ppt/slides/_rels/slide5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33.jp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1.xml"/><Relationship Id="rId1" Type="http://schemas.openxmlformats.org/officeDocument/2006/relationships/slideLayout" Target="../slideLayouts/slideLayout13.xml"/><Relationship Id="rId4" Type="http://schemas.openxmlformats.org/officeDocument/2006/relationships/image" Target="../media/image35.jp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208056" y="2819400"/>
            <a:ext cx="4268600" cy="792163"/>
          </a:xfrm>
        </p:spPr>
        <p:txBody>
          <a:bodyPr/>
          <a:lstStyle/>
          <a:p>
            <a:pPr marL="361950" indent="-361950" algn="ctr"/>
            <a:r>
              <a:rPr lang="en-US" altLang="en-US" sz="330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25 </a:t>
            </a:r>
            <a:r>
              <a:rPr lang="en-US" altLang="en-US" sz="33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DNA Metabolism</a:t>
            </a:r>
            <a:endParaRPr lang="en-AU" sz="33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EABDD-361F-4FD9-86D5-F15C4130D911}"/>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DNA Replication Follows a Set of Fundamental Rules</a:t>
            </a:r>
            <a:endParaRPr lang="en-AU" dirty="0">
              <a:solidFill>
                <a:srgbClr val="4E4CB4"/>
              </a:solidFill>
            </a:endParaRPr>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828800"/>
                <a:ext cx="84963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basic principles that apply to DNA synthesis in every organism:</a:t>
                </a:r>
              </a:p>
              <a:p>
                <a:pPr lvl="1"/>
                <a:r>
                  <a:rPr lang="en-US" sz="2400" dirty="0">
                    <a:latin typeface="Arial" panose="020B0604020202020204" pitchFamily="34" charset="0"/>
                    <a:cs typeface="Arial" panose="020B0604020202020204" pitchFamily="34" charset="0"/>
                  </a:rPr>
                  <a:t>DNA replication is semiconservative</a:t>
                </a:r>
              </a:p>
              <a:p>
                <a:pPr lvl="1"/>
                <a:r>
                  <a:rPr lang="en-US" sz="2400" dirty="0">
                    <a:latin typeface="Arial" panose="020B0604020202020204" pitchFamily="34" charset="0"/>
                    <a:cs typeface="Arial" panose="020B0604020202020204" pitchFamily="34" charset="0"/>
                  </a:rPr>
                  <a:t>replication begins at an origin and usually proceeds bidirectionally</a:t>
                </a:r>
              </a:p>
              <a:p>
                <a:pPr lvl="1"/>
                <a:r>
                  <a:rPr lang="en-US" sz="2400" dirty="0">
                    <a:latin typeface="Arial" panose="020B0604020202020204" pitchFamily="34" charset="0"/>
                    <a:cs typeface="Arial" panose="020B0604020202020204" pitchFamily="34" charset="0"/>
                  </a:rPr>
                  <a:t>DNA synthesis proceeds in a 5′</a:t>
                </a:r>
                <a14:m>
                  <m:oMath xmlns:m="http://schemas.openxmlformats.org/officeDocument/2006/math">
                    <m:r>
                      <a:rPr lang="en-US" sz="2400" b="0" i="1" smtClean="0">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3′ direction and is </a:t>
                </a:r>
                <a:r>
                  <a:rPr lang="en-US" sz="2400" dirty="0" err="1">
                    <a:latin typeface="Arial" panose="020B0604020202020204" pitchFamily="34" charset="0"/>
                    <a:cs typeface="Arial" panose="020B0604020202020204" pitchFamily="34" charset="0"/>
                  </a:rPr>
                  <a:t>semidiscontinuous</a:t>
                </a: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323850" y="1828800"/>
                <a:ext cx="8496300" cy="4130675"/>
              </a:xfrm>
              <a:prstGeom prst="rect">
                <a:avLst/>
              </a:prstGeom>
              <a:blipFill>
                <a:blip r:embed="rId3"/>
                <a:stretch>
                  <a:fillRect l="-299"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282547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51B59-C877-40FC-B0E0-425F2E6F2CD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Replication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Is Semiconservative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764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semiconservative replication </a:t>
            </a:r>
            <a:r>
              <a:rPr lang="en-US" sz="2400" dirty="0">
                <a:latin typeface="Arial" panose="020B0604020202020204" pitchFamily="34" charset="0"/>
                <a:cs typeface="Arial" panose="020B0604020202020204" pitchFamily="34" charset="0"/>
              </a:rPr>
              <a:t>= each DNA strand serves as a template for the synthesis of a new strand</a:t>
            </a:r>
          </a:p>
          <a:p>
            <a:pPr lvl="1"/>
            <a:r>
              <a:rPr lang="en-US" sz="2400" dirty="0">
                <a:latin typeface="Arial" panose="020B0604020202020204" pitchFamily="34" charset="0"/>
                <a:cs typeface="Arial" panose="020B0604020202020204" pitchFamily="34" charset="0"/>
              </a:rPr>
              <a:t>produces two new DNA molecules, each with one new strand and one old strand</a:t>
            </a:r>
          </a:p>
          <a:p>
            <a:pPr lvl="1"/>
            <a:r>
              <a:rPr lang="en-US" sz="2400" dirty="0">
                <a:latin typeface="Arial" panose="020B0604020202020204" pitchFamily="34" charset="0"/>
                <a:cs typeface="Arial" panose="020B0604020202020204" pitchFamily="34" charset="0"/>
              </a:rPr>
              <a:t>established by Meselson and Stahl in 1957</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65196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73E49-1E51-4301-92F4-0DBEE221DC7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Replication Begins at an Origin and Usually Proceeds Bidirectionally</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524000"/>
            <a:ext cx="474910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replication forks </a:t>
            </a:r>
            <a:r>
              <a:rPr lang="en-US" sz="2400" dirty="0">
                <a:latin typeface="Arial" panose="020B0604020202020204" pitchFamily="34" charset="0"/>
                <a:cs typeface="Arial" panose="020B0604020202020204" pitchFamily="34" charset="0"/>
              </a:rPr>
              <a:t>= dynamic points where parent DNA is being unwound and separated strands replicated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both DNA strands are replicated simultaneously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both ends of the bacterial chromosome have active replication forks (bidirectional replication)</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D N A replication by a circular D N A molecule as an illustration and using electron micrographs.">
            <a:extLst>
              <a:ext uri="{FF2B5EF4-FFF2-40B4-BE49-F238E27FC236}">
                <a16:creationId xmlns:a16="http://schemas.microsoft.com/office/drawing/2014/main" id="{38E7FB97-9DA2-6049-9AA9-A20CAC37DEBE}"/>
              </a:ext>
            </a:extLst>
          </p:cNvPr>
          <p:cNvPicPr>
            <a:picLocks noChangeAspect="1"/>
          </p:cNvPicPr>
          <p:nvPr/>
        </p:nvPicPr>
        <p:blipFill>
          <a:blip r:embed="rId3"/>
          <a:stretch>
            <a:fillRect/>
          </a:stretch>
        </p:blipFill>
        <p:spPr>
          <a:xfrm>
            <a:off x="5257800" y="1487799"/>
            <a:ext cx="3250734" cy="5288507"/>
          </a:xfrm>
          <a:prstGeom prst="rect">
            <a:avLst/>
          </a:prstGeom>
        </p:spPr>
      </p:pic>
    </p:spTree>
    <p:extLst>
      <p:ext uri="{BB962C8B-B14F-4D97-AF65-F5344CB8AC3E}">
        <p14:creationId xmlns:p14="http://schemas.microsoft.com/office/powerpoint/2010/main" val="4071943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59B21-D623-4305-B5CC-7179D325EAC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Replication Loops Always Initiate at an Origin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68646" y="1676400"/>
            <a:ext cx="4584354"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denaturation mapping </a:t>
            </a:r>
            <a:r>
              <a:rPr lang="en-US" sz="2400" dirty="0">
                <a:latin typeface="Arial" panose="020B0604020202020204" pitchFamily="34" charset="0"/>
                <a:cs typeface="Arial" panose="020B0604020202020204" pitchFamily="34" charset="0"/>
              </a:rPr>
              <a:t>= selective denaturing of sequences unusually rich in A=T base pairs to provide landmarks along the DNA molecule</a:t>
            </a:r>
          </a:p>
          <a:p>
            <a:pPr lvl="1"/>
            <a:r>
              <a:rPr lang="en-US" sz="2400" dirty="0">
                <a:latin typeface="Arial" panose="020B0604020202020204" pitchFamily="34" charset="0"/>
                <a:cs typeface="Arial" panose="020B0604020202020204" pitchFamily="34" charset="0"/>
              </a:rPr>
              <a:t>generates a reproducible pattern of single-strand bubbles</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origin</a:t>
            </a:r>
            <a:r>
              <a:rPr lang="en-US" sz="2400" dirty="0">
                <a:latin typeface="Arial" panose="020B0604020202020204" pitchFamily="34" charset="0"/>
                <a:cs typeface="Arial" panose="020B0604020202020204" pitchFamily="34" charset="0"/>
              </a:rPr>
              <a:t> = location where replication loops are initiated </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micrograph of a D N A strand highlights multiple replication loops.">
            <a:extLst>
              <a:ext uri="{FF2B5EF4-FFF2-40B4-BE49-F238E27FC236}">
                <a16:creationId xmlns:a16="http://schemas.microsoft.com/office/drawing/2014/main" id="{DA0BC51E-D700-2249-AAB5-5B44F0242C24}"/>
              </a:ext>
            </a:extLst>
          </p:cNvPr>
          <p:cNvPicPr>
            <a:picLocks noChangeAspect="1"/>
          </p:cNvPicPr>
          <p:nvPr/>
        </p:nvPicPr>
        <p:blipFill>
          <a:blip r:embed="rId3"/>
          <a:stretch>
            <a:fillRect/>
          </a:stretch>
        </p:blipFill>
        <p:spPr>
          <a:xfrm>
            <a:off x="4953000" y="2289048"/>
            <a:ext cx="3996853" cy="2895600"/>
          </a:xfrm>
          <a:prstGeom prst="rect">
            <a:avLst/>
          </a:prstGeom>
        </p:spPr>
      </p:pic>
    </p:spTree>
    <p:extLst>
      <p:ext uri="{BB962C8B-B14F-4D97-AF65-F5344CB8AC3E}">
        <p14:creationId xmlns:p14="http://schemas.microsoft.com/office/powerpoint/2010/main" val="1762879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03185FFD-9E4F-4201-BB72-2E21301ABD6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Synthesis Proceeds in a 5′</a:t>
                </a:r>
                <a14:m>
                  <m:oMath xmlns:m="http://schemas.openxmlformats.org/officeDocument/2006/math">
                    <m:r>
                      <a:rPr lang="en-US" b="0" i="1">
                        <a:solidFill>
                          <a:schemeClr val="tx1"/>
                        </a:solidFill>
                        <a:latin typeface="Cambria Math" panose="02040503050406030204" pitchFamily="18" charset="0"/>
                        <a:ea typeface="Cambria Math" panose="02040503050406030204" pitchFamily="18" charset="0"/>
                      </a:rPr>
                      <m:t>→</m:t>
                    </m:r>
                  </m:oMath>
                </a14:m>
                <a:r>
                  <a:rPr lang="en-US" dirty="0">
                    <a:solidFill>
                      <a:schemeClr val="tx1"/>
                    </a:solidFill>
                    <a:latin typeface="Arial" panose="020B0604020202020204" pitchFamily="34" charset="0"/>
                    <a:cs typeface="Arial" panose="020B0604020202020204" pitchFamily="34" charset="0"/>
                  </a:rPr>
                  <a:t>3′ Direction and Is </a:t>
                </a:r>
                <a:r>
                  <a:rPr lang="en-US" dirty="0" err="1">
                    <a:solidFill>
                      <a:schemeClr val="tx1"/>
                    </a:solidFill>
                    <a:latin typeface="Arial" panose="020B0604020202020204" pitchFamily="34" charset="0"/>
                    <a:cs typeface="Arial" panose="020B0604020202020204" pitchFamily="34" charset="0"/>
                  </a:rPr>
                  <a:t>Semidiscontinuous</a:t>
                </a:r>
                <a:endParaRPr lang="en-AU" dirty="0"/>
              </a:p>
            </p:txBody>
          </p:sp>
        </mc:Choice>
        <mc:Fallback xmlns="">
          <p:sp>
            <p:nvSpPr>
              <p:cNvPr id="2" name="Title 1">
                <a:extLst>
                  <a:ext uri="{FF2B5EF4-FFF2-40B4-BE49-F238E27FC236}">
                    <a16:creationId xmlns:a16="http://schemas.microsoft.com/office/drawing/2014/main" id="{03185FFD-9E4F-4201-BB72-2E21301ABD62}"/>
                  </a:ext>
                </a:extLst>
              </p:cNvPr>
              <p:cNvSpPr>
                <a:spLocks noGrp="1" noRot="1" noChangeAspect="1" noMove="1" noResize="1" noEditPoints="1" noAdjustHandles="1" noChangeArrowheads="1" noChangeShapeType="1" noTextEdit="1"/>
              </p:cNvSpPr>
              <p:nvPr>
                <p:ph type="title"/>
              </p:nvPr>
            </p:nvSpPr>
            <p:spPr>
              <a:blipFill>
                <a:blip r:embed="rId3"/>
                <a:stretch>
                  <a:fillRect l="-533" t="-17021" r="-1200" b="-2872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583816" cy="42672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new DNA strands are always synthesized in the   5′</a:t>
                </a:r>
                <a:r>
                  <a:rPr lang="en-US" sz="24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 </m:t>
                    </m:r>
                  </m:oMath>
                </a14:m>
                <a:r>
                  <a:rPr lang="en-US" sz="2400" dirty="0">
                    <a:latin typeface="Arial" panose="020B0604020202020204" pitchFamily="34" charset="0"/>
                    <a:cs typeface="Arial" panose="020B0604020202020204" pitchFamily="34" charset="0"/>
                  </a:rPr>
                  <a:t>3′ direction</a:t>
                </a:r>
              </a:p>
              <a:p>
                <a:pPr lvl="1"/>
                <a:r>
                  <a:rPr lang="en-US" sz="2400" dirty="0">
                    <a:latin typeface="Arial" panose="020B0604020202020204" pitchFamily="34" charset="0"/>
                    <a:cs typeface="Arial" panose="020B0604020202020204" pitchFamily="34" charset="0"/>
                  </a:rPr>
                  <a:t>the free 3′-OH serves as the point of elongation</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Okazaki fragments </a:t>
                </a:r>
                <a:r>
                  <a:rPr lang="en-US" sz="2400" dirty="0">
                    <a:latin typeface="Arial" panose="020B0604020202020204" pitchFamily="34" charset="0"/>
                    <a:cs typeface="Arial" panose="020B0604020202020204" pitchFamily="34" charset="0"/>
                  </a:rPr>
                  <a:t>= short DNA fragments that are synthesized in the replication of one of the new DNA strands </a:t>
                </a:r>
              </a:p>
              <a:p>
                <a:pPr lvl="1"/>
                <a:r>
                  <a:rPr lang="en-US" sz="2400" dirty="0">
                    <a:latin typeface="Arial" panose="020B0604020202020204" pitchFamily="34" charset="0"/>
                    <a:cs typeface="Arial" panose="020B0604020202020204" pitchFamily="34" charset="0"/>
                  </a:rPr>
                  <a:t>~150 to 200 nucleotides long in eukaryotes</a:t>
                </a:r>
              </a:p>
              <a:p>
                <a:pPr lvl="1"/>
                <a:r>
                  <a:rPr lang="en-US" sz="2400" dirty="0">
                    <a:latin typeface="Arial" panose="020B0604020202020204" pitchFamily="34" charset="0"/>
                    <a:cs typeface="Arial" panose="020B0604020202020204" pitchFamily="34" charset="0"/>
                  </a:rPr>
                  <a:t>~1,000 to 2,000 nucleotides long in bacteria</a:t>
                </a:r>
              </a:p>
              <a:p>
                <a:pPr lvl="1"/>
                <a:r>
                  <a:rPr lang="en-US" sz="2400" dirty="0">
                    <a:latin typeface="Arial" panose="020B0604020202020204" pitchFamily="34" charset="0"/>
                    <a:cs typeface="Arial" panose="020B0604020202020204" pitchFamily="34" charset="0"/>
                  </a:rPr>
                  <a:t>spliced together by DNA ligase</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280092" y="1600200"/>
                <a:ext cx="8583816" cy="4267200"/>
              </a:xfrm>
              <a:prstGeom prst="rect">
                <a:avLst/>
              </a:prstGeom>
              <a:blipFill>
                <a:blip r:embed="rId4"/>
                <a:stretch>
                  <a:fillRect l="-426" t="-1143" b="-142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904074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66F9-4454-43CB-8F75-DDDE59E056F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Leading and Lagging Strands</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583816"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leading strand </a:t>
                </a:r>
                <a:r>
                  <a:rPr lang="en-US" sz="2400" dirty="0">
                    <a:latin typeface="Arial" panose="020B0604020202020204" pitchFamily="34" charset="0"/>
                    <a:cs typeface="Arial" panose="020B0604020202020204" pitchFamily="34" charset="0"/>
                  </a:rPr>
                  <a:t>= 5′</a:t>
                </a:r>
                <a:r>
                  <a:rPr lang="en-US" sz="24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 </m:t>
                    </m:r>
                  </m:oMath>
                </a14:m>
                <a:r>
                  <a:rPr lang="en-US" sz="2400" dirty="0">
                    <a:latin typeface="Arial" panose="020B0604020202020204" pitchFamily="34" charset="0"/>
                    <a:cs typeface="Arial" panose="020B0604020202020204" pitchFamily="34" charset="0"/>
                  </a:rPr>
                  <a:t>3′ synthesis proceeds in the same direction that the replication fork moves</a:t>
                </a:r>
              </a:p>
              <a:p>
                <a:pPr lvl="1"/>
                <a:r>
                  <a:rPr lang="en-US" sz="2400" dirty="0">
                    <a:latin typeface="Arial" panose="020B0604020202020204" pitchFamily="34" charset="0"/>
                    <a:cs typeface="Arial" panose="020B0604020202020204" pitchFamily="34" charset="0"/>
                  </a:rPr>
                  <a:t>synthesized continuously </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lagging strand </a:t>
                </a:r>
                <a:r>
                  <a:rPr lang="en-US" sz="2400" dirty="0">
                    <a:latin typeface="Arial" panose="020B0604020202020204" pitchFamily="34" charset="0"/>
                    <a:cs typeface="Arial" panose="020B0604020202020204" pitchFamily="34" charset="0"/>
                  </a:rPr>
                  <a:t>= 5′</a:t>
                </a:r>
                <a:r>
                  <a:rPr lang="en-US" sz="24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 </m:t>
                    </m:r>
                  </m:oMath>
                </a14:m>
                <a:r>
                  <a:rPr lang="en-US" sz="2400" dirty="0">
                    <a:latin typeface="Arial" panose="020B0604020202020204" pitchFamily="34" charset="0"/>
                    <a:cs typeface="Arial" panose="020B0604020202020204" pitchFamily="34" charset="0"/>
                  </a:rPr>
                  <a:t>3′ synthesis proceeds in the opposite direction that the replication fork moves</a:t>
                </a:r>
              </a:p>
              <a:p>
                <a:pPr lvl="1"/>
                <a:r>
                  <a:rPr lang="en-US" sz="2400" dirty="0">
                    <a:latin typeface="Arial" panose="020B0604020202020204" pitchFamily="34" charset="0"/>
                    <a:cs typeface="Arial" panose="020B0604020202020204" pitchFamily="34" charset="0"/>
                  </a:rPr>
                  <a:t>synthesized discontinuously through the synthesis of Okazaki fragments </a:t>
                </a:r>
              </a:p>
              <a:p>
                <a:endParaRPr lang="en-US" sz="2400" dirty="0"/>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280092" y="1600200"/>
                <a:ext cx="8583816" cy="4130675"/>
              </a:xfrm>
              <a:prstGeom prst="rect">
                <a:avLst/>
              </a:prstGeom>
              <a:blipFill>
                <a:blip r:embed="rId3"/>
                <a:stretch>
                  <a:fillRect l="-426" t="-1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2279678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CF9C0-B6DE-468D-83DE-32E0B015CBC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Defining DNA Strands at the Replication Fork</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4FFA3510-6500-2B46-86BD-83EB708C4D3C}"/>
                  </a:ext>
                </a:extLst>
              </p:cNvPr>
              <p:cNvSpPr txBox="1">
                <a:spLocks noChangeArrowheads="1"/>
              </p:cNvSpPr>
              <p:nvPr/>
            </p:nvSpPr>
            <p:spPr bwMode="auto">
              <a:xfrm>
                <a:off x="280091" y="1600200"/>
                <a:ext cx="2310709" cy="48005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new DNA strands are always synthesized in the 5′</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3′ direction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template is read in the 3′</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direction</a:t>
                </a:r>
              </a:p>
              <a:p>
                <a:endParaRPr lang="en-US" sz="2400" dirty="0"/>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4FFA3510-6500-2B46-86BD-83EB708C4D3C}"/>
                  </a:ext>
                </a:extLst>
              </p:cNvPr>
              <p:cNvSpPr txBox="1">
                <a:spLocks noRot="1" noChangeAspect="1" noMove="1" noResize="1" noEditPoints="1" noAdjustHandles="1" noChangeArrowheads="1" noChangeShapeType="1" noTextEdit="1"/>
              </p:cNvSpPr>
              <p:nvPr/>
            </p:nvSpPr>
            <p:spPr bwMode="auto">
              <a:xfrm>
                <a:off x="280091" y="1600200"/>
                <a:ext cx="2310709" cy="4800599"/>
              </a:xfrm>
              <a:prstGeom prst="rect">
                <a:avLst/>
              </a:prstGeom>
              <a:blipFill>
                <a:blip r:embed="rId3"/>
                <a:stretch>
                  <a:fillRect l="-1583" t="-1017" r="-501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pic>
        <p:nvPicPr>
          <p:cNvPr id="3" name="Picture 2" descr="A figure shows the details of D N A strands at a replication fork.">
            <a:extLst>
              <a:ext uri="{FF2B5EF4-FFF2-40B4-BE49-F238E27FC236}">
                <a16:creationId xmlns:a16="http://schemas.microsoft.com/office/drawing/2014/main" id="{94FF2322-3D79-5642-9C25-858599992117}"/>
              </a:ext>
            </a:extLst>
          </p:cNvPr>
          <p:cNvPicPr>
            <a:picLocks noChangeAspect="1"/>
          </p:cNvPicPr>
          <p:nvPr/>
        </p:nvPicPr>
        <p:blipFill>
          <a:blip r:embed="rId4"/>
          <a:stretch>
            <a:fillRect/>
          </a:stretch>
        </p:blipFill>
        <p:spPr>
          <a:xfrm>
            <a:off x="3057054" y="1842442"/>
            <a:ext cx="5773094" cy="3338916"/>
          </a:xfrm>
          <a:prstGeom prst="rect">
            <a:avLst/>
          </a:prstGeom>
        </p:spPr>
      </p:pic>
    </p:spTree>
    <p:extLst>
      <p:ext uri="{BB962C8B-B14F-4D97-AF65-F5344CB8AC3E}">
        <p14:creationId xmlns:p14="http://schemas.microsoft.com/office/powerpoint/2010/main" val="3498122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D3A30-196B-4945-AE5D-A8E7A26F1DBB}"/>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DNA Is Degraded by Nucleases</a:t>
            </a:r>
            <a:endParaRPr lang="en-AU" dirty="0">
              <a:solidFill>
                <a:srgbClr val="4E4CB4"/>
              </a:solidFill>
            </a:endParaRPr>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524000"/>
                <a:ext cx="84963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nucleases</a:t>
                </a:r>
                <a:r>
                  <a:rPr lang="en-US" sz="2400" dirty="0">
                    <a:latin typeface="Arial" panose="020B0604020202020204" pitchFamily="34" charset="0"/>
                    <a:cs typeface="Arial" panose="020B0604020202020204" pitchFamily="34" charset="0"/>
                  </a:rPr>
                  <a:t> = enzymes that degrade nucleic acids</a:t>
                </a:r>
              </a:p>
              <a:p>
                <a:pPr lvl="1"/>
                <a:r>
                  <a:rPr lang="en-US" sz="2400" b="1" dirty="0">
                    <a:latin typeface="Arial" panose="020B0604020202020204" pitchFamily="34" charset="0"/>
                    <a:cs typeface="Arial" panose="020B0604020202020204" pitchFamily="34" charset="0"/>
                  </a:rPr>
                  <a:t>DNases </a:t>
                </a:r>
                <a:r>
                  <a:rPr lang="en-US" sz="2400" dirty="0">
                    <a:latin typeface="Arial" panose="020B0604020202020204" pitchFamily="34" charset="0"/>
                    <a:cs typeface="Arial" panose="020B0604020202020204" pitchFamily="34" charset="0"/>
                  </a:rPr>
                  <a:t>= specifically degrade DNA</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exonucleases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degrade nucleic acids from one end of the molecule</a:t>
                </a:r>
              </a:p>
              <a:p>
                <a:pPr lvl="1"/>
                <a:r>
                  <a:rPr lang="en-US" sz="2400" dirty="0">
                    <a:latin typeface="Arial" panose="020B0604020202020204" pitchFamily="34" charset="0"/>
                    <a:cs typeface="Arial" panose="020B0604020202020204" pitchFamily="34" charset="0"/>
                  </a:rPr>
                  <a:t>many operate in only one direction (either 5′</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3′ or 3′</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endonucleases </a:t>
                </a:r>
                <a:r>
                  <a:rPr lang="en-US" sz="2400" dirty="0">
                    <a:latin typeface="Arial" panose="020B0604020202020204" pitchFamily="34" charset="0"/>
                    <a:cs typeface="Arial" panose="020B0604020202020204" pitchFamily="34" charset="0"/>
                  </a:rPr>
                  <a:t>= degrade nucleic acids at specific internal sites in the molecule</a:t>
                </a: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323850" y="1524000"/>
                <a:ext cx="8496300" cy="4130675"/>
              </a:xfrm>
              <a:prstGeom prst="rect">
                <a:avLst/>
              </a:prstGeom>
              <a:blipFill>
                <a:blip r:embed="rId3"/>
                <a:stretch>
                  <a:fillRect l="-299" t="-1227" b="-460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609283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54DB-FA1D-4362-9037-29B3E4292DA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DNA Is Synthesized by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DNA Polymerases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002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DNA polymerase </a:t>
            </a:r>
            <a:r>
              <a:rPr lang="en-US" sz="2400" dirty="0">
                <a:latin typeface="Arial" panose="020B0604020202020204" pitchFamily="34" charset="0"/>
                <a:cs typeface="Arial" panose="020B0604020202020204" pitchFamily="34" charset="0"/>
              </a:rPr>
              <a:t>= complex enzymes that can synthesize DNA</a:t>
            </a:r>
          </a:p>
          <a:p>
            <a:pPr lvl="1"/>
            <a:r>
              <a:rPr lang="en-US" sz="2400" dirty="0">
                <a:latin typeface="Arial" panose="020B0604020202020204" pitchFamily="34" charset="0"/>
                <a:cs typeface="Arial" panose="020B0604020202020204" pitchFamily="34" charset="0"/>
              </a:rPr>
              <a:t>many have additional activities</a:t>
            </a:r>
          </a:p>
          <a:p>
            <a:pPr lvl="1"/>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cells have at least 5 DNA polymerases, including </a:t>
            </a:r>
            <a:r>
              <a:rPr lang="en-US" sz="2400" b="1" dirty="0">
                <a:latin typeface="Arial" panose="020B0604020202020204" pitchFamily="34" charset="0"/>
                <a:cs typeface="Arial" panose="020B0604020202020204" pitchFamily="34" charset="0"/>
              </a:rPr>
              <a:t>DNA polymerase I</a:t>
            </a:r>
            <a:endParaRPr lang="en-US" sz="2400" b="1" i="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0851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5F57-1919-43B0-A6FD-CEED5CD7B39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DNA Polymerase Reaction</a:t>
            </a:r>
            <a:endParaRPr lang="en-AU" dirty="0"/>
          </a:p>
        </p:txBody>
      </p:sp>
      <p:sp>
        <p:nvSpPr>
          <p:cNvPr id="6" name="Google Shape;390;g847cf01710_0_68">
            <a:extLst>
              <a:ext uri="{FF2B5EF4-FFF2-40B4-BE49-F238E27FC236}">
                <a16:creationId xmlns:a16="http://schemas.microsoft.com/office/drawing/2014/main" id="{4FFA3510-6500-2B46-86BD-83EB708C4D3C}"/>
              </a:ext>
            </a:extLst>
          </p:cNvPr>
          <p:cNvSpPr txBox="1">
            <a:spLocks noChangeArrowheads="1"/>
          </p:cNvSpPr>
          <p:nvPr/>
        </p:nvSpPr>
        <p:spPr bwMode="auto">
          <a:xfrm>
            <a:off x="228600" y="1288702"/>
            <a:ext cx="3124200" cy="473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reaction is a phosphoryl group transfer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3′-OH of the nucleotide at the 3′ end of the strand (the nucleophile) attacks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phosphorus of the incoming dNTP</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figure shows the D N A polymerase reaction.">
            <a:extLst>
              <a:ext uri="{FF2B5EF4-FFF2-40B4-BE49-F238E27FC236}">
                <a16:creationId xmlns:a16="http://schemas.microsoft.com/office/drawing/2014/main" id="{D34BF265-2E03-8C44-8A4C-C7EADD1D6B6D}"/>
              </a:ext>
            </a:extLst>
          </p:cNvPr>
          <p:cNvPicPr>
            <a:picLocks noChangeAspect="1"/>
          </p:cNvPicPr>
          <p:nvPr/>
        </p:nvPicPr>
        <p:blipFill>
          <a:blip r:embed="rId3"/>
          <a:stretch>
            <a:fillRect/>
          </a:stretch>
        </p:blipFill>
        <p:spPr>
          <a:xfrm>
            <a:off x="3886200" y="1309268"/>
            <a:ext cx="4942845" cy="5066417"/>
          </a:xfrm>
          <a:prstGeom prst="rect">
            <a:avLst/>
          </a:prstGeom>
        </p:spPr>
      </p:pic>
    </p:spTree>
    <p:extLst>
      <p:ext uri="{BB962C8B-B14F-4D97-AF65-F5344CB8AC3E}">
        <p14:creationId xmlns:p14="http://schemas.microsoft.com/office/powerpoint/2010/main" val="3806501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adec="http://schemas.microsoft.com/office/drawing/2017/decorative" xmlns=""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52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A326B4-1FA4-451E-87E9-65F3F001EC3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Along with catalysis, biological information is one of the two key prerequisites for life. </a:t>
            </a:r>
            <a:r>
              <a:rPr lang="en-US" sz="2400" dirty="0">
                <a:latin typeface="Arial" panose="020B0604020202020204" pitchFamily="34" charset="0"/>
                <a:cs typeface="Arial" panose="020B0604020202020204" pitchFamily="34" charset="0"/>
              </a:rPr>
              <a:t>The faithful maintenance and transmission of genetic information from one generation to another ensures continuity within each species.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98A5E-43F3-4CB5-96A9-3966068CF6D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Catalysis by DNA Polymerases Involves Two Mg</a:t>
            </a:r>
            <a:r>
              <a:rPr lang="en-US" baseline="30000" dirty="0">
                <a:solidFill>
                  <a:schemeClr val="tx1"/>
                </a:solidFill>
                <a:latin typeface="Arial" panose="020B0604020202020204" pitchFamily="34" charset="0"/>
                <a:cs typeface="Arial" panose="020B0604020202020204" pitchFamily="34" charset="0"/>
              </a:rPr>
              <a:t>2+ </a:t>
            </a:r>
            <a:r>
              <a:rPr lang="en-US" dirty="0">
                <a:solidFill>
                  <a:schemeClr val="tx1"/>
                </a:solidFill>
                <a:latin typeface="Arial" panose="020B0604020202020204" pitchFamily="34" charset="0"/>
                <a:cs typeface="Arial" panose="020B0604020202020204" pitchFamily="34" charset="0"/>
              </a:rPr>
              <a:t>Ions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one Mg</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ion helps deprotonate the 3′-OH group</a:t>
            </a:r>
          </a:p>
          <a:p>
            <a:pPr lvl="1"/>
            <a:r>
              <a:rPr lang="en-US" sz="2400" dirty="0">
                <a:latin typeface="Arial" panose="020B0604020202020204" pitchFamily="34" charset="0"/>
                <a:cs typeface="Arial" panose="020B0604020202020204" pitchFamily="34" charset="0"/>
              </a:rPr>
              <a:t>makes it a more effective nucleophile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one Mg</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ion binds the incoming dNTP and facilitates departure of </a:t>
            </a:r>
            <a:r>
              <a:rPr lang="en-US" sz="2400" dirty="0" err="1">
                <a:latin typeface="Arial" panose="020B0604020202020204" pitchFamily="34" charset="0"/>
                <a:cs typeface="Arial" panose="020B0604020202020204" pitchFamily="34" charset="0"/>
              </a:rPr>
              <a:t>PP</a:t>
            </a:r>
            <a:r>
              <a:rPr lang="en-US" sz="2400" baseline="-25000" dirty="0" err="1">
                <a:latin typeface="Arial" panose="020B0604020202020204" pitchFamily="34" charset="0"/>
                <a:cs typeface="Arial" panose="020B0604020202020204" pitchFamily="34" charset="0"/>
              </a:rPr>
              <a:t>i</a:t>
            </a: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9378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9C27F9-51AE-4BFB-B54C-010609A3A67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General DNA Polymerase Reaction</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4FFA3510-6500-2B46-86BD-83EB708C4D3C}"/>
                  </a:ext>
                </a:extLst>
              </p:cNvPr>
              <p:cNvSpPr txBox="1">
                <a:spLocks noChangeArrowheads="1"/>
              </p:cNvSpPr>
              <p:nvPr/>
            </p:nvSpPr>
            <p:spPr bwMode="auto">
              <a:xfrm>
                <a:off x="330545" y="1600200"/>
                <a:ext cx="8482909" cy="13716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general reaction is </a:t>
                </a: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dNMP</a:t>
                </a:r>
                <a:r>
                  <a:rPr lang="en-US" sz="2400" dirty="0">
                    <a:latin typeface="Arial" panose="020B0604020202020204" pitchFamily="34" charset="0"/>
                    <a:cs typeface="Arial" panose="020B0604020202020204" pitchFamily="34" charset="0"/>
                  </a:rPr>
                  <a:t>)</a:t>
                </a:r>
                <a:r>
                  <a:rPr lang="en-US" sz="2400" i="1" baseline="-25000"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 + dNTP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dNMP</a:t>
                </a:r>
                <a:r>
                  <a:rPr lang="en-US" sz="2400" dirty="0">
                    <a:latin typeface="Arial" panose="020B0604020202020204" pitchFamily="34" charset="0"/>
                    <a:cs typeface="Arial" panose="020B0604020202020204" pitchFamily="34" charset="0"/>
                  </a:rPr>
                  <a:t>)</a:t>
                </a:r>
                <a:r>
                  <a:rPr lang="en-US" sz="2400" i="1" baseline="-25000" dirty="0">
                    <a:latin typeface="Arial" panose="020B0604020202020204" pitchFamily="34" charset="0"/>
                    <a:cs typeface="Arial" panose="020B0604020202020204" pitchFamily="34" charset="0"/>
                  </a:rPr>
                  <a:t>n</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PP</a:t>
                </a:r>
                <a:r>
                  <a:rPr lang="en-US" sz="2400" baseline="-250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where </a:t>
                </a:r>
                <a:r>
                  <a:rPr lang="en-US" sz="2400" dirty="0" err="1">
                    <a:latin typeface="Arial" panose="020B0604020202020204" pitchFamily="34" charset="0"/>
                    <a:cs typeface="Arial" panose="020B0604020202020204" pitchFamily="34" charset="0"/>
                  </a:rPr>
                  <a:t>dNMP</a:t>
                </a:r>
                <a:r>
                  <a:rPr lang="en-US" sz="2400" dirty="0">
                    <a:latin typeface="Arial" panose="020B0604020202020204" pitchFamily="34" charset="0"/>
                    <a:cs typeface="Arial" panose="020B0604020202020204" pitchFamily="34" charset="0"/>
                  </a:rPr>
                  <a:t> and dNTP are a </a:t>
                </a:r>
                <a:r>
                  <a:rPr lang="en-US" sz="2400" dirty="0" err="1">
                    <a:latin typeface="Arial" panose="020B0604020202020204" pitchFamily="34" charset="0"/>
                    <a:cs typeface="Arial" panose="020B0604020202020204" pitchFamily="34" charset="0"/>
                  </a:rPr>
                  <a:t>deoxynucleoside</a:t>
                </a:r>
                <a:r>
                  <a:rPr lang="en-US" sz="2400" dirty="0">
                    <a:latin typeface="Arial" panose="020B0604020202020204" pitchFamily="34" charset="0"/>
                    <a:cs typeface="Arial" panose="020B0604020202020204" pitchFamily="34" charset="0"/>
                  </a:rPr>
                  <a:t> 5′- </a:t>
                </a:r>
              </a:p>
              <a:p>
                <a:pPr marL="50800" indent="0">
                  <a:buNone/>
                </a:pPr>
                <a:r>
                  <a:rPr lang="en-US" sz="2400" dirty="0">
                    <a:latin typeface="Arial" panose="020B0604020202020204" pitchFamily="34" charset="0"/>
                    <a:cs typeface="Arial" panose="020B0604020202020204" pitchFamily="34" charset="0"/>
                  </a:rPr>
                  <a:t>     monophosphate and 5′-triphosphate, respectively </a:t>
                </a: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4FFA3510-6500-2B46-86BD-83EB708C4D3C}"/>
                  </a:ext>
                </a:extLst>
              </p:cNvPr>
              <p:cNvSpPr txBox="1">
                <a:spLocks noRot="1" noChangeAspect="1" noMove="1" noResize="1" noEditPoints="1" noAdjustHandles="1" noChangeArrowheads="1" noChangeShapeType="1" noTextEdit="1"/>
              </p:cNvSpPr>
              <p:nvPr/>
            </p:nvSpPr>
            <p:spPr bwMode="auto">
              <a:xfrm>
                <a:off x="330545" y="1600200"/>
                <a:ext cx="8482909" cy="1371600"/>
              </a:xfrm>
              <a:prstGeom prst="rect">
                <a:avLst/>
              </a:prstGeom>
              <a:blipFill>
                <a:blip r:embed="rId3"/>
                <a:stretch>
                  <a:fillRect l="-359" t="-3556" b="-16755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5" name="TextBox 4">
            <a:extLst>
              <a:ext uri="{FF2B5EF4-FFF2-40B4-BE49-F238E27FC236}">
                <a16:creationId xmlns:a16="http://schemas.microsoft.com/office/drawing/2014/main" id="{AF407C49-62DF-3E4F-9BED-3C8C941CF5F6}"/>
              </a:ext>
            </a:extLst>
          </p:cNvPr>
          <p:cNvSpPr txBox="1">
            <a:spLocks noChangeArrowheads="1"/>
          </p:cNvSpPr>
          <p:nvPr/>
        </p:nvSpPr>
        <p:spPr bwMode="auto">
          <a:xfrm>
            <a:off x="6553200" y="25114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(25-1)</a:t>
            </a:r>
          </a:p>
        </p:txBody>
      </p:sp>
      <p:sp>
        <p:nvSpPr>
          <p:cNvPr id="2" name="TextBox 1">
            <a:extLst>
              <a:ext uri="{FF2B5EF4-FFF2-40B4-BE49-F238E27FC236}">
                <a16:creationId xmlns:a16="http://schemas.microsoft.com/office/drawing/2014/main" id="{EEF656F7-1D46-E649-98E0-F8C5616C909A}"/>
              </a:ext>
            </a:extLst>
          </p:cNvPr>
          <p:cNvSpPr txBox="1"/>
          <p:nvPr/>
        </p:nvSpPr>
        <p:spPr>
          <a:xfrm>
            <a:off x="761999" y="3248025"/>
            <a:ext cx="1600200" cy="461665"/>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DNA</a:t>
            </a:r>
          </a:p>
        </p:txBody>
      </p:sp>
      <p:sp>
        <p:nvSpPr>
          <p:cNvPr id="7" name="TextBox 6">
            <a:extLst>
              <a:ext uri="{FF2B5EF4-FFF2-40B4-BE49-F238E27FC236}">
                <a16:creationId xmlns:a16="http://schemas.microsoft.com/office/drawing/2014/main" id="{F43A2C01-87B6-B145-B29B-3B45104A6580}"/>
              </a:ext>
            </a:extLst>
          </p:cNvPr>
          <p:cNvSpPr txBox="1"/>
          <p:nvPr/>
        </p:nvSpPr>
        <p:spPr>
          <a:xfrm>
            <a:off x="3429000" y="3064729"/>
            <a:ext cx="2039793" cy="830997"/>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lengthened DNA</a:t>
            </a:r>
          </a:p>
        </p:txBody>
      </p:sp>
    </p:spTree>
    <p:extLst>
      <p:ext uri="{BB962C8B-B14F-4D97-AF65-F5344CB8AC3E}">
        <p14:creationId xmlns:p14="http://schemas.microsoft.com/office/powerpoint/2010/main" val="2268829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A77D-4BDF-43F8-88FB-FB7CFAD0A694}"/>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The DNA Polymerase Reaction Proceeds with a Minimal Change in Free Energy</a:t>
            </a:r>
            <a:endParaRPr lang="en-AU" sz="3400" dirty="0"/>
          </a:p>
        </p:txBody>
      </p:sp>
      <p:sp>
        <p:nvSpPr>
          <p:cNvPr id="6" name="Google Shape;390;g847cf01710_0_68">
            <a:extLst>
              <a:ext uri="{FF2B5EF4-FFF2-40B4-BE49-F238E27FC236}">
                <a16:creationId xmlns:a16="http://schemas.microsoft.com/office/drawing/2014/main" id="{4FFA3510-6500-2B46-86BD-83EB708C4D3C}"/>
              </a:ext>
            </a:extLst>
          </p:cNvPr>
          <p:cNvSpPr txBox="1">
            <a:spLocks noChangeArrowheads="1"/>
          </p:cNvSpPr>
          <p:nvPr/>
        </p:nvSpPr>
        <p:spPr bwMode="auto">
          <a:xfrm>
            <a:off x="330545" y="2286000"/>
            <a:ext cx="8482909"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one phosphodiester bond is formed at the expense of a somewhat less stable phosphate anhydride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noncovalent base-stacking and base-pairing interactions stabilize the lengthened DNA product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formation of products is facilitated by the subsequent hydrolysis of the pyrophosphate</a:t>
            </a: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7977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EFAF8-5EC5-4746-BF77-047DF25CCD2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Polymerases Require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 Template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1"/>
            <a:ext cx="8583816"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polymerization is guided by a template DNA strand according to Watson and Crick base-pairing rules</a:t>
            </a: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yellow Pol Roman numeral 1 as a half-circle with an opening in its bottom center, resembling an inverted “U” shape. Two strands of D N A are shown. The top red strand is labeled primer strand. It begins outside of the polymerase as 5 prime G A A, reaches the edge of Pol Roman numeral 1 at T, and continues with C G T before C enclosed in a vertical orange oval labeled primer terminus with a curved line above and a similar green oval to the right. A red A labeled incoming d N T P is shown approaching the opening in the green oval. Beneath, a blue complementary strand begins at its 3 prime end with C beneath G of the primer stand. The template strand is 3 prime C T T, then reaches the edge of Pol Roman numeral 1 at A, then continues as G C A before reaching G in the bottom of the orange oval labeled postinsertion, T in the bottom of the green oval labeled insertion site, and then G C A A T 5 prime at the end of the polymerase molecule. The opening at the bottom of the polymerase is beneath the orange and green ovals. An arrow points right beneath the word insertion. This yields a similar structure in which the red A labeled incoming d N T P is now in the top of the green oval above T in the template strand. An arrow labeled translocation points right to indicate a similar structure in which the polymerase has shifted right with respect to the strands. A that had been inserted into the green oval is now in the red oval to the left above T below. G is now in the bottom of the green oval and the top of the green oval is empty. ">
            <a:extLst>
              <a:ext uri="{FF2B5EF4-FFF2-40B4-BE49-F238E27FC236}">
                <a16:creationId xmlns:a16="http://schemas.microsoft.com/office/drawing/2014/main" id="{217464A1-714D-E945-99F9-862A2C29C5C4}"/>
              </a:ext>
            </a:extLst>
          </p:cNvPr>
          <p:cNvPicPr>
            <a:picLocks noChangeAspect="1"/>
          </p:cNvPicPr>
          <p:nvPr/>
        </p:nvPicPr>
        <p:blipFill>
          <a:blip r:embed="rId3"/>
          <a:stretch>
            <a:fillRect/>
          </a:stretch>
        </p:blipFill>
        <p:spPr>
          <a:xfrm>
            <a:off x="331082" y="3124200"/>
            <a:ext cx="8481835" cy="1676400"/>
          </a:xfrm>
          <a:prstGeom prst="rect">
            <a:avLst/>
          </a:prstGeom>
        </p:spPr>
      </p:pic>
    </p:spTree>
    <p:extLst>
      <p:ext uri="{BB962C8B-B14F-4D97-AF65-F5344CB8AC3E}">
        <p14:creationId xmlns:p14="http://schemas.microsoft.com/office/powerpoint/2010/main" val="3864352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B7B49-AC18-4121-ADFE-2C514653D63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Polymerases Require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 Primer</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primer </a:t>
            </a:r>
            <a:r>
              <a:rPr lang="en-US" sz="2400" dirty="0">
                <a:latin typeface="Arial" panose="020B0604020202020204" pitchFamily="34" charset="0"/>
                <a:cs typeface="Arial" panose="020B0604020202020204" pitchFamily="34" charset="0"/>
              </a:rPr>
              <a:t>= a strand segment with a free 3′-OH group to which a nucleotide can be added </a:t>
            </a:r>
          </a:p>
          <a:p>
            <a:pPr lvl="1"/>
            <a:r>
              <a:rPr lang="en-US" sz="2400" dirty="0">
                <a:latin typeface="Arial" panose="020B0604020202020204" pitchFamily="34" charset="0"/>
                <a:cs typeface="Arial" panose="020B0604020202020204" pitchFamily="34" charset="0"/>
              </a:rPr>
              <a:t>must be complementary to the template </a:t>
            </a:r>
          </a:p>
          <a:p>
            <a:pPr lvl="1"/>
            <a:r>
              <a:rPr lang="en-US" sz="2400" dirty="0">
                <a:latin typeface="Arial" panose="020B0604020202020204" pitchFamily="34" charset="0"/>
                <a:cs typeface="Arial" panose="020B0604020202020204" pitchFamily="34" charset="0"/>
              </a:rPr>
              <a:t>many are RNA oligonucleotides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primer terminus </a:t>
            </a:r>
            <a:r>
              <a:rPr lang="en-US" sz="2400" dirty="0">
                <a:latin typeface="Arial" panose="020B0604020202020204" pitchFamily="34" charset="0"/>
                <a:cs typeface="Arial" panose="020B0604020202020204" pitchFamily="34" charset="0"/>
              </a:rPr>
              <a:t>= the free 3′ end of the primer </a:t>
            </a:r>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78173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83893-A6CD-43B2-83BC-7D3A4469C29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DNA Polymerase Active Site Has Two Parts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1"/>
            <a:ext cx="855910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insertion site </a:t>
            </a:r>
            <a:r>
              <a:rPr lang="en-US" sz="2400" dirty="0">
                <a:latin typeface="Arial" panose="020B0604020202020204" pitchFamily="34" charset="0"/>
                <a:cs typeface="Arial" panose="020B0604020202020204" pitchFamily="34" charset="0"/>
              </a:rPr>
              <a:t>= the portion of the active site where the incoming nucleotide binds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postinsertion site</a:t>
            </a:r>
            <a:r>
              <a:rPr lang="en-US" sz="2400" dirty="0">
                <a:latin typeface="Arial" panose="020B0604020202020204" pitchFamily="34" charset="0"/>
                <a:cs typeface="Arial" panose="020B0604020202020204" pitchFamily="34" charset="0"/>
              </a:rPr>
              <a:t> = the portion of the active site where the new base pair resides when the polymerase slides forward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b shows a surface contour model with a roughly triangular shape with a dark brown top part labeled palm, a gray bottom boundary beneath the dark brown region above a central opening, a yellow roughly triangular piece of the left labeled thumb that widens toward the bottom and a light brown oval piece that extends down on the right labeled fingers. An opening between the bottom of the yellow and brown parts widens to a wider region beneath the brown top piece. A piece of D N A is shown extending from the upper left of the yellow piece into the opening, where it curves against the gray part and then down along the left side of the light brown vertical piece. Part c shows a similar yellow structure to part a except that the rounded top is labeled palm, the protrusion to the lower left is labeled thumb, and the protrusion to the lower right is thicker and labeled fingers. A double helix of D N A runs horizontally from the left with a blue 3 prime strand beginning on the top and a red five prime strand beginning on the bottom. A line beneath the word palm and above an orange oval labeled postinsertion site to the left and a green oval labeled insertion site to the right is shown above an opening between the pieces labeled thumb and fingers. The red strand ends at its 3 prime end beneath the green oval labeled insertion site. The blue strand curves upward at this point and extends diagonally up to the right across the fingers portion to end at its 5 prime end to the upper right.">
            <a:extLst>
              <a:ext uri="{FF2B5EF4-FFF2-40B4-BE49-F238E27FC236}">
                <a16:creationId xmlns:a16="http://schemas.microsoft.com/office/drawing/2014/main" id="{F6D60E8D-64D1-9445-88EE-0B5CFAEDB8F4}"/>
              </a:ext>
            </a:extLst>
          </p:cNvPr>
          <p:cNvPicPr>
            <a:picLocks noChangeAspect="1"/>
          </p:cNvPicPr>
          <p:nvPr/>
        </p:nvPicPr>
        <p:blipFill>
          <a:blip r:embed="rId3"/>
          <a:stretch>
            <a:fillRect/>
          </a:stretch>
        </p:blipFill>
        <p:spPr>
          <a:xfrm>
            <a:off x="1907274" y="4197698"/>
            <a:ext cx="5329450" cy="2514600"/>
          </a:xfrm>
          <a:prstGeom prst="rect">
            <a:avLst/>
          </a:prstGeom>
        </p:spPr>
      </p:pic>
    </p:spTree>
    <p:extLst>
      <p:ext uri="{BB962C8B-B14F-4D97-AF65-F5344CB8AC3E}">
        <p14:creationId xmlns:p14="http://schemas.microsoft.com/office/powerpoint/2010/main" val="4010531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9DFBA3-0C9C-4237-8523-9293D370C05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Processivity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DNA Polymerases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processivity</a:t>
            </a:r>
            <a:r>
              <a:rPr lang="en-US" sz="2400" dirty="0">
                <a:latin typeface="Arial" panose="020B0604020202020204" pitchFamily="34" charset="0"/>
                <a:cs typeface="Arial" panose="020B0604020202020204" pitchFamily="34" charset="0"/>
              </a:rPr>
              <a:t> = the average number of nucleotides added before a polymerase dissociates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polymerases vary greatly in processivity. </a:t>
            </a:r>
          </a:p>
          <a:p>
            <a:pPr lvl="1"/>
            <a:r>
              <a:rPr lang="en-US" sz="2400" dirty="0">
                <a:latin typeface="Arial" panose="020B0604020202020204" pitchFamily="34" charset="0"/>
                <a:cs typeface="Arial" panose="020B0604020202020204" pitchFamily="34" charset="0"/>
              </a:rPr>
              <a:t>ranges from a few nucleotides to many thousand</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55157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555D7-C287-41C1-B84F-F1A619D0136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Replication is Very Accurate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00200"/>
            <a:ext cx="84963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errors in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occur every 1 in 10</a:t>
            </a:r>
            <a:r>
              <a:rPr lang="en-US" sz="2400" baseline="30000" dirty="0">
                <a:latin typeface="Arial" panose="020B0604020202020204" pitchFamily="34" charset="0"/>
                <a:cs typeface="Arial" panose="020B0604020202020204" pitchFamily="34" charset="0"/>
              </a:rPr>
              <a:t>9</a:t>
            </a:r>
            <a:r>
              <a:rPr lang="en-US" sz="2400" dirty="0">
                <a:latin typeface="Arial" panose="020B0604020202020204" pitchFamily="34" charset="0"/>
                <a:cs typeface="Arial" panose="020B0604020202020204" pitchFamily="34" charset="0"/>
              </a:rPr>
              <a:t> to 1 in 10</a:t>
            </a:r>
            <a:r>
              <a:rPr lang="en-US" sz="2400" baseline="30000" dirty="0">
                <a:latin typeface="Arial" panose="020B0604020202020204" pitchFamily="34" charset="0"/>
                <a:cs typeface="Arial" panose="020B0604020202020204" pitchFamily="34" charset="0"/>
              </a:rPr>
              <a:t>10</a:t>
            </a:r>
            <a:r>
              <a:rPr lang="en-US" sz="2400" dirty="0">
                <a:latin typeface="Arial" panose="020B0604020202020204" pitchFamily="34" charset="0"/>
                <a:cs typeface="Arial" panose="020B0604020202020204" pitchFamily="34" charset="0"/>
              </a:rPr>
              <a:t> nucleotides added</a:t>
            </a:r>
          </a:p>
          <a:p>
            <a:pPr lvl="1"/>
            <a:r>
              <a:rPr lang="en-US" sz="2400" dirty="0">
                <a:latin typeface="Arial" panose="020B0604020202020204" pitchFamily="34" charset="0"/>
                <a:cs typeface="Arial" panose="020B0604020202020204" pitchFamily="34" charset="0"/>
              </a:rPr>
              <a:t>equates to an error only once per 1,000 to 10,000 replications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active site of DNA polymerase excludes base pairs with the incorrect geometry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polymerases insert one incorrect nucleotide for every 10</a:t>
            </a:r>
            <a:r>
              <a:rPr lang="en-US" sz="2400" baseline="30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to 10</a:t>
            </a:r>
            <a:r>
              <a:rPr lang="en-US" sz="2400" baseline="30000" dirty="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 correct nucleotides</a:t>
            </a:r>
          </a:p>
          <a:p>
            <a:pPr lvl="1"/>
            <a:r>
              <a:rPr lang="en-US" sz="2400" dirty="0">
                <a:latin typeface="Arial" panose="020B0604020202020204" pitchFamily="34" charset="0"/>
                <a:cs typeface="Arial" panose="020B0604020202020204" pitchFamily="34" charset="0"/>
              </a:rPr>
              <a:t>may occur because a base is in a tautomeric form </a:t>
            </a:r>
          </a:p>
        </p:txBody>
      </p:sp>
    </p:spTree>
    <p:extLst>
      <p:ext uri="{BB962C8B-B14F-4D97-AF65-F5344CB8AC3E}">
        <p14:creationId xmlns:p14="http://schemas.microsoft.com/office/powerpoint/2010/main" val="1157719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49608-FD2D-4961-9BBE-3B5EC9CED4A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Contribution of Base-Pair Geometry to the Fidelity of DNA Replication</a:t>
            </a:r>
            <a:endParaRPr lang="en-AU" dirty="0"/>
          </a:p>
        </p:txBody>
      </p:sp>
      <p:pic>
        <p:nvPicPr>
          <p:cNvPr id="3" name="Picture 2" descr="A figure shows how base-pair geometry contributes to the fidelity of D N A replication with part a showing how the geometries of the standard base pairs fit into active sites and part b showing how incorrectly paired bases can be excluded from the active site.">
            <a:extLst>
              <a:ext uri="{FF2B5EF4-FFF2-40B4-BE49-F238E27FC236}">
                <a16:creationId xmlns:a16="http://schemas.microsoft.com/office/drawing/2014/main" id="{0043324C-18DB-4447-B056-7194BCF55A1E}"/>
              </a:ext>
            </a:extLst>
          </p:cNvPr>
          <p:cNvPicPr>
            <a:picLocks noChangeAspect="1"/>
          </p:cNvPicPr>
          <p:nvPr/>
        </p:nvPicPr>
        <p:blipFill>
          <a:blip r:embed="rId3"/>
          <a:stretch>
            <a:fillRect/>
          </a:stretch>
        </p:blipFill>
        <p:spPr>
          <a:xfrm>
            <a:off x="177800" y="1600200"/>
            <a:ext cx="8788400" cy="4546600"/>
          </a:xfrm>
          <a:prstGeom prst="rect">
            <a:avLst/>
          </a:prstGeom>
        </p:spPr>
      </p:pic>
    </p:spTree>
    <p:extLst>
      <p:ext uri="{BB962C8B-B14F-4D97-AF65-F5344CB8AC3E}">
        <p14:creationId xmlns:p14="http://schemas.microsoft.com/office/powerpoint/2010/main" val="368731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B7937-2764-44FE-BC9C-477E161F9E2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Error Correction by DNA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Polymerase I</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5358708"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translocation of the enzyme is inhibited when an incorrect nucleotide is added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many DNA polymerases have intrinsic 3′</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exonuclease </a:t>
                </a:r>
                <a:r>
                  <a:rPr lang="en-US" sz="2400" b="1" dirty="0">
                    <a:latin typeface="Arial" panose="020B0604020202020204" pitchFamily="34" charset="0"/>
                    <a:cs typeface="Arial" panose="020B0604020202020204" pitchFamily="34" charset="0"/>
                  </a:rPr>
                  <a:t>proofreading</a:t>
                </a:r>
                <a:r>
                  <a:rPr lang="en-US" sz="2400" dirty="0">
                    <a:latin typeface="Arial" panose="020B0604020202020204" pitchFamily="34" charset="0"/>
                    <a:cs typeface="Arial" panose="020B0604020202020204" pitchFamily="34" charset="0"/>
                  </a:rPr>
                  <a:t> activity</a:t>
                </a:r>
              </a:p>
              <a:p>
                <a:pPr lvl="1"/>
                <a:r>
                  <a:rPr lang="en-US" sz="2400" dirty="0">
                    <a:latin typeface="Arial" panose="020B0604020202020204" pitchFamily="34" charset="0"/>
                    <a:cs typeface="Arial" panose="020B0604020202020204" pitchFamily="34" charset="0"/>
                  </a:rPr>
                  <a:t>permits the enzyme to remove a newly added nucleotide</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280092" y="1600200"/>
                <a:ext cx="5358708" cy="4130675"/>
              </a:xfrm>
              <a:prstGeom prst="rect">
                <a:avLst/>
              </a:prstGeom>
              <a:blipFill>
                <a:blip r:embed="rId3"/>
                <a:stretch>
                  <a:fillRect l="-709" t="-1534" r="-23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3" name="Picture 2" descr="A figure shows an example of error correction by the 3 prime to 5 prime exonuclease activity of D N A polymerase Roman numeral 1 in five steps.">
            <a:extLst>
              <a:ext uri="{FF2B5EF4-FFF2-40B4-BE49-F238E27FC236}">
                <a16:creationId xmlns:a16="http://schemas.microsoft.com/office/drawing/2014/main" id="{E8523AAF-4328-5D47-A563-3C3861239933}"/>
              </a:ext>
            </a:extLst>
          </p:cNvPr>
          <p:cNvPicPr>
            <a:picLocks noChangeAspect="1"/>
          </p:cNvPicPr>
          <p:nvPr/>
        </p:nvPicPr>
        <p:blipFill>
          <a:blip r:embed="rId4"/>
          <a:stretch>
            <a:fillRect/>
          </a:stretch>
        </p:blipFill>
        <p:spPr>
          <a:xfrm>
            <a:off x="5867400" y="1693215"/>
            <a:ext cx="2776010" cy="4912216"/>
          </a:xfrm>
          <a:prstGeom prst="rect">
            <a:avLst/>
          </a:prstGeom>
        </p:spPr>
      </p:pic>
    </p:spTree>
    <p:extLst>
      <p:ext uri="{BB962C8B-B14F-4D97-AF65-F5344CB8AC3E}">
        <p14:creationId xmlns:p14="http://schemas.microsoft.com/office/powerpoint/2010/main" val="3464831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xmlns=""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003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4D3C9B-3D91-4A90-984C-D7869E75F2F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b="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Information is expensive. </a:t>
            </a:r>
            <a:r>
              <a:rPr lang="en-US" sz="2400" dirty="0">
                <a:latin typeface="Arial" panose="020B0604020202020204" pitchFamily="34" charset="0"/>
                <a:cs typeface="Arial" panose="020B0604020202020204" pitchFamily="34" charset="0"/>
              </a:rPr>
              <a:t>The chemistry of joining one nucleotide to the next in DNA replication is elegant and simple, almost deceptively so. However, the enzymatic and thermodynamic commitment to linking one nucleotide to another in DNA far exceeds what would normally be required to successfully form a phosphodiester bond. It is not enough to synthesize a phosphodiester bond; that bond must accurately link two </a:t>
            </a:r>
            <a:r>
              <a:rPr lang="en-US" sz="2400" i="1" dirty="0">
                <a:latin typeface="Arial" panose="020B0604020202020204" pitchFamily="34" charset="0"/>
                <a:cs typeface="Arial" panose="020B0604020202020204" pitchFamily="34" charset="0"/>
              </a:rPr>
              <a:t>particular </a:t>
            </a:r>
            <a:r>
              <a:rPr lang="en-US" sz="2400" dirty="0">
                <a:latin typeface="Arial" panose="020B0604020202020204" pitchFamily="34" charset="0"/>
                <a:cs typeface="Arial" panose="020B0604020202020204" pitchFamily="34" charset="0"/>
              </a:rPr>
              <a:t>nucleotides.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20B40-9135-4604-9A65-A21CA668AA0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Proofreading is Energetically Expensive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4067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proofreading</a:t>
            </a:r>
            <a:r>
              <a:rPr lang="en-US" sz="2400" dirty="0">
                <a:latin typeface="Arial" panose="020B0604020202020204" pitchFamily="34" charset="0"/>
                <a:cs typeface="Arial" panose="020B0604020202020204" pitchFamily="34" charset="0"/>
              </a:rPr>
              <a:t> = DNA polymerase activity that involves replacement of the incorrect nucleotide</a:t>
            </a:r>
          </a:p>
          <a:p>
            <a:pPr lvl="1"/>
            <a:r>
              <a:rPr lang="en-US" sz="2400" dirty="0">
                <a:latin typeface="Arial" panose="020B0604020202020204" pitchFamily="34" charset="0"/>
                <a:cs typeface="Arial" panose="020B0604020202020204" pitchFamily="34" charset="0"/>
              </a:rPr>
              <a:t>requires the expenditure of three high-energy bonds</a:t>
            </a: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6753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7FE10-316A-4A40-85AD-5F078761DD5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Accuracy After Base Selection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and Proofreading</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4067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proofreading improves the accuracy 10</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 to 10</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-fold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one error in every 10</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 to 10</a:t>
            </a:r>
            <a:r>
              <a:rPr lang="en-US" sz="2400" baseline="30000" dirty="0">
                <a:latin typeface="Arial" panose="020B0604020202020204" pitchFamily="34" charset="0"/>
                <a:cs typeface="Arial" panose="020B0604020202020204" pitchFamily="34" charset="0"/>
              </a:rPr>
              <a:t>8</a:t>
            </a:r>
            <a:r>
              <a:rPr lang="en-US" sz="2400" dirty="0">
                <a:latin typeface="Arial" panose="020B0604020202020204" pitchFamily="34" charset="0"/>
                <a:cs typeface="Arial" panose="020B0604020202020204" pitchFamily="34" charset="0"/>
              </a:rPr>
              <a:t> bases remains after base selection and proofreading</a:t>
            </a:r>
          </a:p>
          <a:p>
            <a:pPr lvl="1"/>
            <a:r>
              <a:rPr lang="en-US" sz="2400" dirty="0">
                <a:latin typeface="Arial" panose="020B0604020202020204" pitchFamily="34" charset="0"/>
                <a:cs typeface="Arial" panose="020B0604020202020204" pitchFamily="34" charset="0"/>
              </a:rPr>
              <a:t>the higher measured accuracy of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replication comes from mismatch repair</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2303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A7620-D363-4036-99FD-08D263E9557F}"/>
              </a:ext>
            </a:extLst>
          </p:cNvPr>
          <p:cNvSpPr>
            <a:spLocks noGrp="1"/>
          </p:cNvSpPr>
          <p:nvPr>
            <p:ph type="title"/>
          </p:nvPr>
        </p:nvSpPr>
        <p:spPr/>
        <p:txBody>
          <a:bodyPr/>
          <a:lstStyle/>
          <a:p>
            <a:r>
              <a:rPr lang="en-US" i="1" dirty="0">
                <a:solidFill>
                  <a:srgbClr val="4E4CB4"/>
                </a:solidFill>
                <a:latin typeface="Arial" panose="020B0604020202020204" pitchFamily="34" charset="0"/>
                <a:cs typeface="Arial" panose="020B0604020202020204" pitchFamily="34" charset="0"/>
              </a:rPr>
              <a:t>E. Coli </a:t>
            </a:r>
            <a:r>
              <a:rPr lang="en-US" dirty="0">
                <a:solidFill>
                  <a:srgbClr val="4E4CB4"/>
                </a:solidFill>
                <a:latin typeface="Arial" panose="020B0604020202020204" pitchFamily="34" charset="0"/>
                <a:cs typeface="Arial" panose="020B0604020202020204" pitchFamily="34" charset="0"/>
              </a:rPr>
              <a:t>Has at Least Five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DNA Polymerases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002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polymerase I is abundant, but insufficient for replication of the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chromosome</a:t>
            </a:r>
          </a:p>
          <a:p>
            <a:pPr lvl="1" eaLnBrk="1" hangingPunct="1">
              <a:lnSpc>
                <a:spcPct val="90000"/>
              </a:lnSpc>
              <a:buClr>
                <a:schemeClr val="tx1"/>
              </a:buClr>
            </a:pPr>
            <a:r>
              <a:rPr lang="en-US" altLang="en-US" sz="2400" dirty="0">
                <a:latin typeface="Arial" panose="020B0604020202020204" pitchFamily="34" charset="0"/>
                <a:cs typeface="Arial" panose="020B0604020202020204" pitchFamily="34" charset="0"/>
              </a:rPr>
              <a:t>rate (600 nucleotides/min) is slower than observed for replication fork movement</a:t>
            </a:r>
          </a:p>
          <a:p>
            <a:pPr lvl="1" eaLnBrk="1" hangingPunct="1">
              <a:lnSpc>
                <a:spcPct val="90000"/>
              </a:lnSpc>
              <a:buClr>
                <a:schemeClr val="tx1"/>
              </a:buClr>
            </a:pPr>
            <a:r>
              <a:rPr lang="en-US" altLang="en-US" sz="2400" dirty="0">
                <a:latin typeface="Arial" panose="020B0604020202020204" pitchFamily="34" charset="0"/>
                <a:cs typeface="Arial" panose="020B0604020202020204" pitchFamily="34" charset="0"/>
              </a:rPr>
              <a:t>low processivity</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primary function of DNA polymerase I is cleanup during replication, recombination, and repair</a:t>
            </a:r>
          </a:p>
        </p:txBody>
      </p:sp>
    </p:spTree>
    <p:extLst>
      <p:ext uri="{BB962C8B-B14F-4D97-AF65-F5344CB8AC3E}">
        <p14:creationId xmlns:p14="http://schemas.microsoft.com/office/powerpoint/2010/main" val="80568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BD26-3589-4CB0-B502-1387CEE8D6E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Polymerase II, III, IV, and V</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002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DNA polymerase II </a:t>
            </a:r>
            <a:r>
              <a:rPr lang="en-US" sz="2400" dirty="0">
                <a:latin typeface="Arial" panose="020B0604020202020204" pitchFamily="34" charset="0"/>
                <a:cs typeface="Arial" panose="020B0604020202020204" pitchFamily="34" charset="0"/>
              </a:rPr>
              <a:t>= involved in DNA repair</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DNA polymerase III </a:t>
            </a:r>
            <a:r>
              <a:rPr lang="en-US" sz="2400" dirty="0">
                <a:latin typeface="Arial" panose="020B0604020202020204" pitchFamily="34" charset="0"/>
                <a:cs typeface="Arial" panose="020B0604020202020204" pitchFamily="34" charset="0"/>
              </a:rPr>
              <a:t>= the principal replication enzyme in </a:t>
            </a:r>
            <a:r>
              <a:rPr lang="en-US" sz="2400" i="1" dirty="0">
                <a:latin typeface="Arial" panose="020B0604020202020204" pitchFamily="34" charset="0"/>
                <a:cs typeface="Arial" panose="020B0604020202020204" pitchFamily="34" charset="0"/>
              </a:rPr>
              <a:t>E. coli</a:t>
            </a:r>
          </a:p>
          <a:p>
            <a:endParaRPr lang="en-US" sz="2400" i="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polymerases IV and V = involved in an unusual form of DNA repair</a:t>
            </a:r>
          </a:p>
        </p:txBody>
      </p:sp>
    </p:spTree>
    <p:extLst>
      <p:ext uri="{BB962C8B-B14F-4D97-AF65-F5344CB8AC3E}">
        <p14:creationId xmlns:p14="http://schemas.microsoft.com/office/powerpoint/2010/main" val="661644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1E954-6E0C-4945-8B92-ACC0CCEAD8F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Comparison of the Five DNA Polymerases of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3" name="TextBox 2">
            <a:extLst>
              <a:ext uri="{FF2B5EF4-FFF2-40B4-BE49-F238E27FC236}">
                <a16:creationId xmlns:a16="http://schemas.microsoft.com/office/drawing/2014/main" id="{AD2D5F92-A7C3-44B5-83D0-EF67CF8CCBE4}"/>
              </a:ext>
            </a:extLst>
          </p:cNvPr>
          <p:cNvSpPr txBox="1"/>
          <p:nvPr/>
        </p:nvSpPr>
        <p:spPr>
          <a:xfrm>
            <a:off x="304800" y="2373868"/>
            <a:ext cx="8169021" cy="369332"/>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25-1 Comparison of the Five DNA Polymerases of </a:t>
            </a:r>
            <a:r>
              <a:rPr lang="en-US" sz="1800" b="1" i="1" dirty="0">
                <a:solidFill>
                  <a:schemeClr val="bg1"/>
                </a:solidFill>
              </a:rPr>
              <a:t>E.coli</a:t>
            </a:r>
            <a:endParaRPr lang="en-US" sz="1800" b="1" dirty="0">
              <a:solidFill>
                <a:schemeClr val="bg1"/>
              </a:solidFill>
            </a:endParaRPr>
          </a:p>
        </p:txBody>
      </p:sp>
      <p:graphicFrame>
        <p:nvGraphicFramePr>
          <p:cNvPr id="4" name="Table Placeholder 2">
            <a:extLst>
              <a:ext uri="{FF2B5EF4-FFF2-40B4-BE49-F238E27FC236}">
                <a16:creationId xmlns:a16="http://schemas.microsoft.com/office/drawing/2014/main" id="{BD9A0B2C-208A-44BD-A683-C6A69E51AF77}"/>
              </a:ext>
            </a:extLst>
          </p:cNvPr>
          <p:cNvGraphicFramePr>
            <a:graphicFrameLocks/>
          </p:cNvGraphicFramePr>
          <p:nvPr>
            <p:extLst>
              <p:ext uri="{D42A27DB-BD31-4B8C-83A1-F6EECF244321}">
                <p14:modId xmlns:p14="http://schemas.microsoft.com/office/powerpoint/2010/main" val="4133386033"/>
              </p:ext>
            </p:extLst>
          </p:nvPr>
        </p:nvGraphicFramePr>
        <p:xfrm>
          <a:off x="304800" y="2743200"/>
          <a:ext cx="8169021" cy="3288720"/>
        </p:xfrm>
        <a:graphic>
          <a:graphicData uri="http://schemas.openxmlformats.org/drawingml/2006/table">
            <a:tbl>
              <a:tblPr firstRow="1" firstCol="1" bandRow="1">
                <a:tableStyleId>{5940675A-B579-460E-94D1-54222C63F5DA}</a:tableStyleId>
              </a:tblPr>
              <a:tblGrid>
                <a:gridCol w="1600200">
                  <a:extLst>
                    <a:ext uri="{9D8B030D-6E8A-4147-A177-3AD203B41FA5}">
                      <a16:colId xmlns:a16="http://schemas.microsoft.com/office/drawing/2014/main" val="4192080169"/>
                    </a:ext>
                  </a:extLst>
                </a:gridCol>
                <a:gridCol w="1230630">
                  <a:extLst>
                    <a:ext uri="{9D8B030D-6E8A-4147-A177-3AD203B41FA5}">
                      <a16:colId xmlns:a16="http://schemas.microsoft.com/office/drawing/2014/main" val="1762110267"/>
                    </a:ext>
                  </a:extLst>
                </a:gridCol>
                <a:gridCol w="1230630">
                  <a:extLst>
                    <a:ext uri="{9D8B030D-6E8A-4147-A177-3AD203B41FA5}">
                      <a16:colId xmlns:a16="http://schemas.microsoft.com/office/drawing/2014/main" val="1955110500"/>
                    </a:ext>
                  </a:extLst>
                </a:gridCol>
                <a:gridCol w="1230630">
                  <a:extLst>
                    <a:ext uri="{9D8B030D-6E8A-4147-A177-3AD203B41FA5}">
                      <a16:colId xmlns:a16="http://schemas.microsoft.com/office/drawing/2014/main" val="1638785360"/>
                    </a:ext>
                  </a:extLst>
                </a:gridCol>
                <a:gridCol w="1230630">
                  <a:extLst>
                    <a:ext uri="{9D8B030D-6E8A-4147-A177-3AD203B41FA5}">
                      <a16:colId xmlns:a16="http://schemas.microsoft.com/office/drawing/2014/main" val="498776535"/>
                    </a:ext>
                  </a:extLst>
                </a:gridCol>
                <a:gridCol w="1646301">
                  <a:extLst>
                    <a:ext uri="{9D8B030D-6E8A-4147-A177-3AD203B41FA5}">
                      <a16:colId xmlns:a16="http://schemas.microsoft.com/office/drawing/2014/main" val="2987914319"/>
                    </a:ext>
                  </a:extLst>
                </a:gridCol>
              </a:tblGrid>
              <a:tr h="22144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DNA polymerase</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I</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DNA polymerase</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II</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DNA polymerase</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III</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DNA polymerase</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IV</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DNA polymerase</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V</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2594938983"/>
                  </a:ext>
                </a:extLst>
              </a:tr>
              <a:tr h="39163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Structural </a:t>
                      </a:r>
                      <a:r>
                        <a:rPr lang="en-US" sz="1000" dirty="0" err="1">
                          <a:effectLst/>
                          <a:latin typeface="Arial" panose="020B0604020202020204" pitchFamily="34" charset="0"/>
                          <a:cs typeface="Arial" panose="020B0604020202020204" pitchFamily="34" charset="0"/>
                        </a:rPr>
                        <a:t>gene</a:t>
                      </a:r>
                      <a:r>
                        <a:rPr lang="en-US" sz="1000" baseline="30000" dirty="0" err="1">
                          <a:effectLst/>
                          <a:latin typeface="Arial" panose="020B0604020202020204" pitchFamily="34" charset="0"/>
                          <a:cs typeface="Arial" panose="020B0604020202020204" pitchFamily="34" charset="0"/>
                        </a:rPr>
                        <a:t>b</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i="1" dirty="0" err="1">
                          <a:effectLst/>
                          <a:latin typeface="Arial" panose="020B0604020202020204" pitchFamily="34" charset="0"/>
                          <a:cs typeface="Arial" panose="020B0604020202020204" pitchFamily="34" charset="0"/>
                        </a:rPr>
                        <a:t>polA</a:t>
                      </a:r>
                      <a:endParaRPr lang="en-US" sz="10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i="1" dirty="0" err="1">
                          <a:effectLst/>
                          <a:latin typeface="Arial" panose="020B0604020202020204" pitchFamily="34" charset="0"/>
                          <a:cs typeface="Arial" panose="020B0604020202020204" pitchFamily="34" charset="0"/>
                        </a:rPr>
                        <a:t>polB</a:t>
                      </a:r>
                      <a:endParaRPr lang="en-US" sz="10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i="1" dirty="0" err="1">
                          <a:effectLst/>
                          <a:latin typeface="Arial" panose="020B0604020202020204" pitchFamily="34" charset="0"/>
                          <a:cs typeface="Arial" panose="020B0604020202020204" pitchFamily="34" charset="0"/>
                        </a:rPr>
                        <a:t>polC</a:t>
                      </a:r>
                      <a:r>
                        <a:rPr lang="en-US" sz="1000" dirty="0">
                          <a:effectLst/>
                          <a:latin typeface="Arial" panose="020B0604020202020204" pitchFamily="34" charset="0"/>
                          <a:cs typeface="Arial" panose="020B0604020202020204" pitchFamily="34" charset="0"/>
                        </a:rPr>
                        <a:t> (</a:t>
                      </a:r>
                      <a:r>
                        <a:rPr lang="en-US" sz="1000" i="1" dirty="0" err="1">
                          <a:effectLst/>
                          <a:latin typeface="Arial" panose="020B0604020202020204" pitchFamily="34" charset="0"/>
                          <a:cs typeface="Arial" panose="020B0604020202020204" pitchFamily="34" charset="0"/>
                        </a:rPr>
                        <a:t>dnaE</a:t>
                      </a:r>
                      <a:r>
                        <a:rPr lang="en-US" sz="1000" dirty="0">
                          <a:effectLst/>
                          <a:latin typeface="Arial" panose="020B0604020202020204" pitchFamily="34" charset="0"/>
                          <a:cs typeface="Arial" panose="020B0604020202020204" pitchFamily="34" charset="0"/>
                        </a:rPr>
                        <a: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i="1" dirty="0" err="1">
                          <a:effectLst/>
                          <a:latin typeface="Arial" panose="020B0604020202020204" pitchFamily="34" charset="0"/>
                          <a:cs typeface="Arial" panose="020B0604020202020204" pitchFamily="34" charset="0"/>
                        </a:rPr>
                        <a:t>dinB</a:t>
                      </a:r>
                      <a:endParaRPr lang="en-US" sz="10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i="1" dirty="0" err="1">
                          <a:effectLst/>
                          <a:latin typeface="Arial" panose="020B0604020202020204" pitchFamily="34" charset="0"/>
                          <a:cs typeface="Arial" panose="020B0604020202020204" pitchFamily="34" charset="0"/>
                        </a:rPr>
                        <a:t>umuC</a:t>
                      </a:r>
                      <a:endParaRPr lang="en-US" sz="1000" i="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403864959"/>
                  </a:ext>
                </a:extLst>
              </a:tr>
              <a:tr h="39163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Subunits (number of different types)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7</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9</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3</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71672567"/>
                  </a:ext>
                </a:extLst>
              </a:tr>
              <a:tr h="391632">
                <a:tc>
                  <a:txBody>
                    <a:bodyPr/>
                    <a:lstStyle/>
                    <a:p>
                      <a:pPr marL="0" marR="0">
                        <a:lnSpc>
                          <a:spcPct val="107000"/>
                        </a:lnSpc>
                        <a:spcBef>
                          <a:spcPts val="0"/>
                        </a:spcBef>
                        <a:spcAft>
                          <a:spcPts val="0"/>
                        </a:spcAft>
                      </a:pPr>
                      <a:r>
                        <a:rPr lang="en-US" sz="1000" i="1" dirty="0" err="1">
                          <a:effectLst/>
                          <a:latin typeface="Arial" panose="020B0604020202020204" pitchFamily="34" charset="0"/>
                          <a:cs typeface="Arial" panose="020B0604020202020204" pitchFamily="34" charset="0"/>
                        </a:rPr>
                        <a:t>M</a:t>
                      </a:r>
                      <a:r>
                        <a:rPr lang="en-US" sz="1000" baseline="-25000" dirty="0" err="1">
                          <a:effectLst/>
                          <a:latin typeface="Arial" panose="020B0604020202020204" pitchFamily="34" charset="0"/>
                          <a:cs typeface="Arial" panose="020B0604020202020204" pitchFamily="34" charset="0"/>
                        </a:rPr>
                        <a:t>r</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103,000</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88,000</a:t>
                      </a:r>
                      <a:r>
                        <a:rPr lang="en-US" sz="1000" baseline="30000" dirty="0">
                          <a:effectLst/>
                          <a:latin typeface="Arial" panose="020B0604020202020204" pitchFamily="34" charset="0"/>
                          <a:cs typeface="Arial" panose="020B0604020202020204" pitchFamily="34" charset="0"/>
                        </a:rPr>
                        <a:t>c</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1,065,400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39,100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110,000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403445115"/>
                  </a:ext>
                </a:extLst>
              </a:tr>
              <a:tr h="39163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3</a:t>
                      </a: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5</a:t>
                      </a: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 exonuclease (proofreading)</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Yes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Yes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Yes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05244100"/>
                  </a:ext>
                </a:extLst>
              </a:tr>
              <a:tr h="22144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5</a:t>
                      </a: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3</a:t>
                      </a: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 exonuclease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Yes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No</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971991692"/>
                  </a:ext>
                </a:extLst>
              </a:tr>
              <a:tr h="39163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Polymerization rate (nucleotides/s)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10–20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40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250–1,000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2–3</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227116195"/>
                  </a:ext>
                </a:extLst>
              </a:tr>
              <a:tr h="56182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Processivity (nucleotides added before polymerase dissociates)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3–200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1,500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500,000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1</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6–8</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648421199"/>
                  </a:ext>
                </a:extLst>
              </a:tr>
            </a:tbl>
          </a:graphicData>
        </a:graphic>
      </p:graphicFrame>
    </p:spTree>
    <p:extLst>
      <p:ext uri="{BB962C8B-B14F-4D97-AF65-F5344CB8AC3E}">
        <p14:creationId xmlns:p14="http://schemas.microsoft.com/office/powerpoint/2010/main" val="4099589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5825D5C-A181-4BAA-B8A8-A869EDE3047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Polymerase I Has 5′</a:t>
                </a:r>
                <a14:m>
                  <m:oMath xmlns:m="http://schemas.openxmlformats.org/officeDocument/2006/math">
                    <m:r>
                      <a:rPr lang="en-US" i="1">
                        <a:solidFill>
                          <a:schemeClr val="tx1"/>
                        </a:solidFill>
                        <a:latin typeface="Cambria Math" panose="02040503050406030204" pitchFamily="18" charset="0"/>
                        <a:ea typeface="Cambria Math" panose="02040503050406030204" pitchFamily="18" charset="0"/>
                      </a:rPr>
                      <m:t>→</m:t>
                    </m:r>
                  </m:oMath>
                </a14:m>
                <a:r>
                  <a:rPr lang="en-US" dirty="0">
                    <a:solidFill>
                      <a:schemeClr val="tx1"/>
                    </a:solidFill>
                    <a:latin typeface="Arial" panose="020B0604020202020204" pitchFamily="34" charset="0"/>
                    <a:cs typeface="Arial" panose="020B0604020202020204" pitchFamily="34" charset="0"/>
                  </a:rPr>
                  <a:t>3′ Exonuclease Activity</a:t>
                </a:r>
                <a:endParaRPr lang="en-AU" dirty="0"/>
              </a:p>
            </p:txBody>
          </p:sp>
        </mc:Choice>
        <mc:Fallback xmlns="">
          <p:sp>
            <p:nvSpPr>
              <p:cNvPr id="2" name="Title 1">
                <a:extLst>
                  <a:ext uri="{FF2B5EF4-FFF2-40B4-BE49-F238E27FC236}">
                    <a16:creationId xmlns:a16="http://schemas.microsoft.com/office/drawing/2014/main" id="{35825D5C-A181-4BAA-B8A8-A869EDE30475}"/>
                  </a:ext>
                </a:extLst>
              </p:cNvPr>
              <p:cNvSpPr>
                <a:spLocks noGrp="1" noRot="1" noChangeAspect="1" noMove="1" noResize="1" noEditPoints="1" noAdjustHandles="1" noChangeArrowheads="1" noChangeShapeType="1" noTextEdit="1"/>
              </p:cNvSpPr>
              <p:nvPr>
                <p:ph type="title"/>
              </p:nvPr>
            </p:nvSpPr>
            <p:spPr>
              <a:blipFill>
                <a:blip r:embed="rId3"/>
                <a:stretch>
                  <a:fillRect t="-17021" b="-2872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5" y="1752600"/>
                <a:ext cx="851535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distinct from the 3′</a:t>
                </a:r>
                <a14:m>
                  <m:oMath xmlns:m="http://schemas.openxmlformats.org/officeDocument/2006/math">
                    <m:r>
                      <a:rPr lang="en-US" sz="2400" b="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proofreading exonuclease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5′</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3′ domain is in front of the enzyme and performs nick translation</a:t>
                </a:r>
              </a:p>
              <a:p>
                <a:pPr marL="533400" lvl="1" indent="0">
                  <a:buNone/>
                </a:pPr>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mild protease treatment separates this domain from the remainder of the enzyme (the </a:t>
                </a:r>
                <a:r>
                  <a:rPr lang="en-US" sz="2400" b="1" dirty="0">
                    <a:latin typeface="Arial" panose="020B0604020202020204" pitchFamily="34" charset="0"/>
                    <a:cs typeface="Arial" panose="020B0604020202020204" pitchFamily="34" charset="0"/>
                  </a:rPr>
                  <a:t>large fragment </a:t>
                </a:r>
                <a:r>
                  <a:rPr lang="en-US" sz="2400" dirty="0">
                    <a:latin typeface="Arial" panose="020B0604020202020204" pitchFamily="34" charset="0"/>
                    <a:cs typeface="Arial" panose="020B0604020202020204" pitchFamily="34" charset="0"/>
                  </a:rPr>
                  <a:t>or </a:t>
                </a:r>
                <a:r>
                  <a:rPr lang="en-US" sz="2400" b="1" dirty="0" err="1">
                    <a:latin typeface="Arial" panose="020B0604020202020204" pitchFamily="34" charset="0"/>
                    <a:cs typeface="Arial" panose="020B0604020202020204" pitchFamily="34" charset="0"/>
                  </a:rPr>
                  <a:t>Klenow</a:t>
                </a:r>
                <a:r>
                  <a:rPr lang="en-US" sz="2400" b="1" dirty="0">
                    <a:latin typeface="Arial" panose="020B0604020202020204" pitchFamily="34" charset="0"/>
                    <a:cs typeface="Arial" panose="020B0604020202020204" pitchFamily="34" charset="0"/>
                  </a:rPr>
                  <a:t> fragment</a:t>
                </a:r>
                <a:r>
                  <a:rPr lang="en-US" sz="2400" dirty="0">
                    <a:latin typeface="Arial" panose="020B0604020202020204" pitchFamily="34" charset="0"/>
                    <a:cs typeface="Arial" panose="020B0604020202020204" pitchFamily="34" charset="0"/>
                  </a:rPr>
                  <a:t>)</a:t>
                </a:r>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314325" y="1752600"/>
                <a:ext cx="8515350" cy="4130675"/>
              </a:xfrm>
              <a:prstGeom prst="rect">
                <a:avLst/>
              </a:prstGeom>
              <a:blipFill>
                <a:blip r:embed="rId4"/>
                <a:stretch>
                  <a:fillRect l="-430" t="-1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1859397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EFC99-D10F-4EFF-A393-2E862A18F2B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Nick Translation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1" y="1463040"/>
            <a:ext cx="3944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nick translation = a break or nick in the DNA is moved along with the enzyme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important in:</a:t>
            </a:r>
          </a:p>
          <a:p>
            <a:pPr lvl="1"/>
            <a:r>
              <a:rPr lang="en-US" sz="2400" dirty="0">
                <a:latin typeface="Arial" panose="020B0604020202020204" pitchFamily="34" charset="0"/>
                <a:cs typeface="Arial" panose="020B0604020202020204" pitchFamily="34" charset="0"/>
              </a:rPr>
              <a:t>DNA repair </a:t>
            </a:r>
          </a:p>
          <a:p>
            <a:pPr lvl="1"/>
            <a:r>
              <a:rPr lang="en-US" sz="2400" dirty="0">
                <a:latin typeface="Arial" panose="020B0604020202020204" pitchFamily="34" charset="0"/>
                <a:cs typeface="Arial" panose="020B0604020202020204" pitchFamily="34" charset="0"/>
              </a:rPr>
              <a:t>the removal of RNA primers during replication</a:t>
            </a:r>
          </a:p>
        </p:txBody>
      </p:sp>
      <p:pic>
        <p:nvPicPr>
          <p:cNvPr id="3" name="Picture 2" descr="A figure shows how nick translation is used to move a break or nick in D N A along with the enzyme to aid in D N A repair and in the removal of R N A primers.">
            <a:extLst>
              <a:ext uri="{FF2B5EF4-FFF2-40B4-BE49-F238E27FC236}">
                <a16:creationId xmlns:a16="http://schemas.microsoft.com/office/drawing/2014/main" id="{4CAEEE02-707C-EB43-BF90-A3D9A2A829E2}"/>
              </a:ext>
            </a:extLst>
          </p:cNvPr>
          <p:cNvPicPr>
            <a:picLocks noChangeAspect="1"/>
          </p:cNvPicPr>
          <p:nvPr/>
        </p:nvPicPr>
        <p:blipFill>
          <a:blip r:embed="rId3"/>
          <a:stretch>
            <a:fillRect/>
          </a:stretch>
        </p:blipFill>
        <p:spPr>
          <a:xfrm>
            <a:off x="4876001" y="1371600"/>
            <a:ext cx="3944149" cy="5105991"/>
          </a:xfrm>
          <a:prstGeom prst="rect">
            <a:avLst/>
          </a:prstGeom>
        </p:spPr>
      </p:pic>
    </p:spTree>
    <p:extLst>
      <p:ext uri="{BB962C8B-B14F-4D97-AF65-F5344CB8AC3E}">
        <p14:creationId xmlns:p14="http://schemas.microsoft.com/office/powerpoint/2010/main" val="3852347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469B4-61D9-40B2-BC5F-8CB44BAF146D}"/>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DNA Replication Requires Many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Enzymes and Protein Factors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7526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DNA replicase system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replisome</a:t>
            </a:r>
            <a:r>
              <a:rPr lang="en-US" sz="2400" dirty="0">
                <a:latin typeface="Arial" panose="020B0604020202020204" pitchFamily="34" charset="0"/>
                <a:cs typeface="Arial" panose="020B0604020202020204" pitchFamily="34" charset="0"/>
              </a:rPr>
              <a:t>) = the entire complex of enzymes and proteins required for replication in </a:t>
            </a:r>
            <a:r>
              <a:rPr lang="en-US" sz="2400" i="1" dirty="0">
                <a:latin typeface="Arial" panose="020B0604020202020204" pitchFamily="34" charset="0"/>
                <a:cs typeface="Arial" panose="020B0604020202020204" pitchFamily="34" charset="0"/>
              </a:rPr>
              <a:t>E. coli </a:t>
            </a:r>
          </a:p>
          <a:p>
            <a:pPr lvl="1"/>
            <a:r>
              <a:rPr lang="en-US" sz="2400" dirty="0">
                <a:latin typeface="Arial" panose="020B0604020202020204" pitchFamily="34" charset="0"/>
                <a:cs typeface="Arial" panose="020B0604020202020204" pitchFamily="34" charset="0"/>
              </a:rPr>
              <a:t>consists of 20+ different enzymes and proteins</a:t>
            </a:r>
          </a:p>
          <a:p>
            <a:endParaRPr lang="en-US" sz="2400" dirty="0"/>
          </a:p>
        </p:txBody>
      </p:sp>
    </p:spTree>
    <p:extLst>
      <p:ext uri="{BB962C8B-B14F-4D97-AF65-F5344CB8AC3E}">
        <p14:creationId xmlns:p14="http://schemas.microsoft.com/office/powerpoint/2010/main" val="3689849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03279-A5C1-4450-A45F-16833C17FC1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Main Classes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Replication Enzymes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5" y="1600200"/>
            <a:ext cx="8439149"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helicases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enzymes that move along the DNA and separate the strands</a:t>
            </a:r>
          </a:p>
          <a:p>
            <a:pPr lvl="1"/>
            <a:r>
              <a:rPr lang="en-US" sz="2400" dirty="0">
                <a:latin typeface="Arial" panose="020B0604020202020204" pitchFamily="34" charset="0"/>
                <a:cs typeface="Arial" panose="020B0604020202020204" pitchFamily="34" charset="0"/>
              </a:rPr>
              <a:t>requires chemical energy from ATP</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topoisomerases </a:t>
            </a:r>
            <a:r>
              <a:rPr lang="en-US" sz="2400" dirty="0">
                <a:latin typeface="Arial" panose="020B0604020202020204" pitchFamily="34" charset="0"/>
                <a:cs typeface="Arial" panose="020B0604020202020204" pitchFamily="34" charset="0"/>
              </a:rPr>
              <a:t>= relieve topological stress created by strand separation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DNA-binding proteins </a:t>
            </a:r>
            <a:r>
              <a:rPr lang="en-US" sz="2400" dirty="0">
                <a:latin typeface="Arial" panose="020B0604020202020204" pitchFamily="34" charset="0"/>
                <a:cs typeface="Arial" panose="020B0604020202020204" pitchFamily="34" charset="0"/>
              </a:rPr>
              <a:t>= stabilize separated strands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primases</a:t>
            </a:r>
            <a:r>
              <a:rPr lang="en-US" sz="2400" dirty="0">
                <a:latin typeface="Arial" panose="020B0604020202020204" pitchFamily="34" charset="0"/>
                <a:cs typeface="Arial" panose="020B0604020202020204" pitchFamily="34" charset="0"/>
              </a:rPr>
              <a:t> = synthesize short segments of RNA to serve as primers  </a:t>
            </a:r>
          </a:p>
          <a:p>
            <a:pPr marL="50800" indent="0">
              <a:buNone/>
            </a:pPr>
            <a:endParaRPr lang="en-US" sz="2400" dirty="0"/>
          </a:p>
        </p:txBody>
      </p:sp>
    </p:spTree>
    <p:extLst>
      <p:ext uri="{BB962C8B-B14F-4D97-AF65-F5344CB8AC3E}">
        <p14:creationId xmlns:p14="http://schemas.microsoft.com/office/powerpoint/2010/main" val="2565105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E95F1-2105-4571-8342-9BA42D5961E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Main Classes of Replication Enzymes, Continued</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5" y="1600200"/>
            <a:ext cx="8439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polymerase I = removes and replaces RNA primers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RNase H1 = a specialized nuclease that degrades RNA in RNA-DNA hybrids</a:t>
            </a:r>
          </a:p>
          <a:p>
            <a:pPr lvl="1"/>
            <a:r>
              <a:rPr lang="en-US" sz="2400" dirty="0">
                <a:latin typeface="Arial" panose="020B0604020202020204" pitchFamily="34" charset="0"/>
                <a:cs typeface="Arial" panose="020B0604020202020204" pitchFamily="34" charset="0"/>
              </a:rPr>
              <a:t>can remove RNA primers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DNA ligases </a:t>
            </a:r>
            <a:r>
              <a:rPr lang="en-US" sz="2400" dirty="0">
                <a:latin typeface="Arial" panose="020B0604020202020204" pitchFamily="34" charset="0"/>
                <a:cs typeface="Arial" panose="020B0604020202020204" pitchFamily="34" charset="0"/>
              </a:rPr>
              <a:t>= seals nicks in the DNA backbone following removal and replacement of an RNA primer </a:t>
            </a:r>
            <a:endParaRPr lang="en-US" sz="2400" dirty="0"/>
          </a:p>
        </p:txBody>
      </p:sp>
    </p:spTree>
    <p:extLst>
      <p:ext uri="{BB962C8B-B14F-4D97-AF65-F5344CB8AC3E}">
        <p14:creationId xmlns:p14="http://schemas.microsoft.com/office/powerpoint/2010/main" val="3515078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xmlns=""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1EA2F64-66D2-45E9-9F17-5407BF37598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fidelity of genome maintenance and transmission is not perfect. </a:t>
            </a:r>
            <a:r>
              <a:rPr lang="en-US" sz="2400" dirty="0">
                <a:latin typeface="Arial" panose="020B0604020202020204" pitchFamily="34" charset="0"/>
                <a:cs typeface="Arial" panose="020B0604020202020204" pitchFamily="34" charset="0"/>
              </a:rPr>
              <a:t>DNA damage happens, often by spontaneous processes. DNA replication and repair deal with the vast majority of DNA lesions, providing a high degree of genetic fidelity and stability. The few DNA damage events that slip through uncorrected provide fuel for evolution. </a:t>
            </a:r>
          </a:p>
          <a:p>
            <a:pPr>
              <a:buNone/>
            </a:pPr>
            <a:r>
              <a:rPr lang="en-US" dirty="0"/>
              <a:t> </a:t>
            </a:r>
            <a:endParaRPr lang="en-US" sz="2400" dirty="0"/>
          </a:p>
          <a:p>
            <a:pPr>
              <a:buNone/>
            </a:pPr>
            <a:endParaRPr lang="en-US" sz="2400" dirty="0">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D5AEC-E865-40AB-9064-B57010302438}"/>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Replication of the </a:t>
            </a:r>
            <a:r>
              <a:rPr lang="en-US" i="1" dirty="0">
                <a:solidFill>
                  <a:srgbClr val="4E4CB4"/>
                </a:solidFill>
                <a:latin typeface="Arial" panose="020B0604020202020204" pitchFamily="34" charset="0"/>
                <a:cs typeface="Arial" panose="020B0604020202020204" pitchFamily="34" charset="0"/>
              </a:rPr>
              <a:t>E. coli </a:t>
            </a:r>
            <a:r>
              <a:rPr lang="en-US" dirty="0">
                <a:solidFill>
                  <a:srgbClr val="4E4CB4"/>
                </a:solidFill>
                <a:latin typeface="Arial" panose="020B0604020202020204" pitchFamily="34" charset="0"/>
                <a:cs typeface="Arial" panose="020B0604020202020204" pitchFamily="34" charset="0"/>
              </a:rPr>
              <a:t>Chromosome Proceeds in Stages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7526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synthesis can be divided into three stages: </a:t>
            </a:r>
          </a:p>
          <a:p>
            <a:pPr lvl="1"/>
            <a:r>
              <a:rPr lang="en-US" sz="2400" dirty="0">
                <a:latin typeface="Arial" panose="020B0604020202020204" pitchFamily="34" charset="0"/>
                <a:cs typeface="Arial" panose="020B0604020202020204" pitchFamily="34" charset="0"/>
              </a:rPr>
              <a:t>initiation</a:t>
            </a:r>
          </a:p>
          <a:p>
            <a:pPr lvl="1"/>
            <a:r>
              <a:rPr lang="en-US" sz="2400" dirty="0">
                <a:latin typeface="Arial" panose="020B0604020202020204" pitchFamily="34" charset="0"/>
                <a:cs typeface="Arial" panose="020B0604020202020204" pitchFamily="34" charset="0"/>
              </a:rPr>
              <a:t>elongation</a:t>
            </a:r>
          </a:p>
          <a:p>
            <a:pPr lvl="1"/>
            <a:r>
              <a:rPr lang="en-US" sz="2400" dirty="0">
                <a:latin typeface="Arial" panose="020B0604020202020204" pitchFamily="34" charset="0"/>
                <a:cs typeface="Arial" panose="020B0604020202020204" pitchFamily="34" charset="0"/>
              </a:rPr>
              <a:t>termination</a:t>
            </a:r>
          </a:p>
        </p:txBody>
      </p:sp>
    </p:spTree>
    <p:extLst>
      <p:ext uri="{BB962C8B-B14F-4D97-AF65-F5344CB8AC3E}">
        <p14:creationId xmlns:p14="http://schemas.microsoft.com/office/powerpoint/2010/main" val="2117069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D1DE1-F7EB-4327-B34E-B8D992301EF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4" y="1371601"/>
            <a:ext cx="8439149"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replication origin (</a:t>
            </a:r>
            <a:r>
              <a:rPr lang="en-US" sz="2400" i="1" dirty="0" err="1">
                <a:latin typeface="Arial" panose="020B0604020202020204" pitchFamily="34" charset="0"/>
                <a:cs typeface="Arial" panose="020B0604020202020204" pitchFamily="34" charset="0"/>
              </a:rPr>
              <a:t>oriC</a:t>
            </a:r>
            <a:r>
              <a:rPr lang="en-US" sz="2400" dirty="0">
                <a:latin typeface="Arial" panose="020B0604020202020204" pitchFamily="34" charset="0"/>
                <a:cs typeface="Arial" panose="020B0604020202020204" pitchFamily="34" charset="0"/>
              </a:rPr>
              <a:t>) consists of:</a:t>
            </a:r>
          </a:p>
          <a:p>
            <a:pPr lvl="1"/>
            <a:r>
              <a:rPr lang="en-US" sz="2400" dirty="0">
                <a:latin typeface="Arial" panose="020B0604020202020204" pitchFamily="34" charset="0"/>
                <a:cs typeface="Arial" panose="020B0604020202020204" pitchFamily="34" charset="0"/>
              </a:rPr>
              <a:t>five repeats of a 9 bp sequence (R sites) that serve as binding sites for the key initiator protein, DnaA</a:t>
            </a:r>
          </a:p>
          <a:p>
            <a:pPr lvl="1"/>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DNA unwinding element (DUE) </a:t>
            </a:r>
            <a:r>
              <a:rPr lang="en-US" sz="2400" dirty="0">
                <a:latin typeface="Arial" panose="020B0604020202020204" pitchFamily="34" charset="0"/>
                <a:cs typeface="Arial" panose="020B0604020202020204" pitchFamily="34" charset="0"/>
              </a:rPr>
              <a:t>= a region rich in A=T base pairs</a:t>
            </a:r>
          </a:p>
          <a:p>
            <a:pPr lvl="1"/>
            <a:r>
              <a:rPr lang="en-US" sz="2400" dirty="0">
                <a:latin typeface="Arial" panose="020B0604020202020204" pitchFamily="34" charset="0"/>
                <a:cs typeface="Arial" panose="020B0604020202020204" pitchFamily="34" charset="0"/>
              </a:rPr>
              <a:t>three additional </a:t>
            </a:r>
            <a:r>
              <a:rPr lang="en-US" sz="2400" dirty="0" err="1">
                <a:latin typeface="Arial" panose="020B0604020202020204" pitchFamily="34" charset="0"/>
                <a:cs typeface="Arial" panose="020B0604020202020204" pitchFamily="34" charset="0"/>
              </a:rPr>
              <a:t>DnaA</a:t>
            </a:r>
            <a:r>
              <a:rPr lang="en-US" sz="2400" dirty="0">
                <a:latin typeface="Arial" panose="020B0604020202020204" pitchFamily="34" charset="0"/>
                <a:cs typeface="Arial" panose="020B0604020202020204" pitchFamily="34" charset="0"/>
              </a:rPr>
              <a:t>-binding sites (I sites)</a:t>
            </a:r>
          </a:p>
          <a:p>
            <a:pPr lvl="1"/>
            <a:r>
              <a:rPr lang="en-US" sz="2400" dirty="0">
                <a:latin typeface="Arial" panose="020B0604020202020204" pitchFamily="34" charset="0"/>
                <a:cs typeface="Arial" panose="020B0604020202020204" pitchFamily="34" charset="0"/>
              </a:rPr>
              <a:t>binding sites for the proteins IHF (integration host factor) and FIS (factor for inversion stimulation)</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figure shows the arrangement of sequences in the italicized E. coli end italics replication origin, italicized ori C end italics.">
            <a:extLst>
              <a:ext uri="{FF2B5EF4-FFF2-40B4-BE49-F238E27FC236}">
                <a16:creationId xmlns:a16="http://schemas.microsoft.com/office/drawing/2014/main" id="{4C3BD467-E616-F44D-A515-97F1F08767AE}"/>
              </a:ext>
            </a:extLst>
          </p:cNvPr>
          <p:cNvPicPr>
            <a:picLocks noChangeAspect="1"/>
          </p:cNvPicPr>
          <p:nvPr/>
        </p:nvPicPr>
        <p:blipFill>
          <a:blip r:embed="rId3"/>
          <a:stretch>
            <a:fillRect/>
          </a:stretch>
        </p:blipFill>
        <p:spPr>
          <a:xfrm>
            <a:off x="647700" y="5181600"/>
            <a:ext cx="7848600" cy="1199993"/>
          </a:xfrm>
          <a:prstGeom prst="rect">
            <a:avLst/>
          </a:prstGeom>
        </p:spPr>
      </p:pic>
    </p:spTree>
    <p:extLst>
      <p:ext uri="{BB962C8B-B14F-4D97-AF65-F5344CB8AC3E}">
        <p14:creationId xmlns:p14="http://schemas.microsoft.com/office/powerpoint/2010/main" val="603505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B5211-E41B-43F1-9B69-C820A1A89FF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Proteins Required to Initiation Replication at the </a:t>
            </a:r>
            <a:r>
              <a:rPr lang="en-US" i="1" dirty="0">
                <a:solidFill>
                  <a:schemeClr val="tx1"/>
                </a:solidFill>
                <a:latin typeface="Arial" panose="020B0604020202020204" pitchFamily="34" charset="0"/>
                <a:cs typeface="Arial" panose="020B0604020202020204" pitchFamily="34" charset="0"/>
              </a:rPr>
              <a:t>E. coli </a:t>
            </a:r>
            <a:r>
              <a:rPr lang="en-US" dirty="0">
                <a:solidFill>
                  <a:schemeClr val="tx1"/>
                </a:solidFill>
                <a:latin typeface="Arial" panose="020B0604020202020204" pitchFamily="34" charset="0"/>
                <a:cs typeface="Arial" panose="020B0604020202020204" pitchFamily="34" charset="0"/>
              </a:rPr>
              <a:t>Origin</a:t>
            </a:r>
            <a:endParaRPr lang="en-AU" dirty="0"/>
          </a:p>
        </p:txBody>
      </p:sp>
      <p:sp>
        <p:nvSpPr>
          <p:cNvPr id="3" name="TextBox 2">
            <a:extLst>
              <a:ext uri="{FF2B5EF4-FFF2-40B4-BE49-F238E27FC236}">
                <a16:creationId xmlns:a16="http://schemas.microsoft.com/office/drawing/2014/main" id="{B571C116-F68B-4637-AB5E-0FFCAFBFB60F}"/>
              </a:ext>
            </a:extLst>
          </p:cNvPr>
          <p:cNvSpPr txBox="1"/>
          <p:nvPr/>
        </p:nvSpPr>
        <p:spPr>
          <a:xfrm>
            <a:off x="545760" y="1719938"/>
            <a:ext cx="8052480" cy="369332"/>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25-3 Proteins Required to Initiate Replication at the </a:t>
            </a:r>
            <a:r>
              <a:rPr lang="en-US" sz="1800" b="1" i="1" dirty="0">
                <a:solidFill>
                  <a:schemeClr val="bg1"/>
                </a:solidFill>
              </a:rPr>
              <a:t>E.coli</a:t>
            </a:r>
            <a:r>
              <a:rPr lang="en-US" sz="1800" b="1" dirty="0">
                <a:solidFill>
                  <a:schemeClr val="bg1"/>
                </a:solidFill>
              </a:rPr>
              <a:t> Origin</a:t>
            </a:r>
          </a:p>
        </p:txBody>
      </p:sp>
      <p:graphicFrame>
        <p:nvGraphicFramePr>
          <p:cNvPr id="4" name="Table Placeholder 2">
            <a:extLst>
              <a:ext uri="{FF2B5EF4-FFF2-40B4-BE49-F238E27FC236}">
                <a16:creationId xmlns:a16="http://schemas.microsoft.com/office/drawing/2014/main" id="{CC0BB400-B8FF-4A22-9D99-2462B7336967}"/>
              </a:ext>
            </a:extLst>
          </p:cNvPr>
          <p:cNvGraphicFramePr>
            <a:graphicFrameLocks/>
          </p:cNvGraphicFramePr>
          <p:nvPr>
            <p:extLst>
              <p:ext uri="{D42A27DB-BD31-4B8C-83A1-F6EECF244321}">
                <p14:modId xmlns:p14="http://schemas.microsoft.com/office/powerpoint/2010/main" val="264050412"/>
              </p:ext>
            </p:extLst>
          </p:nvPr>
        </p:nvGraphicFramePr>
        <p:xfrm>
          <a:off x="545760" y="2091898"/>
          <a:ext cx="8059738" cy="4637568"/>
        </p:xfrm>
        <a:graphic>
          <a:graphicData uri="http://schemas.openxmlformats.org/drawingml/2006/table">
            <a:tbl>
              <a:tblPr firstRow="1" firstCol="1" bandRow="1">
                <a:tableStyleId>{5940675A-B579-460E-94D1-54222C63F5DA}</a:tableStyleId>
              </a:tblPr>
              <a:tblGrid>
                <a:gridCol w="3648869">
                  <a:extLst>
                    <a:ext uri="{9D8B030D-6E8A-4147-A177-3AD203B41FA5}">
                      <a16:colId xmlns:a16="http://schemas.microsoft.com/office/drawing/2014/main" val="1743592610"/>
                    </a:ext>
                  </a:extLst>
                </a:gridCol>
                <a:gridCol w="1066800">
                  <a:extLst>
                    <a:ext uri="{9D8B030D-6E8A-4147-A177-3AD203B41FA5}">
                      <a16:colId xmlns:a16="http://schemas.microsoft.com/office/drawing/2014/main" val="2210405775"/>
                    </a:ext>
                  </a:extLst>
                </a:gridCol>
                <a:gridCol w="1328705">
                  <a:extLst>
                    <a:ext uri="{9D8B030D-6E8A-4147-A177-3AD203B41FA5}">
                      <a16:colId xmlns:a16="http://schemas.microsoft.com/office/drawing/2014/main" val="2356900848"/>
                    </a:ext>
                  </a:extLst>
                </a:gridCol>
                <a:gridCol w="2015364">
                  <a:extLst>
                    <a:ext uri="{9D8B030D-6E8A-4147-A177-3AD203B41FA5}">
                      <a16:colId xmlns:a16="http://schemas.microsoft.com/office/drawing/2014/main" val="2039801445"/>
                    </a:ext>
                  </a:extLst>
                </a:gridCol>
              </a:tblGrid>
              <a:tr h="353669">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Protein</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000" b="1" i="1" dirty="0" err="1">
                          <a:effectLst/>
                          <a:latin typeface="Arial" panose="020B0604020202020204" pitchFamily="34" charset="0"/>
                          <a:cs typeface="Arial" panose="020B0604020202020204" pitchFamily="34" charset="0"/>
                        </a:rPr>
                        <a:t>M</a:t>
                      </a:r>
                      <a:r>
                        <a:rPr lang="en-US" sz="1000" b="1" baseline="-25000" dirty="0" err="1">
                          <a:effectLst/>
                          <a:latin typeface="Arial" panose="020B0604020202020204" pitchFamily="34" charset="0"/>
                          <a:cs typeface="Arial" panose="020B0604020202020204" pitchFamily="34" charset="0"/>
                        </a:rPr>
                        <a:t>r</a:t>
                      </a:r>
                      <a:endParaRPr lang="en-US" sz="1000" b="1" baseline="-250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Number of subunits</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l">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Function</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956795979"/>
                  </a:ext>
                </a:extLst>
              </a:tr>
              <a:tr h="503599">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DnaA</a:t>
                      </a:r>
                      <a:r>
                        <a:rPr lang="en-US" sz="1000" dirty="0">
                          <a:effectLst/>
                          <a:latin typeface="Arial" panose="020B0604020202020204" pitchFamily="34" charset="0"/>
                          <a:cs typeface="Arial" panose="020B0604020202020204" pitchFamily="34" charset="0"/>
                        </a:rPr>
                        <a:t> protein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52,000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Recognizes </a:t>
                      </a:r>
                      <a:r>
                        <a:rPr lang="en-US" sz="1000" i="1" dirty="0" err="1">
                          <a:effectLst/>
                          <a:latin typeface="Arial" panose="020B0604020202020204" pitchFamily="34" charset="0"/>
                          <a:cs typeface="Arial" panose="020B0604020202020204" pitchFamily="34" charset="0"/>
                        </a:rPr>
                        <a:t>oriC</a:t>
                      </a:r>
                      <a:r>
                        <a:rPr lang="en-US" sz="1000" dirty="0">
                          <a:effectLst/>
                          <a:latin typeface="Arial" panose="020B0604020202020204" pitchFamily="34" charset="0"/>
                          <a:cs typeface="Arial" panose="020B0604020202020204" pitchFamily="34" charset="0"/>
                        </a:rPr>
                        <a:t> sequence; opens duplex at specific sites in origin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846465053"/>
                  </a:ext>
                </a:extLst>
              </a:tr>
              <a:tr h="203739">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DnaB</a:t>
                      </a:r>
                      <a:r>
                        <a:rPr lang="en-US" sz="1000" dirty="0">
                          <a:effectLst/>
                          <a:latin typeface="Arial" panose="020B0604020202020204" pitchFamily="34" charset="0"/>
                          <a:cs typeface="Arial" panose="020B0604020202020204" pitchFamily="34" charset="0"/>
                        </a:rPr>
                        <a:t> protein (helicase)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300,000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6</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Unwinds DNA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529664611"/>
                  </a:ext>
                </a:extLst>
              </a:tr>
              <a:tr h="353669">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DnaC</a:t>
                      </a:r>
                      <a:r>
                        <a:rPr lang="en-US" sz="1000" dirty="0">
                          <a:effectLst/>
                          <a:latin typeface="Arial" panose="020B0604020202020204" pitchFamily="34" charset="0"/>
                          <a:cs typeface="Arial" panose="020B0604020202020204" pitchFamily="34" charset="0"/>
                        </a:rPr>
                        <a:t> protein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174,000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6</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Required for </a:t>
                      </a:r>
                      <a:r>
                        <a:rPr lang="en-US" sz="1000" dirty="0" err="1">
                          <a:effectLst/>
                          <a:latin typeface="Arial" panose="020B0604020202020204" pitchFamily="34" charset="0"/>
                          <a:cs typeface="Arial" panose="020B0604020202020204" pitchFamily="34" charset="0"/>
                        </a:rPr>
                        <a:t>DnaB</a:t>
                      </a:r>
                      <a:r>
                        <a:rPr lang="en-US" sz="1000" dirty="0">
                          <a:effectLst/>
                          <a:latin typeface="Arial" panose="020B0604020202020204" pitchFamily="34" charset="0"/>
                          <a:cs typeface="Arial" panose="020B0604020202020204" pitchFamily="34" charset="0"/>
                        </a:rPr>
                        <a:t> binding at origin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904558565"/>
                  </a:ext>
                </a:extLst>
              </a:tr>
              <a:tr h="503599">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HU</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19,000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2</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Histonelike</a:t>
                      </a:r>
                      <a:r>
                        <a:rPr lang="en-US" sz="1000" dirty="0">
                          <a:effectLst/>
                          <a:latin typeface="Arial" panose="020B0604020202020204" pitchFamily="34" charset="0"/>
                          <a:cs typeface="Arial" panose="020B0604020202020204" pitchFamily="34" charset="0"/>
                        </a:rPr>
                        <a:t> protein; DNA-binding protein; stimulates initiation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334968473"/>
                  </a:ext>
                </a:extLst>
              </a:tr>
              <a:tr h="353669">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FIS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22,500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2</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DNA-binding protein; stimulates initiation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86519342"/>
                  </a:ext>
                </a:extLst>
              </a:tr>
              <a:tr h="353669">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IHF</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22,000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2</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DNA-binding protein; stimulates initiation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043734263"/>
                  </a:ext>
                </a:extLst>
              </a:tr>
              <a:tr h="353669">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Primase (</a:t>
                      </a:r>
                      <a:r>
                        <a:rPr lang="en-US" sz="1000" dirty="0" err="1">
                          <a:effectLst/>
                          <a:latin typeface="Arial" panose="020B0604020202020204" pitchFamily="34" charset="0"/>
                          <a:cs typeface="Arial" panose="020B0604020202020204" pitchFamily="34" charset="0"/>
                        </a:rPr>
                        <a:t>DnaG</a:t>
                      </a:r>
                      <a:r>
                        <a:rPr lang="en-US" sz="1000" dirty="0">
                          <a:effectLst/>
                          <a:latin typeface="Arial" panose="020B0604020202020204" pitchFamily="34" charset="0"/>
                          <a:cs typeface="Arial" panose="020B0604020202020204" pitchFamily="34" charset="0"/>
                        </a:rPr>
                        <a:t> protein)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60,000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Synthesizes RNA primers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177817881"/>
                  </a:ext>
                </a:extLst>
              </a:tr>
              <a:tr h="353669">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Single-stranded DNA–binding protein (SSB)</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75,600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4</a:t>
                      </a:r>
                      <a:endParaRPr lang="en-US" sz="1000" baseline="30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Binds single-stranded DNA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868176"/>
                  </a:ext>
                </a:extLst>
              </a:tr>
              <a:tr h="503599">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DNA gyrase (DNA topoisomerase II)</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400,000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4</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Relieves torsional strain generated by DNA unwinding</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151877054"/>
                  </a:ext>
                </a:extLst>
              </a:tr>
              <a:tr h="353669">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Dam methylase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32,000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Methylates</a:t>
                      </a:r>
                      <a:r>
                        <a:rPr lang="en-US" sz="1000" dirty="0">
                          <a:effectLst/>
                          <a:latin typeface="Arial" panose="020B0604020202020204" pitchFamily="34" charset="0"/>
                          <a:cs typeface="Arial" panose="020B0604020202020204" pitchFamily="34" charset="0"/>
                        </a:rPr>
                        <a:t> (5</a:t>
                      </a: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a:t>
                      </a:r>
                      <a:r>
                        <a:rPr lang="en-US" sz="1000" dirty="0" err="1">
                          <a:effectLst/>
                          <a:latin typeface="Arial" panose="020B0604020202020204" pitchFamily="34" charset="0"/>
                          <a:cs typeface="Arial" panose="020B0604020202020204" pitchFamily="34" charset="0"/>
                        </a:rPr>
                        <a:t>GATC</a:t>
                      </a:r>
                      <a:r>
                        <a:rPr lang="en-US" sz="1000" dirty="0">
                          <a:effectLst/>
                          <a:latin typeface="Arial" panose="020B0604020202020204" pitchFamily="34" charset="0"/>
                          <a:cs typeface="Arial" panose="020B0604020202020204" pitchFamily="34" charset="0"/>
                        </a:rPr>
                        <a:t> sequences at </a:t>
                      </a:r>
                      <a:r>
                        <a:rPr lang="en-US" sz="1000" i="1" dirty="0" err="1">
                          <a:effectLst/>
                          <a:latin typeface="Arial" panose="020B0604020202020204" pitchFamily="34" charset="0"/>
                          <a:cs typeface="Arial" panose="020B0604020202020204" pitchFamily="34" charset="0"/>
                        </a:rPr>
                        <a:t>oriC</a:t>
                      </a:r>
                      <a:endParaRPr lang="en-US" sz="1000" i="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913245244"/>
                  </a:ext>
                </a:extLst>
              </a:tr>
            </a:tbl>
          </a:graphicData>
        </a:graphic>
      </p:graphicFrame>
    </p:spTree>
    <p:extLst>
      <p:ext uri="{BB962C8B-B14F-4D97-AF65-F5344CB8AC3E}">
        <p14:creationId xmlns:p14="http://schemas.microsoft.com/office/powerpoint/2010/main" val="2470521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ng strand with several bends begin with a blue piece, bends left through a short gray piece, then becomes an orange piece labeled D U E that curves up and meets a gray piece that bends down to a series of two purple spheres that join to a gray piece that ends with a shorter blue piece. The region from the orange piece labeled D U E to the gray piece on the right, excluding the blue pieces, is labeled ori C. The purple spheres are labeled D n a A dash A A A plus. An arrow points down next to a gray box labeled origin binding. This yields a structure with a blue horizontal piece that meets a short gray piece that meets an orange loop that meets a gray piece that runs down, becomes black, and loops back across itself to run up to the right to form an upward curve before becoming gray again and running down to end with an almost horizontal blue piece. There is a chain of purple spheres that begins just to the right to the start of the orange ring and bends down to the top of the gray loop, then runs up and down again beneath the upward gray loop to end at the start of the blue piece. The left-hand chain of purple spheres has alternating green partial triangles that lack bases and green spheres running across its top. One of these green spheres is labeled D n a A H T H. Where the gray piece loops down, two beige vertical cylinders extend down to beige spheres labeled D n a A H T H. A similar sphere is visible to the right and above the purple spheres where they loop up. At the top of the right-hand loop, two of these cylinders extend up to beige spheres that meet the top of the gray loop. Two more beige spheres are visible along the last two purple spheres. At the bottom of the black and gray downward loop, there are two gray vertical ovals labeled I H F. Accompanying text reads, D n a A-dependent denaturation of the A T-rich D U E region. An arrow points down accompanied by text reading D n a C-dependent loading of D N a B helicase. This yields a similar structure except that the orange bubble has a ring of dark blue spheres labeled D n a B near its center left connected by strands to light blue spheres labeled D n a C immediately before the chain of purple spheres begins farther to the right. A similar set of dark and alight blue spheres is visible at the lower right of the orange bubble with the light blue spheres on the left and the dark blue spheres on the right. The black and gray loop extending down no longer contains the two spheres labeled I H F.">
            <a:extLst>
              <a:ext uri="{FF2B5EF4-FFF2-40B4-BE49-F238E27FC236}">
                <a16:creationId xmlns:a16="http://schemas.microsoft.com/office/drawing/2014/main" id="{BE297973-3AF8-5B46-88AE-7898114A5D0A}"/>
              </a:ext>
            </a:extLst>
          </p:cNvPr>
          <p:cNvPicPr>
            <a:picLocks noChangeAspect="1"/>
          </p:cNvPicPr>
          <p:nvPr/>
        </p:nvPicPr>
        <p:blipFill>
          <a:blip r:embed="rId3"/>
          <a:stretch>
            <a:fillRect/>
          </a:stretch>
        </p:blipFill>
        <p:spPr>
          <a:xfrm>
            <a:off x="2301961" y="1208961"/>
            <a:ext cx="4540078" cy="5435679"/>
          </a:xfrm>
          <a:prstGeom prst="rect">
            <a:avLst/>
          </a:prstGeom>
        </p:spPr>
      </p:pic>
      <p:sp>
        <p:nvSpPr>
          <p:cNvPr id="2" name="Title 1">
            <a:extLst>
              <a:ext uri="{FF2B5EF4-FFF2-40B4-BE49-F238E27FC236}">
                <a16:creationId xmlns:a16="http://schemas.microsoft.com/office/drawing/2014/main" id="{90CF791B-3E73-498A-B623-4A6DFBEC698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Model for Initiation of Replication</a:t>
            </a:r>
            <a:endParaRPr lang="en-AU" dirty="0"/>
          </a:p>
        </p:txBody>
      </p:sp>
    </p:spTree>
    <p:extLst>
      <p:ext uri="{BB962C8B-B14F-4D97-AF65-F5344CB8AC3E}">
        <p14:creationId xmlns:p14="http://schemas.microsoft.com/office/powerpoint/2010/main" val="2515026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95DB-D89E-4B36-81D1-00B0626EC80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Occurs Only Once in Each Cell Cycle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0513" y="1600200"/>
            <a:ext cx="856297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Hda</a:t>
            </a:r>
            <a:r>
              <a:rPr lang="en-US" sz="2400" dirty="0">
                <a:latin typeface="Arial" panose="020B0604020202020204" pitchFamily="34" charset="0"/>
                <a:cs typeface="Arial" panose="020B0604020202020204" pitchFamily="34" charset="0"/>
              </a:rPr>
              <a:t> protein = an AAA+ ATPase that binds to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of DNA polymerase III and stimulates hydrolysis of the ATP bound to DnaA</a:t>
            </a:r>
          </a:p>
          <a:p>
            <a:pPr lvl="1"/>
            <a:r>
              <a:rPr lang="en-US" sz="2400" dirty="0">
                <a:latin typeface="Arial" panose="020B0604020202020204" pitchFamily="34" charset="0"/>
                <a:cs typeface="Arial" panose="020B0604020202020204" pitchFamily="34" charset="0"/>
              </a:rPr>
              <a:t>causes disassembly of the DnaA complex </a:t>
            </a:r>
          </a:p>
          <a:p>
            <a:pPr lvl="1"/>
            <a:r>
              <a:rPr lang="en-US" sz="2400" dirty="0">
                <a:latin typeface="Arial" panose="020B0604020202020204" pitchFamily="34" charset="0"/>
                <a:cs typeface="Arial" panose="020B0604020202020204" pitchFamily="34" charset="0"/>
              </a:rPr>
              <a:t>homologous to DnaA</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release of ADP by DnaA and rebinding of ATP occurs on a time scale of 20 to 40 minutes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731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9A391-1EC8-40FC-BF2D-07CDCD794E3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of Replication Initiation via Methylation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0513" y="1600200"/>
            <a:ext cx="8562974"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Dam (</a:t>
            </a:r>
            <a:r>
              <a:rPr lang="en-US" sz="2400" i="1"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NA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denine </a:t>
            </a:r>
            <a:r>
              <a:rPr lang="en-US" sz="2400" i="1"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ethylation) methylase = methylates the </a:t>
            </a:r>
            <a:r>
              <a:rPr lang="en-US" sz="2400" i="1" dirty="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 position of adenine within the palindromic sequence (5′)GATC of </a:t>
            </a:r>
            <a:r>
              <a:rPr lang="en-US" sz="2400" i="1" dirty="0" err="1">
                <a:latin typeface="Arial" panose="020B0604020202020204" pitchFamily="34" charset="0"/>
                <a:cs typeface="Arial" panose="020B0604020202020204" pitchFamily="34" charset="0"/>
              </a:rPr>
              <a:t>oriC</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DNA</a:t>
            </a:r>
          </a:p>
          <a:p>
            <a:pPr marL="50800" indent="0">
              <a:buNone/>
            </a:pP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hemimethylated</a:t>
            </a:r>
            <a:r>
              <a:rPr lang="en-US" sz="2400"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oriC</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sequences are sequestered by:</a:t>
            </a:r>
          </a:p>
          <a:p>
            <a:pPr lvl="1"/>
            <a:r>
              <a:rPr lang="en-US" sz="2400" dirty="0">
                <a:latin typeface="Arial" panose="020B0604020202020204" pitchFamily="34" charset="0"/>
                <a:cs typeface="Arial" panose="020B0604020202020204" pitchFamily="34" charset="0"/>
              </a:rPr>
              <a:t>interaction with the plasma membrane </a:t>
            </a:r>
          </a:p>
          <a:p>
            <a:pPr lvl="1"/>
            <a:r>
              <a:rPr lang="en-US" sz="2400" dirty="0">
                <a:latin typeface="Arial" panose="020B0604020202020204" pitchFamily="34" charset="0"/>
                <a:cs typeface="Arial" panose="020B0604020202020204" pitchFamily="34" charset="0"/>
              </a:rPr>
              <a:t>binding of the protein </a:t>
            </a:r>
            <a:r>
              <a:rPr lang="en-US" sz="2400" dirty="0" err="1">
                <a:latin typeface="Arial" panose="020B0604020202020204" pitchFamily="34" charset="0"/>
                <a:cs typeface="Arial" panose="020B0604020202020204" pitchFamily="34" charset="0"/>
              </a:rPr>
              <a:t>SeqA</a:t>
            </a:r>
            <a:endParaRPr lang="en-US"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after </a:t>
            </a:r>
            <a:r>
              <a:rPr lang="en-US" altLang="en-US" sz="2400" dirty="0" err="1">
                <a:latin typeface="Arial" panose="020B0604020202020204" pitchFamily="34" charset="0"/>
                <a:cs typeface="Arial" panose="020B0604020202020204" pitchFamily="34" charset="0"/>
              </a:rPr>
              <a:t>SeqA</a:t>
            </a:r>
            <a:r>
              <a:rPr lang="en-US" altLang="en-US" sz="2400" dirty="0">
                <a:latin typeface="Arial" panose="020B0604020202020204" pitchFamily="34" charset="0"/>
                <a:cs typeface="Arial" panose="020B0604020202020204" pitchFamily="34" charset="0"/>
              </a:rPr>
              <a:t> dissociation, </a:t>
            </a:r>
            <a:r>
              <a:rPr lang="en-US" altLang="en-US" sz="2400" i="1" dirty="0" err="1">
                <a:latin typeface="Arial" panose="020B0604020202020204" pitchFamily="34" charset="0"/>
                <a:cs typeface="Arial" panose="020B0604020202020204" pitchFamily="34" charset="0"/>
              </a:rPr>
              <a:t>oriC</a:t>
            </a:r>
            <a:r>
              <a:rPr lang="en-US" altLang="en-US" sz="2400" i="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sequences are released from the membrane and Dam methylase fully methylates DNA to allow new DnaA to bind</a:t>
            </a:r>
          </a:p>
          <a:p>
            <a:endParaRPr lang="en-US" sz="2400" dirty="0"/>
          </a:p>
          <a:p>
            <a:pPr lvl="1"/>
            <a:endParaRPr lang="en-US" sz="24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1384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2FFE3-682E-4CD3-B709-B1783341966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4" y="1371600"/>
            <a:ext cx="8439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elongation includes: </a:t>
            </a:r>
          </a:p>
          <a:p>
            <a:pPr lvl="1"/>
            <a:r>
              <a:rPr lang="en-US" sz="2400" dirty="0">
                <a:latin typeface="Arial" panose="020B0604020202020204" pitchFamily="34" charset="0"/>
                <a:cs typeface="Arial" panose="020B0604020202020204" pitchFamily="34" charset="0"/>
              </a:rPr>
              <a:t>leading strand synthesis </a:t>
            </a:r>
          </a:p>
          <a:p>
            <a:pPr lvl="1"/>
            <a:r>
              <a:rPr lang="en-US" sz="2400" dirty="0">
                <a:latin typeface="Arial" panose="020B0604020202020204" pitchFamily="34" charset="0"/>
                <a:cs typeface="Arial" panose="020B0604020202020204" pitchFamily="34" charset="0"/>
              </a:rPr>
              <a:t>lagging strand synthesis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8878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6FBDA-2196-42E8-A845-A9E95C7272A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 of the Leading Strand</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4" y="1371600"/>
            <a:ext cx="8439149"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more straightforward of the two strands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primase (</a:t>
            </a:r>
            <a:r>
              <a:rPr lang="en-US" sz="2400" dirty="0" err="1">
                <a:latin typeface="Arial" panose="020B0604020202020204" pitchFamily="34" charset="0"/>
                <a:cs typeface="Arial" panose="020B0604020202020204" pitchFamily="34" charset="0"/>
              </a:rPr>
              <a:t>DnaG</a:t>
            </a:r>
            <a:r>
              <a:rPr lang="en-US" sz="2400" dirty="0">
                <a:latin typeface="Arial" panose="020B0604020202020204" pitchFamily="34" charset="0"/>
                <a:cs typeface="Arial" panose="020B0604020202020204" pitchFamily="34" charset="0"/>
              </a:rPr>
              <a:t>) synthesizes a short (10 to 60 nucleotide) RNA primer at the replication origin</a:t>
            </a:r>
          </a:p>
          <a:p>
            <a:pPr lvl="1"/>
            <a:r>
              <a:rPr lang="en-US" sz="2400" dirty="0">
                <a:latin typeface="Arial" panose="020B0604020202020204" pitchFamily="34" charset="0"/>
                <a:cs typeface="Arial" panose="020B0604020202020204" pitchFamily="34" charset="0"/>
              </a:rPr>
              <a:t>requires interaction with </a:t>
            </a:r>
            <a:r>
              <a:rPr lang="en-US" sz="2400"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helicase </a:t>
            </a:r>
          </a:p>
          <a:p>
            <a:pPr lvl="1"/>
            <a:r>
              <a:rPr lang="en-US" sz="2400" dirty="0">
                <a:latin typeface="Arial" panose="020B0604020202020204" pitchFamily="34" charset="0"/>
                <a:cs typeface="Arial" panose="020B0604020202020204" pitchFamily="34" charset="0"/>
              </a:rPr>
              <a:t>primase and </a:t>
            </a:r>
            <a:r>
              <a:rPr lang="en-US" sz="2400"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move in opposite directions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polymerase III adds nucleotides to the 3′ of the primer</a:t>
            </a:r>
          </a:p>
          <a:p>
            <a:pPr lvl="1"/>
            <a:r>
              <a:rPr lang="en-US" sz="2400" dirty="0">
                <a:latin typeface="Arial" panose="020B0604020202020204" pitchFamily="34" charset="0"/>
                <a:cs typeface="Arial" panose="020B0604020202020204" pitchFamily="34" charset="0"/>
              </a:rPr>
              <a:t>linked to the </a:t>
            </a:r>
            <a:r>
              <a:rPr lang="en-US" sz="2400"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tethered to the opposite DNA strand </a:t>
            </a:r>
          </a:p>
          <a:p>
            <a:pPr lvl="1"/>
            <a:endParaRPr lang="en-US" sz="20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6728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1BEBA-F775-4465-A2F5-F89831CE4D0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 of the Lagging Strand</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4" y="1371600"/>
            <a:ext cx="8439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accomplished in short Okazaki fragments</a:t>
            </a:r>
          </a:p>
          <a:p>
            <a:endParaRPr 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as in leading strand synthesis, primase synthesizes an RNA primer and DNA Pol III adds nucleotides to the 3′ end</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DNA of the lagging strand loops around so one asymmetric DNA Pol III dimer complex can synthesize both strands</a:t>
            </a:r>
          </a:p>
          <a:p>
            <a:pPr lvl="1"/>
            <a:endParaRPr lang="en-US" alt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423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DE1B2-13B3-4D32-A1D8-548CB53D644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Leading and Lagging Strand Synthesis by DNA Polymerase III</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5" y="1828800"/>
            <a:ext cx="8439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polymerase III uses one set of its core subunits to synthesize the leading strand continuously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other two sets of core subunits cycle from one Okazaki fragment to the next on the looped lagging strand</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5988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E8C260F3-E2C5-4B44-BE8B-87D731D2532F}"/>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1752600" y="411895"/>
            <a:ext cx="944962" cy="701101"/>
          </a:xfrm>
          <a:prstGeom prst="rect">
            <a:avLst/>
          </a:prstGeom>
        </p:spPr>
      </p:pic>
      <p:sp>
        <p:nvSpPr>
          <p:cNvPr id="2" name="Title 1">
            <a:extLst>
              <a:ext uri="{FF2B5EF4-FFF2-40B4-BE49-F238E27FC236}">
                <a16:creationId xmlns:a16="http://schemas.microsoft.com/office/drawing/2014/main" id="{5AD6D8DD-AFDA-45BC-97A5-C1D76DB6433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considered separately, the processes of replication, repair, and recombination of DNA are not distinct. </a:t>
            </a:r>
            <a:r>
              <a:rPr lang="en-US" sz="2400" dirty="0">
                <a:latin typeface="Arial" panose="020B0604020202020204" pitchFamily="34" charset="0"/>
                <a:cs typeface="Arial" panose="020B0604020202020204" pitchFamily="34" charset="0"/>
              </a:rPr>
              <a:t>These processes are highly integrated in cells, and they are required for proper genome maintenance. </a:t>
            </a:r>
          </a:p>
          <a:p>
            <a:endParaRPr lang="en-US" sz="2400" dirty="0"/>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EC6E1-227F-4086-8BEA-0FBA0EC5D2E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Synthesis of Okazaki Fragments</a:t>
            </a:r>
            <a:endParaRPr lang="en-AU" dirty="0"/>
          </a:p>
        </p:txBody>
      </p:sp>
      <p:pic>
        <p:nvPicPr>
          <p:cNvPr id="3" name="Picture 2" descr="A two-part figure shows how Okazaki fragments are synthesized with part a showing the structures involved and part b showing the replisome complex.">
            <a:extLst>
              <a:ext uri="{FF2B5EF4-FFF2-40B4-BE49-F238E27FC236}">
                <a16:creationId xmlns:a16="http://schemas.microsoft.com/office/drawing/2014/main" id="{F24EDDA7-D0D6-1E4E-AB43-DB681E1A2817}"/>
              </a:ext>
            </a:extLst>
          </p:cNvPr>
          <p:cNvPicPr>
            <a:picLocks noChangeAspect="1"/>
          </p:cNvPicPr>
          <p:nvPr/>
        </p:nvPicPr>
        <p:blipFill>
          <a:blip r:embed="rId3"/>
          <a:stretch>
            <a:fillRect/>
          </a:stretch>
        </p:blipFill>
        <p:spPr>
          <a:xfrm>
            <a:off x="1149172" y="1380744"/>
            <a:ext cx="6845656" cy="4889754"/>
          </a:xfrm>
          <a:prstGeom prst="rect">
            <a:avLst/>
          </a:prstGeom>
        </p:spPr>
      </p:pic>
    </p:spTree>
    <p:extLst>
      <p:ext uri="{BB962C8B-B14F-4D97-AF65-F5344CB8AC3E}">
        <p14:creationId xmlns:p14="http://schemas.microsoft.com/office/powerpoint/2010/main" val="41513631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0E5D9-787E-414D-BB98-9873F6C762F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Leading and Lagging Strand Synthesis, Part 1</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19319312-EB72-DE4B-BDA7-2E3810CC9D41}"/>
                  </a:ext>
                </a:extLst>
              </p:cNvPr>
              <p:cNvSpPr txBox="1">
                <a:spLocks noChangeArrowheads="1"/>
              </p:cNvSpPr>
              <p:nvPr/>
            </p:nvSpPr>
            <p:spPr bwMode="auto">
              <a:xfrm>
                <a:off x="321944" y="1521572"/>
                <a:ext cx="3892049" cy="442202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helicase travels along the lagging strand template in the 5′</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3′ direction and unwinds the DNA</a:t>
                </a:r>
              </a:p>
              <a:p>
                <a:pPr marL="50800" indent="0">
                  <a:buNone/>
                </a:pP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DnaG</a:t>
                </a:r>
                <a:r>
                  <a:rPr lang="en-US" sz="2400" dirty="0">
                    <a:latin typeface="Arial" panose="020B0604020202020204" pitchFamily="34" charset="0"/>
                    <a:cs typeface="Arial" panose="020B0604020202020204" pitchFamily="34" charset="0"/>
                  </a:rPr>
                  <a:t> primase occasionally associates with </a:t>
                </a:r>
                <a:r>
                  <a:rPr lang="en-US" sz="2400"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helicase and synthesizes a short RNA primer</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19319312-EB72-DE4B-BDA7-2E3810CC9D41}"/>
                  </a:ext>
                </a:extLst>
              </p:cNvPr>
              <p:cNvSpPr txBox="1">
                <a:spLocks noRot="1" noChangeAspect="1" noMove="1" noResize="1" noEditPoints="1" noAdjustHandles="1" noChangeArrowheads="1" noChangeShapeType="1" noTextEdit="1"/>
              </p:cNvSpPr>
              <p:nvPr/>
            </p:nvSpPr>
            <p:spPr bwMode="auto">
              <a:xfrm>
                <a:off x="321944" y="1521572"/>
                <a:ext cx="3892049" cy="4422028"/>
              </a:xfrm>
              <a:prstGeom prst="rect">
                <a:avLst/>
              </a:prstGeom>
              <a:blipFill>
                <a:blip r:embed="rId3"/>
                <a:stretch>
                  <a:fillRect l="-940" t="-966" r="-297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pic>
        <p:nvPicPr>
          <p:cNvPr id="4" name="Picture 3" descr="A five-part figure shows D N A synthesis on the leading and lagging strands in five stages.">
            <a:extLst>
              <a:ext uri="{FF2B5EF4-FFF2-40B4-BE49-F238E27FC236}">
                <a16:creationId xmlns:a16="http://schemas.microsoft.com/office/drawing/2014/main" id="{FF02AE3A-E838-6D41-9097-88F33569125B}"/>
              </a:ext>
            </a:extLst>
          </p:cNvPr>
          <p:cNvPicPr>
            <a:picLocks noChangeAspect="1"/>
          </p:cNvPicPr>
          <p:nvPr/>
        </p:nvPicPr>
        <p:blipFill>
          <a:blip r:embed="rId4"/>
          <a:stretch>
            <a:fillRect/>
          </a:stretch>
        </p:blipFill>
        <p:spPr>
          <a:xfrm>
            <a:off x="4930009" y="1521572"/>
            <a:ext cx="3491254" cy="4992004"/>
          </a:xfrm>
          <a:prstGeom prst="rect">
            <a:avLst/>
          </a:prstGeom>
        </p:spPr>
      </p:pic>
    </p:spTree>
    <p:extLst>
      <p:ext uri="{BB962C8B-B14F-4D97-AF65-F5344CB8AC3E}">
        <p14:creationId xmlns:p14="http://schemas.microsoft.com/office/powerpoint/2010/main" val="23871573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A621-75F3-4200-A53D-375EAF0DB99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Leading and Lagging Strand Synthesis, Part 2</a:t>
            </a:r>
            <a:endParaRPr lang="en-AU" dirty="0"/>
          </a:p>
        </p:txBody>
      </p:sp>
      <p:sp>
        <p:nvSpPr>
          <p:cNvPr id="5" name="Google Shape;390;g847cf01710_0_68">
            <a:extLst>
              <a:ext uri="{FF2B5EF4-FFF2-40B4-BE49-F238E27FC236}">
                <a16:creationId xmlns:a16="http://schemas.microsoft.com/office/drawing/2014/main" id="{FCD9C704-8D5D-8A46-946B-458C79D58143}"/>
              </a:ext>
            </a:extLst>
          </p:cNvPr>
          <p:cNvSpPr txBox="1">
            <a:spLocks noChangeArrowheads="1"/>
          </p:cNvSpPr>
          <p:nvPr/>
        </p:nvSpPr>
        <p:spPr bwMode="auto">
          <a:xfrm>
            <a:off x="381000" y="1600200"/>
            <a:ext cx="38920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new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sliding clamp is positioned at the primer by the clamp-loading complex of DNA polymerase III</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Part b is a similar structure to part a in which primase is inserted beneath the ring of six blue spheres so that the blue strand of D N A runs through it with a small green parallel piece labeled new R N A primer adjacent to the blue strand within the primase. The primase ends behind the light blue top half of a purple circle next to D N A pol 3 below. The red strand above the blue strand at the right end is now longer and extends almost to the bottom D N A pol Roman numeral 3 before ending at a small green piece. A gray box above this strand reads, Okazaki fragment synthesis nears completion. A gray box below reads, primase binds to D n a B, synthesizes a new primer, then dissociates. An arrow points down accompanied by a branched arrow showing the loss of primase. This yields structure c, which is a similar structure in which a clamp-loading complex is shown centered between the upper and lower D N A pol Roman numeral 3. Three blue spheres of the previous ring of blue spheres are visible to the left, a dark purple half ring is at the top front, and a light purple ring is at the bottom front. A light green part is visible behind the dark purple half ring, a light green part is visible behind the light purple half ring, and a dark green horizontal piece is shown along the right that meets the purple ring where its right halves meet. The blue strand of D N A curves into the center of the purple ring, where a curved green strand is aligned with it, then continues out to the left beneath the three blue spheres before joining a second blue strand. A dashed arrow points to the dark green piece at the side of the green structure and is accompanied by text in a gray box reading, A new beta clamp is loading onto the new template primer by the clamp loader. A gray box beneath the strand of D N A to the right beneath a red strand with a green left end reads, Synthesis of a new Okazaki fragment is completed on the lagging strand. ">
            <a:extLst>
              <a:ext uri="{FF2B5EF4-FFF2-40B4-BE49-F238E27FC236}">
                <a16:creationId xmlns:a16="http://schemas.microsoft.com/office/drawing/2014/main" id="{FF02AE3A-E838-6D41-9097-88F33569125B}"/>
              </a:ext>
            </a:extLst>
          </p:cNvPr>
          <p:cNvPicPr>
            <a:picLocks noChangeAspect="1"/>
          </p:cNvPicPr>
          <p:nvPr/>
        </p:nvPicPr>
        <p:blipFill>
          <a:blip r:embed="rId3"/>
          <a:stretch>
            <a:fillRect/>
          </a:stretch>
        </p:blipFill>
        <p:spPr>
          <a:xfrm>
            <a:off x="4913110" y="1600200"/>
            <a:ext cx="3484146" cy="5029200"/>
          </a:xfrm>
          <a:prstGeom prst="rect">
            <a:avLst/>
          </a:prstGeom>
        </p:spPr>
      </p:pic>
    </p:spTree>
    <p:extLst>
      <p:ext uri="{BB962C8B-B14F-4D97-AF65-F5344CB8AC3E}">
        <p14:creationId xmlns:p14="http://schemas.microsoft.com/office/powerpoint/2010/main" val="11864084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51D4E-B47E-480C-9F46-AEAE343E704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Leading and Lagging Strand Synthesis, Part 3</a:t>
            </a:r>
            <a:endParaRPr lang="en-AU" dirty="0"/>
          </a:p>
        </p:txBody>
      </p:sp>
      <p:sp>
        <p:nvSpPr>
          <p:cNvPr id="5" name="Google Shape;390;g847cf01710_0_68">
            <a:extLst>
              <a:ext uri="{FF2B5EF4-FFF2-40B4-BE49-F238E27FC236}">
                <a16:creationId xmlns:a16="http://schemas.microsoft.com/office/drawing/2014/main" id="{2D4368E2-7B9E-6042-A733-9393B58AA661}"/>
              </a:ext>
            </a:extLst>
          </p:cNvPr>
          <p:cNvSpPr txBox="1">
            <a:spLocks noChangeArrowheads="1"/>
          </p:cNvSpPr>
          <p:nvPr/>
        </p:nvSpPr>
        <p:spPr bwMode="auto">
          <a:xfrm>
            <a:off x="381000" y="1600201"/>
            <a:ext cx="855214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replication halts after synthesis of an Okazaki fragment is completed and DNA polymerase III core subunits dissociate from the </a:t>
            </a:r>
            <a:r>
              <a:rPr lang="el-GR" sz="2400" i="1" dirty="0">
                <a:latin typeface="Arial" panose="020B0604020202020204" pitchFamily="34" charset="0"/>
                <a:cs typeface="Arial" panose="020B0604020202020204" pitchFamily="34" charset="0"/>
              </a:rPr>
              <a:t>β</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sliding clamp</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D N A synthesis on the leading and lagging strands in five stages, continued.">
            <a:extLst>
              <a:ext uri="{FF2B5EF4-FFF2-40B4-BE49-F238E27FC236}">
                <a16:creationId xmlns:a16="http://schemas.microsoft.com/office/drawing/2014/main" id="{FF02AE3A-E838-6D41-9097-88F33569125B}"/>
              </a:ext>
            </a:extLst>
          </p:cNvPr>
          <p:cNvPicPr>
            <a:picLocks noChangeAspect="1"/>
          </p:cNvPicPr>
          <p:nvPr/>
        </p:nvPicPr>
        <p:blipFill>
          <a:blip r:embed="rId3"/>
          <a:stretch>
            <a:fillRect/>
          </a:stretch>
        </p:blipFill>
        <p:spPr>
          <a:xfrm>
            <a:off x="443892" y="3200400"/>
            <a:ext cx="8426362" cy="3087004"/>
          </a:xfrm>
          <a:prstGeom prst="rect">
            <a:avLst/>
          </a:prstGeom>
        </p:spPr>
      </p:pic>
    </p:spTree>
    <p:extLst>
      <p:ext uri="{BB962C8B-B14F-4D97-AF65-F5344CB8AC3E}">
        <p14:creationId xmlns:p14="http://schemas.microsoft.com/office/powerpoint/2010/main" val="18276102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0B0B6-88CF-4559-B6F9-3868B7A7466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Leading and Lagging Strand Synthesis, Part 4</a:t>
            </a:r>
            <a:endParaRPr lang="en-AU" dirty="0"/>
          </a:p>
        </p:txBody>
      </p:sp>
      <p:sp>
        <p:nvSpPr>
          <p:cNvPr id="5" name="Google Shape;390;g847cf01710_0_68">
            <a:extLst>
              <a:ext uri="{FF2B5EF4-FFF2-40B4-BE49-F238E27FC236}">
                <a16:creationId xmlns:a16="http://schemas.microsoft.com/office/drawing/2014/main" id="{66EEE706-A2F6-2E4C-AB9B-F674F12C6532}"/>
              </a:ext>
            </a:extLst>
          </p:cNvPr>
          <p:cNvSpPr txBox="1">
            <a:spLocks noChangeArrowheads="1"/>
          </p:cNvSpPr>
          <p:nvPr/>
        </p:nvSpPr>
        <p:spPr bwMode="auto">
          <a:xfrm>
            <a:off x="381000" y="1600200"/>
            <a:ext cx="38920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polymerase III core subunits associate with a new </a:t>
            </a:r>
            <a:r>
              <a:rPr lang="el-GR" sz="2400" i="1" dirty="0">
                <a:latin typeface="Arial" panose="020B0604020202020204" pitchFamily="34" charset="0"/>
                <a:cs typeface="Arial" panose="020B0604020202020204" pitchFamily="34" charset="0"/>
              </a:rPr>
              <a:t>β</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sliding clamp</a:t>
            </a:r>
          </a:p>
          <a:p>
            <a:pPr lvl="1"/>
            <a:r>
              <a:rPr lang="en-US" sz="2400" dirty="0">
                <a:latin typeface="Arial" panose="020B0604020202020204" pitchFamily="34" charset="0"/>
                <a:cs typeface="Arial" panose="020B0604020202020204" pitchFamily="34" charset="0"/>
              </a:rPr>
              <a:t>initiates synthesis of a new Okazaki fragment</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Structure d is similar to structure c except for the following differences. The right-hand piece of blue D N A now has blue on top above a red piece with a small green piece to the left on the far right. Slightly to the left, another red strand runs through a purple ring that is light purple on top and dark purple on top and is labeled, beta clamp left behind. This red strand ends with a small green piece as the blue piece above curves down. The blue strand loops up and through the bottom D N A pol Roman numeral 3, which it exists through a purple ring with the light purple piece on top. A small green strand begins in D N A pol Roman numeral 3 and extends to the purple ring. A dashed arrow points from just before the purple ring labeled beta clamp left behind to the center of the bottom D N A pol Roman numeral 3. The blue strand continues out from the purple ring and loops up, then to the right to run through a ring of six blue spheres before becoming horizontal beneath a second blue strand above beneath a red arrow pointing to the left. The ring of blue spheres has two green pieces extending from it to the upper and lower D N A pol Roman numeral 3. Each green piece has a strand extending to a green piece of a clamp-loading complex with a dark green horizontal piece at the back, green pieces above and below that each are narrow on the right and wider to the left, and light green pieces at the top and bottom. A dashed arrow points from the bottom green pieces that connects the ring of blue spheres to the D N A pol Roman numeral 3 below to the green piece at the bottom center of the clamp-loading complex. Accompanying text in a gray box reads, Lagging strand core subunits are transferred to the new primer template and its beta clamp. The older beta clamp is left behind. An arrow points up to structure e which is similar to starting structure a. Accompanying text reads, The next beta clamp is readied as Okazaki fragment synthesis is initiated.">
            <a:extLst>
              <a:ext uri="{FF2B5EF4-FFF2-40B4-BE49-F238E27FC236}">
                <a16:creationId xmlns:a16="http://schemas.microsoft.com/office/drawing/2014/main" id="{FF02AE3A-E838-6D41-9097-88F33569125B}"/>
              </a:ext>
            </a:extLst>
          </p:cNvPr>
          <p:cNvPicPr>
            <a:picLocks noChangeAspect="1"/>
          </p:cNvPicPr>
          <p:nvPr/>
        </p:nvPicPr>
        <p:blipFill>
          <a:blip r:embed="rId3"/>
          <a:stretch>
            <a:fillRect/>
          </a:stretch>
        </p:blipFill>
        <p:spPr>
          <a:xfrm>
            <a:off x="4659582" y="1637396"/>
            <a:ext cx="3686402" cy="4992004"/>
          </a:xfrm>
          <a:prstGeom prst="rect">
            <a:avLst/>
          </a:prstGeom>
        </p:spPr>
      </p:pic>
    </p:spTree>
    <p:extLst>
      <p:ext uri="{BB962C8B-B14F-4D97-AF65-F5344CB8AC3E}">
        <p14:creationId xmlns:p14="http://schemas.microsoft.com/office/powerpoint/2010/main" val="33619478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6C4214-E9C2-407A-AFF7-121F30C7268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Proteins Acting at the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Replication Fork</a:t>
            </a:r>
            <a:endParaRPr lang="en-AU" dirty="0"/>
          </a:p>
        </p:txBody>
      </p:sp>
      <p:sp>
        <p:nvSpPr>
          <p:cNvPr id="2" name="TextBox 1">
            <a:extLst>
              <a:ext uri="{FF2B5EF4-FFF2-40B4-BE49-F238E27FC236}">
                <a16:creationId xmlns:a16="http://schemas.microsoft.com/office/drawing/2014/main" id="{8EC0A8F8-967D-414C-89D4-B2E3C7DDC43A}"/>
              </a:ext>
            </a:extLst>
          </p:cNvPr>
          <p:cNvSpPr txBox="1"/>
          <p:nvPr/>
        </p:nvSpPr>
        <p:spPr>
          <a:xfrm>
            <a:off x="812935" y="2205878"/>
            <a:ext cx="7912163"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25-4 Proteins of the </a:t>
            </a:r>
            <a:r>
              <a:rPr lang="en-US" sz="2000" b="1" i="1" dirty="0">
                <a:solidFill>
                  <a:schemeClr val="bg1"/>
                </a:solidFill>
              </a:rPr>
              <a:t>E.coli</a:t>
            </a:r>
            <a:r>
              <a:rPr lang="en-US" sz="2000" b="1" dirty="0">
                <a:solidFill>
                  <a:schemeClr val="bg1"/>
                </a:solidFill>
              </a:rPr>
              <a:t> Replisome</a:t>
            </a:r>
          </a:p>
        </p:txBody>
      </p:sp>
      <p:graphicFrame>
        <p:nvGraphicFramePr>
          <p:cNvPr id="4" name="Table Placeholder 3">
            <a:extLst>
              <a:ext uri="{FF2B5EF4-FFF2-40B4-BE49-F238E27FC236}">
                <a16:creationId xmlns:a16="http://schemas.microsoft.com/office/drawing/2014/main" id="{7F53B1C0-CC4D-457F-A883-CA9343BFAFEB}"/>
              </a:ext>
            </a:extLst>
          </p:cNvPr>
          <p:cNvGraphicFramePr>
            <a:graphicFrameLocks/>
          </p:cNvGraphicFramePr>
          <p:nvPr>
            <p:extLst>
              <p:ext uri="{D42A27DB-BD31-4B8C-83A1-F6EECF244321}">
                <p14:modId xmlns:p14="http://schemas.microsoft.com/office/powerpoint/2010/main" val="3675607060"/>
              </p:ext>
            </p:extLst>
          </p:nvPr>
        </p:nvGraphicFramePr>
        <p:xfrm>
          <a:off x="812935" y="2605988"/>
          <a:ext cx="7912164" cy="4156316"/>
        </p:xfrm>
        <a:graphic>
          <a:graphicData uri="http://schemas.openxmlformats.org/drawingml/2006/table">
            <a:tbl>
              <a:tblPr firstRow="1" firstCol="1" bandRow="1">
                <a:tableStyleId>{5940675A-B579-460E-94D1-54222C63F5DA}</a:tableStyleId>
              </a:tblPr>
              <a:tblGrid>
                <a:gridCol w="3492564">
                  <a:extLst>
                    <a:ext uri="{9D8B030D-6E8A-4147-A177-3AD203B41FA5}">
                      <a16:colId xmlns:a16="http://schemas.microsoft.com/office/drawing/2014/main" val="3939152692"/>
                    </a:ext>
                  </a:extLst>
                </a:gridCol>
                <a:gridCol w="1143000">
                  <a:extLst>
                    <a:ext uri="{9D8B030D-6E8A-4147-A177-3AD203B41FA5}">
                      <a16:colId xmlns:a16="http://schemas.microsoft.com/office/drawing/2014/main" val="473770894"/>
                    </a:ext>
                  </a:extLst>
                </a:gridCol>
                <a:gridCol w="1338245">
                  <a:extLst>
                    <a:ext uri="{9D8B030D-6E8A-4147-A177-3AD203B41FA5}">
                      <a16:colId xmlns:a16="http://schemas.microsoft.com/office/drawing/2014/main" val="3855403926"/>
                    </a:ext>
                  </a:extLst>
                </a:gridCol>
                <a:gridCol w="1938355">
                  <a:extLst>
                    <a:ext uri="{9D8B030D-6E8A-4147-A177-3AD203B41FA5}">
                      <a16:colId xmlns:a16="http://schemas.microsoft.com/office/drawing/2014/main" val="2776022596"/>
                    </a:ext>
                  </a:extLst>
                </a:gridCol>
              </a:tblGrid>
              <a:tr h="385177">
                <a:tc>
                  <a:txBody>
                    <a:bodyPr/>
                    <a:lstStyle/>
                    <a:p>
                      <a:pPr marL="0" marR="0" algn="l">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Protein</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b="1" i="1" dirty="0" err="1">
                          <a:effectLst/>
                          <a:latin typeface="Arial" panose="020B0604020202020204" pitchFamily="34" charset="0"/>
                          <a:cs typeface="Arial" panose="020B0604020202020204" pitchFamily="34" charset="0"/>
                        </a:rPr>
                        <a:t>M</a:t>
                      </a:r>
                      <a:r>
                        <a:rPr lang="en-US" sz="1600" b="1" baseline="-25000" dirty="0" err="1">
                          <a:effectLst/>
                          <a:latin typeface="Arial" panose="020B0604020202020204" pitchFamily="34" charset="0"/>
                          <a:cs typeface="Arial" panose="020B0604020202020204" pitchFamily="34" charset="0"/>
                        </a:rPr>
                        <a:t>r</a:t>
                      </a:r>
                      <a:endParaRPr lang="en-US" sz="1600" b="1" baseline="-25000"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Number of subunits </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 Function</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extLst>
                  <a:ext uri="{0D108BD9-81ED-4DB2-BD59-A6C34878D82A}">
                    <a16:rowId xmlns:a16="http://schemas.microsoft.com/office/drawing/2014/main" val="1950373927"/>
                  </a:ext>
                </a:extLst>
              </a:tr>
              <a:tr h="385177">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SSB</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75,600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Binding to single-stranded DNA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867407110"/>
                  </a:ext>
                </a:extLst>
              </a:tr>
              <a:tr h="216068">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Helicase (</a:t>
                      </a:r>
                      <a:r>
                        <a:rPr lang="en-US" sz="1600" dirty="0" err="1">
                          <a:effectLst/>
                          <a:latin typeface="Arial" panose="020B0604020202020204" pitchFamily="34" charset="0"/>
                          <a:cs typeface="Arial" panose="020B0604020202020204" pitchFamily="34" charset="0"/>
                        </a:rPr>
                        <a:t>DnaB</a:t>
                      </a:r>
                      <a:r>
                        <a:rPr lang="en-US" sz="1600" dirty="0">
                          <a:effectLst/>
                          <a:latin typeface="Arial" panose="020B0604020202020204" pitchFamily="34" charset="0"/>
                          <a:cs typeface="Arial" panose="020B0604020202020204" pitchFamily="34" charset="0"/>
                        </a:rPr>
                        <a:t> protein)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300,000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6</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DNA unwinding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60237661"/>
                  </a:ext>
                </a:extLst>
              </a:tr>
              <a:tr h="385177">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Primase (</a:t>
                      </a:r>
                      <a:r>
                        <a:rPr lang="en-US" sz="1600" dirty="0" err="1">
                          <a:effectLst/>
                          <a:latin typeface="Arial" panose="020B0604020202020204" pitchFamily="34" charset="0"/>
                          <a:cs typeface="Arial" panose="020B0604020202020204" pitchFamily="34" charset="0"/>
                        </a:rPr>
                        <a:t>DnaG</a:t>
                      </a:r>
                      <a:r>
                        <a:rPr lang="en-US" sz="1600" dirty="0">
                          <a:effectLst/>
                          <a:latin typeface="Arial" panose="020B0604020202020204" pitchFamily="34" charset="0"/>
                          <a:cs typeface="Arial" panose="020B0604020202020204" pitchFamily="34" charset="0"/>
                        </a:rPr>
                        <a:t> protein)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60,000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RNA primer synthesis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62323727"/>
                  </a:ext>
                </a:extLst>
              </a:tr>
              <a:tr h="385177">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DNA polymerase III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1,065,400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New strand elongation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216648587"/>
                  </a:ext>
                </a:extLst>
              </a:tr>
              <a:tr h="385177">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DNA polymerase 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103,000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Filling of gaps; excision of primers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005112202"/>
                  </a:ext>
                </a:extLst>
              </a:tr>
              <a:tr h="216068">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DNA ligase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74,000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Ligation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58034475"/>
                  </a:ext>
                </a:extLst>
              </a:tr>
              <a:tr h="385177">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DNA gyrase (DNA topoisomerase II)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400,000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Supercoiling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129491976"/>
                  </a:ext>
                </a:extLst>
              </a:tr>
            </a:tbl>
          </a:graphicData>
        </a:graphic>
      </p:graphicFrame>
    </p:spTree>
    <p:extLst>
      <p:ext uri="{BB962C8B-B14F-4D97-AF65-F5344CB8AC3E}">
        <p14:creationId xmlns:p14="http://schemas.microsoft.com/office/powerpoint/2010/main" val="3569863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69B40-244C-40C8-822A-90C52B4469B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Final Steps in Lagging Strand Synthesis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3" y="1600200"/>
            <a:ext cx="300037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polymerase I or RNase H1 = removes the RNA primer and replaces it with DNA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ligase = seals the remaining nick</a:t>
            </a: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blue strand of D N A runs from its 3 prime end on the left to its 5 prime end on the right, where it is labeled lagging strand. A red strand below begins beneath the 3 prime end of the blue strand as a red arrow that points right to a space labeled nick about one-quarter of the length across the strand. A green piece to the right is about the same length and joins a red strand that runs to end at its 3 prime end beneath the 5 prime end of the blue strand above. An arrow labeled blue highlighted D N A polymerase Roman numeral 1 or blue highlighted R N ase H 1 is accompanied by a branched arrow showing the loss of N M P s and a curved line showing the addition of d N T Ps. This yields a solid blue line above a red line below that consists of an arrow that ends at an arrowhead pointing right to the place where the green piece ended, from which a solid red line continues to the right to end beneath the right end of the blue strand. An arrow labeled blue highlighted D N A ligase points down accompanied by a curved arrow showing the addition of A T P (or N A D plus) and loss of A M P plus P P subscript I end subscript (or N M N). This yields a solid blue line above a solid red line.">
            <a:extLst>
              <a:ext uri="{FF2B5EF4-FFF2-40B4-BE49-F238E27FC236}">
                <a16:creationId xmlns:a16="http://schemas.microsoft.com/office/drawing/2014/main" id="{51C2D410-8265-2742-99A7-8E807D33ABBE}"/>
              </a:ext>
            </a:extLst>
          </p:cNvPr>
          <p:cNvPicPr>
            <a:picLocks noChangeAspect="1"/>
          </p:cNvPicPr>
          <p:nvPr/>
        </p:nvPicPr>
        <p:blipFill>
          <a:blip r:embed="rId3"/>
          <a:stretch>
            <a:fillRect/>
          </a:stretch>
        </p:blipFill>
        <p:spPr>
          <a:xfrm>
            <a:off x="3582593" y="1628553"/>
            <a:ext cx="5208984" cy="4445000"/>
          </a:xfrm>
          <a:prstGeom prst="rect">
            <a:avLst/>
          </a:prstGeom>
        </p:spPr>
      </p:pic>
    </p:spTree>
    <p:extLst>
      <p:ext uri="{BB962C8B-B14F-4D97-AF65-F5344CB8AC3E}">
        <p14:creationId xmlns:p14="http://schemas.microsoft.com/office/powerpoint/2010/main" val="1386303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907DE-B6FA-4164-93C3-01501210F47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Ligase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8611" y="1600200"/>
            <a:ext cx="848677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ligase = catalyzes the formation of a phosphodiester bond between a 3′-OH at the end of one DNA strand and a 5′ phosphate at the end of another strand</a:t>
            </a:r>
          </a:p>
          <a:p>
            <a:pPr lvl="1"/>
            <a:r>
              <a:rPr lang="en-US" sz="2400" dirty="0">
                <a:latin typeface="Arial" panose="020B0604020202020204" pitchFamily="34" charset="0"/>
                <a:cs typeface="Arial" panose="020B0604020202020204" pitchFamily="34" charset="0"/>
              </a:rPr>
              <a:t>the phosphate must be activated by </a:t>
            </a:r>
            <a:r>
              <a:rPr lang="en-US" sz="2400" dirty="0" err="1">
                <a:latin typeface="Arial" panose="020B0604020202020204" pitchFamily="34" charset="0"/>
                <a:cs typeface="Arial" panose="020B0604020202020204" pitchFamily="34" charset="0"/>
              </a:rPr>
              <a:t>adenylylation</a:t>
            </a:r>
            <a:r>
              <a:rPr lang="en-US" sz="2400" dirty="0">
                <a:latin typeface="Arial" panose="020B0604020202020204" pitchFamily="34" charset="0"/>
                <a:cs typeface="Arial" panose="020B0604020202020204" pitchFamily="34" charset="0"/>
              </a:rPr>
              <a:t> using ATP (virus and eukaryotes) or NAD</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(bacteria)</a:t>
            </a:r>
          </a:p>
        </p:txBody>
      </p:sp>
    </p:spTree>
    <p:extLst>
      <p:ext uri="{BB962C8B-B14F-4D97-AF65-F5344CB8AC3E}">
        <p14:creationId xmlns:p14="http://schemas.microsoft.com/office/powerpoint/2010/main" val="28517933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62724-644E-42D7-9A59-78FC019B1B5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Termination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8611" y="1600200"/>
            <a:ext cx="851058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replication forks meet at a region with multiple copies of a 20-bp sequence called Ter</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Ter sequences are found near each other, but in opposite directions</a:t>
            </a:r>
          </a:p>
          <a:p>
            <a:pPr lvl="1"/>
            <a:r>
              <a:rPr lang="en-US" altLang="en-US" sz="2400" dirty="0">
                <a:latin typeface="Arial" panose="020B0604020202020204" pitchFamily="34" charset="0"/>
                <a:cs typeface="Arial" panose="020B0604020202020204" pitchFamily="34" charset="0"/>
              </a:rPr>
              <a:t>creates a site that replication forks cannot leave</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Ter is also a binding site for the protein Tus (terminus utilization sequence)</a:t>
            </a:r>
          </a:p>
          <a:p>
            <a:pPr lvl="1"/>
            <a:r>
              <a:rPr lang="en-US" altLang="en-US" sz="2400" dirty="0">
                <a:latin typeface="Arial" panose="020B0604020202020204" pitchFamily="34" charset="0"/>
                <a:cs typeface="Arial" panose="020B0604020202020204" pitchFamily="34" charset="0"/>
              </a:rPr>
              <a:t>causes a replication fork to stop</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3635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A5E8C-79C3-4B29-9859-A04A23D47EE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Termination of Chromosome Replication in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1179" y="1752600"/>
            <a:ext cx="332898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only one Tus-Ter complex functions per replication cycle</a:t>
            </a:r>
          </a:p>
          <a:p>
            <a:endParaRPr lang="en-US" sz="2400" dirty="0">
              <a:latin typeface="Arial" panose="020B0604020202020204" pitchFamily="34" charset="0"/>
              <a:cs typeface="Arial" panose="020B0604020202020204" pitchFamily="34" charset="0"/>
            </a:endParaRPr>
          </a:p>
        </p:txBody>
      </p:sp>
      <p:pic>
        <p:nvPicPr>
          <p:cNvPr id="3" name="Picture 2" descr="A blue circular chromosome has a vertical line labeled origin at the twelve o’clock position. An arrow pointing clockwise from the twelve o’clock to two o’clock positions is labeled clockwise fork and a similar arrow pointing counterclockwise is labeled counterclockwise fork. A region at the bottom center of the chromosome is labeled italicized T e r end italics region and runs from about halfway past the five o’clock position to about halfway past the six o’clock position. A close-up shows that this red region is divided into two halves. All of the labels are italicized and have uppercase T lowercase e lowercase r followed by an uppercase letter. Each labeled is accompanied by a rectangle with a triangular cutout. The left half of the region is labeled clockwise fork trap and all of the rectangles have triangular cutouts on the right. The right half of the red region is labeled counterclockwise fork trap and all of the rectangles have triangular cutouts on the left. From left to right, the clockwise fork trap portion of the red piece is labeled T er J at the far left, then T e r G next to T e r F, then T e r B next to T e r C. From left to right, the counterclockwise fork trap portion of the red piece is labeled T e r A next to T e r D, T e r E, and T e r I next to T e r H. All data are approximate.">
            <a:extLst>
              <a:ext uri="{FF2B5EF4-FFF2-40B4-BE49-F238E27FC236}">
                <a16:creationId xmlns:a16="http://schemas.microsoft.com/office/drawing/2014/main" id="{967F7A74-A959-AE40-B88A-D7AC268FEADC}"/>
              </a:ext>
            </a:extLst>
          </p:cNvPr>
          <p:cNvPicPr>
            <a:picLocks noChangeAspect="1"/>
          </p:cNvPicPr>
          <p:nvPr/>
        </p:nvPicPr>
        <p:blipFill>
          <a:blip r:embed="rId3"/>
          <a:stretch>
            <a:fillRect/>
          </a:stretch>
        </p:blipFill>
        <p:spPr>
          <a:xfrm>
            <a:off x="3810000" y="1674122"/>
            <a:ext cx="4694004" cy="4958326"/>
          </a:xfrm>
          <a:prstGeom prst="rect">
            <a:avLst/>
          </a:prstGeom>
        </p:spPr>
      </p:pic>
    </p:spTree>
    <p:extLst>
      <p:ext uri="{BB962C8B-B14F-4D97-AF65-F5344CB8AC3E}">
        <p14:creationId xmlns:p14="http://schemas.microsoft.com/office/powerpoint/2010/main" val="4239603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870E9-FC02-47CA-848B-7FD2B2E7283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Gene Naming</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363662"/>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no single convention exists for all eukaryotic systems </a:t>
            </a:r>
          </a:p>
          <a:p>
            <a:endParaRPr lang="en-US" sz="2400" i="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a:t>
            </a:r>
            <a:r>
              <a:rPr lang="en-US" sz="2400" i="1"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Saccharomyces cerevisiae, </a:t>
            </a:r>
            <a:r>
              <a:rPr lang="en-US" altLang="en-US" sz="2400" dirty="0">
                <a:latin typeface="Arial" panose="020B0604020202020204" pitchFamily="34" charset="0"/>
                <a:cs typeface="Arial" panose="020B0604020202020204" pitchFamily="34" charset="0"/>
              </a:rPr>
              <a:t>gene names are three italicized uppercase letters followed by an italicized number</a:t>
            </a:r>
          </a:p>
          <a:p>
            <a:pPr lvl="1"/>
            <a:r>
              <a:rPr lang="en-US" sz="2400" dirty="0">
                <a:latin typeface="Arial" panose="020B0604020202020204" pitchFamily="34" charset="0"/>
                <a:cs typeface="Arial" panose="020B0604020202020204" pitchFamily="34" charset="0"/>
              </a:rPr>
              <a:t>example: </a:t>
            </a:r>
            <a:r>
              <a:rPr lang="en-US" sz="2400" i="1" dirty="0">
                <a:latin typeface="Arial" panose="020B0604020202020204" pitchFamily="34" charset="0"/>
                <a:cs typeface="Arial" panose="020B0604020202020204" pitchFamily="34" charset="0"/>
              </a:rPr>
              <a:t>COX1</a:t>
            </a:r>
          </a:p>
          <a:p>
            <a:pPr lvl="1"/>
            <a:endParaRPr lang="en-US" altLang="en-US" sz="2400" i="1" dirty="0">
              <a:latin typeface="Arial" panose="020B0604020202020204" pitchFamily="34" charset="0"/>
              <a:cs typeface="Arial" panose="020B0604020202020204" pitchFamily="34" charset="0"/>
            </a:endParaRPr>
          </a:p>
          <a:p>
            <a:pPr lvl="1"/>
            <a:endParaRPr lang="en-US" altLang="en-US" sz="2400" dirty="0">
              <a:latin typeface="Arial" panose="020B0604020202020204" pitchFamily="34" charset="0"/>
              <a:cs typeface="Arial" panose="020B0604020202020204" pitchFamily="34" charset="0"/>
            </a:endParaRPr>
          </a:p>
          <a:p>
            <a:pPr lvl="1"/>
            <a:endParaRPr lang="en-US" altLang="en-US" sz="2400" i="1" dirty="0">
              <a:latin typeface="Arial" panose="020B0604020202020204" pitchFamily="34" charset="0"/>
              <a:cs typeface="Arial" panose="020B0604020202020204" pitchFamily="34" charset="0"/>
            </a:endParaRPr>
          </a:p>
          <a:p>
            <a:pPr marL="533400" lvl="1" indent="0">
              <a:buNone/>
            </a:pPr>
            <a:endParaRPr lang="en-US" altLang="en-US" sz="2400" i="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60789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2F47-78F1-4146-B3FC-6A0927FB051B}"/>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Replication in Eukaryotic Cells Is Similar but More Complex</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7526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replicators </a:t>
            </a:r>
            <a:r>
              <a:rPr lang="en-US" sz="2400" dirty="0">
                <a:latin typeface="Arial" panose="020B0604020202020204" pitchFamily="34" charset="0"/>
                <a:cs typeface="Arial" panose="020B0604020202020204" pitchFamily="34" charset="0"/>
              </a:rPr>
              <a:t>= yeast (</a:t>
            </a:r>
            <a:r>
              <a:rPr lang="en-US" sz="2400" i="1" dirty="0">
                <a:latin typeface="Arial" panose="020B0604020202020204" pitchFamily="34" charset="0"/>
                <a:cs typeface="Arial" panose="020B0604020202020204" pitchFamily="34" charset="0"/>
              </a:rPr>
              <a:t>S. cerevisiae</a:t>
            </a:r>
            <a:r>
              <a:rPr lang="en-US" sz="2400" dirty="0">
                <a:latin typeface="Arial" panose="020B0604020202020204" pitchFamily="34" charset="0"/>
                <a:cs typeface="Arial" panose="020B0604020202020204" pitchFamily="34" charset="0"/>
              </a:rPr>
              <a:t>) replication origins</a:t>
            </a:r>
          </a:p>
          <a:p>
            <a:pPr lvl="1"/>
            <a:r>
              <a:rPr lang="en-US" sz="2400" dirty="0">
                <a:latin typeface="Arial" panose="020B0604020202020204" pitchFamily="34" charset="0"/>
                <a:cs typeface="Arial" panose="020B0604020202020204" pitchFamily="34" charset="0"/>
              </a:rPr>
              <a:t>also called autonomously replicating sequences (ARSs) </a:t>
            </a:r>
          </a:p>
          <a:p>
            <a:pPr lvl="1"/>
            <a:r>
              <a:rPr lang="en-US" sz="2400" dirty="0">
                <a:latin typeface="Arial" panose="020B0604020202020204" pitchFamily="34" charset="0"/>
                <a:cs typeface="Arial" panose="020B0604020202020204" pitchFamily="34" charset="0"/>
              </a:rPr>
              <a:t>yeast have ~400 replicators</a:t>
            </a:r>
          </a:p>
          <a:p>
            <a:pPr lvl="1"/>
            <a:r>
              <a:rPr lang="en-US" sz="2400" dirty="0">
                <a:latin typeface="Arial" panose="020B0604020202020204" pitchFamily="34" charset="0"/>
                <a:cs typeface="Arial" panose="020B0604020202020204" pitchFamily="34" charset="0"/>
              </a:rPr>
              <a:t>each spans ∼150 bp and contains several essential, conserved sequences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human chromosomes have ~30,000 to 50,000 replication origins</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50208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F2A69-C44D-4584-9F2D-0F38DD4B079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Ensures Cellular DNA Is Replicated Once Per Cell Cycle</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752600"/>
            <a:ext cx="853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regulation involves cyclins and the cyclin-dependent kinases (CDKs)</a:t>
            </a:r>
          </a:p>
          <a:p>
            <a:pPr lvl="1"/>
            <a:r>
              <a:rPr lang="en-US" sz="2400" dirty="0">
                <a:latin typeface="Arial" panose="020B0604020202020204" pitchFamily="34" charset="0"/>
                <a:cs typeface="Arial" panose="020B0604020202020204" pitchFamily="34" charset="0"/>
              </a:rPr>
              <a:t>cyclins undergo ubiquitin-dependent proteolysis at the end of the M phase (mitosis)</a:t>
            </a:r>
          </a:p>
          <a:p>
            <a:pPr marL="533400" lvl="1" indent="0">
              <a:buNone/>
            </a:pPr>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prereplicative</a:t>
            </a:r>
            <a:r>
              <a:rPr lang="en-US" sz="2400" b="1" dirty="0">
                <a:latin typeface="Arial" panose="020B0604020202020204" pitchFamily="34" charset="0"/>
                <a:cs typeface="Arial" panose="020B0604020202020204" pitchFamily="34" charset="0"/>
              </a:rPr>
              <a:t> complexes (pre-RCs) </a:t>
            </a:r>
            <a:r>
              <a:rPr lang="en-US" sz="2400" dirty="0">
                <a:latin typeface="Arial" panose="020B0604020202020204" pitchFamily="34" charset="0"/>
                <a:cs typeface="Arial" panose="020B0604020202020204" pitchFamily="34" charset="0"/>
              </a:rPr>
              <a:t>= established on replication initiation sites in the absence of cyclins</a:t>
            </a:r>
          </a:p>
          <a:p>
            <a:pPr lvl="1"/>
            <a:r>
              <a:rPr lang="en-US" sz="2400" dirty="0">
                <a:latin typeface="Arial" panose="020B0604020202020204" pitchFamily="34" charset="0"/>
                <a:cs typeface="Arial" panose="020B0604020202020204" pitchFamily="34" charset="0"/>
              </a:rPr>
              <a:t>their formation (sometimes called </a:t>
            </a:r>
            <a:r>
              <a:rPr lang="en-US" sz="2400" b="1" dirty="0">
                <a:latin typeface="Arial" panose="020B0604020202020204" pitchFamily="34" charset="0"/>
                <a:cs typeface="Arial" panose="020B0604020202020204" pitchFamily="34" charset="0"/>
              </a:rPr>
              <a:t>licensing</a:t>
            </a:r>
            <a:r>
              <a:rPr lang="en-US" sz="2400" dirty="0">
                <a:latin typeface="Arial" panose="020B0604020202020204" pitchFamily="34" charset="0"/>
                <a:cs typeface="Arial" panose="020B0604020202020204" pitchFamily="34" charset="0"/>
              </a:rPr>
              <a:t>) renders the cell competent for replication</a:t>
            </a:r>
          </a:p>
          <a:p>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79434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618C3-3BEE-42F8-B378-794E18FCE80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of Replication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Eukaryotes</a:t>
            </a:r>
            <a:endParaRPr lang="en-AU" dirty="0"/>
          </a:p>
        </p:txBody>
      </p:sp>
      <mc:AlternateContent xmlns:mc="http://schemas.openxmlformats.org/markup-compatibility/2006" xmlns:a14="http://schemas.microsoft.com/office/drawing/2010/main">
        <mc:Choice Requires="a14">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752600"/>
                <a:ext cx="8538021" cy="46482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ORC (origin recognition complex) </a:t>
                </a:r>
                <a:r>
                  <a:rPr lang="en-US" sz="2400" dirty="0">
                    <a:latin typeface="Arial" panose="020B0604020202020204" pitchFamily="34" charset="0"/>
                    <a:cs typeface="Arial" panose="020B0604020202020204" pitchFamily="34" charset="0"/>
                  </a:rPr>
                  <a:t>= a six protein complex that recognizes and finds the origin </a:t>
                </a:r>
              </a:p>
              <a:p>
                <a:pPr lvl="1"/>
                <a:r>
                  <a:rPr lang="en-US" sz="2400" dirty="0">
                    <a:latin typeface="Arial" panose="020B0604020202020204" pitchFamily="34" charset="0"/>
                    <a:cs typeface="Arial" panose="020B0604020202020204" pitchFamily="34" charset="0"/>
                  </a:rPr>
                  <a:t>functions like DnaA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initiation involves the loading of a replicative helicase composed of </a:t>
                </a:r>
                <a:r>
                  <a:rPr lang="en-US" sz="2400" b="1" dirty="0" err="1">
                    <a:latin typeface="Arial" panose="020B0604020202020204" pitchFamily="34" charset="0"/>
                    <a:cs typeface="Arial" panose="020B0604020202020204" pitchFamily="34" charset="0"/>
                  </a:rPr>
                  <a:t>minichromosome</a:t>
                </a:r>
                <a:r>
                  <a:rPr lang="en-US" sz="2400" b="1" dirty="0">
                    <a:latin typeface="Arial" panose="020B0604020202020204" pitchFamily="34" charset="0"/>
                    <a:cs typeface="Arial" panose="020B0604020202020204" pitchFamily="34" charset="0"/>
                  </a:rPr>
                  <a:t> maintenance (MCM) proteins </a:t>
                </a:r>
                <a:r>
                  <a:rPr lang="en-US" sz="2400" dirty="0">
                    <a:latin typeface="Arial" panose="020B0604020202020204" pitchFamily="34" charset="0"/>
                    <a:cs typeface="Arial" panose="020B0604020202020204" pitchFamily="34" charset="0"/>
                  </a:rPr>
                  <a:t>(MCM2 to MCM7)</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MCM2–7 helicase </a:t>
                </a:r>
                <a:r>
                  <a:rPr lang="en-US" sz="2400" dirty="0" err="1">
                    <a:latin typeface="Arial" panose="020B0604020202020204" pitchFamily="34" charset="0"/>
                    <a:cs typeface="Arial" panose="020B0604020202020204" pitchFamily="34" charset="0"/>
                  </a:rPr>
                  <a:t>translocates</a:t>
                </a:r>
                <a:r>
                  <a:rPr lang="en-US" sz="2400" dirty="0">
                    <a:latin typeface="Arial" panose="020B0604020202020204" pitchFamily="34" charset="0"/>
                    <a:cs typeface="Arial" panose="020B0604020202020204" pitchFamily="34" charset="0"/>
                  </a:rPr>
                  <a:t> 3′</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along the leading strand template</a:t>
                </a:r>
              </a:p>
              <a:p>
                <a:pPr lvl="1"/>
                <a:r>
                  <a:rPr lang="en-US" sz="2400" dirty="0">
                    <a:latin typeface="Arial" panose="020B0604020202020204" pitchFamily="34" charset="0"/>
                    <a:cs typeface="Arial" panose="020B0604020202020204" pitchFamily="34" charset="0"/>
                  </a:rPr>
                  <a:t>similar to </a:t>
                </a:r>
                <a:r>
                  <a:rPr lang="en-US" sz="2400"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helicase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mc:Choice>
        <mc:Fallback xmlns="">
          <p:sp>
            <p:nvSpPr>
              <p:cNvPr id="7" name="Google Shape;390;g847cf01710_0_68">
                <a:extLst>
                  <a:ext uri="{FF2B5EF4-FFF2-40B4-BE49-F238E27FC236}">
                    <a16:creationId xmlns:a16="http://schemas.microsoft.com/office/drawing/2014/main" id="{EBDB8B21-B044-F548-8045-220578D1858A}"/>
                  </a:ext>
                </a:extLst>
              </p:cNvPr>
              <p:cNvSpPr txBox="1">
                <a:spLocks noRot="1" noChangeAspect="1" noMove="1" noResize="1" noEditPoints="1" noAdjustHandles="1" noChangeArrowheads="1" noChangeShapeType="1" noTextEdit="1"/>
              </p:cNvSpPr>
              <p:nvPr/>
            </p:nvSpPr>
            <p:spPr bwMode="auto">
              <a:xfrm>
                <a:off x="302989" y="1752600"/>
                <a:ext cx="8538021" cy="4648200"/>
              </a:xfrm>
              <a:prstGeom prst="rect">
                <a:avLst/>
              </a:prstGeom>
              <a:blipFill>
                <a:blip r:embed="rId3"/>
                <a:stretch>
                  <a:fillRect l="-429" t="-1050" r="-1929" b="-105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3284793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FFD26-6313-4EE4-8EE6-A82B2A8DBBF2}"/>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Assembly of a </a:t>
            </a:r>
            <a:r>
              <a:rPr lang="en-US" sz="3400" dirty="0" err="1">
                <a:solidFill>
                  <a:schemeClr val="tx1"/>
                </a:solidFill>
                <a:latin typeface="Arial" panose="020B0604020202020204" pitchFamily="34" charset="0"/>
                <a:cs typeface="Arial" panose="020B0604020202020204" pitchFamily="34" charset="0"/>
              </a:rPr>
              <a:t>Prereplicative</a:t>
            </a:r>
            <a:r>
              <a:rPr lang="en-US" sz="3400" dirty="0">
                <a:solidFill>
                  <a:schemeClr val="tx1"/>
                </a:solidFill>
                <a:latin typeface="Arial" panose="020B0604020202020204" pitchFamily="34" charset="0"/>
                <a:cs typeface="Arial" panose="020B0604020202020204" pitchFamily="34" charset="0"/>
              </a:rPr>
              <a:t> Complex at a Eukaryotic Replication Origin</a:t>
            </a:r>
            <a:endParaRPr lang="en-AU" sz="3400" dirty="0"/>
          </a:p>
        </p:txBody>
      </p:sp>
      <p:pic>
        <p:nvPicPr>
          <p:cNvPr id="3" name="Picture 2" descr="A figure shows how a prereplicative complex is assembled at a eukaryotic replication origin.">
            <a:extLst>
              <a:ext uri="{FF2B5EF4-FFF2-40B4-BE49-F238E27FC236}">
                <a16:creationId xmlns:a16="http://schemas.microsoft.com/office/drawing/2014/main" id="{1544CE91-F996-9748-B597-FB86EF854398}"/>
              </a:ext>
            </a:extLst>
          </p:cNvPr>
          <p:cNvPicPr>
            <a:picLocks noChangeAspect="1"/>
          </p:cNvPicPr>
          <p:nvPr/>
        </p:nvPicPr>
        <p:blipFill>
          <a:blip r:embed="rId3"/>
          <a:stretch>
            <a:fillRect/>
          </a:stretch>
        </p:blipFill>
        <p:spPr>
          <a:xfrm>
            <a:off x="101600" y="2286000"/>
            <a:ext cx="8940800" cy="3492500"/>
          </a:xfrm>
          <a:prstGeom prst="rect">
            <a:avLst/>
          </a:prstGeom>
        </p:spPr>
      </p:pic>
    </p:spTree>
    <p:extLst>
      <p:ext uri="{BB962C8B-B14F-4D97-AF65-F5344CB8AC3E}">
        <p14:creationId xmlns:p14="http://schemas.microsoft.com/office/powerpoint/2010/main" val="806473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520E4-74F0-4B2C-B48F-5AF20778B8F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Rate of Replication</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444752"/>
            <a:ext cx="853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the replication fork moves ~50 nucleotides/second</a:t>
            </a:r>
          </a:p>
          <a:p>
            <a:pPr lvl="1"/>
            <a:r>
              <a:rPr lang="en-US" altLang="en-US" sz="2400" dirty="0">
                <a:latin typeface="Arial" panose="020B0604020202020204" pitchFamily="34" charset="0"/>
                <a:cs typeface="Arial" panose="020B0604020202020204" pitchFamily="34" charset="0"/>
              </a:rPr>
              <a:t>~1/20th the rate seen in </a:t>
            </a:r>
            <a:r>
              <a:rPr lang="en-US" altLang="en-US" sz="2400" i="1" dirty="0">
                <a:latin typeface="Arial" panose="020B0604020202020204" pitchFamily="34" charset="0"/>
                <a:cs typeface="Arial" panose="020B0604020202020204" pitchFamily="34" charset="0"/>
              </a:rPr>
              <a:t>E. coli</a:t>
            </a:r>
            <a:endParaRPr lang="en-US" altLang="en-US" sz="2400" dirty="0">
              <a:latin typeface="Arial" panose="020B0604020202020204" pitchFamily="34" charset="0"/>
              <a:cs typeface="Arial" panose="020B0604020202020204" pitchFamily="34" charset="0"/>
            </a:endParaRPr>
          </a:p>
          <a:p>
            <a:pPr lvl="1"/>
            <a:endParaRPr lang="en-US" altLang="en-US" sz="20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eukaryotes compensate for the slower rate by having many origins</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39758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D1577-1EDF-44AB-9445-27441068D7F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Eukaryotes Have Several Types of DNA Polymerases</a:t>
            </a:r>
            <a:endParaRPr lang="en-AU" dirty="0"/>
          </a:p>
        </p:txBody>
      </p:sp>
      <mc:AlternateContent xmlns:mc="http://schemas.openxmlformats.org/markup-compatibility/2006" xmlns:a14="http://schemas.microsoft.com/office/drawing/2010/main">
        <mc:Choice Requires="a14">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524000"/>
                <a:ext cx="8538021" cy="48768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DNA polymerase </a:t>
                </a:r>
                <a:r>
                  <a:rPr lang="el-GR" sz="2400" b="1" i="1" dirty="0">
                    <a:latin typeface="Arial" panose="020B0604020202020204" pitchFamily="34" charset="0"/>
                    <a:cs typeface="Arial" panose="020B0604020202020204" pitchFamily="34" charset="0"/>
                  </a:rPr>
                  <a:t>ε</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synthesizes the leading strand</a:t>
                </a:r>
              </a:p>
              <a:p>
                <a:pPr lvl="1"/>
                <a:r>
                  <a:rPr lang="en-US" sz="2400" dirty="0">
                    <a:latin typeface="Arial" panose="020B0604020202020204" pitchFamily="34" charset="0"/>
                    <a:cs typeface="Arial" panose="020B0604020202020204" pitchFamily="34" charset="0"/>
                  </a:rPr>
                  <a:t>highly processive</a:t>
                </a:r>
              </a:p>
              <a:p>
                <a:pPr lvl="1"/>
                <a:r>
                  <a:rPr lang="en-US" sz="2400" dirty="0">
                    <a:latin typeface="Arial" panose="020B0604020202020204" pitchFamily="34" charset="0"/>
                    <a:cs typeface="Arial" panose="020B0604020202020204" pitchFamily="34" charset="0"/>
                  </a:rPr>
                  <a:t>has 3′</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proofreading exonuclease activity</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DNA polymerase </a:t>
                </a:r>
                <a:r>
                  <a:rPr lang="el-GR" sz="2400" b="1" i="1" dirty="0">
                    <a:latin typeface="Arial" panose="020B0604020202020204" pitchFamily="34" charset="0"/>
                    <a:cs typeface="Arial" panose="020B0604020202020204" pitchFamily="34" charset="0"/>
                  </a:rPr>
                  <a:t>δ</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synthesizes the lagging strand</a:t>
                </a:r>
              </a:p>
              <a:p>
                <a:pPr lvl="1"/>
                <a:r>
                  <a:rPr lang="en-US" sz="2400" dirty="0">
                    <a:latin typeface="Arial" panose="020B0604020202020204" pitchFamily="34" charset="0"/>
                    <a:cs typeface="Arial" panose="020B0604020202020204" pitchFamily="34" charset="0"/>
                  </a:rPr>
                  <a:t>has 3′</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proofreading exonuclease activity</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DNA polymerase </a:t>
                </a:r>
                <a:r>
                  <a:rPr lang="el-GR" sz="2400" b="1"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 = a DNA polymerase/primase that synthesizes RNA primers and also extends them to initiate synthesis of each Okazaki fragment</a:t>
                </a:r>
                <a:endParaRPr lang="en-US" alt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does not have 3′</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proofreading exonuclease activity</a:t>
                </a:r>
              </a:p>
              <a:p>
                <a:pPr lvl="1"/>
                <a:endParaRPr lang="en-US" sz="2000" dirty="0">
                  <a:latin typeface="Arial" panose="020B0604020202020204" pitchFamily="34" charset="0"/>
                  <a:cs typeface="Arial" panose="020B0604020202020204" pitchFamily="34" charset="0"/>
                </a:endParaRPr>
              </a:p>
            </p:txBody>
          </p:sp>
        </mc:Choice>
        <mc:Fallback xmlns="">
          <p:sp>
            <p:nvSpPr>
              <p:cNvPr id="7" name="Google Shape;390;g847cf01710_0_68">
                <a:extLst>
                  <a:ext uri="{FF2B5EF4-FFF2-40B4-BE49-F238E27FC236}">
                    <a16:creationId xmlns:a16="http://schemas.microsoft.com/office/drawing/2014/main" id="{EBDB8B21-B044-F548-8045-220578D1858A}"/>
                  </a:ext>
                </a:extLst>
              </p:cNvPr>
              <p:cNvSpPr txBox="1">
                <a:spLocks noRot="1" noChangeAspect="1" noMove="1" noResize="1" noEditPoints="1" noAdjustHandles="1" noChangeArrowheads="1" noChangeShapeType="1" noTextEdit="1"/>
              </p:cNvSpPr>
              <p:nvPr/>
            </p:nvSpPr>
            <p:spPr bwMode="auto">
              <a:xfrm>
                <a:off x="302989" y="1524000"/>
                <a:ext cx="8538021" cy="4876800"/>
              </a:xfrm>
              <a:prstGeom prst="rect">
                <a:avLst/>
              </a:prstGeom>
              <a:blipFill>
                <a:blip r:embed="rId3"/>
                <a:stretch>
                  <a:fillRect l="-429" t="-875" r="-171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22233167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5FD2F-33AE-4F0D-BBEF-523351A7002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Function of PCNA</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524000"/>
            <a:ext cx="853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proliferating cell nuclear antigen (PCNA) = a protein that forms a circular clamp to enhance the processivity of two polymerases </a:t>
            </a:r>
          </a:p>
          <a:p>
            <a:pPr lvl="1"/>
            <a:r>
              <a:rPr lang="en-US" sz="2400" dirty="0">
                <a:latin typeface="Arial" panose="020B0604020202020204" pitchFamily="34" charset="0"/>
                <a:cs typeface="Arial" panose="020B0604020202020204" pitchFamily="34" charset="0"/>
              </a:rPr>
              <a:t>analogous function to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a:t>
            </a:r>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57960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7A0F-05BF-4ED4-8FC8-1C2FD6BC800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Functions of RPA and RFC</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524000"/>
            <a:ext cx="853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RPA (replication protein A) = single-stranded DNA-binding protein</a:t>
            </a:r>
          </a:p>
          <a:p>
            <a:pPr lvl="1"/>
            <a:r>
              <a:rPr lang="en-US" sz="2400" dirty="0">
                <a:latin typeface="Arial" panose="020B0604020202020204" pitchFamily="34" charset="0"/>
                <a:cs typeface="Arial" panose="020B0604020202020204" pitchFamily="34" charset="0"/>
              </a:rPr>
              <a:t>equivalent in function to the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SSB protein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RFC (replication factor C) = a clamp loader for PCNA that facilitates the assembly of active replication complexes</a:t>
            </a:r>
          </a:p>
          <a:p>
            <a:pPr lvl="1"/>
            <a:r>
              <a:rPr lang="en-US" sz="2400" dirty="0">
                <a:latin typeface="Arial" panose="020B0604020202020204" pitchFamily="34" charset="0"/>
                <a:cs typeface="Arial" panose="020B0604020202020204" pitchFamily="34" charset="0"/>
              </a:rPr>
              <a:t>significant sequence similarity to the subunits of the bacterial clamp-loading (</a:t>
            </a:r>
            <a:r>
              <a:rPr lang="el-GR" sz="2400" i="1" dirty="0">
                <a:latin typeface="Arial" panose="020B0604020202020204" pitchFamily="34" charset="0"/>
                <a:cs typeface="Arial" panose="020B0604020202020204" pitchFamily="34" charset="0"/>
              </a:rPr>
              <a:t>γ</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complex</a:t>
            </a:r>
          </a:p>
          <a:p>
            <a:endParaRPr lang="en-US" sz="2400" dirty="0"/>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69509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FDBE4-565C-4AAB-91D1-90DDA8356E7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Termination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Eukaryotic Replication</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828800"/>
            <a:ext cx="853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termination occurs when replication forks operating from nearby origins converge</a:t>
            </a:r>
          </a:p>
          <a:p>
            <a:endParaRPr lang="en-US" sz="2400" dirty="0"/>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9988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2B7ED-603C-4283-86A1-D12317FC9AE3}"/>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Viral DNA Polymerases Provide Targets for Antiviral Therapy</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752600"/>
            <a:ext cx="4165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acyclovir = inhibits the DNA polymerase of the herpes simplex virus </a:t>
            </a:r>
          </a:p>
          <a:p>
            <a:pPr lvl="1"/>
            <a:r>
              <a:rPr lang="en-US" sz="2400" dirty="0">
                <a:latin typeface="Arial" panose="020B0604020202020204" pitchFamily="34" charset="0"/>
                <a:cs typeface="Arial" panose="020B0604020202020204" pitchFamily="34" charset="0"/>
              </a:rPr>
              <a:t>converted to </a:t>
            </a:r>
            <a:r>
              <a:rPr lang="en-US" sz="2400" dirty="0" err="1">
                <a:latin typeface="Arial" panose="020B0604020202020204" pitchFamily="34" charset="0"/>
                <a:cs typeface="Arial" panose="020B0604020202020204" pitchFamily="34" charset="0"/>
              </a:rPr>
              <a:t>acyclo</a:t>
            </a:r>
            <a:r>
              <a:rPr lang="en-US" sz="2400" dirty="0">
                <a:latin typeface="Arial" panose="020B0604020202020204" pitchFamily="34" charset="0"/>
                <a:cs typeface="Arial" panose="020B0604020202020204" pitchFamily="34" charset="0"/>
              </a:rPr>
              <a:t>-GTP </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acyclo</a:t>
            </a:r>
            <a:r>
              <a:rPr lang="en-US" sz="2400" dirty="0">
                <a:latin typeface="Arial" panose="020B0604020202020204" pitchFamily="34" charset="0"/>
                <a:cs typeface="Arial" panose="020B0604020202020204" pitchFamily="34" charset="0"/>
              </a:rPr>
              <a:t>-GTP </a:t>
            </a:r>
            <a:r>
              <a:rPr lang="en-US" altLang="en-US" sz="2400" dirty="0">
                <a:latin typeface="Arial" panose="020B0604020202020204" pitchFamily="34" charset="0"/>
                <a:cs typeface="Arial" panose="020B0604020202020204" pitchFamily="34" charset="0"/>
              </a:rPr>
              <a:t>competitively inhibits viral DNA polymerases and terminates replication</a:t>
            </a:r>
            <a:endParaRPr lang="en-US" sz="2400" dirty="0">
              <a:latin typeface="Arial" panose="020B0604020202020204" pitchFamily="34" charset="0"/>
              <a:cs typeface="Arial" panose="020B0604020202020204" pitchFamily="34" charset="0"/>
            </a:endParaRPr>
          </a:p>
        </p:txBody>
      </p:sp>
      <p:pic>
        <p:nvPicPr>
          <p:cNvPr id="3" name="Picture 2" descr="Acyclovir is a six-membered ring with N substituted for C at the bottom vertex, N substituted for C and bonded to H at the upper left vertex, a double bond at the lower left side, a lower left vertex bonded to N H 2, a top vertex double bonded to O, and a double bod at the right side shared with the left side of a five-membered ring with N substituted for C at its upper right vertex, a double bond at its upper right side, and N substituted for C at its lower right vertex that is further bonded to C H 2 bonded to O bonded to C H 2 C H 2 O H.">
            <a:extLst>
              <a:ext uri="{FF2B5EF4-FFF2-40B4-BE49-F238E27FC236}">
                <a16:creationId xmlns:a16="http://schemas.microsoft.com/office/drawing/2014/main" id="{0CD96FE8-E685-4D4C-B22C-DEE03AB57218}"/>
              </a:ext>
            </a:extLst>
          </p:cNvPr>
          <p:cNvPicPr>
            <a:picLocks noChangeAspect="1"/>
          </p:cNvPicPr>
          <p:nvPr/>
        </p:nvPicPr>
        <p:blipFill>
          <a:blip r:embed="rId3"/>
          <a:stretch>
            <a:fillRect/>
          </a:stretch>
        </p:blipFill>
        <p:spPr>
          <a:xfrm>
            <a:off x="4489450" y="2528887"/>
            <a:ext cx="4330700" cy="2578100"/>
          </a:xfrm>
          <a:prstGeom prst="rect">
            <a:avLst/>
          </a:prstGeom>
        </p:spPr>
      </p:pic>
    </p:spTree>
    <p:extLst>
      <p:ext uri="{BB962C8B-B14F-4D97-AF65-F5344CB8AC3E}">
        <p14:creationId xmlns:p14="http://schemas.microsoft.com/office/powerpoint/2010/main" val="3589109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9A70F-2DCB-454B-A25F-9B72C5A3733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Protein Naming</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5240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complex and variable </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in yeast, some </a:t>
            </a:r>
            <a:r>
              <a:rPr lang="en-US" sz="2400" dirty="0">
                <a:latin typeface="Arial" panose="020B0604020202020204" pitchFamily="34" charset="0"/>
                <a:cs typeface="Arial" panose="020B0604020202020204" pitchFamily="34" charset="0"/>
              </a:rPr>
              <a:t>proteins have long common names</a:t>
            </a:r>
          </a:p>
          <a:p>
            <a:pPr lvl="1"/>
            <a:r>
              <a:rPr lang="en-US" altLang="en-US" sz="2400" dirty="0">
                <a:latin typeface="Arial" panose="020B0604020202020204" pitchFamily="34" charset="0"/>
                <a:cs typeface="Arial" panose="020B0604020202020204" pitchFamily="34" charset="0"/>
              </a:rPr>
              <a:t>example: cytochrome oxidase</a:t>
            </a:r>
          </a:p>
          <a:p>
            <a:pPr lvl="1"/>
            <a:endParaRPr 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other yeast proteins have the same name as the gene, with one uppercase and two lowercase letters in roman type, followed by a number and the letter “p”</a:t>
            </a:r>
          </a:p>
          <a:p>
            <a:pPr lvl="1"/>
            <a:r>
              <a:rPr lang="en-US" altLang="en-US" sz="2400" dirty="0">
                <a:latin typeface="Arial" panose="020B0604020202020204" pitchFamily="34" charset="0"/>
                <a:cs typeface="Arial" panose="020B0604020202020204" pitchFamily="34" charset="0"/>
              </a:rPr>
              <a:t>example: Rad51p (encoded by </a:t>
            </a:r>
            <a:r>
              <a:rPr lang="en-US" altLang="en-US" sz="2400" i="1" dirty="0">
                <a:latin typeface="Arial" panose="020B0604020202020204" pitchFamily="34" charset="0"/>
                <a:cs typeface="Arial" panose="020B0604020202020204" pitchFamily="34" charset="0"/>
              </a:rPr>
              <a:t>RAD51</a:t>
            </a:r>
            <a:r>
              <a:rPr lang="en-US" altLang="en-US" sz="2400" dirty="0">
                <a:latin typeface="Arial" panose="020B0604020202020204" pitchFamily="34" charset="0"/>
                <a:cs typeface="Arial" panose="020B0604020202020204" pitchFamily="34" charset="0"/>
              </a:rPr>
              <a:t>)</a:t>
            </a:r>
            <a:endParaRPr lang="en-US" altLang="en-US" dirty="0"/>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606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2D86-41C0-4DC4-B7A7-487BC3BBF453}"/>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25.2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DNA Repair</a:t>
            </a:r>
            <a:endParaRPr lang="en-AU" dirty="0"/>
          </a:p>
        </p:txBody>
      </p:sp>
    </p:spTree>
    <p:extLst>
      <p:ext uri="{BB962C8B-B14F-4D97-AF65-F5344CB8AC3E}">
        <p14:creationId xmlns:p14="http://schemas.microsoft.com/office/powerpoint/2010/main" val="5959552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211AF-DC61-4F3A-A208-0A3A7FAA8AF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Molecules Are Irreplaceable</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600200"/>
            <a:ext cx="853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damaged proteins and RNA molecules can be replaced using information encoded in the DNA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molecules themselves are irreplaceable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47504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F49B7-D882-409F-B6AE-3C0B6044C141}"/>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Mutations Are Linked to Cancer</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2900" y="15240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mutation </a:t>
            </a:r>
            <a:r>
              <a:rPr lang="en-US" sz="2400" dirty="0">
                <a:latin typeface="Arial" panose="020B0604020202020204" pitchFamily="34" charset="0"/>
                <a:cs typeface="Arial" panose="020B0604020202020204" pitchFamily="34" charset="0"/>
              </a:rPr>
              <a:t>= a permanent change in the nucleotide sequence </a:t>
            </a:r>
          </a:p>
          <a:p>
            <a:pPr lvl="1"/>
            <a:r>
              <a:rPr lang="en-US" sz="2400" dirty="0">
                <a:latin typeface="Arial" panose="020B0604020202020204" pitchFamily="34" charset="0"/>
                <a:cs typeface="Arial" panose="020B0604020202020204" pitchFamily="34" charset="0"/>
              </a:rPr>
              <a:t>substitution mutation = replacement of one base pair with another </a:t>
            </a:r>
          </a:p>
          <a:p>
            <a:pPr lvl="1"/>
            <a:r>
              <a:rPr lang="en-US" sz="2400" dirty="0">
                <a:latin typeface="Arial" panose="020B0604020202020204" pitchFamily="34" charset="0"/>
                <a:cs typeface="Arial" panose="020B0604020202020204" pitchFamily="34" charset="0"/>
              </a:rPr>
              <a:t>insertion mutation = the addition of 1+ base pairs</a:t>
            </a:r>
          </a:p>
          <a:p>
            <a:pPr lvl="1"/>
            <a:r>
              <a:rPr lang="en-US" sz="2400" dirty="0">
                <a:latin typeface="Arial" panose="020B0604020202020204" pitchFamily="34" charset="0"/>
                <a:cs typeface="Arial" panose="020B0604020202020204" pitchFamily="34" charset="0"/>
              </a:rPr>
              <a:t>deletion mutation = the deletion of 1+ base pairs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silent mutation </a:t>
            </a:r>
            <a:r>
              <a:rPr lang="en-US" sz="2400" dirty="0">
                <a:latin typeface="Arial" panose="020B0604020202020204" pitchFamily="34" charset="0"/>
                <a:cs typeface="Arial" panose="020B0604020202020204" pitchFamily="34" charset="0"/>
              </a:rPr>
              <a:t>= a mutation that affects nonessential DNA or has a negligible effect on gene function</a:t>
            </a:r>
          </a:p>
        </p:txBody>
      </p:sp>
    </p:spTree>
    <p:extLst>
      <p:ext uri="{BB962C8B-B14F-4D97-AF65-F5344CB8AC3E}">
        <p14:creationId xmlns:p14="http://schemas.microsoft.com/office/powerpoint/2010/main" val="32745377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302FD-7C2B-42CB-B5E3-A8C9258B63A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Mutations Are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Rarely Advantageous</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752600"/>
            <a:ext cx="853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mutations rarely confer some biological advantage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most </a:t>
            </a:r>
            <a:r>
              <a:rPr lang="en-US" sz="2400" dirty="0" err="1">
                <a:latin typeface="Arial" panose="020B0604020202020204" pitchFamily="34" charset="0"/>
                <a:cs typeface="Arial" panose="020B0604020202020204" pitchFamily="34" charset="0"/>
              </a:rPr>
              <a:t>nonsilent</a:t>
            </a:r>
            <a:r>
              <a:rPr lang="en-US" sz="2400" dirty="0">
                <a:latin typeface="Arial" panose="020B0604020202020204" pitchFamily="34" charset="0"/>
                <a:cs typeface="Arial" panose="020B0604020202020204" pitchFamily="34" charset="0"/>
              </a:rPr>
              <a:t> mutations are neutral or deleterious</a:t>
            </a:r>
          </a:p>
        </p:txBody>
      </p:sp>
    </p:spTree>
    <p:extLst>
      <p:ext uri="{BB962C8B-B14F-4D97-AF65-F5344CB8AC3E}">
        <p14:creationId xmlns:p14="http://schemas.microsoft.com/office/powerpoint/2010/main" val="21239262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04E7B-47AF-4656-8D6A-B8887E926EE6}"/>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All Cells Have Multiple DNA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Repair Systems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9304054B-00FB-4847-A94D-0E4BB7B00962}"/>
              </a:ext>
            </a:extLst>
          </p:cNvPr>
          <p:cNvSpPr txBox="1">
            <a:spLocks noChangeArrowheads="1"/>
          </p:cNvSpPr>
          <p:nvPr/>
        </p:nvSpPr>
        <p:spPr bwMode="auto">
          <a:xfrm>
            <a:off x="304800" y="1828800"/>
            <a:ext cx="3981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nearly 200 genes in the human genome encode proteins dedicated to DNA repair</a:t>
            </a:r>
          </a:p>
          <a:p>
            <a:endParaRPr 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pic>
        <p:nvPicPr>
          <p:cNvPr id="2" name="Picture 1" descr="The table lists D N A repair systems and type of damage in four categories as follows. 1, Mismatch repair. Enzymes, proteins. Dam methylase, Mut H, Mut L, Mut S proteins, D N A helicase 2, S S B, D N A polymerase 3, Exonuclease 1, Exonuclease 7, Rec J nuclease, Exonuclease X, D N A ligase. Type of damage. Mismatches. 2, Base-excision repair. Enzymes, proteins. D N A glycosylases, D N A polymerase 1, D N A ligase. Type of damage. Abnormal bases, uracil, hypoxanthine, xanthine, alkylated bases, in some other organisms, pyrimidine dimers. 3, Nucleotide-excision repair. Enzymes, proteins.  A B C exonuclease, D N A polymerase 1, D N A ligase. Type of damage. D N A lesions that cause large structural change, such as pyridine dimers. 4, Direct repair. Enzymes, proteins. D N A photolyases. Type of damage. Pyrimidine dimers. Enzymes, proteins. O 6 methylguanine D N A methyltransferase. Type of damage. O 6 methylguanine. Enzymes, proteins. Alk B protein. Type of damage. 1 methylguanine, 3 methylcytosine.">
            <a:extLst>
              <a:ext uri="{FF2B5EF4-FFF2-40B4-BE49-F238E27FC236}">
                <a16:creationId xmlns:a16="http://schemas.microsoft.com/office/drawing/2014/main" id="{A5EEFBFF-1967-C64E-ABD7-5BFA5CE8666D}"/>
              </a:ext>
            </a:extLst>
          </p:cNvPr>
          <p:cNvPicPr>
            <a:picLocks noChangeAspect="1"/>
          </p:cNvPicPr>
          <p:nvPr/>
        </p:nvPicPr>
        <p:blipFill>
          <a:blip r:embed="rId3"/>
          <a:stretch>
            <a:fillRect/>
          </a:stretch>
        </p:blipFill>
        <p:spPr>
          <a:xfrm>
            <a:off x="4639280" y="1588614"/>
            <a:ext cx="3701347" cy="5040786"/>
          </a:xfrm>
          <a:prstGeom prst="rect">
            <a:avLst/>
          </a:prstGeom>
        </p:spPr>
      </p:pic>
    </p:spTree>
    <p:extLst>
      <p:ext uri="{BB962C8B-B14F-4D97-AF65-F5344CB8AC3E}">
        <p14:creationId xmlns:p14="http://schemas.microsoft.com/office/powerpoint/2010/main" val="31221790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4B195-0855-4438-8FFA-E0B99CC8747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Repair Seems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Energetically Inefficient</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8288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DNA repair processes seem to be extraordinarily inefficient energetically</a:t>
            </a:r>
          </a:p>
          <a:p>
            <a:pPr lvl="1"/>
            <a:r>
              <a:rPr lang="en-US" sz="2400" dirty="0">
                <a:latin typeface="Arial" panose="020B0604020202020204" pitchFamily="34" charset="0"/>
                <a:cs typeface="Arial" panose="020B0604020202020204" pitchFamily="34" charset="0"/>
              </a:rPr>
              <a:t>irrelevant because the integrity of the genetic information is more important </a:t>
            </a: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6260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60F-DDC9-42F3-B69D-C7359E557B6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Mismatch Repair</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408176"/>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mismatches are corrected to reflect template strand information</a:t>
            </a:r>
          </a:p>
          <a:p>
            <a:pPr lvl="1"/>
            <a:r>
              <a:rPr lang="en-US" sz="2400" dirty="0">
                <a:latin typeface="Arial" panose="020B0604020202020204" pitchFamily="34" charset="0"/>
                <a:cs typeface="Arial" panose="020B0604020202020204" pitchFamily="34" charset="0"/>
              </a:rPr>
              <a:t>distinguished from the newly synthesized strand by the presence of methyl group tags on the template DNA</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a:t>
            </a:r>
            <a:r>
              <a:rPr lang="en-US" sz="2400" i="1" dirty="0">
                <a:latin typeface="Arial" panose="020B0604020202020204" pitchFamily="34" charset="0"/>
                <a:cs typeface="Arial" panose="020B0604020202020204" pitchFamily="34" charset="0"/>
              </a:rPr>
              <a:t> E. coli</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Dam methylase methylates DNA at the </a:t>
            </a:r>
            <a:r>
              <a:rPr lang="en-US" sz="2400" i="1" dirty="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 position of adenines within (5′)GATC sequences</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11201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uble-stranded piece of D N A consists of two horizontal parallel blue lines with vertical lines extending down from the top strand and up from the bottom strand to indicate base pairing. The top strand runs from 5 prime to 3 prime and the bottom strand runs from 3 prime to 5 prime. Bases three through six are labeled in both strands. In the top strand, these are C, A bonded to red highlighted C H 3 above, T and C. In the bottom strand, these are C, T, A bonded to red highlighted C H 3 below, and G. An arrow points down labeled replication. This yields a molecule in which the right side is the same but there is a replication fork that separates two halves on the left side. A red arrow points from left to right into the fork. The top strand is still blue, still runs from 5 prime to 3 prime, and has the same bases labeled. The bottom strand is tan, begins at the 3 prime end on the left, and matches the blue strand above. The bases C, T, A and G are shown in positions 3 through 6 beneath the labeled bases in the blue strand. The bottom half is similar except that the bottom strand is still blue, still runs from 3 prime to 5 prime, and still has the same bases labeled. Its complementary strand is tan, begins at the 5 prime end, and has the bases G, A, T, and C shown in positions 3 through 6 above the labeled bases in the bottom strand. An arrow points down accompanied by a gray box reading, For a short period following replication, the template strand is methylated and the new strand is now. Two double-stranded pieces of D N A are shown with text reading, hemimethylated D N A between them. The top D N A molecule has a top blue strand that runs from 5 prime to 3 prime with bases 3 through 6 labeled a G, A bonded to red highlighted C H 3, T and C. The bottom strand is tan and has bases 3 through 6 labeled as C, T, A and G. The bottom D N A molecule is similar except that the top strand is tan and the bottom strand is blue, A in position four on the top strand is not methylated, and A in position five on the bottom strand is bonded to red highlighted C H 3. Continued.">
            <a:extLst>
              <a:ext uri="{FF2B5EF4-FFF2-40B4-BE49-F238E27FC236}">
                <a16:creationId xmlns:a16="http://schemas.microsoft.com/office/drawing/2014/main" id="{065270AA-B8E5-6C49-B399-8FD3FCB5260B}"/>
              </a:ext>
            </a:extLst>
          </p:cNvPr>
          <p:cNvPicPr>
            <a:picLocks noChangeAspect="1"/>
          </p:cNvPicPr>
          <p:nvPr/>
        </p:nvPicPr>
        <p:blipFill>
          <a:blip r:embed="rId3"/>
          <a:stretch>
            <a:fillRect/>
          </a:stretch>
        </p:blipFill>
        <p:spPr>
          <a:xfrm>
            <a:off x="1473853" y="1189977"/>
            <a:ext cx="2453349" cy="5430279"/>
          </a:xfrm>
          <a:prstGeom prst="rect">
            <a:avLst/>
          </a:prstGeom>
        </p:spPr>
      </p:pic>
      <p:pic>
        <p:nvPicPr>
          <p:cNvPr id="6" name="Picture 5" descr="An arrow labeled blue highlighted dam methylase is accompanied by a gray box reading, After a few minutes, the new strand is methylated and the two strands can no longer be distinguished. Two double-stranded molecules of D N A are shown that both have the same structure as at the beginning. Each has A in position 4 on the top strand bonded to red highlighted C H 3 and A in position 5 on the bottom strand bonded to red highlighted C H 3.">
            <a:extLst>
              <a:ext uri="{FF2B5EF4-FFF2-40B4-BE49-F238E27FC236}">
                <a16:creationId xmlns:a16="http://schemas.microsoft.com/office/drawing/2014/main" id="{811D2759-1037-744D-8CC6-D89EAB3D9918}"/>
              </a:ext>
            </a:extLst>
          </p:cNvPr>
          <p:cNvPicPr>
            <a:picLocks noChangeAspect="1"/>
          </p:cNvPicPr>
          <p:nvPr/>
        </p:nvPicPr>
        <p:blipFill>
          <a:blip r:embed="rId4"/>
          <a:stretch>
            <a:fillRect/>
          </a:stretch>
        </p:blipFill>
        <p:spPr>
          <a:xfrm>
            <a:off x="4620336" y="1189977"/>
            <a:ext cx="3013026" cy="5430279"/>
          </a:xfrm>
          <a:prstGeom prst="rect">
            <a:avLst/>
          </a:prstGeom>
        </p:spPr>
      </p:pic>
      <p:sp>
        <p:nvSpPr>
          <p:cNvPr id="2" name="Title 1">
            <a:extLst>
              <a:ext uri="{FF2B5EF4-FFF2-40B4-BE49-F238E27FC236}">
                <a16:creationId xmlns:a16="http://schemas.microsoft.com/office/drawing/2014/main" id="{224F4DB5-B2D3-4465-BB61-BE52490D1F5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Methylation and Mismatch Repair</a:t>
            </a:r>
            <a:endParaRPr lang="en-AU" dirty="0"/>
          </a:p>
        </p:txBody>
      </p:sp>
    </p:spTree>
    <p:extLst>
      <p:ext uri="{BB962C8B-B14F-4D97-AF65-F5344CB8AC3E}">
        <p14:creationId xmlns:p14="http://schemas.microsoft.com/office/powerpoint/2010/main" val="39983326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C56E9-BFBA-4EC0-A9CE-8732C93074C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Energy Cost of Mismatch Repair</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7526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mismatch repair is particularly costly for </a:t>
            </a:r>
            <a:r>
              <a:rPr lang="en-US" sz="2400" i="1" dirty="0">
                <a:latin typeface="Arial" panose="020B0604020202020204" pitchFamily="34" charset="0"/>
                <a:cs typeface="Arial" panose="020B0604020202020204" pitchFamily="34" charset="0"/>
              </a:rPr>
              <a:t>E. coli</a:t>
            </a:r>
          </a:p>
          <a:p>
            <a:endParaRPr lang="en-US" sz="2400" i="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mismatches may occur 1,000+ base pairs from the GATC sequence</a:t>
            </a:r>
          </a:p>
          <a:p>
            <a:pPr lvl="1"/>
            <a:r>
              <a:rPr lang="en-US" sz="2400" dirty="0">
                <a:latin typeface="Arial" panose="020B0604020202020204" pitchFamily="34" charset="0"/>
                <a:cs typeface="Arial" panose="020B0604020202020204" pitchFamily="34" charset="0"/>
              </a:rPr>
              <a:t>repair requires degradation and replacement of a strand segment of this entire length</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0164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74970-7365-4877-B42F-5584B9E9CCD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Mismatch Repair Systems</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7526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several proteins are structurally and functionally analogous to the bacterial </a:t>
            </a:r>
            <a:r>
              <a:rPr lang="en-US" sz="2400" dirty="0" err="1">
                <a:latin typeface="Arial" panose="020B0604020202020204" pitchFamily="34" charset="0"/>
                <a:cs typeface="Arial" panose="020B0604020202020204" pitchFamily="34" charset="0"/>
              </a:rPr>
              <a:t>MutS</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MutL</a:t>
            </a:r>
            <a:r>
              <a:rPr lang="en-US" sz="2400" dirty="0">
                <a:latin typeface="Arial" panose="020B0604020202020204" pitchFamily="34" charset="0"/>
                <a:cs typeface="Arial" panose="020B0604020202020204" pitchFamily="34" charset="0"/>
              </a:rPr>
              <a:t> proteins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many details of eukaryotic mismatch repair are unknown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identification of newly synthesized DNA strands does not involve GATC sequences</a:t>
            </a:r>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2010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CA21-F6E9-471E-919B-B814E84EDE96}"/>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25.1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DNA Replication</a:t>
            </a:r>
            <a:endParaRPr lang="en-AU"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596BC-AA6E-4CC5-8CDA-2A5A47E0C38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Base-Excision Repair</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7526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DNA glycosylases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recognize common DNA lesions and remove the affected base by cleaving the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-glycosyl bond in the process of </a:t>
            </a:r>
            <a:r>
              <a:rPr lang="en-US" sz="2400" b="1" dirty="0">
                <a:latin typeface="Arial" panose="020B0604020202020204" pitchFamily="34" charset="0"/>
                <a:cs typeface="Arial" panose="020B0604020202020204" pitchFamily="34" charset="0"/>
              </a:rPr>
              <a:t>base-excision repair</a:t>
            </a:r>
          </a:p>
          <a:p>
            <a:pPr lvl="1"/>
            <a:r>
              <a:rPr lang="en-US" sz="2400" dirty="0">
                <a:latin typeface="Arial" panose="020B0604020202020204" pitchFamily="34" charset="0"/>
                <a:cs typeface="Arial" panose="020B0604020202020204" pitchFamily="34" charset="0"/>
              </a:rPr>
              <a:t>generally specific for one lesion type</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AP site </a:t>
            </a:r>
            <a:r>
              <a:rPr lang="en-US" sz="2400" dirty="0">
                <a:latin typeface="Arial" panose="020B0604020202020204" pitchFamily="34" charset="0"/>
                <a:cs typeface="Arial" panose="020B0604020202020204" pitchFamily="34" charset="0"/>
              </a:rPr>
              <a:t>or </a:t>
            </a:r>
            <a:r>
              <a:rPr lang="en-US" sz="2400" b="1" dirty="0" err="1">
                <a:latin typeface="Arial" panose="020B0604020202020204" pitchFamily="34" charset="0"/>
                <a:cs typeface="Arial" panose="020B0604020202020204" pitchFamily="34" charset="0"/>
              </a:rPr>
              <a:t>abasic</a:t>
            </a:r>
            <a:r>
              <a:rPr lang="en-US" sz="2400" b="1" dirty="0">
                <a:latin typeface="Arial" panose="020B0604020202020204" pitchFamily="34" charset="0"/>
                <a:cs typeface="Arial" panose="020B0604020202020204" pitchFamily="34" charset="0"/>
              </a:rPr>
              <a:t> site </a:t>
            </a:r>
            <a:r>
              <a:rPr lang="en-US" sz="2400" dirty="0">
                <a:latin typeface="Arial" panose="020B0604020202020204" pitchFamily="34" charset="0"/>
                <a:cs typeface="Arial" panose="020B0604020202020204" pitchFamily="34" charset="0"/>
              </a:rPr>
              <a:t>= an apurinic or apyrimidinic site in the DNA resulting from removal of a base by DNA glycosylase</a:t>
            </a:r>
            <a:endParaRPr lang="en-US" sz="2400"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62804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E483D-B697-44DC-8D94-19A84C89C9D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Repair by the Base-Excision Repair Pathway</a:t>
            </a:r>
            <a:endParaRPr lang="en-AU" dirty="0"/>
          </a:p>
        </p:txBody>
      </p:sp>
      <p:pic>
        <p:nvPicPr>
          <p:cNvPr id="3" name="Picture 2" descr="Two horizontal strands of D N A are shown. The top strand runs from 5 prime to 3 prime and the bottom strand runs from 3 prime to 5 prime. Both strands begin with a blue sugar on the left bonded to a blue circle labeled P bonded to a sugar further bonded to P and so on. The sequence of bases on the top strand is G, A, C, U, G, A, C, A, and C. The sequence of bases on the bottom strand is C, T, G, G, C, T, G, T G. All of the bases are properly paired except for U, which is shown in brown with two hydrogen bonds to G below. Step 1: An arrow points down accompanied by blue highlighted text reading D N A glycosylase (uracil glycosylase) and is accompanied by a branched arrow showing the loss of a brown hexagonal U. This yields a similar molecule in which there is a gap where U had been. Step 2: An arrow points down accompanied by blue text reading, A P endonuclease. This yields a similar molecule in which the bond between sugar bound to C to the left of where U had been is no longer bonded to P bonded to the sugar that had previously been bonded to U. This creates a break in the molecule and moves the sugar and phosphate associated with U upward. Continued.">
            <a:extLst>
              <a:ext uri="{FF2B5EF4-FFF2-40B4-BE49-F238E27FC236}">
                <a16:creationId xmlns:a16="http://schemas.microsoft.com/office/drawing/2014/main" id="{427EED3C-A03C-D946-84C2-5403ACE71FF4}"/>
              </a:ext>
            </a:extLst>
          </p:cNvPr>
          <p:cNvPicPr>
            <a:picLocks noChangeAspect="1"/>
          </p:cNvPicPr>
          <p:nvPr/>
        </p:nvPicPr>
        <p:blipFill>
          <a:blip r:embed="rId3"/>
          <a:stretch>
            <a:fillRect/>
          </a:stretch>
        </p:blipFill>
        <p:spPr>
          <a:xfrm>
            <a:off x="803692" y="1609271"/>
            <a:ext cx="3269415" cy="4753429"/>
          </a:xfrm>
          <a:prstGeom prst="rect">
            <a:avLst/>
          </a:prstGeom>
        </p:spPr>
      </p:pic>
      <p:pic>
        <p:nvPicPr>
          <p:cNvPr id="6" name="Picture 5" descr="Step 3: An arrow labeled blue highlighted D N A polymerase Roman numeral 1 is accompanied by a curved arrow showing the addition of N T P s and loss of deoxyribose phosphate plus d N M Ps. This yields a similar piece of D N A in which the uracil has been replaced by a C at the fourth position from the left and the nucleotides in the further through eighth positions from the left have all been replaced by new D N A indicated by red sugars and red circles around P. There is a nick between the eighth sugar and the blue P to its right, creating an opening in the strand. Step 4: An arrow points down accompanied by blue highlighted text reading, D N A ligase. The nick is sealed and the red sugar at the eighth position from the left is now bonded to the blue circle labeled P bonded to the blue sugar at the ninth position from the left.">
            <a:extLst>
              <a:ext uri="{FF2B5EF4-FFF2-40B4-BE49-F238E27FC236}">
                <a16:creationId xmlns:a16="http://schemas.microsoft.com/office/drawing/2014/main" id="{859BF3CE-F7EB-6D41-9A35-0C37D9518FF1}"/>
              </a:ext>
            </a:extLst>
          </p:cNvPr>
          <p:cNvPicPr>
            <a:picLocks noChangeAspect="1"/>
          </p:cNvPicPr>
          <p:nvPr/>
        </p:nvPicPr>
        <p:blipFill>
          <a:blip r:embed="rId4"/>
          <a:stretch>
            <a:fillRect/>
          </a:stretch>
        </p:blipFill>
        <p:spPr>
          <a:xfrm>
            <a:off x="5070895" y="1516469"/>
            <a:ext cx="3130002" cy="5083902"/>
          </a:xfrm>
          <a:prstGeom prst="rect">
            <a:avLst/>
          </a:prstGeom>
        </p:spPr>
      </p:pic>
    </p:spTree>
    <p:extLst>
      <p:ext uri="{BB962C8B-B14F-4D97-AF65-F5344CB8AC3E}">
        <p14:creationId xmlns:p14="http://schemas.microsoft.com/office/powerpoint/2010/main" val="13333837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01C0-C5E9-489A-95AB-52A25B20915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Nucleotide-Excision Repair</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600200"/>
            <a:ext cx="8553594"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nucleotide-excision system = repairs DNA lesions that cause large distortions in the DNA helical structure</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excinuclease</a:t>
            </a:r>
            <a:r>
              <a:rPr lang="en-US" sz="2400" dirty="0">
                <a:latin typeface="Arial" panose="020B0604020202020204" pitchFamily="34" charset="0"/>
                <a:cs typeface="Arial" panose="020B0604020202020204" pitchFamily="34" charset="0"/>
              </a:rPr>
              <a:t> = a multisubunit enzyme that hydrolyzes two phosphodiester bonds, one on either side of the distortion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polymerase I (</a:t>
            </a:r>
            <a:r>
              <a:rPr lang="en-US" sz="2400" i="1" dirty="0">
                <a:latin typeface="Arial" panose="020B0604020202020204" pitchFamily="34" charset="0"/>
                <a:cs typeface="Arial" panose="020B0604020202020204" pitchFamily="34" charset="0"/>
              </a:rPr>
              <a:t>E. coli</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or DNA polymerase </a:t>
            </a:r>
            <a:r>
              <a:rPr lang="el-GR" sz="2400" i="1" dirty="0">
                <a:latin typeface="Arial" panose="020B0604020202020204" pitchFamily="34" charset="0"/>
                <a:cs typeface="Arial" panose="020B0604020202020204" pitchFamily="34" charset="0"/>
              </a:rPr>
              <a:t>ε</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(humans) fills the gap</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ligase seals the nick</a:t>
            </a:r>
          </a:p>
          <a:p>
            <a:pPr lvl="1"/>
            <a:endParaRPr lang="en-US" sz="16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3871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21033-DB97-431E-A528-98098B7F399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Nucleotide-Excision Repair in </a:t>
            </a:r>
            <a:r>
              <a:rPr lang="en-US" i="1" dirty="0">
                <a:solidFill>
                  <a:schemeClr val="tx1"/>
                </a:solidFill>
                <a:latin typeface="Arial" panose="020B0604020202020204" pitchFamily="34" charset="0"/>
                <a:cs typeface="Arial" panose="020B0604020202020204" pitchFamily="34" charset="0"/>
              </a:rPr>
              <a:t>E. coli </a:t>
            </a:r>
            <a:r>
              <a:rPr lang="en-US" dirty="0">
                <a:solidFill>
                  <a:schemeClr val="tx1"/>
                </a:solidFill>
                <a:latin typeface="Arial" panose="020B0604020202020204" pitchFamily="34" charset="0"/>
                <a:cs typeface="Arial" panose="020B0604020202020204" pitchFamily="34" charset="0"/>
              </a:rPr>
              <a:t>and Humans</a:t>
            </a:r>
            <a:endParaRPr lang="en-AU" dirty="0"/>
          </a:p>
        </p:txBody>
      </p:sp>
      <p:pic>
        <p:nvPicPr>
          <p:cNvPr id="3" name="Picture 2" descr="A figure shows nucleotide-excision repair in italicized E. coli end italics and in humans.">
            <a:extLst>
              <a:ext uri="{FF2B5EF4-FFF2-40B4-BE49-F238E27FC236}">
                <a16:creationId xmlns:a16="http://schemas.microsoft.com/office/drawing/2014/main" id="{2642FB49-7AF0-0147-B4FE-18BC8B01967C}"/>
              </a:ext>
            </a:extLst>
          </p:cNvPr>
          <p:cNvPicPr>
            <a:picLocks noChangeAspect="1"/>
          </p:cNvPicPr>
          <p:nvPr/>
        </p:nvPicPr>
        <p:blipFill>
          <a:blip r:embed="rId3"/>
          <a:stretch>
            <a:fillRect/>
          </a:stretch>
        </p:blipFill>
        <p:spPr>
          <a:xfrm>
            <a:off x="885825" y="1453896"/>
            <a:ext cx="7372350" cy="5063836"/>
          </a:xfrm>
          <a:prstGeom prst="rect">
            <a:avLst/>
          </a:prstGeom>
        </p:spPr>
      </p:pic>
    </p:spTree>
    <p:extLst>
      <p:ext uri="{BB962C8B-B14F-4D97-AF65-F5344CB8AC3E}">
        <p14:creationId xmlns:p14="http://schemas.microsoft.com/office/powerpoint/2010/main" val="10163358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7BE01-5978-44F6-8137-6D081726C15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a:t>
            </a:r>
            <a:r>
              <a:rPr lang="en-US" dirty="0" err="1">
                <a:solidFill>
                  <a:schemeClr val="tx1"/>
                </a:solidFill>
                <a:latin typeface="Arial" panose="020B0604020202020204" pitchFamily="34" charset="0"/>
                <a:cs typeface="Arial" panose="020B0604020202020204" pitchFamily="34" charset="0"/>
              </a:rPr>
              <a:t>Excinuclease</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6002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similar mechanism to that of the bacterial enzyme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requires 16+ polypeptides with no similarity to the </a:t>
            </a:r>
            <a:r>
              <a:rPr lang="en-US" sz="2400" i="1" dirty="0">
                <a:latin typeface="Arial" panose="020B0604020202020204" pitchFamily="34" charset="0"/>
                <a:cs typeface="Arial" panose="020B0604020202020204" pitchFamily="34" charset="0"/>
              </a:rPr>
              <a:t>E. coli </a:t>
            </a:r>
            <a:r>
              <a:rPr lang="en-US" sz="2400" dirty="0" err="1">
                <a:latin typeface="Arial" panose="020B0604020202020204" pitchFamily="34" charset="0"/>
                <a:cs typeface="Arial" panose="020B0604020202020204" pitchFamily="34" charset="0"/>
              </a:rPr>
              <a:t>excinuclease</a:t>
            </a:r>
            <a:r>
              <a:rPr lang="en-US" sz="2400" dirty="0">
                <a:latin typeface="Arial" panose="020B0604020202020204" pitchFamily="34" charset="0"/>
                <a:cs typeface="Arial" panose="020B0604020202020204" pitchFamily="34" charset="0"/>
              </a:rPr>
              <a:t> subunits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hydrolyzes the sixth phosphodiester bond on the 3′ side and the twenty-second phosphodiester bond on the 5′ side </a:t>
            </a:r>
          </a:p>
          <a:p>
            <a:pPr lvl="1"/>
            <a:r>
              <a:rPr lang="en-US" sz="2400" dirty="0">
                <a:latin typeface="Arial" panose="020B0604020202020204" pitchFamily="34" charset="0"/>
                <a:cs typeface="Arial" panose="020B0604020202020204" pitchFamily="34" charset="0"/>
              </a:rPr>
              <a:t>produces a fragment of 27 to 29 nucleotides </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16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38071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E868A-CC8A-481D-8E5F-ABAF23DA5F8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Direct Repair</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6002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pyrimidine dimers result from a UV-induced reaction</a:t>
            </a:r>
            <a:r>
              <a:rPr lang="en-US" sz="2400" b="1" dirty="0">
                <a:latin typeface="Arial" panose="020B0604020202020204" pitchFamily="34" charset="0"/>
                <a:cs typeface="Arial" panose="020B0604020202020204" pitchFamily="34" charset="0"/>
              </a:rPr>
              <a:t/>
            </a:r>
            <a:br>
              <a:rPr lang="en-US" sz="2400" b="1" dirty="0">
                <a:latin typeface="Arial" panose="020B0604020202020204" pitchFamily="34" charset="0"/>
                <a:cs typeface="Arial" panose="020B0604020202020204" pitchFamily="34" charset="0"/>
              </a:rPr>
            </a:b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DNA photolyases </a:t>
            </a:r>
            <a:r>
              <a:rPr lang="en-US" sz="2400" dirty="0">
                <a:latin typeface="Arial" panose="020B0604020202020204" pitchFamily="34" charset="0"/>
                <a:cs typeface="Arial" panose="020B0604020202020204" pitchFamily="34" charset="0"/>
              </a:rPr>
              <a:t>= promote direct photoreactivation of </a:t>
            </a:r>
            <a:r>
              <a:rPr lang="en-US" sz="2400" dirty="0" err="1">
                <a:latin typeface="Arial" panose="020B0604020202020204" pitchFamily="34" charset="0"/>
                <a:cs typeface="Arial" panose="020B0604020202020204" pitchFamily="34" charset="0"/>
              </a:rPr>
              <a:t>cyclobutane</a:t>
            </a:r>
            <a:r>
              <a:rPr lang="en-US" sz="2400" dirty="0">
                <a:latin typeface="Arial" panose="020B0604020202020204" pitchFamily="34" charset="0"/>
                <a:cs typeface="Arial" panose="020B0604020202020204" pitchFamily="34" charset="0"/>
              </a:rPr>
              <a:t> pyrimidine dimers</a:t>
            </a:r>
          </a:p>
          <a:p>
            <a:pPr lvl="1"/>
            <a:r>
              <a:rPr lang="en-US" sz="2400" dirty="0">
                <a:latin typeface="Arial" panose="020B0604020202020204" pitchFamily="34" charset="0"/>
                <a:cs typeface="Arial" panose="020B0604020202020204" pitchFamily="34" charset="0"/>
              </a:rPr>
              <a:t>use energy from absorbed light</a:t>
            </a:r>
          </a:p>
          <a:p>
            <a:pPr lvl="1"/>
            <a:r>
              <a:rPr lang="en-US" sz="2400" dirty="0">
                <a:latin typeface="Arial" panose="020B0604020202020204" pitchFamily="34" charset="0"/>
                <a:cs typeface="Arial" panose="020B0604020202020204" pitchFamily="34" charset="0"/>
              </a:rPr>
              <a:t>generally contain two cofactors: FADH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folate</a:t>
            </a:r>
          </a:p>
          <a:p>
            <a:pPr lvl="1"/>
            <a:endParaRPr lang="en-US" sz="20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9416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BB08C-C959-4E8F-A253-7B7A2B42466E}"/>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25.3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DNA Recombination</a:t>
            </a:r>
            <a:endParaRPr lang="en-AU" dirty="0"/>
          </a:p>
        </p:txBody>
      </p:sp>
    </p:spTree>
    <p:extLst>
      <p:ext uri="{BB962C8B-B14F-4D97-AF65-F5344CB8AC3E}">
        <p14:creationId xmlns:p14="http://schemas.microsoft.com/office/powerpoint/2010/main" val="30942989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9EFC-77D2-40AA-B55C-3BA28C022FE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Three Classes of Genetic Recombination Events</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homologous genetic recombination </a:t>
            </a:r>
            <a:r>
              <a:rPr lang="en-US" sz="2400" dirty="0">
                <a:latin typeface="Arial" panose="020B0604020202020204" pitchFamily="34" charset="0"/>
                <a:cs typeface="Arial" panose="020B0604020202020204" pitchFamily="34" charset="0"/>
              </a:rPr>
              <a:t>= involves genetic exchanges between any two DNAs that share an extended region of nearly identical sequence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site-specific recombination </a:t>
            </a:r>
            <a:r>
              <a:rPr lang="en-US" sz="2400" i="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involves genetic exchanges only at a particular</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DNA sequence</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DNA transposition </a:t>
            </a:r>
            <a:r>
              <a:rPr lang="en-US" sz="2400" dirty="0">
                <a:latin typeface="Arial" panose="020B0604020202020204" pitchFamily="34" charset="0"/>
                <a:cs typeface="Arial" panose="020B0604020202020204" pitchFamily="34" charset="0"/>
              </a:rPr>
              <a:t>= involves a short segment of DNA with the capacity to move from one location in a chromosome to another (“jumping genes”)</a:t>
            </a:r>
            <a:endParaRPr lang="en-US" dirty="0"/>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27180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F709E-086A-477E-9D7E-43C5033DDDA7}"/>
              </a:ext>
            </a:extLst>
          </p:cNvPr>
          <p:cNvSpPr>
            <a:spLocks noGrp="1"/>
          </p:cNvSpPr>
          <p:nvPr>
            <p:ph type="title"/>
          </p:nvPr>
        </p:nvSpPr>
        <p:spPr/>
        <p:txBody>
          <a:bodyPr/>
          <a:lstStyle/>
          <a:p>
            <a:r>
              <a:rPr lang="en-US" sz="3400" dirty="0">
                <a:solidFill>
                  <a:srgbClr val="674EA7"/>
                </a:solidFill>
                <a:latin typeface="Arial" panose="020B0604020202020204" pitchFamily="34" charset="0"/>
                <a:cs typeface="Arial" panose="020B0604020202020204" pitchFamily="34" charset="0"/>
              </a:rPr>
              <a:t>Bacterial Homologous Recombination Is a DNA Repair Function</a:t>
            </a:r>
            <a:endParaRPr lang="en-AU" sz="3400" dirty="0"/>
          </a:p>
        </p:txBody>
      </p:sp>
      <p:sp>
        <p:nvSpPr>
          <p:cNvPr id="5" name="Google Shape;390;g847cf01710_0_68">
            <a:extLst>
              <a:ext uri="{FF2B5EF4-FFF2-40B4-BE49-F238E27FC236}">
                <a16:creationId xmlns:a16="http://schemas.microsoft.com/office/drawing/2014/main" id="{9304054B-00FB-4847-A94D-0E4BB7B00962}"/>
              </a:ext>
            </a:extLst>
          </p:cNvPr>
          <p:cNvSpPr txBox="1">
            <a:spLocks noChangeArrowheads="1"/>
          </p:cNvSpPr>
          <p:nvPr/>
        </p:nvSpPr>
        <p:spPr bwMode="auto">
          <a:xfrm>
            <a:off x="266700" y="2286000"/>
            <a:ext cx="86106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recombinational DNA repair </a:t>
            </a:r>
            <a:r>
              <a:rPr lang="en-US" sz="2400" dirty="0">
                <a:latin typeface="Arial" panose="020B0604020202020204" pitchFamily="34" charset="0"/>
                <a:cs typeface="Arial" panose="020B0604020202020204" pitchFamily="34" charset="0"/>
              </a:rPr>
              <a:t>= homologous genetic recombination as a DNA repair process </a:t>
            </a:r>
          </a:p>
          <a:p>
            <a:pPr lvl="1"/>
            <a:r>
              <a:rPr lang="en-US" sz="2400" dirty="0">
                <a:latin typeface="Arial" panose="020B0604020202020204" pitchFamily="34" charset="0"/>
                <a:cs typeface="Arial" panose="020B0604020202020204" pitchFamily="34" charset="0"/>
              </a:rPr>
              <a:t>typically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directed at the reconstruction of stalled or collapsed replication forks </a:t>
            </a:r>
          </a:p>
          <a:p>
            <a:pPr lvl="1"/>
            <a:endParaRPr lang="en-US" sz="2000" dirty="0"/>
          </a:p>
          <a:p>
            <a:pPr marL="50800" indent="0">
              <a:buNone/>
            </a:pPr>
            <a:endParaRPr 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1691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715B6-D817-4E06-90B3-A151B97BB90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Recombinational DNA Repair</a:t>
            </a:r>
            <a:endParaRPr lang="en-AU" dirty="0"/>
          </a:p>
        </p:txBody>
      </p:sp>
      <p:pic>
        <p:nvPicPr>
          <p:cNvPr id="3" name="Picture 2" descr="A figure shows blue double-stranded D N A with a replication fork on the left side. The top blue strand runs from 3 prime to 5 prime and the bottom blue strand runs from 5 prime to 3 prime. At the replication fork, a continuous orange arrow points from its 5 prime end into the replication fork beneath the top strand and a series of two small orange arrows point from the replication fork toward the 3 prime end of the second arrow. There is a small gap in the top blue strand to the right of the replication fork labeled D N A nick. An arrow pointing down is labeled replication fork collapse. This yields two sets of double-stranded D N A. The top piece has a short blue piece that runs from the 3 prime end on the left to the right, where it is labeled double-strand break. Beneath it, an orange arrow runs from its 5 prime end to end beneath the end of the blue piece. Below, a longer blue strand runs from a 5 prime end on the left toward the right. Above it, a blue piece extends left to meet an orange arrow that points left to meet a short orange piece that ends at its 3 prime end. Step 1: 5 prime-end processing. An arrow points down to show the same two molecules as below. The top molecule has become shorter with a short arrow pointing left in place of its right end. The bottom molecule is unchanged. Step 2: Strand invasion: An arrow points down to show that the orange top strand of the bottom double-stranded D N A molecule has bent upward to overlap the right end of the orange bottom strand of the top double-stranded D N A molecule. This orange strand becomes blue an bends back down to meet its complementary bottom strand, which bends up to meet it to form a parallel double-stranded D N A molecule at the right. Step 3: Branch migration. A close-up shows two components, then an arrow points down to show the product. The top half of the close-up shows a top molecule with a horizontal orange strand below with a blue strand above that runs to three-quarters of the way across the orange strand, then bends diagonally down to run along the right end of a horizontal blue strand below that forms the bottom half of the bottom D N A molecule. An orange strand running above the bottom blue strand of the bottom molecule bends upward at three-quarters of the way across the blue strand to intercept the blue strand bending downward, then runs horizontally above the right end of the orange strand that forms the bottom half of the top molecule. It is briefly orange, then becomes blue as it runs above the orange horizontal strand that forms the bottom half of the top molecule. An arrow points down to show a similar structure labeled Holliday intermediate in which the interactions between the strands have shifted to the left. The top molecule still has a horizontal orange strand at the bottom. It has a short blue strand at the upper left that then bends down diagonally and then bends again to run horizontally along most of the top of the bottom molecule. The orange strand that begins at the top of the bottom double-stranded D N A molecule bends upward to cross the blue strand that is angled downward and then runs horizontally above the horizontal orange strand of the top molecule before turning blue at its right end. The arrow labeled 3 points down to show that the short top blue strand of the top double-stranded D N A molecule has bend downward to run diagonally to the lower right and then run parallel along the blue bottom D N A strand of the bottom molecule. The orange top strand of the bottom molecule has shifted so that it bends upward near the left end, instead of far to the right, and then runs above the orange bottom strand of the top molecule before turning blue bending back down to rejoin its complementary strand. Step 4: Holliday intermediate resolution and ligation. An arrow points down to show a molecule with blue double stranded D N A on the right that branches to form a fork to the left. The top half of the fork has a top strand that begins at a blue 3 prime end, rapidly becomes orange, and then becomes blue shortly before bending down to meet the complementary strand of the double-stranded part at the right side. The lower strand of the top half of the fork is an orange arrow that points from its five prime end at the left to end just beneath the end of the orange part of the strand above. The top strand of the lower half of the fork has a short orange piece that begins at its 3 prime end and then joins a short blue piece. The bottom strand of the lower half of the fork begins at its five prime end and runs right until it bends up to join the complementary strand from above to form a double-stranded molecule to the right of the fork.">
            <a:extLst>
              <a:ext uri="{FF2B5EF4-FFF2-40B4-BE49-F238E27FC236}">
                <a16:creationId xmlns:a16="http://schemas.microsoft.com/office/drawing/2014/main" id="{3EB60179-9F3B-FF43-B1BC-6910C6CEDC3C}"/>
              </a:ext>
            </a:extLst>
          </p:cNvPr>
          <p:cNvPicPr>
            <a:picLocks noChangeAspect="1"/>
          </p:cNvPicPr>
          <p:nvPr/>
        </p:nvPicPr>
        <p:blipFill>
          <a:blip r:embed="rId3"/>
          <a:stretch>
            <a:fillRect/>
          </a:stretch>
        </p:blipFill>
        <p:spPr>
          <a:xfrm>
            <a:off x="2514599" y="1328855"/>
            <a:ext cx="4251191" cy="5376745"/>
          </a:xfrm>
          <a:prstGeom prst="rect">
            <a:avLst/>
          </a:prstGeom>
        </p:spPr>
      </p:pic>
    </p:spTree>
    <p:extLst>
      <p:ext uri="{BB962C8B-B14F-4D97-AF65-F5344CB8AC3E}">
        <p14:creationId xmlns:p14="http://schemas.microsoft.com/office/powerpoint/2010/main" val="1596942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7E83-2705-4AC7-8564-146109120C6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as a Template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5240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template </a:t>
            </a:r>
            <a:r>
              <a:rPr lang="en-US" sz="2400" dirty="0">
                <a:latin typeface="Arial" panose="020B0604020202020204" pitchFamily="34" charset="0"/>
                <a:cs typeface="Arial" panose="020B0604020202020204" pitchFamily="34" charset="0"/>
              </a:rPr>
              <a:t>= a structure that would allow molecules to be lined up in a specific order and joined to create a macromolecule with a unique sequence and function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structure of DNA revealed one strand is the complement of the other. </a:t>
            </a:r>
          </a:p>
          <a:p>
            <a:pPr lvl="1"/>
            <a:r>
              <a:rPr lang="en-US" sz="2400" dirty="0">
                <a:latin typeface="Arial" panose="020B0604020202020204" pitchFamily="34" charset="0"/>
                <a:cs typeface="Arial" panose="020B0604020202020204" pitchFamily="34" charset="0"/>
              </a:rPr>
              <a:t>each strand provides the template for a new strand</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7489135"/>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79956</TotalTime>
  <Words>3788</Words>
  <Application>Microsoft Office PowerPoint</Application>
  <PresentationFormat>On-screen Show (4:3)</PresentationFormat>
  <Paragraphs>717</Paragraphs>
  <Slides>89</Slides>
  <Notes>89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89</vt:i4>
      </vt:variant>
    </vt:vector>
  </HeadingPairs>
  <TitlesOfParts>
    <vt:vector size="97" baseType="lpstr">
      <vt:lpstr>ＭＳ Ｐゴシック</vt:lpstr>
      <vt:lpstr>ＭＳ Ｐゴシック</vt:lpstr>
      <vt:lpstr>Arial</vt:lpstr>
      <vt:lpstr>Calibri</vt:lpstr>
      <vt:lpstr>Cambria Math</vt:lpstr>
      <vt:lpstr>Symbol</vt:lpstr>
      <vt:lpstr>Times</vt:lpstr>
      <vt:lpstr>Blank</vt:lpstr>
      <vt:lpstr>25 DNA Metabolism</vt:lpstr>
      <vt:lpstr>Principle 1 (1 of 6)</vt:lpstr>
      <vt:lpstr>Principle 2 (1 of 7)</vt:lpstr>
      <vt:lpstr>Principle 3 (1 of 7)</vt:lpstr>
      <vt:lpstr>Principle 4 (1 of 5)</vt:lpstr>
      <vt:lpstr>Eukaryotic Gene Naming</vt:lpstr>
      <vt:lpstr>Eukaryotic Protein Naming</vt:lpstr>
      <vt:lpstr>25.1   DNA Replication</vt:lpstr>
      <vt:lpstr>DNA as a Template</vt:lpstr>
      <vt:lpstr>DNA Replication Follows a Set of Fundamental Rules</vt:lpstr>
      <vt:lpstr>DNA Replication  Is Semiconservative</vt:lpstr>
      <vt:lpstr>Replication Begins at an Origin and Usually Proceeds Bidirectionally</vt:lpstr>
      <vt:lpstr>Replication Loops Always Initiate at an Origin</vt:lpstr>
      <vt:lpstr>DNA Synthesis Proceeds in a 5′→3′ Direction and Is Semidiscontinuous</vt:lpstr>
      <vt:lpstr>Leading and Lagging Strands</vt:lpstr>
      <vt:lpstr>Defining DNA Strands at the Replication Fork</vt:lpstr>
      <vt:lpstr>DNA Is Degraded by Nucleases</vt:lpstr>
      <vt:lpstr>DNA Is Synthesized by  DNA Polymerases</vt:lpstr>
      <vt:lpstr>The DNA Polymerase Reaction</vt:lpstr>
      <vt:lpstr>Catalysis by DNA Polymerases Involves Two Mg2+ Ions</vt:lpstr>
      <vt:lpstr>The General DNA Polymerase Reaction</vt:lpstr>
      <vt:lpstr>The DNA Polymerase Reaction Proceeds with a Minimal Change in Free Energy</vt:lpstr>
      <vt:lpstr>DNA Polymerases Require  a Template</vt:lpstr>
      <vt:lpstr>DNA Polymerases Require  a Primer</vt:lpstr>
      <vt:lpstr>The DNA Polymerase Active Site Has Two Parts</vt:lpstr>
      <vt:lpstr>The Processivity of  DNA Polymerases</vt:lpstr>
      <vt:lpstr>Replication is Very Accurate</vt:lpstr>
      <vt:lpstr>Contribution of Base-Pair Geometry to the Fidelity of DNA Replication</vt:lpstr>
      <vt:lpstr>Error Correction by DNA  Polymerase I</vt:lpstr>
      <vt:lpstr>Proofreading is Energetically Expensive</vt:lpstr>
      <vt:lpstr>Accuracy After Base Selection  and Proofreading</vt:lpstr>
      <vt:lpstr>E. Coli Has at Least Five  DNA Polymerases</vt:lpstr>
      <vt:lpstr>DNA Polymerase II, III, IV, and V</vt:lpstr>
      <vt:lpstr>Comparison of the Five DNA Polymerases of E. coli</vt:lpstr>
      <vt:lpstr>DNA Polymerase I Has 5′→3′ Exonuclease Activity</vt:lpstr>
      <vt:lpstr>Nick Translation</vt:lpstr>
      <vt:lpstr>DNA Replication Requires Many  Enzymes and Protein Factors</vt:lpstr>
      <vt:lpstr>Main Classes of  Replication Enzymes</vt:lpstr>
      <vt:lpstr>Main Classes of Replication Enzymes, Continued</vt:lpstr>
      <vt:lpstr>Replication of the E. coli Chromosome Proceeds in Stages</vt:lpstr>
      <vt:lpstr>Initiation</vt:lpstr>
      <vt:lpstr>Proteins Required to Initiation Replication at the E. coli Origin</vt:lpstr>
      <vt:lpstr>Model for Initiation of Replication</vt:lpstr>
      <vt:lpstr>Initiation Occurs Only Once in Each Cell Cycle</vt:lpstr>
      <vt:lpstr>Regulation of Replication Initiation via Methylation</vt:lpstr>
      <vt:lpstr>Elongation</vt:lpstr>
      <vt:lpstr>Elongation of the Leading Strand</vt:lpstr>
      <vt:lpstr>Elongation of the Lagging Strand</vt:lpstr>
      <vt:lpstr>Leading and Lagging Strand Synthesis by DNA Polymerase III</vt:lpstr>
      <vt:lpstr>Synthesis of Okazaki Fragments</vt:lpstr>
      <vt:lpstr>Leading and Lagging Strand Synthesis, Part 1</vt:lpstr>
      <vt:lpstr>Leading and Lagging Strand Synthesis, Part 2</vt:lpstr>
      <vt:lpstr>Leading and Lagging Strand Synthesis, Part 3</vt:lpstr>
      <vt:lpstr>Leading and Lagging Strand Synthesis, Part 4</vt:lpstr>
      <vt:lpstr>Proteins Acting at the  Replication Fork</vt:lpstr>
      <vt:lpstr>The Final Steps in Lagging Strand Synthesis</vt:lpstr>
      <vt:lpstr>DNA Ligase</vt:lpstr>
      <vt:lpstr>Termination</vt:lpstr>
      <vt:lpstr>Termination of Chromosome Replication in E. coli</vt:lpstr>
      <vt:lpstr>Replication in Eukaryotic Cells Is Similar but More Complex</vt:lpstr>
      <vt:lpstr>Regulation Ensures Cellular DNA Is Replicated Once Per Cell Cycle</vt:lpstr>
      <vt:lpstr>Initiation of Replication  in Eukaryotes</vt:lpstr>
      <vt:lpstr>Assembly of a Prereplicative Complex at a Eukaryotic Replication Origin</vt:lpstr>
      <vt:lpstr>Eukaryotic Rate of Replication</vt:lpstr>
      <vt:lpstr>Eukaryotes Have Several Types of DNA Polymerases</vt:lpstr>
      <vt:lpstr>Function of PCNA</vt:lpstr>
      <vt:lpstr>Functions of RPA and RFC</vt:lpstr>
      <vt:lpstr>Termination of  Eukaryotic Replication</vt:lpstr>
      <vt:lpstr>Viral DNA Polymerases Provide Targets for Antiviral Therapy</vt:lpstr>
      <vt:lpstr>25.2   DNA Repair</vt:lpstr>
      <vt:lpstr>DNA Molecules Are Irreplaceable</vt:lpstr>
      <vt:lpstr>Mutations Are Linked to Cancer</vt:lpstr>
      <vt:lpstr>Mutations Are  Rarely Advantageous</vt:lpstr>
      <vt:lpstr>All Cells Have Multiple DNA  Repair Systems</vt:lpstr>
      <vt:lpstr>DNA Repair Seems  Energetically Inefficient</vt:lpstr>
      <vt:lpstr>Mismatch Repair</vt:lpstr>
      <vt:lpstr>Methylation and Mismatch Repair</vt:lpstr>
      <vt:lpstr>Energy Cost of Mismatch Repair</vt:lpstr>
      <vt:lpstr>Eukaryotic Mismatch Repair Systems</vt:lpstr>
      <vt:lpstr>Base-Excision Repair</vt:lpstr>
      <vt:lpstr>DNA Repair by the Base-Excision Repair Pathway</vt:lpstr>
      <vt:lpstr>Nucleotide-Excision Repair</vt:lpstr>
      <vt:lpstr>Nucleotide-Excision Repair in E. coli and Humans</vt:lpstr>
      <vt:lpstr>Eukaryotic Excinuclease</vt:lpstr>
      <vt:lpstr>Direct Repair</vt:lpstr>
      <vt:lpstr>25.3   DNA Recombination</vt:lpstr>
      <vt:lpstr>Three Classes of Genetic Recombination Events</vt:lpstr>
      <vt:lpstr>Bacterial Homologous Recombination Is a DNA Repair Function</vt:lpstr>
      <vt:lpstr>Recombinational DNA Repair</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Noel Sturm</cp:lastModifiedBy>
  <cp:revision>1516</cp:revision>
  <cp:lastPrinted>2020-09-26T21:29:29Z</cp:lastPrinted>
  <dcterms:created xsi:type="dcterms:W3CDTF">2003-08-27T01:54:28Z</dcterms:created>
  <dcterms:modified xsi:type="dcterms:W3CDTF">2021-10-20T17:55:01Z</dcterms:modified>
</cp:coreProperties>
</file>