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handoutMasterIdLst>
    <p:handoutMasterId r:id="rId56"/>
  </p:handoutMasterIdLst>
  <p:sldIdLst>
    <p:sldId id="2751" r:id="rId2"/>
    <p:sldId id="412" r:id="rId3"/>
    <p:sldId id="420" r:id="rId4"/>
    <p:sldId id="421" r:id="rId5"/>
    <p:sldId id="1536" r:id="rId6"/>
    <p:sldId id="1980" r:id="rId7"/>
    <p:sldId id="790" r:id="rId8"/>
    <p:sldId id="424" r:id="rId9"/>
    <p:sldId id="2545" r:id="rId10"/>
    <p:sldId id="2511" r:id="rId11"/>
    <p:sldId id="2546" r:id="rId12"/>
    <p:sldId id="2613" r:id="rId13"/>
    <p:sldId id="2615" r:id="rId14"/>
    <p:sldId id="2614" r:id="rId15"/>
    <p:sldId id="2616" r:id="rId16"/>
    <p:sldId id="2617" r:id="rId17"/>
    <p:sldId id="2618" r:id="rId18"/>
    <p:sldId id="2619" r:id="rId19"/>
    <p:sldId id="2620" r:id="rId20"/>
    <p:sldId id="2621" r:id="rId21"/>
    <p:sldId id="2622" r:id="rId22"/>
    <p:sldId id="2624" r:id="rId23"/>
    <p:sldId id="2625" r:id="rId24"/>
    <p:sldId id="2628" r:id="rId25"/>
    <p:sldId id="2626" r:id="rId26"/>
    <p:sldId id="2627" r:id="rId27"/>
    <p:sldId id="2630" r:id="rId28"/>
    <p:sldId id="2632" r:id="rId29"/>
    <p:sldId id="2633" r:id="rId30"/>
    <p:sldId id="2634" r:id="rId31"/>
    <p:sldId id="2636" r:id="rId32"/>
    <p:sldId id="2638" r:id="rId33"/>
    <p:sldId id="2637" r:id="rId34"/>
    <p:sldId id="2641" r:id="rId35"/>
    <p:sldId id="2644" r:id="rId36"/>
    <p:sldId id="2645" r:id="rId37"/>
    <p:sldId id="2648" r:id="rId38"/>
    <p:sldId id="2646" r:id="rId39"/>
    <p:sldId id="2651" r:id="rId40"/>
    <p:sldId id="2649" r:id="rId41"/>
    <p:sldId id="2647" r:id="rId42"/>
    <p:sldId id="2650" r:id="rId43"/>
    <p:sldId id="2652" r:id="rId44"/>
    <p:sldId id="2653" r:id="rId45"/>
    <p:sldId id="2654" r:id="rId46"/>
    <p:sldId id="2655" r:id="rId47"/>
    <p:sldId id="2656" r:id="rId48"/>
    <p:sldId id="2657" r:id="rId49"/>
    <p:sldId id="2658" r:id="rId50"/>
    <p:sldId id="2659" r:id="rId51"/>
    <p:sldId id="2661" r:id="rId52"/>
    <p:sldId id="2660" r:id="rId53"/>
    <p:sldId id="2662" r:id="rId54"/>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6" clrIdx="0"/>
  <p:cmAuthor id="2" name="Justin Lee" initials="JL" lastIdx="8" clrIdx="1">
    <p:extLst>
      <p:ext uri="{19B8F6BF-5375-455C-9EA6-DF929625EA0E}">
        <p15:presenceInfo xmlns:p15="http://schemas.microsoft.com/office/powerpoint/2012/main" userId="Justin Lee" providerId="None"/>
      </p:ext>
    </p:extLst>
  </p:cmAuthor>
  <p:cmAuthor id="3" name="Casey Arden" initials="CA" lastIdx="23"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4E4CB4"/>
    <a:srgbClr val="145C76"/>
    <a:srgbClr val="005F6A"/>
    <a:srgbClr val="BBE0E3"/>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41" autoAdjust="0"/>
    <p:restoredTop sz="81450" autoAdjust="0"/>
  </p:normalViewPr>
  <p:slideViewPr>
    <p:cSldViewPr>
      <p:cViewPr varScale="1">
        <p:scale>
          <a:sx n="80" d="100"/>
          <a:sy n="80" d="100"/>
        </p:scale>
        <p:origin x="1014" y="90"/>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36" d="100"/>
        <a:sy n="36" d="100"/>
      </p:scale>
      <p:origin x="0" y="-90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0088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2785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6069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8079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9851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4369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2100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601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563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1119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25905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2701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7883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5291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5577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2418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37370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9181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313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91129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81527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3420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992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6065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9806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323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53377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0394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477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5659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6589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03436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795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3146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9328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90365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09200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01661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22458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17761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9594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3172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7131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2062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36715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18954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7982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36.jp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1676400"/>
            <a:ext cx="4268600" cy="2582862"/>
          </a:xfrm>
        </p:spPr>
        <p:txBody>
          <a:bodyPr/>
          <a:lstStyle/>
          <a:p>
            <a:pPr marL="361950" indent="-361950" algn="ctr"/>
            <a:r>
              <a:rPr lang="en-US" altLang="en-US" sz="33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22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Biosynthesis of Amino Acids, Nucleotides, and Related Molecules</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81855-C1CA-4D6B-B78E-C2B3C0631719}"/>
              </a:ext>
            </a:extLst>
          </p:cNvPr>
          <p:cNvSpPr>
            <a:spLocks noGrp="1"/>
          </p:cNvSpPr>
          <p:nvPr>
            <p:ph type="title"/>
          </p:nvPr>
        </p:nvSpPr>
        <p:spPr>
          <a:xfrm>
            <a:off x="0" y="152400"/>
            <a:ext cx="9144000" cy="1447800"/>
          </a:xfrm>
        </p:spPr>
        <p:txBody>
          <a:bodyPr/>
          <a:lstStyle/>
          <a:p>
            <a:r>
              <a:rPr lang="en-US" sz="3400" dirty="0">
                <a:solidFill>
                  <a:srgbClr val="4E4CB4"/>
                </a:solidFill>
                <a:latin typeface="Arial" panose="020B0604020202020204" pitchFamily="34" charset="0"/>
                <a:cs typeface="Arial" panose="020B0604020202020204" pitchFamily="34" charset="0"/>
              </a:rPr>
              <a:t>Several Classes of Reactions Play Special Roles in the Biosynthesis of Amino Acids and Nucleotides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2270125"/>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amino acid and nucleotide biosynthetic pathways make use of biological cofactors:</a:t>
            </a:r>
          </a:p>
          <a:p>
            <a:pPr lvl="1"/>
            <a:r>
              <a:rPr lang="en-US" sz="2400" dirty="0">
                <a:latin typeface="Arial" panose="020B0604020202020204" pitchFamily="34" charset="0"/>
                <a:cs typeface="Arial" panose="020B0604020202020204" pitchFamily="34" charset="0"/>
              </a:rPr>
              <a:t>pyridoxal phosphate (required for transamination reactions)</a:t>
            </a:r>
          </a:p>
          <a:p>
            <a:pPr lvl="1"/>
            <a:r>
              <a:rPr lang="en-US" sz="2400" dirty="0">
                <a:latin typeface="Arial" panose="020B0604020202020204" pitchFamily="34" charset="0"/>
                <a:cs typeface="Arial" panose="020B0604020202020204" pitchFamily="34" charset="0"/>
              </a:rPr>
              <a:t>tetrahydrofolate (used in one-carbon transfers at the     -CHO and -CH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OH oxidation levels)</a:t>
            </a:r>
          </a:p>
          <a:p>
            <a:pPr lvl="1"/>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-adenosylmethionine (used in one-carbon transfers at the -CH</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oxidation level)</a:t>
            </a:r>
          </a:p>
          <a:p>
            <a:pPr lvl="1"/>
            <a:endParaRPr lang="en-US" sz="2000" dirty="0"/>
          </a:p>
          <a:p>
            <a:pPr lvl="1"/>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54490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F026-90E3-4B8D-822E-D7014C0FAC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Glutamine </a:t>
            </a:r>
            <a:r>
              <a:rPr lang="en-US" dirty="0" err="1">
                <a:solidFill>
                  <a:schemeClr val="tx1"/>
                </a:solidFill>
                <a:latin typeface="Arial" panose="020B0604020202020204" pitchFamily="34" charset="0"/>
                <a:cs typeface="Arial" panose="020B0604020202020204" pitchFamily="34" charset="0"/>
              </a:rPr>
              <a:t>Amidotransferases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685800" y="1676400"/>
            <a:ext cx="3733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glutamine </a:t>
            </a:r>
            <a:r>
              <a:rPr lang="en-US" sz="2400" b="1" dirty="0" err="1">
                <a:latin typeface="Arial" panose="020B0604020202020204" pitchFamily="34" charset="0"/>
                <a:cs typeface="Arial" panose="020B0604020202020204" pitchFamily="34" charset="0"/>
              </a:rPr>
              <a:t>amidotransferases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catalyze reactions that incorporate nitrogen derived from the amide group of glutamine</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blue structure labeled glutamine amidotransferase has two circular openings with protrusions from the top and bottom center that do not form a full central wall. The opening between these protrusions is labeled N H 3 channel. The left-hand side is labeled glutamine-binding domain and the right-hand side is labeled N H 3-acceptor domain. C y s in the lower right side of the left-hand ring has a bond to S H in the opening with a red pair of electrons on S. Glutamine is shown as a vertical chain. Numbered from top to bottom, it has C 1 forming C O O minus, C 2 bonded to H and to N H 3 with a positive charge on N; C 3 and C 4 bonded to 2 H; and C 5 double bonded to O to the lower left and to red highlighted N H 2 to the lower right. Red arrows point from the red pair of electrons on S to C 5 and from the bond between C 5 and red highlighted N H 2 to H plus. Step 1: The gamma-amido nitrogen of glutamine (red) is released as N H 3 in a reaction that probably involves a covalent glutamyl-enzyme intermediate. The N H 3 travels via a channel to the second active site. An arrow points down accompanied by a curved line showing the addition of an acceptor, R bonded to O H or C bonded to R superscript 1 end superscript to the upper left, R superscript 2 end superscript to the lower left, and double bonded to O to the right. A similar structure with two chambers is labeled, glutamyl-enzyme intermediate. C y s at the lower right is still bonded to S in the open area, but S is now bonded to C 5. C 5 is also double bonded to O but no longer bonded to N H 2. A dashed line shows the movement of red highlighted N H 3 into the right opening of the structure. The opening of the right side of the structure contains activated substrate, R bonded to O X or C bonded to R superscript 1 end superscript to the upper left, R superscript 2 end superscript to the lower left, and double bonded to O to the right. Step 2: N H 3 reacts with any of several acceptors. An arrow points down to two sets of products and is accompanied by a curved arrow showing the addition of H 2 O and loss of glutamate. The first set of products is R bonded to red highlighted N H 2 plus H bonded to O X. The word “or” separates these from the second set of products, which includes C bonded to R superscript 1 end superscript to the upper left, R superscript 2 end superscript to the lower left, and double bonded to red highlighted N H to the right plus H 2 O.">
            <a:extLst>
              <a:ext uri="{FF2B5EF4-FFF2-40B4-BE49-F238E27FC236}">
                <a16:creationId xmlns:a16="http://schemas.microsoft.com/office/drawing/2014/main" id="{595B9FAE-D9E6-644F-91EC-9587360A3411}"/>
              </a:ext>
            </a:extLst>
          </p:cNvPr>
          <p:cNvPicPr>
            <a:picLocks noChangeAspect="1"/>
          </p:cNvPicPr>
          <p:nvPr/>
        </p:nvPicPr>
        <p:blipFill>
          <a:blip r:embed="rId3"/>
          <a:stretch>
            <a:fillRect/>
          </a:stretch>
        </p:blipFill>
        <p:spPr>
          <a:xfrm>
            <a:off x="5562600" y="1436250"/>
            <a:ext cx="2663890" cy="5221224"/>
          </a:xfrm>
          <a:prstGeom prst="rect">
            <a:avLst/>
          </a:prstGeom>
        </p:spPr>
      </p:pic>
    </p:spTree>
    <p:extLst>
      <p:ext uri="{BB962C8B-B14F-4D97-AF65-F5344CB8AC3E}">
        <p14:creationId xmlns:p14="http://schemas.microsoft.com/office/powerpoint/2010/main" val="4039385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B1675-074F-41D6-9BD1-150A6EDB3BF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Two Pathways Lead to Nucleotides</a:t>
            </a:r>
            <a:endParaRPr lang="en-AU" dirty="0"/>
          </a:p>
        </p:txBody>
      </p:sp>
      <p:sp>
        <p:nvSpPr>
          <p:cNvPr id="7" name="Google Shape;390;g847cf01710_0_68">
            <a:extLst>
              <a:ext uri="{FF2B5EF4-FFF2-40B4-BE49-F238E27FC236}">
                <a16:creationId xmlns:a16="http://schemas.microsoft.com/office/drawing/2014/main" id="{F0488560-9AE9-274C-B1F6-CBEA4877EE2C}"/>
              </a:ext>
            </a:extLst>
          </p:cNvPr>
          <p:cNvSpPr txBox="1">
            <a:spLocks noChangeArrowheads="1"/>
          </p:cNvSpPr>
          <p:nvPr/>
        </p:nvSpPr>
        <p:spPr bwMode="auto">
          <a:xfrm>
            <a:off x="381000" y="1580146"/>
            <a:ext cx="8382000" cy="46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de novo pathways </a:t>
            </a:r>
            <a:r>
              <a:rPr lang="en-US" sz="2400" dirty="0">
                <a:latin typeface="Arial" panose="020B0604020202020204" pitchFamily="34" charset="0"/>
                <a:cs typeface="Arial" panose="020B0604020202020204" pitchFamily="34" charset="0"/>
              </a:rPr>
              <a:t>= begin with metabolic precursors: amino acids, ribose 5-phosphate,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NH</a:t>
            </a:r>
            <a:r>
              <a:rPr lang="en-US" sz="2400" baseline="-25000" dirty="0">
                <a:latin typeface="Arial" panose="020B0604020202020204" pitchFamily="34" charset="0"/>
                <a:cs typeface="Arial" panose="020B0604020202020204" pitchFamily="34" charset="0"/>
              </a:rPr>
              <a:t>3</a:t>
            </a:r>
          </a:p>
          <a:p>
            <a:pPr lvl="1"/>
            <a:r>
              <a:rPr lang="en-US" sz="2400" dirty="0">
                <a:latin typeface="Arial" panose="020B0604020202020204" pitchFamily="34" charset="0"/>
                <a:cs typeface="Arial" panose="020B0604020202020204" pitchFamily="34" charset="0"/>
              </a:rPr>
              <a:t>bases are synthesized while attached to ribose</a:t>
            </a:r>
          </a:p>
          <a:p>
            <a:pPr lvl="1"/>
            <a:r>
              <a:rPr lang="en-US" sz="2400" dirty="0">
                <a:latin typeface="Arial" panose="020B0604020202020204" pitchFamily="34" charset="0"/>
                <a:cs typeface="Arial" panose="020B0604020202020204" pitchFamily="34" charset="0"/>
              </a:rPr>
              <a:t>pyrimidine ring is synthesized as </a:t>
            </a:r>
            <a:r>
              <a:rPr lang="en-US" sz="2400" b="1" dirty="0">
                <a:latin typeface="Arial" panose="020B0604020202020204" pitchFamily="34" charset="0"/>
                <a:cs typeface="Arial" panose="020B0604020202020204" pitchFamily="34" charset="0"/>
              </a:rPr>
              <a:t>orotate</a:t>
            </a:r>
          </a:p>
          <a:p>
            <a:pPr lvl="1"/>
            <a:r>
              <a:rPr lang="en-US" sz="2400" dirty="0">
                <a:latin typeface="Arial" panose="020B0604020202020204" pitchFamily="34" charset="0"/>
                <a:cs typeface="Arial" panose="020B0604020202020204" pitchFamily="34" charset="0"/>
              </a:rPr>
              <a:t>Glu provides most amino groups</a:t>
            </a:r>
          </a:p>
          <a:p>
            <a:pPr lvl="1"/>
            <a:r>
              <a:rPr lang="en-US" sz="2400" dirty="0" err="1">
                <a:latin typeface="Arial" panose="020B0604020202020204" pitchFamily="34" charset="0"/>
                <a:cs typeface="Arial" panose="020B0604020202020204" pitchFamily="34" charset="0"/>
              </a:rPr>
              <a:t>Gly</a:t>
            </a:r>
            <a:r>
              <a:rPr lang="en-US" sz="2400" dirty="0">
                <a:latin typeface="Arial" panose="020B0604020202020204" pitchFamily="34" charset="0"/>
                <a:cs typeface="Arial" panose="020B0604020202020204" pitchFamily="34" charset="0"/>
              </a:rPr>
              <a:t> is the precursor for purines</a:t>
            </a:r>
          </a:p>
          <a:p>
            <a:pPr lvl="1"/>
            <a:r>
              <a:rPr lang="en-US" sz="2400" dirty="0">
                <a:latin typeface="Arial" panose="020B0604020202020204" pitchFamily="34" charset="0"/>
                <a:cs typeface="Arial" panose="020B0604020202020204" pitchFamily="34" charset="0"/>
              </a:rPr>
              <a:t>Asp is the precursor for pyrimidines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salvage pathways</a:t>
            </a:r>
            <a:r>
              <a:rPr lang="en-US" sz="2400" dirty="0">
                <a:latin typeface="Arial" panose="020B0604020202020204" pitchFamily="34" charset="0"/>
                <a:cs typeface="Arial" panose="020B0604020202020204" pitchFamily="34" charset="0"/>
              </a:rPr>
              <a:t> = recycle the free bases and nucleosides released from nucleic acid breakdown</a:t>
            </a:r>
          </a:p>
          <a:p>
            <a:endParaRPr lang="en-US" dirty="0">
              <a:latin typeface="Arial" panose="020B0604020202020204" pitchFamily="34" charset="0"/>
              <a:cs typeface="Arial" panose="020B0604020202020204" pitchFamily="34" charset="0"/>
            </a:endParaRPr>
          </a:p>
          <a:p>
            <a:endParaRPr lang="en-US" dirty="0"/>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13319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FDAC-467E-43B2-93E8-6C6F91B655C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Origin of Ring Atoms in Purines</a:t>
            </a:r>
            <a:endParaRPr lang="en-AU" dirty="0"/>
          </a:p>
        </p:txBody>
      </p:sp>
      <p:sp>
        <p:nvSpPr>
          <p:cNvPr id="5" name="Google Shape;390;g847cf01710_0_68">
            <a:extLst>
              <a:ext uri="{FF2B5EF4-FFF2-40B4-BE49-F238E27FC236}">
                <a16:creationId xmlns:a16="http://schemas.microsoft.com/office/drawing/2014/main" id="{EA208F90-D0B7-374B-BD92-572CE691706D}"/>
              </a:ext>
            </a:extLst>
          </p:cNvPr>
          <p:cNvSpPr txBox="1">
            <a:spLocks noChangeArrowheads="1"/>
          </p:cNvSpPr>
          <p:nvPr/>
        </p:nvSpPr>
        <p:spPr bwMode="auto">
          <a:xfrm>
            <a:off x="265698" y="1676400"/>
            <a:ext cx="240130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adenine and guanine are synthesized as AMP and GMP.</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benzene ring shares the double bond at its right side with the left side of a five-membered ring that has a double bond at its upper right side. The atoms and some of the bonds in the structure are highlighted and indicated by highlighted names to indicate their origins. The benzene ring has purple C at the top vertex from C O 2, yellow N at the upper left vertex is from aspartate, blue C at the lower left vertex is from formate, and green N at the bottom vertex is from the amide N of glutamine. The upper and lower right side C connected by the shared right side double bond are all highlighted in a brown box that extends across the upper left bond of the five-membered ring to include N at its upper right vertex. This brown portion is from glycine. Blue C at the right vertex of the five membered ring is from formate and green N at the lower right vertex of the five-membered ring is from the amide N of glutamine.">
            <a:extLst>
              <a:ext uri="{FF2B5EF4-FFF2-40B4-BE49-F238E27FC236}">
                <a16:creationId xmlns:a16="http://schemas.microsoft.com/office/drawing/2014/main" id="{A3620A52-E33D-0447-9578-1B5C3FA2B779}"/>
              </a:ext>
            </a:extLst>
          </p:cNvPr>
          <p:cNvPicPr>
            <a:picLocks noChangeAspect="1"/>
          </p:cNvPicPr>
          <p:nvPr/>
        </p:nvPicPr>
        <p:blipFill>
          <a:blip r:embed="rId3"/>
          <a:stretch>
            <a:fillRect/>
          </a:stretch>
        </p:blipFill>
        <p:spPr>
          <a:xfrm>
            <a:off x="2998202" y="1487608"/>
            <a:ext cx="5880100" cy="3882784"/>
          </a:xfrm>
          <a:prstGeom prst="rect">
            <a:avLst/>
          </a:prstGeom>
        </p:spPr>
      </p:pic>
    </p:spTree>
    <p:extLst>
      <p:ext uri="{BB962C8B-B14F-4D97-AF65-F5344CB8AC3E}">
        <p14:creationId xmlns:p14="http://schemas.microsoft.com/office/powerpoint/2010/main" val="451847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2A66-8278-4347-BC48-05E5DF2157E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De Novo Purine Nucleotide Synthesis Begins with PRPP</a:t>
            </a:r>
            <a:endParaRPr lang="en-AU" dirty="0">
              <a:solidFill>
                <a:srgbClr val="4E4CB4"/>
              </a:solidFill>
            </a:endParaRPr>
          </a:p>
        </p:txBody>
      </p:sp>
      <p:sp>
        <p:nvSpPr>
          <p:cNvPr id="6" name="Google Shape;390;g847cf01710_0_68">
            <a:extLst>
              <a:ext uri="{FF2B5EF4-FFF2-40B4-BE49-F238E27FC236}">
                <a16:creationId xmlns:a16="http://schemas.microsoft.com/office/drawing/2014/main" id="{495D1E93-BFB4-E643-ACDA-B32F5DD19062}"/>
              </a:ext>
            </a:extLst>
          </p:cNvPr>
          <p:cNvSpPr txBox="1">
            <a:spLocks noChangeArrowheads="1"/>
          </p:cNvSpPr>
          <p:nvPr/>
        </p:nvSpPr>
        <p:spPr bwMode="auto">
          <a:xfrm>
            <a:off x="265698" y="1676400"/>
            <a:ext cx="4306302" cy="464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first committed step, an amino group donated by glutamine is attached at C-1 of PRPP to form </a:t>
            </a:r>
            <a:r>
              <a:rPr lang="en-US" sz="2400" b="1" dirty="0">
                <a:latin typeface="Arial" panose="020B0604020202020204" pitchFamily="34" charset="0"/>
                <a:cs typeface="Arial" panose="020B0604020202020204" pitchFamily="34" charset="0"/>
              </a:rPr>
              <a:t>5-phosphoribosylamine</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the second step, three atoms are added from glycine</a:t>
            </a:r>
          </a:p>
          <a:p>
            <a:pPr lvl="1"/>
            <a:r>
              <a:rPr lang="en-US" sz="2400" dirty="0">
                <a:latin typeface="Arial" panose="020B0604020202020204" pitchFamily="34" charset="0"/>
                <a:cs typeface="Arial" panose="020B0604020202020204" pitchFamily="34" charset="0"/>
              </a:rPr>
              <a:t>requires ATP </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7" name="Picture 6" descr=" A legend shows that 1 equals glutamine-P R P P amidotransferase, 2 equals G A R synthetase, 3 equals G A R transformylase, 4 equals F G A R amidotransferase, 5 equals F G A M cyclase (A I R synthetase), 6 equals italicized N end italics superscript 5 end superscript-C A I R synthetase, 6 a equals A I R carboxylase, 7 equals italicized N end italics superscript 5 end superscript-C A I R mutase, 8 equals S A I C A R synthetase, 9 equals S A I C A R lyase, 10 equals A I C A R transformylase, and 11 equals I M P synthase. 5-phosphoribosyl 1-pyrophosphate (P R P P) is a five-membered ring with O at the top vertex; the right side vertex bonded to H to the upper right and to O to the lower right further bonded to a series of two circles labeled P; the lower right and left vertices each bonded to H above and O H below; and the left side vertex bonded to H below and to C H 2 above further bonded to O bonded to a circle labeled P. An arrow labeled 1 points down to 5-phospho-beta-D-ribosylamine accompanied by a curved arrow showing the addition of glutamine in a green box and loss of glutamate followed by an additional arrow branching away to show the loss of P P subscript i end subscript. 5-phospho-beta-D-ribosylamine is similar to P R P P except that the right side vertex is bonded to N H 2 with a green highlighted N to the upper right and H to the lower right. An arrow labeled 2 points down to glycinamide ribonucleotide (G A R) accompanied by a curved line showing the addition of glycine in a light red box and a curved arrow showing the addition of an orange oval labeled A T P and loss of A D P plus P subscript i end subscript. G A R has N H 3 at the upper right with a positive charge on N that is bonded to C H 2 to the lower left bonded to C below double bonded to O to the left and bonded to N H to the lower right further bonded to R below. The chain of C bonded to C bonded to N plus is highlighted in light red and N at the bottom bonded to H and to R is highlighted in green. Continued.">
            <a:extLst>
              <a:ext uri="{FF2B5EF4-FFF2-40B4-BE49-F238E27FC236}">
                <a16:creationId xmlns:a16="http://schemas.microsoft.com/office/drawing/2014/main" id="{175CF5A4-24F6-E848-8D3D-D9D2DDF30C17}"/>
              </a:ext>
            </a:extLst>
          </p:cNvPr>
          <p:cNvPicPr>
            <a:picLocks noChangeAspect="1"/>
          </p:cNvPicPr>
          <p:nvPr/>
        </p:nvPicPr>
        <p:blipFill>
          <a:blip r:embed="rId3"/>
          <a:stretch>
            <a:fillRect/>
          </a:stretch>
        </p:blipFill>
        <p:spPr>
          <a:xfrm>
            <a:off x="5118997" y="1676400"/>
            <a:ext cx="3020806" cy="4648343"/>
          </a:xfrm>
          <a:prstGeom prst="rect">
            <a:avLst/>
          </a:prstGeom>
        </p:spPr>
      </p:pic>
    </p:spTree>
    <p:extLst>
      <p:ext uri="{BB962C8B-B14F-4D97-AF65-F5344CB8AC3E}">
        <p14:creationId xmlns:p14="http://schemas.microsoft.com/office/powerpoint/2010/main" val="3502413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90A10-CAF0-4D4A-B709-CDC7BD8C86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Construction of Inosinate, Steps 3-5</a:t>
            </a:r>
            <a:endParaRPr lang="en-AU" dirty="0"/>
          </a:p>
        </p:txBody>
      </p:sp>
      <p:sp>
        <p:nvSpPr>
          <p:cNvPr id="5" name="Google Shape;390;g847cf01710_0_68">
            <a:extLst>
              <a:ext uri="{FF2B5EF4-FFF2-40B4-BE49-F238E27FC236}">
                <a16:creationId xmlns:a16="http://schemas.microsoft.com/office/drawing/2014/main" id="{EA208F90-D0B7-374B-BD92-572CE691706D}"/>
              </a:ext>
            </a:extLst>
          </p:cNvPr>
          <p:cNvSpPr txBox="1">
            <a:spLocks noChangeArrowheads="1"/>
          </p:cNvSpPr>
          <p:nvPr/>
        </p:nvSpPr>
        <p:spPr bwMode="auto">
          <a:xfrm>
            <a:off x="381000" y="1311442"/>
            <a:ext cx="4724400" cy="524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third step, the added glycine amino group is formylated by </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10</a:t>
            </a:r>
            <a:r>
              <a:rPr lang="en-US" sz="2400" dirty="0">
                <a:latin typeface="Arial" panose="020B0604020202020204" pitchFamily="34" charset="0"/>
                <a:cs typeface="Arial" panose="020B0604020202020204" pitchFamily="34" charset="0"/>
              </a:rPr>
              <a:t>-formyltetrahydrofolate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the fourth step, glutamine contributes a nitrogen</a:t>
            </a:r>
          </a:p>
          <a:p>
            <a:pPr lvl="1"/>
            <a:r>
              <a:rPr lang="en-US" sz="2400" dirty="0">
                <a:latin typeface="Arial" panose="020B0604020202020204" pitchFamily="34" charset="0"/>
                <a:cs typeface="Arial" panose="020B0604020202020204" pitchFamily="34" charset="0"/>
              </a:rPr>
              <a:t>requires ATP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the fifth step, dehydration and ring closure yield the five-membered imidazole ring</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n arrow labeled 3 points down from G A R to formylglycinamide ribonucleotide (F G A R) accompanied by a curved arrow showing the addition of italicized N end italics superscript 10 end superscript-blue highlighted formyl end highlight H subscript 4 end subscript folate and loss of H subscript 4 end subscript folate. F G A R resembles G A R except that the top N H 3 with a positive charge on N has been replaced by N in the light red box bonded to H outside of the box and to C in a blue box to the lower right bonded to H outside of the box to the right and double bonded to O below outside of the box. An arrow labeled 4 points down to formylglycinamidine ribonucleotide (F G A M) accompanied by a curved arrow showing the addition of a glutamine in a green box and loss of glutamate followed by an additional curved arrow showing the addition of an orange oval labeled A T P and loss of A D P plus P subscript i end subscript. F G A M is similar to F G A R except that the bottom C of the light red chain is now double bonded to N in a green box further bonded to H instead of being double bonded to O. The overall structure now resembles a ring with no lower right vertex with C in a blue box at the upper right vertex bonded to H to the right and double bonded to O below in the lower right vertex position; with N at the top vertex in a light red box and bonded to H above outside of the box and connected by a bond at the upper left within the box to C at the upper left vertex within the box that is bonded to 2 H outside of the box and connected by a left side bond within the box to C at the lower left vertex within the box, which is double bonded to N in a green box to the left further bonded to H outside of the box and connected by a nonhighlighted lower left bond to N in a green box at the bottom vertex further bonded to H to the right outside of the box and to R below outside of the box. An arrow labeled 5 points down to 5-aminoimidazole ribonucleotide (A I R) accompanied by a curved arrow showing the addition of an orange oval labeled A T P and loss of A D P plus P subscript i end subscript and then a branched arrow showing the loss of H 2 O. A I R is a five-membered ring with C in a blue box at the right side vertex bonded to H outside of the box; N in a green box at the lower right vertex bonded to R tot eh lower right outside of the box; C at the lower left vertex in a light red box bonded to N H 2 to the lower left outside of the box and connected by a left side double bond within the box to C at the upper left vertex within the box that is bonded to H outside of the box and connected by an upper left side vertex within the box to N at the top vertex within the box; and a double bond at the upper right side. Continued.">
            <a:extLst>
              <a:ext uri="{FF2B5EF4-FFF2-40B4-BE49-F238E27FC236}">
                <a16:creationId xmlns:a16="http://schemas.microsoft.com/office/drawing/2014/main" id="{8840B673-23B0-654C-97D6-FEF4D2C48247}"/>
              </a:ext>
            </a:extLst>
          </p:cNvPr>
          <p:cNvPicPr>
            <a:picLocks noChangeAspect="1"/>
          </p:cNvPicPr>
          <p:nvPr/>
        </p:nvPicPr>
        <p:blipFill>
          <a:blip r:embed="rId3"/>
          <a:stretch>
            <a:fillRect/>
          </a:stretch>
        </p:blipFill>
        <p:spPr>
          <a:xfrm>
            <a:off x="5725270" y="1235242"/>
            <a:ext cx="2183860" cy="5562600"/>
          </a:xfrm>
          <a:prstGeom prst="rect">
            <a:avLst/>
          </a:prstGeom>
        </p:spPr>
      </p:pic>
    </p:spTree>
    <p:extLst>
      <p:ext uri="{BB962C8B-B14F-4D97-AF65-F5344CB8AC3E}">
        <p14:creationId xmlns:p14="http://schemas.microsoft.com/office/powerpoint/2010/main" val="2021551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F99FB-715F-4176-8563-B47236C6F8C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Construction of Inosinate, Steps 6 and 7</a:t>
            </a:r>
            <a:endParaRPr lang="en-AU" dirty="0"/>
          </a:p>
        </p:txBody>
      </p:sp>
      <p:sp>
        <p:nvSpPr>
          <p:cNvPr id="5" name="Google Shape;390;g847cf01710_0_68">
            <a:extLst>
              <a:ext uri="{FF2B5EF4-FFF2-40B4-BE49-F238E27FC236}">
                <a16:creationId xmlns:a16="http://schemas.microsoft.com/office/drawing/2014/main" id="{EA208F90-D0B7-374B-BD92-572CE691706D}"/>
              </a:ext>
            </a:extLst>
          </p:cNvPr>
          <p:cNvSpPr txBox="1">
            <a:spLocks noChangeArrowheads="1"/>
          </p:cNvSpPr>
          <p:nvPr/>
        </p:nvSpPr>
        <p:spPr bwMode="auto">
          <a:xfrm>
            <a:off x="232673" y="1299410"/>
            <a:ext cx="4339327" cy="540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sixth step, a carboxyl group is added</a:t>
            </a:r>
          </a:p>
          <a:p>
            <a:pPr lvl="1"/>
            <a:r>
              <a:rPr lang="en-US" sz="2400" dirty="0">
                <a:latin typeface="Arial" panose="020B0604020202020204" pitchFamily="34" charset="0"/>
                <a:cs typeface="Arial" panose="020B0604020202020204" pitchFamily="34" charset="0"/>
              </a:rPr>
              <a:t>uses bicarbonate in aqueous solution</a:t>
            </a:r>
          </a:p>
          <a:p>
            <a:pPr lvl="1"/>
            <a:r>
              <a:rPr lang="en-US" sz="2400" dirty="0">
                <a:latin typeface="Arial" panose="020B0604020202020204" pitchFamily="34" charset="0"/>
                <a:cs typeface="Arial" panose="020B0604020202020204" pitchFamily="34" charset="0"/>
              </a:rPr>
              <a:t>requires ATP </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the seventh step, a rearrangement transfers the carboxylate to position 4 of the ring</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higher eukaryotes combine steps 6 and 7 into one</a:t>
            </a: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7" name="Picture 6" descr="The series of reactions continues with A I R at the top. An arrow labeled 6 points down to italicized N end italics superscript 5 end superscript-carboxyaminoimidazole ribonucleotide (italicized N end italics superscript 5 end superscript-C A I R) accompanied by a curved line showing the addition of H C O 3 minus with C in a blue box and a curved arrow below showing the addition of an orange oval labeled A T P and the loss of A D P plus P subscript i end subscript. Italicized N end italics superscript 5 end superscript-C A I R resembles A I R except that C at the lower left vertex of the ring is bonded to N in a green box bonded to H below outside of the box and to C to the left in a blue box that is double bonded to O to the left outside of the box and bonded to O minus below outside of the box. An arrow labeled 7 points down to carboxyaminoimidazole ribonucleotide (C A I R), which is similar to italicized N end italics superscript 5 end superscript-C A I R except that the lower left vertex is bonded to N in a green box bonded to 2 H outside of the green box and the upper left vertex is bonded to C O O minus in which C is enclosed in a blue box. An arrow labeled 6 a points from A I R before the arrows labeled 6 and 7 and curves down to C A I R accompanied by a curved line showing the addition of C O 2. Cotninued.">
            <a:extLst>
              <a:ext uri="{FF2B5EF4-FFF2-40B4-BE49-F238E27FC236}">
                <a16:creationId xmlns:a16="http://schemas.microsoft.com/office/drawing/2014/main" id="{21B1F11A-1A43-EB42-B72E-EA16F52C7822}"/>
              </a:ext>
            </a:extLst>
          </p:cNvPr>
          <p:cNvPicPr>
            <a:picLocks noChangeAspect="1"/>
          </p:cNvPicPr>
          <p:nvPr/>
        </p:nvPicPr>
        <p:blipFill>
          <a:blip r:embed="rId3"/>
          <a:stretch>
            <a:fillRect/>
          </a:stretch>
        </p:blipFill>
        <p:spPr>
          <a:xfrm>
            <a:off x="4953000" y="1817270"/>
            <a:ext cx="3430542" cy="3223460"/>
          </a:xfrm>
          <a:prstGeom prst="rect">
            <a:avLst/>
          </a:prstGeom>
        </p:spPr>
      </p:pic>
    </p:spTree>
    <p:extLst>
      <p:ext uri="{BB962C8B-B14F-4D97-AF65-F5344CB8AC3E}">
        <p14:creationId xmlns:p14="http://schemas.microsoft.com/office/powerpoint/2010/main" val="4003286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50D2-8EA6-4B75-B5D0-7E5EF409844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Construction of Inosinate, Steps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8-10</a:t>
            </a:r>
            <a:endParaRPr lang="en-AU" dirty="0"/>
          </a:p>
        </p:txBody>
      </p:sp>
      <p:sp>
        <p:nvSpPr>
          <p:cNvPr id="5" name="Google Shape;390;g847cf01710_0_68">
            <a:extLst>
              <a:ext uri="{FF2B5EF4-FFF2-40B4-BE49-F238E27FC236}">
                <a16:creationId xmlns:a16="http://schemas.microsoft.com/office/drawing/2014/main" id="{EA208F90-D0B7-374B-BD92-572CE691706D}"/>
              </a:ext>
            </a:extLst>
          </p:cNvPr>
          <p:cNvSpPr txBox="1">
            <a:spLocks noChangeArrowheads="1"/>
          </p:cNvSpPr>
          <p:nvPr/>
        </p:nvSpPr>
        <p:spPr bwMode="auto">
          <a:xfrm>
            <a:off x="232673" y="1588168"/>
            <a:ext cx="4551947" cy="488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eighth step, an amide bond forms</a:t>
            </a:r>
          </a:p>
          <a:p>
            <a:pPr lvl="1"/>
            <a:r>
              <a:rPr lang="en-US" sz="2400" dirty="0">
                <a:latin typeface="Arial" panose="020B0604020202020204" pitchFamily="34" charset="0"/>
                <a:cs typeface="Arial" panose="020B0604020202020204" pitchFamily="34" charset="0"/>
              </a:rPr>
              <a:t>requires ATP </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the ninth step, the carbon skeleton of aspartate is eliminated as fumarate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the tenth step, </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10</a:t>
            </a:r>
            <a:r>
              <a:rPr lang="en-US" sz="2400" dirty="0">
                <a:latin typeface="Arial" panose="020B0604020202020204" pitchFamily="34" charset="0"/>
                <a:cs typeface="Arial" panose="020B0604020202020204" pitchFamily="34" charset="0"/>
              </a:rPr>
              <a:t>-formyltetrahydrofolate contributes the final carbon</a:t>
            </a: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n arrow labeled 8 points down from C A I R to italicized N end italics succinyl-5-aminoimidazole-4-carboxamine ribonucleotide (S A I C A R) accompanied by a curved line showing the addition of aspartate in a yellow box and a curved arrow below showing the addition of an orange oval labeled A T P and the loss of A D P plus P subscript i end subscript. S A I C A R resembles C A I R except that the upper left vertex is bonded to C in a blue box double bonded to O above outside of the box and bonded to N in a yellow box to the left that is further bonded to H outside of the box and to C to the left within the yellow box that is bonded to H outside of the box, to C O O minus below with C in the box and both O atoms outside of the box, and to C above within the box bonded to 2 H outside of the box and to C O O minus above with C in the box and both O atoms outside of the box. An arrow labeled 9 points to 5-aminoimidazole-4-carboxamine ribonucleotide (A I C A R) accompanied by an arrow branching off to show the loss of fumarate in a yellow box. A I C A R is similar to S A I C A R except that the upper left vertex of the ring is bonded to C in a blue box double bonded to O above outside of the box and bonded to N in a yellow box to the left that is further bonded to 2 H outside of the box. An arrow labeled 10 points to italicized N end italics-formylaminoimidazole-4-carboxaminde ribonucleotide (F A I C A R) accompanied by a curved arrow showing the addition of italicized N end italics superscript 10 end superscript-formyl H subscript 4 end subscript folate with formyl in a blue box and loss of H subscript 4 end subscript. F A I C A R is similar to A I C A R except that the lower left vertex of the ring is bonded to N in a green box bonded to H outside of the box and bonded to C in a blue box to the left bonded to H outside of the box and double bonded to O outside of the box to the left. Continued.">
            <a:extLst>
              <a:ext uri="{FF2B5EF4-FFF2-40B4-BE49-F238E27FC236}">
                <a16:creationId xmlns:a16="http://schemas.microsoft.com/office/drawing/2014/main" id="{8230CF22-CA40-1740-929B-3AC64FE95935}"/>
              </a:ext>
            </a:extLst>
          </p:cNvPr>
          <p:cNvPicPr>
            <a:picLocks noChangeAspect="1"/>
          </p:cNvPicPr>
          <p:nvPr/>
        </p:nvPicPr>
        <p:blipFill>
          <a:blip r:embed="rId3"/>
          <a:stretch>
            <a:fillRect/>
          </a:stretch>
        </p:blipFill>
        <p:spPr>
          <a:xfrm>
            <a:off x="5029200" y="1451658"/>
            <a:ext cx="3433590" cy="5257800"/>
          </a:xfrm>
          <a:prstGeom prst="rect">
            <a:avLst/>
          </a:prstGeom>
        </p:spPr>
      </p:pic>
    </p:spTree>
    <p:extLst>
      <p:ext uri="{BB962C8B-B14F-4D97-AF65-F5344CB8AC3E}">
        <p14:creationId xmlns:p14="http://schemas.microsoft.com/office/powerpoint/2010/main" val="3020466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3E13-D282-41F8-9864-E57739D9611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Construction of Inosinate, Step 11</a:t>
            </a:r>
            <a:endParaRPr lang="en-AU" dirty="0"/>
          </a:p>
        </p:txBody>
      </p:sp>
      <p:sp>
        <p:nvSpPr>
          <p:cNvPr id="5" name="Google Shape;390;g847cf01710_0_68">
            <a:extLst>
              <a:ext uri="{FF2B5EF4-FFF2-40B4-BE49-F238E27FC236}">
                <a16:creationId xmlns:a16="http://schemas.microsoft.com/office/drawing/2014/main" id="{EA208F90-D0B7-374B-BD92-572CE691706D}"/>
              </a:ext>
            </a:extLst>
          </p:cNvPr>
          <p:cNvSpPr txBox="1">
            <a:spLocks noChangeArrowheads="1"/>
          </p:cNvSpPr>
          <p:nvPr/>
        </p:nvSpPr>
        <p:spPr bwMode="auto">
          <a:xfrm>
            <a:off x="228600" y="1723524"/>
            <a:ext cx="3653527" cy="475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eleventh step, a second ring closure occurs to form </a:t>
            </a:r>
            <a:r>
              <a:rPr lang="en-US" sz="2400" b="1" dirty="0">
                <a:latin typeface="Arial" panose="020B0604020202020204" pitchFamily="34" charset="0"/>
                <a:cs typeface="Arial" panose="020B0604020202020204" pitchFamily="34" charset="0"/>
              </a:rPr>
              <a:t>inosinate (IMP)</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IMP is the first intermediate with a complete purine ring</a:t>
            </a:r>
          </a:p>
          <a:p>
            <a:endParaRPr lang="en-US" sz="24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n arrow labeled 11 points down from F A I C A R to inosinate (I M P) accompanied by a curved arrow showing the loss of H 2 O. A five-membered ring has O at the top vertex; a right side vertex bonded to H below and to N in a green box above at the lower right vertex of a five-membered ring above joined with a six-membered ring to its left; lower right and left vertices each bonded to H above and O H below; and a left side vertex bonded to H below and to C H 2 above further bonded to O bonded to P to the left double bonded to O below and bonded to O minus to the left and above. The rings above have highlighted atoms and bonds. The left-hand six-membered ring has a double bond at its lower left side and a double bond at its right side shared with the five-membered ring to its right. N at the bottom vertex is in a green box, C at the lower left vertex is in a blue box and bonded to H outside of the box, N at the upper left vertex is in a yellow box and bonded to H outside of the box, and C at the top vertex is in a purple box and double bonded to O above. The C atoms at the lower and upper right vertices and the double bond between them are within a light red box that extends across the upper left bond of the five-membered ring to the right to end at N at the upper right vertex of the five-membered ring. The five-membered ring has a double bond at its upper right side, C in a blue box at its right vertex bonded to H outside of the box, and N in a green box at its lower right vertex further bonded to the right-hand vertex of the ring below that is outside of the box.">
            <a:extLst>
              <a:ext uri="{FF2B5EF4-FFF2-40B4-BE49-F238E27FC236}">
                <a16:creationId xmlns:a16="http://schemas.microsoft.com/office/drawing/2014/main" id="{8230CF22-CA40-1740-929B-3AC64FE95935}"/>
              </a:ext>
            </a:extLst>
          </p:cNvPr>
          <p:cNvPicPr>
            <a:picLocks noChangeAspect="1"/>
          </p:cNvPicPr>
          <p:nvPr/>
        </p:nvPicPr>
        <p:blipFill>
          <a:blip r:embed="rId3"/>
          <a:stretch>
            <a:fillRect/>
          </a:stretch>
        </p:blipFill>
        <p:spPr>
          <a:xfrm>
            <a:off x="4343400" y="1723524"/>
            <a:ext cx="3966759" cy="3467100"/>
          </a:xfrm>
          <a:prstGeom prst="rect">
            <a:avLst/>
          </a:prstGeom>
        </p:spPr>
      </p:pic>
    </p:spTree>
    <p:extLst>
      <p:ext uri="{BB962C8B-B14F-4D97-AF65-F5344CB8AC3E}">
        <p14:creationId xmlns:p14="http://schemas.microsoft.com/office/powerpoint/2010/main" val="4048341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5C11E-4D70-47C9-AD55-89953B68F5D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Addition of the Amino Groups of AMP and GMP</a:t>
            </a:r>
            <a:endParaRPr lang="en-AU" dirty="0"/>
          </a:p>
        </p:txBody>
      </p:sp>
      <p:sp>
        <p:nvSpPr>
          <p:cNvPr id="5" name="Google Shape;390;g847cf01710_0_68">
            <a:extLst>
              <a:ext uri="{FF2B5EF4-FFF2-40B4-BE49-F238E27FC236}">
                <a16:creationId xmlns:a16="http://schemas.microsoft.com/office/drawing/2014/main" id="{EA208F90-D0B7-374B-BD92-572CE691706D}"/>
              </a:ext>
            </a:extLst>
          </p:cNvPr>
          <p:cNvSpPr txBox="1">
            <a:spLocks noChangeArrowheads="1"/>
          </p:cNvSpPr>
          <p:nvPr/>
        </p:nvSpPr>
        <p:spPr bwMode="auto">
          <a:xfrm>
            <a:off x="228600" y="1723524"/>
            <a:ext cx="8686800" cy="475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conversion of inosinate to adenylate requires an amino group from aspartate</a:t>
            </a:r>
          </a:p>
          <a:p>
            <a:pPr lvl="1"/>
            <a:r>
              <a:rPr lang="en-US" sz="2400" dirty="0">
                <a:latin typeface="Arial" panose="020B0604020202020204" pitchFamily="34" charset="0"/>
                <a:cs typeface="Arial" panose="020B0604020202020204" pitchFamily="34" charset="0"/>
              </a:rPr>
              <a:t>requires GTP</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conversion of inosinate to guanylate requires an amino group from glutamine</a:t>
            </a:r>
          </a:p>
          <a:p>
            <a:pPr lvl="1"/>
            <a:r>
              <a:rPr lang="en-US" sz="2400" dirty="0">
                <a:latin typeface="Arial" panose="020B0604020202020204" pitchFamily="34" charset="0"/>
                <a:cs typeface="Arial" panose="020B0604020202020204" pitchFamily="34" charset="0"/>
              </a:rPr>
              <a:t>requires ATP</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780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xmlns=""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11859"/>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408EE4A-32C1-497F-8EB6-14B50EB56D1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Amino acids and nucleotides are the precursors to proteins and nucleic acids, respectively. </a:t>
            </a:r>
            <a:r>
              <a:rPr lang="en-US" sz="2400" dirty="0">
                <a:latin typeface="Arial" panose="020B0604020202020204" pitchFamily="34" charset="0"/>
                <a:cs typeface="Arial" panose="020B0604020202020204" pitchFamily="34" charset="0"/>
              </a:rPr>
              <a:t>They also give rise to numerous neurotransmitters, metabolic cofactors, and other molecules of biological importance.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713DD-5DEF-483A-8AA1-D1F0729A7CB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Biosynthesis of AMP and GMP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from IMP</a:t>
            </a:r>
            <a:endParaRPr lang="en-AU" dirty="0"/>
          </a:p>
        </p:txBody>
      </p:sp>
      <p:pic>
        <p:nvPicPr>
          <p:cNvPr id="4" name="Picture 3" descr="Inosinate (I M P) is shown at the left as a six-membered ring that shares its right side with a five-membered ring. The six-membered ring has double bonds at its lower left side and at the right side that it shares with the left side of the five-membered ring, N substituted for C at the bottom vertex, N substituted for C at the upper left vertex and bonded to H, and a top vertex double bonded to O. The five-membered ring has a double bond at its upper right side, N substituted for C at its upper right vertex, and N substituted for C at its lower right vertex that is further bonded to a box labeled ribose below that is further bonded to a circle labeled P. Two arrows point away from I M P. An arrow labeled adenylosuccinate synthetase points up to adenylosuccinate to the right accompanied by a curved arrow showing the addition of aspartate in a yellow box and a curved arrow showing the addition of an orange oval labeled G TP and loss of G D P plus P subscript i end subscript. Adenylosuccinate is similar to I M P exept that the six-membered ring has double bonds at the lower and upper left sides, N substituted for C at the upper left vertex is no longer bonded to H, and the top vertex is bonded to a yellow substituent of N H bonded to C H above bonded to C O O minus to the right and to C H 2 to the left further bonded to C O O minus. N arrow labeled adenylosuccinate lyase points right accompanied by an arrow that branches off to show the loss of fumarate in a yellow box. This yields adenylate (A M P), which is similar to adenylosuccinate except that the top vertex of the six-membered ring is bonded to N H 2 in a yellow box. The second arrow pointing away from I M P is labeled I M P dehydrogenase and points to xanthylate (X M P). This arrow is accompanied by a curved line showing the addition of H 2 O in a light red box and a curved arrow showing the addition of N A D plus and loss of N A D H plus H plus. This yields X M P, which his similar except that there is no double bond at the lower left side of the six-membered ring and the lower left vertex of the six-membered ring is double bonded to O in a light red box. An arrow labeled X M P-glutamine amidotransferase points right from X M P to guanylate (G M P) accompanied by a curved line showing the addition of H 2 O, a curved arrow showing the addition of G l n in a green box and loss of G l u, and a curved arrow showing the addition of an orange oval labeled A T P and loss of A M P plus P P subscript i end subscript. G M P is similar to X M P except that the lower left vertex of the six-membered ring is bonded to N H 2 in a green box.">
            <a:extLst>
              <a:ext uri="{FF2B5EF4-FFF2-40B4-BE49-F238E27FC236}">
                <a16:creationId xmlns:a16="http://schemas.microsoft.com/office/drawing/2014/main" id="{17816406-EDA3-8C41-88C6-96C1C6472998}"/>
              </a:ext>
            </a:extLst>
          </p:cNvPr>
          <p:cNvPicPr>
            <a:picLocks noChangeAspect="1"/>
          </p:cNvPicPr>
          <p:nvPr/>
        </p:nvPicPr>
        <p:blipFill>
          <a:blip r:embed="rId3"/>
          <a:stretch>
            <a:fillRect/>
          </a:stretch>
        </p:blipFill>
        <p:spPr>
          <a:xfrm>
            <a:off x="101600" y="1981200"/>
            <a:ext cx="8940800" cy="3746500"/>
          </a:xfrm>
          <a:prstGeom prst="rect">
            <a:avLst/>
          </a:prstGeom>
        </p:spPr>
      </p:pic>
    </p:spTree>
    <p:extLst>
      <p:ext uri="{BB962C8B-B14F-4D97-AF65-F5344CB8AC3E}">
        <p14:creationId xmlns:p14="http://schemas.microsoft.com/office/powerpoint/2010/main" val="846423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B1D2-404A-4134-B072-F020F8C919AD}"/>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Purine Nucleotide Biosynthesis is Regulated by Feedback Inhibition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495D1E93-BFB4-E643-ACDA-B32F5DD19062}"/>
              </a:ext>
            </a:extLst>
          </p:cNvPr>
          <p:cNvSpPr txBox="1">
            <a:spLocks noChangeArrowheads="1"/>
          </p:cNvSpPr>
          <p:nvPr/>
        </p:nvSpPr>
        <p:spPr bwMode="auto">
          <a:xfrm>
            <a:off x="381000" y="1752600"/>
            <a:ext cx="385317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four major feedback mechanisms cooperate in regulating:</a:t>
            </a:r>
          </a:p>
          <a:p>
            <a:pPr lvl="1"/>
            <a:r>
              <a:rPr lang="en-US" sz="2400" dirty="0">
                <a:latin typeface="Arial" panose="020B0604020202020204" pitchFamily="34" charset="0"/>
                <a:cs typeface="Arial" panose="020B0604020202020204" pitchFamily="34" charset="0"/>
              </a:rPr>
              <a:t>the overall rate of de novo purine nucleotide synthesis </a:t>
            </a:r>
          </a:p>
          <a:p>
            <a:pPr lvl="1"/>
            <a:r>
              <a:rPr lang="en-US" sz="2400" dirty="0">
                <a:latin typeface="Arial" panose="020B0604020202020204" pitchFamily="34" charset="0"/>
                <a:cs typeface="Arial" panose="020B0604020202020204" pitchFamily="34" charset="0"/>
              </a:rPr>
              <a:t>the relative rates of formation of AMP and GMP </a:t>
            </a:r>
          </a:p>
          <a:p>
            <a:endParaRPr lang="en-US" sz="2400" dirty="0"/>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yellow box labeled ribose 5-phosphate is at the top center. An arrow labeled ribose phosphate pyrophosphokinase (P R P P synthetase) points down to a yellow box labeled P R P P. An arrow labeled glutamine-P R P P amidotransferase points from P R P P to a yellow box labeled 5-phosphoribosylamine. An arrow labeled 9 steps points down from 5-phosphoribosylamine to I M P. A dashed arrow from I M P points to a red “X” in a red circle at the bottom of the arrow labeled glutamine-P R P P amidotransferase just above 5-phosphoribosylamine. Two arrows point down from I M P. The left-hand arrow is labeled adenylosuccinate synthetase and points down to a yellow box labeled adenylosuccinate. An arrow labeled adenylosuccinate lyase points down from adenylosuccinate to A M P. A dashed arrow points from A M P to a red “X” in a red circle next to the arrow labeled adenylosuccinate synthetase that points from I M P to adenylosuccinate. A second dashed arrow points from A M P and splits so that half points to a red “X” in a red circle just beneath P R P P at the top of the arrow labeled glutamine-P R P P amidotransferase and half meets a curved arrow showing the addition of A T P and loss of A D P to yield A D P, from which an arrow points to a red “X” next to the arrow labeled ribose phosphate pyrophosphokinase (P R P P synthease) between ribose 5-phosphate and P R P P. The second arrow from I M P is labeled I M P dehydrogenase and yields X M P, from which an arrow labeled X M P-glutamine amidotransferase points down to G M P. A dashed arrow pointing from G M P splits, with half pointing to a red “X” in a red circle next to the arrow labeled I M P dehydrogenase that points from I M P to X M P and the other half pointing to a red “X” in a red circle halfway down the arrow labeled glutamine-P R P P amidotransferase, between similar symbols indicated by arrows from A M P and I M P, that converts P R P P to 5-phosphoribosylamine.">
            <a:extLst>
              <a:ext uri="{FF2B5EF4-FFF2-40B4-BE49-F238E27FC236}">
                <a16:creationId xmlns:a16="http://schemas.microsoft.com/office/drawing/2014/main" id="{51F6C7DA-DD76-CF40-B651-A06316A59E7F}"/>
              </a:ext>
            </a:extLst>
          </p:cNvPr>
          <p:cNvPicPr>
            <a:picLocks noChangeAspect="1"/>
          </p:cNvPicPr>
          <p:nvPr/>
        </p:nvPicPr>
        <p:blipFill>
          <a:blip r:embed="rId3"/>
          <a:stretch>
            <a:fillRect/>
          </a:stretch>
        </p:blipFill>
        <p:spPr>
          <a:xfrm>
            <a:off x="4800600" y="1536032"/>
            <a:ext cx="3853173" cy="5181600"/>
          </a:xfrm>
          <a:prstGeom prst="rect">
            <a:avLst/>
          </a:prstGeom>
        </p:spPr>
      </p:pic>
    </p:spTree>
    <p:extLst>
      <p:ext uri="{BB962C8B-B14F-4D97-AF65-F5344CB8AC3E}">
        <p14:creationId xmlns:p14="http://schemas.microsoft.com/office/powerpoint/2010/main" val="244170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6F0E-5D8A-4572-A871-8FF928261CE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Purine Biosynthesis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5" name="Google Shape;390;g847cf01710_0_68">
            <a:extLst>
              <a:ext uri="{FF2B5EF4-FFF2-40B4-BE49-F238E27FC236}">
                <a16:creationId xmlns:a16="http://schemas.microsoft.com/office/drawing/2014/main" id="{EA208F90-D0B7-374B-BD92-572CE691706D}"/>
              </a:ext>
            </a:extLst>
          </p:cNvPr>
          <p:cNvSpPr txBox="1">
            <a:spLocks noChangeArrowheads="1"/>
          </p:cNvSpPr>
          <p:nvPr/>
        </p:nvSpPr>
        <p:spPr bwMode="auto">
          <a:xfrm>
            <a:off x="228600" y="1295400"/>
            <a:ext cx="868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ＭＳ Ｐゴシック" charset="-128"/>
                <a:cs typeface="Arial" panose="020B0604020202020204" pitchFamily="34" charset="0"/>
              </a:rPr>
              <a:t>glutamine-PRPP </a:t>
            </a:r>
            <a:r>
              <a:rPr lang="en-US" sz="2400" dirty="0" err="1">
                <a:latin typeface="Arial" panose="020B0604020202020204" pitchFamily="34" charset="0"/>
                <a:ea typeface="ＭＳ Ｐゴシック" charset="-128"/>
                <a:cs typeface="Arial" panose="020B0604020202020204" pitchFamily="34" charset="0"/>
              </a:rPr>
              <a:t>amidotransferase</a:t>
            </a:r>
            <a:r>
              <a:rPr lang="en-US" sz="2400" dirty="0">
                <a:latin typeface="Arial" panose="020B0604020202020204" pitchFamily="34" charset="0"/>
                <a:ea typeface="ＭＳ Ｐゴシック" charset="-128"/>
                <a:cs typeface="Arial" panose="020B0604020202020204" pitchFamily="34" charset="0"/>
              </a:rPr>
              <a:t> is inhibited by end-products IMP, AMP, and GMP</a:t>
            </a:r>
          </a:p>
          <a:p>
            <a:endParaRPr lang="en-US" sz="2400" dirty="0">
              <a:latin typeface="Arial" panose="020B0604020202020204" pitchFamily="34" charset="0"/>
              <a:ea typeface="ＭＳ Ｐゴシック" charset="-128"/>
              <a:cs typeface="Arial" panose="020B0604020202020204" pitchFamily="34" charset="0"/>
            </a:endParaRPr>
          </a:p>
          <a:p>
            <a:r>
              <a:rPr lang="en-US" sz="2400" dirty="0">
                <a:latin typeface="Arial" panose="020B0604020202020204" pitchFamily="34" charset="0"/>
                <a:ea typeface="ＭＳ Ｐゴシック" charset="-128"/>
                <a:cs typeface="Arial" panose="020B0604020202020204" pitchFamily="34" charset="0"/>
              </a:rPr>
              <a:t>excess GMP inhibits IMP dehydrogenase and excess adenylate inhibits </a:t>
            </a:r>
            <a:r>
              <a:rPr lang="en-US" sz="2400" dirty="0" err="1">
                <a:latin typeface="Arial" panose="020B0604020202020204" pitchFamily="34" charset="0"/>
                <a:cs typeface="Arial" panose="020B0604020202020204" pitchFamily="34" charset="0"/>
              </a:rPr>
              <a:t>adenylosuccinate</a:t>
            </a:r>
            <a:r>
              <a:rPr lang="en-US" sz="2400" dirty="0">
                <a:latin typeface="Arial" panose="020B0604020202020204" pitchFamily="34" charset="0"/>
                <a:cs typeface="Arial" panose="020B0604020202020204" pitchFamily="34" charset="0"/>
              </a:rPr>
              <a:t> synthetase</a:t>
            </a:r>
          </a:p>
          <a:p>
            <a:pPr lvl="1"/>
            <a:r>
              <a:rPr lang="en-US" sz="2400" dirty="0">
                <a:latin typeface="Arial" panose="020B0604020202020204" pitchFamily="34" charset="0"/>
                <a:ea typeface="ＭＳ Ｐゴシック" charset="-128"/>
                <a:cs typeface="Arial" panose="020B0604020202020204" pitchFamily="34" charset="0"/>
              </a:rPr>
              <a:t>when both products are present, IMP builds up and inhibits an earlier step (</a:t>
            </a:r>
            <a:r>
              <a:rPr lang="en-US" sz="2400" b="1" dirty="0">
                <a:latin typeface="Arial" panose="020B0604020202020204" pitchFamily="34" charset="0"/>
                <a:cs typeface="Arial" panose="020B0604020202020204" pitchFamily="34" charset="0"/>
              </a:rPr>
              <a:t>sequential feedback inhibition)</a:t>
            </a:r>
            <a:endParaRPr lang="en-US" sz="2400" dirty="0">
              <a:latin typeface="Arial" panose="020B0604020202020204" pitchFamily="34" charset="0"/>
              <a:ea typeface="ＭＳ Ｐゴシック" charset="-128"/>
              <a:cs typeface="Arial" panose="020B0604020202020204" pitchFamily="34" charset="0"/>
            </a:endParaRPr>
          </a:p>
          <a:p>
            <a:endParaRPr lang="en-US" altLang="en-US" sz="2400" dirty="0">
              <a:latin typeface="Arial" panose="020B0604020202020204" pitchFamily="34" charset="0"/>
              <a:ea typeface="ＭＳ Ｐゴシック" charset="-128"/>
              <a:cs typeface="Arial" panose="020B0604020202020204" pitchFamily="34" charset="0"/>
            </a:endParaRPr>
          </a:p>
          <a:p>
            <a:r>
              <a:rPr lang="en-US" altLang="en-US" sz="2400" dirty="0">
                <a:latin typeface="Arial" panose="020B0604020202020204" pitchFamily="34" charset="0"/>
                <a:ea typeface="ＭＳ Ｐゴシック" panose="020B0600070205080204" pitchFamily="34" charset="-128"/>
                <a:cs typeface="Arial" panose="020B0604020202020204" pitchFamily="34" charset="0"/>
              </a:rPr>
              <a:t>GMP and AMP concentrations inhibit phosphorylation steps</a:t>
            </a:r>
          </a:p>
          <a:p>
            <a:endParaRPr lang="en-US" altLang="en-US" sz="24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2400" dirty="0">
                <a:latin typeface="Arial" panose="020B0604020202020204" pitchFamily="34" charset="0"/>
                <a:ea typeface="ＭＳ Ｐゴシック" panose="020B0600070205080204" pitchFamily="34" charset="-128"/>
                <a:cs typeface="Arial" panose="020B0604020202020204" pitchFamily="34" charset="0"/>
              </a:rPr>
              <a:t>PRPP synthesis is inhibited by ADP and GDP</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9242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0D38-6C4B-4A84-A901-F883B3B03D61}"/>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Pyrimidine Nucleotides are Made from Aspartate, PRPP, and Carbamoyl Phosphate</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19B6229B-248B-C041-B620-8CAFE7F880E4}"/>
              </a:ext>
            </a:extLst>
          </p:cNvPr>
          <p:cNvSpPr txBox="1">
            <a:spLocks noChangeArrowheads="1"/>
          </p:cNvSpPr>
          <p:nvPr/>
        </p:nvSpPr>
        <p:spPr bwMode="auto">
          <a:xfrm>
            <a:off x="342900" y="2133600"/>
            <a:ext cx="8458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pyrimidine synthesis proceeds by first making the pyrimidine ring (in the form of orotate)</a:t>
            </a:r>
          </a:p>
          <a:p>
            <a:endParaRPr lang="en-US" altLang="en-US" sz="2400" i="1"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ribose 5-phosphate is attached after pyrimidine ring formation</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aspartate and carbamoyl phosphate provide the atoms for the ring structure</a:t>
            </a: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6834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0F3B-D366-411E-9C1A-343913C8123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Carbamoyl Phosphate Synthase</a:t>
            </a:r>
            <a:endParaRPr lang="en-AU" dirty="0"/>
          </a:p>
        </p:txBody>
      </p:sp>
      <p:sp>
        <p:nvSpPr>
          <p:cNvPr id="5" name="Google Shape;390;g847cf01710_0_68">
            <a:extLst>
              <a:ext uri="{FF2B5EF4-FFF2-40B4-BE49-F238E27FC236}">
                <a16:creationId xmlns:a16="http://schemas.microsoft.com/office/drawing/2014/main" id="{EA208F90-D0B7-374B-BD92-572CE691706D}"/>
              </a:ext>
            </a:extLst>
          </p:cNvPr>
          <p:cNvSpPr txBox="1">
            <a:spLocks noChangeArrowheads="1"/>
          </p:cNvSpPr>
          <p:nvPr/>
        </p:nvSpPr>
        <p:spPr bwMode="auto">
          <a:xfrm>
            <a:off x="310816" y="1295400"/>
            <a:ext cx="44577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carbamoyl phosphate synthetase II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cytosolic enzyme that makes the carbamoyl phosphate required in pyrimidine biosynthesis </a:t>
            </a:r>
          </a:p>
          <a:p>
            <a:pPr lvl="1"/>
            <a:r>
              <a:rPr lang="en-US" sz="2400" dirty="0">
                <a:latin typeface="Arial" panose="020B0604020202020204" pitchFamily="34" charset="0"/>
                <a:cs typeface="Arial" panose="020B0604020202020204" pitchFamily="34" charset="0"/>
              </a:rPr>
              <a:t>different from carbamoyl phosphate synthetase I in the mitochondria</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bacteria have a single enzyme that supplies carbamoyl phosphate</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vertical structure has a smaller brown top above a larger, more rounded blue bottom piece. A white tunnel begins with a rounded area at the lower right where there is a space-filling model of A T P and runs up to another space-filling model of A T P, at which point it bends toward the upper left before bending to run vertically into the bottom of the brown piece to end at a space-filling model of glutamine. The location of glutamine is labeled glutamine-binding site and the locations of both A T P molecules are labeled A T P-binding sites.">
            <a:extLst>
              <a:ext uri="{FF2B5EF4-FFF2-40B4-BE49-F238E27FC236}">
                <a16:creationId xmlns:a16="http://schemas.microsoft.com/office/drawing/2014/main" id="{27095FB7-4A49-F646-A0CA-F642C20C3381}"/>
              </a:ext>
            </a:extLst>
          </p:cNvPr>
          <p:cNvPicPr>
            <a:picLocks noChangeAspect="1"/>
          </p:cNvPicPr>
          <p:nvPr/>
        </p:nvPicPr>
        <p:blipFill>
          <a:blip r:embed="rId3"/>
          <a:stretch>
            <a:fillRect/>
          </a:stretch>
        </p:blipFill>
        <p:spPr>
          <a:xfrm>
            <a:off x="5108269" y="1676400"/>
            <a:ext cx="3533198" cy="4513913"/>
          </a:xfrm>
          <a:prstGeom prst="rect">
            <a:avLst/>
          </a:prstGeom>
        </p:spPr>
      </p:pic>
    </p:spTree>
    <p:extLst>
      <p:ext uri="{BB962C8B-B14F-4D97-AF65-F5344CB8AC3E}">
        <p14:creationId xmlns:p14="http://schemas.microsoft.com/office/powerpoint/2010/main" val="2464575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B6403-0230-4F04-AC1F-66B2621A03D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Construction of Pyrimidine Nucleotides</a:t>
            </a:r>
            <a:r>
              <a:rPr lang="en-US" sz="2000" b="0" dirty="0">
                <a:solidFill>
                  <a:schemeClr val="tx1"/>
                </a:solidFill>
                <a:latin typeface="Arial" panose="020B0604020202020204" pitchFamily="34" charset="0"/>
                <a:cs typeface="Arial" panose="020B0604020202020204" pitchFamily="34" charset="0"/>
              </a:rPr>
              <a:t> (1 of 2)</a:t>
            </a:r>
            <a:endParaRPr lang="en-AU" sz="2000" b="0" dirty="0"/>
          </a:p>
        </p:txBody>
      </p:sp>
      <p:sp>
        <p:nvSpPr>
          <p:cNvPr id="5" name="Google Shape;390;g847cf01710_0_68">
            <a:extLst>
              <a:ext uri="{FF2B5EF4-FFF2-40B4-BE49-F238E27FC236}">
                <a16:creationId xmlns:a16="http://schemas.microsoft.com/office/drawing/2014/main" id="{EA208F90-D0B7-374B-BD92-572CE691706D}"/>
              </a:ext>
            </a:extLst>
          </p:cNvPr>
          <p:cNvSpPr txBox="1">
            <a:spLocks noChangeArrowheads="1"/>
          </p:cNvSpPr>
          <p:nvPr/>
        </p:nvSpPr>
        <p:spPr bwMode="auto">
          <a:xfrm>
            <a:off x="172453" y="1355557"/>
            <a:ext cx="5181600" cy="5165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aspartate </a:t>
            </a:r>
            <a:r>
              <a:rPr lang="en-US" sz="2400" b="1" dirty="0" err="1">
                <a:latin typeface="Arial" panose="020B0604020202020204" pitchFamily="34" charset="0"/>
                <a:cs typeface="Arial" panose="020B0604020202020204" pitchFamily="34" charset="0"/>
              </a:rPr>
              <a:t>transcarbamoylase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catalyzes the first committed step </a:t>
            </a:r>
          </a:p>
          <a:p>
            <a:pPr lvl="1"/>
            <a:r>
              <a:rPr lang="en-US" sz="2400" dirty="0">
                <a:latin typeface="Arial" panose="020B0604020202020204" pitchFamily="34" charset="0"/>
                <a:cs typeface="Arial" panose="020B0604020202020204" pitchFamily="34" charset="0"/>
              </a:rPr>
              <a:t>highly regulated in bacteria</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dihydroorotase </a:t>
            </a:r>
            <a:r>
              <a:rPr lang="en-US" sz="2400" dirty="0">
                <a:latin typeface="Arial" panose="020B0604020202020204" pitchFamily="34" charset="0"/>
                <a:cs typeface="Arial" panose="020B0604020202020204" pitchFamily="34" charset="0"/>
              </a:rPr>
              <a:t>= catalyzes the removal of water from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carbamoylaspartate</a:t>
            </a:r>
            <a:r>
              <a:rPr lang="en-US" sz="2400" dirty="0">
                <a:latin typeface="Arial" panose="020B0604020202020204" pitchFamily="34" charset="0"/>
                <a:cs typeface="Arial" panose="020B0604020202020204" pitchFamily="34" charset="0"/>
              </a:rPr>
              <a:t> to close the pyrimidine ring</a:t>
            </a:r>
          </a:p>
          <a:p>
            <a:pPr marL="50800" indent="0">
              <a:buNone/>
            </a:pPr>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eukaryotes, the first three enzymes are part of a single trifunctional protein (CAD)</a:t>
            </a:r>
          </a:p>
          <a:p>
            <a:pPr lvl="1"/>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spartate at the top has an arrow labeled aspartate transcarbamoylase that points down to italicized N end italics-carbamoylaspartate accompanied by a curved arrow showing the addition of carbamoyl phosphate and loss of P subscript i end subscript. Italicized N end italics-carbamoylaspartate resembles a partial six-membered ring with no upper left side with C at the top vertex bonded to O minus to the upper left and double bonded to O to the upper right, with C H 2 at the upper right vertex, with C H at the lower right vertex bonded to C O O minus, with N substituted for C at the bottom vertex and bonded to H, and with C at the lower left vertex double bonded to O to the lower left and bonded to N H 2 above in the upper left vertex position. An arrow labeled dihydroorotase points down from italicized N end italics-carbamoylaspartate to L-dihydroorotate accompanied by a curved arrow showing the loss of H 2 O. L-dihydroorotate resembles italicized N end italics-carbamoylaspartate except that it is a six-membered ring with C at the top vertex double bonded to O above and with N substituted for C at the upper left vertex and bonded to H. An arrow labeled dihydroorotate dehydrogenase points down from L-dihydroorotate to orotate accompanied by a curved arrow showing the addition of N A D plus and loss of N A D H plus H plus. Orotate is similar to L-dihydroorotate except that C at the upper right vertex is bonded to H instead of 2 H, there is a double bond at the right side between the upper and lower right vertices, and C at the lower right vertex is bonded to C O O minus and no longer bonded to H. An arrow labeled orotate phosphoribosyltransferase points down from orotate to orotidylate accompanied by a curved arrow showing the addition of P R P P and loss of P P subscript i end subscript. Orotidylate has a similar ring except that N at the bottom vertex is bonded to the right side vertex of a five-membered ring below. This ring has O at its top vertex; a right side vertex bonded to N of the ring above and to H below; lower right and left vertices each bonded to H above and O H below; and a left side vertex bonded to H below and to C H 2 above further bonded to O bonded to a circle labeled P. Continued.">
            <a:extLst>
              <a:ext uri="{FF2B5EF4-FFF2-40B4-BE49-F238E27FC236}">
                <a16:creationId xmlns:a16="http://schemas.microsoft.com/office/drawing/2014/main" id="{1046869E-C92A-2741-99B9-1B617CE097B2}"/>
              </a:ext>
            </a:extLst>
          </p:cNvPr>
          <p:cNvPicPr>
            <a:picLocks noChangeAspect="1"/>
          </p:cNvPicPr>
          <p:nvPr/>
        </p:nvPicPr>
        <p:blipFill>
          <a:blip r:embed="rId3"/>
          <a:stretch>
            <a:fillRect/>
          </a:stretch>
        </p:blipFill>
        <p:spPr>
          <a:xfrm>
            <a:off x="5852155" y="1600200"/>
            <a:ext cx="2759076" cy="4921331"/>
          </a:xfrm>
          <a:prstGeom prst="rect">
            <a:avLst/>
          </a:prstGeom>
        </p:spPr>
      </p:pic>
    </p:spTree>
    <p:extLst>
      <p:ext uri="{BB962C8B-B14F-4D97-AF65-F5344CB8AC3E}">
        <p14:creationId xmlns:p14="http://schemas.microsoft.com/office/powerpoint/2010/main" val="1020227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BD3D-149F-49BD-ABB4-A2140CAB84F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Construction of Pyrimidine Nucleotides</a:t>
            </a:r>
            <a:r>
              <a:rPr lang="en-US" sz="2000" b="0" dirty="0">
                <a:solidFill>
                  <a:schemeClr val="tx1"/>
                </a:solidFill>
                <a:latin typeface="Arial" panose="020B0604020202020204" pitchFamily="34" charset="0"/>
                <a:cs typeface="Arial" panose="020B0604020202020204" pitchFamily="34" charset="0"/>
              </a:rPr>
              <a:t> (2 of 2)</a:t>
            </a:r>
            <a:endParaRPr lang="en-AU" sz="2000" dirty="0"/>
          </a:p>
        </p:txBody>
      </p:sp>
      <p:sp>
        <p:nvSpPr>
          <p:cNvPr id="5" name="Google Shape;390;g847cf01710_0_68">
            <a:extLst>
              <a:ext uri="{FF2B5EF4-FFF2-40B4-BE49-F238E27FC236}">
                <a16:creationId xmlns:a16="http://schemas.microsoft.com/office/drawing/2014/main" id="{EA208F90-D0B7-374B-BD92-572CE691706D}"/>
              </a:ext>
            </a:extLst>
          </p:cNvPr>
          <p:cNvSpPr txBox="1">
            <a:spLocks noChangeArrowheads="1"/>
          </p:cNvSpPr>
          <p:nvPr/>
        </p:nvSpPr>
        <p:spPr bwMode="auto">
          <a:xfrm>
            <a:off x="381000" y="1612232"/>
            <a:ext cx="4724400" cy="478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orotidylate</a:t>
            </a:r>
            <a:r>
              <a:rPr lang="en-US" sz="2400" dirty="0">
                <a:latin typeface="Arial" panose="020B0604020202020204" pitchFamily="34" charset="0"/>
                <a:cs typeface="Arial" panose="020B0604020202020204" pitchFamily="34" charset="0"/>
              </a:rPr>
              <a:t> is decarboxylated to uridylate, which is phosphorylated to UTP</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cytidylate</a:t>
            </a:r>
            <a:r>
              <a:rPr lang="en-US" sz="2400" b="1" dirty="0">
                <a:latin typeface="Arial" panose="020B0604020202020204" pitchFamily="34" charset="0"/>
                <a:cs typeface="Arial" panose="020B0604020202020204" pitchFamily="34" charset="0"/>
              </a:rPr>
              <a:t> synthetase </a:t>
            </a:r>
            <a:r>
              <a:rPr lang="en-US" sz="2400" dirty="0">
                <a:latin typeface="Arial" panose="020B0604020202020204" pitchFamily="34" charset="0"/>
                <a:cs typeface="Arial" panose="020B0604020202020204" pitchFamily="34" charset="0"/>
              </a:rPr>
              <a:t>= catalyzes the formation of CTP from UTP by way of an acyl phosphate intermediate</a:t>
            </a:r>
          </a:p>
          <a:p>
            <a:pPr lvl="1"/>
            <a:r>
              <a:rPr lang="en-US" sz="2400" dirty="0">
                <a:latin typeface="Arial" panose="020B0604020202020204" pitchFamily="34" charset="0"/>
                <a:cs typeface="Arial" panose="020B0604020202020204" pitchFamily="34" charset="0"/>
              </a:rPr>
              <a:t>requires ATP </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An arrow labeled orotidylate decarboxylase points down from orotidylate to uridylate (U M P) accompanied by an arrow that branches off to show the loss of C O 2. U M P is similar to orotidylate except that C at the lower right vertex of the upper six-membered ring is bonded to H instead of to C O O minus. An arrow labeled kinases points down from U M P to uridine 5 prime-triphosphate (U T P) accompanied by a curved arrow showing the addition of 2 orange ovals labeled A T P and the loss of 2 A D P. An arrow labeled cytidylate synthetase points down from U T P to cytidine 5 prime-triphosphate (C T P) accompanied by a curved arrow showing the addition of G l n in a green box and loss of G l u and a second curved arrow below showing the addition of an orange oval labeled A T P and loss of A D P plus P i. This yields a similar molecule to U M P except that N at the upper left vertex of the upper ring is not bonded to H, there is a double bond at the upper left side, and C at the top vertex is bonded to N H 2 in a green box above. Additionally, the circle labeled P at the left side is now bonded to a series of two additional circles labeled P. A dashed arrow points from C T P to a red “X” in a red circle at the top of the arrow labeled aspartate transcarbamoylase that points down from aspartate to italicized N end italics transcarbamoylase.">
            <a:extLst>
              <a:ext uri="{FF2B5EF4-FFF2-40B4-BE49-F238E27FC236}">
                <a16:creationId xmlns:a16="http://schemas.microsoft.com/office/drawing/2014/main" id="{D0BD2477-C975-0846-A42E-873AB65C76B7}"/>
              </a:ext>
            </a:extLst>
          </p:cNvPr>
          <p:cNvPicPr>
            <a:picLocks noChangeAspect="1"/>
          </p:cNvPicPr>
          <p:nvPr/>
        </p:nvPicPr>
        <p:blipFill>
          <a:blip r:embed="rId3"/>
          <a:stretch>
            <a:fillRect/>
          </a:stretch>
        </p:blipFill>
        <p:spPr>
          <a:xfrm>
            <a:off x="5512745" y="1503532"/>
            <a:ext cx="2718423" cy="5165973"/>
          </a:xfrm>
          <a:prstGeom prst="rect">
            <a:avLst/>
          </a:prstGeom>
        </p:spPr>
      </p:pic>
    </p:spTree>
    <p:extLst>
      <p:ext uri="{BB962C8B-B14F-4D97-AF65-F5344CB8AC3E}">
        <p14:creationId xmlns:p14="http://schemas.microsoft.com/office/powerpoint/2010/main" val="3708711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E251C-208D-4A5B-B91C-7D12B201E824}"/>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Pyrimidine Nucleotide Biosynthesis Is Regulated by Feedback Inhibition</a:t>
            </a:r>
            <a:endParaRPr lang="en-AU" dirty="0">
              <a:solidFill>
                <a:srgbClr val="4E4CB4"/>
              </a:solidFill>
            </a:endParaRPr>
          </a:p>
        </p:txBody>
      </p:sp>
      <p:sp>
        <p:nvSpPr>
          <p:cNvPr id="5" name="Google Shape;390;g847cf01710_0_68">
            <a:extLst>
              <a:ext uri="{FF2B5EF4-FFF2-40B4-BE49-F238E27FC236}">
                <a16:creationId xmlns:a16="http://schemas.microsoft.com/office/drawing/2014/main" id="{19B6229B-248B-C041-B620-8CAFE7F880E4}"/>
              </a:ext>
            </a:extLst>
          </p:cNvPr>
          <p:cNvSpPr txBox="1">
            <a:spLocks noChangeArrowheads="1"/>
          </p:cNvSpPr>
          <p:nvPr/>
        </p:nvSpPr>
        <p:spPr bwMode="auto">
          <a:xfrm>
            <a:off x="342900" y="1782678"/>
            <a:ext cx="3619500" cy="370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aspartate </a:t>
            </a:r>
            <a:r>
              <a:rPr lang="en-US" sz="2400" dirty="0" err="1">
                <a:latin typeface="Arial" panose="020B0604020202020204" pitchFamily="34" charset="0"/>
                <a:cs typeface="Arial" panose="020B0604020202020204" pitchFamily="34" charset="0"/>
              </a:rPr>
              <a:t>transcarbamoylase</a:t>
            </a:r>
            <a:r>
              <a:rPr 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t>
            </a:r>
            <a:r>
              <a:rPr lang="en-US" altLang="en-US" sz="2400" dirty="0" err="1">
                <a:latin typeface="Arial" panose="020B0604020202020204" pitchFamily="34" charset="0"/>
                <a:cs typeface="Arial" panose="020B0604020202020204" pitchFamily="34" charset="0"/>
              </a:rPr>
              <a:t>ATCase</a:t>
            </a:r>
            <a:r>
              <a:rPr lang="en-US" altLang="en-US" sz="2400" dirty="0">
                <a:latin typeface="Arial" panose="020B0604020202020204" pitchFamily="34" charset="0"/>
                <a:cs typeface="Arial" panose="020B0604020202020204" pitchFamily="34" charset="0"/>
              </a:rPr>
              <a:t>) = catalyzes the first reaction in the sequence </a:t>
            </a:r>
          </a:p>
          <a:p>
            <a:pPr lvl="1"/>
            <a:r>
              <a:rPr lang="en-US" altLang="en-US" sz="2400" dirty="0">
                <a:latin typeface="Arial" panose="020B0604020202020204" pitchFamily="34" charset="0"/>
                <a:cs typeface="Arial" panose="020B0604020202020204" pitchFamily="34" charset="0"/>
              </a:rPr>
              <a:t>inhibited by end-product CTP</a:t>
            </a:r>
          </a:p>
          <a:p>
            <a:pPr lvl="1"/>
            <a:r>
              <a:rPr lang="en-US" altLang="en-US" sz="2400" dirty="0">
                <a:latin typeface="Arial" panose="020B0604020202020204" pitchFamily="34" charset="0"/>
                <a:cs typeface="Arial" panose="020B0604020202020204" pitchFamily="34" charset="0"/>
              </a:rPr>
              <a:t>accelerated by ATP</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horizontal axis is labeled [aspartate] (m M) and ranges from below 10 to above 30, labeled in increments of 10. The vertical axis is labeled V subscript 0 end subscript (mu M / min). A dashed horizontal line extends from one-half V subscript max end subscript halfway up the vertical axis and the top of the vertical axis is labeled V subscript max end subscript. A blue curve labeled normal activity (no C T P) begins at the origin and curves smoothly upward to cross the dashed horizontal line at 10 on the horizontal axis before continuing up to begin to level off at 15 on the horizontal axis and three-quarters of the height of the vertical axis before ending at 30 on the horizontal axis seven-eighths of the height of the vertical axis. The curve labeled C T P plus A T P begins at the origin and increases slightly more slowly than the curve labeled normal activity to cross the dashed horizontal line at 12 on the horizontal axis, where a dashed line extends down to the horizontal axis and text reading, K subscript 0.5 end subscript equals 12 m M. The curve separates more from the normal activity curve between 15 and 20 on the horizontal axis before coming closer and ending just below the normal activity curve. The curve labeled C T P begins at the origin and rises slowly until 12 on the horizontal axis and one-eighth of the height of the vertical axis, when it begins to rise more rapidly to cross the dashed horizontal line at 23 before rising slightly more to end at 30 on the horizontal axis and two-thirds of the height of the vertical axis. Where the C T P curve meets the horizontal line, a dashed vertical line extends down to the horizontal axis and text reading, K subscript 0.5 end subscript equals 23 m M. All data are approximate.">
            <a:extLst>
              <a:ext uri="{FF2B5EF4-FFF2-40B4-BE49-F238E27FC236}">
                <a16:creationId xmlns:a16="http://schemas.microsoft.com/office/drawing/2014/main" id="{69EEB663-7201-504B-8E17-68D96D121443}"/>
              </a:ext>
            </a:extLst>
          </p:cNvPr>
          <p:cNvPicPr>
            <a:picLocks noChangeAspect="1"/>
          </p:cNvPicPr>
          <p:nvPr/>
        </p:nvPicPr>
        <p:blipFill>
          <a:blip r:embed="rId3"/>
          <a:stretch>
            <a:fillRect/>
          </a:stretch>
        </p:blipFill>
        <p:spPr>
          <a:xfrm>
            <a:off x="3962400" y="1905000"/>
            <a:ext cx="4673600" cy="3429000"/>
          </a:xfrm>
          <a:prstGeom prst="rect">
            <a:avLst/>
          </a:prstGeom>
        </p:spPr>
      </p:pic>
    </p:spTree>
    <p:extLst>
      <p:ext uri="{BB962C8B-B14F-4D97-AF65-F5344CB8AC3E}">
        <p14:creationId xmlns:p14="http://schemas.microsoft.com/office/powerpoint/2010/main" val="3364807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E906-DEA8-4333-98A3-5FF2047AB2BD}"/>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Nucleoside Monophosphates are Converted to Nucleoside Triphosphates</a:t>
            </a:r>
            <a:endParaRPr lang="en-AU" sz="3400" dirty="0">
              <a:solidFill>
                <a:srgbClr val="4E4CB4"/>
              </a:solidFill>
            </a:endParaRP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19B6229B-248B-C041-B620-8CAFE7F880E4}"/>
                  </a:ext>
                </a:extLst>
              </p:cNvPr>
              <p:cNvSpPr txBox="1">
                <a:spLocks noChangeArrowheads="1"/>
              </p:cNvSpPr>
              <p:nvPr/>
            </p:nvSpPr>
            <p:spPr bwMode="auto">
              <a:xfrm>
                <a:off x="304800" y="1752600"/>
                <a:ext cx="8534400" cy="30480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adenylate kinase </a:t>
                </a:r>
                <a:r>
                  <a:rPr lang="en-US" sz="2400" dirty="0">
                    <a:latin typeface="Arial" panose="020B0604020202020204" pitchFamily="34" charset="0"/>
                    <a:cs typeface="Arial" panose="020B0604020202020204" pitchFamily="34" charset="0"/>
                  </a:rPr>
                  <a:t>= phosphorylates AMP to ADP</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ATP + AMP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2 ADP</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ADP is phosphorylated to ATP by glycolytic enzymes or through oxidative phosphorylation</a:t>
                </a: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19B6229B-248B-C041-B620-8CAFE7F880E4}"/>
                  </a:ext>
                </a:extLst>
              </p:cNvPr>
              <p:cNvSpPr txBox="1">
                <a:spLocks noRot="1" noChangeAspect="1" noMove="1" noResize="1" noEditPoints="1" noAdjustHandles="1" noChangeArrowheads="1" noChangeShapeType="1" noTextEdit="1"/>
              </p:cNvSpPr>
              <p:nvPr/>
            </p:nvSpPr>
            <p:spPr bwMode="auto">
              <a:xfrm>
                <a:off x="304800" y="1752600"/>
                <a:ext cx="8534400" cy="3048000"/>
              </a:xfrm>
              <a:prstGeom prst="rect">
                <a:avLst/>
              </a:prstGeom>
              <a:blipFill>
                <a:blip r:embed="rId3"/>
                <a:stretch>
                  <a:fillRect l="-429" t="-16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035565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6080C-99AD-42D0-A3F8-E30BF1B130F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Nucleoside Mono- and Diphosphate Kinases</a:t>
            </a:r>
            <a:endParaRPr lang="en-AU" dirty="0"/>
          </a:p>
        </p:txBody>
      </p:sp>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4DE4344A-1873-E442-97BA-C4850F27EBA9}"/>
                  </a:ext>
                </a:extLst>
              </p:cNvPr>
              <p:cNvSpPr txBox="1">
                <a:spLocks noChangeArrowheads="1"/>
              </p:cNvSpPr>
              <p:nvPr/>
            </p:nvSpPr>
            <p:spPr bwMode="auto">
              <a:xfrm>
                <a:off x="304800" y="1600200"/>
                <a:ext cx="8534400" cy="49530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nucleoside monophosphate kinases </a:t>
                </a:r>
                <a:r>
                  <a:rPr lang="en-US" sz="2400" dirty="0">
                    <a:latin typeface="Arial" panose="020B0604020202020204" pitchFamily="34" charset="0"/>
                    <a:cs typeface="Arial" panose="020B0604020202020204" pitchFamily="34" charset="0"/>
                  </a:rPr>
                  <a:t>= use ATP to form other nucleoside diphosphates</a:t>
                </a:r>
                <a:endParaRPr lang="en-US" sz="2400" b="1"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a:p>
                <a:pPr marL="50800" indent="0">
                  <a:buNone/>
                </a:pP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ATP + NMP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ADP + NDP</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nucleoside diphosphate kinases</a:t>
                </a:r>
                <a:r>
                  <a:rPr lang="en-US" sz="2400" dirty="0">
                    <a:latin typeface="Arial" panose="020B0604020202020204" pitchFamily="34" charset="0"/>
                    <a:cs typeface="Arial" panose="020B0604020202020204" pitchFamily="34" charset="0"/>
                  </a:rPr>
                  <a:t> = convert nucleoside diphosphates to triphosphates </a:t>
                </a:r>
                <a:r>
                  <a:rPr lang="en-US" sz="2400" b="1" dirty="0">
                    <a:latin typeface="Arial" panose="020B0604020202020204" pitchFamily="34" charset="0"/>
                    <a:cs typeface="Arial" panose="020B0604020202020204" pitchFamily="34" charset="0"/>
                  </a:rPr>
                  <a:t> </a:t>
                </a:r>
                <a:endParaRPr lang="en-US" altLang="en-US" sz="2400" b="1" dirty="0">
                  <a:latin typeface="Arial" panose="020B0604020202020204" pitchFamily="34" charset="0"/>
                  <a:cs typeface="Arial" panose="020B0604020202020204" pitchFamily="34" charset="0"/>
                </a:endParaRPr>
              </a:p>
              <a:p>
                <a:pPr marL="50800" indent="0">
                  <a:buNone/>
                </a:pPr>
                <a:endParaRPr lang="en-US" sz="2400" b="1" dirty="0">
                  <a:latin typeface="Arial" panose="020B0604020202020204" pitchFamily="34" charset="0"/>
                  <a:cs typeface="Arial" panose="020B0604020202020204" pitchFamily="34" charset="0"/>
                </a:endParaRPr>
              </a:p>
              <a:p>
                <a:pPr marL="50800" indent="0">
                  <a:buNone/>
                </a:pP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NTP</a:t>
                </a:r>
                <a:r>
                  <a:rPr lang="en-US" sz="2400" baseline="-25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 NDP</a:t>
                </a:r>
                <a:r>
                  <a:rPr lang="en-US" sz="2400" baseline="-25000"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NDP</a:t>
                </a:r>
                <a:r>
                  <a:rPr lang="en-US" sz="2400" baseline="-25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 NTP</a:t>
                </a:r>
                <a:r>
                  <a:rPr lang="en-US" sz="2400" baseline="-25000"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a:t>
                </a:r>
              </a:p>
              <a:p>
                <a:pPr marL="533400" lvl="1"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where A is the phosphate acceptor and D is the donor</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7" name="Google Shape;390;g847cf01710_0_68">
                <a:extLst>
                  <a:ext uri="{FF2B5EF4-FFF2-40B4-BE49-F238E27FC236}">
                    <a16:creationId xmlns:a16="http://schemas.microsoft.com/office/drawing/2014/main" id="{4DE4344A-1873-E442-97BA-C4850F27EBA9}"/>
                  </a:ext>
                </a:extLst>
              </p:cNvPr>
              <p:cNvSpPr txBox="1">
                <a:spLocks noRot="1" noChangeAspect="1" noMove="1" noResize="1" noEditPoints="1" noAdjustHandles="1" noChangeArrowheads="1" noChangeShapeType="1" noTextEdit="1"/>
              </p:cNvSpPr>
              <p:nvPr/>
            </p:nvSpPr>
            <p:spPr bwMode="auto">
              <a:xfrm>
                <a:off x="304800" y="1600200"/>
                <a:ext cx="8534400" cy="4953000"/>
              </a:xfrm>
              <a:prstGeom prst="rect">
                <a:avLst/>
              </a:prstGeom>
              <a:blipFill>
                <a:blip r:embed="rId3"/>
                <a:stretch>
                  <a:fillRect l="-429" t="-985" r="-3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4122627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xmlns=""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30480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109F228-E012-4F2B-B852-EF1298A69A0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supply of biologically available nitrogen can be limiting in many environments. </a:t>
            </a:r>
            <a:r>
              <a:rPr lang="en-US" sz="2400" dirty="0">
                <a:latin typeface="Arial" panose="020B0604020202020204" pitchFamily="34" charset="0"/>
                <a:cs typeface="Arial" panose="020B0604020202020204" pitchFamily="34" charset="0"/>
              </a:rPr>
              <a:t>Atmospheric N</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is relatively inert and must be converted to other forms, such as ammonia and nitrate, to accommodate the requirements of life. A complex web of enzymatic processes, based primarily in microorganisms, interconverts the various molecular forms that comprise the global inventory of reactive nitrogen.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4E0FE-6FF5-4D5A-9E4D-A67BF5827E00}"/>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Ribonucleotides are the Precursors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of Deoxyribonucleotides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19B6229B-248B-C041-B620-8CAFE7F880E4}"/>
              </a:ext>
            </a:extLst>
          </p:cNvPr>
          <p:cNvSpPr txBox="1">
            <a:spLocks noChangeArrowheads="1"/>
          </p:cNvSpPr>
          <p:nvPr/>
        </p:nvSpPr>
        <p:spPr bwMode="auto">
          <a:xfrm>
            <a:off x="304800" y="1828800"/>
            <a:ext cx="8534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ribonucleotide reductase </a:t>
            </a:r>
            <a:r>
              <a:rPr lang="en-US" sz="2400" dirty="0">
                <a:latin typeface="Arial" panose="020B0604020202020204" pitchFamily="34" charset="0"/>
                <a:cs typeface="Arial" panose="020B0604020202020204" pitchFamily="34" charset="0"/>
              </a:rPr>
              <a:t>= converts ribonucleotides to deoxyribonucleotides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thioredoxin</a:t>
            </a:r>
            <a:r>
              <a:rPr lang="en-US" sz="2400" dirty="0">
                <a:latin typeface="Arial" panose="020B0604020202020204" pitchFamily="34" charset="0"/>
                <a:cs typeface="Arial" panose="020B0604020202020204" pitchFamily="34" charset="0"/>
              </a:rPr>
              <a:t> = intermediate hydrogen-carrying protein that carries a pair of hydrogen atoms from NADPH to the ribonucleoside diphosphate </a:t>
            </a:r>
          </a:p>
          <a:p>
            <a:pPr lvl="1"/>
            <a:r>
              <a:rPr lang="en-US" sz="2400" dirty="0">
                <a:latin typeface="Arial" panose="020B0604020202020204" pitchFamily="34" charset="0"/>
                <a:cs typeface="Arial" panose="020B0604020202020204" pitchFamily="34" charset="0"/>
              </a:rPr>
              <a:t>has pairs of –SH groups that carry hydrogen atoms</a:t>
            </a:r>
          </a:p>
          <a:p>
            <a:pPr lvl="1"/>
            <a:endParaRPr 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thioredoxin reductase </a:t>
            </a:r>
            <a:r>
              <a:rPr lang="en-US" altLang="en-US" sz="2400" dirty="0">
                <a:latin typeface="Arial" panose="020B0604020202020204" pitchFamily="34" charset="0"/>
                <a:cs typeface="Arial" panose="020B0604020202020204" pitchFamily="34" charset="0"/>
              </a:rPr>
              <a:t>= catalyzes the reduction of the oxidized form of thioredoxin by NADPH</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4939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B8B44-0341-4548-8331-484DEE7A8D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Reduction of Ribonucleotides to Deoxyribonucleotides</a:t>
            </a:r>
            <a:endParaRPr lang="en-AU" dirty="0"/>
          </a:p>
        </p:txBody>
      </p:sp>
      <p:sp>
        <p:nvSpPr>
          <p:cNvPr id="7" name="Google Shape;390;g847cf01710_0_68">
            <a:extLst>
              <a:ext uri="{FF2B5EF4-FFF2-40B4-BE49-F238E27FC236}">
                <a16:creationId xmlns:a16="http://schemas.microsoft.com/office/drawing/2014/main" id="{4DE4344A-1873-E442-97BA-C4850F27EBA9}"/>
              </a:ext>
            </a:extLst>
          </p:cNvPr>
          <p:cNvSpPr txBox="1">
            <a:spLocks noChangeArrowheads="1"/>
          </p:cNvSpPr>
          <p:nvPr/>
        </p:nvSpPr>
        <p:spPr bwMode="auto">
          <a:xfrm>
            <a:off x="304799" y="1600200"/>
            <a:ext cx="40386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glutaredoxin</a:t>
            </a:r>
            <a:r>
              <a:rPr lang="en-US" sz="2400" dirty="0">
                <a:latin typeface="Arial" panose="020B0604020202020204" pitchFamily="34" charset="0"/>
                <a:cs typeface="Arial" panose="020B0604020202020204" pitchFamily="34" charset="0"/>
              </a:rPr>
              <a:t> = transfers reducing power from glutathione (GSH) to ribonucleotide reductase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electrons are transmitted to the enzyme from NADPH via </a:t>
            </a:r>
            <a:r>
              <a:rPr lang="en-US" sz="2400" dirty="0" err="1">
                <a:latin typeface="Arial" panose="020B0604020202020204" pitchFamily="34" charset="0"/>
                <a:cs typeface="Arial" panose="020B0604020202020204" pitchFamily="34" charset="0"/>
              </a:rPr>
              <a:t>glutaredoxin</a:t>
            </a:r>
            <a:r>
              <a:rPr lang="en-US" sz="2400" dirty="0">
                <a:latin typeface="Arial" panose="020B0604020202020204" pitchFamily="34" charset="0"/>
                <a:cs typeface="Arial" panose="020B0604020202020204" pitchFamily="34" charset="0"/>
              </a:rPr>
              <a:t> or thioredoxin</a:t>
            </a: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begins with a curved arrow labeled glutathione reductase that curves from an orange box labeled N A D P H plus H plus on the left to a gray box labeled N A D P plus on the right. This arrow meets a curved arrow below from a gray box labeled G S S G on the left to an orange box labeled 2 G S H on the right. The top arrow is red from N A D P H plus H plus until it meets the arrow below, which then turns red as it continues to 2 G S H. An arrow labeled glutaredoxin reductase curves from the orange box labeled 2 G S H on the right to the gray box labeled G S S G on the left and meets a curved arrow below that extends from a gray oval labeled glutaredoxin on the right, which has two bonds to S on the left with a bond connecting the two S as well, to an orange oval labeled glutaredoxin on the left, which has two bonds to S H on the right. The upper arrow is red from the orange box labeled 2 G S H until it meets the arrow below, which is red from that point until it reaches the orange oval labeled glutaredoxin. A curved arrow below extends from the orange oval labeled glutaredoxin on the left to the gray oval labeled glutaredoxin on the right. This arrow meets the left side of an arrow below from a gray oval labeled ribonucleotide reductase, which has two bonds to S to the right with a bond between the two S as well, to an orange oval labeled ribonucleotide reductase that has two bonds to S H to the left. The arrow from the orange oval labeled glutaredoxin to the gray oval labeled glutaredoxin is red until it meets the arrow below, which then turns red until it reaches the orange oval labeled ribonucleotide reductase. An arrow points from the orange oval labeled ribonucleotide reductase on the right to the gray oval labeled ribonucleotide reductase on the left. This meets a curved arrow below that begins at N D P, branches to a red arrow showing the loss of H 2 O as it meets the curve above, and then ends at d N D P. The arrow from the orange oval labeled ribonucleotide reductase to the gray oval labeled ribonucleotide reductase is red until it meets the curved arrow below, which is then red until it reaches d N D P and along the branched arrow at the same point to H 2 O. Part b begins with a curved arrow from an orange box labeled N A D P H plus H plus on the left to a gray box labeled N A D P plus on the right. This arrow meets a curved arrow below from a gray box labeled F A D on the left to an orange box labeled F A D H 2 on the right. The top arrow is red from N A D P H plus H plus until it meets the arrow below, which then turns red as it continues to F A D H 2. An arrow labeled thioredoxin reductase curves from the orange box labeled F A D H 2 on the right to the gray box labeled F A D on the left and meets a curved arrow below that extends from a gray oval labeled thioredoxin on the right, which has two bonds to S on the left with a bond connecting the two S as well, to an orange oval labeled thioredoxin on the left, which has two bonds to S H on the right. The upper arrow is red from the orange box labeled F A D H 2 until it meets the arrow below, which is red from that point until it reaches the orange oval labeled thioredoxin. A curved arrow below extends from the orange oval labeled thioredoxin on the left to the gray oval labeled thioredoxin on the right. This arrow meets the right side of an arrow below from a gray oval labeled ribonucleotide reductase, which has two bonds to S to the right with a bond between the two S as well, to an orange oval labeled ribonucleotide reductase that has two bonds to S H to the left. The arrow from the orange oval labeled thioredoxin to the gray oval labeled thioredoxin is red until it meets the arrow below, which then turns red until it reaches the orange oval labeled ribonucleotide reductase. An arrow points from the orange oval labeled ribonucleotide reductase on the right to the gray">
            <a:extLst>
              <a:ext uri="{FF2B5EF4-FFF2-40B4-BE49-F238E27FC236}">
                <a16:creationId xmlns:a16="http://schemas.microsoft.com/office/drawing/2014/main" id="{9FBC27A3-D926-6B44-8547-5D057733A420}"/>
              </a:ext>
            </a:extLst>
          </p:cNvPr>
          <p:cNvPicPr>
            <a:picLocks noChangeAspect="1"/>
          </p:cNvPicPr>
          <p:nvPr/>
        </p:nvPicPr>
        <p:blipFill>
          <a:blip r:embed="rId3"/>
          <a:stretch>
            <a:fillRect/>
          </a:stretch>
        </p:blipFill>
        <p:spPr>
          <a:xfrm>
            <a:off x="4554199" y="1752600"/>
            <a:ext cx="4321097" cy="4724400"/>
          </a:xfrm>
          <a:prstGeom prst="rect">
            <a:avLst/>
          </a:prstGeom>
        </p:spPr>
      </p:pic>
    </p:spTree>
    <p:extLst>
      <p:ext uri="{BB962C8B-B14F-4D97-AF65-F5344CB8AC3E}">
        <p14:creationId xmlns:p14="http://schemas.microsoft.com/office/powerpoint/2010/main" val="1902285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F101A-A3C6-423E-B845-DA742FEAE89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Structure of</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Ribonucleotide Reductase</a:t>
            </a:r>
            <a:endParaRPr lang="en-AU" dirty="0"/>
          </a:p>
        </p:txBody>
      </p:sp>
      <p:sp>
        <p:nvSpPr>
          <p:cNvPr id="7" name="Google Shape;390;g847cf01710_0_68">
            <a:extLst>
              <a:ext uri="{FF2B5EF4-FFF2-40B4-BE49-F238E27FC236}">
                <a16:creationId xmlns:a16="http://schemas.microsoft.com/office/drawing/2014/main" id="{4DE4344A-1873-E442-97BA-C4850F27EBA9}"/>
              </a:ext>
            </a:extLst>
          </p:cNvPr>
          <p:cNvSpPr txBox="1">
            <a:spLocks noChangeArrowheads="1"/>
          </p:cNvSpPr>
          <p:nvPr/>
        </p:nvSpPr>
        <p:spPr bwMode="auto">
          <a:xfrm>
            <a:off x="304799" y="1628274"/>
            <a:ext cx="4648201" cy="484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2</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dimer, with:</a:t>
            </a:r>
          </a:p>
          <a:p>
            <a:pPr lvl="1"/>
            <a:r>
              <a:rPr lang="en-US" sz="2400" dirty="0">
                <a:latin typeface="Arial" panose="020B0604020202020204" pitchFamily="34" charset="0"/>
                <a:cs typeface="Arial" panose="020B0604020202020204" pitchFamily="34" charset="0"/>
              </a:rPr>
              <a:t>two catalytic subunits, </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that contribute sulfhydryl groups</a:t>
            </a:r>
            <a:r>
              <a:rPr lang="el-GR"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two radical-generation subunits, </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that contribute a tyrosyl radical</a:t>
            </a:r>
            <a:r>
              <a:rPr lang="el-GR"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have an Fe</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cofactor that helps generate and stabilize the Tyr</a:t>
            </a:r>
            <a:r>
              <a:rPr lang="en-US" sz="2400" baseline="30000" dirty="0">
                <a:latin typeface="Arial" panose="020B0604020202020204" pitchFamily="34" charset="0"/>
                <a:cs typeface="Arial" panose="020B0604020202020204" pitchFamily="34" charset="0"/>
              </a:rPr>
              <a:t>122</a:t>
            </a:r>
            <a:r>
              <a:rPr lang="en-US" sz="2400" dirty="0">
                <a:latin typeface="Arial" panose="020B0604020202020204" pitchFamily="34" charset="0"/>
                <a:cs typeface="Arial" panose="020B0604020202020204" pitchFamily="34" charset="0"/>
              </a:rPr>
              <a:t> radical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structure that resembles a tall half-circle with a relatively flat bottom. The top half has two alpha subunits divided by a vertical line through the venter. The left half is labeled regulatory sites and the right half is labeled allosteric effectors. The left alpha subunit has a half-oval cutout at the eleven o’clock position labeled substrate specificity site and a shallower rounded cutout just above the nine o’clock position labeled primary regulation site. The right half has similar cutouts with the upper cutout indicated by an arrow from A T P, d A T P, d G T P, and d T T P and the lower cutout indicated by an arrow from A T P, d A T P. The bottom of each of these alpha subunits has a shallow horizontal rectangular cutout where there are two bonds from the subunit to S H. Beneath the left alpha subunit, there is a horizontal piece labeled beta subunit that curves up on its left side to approach the lower left end of the alpha subunit above and that curves down on its right side. A similar piece on the right curves up on its right end and curves down across the left-hand bottom piece at its left end. Each of these bottom pieces has a bond to X H that extends from the inner surface of the piece that bends upward into the open region between it and the subunit above. There are roughly oval openings between each alpha subunit and the beta subunit below with a flattened top formed by the bottom of the alpha subunit. A narrower opening connects the left and right halves. The narrow opening between the upper end of the left-hand beta subunit curves up to and the bottom of the alpha subunit above is labeled active site, indicating the openings between the subunits where substrates can bind. Within the left-hand beta subunit, the left side is bonded to the left side vertex of a benzene ring inside that has a right side vertex bonded to O with a dot above and that is located in a beige box. A dashed line connects the right-hand O to F e 3 plus to the lower right in a brown region. This F e plus is bonded to O to the right further bonded to F e 3 plus to the upper right, all within the brown region. A similar structure is visible with a reverse orientation in the right-hand beta subunit except that the Fe 3 plus is closer to O with the dot. This F e 3 plus is bonded to O to the left further bonded to F e 3 plus that has moved so that the brown structure containing iron has a diagonal side above the right-hand F e 3 plus that lines up with a similar diagonal side above just below O, leaving a narrow space between them. Beneath the word substrates, A D P, C D P, U D P, and G D P are shown with an arrow pointing through the narrow left-hand opening into the wider region between the right-hand alpha and beta subunits. Part b is labeled alpha subscript 2 end subscript beta subscript 2 end subscript and shows a rounded structure consisting of blue helices at the upper left labeled alpha and a rounded structure at the upper right consisting of purple helices and labeled alpha. A single blue helix extends diagonally up to meet a single purple helix to its right and two smaller helices are present beneath them in the area between the two rounded structures. Below, a roughly diagonal rectangular structure made of yellow helices angles from the center to the lower left and a brown structure emerges from behind it to the lower right. These yellows and brown structures are labeled beta. Space filling models are visible at the top center of the bottom piece, just below the top of the yellow and brown part, and at the lower left of the subunit a consisting of purple helices. Part c is labeled radical pathway. It shows surface contours of a structure with a blue rounded upper lobe, a purple rounded upper right lobe, and a yellow central lobe with a brown piece running along its right side up into the purple piece above. A space-filling model in the lower center of the purple piece, just above the brown piece that extends into the purple piece, is labeled C y s superscript 439 end superscript at the top, T y r superscript 730 end superscript in the center, and T y r superscript 731 end superscript at the lower right. This piece is purple, red, and blue. A yellow, blue, and orange sphere near the center top of the yellow portion is labeled T r p superscript 48 end superscript. A linear yellow structure with a blue sphere at its upper left and an orange sphere on its right side is located just below is labeled T y r superscript 122 end superscript. All data are approximate.">
            <a:extLst>
              <a:ext uri="{FF2B5EF4-FFF2-40B4-BE49-F238E27FC236}">
                <a16:creationId xmlns:a16="http://schemas.microsoft.com/office/drawing/2014/main" id="{0F9D2077-EFB7-F24F-9F87-7395DAB3764C}"/>
              </a:ext>
            </a:extLst>
          </p:cNvPr>
          <p:cNvPicPr>
            <a:picLocks noChangeAspect="1"/>
          </p:cNvPicPr>
          <p:nvPr/>
        </p:nvPicPr>
        <p:blipFill>
          <a:blip r:embed="rId3"/>
          <a:stretch>
            <a:fillRect/>
          </a:stretch>
        </p:blipFill>
        <p:spPr>
          <a:xfrm>
            <a:off x="5105400" y="1606748"/>
            <a:ext cx="3490123" cy="5098851"/>
          </a:xfrm>
          <a:prstGeom prst="rect">
            <a:avLst/>
          </a:prstGeom>
        </p:spPr>
      </p:pic>
    </p:spTree>
    <p:extLst>
      <p:ext uri="{BB962C8B-B14F-4D97-AF65-F5344CB8AC3E}">
        <p14:creationId xmlns:p14="http://schemas.microsoft.com/office/powerpoint/2010/main" val="2767168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11E8-4CCE-405E-B231-6571E7E9D91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Proposed Mechanism for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Ribonucleotide Reductase</a:t>
            </a:r>
            <a:endParaRPr lang="en-AU" dirty="0"/>
          </a:p>
        </p:txBody>
      </p:sp>
      <p:pic>
        <p:nvPicPr>
          <p:cNvPr id="6" name="Picture 5" descr="An oval opening with narrow passages to the left and right is between a blue region above labeled alpha subunit and a blue region below labeled beta subunit. These represent subunits of the ribonuclease reductase enzyme around the open active site. At the upper right boundary of the alpha subunit, two bonds each extend to S bonded to H in a green box. At the bottom center, a bond extends up from the beta subunit to X with a red dot. A five-membered ring in the open region has O at its top center vertex; a right side vertex bonded to a box labeled base above and H below; the lower right vertex labeled 2 prime bonded to H above and O H below; the lower left vertex labeled 3 prime bonded to H in a red box above and O H below; and the left side vertex bonded to H below and to C H 2 above further bonded to O bonded to a circle labeled P bonded to another circle labeled P. A red arrow points from the dot on X to the lower left vertex labeled 3 prime. Step 1: A 3 prime-ribonucleotide radical is formed. An arrow points right to show that X at the bottom is now bonded to H in a red box and the lower left vertex labeled 3 prime has a red dot on it. A pair of red electrons is on O bonded to the lower right vertex labeled 2 prime and a red arrow points from this to the bottom H in a green box bonded to S bonded to the alpha subunit. Step 2: The 2 prime hydroxyl is protonated. An arrow points down to a similar structure in which the lower S extending from the alpha subunit is now connected by two bonds to the alpha subunit and O bonded to C 2 prime now has a positive charge and is bonded to H to the right and to H in a green box below. Step 3: H 2 O is eliminated to form a radical-stabilized carbocation. An arrow points down accompanied by an arrow that branches to show the loss of O bonded to H to the lower right and to H in a green box to the lower left. This yields a similar structure in with C 2 prime is bonded to H and has a positive charge. Red arrows point from one bond between the bottom S and the alpha subunit to the S above it and from the bond between the top S and H in a green box to the positive charge on C 2 prime. Step 4: Dithiol is oxidized on the enzyme; two electrons are transferred to the 2 prime-carbon. An arrow points left to a similar structure in which the two S atoms bonded to the alpha subunit are connected by a bond in a yellow box and C 2 prime is bonded to H above and to H in a green box below. A red arrow points from the red dot on C 3 prime to the bond between the X attached to the beta subunit and H in a red box above. Step 5: Step 1 is reversed, regenerating a tyrosyl (X) radical on the enzyme. An arrow points up to a similar structure in which the X bonded to the beta subunit has a red dot and C 3 prime is bonded to H in a red box above and O H below. Text below the molecule in the active site reads, d N D P. Step 6: The enzyme dithiol is reduced, to complete the cycle. An arrow points up to the starting structure accompanied by an arrow branching off to show the loss of d N D P in a yellow box beneath a curved arrow showing the addition of thioredoxin (S H 2) (glutaredoxin) and loss of thioredoxin S bonded to S (glutaredoxin) beneath a curved line showing the addition of N D P in a yellow box. The cycle is completed.">
            <a:extLst>
              <a:ext uri="{FF2B5EF4-FFF2-40B4-BE49-F238E27FC236}">
                <a16:creationId xmlns:a16="http://schemas.microsoft.com/office/drawing/2014/main" id="{50C49887-BB45-E44F-88D7-C08C06FCA02B}"/>
              </a:ext>
            </a:extLst>
          </p:cNvPr>
          <p:cNvPicPr>
            <a:picLocks noChangeAspect="1"/>
          </p:cNvPicPr>
          <p:nvPr/>
        </p:nvPicPr>
        <p:blipFill>
          <a:blip r:embed="rId3"/>
          <a:stretch>
            <a:fillRect/>
          </a:stretch>
        </p:blipFill>
        <p:spPr>
          <a:xfrm>
            <a:off x="1651524" y="1516503"/>
            <a:ext cx="5840951" cy="5189097"/>
          </a:xfrm>
          <a:prstGeom prst="rect">
            <a:avLst/>
          </a:prstGeom>
        </p:spPr>
      </p:pic>
    </p:spTree>
    <p:extLst>
      <p:ext uri="{BB962C8B-B14F-4D97-AF65-F5344CB8AC3E}">
        <p14:creationId xmlns:p14="http://schemas.microsoft.com/office/powerpoint/2010/main" val="285197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D08A-5B58-4418-AD3E-1DE8DB8302D7}"/>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Regulation of Ribonucleotide Reductase by </a:t>
            </a:r>
            <a:r>
              <a:rPr lang="en-US" sz="3400" dirty="0" err="1">
                <a:solidFill>
                  <a:schemeClr val="tx1"/>
                </a:solidFill>
                <a:latin typeface="Arial" panose="020B0604020202020204" pitchFamily="34" charset="0"/>
                <a:cs typeface="Arial" panose="020B0604020202020204" pitchFamily="34" charset="0"/>
              </a:rPr>
              <a:t>Deoxynucleoside</a:t>
            </a:r>
            <a:r>
              <a:rPr lang="en-US" sz="3400" dirty="0">
                <a:solidFill>
                  <a:schemeClr val="tx1"/>
                </a:solidFill>
                <a:latin typeface="Arial" panose="020B0604020202020204" pitchFamily="34" charset="0"/>
                <a:cs typeface="Arial" panose="020B0604020202020204" pitchFamily="34" charset="0"/>
              </a:rPr>
              <a:t> Triphosphates</a:t>
            </a:r>
            <a:endParaRPr lang="en-AU" sz="3400" dirty="0"/>
          </a:p>
        </p:txBody>
      </p:sp>
      <p:sp>
        <p:nvSpPr>
          <p:cNvPr id="5" name="Google Shape;390;g847cf01710_0_68">
            <a:extLst>
              <a:ext uri="{FF2B5EF4-FFF2-40B4-BE49-F238E27FC236}">
                <a16:creationId xmlns:a16="http://schemas.microsoft.com/office/drawing/2014/main" id="{D963521D-6EA2-CF4E-BD76-BAC71C227BA8}"/>
              </a:ext>
            </a:extLst>
          </p:cNvPr>
          <p:cNvSpPr txBox="1">
            <a:spLocks noChangeArrowheads="1"/>
          </p:cNvSpPr>
          <p:nvPr/>
        </p:nvSpPr>
        <p:spPr bwMode="auto">
          <a:xfrm>
            <a:off x="106279" y="1676400"/>
            <a:ext cx="893144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provides a balanced pool of precursors for DNA synthesis</a:t>
            </a:r>
            <a:endParaRPr lang="en-US"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left side of the figure is labeled regulation at primary regulatory sites, a narrow vertical center region is labeled substrates, and the right side is labeled regulation at substrate-specificity sites. The center region contains a vertical line of substrates. From top to bottom, these are C D P, U D P, G D P, and A D P. From C D P, an arrow points left through a light red bar and beneath a red “X” in a red circle, then through a green bar beneath a green triangle in a green circle, to d C D P. A T P above has a dashed arrow pointing to the green triangle in the green circle. An arrow points from d C D P to d C T P on the left end. An arrow points right from C D P through a light red bar beneath a red “X” in a red circle, then through a green bar beneath a green triangle in a green circle, then to d C D P. (d) A T P is shown above with a dashed arrow pointing to the green triangle in the green circle. An arrow points from d C D P to d C T P. From U D P, an arrow points left through a light red bar and beneath a red “X” in a red circle, then through a green bar beneath a green triangle in a green circle, to d U D P. A series of three arrows points from d U D P to d T T P on the left end. An arrow points right from U D P through a light red bar beneath a red “X” in a red circle, then through a green bar beneath a green triangle in a green circle, then to d U D P. A series of three arrows points from d U D P to d T T P. A dashed arrow from d T T P to the green triangle in a green circle above the arrow from G D P to d G D P and to the light red bar running across the red “X” in red circle symbols on the arrows from U D P to d U D P and from C D P to d C D P. From G D P, an arrow points left through a light red bar and beneath a red “X” in a red circle, then through a green bar beneath a green triangle in a green circle, to d G D P. An arrow points from d G D P to d G T P on the left end. An arrow points right from G D P beneath a red “X” in a red circle, then beneath a green triangle in a green circle, then to d C G P. An arrow points from d G D P to d G T P. Dashed arrows point from d G T P to the red “X” in a red circle symbol above the arrow between G D P and d G D P and to the light red bar running through red “X” in red circle symbols above the arrows between C D P and d C D P and between U D P and d U D P. An additional dashed arrow from d G T P points to the green triangle in a green circle above the arrow from A D P to d A D P. From A D P, an arrow points left through a light red bar and beneath a red “X” in a red circle, then through a green bar beneath a green triangle in a green circle, to d A D P. An arrow points from d A D P to d A T P on the left end, from which a dashed arrow points back to the light red bar extending vertically up through the four arrows above. An arrow points right from A D P beneath a green triangle in a green circle to d A D P. An arrow points from d A D P to d A T P.">
            <a:extLst>
              <a:ext uri="{FF2B5EF4-FFF2-40B4-BE49-F238E27FC236}">
                <a16:creationId xmlns:a16="http://schemas.microsoft.com/office/drawing/2014/main" id="{FB107849-ED22-3241-8A54-C84AE0284786}"/>
              </a:ext>
            </a:extLst>
          </p:cNvPr>
          <p:cNvPicPr>
            <a:picLocks noChangeAspect="1"/>
          </p:cNvPicPr>
          <p:nvPr/>
        </p:nvPicPr>
        <p:blipFill>
          <a:blip r:embed="rId3"/>
          <a:stretch>
            <a:fillRect/>
          </a:stretch>
        </p:blipFill>
        <p:spPr>
          <a:xfrm>
            <a:off x="571500" y="2579146"/>
            <a:ext cx="8001000" cy="3748319"/>
          </a:xfrm>
          <a:prstGeom prst="rect">
            <a:avLst/>
          </a:prstGeom>
        </p:spPr>
      </p:pic>
    </p:spTree>
    <p:extLst>
      <p:ext uri="{BB962C8B-B14F-4D97-AF65-F5344CB8AC3E}">
        <p14:creationId xmlns:p14="http://schemas.microsoft.com/office/powerpoint/2010/main" val="582795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8B388-D51E-4011-924F-69A5424584B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Thymidylate is Derived from </a:t>
            </a:r>
            <a:r>
              <a:rPr lang="en-US" dirty="0" err="1">
                <a:solidFill>
                  <a:srgbClr val="4E4CB4"/>
                </a:solidFill>
                <a:latin typeface="Arial" panose="020B0604020202020204" pitchFamily="34" charset="0"/>
                <a:cs typeface="Arial" panose="020B0604020202020204" pitchFamily="34" charset="0"/>
              </a:rPr>
              <a:t>dCDP</a:t>
            </a:r>
            <a:r>
              <a:rPr lang="en-US" dirty="0">
                <a:solidFill>
                  <a:srgbClr val="4E4CB4"/>
                </a:solidFill>
                <a:latin typeface="Arial" panose="020B0604020202020204" pitchFamily="34" charset="0"/>
                <a:cs typeface="Arial" panose="020B0604020202020204" pitchFamily="34" charset="0"/>
              </a:rPr>
              <a:t> and </a:t>
            </a:r>
            <a:r>
              <a:rPr lang="en-US" dirty="0" err="1">
                <a:solidFill>
                  <a:srgbClr val="4E4CB4"/>
                </a:solidFill>
                <a:latin typeface="Arial" panose="020B0604020202020204" pitchFamily="34" charset="0"/>
                <a:cs typeface="Arial" panose="020B0604020202020204" pitchFamily="34" charset="0"/>
              </a:rPr>
              <a:t>dUMP</a:t>
            </a:r>
            <a:endParaRPr lang="en-AU" dirty="0">
              <a:solidFill>
                <a:srgbClr val="4E4CB4"/>
              </a:solidFill>
            </a:endParaRPr>
          </a:p>
        </p:txBody>
      </p:sp>
      <p:sp>
        <p:nvSpPr>
          <p:cNvPr id="5" name="Google Shape;390;g847cf01710_0_68">
            <a:extLst>
              <a:ext uri="{FF2B5EF4-FFF2-40B4-BE49-F238E27FC236}">
                <a16:creationId xmlns:a16="http://schemas.microsoft.com/office/drawing/2014/main" id="{19B6229B-248B-C041-B620-8CAFE7F880E4}"/>
              </a:ext>
            </a:extLst>
          </p:cNvPr>
          <p:cNvSpPr txBox="1">
            <a:spLocks noChangeArrowheads="1"/>
          </p:cNvSpPr>
          <p:nvPr/>
        </p:nvSpPr>
        <p:spPr bwMode="auto">
          <a:xfrm>
            <a:off x="256674" y="1733550"/>
            <a:ext cx="40386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immediate precursor of thymidylate (dTMP) is </a:t>
            </a:r>
            <a:r>
              <a:rPr lang="en-US" sz="2400" dirty="0" err="1">
                <a:latin typeface="Arial" panose="020B0604020202020204" pitchFamily="34" charset="0"/>
                <a:cs typeface="Arial" panose="020B0604020202020204" pitchFamily="34" charset="0"/>
              </a:rPr>
              <a:t>dUMP</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bacteria, a </a:t>
            </a:r>
            <a:r>
              <a:rPr lang="en-US" sz="2400" dirty="0" err="1">
                <a:latin typeface="Arial" panose="020B0604020202020204" pitchFamily="34" charset="0"/>
                <a:cs typeface="Arial" panose="020B0604020202020204" pitchFamily="34" charset="0"/>
              </a:rPr>
              <a:t>dUTPase</a:t>
            </a:r>
            <a:r>
              <a:rPr lang="en-US" sz="2400" dirty="0">
                <a:latin typeface="Arial" panose="020B0604020202020204" pitchFamily="34" charset="0"/>
                <a:cs typeface="Arial" panose="020B0604020202020204" pitchFamily="34" charset="0"/>
              </a:rPr>
              <a:t> converts </a:t>
            </a:r>
            <a:r>
              <a:rPr lang="en-US" sz="2400" dirty="0" err="1">
                <a:latin typeface="Arial" panose="020B0604020202020204" pitchFamily="34" charset="0"/>
                <a:cs typeface="Arial" panose="020B0604020202020204" pitchFamily="34" charset="0"/>
              </a:rPr>
              <a:t>dUTP</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dUMP</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dUTP</a:t>
            </a:r>
            <a:r>
              <a:rPr lang="en-US" sz="2400" dirty="0">
                <a:latin typeface="Arial" panose="020B0604020202020204" pitchFamily="34" charset="0"/>
                <a:cs typeface="Arial" panose="020B0604020202020204" pitchFamily="34" charset="0"/>
              </a:rPr>
              <a:t> forms by deamination of </a:t>
            </a:r>
            <a:r>
              <a:rPr lang="en-US" sz="2400" dirty="0" err="1">
                <a:latin typeface="Arial" panose="020B0604020202020204" pitchFamily="34" charset="0"/>
                <a:cs typeface="Arial" panose="020B0604020202020204" pitchFamily="34" charset="0"/>
              </a:rPr>
              <a:t>dCTP</a:t>
            </a:r>
            <a:r>
              <a:rPr lang="en-US" sz="2400" dirty="0">
                <a:latin typeface="Arial" panose="020B0604020202020204" pitchFamily="34" charset="0"/>
                <a:cs typeface="Arial" panose="020B0604020202020204" pitchFamily="34" charset="0"/>
              </a:rPr>
              <a:t> or by phosphorylation of </a:t>
            </a:r>
            <a:r>
              <a:rPr lang="en-US" sz="2400" dirty="0" err="1">
                <a:latin typeface="Arial" panose="020B0604020202020204" pitchFamily="34" charset="0"/>
                <a:cs typeface="Arial" panose="020B0604020202020204" pitchFamily="34" charset="0"/>
              </a:rPr>
              <a:t>dUDP</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C D P is shown above U D P on the left side of the figure. Parallel arrows point right from each of these molecules with the term ribonucleotide reductase between them. The top reaction yields d C D P and the bottom reaction yields d U D P. Parallel arrows point right from each of these molecules with the term nucleoside diphosphate kinase between them. The top reaction yields d C T P and the bottom reaction yields d U T P. An arrow labeled deaminase points down from d C T P to d U T P. An arrow labeled d U T P ase points down from d U T P to d U M P, from which an arrow labeled thymidylate synthase points down to d T M P.">
            <a:extLst>
              <a:ext uri="{FF2B5EF4-FFF2-40B4-BE49-F238E27FC236}">
                <a16:creationId xmlns:a16="http://schemas.microsoft.com/office/drawing/2014/main" id="{0D517240-4178-D942-A8DF-12CF0926A105}"/>
              </a:ext>
            </a:extLst>
          </p:cNvPr>
          <p:cNvPicPr>
            <a:picLocks noChangeAspect="1"/>
          </p:cNvPicPr>
          <p:nvPr/>
        </p:nvPicPr>
        <p:blipFill>
          <a:blip r:embed="rId3"/>
          <a:stretch>
            <a:fillRect/>
          </a:stretch>
        </p:blipFill>
        <p:spPr>
          <a:xfrm>
            <a:off x="4571999" y="2647950"/>
            <a:ext cx="4335379" cy="2705100"/>
          </a:xfrm>
          <a:prstGeom prst="rect">
            <a:avLst/>
          </a:prstGeom>
        </p:spPr>
      </p:pic>
    </p:spTree>
    <p:extLst>
      <p:ext uri="{BB962C8B-B14F-4D97-AF65-F5344CB8AC3E}">
        <p14:creationId xmlns:p14="http://schemas.microsoft.com/office/powerpoint/2010/main" val="1152158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F5E05-EF09-4AF1-AA9C-FDD273BCFED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Conversion of </a:t>
            </a:r>
            <a:r>
              <a:rPr lang="en-US" dirty="0" err="1">
                <a:solidFill>
                  <a:schemeClr val="tx1"/>
                </a:solidFill>
                <a:latin typeface="Arial" panose="020B0604020202020204" pitchFamily="34" charset="0"/>
                <a:cs typeface="Arial" panose="020B0604020202020204" pitchFamily="34" charset="0"/>
              </a:rPr>
              <a:t>dUMP</a:t>
            </a:r>
            <a:r>
              <a:rPr lang="en-US" dirty="0">
                <a:solidFill>
                  <a:schemeClr val="tx1"/>
                </a:solidFill>
                <a:latin typeface="Arial" panose="020B0604020202020204" pitchFamily="34" charset="0"/>
                <a:cs typeface="Arial" panose="020B0604020202020204" pitchFamily="34" charset="0"/>
              </a:rPr>
              <a:t> to dTMP is Catalyzed by Thymidylate Synthase</a:t>
            </a:r>
            <a:endParaRPr lang="en-AU" dirty="0"/>
          </a:p>
        </p:txBody>
      </p:sp>
      <p:sp>
        <p:nvSpPr>
          <p:cNvPr id="7" name="Google Shape;390;g847cf01710_0_68">
            <a:extLst>
              <a:ext uri="{FF2B5EF4-FFF2-40B4-BE49-F238E27FC236}">
                <a16:creationId xmlns:a16="http://schemas.microsoft.com/office/drawing/2014/main" id="{60D32828-94C0-8E4B-B6C2-83A6A3E95404}"/>
              </a:ext>
            </a:extLst>
          </p:cNvPr>
          <p:cNvSpPr txBox="1">
            <a:spLocks noChangeArrowheads="1"/>
          </p:cNvSpPr>
          <p:nvPr/>
        </p:nvSpPr>
        <p:spPr bwMode="auto">
          <a:xfrm>
            <a:off x="304800" y="1731552"/>
            <a:ext cx="4876800" cy="474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thymidylate synthase </a:t>
            </a:r>
            <a:r>
              <a:rPr lang="en-US" sz="2400" dirty="0">
                <a:latin typeface="Arial" panose="020B0604020202020204" pitchFamily="34" charset="0"/>
                <a:cs typeface="Arial" panose="020B0604020202020204" pitchFamily="34" charset="0"/>
              </a:rPr>
              <a:t>= catalyzes the conversion of </a:t>
            </a:r>
            <a:r>
              <a:rPr lang="en-US" sz="2400" dirty="0" err="1">
                <a:latin typeface="Arial" panose="020B0604020202020204" pitchFamily="34" charset="0"/>
                <a:cs typeface="Arial" panose="020B0604020202020204" pitchFamily="34" charset="0"/>
              </a:rPr>
              <a:t>dUMP</a:t>
            </a:r>
            <a:r>
              <a:rPr lang="en-US" sz="2400" dirty="0">
                <a:latin typeface="Arial" panose="020B0604020202020204" pitchFamily="34" charset="0"/>
                <a:cs typeface="Arial" panose="020B0604020202020204" pitchFamily="34" charset="0"/>
              </a:rPr>
              <a:t> to dTMP </a:t>
            </a:r>
          </a:p>
          <a:p>
            <a:pPr lvl="1"/>
            <a:r>
              <a:rPr lang="en-US" sz="2400" dirty="0">
                <a:latin typeface="Arial" panose="020B0604020202020204" pitchFamily="34" charset="0"/>
                <a:cs typeface="Arial" panose="020B0604020202020204" pitchFamily="34" charset="0"/>
              </a:rPr>
              <a:t>a one-carbon unit is transferred from </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N</a:t>
            </a:r>
            <a:r>
              <a:rPr lang="en-US" sz="2400" baseline="30000" dirty="0">
                <a:latin typeface="Arial" panose="020B0604020202020204" pitchFamily="34" charset="0"/>
                <a:cs typeface="Arial" panose="020B0604020202020204" pitchFamily="34" charset="0"/>
              </a:rPr>
              <a:t>10</a:t>
            </a:r>
            <a:r>
              <a:rPr lang="en-US" sz="2400" dirty="0">
                <a:latin typeface="Arial" panose="020B0604020202020204" pitchFamily="34" charset="0"/>
                <a:cs typeface="Arial" panose="020B0604020202020204" pitchFamily="34" charset="0"/>
              </a:rPr>
              <a:t>-methylenetetrahydrofolate to </a:t>
            </a:r>
            <a:r>
              <a:rPr lang="en-US" sz="2400" dirty="0" err="1">
                <a:latin typeface="Arial" panose="020B0604020202020204" pitchFamily="34" charset="0"/>
                <a:cs typeface="Arial" panose="020B0604020202020204" pitchFamily="34" charset="0"/>
              </a:rPr>
              <a:t>dUMP</a:t>
            </a:r>
            <a:r>
              <a:rPr lang="en-US" sz="2400" dirty="0">
                <a:latin typeface="Arial" panose="020B0604020202020204" pitchFamily="34" charset="0"/>
                <a:cs typeface="Arial" panose="020B0604020202020204" pitchFamily="34" charset="0"/>
              </a:rPr>
              <a:t>, then reduced to a methyl group</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dihydrofolate reductase </a:t>
            </a:r>
            <a:r>
              <a:rPr lang="en-US" sz="2400" dirty="0">
                <a:latin typeface="Arial" panose="020B0604020202020204" pitchFamily="34" charset="0"/>
                <a:cs typeface="Arial" panose="020B0604020202020204" pitchFamily="34" charset="0"/>
              </a:rPr>
              <a:t>= reduces dihydrofolate to tetrahydrofolate</a:t>
            </a: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d U M P is shown at the upper right. It has a six-membered ring with O at the top vertex; C 1 prime at the right side vertex bonded to N above at the bottom vertex of a six-membered ring and to H below; C 2 prime bonded to H above and below; C 3 prime bonded to H above and O H below; C 4 prime bonded to H below and to C 5 prime above bonded to 2 H and to O to the left further bonded to a circle labeled P. The six-membered ring has N substituted for C at the bottom vertex, a double bond at its left side, a top vertex double bonded to O, N substituted for H at the upper right vertex and bonded to H, and the lower right vertex double bonded to O. An arrow labeled thymidylate synthase curves from d U M P to d T M P on the right and meets a curved arrow from italicized N end italics superscript 5 end superscript, italicized N end italics superscript 10 end superscript-methylene-tetrahydrofolate on the left to 7,8-dihydrofolate on the right. d T M P resembles d U M P except that the six-membered ring at the top has an upper left vertex bonded to C in a gray box bonded to H above and to the left in the same box and to H below in a light red box. Italicized N end italics superscript 5 end superscript, italicized N end italics superscript 10 end superscript-methylene-tetrahydrofolate consists of a six-membered ring on the left that shares a double bond at its right side with the left side of a six-membered ring to its right. The left-hand ring has double bonds at the upper left and right sides, N substituted for C at the top vertex, an upper left vertex bonded to N H 2, N substituted for C at the lower left vertex and bonded to H, and a bottom vertex that is double bonded to O. The lower right-vertex of the right-hand six-membered ring forms the upper left vertex of a five-membered ring. The right-hand six-membered ring has N substituted for C at its top vertex, N substituted for C at its bottom vertex that also forms the upper left vertex of the five-membered ring below, and a lower right vertex that is also the top vertex of the five-membered ring below that is bonded to H in a red box as well as a bond that forms the upper right vertex of the five-membered ring below. The rest of the five-membered ring is as follows. The upper right vertex is C H 2, the lower right vertex has N substituted for C and further bonded to R, the lower left vertex is C in a gray box further bonded to 2 H in the same gray box, and the upper left vertex is N that is shared with the six-membered ring above. 7,8-dihydrofolate is similar to italicized N end italics superscript 5 end superscript, italicized N end italics superscript 10 end superscript-methylene-tetrahydrofolate except that the right-hand ring has a double bond at its lower right vertex, N substituted for C at the bottom vertex that is not further bonded, and a lower right vertex that is bonded to C H 2 bonded to N H below further bonded to R. An arrow labeled dihydrofolate reductase points down from 7,8-dihydrofolate to tetrahydrofolate accompanied by a curved arrow showing the addition of N A D P H 1 H plus with H in a red box and low of N A D P superscript 1 end superscript. Below, tetrahydrofolate is shown as a molecule that is similar to 7,8-dihydrofolate except that it has no double bond at the lower right, N substituted for C at the bottom vertex and bonded to H, and a lower right vertex bonded to H in a red box and to C H 2 further bonded to N H below further bonded to R. A left-hand arrow labeled serine hydroxymethyltransferase and points from tetrahydrofolate to italicized N end italics superscript 5 end superscript, italicized N end italics superscript 10 end superscript-methylene-tetrahydrofolate accompanied by a curved arrow showing the addition of serine in a gray box and loss of glycine with P L P at the inflection point.">
            <a:extLst>
              <a:ext uri="{FF2B5EF4-FFF2-40B4-BE49-F238E27FC236}">
                <a16:creationId xmlns:a16="http://schemas.microsoft.com/office/drawing/2014/main" id="{57A9EFF0-1A5C-DD4A-9CDF-CACC9949A58B}"/>
              </a:ext>
            </a:extLst>
          </p:cNvPr>
          <p:cNvPicPr>
            <a:picLocks noChangeAspect="1"/>
          </p:cNvPicPr>
          <p:nvPr/>
        </p:nvPicPr>
        <p:blipFill>
          <a:blip r:embed="rId3"/>
          <a:stretch>
            <a:fillRect/>
          </a:stretch>
        </p:blipFill>
        <p:spPr>
          <a:xfrm>
            <a:off x="5486400" y="1699468"/>
            <a:ext cx="3129597" cy="5006132"/>
          </a:xfrm>
          <a:prstGeom prst="rect">
            <a:avLst/>
          </a:prstGeom>
        </p:spPr>
      </p:pic>
    </p:spTree>
    <p:extLst>
      <p:ext uri="{BB962C8B-B14F-4D97-AF65-F5344CB8AC3E}">
        <p14:creationId xmlns:p14="http://schemas.microsoft.com/office/powerpoint/2010/main" val="3592747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C5399-BB0A-4C82-A8C5-2D7C906BEFE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Folic Acid Deficiency Leads to Reduced Thymidylate Synthesis</a:t>
            </a:r>
            <a:endParaRPr lang="en-AU" dirty="0"/>
          </a:p>
        </p:txBody>
      </p:sp>
      <p:sp>
        <p:nvSpPr>
          <p:cNvPr id="7" name="Google Shape;390;g847cf01710_0_68">
            <a:extLst>
              <a:ext uri="{FF2B5EF4-FFF2-40B4-BE49-F238E27FC236}">
                <a16:creationId xmlns:a16="http://schemas.microsoft.com/office/drawing/2014/main" id="{60D32828-94C0-8E4B-B6C2-83A6A3E95404}"/>
              </a:ext>
            </a:extLst>
          </p:cNvPr>
          <p:cNvSpPr txBox="1">
            <a:spLocks noChangeArrowheads="1"/>
          </p:cNvSpPr>
          <p:nvPr/>
        </p:nvSpPr>
        <p:spPr bwMode="auto">
          <a:xfrm>
            <a:off x="304800" y="1731552"/>
            <a:ext cx="8458200" cy="466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folic acid deficiency occurs in ~10% of the human population (and up to 50% of people in impoverished communities)</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reduced thymidylate synthesis causes uracil to be incorporated into DNA</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repair mechanisms remove the uracil by creating strand breaks that affect the structure and function of DNA</a:t>
            </a:r>
          </a:p>
          <a:p>
            <a:pPr lvl="1"/>
            <a:r>
              <a:rPr lang="en-US" altLang="en-US" sz="2400" dirty="0">
                <a:latin typeface="Arial" panose="020B0604020202020204" pitchFamily="34" charset="0"/>
                <a:cs typeface="Arial" panose="020B0604020202020204" pitchFamily="34" charset="0"/>
              </a:rPr>
              <a:t>associated with cancer, heart disease, and neurological impairment</a:t>
            </a: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9535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67C2A-F286-4F59-989A-1E8DCEF92280}"/>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Degradation of Purines and Pyrimidines Produces Uric Acid and Urea, Respectively</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19B6229B-248B-C041-B620-8CAFE7F880E4}"/>
              </a:ext>
            </a:extLst>
          </p:cNvPr>
          <p:cNvSpPr txBox="1">
            <a:spLocks noChangeArrowheads="1"/>
          </p:cNvSpPr>
          <p:nvPr/>
        </p:nvSpPr>
        <p:spPr bwMode="auto">
          <a:xfrm>
            <a:off x="308811" y="2209799"/>
            <a:ext cx="5863389" cy="425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-nucleotidase </a:t>
            </a:r>
            <a:r>
              <a:rPr lang="en-US" sz="2400" dirty="0">
                <a:latin typeface="Arial" panose="020B0604020202020204" pitchFamily="34" charset="0"/>
                <a:cs typeface="Arial" panose="020B0604020202020204" pitchFamily="34" charset="0"/>
              </a:rPr>
              <a:t>= removes the phosphate from purine nucleotides</a:t>
            </a:r>
          </a:p>
          <a:p>
            <a:pPr lvl="1"/>
            <a:r>
              <a:rPr lang="en-US" sz="2400" dirty="0">
                <a:latin typeface="Arial" panose="020B0604020202020204" pitchFamily="34" charset="0"/>
                <a:cs typeface="Arial" panose="020B0604020202020204" pitchFamily="34" charset="0"/>
              </a:rPr>
              <a:t>adenylate yields adenosine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adenosine deaminase </a:t>
            </a:r>
            <a:r>
              <a:rPr lang="en-US" sz="2400" dirty="0">
                <a:latin typeface="Arial" panose="020B0604020202020204" pitchFamily="34" charset="0"/>
                <a:cs typeface="Arial" panose="020B0604020202020204" pitchFamily="34" charset="0"/>
              </a:rPr>
              <a:t>= deaminates adenosine to inosine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inosine is hydrolyzed to hypoxanthine and oxidized to xanthine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An arrow labeled 5 prime-nucleotidase points down from A M P to adenosine accompanied by a curved arrow showing the addition of H 2 O and loss of P subscript i end subscript. An arrow labeled adenosine deaminase points down from adenosine to inosine accompanied by a curved arrow showing the addition of H 2 O and loss of N H 3. An arrow labeled nucleosidase points down from inosine to hypoxanthine (keto form), which has a similar structure to xanthine (keto form) except that the lower left vertex of the six-membered ring is not bonded to O H. An arrow labeled xanthine oxidase points down from hypoxanthine (keto form) to xanthine (keto form) accompanied by a curved arrow showing the addition of H 2 O plus O 2 and loss of H 2 O 2. Xanthine (keto form) has a similar structure to guanine except that the lower left vertex of the six-membered ring is bonded to O H. ">
            <a:extLst>
              <a:ext uri="{FF2B5EF4-FFF2-40B4-BE49-F238E27FC236}">
                <a16:creationId xmlns:a16="http://schemas.microsoft.com/office/drawing/2014/main" id="{E4202FFB-0ABA-F44E-91C4-70DAC0B76404}"/>
              </a:ext>
            </a:extLst>
          </p:cNvPr>
          <p:cNvPicPr>
            <a:picLocks noChangeAspect="1"/>
          </p:cNvPicPr>
          <p:nvPr/>
        </p:nvPicPr>
        <p:blipFill>
          <a:blip r:embed="rId3"/>
          <a:stretch>
            <a:fillRect/>
          </a:stretch>
        </p:blipFill>
        <p:spPr>
          <a:xfrm>
            <a:off x="6553201" y="2150458"/>
            <a:ext cx="1904999" cy="4316609"/>
          </a:xfrm>
          <a:prstGeom prst="rect">
            <a:avLst/>
          </a:prstGeom>
        </p:spPr>
      </p:pic>
    </p:spTree>
    <p:extLst>
      <p:ext uri="{BB962C8B-B14F-4D97-AF65-F5344CB8AC3E}">
        <p14:creationId xmlns:p14="http://schemas.microsoft.com/office/powerpoint/2010/main" val="823177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6D33-896C-442A-85C9-C314E559E68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GMP Catabolism</a:t>
            </a:r>
            <a:endParaRPr lang="en-AU" dirty="0"/>
          </a:p>
        </p:txBody>
      </p:sp>
      <p:sp>
        <p:nvSpPr>
          <p:cNvPr id="7" name="Google Shape;390;g847cf01710_0_68">
            <a:extLst>
              <a:ext uri="{FF2B5EF4-FFF2-40B4-BE49-F238E27FC236}">
                <a16:creationId xmlns:a16="http://schemas.microsoft.com/office/drawing/2014/main" id="{60D32828-94C0-8E4B-B6C2-83A6A3E95404}"/>
              </a:ext>
            </a:extLst>
          </p:cNvPr>
          <p:cNvSpPr txBox="1">
            <a:spLocks noChangeArrowheads="1"/>
          </p:cNvSpPr>
          <p:nvPr/>
        </p:nvSpPr>
        <p:spPr bwMode="auto">
          <a:xfrm>
            <a:off x="487142" y="1636294"/>
            <a:ext cx="3200400" cy="467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GMP is first hydrolyzed to guanosine, which is then cleaved to free guanine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guanine undergoes hydrolytic removal of its amino group to yield xanthine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n arrow labeled 5 prime nucleotidase points down from G M P to guanosine accompanied by a curved arrow showing the addition of H 2 O and loss of P subscript i end subscript. An arrow labeled nucleosidase points down from guanosine to guanine accompanied by a curved arrow showing the addition of H 2 O and loss of ribose. Guanine is a six-membered ring that shares a double bond at its right side with a five-membered ring. The six-membered ring has double bonds at its lower left and right sides, N substituted for C at its bottom vertex, a lower left vertex bonded to N H 2, and N substituted for C at its upper left vertex and bonded to H. The five-membered ring has a double bond at its upper right side, N substituted for C at its upper right vertex, and N substituted for C at its lower right vertex and bonded to H. An arrow labeled guanine deaminase points from guanine to xanthine (keto form) at the lower right and is accompanied by a curved arrow showing the addition of H 2 O and loss of N H 3. Xanthine (keto form) has a similar structure except that the lower left vertex of the six-membered ring is bonded to O H. Xanthine (keto form) is also produced by a series of reactions that begin with A M P. In those reactions, an arrow labeled 5 prime-nucleotidase points down from A M P to adenosine accompanied by a curved arrow showing the addition of H 2 O and loss of P subscript i end subscript. An arrow labeled adenosine deaminase points down from adenosine to inosine accompanied by a curved arrow showing the addition of H 2 O and loss of N H 3. An arrow labeled nucleosidase points down from inosine to hypoxanthine (keto form), which has a similar structure to xanthine (keto form) except that the lower left vertex of the six-membered ring is not bonded to O H. An arrow labeled xanthine oxidase points down from hypoxanthine (keto form) to xanthine (keto form) accompanied by a curved arrow showing the addition of H 2 O plus O 2 and loss of H 2 O 2. Xanthine (keto form) has a similar structure to guanine except that the lower left vertex of the six-membered ring is bonded to O H. Continued.">
            <a:extLst>
              <a:ext uri="{FF2B5EF4-FFF2-40B4-BE49-F238E27FC236}">
                <a16:creationId xmlns:a16="http://schemas.microsoft.com/office/drawing/2014/main" id="{635D67DE-D88E-284E-B2D9-761929DB516C}"/>
              </a:ext>
            </a:extLst>
          </p:cNvPr>
          <p:cNvPicPr>
            <a:picLocks noChangeAspect="1"/>
          </p:cNvPicPr>
          <p:nvPr/>
        </p:nvPicPr>
        <p:blipFill>
          <a:blip r:embed="rId3"/>
          <a:stretch>
            <a:fillRect/>
          </a:stretch>
        </p:blipFill>
        <p:spPr>
          <a:xfrm>
            <a:off x="4038600" y="1661373"/>
            <a:ext cx="4439385" cy="4652903"/>
          </a:xfrm>
          <a:prstGeom prst="rect">
            <a:avLst/>
          </a:prstGeom>
        </p:spPr>
      </p:pic>
    </p:spTree>
    <p:extLst>
      <p:ext uri="{BB962C8B-B14F-4D97-AF65-F5344CB8AC3E}">
        <p14:creationId xmlns:p14="http://schemas.microsoft.com/office/powerpoint/2010/main" val="3646178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xmlns=""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442" y="30110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BAEEEE3-4A4D-4B87-819E-15ACDD91E95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Oxygen and nitrogen metabolism are interlinked. </a:t>
            </a:r>
            <a:r>
              <a:rPr lang="en-US" sz="2400" dirty="0">
                <a:latin typeface="Arial" panose="020B0604020202020204" pitchFamily="34" charset="0"/>
                <a:cs typeface="Arial" panose="020B0604020202020204" pitchFamily="34" charset="0"/>
              </a:rPr>
              <a:t>The oxidation and reduction of the various forms of nitrogen in the biosphere often involve oxygen. </a:t>
            </a:r>
          </a:p>
          <a:p>
            <a:pPr>
              <a:buNone/>
            </a:pPr>
            <a:endParaRPr lang="en-US" sz="2400" dirty="0">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E0FBF-65B7-4C84-8D7E-A28A45F45BD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Xanthine Oxidase</a:t>
            </a:r>
            <a:endParaRPr lang="en-AU" dirty="0"/>
          </a:p>
        </p:txBody>
      </p:sp>
      <p:sp>
        <p:nvSpPr>
          <p:cNvPr id="7" name="Google Shape;390;g847cf01710_0_68">
            <a:extLst>
              <a:ext uri="{FF2B5EF4-FFF2-40B4-BE49-F238E27FC236}">
                <a16:creationId xmlns:a16="http://schemas.microsoft.com/office/drawing/2014/main" id="{60D32828-94C0-8E4B-B6C2-83A6A3E95404}"/>
              </a:ext>
            </a:extLst>
          </p:cNvPr>
          <p:cNvSpPr txBox="1">
            <a:spLocks noChangeArrowheads="1"/>
          </p:cNvSpPr>
          <p:nvPr/>
        </p:nvSpPr>
        <p:spPr bwMode="auto">
          <a:xfrm>
            <a:off x="304800" y="1722536"/>
            <a:ext cx="4572000" cy="467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xanthine oxidase </a:t>
            </a:r>
            <a:r>
              <a:rPr lang="en-US" sz="2400" dirty="0">
                <a:latin typeface="Arial" panose="020B0604020202020204" pitchFamily="34" charset="0"/>
                <a:cs typeface="Arial" panose="020B0604020202020204" pitchFamily="34" charset="0"/>
              </a:rPr>
              <a:t>= flavoenzyme that catalyzes the oxidation of xanthine to uric acid </a:t>
            </a:r>
          </a:p>
          <a:p>
            <a:pPr lvl="1"/>
            <a:r>
              <a:rPr lang="en-US" sz="2400" dirty="0">
                <a:latin typeface="Arial" panose="020B0604020202020204" pitchFamily="34" charset="0"/>
                <a:cs typeface="Arial" panose="020B0604020202020204" pitchFamily="34" charset="0"/>
              </a:rPr>
              <a:t>contains an atom of molybdenum and four iron-sulfur centers in its prosthetic group</a:t>
            </a:r>
          </a:p>
          <a:p>
            <a:pPr lvl="1"/>
            <a:r>
              <a:rPr lang="en-US" sz="2400" dirty="0">
                <a:latin typeface="Arial" panose="020B0604020202020204" pitchFamily="34" charset="0"/>
                <a:cs typeface="Arial" panose="020B0604020202020204" pitchFamily="34" charset="0"/>
              </a:rPr>
              <a:t>molecular oxygen is the electron acceptor</a:t>
            </a: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n arrow labeled xanthine oxidase points down from xanthine (keto form) to uric acid accompanied by a curved arrow showing the addition of H 2 O plus O 2 and loss of H 2 O 2. Uric acid has a similar structure to xanthine except that the right-hand five-membered ring has a right side vertex bonded to O H. ">
            <a:extLst>
              <a:ext uri="{FF2B5EF4-FFF2-40B4-BE49-F238E27FC236}">
                <a16:creationId xmlns:a16="http://schemas.microsoft.com/office/drawing/2014/main" id="{A64442F4-359A-554E-8881-BAD404EA0AE7}"/>
              </a:ext>
            </a:extLst>
          </p:cNvPr>
          <p:cNvPicPr>
            <a:picLocks noChangeAspect="1"/>
          </p:cNvPicPr>
          <p:nvPr/>
        </p:nvPicPr>
        <p:blipFill>
          <a:blip r:embed="rId3"/>
          <a:stretch>
            <a:fillRect/>
          </a:stretch>
        </p:blipFill>
        <p:spPr>
          <a:xfrm>
            <a:off x="5406081" y="1743584"/>
            <a:ext cx="2865426" cy="4492785"/>
          </a:xfrm>
          <a:prstGeom prst="rect">
            <a:avLst/>
          </a:prstGeom>
        </p:spPr>
      </p:pic>
    </p:spTree>
    <p:extLst>
      <p:ext uri="{BB962C8B-B14F-4D97-AF65-F5344CB8AC3E}">
        <p14:creationId xmlns:p14="http://schemas.microsoft.com/office/powerpoint/2010/main" val="4193988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arrow labeled 5 prime nucleotidase points down from G M P to guanosine accompanied by a curved arrow showing the addition of H 2 O and loss of P subscript i end subscript. An arrow labeled nucleosidase points down from guanosine to guanine accompanied by a curved arrow showing the addition of H 2 O and loss of ribose. Guanine is a six-membered ring that shares a double bond at its right side with a five-membered ring. The six-membered ring has double bonds at its lower left and right sides, N substituted for C at its bottom vertex, a lower left vertex bonded to N H 2, and N substituted for C at its upper left vertex and bonded to H. The five-membered ring has a double bond at its upper right side, N substituted for C at its upper right vertex, and N substituted for C at its lower right vertex and bonded to H. An arrow labeled guanine deaminase points from guanine to xanthine (keto form) at the lower right and is accompanied by a curved arrow showing the addition of H 2 O and loss of N H 3. Xanthine (keto form) has a similar structure except that the lower left vertex of the six-membered ring is bonded to O H. Xanthine (keto form) is also produced by a series of reactions that begin with A M P. An arrow labeled 5 prime-nucleotidase points down from A M P to adenosine accompanied by a curved arrow showing the addition of H 2 O and loss of P subscript i end subscript. An arrow labeled adenosine deaminase points down from adenosine to inosine accompanied by a curved arrow showing the addition of H 2 O and loss of N H 3. An arrow labeled nucleosidase points down from inosine to hypoxanthine (keto form), which has a similar structure to xanthine (keto form) except that the lower left vertex of the six-membered ring is not bonded to O H. An arrow labeled xanthine oxidase points down from hypoxanthine (keto form) to xanthine (keto form) accompanied by a curved arrow showing the addition of H 2 O plus O 2 and loss of H 2 O 2. An arrow labeled xanthine oxidase points down from xanthine (keto form) to uric acid accompanied by a curved arrow showing the addition of H 2 O plus O 2 and loss of H 2 O 2. Uric acid has a similar structure to xanthine except that the right-hand five-membered ring has a right side vertex bonded to O H. On the right, a series of reactions is shown that converts uric acid to 4 N H 4 plus accompanied by information on what type of organism excretes each sort of waste in a right-hand column labeled, excreted by. Uric acid is shown as a six-membered ring that shares a double bond at its right side with the left side of a five-membered ring. The six-membered ring has C at its top vertex double bonded to O. N is substituted for C at the upper left vertex and bonded to H, forming the top atom in a light red box that extends to the bottom vertex of the ring. The lower left vertex is bonded to O H within the box, there is a double bond at the lower left side, and N is substituted for C at the bottom vertex, all within the light red box. All of the five-membered ring is enclosed within a light red box except for the upper and lower left vertices and the double bond between them that are all shared with the six-membered ring. The five-membered ring has N substituted for C at the upper right vertex, a double bond at the upper right side, C at the right side vertex bonded to O H, and N substituted for C at the bottom vertex and bonded to H. Uric acid is excreted by primates, birds, reptiles, insects. An arrow labeled urate oxidase points down from uric acid to allantoin accompanied by a curved arrow showing the addition of one-half O 2 plus H 2 O and loss of C O 2. Allantoin has a similar structure to uric acid, but has several differences. There is no upper left side for the partial six-membered ring, N substituted for C at the upper left vertex at the top of the light red box is bonded to 2 H instead of one H, C at the lower left vertex is double bonded to O, there is no double bond at the lower left side, and N at the bottom vertex is bonded to H. This ends the part of the partial six-membered ring that is enclosed in the light red box. C at the lower right vertex is bonded to H, there is no double bond at the right side shared with the five-membered ring, and C at the top vertex is double bonded to O that is in the top vertex position. Apart from the upper and lower left sides, the parts of the five-membered ring that are not shared are enclosed in a light red box. N at the upper right vertex is bonded to H, there is no double bond at the upper right side, C at the right side vertex is double bonded to O, and N at the lower right vertex is bonded to H. Allantoin is excreted by most mammals. An arrow labeled allantoinase points down from allantoin to allantoate accompanied by a curved line showing the addition of H 2 O. Allantoate has parts in red boxes on either side of a central region. The central C is bonded to H, bonded to C O O minus above, and bonded to N H to the left and right that begins each light red box. To the left of the central C, the light red box includes N H bonded to C to the upper right bonded to N H 2 above a double bonded to O to the lower right. To the right of the central C, the light red box includes N H bonded to C to the upper right bonded to N H 2 above and double bonded to O to the lower right. Allantoate is excreted by bony fishes. An arrow labeled allantoicase points down from allantoate to urea and is accompanied by a curved arrow showing the addition of H 2 O and loss of glyoxylate. Glyoxylate is shown as a two-carbon vertical chain with the top C forming C O O minus and the bottom C forming C H O. 2 urea are formed. Urea is shown in a light red box as C bonded to N H 2 on each side and double bonded to O above. Urea is excreted by amphibians, cartilaginous fishes. An arrow labeled urease points down from urea to 4 N H 4 plus and is accompanied by a curved arrow showing the addition of 2 H 2 O and loss of 2 C O 2. N H 4 plus is excreted by marine invertebrates.">
            <a:extLst>
              <a:ext uri="{FF2B5EF4-FFF2-40B4-BE49-F238E27FC236}">
                <a16:creationId xmlns:a16="http://schemas.microsoft.com/office/drawing/2014/main" id="{F912923F-DCA5-914B-9E10-B3EE8FAB0969}"/>
              </a:ext>
            </a:extLst>
          </p:cNvPr>
          <p:cNvPicPr>
            <a:picLocks noChangeAspect="1"/>
          </p:cNvPicPr>
          <p:nvPr/>
        </p:nvPicPr>
        <p:blipFill>
          <a:blip r:embed="rId3"/>
          <a:stretch>
            <a:fillRect/>
          </a:stretch>
        </p:blipFill>
        <p:spPr>
          <a:xfrm>
            <a:off x="1085849" y="1148754"/>
            <a:ext cx="6972300" cy="5456583"/>
          </a:xfrm>
          <a:prstGeom prst="rect">
            <a:avLst/>
          </a:prstGeom>
        </p:spPr>
      </p:pic>
      <p:sp>
        <p:nvSpPr>
          <p:cNvPr id="2" name="Title 1">
            <a:extLst>
              <a:ext uri="{FF2B5EF4-FFF2-40B4-BE49-F238E27FC236}">
                <a16:creationId xmlns:a16="http://schemas.microsoft.com/office/drawing/2014/main" id="{C1F8C3C9-0851-4570-A43C-147AE7B0598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Catabolism of Purine Nucleotides</a:t>
            </a:r>
            <a:endParaRPr lang="en-AU" dirty="0"/>
          </a:p>
        </p:txBody>
      </p:sp>
    </p:spTree>
    <p:extLst>
      <p:ext uri="{BB962C8B-B14F-4D97-AF65-F5344CB8AC3E}">
        <p14:creationId xmlns:p14="http://schemas.microsoft.com/office/powerpoint/2010/main" val="140280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34E9D-1992-421E-A53B-860A9A7F1EC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Conversion of Uric Acid to Allantoin, </a:t>
            </a:r>
            <a:r>
              <a:rPr lang="en-US" dirty="0" err="1">
                <a:solidFill>
                  <a:schemeClr val="tx1"/>
                </a:solidFill>
                <a:latin typeface="Arial" panose="020B0604020202020204" pitchFamily="34" charset="0"/>
                <a:cs typeface="Arial" panose="020B0604020202020204" pitchFamily="34" charset="0"/>
              </a:rPr>
              <a:t>Allantoate</a:t>
            </a:r>
            <a:r>
              <a:rPr lang="en-US" dirty="0">
                <a:solidFill>
                  <a:schemeClr val="tx1"/>
                </a:solidFill>
                <a:latin typeface="Arial" panose="020B0604020202020204" pitchFamily="34" charset="0"/>
                <a:cs typeface="Arial" panose="020B0604020202020204" pitchFamily="34" charset="0"/>
              </a:rPr>
              <a:t>, and Urea</a:t>
            </a:r>
            <a:endParaRPr lang="en-AU" dirty="0"/>
          </a:p>
        </p:txBody>
      </p:sp>
      <p:sp>
        <p:nvSpPr>
          <p:cNvPr id="7" name="Google Shape;390;g847cf01710_0_68">
            <a:extLst>
              <a:ext uri="{FF2B5EF4-FFF2-40B4-BE49-F238E27FC236}">
                <a16:creationId xmlns:a16="http://schemas.microsoft.com/office/drawing/2014/main" id="{60D32828-94C0-8E4B-B6C2-83A6A3E95404}"/>
              </a:ext>
            </a:extLst>
          </p:cNvPr>
          <p:cNvSpPr txBox="1">
            <a:spLocks noChangeArrowheads="1"/>
          </p:cNvSpPr>
          <p:nvPr/>
        </p:nvSpPr>
        <p:spPr bwMode="auto">
          <a:xfrm>
            <a:off x="152400" y="1636294"/>
            <a:ext cx="5486400" cy="497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degree of oxidation of uric acid is organism-dependent</a:t>
            </a:r>
          </a:p>
          <a:p>
            <a:pPr lvl="1"/>
            <a:r>
              <a:rPr lang="en-US" sz="2400" dirty="0">
                <a:latin typeface="Arial" panose="020B0604020202020204" pitchFamily="34" charset="0"/>
                <a:cs typeface="Arial" panose="020B0604020202020204" pitchFamily="34" charset="0"/>
              </a:rPr>
              <a:t>primates, birds, and other animals excrete uric acid.</a:t>
            </a:r>
          </a:p>
          <a:p>
            <a:pPr lvl="1"/>
            <a:r>
              <a:rPr lang="en-US" sz="2400" dirty="0">
                <a:latin typeface="Arial" panose="020B0604020202020204" pitchFamily="34" charset="0"/>
                <a:cs typeface="Arial" panose="020B0604020202020204" pitchFamily="34" charset="0"/>
              </a:rPr>
              <a:t>most mammals and other vertebrates excrete </a:t>
            </a:r>
            <a:r>
              <a:rPr lang="en-US" sz="2400" b="1" dirty="0">
                <a:latin typeface="Arial" panose="020B0604020202020204" pitchFamily="34" charset="0"/>
                <a:cs typeface="Arial" panose="020B0604020202020204" pitchFamily="34" charset="0"/>
              </a:rPr>
              <a:t>allantoin</a:t>
            </a:r>
          </a:p>
          <a:p>
            <a:pPr lvl="1"/>
            <a:r>
              <a:rPr lang="en-US" sz="2400" dirty="0">
                <a:latin typeface="Arial" panose="020B0604020202020204" pitchFamily="34" charset="0"/>
                <a:cs typeface="Arial" panose="020B0604020202020204" pitchFamily="34" charset="0"/>
              </a:rPr>
              <a:t>other organisms excrete </a:t>
            </a:r>
            <a:r>
              <a:rPr lang="en-US" sz="2400" dirty="0" err="1">
                <a:latin typeface="Arial" panose="020B0604020202020204" pitchFamily="34" charset="0"/>
                <a:cs typeface="Arial" panose="020B0604020202020204" pitchFamily="34" charset="0"/>
              </a:rPr>
              <a:t>allantoate</a:t>
            </a:r>
            <a:r>
              <a:rPr lang="en-US" sz="2400" dirty="0">
                <a:latin typeface="Arial" panose="020B0604020202020204" pitchFamily="34" charset="0"/>
                <a:cs typeface="Arial" panose="020B0604020202020204" pitchFamily="34" charset="0"/>
              </a:rPr>
              <a:t>, urea, or 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urate oxidase </a:t>
            </a:r>
            <a:r>
              <a:rPr lang="en-US" sz="2400" dirty="0">
                <a:latin typeface="Arial" panose="020B0604020202020204" pitchFamily="34" charset="0"/>
                <a:cs typeface="Arial" panose="020B0604020202020204" pitchFamily="34" charset="0"/>
              </a:rPr>
              <a:t>= catalyzes the degradation of uric acid to allantoin</a:t>
            </a:r>
          </a:p>
          <a:p>
            <a:endParaRPr 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Uric acid is shown as a six-membered ring that shares a double bond at its right side with the left side of a five-membered ring. The six-membered ring has C at its top vertex double bonded to O. N is substituted for C at the upper left vertex and bonded to H, forming the top atom in a light red box that extends to the bottom vertex of the ring. The lower left vertex is bonded to O H within the box, there is a double bond at the lower left side, and N is substituted for C at the bottom vertex, all within the light red box. All of the five-membered ring is enclosed within a light red box except for the upper and lower left vertices and the double bond between them that are all shared with the six-membered ring. The five-membered ring has N substituted for C at the upper right vertex, a double bond at the upper right side, C at the right side vertex bonded to O H, and N substituted for C at the bottom vertex and bonded to H. Uric acid is excreted by primates, birds, reptiles, insects. An arrow labeled urate oxidase points down from uric acid to allantoin accompanied by a curved arrow showing the addition of one-half O 2 plus H 2 O and loss of C O 2. Allantoin has a similar structure to uric acid, but has several differences. There is no upper left side for the partial six-membered ring, N substituted for C at the upper left vertex at the top of the light red box is bonded to 2 H instead of one H, C at the lower left vertex is double bonded to O, there is no double bond at the lower left side, and N at the bottom vertex is bonded to H. This ends the part of the partial six-membered ring that is enclosed in the light red box. C at the lower right vertex is bonded to H, there is no double bond at the right side shared with the five-membered ring, and C at the top vertex is double bonded to O that is in the top vertex position. Apart from the upper and lower left sides, the parts of the five-membered ring that are not shared are enclosed in a light red box. N at the upper right vertex is bonded to H, there is no double bond at the upper right side, C at the right side vertex is double bonded to O, and N at the lower right vertex is bonded to H. Allantoin is excreted by most mammals. An arrow labeled allantoinase points down from allantoin to allantoate accompanied by a curved line showing the addition of H 2 O. Allantoate has parts in red boxes on either side of a central region. The central C is bonded to H, bonded to C O O minus above, and bonded to N H to the left and right that begins each light red box. To the left of the central C, the light red box includes N H bonded to C to the upper right bonded to N H 2 above a double bonded to O to the lower right. To the right of the central C, the light red box includes N H bonded to C to the upper right bonded to N H 2 above and double bonded to O to the lower right. Allantoate is excreted by bony fishes. An arrow labeled allantoicase points down from allantoate to urea and is accompanied by a curved arrow showing the addition of H 2 O and loss of glyoxylate. Glyoxylate is shown as a two-carbon vertical chain with the top C forming C O O minus and the bottom C forming C H O. 2 urea are formed. Urea is shown in a light red box as C bonded to N H 2 on each side and double bonded to O above. Urea is excreted by amphibians, cartilaginous fishes. An arrow labeled urease points down from urea to 4 N H 4 plus and is accompanied by a curved arrow showing the addition of 2 H 2 O and loss of 2 C O 2. N H 4 plus is excreted by marine invertebrates.">
            <a:extLst>
              <a:ext uri="{FF2B5EF4-FFF2-40B4-BE49-F238E27FC236}">
                <a16:creationId xmlns:a16="http://schemas.microsoft.com/office/drawing/2014/main" id="{BE40E6D0-ABCD-5B43-936C-810F70E7D469}"/>
              </a:ext>
            </a:extLst>
          </p:cNvPr>
          <p:cNvPicPr>
            <a:picLocks noChangeAspect="1"/>
          </p:cNvPicPr>
          <p:nvPr/>
        </p:nvPicPr>
        <p:blipFill>
          <a:blip r:embed="rId3"/>
          <a:stretch>
            <a:fillRect/>
          </a:stretch>
        </p:blipFill>
        <p:spPr>
          <a:xfrm>
            <a:off x="5791200" y="1841702"/>
            <a:ext cx="2746303" cy="4770786"/>
          </a:xfrm>
          <a:prstGeom prst="rect">
            <a:avLst/>
          </a:prstGeom>
        </p:spPr>
      </p:pic>
    </p:spTree>
    <p:extLst>
      <p:ext uri="{BB962C8B-B14F-4D97-AF65-F5344CB8AC3E}">
        <p14:creationId xmlns:p14="http://schemas.microsoft.com/office/powerpoint/2010/main" val="229560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5D7D-2B48-40A1-98FF-FF850722A83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Catabolism of Pyrimidines</a:t>
            </a:r>
            <a:endParaRPr lang="en-AU" dirty="0"/>
          </a:p>
        </p:txBody>
      </p:sp>
      <p:sp>
        <p:nvSpPr>
          <p:cNvPr id="7" name="Google Shape;390;g847cf01710_0_68">
            <a:extLst>
              <a:ext uri="{FF2B5EF4-FFF2-40B4-BE49-F238E27FC236}">
                <a16:creationId xmlns:a16="http://schemas.microsoft.com/office/drawing/2014/main" id="{60D32828-94C0-8E4B-B6C2-83A6A3E95404}"/>
              </a:ext>
            </a:extLst>
          </p:cNvPr>
          <p:cNvSpPr txBox="1">
            <a:spLocks noChangeArrowheads="1"/>
          </p:cNvSpPr>
          <p:nvPr/>
        </p:nvSpPr>
        <p:spPr bwMode="auto">
          <a:xfrm>
            <a:off x="152400" y="1333500"/>
            <a:ext cx="4326893"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pathways for degradation lead to NH</a:t>
            </a:r>
            <a:r>
              <a:rPr lang="en-US" sz="2400" baseline="-250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production and thus to urea 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carbons of thymine are degraded to succinyl-CoA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carbons of cytosine and uracil are degraded to acetyl-CoA</a:t>
            </a:r>
          </a:p>
          <a:p>
            <a:endParaRPr 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Cytosine is shown at the top center as a six-membered ring with double bonds at the upper left and right sides, C at the top vertex bonded to N H 2, C at the upper and lower right vertices each bonded to H, N substituted for C at the bottom vertex and bonded to H, C at the lower left vertex double bonded to O, and N substituted for C at the upper left vertex. An arrow points from cytosine and splits to indicate uracil to the lower left and N H 3 below. Uracil has a similar structure to cytosine except that C at the top vertex is double bonded to O, there is no double bond at the upper left side, and N at the upper left vertex is bonded to H. A series of six arrows points down from uracil to acetyl Co A, shown as C H 3 bonded to C double bonded to O below and bonded to S to the right further bonded to Co A. The third arrow in the sequence has an arrow that branches off to a box labeled N H 3 plus C O 2 in the center. Thymine has a similar structure to uracil except that C at the upper right vertex is bonded to C H 3 instead of to H. A series of six arrows points down from thymine to succinyl Co A, shown as a vertical four-carbon chain with C 1 at the top forming C O O minus, C 2 and C 3 each bonded to 2 H, and C 4 bonded to S to the right further bonded to Co A and double bonded to O below. The third arrow in the sequence has an arrow that branches off to a box labeled N H 3 plus C O 2 in the center. A central arrow points down from the N H 3 produced from cytosine to the box containing N H 3 plus C O 2, from which two arrows point down to urea. Urea is N H 2 bonded to C double bonded to O below and bonded to N H 2 to the right.">
            <a:extLst>
              <a:ext uri="{FF2B5EF4-FFF2-40B4-BE49-F238E27FC236}">
                <a16:creationId xmlns:a16="http://schemas.microsoft.com/office/drawing/2014/main" id="{811CDFE3-8A30-774D-AF50-D8C95D9C12A0}"/>
              </a:ext>
            </a:extLst>
          </p:cNvPr>
          <p:cNvPicPr>
            <a:picLocks noChangeAspect="1"/>
          </p:cNvPicPr>
          <p:nvPr/>
        </p:nvPicPr>
        <p:blipFill>
          <a:blip r:embed="rId3"/>
          <a:stretch>
            <a:fillRect/>
          </a:stretch>
        </p:blipFill>
        <p:spPr>
          <a:xfrm>
            <a:off x="4953000" y="1249534"/>
            <a:ext cx="3793493" cy="5303665"/>
          </a:xfrm>
          <a:prstGeom prst="rect">
            <a:avLst/>
          </a:prstGeom>
        </p:spPr>
      </p:pic>
    </p:spTree>
    <p:extLst>
      <p:ext uri="{BB962C8B-B14F-4D97-AF65-F5344CB8AC3E}">
        <p14:creationId xmlns:p14="http://schemas.microsoft.com/office/powerpoint/2010/main" val="3817297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7637A-4E23-437B-9A87-F2D37BE6F46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Adenosine Deaminase (ADA) Deficiency</a:t>
            </a:r>
            <a:endParaRPr lang="en-AU" dirty="0"/>
          </a:p>
        </p:txBody>
      </p:sp>
      <p:sp>
        <p:nvSpPr>
          <p:cNvPr id="7" name="Google Shape;390;g847cf01710_0_68">
            <a:extLst>
              <a:ext uri="{FF2B5EF4-FFF2-40B4-BE49-F238E27FC236}">
                <a16:creationId xmlns:a16="http://schemas.microsoft.com/office/drawing/2014/main" id="{60D32828-94C0-8E4B-B6C2-83A6A3E95404}"/>
              </a:ext>
            </a:extLst>
          </p:cNvPr>
          <p:cNvSpPr txBox="1">
            <a:spLocks noChangeArrowheads="1"/>
          </p:cNvSpPr>
          <p:nvPr/>
        </p:nvSpPr>
        <p:spPr bwMode="auto">
          <a:xfrm>
            <a:off x="190500" y="1600200"/>
            <a:ext cx="8763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adenosine deaminase (ADA) deficiency </a:t>
            </a:r>
            <a:r>
              <a:rPr lang="en-US" sz="2400" dirty="0">
                <a:latin typeface="Arial" panose="020B0604020202020204" pitchFamily="34" charset="0"/>
                <a:cs typeface="Arial" panose="020B0604020202020204" pitchFamily="34" charset="0"/>
              </a:rPr>
              <a:t>= leads to a 100-fold increase in [</a:t>
            </a:r>
            <a:r>
              <a:rPr lang="en-US" sz="2400" dirty="0" err="1">
                <a:latin typeface="Arial" panose="020B0604020202020204" pitchFamily="34" charset="0"/>
                <a:cs typeface="Arial" panose="020B0604020202020204" pitchFamily="34" charset="0"/>
              </a:rPr>
              <a:t>dATP</a:t>
            </a:r>
            <a:r>
              <a:rPr lang="en-US" sz="2400" dirty="0">
                <a:latin typeface="Arial" panose="020B0604020202020204" pitchFamily="34" charset="0"/>
                <a:cs typeface="Arial" panose="020B0604020202020204" pitchFamily="34" charset="0"/>
              </a:rPr>
              <a:t>], a strong inhibitor of ribonucleotide reductase </a:t>
            </a:r>
          </a:p>
          <a:p>
            <a:pPr lvl="1"/>
            <a:r>
              <a:rPr lang="en-US" sz="2400" dirty="0">
                <a:latin typeface="Arial" panose="020B0604020202020204" pitchFamily="34" charset="0"/>
                <a:cs typeface="Arial" panose="020B0604020202020204" pitchFamily="34" charset="0"/>
              </a:rPr>
              <a:t>causes severe immunodeficiency disease in which T lymphocytes and B lymphocytes do not develop properly</a:t>
            </a:r>
          </a:p>
          <a:p>
            <a:pPr lvl="1"/>
            <a:r>
              <a:rPr lang="en-US" sz="2400" dirty="0">
                <a:latin typeface="Arial" panose="020B0604020202020204" pitchFamily="34" charset="0"/>
                <a:cs typeface="Arial" panose="020B0604020202020204" pitchFamily="34" charset="0"/>
              </a:rPr>
              <a:t>produces a general deficiency of other dNTPs in T lymphocytes </a:t>
            </a:r>
          </a:p>
          <a:p>
            <a:endParaRPr lang="en-US" sz="2400" dirty="0"/>
          </a:p>
          <a:p>
            <a:endParaRPr 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72481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AEF0-3B45-445A-B098-4DE84699CEAD}"/>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Purine and Pyrimidine Bases are Recycled by Salvage Pathways</a:t>
            </a:r>
            <a:endParaRPr lang="en-AU" dirty="0">
              <a:solidFill>
                <a:srgbClr val="4E4CB4"/>
              </a:solidFill>
            </a:endParaRP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19B6229B-248B-C041-B620-8CAFE7F880E4}"/>
                  </a:ext>
                </a:extLst>
              </p:cNvPr>
              <p:cNvSpPr txBox="1">
                <a:spLocks noChangeArrowheads="1"/>
              </p:cNvSpPr>
              <p:nvPr/>
            </p:nvSpPr>
            <p:spPr bwMode="auto">
              <a:xfrm>
                <a:off x="304800" y="1752600"/>
                <a:ext cx="8610600" cy="45720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free purines can be salvaged and rebuilt into nucleotides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adenosine phosphoribosyl-transferase </a:t>
                </a:r>
                <a:r>
                  <a:rPr lang="en-US" sz="2400" dirty="0">
                    <a:latin typeface="Arial" panose="020B0604020202020204" pitchFamily="34" charset="0"/>
                    <a:cs typeface="Arial" panose="020B0604020202020204" pitchFamily="34" charset="0"/>
                  </a:rPr>
                  <a:t>= catalyzes the reaction of a free adenine with PRPP to yield the corresponding adenine nucleotide</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adenine + PRPP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AMP +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hypoxanthine-guanine </a:t>
                </a:r>
                <a:r>
                  <a:rPr lang="en-US" sz="2400" b="1" dirty="0" err="1">
                    <a:latin typeface="Arial" panose="020B0604020202020204" pitchFamily="34" charset="0"/>
                    <a:cs typeface="Arial" panose="020B0604020202020204" pitchFamily="34" charset="0"/>
                  </a:rPr>
                  <a:t>phosphoribosyltransferase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catalyzes the salvage of free guanine and hypoxanthine (the deamination product of adenine)</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19B6229B-248B-C041-B620-8CAFE7F880E4}"/>
                  </a:ext>
                </a:extLst>
              </p:cNvPr>
              <p:cNvSpPr txBox="1">
                <a:spLocks noRot="1" noChangeAspect="1" noMove="1" noResize="1" noEditPoints="1" noAdjustHandles="1" noChangeArrowheads="1" noChangeShapeType="1" noTextEdit="1"/>
              </p:cNvSpPr>
              <p:nvPr/>
            </p:nvSpPr>
            <p:spPr bwMode="auto">
              <a:xfrm>
                <a:off x="304800" y="1752600"/>
                <a:ext cx="8610600" cy="4572000"/>
              </a:xfrm>
              <a:prstGeom prst="rect">
                <a:avLst/>
              </a:prstGeom>
              <a:blipFill>
                <a:blip r:embed="rId3"/>
                <a:stretch>
                  <a:fillRect l="-425" t="-1067" b="-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961921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4483-9875-4B48-9114-86CD3717392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Pyrimidine Salvage Pathways</a:t>
            </a:r>
            <a:endParaRPr lang="en-AU" dirty="0"/>
          </a:p>
        </p:txBody>
      </p:sp>
      <p:sp>
        <p:nvSpPr>
          <p:cNvPr id="7" name="Google Shape;390;g847cf01710_0_68">
            <a:extLst>
              <a:ext uri="{FF2B5EF4-FFF2-40B4-BE49-F238E27FC236}">
                <a16:creationId xmlns:a16="http://schemas.microsoft.com/office/drawing/2014/main" id="{60D32828-94C0-8E4B-B6C2-83A6A3E95404}"/>
              </a:ext>
            </a:extLst>
          </p:cNvPr>
          <p:cNvSpPr txBox="1">
            <a:spLocks noChangeArrowheads="1"/>
          </p:cNvSpPr>
          <p:nvPr/>
        </p:nvSpPr>
        <p:spPr bwMode="auto">
          <a:xfrm>
            <a:off x="190500" y="1600200"/>
            <a:ext cx="8763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similar salvage pathway exists for pyrimidine bases in microorganisms, and possibly in mammals</a:t>
            </a:r>
          </a:p>
          <a:p>
            <a:endParaRPr lang="en-US" sz="2400" dirty="0"/>
          </a:p>
          <a:p>
            <a:endParaRPr 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2010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D521E-2EF4-4DF5-88F8-3DF96AE41C07}"/>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Lesch-Nyhan</a:t>
            </a:r>
            <a:r>
              <a:rPr lang="en-US" dirty="0">
                <a:solidFill>
                  <a:schemeClr val="tx1"/>
                </a:solidFill>
                <a:latin typeface="Arial" panose="020B0604020202020204" pitchFamily="34" charset="0"/>
                <a:cs typeface="Arial" panose="020B0604020202020204" pitchFamily="34" charset="0"/>
              </a:rPr>
              <a:t> Syndrome</a:t>
            </a:r>
            <a:endParaRPr lang="en-AU" dirty="0"/>
          </a:p>
        </p:txBody>
      </p:sp>
      <p:sp>
        <p:nvSpPr>
          <p:cNvPr id="7" name="Google Shape;390;g847cf01710_0_68">
            <a:extLst>
              <a:ext uri="{FF2B5EF4-FFF2-40B4-BE49-F238E27FC236}">
                <a16:creationId xmlns:a16="http://schemas.microsoft.com/office/drawing/2014/main" id="{60D32828-94C0-8E4B-B6C2-83A6A3E95404}"/>
              </a:ext>
            </a:extLst>
          </p:cNvPr>
          <p:cNvSpPr txBox="1">
            <a:spLocks noChangeArrowheads="1"/>
          </p:cNvSpPr>
          <p:nvPr/>
        </p:nvSpPr>
        <p:spPr bwMode="auto">
          <a:xfrm>
            <a:off x="190500" y="1600200"/>
            <a:ext cx="8763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Lesch-Nyhan</a:t>
            </a:r>
            <a:r>
              <a:rPr lang="en-US" sz="2400" b="1" dirty="0">
                <a:latin typeface="Arial" panose="020B0604020202020204" pitchFamily="34" charset="0"/>
                <a:cs typeface="Arial" panose="020B0604020202020204" pitchFamily="34" charset="0"/>
              </a:rPr>
              <a:t> syndrome </a:t>
            </a:r>
            <a:r>
              <a:rPr lang="en-US" sz="2400" dirty="0">
                <a:latin typeface="Arial" panose="020B0604020202020204" pitchFamily="34" charset="0"/>
                <a:cs typeface="Arial" panose="020B0604020202020204" pitchFamily="34" charset="0"/>
              </a:rPr>
              <a:t>= set of symptoms characterized by poor coordination, intellectual deficits, hostility, and compulsive self-destructive tendencies</a:t>
            </a:r>
          </a:p>
          <a:p>
            <a:pPr lvl="1"/>
            <a:r>
              <a:rPr lang="en-US" sz="2400" dirty="0">
                <a:latin typeface="Arial" panose="020B0604020202020204" pitchFamily="34" charset="0"/>
                <a:cs typeface="Arial" panose="020B0604020202020204" pitchFamily="34" charset="0"/>
              </a:rPr>
              <a:t>caused by a genetic lack of hypoxanthine-guanine </a:t>
            </a:r>
            <a:r>
              <a:rPr lang="en-US" sz="2400" dirty="0" err="1">
                <a:latin typeface="Arial" panose="020B0604020202020204" pitchFamily="34" charset="0"/>
                <a:cs typeface="Arial" panose="020B0604020202020204" pitchFamily="34" charset="0"/>
              </a:rPr>
              <a:t>phosphoribosyltransferase</a:t>
            </a:r>
            <a:r>
              <a:rPr lang="en-US" sz="2400" dirty="0">
                <a:latin typeface="Arial" panose="020B0604020202020204" pitchFamily="34" charset="0"/>
                <a:cs typeface="Arial" panose="020B0604020202020204" pitchFamily="34" charset="0"/>
              </a:rPr>
              <a:t> activity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25450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E86FC-6EA6-45AA-96D8-963BDACB3980}"/>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Excess Uric Acid Causes Gout</a:t>
            </a:r>
            <a:endParaRPr lang="en-AU" dirty="0">
              <a:solidFill>
                <a:srgbClr val="4E4CB4"/>
              </a:solidFill>
            </a:endParaRPr>
          </a:p>
        </p:txBody>
      </p:sp>
      <p:sp>
        <p:nvSpPr>
          <p:cNvPr id="5" name="Google Shape;390;g847cf01710_0_68">
            <a:extLst>
              <a:ext uri="{FF2B5EF4-FFF2-40B4-BE49-F238E27FC236}">
                <a16:creationId xmlns:a16="http://schemas.microsoft.com/office/drawing/2014/main" id="{19B6229B-248B-C041-B620-8CAFE7F880E4}"/>
              </a:ext>
            </a:extLst>
          </p:cNvPr>
          <p:cNvSpPr txBox="1">
            <a:spLocks noChangeArrowheads="1"/>
          </p:cNvSpPr>
          <p:nvPr/>
        </p:nvSpPr>
        <p:spPr bwMode="auto">
          <a:xfrm>
            <a:off x="304800" y="1752600"/>
            <a:ext cx="8610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gout = a disease of the joints caused by an elevated concentration of uric acid in the blood and tissues </a:t>
            </a:r>
          </a:p>
          <a:p>
            <a:pPr lvl="1"/>
            <a:r>
              <a:rPr lang="en-US" sz="2400" dirty="0">
                <a:latin typeface="Arial" panose="020B0604020202020204" pitchFamily="34" charset="0"/>
                <a:cs typeface="Arial" panose="020B0604020202020204" pitchFamily="34" charset="0"/>
              </a:rPr>
              <a:t>often involves an underexcretion of urate</a:t>
            </a:r>
          </a:p>
          <a:p>
            <a:pPr lvl="1"/>
            <a:r>
              <a:rPr lang="en-US" sz="2400" dirty="0">
                <a:latin typeface="Arial" panose="020B0604020202020204" pitchFamily="34" charset="0"/>
                <a:cs typeface="Arial" panose="020B0604020202020204" pitchFamily="34" charset="0"/>
              </a:rPr>
              <a:t>genetic deficiency of one or another enzyme of purine metabolism may also be a factor</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1669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CCBEC-AA2B-4476-80AB-29D63EA5459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Allopurinol is an Inhibitor of Xanthine Oxidase</a:t>
            </a:r>
            <a:endParaRPr lang="en-AU" dirty="0"/>
          </a:p>
        </p:txBody>
      </p:sp>
      <p:sp>
        <p:nvSpPr>
          <p:cNvPr id="7" name="Google Shape;390;g847cf01710_0_68">
            <a:extLst>
              <a:ext uri="{FF2B5EF4-FFF2-40B4-BE49-F238E27FC236}">
                <a16:creationId xmlns:a16="http://schemas.microsoft.com/office/drawing/2014/main" id="{60D32828-94C0-8E4B-B6C2-83A6A3E95404}"/>
              </a:ext>
            </a:extLst>
          </p:cNvPr>
          <p:cNvSpPr txBox="1">
            <a:spLocks noChangeArrowheads="1"/>
          </p:cNvSpPr>
          <p:nvPr/>
        </p:nvSpPr>
        <p:spPr bwMode="auto">
          <a:xfrm>
            <a:off x="190500" y="1600200"/>
            <a:ext cx="4072689"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allopurinol </a:t>
            </a:r>
            <a:r>
              <a:rPr lang="en-US" sz="2400" dirty="0">
                <a:latin typeface="Arial" panose="020B0604020202020204" pitchFamily="34" charset="0"/>
                <a:cs typeface="Arial" panose="020B0604020202020204" pitchFamily="34" charset="0"/>
              </a:rPr>
              <a:t>= inhibitor of xanthine oxidase that is used in the treatment of gout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the active site, allopurinol is converted to </a:t>
            </a:r>
            <a:r>
              <a:rPr lang="en-US" sz="2400" dirty="0" err="1">
                <a:latin typeface="Arial" panose="020B0604020202020204" pitchFamily="34" charset="0"/>
                <a:cs typeface="Arial" panose="020B0604020202020204" pitchFamily="34" charset="0"/>
              </a:rPr>
              <a:t>oxypurinol</a:t>
            </a:r>
            <a:r>
              <a:rPr lang="en-US" sz="2400" dirty="0">
                <a:latin typeface="Arial" panose="020B0604020202020204" pitchFamily="34" charset="0"/>
                <a:cs typeface="Arial" panose="020B0604020202020204" pitchFamily="34" charset="0"/>
              </a:rPr>
              <a:t>, a strong competitive inhibitor</a:t>
            </a:r>
          </a:p>
          <a:p>
            <a:pPr lvl="1"/>
            <a:r>
              <a:rPr lang="en-US" sz="2400" dirty="0">
                <a:latin typeface="Arial" panose="020B0604020202020204" pitchFamily="34" charset="0"/>
                <a:cs typeface="Arial" panose="020B0604020202020204" pitchFamily="34" charset="0"/>
              </a:rPr>
              <a:t>remains tightly bound to the enzyme</a:t>
            </a:r>
          </a:p>
          <a:p>
            <a:endParaRPr 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llopurinol is a six-membered ring that shares a double bond on its right side with the left side of an adjacent five-membered ring. The six-membered ring has double bonds at the upper left, lower left, and right sides; C at the top vertex is bonded to O H; N is substituted for C at the upper left vertex; C at the lower left vertex is bonded to H; and N is substituted for C at the bottom vertex. In addition to the shared double bond, the five-membered ring has a double bond at its upper right side; C at the upper right vertex bonded O H; N substituted for C at the right side vertex; and N substituted for C at the lower right vertex and bonded to H below. C H at the upper right vertex double bonded to N at the right side is enclosed in a light red box. Hypoxanthine (enol form) is similar to allopurinol except that the upper right vertex is N substituted for C and the right side vertex contains C bonded to H. The red highlighted portion is N at the upper right vertex double bonded to C H at the right side vertex. An arrow labeled xanthine oxidase points from allopurinol to oxypurinol below. Oxypurinol is similar to allopurinol except that C at the lower left vertex of the six-membered ring is bonded to O H in a blue box instead of to H.">
            <a:extLst>
              <a:ext uri="{FF2B5EF4-FFF2-40B4-BE49-F238E27FC236}">
                <a16:creationId xmlns:a16="http://schemas.microsoft.com/office/drawing/2014/main" id="{4B9E867A-0E98-C443-A24D-45F5DDC74EB7}"/>
              </a:ext>
            </a:extLst>
          </p:cNvPr>
          <p:cNvPicPr>
            <a:picLocks noChangeAspect="1"/>
          </p:cNvPicPr>
          <p:nvPr/>
        </p:nvPicPr>
        <p:blipFill>
          <a:blip r:embed="rId3"/>
          <a:stretch>
            <a:fillRect/>
          </a:stretch>
        </p:blipFill>
        <p:spPr>
          <a:xfrm>
            <a:off x="4291263" y="1600200"/>
            <a:ext cx="4533900" cy="4686300"/>
          </a:xfrm>
          <a:prstGeom prst="rect">
            <a:avLst/>
          </a:prstGeom>
        </p:spPr>
      </p:pic>
    </p:spTree>
    <p:extLst>
      <p:ext uri="{BB962C8B-B14F-4D97-AF65-F5344CB8AC3E}">
        <p14:creationId xmlns:p14="http://schemas.microsoft.com/office/powerpoint/2010/main" val="2560721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60E2AF95-B103-4E2A-BFD3-B085AA0C2F70}"/>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1752600" y="400353"/>
            <a:ext cx="944962" cy="701101"/>
          </a:xfrm>
          <a:prstGeom prst="rect">
            <a:avLst/>
          </a:prstGeom>
        </p:spPr>
      </p:pic>
      <p:sp>
        <p:nvSpPr>
          <p:cNvPr id="2" name="Title 1">
            <a:extLst>
              <a:ext uri="{FF2B5EF4-FFF2-40B4-BE49-F238E27FC236}">
                <a16:creationId xmlns:a16="http://schemas.microsoft.com/office/drawing/2014/main" id="{2EF0386D-E7F7-4AB4-8605-BF892BA0904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8)</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Regulation again plays an important role. </a:t>
            </a:r>
            <a:r>
              <a:rPr lang="en-US" sz="2400" dirty="0">
                <a:latin typeface="Arial" panose="020B0604020202020204" pitchFamily="34" charset="0"/>
                <a:cs typeface="Arial" panose="020B0604020202020204" pitchFamily="34" charset="0"/>
              </a:rPr>
              <a:t>Many of the processes covered in this chapter are regulated to carefully conserve a critical and limited resource. Tight regulation is needed to maintain balanced supplies of amino acids and nucleotides. The metabolic flux through most of these pathways is far less than for carbohydrate or lipid biosynthetic pathways; most amino acids and nucleotides are not stored, but are synthesized as they are needed. </a:t>
            </a:r>
          </a:p>
          <a:p>
            <a:endParaRPr lang="en-US" sz="2400" dirty="0"/>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FF2B8-6832-4883-80E6-CAE2EA74A932}"/>
              </a:ext>
            </a:extLst>
          </p:cNvPr>
          <p:cNvSpPr>
            <a:spLocks noGrp="1"/>
          </p:cNvSpPr>
          <p:nvPr>
            <p:ph type="title"/>
          </p:nvPr>
        </p:nvSpPr>
        <p:spPr>
          <a:xfrm>
            <a:off x="0" y="152400"/>
            <a:ext cx="9144000" cy="1600200"/>
          </a:xfrm>
        </p:spPr>
        <p:txBody>
          <a:bodyPr/>
          <a:lstStyle/>
          <a:p>
            <a:r>
              <a:rPr lang="en-US" sz="3400" dirty="0">
                <a:solidFill>
                  <a:srgbClr val="4E4CB4"/>
                </a:solidFill>
                <a:latin typeface="Arial" panose="020B0604020202020204" pitchFamily="34" charset="0"/>
                <a:cs typeface="Arial" panose="020B0604020202020204" pitchFamily="34" charset="0"/>
              </a:rPr>
              <a:t>Many Chemotherapeutic Agents Target Enzymes in Nucleotide Biosynthetic Pathways</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19B6229B-248B-C041-B620-8CAFE7F880E4}"/>
              </a:ext>
            </a:extLst>
          </p:cNvPr>
          <p:cNvSpPr txBox="1">
            <a:spLocks noChangeArrowheads="1"/>
          </p:cNvSpPr>
          <p:nvPr/>
        </p:nvSpPr>
        <p:spPr bwMode="auto">
          <a:xfrm>
            <a:off x="304800" y="2286000"/>
            <a:ext cx="8534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targets include thymidylate synthase and dihydrofolate reductase, enzymes that provide the only cellular pathway for thymine synthesis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35815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E79D8-5E26-4ADB-A7F1-B9DEB2A32D43}"/>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Thymidylate Synthesis and Folate Metabolism as Chemotherapy Targets</a:t>
            </a:r>
            <a:endParaRPr lang="en-AU" sz="3400" dirty="0"/>
          </a:p>
        </p:txBody>
      </p:sp>
      <p:pic>
        <p:nvPicPr>
          <p:cNvPr id="3" name="Picture 2" descr="Part a shows a cycle of reactions. An arrow labeled dihydrofolate reductase points clockwise from a yellow box labeled 7,8-dihydrofolate at just above the three o’clock position to a yellow box labeled H subscript 4 end subscript folate at the six o’clock position. This arrow is accompanied by a curved arrow showing the addition of an orange oval labeled N A D P H plus H plus and loss of N A D P plus. A red “X” in a red circle where these arrows meet is indicated by a dashed arrow from methotrexate, aminopterin, trimethoprim. An arrow labeled serine hydroxymethyltransferase points from the yellow box labeled H subscript 4 end subscript folate at the six o’clock position to a yellow box labeled italicized N end italics superscript 5 end superscript italicized N end italics superscript 10 end superscript-methylene H subscript 4 end subscript folate at the nine o’clock position. An accompanying curved arrow shows that serine is added and glycine is lost with P L P at the inflection point. An arrow labeled thymidylate synthase points from the yellow box labeled italicized N end italics superscript 5 end superscript italicized N end italics superscript 10 end superscript-methylene H subscript 4 end subscript folate at the nine o’clock position back to the yellow box labeled 7,8-dihydrofolate at just above the three o’clock position. An accompanying curved arrow shows the addition of d U M P and loss of d T M P. A red “X” inside a red circle where these arrows meet is indicated by a dashed arrow from F d U M P. ">
            <a:extLst>
              <a:ext uri="{FF2B5EF4-FFF2-40B4-BE49-F238E27FC236}">
                <a16:creationId xmlns:a16="http://schemas.microsoft.com/office/drawing/2014/main" id="{191A466A-F9F6-5F42-AF48-B9D325EAE5DA}"/>
              </a:ext>
            </a:extLst>
          </p:cNvPr>
          <p:cNvPicPr>
            <a:picLocks noChangeAspect="1"/>
          </p:cNvPicPr>
          <p:nvPr/>
        </p:nvPicPr>
        <p:blipFill>
          <a:blip r:embed="rId3"/>
          <a:stretch>
            <a:fillRect/>
          </a:stretch>
        </p:blipFill>
        <p:spPr>
          <a:xfrm>
            <a:off x="393375" y="2590799"/>
            <a:ext cx="3902207" cy="3392905"/>
          </a:xfrm>
          <a:prstGeom prst="rect">
            <a:avLst/>
          </a:prstGeom>
        </p:spPr>
      </p:pic>
      <p:pic>
        <p:nvPicPr>
          <p:cNvPr id="6" name="Picture 5" descr="Fluorouracil: A six-membered ring has a double bond at its right side; N substituted for C at the bottom vertex and bonded to H; the lower left vertex double bonded to O; N substituted for C at the upper left vertex and bonded to H; the top vertex double bonded to O; and the upper right vertex bonded to F in a light red box. Trimethoprim: A benzene ring has upper and lower left vertices bonded to O C H 3; a top vertex bonded to O further bonded to C H 3; and a lower right vertex bonded to C H 2 bonded to the lower left vertex of a six-membered ring with double bond at the upper left, lower left, and right sides; with N substituted for C at the top and lower right vertices; and with the bottom and upper right vertices bonded to N H 2. Methotrexate: A six-membered ring shares a double bond at its right side with the left side of an adjacent six-membered ring. The left-hand six-membered ring has double bonds at its upper left side, lower left side, and right side; N substituted for C at the lower left and top vertices; an upper left vertex bonded to N H 2; and a bottom vertex bonded to N H 2 in a light red box. The right-hand ring has a double bond at its lower right side; N substituted for C at its top vertex and bonded to H; N substituted for C at its bottom vertex and labeled 5; and a lower right vertex bonded to C H 2 bonded to N below labeled 10 and bonded to C H 3 in a red box to the lower left and to the left side vertex of a benzene ring to its right that has a right side vertex bonded to C double bonded to O above and bonded to N H to the right further bonded to C H bonded to C O O minus above and to C H 2 to the right further bonded to C H 2 bonded to C O O minus. All data are approximate.">
            <a:extLst>
              <a:ext uri="{FF2B5EF4-FFF2-40B4-BE49-F238E27FC236}">
                <a16:creationId xmlns:a16="http://schemas.microsoft.com/office/drawing/2014/main" id="{8C8A6CDC-A1DD-1F4F-B7D7-BDBCAC7323A4}"/>
              </a:ext>
            </a:extLst>
          </p:cNvPr>
          <p:cNvPicPr>
            <a:picLocks noChangeAspect="1"/>
          </p:cNvPicPr>
          <p:nvPr/>
        </p:nvPicPr>
        <p:blipFill>
          <a:blip r:embed="rId4"/>
          <a:stretch>
            <a:fillRect/>
          </a:stretch>
        </p:blipFill>
        <p:spPr>
          <a:xfrm>
            <a:off x="4814989" y="2590799"/>
            <a:ext cx="3752391" cy="3392905"/>
          </a:xfrm>
          <a:prstGeom prst="rect">
            <a:avLst/>
          </a:prstGeom>
        </p:spPr>
      </p:pic>
    </p:spTree>
    <p:extLst>
      <p:ext uri="{BB962C8B-B14F-4D97-AF65-F5344CB8AC3E}">
        <p14:creationId xmlns:p14="http://schemas.microsoft.com/office/powerpoint/2010/main" val="7629124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37745-0FAE-499D-B1D6-202FD77EF05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Inhibition of Thymidylate Synthase by </a:t>
            </a:r>
            <a:r>
              <a:rPr lang="en-US" dirty="0" err="1">
                <a:solidFill>
                  <a:schemeClr val="tx1"/>
                </a:solidFill>
                <a:latin typeface="Arial" panose="020B0604020202020204" pitchFamily="34" charset="0"/>
                <a:cs typeface="Arial" panose="020B0604020202020204" pitchFamily="34" charset="0"/>
              </a:rPr>
              <a:t>FdUMP</a:t>
            </a:r>
            <a:endParaRPr lang="en-AU" dirty="0"/>
          </a:p>
        </p:txBody>
      </p:sp>
      <p:sp>
        <p:nvSpPr>
          <p:cNvPr id="7" name="Google Shape;390;g847cf01710_0_68">
            <a:extLst>
              <a:ext uri="{FF2B5EF4-FFF2-40B4-BE49-F238E27FC236}">
                <a16:creationId xmlns:a16="http://schemas.microsoft.com/office/drawing/2014/main" id="{60D32828-94C0-8E4B-B6C2-83A6A3E95404}"/>
              </a:ext>
            </a:extLst>
          </p:cNvPr>
          <p:cNvSpPr txBox="1">
            <a:spLocks noChangeArrowheads="1"/>
          </p:cNvSpPr>
          <p:nvPr/>
        </p:nvSpPr>
        <p:spPr bwMode="auto">
          <a:xfrm>
            <a:off x="80205" y="1752600"/>
            <a:ext cx="55245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fluorouracil </a:t>
            </a:r>
            <a:r>
              <a:rPr lang="en-US" sz="2400" dirty="0">
                <a:latin typeface="Arial" panose="020B0604020202020204" pitchFamily="34" charset="0"/>
                <a:cs typeface="Arial" panose="020B0604020202020204" pitchFamily="34" charset="0"/>
              </a:rPr>
              <a:t>= agent that is converted to the </a:t>
            </a:r>
            <a:r>
              <a:rPr lang="en-US" sz="2400" dirty="0" err="1">
                <a:latin typeface="Arial" panose="020B0604020202020204" pitchFamily="34" charset="0"/>
                <a:cs typeface="Arial" panose="020B0604020202020204" pitchFamily="34" charset="0"/>
              </a:rPr>
              <a:t>deoxynucleoside</a:t>
            </a:r>
            <a:r>
              <a:rPr lang="en-US" sz="2400" dirty="0">
                <a:latin typeface="Arial" panose="020B0604020202020204" pitchFamily="34" charset="0"/>
                <a:cs typeface="Arial" panose="020B0604020202020204" pitchFamily="34" charset="0"/>
              </a:rPr>
              <a:t> monophosphate </a:t>
            </a:r>
            <a:r>
              <a:rPr lang="en-US" sz="2400" dirty="0" err="1">
                <a:latin typeface="Arial" panose="020B0604020202020204" pitchFamily="34" charset="0"/>
                <a:cs typeface="Arial" panose="020B0604020202020204" pitchFamily="34" charset="0"/>
              </a:rPr>
              <a:t>FdUMP</a:t>
            </a:r>
            <a:r>
              <a:rPr lang="en-US" sz="2400" dirty="0">
                <a:latin typeface="Arial" panose="020B0604020202020204" pitchFamily="34" charset="0"/>
                <a:cs typeface="Arial" panose="020B0604020202020204" pitchFamily="34" charset="0"/>
              </a:rPr>
              <a:t> in salvage pathways </a:t>
            </a:r>
          </a:p>
          <a:p>
            <a:pPr lvl="1"/>
            <a:r>
              <a:rPr lang="en-US" sz="2400" dirty="0" err="1">
                <a:latin typeface="Arial" panose="020B0604020202020204" pitchFamily="34" charset="0"/>
                <a:cs typeface="Arial" panose="020B0604020202020204" pitchFamily="34" charset="0"/>
              </a:rPr>
              <a:t>FdUMP</a:t>
            </a:r>
            <a:r>
              <a:rPr lang="en-US" sz="2400" dirty="0">
                <a:latin typeface="Arial" panose="020B0604020202020204" pitchFamily="34" charset="0"/>
                <a:cs typeface="Arial" panose="020B0604020202020204" pitchFamily="34" charset="0"/>
              </a:rPr>
              <a:t> binds and inactivates thymidylate synthase</a:t>
            </a:r>
          </a:p>
          <a:p>
            <a:endParaRPr lang="en-US"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the normal reaction mechanism of thymidylate synthase to convert d U M P to d T M P on the left and the effect of F d U M P on the reaction mechanism on the right.">
            <a:extLst>
              <a:ext uri="{FF2B5EF4-FFF2-40B4-BE49-F238E27FC236}">
                <a16:creationId xmlns:a16="http://schemas.microsoft.com/office/drawing/2014/main" id="{F2C7024C-177E-4E44-81A1-CE70447D9F5D}"/>
              </a:ext>
            </a:extLst>
          </p:cNvPr>
          <p:cNvPicPr>
            <a:picLocks noChangeAspect="1"/>
          </p:cNvPicPr>
          <p:nvPr/>
        </p:nvPicPr>
        <p:blipFill>
          <a:blip r:embed="rId3"/>
          <a:stretch>
            <a:fillRect/>
          </a:stretch>
        </p:blipFill>
        <p:spPr>
          <a:xfrm>
            <a:off x="5715000" y="1746377"/>
            <a:ext cx="2949737" cy="4919118"/>
          </a:xfrm>
          <a:prstGeom prst="rect">
            <a:avLst/>
          </a:prstGeom>
        </p:spPr>
      </p:pic>
    </p:spTree>
    <p:extLst>
      <p:ext uri="{BB962C8B-B14F-4D97-AF65-F5344CB8AC3E}">
        <p14:creationId xmlns:p14="http://schemas.microsoft.com/office/powerpoint/2010/main" val="38233494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D1F7B-A6F7-4765-BA9B-E64763600BD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Methotrexate, Aminopterin,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Trimethoprim</a:t>
            </a:r>
            <a:endParaRPr lang="en-AU" dirty="0"/>
          </a:p>
        </p:txBody>
      </p:sp>
      <p:sp>
        <p:nvSpPr>
          <p:cNvPr id="7" name="Google Shape;390;g847cf01710_0_68">
            <a:extLst>
              <a:ext uri="{FF2B5EF4-FFF2-40B4-BE49-F238E27FC236}">
                <a16:creationId xmlns:a16="http://schemas.microsoft.com/office/drawing/2014/main" id="{60D32828-94C0-8E4B-B6C2-83A6A3E95404}"/>
              </a:ext>
            </a:extLst>
          </p:cNvPr>
          <p:cNvSpPr txBox="1">
            <a:spLocks noChangeArrowheads="1"/>
          </p:cNvSpPr>
          <p:nvPr/>
        </p:nvSpPr>
        <p:spPr bwMode="auto">
          <a:xfrm>
            <a:off x="209550" y="1676400"/>
            <a:ext cx="87249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methotrexate </a:t>
            </a:r>
            <a:r>
              <a:rPr lang="en-US" sz="2400" dirty="0">
                <a:latin typeface="Arial" panose="020B0604020202020204" pitchFamily="34" charset="0"/>
                <a:cs typeface="Arial" panose="020B0604020202020204" pitchFamily="34" charset="0"/>
              </a:rPr>
              <a:t>= a folate analog that acts as a competitive inhibitor of dihydrofolate reductase</a:t>
            </a:r>
          </a:p>
          <a:p>
            <a:pPr lvl="1"/>
            <a:r>
              <a:rPr lang="en-US" sz="2400" dirty="0">
                <a:latin typeface="Arial" panose="020B0604020202020204" pitchFamily="34" charset="0"/>
                <a:cs typeface="Arial" panose="020B0604020202020204" pitchFamily="34" charset="0"/>
              </a:rPr>
              <a:t>used as a chemotherapeutic agent </a:t>
            </a:r>
          </a:p>
          <a:p>
            <a:pPr lvl="1"/>
            <a:r>
              <a:rPr lang="en-US" sz="2400" b="1" dirty="0">
                <a:latin typeface="Arial" panose="020B0604020202020204" pitchFamily="34" charset="0"/>
                <a:cs typeface="Arial" panose="020B0604020202020204" pitchFamily="34" charset="0"/>
              </a:rPr>
              <a:t>aminopterin </a:t>
            </a:r>
            <a:r>
              <a:rPr lang="en-US" sz="2400" dirty="0">
                <a:latin typeface="Arial" panose="020B0604020202020204" pitchFamily="34" charset="0"/>
                <a:cs typeface="Arial" panose="020B0604020202020204" pitchFamily="34" charset="0"/>
              </a:rPr>
              <a:t>is a related compound that acts similarly</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trimethoprim</a:t>
            </a:r>
            <a:r>
              <a:rPr lang="en-US" sz="2400" dirty="0">
                <a:latin typeface="Arial" panose="020B0604020202020204" pitchFamily="34" charset="0"/>
                <a:cs typeface="Arial" panose="020B0604020202020204" pitchFamily="34" charset="0"/>
              </a:rPr>
              <a:t> = an antibiotic that binds to bacterial dihydrofolate reductase nearly 100,000 times better than to the mammalian enzyme</a:t>
            </a:r>
          </a:p>
          <a:p>
            <a:pPr lvl="1"/>
            <a:r>
              <a:rPr lang="en-US" sz="2400" dirty="0">
                <a:latin typeface="Arial" panose="020B0604020202020204" pitchFamily="34" charset="0"/>
                <a:cs typeface="Arial" panose="020B0604020202020204" pitchFamily="34" charset="0"/>
              </a:rPr>
              <a:t>treats certain urinary and middle-ear bacterial infections</a:t>
            </a:r>
          </a:p>
          <a:p>
            <a:pPr marL="50800" indent="0">
              <a:buNone/>
            </a:pP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87347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a:extLst>
              <a:ext uri="{FF2B5EF4-FFF2-40B4-BE49-F238E27FC236}">
                <a16:creationId xmlns:a16="http://schemas.microsoft.com/office/drawing/2014/main" id="{A640988D-686C-4DA0-8BE3-9B1F475B18B6}"/>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1764839" y="411678"/>
            <a:ext cx="993734" cy="695004"/>
          </a:xfrm>
          <a:prstGeom prst="rect">
            <a:avLst/>
          </a:prstGeom>
        </p:spPr>
      </p:pic>
      <p:sp>
        <p:nvSpPr>
          <p:cNvPr id="2" name="Title 1">
            <a:extLst>
              <a:ext uri="{FF2B5EF4-FFF2-40B4-BE49-F238E27FC236}">
                <a16:creationId xmlns:a16="http://schemas.microsoft.com/office/drawing/2014/main" id="{819D725B-5457-42ED-A438-69E0C2A16C5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2)</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amino acids glutamate and glutamine represent the entry point where reactive forms of nitrogen are incorporated into biological systems. </a:t>
            </a:r>
            <a:r>
              <a:rPr lang="en-US" sz="2400" dirty="0">
                <a:latin typeface="Arial" panose="020B0604020202020204" pitchFamily="34" charset="0"/>
                <a:cs typeface="Arial" panose="020B0604020202020204" pitchFamily="34" charset="0"/>
              </a:rPr>
              <a:t>Reflecting their importance, the concentrations of these amino acids are sufficiently elevated in many tissues that they are major contributors to the electrochemical environment of cells. The prominent role of these two amino acids is a universal feature of animate nitrogen metabolism, yet another molecular manifestation of the shared evolutionary history of all organisms on the planet. </a:t>
            </a:r>
          </a:p>
        </p:txBody>
      </p:sp>
    </p:spTree>
    <p:extLst>
      <p:ext uri="{BB962C8B-B14F-4D97-AF65-F5344CB8AC3E}">
        <p14:creationId xmlns:p14="http://schemas.microsoft.com/office/powerpoint/2010/main" val="150779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6">
            <a:extLst>
              <a:ext uri="{FF2B5EF4-FFF2-40B4-BE49-F238E27FC236}">
                <a16:creationId xmlns:a16="http://schemas.microsoft.com/office/drawing/2014/main" id="{6BCE6504-7DAF-4CC9-8F26-7EFB0494B29F}"/>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1712140" y="413816"/>
            <a:ext cx="993734" cy="695004"/>
          </a:xfrm>
          <a:prstGeom prst="rect">
            <a:avLst/>
          </a:prstGeom>
        </p:spPr>
      </p:pic>
      <p:sp>
        <p:nvSpPr>
          <p:cNvPr id="2" name="Title 1">
            <a:extLst>
              <a:ext uri="{FF2B5EF4-FFF2-40B4-BE49-F238E27FC236}">
                <a16:creationId xmlns:a16="http://schemas.microsoft.com/office/drawing/2014/main" id="{9BE777A7-F12D-4D0D-B16B-8BA29719627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(1 of 9)</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Like other anabolic pathways, the reaction sequences in amino acid and nucleotide biosynthesis are endergonic and reductive. </a:t>
            </a:r>
            <a:r>
              <a:rPr lang="en-US" sz="2400" dirty="0">
                <a:latin typeface="Arial" panose="020B0604020202020204" pitchFamily="34" charset="0"/>
                <a:cs typeface="Arial" panose="020B0604020202020204" pitchFamily="34" charset="0"/>
              </a:rPr>
              <a:t>They use ATP as a source of metabolic energy and they use a reduced electron carrier (usually NADPH) as a reductant. </a:t>
            </a:r>
          </a:p>
        </p:txBody>
      </p:sp>
    </p:spTree>
    <p:extLst>
      <p:ext uri="{BB962C8B-B14F-4D97-AF65-F5344CB8AC3E}">
        <p14:creationId xmlns:p14="http://schemas.microsoft.com/office/powerpoint/2010/main" val="3351637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C1900-84B3-4716-9F7A-480117E45901}"/>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22.1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Overview of Nitrogen Metabolism</a:t>
            </a:r>
            <a:endParaRPr lang="en-A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7460F-27FC-4DAC-8541-537F749DFEE6}"/>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Adenylyltransferases</a:t>
            </a:r>
            <a:r>
              <a:rPr lang="en-US" dirty="0">
                <a:solidFill>
                  <a:schemeClr val="tx1"/>
                </a:solidFill>
                <a:latin typeface="Arial" panose="020B0604020202020204" pitchFamily="34" charset="0"/>
                <a:cs typeface="Arial" panose="020B0604020202020204" pitchFamily="34" charset="0"/>
              </a:rPr>
              <a:t> and </a:t>
            </a:r>
            <a:r>
              <a:rPr lang="en-US" dirty="0" err="1">
                <a:solidFill>
                  <a:schemeClr val="tx1"/>
                </a:solidFill>
                <a:latin typeface="Arial" panose="020B0604020202020204" pitchFamily="34" charset="0"/>
                <a:cs typeface="Arial" panose="020B0604020202020204" pitchFamily="34" charset="0"/>
              </a:rPr>
              <a:t>Uridylyltransferase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600" y="1600200"/>
            <a:ext cx="411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adenylyltransferase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promotes</a:t>
            </a:r>
            <a:r>
              <a:rPr lang="en-US" sz="2400" b="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adenylylation</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deadenylylation</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modulated by the binding of P</a:t>
            </a:r>
            <a:r>
              <a:rPr lang="en-US" sz="2400" baseline="-25000" dirty="0">
                <a:latin typeface="Arial" panose="020B0604020202020204" pitchFamily="34" charset="0"/>
                <a:cs typeface="Arial" panose="020B0604020202020204" pitchFamily="34" charset="0"/>
              </a:rPr>
              <a:t>II</a:t>
            </a:r>
            <a:r>
              <a:rPr lang="en-US" sz="2400" dirty="0">
                <a:latin typeface="Arial" panose="020B0604020202020204" pitchFamily="34" charset="0"/>
                <a:cs typeface="Arial" panose="020B0604020202020204" pitchFamily="34" charset="0"/>
              </a:rPr>
              <a:t>, which is regulated by </a:t>
            </a:r>
            <a:r>
              <a:rPr lang="en-US" sz="2400" dirty="0" err="1">
                <a:latin typeface="Arial" panose="020B0604020202020204" pitchFamily="34" charset="0"/>
                <a:cs typeface="Arial" panose="020B0604020202020204" pitchFamily="34" charset="0"/>
              </a:rPr>
              <a:t>uridylylation</a:t>
            </a:r>
            <a:r>
              <a:rPr lang="en-US" sz="2400" dirty="0">
                <a:latin typeface="Arial" panose="020B0604020202020204" pitchFamily="34" charset="0"/>
                <a:cs typeface="Arial" panose="020B0604020202020204" pitchFamily="34" charset="0"/>
              </a:rPr>
              <a:t> at a Tyr residue</a:t>
            </a:r>
          </a:p>
          <a:p>
            <a:pPr lvl="1"/>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uridylyltransferase</a:t>
            </a:r>
            <a:r>
              <a:rPr lang="en-US" sz="2400" b="1"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promotes</a:t>
            </a:r>
            <a:r>
              <a:rPr lang="en-US" sz="2400" b="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uridylylation</a:t>
            </a:r>
            <a:r>
              <a:rPr lang="en-US" sz="2400" dirty="0">
                <a:latin typeface="Arial" panose="020B0604020202020204" pitchFamily="34" charset="0"/>
                <a:cs typeface="Arial" panose="020B0604020202020204" pitchFamily="34" charset="0"/>
              </a:rPr>
              <a:t> and </a:t>
            </a:r>
            <a:r>
              <a:rPr lang="en-US" sz="2400" dirty="0" err="1">
                <a:latin typeface="Arial" panose="020B0604020202020204" pitchFamily="34" charset="0"/>
                <a:cs typeface="Arial" panose="020B0604020202020204" pitchFamily="34" charset="0"/>
              </a:rPr>
              <a:t>deuridylylation</a:t>
            </a:r>
            <a:r>
              <a:rPr lang="en-US" sz="2400" dirty="0">
                <a:latin typeface="Arial" panose="020B0604020202020204" pitchFamily="34" charset="0"/>
                <a:cs typeface="Arial" panose="020B0604020202020204" pitchFamily="34" charset="0"/>
              </a:rPr>
              <a:t> of P</a:t>
            </a:r>
            <a:r>
              <a:rPr lang="en-US" sz="2400" baseline="-25000" dirty="0">
                <a:latin typeface="Arial" panose="020B0604020202020204" pitchFamily="34" charset="0"/>
                <a:cs typeface="Arial" panose="020B0604020202020204" pitchFamily="34" charset="0"/>
              </a:rPr>
              <a:t>II</a:t>
            </a:r>
            <a:r>
              <a:rPr lang="en-US" sz="2400" dirty="0">
                <a:latin typeface="Arial" panose="020B0604020202020204" pitchFamily="34" charset="0"/>
                <a:cs typeface="Arial" panose="020B0604020202020204" pitchFamily="34" charset="0"/>
              </a:rPr>
              <a:t> </a:t>
            </a:r>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blue piece of enzyme on the left with a vertical boundary near the middle of the illustration that has an invagination in its center that contains O further bound to phosphate to the right and to tyrosine to the left. A benzene ring labeled T y r in the blue region has a left side vertex bonded to C H 2 bonded to enzyme and a right vertex bonded to O outside of the blue region that is further bonded to P double bonded to O above, bonded to O minus below, and bonded to O to the right further bonded to C 5 prime bonded to 2 H and to C 4 prime of a five-membered ring below. The ring has O at its top vertex, C 1 prime bonded to a box labeled adenine above and H below; C 2 prime and C 3 prime bonded to H above and O H below; C 4 prime bonded to H below and C 5 prime above bonded to 2 H and to O leading to phosphate to its left. Part b shows a yellow box labeled alpha-ketoglutarate near the top with a short arrow pointing down to a yellow box labeled glutamate, from which a longer arrow points down to a yellow box labeled glutamine and is accompanied by a curved line showing the addition of N H 2 and a curved arrow showing the addition of A T P and loss of A D P plus P subscript i end subscript. P subscript Roman numeral 2 end subscript to the lower right is a purple sphere further bonded to U M P to the lower left with arrows pointing in two directions. Upward- and downward-pointing arrows extend up to a similar purple sphere labeled P subscript Roman numeral 2 end subscript that is not bonded to U M P, indicating a reversible reaction. A curved arrow meets the upward arrow to show the addition of H 2 O and loss of U M P. A second curved arrow meets the downward arrow to show the addition of U T P and loss of P P subscript i end subscript and a blue circle labeled U T above the word uridylylation is at the inflection point of this arrow. Dashed arrows point from alpha-ketoglutarate and A T P from the reactions converting alpha-ketoglutarate to glutamine to a green triangle enclosed in a green circle near the top of the curved arrow that adds U T P to participate in the downward reaction. A dashed arrow from glutamine indicates a red “X” in a red circle near the bottom of the curved arrow from U T P to P P subscript i end subscript. An arrow extends left from the purple sphere labeled P Roman numeral subscript 2 end subscript and is joined by a blue oval labeled A T before reaching a complex of the purple sphere labeled P Roman numeral subscript 2 end subscript and the blue oval labeled A T, which is at the upper right of the sphere. An arrow points down from this complex to the place where a curved arrow labeled adenylylation from glutamine synthetase (active) to glutamine synthetase inactive meets a curved arrow showing the addition of A T P and loss of P P subscript i end subscript. Glutamine synthetase (active) is shown as a blue oval with short lines radiating from all sides and glutamine synthetase (inactive) is shown as a similar oval with no radiating lines and a short bond to A M P at the lower left. An arrow labeled deadenylylation curves from glutamine synthetase (inactive) to glutamine synthetase (active) and is accompanied by a curved arrow showing the addition of P subscript i end subscript and loss of A D P. An arrow points up to the inflection point of this curve from a complex of A T and P subscript Roman numeral 2 end subscript bonded to U M. This complex is indicated by an arrow from the purple sphere labeled P subscript Roman numeral 2 end subscript bonded to U M P at its lower left and joined by a curved line indicating the addition of A T.">
            <a:extLst>
              <a:ext uri="{FF2B5EF4-FFF2-40B4-BE49-F238E27FC236}">
                <a16:creationId xmlns:a16="http://schemas.microsoft.com/office/drawing/2014/main" id="{FD169D82-8EB1-794C-A354-833BC72F6769}"/>
              </a:ext>
            </a:extLst>
          </p:cNvPr>
          <p:cNvPicPr>
            <a:picLocks noChangeAspect="1"/>
          </p:cNvPicPr>
          <p:nvPr/>
        </p:nvPicPr>
        <p:blipFill>
          <a:blip r:embed="rId3"/>
          <a:stretch>
            <a:fillRect/>
          </a:stretch>
        </p:blipFill>
        <p:spPr>
          <a:xfrm>
            <a:off x="4520339" y="1447800"/>
            <a:ext cx="4257183" cy="5181600"/>
          </a:xfrm>
          <a:prstGeom prst="rect">
            <a:avLst/>
          </a:prstGeom>
        </p:spPr>
      </p:pic>
    </p:spTree>
    <p:extLst>
      <p:ext uri="{BB962C8B-B14F-4D97-AF65-F5344CB8AC3E}">
        <p14:creationId xmlns:p14="http://schemas.microsoft.com/office/powerpoint/2010/main" val="2190869955"/>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76610</TotalTime>
  <Words>2149</Words>
  <Application>Microsoft Office PowerPoint</Application>
  <PresentationFormat>On-screen Show (4:3)</PresentationFormat>
  <Paragraphs>412</Paragraphs>
  <Slides>53</Slides>
  <Notes>53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ＭＳ Ｐゴシック</vt:lpstr>
      <vt:lpstr>ＭＳ Ｐゴシック</vt:lpstr>
      <vt:lpstr>Arial</vt:lpstr>
      <vt:lpstr>Calibri</vt:lpstr>
      <vt:lpstr>Cambria Math</vt:lpstr>
      <vt:lpstr>Times</vt:lpstr>
      <vt:lpstr>Blank</vt:lpstr>
      <vt:lpstr>22 Biosynthesis of Amino Acids, Nucleotides, and Related Molecules</vt:lpstr>
      <vt:lpstr>Principle 1 (1 of 4)</vt:lpstr>
      <vt:lpstr>Principle 2 (1 of 3)</vt:lpstr>
      <vt:lpstr>Principle 3 (1 of 3)</vt:lpstr>
      <vt:lpstr>Principle 4 (1 of 8)</vt:lpstr>
      <vt:lpstr>Principle 5 (1 of 2)</vt:lpstr>
      <vt:lpstr>Principle 6 (1 of 9)</vt:lpstr>
      <vt:lpstr>22.1   Overview of Nitrogen Metabolism</vt:lpstr>
      <vt:lpstr>Adenylyltransferases and Uridylyltransferase</vt:lpstr>
      <vt:lpstr>Several Classes of Reactions Play Special Roles in the Biosynthesis of Amino Acids and Nucleotides</vt:lpstr>
      <vt:lpstr>Glutamine Amidotransferases</vt:lpstr>
      <vt:lpstr>Two Pathways Lead to Nucleotides</vt:lpstr>
      <vt:lpstr>Origin of Ring Atoms in Purines</vt:lpstr>
      <vt:lpstr>De Novo Purine Nucleotide Synthesis Begins with PRPP</vt:lpstr>
      <vt:lpstr>Construction of Inosinate, Steps 3-5</vt:lpstr>
      <vt:lpstr>Construction of Inosinate, Steps 6 and 7</vt:lpstr>
      <vt:lpstr>Construction of Inosinate, Steps  8-10</vt:lpstr>
      <vt:lpstr>Construction of Inosinate, Step 11</vt:lpstr>
      <vt:lpstr>Addition of the Amino Groups of AMP and GMP</vt:lpstr>
      <vt:lpstr>Biosynthesis of AMP and GMP  from IMP</vt:lpstr>
      <vt:lpstr>Purine Nucleotide Biosynthesis is Regulated by Feedback Inhibition</vt:lpstr>
      <vt:lpstr>Regulation of Purine Biosynthesis in E. coli</vt:lpstr>
      <vt:lpstr>Pyrimidine Nucleotides are Made from Aspartate, PRPP, and Carbamoyl Phosphate</vt:lpstr>
      <vt:lpstr>Carbamoyl Phosphate Synthase</vt:lpstr>
      <vt:lpstr>Construction of Pyrimidine Nucleotides (1 of 2)</vt:lpstr>
      <vt:lpstr>Construction of Pyrimidine Nucleotides (2 of 2)</vt:lpstr>
      <vt:lpstr>Pyrimidine Nucleotide Biosynthesis Is Regulated by Feedback Inhibition</vt:lpstr>
      <vt:lpstr>Nucleoside Monophosphates are Converted to Nucleoside Triphosphates</vt:lpstr>
      <vt:lpstr>Nucleoside Mono- and Diphosphate Kinases</vt:lpstr>
      <vt:lpstr>Ribonucleotides are the Precursors  of Deoxyribonucleotides</vt:lpstr>
      <vt:lpstr>Reduction of Ribonucleotides to Deoxyribonucleotides</vt:lpstr>
      <vt:lpstr>Structure of Ribonucleotide Reductase</vt:lpstr>
      <vt:lpstr>Proposed Mechanism for  Ribonucleotide Reductase</vt:lpstr>
      <vt:lpstr>Regulation of Ribonucleotide Reductase by Deoxynucleoside Triphosphates</vt:lpstr>
      <vt:lpstr>Thymidylate is Derived from dCDP and dUMP</vt:lpstr>
      <vt:lpstr>Conversion of dUMP to dTMP is Catalyzed by Thymidylate Synthase</vt:lpstr>
      <vt:lpstr>Folic Acid Deficiency Leads to Reduced Thymidylate Synthesis</vt:lpstr>
      <vt:lpstr>Degradation of Purines and Pyrimidines Produces Uric Acid and Urea, Respectively</vt:lpstr>
      <vt:lpstr>GMP Catabolism</vt:lpstr>
      <vt:lpstr>Xanthine Oxidase</vt:lpstr>
      <vt:lpstr>Catabolism of Purine Nucleotides</vt:lpstr>
      <vt:lpstr>Conversion of Uric Acid to Allantoin, Allantoate, and Urea</vt:lpstr>
      <vt:lpstr>Catabolism of Pyrimidines</vt:lpstr>
      <vt:lpstr>Adenosine Deaminase (ADA) Deficiency</vt:lpstr>
      <vt:lpstr>Purine and Pyrimidine Bases are Recycled by Salvage Pathways</vt:lpstr>
      <vt:lpstr>Pyrimidine Salvage Pathways</vt:lpstr>
      <vt:lpstr>Lesch-Nyhan Syndrome</vt:lpstr>
      <vt:lpstr>Excess Uric Acid Causes Gout</vt:lpstr>
      <vt:lpstr>Allopurinol is an Inhibitor of Xanthine Oxidase</vt:lpstr>
      <vt:lpstr>Many Chemotherapeutic Agents Target Enzymes in Nucleotide Biosynthetic Pathways</vt:lpstr>
      <vt:lpstr>Thymidylate Synthesis and Folate Metabolism as Chemotherapy Targets</vt:lpstr>
      <vt:lpstr>Inhibition of Thymidylate Synthase by FdUMP</vt:lpstr>
      <vt:lpstr>Methotrexate, Aminopterin,  and Trimethoprim</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Noel Sturm</cp:lastModifiedBy>
  <cp:revision>1337</cp:revision>
  <cp:lastPrinted>2020-09-26T21:29:29Z</cp:lastPrinted>
  <dcterms:created xsi:type="dcterms:W3CDTF">2003-08-27T01:54:28Z</dcterms:created>
  <dcterms:modified xsi:type="dcterms:W3CDTF">2021-10-04T19:48:47Z</dcterms:modified>
</cp:coreProperties>
</file>