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handoutMasterIdLst>
    <p:handoutMasterId r:id="rId51"/>
  </p:handoutMasterIdLst>
  <p:sldIdLst>
    <p:sldId id="2407" r:id="rId2"/>
    <p:sldId id="412" r:id="rId3"/>
    <p:sldId id="420" r:id="rId4"/>
    <p:sldId id="421" r:id="rId5"/>
    <p:sldId id="1536" r:id="rId6"/>
    <p:sldId id="1980" r:id="rId7"/>
    <p:sldId id="2110" r:id="rId8"/>
    <p:sldId id="424" r:id="rId9"/>
    <p:sldId id="2210" r:id="rId10"/>
    <p:sldId id="2212" r:id="rId11"/>
    <p:sldId id="2213" r:id="rId12"/>
    <p:sldId id="2215" r:id="rId13"/>
    <p:sldId id="1933" r:id="rId14"/>
    <p:sldId id="2216" r:id="rId15"/>
    <p:sldId id="2218" r:id="rId16"/>
    <p:sldId id="2220" r:id="rId17"/>
    <p:sldId id="2221" r:id="rId18"/>
    <p:sldId id="2222" r:id="rId19"/>
    <p:sldId id="2224" r:id="rId20"/>
    <p:sldId id="2225" r:id="rId21"/>
    <p:sldId id="2226" r:id="rId22"/>
    <p:sldId id="2229" r:id="rId23"/>
    <p:sldId id="2234" r:id="rId24"/>
    <p:sldId id="2233" r:id="rId25"/>
    <p:sldId id="2237" r:id="rId26"/>
    <p:sldId id="2239" r:id="rId27"/>
    <p:sldId id="2240" r:id="rId28"/>
    <p:sldId id="2241" r:id="rId29"/>
    <p:sldId id="2242" r:id="rId30"/>
    <p:sldId id="2247" r:id="rId31"/>
    <p:sldId id="2255" r:id="rId32"/>
    <p:sldId id="2258" r:id="rId33"/>
    <p:sldId id="2261" r:id="rId34"/>
    <p:sldId id="2263" r:id="rId35"/>
    <p:sldId id="2206" r:id="rId36"/>
    <p:sldId id="2268" r:id="rId37"/>
    <p:sldId id="2269" r:id="rId38"/>
    <p:sldId id="2270" r:id="rId39"/>
    <p:sldId id="2272" r:id="rId40"/>
    <p:sldId id="2273" r:id="rId41"/>
    <p:sldId id="2274" r:id="rId42"/>
    <p:sldId id="2276" r:id="rId43"/>
    <p:sldId id="2293" r:id="rId44"/>
    <p:sldId id="2207" r:id="rId45"/>
    <p:sldId id="2298" r:id="rId46"/>
    <p:sldId id="2304" r:id="rId47"/>
    <p:sldId id="2306" r:id="rId48"/>
    <p:sldId id="2307" r:id="rId49"/>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15"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03"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BADFE2"/>
    <a:srgbClr val="D0E7D2"/>
    <a:srgbClr val="005F6A"/>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86336" autoAdjust="0"/>
  </p:normalViewPr>
  <p:slideViewPr>
    <p:cSldViewPr>
      <p:cViewPr varScale="1">
        <p:scale>
          <a:sx n="85" d="100"/>
          <a:sy n="85" d="100"/>
        </p:scale>
        <p:origin x="106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429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9389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7719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773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1380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1319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6926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055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122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804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957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6844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940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119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5718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3645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096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2273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443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2328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0710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5211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4239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755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0027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31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4090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7399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7459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4654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544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37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7595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338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2704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498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2714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315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5413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638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457200" y="2174875"/>
            <a:ext cx="3886200" cy="2305050"/>
          </a:xfrm>
        </p:spPr>
        <p:txBody>
          <a:bodyPr/>
          <a:lstStyle/>
          <a:p>
            <a:r>
              <a:rPr lang="en-US" altLang="en-US" sz="36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19 </a:t>
            </a:r>
            <a:r>
              <a:rPr lang="en-US" altLang="en-US" sz="36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Oxidative Phosphorylation</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BB8B-9AE8-4B0C-9DCD-6EBC2F91BF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Mitochondrial Matrix</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mitochondrial matrix contains:</a:t>
            </a:r>
          </a:p>
          <a:p>
            <a:pPr lvl="1"/>
            <a:r>
              <a:rPr lang="en-US" sz="2400" dirty="0">
                <a:latin typeface="Arial" panose="020B0604020202020204" pitchFamily="34" charset="0"/>
                <a:cs typeface="Arial" panose="020B0604020202020204" pitchFamily="34" charset="0"/>
              </a:rPr>
              <a:t>the pyruvate dehydrogenase complex </a:t>
            </a:r>
          </a:p>
          <a:p>
            <a:pPr lvl="1"/>
            <a:r>
              <a:rPr lang="en-US" sz="2400" dirty="0">
                <a:latin typeface="Arial" panose="020B0604020202020204" pitchFamily="34" charset="0"/>
                <a:cs typeface="Arial" panose="020B0604020202020204" pitchFamily="34" charset="0"/>
              </a:rPr>
              <a:t>enzymes of the citric acid cycle</a:t>
            </a:r>
          </a:p>
          <a:p>
            <a:pPr lvl="1"/>
            <a:r>
              <a:rPr lang="en-US" sz="2400" dirty="0">
                <a:latin typeface="Arial" panose="020B0604020202020204" pitchFamily="34" charset="0"/>
                <a:cs typeface="Arial" panose="020B0604020202020204" pitchFamily="34" charset="0"/>
              </a:rPr>
              <a:t>enzymes of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t>
            </a:r>
          </a:p>
          <a:p>
            <a:pPr lvl="1"/>
            <a:r>
              <a:rPr lang="en-US" sz="2400" dirty="0">
                <a:latin typeface="Arial" panose="020B0604020202020204" pitchFamily="34" charset="0"/>
                <a:cs typeface="Arial" panose="020B0604020202020204" pitchFamily="34" charset="0"/>
              </a:rPr>
              <a:t>enzymes of the pathways of amino acid oxidation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inner mitochondrial membrane segregates the intermediates and enzymes of cytosolic and matrix metabolic pathways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2985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4024-AA22-4E91-9285-F3EF56AAC6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Mitochondrial Cristae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497447"/>
            <a:ext cx="8732061" cy="1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cristae</a:t>
            </a:r>
            <a:r>
              <a:rPr lang="en-US" sz="2400" dirty="0">
                <a:latin typeface="Arial" panose="020B0604020202020204" pitchFamily="34" charset="0"/>
                <a:cs typeface="Arial" panose="020B0604020202020204" pitchFamily="34" charset="0"/>
              </a:rPr>
              <a:t> = convolutions in the inner membrane of the mitochondrion</a:t>
            </a:r>
          </a:p>
          <a:p>
            <a:pPr lvl="1"/>
            <a:r>
              <a:rPr lang="en-US" sz="2400" dirty="0">
                <a:latin typeface="Arial" panose="020B0604020202020204" pitchFamily="34" charset="0"/>
                <a:cs typeface="Arial" panose="020B0604020202020204" pitchFamily="34" charset="0"/>
              </a:rPr>
              <a:t>mitochondria of cells with high metabolic activity have more cristae</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micrograph shows a red oval with darker, rounded patches with many long yellow structures around it in a rounded region against a background of thin blue strands. The yellow structures are each about 6 micrometers in length and the red oval is approximately 20 micrometers in length. ">
            <a:extLst>
              <a:ext uri="{FF2B5EF4-FFF2-40B4-BE49-F238E27FC236}">
                <a16:creationId xmlns:a16="http://schemas.microsoft.com/office/drawing/2014/main" id="{E42784BD-DD71-494B-9D67-857AD7E3B20C}"/>
              </a:ext>
            </a:extLst>
          </p:cNvPr>
          <p:cNvPicPr>
            <a:picLocks noChangeAspect="1"/>
          </p:cNvPicPr>
          <p:nvPr/>
        </p:nvPicPr>
        <p:blipFill>
          <a:blip r:embed="rId3"/>
          <a:stretch>
            <a:fillRect/>
          </a:stretch>
        </p:blipFill>
        <p:spPr>
          <a:xfrm>
            <a:off x="381000" y="3268446"/>
            <a:ext cx="2437261" cy="3325489"/>
          </a:xfrm>
          <a:prstGeom prst="rect">
            <a:avLst/>
          </a:prstGeom>
        </p:spPr>
      </p:pic>
      <p:pic>
        <p:nvPicPr>
          <p:cNvPr id="6" name="Picture 5" descr="The micrograph shows reddish parallel lines forming two thick bands above and below a linear region containing bluish mitochondria. The reddish parallel lines form a pattern of a wide dark region, a thin light vertical band, a dark vertical line, another thin light vertical band, and then a wide dark region. Three mitochondria are visible. Each has a blue double membrane with linear protrusions, the cristae, extending into the center. The membranes are dark blue and the background is light blue. A yellow region is between the mitochondria. The third mitochondrion, at the upper right, is circular. Another mitochondrion is visible at the bottom right corner. Each mitochondrion is approximately 7.5 micrometers in length and 2 micrometers in width except for the circular mitochondrion, which is approximately 2.5 micrometers in diameter. ">
            <a:extLst>
              <a:ext uri="{FF2B5EF4-FFF2-40B4-BE49-F238E27FC236}">
                <a16:creationId xmlns:a16="http://schemas.microsoft.com/office/drawing/2014/main" id="{90994D6A-6492-E045-B873-63757CF99ED7}"/>
              </a:ext>
            </a:extLst>
          </p:cNvPr>
          <p:cNvPicPr>
            <a:picLocks noChangeAspect="1"/>
          </p:cNvPicPr>
          <p:nvPr/>
        </p:nvPicPr>
        <p:blipFill>
          <a:blip r:embed="rId4"/>
          <a:stretch>
            <a:fillRect/>
          </a:stretch>
        </p:blipFill>
        <p:spPr>
          <a:xfrm>
            <a:off x="3124200" y="3268446"/>
            <a:ext cx="2783449" cy="3325489"/>
          </a:xfrm>
          <a:prstGeom prst="rect">
            <a:avLst/>
          </a:prstGeom>
        </p:spPr>
      </p:pic>
      <p:pic>
        <p:nvPicPr>
          <p:cNvPr id="7" name="Picture 6" descr="The micrograph shows many circular gray mitochondria that have dark gray outer membranes and dark linear strands extending in. Each mitochondrion is approximately 1.5 micrometers in diameter. All data are approximate.">
            <a:extLst>
              <a:ext uri="{FF2B5EF4-FFF2-40B4-BE49-F238E27FC236}">
                <a16:creationId xmlns:a16="http://schemas.microsoft.com/office/drawing/2014/main" id="{7296805D-88DF-2C4E-AE9F-3B70B2086FD5}"/>
              </a:ext>
            </a:extLst>
          </p:cNvPr>
          <p:cNvPicPr>
            <a:picLocks noChangeAspect="1"/>
          </p:cNvPicPr>
          <p:nvPr/>
        </p:nvPicPr>
        <p:blipFill>
          <a:blip r:embed="rId5"/>
          <a:stretch>
            <a:fillRect/>
          </a:stretch>
        </p:blipFill>
        <p:spPr>
          <a:xfrm>
            <a:off x="6115049" y="3268446"/>
            <a:ext cx="2621754" cy="3325489"/>
          </a:xfrm>
          <a:prstGeom prst="rect">
            <a:avLst/>
          </a:prstGeom>
        </p:spPr>
      </p:pic>
    </p:spTree>
    <p:extLst>
      <p:ext uri="{BB962C8B-B14F-4D97-AF65-F5344CB8AC3E}">
        <p14:creationId xmlns:p14="http://schemas.microsoft.com/office/powerpoint/2010/main" val="3349222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B2E22-CC5F-4D67-B434-399D8544F5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Effect of Stress on Mitochondria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cell growth and division, mitochondria divide by fission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stressful conditions can trigger:</a:t>
            </a:r>
          </a:p>
          <a:p>
            <a:pPr lvl="1"/>
            <a:r>
              <a:rPr lang="en-US" sz="2400" dirty="0">
                <a:latin typeface="Arial" panose="020B0604020202020204" pitchFamily="34" charset="0"/>
                <a:cs typeface="Arial" panose="020B0604020202020204" pitchFamily="34" charset="0"/>
              </a:rPr>
              <a:t>mitochondrial fission </a:t>
            </a:r>
          </a:p>
          <a:p>
            <a:pPr lvl="1"/>
            <a:r>
              <a:rPr lang="en-US" sz="2400" b="1" dirty="0">
                <a:latin typeface="Arial" panose="020B0604020202020204" pitchFamily="34" charset="0"/>
                <a:cs typeface="Arial" panose="020B0604020202020204" pitchFamily="34" charset="0"/>
              </a:rPr>
              <a:t>mitophagy </a:t>
            </a:r>
            <a:r>
              <a:rPr lang="en-US" sz="2400" dirty="0">
                <a:latin typeface="Arial" panose="020B0604020202020204" pitchFamily="34" charset="0"/>
                <a:cs typeface="Arial" panose="020B0604020202020204" pitchFamily="34" charset="0"/>
              </a:rPr>
              <a:t>= the breakdown of mitochondria and recycling of the amino acids, nucleotides, and lipids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as stress is relieved, small mitochondria fuse to form long, thin, tubular organelles</a:t>
            </a:r>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3630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DDBE-3A24-4287-9E2E-FDB290AEAEB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Electrons Are Funneled to Universal Electron Acceptors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respiratory chain </a:t>
            </a:r>
            <a:r>
              <a:rPr lang="en-US" sz="2400" dirty="0">
                <a:latin typeface="Arial" panose="020B0604020202020204" pitchFamily="34" charset="0"/>
                <a:cs typeface="Arial" panose="020B0604020202020204" pitchFamily="34" charset="0"/>
              </a:rPr>
              <a:t>= series of electron carriers</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dehydrogenases collect electrons from catabolic pathways and funnel them into universal electron acceptors:</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nicotinamide nucleotides (NAD</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or NADP</a:t>
            </a:r>
            <a:r>
              <a:rPr lang="en-US" altLang="en-US" sz="2400" baseline="300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flavin nucleotides (FMN or FAD)</a:t>
            </a:r>
          </a:p>
        </p:txBody>
      </p:sp>
    </p:spTree>
    <p:extLst>
      <p:ext uri="{BB962C8B-B14F-4D97-AF65-F5344CB8AC3E}">
        <p14:creationId xmlns:p14="http://schemas.microsoft.com/office/powerpoint/2010/main" val="128254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DCE3-B521-45EF-86E4-4D05F393E6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Nicotinamide Nucleotide-</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Linked Dehydrogenases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5181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nicotinamide nucleotide-linked dehydrogenases </a:t>
                </a:r>
                <a:r>
                  <a:rPr lang="en-US" sz="2400" dirty="0">
                    <a:latin typeface="Arial" panose="020B0604020202020204" pitchFamily="34" charset="0"/>
                    <a:cs typeface="Arial" panose="020B0604020202020204" pitchFamily="34" charset="0"/>
                  </a:rPr>
                  <a:t>= catalyze reversible reactions of the general types:</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reduced substrate + NAD</a:t>
                </a:r>
                <a:r>
                  <a:rPr lang="en-US" sz="2400" baseline="30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oxidized substrate + NADH + H</a:t>
                </a:r>
                <a:r>
                  <a:rPr lang="en-US" sz="2400" baseline="30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reduced substrate + NADP</a:t>
                </a:r>
                <a:r>
                  <a:rPr lang="en-US" sz="2400" baseline="300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a:t>
                </a:r>
              </a:p>
              <a:p>
                <a:pPr marL="533400" lvl="1" indent="0">
                  <a:buNone/>
                </a:pPr>
                <a:r>
                  <a:rPr lang="en-US" sz="2400" dirty="0">
                    <a:latin typeface="Arial" panose="020B0604020202020204" pitchFamily="34" charset="0"/>
                    <a:cs typeface="Arial" panose="020B0604020202020204" pitchFamily="34" charset="0"/>
                  </a:rPr>
                  <a:t>	oxidized substrate + NADPH + H</a:t>
                </a:r>
                <a:r>
                  <a:rPr lang="en-US" sz="2400" baseline="30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sz="2400" dirty="0">
                    <a:latin typeface="Arial" panose="020B0604020202020204" pitchFamily="34" charset="0"/>
                    <a:cs typeface="Arial" panose="020B0604020202020204" pitchFamily="34" charset="0"/>
                  </a:rPr>
                  <a:t>two hydrogen atoms are removed from the substrates:</a:t>
                </a:r>
              </a:p>
              <a:p>
                <a:pPr lvl="1">
                  <a:spcBef>
                    <a:spcPts val="363"/>
                  </a:spcBef>
                  <a:buClr>
                    <a:srgbClr val="000000"/>
                  </a:buClr>
                </a:pPr>
                <a:r>
                  <a:rPr lang="en-US" sz="2400" dirty="0">
                    <a:latin typeface="Arial" panose="020B0604020202020204" pitchFamily="34" charset="0"/>
                    <a:cs typeface="Arial" panose="020B0604020202020204" pitchFamily="34" charset="0"/>
                  </a:rPr>
                  <a:t>one is transferred as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spcBef>
                    <a:spcPts val="363"/>
                  </a:spcBef>
                  <a:buClr>
                    <a:srgbClr val="000000"/>
                  </a:buClr>
                </a:pP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one is </a:t>
                </a:r>
                <a:r>
                  <a:rPr lang="en-US" sz="2400" dirty="0">
                    <a:latin typeface="Arial" panose="020B0604020202020204" pitchFamily="34" charset="0"/>
                    <a:cs typeface="Arial" panose="020B0604020202020204" pitchFamily="34" charset="0"/>
                  </a:rPr>
                  <a:t>released as H+ in the medium </a:t>
                </a:r>
              </a:p>
              <a:p>
                <a:pPr>
                  <a:spcBef>
                    <a:spcPts val="363"/>
                  </a:spcBef>
                  <a:buClr>
                    <a:srgbClr val="000000"/>
                  </a:buClr>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205969" y="1524000"/>
                <a:ext cx="8732061" cy="5181600"/>
              </a:xfrm>
              <a:prstGeom prst="rect">
                <a:avLst/>
              </a:prstGeom>
              <a:blipFill>
                <a:blip r:embed="rId3"/>
                <a:stretch>
                  <a:fillRect l="-419" t="-824" b="-21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26855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6FE1-C050-454F-99C7-2252B4DF16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Flavoproteins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363662"/>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flavoproteins </a:t>
            </a:r>
            <a:r>
              <a:rPr lang="en-US" sz="2400" dirty="0">
                <a:latin typeface="Arial" panose="020B0604020202020204" pitchFamily="34" charset="0"/>
                <a:cs typeface="Arial" panose="020B0604020202020204" pitchFamily="34" charset="0"/>
              </a:rPr>
              <a:t>= contain a very tightly, sometimes covalently, bound flavin nucleotide (FMN or FAD)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oxidized flavin nucleotide can accept either:</a:t>
            </a:r>
          </a:p>
          <a:p>
            <a:pPr lvl="1"/>
            <a:r>
              <a:rPr lang="en-US" sz="2400" dirty="0">
                <a:latin typeface="Arial" panose="020B0604020202020204" pitchFamily="34" charset="0"/>
                <a:cs typeface="Arial" panose="020B0604020202020204" pitchFamily="34" charset="0"/>
              </a:rPr>
              <a:t>one electron (yielding the semiquinone form) or</a:t>
            </a:r>
          </a:p>
          <a:p>
            <a:pPr lvl="1"/>
            <a:r>
              <a:rPr lang="en-US" sz="2400" dirty="0">
                <a:latin typeface="Arial" panose="020B0604020202020204" pitchFamily="34" charset="0"/>
                <a:cs typeface="Arial" panose="020B0604020202020204" pitchFamily="34" charset="0"/>
              </a:rPr>
              <a:t>two electrons (yielding FADH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or FMNH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pPr>
            <a:r>
              <a:rPr lang="en-US" sz="2400" dirty="0">
                <a:latin typeface="Arial" panose="020B0604020202020204" pitchFamily="34" charset="0"/>
                <a:cs typeface="Arial" panose="020B0604020202020204" pitchFamily="34" charset="0"/>
              </a:rPr>
              <a:t>electron transfer occurs because the flavoprotein has a higher </a:t>
            </a: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than the compound oxidized</a:t>
            </a:r>
          </a:p>
          <a:p>
            <a:pPr lvl="1">
              <a:spcBef>
                <a:spcPts val="363"/>
              </a:spcBef>
              <a:buClr>
                <a:srgbClr val="000000"/>
              </a:buClr>
            </a:pPr>
            <a:r>
              <a:rPr lang="en-US" sz="2400" i="1" dirty="0">
                <a:latin typeface="Arial" panose="020B0604020202020204" pitchFamily="34" charset="0"/>
                <a:ea typeface="Arial Unicode MS" panose="020B0604020202020204" pitchFamily="34" charset="-128"/>
                <a:cs typeface="Arial" panose="020B0604020202020204" pitchFamily="34" charset="0"/>
              </a:rPr>
              <a:t>E</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of a flavin nucleotide depends on the protein with which it is associated </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648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1A32-B141-4F7D-9E39-52065A120F7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Electrons Pass through a Series of Membrane-Bound Carriers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5922" y="1600200"/>
            <a:ext cx="859215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types of electron transfers occur in oxidative phosphorylation: </a:t>
            </a:r>
          </a:p>
          <a:p>
            <a:pPr lvl="1"/>
            <a:r>
              <a:rPr lang="en-US" sz="2400" dirty="0">
                <a:latin typeface="Arial" panose="020B0604020202020204" pitchFamily="34" charset="0"/>
                <a:cs typeface="Arial" panose="020B0604020202020204" pitchFamily="34" charset="0"/>
              </a:rPr>
              <a:t>direct transfer of electrons </a:t>
            </a:r>
          </a:p>
          <a:p>
            <a:pPr lvl="1"/>
            <a:r>
              <a:rPr lang="en-US" sz="2400" dirty="0">
                <a:latin typeface="Arial" panose="020B0604020202020204" pitchFamily="34" charset="0"/>
                <a:cs typeface="Arial" panose="020B0604020202020204" pitchFamily="34" charset="0"/>
              </a:rPr>
              <a:t>transfer as a hydrogen atom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a:t>
            </a:r>
            <a:r>
              <a:rPr lang="en-US" sz="2400" i="1" dirty="0">
                <a:latin typeface="Arial" panose="020B0604020202020204" pitchFamily="34" charset="0"/>
                <a:cs typeface="Arial" panose="020B0604020202020204" pitchFamily="34" charset="0"/>
              </a:rPr>
              <a:t>e</a:t>
            </a:r>
            <a:r>
              <a:rPr lang="en-US" sz="2400" i="1"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transfer as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reducing equivalent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single electron equivalent transferred in an oxidation-reduction reaction</a:t>
            </a:r>
          </a:p>
        </p:txBody>
      </p:sp>
    </p:spTree>
    <p:extLst>
      <p:ext uri="{BB962C8B-B14F-4D97-AF65-F5344CB8AC3E}">
        <p14:creationId xmlns:p14="http://schemas.microsoft.com/office/powerpoint/2010/main" val="1224885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DD56-F99D-440F-A455-25A50D7C94D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Electron-Carrying Molecules in the Respiratory Chain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05969" y="1524000"/>
            <a:ext cx="87320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types of electron-carrying molecules:</a:t>
            </a:r>
          </a:p>
          <a:p>
            <a:pPr lvl="1"/>
            <a:r>
              <a:rPr lang="en-US" sz="2400" dirty="0">
                <a:latin typeface="Arial" panose="020B0604020202020204" pitchFamily="34" charset="0"/>
                <a:cs typeface="Arial" panose="020B0604020202020204" pitchFamily="34" charset="0"/>
              </a:rPr>
              <a:t>NAD</a:t>
            </a:r>
          </a:p>
          <a:p>
            <a:pPr lvl="1"/>
            <a:r>
              <a:rPr lang="en-US" sz="2400" dirty="0">
                <a:latin typeface="Arial" panose="020B0604020202020204" pitchFamily="34" charset="0"/>
                <a:cs typeface="Arial" panose="020B0604020202020204" pitchFamily="34" charset="0"/>
              </a:rPr>
              <a:t>flavoproteins</a:t>
            </a:r>
          </a:p>
          <a:p>
            <a:pPr lvl="1"/>
            <a:r>
              <a:rPr lang="en-US" sz="2400" b="1" dirty="0">
                <a:latin typeface="Arial" panose="020B0604020202020204" pitchFamily="34" charset="0"/>
                <a:cs typeface="Arial" panose="020B0604020202020204" pitchFamily="34" charset="0"/>
              </a:rPr>
              <a:t>ubiquinone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coenzyme Q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a:t>
            </a:r>
          </a:p>
          <a:p>
            <a:pPr lvl="1"/>
            <a:r>
              <a:rPr lang="en-US" sz="2400" b="1" dirty="0">
                <a:latin typeface="Arial" panose="020B0604020202020204" pitchFamily="34" charset="0"/>
                <a:cs typeface="Arial" panose="020B0604020202020204" pitchFamily="34" charset="0"/>
              </a:rPr>
              <a:t>cytochromes</a:t>
            </a:r>
          </a:p>
          <a:p>
            <a:pPr lvl="1"/>
            <a:r>
              <a:rPr lang="en-US" sz="2400" b="1" dirty="0">
                <a:latin typeface="Arial" panose="020B0604020202020204" pitchFamily="34" charset="0"/>
                <a:cs typeface="Arial" panose="020B0604020202020204" pitchFamily="34" charset="0"/>
              </a:rPr>
              <a:t>iron-sulfur proteins</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252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0D9F-8B6B-4569-932F-844A1A822E8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601" y="1227709"/>
            <a:ext cx="4114800" cy="517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ubiquinone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coenzyme Q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Q</a:t>
            </a:r>
            <a:r>
              <a:rPr lang="en-US" sz="2400" dirty="0">
                <a:latin typeface="Arial" panose="020B0604020202020204" pitchFamily="34" charset="0"/>
                <a:cs typeface="Arial" panose="020B0604020202020204" pitchFamily="34" charset="0"/>
              </a:rPr>
              <a:t>) = a lipid-soluble benzoquinone with a long isoprenoid side chain</a:t>
            </a:r>
          </a:p>
          <a:p>
            <a:pPr lvl="1"/>
            <a:r>
              <a:rPr lang="en-US" sz="2400" dirty="0">
                <a:latin typeface="Arial" panose="020B0604020202020204" pitchFamily="34" charset="0"/>
                <a:cs typeface="Arial" panose="020B0604020202020204" pitchFamily="34" charset="0"/>
              </a:rPr>
              <a:t>can accept one or two electrons</a:t>
            </a:r>
          </a:p>
          <a:p>
            <a:pPr lvl="1"/>
            <a:r>
              <a:rPr lang="en-US" sz="2400" dirty="0">
                <a:latin typeface="Arial" panose="020B0604020202020204" pitchFamily="34" charset="0"/>
                <a:cs typeface="Arial" panose="020B0604020202020204" pitchFamily="34" charset="0"/>
              </a:rPr>
              <a:t>freely diffusible within the inner mitochondrial membrane </a:t>
            </a:r>
          </a:p>
          <a:p>
            <a:pPr lvl="1"/>
            <a:r>
              <a:rPr lang="en-US" sz="2400" dirty="0">
                <a:latin typeface="Arial" panose="020B0604020202020204" pitchFamily="34" charset="0"/>
                <a:cs typeface="Arial" panose="020B0604020202020204" pitchFamily="34" charset="0"/>
              </a:rPr>
              <a:t>plays a central role in coupling electron flow to proton movement</a:t>
            </a: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space-filling model has a rounded top with gray spheres in the center, two red spheres at the top and slightly to the right, a red sphere to the lower left, and three gray spheres each bonded to three white spheres visible to the upper left, top rear, and lower right. A kinked vertical chain extends down from this rounded portion. The vertical chain has gray spheres in the center and white spheres around the outside. Ubiquinone (Q) (fully oxidized) is shown as a six-membered ring with double bonds on the left and right sides, its upper and lower left vertices each bonded to O C H 3, its top and bottom vertices each double bonded to O, its lower right vertex bonded to C H 3, and its upper right vertex bonded to (C H 2 bonded to C H double bonded to C bonded to C H 3 above and C H 2 to the right) 2 bonded to H. Upward- and downward-pointing arrows indicate a reversible reaction. The downward arrow is joined by a curved line from red highlighted H plus plus e minus to show that these are added. This yields ubisemiquinone (Q H with a dot to the upper left of Q) (semiquinone radical), shown as a benzene ring with the upper and lower left vertices each bonded to O C H 3, the top vertex bonded to O with a red dot, the upper right vertex bonded to R, the lower right vertex bonded to C H 3, and the bottom vertex bonded to O red highlighted H. Upward- and downward-pointing arrows indicate a reversible reaction. The downward arrow is joined by a curved line from red highlighted H plus plus e minus to show that these are added. This yields ubiquinol (Q H 2) (fully reduced), which is a similar benzene ring in which the top vertex is bonded to O red highlighted H.">
            <a:extLst>
              <a:ext uri="{FF2B5EF4-FFF2-40B4-BE49-F238E27FC236}">
                <a16:creationId xmlns:a16="http://schemas.microsoft.com/office/drawing/2014/main" id="{78BE2D73-58FC-204E-B1A9-8912EB869EFF}"/>
              </a:ext>
            </a:extLst>
          </p:cNvPr>
          <p:cNvPicPr>
            <a:picLocks noChangeAspect="1"/>
          </p:cNvPicPr>
          <p:nvPr/>
        </p:nvPicPr>
        <p:blipFill>
          <a:blip r:embed="rId3"/>
          <a:stretch>
            <a:fillRect/>
          </a:stretch>
        </p:blipFill>
        <p:spPr>
          <a:xfrm>
            <a:off x="4559808" y="1828800"/>
            <a:ext cx="4304812" cy="3837432"/>
          </a:xfrm>
          <a:prstGeom prst="rect">
            <a:avLst/>
          </a:prstGeom>
        </p:spPr>
      </p:pic>
    </p:spTree>
    <p:extLst>
      <p:ext uri="{BB962C8B-B14F-4D97-AF65-F5344CB8AC3E}">
        <p14:creationId xmlns:p14="http://schemas.microsoft.com/office/powerpoint/2010/main" val="3844400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288702"/>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cytochromes </a:t>
            </a:r>
            <a:r>
              <a:rPr lang="en-US" sz="2400" dirty="0">
                <a:latin typeface="Arial" panose="020B0604020202020204" pitchFamily="34" charset="0"/>
                <a:cs typeface="Arial" panose="020B0604020202020204" pitchFamily="34" charset="0"/>
              </a:rPr>
              <a:t>= proteins with characteristic strong absorption of visible light due to their iron-containing heme prosthetic groups</a:t>
            </a:r>
          </a:p>
          <a:p>
            <a:pPr lvl="1"/>
            <a:r>
              <a:rPr lang="en-US" sz="2400" dirty="0">
                <a:latin typeface="Arial" panose="020B0604020202020204" pitchFamily="34" charset="0"/>
                <a:cs typeface="Arial" panose="020B0604020202020204" pitchFamily="34" charset="0"/>
              </a:rPr>
              <a:t>one-electron carriers </a:t>
            </a:r>
          </a:p>
          <a:p>
            <a:pPr lvl="1"/>
            <a:r>
              <a:rPr lang="en-US" sz="2400" dirty="0">
                <a:latin typeface="Arial" panose="020B0604020202020204" pitchFamily="34" charset="0"/>
                <a:cs typeface="Arial" panose="020B0604020202020204" pitchFamily="34" charset="0"/>
              </a:rPr>
              <a:t>3 classes in mitochondria: </a:t>
            </a:r>
            <a:r>
              <a:rPr lang="en-US" sz="2400" i="1" dirty="0">
                <a:latin typeface="Arial" panose="020B0604020202020204" pitchFamily="34" charset="0"/>
                <a:cs typeface="Arial" panose="020B0604020202020204" pitchFamily="34" charset="0"/>
              </a:rPr>
              <a:t>a, b,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c</a:t>
            </a:r>
          </a:p>
          <a:p>
            <a:pPr lvl="2"/>
            <a:r>
              <a:rPr lang="en-US" dirty="0">
                <a:latin typeface="Arial" panose="020B0604020202020204" pitchFamily="34" charset="0"/>
                <a:cs typeface="Arial" panose="020B0604020202020204" pitchFamily="34" charset="0"/>
              </a:rPr>
              <a:t>hemes of </a:t>
            </a:r>
            <a:r>
              <a:rPr lang="en-US" i="1" dirty="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and </a:t>
            </a:r>
            <a:r>
              <a:rPr lang="en-US" i="1" dirty="0">
                <a:latin typeface="Arial" panose="020B0604020202020204" pitchFamily="34" charset="0"/>
                <a:cs typeface="Arial" panose="020B0604020202020204" pitchFamily="34" charset="0"/>
              </a:rPr>
              <a:t>b </a:t>
            </a:r>
            <a:r>
              <a:rPr lang="en-US" dirty="0">
                <a:latin typeface="Arial" panose="020B0604020202020204" pitchFamily="34" charset="0"/>
                <a:cs typeface="Arial" panose="020B0604020202020204" pitchFamily="34" charset="0"/>
              </a:rPr>
              <a:t>are not covalently bound to associated proteins </a:t>
            </a:r>
          </a:p>
          <a:p>
            <a:pPr lvl="2"/>
            <a:r>
              <a:rPr lang="en-US" i="1" dirty="0">
                <a:latin typeface="Arial" panose="020B0604020202020204" pitchFamily="34" charset="0"/>
                <a:cs typeface="Arial" panose="020B0604020202020204" pitchFamily="34" charset="0"/>
              </a:rPr>
              <a:t>c </a:t>
            </a:r>
            <a:r>
              <a:rPr lang="en-US" dirty="0">
                <a:latin typeface="Arial" panose="020B0604020202020204" pitchFamily="34" charset="0"/>
                <a:cs typeface="Arial" panose="020B0604020202020204" pitchFamily="34" charset="0"/>
              </a:rPr>
              <a:t>is covalently attached through </a:t>
            </a:r>
            <a:r>
              <a:rPr lang="en-US" dirty="0" err="1">
                <a:latin typeface="Arial" panose="020B0604020202020204" pitchFamily="34" charset="0"/>
                <a:cs typeface="Arial" panose="020B0604020202020204" pitchFamily="34" charset="0"/>
              </a:rPr>
              <a:t>Cys</a:t>
            </a:r>
            <a:r>
              <a:rPr lang="en-US" dirty="0">
                <a:latin typeface="Arial" panose="020B0604020202020204" pitchFamily="34" charset="0"/>
                <a:cs typeface="Arial" panose="020B0604020202020204" pitchFamily="34" charset="0"/>
              </a:rPr>
              <a:t> residues</a:t>
            </a:r>
            <a:endParaRPr lang="en-US" i="1"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a:extLst>
              <a:ext uri="{FF2B5EF4-FFF2-40B4-BE49-F238E27FC236}">
                <a16:creationId xmlns:a16="http://schemas.microsoft.com/office/drawing/2014/main" id="{E3C5F5EA-934B-4D91-AF97-2D8DEB6D23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Cytochromes</a:t>
            </a:r>
            <a:endParaRPr lang="en-AU" dirty="0"/>
          </a:p>
        </p:txBody>
      </p:sp>
    </p:spTree>
    <p:extLst>
      <p:ext uri="{BB962C8B-B14F-4D97-AF65-F5344CB8AC3E}">
        <p14:creationId xmlns:p14="http://schemas.microsoft.com/office/powerpoint/2010/main" val="1314901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56" y="293183"/>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29FBB1-69C7-4AD1-8844-2E91DAF9AD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play a central role in eukaryotic aerobic metabolism. </a:t>
            </a:r>
            <a:r>
              <a:rPr lang="en-US" sz="2400" dirty="0">
                <a:latin typeface="Arial" panose="020B0604020202020204" pitchFamily="34" charset="0"/>
                <a:cs typeface="Arial" panose="020B0604020202020204" pitchFamily="34" charset="0"/>
              </a:rPr>
              <a:t>ATP production is not the only important mitochondrial function. Mitochondria play host to the citric acid cycle, the fatty acid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oxidation pathway, and the pathways of amino acid oxidation. The mitochondria also act in thermogenesis, steroid synthesis, and apoptosis (programmed cell death). The discovery of these diverse and important roles of mitochondria has stimulated much current research on the biochemistry of this organelle. </a:t>
            </a:r>
          </a:p>
          <a:p>
            <a:pPr>
              <a:buNone/>
            </a:pPr>
            <a:endParaRPr lang="en-US" sz="2400" dirty="0"/>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a shows three structures. Iron protoporphyrin Roman numeral 9 (in italicized b end italics-type cytochromes) is shown with F e in the center surrounded by eight rings. The chain forming the outer boundary of this ring structure and two attached alkenes are highlighted in brown. All part described are highlighted in brown unless otherwise specified. The top five-membered ring has a double bond at the top, an upper left vertex bonded to nonhighlighted C H 3, an upper right vertex bonded to C H double bonded to C H 2, a nonhighlighted lower right side double bonded to N at the bottom vertex, and a nonhighlighted lower right side single bonded to N at the bottom vertex. The lower left vertex of this ring and lower right double bond of this top ring is shared with a six-membered ring to its lower left. This six-membered ring has a brown horizontal top vertex, a shared, nonhighlighted double bond at its upper right side that joins to N to the lower right, a vertical double bond at its left side, and a nonhighlighted lower left bond that connects to a left-hand N with a red arrow pointing to the central F e. The lower left-corner of this ring is the upper right corner of the left side five-membered ring. This five-membered ring shares a nonhighlighted bond at its upper right side to the left-side N with the six-membered ring above. It has a vertical top side, an upper left vertex bonded to C H double bonded to C H 2, and vertical double-bond at its left side, a lower left vertex bonded to non-highlighted C H 3, a horizontal bottom bond, and a lower right vertex connected by a non-highlighted bond to the left-hand N to its upper right. The lower right vertex of this ring is the upper left vertex of a six-membered ring below. This six-membered ring has a vertical double bond at its left side, a horizontal bond at its bottom side, and a nonhighlighted double bond to N at its top vertex, which has an arrow pointing up to F e. This double bond is shared with a five-membered ring at the bottom center that has a vertical single bond on its left side, a lower left vertex bonded to nonhighlighted C H 3, a double bond at its bottom side, a lower right vertex bonded to nonhighlighted C H 2 C H 2 C O O minus, a single bond at its right side, and a nonhighlighted single bond from its upper right vertex to N at its top vertex. This five-membered ring shares its upper right side with a six-membered ring to its upper right that has a vertical double bond at its bottom side, a vertical single bond at its right side, and a nonhighlighted diagonal bond at its upper right side to the right-hand N at its upper right vertex that has an arrow pointing left to F e. This nonhighlighted diagonal bond is shared with a five-membered ring at the right side that has the right-hand N as its left side vertex, a double bond at its right side, a lower right vertex bonded to nonhighlighted C H 2 C H 2 C O O minus, a vertical single bond at its left side, an upper right vertex bonded to nonhighlighted C H 3, a horizontal double bond at its top side, and a diagonal upper left side bond to N at its left side vertex. This five-membered ring shares its upper left side with a six-membered ring above that has a vertical bond at its right side, a horizontal bond at its top side, and a diagonal bond at its upper left side to the top center N that forms the bottom vertex of the top center five-membered ring. Heme italicized c end italics (in italicized c end italics-type cytochromes) is a similar structure except that the left side five-membered ring has an upper left vertex bonded to C H bonded to C H 3 and to S further bonded to C y s, with the entire new group in a blue box, and the top five-membered ring has an upper right vertex bonded to C H bonded to C H 3 and to S further bonded to C y s, with the entire new group in a blue box. These two substituents in blue boxes both replaced C H double bonded to C H 2 in iron protoporphyrin Roman numeral 9. Heme italicized a end italics (in italicized a end italics-type cytochromes) is also similar to iron protoporphyrin Roman numeral 9 except that the upper left vertex of the left side five-membered ring is bonded to nonhighlighted C H bonded to nonhighlighted O H and to a zigzag chain in a blue box of C H 2 bonded to C H 2 bonded to C H double bonded to C bonded to C H 3 and to C H 2 bonded to C H 2 bonded to C H double bonded to C bonded to C H 3 and further bonded to C H 2 bonded to C H 2 bonded to C H double bonded to C bonded to 2 C H 3. Part b is a graph that plots relative light absorption against wavelength. The horizontal axis is labeled wavelength (n m) and runs from 300 to 600, labeled in increments of 100. The vertical axis is labeled relative light absorption (percent) and ranges from 0 to 100, labeled in increments of 50. A blue curve labeled oxidized cyt italicized c end italics begins at (315, 10), increases to (340, 20), increases slowly to (360, 25), then increases rapidly to a peak at (400, 80), before decreasing rapidly to (450, 5), rising slightly to (540, 7), and then decreasing to (580, 4). A red curve labeled reduced cyt italicized c end italics begins at (315, 20), drops to (340, 10), rises rapidly to a peak labeled gamma at (400, 98), decreases rapidly to (425, 4), decrease to (470, 2), rises to a small peak labeled beta at (505, 6), drops slightly to (508, 5), rises to a peak labeled alpha at (550, 20), then decreases to end at (580, 3). All data is approximate.">
            <a:extLst>
              <a:ext uri="{FF2B5EF4-FFF2-40B4-BE49-F238E27FC236}">
                <a16:creationId xmlns:a16="http://schemas.microsoft.com/office/drawing/2014/main" id="{63FD1192-39C8-C347-9AA0-491BBAD291A8}"/>
              </a:ext>
            </a:extLst>
          </p:cNvPr>
          <p:cNvPicPr>
            <a:picLocks noChangeAspect="1"/>
          </p:cNvPicPr>
          <p:nvPr/>
        </p:nvPicPr>
        <p:blipFill>
          <a:blip r:embed="rId3"/>
          <a:stretch>
            <a:fillRect/>
          </a:stretch>
        </p:blipFill>
        <p:spPr>
          <a:xfrm>
            <a:off x="914400" y="1075478"/>
            <a:ext cx="7315199" cy="5636820"/>
          </a:xfrm>
          <a:prstGeom prst="rect">
            <a:avLst/>
          </a:prstGeom>
        </p:spPr>
      </p:pic>
      <p:sp>
        <p:nvSpPr>
          <p:cNvPr id="2" name="Title 1">
            <a:extLst>
              <a:ext uri="{FF2B5EF4-FFF2-40B4-BE49-F238E27FC236}">
                <a16:creationId xmlns:a16="http://schemas.microsoft.com/office/drawing/2014/main" id="{79B7E749-290B-4156-BD16-23C2FA8B4F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Prosthetic Groups of Cytochromes</a:t>
            </a:r>
            <a:endParaRPr lang="en-AU" dirty="0"/>
          </a:p>
        </p:txBody>
      </p:sp>
    </p:spTree>
    <p:extLst>
      <p:ext uri="{BB962C8B-B14F-4D97-AF65-F5344CB8AC3E}">
        <p14:creationId xmlns:p14="http://schemas.microsoft.com/office/powerpoint/2010/main" val="1538680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DC43-6D72-4D9C-8A7B-A41AE39E65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Iron-Sulfur Proteins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288703"/>
            <a:ext cx="8534399" cy="29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iron-sulfur proteins </a:t>
            </a:r>
            <a:r>
              <a:rPr lang="en-US" sz="2400" dirty="0">
                <a:latin typeface="Arial" panose="020B0604020202020204" pitchFamily="34" charset="0"/>
                <a:cs typeface="Arial" panose="020B0604020202020204" pitchFamily="34" charset="0"/>
              </a:rPr>
              <a:t>= proteins that contain iron in association with inorganic sulfur atoms and/or with the sulfur atoms of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 in the protein</a:t>
            </a:r>
          </a:p>
          <a:p>
            <a:pPr lvl="1"/>
            <a:r>
              <a:rPr lang="en-US" sz="2400" dirty="0">
                <a:latin typeface="Arial" panose="020B0604020202020204" pitchFamily="34" charset="0"/>
                <a:cs typeface="Arial" panose="020B0604020202020204" pitchFamily="34" charset="0"/>
              </a:rPr>
              <a:t>participate in one-electron transfers </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Rieske</a:t>
            </a:r>
            <a:r>
              <a:rPr lang="en-US" sz="2400" b="1" dirty="0">
                <a:latin typeface="Arial" panose="020B0604020202020204" pitchFamily="34" charset="0"/>
                <a:cs typeface="Arial" panose="020B0604020202020204" pitchFamily="34" charset="0"/>
              </a:rPr>
              <a:t> iron-sulfur proteins </a:t>
            </a:r>
            <a:r>
              <a:rPr lang="en-US" sz="2400" dirty="0">
                <a:latin typeface="Arial" panose="020B0604020202020204" pitchFamily="34" charset="0"/>
                <a:cs typeface="Arial" panose="020B0604020202020204" pitchFamily="34" charset="0"/>
              </a:rPr>
              <a:t>= proteins in which one Fe atom is coordinated to two His residues</a:t>
            </a:r>
            <a:endParaRPr lang="en-US" sz="2000" b="1"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square invagination in a protein with two C y s vertically along each side, one near the top and one near the bottom. In the center of the opening, there is a light red circle labeled F e that is bonded to orange circles labeled S to the upper left, lower left, upper right, and lower right. Each circle labeled S is further bonded to its adjacent C y s in the surrounding protein. Part b is similar except the invagination is rectangular. A light red circle labeled F e on the left side is solid wedge bonded to an orange sphere labeled S to the upper left that is further bonded to C y s to its left in the protein, hashed wedge bonded to an orange sphere labeled S to the lower left that is further bonded to C y s to its left in the protein, and bonded to yellow spheres labeled S to its upper and lower right. On the right side of the invagination, a similar light red circle labeled F e is bonded to the same yellow spheres to its upper left and right, solid wedge bonded to an orange sphere labeled S to its upper right further bonded to C y s to its right in the protein, and hashed wedge bonded to an orange sphere labeled S to its lower right further bonded to C y s to its right in the protein. Part c shows a similar invagination in a protein that is higher on its right side than on its left side. The opening contains a cube. C y s in the lower left of the protein is bonded to an orange sphere labeled S to its right further bonded to a light red sphere labeled F e at the lower left rear vertex of the cube. C y s in the upper left of the protein is bonded to an orange sphere labeled S further bonded to a light red cube at the upper right front vertex of the cube. C y s in the lower right of the protein is bonded to an orange sphere labeled S to its left further bonded to a light red sphere labeled F e at the lower right front vertex of the cube. C y s in the upper right of the protein is bonded to an orange sphere labeled S further bonded to a light red sphere labeled F e to its lower left at the upper rear right vertex of the cube. The upper rear left vertex of the cube is a yellow sphere labeled S, the upper front left vertex of the cube is a light red sphere labeled F e, the upper front right vertex of the cube is a yellow sphere labeled S, and the upper rear right vertex of the cube is a light red sphere labeled F e. The lower rear left vertex of the cube is a light red sphere labeled F e, the lower front left vertex of the cube is a yellow sphere labeled S, the lower front right vertex of the cube is light red sphere labeled F e, and the lower rear right vertex of the cube is a yellow sphere labeled S. There are hashed wedge bonds between the light red spheres labeled F e at the lower left rear, lower right front, and upper right rear and a yellow sphere labeled S at the lower right rear. Part d shows a short vertical helix at the bottom center with diagonal strands above and a short horizontal helix to the upper right. A small ball-and-stick model with a diamond shape with red at the left and right and yellow at the top and bottom is at the right side just to the right of the helix. Each red sphere is further bonded to two orange spheres to its outside.">
            <a:extLst>
              <a:ext uri="{FF2B5EF4-FFF2-40B4-BE49-F238E27FC236}">
                <a16:creationId xmlns:a16="http://schemas.microsoft.com/office/drawing/2014/main" id="{99D342CD-3534-C448-9DDF-D8E36E64E942}"/>
              </a:ext>
            </a:extLst>
          </p:cNvPr>
          <p:cNvPicPr>
            <a:picLocks noChangeAspect="1"/>
          </p:cNvPicPr>
          <p:nvPr/>
        </p:nvPicPr>
        <p:blipFill>
          <a:blip r:embed="rId3"/>
          <a:stretch>
            <a:fillRect/>
          </a:stretch>
        </p:blipFill>
        <p:spPr>
          <a:xfrm>
            <a:off x="563626" y="4572000"/>
            <a:ext cx="8016748" cy="1805170"/>
          </a:xfrm>
          <a:prstGeom prst="rect">
            <a:avLst/>
          </a:prstGeom>
        </p:spPr>
      </p:pic>
    </p:spTree>
    <p:extLst>
      <p:ext uri="{BB962C8B-B14F-4D97-AF65-F5344CB8AC3E}">
        <p14:creationId xmlns:p14="http://schemas.microsoft.com/office/powerpoint/2010/main" val="908942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A9D6-8FA2-492D-98CC-28E6AD4900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Sequence of Electron Carriers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431925"/>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ea typeface="Arial Unicode MS" panose="020B0604020202020204" pitchFamily="34" charset="-128"/>
                    <a:cs typeface="Arial" panose="020B0604020202020204" pitchFamily="34" charset="0"/>
                  </a:rPr>
                  <a:t>the order of carriers is: </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NADH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 Q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b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a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order has been confirmed by all three approaches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431925"/>
                <a:ext cx="8534399" cy="4130675"/>
              </a:xfrm>
              <a:prstGeom prst="rect">
                <a:avLst/>
              </a:prstGeom>
              <a:blipFill>
                <a:blip r:embed="rId3"/>
                <a:stretch>
                  <a:fillRect l="-42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709061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8DA7D-4513-452A-A415-69E3915000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Separation of Functional Complexes of the Respiratory Chain</a:t>
            </a:r>
            <a:endParaRPr lang="en-AU" dirty="0"/>
          </a:p>
        </p:txBody>
      </p:sp>
      <p:pic>
        <p:nvPicPr>
          <p:cNvPr id="4" name="Picture 3" descr="A mitochondrion is shown to the upper left and is cutaway to show the folded inner membrane and cristae. Rounded structures with oval projections are shown on the inner membrane, as are sets of four shapes in curved horizontal patterns. Many dots are present on the membrane. An arrow pointing to the mitochondrion reads, treatment with digitoxin. The mitochondrion is fragmented to the lower right. An outer piece of membrane folds away and an arrow points away from it reading, outer membrane fragments discarded. Smaller pieces of membrane are shown to the right beneath text that reads, osmotic rupture. Smaller pieces containing parts of the respiratory chain and A T P synthase are visible and one piece has formed a sphere. Arrows point from the broken end of the mitochondrion to a piece of membrane containing a respiratory chain and A T P synthase. The components of the chain are clearly visible and are numbered from right to left as Roman numeral 1, Roman numeral 2, Roman numeral 3, and Roman numeral 4. A T P synthase is to the left. Each component has its characteristic shape and A T P synthase is shown with a rectangular piece in the membrane and a rounded portion above. An arrow points down to text reading, solubilization with detergent followed by ion-exchange chromatograph. ">
            <a:extLst>
              <a:ext uri="{FF2B5EF4-FFF2-40B4-BE49-F238E27FC236}">
                <a16:creationId xmlns:a16="http://schemas.microsoft.com/office/drawing/2014/main" id="{987A2193-9783-0D46-9DD2-8A483B141345}"/>
              </a:ext>
            </a:extLst>
          </p:cNvPr>
          <p:cNvPicPr>
            <a:picLocks noChangeAspect="1"/>
          </p:cNvPicPr>
          <p:nvPr/>
        </p:nvPicPr>
        <p:blipFill>
          <a:blip r:embed="rId3"/>
          <a:stretch>
            <a:fillRect/>
          </a:stretch>
        </p:blipFill>
        <p:spPr>
          <a:xfrm>
            <a:off x="424480" y="1752600"/>
            <a:ext cx="3993427" cy="4417154"/>
          </a:xfrm>
          <a:prstGeom prst="rect">
            <a:avLst/>
          </a:prstGeom>
        </p:spPr>
      </p:pic>
      <p:pic>
        <p:nvPicPr>
          <p:cNvPr id="6" name="Picture 5" descr="An arrow breaks into five parts below, each pointing to a different tube. The first arrow points to Roman numeral 1 above a tube of pink liquid, matching the color of the respiratory chain component labeled Roman numeral 1. Beneath the tube, a curved arrow points from N A D H to Q. The second arrow points to Roman numeral 2 above a tube of beige liquid, matching the color of the respiratory chain component labeled Roman numeral 2. Beneath the tube, a curved arrow points from succinate to Q. The third arrow points to Roman numeral 3 above a tube of blue liquid, matching the color of the respiratory chain component labeled Roman numeral 3. Beneath the tube, a curved arrow points from Q to C y t italicized c end italics. The fourth arrow points to Roman numeral 4 above a tube of green liquid, matching the color of the respiratory chain component labeled Roman numeral 4. Beneath the tube, a curved arrow points from C y t italicized c end italics to O 2. The fifth arrow points to A T P synthase above a tube of orange liquid, matching the color of A T P synthase shown in the membrane above. Beneath the tube, a curved arrow points from A T P to A D P plus P i. Text below reads, reactions catalyzed by isolated fractions in vitro.">
            <a:extLst>
              <a:ext uri="{FF2B5EF4-FFF2-40B4-BE49-F238E27FC236}">
                <a16:creationId xmlns:a16="http://schemas.microsoft.com/office/drawing/2014/main" id="{55E1C0A6-8EF4-4C40-969E-7B60BC772663}"/>
              </a:ext>
            </a:extLst>
          </p:cNvPr>
          <p:cNvPicPr>
            <a:picLocks noChangeAspect="1"/>
          </p:cNvPicPr>
          <p:nvPr/>
        </p:nvPicPr>
        <p:blipFill>
          <a:blip r:embed="rId4"/>
          <a:stretch>
            <a:fillRect/>
          </a:stretch>
        </p:blipFill>
        <p:spPr>
          <a:xfrm>
            <a:off x="5077762" y="2567018"/>
            <a:ext cx="3636250" cy="2788318"/>
          </a:xfrm>
          <a:prstGeom prst="rect">
            <a:avLst/>
          </a:prstGeom>
        </p:spPr>
      </p:pic>
    </p:spTree>
    <p:extLst>
      <p:ext uri="{BB962C8B-B14F-4D97-AF65-F5344CB8AC3E}">
        <p14:creationId xmlns:p14="http://schemas.microsoft.com/office/powerpoint/2010/main" val="158121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46E2-F88F-4AC6-97F8-879F02E175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 NADH to 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4038599"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 (</a:t>
            </a:r>
            <a:r>
              <a:rPr lang="en-US" sz="2400" b="1" dirty="0" err="1">
                <a:latin typeface="Arial" panose="020B0604020202020204" pitchFamily="34" charset="0"/>
                <a:ea typeface="Arial Unicode MS" panose="020B0604020202020204" pitchFamily="34" charset="-128"/>
                <a:cs typeface="Arial" panose="020B0604020202020204" pitchFamily="34" charset="0"/>
              </a:rPr>
              <a:t>NADH:ubiquinone</a:t>
            </a:r>
            <a:r>
              <a:rPr lang="en-US" sz="2400" b="1" dirty="0">
                <a:latin typeface="Arial" panose="020B0604020202020204" pitchFamily="34" charset="0"/>
                <a:ea typeface="Arial Unicode MS" panose="020B0604020202020204" pitchFamily="34" charset="-128"/>
                <a:cs typeface="Arial" panose="020B0604020202020204" pitchFamily="34" charset="0"/>
              </a:rPr>
              <a:t> oxidoreductase, NADH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large L-shaped enzyme with &gt;40 polypeptide chains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FMN-containing flavoprotein accepts 2 electrons from NADH </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8+ Fe-S centers pass elections to ubiquinone</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A structure within the membrane is labeled, complex Roman numeral 1. Four roughly spherical structures with rough surfaces are aligned horizontally in the membrane. The left side of this horizontal piece is labeled, membrane arm. The left-hand, light pink structure is labeled N q o 12. A red arrow points upward through it to red highlighted H plus above. The second structure, which is dark pink, is labeled N q o 13. A red arrow points upward through it to red highlighted H plus above. The third, light pink structure is labeled N q o 14. A red arrow points upward through it to red highlighted H plus above. The fourth, dark pink structure is narrow and connects to a vertical piece below. A red arrow points upward through it to red highlighted H plus above. To its right, the horizontal piece ends with another light red structure. Light, dark, and intermediate pink components come together to form an oblong piece that extends down from the right side of the horizontal piece. This is labeled, matrix arm. At the bottom, a curved arrow runs from N A D H plus H plus on the left, up to the bottom of the matrix arm, and down to N A D plus. A blue arrow labeled 2 e minus points upward from the place that the curved arrow meets the matrix arm. The blue arrow points to a space-filling model labeled R M N that has a red portion below, then bends right to meet a longer portion pointing up that is blue and gray at the bottom and gray on top. Rounded structures with two yellow and two orange spheres are to the left and right and are labeled, series of F e – S centers. The blue arrow runs upward along a curved path of these orange and yellow spheres and enters a long, light pink region that joins to the fourth light-pink region of the horizontal portion in the membrane. Accompanying text reads, N – 2. To the right, text reads, 2 e minus. The blue arrow points to Q. A black arrow runs up from Q, curves through the right end of the horizontal part, joins a red arrow from 2 H plus to the lower left of the matrix arm, and exits the horizontal part at Q H 2 within the phospholipid membrane.">
            <a:extLst>
              <a:ext uri="{FF2B5EF4-FFF2-40B4-BE49-F238E27FC236}">
                <a16:creationId xmlns:a16="http://schemas.microsoft.com/office/drawing/2014/main" id="{072F5178-15F6-824C-8CC2-7E44D7C21993}"/>
              </a:ext>
            </a:extLst>
          </p:cNvPr>
          <p:cNvPicPr>
            <a:picLocks noChangeAspect="1"/>
          </p:cNvPicPr>
          <p:nvPr/>
        </p:nvPicPr>
        <p:blipFill>
          <a:blip r:embed="rId3"/>
          <a:stretch>
            <a:fillRect/>
          </a:stretch>
        </p:blipFill>
        <p:spPr>
          <a:xfrm>
            <a:off x="4571999" y="1843405"/>
            <a:ext cx="4258055" cy="3947795"/>
          </a:xfrm>
          <a:prstGeom prst="rect">
            <a:avLst/>
          </a:prstGeom>
        </p:spPr>
      </p:pic>
    </p:spTree>
    <p:extLst>
      <p:ext uri="{BB962C8B-B14F-4D97-AF65-F5344CB8AC3E}">
        <p14:creationId xmlns:p14="http://schemas.microsoft.com/office/powerpoint/2010/main" val="229682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10C9-47A1-45F5-B529-97D953D282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 Is a Proton Pump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524000"/>
            <a:ext cx="8534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Complex I is a proton pump driven by the energy of electron transfer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Complex I catalyzes a </a:t>
            </a:r>
            <a:r>
              <a:rPr lang="en-US" sz="2400" b="1" dirty="0">
                <a:latin typeface="Arial" panose="020B0604020202020204" pitchFamily="34" charset="0"/>
                <a:cs typeface="Arial" panose="020B0604020202020204" pitchFamily="34" charset="0"/>
              </a:rPr>
              <a:t>vectorial </a:t>
            </a:r>
            <a:r>
              <a:rPr lang="en-US" sz="2400" dirty="0">
                <a:latin typeface="Arial" panose="020B0604020202020204" pitchFamily="34" charset="0"/>
                <a:cs typeface="Arial" panose="020B0604020202020204" pitchFamily="34" charset="0"/>
              </a:rPr>
              <a:t>reaction (moves protons in a specific direction from one location to another)</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373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6315-5829-45BD-A27A-665ADA5A295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Agents that Inhibit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Oxidative Phosphorylation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1753" y="1503363"/>
            <a:ext cx="8534398"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inhibitors of Complex I:</a:t>
            </a:r>
          </a:p>
          <a:p>
            <a:pPr lvl="1"/>
            <a:r>
              <a:rPr lang="en-US" sz="2400" dirty="0">
                <a:latin typeface="Arial" panose="020B0604020202020204" pitchFamily="34" charset="0"/>
                <a:cs typeface="Arial" panose="020B0604020202020204" pitchFamily="34" charset="0"/>
              </a:rPr>
              <a:t>amytal (a barbiturate drug) </a:t>
            </a:r>
          </a:p>
          <a:p>
            <a:pPr lvl="1"/>
            <a:r>
              <a:rPr lang="en-US" sz="2400" dirty="0">
                <a:latin typeface="Arial" panose="020B0604020202020204" pitchFamily="34" charset="0"/>
                <a:cs typeface="Arial" panose="020B0604020202020204" pitchFamily="34" charset="0"/>
              </a:rPr>
              <a:t>rotenone (an insecticide) </a:t>
            </a:r>
          </a:p>
          <a:p>
            <a:pPr lvl="1"/>
            <a:r>
              <a:rPr lang="en-US" sz="2400" dirty="0" err="1">
                <a:latin typeface="Arial" panose="020B0604020202020204" pitchFamily="34" charset="0"/>
                <a:cs typeface="Arial" panose="020B0604020202020204" pitchFamily="34" charset="0"/>
              </a:rPr>
              <a:t>piericidin</a:t>
            </a:r>
            <a:r>
              <a:rPr lang="en-US" sz="2400" dirty="0">
                <a:latin typeface="Arial" panose="020B0604020202020204" pitchFamily="34" charset="0"/>
                <a:cs typeface="Arial" panose="020B0604020202020204" pitchFamily="34" charset="0"/>
              </a:rPr>
              <a:t> A (an antibiotic)</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able lists type of interference, compounds, and target, mode of action as follows. Type of interference, inhibition of electron transfer. Compounds, Cyanide and carbon monoxide. Target, mode of action, inhibit cytochrome oxidase. Compound, antimycin A. Target, mode of action, blocks electron transfer from cytochrome b to cytochrome c 1. Compounds, myxothiazol, rotenone, amytal, piericidin A. Target, mode of action, prevent electron transfer from F e S center to ubiquinone. Type of interference, inhibition of A T P synthase. Compound, aurovertin. Target, mode of action, inhibit F 1. Compounds, oligomycin and venturicidin. Target, mode of action, inhibit F o. Compound, D C C D, dicyclohexylcarbodilimide. Target, mode of action, blocks proton flow through F o. Type of interference, uncoupling of phosphorylation from electron transfer. Compounds, F C C P, cyanide p trifluoromethoxyphenylhydrazone, and D N P, 2, 4 dinitrophenol. Target, mode of action, hydrophobic proton carriers. Compound, valinomycin. Target, mode of action, L plus ionophore. Compound, uncoupling protein 1. Target, mode of action, in brown adipose tissue, forms proton-conducting pores in inner mitochondrial membrane. Type of interference. Inhibition of A T P, A D P exchange. Compound, atractyloside. Target, mode of action, inhibits adenine nucleotide translocase.">
            <a:extLst>
              <a:ext uri="{FF2B5EF4-FFF2-40B4-BE49-F238E27FC236}">
                <a16:creationId xmlns:a16="http://schemas.microsoft.com/office/drawing/2014/main" id="{A736DF31-8AB9-AA48-BC07-08FAF8ADD4DC}"/>
              </a:ext>
            </a:extLst>
          </p:cNvPr>
          <p:cNvPicPr>
            <a:picLocks noChangeAspect="1"/>
          </p:cNvPicPr>
          <p:nvPr/>
        </p:nvPicPr>
        <p:blipFill>
          <a:blip r:embed="rId3"/>
          <a:stretch>
            <a:fillRect/>
          </a:stretch>
        </p:blipFill>
        <p:spPr>
          <a:xfrm>
            <a:off x="1602758" y="3362325"/>
            <a:ext cx="5932388" cy="3289300"/>
          </a:xfrm>
          <a:prstGeom prst="rect">
            <a:avLst/>
          </a:prstGeom>
        </p:spPr>
      </p:pic>
    </p:spTree>
    <p:extLst>
      <p:ext uri="{BB962C8B-B14F-4D97-AF65-F5344CB8AC3E}">
        <p14:creationId xmlns:p14="http://schemas.microsoft.com/office/powerpoint/2010/main" val="406380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1C285-A765-4FA7-8846-FCC6F28122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II: Succinate to Ubiquinone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3962399"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II (succinate dehydrogenase) </a:t>
            </a:r>
            <a:r>
              <a:rPr lang="en-US" sz="2400" dirty="0">
                <a:latin typeface="Arial" panose="020B0604020202020204" pitchFamily="34" charset="0"/>
                <a:ea typeface="Arial Unicode MS" panose="020B0604020202020204" pitchFamily="34" charset="-128"/>
                <a:cs typeface="Arial" panose="020B0604020202020204" pitchFamily="34" charset="0"/>
              </a:rPr>
              <a:t>= couples the oxidation of succinate with the reduction of ubiquinone</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electrons pass from FAD to Fe-S centers to Q</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no proton pumping</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also functions to convert succinate to fumarate in the citric acid cycle</a:t>
            </a: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phospholipid membrane is shown with the region above labeled intermembrane space (P side) and the region below labeled matrix (N side). A large beige irregular oval labeled A is located beneath the membrane. A smaller purple irregular oval labeled B its across most of the top of this beige oval and is narrower on its left side, where it meets a narrow, curved tail of a green piece labeled C that runs along the upper left of the beige oval labeled A. This green piece has a thin tail that curves to the lower left, then widens to the right above the purple piece labeled B as it extends upward through the phospholipid membrane. Above the left-hand tail of the green piece labeled C, there is a small purple piece of B visible and then a dark purple, roughly triangular piece labeled D that extends into the membrane and narrows about halfway through the membrane, where it runs behind part C so that only a tiny piece is visible to the upper left just below the top of the membrane. A roughly linear, horizontal, space-filling model in part a has black spheres on the left, then a region with many red spheres, then a circular region of gray spheres with blue spheres around the outside on the left labeled F A D. The right side of this horizontal molecule, where it has mostly black spheres with one red sphere behind, is labeled succinate-binding site. A blue arrow labeled e minus points from the black region labeled succinate-binding site to the black and blue rounded region labeled F A D then a blue arrow points from a red sphere to the upper right of F A D to a yellow and orange sphere in part B. This yellow and orange sphere have yellow spheres to the upper left and lower right and orange spheres to the lower left and upper right and are labeled an F e – S center. Other F e – S centers are visible above and blue arrows show that the electron travels through them into the green region to reach a clump of yellow spheres labeled ubiquinone where the green piece meets a small pink piece to its upper left and the corner of dark purple piece D. A blue arrow points away from ubiquinone to Q H 2 in the membrane to the right. Heme italicized b end italics is visible as a roughly rectangular vertical clump of light red spheres above ubiquinone. Just above this clump of red spheres, there is an opening in green structure C that shows chains of yellow spheres below labeled phosphatidylethanolamine and part of purple structure D below. Chains of phosphatidylethanolamine are also visible emerging to the upper left of purple structure D within the bottom half of the membrane.">
            <a:extLst>
              <a:ext uri="{FF2B5EF4-FFF2-40B4-BE49-F238E27FC236}">
                <a16:creationId xmlns:a16="http://schemas.microsoft.com/office/drawing/2014/main" id="{F28BCB0B-0B99-7241-8ECA-BEAEA347C719}"/>
              </a:ext>
            </a:extLst>
          </p:cNvPr>
          <p:cNvPicPr>
            <a:picLocks noChangeAspect="1"/>
          </p:cNvPicPr>
          <p:nvPr/>
        </p:nvPicPr>
        <p:blipFill>
          <a:blip r:embed="rId3"/>
          <a:stretch>
            <a:fillRect/>
          </a:stretch>
        </p:blipFill>
        <p:spPr>
          <a:xfrm>
            <a:off x="4495799" y="1431925"/>
            <a:ext cx="4343399" cy="4733577"/>
          </a:xfrm>
          <a:prstGeom prst="rect">
            <a:avLst/>
          </a:prstGeom>
        </p:spPr>
      </p:pic>
    </p:spTree>
    <p:extLst>
      <p:ext uri="{BB962C8B-B14F-4D97-AF65-F5344CB8AC3E}">
        <p14:creationId xmlns:p14="http://schemas.microsoft.com/office/powerpoint/2010/main" val="316407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C58E-0FBE-4391-BF5C-FA4B6CFD4C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Heme </a:t>
            </a:r>
            <a:r>
              <a:rPr lang="en-US" i="1" dirty="0">
                <a:solidFill>
                  <a:schemeClr val="tx1"/>
                </a:solidFill>
                <a:latin typeface="Arial" panose="020B0604020202020204" pitchFamily="34" charset="0"/>
                <a:cs typeface="Arial" panose="020B0604020202020204" pitchFamily="34" charset="0"/>
              </a:rPr>
              <a:t>b </a:t>
            </a:r>
            <a:r>
              <a:rPr lang="en-US" dirty="0">
                <a:solidFill>
                  <a:schemeClr val="tx1"/>
                </a:solidFill>
                <a:latin typeface="Arial" panose="020B0604020202020204" pitchFamily="34" charset="0"/>
                <a:cs typeface="Arial" panose="020B0604020202020204" pitchFamily="34" charset="0"/>
              </a:rPr>
              <a:t>of Complex II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700" y="1363662"/>
            <a:ext cx="8610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heme </a:t>
            </a:r>
            <a:r>
              <a:rPr lang="en-US" sz="2400" b="1" i="1" dirty="0">
                <a:latin typeface="Arial" panose="020B0604020202020204" pitchFamily="34" charset="0"/>
                <a:ea typeface="Arial Unicode MS" panose="020B0604020202020204" pitchFamily="34" charset="-128"/>
                <a:cs typeface="Arial" panose="020B0604020202020204" pitchFamily="34" charset="0"/>
              </a:rPr>
              <a:t>b </a:t>
            </a:r>
            <a:r>
              <a:rPr lang="en-US" sz="2400" dirty="0">
                <a:latin typeface="Arial" panose="020B0604020202020204" pitchFamily="34" charset="0"/>
                <a:cs typeface="Arial" panose="020B0604020202020204" pitchFamily="34" charset="0"/>
              </a:rPr>
              <a:t>reduces the frequency with which electrons “leak” out of the system, moving from succinate to molecular oxygen to produce the </a:t>
            </a:r>
            <a:r>
              <a:rPr lang="en-US" sz="2400" b="1" dirty="0">
                <a:latin typeface="Arial" panose="020B0604020202020204" pitchFamily="34" charset="0"/>
                <a:cs typeface="Arial" panose="020B0604020202020204" pitchFamily="34" charset="0"/>
              </a:rPr>
              <a:t>reactive oxygen species (ROS) </a:t>
            </a: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the </a:t>
            </a:r>
            <a:r>
              <a:rPr lang="en-US" sz="2400" b="1" dirty="0">
                <a:latin typeface="Arial" panose="020B0604020202020204" pitchFamily="34" charset="0"/>
                <a:cs typeface="Arial" panose="020B0604020202020204" pitchFamily="34" charset="0"/>
              </a:rPr>
              <a:t>superoxide radical</a:t>
            </a:r>
          </a:p>
          <a:p>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9507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4314-DBD8-4547-83CB-3DDB87093A7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III: Ubiquinone to Cytochrome </a:t>
            </a:r>
            <a:r>
              <a:rPr lang="en-US" i="1" dirty="0">
                <a:solidFill>
                  <a:schemeClr val="tx1"/>
                </a:solidFill>
                <a:latin typeface="Arial" panose="020B0604020202020204" pitchFamily="34" charset="0"/>
                <a:cs typeface="Arial" panose="020B0604020202020204" pitchFamily="34" charset="0"/>
              </a:rPr>
              <a:t>c</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431925"/>
            <a:ext cx="4562595"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III (cytochrome </a:t>
            </a:r>
            <a:r>
              <a:rPr lang="en-US" sz="2400" b="1" i="1" dirty="0">
                <a:latin typeface="Arial" panose="020B0604020202020204" pitchFamily="34" charset="0"/>
                <a:ea typeface="Arial Unicode MS" panose="020B0604020202020204" pitchFamily="34" charset="-128"/>
                <a:cs typeface="Arial" panose="020B0604020202020204" pitchFamily="34" charset="0"/>
              </a:rPr>
              <a:t>bc</a:t>
            </a:r>
            <a:r>
              <a:rPr lang="en-US" sz="2400" b="1" baseline="-25000" dirty="0">
                <a:latin typeface="Arial" panose="020B0604020202020204" pitchFamily="34" charset="0"/>
                <a:ea typeface="Arial Unicode MS" panose="020B0604020202020204" pitchFamily="34" charset="-128"/>
                <a:cs typeface="Arial" panose="020B0604020202020204" pitchFamily="34" charset="0"/>
              </a:rPr>
              <a:t>1 </a:t>
            </a:r>
            <a:r>
              <a:rPr lang="en-US" sz="2400" b="1" dirty="0">
                <a:latin typeface="Arial" panose="020B0604020202020204" pitchFamily="34" charset="0"/>
                <a:ea typeface="Arial Unicode MS" panose="020B0604020202020204" pitchFamily="34" charset="-128"/>
                <a:cs typeface="Arial" panose="020B0604020202020204" pitchFamily="34" charset="0"/>
              </a:rPr>
              <a:t>complex</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b="1" dirty="0">
                <a:latin typeface="Arial" panose="020B0604020202020204" pitchFamily="34" charset="0"/>
                <a:ea typeface="Arial Unicode MS" panose="020B0604020202020204" pitchFamily="34" charset="-128"/>
                <a:cs typeface="Arial" panose="020B0604020202020204" pitchFamily="34" charset="0"/>
              </a:rPr>
              <a:t>ubiquinone: cytochrome </a:t>
            </a:r>
            <a:r>
              <a:rPr lang="en-US" sz="2400" b="1" i="1" dirty="0">
                <a:latin typeface="Arial" panose="020B0604020202020204" pitchFamily="34" charset="0"/>
                <a:ea typeface="Arial Unicode MS" panose="020B0604020202020204" pitchFamily="34" charset="-128"/>
                <a:cs typeface="Arial" panose="020B0604020202020204" pitchFamily="34" charset="0"/>
              </a:rPr>
              <a:t>c </a:t>
            </a:r>
            <a:r>
              <a:rPr lang="en-US" sz="2400" b="1" dirty="0">
                <a:latin typeface="Arial" panose="020B0604020202020204" pitchFamily="34" charset="0"/>
                <a:ea typeface="Arial Unicode MS" panose="020B0604020202020204" pitchFamily="34" charset="-128"/>
                <a:cs typeface="Arial" panose="020B0604020202020204" pitchFamily="34" charset="0"/>
              </a:rPr>
              <a:t>oxidoreductase) </a:t>
            </a:r>
            <a:r>
              <a:rPr lang="en-US" sz="2400" dirty="0">
                <a:latin typeface="Arial" panose="020B0604020202020204" pitchFamily="34" charset="0"/>
                <a:ea typeface="Arial Unicode MS" panose="020B0604020202020204" pitchFamily="34" charset="-128"/>
                <a:cs typeface="Arial" panose="020B0604020202020204" pitchFamily="34" charset="0"/>
              </a:rPr>
              <a:t>= couples the transfer of 2 electrons from ubiquinol to </a:t>
            </a:r>
            <a:r>
              <a:rPr lang="en-US" sz="2400" dirty="0">
                <a:latin typeface="Arial" panose="020B0604020202020204" pitchFamily="34" charset="0"/>
                <a:cs typeface="Arial" panose="020B0604020202020204" pitchFamily="34" charset="0"/>
              </a:rPr>
              <a:t>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with the vectorial transport of four protons to the intermembrane space</a:t>
            </a:r>
          </a:p>
          <a:p>
            <a:pPr lvl="1"/>
            <a:r>
              <a:rPr lang="en-US" sz="2400" dirty="0">
                <a:latin typeface="Arial" panose="020B0604020202020204" pitchFamily="34" charset="0"/>
                <a:cs typeface="Arial" panose="020B0604020202020204" pitchFamily="34" charset="0"/>
              </a:rPr>
              <a:t>contains cytochrome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cytochrome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1, and the </a:t>
            </a:r>
            <a:r>
              <a:rPr lang="en-US" sz="2400" dirty="0" err="1">
                <a:latin typeface="Arial" panose="020B0604020202020204" pitchFamily="34" charset="0"/>
                <a:cs typeface="Arial" panose="020B0604020202020204" pitchFamily="34" charset="0"/>
              </a:rPr>
              <a:t>Rieske</a:t>
            </a:r>
            <a:r>
              <a:rPr lang="en-US" sz="2400" dirty="0">
                <a:latin typeface="Arial" panose="020B0604020202020204" pitchFamily="34" charset="0"/>
                <a:cs typeface="Arial" panose="020B0604020202020204" pitchFamily="34" charset="0"/>
              </a:rPr>
              <a:t> iron-sulfur protein</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Multiple complex structures run vertically through the membrane, forming an overall cylindrical shape with two large oblongs beneath it. An irregular, long light purple piece on the left, labeled a Rieske iron-sulfur-protein, has a long, irregular blue piece between its two halves that is labeled cytochrome italicized c end italics subscript 1 end subscript near the top of the membrane, above which it widens into a pale irregular oval that runs behind the top of the light purple piece to its right. A rounded red molecule partially behind these two structures and a blue structure, where it emerges to touch a dark purple structure to the right, is labeled heme italicized c end italics subscript 1 end subscript. The light blue structure between the dark purple structure to the right and the pale irregular oval is an extension of cytochrome italicized c end italics subscript 1 end subscript below. A dashed circle runs across the top of the light blue piece and dark purple piece and contains a light red square that is uneven, with slightly longer bottom and right sides, and that is labeled cyt italicized c end italics. The purple structure has an irregular oval portion that runs horizontally across the top center of the overall structure, has a cleft containing a dark blue portion, and curves down through the membrane along its right side. This is labeled Rieske iron-sulfur protein. A red oval clump of spheres labeled heme italicized c end italics subscript 1 end subscript is located where the right side of the dark purple oval portion meets the dark blue portion in its cleft. At the lower left corner of the purple oval, there is a structure with two yellow and two orange spheres that has yellow spheres in front and back and orange spheres at the top and bottom and that is labeled 2 F e – 2 S. A green structure labeled cytochrome italicized b end italics is beneath this horizontal purple oval and runs down across the membrane with the long light purple structure to its left. It contains a roughly square orange structure labeled heme italicized b end italics subscript L end subscript near its top, just below the structure labeled 2 F e – 2 S, and has a similar roughly square structure below the first that is labeled heme italicized b end italics subscript H end subscript. A similar roughly square structure to the right of heme italicized b end italics subscript L end subscript is labeled heme italicized b end italics subscript L end subscript and extends into a dark green oval below also labeled cytochrome italicized b end italics that contains another roughly square orange structure labeled heme italicized b end italics subscript H that is to the right of the first heme italicized b end italics subscript H. A long gray lobe is to the right of this dark green structure and extends down to a large, rounded oblong. To its left, there is a similar lighter structure with parts of the light purple and light blue pieces above extending into it below a horizontal piece that runs across the top and across the top of the dark gray piece to the right. The region where the light dark and green pieces of cytochrome italicized b end italics meet above a small opening above the pale horizontal piece of the left-hand large oblong is labeled cavern.">
            <a:extLst>
              <a:ext uri="{FF2B5EF4-FFF2-40B4-BE49-F238E27FC236}">
                <a16:creationId xmlns:a16="http://schemas.microsoft.com/office/drawing/2014/main" id="{DD5D6FB3-8892-CD4D-92ED-DCF825A585C2}"/>
              </a:ext>
            </a:extLst>
          </p:cNvPr>
          <p:cNvPicPr>
            <a:picLocks noChangeAspect="1"/>
          </p:cNvPicPr>
          <p:nvPr/>
        </p:nvPicPr>
        <p:blipFill>
          <a:blip r:embed="rId3"/>
          <a:stretch>
            <a:fillRect/>
          </a:stretch>
        </p:blipFill>
        <p:spPr>
          <a:xfrm>
            <a:off x="4867396" y="1905000"/>
            <a:ext cx="3971803" cy="4130675"/>
          </a:xfrm>
          <a:prstGeom prst="rect">
            <a:avLst/>
          </a:prstGeom>
        </p:spPr>
      </p:pic>
    </p:spTree>
    <p:extLst>
      <p:ext uri="{BB962C8B-B14F-4D97-AF65-F5344CB8AC3E}">
        <p14:creationId xmlns:p14="http://schemas.microsoft.com/office/powerpoint/2010/main" val="3563297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627" y="28894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213454-7F6E-4BF9-B4AE-F0B2D416B49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Mitochondria trace their evolutionary origin to bacteria. </a:t>
            </a:r>
            <a:r>
              <a:rPr lang="en-US" sz="2400" dirty="0">
                <a:latin typeface="Arial" panose="020B0604020202020204" pitchFamily="34" charset="0"/>
                <a:cs typeface="Arial" panose="020B0604020202020204" pitchFamily="34" charset="0"/>
              </a:rPr>
              <a:t>Over 1.45 billion years ago, an endosymbiotic relationship arose between bacteria and a primitive eukaryote or eukaryotic progenitor. Mitochondria are ubiquitous in modern eukaryotes, and their bacterial origin is evident in almost every aspect of their structure and function. </a:t>
            </a:r>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6513B-9202-4F57-8371-17CE20CA345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Complex IV: Cytochrome </a:t>
            </a:r>
            <a:r>
              <a:rPr lang="en-US" i="1" dirty="0">
                <a:solidFill>
                  <a:schemeClr val="tx1"/>
                </a:solidFill>
                <a:latin typeface="Arial" panose="020B0604020202020204" pitchFamily="34" charset="0"/>
                <a:cs typeface="Arial" panose="020B0604020202020204" pitchFamily="34" charset="0"/>
              </a:rPr>
              <a:t>c </a:t>
            </a:r>
            <a:r>
              <a:rPr lang="en-US" dirty="0">
                <a:solidFill>
                  <a:schemeClr val="tx1"/>
                </a:solidFill>
                <a:latin typeface="Arial" panose="020B0604020202020204" pitchFamily="34" charset="0"/>
                <a:cs typeface="Arial" panose="020B0604020202020204" pitchFamily="34" charset="0"/>
              </a:rPr>
              <a:t>to O</a:t>
            </a:r>
            <a:r>
              <a:rPr lang="en-US" baseline="-25000" dirty="0">
                <a:solidFill>
                  <a:schemeClr val="tx1"/>
                </a:solidFill>
                <a:latin typeface="Arial" panose="020B0604020202020204" pitchFamily="34" charset="0"/>
                <a:cs typeface="Arial" panose="020B0604020202020204" pitchFamily="34" charset="0"/>
              </a:rPr>
              <a:t>2</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2" y="1431925"/>
            <a:ext cx="4245864"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Complex IV (cytochrome oxidase) </a:t>
            </a:r>
            <a:r>
              <a:rPr lang="en-US" sz="2400" dirty="0">
                <a:latin typeface="Arial" panose="020B0604020202020204" pitchFamily="34" charset="0"/>
                <a:ea typeface="Arial Unicode MS" panose="020B0604020202020204" pitchFamily="34" charset="-128"/>
                <a:cs typeface="Arial" panose="020B0604020202020204" pitchFamily="34" charset="0"/>
              </a:rPr>
              <a:t>= carries </a:t>
            </a:r>
            <a:r>
              <a:rPr lang="en-US" sz="2400" dirty="0">
                <a:latin typeface="Arial" panose="020B0604020202020204" pitchFamily="34" charset="0"/>
                <a:cs typeface="Arial" panose="020B0604020202020204" pitchFamily="34" charset="0"/>
              </a:rPr>
              <a:t>electrons from cytochrome </a:t>
            </a:r>
            <a:r>
              <a:rPr lang="en-US" sz="2400" i="1" dirty="0">
                <a:latin typeface="Arial" panose="020B0604020202020204" pitchFamily="34" charset="0"/>
                <a:cs typeface="Arial" panose="020B0604020202020204" pitchFamily="34" charset="0"/>
              </a:rPr>
              <a:t>c </a:t>
            </a:r>
            <a:r>
              <a:rPr lang="en-US" sz="2400" dirty="0">
                <a:latin typeface="Arial" panose="020B0604020202020204" pitchFamily="34" charset="0"/>
                <a:cs typeface="Arial" panose="020B0604020202020204" pitchFamily="34" charset="0"/>
              </a:rPr>
              <a:t>to molecular oxygen, reducing it to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p>
          <a:p>
            <a:pPr lvl="1"/>
            <a:r>
              <a:rPr lang="en-US" sz="2400" dirty="0">
                <a:latin typeface="Arial" panose="020B0604020202020204" pitchFamily="34" charset="0"/>
                <a:cs typeface="Arial" panose="020B0604020202020204" pitchFamily="34" charset="0"/>
              </a:rPr>
              <a:t>large dimeric enzyme </a:t>
            </a:r>
          </a:p>
          <a:p>
            <a:pPr lvl="1"/>
            <a:r>
              <a:rPr lang="en-US" sz="2400" dirty="0">
                <a:latin typeface="Arial" panose="020B0604020202020204" pitchFamily="34" charset="0"/>
                <a:cs typeface="Arial" panose="020B0604020202020204" pitchFamily="34" charset="0"/>
              </a:rPr>
              <a:t>3 subunits have been conserved through evolution</a:t>
            </a:r>
          </a:p>
          <a:p>
            <a:pPr lvl="1"/>
            <a:r>
              <a:rPr lang="en-US" sz="2400" dirty="0">
                <a:latin typeface="Arial" panose="020B0604020202020204" pitchFamily="34" charset="0"/>
                <a:cs typeface="Arial" panose="020B0604020202020204" pitchFamily="34" charset="0"/>
              </a:rPr>
              <a:t>contains cytochromes </a:t>
            </a:r>
            <a:r>
              <a:rPr lang="en-US" sz="2400" i="1"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a</a:t>
            </a:r>
            <a:r>
              <a:rPr lang="en-US" sz="2400" baseline="-25000" dirty="0">
                <a:latin typeface="Arial" panose="020B0604020202020204" pitchFamily="34" charset="0"/>
                <a:cs typeface="Arial" panose="020B0604020202020204" pitchFamily="34" charset="0"/>
              </a:rPr>
              <a:t>3</a:t>
            </a:r>
          </a:p>
          <a:p>
            <a:pPr lvl="1"/>
            <a:r>
              <a:rPr lang="en-US" sz="2400" dirty="0">
                <a:latin typeface="Arial" panose="020B0604020202020204" pitchFamily="34" charset="0"/>
                <a:cs typeface="Arial" panose="020B0604020202020204" pitchFamily="34" charset="0"/>
              </a:rPr>
              <a:t>contains 2 Cu ions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In part a, a horizontal piece of phospholipid membrane is shown with the region above labeled intermembrane space (P side) and the region below labeled matrix (N side). Multiple complex structures run vertically through the membrane, forming an overall long cylindrical shape. In summary, dark green subunit Roman numeral 4 is on the right with dark yellow subunit Roman numeral 1 visible behind it and behind subunit Roman numeral 2 to its left. To the left of these, between two pieces of dark green subunit Roman numeral 4, a small dark purple piece of subunit Roman numeral 3 is visible. C u ions are visible in a pink piece at the upper left and near the top of subunit Roman numeral 4 to the right. Two pairs of heme molecules are visible in the left and right center. A large light green piece is on the left side. In its upper center, there is an irregularly-shaped pink piece with two adjacent blue spheres labeled C u ions at its bottom center. Just below, there is a light yellow structure visible that extends behind the light green structure and a light purple structure to the lower right. Where the light yellow structure meets these other two structures, there are two roughly rectangular structures made up of red spheres. The left-hand sphere has a long strand of spheres extending down from its left side to meet a small opening in the light green piece where the light yellow piece is visible. Beneath the right side of the red rectangular structures, there is a slightly angled light purple piece that touches a dark green oblong at its top and forms a rectangular structure below with a small piece of yellow visible at its top left. The dark green oblong is part of subunit Roman numeral 4 and runs down along the light purple piece, then up to the right as wo thick strands that join together at their top. Between the left-hand and center strands of the green piece, a long, dark purple piece labeled subunit Roman numeral 2 extends up to the very top. To the left of this dark purple piece, there is a small dark green piece above a small purple piece labeled subunit Roman numeral 3 above the left-hand dark green piece that curves above the light purple piece. Between the middle and right-hand dark green pieces, a piece of yellow is visible that is labeled subunit 1 and that runs behind the middle dark green piece and the dark purple piece of subunit Roman numeral 2 to its left. There is a roughly rectangular structures made up of spheres located at the boundary between the middle dark green structure and the dark purple structure to its left. This is labeled heme italicized a. A similar structure to its right is in the middle dark green piece and has a long strand of spheres that runs down to its right. This structure is labeled heme italicized a end italics subscript 3 end subscript. Two adjacent blue spheres are located in the dark green piece near the top of the membrane adjacent to the dark purple piece to the left. Part b shows a close-up of the C u ions shown as two adjacent blue spheres near the top of subunit Roman numeral 4 adjacent to subunit Roman numeral 2. An arrow shows a 180 degree rotation to the left. The two blue spheres are shown with a vertical orange bar between them. The top sphere has yellow wireframe sticks extending diagonally to the left and right that meet similar yellow sticks that extend diagonally to the bottom blue sphere. The vertex where these yellow sticks met joins with purple sticks on either side and these regions are labeled C y s. A ribbon structure is visible at the upper right and a wireframe model of H i s extends from it with its ring above the top blue sphere. G l u is to the lower right. Another H i s is below with its ring beneath the bottom blue sphere. M e t is to the upper left.">
            <a:extLst>
              <a:ext uri="{FF2B5EF4-FFF2-40B4-BE49-F238E27FC236}">
                <a16:creationId xmlns:a16="http://schemas.microsoft.com/office/drawing/2014/main" id="{156A523A-FCF0-C241-BF25-7203BD964D9B}"/>
              </a:ext>
            </a:extLst>
          </p:cNvPr>
          <p:cNvPicPr>
            <a:picLocks noChangeAspect="1"/>
          </p:cNvPicPr>
          <p:nvPr/>
        </p:nvPicPr>
        <p:blipFill>
          <a:blip r:embed="rId3"/>
          <a:stretch>
            <a:fillRect/>
          </a:stretch>
        </p:blipFill>
        <p:spPr>
          <a:xfrm>
            <a:off x="4593336" y="1431925"/>
            <a:ext cx="4271367" cy="4816475"/>
          </a:xfrm>
          <a:prstGeom prst="rect">
            <a:avLst/>
          </a:prstGeom>
        </p:spPr>
      </p:pic>
    </p:spTree>
    <p:extLst>
      <p:ext uri="{BB962C8B-B14F-4D97-AF65-F5344CB8AC3E}">
        <p14:creationId xmlns:p14="http://schemas.microsoft.com/office/powerpoint/2010/main" val="4021656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4FA9-7406-4E33-82F5-A22487BE6CE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Other Pathways Donate Electrons to the Respiratory Chain via Ubiquinone</a:t>
            </a:r>
            <a:endParaRPr lang="en-AU" sz="3400" dirty="0">
              <a:solidFill>
                <a:srgbClr val="4E4CB4"/>
              </a:solidFill>
            </a:endParaRPr>
          </a:p>
        </p:txBody>
      </p:sp>
      <p:pic>
        <p:nvPicPr>
          <p:cNvPr id="4" name="Picture 3" descr="A horizontal piece of phospholipid membrane is shown with the region above labeled intermembrane space (P side) and the region below labeled matrix (N side). Two complexes of the respiratory chain are shown embedded in the membrane. Complex Roman numeral 1 is shown on the left as a horizontal pink piece that angles down beneath the membrane to the right. A curved arrow shows that N A D H plus H plus is added and N A D plus is produced. At the point where the curved arrow touches the bottom of complex Roman numeral 1, a blue arrow points up to F M N, from which a blue arrow points up to F e – S, from which a blue arrow points up to a yellow box labeled Q. A blue arrow points from Q to a yellow box labeled Q H 2 in the membrane to the right. Above the membrane, Dihydroorotate has a blue arrow pointing to an irregular green oval containing F M N labeled dihydroorotate dehydrogenase. A blue arrow points down to the same yellow box labeled Q H 2. A dashed arrow curves up from the yellow box labeled Q H 2 through the top of the membrane to end at a yellow box labeled Q H 2 to the right side of complex Roman numeral 2. Complex Roman numeral 2 has a narrow vertical portion that extends through the membrane and a rounded portion beneath the membrane. A curved arrow at the bottom of this complex shows that succinate is added and fumarate is lost. At the point where the curved arrow meets the complex, a blue arrow points upward to F A D, from which a blue arrow points up to F e – S, from which a blue arrow points up to a yellow box labeled Q. A blue arrow points from the yellow box labeled Q to the same yellow box labeled Q H 2 in the membrane indicated by the dashed arrow from the left. A blue arrow points from glycerol 3-phosphate (cytosolic) to a purple, roughly triangular structure containing F A D labeled glycerol 3-phosphate dehydrogenase, from which a blue arrow points down to the yellow box labeled Q H 2. To the lower right, a gray oblong containing F A D labeled acyl-Co A dehydrogenase has a curved arrow below showing the addition of fatty acyl-Co A and loss of enoyl-Co A. At the point where the curved arrow meets the gray oblong, a blue arrow points up to F A D inside, from which a blue arrow points up to F A D in a larger irregular gray structure labeled E T F. Another blue arrow points up from here to F e – S, F A D in a gray structure labeled E T F: Q oxidoreductase. From this point, a blue arrow points up to Q H 2.">
            <a:extLst>
              <a:ext uri="{FF2B5EF4-FFF2-40B4-BE49-F238E27FC236}">
                <a16:creationId xmlns:a16="http://schemas.microsoft.com/office/drawing/2014/main" id="{726C3E5A-DC99-AB4E-89E3-1442CAB24495}"/>
              </a:ext>
            </a:extLst>
          </p:cNvPr>
          <p:cNvPicPr>
            <a:picLocks noChangeAspect="1"/>
          </p:cNvPicPr>
          <p:nvPr/>
        </p:nvPicPr>
        <p:blipFill>
          <a:blip r:embed="rId3"/>
          <a:stretch>
            <a:fillRect/>
          </a:stretch>
        </p:blipFill>
        <p:spPr>
          <a:xfrm>
            <a:off x="1838325" y="1968881"/>
            <a:ext cx="5467350" cy="4530090"/>
          </a:xfrm>
          <a:prstGeom prst="rect">
            <a:avLst/>
          </a:prstGeom>
        </p:spPr>
      </p:pic>
    </p:spTree>
    <p:extLst>
      <p:ext uri="{BB962C8B-B14F-4D97-AF65-F5344CB8AC3E}">
        <p14:creationId xmlns:p14="http://schemas.microsoft.com/office/powerpoint/2010/main" val="2885638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19DC4-6E43-4F70-9953-AD9F02E2F18F}"/>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Energy of Electron Transfer Is Efficiently Conserved in a Proton Gradient</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133350" y="1866900"/>
                <a:ext cx="8877300" cy="1905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net equation for the transfer of two electrons from NADH through the respiratory chain to molecular oxygen is:</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2 NADH + 2</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2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870AFD0F-23D3-A14C-967B-1AE759055FFA}"/>
                  </a:ext>
                </a:extLst>
              </p:cNvPr>
              <p:cNvSpPr txBox="1">
                <a:spLocks noRot="1" noChangeAspect="1" noMove="1" noResize="1" noEditPoints="1" noAdjustHandles="1" noChangeArrowheads="1" noChangeShapeType="1" noTextEdit="1"/>
              </p:cNvSpPr>
              <p:nvPr/>
            </p:nvSpPr>
            <p:spPr bwMode="auto">
              <a:xfrm>
                <a:off x="133350" y="1866900"/>
                <a:ext cx="8877300" cy="1905000"/>
              </a:xfrm>
              <a:prstGeom prst="rect">
                <a:avLst/>
              </a:prstGeom>
              <a:blipFill>
                <a:blip r:embed="rId3"/>
                <a:stretch>
                  <a:fillRect l="-412" t="-2236" r="-6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6" name="TextBox 5">
            <a:extLst>
              <a:ext uri="{FF2B5EF4-FFF2-40B4-BE49-F238E27FC236}">
                <a16:creationId xmlns:a16="http://schemas.microsoft.com/office/drawing/2014/main" id="{083160B6-6D28-D541-9F1C-369A3E2E2299}"/>
              </a:ext>
            </a:extLst>
          </p:cNvPr>
          <p:cNvSpPr txBox="1">
            <a:spLocks noChangeArrowheads="1"/>
          </p:cNvSpPr>
          <p:nvPr/>
        </p:nvSpPr>
        <p:spPr bwMode="auto">
          <a:xfrm>
            <a:off x="6324600" y="3348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(19-5)</a:t>
            </a:r>
          </a:p>
        </p:txBody>
      </p:sp>
    </p:spTree>
    <p:extLst>
      <p:ext uri="{BB962C8B-B14F-4D97-AF65-F5344CB8AC3E}">
        <p14:creationId xmlns:p14="http://schemas.microsoft.com/office/powerpoint/2010/main" val="567761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561C-30CF-47C6-BF7F-05E45FD422B3}"/>
              </a:ext>
            </a:extLst>
          </p:cNvPr>
          <p:cNvSpPr>
            <a:spLocks noGrp="1"/>
          </p:cNvSpPr>
          <p:nvPr>
            <p:ph type="title"/>
          </p:nvPr>
        </p:nvSpPr>
        <p:spPr/>
        <p:txBody>
          <a:bodyPr/>
          <a:lstStyle/>
          <a:p>
            <a:r>
              <a:rPr lang="en-US" sz="3400" dirty="0">
                <a:solidFill>
                  <a:schemeClr val="tx1"/>
                </a:solidFill>
                <a:latin typeface="Arial" panose="020B0604020202020204" pitchFamily="34" charset="0"/>
                <a:ea typeface="Arial Unicode MS" panose="020B0604020202020204" pitchFamily="34" charset="-128"/>
                <a:cs typeface="Arial" panose="020B0604020202020204" pitchFamily="34" charset="0"/>
              </a:rPr>
              <a:t>Summary of the Flow of Electrons and Protons through the Respiratory Chain</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7907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much of the free energy generated is recovered and stored in the form of an electrochemical proton gradient across the mitochondrial inner membrane</a:t>
            </a: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phospholipid membrane is shown with the region above labeled intermembrane space (P side) and the region below labeled matrix (N side). The complexes of the respiratory chain are shown embedded in the membrane. Complex Roman numeral 1 is shown on the left with a horizontal piece of alternating light and dark pink pieces that bend down to a thicker, roughly oval piece to the right. Red arrows point from beneath the membrane through four of these alternating light and dark pink pieces, beginning with a light pink piece on the far left, to H plus above the membrane. At the bottom of the piece that extends down, a curved arrow shows that N A D H plus H plus is added and N A D plus is produced. A blue arrow labeled 2 e minus points up into the structure to a complex with many red spheres near the bottom, blue and black spheres in the middle, and a diagonal black piece to the upper left. A diagonal line of four spheres each made up of orange and yellow spheres runs from the lower right to upper left and up through the center of the structure. A blue arrow points from the red, blue, and black structure along these orange and yellow spheres to a top orange and yellow sphere, from which a short blue arrow points to a yellow square labeled Q where the structure meets the lower boundary of the membrane. A red arrow points from red highlighted 2 H plus to the left across the pink structure to join with a blue arrow from the yellow square labeled Q, from which point a blue arrow continues out to point to a yellow square labeled Q H 2 in the membrane to the right. Complex Roman numeral 2 is to the right. A dashed arrow points from the yellow square labeled Q H 2 across the top of the membrane, above complex Roman numeral 2, to a similar yellow square labeled Q H 2 in the membrane to the right of complex Roman numeral 2. Complex Roman numeral 2 has a roughly oval green piece embedded vertically across the membrane with a purple piece on its left side with a light purple piece below above a horizontal piece extending from the right-hand green piece. Two yellow strands extend from the purple piece into the membrane to the left. Beneath there horizontal green piece, there is a light purple piece above a rounded beige piece. An arrow points from succinate to the lower left, up to a structure of red, blue, and black spheres near the top of the beige piece, and out to fumarate to the lower right. The structure of red, blue, and black spheres is blue and black on the left, has more red in the middle, and has more black to the right. A blue arrow extends up from the middle of this red, blue, and black structure across several spheres made up of orange and yellow sphere within the purple structure, across a final orange and yellow sphere in the green structure above, to a yellow square labeled Q. A red, roughly square structure made of spheres is above the yellow square labeled Q beneath two yellow chains of spheres that extend across an opening through which a piece of the dark purple piece that is mostly visible to the left can be seen. A blue arrow points from the yellow square labeled Q to the same yellow square labeled Q H 2 in the membrane to the right indicated by the dashed arrow from complex Roman numeral 1. Complex Roman numeral 3 is to the right. It has a cylinder of relatively linear pieces arranged within the membrane above a lighter gray sphere to the lower left and a darker gray sphere to the lower right. From left to right, the pieces in the cylinder across the membrane are purple on either side of a darker purple piece, green beneath a bright purple piece with a small bit of blue to the left, dark green up to an overhang from the green piece to its left and beneath more of the bright purple piece, then a thin gray protrusion from the gray sphere below that ends below a small bit of bright purple beneath a blue piece, before the cylinder ends with purple along the right side. Red highlighted 2 H plus beneath the structure has an arrow pointing up to a yellow box labeled Q H 2 at the point where the green piece meets the bright purple piece above. Two roughly rectangular structures made of spheres are visible along the path of the red arrow and two similar structures are to the right, one in the light green part and one in the dark green part beneath it. A blue arrow points from the yellow box labeled Q H 2 in the membrane to the left to the same Q H 2 at the point where the green and purple pieces meet. A red arrow points up from Q H 2 to red highlighted 4 H plus above the membrane. A blue arrow points up from Q H 2 to a gray sphere labeled cyt italicized c end italics containing a roughly round red structure made up of spheres. A dashed arrow labeled e plus (2 x) points from this gray sphere to a similar gray sphere above complex Roman numeral 4 to the right. Complex Roman numeral 4 has a light green portion on the left, then a pink portion above a thin yellow piece that runs behind more of the light green piece and is partially visible below. A light purple piece to the right also has an opening showing a bit of yellow. Near the top of the yellow piece, there are two roughly rectangular structures made of spheres and a chain of spheres extends down from the left side of the left-hand one. Two adjacent blue spheres are visible at the bottom of the pink piece above. There is a light green piece to the right of the pink piece above, with dark green beneath above the purple piece previously described. A dark green piece is to the right of the light green piece at the top, with a small piece of purple below between it and more of the dark green piece. Most of the right side is dark green, but a long, thin, vertical purple piece extends down through it with a small bit of yellow between it and the dark green piece adjacent to the light purple piece. There is a yellow region visible in the right center of the green piece with a small piece of purple visible at its top. Two roughly rectangular structures made of spheres are visible with one at the boundary between the narrow vertical purple piece and the green piece to its right and the other within the green piece with a chain of spheres extending down along the boundary of this piece and the yellow piece in its center. A blue arrow points down from the gray sphere above this complex to end next to the red rectangular structure at the boundary of the purple and green pieces, where it meets a curved arrow showing the addition of 2 H plus plus one-half O 2 and loss of H 2 O. A red arrow points from below the lower right side of the entire complex, beneath the green portion, up through the right-hand red rectangular structure, next to the yellow piece to the right of the right-hand red rectangular structure, up to red highlighted 2 H plus above the complex.">
            <a:extLst>
              <a:ext uri="{FF2B5EF4-FFF2-40B4-BE49-F238E27FC236}">
                <a16:creationId xmlns:a16="http://schemas.microsoft.com/office/drawing/2014/main" id="{659A27C7-4A3A-7645-A721-44F6F7F47002}"/>
              </a:ext>
            </a:extLst>
          </p:cNvPr>
          <p:cNvPicPr>
            <a:picLocks noChangeAspect="1"/>
          </p:cNvPicPr>
          <p:nvPr/>
        </p:nvPicPr>
        <p:blipFill>
          <a:blip r:embed="rId3"/>
          <a:stretch>
            <a:fillRect/>
          </a:stretch>
        </p:blipFill>
        <p:spPr>
          <a:xfrm>
            <a:off x="660400" y="3200400"/>
            <a:ext cx="7823200" cy="3200400"/>
          </a:xfrm>
          <a:prstGeom prst="rect">
            <a:avLst/>
          </a:prstGeom>
        </p:spPr>
      </p:pic>
    </p:spTree>
    <p:extLst>
      <p:ext uri="{BB962C8B-B14F-4D97-AF65-F5344CB8AC3E}">
        <p14:creationId xmlns:p14="http://schemas.microsoft.com/office/powerpoint/2010/main" val="686357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F467-313D-47F3-B383-5AE596E16AB9}"/>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Proton-Motive Force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1" y="1523889"/>
            <a:ext cx="3434010" cy="48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proton-motive force </a:t>
            </a:r>
            <a:r>
              <a:rPr lang="en-US" sz="2400" dirty="0">
                <a:latin typeface="Arial" panose="020B0604020202020204" pitchFamily="34" charset="0"/>
                <a:ea typeface="Arial Unicode MS" panose="020B0604020202020204" pitchFamily="34" charset="-128"/>
                <a:cs typeface="Arial" panose="020B0604020202020204" pitchFamily="34" charset="0"/>
              </a:rPr>
              <a:t>= the energy stored in an </a:t>
            </a:r>
            <a:r>
              <a:rPr lang="en-US" sz="2400" dirty="0">
                <a:latin typeface="Arial" panose="020B0604020202020204" pitchFamily="34" charset="0"/>
                <a:cs typeface="Arial" panose="020B0604020202020204" pitchFamily="34" charset="0"/>
              </a:rPr>
              <a:t>electrochemical proton gradient across the mitochondrial inner membrane</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composed of chemical and electrical potential energy </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membrane is shown with a vertical beige structure running across it labeled proton pump. Seven red highlighted H plus are lined up horizontally above the membrane. Text reads, P side, [H plus] subscript p end subscript equals italicized C end italics subscript 2 end subscript. Seven O H minus are lined up horizontally below the membrane. A red arrow points from red highlighted H plus below the beige structure to the central red highlighted H plus above the structure. Text reads, N side, [H plus] subscript N end subscript equals italicized C end italics subscript 1 end subscript. Text below reads, delta G equals italicized R T end italics l n (italicized C end italics subscript 2 end subscript / italicized C end italics subscript 1 end subscript) plus italicized Z F delta psi end italics equals 2.3 italicized R T end italics delta p H plus italicized F delta psi.">
            <a:extLst>
              <a:ext uri="{FF2B5EF4-FFF2-40B4-BE49-F238E27FC236}">
                <a16:creationId xmlns:a16="http://schemas.microsoft.com/office/drawing/2014/main" id="{97E5CDB8-5008-FA49-A119-983B733EE187}"/>
              </a:ext>
            </a:extLst>
          </p:cNvPr>
          <p:cNvPicPr>
            <a:picLocks noChangeAspect="1"/>
          </p:cNvPicPr>
          <p:nvPr/>
        </p:nvPicPr>
        <p:blipFill>
          <a:blip r:embed="rId3"/>
          <a:stretch>
            <a:fillRect/>
          </a:stretch>
        </p:blipFill>
        <p:spPr>
          <a:xfrm>
            <a:off x="4038600" y="1692053"/>
            <a:ext cx="4800600" cy="4556347"/>
          </a:xfrm>
          <a:prstGeom prst="rect">
            <a:avLst/>
          </a:prstGeom>
        </p:spPr>
      </p:pic>
    </p:spTree>
    <p:extLst>
      <p:ext uri="{BB962C8B-B14F-4D97-AF65-F5344CB8AC3E}">
        <p14:creationId xmlns:p14="http://schemas.microsoft.com/office/powerpoint/2010/main" val="2036634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E0EC1-36ED-4A80-8E63-924E9AEB528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ATP Synthesis</a:t>
            </a:r>
            <a:endParaRPr lang="en-AU" dirty="0"/>
          </a:p>
        </p:txBody>
      </p:sp>
    </p:spTree>
    <p:extLst>
      <p:ext uri="{BB962C8B-B14F-4D97-AF65-F5344CB8AC3E}">
        <p14:creationId xmlns:p14="http://schemas.microsoft.com/office/powerpoint/2010/main" val="2677520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2177-524E-4256-9EBB-F1A1D2AB3C2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In the Chemiosmotic Model, Oxidation and Phosphorylation Are Obligately Coupled</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19075" y="1600200"/>
            <a:ext cx="8705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chemiosmotic model </a:t>
            </a:r>
            <a:r>
              <a:rPr lang="en-US" sz="2400" dirty="0">
                <a:latin typeface="Arial" panose="020B0604020202020204" pitchFamily="34" charset="0"/>
                <a:cs typeface="Arial" panose="020B0604020202020204" pitchFamily="34" charset="0"/>
              </a:rPr>
              <a:t>= describes the coupling of ATP synthesis to an electrochemical proton gradient (the proton-motive force)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phospholipid membrane is shown with the region above labeled intermembrane space (P side) and the region below labeled matrix (N side). There are red highlighted plus symbols across the top boundary of the membrane and red highlighted minus symbols across the bottom boundary of the membrane. Four complexes of the respiratory chain are shown embedded in the membrane. Complex Roman numeral 1 is shown as a pink structure with a horizontal left side that bends down to a rounded portion below the membrane to the lower right. To the right, complex Roman numeral 2 is shown with a narrow vertical piece across the membrane above a rounded portion below the membrane. To the right, complex Roman numeral 3 is shown as an irregular blue shape that is wider on top and narrows as it passes through the membrane, then has protrusions to the left and right beneath the membrane, then widens to a rounded portion with a small invagination at the bottom center. To its right, complex Roman numeral 4 is green and almost rectangular but extends down farther to the lower left and right and has a purple circle on its upper left. A red vertical arrow begins below the membrane and points through the left side of the horizontal portion of complex Roman numeral 1 to end at red highlighted 4 H plus above the membrane. An arrow curves from N A D H plus H plus to the bottom left of complex Roman numeral 1, then curves down to end at N A D plus. At the point where this curved arrow meets complex Roman numeral 1, a blue arrow points up to a yellow square labeled Q. A blue arrow from this yellow square labeled Q meets a red arrow from red highlighted 2 H plus to the left of the complex and continues right to end at a yellow box labeled Q H 2 to the right of the complex. A dashed arrow points from the yellow box labeled Q H 2 across the top of complex Roman numeral 2 to a similar yellow box labeled Q H 2 to the right of the second complex. A curved arrow beneath complex Roman numeral 2 begins at succinate, curves through the bottom of the complex, and ends at fumarate. A blue arrow points from the top of this curve from succinate to fumarate to the center of complex Roman numeral 2, from which a second blue arrow points to the yellow box labeled Q H 2 in the membrane to the right. A blue arrow points from this yellow box to the top center of complex Roman numeral 3. A red arrow points from red highlighted 2 H plus beneath complex Roman numeral 3 to the top center of the complex, where it meets the blue arrow from the yellow box labeled Q H 2. A second red arrow continues out of the complex to red highlighted 4 H plus above the complex. A second blue arrow curves up to a purple circle labeled cyt italicized c end italics at top of complex Roman numeral 3, just to the left of the center. A dashed arrow points from this purple circle to a similar purple circle on top of complex Roman numeral 4, just to the right of the enter. A curved arrow points from 2 H plus plus one-half O 2 to the center of complex Roman numeral 4, then out to H 2 O below the complex. A blue arrow points down from the purple circle representing c y t italicized c end italics to the inflection point of the arrow from 2 H plus plus one-half O 2 to H 2 O. A red arrow enters complex Roman numeral 4 at the bottom left and runs up it to exit at the upper right at red highlighted 2 H plus. An orange structure to the right has a square portion in the membrane labeled F subscript 0 end subscript with a rectangular piece to its left. A cylindrical piece that is wider at its top extends down from this square to a rounded structure below that has three roughly oval pieces and is labeled F subscript 1 end subscript. An arrow runs through the right side of this structure showing the addition of A D P plus P I and the production of A T P. A curved thin piece exits the bottom of this rounded structure and curves up along its left side to end next to the base of the structure at the top of the membrane. A red arrow begins above the membrane, runs through the rectangular part of the base, and bends left to cross the thin curved piece to end at italicized n end italics H plus. Text reads, proton-motive force above two light red boxes with a plus sign between them. The left-hand box reads, chemical potential, delta p H (inside alkaline). The right-hand box reads, electrical potential, delta psi (inside negative). An arrow points right to a light red box reading, A T P synthesis driven by proton-motive force.">
            <a:extLst>
              <a:ext uri="{FF2B5EF4-FFF2-40B4-BE49-F238E27FC236}">
                <a16:creationId xmlns:a16="http://schemas.microsoft.com/office/drawing/2014/main" id="{91D7504A-6ECB-7849-B204-BED5B89E86C3}"/>
              </a:ext>
            </a:extLst>
          </p:cNvPr>
          <p:cNvPicPr>
            <a:picLocks noChangeAspect="1"/>
          </p:cNvPicPr>
          <p:nvPr/>
        </p:nvPicPr>
        <p:blipFill>
          <a:blip r:embed="rId3"/>
          <a:stretch>
            <a:fillRect/>
          </a:stretch>
        </p:blipFill>
        <p:spPr>
          <a:xfrm>
            <a:off x="711200" y="3429000"/>
            <a:ext cx="7721600" cy="3060123"/>
          </a:xfrm>
          <a:prstGeom prst="rect">
            <a:avLst/>
          </a:prstGeom>
        </p:spPr>
      </p:pic>
    </p:spTree>
    <p:extLst>
      <p:ext uri="{BB962C8B-B14F-4D97-AF65-F5344CB8AC3E}">
        <p14:creationId xmlns:p14="http://schemas.microsoft.com/office/powerpoint/2010/main" val="3358617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C486-986E-49BD-880E-ADC95E53188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ATP Synthesis</a:t>
            </a:r>
            <a:endParaRPr lang="en-AU" dirty="0"/>
          </a:p>
        </p:txBody>
      </p:sp>
      <p:sp>
        <p:nvSpPr>
          <p:cNvPr id="7" name="TextBox 6">
            <a:extLst>
              <a:ext uri="{FF2B5EF4-FFF2-40B4-BE49-F238E27FC236}">
                <a16:creationId xmlns:a16="http://schemas.microsoft.com/office/drawing/2014/main" id="{33BFB683-B3C7-C94A-B7A8-5F9510591333}"/>
              </a:ext>
            </a:extLst>
          </p:cNvPr>
          <p:cNvSpPr txBox="1">
            <a:spLocks noChangeArrowheads="1"/>
          </p:cNvSpPr>
          <p:nvPr/>
        </p:nvSpPr>
        <p:spPr bwMode="auto">
          <a:xfrm>
            <a:off x="6705600" y="4110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(19-10)</a:t>
            </a:r>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534399"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ea typeface="Arial Unicode MS" panose="020B0604020202020204" pitchFamily="34" charset="-128"/>
                    <a:cs typeface="Arial" panose="020B0604020202020204" pitchFamily="34" charset="0"/>
                  </a:rPr>
                  <a:t>ATP synthase </a:t>
                </a:r>
                <a:r>
                  <a:rPr lang="en-US" sz="2400" dirty="0">
                    <a:latin typeface="Arial" panose="020B0604020202020204" pitchFamily="34" charset="0"/>
                    <a:ea typeface="Arial Unicode MS" panose="020B0604020202020204" pitchFamily="34" charset="-128"/>
                    <a:cs typeface="Arial" panose="020B0604020202020204" pitchFamily="34" charset="0"/>
                  </a:rPr>
                  <a:t>= drives the synthesis of ATP as protons flow passively back into the matrix through its proton pore</a:t>
                </a:r>
              </a:p>
              <a:p>
                <a:endParaRPr lang="en-US" sz="2400" b="1" i="1" dirty="0">
                  <a:latin typeface="Arial" panose="020B0604020202020204" pitchFamily="34" charset="0"/>
                  <a:ea typeface="Arial Unicode MS" panose="020B0604020202020204" pitchFamily="34" charset="-128"/>
                  <a:cs typeface="Arial" panose="020B0604020202020204" pitchFamily="34" charset="0"/>
                </a:endParaRPr>
              </a:p>
              <a:p>
                <a:r>
                  <a:rPr lang="en-US" sz="2400" dirty="0">
                    <a:latin typeface="Arial" panose="020B0604020202020204" pitchFamily="34" charset="0"/>
                    <a:ea typeface="Arial Unicode MS" panose="020B0604020202020204" pitchFamily="34" charset="-128"/>
                    <a:cs typeface="Arial" panose="020B0604020202020204" pitchFamily="34" charset="0"/>
                  </a:rPr>
                  <a:t>to emphasize the role of the proton-motive force, the equation for ATP synthesis is: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33400" lvl="1"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ADP + P</a:t>
                </a:r>
                <a:r>
                  <a:rPr lang="en-US" sz="2400" baseline="-25000" dirty="0">
                    <a:latin typeface="Arial" panose="020B0604020202020204" pitchFamily="34" charset="0"/>
                    <a:ea typeface="Arial Unicode MS" panose="020B0604020202020204" pitchFamily="34" charset="-128"/>
                    <a:cs typeface="Arial" panose="020B0604020202020204" pitchFamily="34" charset="0"/>
                  </a:rPr>
                  <a:t>i</a:t>
                </a: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i="1" dirty="0" err="1">
                    <a:latin typeface="Arial" panose="020B0604020202020204" pitchFamily="34" charset="0"/>
                    <a:ea typeface="Arial Unicode MS" panose="020B0604020202020204" pitchFamily="34" charset="-128"/>
                    <a:cs typeface="Arial" panose="020B0604020202020204" pitchFamily="34" charset="0"/>
                  </a:rPr>
                  <a:t>n</a:t>
                </a:r>
                <a:r>
                  <a:rPr lang="en-US" sz="2400" dirty="0" err="1">
                    <a:latin typeface="Arial" panose="020B0604020202020204" pitchFamily="34" charset="0"/>
                    <a:ea typeface="Arial Unicode MS" panose="020B0604020202020204" pitchFamily="34" charset="-128"/>
                    <a:cs typeface="Arial" panose="020B0604020202020204" pitchFamily="34" charset="0"/>
                  </a:rPr>
                  <a:t>H</a:t>
                </a:r>
                <a:r>
                  <a:rPr lang="en-US" sz="2400" baseline="30000" dirty="0" err="1">
                    <a:latin typeface="Arial" panose="020B0604020202020204" pitchFamily="34" charset="0"/>
                    <a:ea typeface="Arial Unicode MS" panose="020B0604020202020204" pitchFamily="34" charset="-128"/>
                    <a:cs typeface="Arial" panose="020B0604020202020204" pitchFamily="34" charset="0"/>
                  </a:rPr>
                  <a:t>+</a:t>
                </a:r>
                <a:r>
                  <a:rPr lang="en-US" sz="2400" baseline="-25000" dirty="0" err="1">
                    <a:latin typeface="Arial" panose="020B0604020202020204" pitchFamily="34" charset="0"/>
                    <a:ea typeface="Arial Unicode MS" panose="020B0604020202020204" pitchFamily="34" charset="-128"/>
                    <a:cs typeface="Arial" panose="020B0604020202020204" pitchFamily="34" charset="0"/>
                  </a:rPr>
                  <a:t>P</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ATP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r>
                  <a:rPr lang="en-US" sz="2400" i="1" dirty="0">
                    <a:latin typeface="Arial" panose="020B0604020202020204" pitchFamily="34" charset="0"/>
                    <a:ea typeface="Arial Unicode MS" panose="020B0604020202020204" pitchFamily="34" charset="-128"/>
                    <a:cs typeface="Arial" panose="020B0604020202020204" pitchFamily="34" charset="0"/>
                  </a:rPr>
                  <a:t> </a:t>
                </a:r>
                <a:r>
                  <a:rPr lang="en-US" sz="2400" i="1" dirty="0" err="1">
                    <a:latin typeface="Arial" panose="020B0604020202020204" pitchFamily="34" charset="0"/>
                    <a:ea typeface="Arial Unicode MS" panose="020B0604020202020204" pitchFamily="34" charset="-128"/>
                    <a:cs typeface="Arial" panose="020B0604020202020204" pitchFamily="34" charset="0"/>
                  </a:rPr>
                  <a:t>n</a:t>
                </a:r>
                <a:r>
                  <a:rPr lang="en-US" sz="2400" dirty="0" err="1">
                    <a:latin typeface="Arial" panose="020B0604020202020204" pitchFamily="34" charset="0"/>
                    <a:ea typeface="Arial Unicode MS" panose="020B0604020202020204" pitchFamily="34" charset="-128"/>
                    <a:cs typeface="Arial" panose="020B0604020202020204" pitchFamily="34" charset="0"/>
                  </a:rPr>
                  <a:t>H</a:t>
                </a:r>
                <a:r>
                  <a:rPr lang="en-US" sz="2400" baseline="30000" dirty="0" err="1">
                    <a:latin typeface="Arial" panose="020B0604020202020204" pitchFamily="34" charset="0"/>
                    <a:ea typeface="Arial Unicode MS" panose="020B0604020202020204" pitchFamily="34" charset="-128"/>
                    <a:cs typeface="Arial" panose="020B0604020202020204" pitchFamily="34" charset="0"/>
                  </a:rPr>
                  <a:t>+</a:t>
                </a:r>
                <a:r>
                  <a:rPr lang="en-US" sz="2400" baseline="-25000" dirty="0" err="1">
                    <a:latin typeface="Arial" panose="020B0604020202020204" pitchFamily="34" charset="0"/>
                    <a:ea typeface="Arial Unicode MS" panose="020B0604020202020204" pitchFamily="34" charset="-128"/>
                    <a:cs typeface="Arial" panose="020B0604020202020204" pitchFamily="34" charset="0"/>
                  </a:rPr>
                  <a:t>N</a:t>
                </a:r>
                <a:r>
                  <a:rPr lang="en-US" sz="2400" baseline="-25000" dirty="0">
                    <a:latin typeface="Arial" panose="020B0604020202020204" pitchFamily="34" charset="0"/>
                    <a:ea typeface="Arial Unicode MS" panose="020B0604020202020204" pitchFamily="34" charset="-128"/>
                    <a:cs typeface="Arial" panose="020B0604020202020204" pitchFamily="34" charset="0"/>
                  </a:rPr>
                  <a:t> </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304800" y="1600200"/>
                <a:ext cx="8534399" cy="4130675"/>
              </a:xfrm>
              <a:prstGeom prst="rect">
                <a:avLst/>
              </a:prstGeom>
              <a:blipFill>
                <a:blip r:embed="rId3"/>
                <a:stretch>
                  <a:fillRect l="-429" t="-1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4194541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187B-589F-4328-B11E-4B1D50B92F30}"/>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Coupling of Electron Transfer and ATP Synthesis in Mitochondria</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1"/>
            <a:ext cx="853439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inhibitors of electron transfer block ATP synthesis</a:t>
            </a:r>
          </a:p>
          <a:p>
            <a:pPr marL="50800" indent="0">
              <a:buNone/>
            </a:pPr>
            <a:r>
              <a:rPr lang="en-US" sz="2400" dirty="0">
                <a:latin typeface="Arial" panose="020B0604020202020204" pitchFamily="34" charset="0"/>
                <a:cs typeface="Arial" panose="020B0604020202020204" pitchFamily="34" charset="0"/>
              </a:rPr>
              <a:t> </a:t>
            </a:r>
          </a:p>
          <a:p>
            <a:pPr>
              <a:spcAft>
                <a:spcPts val="600"/>
              </a:spcAft>
            </a:pPr>
            <a:r>
              <a:rPr lang="en-US" altLang="en-US" sz="2400" dirty="0">
                <a:latin typeface="Arial" panose="020B0604020202020204" pitchFamily="34" charset="0"/>
                <a:cs typeface="Arial" panose="020B0604020202020204" pitchFamily="34" charset="0"/>
              </a:rPr>
              <a:t>inhibitors of ATP synthesis block electron transfer (unless oxidation and phosphorylation are uncoupled)  </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In both graphs, the horizontal axis is labeled time. In part a, a black curve labeled O 2 consumption begins on the left just above the horizontal axis. Just to the right, an arrow shows that A D P and P i are added. The curve increases slowly to a point almost halfway across the horizontal axis and just under one-quarter of the height of the vertical axis, where an arrow indicates that succinate is added. The curve increases rapidly to a point just past halfway across the vertical axis at two-thirds of the height of the vertical axis, where an arrow indicates that C N minus is added. After this point, the curve runs horizontally to the right end of the graph. A red curve labeled A T P synthesis begins just below the black curve on the left side of the horizontal axis, runs horizontally past the point where A D P and P I are added, and then begins to increase rapidly once succinate is added at almost halfway across the horizontal axis. The curve levels off at just past halfway across the horizontal axis at half the height of the vertical axis at the point labeled add C N minus, then runs horizontally to the right side of the graph. In part b, a black curve labeled O 2 consumption begins on the left just above the horizontal axis. Just to the right, an arrow shows that succinate is added. The curve increases slightly to a point at one-quarter of the length across the horizontal axis and just under one-quarter of the height of the vertical axis, at which point an arrow indicates that A D P and P I are added. The curve increases rapidly to a point one-third of the way across the horizontal axis and two-thirds of the height of the vertical axis, where an arrow indicates that venturicidin or oligomycin is added. The curve increases slowly to a point two-thirds of the way across the horizontal axis and only slightly higher, when D N P is added. The curve then increases rapidly to meet the top of the graph at three-quarters of the length of the horizontal axis. A red curve labeled A T P synthesis begins on the left just below the black curve. Just to the right, an arrow shows that succinate is added. The curve runs horizontally to a point at one-quarter of the length across the horizontal axis, at which point an arrow indicates that A D P and P I are added. The curve increases rapidly to a point one-third of the way across the horizontal axis and half the height of the vertical axis, where an arrow indicates that venturicidin or oligomycin is added. The curve runs horizontally to the right end of the graph with no change at the point two-thirds of the way across the horizontal axis when D N P is added. Lines point to the upward end of the black curve and the horizontal end of the red curve, showing how much they have diverged, are labeled, uncoupled. All data are approximate.">
            <a:extLst>
              <a:ext uri="{FF2B5EF4-FFF2-40B4-BE49-F238E27FC236}">
                <a16:creationId xmlns:a16="http://schemas.microsoft.com/office/drawing/2014/main" id="{E1A50B54-1492-6B4C-80E6-E55D1251D06E}"/>
              </a:ext>
            </a:extLst>
          </p:cNvPr>
          <p:cNvPicPr>
            <a:picLocks noChangeAspect="1"/>
          </p:cNvPicPr>
          <p:nvPr/>
        </p:nvPicPr>
        <p:blipFill>
          <a:blip r:embed="rId3"/>
          <a:stretch>
            <a:fillRect/>
          </a:stretch>
        </p:blipFill>
        <p:spPr>
          <a:xfrm>
            <a:off x="454941" y="3665537"/>
            <a:ext cx="8234116" cy="2315845"/>
          </a:xfrm>
          <a:prstGeom prst="rect">
            <a:avLst/>
          </a:prstGeom>
        </p:spPr>
      </p:pic>
    </p:spTree>
    <p:extLst>
      <p:ext uri="{BB962C8B-B14F-4D97-AF65-F5344CB8AC3E}">
        <p14:creationId xmlns:p14="http://schemas.microsoft.com/office/powerpoint/2010/main" val="195878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BFE51-5F35-4906-8097-9936C668364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Chemical Uncouplers of </a:t>
            </a:r>
            <a:b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b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Oxidative Phosphorylation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403859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physical shear or detergent uncouples electron transfer from ATP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DNP and FCCP = weak acids that carry protons across the inner mitochondrial membrane</a:t>
            </a:r>
          </a:p>
          <a:p>
            <a:pPr lvl="1"/>
            <a:r>
              <a:rPr lang="en-US" sz="2400" dirty="0">
                <a:latin typeface="Arial" panose="020B0604020202020204" pitchFamily="34" charset="0"/>
                <a:cs typeface="Arial" panose="020B0604020202020204" pitchFamily="34" charset="0"/>
              </a:rPr>
              <a:t>dissipates the proton gradient</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2, 4-dinitrophenol (D N P) is a benzene ring with the top vertex bonded to O bonded to red highlighted H, the upper right vertex bonded to N O 2, and the bottom vertex bonded to N O 2. Carbonylcyanide-italicized p end italics-trifluoromethoxyphenylhydrazone (F C C P) is a benzene ring with the top vertex bonded to N bonded to red highlighted H and bonded to N double bonded to C bonded to C triple bonded to N to the upper left and right and with its bottom vertex bonded to O further bonded to C bonded to F to the right, below, and to the left.">
            <a:extLst>
              <a:ext uri="{FF2B5EF4-FFF2-40B4-BE49-F238E27FC236}">
                <a16:creationId xmlns:a16="http://schemas.microsoft.com/office/drawing/2014/main" id="{7F60AB83-E2E9-BF44-9087-AA6E69B5CE5E}"/>
              </a:ext>
            </a:extLst>
          </p:cNvPr>
          <p:cNvPicPr>
            <a:picLocks noChangeAspect="1"/>
          </p:cNvPicPr>
          <p:nvPr/>
        </p:nvPicPr>
        <p:blipFill>
          <a:blip r:embed="rId3"/>
          <a:stretch>
            <a:fillRect/>
          </a:stretch>
        </p:blipFill>
        <p:spPr>
          <a:xfrm>
            <a:off x="4491787" y="1905000"/>
            <a:ext cx="4338268" cy="3511931"/>
          </a:xfrm>
          <a:prstGeom prst="rect">
            <a:avLst/>
          </a:prstGeom>
        </p:spPr>
      </p:pic>
    </p:spTree>
    <p:extLst>
      <p:ext uri="{BB962C8B-B14F-4D97-AF65-F5344CB8AC3E}">
        <p14:creationId xmlns:p14="http://schemas.microsoft.com/office/powerpoint/2010/main" val="379374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xmlns=""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323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EE5DCB6-136D-43F8-A01D-A7D9D7CF70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Electrons flow from electron donors (oxidizable substrates) through a chain of membrane-bound carriers to a final electron acceptor with a large reduction potential. </a:t>
            </a:r>
            <a:r>
              <a:rPr lang="en-US" sz="2400" dirty="0">
                <a:latin typeface="Arial" panose="020B0604020202020204" pitchFamily="34" charset="0"/>
                <a:cs typeface="Arial" panose="020B0604020202020204" pitchFamily="34" charset="0"/>
              </a:rPr>
              <a:t>The final acceptor is molecular oxygen,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The appearance of oxygen in the atmosphere some 2.3 billion years ago, and its harnessing in living systems via the evolution of oxidative phosphorylation, made more complex life forms possible.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790D-DC98-4D32-BDE1-F5065902BFE6}"/>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Proton-Motive Force Alone Drives ATP Synthesis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40385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absence of an oxidizable substrate, the proton-motive force alone drives ATP synthesis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beaker three-quarters filled with light beige fluid containing mitochondria. An arrow points to a close-up to the right. A wavy membrane extends from the left to right. The region above the membrane is labeled matrix and the region below the membrane is labeled intermembrane space. A small piece of membrane made up of small pieces is shown at the lower right. Text in the matrix reads [K plus] equals [C l minus] equals 0.1 M and [H plus] equals 10 superscript negative 9 end superscript M. A T P synthase is shown with a rectangular part in the membrane and a rounded part extending into the matrix, where it is labeled F subscript 0 end subscript F subscript 1 end subscript. A thin strand begins at the top of the rounded part and runs down along the right side of the rectangular part. Text in the intermembrane space reads [H plus] equals 10 superscript negative 9 end superscript M. An arrow points downward to a similar illustration in part b accompanied by text reading, p H lowered from 9 to 7; valinomycin added; no added K plus. To the left of the arrow, a rectangle is light beige on top, where it is labeled p H 9 and darker beige on the bottom, where it is labeled p H 7. Part b shows a similar beaker three-quarters filled with dark beige fluid containing mitochondria. An arrow points to a close-up to the right. The intermembrane space is dark beige. One of the folds in the membrane has minus symbols all along the matrix side and plus signs all along the intermembrane space side. A yellow circle containing a green circle labeled K plus is next to arrows pointing diagonally to and from a similar yellow circle in the intermembrane space. The downward-pointing arrow has a branched arrow showing that the green circle labeled K plus separates from the larger yellow circle, which is now empty. A T P synthase is shown with a curved arrow next to the rounded top portion showing that A D P plus P I is added and A T P is produced. Text in the matrix reads, [K plus] less than symbol less than symbol [C l minus]. Red highlighted text in the intermembrane space beneath A T P synthase reads, [H plus] equals 10 superscript negative 7 end superscript M. An arrow points from this red text through the right side of A T P synthase to red text in the matrix reading, [H plus] equals 10 superscript negative 9 end superscript M.">
            <a:extLst>
              <a:ext uri="{FF2B5EF4-FFF2-40B4-BE49-F238E27FC236}">
                <a16:creationId xmlns:a16="http://schemas.microsoft.com/office/drawing/2014/main" id="{EEC27F12-4CD4-6A4C-B0F1-1D3D12D270DF}"/>
              </a:ext>
            </a:extLst>
          </p:cNvPr>
          <p:cNvPicPr>
            <a:picLocks noChangeAspect="1"/>
          </p:cNvPicPr>
          <p:nvPr/>
        </p:nvPicPr>
        <p:blipFill>
          <a:blip r:embed="rId3"/>
          <a:stretch>
            <a:fillRect/>
          </a:stretch>
        </p:blipFill>
        <p:spPr>
          <a:xfrm>
            <a:off x="4517874" y="1600200"/>
            <a:ext cx="4321326" cy="5029200"/>
          </a:xfrm>
          <a:prstGeom prst="rect">
            <a:avLst/>
          </a:prstGeom>
        </p:spPr>
      </p:pic>
    </p:spTree>
    <p:extLst>
      <p:ext uri="{BB962C8B-B14F-4D97-AF65-F5344CB8AC3E}">
        <p14:creationId xmlns:p14="http://schemas.microsoft.com/office/powerpoint/2010/main" val="2088642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5591E-DFC9-4A3D-ADEE-F571C11720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ATP Synthase Has Two Functional Domains, </a:t>
            </a:r>
            <a:r>
              <a:rPr lang="en-US" altLang="en-US" dirty="0" err="1">
                <a:solidFill>
                  <a:srgbClr val="4E4CB4"/>
                </a:solidFill>
                <a:latin typeface="Arial" panose="020B0604020202020204" pitchFamily="34" charset="0"/>
                <a:cs typeface="Arial" panose="020B0604020202020204" pitchFamily="34" charset="0"/>
              </a:rPr>
              <a:t>F</a:t>
            </a:r>
            <a:r>
              <a:rPr lang="en-US" altLang="en-US" baseline="-25000" dirty="0" err="1">
                <a:solidFill>
                  <a:srgbClr val="4E4CB4"/>
                </a:solidFill>
                <a:latin typeface="Arial" panose="020B0604020202020204" pitchFamily="34" charset="0"/>
                <a:cs typeface="Arial" panose="020B0604020202020204" pitchFamily="34" charset="0"/>
              </a:rPr>
              <a:t>o</a:t>
            </a:r>
            <a:r>
              <a:rPr lang="en-US" altLang="en-US" dirty="0">
                <a:solidFill>
                  <a:srgbClr val="4E4CB4"/>
                </a:solidFill>
                <a:latin typeface="Arial" panose="020B0604020202020204" pitchFamily="34" charset="0"/>
                <a:cs typeface="Arial" panose="020B0604020202020204" pitchFamily="34" charset="0"/>
              </a:rPr>
              <a:t> and F</a:t>
            </a:r>
            <a:r>
              <a:rPr lang="en-US" altLang="en-US" baseline="-25000" dirty="0">
                <a:solidFill>
                  <a:srgbClr val="4E4CB4"/>
                </a:solidFill>
                <a:latin typeface="Arial" panose="020B0604020202020204" pitchFamily="34" charset="0"/>
                <a:cs typeface="Arial" panose="020B0604020202020204" pitchFamily="34" charset="0"/>
              </a:rPr>
              <a:t>1</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6700" y="19812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mitochondrial ATP synthase is an F-type ATPase</a:t>
            </a:r>
          </a:p>
          <a:p>
            <a:pPr lvl="1"/>
            <a:r>
              <a:rPr lang="en-US" sz="2400" dirty="0">
                <a:latin typeface="Arial" panose="020B0604020202020204" pitchFamily="34" charset="0"/>
                <a:cs typeface="Arial" panose="020B0604020202020204" pitchFamily="34" charset="0"/>
              </a:rPr>
              <a:t>similar in structure and mechanism to the ATP synthases of bacteria and chloroplasts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9021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1ADF-D63A-4CA0-A181-25D1C0B1EB7C}"/>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Mitochondrial ATP Synthase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contains two distinct components:</a:t>
            </a:r>
          </a:p>
          <a:p>
            <a:pPr lvl="1"/>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an integral membrane protein with a proton pore  </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(originally</a:t>
            </a:r>
            <a:r>
              <a:rPr lang="en-US" sz="2400" b="1" dirty="0">
                <a:latin typeface="Arial" panose="020B0604020202020204" pitchFamily="34" charset="0"/>
                <a:cs typeface="Arial" panose="020B0604020202020204" pitchFamily="34" charset="0"/>
              </a:rPr>
              <a:t> F</a:t>
            </a:r>
            <a:r>
              <a:rPr lang="en-US" sz="2400" b="1" baseline="-25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ATPase</a:t>
            </a:r>
            <a:r>
              <a:rPr lang="en-US" sz="2400" dirty="0">
                <a:latin typeface="Arial" panose="020B0604020202020204" pitchFamily="34" charset="0"/>
                <a:cs typeface="Arial" panose="020B0604020202020204" pitchFamily="34" charset="0"/>
              </a:rPr>
              <a:t>) = a peripheral membrane protein</a:t>
            </a:r>
          </a:p>
          <a:p>
            <a:pPr lvl="2"/>
            <a:r>
              <a:rPr lang="en-US" dirty="0">
                <a:latin typeface="Arial" panose="020B0604020202020204" pitchFamily="34" charset="0"/>
                <a:cs typeface="Arial" panose="020B0604020202020204" pitchFamily="34" charset="0"/>
              </a:rPr>
              <a:t>catalyzes hydrolysis of ATP when isolated</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2"/>
            <a:endParaRPr lang="en-US" sz="2000" dirty="0">
              <a:latin typeface="Arial" panose="020B0604020202020204" pitchFamily="34" charset="0"/>
              <a:cs typeface="Arial" panose="020B0604020202020204" pitchFamily="34" charset="0"/>
            </a:endParaRPr>
          </a:p>
          <a:p>
            <a:pPr lvl="1">
              <a:spcBef>
                <a:spcPts val="363"/>
              </a:spcBef>
              <a:buClr>
                <a:srgbClr val="000000"/>
              </a:buClr>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2294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E6B4F-5E46-4C01-8A97-5C6916691D58}"/>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The P/O Ratio</a:t>
            </a:r>
            <a:endParaRPr lang="en-AU" dirty="0"/>
          </a:p>
        </p:txBody>
      </p:sp>
      <p:sp>
        <p:nvSpPr>
          <p:cNvPr id="5" name="Google Shape;390;g847cf01710_0_68">
            <a:extLst>
              <a:ext uri="{FF2B5EF4-FFF2-40B4-BE49-F238E27FC236}">
                <a16:creationId xmlns:a16="http://schemas.microsoft.com/office/drawing/2014/main" id="{561A2438-55F1-C64E-A4E3-8835048FDFED}"/>
              </a:ext>
            </a:extLst>
          </p:cNvPr>
          <p:cNvSpPr txBox="1">
            <a:spLocks noChangeArrowheads="1"/>
          </p:cNvSpPr>
          <p:nvPr/>
        </p:nvSpPr>
        <p:spPr bwMode="auto">
          <a:xfrm>
            <a:off x="289560" y="1600200"/>
            <a:ext cx="856488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 ratio is:</a:t>
            </a:r>
          </a:p>
          <a:p>
            <a:pPr lvl="1"/>
            <a:r>
              <a:rPr lang="en-US" sz="2400" dirty="0">
                <a:latin typeface="Arial" panose="020B0604020202020204" pitchFamily="34" charset="0"/>
                <a:cs typeface="Arial" panose="020B0604020202020204" pitchFamily="34" charset="0"/>
              </a:rPr>
              <a:t>~2.5 when electrons enter the respiratory chain at Complex I</a:t>
            </a:r>
          </a:p>
          <a:p>
            <a:pPr lvl="1"/>
            <a:r>
              <a:rPr lang="en-US" sz="2400" dirty="0">
                <a:latin typeface="Arial" panose="020B0604020202020204" pitchFamily="34" charset="0"/>
                <a:cs typeface="Arial" panose="020B0604020202020204" pitchFamily="34" charset="0"/>
              </a:rPr>
              <a:t>~1.5 when electrons enter at ubiquinone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ratio varies among species, depending on the number of c subunits in the </a:t>
            </a:r>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complex</a:t>
            </a:r>
          </a:p>
        </p:txBody>
      </p:sp>
    </p:spTree>
    <p:extLst>
      <p:ext uri="{BB962C8B-B14F-4D97-AF65-F5344CB8AC3E}">
        <p14:creationId xmlns:p14="http://schemas.microsoft.com/office/powerpoint/2010/main" val="727733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E99F-DAF5-4E4A-AFEC-506A8D0F4E5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Oxidative Phosphorylation</a:t>
            </a:r>
            <a:endParaRPr lang="en-AU" dirty="0"/>
          </a:p>
        </p:txBody>
      </p:sp>
    </p:spTree>
    <p:extLst>
      <p:ext uri="{BB962C8B-B14F-4D97-AF65-F5344CB8AC3E}">
        <p14:creationId xmlns:p14="http://schemas.microsoft.com/office/powerpoint/2010/main" val="991475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F4B0-61A6-48A3-94CD-DB81B99DE263}"/>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ATP Yield from Complete Oxidation of Glucose</a:t>
            </a:r>
            <a:endParaRPr lang="en-AU" dirty="0"/>
          </a:p>
        </p:txBody>
      </p:sp>
      <p:sp>
        <p:nvSpPr>
          <p:cNvPr id="5" name="TextBox 4">
            <a:extLst>
              <a:ext uri="{FF2B5EF4-FFF2-40B4-BE49-F238E27FC236}">
                <a16:creationId xmlns:a16="http://schemas.microsoft.com/office/drawing/2014/main" id="{1CE0FFA2-721A-4AC5-8395-24801166C17C}"/>
              </a:ext>
            </a:extLst>
          </p:cNvPr>
          <p:cNvSpPr txBox="1"/>
          <p:nvPr/>
        </p:nvSpPr>
        <p:spPr>
          <a:xfrm>
            <a:off x="320355" y="2133599"/>
            <a:ext cx="8503286"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19-5 ATP Yield from Complete Oxidation of Glucose</a:t>
            </a:r>
          </a:p>
        </p:txBody>
      </p:sp>
      <p:graphicFrame>
        <p:nvGraphicFramePr>
          <p:cNvPr id="3" name="Table 2">
            <a:extLst>
              <a:ext uri="{FF2B5EF4-FFF2-40B4-BE49-F238E27FC236}">
                <a16:creationId xmlns:a16="http://schemas.microsoft.com/office/drawing/2014/main" id="{A8CE7A99-8289-4CB0-8EAB-2C99EBA9FC69}"/>
              </a:ext>
            </a:extLst>
          </p:cNvPr>
          <p:cNvGraphicFramePr>
            <a:graphicFrameLocks noGrp="1"/>
          </p:cNvGraphicFramePr>
          <p:nvPr>
            <p:extLst>
              <p:ext uri="{D42A27DB-BD31-4B8C-83A1-F6EECF244321}">
                <p14:modId xmlns:p14="http://schemas.microsoft.com/office/powerpoint/2010/main" val="1809408834"/>
              </p:ext>
            </p:extLst>
          </p:nvPr>
        </p:nvGraphicFramePr>
        <p:xfrm>
          <a:off x="320355" y="2514600"/>
          <a:ext cx="8503286" cy="2438400"/>
        </p:xfrm>
        <a:graphic>
          <a:graphicData uri="http://schemas.openxmlformats.org/drawingml/2006/table">
            <a:tbl>
              <a:tblPr firstRow="1" bandRow="1">
                <a:tableStyleId>{5C22544A-7EE6-4342-B048-85BDC9FD1C3A}</a:tableStyleId>
              </a:tblPr>
              <a:tblGrid>
                <a:gridCol w="4737989">
                  <a:extLst>
                    <a:ext uri="{9D8B030D-6E8A-4147-A177-3AD203B41FA5}">
                      <a16:colId xmlns:a16="http://schemas.microsoft.com/office/drawing/2014/main" val="653274122"/>
                    </a:ext>
                  </a:extLst>
                </a:gridCol>
                <a:gridCol w="2708593">
                  <a:extLst>
                    <a:ext uri="{9D8B030D-6E8A-4147-A177-3AD203B41FA5}">
                      <a16:colId xmlns:a16="http://schemas.microsoft.com/office/drawing/2014/main" val="3116259669"/>
                    </a:ext>
                  </a:extLst>
                </a:gridCol>
                <a:gridCol w="1056704">
                  <a:extLst>
                    <a:ext uri="{9D8B030D-6E8A-4147-A177-3AD203B41FA5}">
                      <a16:colId xmlns:a16="http://schemas.microsoft.com/office/drawing/2014/main" val="1324052273"/>
                    </a:ext>
                  </a:extLst>
                </a:gridCol>
              </a:tblGrid>
              <a:tr h="370840">
                <a:tc>
                  <a:txBody>
                    <a:bodyPr/>
                    <a:lstStyle/>
                    <a:p>
                      <a:r>
                        <a:rPr lang="en-US" sz="1500" dirty="0">
                          <a:solidFill>
                            <a:schemeClr val="tx1"/>
                          </a:solidFill>
                        </a:rPr>
                        <a:t>Process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dirty="0">
                          <a:solidFill>
                            <a:schemeClr val="tx1"/>
                          </a:solidFill>
                        </a:rPr>
                        <a:t>Direct product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500" dirty="0">
                          <a:solidFill>
                            <a:schemeClr val="tx1"/>
                          </a:solidFill>
                        </a:rPr>
                        <a:t>Final ATP</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281659676"/>
                  </a:ext>
                </a:extLst>
              </a:tr>
              <a:tr h="370840">
                <a:tc>
                  <a:txBody>
                    <a:bodyPr/>
                    <a:lstStyle/>
                    <a:p>
                      <a:r>
                        <a:rPr lang="en-US" sz="1500" dirty="0"/>
                        <a:t>Glycolysis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 NADH (cytosolic)</a:t>
                      </a:r>
                      <a:br>
                        <a:rPr lang="en-US" sz="1500" dirty="0"/>
                      </a:br>
                      <a:r>
                        <a:rPr lang="en-US" sz="1500" dirty="0"/>
                        <a:t>2 ATP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3 or 5</a:t>
                      </a:r>
                      <a:br>
                        <a:rPr lang="en-US" sz="1500" dirty="0"/>
                      </a:br>
                      <a:r>
                        <a:rPr lang="en-US" sz="15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28565362"/>
                  </a:ext>
                </a:extLst>
              </a:tr>
              <a:tr h="370840">
                <a:tc>
                  <a:txBody>
                    <a:bodyPr/>
                    <a:lstStyle/>
                    <a:p>
                      <a:r>
                        <a:rPr lang="en-US" sz="1500" dirty="0"/>
                        <a:t>Pyruvate oxidation (two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2 NADH (mitochondrial matrix)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5</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377075"/>
                  </a:ext>
                </a:extLst>
              </a:tr>
              <a:tr h="370840">
                <a:tc>
                  <a:txBody>
                    <a:bodyPr/>
                    <a:lstStyle/>
                    <a:p>
                      <a:r>
                        <a:rPr lang="en-US" sz="1500" dirty="0"/>
                        <a:t>Acetyl-CoA oxidation in citric acid cycle (two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6 NADH (mitochondrial matrix)</a:t>
                      </a:r>
                      <a:br>
                        <a:rPr lang="en-US" sz="1500" dirty="0"/>
                      </a:br>
                      <a:r>
                        <a:rPr lang="en-US" sz="1500" dirty="0"/>
                        <a:t>2 FADH</a:t>
                      </a:r>
                      <a:r>
                        <a:rPr lang="en-US" sz="1500" baseline="-25000" dirty="0"/>
                        <a:t>2</a:t>
                      </a:r>
                      <a:r>
                        <a:rPr lang="en-US" sz="1500" dirty="0"/>
                        <a:t/>
                      </a:r>
                      <a:br>
                        <a:rPr lang="en-US" sz="1500" dirty="0"/>
                      </a:br>
                      <a:r>
                        <a:rPr lang="en-US" sz="1500" dirty="0"/>
                        <a:t>2 ATP or 2 GTP</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15</a:t>
                      </a:r>
                      <a:br>
                        <a:rPr lang="en-US" sz="1500" dirty="0"/>
                      </a:br>
                      <a:r>
                        <a:rPr lang="en-US" sz="1500" dirty="0"/>
                        <a:t>3</a:t>
                      </a:r>
                      <a:br>
                        <a:rPr lang="en-US" sz="1500" dirty="0"/>
                      </a:br>
                      <a:r>
                        <a:rPr lang="en-US" sz="1500" dirty="0"/>
                        <a:t>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530316"/>
                  </a:ext>
                </a:extLst>
              </a:tr>
              <a:tr h="370840">
                <a:tc>
                  <a:txBody>
                    <a:bodyPr/>
                    <a:lstStyle/>
                    <a:p>
                      <a:r>
                        <a:rPr lang="en-US" sz="1500" dirty="0"/>
                        <a:t>Total yield per glucose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5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500" dirty="0"/>
                        <a:t>30 or 32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2716769"/>
                  </a:ext>
                </a:extLst>
              </a:tr>
            </a:tbl>
          </a:graphicData>
        </a:graphic>
      </p:graphicFrame>
      <p:sp>
        <p:nvSpPr>
          <p:cNvPr id="4" name="Google Shape;390;g847cf01710_0_68">
            <a:extLst>
              <a:ext uri="{FF2B5EF4-FFF2-40B4-BE49-F238E27FC236}">
                <a16:creationId xmlns:a16="http://schemas.microsoft.com/office/drawing/2014/main" id="{F80FEE1C-EFC4-364C-B0E8-E6F7FF5E5951}"/>
              </a:ext>
            </a:extLst>
          </p:cNvPr>
          <p:cNvSpPr txBox="1">
            <a:spLocks noChangeArrowheads="1"/>
          </p:cNvSpPr>
          <p:nvPr/>
        </p:nvSpPr>
        <p:spPr bwMode="auto">
          <a:xfrm>
            <a:off x="173085" y="5120045"/>
            <a:ext cx="8797826" cy="1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glycolysis under anaerobic conditions (lactate fermentation) yields only 2 ATP per glucose </a:t>
            </a:r>
          </a:p>
        </p:txBody>
      </p:sp>
    </p:spTree>
    <p:extLst>
      <p:ext uri="{BB962C8B-B14F-4D97-AF65-F5344CB8AC3E}">
        <p14:creationId xmlns:p14="http://schemas.microsoft.com/office/powerpoint/2010/main" val="2245625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B5E6-DDB9-425C-BD1C-6FBAE78FFB9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Hypoxia Leads to ROS Production and Several Adaptive Responses</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64958" y="1752600"/>
            <a:ext cx="86140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defenses against ROS: </a:t>
            </a:r>
          </a:p>
          <a:p>
            <a:pPr lvl="1"/>
            <a:r>
              <a:rPr lang="en-US" sz="2400" dirty="0">
                <a:latin typeface="Arial" panose="020B0604020202020204" pitchFamily="34" charset="0"/>
                <a:cs typeface="Arial" panose="020B0604020202020204" pitchFamily="34" charset="0"/>
              </a:rPr>
              <a:t>glutathione peroxidase system</a:t>
            </a:r>
          </a:p>
          <a:p>
            <a:pPr lvl="1"/>
            <a:r>
              <a:rPr lang="en-US" sz="2400" dirty="0">
                <a:latin typeface="Arial" panose="020B0604020202020204" pitchFamily="34" charset="0"/>
                <a:cs typeface="Arial" panose="020B0604020202020204" pitchFamily="34" charset="0"/>
              </a:rPr>
              <a:t>regulation of pyruvate dehydrogenase </a:t>
            </a:r>
          </a:p>
          <a:p>
            <a:pPr lvl="2"/>
            <a:r>
              <a:rPr lang="en-US" dirty="0">
                <a:latin typeface="Arial" panose="020B0604020202020204" pitchFamily="34" charset="0"/>
                <a:cs typeface="Arial" panose="020B0604020202020204" pitchFamily="34" charset="0"/>
              </a:rPr>
              <a:t>phosphorylated (inactive) under hypoxic conditions</a:t>
            </a:r>
          </a:p>
          <a:p>
            <a:pPr lvl="1"/>
            <a:r>
              <a:rPr lang="en-US" sz="2400" dirty="0">
                <a:latin typeface="Arial" panose="020B0604020202020204" pitchFamily="34" charset="0"/>
                <a:cs typeface="Arial" panose="020B0604020202020204" pitchFamily="34" charset="0"/>
              </a:rPr>
              <a:t>modification of a subunit of Complex IV (COX4-1 to COX4-2)</a:t>
            </a:r>
          </a:p>
          <a:p>
            <a:pPr lvl="2"/>
            <a:r>
              <a:rPr lang="en-US" dirty="0">
                <a:latin typeface="Arial" panose="020B0604020202020204" pitchFamily="34" charset="0"/>
                <a:cs typeface="Arial" panose="020B0604020202020204" pitchFamily="34" charset="0"/>
              </a:rPr>
              <a:t>acts more efficiently under hypoxic conditions</a:t>
            </a:r>
          </a:p>
          <a:p>
            <a:pPr lvl="2"/>
            <a:endParaRPr lang="en-US" sz="1600" dirty="0">
              <a:latin typeface="Arial" panose="020B0604020202020204" pitchFamily="34" charset="0"/>
              <a:cs typeface="Arial" panose="020B0604020202020204" pitchFamily="34" charset="0"/>
            </a:endParaRPr>
          </a:p>
          <a:p>
            <a:pPr marL="990600" lvl="2" indent="0">
              <a:buNone/>
            </a:pPr>
            <a:endParaRPr lang="en-US" sz="1600" dirty="0">
              <a:latin typeface="Arial" panose="020B0604020202020204" pitchFamily="34" charset="0"/>
              <a:cs typeface="Arial" panose="020B0604020202020204" pitchFamily="34" charset="0"/>
            </a:endParaRPr>
          </a:p>
          <a:p>
            <a:pPr marL="50800" indent="0">
              <a:buNone/>
            </a:pPr>
            <a:r>
              <a:rPr lang="en-US" dirty="0"/>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922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EB57-0C44-412B-BCED-89711CFF17B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ATP-Producing Pathways Are Coordinately Regulated</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70AFD0F-23D3-A14C-967B-1AE759055FFA}"/>
              </a:ext>
            </a:extLst>
          </p:cNvPr>
          <p:cNvSpPr txBox="1">
            <a:spLocks noChangeArrowheads="1"/>
          </p:cNvSpPr>
          <p:nvPr/>
        </p:nvSpPr>
        <p:spPr bwMode="auto">
          <a:xfrm>
            <a:off x="297833" y="1600200"/>
            <a:ext cx="85483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and ADP relative concentrations control the rates of:</a:t>
            </a:r>
          </a:p>
          <a:p>
            <a:pPr lvl="1"/>
            <a:r>
              <a:rPr lang="en-US" sz="2400" dirty="0">
                <a:latin typeface="Arial" panose="020B0604020202020204" pitchFamily="34" charset="0"/>
                <a:cs typeface="Arial" panose="020B0604020202020204" pitchFamily="34" charset="0"/>
              </a:rPr>
              <a:t>electron transfer </a:t>
            </a:r>
          </a:p>
          <a:p>
            <a:pPr lvl="1"/>
            <a:r>
              <a:rPr lang="en-US" sz="2400" dirty="0">
                <a:latin typeface="Arial" panose="020B0604020202020204" pitchFamily="34" charset="0"/>
                <a:cs typeface="Arial" panose="020B0604020202020204" pitchFamily="34" charset="0"/>
              </a:rPr>
              <a:t>oxidative phosphorylation</a:t>
            </a:r>
          </a:p>
          <a:p>
            <a:pPr lvl="1"/>
            <a:r>
              <a:rPr lang="en-US" sz="2400" dirty="0">
                <a:latin typeface="Arial" panose="020B0604020202020204" pitchFamily="34" charset="0"/>
                <a:cs typeface="Arial" panose="020B0604020202020204" pitchFamily="34" charset="0"/>
              </a:rPr>
              <a:t>the citric acid cycle </a:t>
            </a:r>
          </a:p>
          <a:p>
            <a:pPr lvl="1"/>
            <a:r>
              <a:rPr lang="en-US" sz="2400" dirty="0">
                <a:latin typeface="Arial" panose="020B0604020202020204" pitchFamily="34" charset="0"/>
                <a:cs typeface="Arial" panose="020B0604020202020204" pitchFamily="34" charset="0"/>
              </a:rPr>
              <a:t>pyruvate oxidation</a:t>
            </a:r>
          </a:p>
          <a:p>
            <a:pPr lvl="1"/>
            <a:r>
              <a:rPr lang="en-US" sz="2400" dirty="0">
                <a:latin typeface="Arial" panose="020B0604020202020204" pitchFamily="34" charset="0"/>
                <a:cs typeface="Arial" panose="020B0604020202020204" pitchFamily="34" charset="0"/>
              </a:rPr>
              <a:t>glycolysis</a:t>
            </a:r>
            <a:r>
              <a:rPr lang="en-US" dirty="0"/>
              <a:t/>
            </a:r>
            <a:br>
              <a:rPr lang="en-US" dirty="0"/>
            </a:br>
            <a:endParaRPr lang="en-US" sz="2000" dirty="0"/>
          </a:p>
          <a:p>
            <a:pPr lvl="2"/>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901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49CD-87D5-4B24-AF79-167C89B0A36F}"/>
              </a:ext>
            </a:extLst>
          </p:cNvPr>
          <p:cNvSpPr>
            <a:spLocks noGrp="1"/>
          </p:cNvSpPr>
          <p:nvPr>
            <p:ph type="title"/>
          </p:nvPr>
        </p:nvSpPr>
        <p:spPr/>
        <p:txBody>
          <a:bodyPr/>
          <a:lstStyle/>
          <a:p>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Regulation of ATP-Producing Pathways</a:t>
            </a:r>
            <a:endParaRPr lang="en-AU" dirty="0"/>
          </a:p>
        </p:txBody>
      </p:sp>
      <p:pic>
        <p:nvPicPr>
          <p:cNvPr id="3" name="Picture 2" descr="A yellow box labeled glucose has an arrow labeled blue highlighted hexokinase that points down to a yellow box labeled glucose 6-phosphate. A dashed arrow points from glucose 6-phosphate to a red circle containing a red “X” next to the arrow labeled blue highlighted hexokinase. A green circle containing a green triangle to the right of the same arrow is labeled P i. A short arrow point down from glucose 6-phosphate to a longer downward arrow labeled blue highlighted phosphofructokinase-1, which points to a yellow box labeled fructose 1,6-bisphosphate. Next to this arrow, a green circle containing a green triangle is next to A M P, A D P and a red circle containing a red “X” is next to A T P, citrate. An arrow labeled multistep points down to a yellow box labeled phosphoenolpyruvate, from which an arrow labeled blue highlighted pyruvate kinase points down to a yellow box labeled pyruvate. Next to the arrow labeled pyruvate kinase, a green circle containing a green triangle is next to A D P and a red circle containing a red “X” is next to A T P, N A D H. All of the reactions between glucose and pyruvate are enclosed in a bracket labeled glycolysis. From pyruvate, an arrow labeled blue highlighted pyruvate dehydrogenase complex points down to a yellow box labeled acetyl Co A. ">
            <a:extLst>
              <a:ext uri="{FF2B5EF4-FFF2-40B4-BE49-F238E27FC236}">
                <a16:creationId xmlns:a16="http://schemas.microsoft.com/office/drawing/2014/main" id="{572353AF-DDA6-A541-9DAF-C317FB79D967}"/>
              </a:ext>
            </a:extLst>
          </p:cNvPr>
          <p:cNvPicPr>
            <a:picLocks noChangeAspect="1"/>
          </p:cNvPicPr>
          <p:nvPr/>
        </p:nvPicPr>
        <p:blipFill>
          <a:blip r:embed="rId3"/>
          <a:stretch>
            <a:fillRect/>
          </a:stretch>
        </p:blipFill>
        <p:spPr>
          <a:xfrm>
            <a:off x="609600" y="1600200"/>
            <a:ext cx="3294442" cy="4226052"/>
          </a:xfrm>
          <a:prstGeom prst="rect">
            <a:avLst/>
          </a:prstGeom>
        </p:spPr>
      </p:pic>
      <p:pic>
        <p:nvPicPr>
          <p:cNvPr id="7" name="Picture 6" descr="A dashed arrow points up from acetyl Co A to a red circle containing a red “X” next to this arrow. To the right of this arrow, a green circle containing a green triangle is next to A M P, A D P, N A D plus and a red circle containing a red “X” is next to A T P, N A D H. An arrow labeled blue highlighted citrate synthase points down from acetyl Co A to a yellow box labeled citrate. A dashed arrow points up from citrate to a red circle containing a red “X” next tot his arrow. To the right, a green circle containing a green triangle is next to A D P and a red circle containing a red “X” is next to A T P, N A D H. A short arrow points down from citrate, followed by a longer arrow labeled blue highlighted isocitrate dehydrogenase that points down to a yellow box labeled alpha-ketoglutarate. Next to this arrow, a green circle containing a green triangle is next to A D P and a red circle containing a red “X” is next to A T P. An arrow labeled alpha-ketoglutarate dehydrogenase points down to a yellow box labeled succinyl Co A, from which a dashed arrow points up to a red circle containing a red “X” next to the arrow labeled alpha-ketoglutarate dehydrogenase. Next to this arrow, there is a red circle containing a red “X” next to A T P, N A D H. An arrow labeled multistep points down from succinyl Co A to oxaloacetate. All of the reactions from acetyl Co A to oxaloacetate are enclosed in a bracket labeled citric acid cycle. A blue rectangle labeled respiratory chain has a green circle around a green triangle on top labeled A D P, P i. On its left side, a curved arrow shows the addition of an orange oval labeled N A D H and the loss of N A D plus. Below, a curved arrow shows the addition of A D P plus P i and the loss of an orange oval labeled A T P. To the right, a curved arrow shows the addition of one-half O 2 and loss of H 2 O. A bracket enclosing these reactions reads, oxidative phosphorylation.">
            <a:extLst>
              <a:ext uri="{FF2B5EF4-FFF2-40B4-BE49-F238E27FC236}">
                <a16:creationId xmlns:a16="http://schemas.microsoft.com/office/drawing/2014/main" id="{9FB43BA2-BA56-6E48-8B85-E58308BD5853}"/>
              </a:ext>
            </a:extLst>
          </p:cNvPr>
          <p:cNvPicPr>
            <a:picLocks noChangeAspect="1"/>
          </p:cNvPicPr>
          <p:nvPr/>
        </p:nvPicPr>
        <p:blipFill>
          <a:blip r:embed="rId4"/>
          <a:stretch>
            <a:fillRect/>
          </a:stretch>
        </p:blipFill>
        <p:spPr>
          <a:xfrm>
            <a:off x="4724400" y="1636897"/>
            <a:ext cx="3299840" cy="4977351"/>
          </a:xfrm>
          <a:prstGeom prst="rect">
            <a:avLst/>
          </a:prstGeom>
        </p:spPr>
      </p:pic>
    </p:spTree>
    <p:extLst>
      <p:ext uri="{BB962C8B-B14F-4D97-AF65-F5344CB8AC3E}">
        <p14:creationId xmlns:p14="http://schemas.microsoft.com/office/powerpoint/2010/main" val="334578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FC09F1C4-C5A9-4799-BC71-9B5E359E4EF2}"/>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98656" y="406960"/>
            <a:ext cx="944962" cy="701101"/>
          </a:xfrm>
          <a:prstGeom prst="rect">
            <a:avLst/>
          </a:prstGeom>
        </p:spPr>
      </p:pic>
      <p:sp>
        <p:nvSpPr>
          <p:cNvPr id="2" name="Title 1">
            <a:extLst>
              <a:ext uri="{FF2B5EF4-FFF2-40B4-BE49-F238E27FC236}">
                <a16:creationId xmlns:a16="http://schemas.microsoft.com/office/drawing/2014/main" id="{9B9B57D9-4583-405E-B397-1300C63C9CB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free energy made available by “downhill” (exergonic) electron flow is coupled to the “uphill” transport of protons across a proton-impermeable membrane. </a:t>
            </a:r>
            <a:r>
              <a:rPr lang="en-US" sz="2400" dirty="0">
                <a:latin typeface="Arial" panose="020B0604020202020204" pitchFamily="34" charset="0"/>
                <a:cs typeface="Arial" panose="020B0604020202020204" pitchFamily="34" charset="0"/>
              </a:rPr>
              <a:t>The free energy of fuel oxidation is thus conserved as a transmembrane electrochemical potential.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B04F07C0-3DA4-46A1-8745-A88A8CAF3756}"/>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1788608" y="396494"/>
            <a:ext cx="993734" cy="695004"/>
          </a:xfrm>
          <a:prstGeom prst="rect">
            <a:avLst/>
          </a:prstGeom>
        </p:spPr>
      </p:pic>
      <p:sp>
        <p:nvSpPr>
          <p:cNvPr id="2" name="Title 1">
            <a:extLst>
              <a:ext uri="{FF2B5EF4-FFF2-40B4-BE49-F238E27FC236}">
                <a16:creationId xmlns:a16="http://schemas.microsoft.com/office/drawing/2014/main" id="{D0B6F25D-0FCF-46FB-80A0-79ADCD9AFB7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transmembrane flow of protons back down their electrochemical gradient through specific protein channels provides the free energy for synthesis of ATP. </a:t>
            </a:r>
            <a:r>
              <a:rPr lang="en-US" sz="2400" dirty="0">
                <a:latin typeface="Arial" panose="020B0604020202020204" pitchFamily="34" charset="0"/>
                <a:cs typeface="Arial" panose="020B0604020202020204" pitchFamily="34" charset="0"/>
              </a:rPr>
              <a:t>This process is catalyzed by a membrane protein complex (ATP synthase) that couples proton flow to phosphorylation of ADP.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79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9037-C07B-454F-A54C-F68E1542E8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Chemiosmotic Theory</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3339" y="1363662"/>
            <a:ext cx="295335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chemiosmotic theory </a:t>
            </a:r>
            <a:r>
              <a:rPr lang="en-US" sz="2400" dirty="0">
                <a:latin typeface="Arial" panose="020B0604020202020204" pitchFamily="34" charset="0"/>
                <a:cs typeface="Arial" panose="020B0604020202020204" pitchFamily="34" charset="0"/>
              </a:rPr>
              <a:t>= transmembrane differences in proton concentration are the reservoir for the energy extracted from biological oxidation reactions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chemiosmotic mechanism for A T P synthesis in mitochondria in four steps.">
            <a:extLst>
              <a:ext uri="{FF2B5EF4-FFF2-40B4-BE49-F238E27FC236}">
                <a16:creationId xmlns:a16="http://schemas.microsoft.com/office/drawing/2014/main" id="{1F447CA6-0003-8944-B23B-8DD4B37E4BC2}"/>
              </a:ext>
            </a:extLst>
          </p:cNvPr>
          <p:cNvPicPr>
            <a:picLocks noChangeAspect="1"/>
          </p:cNvPicPr>
          <p:nvPr/>
        </p:nvPicPr>
        <p:blipFill>
          <a:blip r:embed="rId3"/>
          <a:stretch>
            <a:fillRect/>
          </a:stretch>
        </p:blipFill>
        <p:spPr>
          <a:xfrm>
            <a:off x="3429000" y="1352472"/>
            <a:ext cx="5247900" cy="5047980"/>
          </a:xfrm>
          <a:prstGeom prst="rect">
            <a:avLst/>
          </a:prstGeom>
        </p:spPr>
      </p:pic>
    </p:spTree>
    <p:extLst>
      <p:ext uri="{BB962C8B-B14F-4D97-AF65-F5344CB8AC3E}">
        <p14:creationId xmlns:p14="http://schemas.microsoft.com/office/powerpoint/2010/main" val="292580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7CAF-FCC3-4E7E-A4C0-1F9EE26B082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19.1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Mitochondrial Respiratory Chain</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A2768-A73C-4989-AC88-406F4212412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Mitochondria Have Two Membranes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3339" y="1363662"/>
            <a:ext cx="493621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outer membrane is readily permeable to small molecules and ions</a:t>
            </a:r>
          </a:p>
          <a:p>
            <a:pPr lvl="1"/>
            <a:r>
              <a:rPr lang="en-US" sz="2400" dirty="0">
                <a:latin typeface="Arial" panose="020B0604020202020204" pitchFamily="34" charset="0"/>
                <a:cs typeface="Arial" panose="020B0604020202020204" pitchFamily="34" charset="0"/>
              </a:rPr>
              <a:t>transport occurs through porins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inner membrane is impermeable to most small molecules and ions</a:t>
            </a:r>
          </a:p>
          <a:p>
            <a:pPr lvl="1"/>
            <a:r>
              <a:rPr lang="en-US" sz="2400" dirty="0">
                <a:latin typeface="Arial" panose="020B0604020202020204" pitchFamily="34" charset="0"/>
                <a:cs typeface="Arial" panose="020B0604020202020204" pitchFamily="34" charset="0"/>
              </a:rPr>
              <a:t>transport requires specific transporters</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vertical mitochondrion cutaway to show the interior. The overall mitochondrion forms an elongated vertical oval. The outer surface contains many small circles labeled porin channels. An inner membrane is folded extensively to form horizontal pieces labeled cristae that extend into the center of the mitochondrion. The central region, in between the cristae, is the matrix. Blue dots are abundant on the inside of the inner membrane and are labeled A T P synthase (F subscript 0 end subscript F subscript 1 end subscript). In the openings between the cristae, there are a few strands of red spheres labeled ribosomes. Three boxes describe the outer membrane, inner membrane, and matrix. The first box is labeled outer membrane and contains text reading, Freely permeable to small molecules and ions. The second box is labeled inner membrane and contains text reading, impermeable to most small molecules and ions, including H plus. The inner membrane contains: respiratory electron carriers (complexes Roman numerals 1 through 4); A D P – A T P translocase; A T P synthase (F subscript 0 end subscript F subscript 1 end subscript); and other membrane transporters. The third box is labeled matrix. The matrix contains: pyruvate dehydrogenase complex; citric acid cycle enzymes; fatty acid beta-oxidation enzymes; D N A, ribosomes; many other enzymes; A T P, A D P, P subscript i end subscript, M g 2 plus, C a 2 plus, K plus; and many soluble metabolic intermediates. ">
            <a:extLst>
              <a:ext uri="{FF2B5EF4-FFF2-40B4-BE49-F238E27FC236}">
                <a16:creationId xmlns:a16="http://schemas.microsoft.com/office/drawing/2014/main" id="{A3C9D0B1-4D23-1347-9561-95D502BBD366}"/>
              </a:ext>
            </a:extLst>
          </p:cNvPr>
          <p:cNvPicPr>
            <a:picLocks noChangeAspect="1"/>
          </p:cNvPicPr>
          <p:nvPr/>
        </p:nvPicPr>
        <p:blipFill>
          <a:blip r:embed="rId3"/>
          <a:stretch>
            <a:fillRect/>
          </a:stretch>
        </p:blipFill>
        <p:spPr>
          <a:xfrm>
            <a:off x="5867399" y="1340764"/>
            <a:ext cx="2632423" cy="5368486"/>
          </a:xfrm>
          <a:prstGeom prst="rect">
            <a:avLst/>
          </a:prstGeom>
        </p:spPr>
      </p:pic>
    </p:spTree>
    <p:extLst>
      <p:ext uri="{BB962C8B-B14F-4D97-AF65-F5344CB8AC3E}">
        <p14:creationId xmlns:p14="http://schemas.microsoft.com/office/powerpoint/2010/main" val="90507269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66199</TotalTime>
  <Words>1904</Words>
  <Application>Microsoft Office PowerPoint</Application>
  <PresentationFormat>On-screen Show (4:3)</PresentationFormat>
  <Paragraphs>422</Paragraphs>
  <Slides>48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ＭＳ Ｐゴシック</vt:lpstr>
      <vt:lpstr>ＭＳ Ｐゴシック</vt:lpstr>
      <vt:lpstr>Arial</vt:lpstr>
      <vt:lpstr>Arial Unicode MS</vt:lpstr>
      <vt:lpstr>Calibri</vt:lpstr>
      <vt:lpstr>Cambria Math</vt:lpstr>
      <vt:lpstr>Times</vt:lpstr>
      <vt:lpstr>Blank</vt:lpstr>
      <vt:lpstr>19 Oxidative Phosphorylation</vt:lpstr>
      <vt:lpstr>Principle 1 (1 of 5)</vt:lpstr>
      <vt:lpstr>Principle 2 (1 of 4)</vt:lpstr>
      <vt:lpstr>Principle 3 (1 of 6)</vt:lpstr>
      <vt:lpstr>Principle 4 (1 of 5)</vt:lpstr>
      <vt:lpstr>Principle 5 (1 of 7)</vt:lpstr>
      <vt:lpstr>The Chemiosmotic Theory</vt:lpstr>
      <vt:lpstr>19.1   The Mitochondrial Respiratory Chain</vt:lpstr>
      <vt:lpstr>Mitochondria Have Two Membranes</vt:lpstr>
      <vt:lpstr>The Mitochondrial Matrix</vt:lpstr>
      <vt:lpstr>Mitochondrial Cristae</vt:lpstr>
      <vt:lpstr>The Effect of Stress on Mitochondria</vt:lpstr>
      <vt:lpstr>Electrons Are Funneled to Universal Electron Acceptors</vt:lpstr>
      <vt:lpstr>Nicotinamide Nucleotide- Linked Dehydrogenases</vt:lpstr>
      <vt:lpstr>Flavoproteins</vt:lpstr>
      <vt:lpstr>Electrons Pass through a Series of Membrane-Bound Carriers</vt:lpstr>
      <vt:lpstr>Electron-Carrying Molecules in the Respiratory Chain</vt:lpstr>
      <vt:lpstr>Ubiquinone</vt:lpstr>
      <vt:lpstr>Cytochromes</vt:lpstr>
      <vt:lpstr>Prosthetic Groups of Cytochromes</vt:lpstr>
      <vt:lpstr>Iron-Sulfur Proteins</vt:lpstr>
      <vt:lpstr>The Sequence of Electron Carriers</vt:lpstr>
      <vt:lpstr>Separation of Functional Complexes of the Respiratory Chain</vt:lpstr>
      <vt:lpstr>Complex I: NADH to Ubiquinone</vt:lpstr>
      <vt:lpstr>Complex I Is a Proton Pump</vt:lpstr>
      <vt:lpstr>Agents that Inhibit  Oxidative Phosphorylation</vt:lpstr>
      <vt:lpstr>Complex II: Succinate to Ubiquinone</vt:lpstr>
      <vt:lpstr>Heme b of Complex II</vt:lpstr>
      <vt:lpstr>Complex III: Ubiquinone to Cytochrome c</vt:lpstr>
      <vt:lpstr>Complex IV: Cytochrome c to O2</vt:lpstr>
      <vt:lpstr>Other Pathways Donate Electrons to the Respiratory Chain via Ubiquinone</vt:lpstr>
      <vt:lpstr>The Energy of Electron Transfer Is Efficiently Conserved in a Proton Gradient</vt:lpstr>
      <vt:lpstr>Summary of the Flow of Electrons and Protons through the Respiratory Chain</vt:lpstr>
      <vt:lpstr>Proton-Motive Force</vt:lpstr>
      <vt:lpstr>19.2   ATP Synthesis</vt:lpstr>
      <vt:lpstr>In the Chemiosmotic Model, Oxidation and Phosphorylation Are Obligately Coupled</vt:lpstr>
      <vt:lpstr>ATP Synthesis</vt:lpstr>
      <vt:lpstr>Coupling of Electron Transfer and ATP Synthesis in Mitochondria</vt:lpstr>
      <vt:lpstr>Chemical Uncouplers of  Oxidative Phosphorylation</vt:lpstr>
      <vt:lpstr>Proton-Motive Force Alone Drives ATP Synthesis</vt:lpstr>
      <vt:lpstr>ATP Synthase Has Two Functional Domains, Fo and F1</vt:lpstr>
      <vt:lpstr>Mitochondrial ATP Synthase</vt:lpstr>
      <vt:lpstr>The P/O Ratio</vt:lpstr>
      <vt:lpstr>19.3   Regulation of Oxidative Phosphorylation</vt:lpstr>
      <vt:lpstr>ATP Yield from Complete Oxidation of Glucose</vt:lpstr>
      <vt:lpstr>Hypoxia Leads to ROS Production and Several Adaptive Responses</vt:lpstr>
      <vt:lpstr>ATP-Producing Pathways Are Coordinately Regulated</vt:lpstr>
      <vt:lpstr>Regulation of ATP-Producing Pathways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1173</cp:revision>
  <cp:lastPrinted>2020-09-26T21:29:29Z</cp:lastPrinted>
  <dcterms:created xsi:type="dcterms:W3CDTF">2003-08-27T01:54:28Z</dcterms:created>
  <dcterms:modified xsi:type="dcterms:W3CDTF">2021-10-03T19:34:07Z</dcterms:modified>
</cp:coreProperties>
</file>