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721" r:id="rId2"/>
  </p:sldMasterIdLst>
  <p:notesMasterIdLst>
    <p:notesMasterId r:id="rId44"/>
  </p:notesMasterIdLst>
  <p:handoutMasterIdLst>
    <p:handoutMasterId r:id="rId45"/>
  </p:handoutMasterIdLst>
  <p:sldIdLst>
    <p:sldId id="260" r:id="rId3"/>
    <p:sldId id="1981" r:id="rId4"/>
    <p:sldId id="2000" r:id="rId5"/>
    <p:sldId id="2001" r:id="rId6"/>
    <p:sldId id="2002" r:id="rId7"/>
    <p:sldId id="412" r:id="rId8"/>
    <p:sldId id="420" r:id="rId9"/>
    <p:sldId id="421" r:id="rId10"/>
    <p:sldId id="1536" r:id="rId11"/>
    <p:sldId id="1980" r:id="rId12"/>
    <p:sldId id="424" r:id="rId13"/>
    <p:sldId id="1934" r:id="rId14"/>
    <p:sldId id="1933" r:id="rId15"/>
    <p:sldId id="1988" r:id="rId16"/>
    <p:sldId id="1989" r:id="rId17"/>
    <p:sldId id="1994" r:id="rId18"/>
    <p:sldId id="1982" r:id="rId19"/>
    <p:sldId id="2003" r:id="rId20"/>
    <p:sldId id="2005" r:id="rId21"/>
    <p:sldId id="2006" r:id="rId22"/>
    <p:sldId id="2009" r:id="rId23"/>
    <p:sldId id="2010" r:id="rId24"/>
    <p:sldId id="2011" r:id="rId25"/>
    <p:sldId id="2016" r:id="rId26"/>
    <p:sldId id="2018" r:id="rId27"/>
    <p:sldId id="2019" r:id="rId28"/>
    <p:sldId id="2022" r:id="rId29"/>
    <p:sldId id="2025" r:id="rId30"/>
    <p:sldId id="2026" r:id="rId31"/>
    <p:sldId id="2027" r:id="rId32"/>
    <p:sldId id="2028" r:id="rId33"/>
    <p:sldId id="2030" r:id="rId34"/>
    <p:sldId id="2031" r:id="rId35"/>
    <p:sldId id="2035" r:id="rId36"/>
    <p:sldId id="1984" r:id="rId37"/>
    <p:sldId id="2049" r:id="rId38"/>
    <p:sldId id="2050" r:id="rId39"/>
    <p:sldId id="2051" r:id="rId40"/>
    <p:sldId id="2055" r:id="rId41"/>
    <p:sldId id="2057" r:id="rId42"/>
    <p:sldId id="2058" r:id="rId43"/>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pitchFamily="2"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pitchFamily="2"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itchFamily="2"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itchFamily="2"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itchFamily="2"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itchFamily="2"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itchFamily="2"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itchFamily="2"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itchFamily="2"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ry Doolin" initials="TD" lastIdx="142" clrIdx="0"/>
  <p:cmAuthor id="2" name="Justin Lee" initials="JL" lastIdx="7" clrIdx="1">
    <p:extLst>
      <p:ext uri="{19B8F6BF-5375-455C-9EA6-DF929625EA0E}">
        <p15:presenceInfo xmlns:p15="http://schemas.microsoft.com/office/powerpoint/2012/main" userId="Justin Lee" providerId="None"/>
      </p:ext>
    </p:extLst>
  </p:cmAuthor>
  <p:cmAuthor id="3" name="Jack Threadgill" initials="JT" lastIdx="43" clrIdx="2">
    <p:extLst>
      <p:ext uri="{19B8F6BF-5375-455C-9EA6-DF929625EA0E}">
        <p15:presenceInfo xmlns:p15="http://schemas.microsoft.com/office/powerpoint/2012/main" userId="41d0380ed4e7498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4CB4"/>
    <a:srgbClr val="145C76"/>
    <a:srgbClr val="144652"/>
    <a:srgbClr val="144852"/>
    <a:srgbClr val="39469E"/>
    <a:srgbClr val="144676"/>
    <a:srgbClr val="005F6A"/>
    <a:srgbClr val="D0E7D2"/>
    <a:srgbClr val="BADFE2"/>
    <a:srgbClr val="674E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388" autoAdjust="0"/>
    <p:restoredTop sz="86134" autoAdjust="0"/>
  </p:normalViewPr>
  <p:slideViewPr>
    <p:cSldViewPr>
      <p:cViewPr varScale="1">
        <p:scale>
          <a:sx n="85" d="100"/>
          <a:sy n="85" d="100"/>
        </p:scale>
        <p:origin x="846" y="90"/>
      </p:cViewPr>
      <p:guideLst>
        <p:guide orient="horz" pos="2160"/>
        <p:guide pos="2880"/>
      </p:guideLst>
    </p:cSldViewPr>
  </p:slideViewPr>
  <p:outlineViewPr>
    <p:cViewPr>
      <p:scale>
        <a:sx n="33" d="100"/>
        <a:sy n="33" d="100"/>
      </p:scale>
      <p:origin x="0" y="-12492"/>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738BF81D-2FA2-8549-B87B-7FD386D1E644}"/>
              </a:ext>
            </a:extLst>
          </p:cNvPr>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lvl1pPr defTabSz="957263">
              <a:defRPr sz="1300">
                <a:latin typeface="Times" charset="0"/>
                <a:ea typeface="ＭＳ Ｐゴシック" charset="-128"/>
                <a:cs typeface="+mn-cs"/>
              </a:defRPr>
            </a:lvl1pPr>
          </a:lstStyle>
          <a:p>
            <a:pPr>
              <a:defRPr/>
            </a:pPr>
            <a:endParaRPr lang="en-US"/>
          </a:p>
        </p:txBody>
      </p:sp>
      <p:sp>
        <p:nvSpPr>
          <p:cNvPr id="65539" name="Rectangle 3">
            <a:extLst>
              <a:ext uri="{FF2B5EF4-FFF2-40B4-BE49-F238E27FC236}">
                <a16:creationId xmlns:a16="http://schemas.microsoft.com/office/drawing/2014/main" id="{B4F352C1-379F-504F-B111-34F8A845852B}"/>
              </a:ext>
            </a:extLst>
          </p:cNvPr>
          <p:cNvSpPr>
            <a:spLocks noGrp="1" noChangeArrowheads="1"/>
          </p:cNvSpPr>
          <p:nvPr>
            <p:ph type="dt" sz="quarter" idx="1"/>
          </p:nvPr>
        </p:nvSpPr>
        <p:spPr bwMode="auto">
          <a:xfrm>
            <a:off x="4144963" y="0"/>
            <a:ext cx="3170237" cy="481013"/>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lvl1pPr algn="r" defTabSz="957263">
              <a:defRPr sz="1300">
                <a:latin typeface="Times" charset="0"/>
                <a:ea typeface="ＭＳ Ｐゴシック" charset="-128"/>
                <a:cs typeface="+mn-cs"/>
              </a:defRPr>
            </a:lvl1pPr>
          </a:lstStyle>
          <a:p>
            <a:pPr>
              <a:defRPr/>
            </a:pPr>
            <a:endParaRPr lang="en-US"/>
          </a:p>
        </p:txBody>
      </p:sp>
      <p:sp>
        <p:nvSpPr>
          <p:cNvPr id="65540" name="Rectangle 4">
            <a:extLst>
              <a:ext uri="{FF2B5EF4-FFF2-40B4-BE49-F238E27FC236}">
                <a16:creationId xmlns:a16="http://schemas.microsoft.com/office/drawing/2014/main" id="{2CBC297F-FA43-6B45-8009-1CB6DC7779E2}"/>
              </a:ext>
            </a:extLst>
          </p:cNvPr>
          <p:cNvSpPr>
            <a:spLocks noGrp="1" noChangeArrowheads="1"/>
          </p:cNvSpPr>
          <p:nvPr>
            <p:ph type="ftr" sz="quarter" idx="2"/>
          </p:nvPr>
        </p:nvSpPr>
        <p:spPr bwMode="auto">
          <a:xfrm>
            <a:off x="0" y="9120188"/>
            <a:ext cx="3170238" cy="481012"/>
          </a:xfrm>
          <a:prstGeom prst="rect">
            <a:avLst/>
          </a:prstGeom>
          <a:noFill/>
          <a:ln w="9525">
            <a:noFill/>
            <a:miter lim="800000"/>
            <a:headEnd/>
            <a:tailEnd/>
          </a:ln>
          <a:effectLst/>
        </p:spPr>
        <p:txBody>
          <a:bodyPr vert="horz" wrap="square" lIns="95747" tIns="47873" rIns="95747" bIns="47873" numCol="1" anchor="b" anchorCtr="0" compatLnSpc="1">
            <a:prstTxWarp prst="textNoShape">
              <a:avLst/>
            </a:prstTxWarp>
          </a:bodyPr>
          <a:lstStyle>
            <a:lvl1pPr defTabSz="957263">
              <a:defRPr sz="1300">
                <a:latin typeface="Times" charset="0"/>
                <a:ea typeface="ＭＳ Ｐゴシック" charset="-128"/>
                <a:cs typeface="+mn-cs"/>
              </a:defRPr>
            </a:lvl1pPr>
          </a:lstStyle>
          <a:p>
            <a:pPr>
              <a:defRPr/>
            </a:pPr>
            <a:endParaRPr lang="en-US"/>
          </a:p>
        </p:txBody>
      </p:sp>
      <p:sp>
        <p:nvSpPr>
          <p:cNvPr id="65541" name="Rectangle 5">
            <a:extLst>
              <a:ext uri="{FF2B5EF4-FFF2-40B4-BE49-F238E27FC236}">
                <a16:creationId xmlns:a16="http://schemas.microsoft.com/office/drawing/2014/main" id="{D2717F75-F0FF-AD46-8DD4-3B4D56302146}"/>
              </a:ext>
            </a:extLst>
          </p:cNvPr>
          <p:cNvSpPr>
            <a:spLocks noGrp="1" noChangeArrowheads="1"/>
          </p:cNvSpPr>
          <p:nvPr>
            <p:ph type="sldNum" sz="quarter" idx="3"/>
          </p:nvPr>
        </p:nvSpPr>
        <p:spPr bwMode="auto">
          <a:xfrm>
            <a:off x="4144963" y="9120188"/>
            <a:ext cx="3170237" cy="481012"/>
          </a:xfrm>
          <a:prstGeom prst="rect">
            <a:avLst/>
          </a:prstGeom>
          <a:noFill/>
          <a:ln w="9525">
            <a:noFill/>
            <a:miter lim="800000"/>
            <a:headEnd/>
            <a:tailEnd/>
          </a:ln>
          <a:effectLst/>
        </p:spPr>
        <p:txBody>
          <a:bodyPr vert="horz" wrap="square" lIns="95747" tIns="47873" rIns="95747" bIns="47873" numCol="1" anchor="b" anchorCtr="0" compatLnSpc="1">
            <a:prstTxWarp prst="textNoShape">
              <a:avLst/>
            </a:prstTxWarp>
          </a:bodyPr>
          <a:lstStyle>
            <a:lvl1pPr algn="r" defTabSz="957263">
              <a:defRPr sz="1300"/>
            </a:lvl1pPr>
          </a:lstStyle>
          <a:p>
            <a:pPr>
              <a:defRPr/>
            </a:pPr>
            <a:fld id="{A54D081D-049F-FB4C-A36C-006009BCCC82}"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6607CF18-7593-D448-84E6-8B8A1D8ECD53}"/>
              </a:ext>
            </a:extLst>
          </p:cNvPr>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charset="0"/>
                <a:ea typeface="ＭＳ Ｐゴシック" charset="-128"/>
                <a:cs typeface="+mn-cs"/>
              </a:defRPr>
            </a:lvl1pPr>
          </a:lstStyle>
          <a:p>
            <a:pPr>
              <a:defRPr/>
            </a:pPr>
            <a:endParaRPr lang="en-US"/>
          </a:p>
        </p:txBody>
      </p:sp>
      <p:sp>
        <p:nvSpPr>
          <p:cNvPr id="120835" name="Rectangle 3">
            <a:extLst>
              <a:ext uri="{FF2B5EF4-FFF2-40B4-BE49-F238E27FC236}">
                <a16:creationId xmlns:a16="http://schemas.microsoft.com/office/drawing/2014/main" id="{BC9C3BA6-329A-8C40-A388-5EA5A60878E4}"/>
              </a:ext>
            </a:extLst>
          </p:cNvPr>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ea typeface="ＭＳ Ｐゴシック" charset="-128"/>
                <a:cs typeface="+mn-cs"/>
              </a:defRPr>
            </a:lvl1pPr>
          </a:lstStyle>
          <a:p>
            <a:pPr>
              <a:defRPr/>
            </a:pPr>
            <a:endParaRPr lang="en-US"/>
          </a:p>
        </p:txBody>
      </p:sp>
      <p:sp>
        <p:nvSpPr>
          <p:cNvPr id="15364" name="Rectangle 4">
            <a:extLst>
              <a:ext uri="{FF2B5EF4-FFF2-40B4-BE49-F238E27FC236}">
                <a16:creationId xmlns:a16="http://schemas.microsoft.com/office/drawing/2014/main" id="{1C63DD96-B755-C946-BB9C-304BCE51B61E}"/>
              </a:ext>
            </a:extLst>
          </p:cNvPr>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7" name="Rectangle 5">
            <a:extLst>
              <a:ext uri="{FF2B5EF4-FFF2-40B4-BE49-F238E27FC236}">
                <a16:creationId xmlns:a16="http://schemas.microsoft.com/office/drawing/2014/main" id="{2A3DB789-F3E9-7A4E-B941-2DA5AAEB4AF8}"/>
              </a:ext>
            </a:extLst>
          </p:cNvPr>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0838" name="Rectangle 6">
            <a:extLst>
              <a:ext uri="{FF2B5EF4-FFF2-40B4-BE49-F238E27FC236}">
                <a16:creationId xmlns:a16="http://schemas.microsoft.com/office/drawing/2014/main" id="{40762B99-C9F7-5740-91C6-6ECA98647351}"/>
              </a:ext>
            </a:extLst>
          </p:cNvPr>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charset="0"/>
                <a:ea typeface="ＭＳ Ｐゴシック" charset="-128"/>
                <a:cs typeface="+mn-cs"/>
              </a:defRPr>
            </a:lvl1pPr>
          </a:lstStyle>
          <a:p>
            <a:pPr>
              <a:defRPr/>
            </a:pPr>
            <a:endParaRPr lang="en-US"/>
          </a:p>
        </p:txBody>
      </p:sp>
      <p:sp>
        <p:nvSpPr>
          <p:cNvPr id="120839" name="Rectangle 7">
            <a:extLst>
              <a:ext uri="{FF2B5EF4-FFF2-40B4-BE49-F238E27FC236}">
                <a16:creationId xmlns:a16="http://schemas.microsoft.com/office/drawing/2014/main" id="{3C755F2D-99B3-7B4B-B2D5-079E9676E116}"/>
              </a:ext>
            </a:extLst>
          </p:cNvPr>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DBACB36-0955-CA45-ADAD-192CA336DEA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Times"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Times"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Times"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Times" charset="0"/>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3" name="Google Shape;156;p1:notes">
            <a:extLst>
              <a:ext uri="{FF2B5EF4-FFF2-40B4-BE49-F238E27FC236}">
                <a16:creationId xmlns:a16="http://schemas.microsoft.com/office/drawing/2014/main" id="{D96DE23D-D382-D348-8F3A-66FBA487F44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18434" name="Google Shape;157;p1:notes">
            <a:extLst>
              <a:ext uri="{FF2B5EF4-FFF2-40B4-BE49-F238E27FC236}">
                <a16:creationId xmlns:a16="http://schemas.microsoft.com/office/drawing/2014/main" id="{EF9FE5BF-35D7-A24D-8E2C-3B6DC3D638E2}"/>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673" name="Google Shape;165;p2:notes">
            <a:extLst>
              <a:ext uri="{FF2B5EF4-FFF2-40B4-BE49-F238E27FC236}">
                <a16:creationId xmlns:a16="http://schemas.microsoft.com/office/drawing/2014/main" id="{B070BE88-FACB-044A-A908-8F38394DBF4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28674" name="Google Shape;166;p2:notes">
            <a:extLst>
              <a:ext uri="{FF2B5EF4-FFF2-40B4-BE49-F238E27FC236}">
                <a16:creationId xmlns:a16="http://schemas.microsoft.com/office/drawing/2014/main" id="{1C7760D7-B8E1-E246-87B1-8AA62A7AC6FE}"/>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2936715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21" name="Google Shape;193;g847cf01710_0_132:notes">
            <a:extLst>
              <a:ext uri="{FF2B5EF4-FFF2-40B4-BE49-F238E27FC236}">
                <a16:creationId xmlns:a16="http://schemas.microsoft.com/office/drawing/2014/main" id="{468939BA-A007-EE4A-9766-D63F79BA35F0}"/>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30722" name="Google Shape;194;g847cf01710_0_132:notes">
            <a:extLst>
              <a:ext uri="{FF2B5EF4-FFF2-40B4-BE49-F238E27FC236}">
                <a16:creationId xmlns:a16="http://schemas.microsoft.com/office/drawing/2014/main" id="{A501B44F-AB63-AB42-B1CD-A05BCDB3B2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30723" name="Google Shape;195;g847cf01710_0_132:notes">
            <a:extLst>
              <a:ext uri="{FF2B5EF4-FFF2-40B4-BE49-F238E27FC236}">
                <a16:creationId xmlns:a16="http://schemas.microsoft.com/office/drawing/2014/main" id="{721A403F-3EB8-1E43-84CB-CD07CD7943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667EEEE-95A9-C840-8682-706940865989}" type="slidenum">
              <a:rPr lang="en-US" altLang="en-US" sz="1200" smtClean="0"/>
              <a:pPr>
                <a:buClr>
                  <a:srgbClr val="000000"/>
                </a:buClr>
                <a:buSzPts val="1200"/>
                <a:buFont typeface="Times" pitchFamily="2" charset="0"/>
                <a:buNone/>
              </a:pPr>
              <a:t>11</a:t>
            </a:fld>
            <a:endParaRPr lang="en-US" altLang="en-US" sz="1400">
              <a:latin typeface="Arial" panose="020B0604020202020204" pitchFamily="34" charset="0"/>
              <a:sym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12</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7141803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13</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4446049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14</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6197652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15</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0896563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16</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999427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21" name="Google Shape;193;g847cf01710_0_132:notes">
            <a:extLst>
              <a:ext uri="{FF2B5EF4-FFF2-40B4-BE49-F238E27FC236}">
                <a16:creationId xmlns:a16="http://schemas.microsoft.com/office/drawing/2014/main" id="{468939BA-A007-EE4A-9766-D63F79BA35F0}"/>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30722" name="Google Shape;194;g847cf01710_0_132:notes">
            <a:extLst>
              <a:ext uri="{FF2B5EF4-FFF2-40B4-BE49-F238E27FC236}">
                <a16:creationId xmlns:a16="http://schemas.microsoft.com/office/drawing/2014/main" id="{A501B44F-AB63-AB42-B1CD-A05BCDB3B2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30723" name="Google Shape;195;g847cf01710_0_132:notes">
            <a:extLst>
              <a:ext uri="{FF2B5EF4-FFF2-40B4-BE49-F238E27FC236}">
                <a16:creationId xmlns:a16="http://schemas.microsoft.com/office/drawing/2014/main" id="{721A403F-3EB8-1E43-84CB-CD07CD7943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667EEEE-95A9-C840-8682-706940865989}" type="slidenum">
              <a:rPr lang="en-US" altLang="en-US" sz="1200" smtClean="0"/>
              <a:pPr>
                <a:buClr>
                  <a:srgbClr val="000000"/>
                </a:buClr>
                <a:buSzPts val="1200"/>
                <a:buFont typeface="Times" pitchFamily="2" charset="0"/>
                <a:buNone/>
              </a:pPr>
              <a:t>17</a:t>
            </a:fld>
            <a:endParaRPr lang="en-US" altLang="en-US" sz="1400">
              <a:latin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3596815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18</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5996492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19</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682342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2</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3798002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20</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3179640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21</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2230157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22</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0451936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23</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5108264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24</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0469999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25</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3118918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26</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0489254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27</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2047539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28</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8566632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29</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312317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3</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1757982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30</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3777619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31</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4738943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32</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2227688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33</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4182790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34</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0622139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21" name="Google Shape;193;g847cf01710_0_132:notes">
            <a:extLst>
              <a:ext uri="{FF2B5EF4-FFF2-40B4-BE49-F238E27FC236}">
                <a16:creationId xmlns:a16="http://schemas.microsoft.com/office/drawing/2014/main" id="{468939BA-A007-EE4A-9766-D63F79BA35F0}"/>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30722" name="Google Shape;194;g847cf01710_0_132:notes">
            <a:extLst>
              <a:ext uri="{FF2B5EF4-FFF2-40B4-BE49-F238E27FC236}">
                <a16:creationId xmlns:a16="http://schemas.microsoft.com/office/drawing/2014/main" id="{A501B44F-AB63-AB42-B1CD-A05BCDB3B2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30723" name="Google Shape;195;g847cf01710_0_132:notes">
            <a:extLst>
              <a:ext uri="{FF2B5EF4-FFF2-40B4-BE49-F238E27FC236}">
                <a16:creationId xmlns:a16="http://schemas.microsoft.com/office/drawing/2014/main" id="{721A403F-3EB8-1E43-84CB-CD07CD7943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667EEEE-95A9-C840-8682-706940865989}" type="slidenum">
              <a:rPr lang="en-US" altLang="en-US" sz="1200" smtClean="0"/>
              <a:pPr>
                <a:buClr>
                  <a:srgbClr val="000000"/>
                </a:buClr>
                <a:buSzPts val="1200"/>
                <a:buFont typeface="Times" pitchFamily="2" charset="0"/>
                <a:buNone/>
              </a:pPr>
              <a:t>35</a:t>
            </a:fld>
            <a:endParaRPr lang="en-US" altLang="en-US" sz="1400">
              <a:latin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3375720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36</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6580175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37</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0905230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38</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2839598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39</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233168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4</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763546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40</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9090059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41</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604393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5</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682361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481" name="Google Shape;165;p2:notes">
            <a:extLst>
              <a:ext uri="{FF2B5EF4-FFF2-40B4-BE49-F238E27FC236}">
                <a16:creationId xmlns:a16="http://schemas.microsoft.com/office/drawing/2014/main" id="{B86D1505-3C18-F54C-97EF-6504CC8B8AA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20482" name="Google Shape;166;p2:notes">
            <a:extLst>
              <a:ext uri="{FF2B5EF4-FFF2-40B4-BE49-F238E27FC236}">
                <a16:creationId xmlns:a16="http://schemas.microsoft.com/office/drawing/2014/main" id="{A4FAF4F4-1A02-9447-A433-8A6BD847FFBA}"/>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529" name="Google Shape;165;p2:notes">
            <a:extLst>
              <a:ext uri="{FF2B5EF4-FFF2-40B4-BE49-F238E27FC236}">
                <a16:creationId xmlns:a16="http://schemas.microsoft.com/office/drawing/2014/main" id="{EDC8D964-432B-1E45-AE4F-89BDDFBC20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22530" name="Google Shape;166;p2:notes">
            <a:extLst>
              <a:ext uri="{FF2B5EF4-FFF2-40B4-BE49-F238E27FC236}">
                <a16:creationId xmlns:a16="http://schemas.microsoft.com/office/drawing/2014/main" id="{443584CE-C3CC-DD4E-B19F-D1FD512FD691}"/>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65;p2:notes">
            <a:extLst>
              <a:ext uri="{FF2B5EF4-FFF2-40B4-BE49-F238E27FC236}">
                <a16:creationId xmlns:a16="http://schemas.microsoft.com/office/drawing/2014/main" id="{A7013554-8CFB-F641-9946-BC9AACCF5E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24578" name="Google Shape;166;p2:notes">
            <a:extLst>
              <a:ext uri="{FF2B5EF4-FFF2-40B4-BE49-F238E27FC236}">
                <a16:creationId xmlns:a16="http://schemas.microsoft.com/office/drawing/2014/main" id="{34389B00-6C0F-AD49-B69E-4EB90922E66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65;p2:notes">
            <a:extLst>
              <a:ext uri="{FF2B5EF4-FFF2-40B4-BE49-F238E27FC236}">
                <a16:creationId xmlns:a16="http://schemas.microsoft.com/office/drawing/2014/main" id="{A7013554-8CFB-F641-9946-BC9AACCF5E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24578" name="Google Shape;166;p2:notes">
            <a:extLst>
              <a:ext uri="{FF2B5EF4-FFF2-40B4-BE49-F238E27FC236}">
                <a16:creationId xmlns:a16="http://schemas.microsoft.com/office/drawing/2014/main" id="{34389B00-6C0F-AD49-B69E-4EB90922E66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4256815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ga-IE"/>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ga-IE" dirty="0"/>
              <a:t>Click to edit Master subtitle style</a:t>
            </a:r>
            <a:endParaRPr lang="en-US" dirty="0"/>
          </a:p>
        </p:txBody>
      </p:sp>
      <p:sp>
        <p:nvSpPr>
          <p:cNvPr id="4" name="Rectangle 4">
            <a:extLst>
              <a:ext uri="{FF2B5EF4-FFF2-40B4-BE49-F238E27FC236}">
                <a16:creationId xmlns:a16="http://schemas.microsoft.com/office/drawing/2014/main" id="{E02D5D24-90C8-8A42-90E9-E4D602B360B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801D5DE-19A5-2C4E-94B5-A7A12FDB8A2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0366127-B00F-2B48-A3EA-D64FDE8E6D5E}"/>
              </a:ext>
            </a:extLst>
          </p:cNvPr>
          <p:cNvSpPr>
            <a:spLocks noGrp="1" noChangeArrowheads="1"/>
          </p:cNvSpPr>
          <p:nvPr>
            <p:ph type="sldNum" sz="quarter" idx="12"/>
          </p:nvPr>
        </p:nvSpPr>
        <p:spPr>
          <a:ln/>
        </p:spPr>
        <p:txBody>
          <a:bodyPr/>
          <a:lstStyle>
            <a:lvl1pPr>
              <a:defRPr/>
            </a:lvl1pPr>
          </a:lstStyle>
          <a:p>
            <a:pPr>
              <a:defRPr/>
            </a:pPr>
            <a:fld id="{10384566-19B5-3141-A5D0-9272B7F9DC81}" type="slidenum">
              <a:rPr lang="en-US" altLang="en-US"/>
              <a:pPr>
                <a:defRPr/>
              </a:pPr>
              <a:t>‹#›</a:t>
            </a:fld>
            <a:endParaRPr lang="en-US" altLang="en-US"/>
          </a:p>
        </p:txBody>
      </p:sp>
    </p:spTree>
    <p:extLst>
      <p:ext uri="{BB962C8B-B14F-4D97-AF65-F5344CB8AC3E}">
        <p14:creationId xmlns:p14="http://schemas.microsoft.com/office/powerpoint/2010/main" val="2378994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Rectangle 4">
            <a:extLst>
              <a:ext uri="{FF2B5EF4-FFF2-40B4-BE49-F238E27FC236}">
                <a16:creationId xmlns:a16="http://schemas.microsoft.com/office/drawing/2014/main" id="{CBA029B4-AF5E-3847-9D53-14FC7ECB4B7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BD41B3B-B697-A04A-B38B-A0771BDB569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F161514-9D80-394D-9CA0-314C1EDD2B57}"/>
              </a:ext>
            </a:extLst>
          </p:cNvPr>
          <p:cNvSpPr>
            <a:spLocks noGrp="1" noChangeArrowheads="1"/>
          </p:cNvSpPr>
          <p:nvPr>
            <p:ph type="sldNum" sz="quarter" idx="12"/>
          </p:nvPr>
        </p:nvSpPr>
        <p:spPr>
          <a:ln/>
        </p:spPr>
        <p:txBody>
          <a:bodyPr/>
          <a:lstStyle>
            <a:lvl1pPr>
              <a:defRPr/>
            </a:lvl1pPr>
          </a:lstStyle>
          <a:p>
            <a:pPr>
              <a:defRPr/>
            </a:pPr>
            <a:fld id="{4D06494D-0546-B04C-ABE0-2E4B135F8E1A}" type="slidenum">
              <a:rPr lang="en-US" altLang="en-US"/>
              <a:pPr>
                <a:defRPr/>
              </a:pPr>
              <a:t>‹#›</a:t>
            </a:fld>
            <a:endParaRPr lang="en-US" altLang="en-US"/>
          </a:p>
        </p:txBody>
      </p:sp>
    </p:spTree>
    <p:extLst>
      <p:ext uri="{BB962C8B-B14F-4D97-AF65-F5344CB8AC3E}">
        <p14:creationId xmlns:p14="http://schemas.microsoft.com/office/powerpoint/2010/main" val="2874589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ga-IE"/>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Rectangle 4">
            <a:extLst>
              <a:ext uri="{FF2B5EF4-FFF2-40B4-BE49-F238E27FC236}">
                <a16:creationId xmlns:a16="http://schemas.microsoft.com/office/drawing/2014/main" id="{0063F05F-12EB-D444-908F-E3618E08547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FAB5DD4-E38B-E541-9DF1-5544BB06C70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2BA9403-BB72-884F-98CB-4BC5372AD27E}"/>
              </a:ext>
            </a:extLst>
          </p:cNvPr>
          <p:cNvSpPr>
            <a:spLocks noGrp="1" noChangeArrowheads="1"/>
          </p:cNvSpPr>
          <p:nvPr>
            <p:ph type="sldNum" sz="quarter" idx="12"/>
          </p:nvPr>
        </p:nvSpPr>
        <p:spPr>
          <a:ln/>
        </p:spPr>
        <p:txBody>
          <a:bodyPr/>
          <a:lstStyle>
            <a:lvl1pPr>
              <a:defRPr/>
            </a:lvl1pPr>
          </a:lstStyle>
          <a:p>
            <a:pPr>
              <a:defRPr/>
            </a:pPr>
            <a:fld id="{678CA1A3-15D0-F246-96A5-2A0304C19C9B}" type="slidenum">
              <a:rPr lang="en-US" altLang="en-US"/>
              <a:pPr>
                <a:defRPr/>
              </a:pPr>
              <a:t>‹#›</a:t>
            </a:fld>
            <a:endParaRPr lang="en-US" altLang="en-US"/>
          </a:p>
        </p:txBody>
      </p:sp>
    </p:spTree>
    <p:extLst>
      <p:ext uri="{BB962C8B-B14F-4D97-AF65-F5344CB8AC3E}">
        <p14:creationId xmlns:p14="http://schemas.microsoft.com/office/powerpoint/2010/main" val="14473707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ga-IE"/>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Rectangle 4">
            <a:extLst>
              <a:ext uri="{FF2B5EF4-FFF2-40B4-BE49-F238E27FC236}">
                <a16:creationId xmlns:a16="http://schemas.microsoft.com/office/drawing/2014/main" id="{DEDE0AA0-E100-C94E-91BB-7BD7C944C1F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9D3D6A5-5B3E-4849-BC6C-62FE4C8BAEA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AFFC7C3-7DD3-0046-AD1A-AB6A1981BB65}"/>
              </a:ext>
            </a:extLst>
          </p:cNvPr>
          <p:cNvSpPr>
            <a:spLocks noGrp="1" noChangeArrowheads="1"/>
          </p:cNvSpPr>
          <p:nvPr>
            <p:ph type="sldNum" sz="quarter" idx="12"/>
          </p:nvPr>
        </p:nvSpPr>
        <p:spPr>
          <a:ln/>
        </p:spPr>
        <p:txBody>
          <a:bodyPr/>
          <a:lstStyle>
            <a:lvl1pPr>
              <a:defRPr/>
            </a:lvl1pPr>
          </a:lstStyle>
          <a:p>
            <a:pPr>
              <a:defRPr/>
            </a:pPr>
            <a:fld id="{A1F9258E-2318-AF49-8EB1-B005D523A68C}" type="slidenum">
              <a:rPr lang="en-US" altLang="en-US"/>
              <a:pPr>
                <a:defRPr/>
              </a:pPr>
              <a:t>‹#›</a:t>
            </a:fld>
            <a:endParaRPr lang="en-US" altLang="en-US"/>
          </a:p>
        </p:txBody>
      </p:sp>
    </p:spTree>
    <p:extLst>
      <p:ext uri="{BB962C8B-B14F-4D97-AF65-F5344CB8AC3E}">
        <p14:creationId xmlns:p14="http://schemas.microsoft.com/office/powerpoint/2010/main" val="3353074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Content and Text" type="objAndTx">
  <p:cSld name="Title, Content and Text">
    <p:spTree>
      <p:nvGrpSpPr>
        <p:cNvPr id="1" name="Shape 31"/>
        <p:cNvGrpSpPr/>
        <p:nvPr/>
      </p:nvGrpSpPr>
      <p:grpSpPr>
        <a:xfrm>
          <a:off x="0" y="0"/>
          <a:ext cx="0" cy="0"/>
          <a:chOff x="0" y="0"/>
          <a:chExt cx="0" cy="0"/>
        </a:xfrm>
      </p:grpSpPr>
      <p:sp>
        <p:nvSpPr>
          <p:cNvPr id="32" name="Google Shape;32;p62"/>
          <p:cNvSpPr txBox="1">
            <a:spLocks noGrp="1"/>
          </p:cNvSpPr>
          <p:nvPr>
            <p:ph type="title"/>
          </p:nvPr>
        </p:nvSpPr>
        <p:spPr>
          <a:xfrm>
            <a:off x="0" y="152400"/>
            <a:ext cx="9144000" cy="1143000"/>
          </a:xfrm>
          <a:prstGeom prst="rect">
            <a:avLst/>
          </a:prstGeom>
          <a:noFill/>
          <a:ln>
            <a:noFill/>
          </a:ln>
        </p:spPr>
        <p:txBody>
          <a:bodyPr spcFirstLastPara="1" lIns="91425" tIns="45700" rIns="91425" bIns="45700">
            <a:noAutofit/>
          </a:bodyPr>
          <a:lstStyle>
            <a:lvl1pPr lvl="0" algn="ctr">
              <a:spcBef>
                <a:spcPts val="0"/>
              </a:spcBef>
              <a:spcAft>
                <a:spcPts val="0"/>
              </a:spcAft>
              <a:buSzPts val="1400"/>
              <a:buNone/>
              <a:defRPr>
                <a:solidFill>
                  <a:srgbClr val="2FB0DC"/>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3" name="Google Shape;33;p62"/>
          <p:cNvSpPr txBox="1">
            <a:spLocks noGrp="1"/>
          </p:cNvSpPr>
          <p:nvPr>
            <p:ph type="body" idx="1"/>
          </p:nvPr>
        </p:nvSpPr>
        <p:spPr>
          <a:xfrm>
            <a:off x="685800" y="1981200"/>
            <a:ext cx="3810000" cy="4114800"/>
          </a:xfrm>
          <a:prstGeom prst="rect">
            <a:avLst/>
          </a:prstGeom>
          <a:noFill/>
          <a:ln>
            <a:noFill/>
          </a:ln>
        </p:spPr>
        <p:txBody>
          <a:bodyPr spcFirstLastPara="1" lIns="91425" tIns="45700" rIns="91425" bIns="4570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4" name="Google Shape;34;p62"/>
          <p:cNvSpPr txBox="1">
            <a:spLocks noGrp="1"/>
          </p:cNvSpPr>
          <p:nvPr>
            <p:ph type="body" idx="2"/>
          </p:nvPr>
        </p:nvSpPr>
        <p:spPr>
          <a:xfrm>
            <a:off x="4648200" y="1981200"/>
            <a:ext cx="3810000" cy="4114800"/>
          </a:xfrm>
          <a:prstGeom prst="rect">
            <a:avLst/>
          </a:prstGeom>
          <a:noFill/>
          <a:ln>
            <a:noFill/>
          </a:ln>
        </p:spPr>
        <p:txBody>
          <a:bodyPr spcFirstLastPara="1" lIns="91425" tIns="45700" rIns="91425" bIns="4570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 name="Google Shape;35;p62">
            <a:extLst>
              <a:ext uri="{FF2B5EF4-FFF2-40B4-BE49-F238E27FC236}">
                <a16:creationId xmlns:a16="http://schemas.microsoft.com/office/drawing/2014/main" id="{8638E226-D7E0-CC4C-8878-80CCB17FFF88}"/>
              </a:ext>
            </a:extLst>
          </p:cNvPr>
          <p:cNvSpPr txBox="1">
            <a:spLocks noGrp="1"/>
          </p:cNvSpPr>
          <p:nvPr>
            <p:ph type="dt" idx="10"/>
          </p:nvPr>
        </p:nvSpPr>
        <p:spPr/>
        <p:txBody>
          <a:bodyPr spcFirstLastPara="1" lIns="91425" tIns="45700" rIns="91425" b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endParaRPr/>
          </a:p>
        </p:txBody>
      </p:sp>
      <p:sp>
        <p:nvSpPr>
          <p:cNvPr id="6" name="Google Shape;36;p62">
            <a:extLst>
              <a:ext uri="{FF2B5EF4-FFF2-40B4-BE49-F238E27FC236}">
                <a16:creationId xmlns:a16="http://schemas.microsoft.com/office/drawing/2014/main" id="{EE3226DF-C8B1-2E4B-A036-BF49DD62BDC9}"/>
              </a:ext>
            </a:extLst>
          </p:cNvPr>
          <p:cNvSpPr txBox="1">
            <a:spLocks noGrp="1"/>
          </p:cNvSpPr>
          <p:nvPr>
            <p:ph type="ftr" idx="11"/>
          </p:nvPr>
        </p:nvSpPr>
        <p:spPr/>
        <p:txBody>
          <a:bodyPr spcFirstLastPara="1" lIns="91425" tIns="45700" rIns="91425" b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endParaRPr/>
          </a:p>
        </p:txBody>
      </p:sp>
      <p:sp>
        <p:nvSpPr>
          <p:cNvPr id="7" name="Google Shape;37;p62">
            <a:extLst>
              <a:ext uri="{FF2B5EF4-FFF2-40B4-BE49-F238E27FC236}">
                <a16:creationId xmlns:a16="http://schemas.microsoft.com/office/drawing/2014/main" id="{00795626-6D05-AB4E-A143-1CE72621F81E}"/>
              </a:ext>
            </a:extLst>
          </p:cNvPr>
          <p:cNvSpPr txBox="1">
            <a:spLocks noGrp="1"/>
          </p:cNvSpPr>
          <p:nvPr>
            <p:ph type="sldNum" idx="12"/>
          </p:nvPr>
        </p:nvSpPr>
        <p:spPr/>
        <p:txBody>
          <a:bodyPr spcFirstLastPara="1" lIns="91425" tIns="45700" rIns="91425" bIns="45700">
            <a:noAutofit/>
          </a:bodyPr>
          <a:lstStyle>
            <a:lvl1pPr marL="0" marR="0" lvl="0" indent="0" algn="r">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9pPr>
          </a:lstStyle>
          <a:p>
            <a:pPr>
              <a:defRPr/>
            </a:pPr>
            <a:fld id="{3717B66D-E01F-3C46-8288-46B89535F641}" type="slidenum">
              <a:rPr lang="en-US"/>
              <a:pPr>
                <a:defRPr/>
              </a:pPr>
              <a:t>‹#›</a:t>
            </a:fld>
            <a:endParaRPr/>
          </a:p>
        </p:txBody>
      </p:sp>
    </p:spTree>
    <p:extLst>
      <p:ext uri="{BB962C8B-B14F-4D97-AF65-F5344CB8AC3E}">
        <p14:creationId xmlns:p14="http://schemas.microsoft.com/office/powerpoint/2010/main" val="35317303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ga-IE"/>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ga-IE"/>
              <a:t>Click to edit Master subtitle style</a:t>
            </a:r>
            <a:endParaRPr lang="en-US"/>
          </a:p>
        </p:txBody>
      </p:sp>
      <p:sp>
        <p:nvSpPr>
          <p:cNvPr id="4" name="Rectangle 4">
            <a:extLst>
              <a:ext uri="{FF2B5EF4-FFF2-40B4-BE49-F238E27FC236}">
                <a16:creationId xmlns:a16="http://schemas.microsoft.com/office/drawing/2014/main" id="{E02D5D24-90C8-8A42-90E9-E4D602B360B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801D5DE-19A5-2C4E-94B5-A7A12FDB8A2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0366127-B00F-2B48-A3EA-D64FDE8E6D5E}"/>
              </a:ext>
            </a:extLst>
          </p:cNvPr>
          <p:cNvSpPr>
            <a:spLocks noGrp="1" noChangeArrowheads="1"/>
          </p:cNvSpPr>
          <p:nvPr>
            <p:ph type="sldNum" sz="quarter" idx="12"/>
          </p:nvPr>
        </p:nvSpPr>
        <p:spPr>
          <a:ln/>
        </p:spPr>
        <p:txBody>
          <a:bodyPr/>
          <a:lstStyle>
            <a:lvl1pPr>
              <a:defRPr/>
            </a:lvl1pPr>
          </a:lstStyle>
          <a:p>
            <a:pPr>
              <a:defRPr/>
            </a:pPr>
            <a:fld id="{10384566-19B5-3141-A5D0-9272B7F9DC81}" type="slidenum">
              <a:rPr lang="en-US" altLang="en-US"/>
              <a:pPr>
                <a:defRPr/>
              </a:pPr>
              <a:t>‹#›</a:t>
            </a:fld>
            <a:endParaRPr lang="en-US" altLang="en-US"/>
          </a:p>
        </p:txBody>
      </p:sp>
    </p:spTree>
    <p:extLst>
      <p:ext uri="{BB962C8B-B14F-4D97-AF65-F5344CB8AC3E}">
        <p14:creationId xmlns:p14="http://schemas.microsoft.com/office/powerpoint/2010/main" val="7428517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2FB0DC"/>
                </a:solidFill>
                <a:latin typeface="Calibri" pitchFamily="34" charset="0"/>
                <a:cs typeface="Calibri" pitchFamily="34" charset="0"/>
              </a:defRPr>
            </a:lvl1pPr>
          </a:lstStyle>
          <a:p>
            <a:r>
              <a:rPr lang="ga-IE"/>
              <a:t>Click to edit Master title style</a:t>
            </a:r>
            <a:endParaRPr lang="en-US"/>
          </a:p>
        </p:txBody>
      </p:sp>
      <p:sp>
        <p:nvSpPr>
          <p:cNvPr id="3" name="Content Placeholder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Rectangle 4">
            <a:extLst>
              <a:ext uri="{FF2B5EF4-FFF2-40B4-BE49-F238E27FC236}">
                <a16:creationId xmlns:a16="http://schemas.microsoft.com/office/drawing/2014/main" id="{B3C58898-77CF-0D4A-8D17-90FBCD65A2D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97F8719-3DFB-8C48-90E0-7BD1C7DBD96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E385290-5423-DE44-ACE5-17FC9A415C1F}"/>
              </a:ext>
            </a:extLst>
          </p:cNvPr>
          <p:cNvSpPr>
            <a:spLocks noGrp="1" noChangeArrowheads="1"/>
          </p:cNvSpPr>
          <p:nvPr>
            <p:ph type="sldNum" sz="quarter" idx="12"/>
          </p:nvPr>
        </p:nvSpPr>
        <p:spPr>
          <a:ln/>
        </p:spPr>
        <p:txBody>
          <a:bodyPr/>
          <a:lstStyle>
            <a:lvl1pPr>
              <a:defRPr/>
            </a:lvl1pPr>
          </a:lstStyle>
          <a:p>
            <a:pPr>
              <a:defRPr/>
            </a:pPr>
            <a:fld id="{897ECA01-961E-144C-A12E-981FF46E00CF}" type="slidenum">
              <a:rPr lang="en-US" altLang="en-US"/>
              <a:pPr>
                <a:defRPr/>
              </a:pPr>
              <a:t>‹#›</a:t>
            </a:fld>
            <a:endParaRPr lang="en-US" altLang="en-US"/>
          </a:p>
        </p:txBody>
      </p:sp>
    </p:spTree>
    <p:extLst>
      <p:ext uri="{BB962C8B-B14F-4D97-AF65-F5344CB8AC3E}">
        <p14:creationId xmlns:p14="http://schemas.microsoft.com/office/powerpoint/2010/main" val="27131551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ga-IE"/>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ga-IE"/>
              <a:t>Click to edit Master text styles</a:t>
            </a:r>
          </a:p>
        </p:txBody>
      </p:sp>
      <p:sp>
        <p:nvSpPr>
          <p:cNvPr id="4" name="Rectangle 4">
            <a:extLst>
              <a:ext uri="{FF2B5EF4-FFF2-40B4-BE49-F238E27FC236}">
                <a16:creationId xmlns:a16="http://schemas.microsoft.com/office/drawing/2014/main" id="{44667E09-2535-E644-BA15-EA0DE740D04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AC63102-AA98-884E-971B-083F8357151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8FB5448-47E8-764D-8CB4-F20428EB521B}"/>
              </a:ext>
            </a:extLst>
          </p:cNvPr>
          <p:cNvSpPr>
            <a:spLocks noGrp="1" noChangeArrowheads="1"/>
          </p:cNvSpPr>
          <p:nvPr>
            <p:ph type="sldNum" sz="quarter" idx="12"/>
          </p:nvPr>
        </p:nvSpPr>
        <p:spPr>
          <a:ln/>
        </p:spPr>
        <p:txBody>
          <a:bodyPr/>
          <a:lstStyle>
            <a:lvl1pPr>
              <a:defRPr/>
            </a:lvl1pPr>
          </a:lstStyle>
          <a:p>
            <a:pPr>
              <a:defRPr/>
            </a:pPr>
            <a:fld id="{8AD48D34-232A-2248-93C1-834AC27144C1}" type="slidenum">
              <a:rPr lang="en-US" altLang="en-US"/>
              <a:pPr>
                <a:defRPr/>
              </a:pPr>
              <a:t>‹#›</a:t>
            </a:fld>
            <a:endParaRPr lang="en-US" altLang="en-US"/>
          </a:p>
        </p:txBody>
      </p:sp>
    </p:spTree>
    <p:extLst>
      <p:ext uri="{BB962C8B-B14F-4D97-AF65-F5344CB8AC3E}">
        <p14:creationId xmlns:p14="http://schemas.microsoft.com/office/powerpoint/2010/main" val="20733384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Rectangle 4">
            <a:extLst>
              <a:ext uri="{FF2B5EF4-FFF2-40B4-BE49-F238E27FC236}">
                <a16:creationId xmlns:a16="http://schemas.microsoft.com/office/drawing/2014/main" id="{0B76A938-57F8-684B-B64B-107D44DB5BA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201679D-8E5D-7E48-9CD6-818045887B6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BBD6120-2762-CA4C-94ED-3CCBFEAC3AC4}"/>
              </a:ext>
            </a:extLst>
          </p:cNvPr>
          <p:cNvSpPr>
            <a:spLocks noGrp="1" noChangeArrowheads="1"/>
          </p:cNvSpPr>
          <p:nvPr>
            <p:ph type="sldNum" sz="quarter" idx="12"/>
          </p:nvPr>
        </p:nvSpPr>
        <p:spPr>
          <a:ln/>
        </p:spPr>
        <p:txBody>
          <a:bodyPr/>
          <a:lstStyle>
            <a:lvl1pPr>
              <a:defRPr/>
            </a:lvl1pPr>
          </a:lstStyle>
          <a:p>
            <a:pPr>
              <a:defRPr/>
            </a:pPr>
            <a:fld id="{8F1F20AE-4862-A94A-B473-2F7E9C3D1A4F}" type="slidenum">
              <a:rPr lang="en-US" altLang="en-US"/>
              <a:pPr>
                <a:defRPr/>
              </a:pPr>
              <a:t>‹#›</a:t>
            </a:fld>
            <a:endParaRPr lang="en-US" altLang="en-US"/>
          </a:p>
        </p:txBody>
      </p:sp>
    </p:spTree>
    <p:extLst>
      <p:ext uri="{BB962C8B-B14F-4D97-AF65-F5344CB8AC3E}">
        <p14:creationId xmlns:p14="http://schemas.microsoft.com/office/powerpoint/2010/main" val="39933946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74" y="76200"/>
            <a:ext cx="9136626" cy="1143000"/>
          </a:xfrm>
        </p:spPr>
        <p:txBody>
          <a:bodyPr/>
          <a:lstStyle>
            <a:lvl1pPr>
              <a:defRPr/>
            </a:lvl1pPr>
          </a:lstStyle>
          <a:p>
            <a:r>
              <a:rPr lang="ga-IE"/>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7" name="Rectangle 4">
            <a:extLst>
              <a:ext uri="{FF2B5EF4-FFF2-40B4-BE49-F238E27FC236}">
                <a16:creationId xmlns:a16="http://schemas.microsoft.com/office/drawing/2014/main" id="{138F0379-F9B2-2142-B6F3-B768246DEB0C}"/>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79300324-2BD5-6E4F-889C-1555ACD6D37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30E9A275-1757-A647-875C-B28A015F2485}"/>
              </a:ext>
            </a:extLst>
          </p:cNvPr>
          <p:cNvSpPr>
            <a:spLocks noGrp="1" noChangeArrowheads="1"/>
          </p:cNvSpPr>
          <p:nvPr>
            <p:ph type="sldNum" sz="quarter" idx="12"/>
          </p:nvPr>
        </p:nvSpPr>
        <p:spPr>
          <a:ln/>
        </p:spPr>
        <p:txBody>
          <a:bodyPr/>
          <a:lstStyle>
            <a:lvl1pPr>
              <a:defRPr/>
            </a:lvl1pPr>
          </a:lstStyle>
          <a:p>
            <a:pPr>
              <a:defRPr/>
            </a:pPr>
            <a:fld id="{C9D4E7D5-0F02-FF44-BD46-8EB32B9D70A1}" type="slidenum">
              <a:rPr lang="en-US" altLang="en-US"/>
              <a:pPr>
                <a:defRPr/>
              </a:pPr>
              <a:t>‹#›</a:t>
            </a:fld>
            <a:endParaRPr lang="en-US" altLang="en-US"/>
          </a:p>
        </p:txBody>
      </p:sp>
    </p:spTree>
    <p:extLst>
      <p:ext uri="{BB962C8B-B14F-4D97-AF65-F5344CB8AC3E}">
        <p14:creationId xmlns:p14="http://schemas.microsoft.com/office/powerpoint/2010/main" val="11999496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Rectangle 4">
            <a:extLst>
              <a:ext uri="{FF2B5EF4-FFF2-40B4-BE49-F238E27FC236}">
                <a16:creationId xmlns:a16="http://schemas.microsoft.com/office/drawing/2014/main" id="{ED22BB30-01BA-544F-9124-998CECD8C7F4}"/>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C2516EA0-69E1-464E-AA8E-57B393B92EA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6E41AFBC-647C-3445-A05C-8B22B88AF86A}"/>
              </a:ext>
            </a:extLst>
          </p:cNvPr>
          <p:cNvSpPr>
            <a:spLocks noGrp="1" noChangeArrowheads="1"/>
          </p:cNvSpPr>
          <p:nvPr>
            <p:ph type="sldNum" sz="quarter" idx="12"/>
          </p:nvPr>
        </p:nvSpPr>
        <p:spPr>
          <a:ln/>
        </p:spPr>
        <p:txBody>
          <a:bodyPr/>
          <a:lstStyle>
            <a:lvl1pPr>
              <a:defRPr/>
            </a:lvl1pPr>
          </a:lstStyle>
          <a:p>
            <a:pPr>
              <a:defRPr/>
            </a:pPr>
            <a:fld id="{DE8C05FB-C761-6D48-AA1B-726A47A2D01A}" type="slidenum">
              <a:rPr lang="en-US" altLang="en-US"/>
              <a:pPr>
                <a:defRPr/>
              </a:pPr>
              <a:t>‹#›</a:t>
            </a:fld>
            <a:endParaRPr lang="en-US" altLang="en-US"/>
          </a:p>
        </p:txBody>
      </p:sp>
    </p:spTree>
    <p:extLst>
      <p:ext uri="{BB962C8B-B14F-4D97-AF65-F5344CB8AC3E}">
        <p14:creationId xmlns:p14="http://schemas.microsoft.com/office/powerpoint/2010/main" val="1573347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2FB0DC"/>
                </a:solidFill>
                <a:latin typeface="Calibri" pitchFamily="34" charset="0"/>
                <a:cs typeface="Calibri" pitchFamily="34" charset="0"/>
              </a:defRPr>
            </a:lvl1pPr>
          </a:lstStyle>
          <a:p>
            <a:r>
              <a:rPr lang="ga-IE"/>
              <a:t>Click to edit Master title style</a:t>
            </a:r>
            <a:endParaRPr lang="en-US"/>
          </a:p>
        </p:txBody>
      </p:sp>
      <p:sp>
        <p:nvSpPr>
          <p:cNvPr id="3" name="Content Placeholder 2"/>
          <p:cNvSpPr>
            <a:spLocks noGrp="1"/>
          </p:cNvSpPr>
          <p:nvPr>
            <p:ph idx="1"/>
          </p:nvPr>
        </p:nvSpPr>
        <p:spPr/>
        <p:txBody>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ga-IE" dirty="0"/>
              <a:t>Click to edit Master text styles</a:t>
            </a:r>
          </a:p>
          <a:p>
            <a:pPr lvl="1"/>
            <a:r>
              <a:rPr lang="ga-IE" dirty="0"/>
              <a:t>Second level</a:t>
            </a:r>
          </a:p>
          <a:p>
            <a:pPr lvl="2"/>
            <a:r>
              <a:rPr lang="ga-IE" dirty="0"/>
              <a:t>Third level</a:t>
            </a:r>
          </a:p>
          <a:p>
            <a:pPr lvl="3"/>
            <a:r>
              <a:rPr lang="ga-IE" dirty="0"/>
              <a:t>Fourth level</a:t>
            </a:r>
          </a:p>
          <a:p>
            <a:pPr lvl="4"/>
            <a:r>
              <a:rPr lang="ga-IE" dirty="0"/>
              <a:t>Fifth level</a:t>
            </a:r>
            <a:endParaRPr lang="en-US" dirty="0"/>
          </a:p>
        </p:txBody>
      </p:sp>
      <p:sp>
        <p:nvSpPr>
          <p:cNvPr id="4" name="Rectangle 4">
            <a:extLst>
              <a:ext uri="{FF2B5EF4-FFF2-40B4-BE49-F238E27FC236}">
                <a16:creationId xmlns:a16="http://schemas.microsoft.com/office/drawing/2014/main" id="{B3C58898-77CF-0D4A-8D17-90FBCD65A2D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97F8719-3DFB-8C48-90E0-7BD1C7DBD96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E385290-5423-DE44-ACE5-17FC9A415C1F}"/>
              </a:ext>
            </a:extLst>
          </p:cNvPr>
          <p:cNvSpPr>
            <a:spLocks noGrp="1" noChangeArrowheads="1"/>
          </p:cNvSpPr>
          <p:nvPr>
            <p:ph type="sldNum" sz="quarter" idx="12"/>
          </p:nvPr>
        </p:nvSpPr>
        <p:spPr>
          <a:ln/>
        </p:spPr>
        <p:txBody>
          <a:bodyPr/>
          <a:lstStyle>
            <a:lvl1pPr>
              <a:defRPr/>
            </a:lvl1pPr>
          </a:lstStyle>
          <a:p>
            <a:pPr>
              <a:defRPr/>
            </a:pPr>
            <a:fld id="{897ECA01-961E-144C-A12E-981FF46E00CF}" type="slidenum">
              <a:rPr lang="en-US" altLang="en-US"/>
              <a:pPr>
                <a:defRPr/>
              </a:pPr>
              <a:t>‹#›</a:t>
            </a:fld>
            <a:endParaRPr lang="en-US" altLang="en-US"/>
          </a:p>
        </p:txBody>
      </p:sp>
    </p:spTree>
    <p:extLst>
      <p:ext uri="{BB962C8B-B14F-4D97-AF65-F5344CB8AC3E}">
        <p14:creationId xmlns:p14="http://schemas.microsoft.com/office/powerpoint/2010/main" val="34201384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656BC79-DD60-8545-9936-B25ABFF10A71}"/>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B7A4B09E-8252-354E-9982-ACEA9893F74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5DD26FC0-6F9D-AE49-B14E-2D2F64E3602D}"/>
              </a:ext>
            </a:extLst>
          </p:cNvPr>
          <p:cNvSpPr>
            <a:spLocks noGrp="1" noChangeArrowheads="1"/>
          </p:cNvSpPr>
          <p:nvPr>
            <p:ph type="sldNum" sz="quarter" idx="12"/>
          </p:nvPr>
        </p:nvSpPr>
        <p:spPr>
          <a:ln/>
        </p:spPr>
        <p:txBody>
          <a:bodyPr/>
          <a:lstStyle>
            <a:lvl1pPr>
              <a:defRPr/>
            </a:lvl1pPr>
          </a:lstStyle>
          <a:p>
            <a:pPr>
              <a:defRPr/>
            </a:pPr>
            <a:fld id="{92F8010B-18D4-AD48-B221-2452B9BEC3E1}" type="slidenum">
              <a:rPr lang="en-US" altLang="en-US"/>
              <a:pPr>
                <a:defRPr/>
              </a:pPr>
              <a:t>‹#›</a:t>
            </a:fld>
            <a:endParaRPr lang="en-US" altLang="en-US"/>
          </a:p>
        </p:txBody>
      </p:sp>
    </p:spTree>
    <p:extLst>
      <p:ext uri="{BB962C8B-B14F-4D97-AF65-F5344CB8AC3E}">
        <p14:creationId xmlns:p14="http://schemas.microsoft.com/office/powerpoint/2010/main" val="2006059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ga-IE"/>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a:t>Click to edit Master text styles</a:t>
            </a:r>
          </a:p>
        </p:txBody>
      </p:sp>
      <p:sp>
        <p:nvSpPr>
          <p:cNvPr id="5" name="Rectangle 4">
            <a:extLst>
              <a:ext uri="{FF2B5EF4-FFF2-40B4-BE49-F238E27FC236}">
                <a16:creationId xmlns:a16="http://schemas.microsoft.com/office/drawing/2014/main" id="{CD844333-FFBE-AA40-93DD-936F6B1C663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EA9E52C-EFA4-D349-8E99-D0733394DE9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8F5C635-CA87-9742-9606-3CA4B698E1B0}"/>
              </a:ext>
            </a:extLst>
          </p:cNvPr>
          <p:cNvSpPr>
            <a:spLocks noGrp="1" noChangeArrowheads="1"/>
          </p:cNvSpPr>
          <p:nvPr>
            <p:ph type="sldNum" sz="quarter" idx="12"/>
          </p:nvPr>
        </p:nvSpPr>
        <p:spPr>
          <a:ln/>
        </p:spPr>
        <p:txBody>
          <a:bodyPr/>
          <a:lstStyle>
            <a:lvl1pPr>
              <a:defRPr/>
            </a:lvl1pPr>
          </a:lstStyle>
          <a:p>
            <a:pPr>
              <a:defRPr/>
            </a:pPr>
            <a:fld id="{37DA9E97-0065-264E-B49D-50C014EABA0F}" type="slidenum">
              <a:rPr lang="en-US" altLang="en-US"/>
              <a:pPr>
                <a:defRPr/>
              </a:pPr>
              <a:t>‹#›</a:t>
            </a:fld>
            <a:endParaRPr lang="en-US" altLang="en-US"/>
          </a:p>
        </p:txBody>
      </p:sp>
    </p:spTree>
    <p:extLst>
      <p:ext uri="{BB962C8B-B14F-4D97-AF65-F5344CB8AC3E}">
        <p14:creationId xmlns:p14="http://schemas.microsoft.com/office/powerpoint/2010/main" val="6149512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ga-IE"/>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a:t>Click to edit Master text styles</a:t>
            </a:r>
          </a:p>
        </p:txBody>
      </p:sp>
      <p:sp>
        <p:nvSpPr>
          <p:cNvPr id="5" name="Rectangle 4">
            <a:extLst>
              <a:ext uri="{FF2B5EF4-FFF2-40B4-BE49-F238E27FC236}">
                <a16:creationId xmlns:a16="http://schemas.microsoft.com/office/drawing/2014/main" id="{803753DA-C4E0-C743-AC11-0ED7E0F8474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B346959-3300-1746-9BEE-AA465E63A4B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70A3DD9-E91B-274C-BB1A-2B0F440B4272}"/>
              </a:ext>
            </a:extLst>
          </p:cNvPr>
          <p:cNvSpPr>
            <a:spLocks noGrp="1" noChangeArrowheads="1"/>
          </p:cNvSpPr>
          <p:nvPr>
            <p:ph type="sldNum" sz="quarter" idx="12"/>
          </p:nvPr>
        </p:nvSpPr>
        <p:spPr>
          <a:ln/>
        </p:spPr>
        <p:txBody>
          <a:bodyPr/>
          <a:lstStyle>
            <a:lvl1pPr>
              <a:defRPr/>
            </a:lvl1pPr>
          </a:lstStyle>
          <a:p>
            <a:pPr>
              <a:defRPr/>
            </a:pPr>
            <a:fld id="{6AA547F4-57C6-C24C-AF8F-B4A16100D51F}" type="slidenum">
              <a:rPr lang="en-US" altLang="en-US"/>
              <a:pPr>
                <a:defRPr/>
              </a:pPr>
              <a:t>‹#›</a:t>
            </a:fld>
            <a:endParaRPr lang="en-US" altLang="en-US"/>
          </a:p>
        </p:txBody>
      </p:sp>
    </p:spTree>
    <p:extLst>
      <p:ext uri="{BB962C8B-B14F-4D97-AF65-F5344CB8AC3E}">
        <p14:creationId xmlns:p14="http://schemas.microsoft.com/office/powerpoint/2010/main" val="39379002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Rectangle 4">
            <a:extLst>
              <a:ext uri="{FF2B5EF4-FFF2-40B4-BE49-F238E27FC236}">
                <a16:creationId xmlns:a16="http://schemas.microsoft.com/office/drawing/2014/main" id="{CBA029B4-AF5E-3847-9D53-14FC7ECB4B7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BD41B3B-B697-A04A-B38B-A0771BDB569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F161514-9D80-394D-9CA0-314C1EDD2B57}"/>
              </a:ext>
            </a:extLst>
          </p:cNvPr>
          <p:cNvSpPr>
            <a:spLocks noGrp="1" noChangeArrowheads="1"/>
          </p:cNvSpPr>
          <p:nvPr>
            <p:ph type="sldNum" sz="quarter" idx="12"/>
          </p:nvPr>
        </p:nvSpPr>
        <p:spPr>
          <a:ln/>
        </p:spPr>
        <p:txBody>
          <a:bodyPr/>
          <a:lstStyle>
            <a:lvl1pPr>
              <a:defRPr/>
            </a:lvl1pPr>
          </a:lstStyle>
          <a:p>
            <a:pPr>
              <a:defRPr/>
            </a:pPr>
            <a:fld id="{4D06494D-0546-B04C-ABE0-2E4B135F8E1A}" type="slidenum">
              <a:rPr lang="en-US" altLang="en-US"/>
              <a:pPr>
                <a:defRPr/>
              </a:pPr>
              <a:t>‹#›</a:t>
            </a:fld>
            <a:endParaRPr lang="en-US" altLang="en-US"/>
          </a:p>
        </p:txBody>
      </p:sp>
    </p:spTree>
    <p:extLst>
      <p:ext uri="{BB962C8B-B14F-4D97-AF65-F5344CB8AC3E}">
        <p14:creationId xmlns:p14="http://schemas.microsoft.com/office/powerpoint/2010/main" val="3071068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ga-IE"/>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Rectangle 4">
            <a:extLst>
              <a:ext uri="{FF2B5EF4-FFF2-40B4-BE49-F238E27FC236}">
                <a16:creationId xmlns:a16="http://schemas.microsoft.com/office/drawing/2014/main" id="{0063F05F-12EB-D444-908F-E3618E08547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FAB5DD4-E38B-E541-9DF1-5544BB06C70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2BA9403-BB72-884F-98CB-4BC5372AD27E}"/>
              </a:ext>
            </a:extLst>
          </p:cNvPr>
          <p:cNvSpPr>
            <a:spLocks noGrp="1" noChangeArrowheads="1"/>
          </p:cNvSpPr>
          <p:nvPr>
            <p:ph type="sldNum" sz="quarter" idx="12"/>
          </p:nvPr>
        </p:nvSpPr>
        <p:spPr>
          <a:ln/>
        </p:spPr>
        <p:txBody>
          <a:bodyPr/>
          <a:lstStyle>
            <a:lvl1pPr>
              <a:defRPr/>
            </a:lvl1pPr>
          </a:lstStyle>
          <a:p>
            <a:pPr>
              <a:defRPr/>
            </a:pPr>
            <a:fld id="{678CA1A3-15D0-F246-96A5-2A0304C19C9B}" type="slidenum">
              <a:rPr lang="en-US" altLang="en-US"/>
              <a:pPr>
                <a:defRPr/>
              </a:pPr>
              <a:t>‹#›</a:t>
            </a:fld>
            <a:endParaRPr lang="en-US" altLang="en-US"/>
          </a:p>
        </p:txBody>
      </p:sp>
    </p:spTree>
    <p:extLst>
      <p:ext uri="{BB962C8B-B14F-4D97-AF65-F5344CB8AC3E}">
        <p14:creationId xmlns:p14="http://schemas.microsoft.com/office/powerpoint/2010/main" val="37910504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ga-IE"/>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Rectangle 4">
            <a:extLst>
              <a:ext uri="{FF2B5EF4-FFF2-40B4-BE49-F238E27FC236}">
                <a16:creationId xmlns:a16="http://schemas.microsoft.com/office/drawing/2014/main" id="{DEDE0AA0-E100-C94E-91BB-7BD7C944C1F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9D3D6A5-5B3E-4849-BC6C-62FE4C8BAEA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AFFC7C3-7DD3-0046-AD1A-AB6A1981BB65}"/>
              </a:ext>
            </a:extLst>
          </p:cNvPr>
          <p:cNvSpPr>
            <a:spLocks noGrp="1" noChangeArrowheads="1"/>
          </p:cNvSpPr>
          <p:nvPr>
            <p:ph type="sldNum" sz="quarter" idx="12"/>
          </p:nvPr>
        </p:nvSpPr>
        <p:spPr>
          <a:ln/>
        </p:spPr>
        <p:txBody>
          <a:bodyPr/>
          <a:lstStyle>
            <a:lvl1pPr>
              <a:defRPr/>
            </a:lvl1pPr>
          </a:lstStyle>
          <a:p>
            <a:pPr>
              <a:defRPr/>
            </a:pPr>
            <a:fld id="{A1F9258E-2318-AF49-8EB1-B005D523A68C}" type="slidenum">
              <a:rPr lang="en-US" altLang="en-US"/>
              <a:pPr>
                <a:defRPr/>
              </a:pPr>
              <a:t>‹#›</a:t>
            </a:fld>
            <a:endParaRPr lang="en-US" altLang="en-US"/>
          </a:p>
        </p:txBody>
      </p:sp>
    </p:spTree>
    <p:extLst>
      <p:ext uri="{BB962C8B-B14F-4D97-AF65-F5344CB8AC3E}">
        <p14:creationId xmlns:p14="http://schemas.microsoft.com/office/powerpoint/2010/main" val="7166650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Content and Text" type="objAndTx">
  <p:cSld name="Title, Content and Text">
    <p:spTree>
      <p:nvGrpSpPr>
        <p:cNvPr id="1" name="Shape 31"/>
        <p:cNvGrpSpPr/>
        <p:nvPr/>
      </p:nvGrpSpPr>
      <p:grpSpPr>
        <a:xfrm>
          <a:off x="0" y="0"/>
          <a:ext cx="0" cy="0"/>
          <a:chOff x="0" y="0"/>
          <a:chExt cx="0" cy="0"/>
        </a:xfrm>
      </p:grpSpPr>
      <p:sp>
        <p:nvSpPr>
          <p:cNvPr id="32" name="Google Shape;32;p62"/>
          <p:cNvSpPr txBox="1">
            <a:spLocks noGrp="1"/>
          </p:cNvSpPr>
          <p:nvPr>
            <p:ph type="title"/>
          </p:nvPr>
        </p:nvSpPr>
        <p:spPr>
          <a:xfrm>
            <a:off x="0" y="152400"/>
            <a:ext cx="9144000" cy="1143000"/>
          </a:xfrm>
          <a:prstGeom prst="rect">
            <a:avLst/>
          </a:prstGeom>
          <a:noFill/>
          <a:ln>
            <a:noFill/>
          </a:ln>
        </p:spPr>
        <p:txBody>
          <a:bodyPr spcFirstLastPara="1" lIns="91425" tIns="45700" rIns="91425" bIns="45700">
            <a:noAutofit/>
          </a:bodyPr>
          <a:lstStyle>
            <a:lvl1pPr lvl="0" algn="ctr">
              <a:spcBef>
                <a:spcPts val="0"/>
              </a:spcBef>
              <a:spcAft>
                <a:spcPts val="0"/>
              </a:spcAft>
              <a:buSzPts val="1400"/>
              <a:buNone/>
              <a:defRPr>
                <a:solidFill>
                  <a:srgbClr val="2FB0DC"/>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3" name="Google Shape;33;p62"/>
          <p:cNvSpPr txBox="1">
            <a:spLocks noGrp="1"/>
          </p:cNvSpPr>
          <p:nvPr>
            <p:ph type="body" idx="1"/>
          </p:nvPr>
        </p:nvSpPr>
        <p:spPr>
          <a:xfrm>
            <a:off x="685800" y="1981200"/>
            <a:ext cx="3810000" cy="4114800"/>
          </a:xfrm>
          <a:prstGeom prst="rect">
            <a:avLst/>
          </a:prstGeom>
          <a:noFill/>
          <a:ln>
            <a:noFill/>
          </a:ln>
        </p:spPr>
        <p:txBody>
          <a:bodyPr spcFirstLastPara="1" lIns="91425" tIns="45700" rIns="91425" bIns="4570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4" name="Google Shape;34;p62"/>
          <p:cNvSpPr txBox="1">
            <a:spLocks noGrp="1"/>
          </p:cNvSpPr>
          <p:nvPr>
            <p:ph type="body" idx="2"/>
          </p:nvPr>
        </p:nvSpPr>
        <p:spPr>
          <a:xfrm>
            <a:off x="4648200" y="1981200"/>
            <a:ext cx="3810000" cy="4114800"/>
          </a:xfrm>
          <a:prstGeom prst="rect">
            <a:avLst/>
          </a:prstGeom>
          <a:noFill/>
          <a:ln>
            <a:noFill/>
          </a:ln>
        </p:spPr>
        <p:txBody>
          <a:bodyPr spcFirstLastPara="1" lIns="91425" tIns="45700" rIns="91425" bIns="4570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 name="Google Shape;35;p62">
            <a:extLst>
              <a:ext uri="{FF2B5EF4-FFF2-40B4-BE49-F238E27FC236}">
                <a16:creationId xmlns:a16="http://schemas.microsoft.com/office/drawing/2014/main" id="{8638E226-D7E0-CC4C-8878-80CCB17FFF88}"/>
              </a:ext>
            </a:extLst>
          </p:cNvPr>
          <p:cNvSpPr txBox="1">
            <a:spLocks noGrp="1"/>
          </p:cNvSpPr>
          <p:nvPr>
            <p:ph type="dt" idx="10"/>
          </p:nvPr>
        </p:nvSpPr>
        <p:spPr/>
        <p:txBody>
          <a:bodyPr spcFirstLastPara="1" lIns="91425" tIns="45700" rIns="91425" b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endParaRPr/>
          </a:p>
        </p:txBody>
      </p:sp>
      <p:sp>
        <p:nvSpPr>
          <p:cNvPr id="6" name="Google Shape;36;p62">
            <a:extLst>
              <a:ext uri="{FF2B5EF4-FFF2-40B4-BE49-F238E27FC236}">
                <a16:creationId xmlns:a16="http://schemas.microsoft.com/office/drawing/2014/main" id="{EE3226DF-C8B1-2E4B-A036-BF49DD62BDC9}"/>
              </a:ext>
            </a:extLst>
          </p:cNvPr>
          <p:cNvSpPr txBox="1">
            <a:spLocks noGrp="1"/>
          </p:cNvSpPr>
          <p:nvPr>
            <p:ph type="ftr" idx="11"/>
          </p:nvPr>
        </p:nvSpPr>
        <p:spPr/>
        <p:txBody>
          <a:bodyPr spcFirstLastPara="1" lIns="91425" tIns="45700" rIns="91425" b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endParaRPr/>
          </a:p>
        </p:txBody>
      </p:sp>
      <p:sp>
        <p:nvSpPr>
          <p:cNvPr id="7" name="Google Shape;37;p62">
            <a:extLst>
              <a:ext uri="{FF2B5EF4-FFF2-40B4-BE49-F238E27FC236}">
                <a16:creationId xmlns:a16="http://schemas.microsoft.com/office/drawing/2014/main" id="{00795626-6D05-AB4E-A143-1CE72621F81E}"/>
              </a:ext>
            </a:extLst>
          </p:cNvPr>
          <p:cNvSpPr txBox="1">
            <a:spLocks noGrp="1"/>
          </p:cNvSpPr>
          <p:nvPr>
            <p:ph type="sldNum" idx="12"/>
          </p:nvPr>
        </p:nvSpPr>
        <p:spPr/>
        <p:txBody>
          <a:bodyPr spcFirstLastPara="1" lIns="91425" tIns="45700" rIns="91425" bIns="45700">
            <a:noAutofit/>
          </a:bodyPr>
          <a:lstStyle>
            <a:lvl1pPr marL="0" marR="0" lvl="0" indent="0" algn="r">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9pPr>
          </a:lstStyle>
          <a:p>
            <a:pPr>
              <a:defRPr/>
            </a:pPr>
            <a:fld id="{3717B66D-E01F-3C46-8288-46B89535F641}" type="slidenum">
              <a:rPr lang="en-US"/>
              <a:pPr>
                <a:defRPr/>
              </a:pPr>
              <a:t>‹#›</a:t>
            </a:fld>
            <a:endParaRPr/>
          </a:p>
        </p:txBody>
      </p:sp>
    </p:spTree>
    <p:extLst>
      <p:ext uri="{BB962C8B-B14F-4D97-AF65-F5344CB8AC3E}">
        <p14:creationId xmlns:p14="http://schemas.microsoft.com/office/powerpoint/2010/main" val="1574644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ga-IE"/>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ga-IE"/>
              <a:t>Click to edit Master text styles</a:t>
            </a:r>
          </a:p>
        </p:txBody>
      </p:sp>
      <p:sp>
        <p:nvSpPr>
          <p:cNvPr id="4" name="Rectangle 4">
            <a:extLst>
              <a:ext uri="{FF2B5EF4-FFF2-40B4-BE49-F238E27FC236}">
                <a16:creationId xmlns:a16="http://schemas.microsoft.com/office/drawing/2014/main" id="{44667E09-2535-E644-BA15-EA0DE740D04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AC63102-AA98-884E-971B-083F8357151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8FB5448-47E8-764D-8CB4-F20428EB521B}"/>
              </a:ext>
            </a:extLst>
          </p:cNvPr>
          <p:cNvSpPr>
            <a:spLocks noGrp="1" noChangeArrowheads="1"/>
          </p:cNvSpPr>
          <p:nvPr>
            <p:ph type="sldNum" sz="quarter" idx="12"/>
          </p:nvPr>
        </p:nvSpPr>
        <p:spPr>
          <a:ln/>
        </p:spPr>
        <p:txBody>
          <a:bodyPr/>
          <a:lstStyle>
            <a:lvl1pPr>
              <a:defRPr/>
            </a:lvl1pPr>
          </a:lstStyle>
          <a:p>
            <a:pPr>
              <a:defRPr/>
            </a:pPr>
            <a:fld id="{8AD48D34-232A-2248-93C1-834AC27144C1}" type="slidenum">
              <a:rPr lang="en-US" altLang="en-US"/>
              <a:pPr>
                <a:defRPr/>
              </a:pPr>
              <a:t>‹#›</a:t>
            </a:fld>
            <a:endParaRPr lang="en-US" altLang="en-US"/>
          </a:p>
        </p:txBody>
      </p:sp>
    </p:spTree>
    <p:extLst>
      <p:ext uri="{BB962C8B-B14F-4D97-AF65-F5344CB8AC3E}">
        <p14:creationId xmlns:p14="http://schemas.microsoft.com/office/powerpoint/2010/main" val="3815504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Rectangle 4">
            <a:extLst>
              <a:ext uri="{FF2B5EF4-FFF2-40B4-BE49-F238E27FC236}">
                <a16:creationId xmlns:a16="http://schemas.microsoft.com/office/drawing/2014/main" id="{0B76A938-57F8-684B-B64B-107D44DB5BA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201679D-8E5D-7E48-9CD6-818045887B6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BBD6120-2762-CA4C-94ED-3CCBFEAC3AC4}"/>
              </a:ext>
            </a:extLst>
          </p:cNvPr>
          <p:cNvSpPr>
            <a:spLocks noGrp="1" noChangeArrowheads="1"/>
          </p:cNvSpPr>
          <p:nvPr>
            <p:ph type="sldNum" sz="quarter" idx="12"/>
          </p:nvPr>
        </p:nvSpPr>
        <p:spPr>
          <a:ln/>
        </p:spPr>
        <p:txBody>
          <a:bodyPr/>
          <a:lstStyle>
            <a:lvl1pPr>
              <a:defRPr/>
            </a:lvl1pPr>
          </a:lstStyle>
          <a:p>
            <a:pPr>
              <a:defRPr/>
            </a:pPr>
            <a:fld id="{8F1F20AE-4862-A94A-B473-2F7E9C3D1A4F}" type="slidenum">
              <a:rPr lang="en-US" altLang="en-US"/>
              <a:pPr>
                <a:defRPr/>
              </a:pPr>
              <a:t>‹#›</a:t>
            </a:fld>
            <a:endParaRPr lang="en-US" altLang="en-US"/>
          </a:p>
        </p:txBody>
      </p:sp>
    </p:spTree>
    <p:extLst>
      <p:ext uri="{BB962C8B-B14F-4D97-AF65-F5344CB8AC3E}">
        <p14:creationId xmlns:p14="http://schemas.microsoft.com/office/powerpoint/2010/main" val="278830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74" y="76200"/>
            <a:ext cx="9136626" cy="1143000"/>
          </a:xfrm>
        </p:spPr>
        <p:txBody>
          <a:bodyPr/>
          <a:lstStyle>
            <a:lvl1pPr>
              <a:defRPr/>
            </a:lvl1pPr>
          </a:lstStyle>
          <a:p>
            <a:r>
              <a:rPr lang="ga-IE"/>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7" name="Rectangle 4">
            <a:extLst>
              <a:ext uri="{FF2B5EF4-FFF2-40B4-BE49-F238E27FC236}">
                <a16:creationId xmlns:a16="http://schemas.microsoft.com/office/drawing/2014/main" id="{138F0379-F9B2-2142-B6F3-B768246DEB0C}"/>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79300324-2BD5-6E4F-889C-1555ACD6D37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30E9A275-1757-A647-875C-B28A015F2485}"/>
              </a:ext>
            </a:extLst>
          </p:cNvPr>
          <p:cNvSpPr>
            <a:spLocks noGrp="1" noChangeArrowheads="1"/>
          </p:cNvSpPr>
          <p:nvPr>
            <p:ph type="sldNum" sz="quarter" idx="12"/>
          </p:nvPr>
        </p:nvSpPr>
        <p:spPr>
          <a:ln/>
        </p:spPr>
        <p:txBody>
          <a:bodyPr/>
          <a:lstStyle>
            <a:lvl1pPr>
              <a:defRPr/>
            </a:lvl1pPr>
          </a:lstStyle>
          <a:p>
            <a:pPr>
              <a:defRPr/>
            </a:pPr>
            <a:fld id="{C9D4E7D5-0F02-FF44-BD46-8EB32B9D70A1}" type="slidenum">
              <a:rPr lang="en-US" altLang="en-US"/>
              <a:pPr>
                <a:defRPr/>
              </a:pPr>
              <a:t>‹#›</a:t>
            </a:fld>
            <a:endParaRPr lang="en-US" altLang="en-US"/>
          </a:p>
        </p:txBody>
      </p:sp>
    </p:spTree>
    <p:extLst>
      <p:ext uri="{BB962C8B-B14F-4D97-AF65-F5344CB8AC3E}">
        <p14:creationId xmlns:p14="http://schemas.microsoft.com/office/powerpoint/2010/main" val="1637772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45C76"/>
                </a:solidFill>
                <a:latin typeface="+mj-lt"/>
              </a:defRPr>
            </a:lvl1pPr>
          </a:lstStyle>
          <a:p>
            <a:r>
              <a:rPr lang="ga-IE" dirty="0"/>
              <a:t>Click to edit Master title style</a:t>
            </a:r>
            <a:endParaRPr lang="en-US" dirty="0"/>
          </a:p>
        </p:txBody>
      </p:sp>
      <p:sp>
        <p:nvSpPr>
          <p:cNvPr id="3" name="Rectangle 4">
            <a:extLst>
              <a:ext uri="{FF2B5EF4-FFF2-40B4-BE49-F238E27FC236}">
                <a16:creationId xmlns:a16="http://schemas.microsoft.com/office/drawing/2014/main" id="{ED22BB30-01BA-544F-9124-998CECD8C7F4}"/>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C2516EA0-69E1-464E-AA8E-57B393B92EA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6E41AFBC-647C-3445-A05C-8B22B88AF86A}"/>
              </a:ext>
            </a:extLst>
          </p:cNvPr>
          <p:cNvSpPr>
            <a:spLocks noGrp="1" noChangeArrowheads="1"/>
          </p:cNvSpPr>
          <p:nvPr>
            <p:ph type="sldNum" sz="quarter" idx="12"/>
          </p:nvPr>
        </p:nvSpPr>
        <p:spPr>
          <a:ln/>
        </p:spPr>
        <p:txBody>
          <a:bodyPr/>
          <a:lstStyle>
            <a:lvl1pPr>
              <a:defRPr/>
            </a:lvl1pPr>
          </a:lstStyle>
          <a:p>
            <a:pPr>
              <a:defRPr/>
            </a:pPr>
            <a:fld id="{DE8C05FB-C761-6D48-AA1B-726A47A2D01A}" type="slidenum">
              <a:rPr lang="en-US" altLang="en-US"/>
              <a:pPr>
                <a:defRPr/>
              </a:pPr>
              <a:t>‹#›</a:t>
            </a:fld>
            <a:endParaRPr lang="en-US" altLang="en-US"/>
          </a:p>
        </p:txBody>
      </p:sp>
    </p:spTree>
    <p:extLst>
      <p:ext uri="{BB962C8B-B14F-4D97-AF65-F5344CB8AC3E}">
        <p14:creationId xmlns:p14="http://schemas.microsoft.com/office/powerpoint/2010/main" val="4142815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656BC79-DD60-8545-9936-B25ABFF10A71}"/>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B7A4B09E-8252-354E-9982-ACEA9893F74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5DD26FC0-6F9D-AE49-B14E-2D2F64E3602D}"/>
              </a:ext>
            </a:extLst>
          </p:cNvPr>
          <p:cNvSpPr>
            <a:spLocks noGrp="1" noChangeArrowheads="1"/>
          </p:cNvSpPr>
          <p:nvPr>
            <p:ph type="sldNum" sz="quarter" idx="12"/>
          </p:nvPr>
        </p:nvSpPr>
        <p:spPr>
          <a:ln/>
        </p:spPr>
        <p:txBody>
          <a:bodyPr/>
          <a:lstStyle>
            <a:lvl1pPr>
              <a:defRPr/>
            </a:lvl1pPr>
          </a:lstStyle>
          <a:p>
            <a:pPr>
              <a:defRPr/>
            </a:pPr>
            <a:fld id="{92F8010B-18D4-AD48-B221-2452B9BEC3E1}" type="slidenum">
              <a:rPr lang="en-US" altLang="en-US"/>
              <a:pPr>
                <a:defRPr/>
              </a:pPr>
              <a:t>‹#›</a:t>
            </a:fld>
            <a:endParaRPr lang="en-US" altLang="en-US"/>
          </a:p>
        </p:txBody>
      </p:sp>
    </p:spTree>
    <p:extLst>
      <p:ext uri="{BB962C8B-B14F-4D97-AF65-F5344CB8AC3E}">
        <p14:creationId xmlns:p14="http://schemas.microsoft.com/office/powerpoint/2010/main" val="246885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ga-IE"/>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a:t>Click to edit Master text styles</a:t>
            </a:r>
          </a:p>
        </p:txBody>
      </p:sp>
      <p:sp>
        <p:nvSpPr>
          <p:cNvPr id="5" name="Rectangle 4">
            <a:extLst>
              <a:ext uri="{FF2B5EF4-FFF2-40B4-BE49-F238E27FC236}">
                <a16:creationId xmlns:a16="http://schemas.microsoft.com/office/drawing/2014/main" id="{CD844333-FFBE-AA40-93DD-936F6B1C663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EA9E52C-EFA4-D349-8E99-D0733394DE9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8F5C635-CA87-9742-9606-3CA4B698E1B0}"/>
              </a:ext>
            </a:extLst>
          </p:cNvPr>
          <p:cNvSpPr>
            <a:spLocks noGrp="1" noChangeArrowheads="1"/>
          </p:cNvSpPr>
          <p:nvPr>
            <p:ph type="sldNum" sz="quarter" idx="12"/>
          </p:nvPr>
        </p:nvSpPr>
        <p:spPr>
          <a:ln/>
        </p:spPr>
        <p:txBody>
          <a:bodyPr/>
          <a:lstStyle>
            <a:lvl1pPr>
              <a:defRPr/>
            </a:lvl1pPr>
          </a:lstStyle>
          <a:p>
            <a:pPr>
              <a:defRPr/>
            </a:pPr>
            <a:fld id="{37DA9E97-0065-264E-B49D-50C014EABA0F}" type="slidenum">
              <a:rPr lang="en-US" altLang="en-US"/>
              <a:pPr>
                <a:defRPr/>
              </a:pPr>
              <a:t>‹#›</a:t>
            </a:fld>
            <a:endParaRPr lang="en-US" altLang="en-US"/>
          </a:p>
        </p:txBody>
      </p:sp>
    </p:spTree>
    <p:extLst>
      <p:ext uri="{BB962C8B-B14F-4D97-AF65-F5344CB8AC3E}">
        <p14:creationId xmlns:p14="http://schemas.microsoft.com/office/powerpoint/2010/main" val="2479150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ga-IE"/>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a:t>Click to edit Master text styles</a:t>
            </a:r>
          </a:p>
        </p:txBody>
      </p:sp>
      <p:sp>
        <p:nvSpPr>
          <p:cNvPr id="5" name="Rectangle 4">
            <a:extLst>
              <a:ext uri="{FF2B5EF4-FFF2-40B4-BE49-F238E27FC236}">
                <a16:creationId xmlns:a16="http://schemas.microsoft.com/office/drawing/2014/main" id="{803753DA-C4E0-C743-AC11-0ED7E0F8474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B346959-3300-1746-9BEE-AA465E63A4B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70A3DD9-E91B-274C-BB1A-2B0F440B4272}"/>
              </a:ext>
            </a:extLst>
          </p:cNvPr>
          <p:cNvSpPr>
            <a:spLocks noGrp="1" noChangeArrowheads="1"/>
          </p:cNvSpPr>
          <p:nvPr>
            <p:ph type="sldNum" sz="quarter" idx="12"/>
          </p:nvPr>
        </p:nvSpPr>
        <p:spPr>
          <a:ln/>
        </p:spPr>
        <p:txBody>
          <a:bodyPr/>
          <a:lstStyle>
            <a:lvl1pPr>
              <a:defRPr/>
            </a:lvl1pPr>
          </a:lstStyle>
          <a:p>
            <a:pPr>
              <a:defRPr/>
            </a:pPr>
            <a:fld id="{6AA547F4-57C6-C24C-AF8F-B4A16100D51F}" type="slidenum">
              <a:rPr lang="en-US" altLang="en-US"/>
              <a:pPr>
                <a:defRPr/>
              </a:pPr>
              <a:t>‹#›</a:t>
            </a:fld>
            <a:endParaRPr lang="en-US" altLang="en-US"/>
          </a:p>
        </p:txBody>
      </p:sp>
    </p:spTree>
    <p:extLst>
      <p:ext uri="{BB962C8B-B14F-4D97-AF65-F5344CB8AC3E}">
        <p14:creationId xmlns:p14="http://schemas.microsoft.com/office/powerpoint/2010/main" val="776346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25A8FD4-78C4-9D43-8471-314980D8E215}"/>
              </a:ext>
            </a:extLst>
          </p:cNvPr>
          <p:cNvSpPr>
            <a:spLocks noGrp="1" noChangeArrowheads="1"/>
          </p:cNvSpPr>
          <p:nvPr>
            <p:ph type="title"/>
          </p:nvPr>
        </p:nvSpPr>
        <p:spPr bwMode="auto">
          <a:xfrm>
            <a:off x="4763" y="152400"/>
            <a:ext cx="91392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A6470C10-7BDC-7042-8E88-47A75D1FF79A}"/>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a:extLst>
              <a:ext uri="{FF2B5EF4-FFF2-40B4-BE49-F238E27FC236}">
                <a16:creationId xmlns:a16="http://schemas.microsoft.com/office/drawing/2014/main" id="{2A0C111D-3E44-6846-AE6B-4318EBA1D82F}"/>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Calibri" pitchFamily="34" charset="0"/>
                <a:ea typeface="ＭＳ Ｐゴシック" charset="-128"/>
                <a:cs typeface="Calibri" pitchFamily="34" charset="0"/>
              </a:defRPr>
            </a:lvl1pPr>
          </a:lstStyle>
          <a:p>
            <a:pPr>
              <a:defRPr/>
            </a:pPr>
            <a:endParaRPr lang="en-US"/>
          </a:p>
        </p:txBody>
      </p:sp>
      <p:sp>
        <p:nvSpPr>
          <p:cNvPr id="1029" name="Rectangle 5">
            <a:extLst>
              <a:ext uri="{FF2B5EF4-FFF2-40B4-BE49-F238E27FC236}">
                <a16:creationId xmlns:a16="http://schemas.microsoft.com/office/drawing/2014/main" id="{1F433B0C-7A9D-C347-8BE1-E62051ECB289}"/>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Calibri" pitchFamily="34" charset="0"/>
                <a:ea typeface="ＭＳ Ｐゴシック" charset="-128"/>
                <a:cs typeface="Calibri" pitchFamily="34" charset="0"/>
              </a:defRPr>
            </a:lvl1pPr>
          </a:lstStyle>
          <a:p>
            <a:pPr>
              <a:defRPr/>
            </a:pPr>
            <a:endParaRPr lang="en-US"/>
          </a:p>
        </p:txBody>
      </p:sp>
      <p:sp>
        <p:nvSpPr>
          <p:cNvPr id="1030" name="Rectangle 6">
            <a:extLst>
              <a:ext uri="{FF2B5EF4-FFF2-40B4-BE49-F238E27FC236}">
                <a16:creationId xmlns:a16="http://schemas.microsoft.com/office/drawing/2014/main" id="{19B2D878-4364-A142-97A1-A670D7717C86}"/>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Calibri" panose="020F0502020204030204" pitchFamily="34" charset="0"/>
              </a:defRPr>
            </a:lvl1pPr>
          </a:lstStyle>
          <a:p>
            <a:pPr>
              <a:defRPr/>
            </a:pPr>
            <a:fld id="{699A7DD1-F897-2C49-BC24-B751FB236EE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txStyles>
    <p:titleStyle>
      <a:lvl1pPr algn="ctr" rtl="0" eaLnBrk="0" fontAlgn="base" hangingPunct="0">
        <a:spcBef>
          <a:spcPct val="0"/>
        </a:spcBef>
        <a:spcAft>
          <a:spcPct val="0"/>
        </a:spcAft>
        <a:defRPr sz="4000" b="1">
          <a:solidFill>
            <a:srgbClr val="2FB0DC"/>
          </a:solidFill>
          <a:latin typeface="Calibri" pitchFamily="34" charset="0"/>
          <a:ea typeface="MS PGothic" pitchFamily="34" charset="-128"/>
          <a:cs typeface="Calibri" pitchFamily="34" charset="0"/>
        </a:defRPr>
      </a:lvl1pPr>
      <a:lvl2pPr algn="ctr" rtl="0" eaLnBrk="0" fontAlgn="base" hangingPunct="0">
        <a:spcBef>
          <a:spcPct val="0"/>
        </a:spcBef>
        <a:spcAft>
          <a:spcPct val="0"/>
        </a:spcAft>
        <a:defRPr sz="4000" b="1">
          <a:solidFill>
            <a:srgbClr val="2FB0DC"/>
          </a:solidFill>
          <a:latin typeface="Calibri" pitchFamily="34" charset="0"/>
          <a:ea typeface="MS PGothic" pitchFamily="34" charset="-128"/>
          <a:cs typeface="Calibri" pitchFamily="34" charset="0"/>
        </a:defRPr>
      </a:lvl2pPr>
      <a:lvl3pPr algn="ctr" rtl="0" eaLnBrk="0" fontAlgn="base" hangingPunct="0">
        <a:spcBef>
          <a:spcPct val="0"/>
        </a:spcBef>
        <a:spcAft>
          <a:spcPct val="0"/>
        </a:spcAft>
        <a:defRPr sz="4000" b="1">
          <a:solidFill>
            <a:srgbClr val="2FB0DC"/>
          </a:solidFill>
          <a:latin typeface="Calibri" pitchFamily="34" charset="0"/>
          <a:ea typeface="MS PGothic" pitchFamily="34" charset="-128"/>
          <a:cs typeface="Calibri" pitchFamily="34" charset="0"/>
        </a:defRPr>
      </a:lvl3pPr>
      <a:lvl4pPr algn="ctr" rtl="0" eaLnBrk="0" fontAlgn="base" hangingPunct="0">
        <a:spcBef>
          <a:spcPct val="0"/>
        </a:spcBef>
        <a:spcAft>
          <a:spcPct val="0"/>
        </a:spcAft>
        <a:defRPr sz="4000" b="1">
          <a:solidFill>
            <a:srgbClr val="2FB0DC"/>
          </a:solidFill>
          <a:latin typeface="Calibri" pitchFamily="34" charset="0"/>
          <a:ea typeface="MS PGothic" pitchFamily="34" charset="-128"/>
          <a:cs typeface="Calibri" pitchFamily="34" charset="0"/>
        </a:defRPr>
      </a:lvl4pPr>
      <a:lvl5pPr algn="ctr" rtl="0" eaLnBrk="0" fontAlgn="base" hangingPunct="0">
        <a:spcBef>
          <a:spcPct val="0"/>
        </a:spcBef>
        <a:spcAft>
          <a:spcPct val="0"/>
        </a:spcAft>
        <a:defRPr sz="4000" b="1">
          <a:solidFill>
            <a:srgbClr val="2FB0DC"/>
          </a:solidFill>
          <a:latin typeface="Calibri" pitchFamily="34" charset="0"/>
          <a:ea typeface="MS PGothic" pitchFamily="34" charset="-128"/>
          <a:cs typeface="Calibri" pitchFamily="34" charset="0"/>
        </a:defRPr>
      </a:lvl5pPr>
      <a:lvl6pPr marL="457200" algn="ctr" rtl="0" fontAlgn="base">
        <a:spcBef>
          <a:spcPct val="0"/>
        </a:spcBef>
        <a:spcAft>
          <a:spcPct val="0"/>
        </a:spcAft>
        <a:defRPr sz="4000">
          <a:solidFill>
            <a:srgbClr val="0000FF"/>
          </a:solidFill>
          <a:latin typeface="Arial" charset="0"/>
        </a:defRPr>
      </a:lvl6pPr>
      <a:lvl7pPr marL="914400" algn="ctr" rtl="0" fontAlgn="base">
        <a:spcBef>
          <a:spcPct val="0"/>
        </a:spcBef>
        <a:spcAft>
          <a:spcPct val="0"/>
        </a:spcAft>
        <a:defRPr sz="4000">
          <a:solidFill>
            <a:srgbClr val="0000FF"/>
          </a:solidFill>
          <a:latin typeface="Arial" charset="0"/>
        </a:defRPr>
      </a:lvl7pPr>
      <a:lvl8pPr marL="1371600" algn="ctr" rtl="0" fontAlgn="base">
        <a:spcBef>
          <a:spcPct val="0"/>
        </a:spcBef>
        <a:spcAft>
          <a:spcPct val="0"/>
        </a:spcAft>
        <a:defRPr sz="4000">
          <a:solidFill>
            <a:srgbClr val="0000FF"/>
          </a:solidFill>
          <a:latin typeface="Arial" charset="0"/>
        </a:defRPr>
      </a:lvl8pPr>
      <a:lvl9pPr marL="1828800" algn="ctr" rtl="0" fontAlgn="base">
        <a:spcBef>
          <a:spcPct val="0"/>
        </a:spcBef>
        <a:spcAft>
          <a:spcPct val="0"/>
        </a:spcAft>
        <a:defRPr sz="4000">
          <a:solidFill>
            <a:srgbClr val="0000FF"/>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Arial" panose="020B0604020202020204" pitchFamily="34" charset="0"/>
          <a:ea typeface="MS PGothic" pitchFamily="34" charset="-128"/>
          <a:cs typeface="Arial" panose="020B0604020202020204" pitchFamily="34" charset="0"/>
        </a:defRPr>
      </a:lvl1pPr>
      <a:lvl2pPr marL="742950" indent="-285750" algn="l" rtl="0" eaLnBrk="0" fontAlgn="base" hangingPunct="0">
        <a:spcBef>
          <a:spcPct val="20000"/>
        </a:spcBef>
        <a:spcAft>
          <a:spcPct val="0"/>
        </a:spcAft>
        <a:buChar char="–"/>
        <a:defRPr sz="2400">
          <a:solidFill>
            <a:schemeClr val="tx1"/>
          </a:solidFill>
          <a:latin typeface="Arial" panose="020B0604020202020204" pitchFamily="34" charset="0"/>
          <a:ea typeface="MS PGothic" pitchFamily="34" charset="-128"/>
          <a:cs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ea typeface="MS PGothic" pitchFamily="34" charset="-128"/>
          <a:cs typeface="Arial" panose="020B0604020202020204" pitchFamily="34" charset="0"/>
        </a:defRPr>
      </a:lvl3pPr>
      <a:lvl4pPr marL="1600200" indent="-228600" algn="l" rtl="0" eaLnBrk="0" fontAlgn="base" hangingPunct="0">
        <a:spcBef>
          <a:spcPct val="20000"/>
        </a:spcBef>
        <a:spcAft>
          <a:spcPct val="0"/>
        </a:spcAft>
        <a:buChar char="–"/>
        <a:defRPr sz="2400">
          <a:solidFill>
            <a:schemeClr val="tx1"/>
          </a:solidFill>
          <a:latin typeface="Arial" panose="020B0604020202020204" pitchFamily="34" charset="0"/>
          <a:ea typeface="MS PGothic" pitchFamily="34" charset="-128"/>
          <a:cs typeface="Arial" panose="020B0604020202020204" pitchFamily="34" charset="0"/>
        </a:defRPr>
      </a:lvl4pPr>
      <a:lvl5pPr marL="2057400" indent="-228600" algn="l" rtl="0" eaLnBrk="0" fontAlgn="base" hangingPunct="0">
        <a:spcBef>
          <a:spcPct val="20000"/>
        </a:spcBef>
        <a:spcAft>
          <a:spcPct val="0"/>
        </a:spcAft>
        <a:buChar char="»"/>
        <a:defRPr sz="2400">
          <a:solidFill>
            <a:schemeClr val="tx1"/>
          </a:solidFill>
          <a:latin typeface="Arial" panose="020B0604020202020204" pitchFamily="34" charset="0"/>
          <a:ea typeface="MS PGothic" pitchFamily="34" charset="-128"/>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25A8FD4-78C4-9D43-8471-314980D8E215}"/>
              </a:ext>
            </a:extLst>
          </p:cNvPr>
          <p:cNvSpPr>
            <a:spLocks noGrp="1" noChangeArrowheads="1"/>
          </p:cNvSpPr>
          <p:nvPr>
            <p:ph type="title"/>
          </p:nvPr>
        </p:nvSpPr>
        <p:spPr bwMode="auto">
          <a:xfrm>
            <a:off x="4763" y="152400"/>
            <a:ext cx="91392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A6470C10-7BDC-7042-8E88-47A75D1FF79A}"/>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2A0C111D-3E44-6846-AE6B-4318EBA1D82F}"/>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Calibri" pitchFamily="34" charset="0"/>
                <a:ea typeface="ＭＳ Ｐゴシック" charset="-128"/>
                <a:cs typeface="Calibri" pitchFamily="34" charset="0"/>
              </a:defRPr>
            </a:lvl1pPr>
          </a:lstStyle>
          <a:p>
            <a:pPr>
              <a:defRPr/>
            </a:pPr>
            <a:endParaRPr lang="en-US"/>
          </a:p>
        </p:txBody>
      </p:sp>
      <p:sp>
        <p:nvSpPr>
          <p:cNvPr id="1029" name="Rectangle 5">
            <a:extLst>
              <a:ext uri="{FF2B5EF4-FFF2-40B4-BE49-F238E27FC236}">
                <a16:creationId xmlns:a16="http://schemas.microsoft.com/office/drawing/2014/main" id="{1F433B0C-7A9D-C347-8BE1-E62051ECB289}"/>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Calibri" pitchFamily="34" charset="0"/>
                <a:ea typeface="ＭＳ Ｐゴシック" charset="-128"/>
                <a:cs typeface="Calibri" pitchFamily="34" charset="0"/>
              </a:defRPr>
            </a:lvl1pPr>
          </a:lstStyle>
          <a:p>
            <a:pPr>
              <a:defRPr/>
            </a:pPr>
            <a:endParaRPr lang="en-US"/>
          </a:p>
        </p:txBody>
      </p:sp>
      <p:sp>
        <p:nvSpPr>
          <p:cNvPr id="1030" name="Rectangle 6">
            <a:extLst>
              <a:ext uri="{FF2B5EF4-FFF2-40B4-BE49-F238E27FC236}">
                <a16:creationId xmlns:a16="http://schemas.microsoft.com/office/drawing/2014/main" id="{19B2D878-4364-A142-97A1-A670D7717C86}"/>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Calibri" panose="020F0502020204030204" pitchFamily="34" charset="0"/>
              </a:defRPr>
            </a:lvl1pPr>
          </a:lstStyle>
          <a:p>
            <a:pPr>
              <a:defRPr/>
            </a:pPr>
            <a:fld id="{699A7DD1-F897-2C49-BC24-B751FB236EEF}" type="slidenum">
              <a:rPr lang="en-US" altLang="en-US"/>
              <a:pPr>
                <a:defRPr/>
              </a:pPr>
              <a:t>‹#›</a:t>
            </a:fld>
            <a:endParaRPr lang="en-US" altLang="en-US"/>
          </a:p>
        </p:txBody>
      </p:sp>
    </p:spTree>
    <p:extLst>
      <p:ext uri="{BB962C8B-B14F-4D97-AF65-F5344CB8AC3E}">
        <p14:creationId xmlns:p14="http://schemas.microsoft.com/office/powerpoint/2010/main" val="3384146767"/>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Lst>
  <p:txStyles>
    <p:titleStyle>
      <a:lvl1pPr algn="ctr" rtl="0" eaLnBrk="0" fontAlgn="base" hangingPunct="0">
        <a:spcBef>
          <a:spcPct val="0"/>
        </a:spcBef>
        <a:spcAft>
          <a:spcPct val="0"/>
        </a:spcAft>
        <a:defRPr sz="4000" b="1">
          <a:solidFill>
            <a:srgbClr val="2FB0DC"/>
          </a:solidFill>
          <a:latin typeface="Calibri" pitchFamily="34" charset="0"/>
          <a:ea typeface="MS PGothic" pitchFamily="34" charset="-128"/>
          <a:cs typeface="Calibri" pitchFamily="34" charset="0"/>
        </a:defRPr>
      </a:lvl1pPr>
      <a:lvl2pPr algn="ctr" rtl="0" eaLnBrk="0" fontAlgn="base" hangingPunct="0">
        <a:spcBef>
          <a:spcPct val="0"/>
        </a:spcBef>
        <a:spcAft>
          <a:spcPct val="0"/>
        </a:spcAft>
        <a:defRPr sz="4000" b="1">
          <a:solidFill>
            <a:srgbClr val="2FB0DC"/>
          </a:solidFill>
          <a:latin typeface="Calibri" pitchFamily="34" charset="0"/>
          <a:ea typeface="MS PGothic" pitchFamily="34" charset="-128"/>
          <a:cs typeface="Calibri" pitchFamily="34" charset="0"/>
        </a:defRPr>
      </a:lvl2pPr>
      <a:lvl3pPr algn="ctr" rtl="0" eaLnBrk="0" fontAlgn="base" hangingPunct="0">
        <a:spcBef>
          <a:spcPct val="0"/>
        </a:spcBef>
        <a:spcAft>
          <a:spcPct val="0"/>
        </a:spcAft>
        <a:defRPr sz="4000" b="1">
          <a:solidFill>
            <a:srgbClr val="2FB0DC"/>
          </a:solidFill>
          <a:latin typeface="Calibri" pitchFamily="34" charset="0"/>
          <a:ea typeface="MS PGothic" pitchFamily="34" charset="-128"/>
          <a:cs typeface="Calibri" pitchFamily="34" charset="0"/>
        </a:defRPr>
      </a:lvl3pPr>
      <a:lvl4pPr algn="ctr" rtl="0" eaLnBrk="0" fontAlgn="base" hangingPunct="0">
        <a:spcBef>
          <a:spcPct val="0"/>
        </a:spcBef>
        <a:spcAft>
          <a:spcPct val="0"/>
        </a:spcAft>
        <a:defRPr sz="4000" b="1">
          <a:solidFill>
            <a:srgbClr val="2FB0DC"/>
          </a:solidFill>
          <a:latin typeface="Calibri" pitchFamily="34" charset="0"/>
          <a:ea typeface="MS PGothic" pitchFamily="34" charset="-128"/>
          <a:cs typeface="Calibri" pitchFamily="34" charset="0"/>
        </a:defRPr>
      </a:lvl4pPr>
      <a:lvl5pPr algn="ctr" rtl="0" eaLnBrk="0" fontAlgn="base" hangingPunct="0">
        <a:spcBef>
          <a:spcPct val="0"/>
        </a:spcBef>
        <a:spcAft>
          <a:spcPct val="0"/>
        </a:spcAft>
        <a:defRPr sz="4000" b="1">
          <a:solidFill>
            <a:srgbClr val="2FB0DC"/>
          </a:solidFill>
          <a:latin typeface="Calibri" pitchFamily="34" charset="0"/>
          <a:ea typeface="MS PGothic" pitchFamily="34" charset="-128"/>
          <a:cs typeface="Calibri" pitchFamily="34" charset="0"/>
        </a:defRPr>
      </a:lvl5pPr>
      <a:lvl6pPr marL="457200" algn="ctr" rtl="0" fontAlgn="base">
        <a:spcBef>
          <a:spcPct val="0"/>
        </a:spcBef>
        <a:spcAft>
          <a:spcPct val="0"/>
        </a:spcAft>
        <a:defRPr sz="4000">
          <a:solidFill>
            <a:srgbClr val="0000FF"/>
          </a:solidFill>
          <a:latin typeface="Arial" charset="0"/>
        </a:defRPr>
      </a:lvl6pPr>
      <a:lvl7pPr marL="914400" algn="ctr" rtl="0" fontAlgn="base">
        <a:spcBef>
          <a:spcPct val="0"/>
        </a:spcBef>
        <a:spcAft>
          <a:spcPct val="0"/>
        </a:spcAft>
        <a:defRPr sz="4000">
          <a:solidFill>
            <a:srgbClr val="0000FF"/>
          </a:solidFill>
          <a:latin typeface="Arial" charset="0"/>
        </a:defRPr>
      </a:lvl7pPr>
      <a:lvl8pPr marL="1371600" algn="ctr" rtl="0" fontAlgn="base">
        <a:spcBef>
          <a:spcPct val="0"/>
        </a:spcBef>
        <a:spcAft>
          <a:spcPct val="0"/>
        </a:spcAft>
        <a:defRPr sz="4000">
          <a:solidFill>
            <a:srgbClr val="0000FF"/>
          </a:solidFill>
          <a:latin typeface="Arial" charset="0"/>
        </a:defRPr>
      </a:lvl8pPr>
      <a:lvl9pPr marL="1828800" algn="ctr" rtl="0" fontAlgn="base">
        <a:spcBef>
          <a:spcPct val="0"/>
        </a:spcBef>
        <a:spcAft>
          <a:spcPct val="0"/>
        </a:spcAft>
        <a:defRPr sz="4000">
          <a:solidFill>
            <a:srgbClr val="0000FF"/>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pitchFamily="34" charset="0"/>
          <a:ea typeface="MS PGothic" pitchFamily="34" charset="-128"/>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ea typeface="MS PGothic" pitchFamily="34" charset="-128"/>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MS PGothic" pitchFamily="34" charset="-128"/>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MS PGothic" pitchFamily="34" charset="-128"/>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MS PGothic" pitchFamily="34" charset="-128"/>
          <a:cs typeface="Calibri" pitchFamily="34" charset="0"/>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0BD9C-6269-45DC-90B6-22D7114FE13C}"/>
              </a:ext>
            </a:extLst>
          </p:cNvPr>
          <p:cNvSpPr>
            <a:spLocks noGrp="1"/>
          </p:cNvSpPr>
          <p:nvPr>
            <p:ph type="title"/>
          </p:nvPr>
        </p:nvSpPr>
        <p:spPr>
          <a:xfrm>
            <a:off x="838200" y="2362200"/>
            <a:ext cx="3008313" cy="1162050"/>
          </a:xfrm>
        </p:spPr>
        <p:txBody>
          <a:bodyPr/>
          <a:lstStyle/>
          <a:p>
            <a:pPr marL="600075" indent="-600075"/>
            <a:r>
              <a:rPr lang="en-US" altLang="en-US" sz="3400" dirty="0">
                <a:solidFill>
                  <a:srgbClr val="1D6E7D"/>
                </a:solidFill>
                <a:latin typeface="Arial" panose="020B0604020202020204" pitchFamily="34" charset="0"/>
                <a:ea typeface="Calibri" panose="020F0502020204030204" pitchFamily="34" charset="0"/>
                <a:cs typeface="Arial" panose="020B0604020202020204" pitchFamily="34" charset="0"/>
                <a:sym typeface="Calibri" panose="020F0502020204030204" pitchFamily="34" charset="0"/>
              </a:rPr>
              <a:t>16 </a:t>
            </a:r>
            <a:r>
              <a:rPr lang="en-US" altLang="en-US" sz="3400" dirty="0">
                <a:solidFill>
                  <a:srgbClr val="990000"/>
                </a:solidFill>
                <a:latin typeface="Arial" panose="020B0604020202020204" pitchFamily="34" charset="0"/>
                <a:ea typeface="Calibri" panose="020F0502020204030204" pitchFamily="34" charset="0"/>
                <a:cs typeface="Arial" panose="020B0604020202020204" pitchFamily="34" charset="0"/>
                <a:sym typeface="Calibri" panose="020F0502020204030204" pitchFamily="34" charset="0"/>
              </a:rPr>
              <a:t>The Citric Acid Cycle</a:t>
            </a:r>
            <a:endParaRPr lang="en-AU" sz="3400" dirty="0"/>
          </a:p>
        </p:txBody>
      </p:sp>
      <p:sp>
        <p:nvSpPr>
          <p:cNvPr id="4" name="Text Placeholder 3">
            <a:extLst>
              <a:ext uri="{FF2B5EF4-FFF2-40B4-BE49-F238E27FC236}">
                <a16:creationId xmlns:a16="http://schemas.microsoft.com/office/drawing/2014/main" id="{C755B9B4-B403-4C77-9199-407B114EF213}"/>
              </a:ext>
            </a:extLst>
          </p:cNvPr>
          <p:cNvSpPr>
            <a:spLocks noGrp="1"/>
          </p:cNvSpPr>
          <p:nvPr>
            <p:ph type="body" sz="half" idx="2"/>
          </p:nvPr>
        </p:nvSpPr>
        <p:spPr>
          <a:xfrm>
            <a:off x="838200" y="5334000"/>
            <a:ext cx="3008313" cy="792163"/>
          </a:xfrm>
        </p:spPr>
        <p:txBody>
          <a:bodyPr/>
          <a:lstStyle/>
          <a:p>
            <a:pPr algn="ctr"/>
            <a:r>
              <a:rPr lang="en-US" altLang="en-US" sz="2400" b="1" dirty="0">
                <a:solidFill>
                  <a:srgbClr val="1D6E7D"/>
                </a:solidFill>
                <a:latin typeface="+mj-lt"/>
                <a:sym typeface="Arial" panose="020B0604020202020204" pitchFamily="34" charset="0"/>
              </a:rPr>
              <a:t>© 20</a:t>
            </a:r>
            <a:r>
              <a:rPr lang="en-US" altLang="en-US" sz="2400" b="1" dirty="0">
                <a:solidFill>
                  <a:srgbClr val="1D6E7D"/>
                </a:solidFill>
                <a:latin typeface="+mj-lt"/>
              </a:rPr>
              <a:t>21</a:t>
            </a:r>
            <a:r>
              <a:rPr lang="en-US" altLang="en-US" sz="2400" b="1" dirty="0">
                <a:solidFill>
                  <a:srgbClr val="1D6E7D"/>
                </a:solidFill>
                <a:latin typeface="+mj-lt"/>
                <a:sym typeface="Arial" panose="020B0604020202020204" pitchFamily="34" charset="0"/>
              </a:rPr>
              <a:t> Macmillan Learning</a:t>
            </a:r>
            <a:endParaRPr lang="en-AU" sz="2400" b="1" dirty="0">
              <a:latin typeface="+mj-lt"/>
            </a:endParaRPr>
          </a:p>
        </p:txBody>
      </p:sp>
      <p:pic>
        <p:nvPicPr>
          <p:cNvPr id="9" name="Picture" descr="Front Cover: Principles of Biochemistry, Eighth Edition by David L. Nelson, Michael M. Cox">
            <a:extLst>
              <a:ext uri="{FF2B5EF4-FFF2-40B4-BE49-F238E27FC236}">
                <a16:creationId xmlns:a16="http://schemas.microsoft.com/office/drawing/2014/main" id="{3E26A13A-5AF4-4BD7-B4DA-690A2FC27B23}"/>
              </a:ext>
            </a:extLst>
          </p:cNvPr>
          <p:cNvPicPr preferRelativeResize="0"/>
          <p:nvPr/>
        </p:nvPicPr>
        <p:blipFill rotWithShape="1">
          <a:blip r:embed="rId3">
            <a:alphaModFix/>
          </a:blip>
          <a:srcRect/>
          <a:stretch/>
        </p:blipFill>
        <p:spPr>
          <a:xfrm>
            <a:off x="4529512" y="528638"/>
            <a:ext cx="4157288" cy="5597525"/>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 P 5&#10;">
            <a:extLst>
              <a:ext uri="{FF2B5EF4-FFF2-40B4-BE49-F238E27FC236}">
                <a16:creationId xmlns:a16="http://schemas.microsoft.com/office/drawing/2014/main" id="{3BFE5B7F-D820-4E86-98FE-A771E93DEA1D}"/>
              </a:ext>
            </a:extLst>
          </p:cNvPr>
          <p:cNvPicPr>
            <a:picLocks noChangeAspect="1"/>
          </p:cNvPicPr>
          <p:nvPr/>
        </p:nvPicPr>
        <p:blipFill>
          <a:blip r:embed="rId3"/>
          <a:stretch>
            <a:fillRect/>
          </a:stretch>
        </p:blipFill>
        <p:spPr>
          <a:xfrm>
            <a:off x="1712140" y="422436"/>
            <a:ext cx="993734" cy="695004"/>
          </a:xfrm>
          <a:prstGeom prst="rect">
            <a:avLst/>
          </a:prstGeom>
        </p:spPr>
      </p:pic>
      <p:sp>
        <p:nvSpPr>
          <p:cNvPr id="2" name="Title 1">
            <a:extLst>
              <a:ext uri="{FF2B5EF4-FFF2-40B4-BE49-F238E27FC236}">
                <a16:creationId xmlns:a16="http://schemas.microsoft.com/office/drawing/2014/main" id="{D40B8924-7436-46A9-9BB5-5008F589DC7C}"/>
              </a:ext>
            </a:extLst>
          </p:cNvPr>
          <p:cNvSpPr>
            <a:spLocks noGrp="1"/>
          </p:cNvSpPr>
          <p:nvPr>
            <p:ph type="title"/>
          </p:nvPr>
        </p:nvSpPr>
        <p:spPr/>
        <p:txBody>
          <a:bodyPr/>
          <a:lstStyle/>
          <a:p>
            <a:r>
              <a:rPr lang="en-US" altLang="en-US" dirty="0">
                <a:solidFill>
                  <a:srgbClr val="1D6E7D"/>
                </a:solidFill>
                <a:latin typeface="Arial" panose="020B0604020202020204" pitchFamily="34" charset="0"/>
                <a:cs typeface="Arial" panose="020B0604020202020204" pitchFamily="34" charset="0"/>
                <a:sym typeface="Calibri" panose="020F0502020204030204" pitchFamily="34" charset="0"/>
              </a:rPr>
              <a:t>Principle</a:t>
            </a:r>
            <a:r>
              <a:rPr lang="en-US" altLang="en-US" dirty="0">
                <a:solidFill>
                  <a:srgbClr val="1D6E7D"/>
                </a:solidFill>
                <a:latin typeface="Arial" panose="020B0604020202020204" pitchFamily="34" charset="0"/>
                <a:cs typeface="Arial" panose="020B0604020202020204" pitchFamily="34" charset="0"/>
              </a:rPr>
              <a:t> 5</a:t>
            </a:r>
            <a:r>
              <a:rPr lang="en-US" altLang="en-US" sz="2000" dirty="0">
                <a:solidFill>
                  <a:srgbClr val="1D6E7D"/>
                </a:solidFill>
                <a:latin typeface="Arial" panose="020B0604020202020204" pitchFamily="34" charset="0"/>
                <a:cs typeface="Arial" panose="020B0604020202020204" pitchFamily="34" charset="0"/>
              </a:rPr>
              <a:t> </a:t>
            </a:r>
            <a:r>
              <a:rPr lang="en-US" altLang="en-US" sz="2000" b="0" dirty="0">
                <a:solidFill>
                  <a:srgbClr val="1D6E7D"/>
                </a:solidFill>
                <a:latin typeface="Arial" panose="020B0604020202020204" pitchFamily="34" charset="0"/>
                <a:cs typeface="Arial" panose="020B0604020202020204" pitchFamily="34" charset="0"/>
              </a:rPr>
              <a:t>(1 of 6)</a:t>
            </a:r>
            <a:endParaRPr lang="en-AU" sz="2000" dirty="0"/>
          </a:p>
        </p:txBody>
      </p:sp>
      <p:sp>
        <p:nvSpPr>
          <p:cNvPr id="27650" name="Text Placeholder 2">
            <a:extLst>
              <a:ext uri="{FF2B5EF4-FFF2-40B4-BE49-F238E27FC236}">
                <a16:creationId xmlns:a16="http://schemas.microsoft.com/office/drawing/2014/main" id="{912C0426-5AEF-B04E-87FB-157B26F14734}"/>
              </a:ext>
            </a:extLst>
          </p:cNvPr>
          <p:cNvSpPr txBox="1">
            <a:spLocks noChangeArrowheads="1"/>
          </p:cNvSpPr>
          <p:nvPr/>
        </p:nvSpPr>
        <p:spPr bwMode="auto">
          <a:xfrm>
            <a:off x="685800" y="18653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1143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429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429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Enzymes have evolved to form complexes to efficiently achieve a series of chemical transformations without releasing the intermediates into the bulk solvent. </a:t>
            </a:r>
            <a:r>
              <a:rPr lang="en-US" sz="2400" dirty="0">
                <a:latin typeface="Arial" panose="020B0604020202020204" pitchFamily="34" charset="0"/>
                <a:cs typeface="Arial" panose="020B0604020202020204" pitchFamily="34" charset="0"/>
              </a:rPr>
              <a:t>This strategy, seen in the pyruvate dehydrogenase complex and the metabolons of the citric acid cycle, is ubiquitous in other pathways of metabolism, in respiration, and in the many “ — </a:t>
            </a:r>
            <a:r>
              <a:rPr lang="en-US" sz="2400" dirty="0" err="1">
                <a:latin typeface="Arial" panose="020B0604020202020204" pitchFamily="34" charset="0"/>
                <a:cs typeface="Arial" panose="020B0604020202020204" pitchFamily="34" charset="0"/>
              </a:rPr>
              <a:t>somes</a:t>
            </a:r>
            <a:r>
              <a:rPr lang="en-US" sz="2400" dirty="0">
                <a:latin typeface="Arial" panose="020B0604020202020204" pitchFamily="34" charset="0"/>
                <a:cs typeface="Arial" panose="020B0604020202020204" pitchFamily="34" charset="0"/>
              </a:rPr>
              <a:t>” that assemble and disassemble informational macromolecules. </a:t>
            </a:r>
          </a:p>
        </p:txBody>
      </p:sp>
    </p:spTree>
    <p:extLst>
      <p:ext uri="{BB962C8B-B14F-4D97-AF65-F5344CB8AC3E}">
        <p14:creationId xmlns:p14="http://schemas.microsoft.com/office/powerpoint/2010/main" val="1507798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AEDE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013FF-DCE4-48EE-97D4-848D13E66E2B}"/>
              </a:ext>
            </a:extLst>
          </p:cNvPr>
          <p:cNvSpPr>
            <a:spLocks noGrp="1"/>
          </p:cNvSpPr>
          <p:nvPr>
            <p:ph type="ctrTitle"/>
          </p:nvPr>
        </p:nvSpPr>
        <p:spPr/>
        <p:txBody>
          <a:bodyPr/>
          <a:lstStyle/>
          <a:p>
            <a:r>
              <a:rPr lang="en-US" altLang="en-US" dirty="0">
                <a:solidFill>
                  <a:srgbClr val="674EA7"/>
                </a:solidFill>
                <a:latin typeface="Arial" panose="020B0604020202020204" pitchFamily="34" charset="0"/>
                <a:cs typeface="Arial" panose="020B0604020202020204" pitchFamily="34" charset="0"/>
              </a:rPr>
              <a:t>16.1</a:t>
            </a:r>
            <a:r>
              <a:rPr lang="en-US" altLang="en-US" dirty="0">
                <a:latin typeface="Arial" panose="020B0604020202020204" pitchFamily="34" charset="0"/>
                <a:cs typeface="Arial" panose="020B0604020202020204" pitchFamily="34" charset="0"/>
              </a:rPr>
              <a:t>    </a:t>
            </a:r>
            <a:r>
              <a:rPr lang="en-US" altLang="en-US" dirty="0">
                <a:solidFill>
                  <a:srgbClr val="1D6E7D"/>
                </a:solidFill>
                <a:latin typeface="Arial" panose="020B0604020202020204" pitchFamily="34" charset="0"/>
                <a:cs typeface="Arial" panose="020B0604020202020204" pitchFamily="34" charset="0"/>
              </a:rPr>
              <a:t>Production of Acetyl-CoA (Activated Acetate)</a:t>
            </a:r>
            <a:endParaRPr lang="en-A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A4F3D-ADDE-40B1-9F25-251D90994AE8}"/>
              </a:ext>
            </a:extLst>
          </p:cNvPr>
          <p:cNvSpPr>
            <a:spLocks noGrp="1"/>
          </p:cNvSpPr>
          <p:nvPr>
            <p:ph type="title"/>
          </p:nvPr>
        </p:nvSpPr>
        <p:spPr/>
        <p:txBody>
          <a:bodyPr/>
          <a:lstStyle/>
          <a:p>
            <a:r>
              <a:rPr lang="en-US" dirty="0">
                <a:solidFill>
                  <a:schemeClr val="tx1"/>
                </a:solidFill>
                <a:latin typeface="Arial" panose="020B0604020202020204" pitchFamily="34" charset="0"/>
                <a:cs typeface="Arial" panose="020B0604020202020204" pitchFamily="34" charset="0"/>
              </a:rPr>
              <a:t>Coenzyme A (CoA-SH)</a:t>
            </a:r>
            <a:endParaRPr lang="en-AU" dirty="0"/>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170844" y="1363662"/>
            <a:ext cx="8802309"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coenzyme A has a reactive thiol (–SH) group that is critical to its role as an acyl carrier</a:t>
            </a:r>
          </a:p>
          <a:p>
            <a:pPr lvl="1"/>
            <a:r>
              <a:rPr lang="en-US" sz="2400" dirty="0">
                <a:latin typeface="Arial" panose="020B0604020202020204" pitchFamily="34" charset="0"/>
                <a:cs typeface="Arial" panose="020B0604020202020204" pitchFamily="34" charset="0"/>
              </a:rPr>
              <a:t>the –SH group forms a </a:t>
            </a:r>
            <a:r>
              <a:rPr lang="en-US" sz="2400" b="1" dirty="0">
                <a:latin typeface="Arial" panose="020B0604020202020204" pitchFamily="34" charset="0"/>
                <a:cs typeface="Arial" panose="020B0604020202020204" pitchFamily="34" charset="0"/>
              </a:rPr>
              <a:t>thioester </a:t>
            </a:r>
            <a:r>
              <a:rPr lang="en-US" sz="2400" dirty="0">
                <a:latin typeface="Arial" panose="020B0604020202020204" pitchFamily="34" charset="0"/>
                <a:cs typeface="Arial" panose="020B0604020202020204" pitchFamily="34" charset="0"/>
              </a:rPr>
              <a:t>with acetate in acetyl-CoA</a:t>
            </a:r>
          </a:p>
          <a:p>
            <a:endParaRPr lang="en-US" sz="2400" dirty="0">
              <a:latin typeface="Arial" panose="020B0604020202020204" pitchFamily="34" charset="0"/>
              <a:cs typeface="Arial" panose="020B0604020202020204" pitchFamily="34" charset="0"/>
            </a:endParaRPr>
          </a:p>
          <a:p>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a:spcBef>
                <a:spcPts val="363"/>
              </a:spcBef>
              <a:buClr>
                <a:srgbClr val="000000"/>
              </a:buClr>
              <a:buFontTx/>
              <a:buNone/>
            </a:pP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pic>
        <p:nvPicPr>
          <p:cNvPr id="4" name="Picture 3" descr="A figure shows the structure of coenzyme A.">
            <a:extLst>
              <a:ext uri="{FF2B5EF4-FFF2-40B4-BE49-F238E27FC236}">
                <a16:creationId xmlns:a16="http://schemas.microsoft.com/office/drawing/2014/main" id="{44151546-1620-8E4E-9BF0-8DF4AD8396A4}"/>
              </a:ext>
            </a:extLst>
          </p:cNvPr>
          <p:cNvPicPr>
            <a:picLocks noChangeAspect="1"/>
          </p:cNvPicPr>
          <p:nvPr/>
        </p:nvPicPr>
        <p:blipFill>
          <a:blip r:embed="rId3"/>
          <a:stretch>
            <a:fillRect/>
          </a:stretch>
        </p:blipFill>
        <p:spPr>
          <a:xfrm>
            <a:off x="751672" y="3429000"/>
            <a:ext cx="7640654" cy="3101975"/>
          </a:xfrm>
          <a:prstGeom prst="rect">
            <a:avLst/>
          </a:prstGeom>
        </p:spPr>
      </p:pic>
    </p:spTree>
    <p:extLst>
      <p:ext uri="{BB962C8B-B14F-4D97-AF65-F5344CB8AC3E}">
        <p14:creationId xmlns:p14="http://schemas.microsoft.com/office/powerpoint/2010/main" val="24444191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Google Shape;231;g7fe2cbe272_0_58">
            <a:extLst>
              <a:ext uri="{FF2B5EF4-FFF2-40B4-BE49-F238E27FC236}">
                <a16:creationId xmlns:a16="http://schemas.microsoft.com/office/drawing/2014/main" id="{28D02B45-830A-C845-B3BB-8C65FD4C3C53}"/>
              </a:ext>
            </a:extLst>
          </p:cNvPr>
          <p:cNvSpPr>
            <a:spLocks noGrp="1" noChangeArrowheads="1"/>
          </p:cNvSpPr>
          <p:nvPr>
            <p:ph type="title"/>
          </p:nvPr>
        </p:nvSpPr>
        <p:spPr>
          <a:xfrm>
            <a:off x="0" y="145702"/>
            <a:ext cx="9144000" cy="1143000"/>
          </a:xfrm>
        </p:spPr>
        <p:txBody>
          <a:bodyPr/>
          <a:lstStyle/>
          <a:p>
            <a:pPr>
              <a:spcBef>
                <a:spcPct val="0"/>
              </a:spcBef>
              <a:spcAft>
                <a:spcPct val="0"/>
              </a:spcAft>
            </a:pPr>
            <a:r>
              <a:rPr lang="en-US" altLang="en-US" dirty="0">
                <a:solidFill>
                  <a:srgbClr val="4E4CB4"/>
                </a:solidFill>
                <a:latin typeface="Arial" panose="020B0604020202020204" pitchFamily="34" charset="0"/>
                <a:cs typeface="Arial" panose="020B0604020202020204" pitchFamily="34" charset="0"/>
              </a:rPr>
              <a:t>Pyruvate Is Oxidized to Acetyl-CoA and CO</a:t>
            </a:r>
            <a:r>
              <a:rPr lang="en-US" altLang="en-US" baseline="-25000" dirty="0">
                <a:solidFill>
                  <a:srgbClr val="4E4CB4"/>
                </a:solidFill>
                <a:latin typeface="Arial" panose="020B0604020202020204" pitchFamily="34" charset="0"/>
                <a:cs typeface="Arial" panose="020B0604020202020204" pitchFamily="34" charset="0"/>
              </a:rPr>
              <a:t>2</a:t>
            </a:r>
            <a:r>
              <a:rPr lang="en-US" altLang="en-US" dirty="0">
                <a:solidFill>
                  <a:srgbClr val="4E4CB4"/>
                </a:solidFill>
                <a:latin typeface="Arial" panose="020B0604020202020204" pitchFamily="34" charset="0"/>
                <a:cs typeface="Arial" panose="020B0604020202020204" pitchFamily="34" charset="0"/>
              </a:rPr>
              <a:t> </a:t>
            </a:r>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170845" y="1600200"/>
            <a:ext cx="8802309"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b="1" dirty="0">
                <a:latin typeface="Arial" panose="020B0604020202020204" pitchFamily="34" charset="0"/>
                <a:cs typeface="Arial" panose="020B0604020202020204" pitchFamily="34" charset="0"/>
              </a:rPr>
              <a:t>mitochondrial pyruvate carrier (MPC) </a:t>
            </a:r>
            <a:r>
              <a:rPr lang="en-US" sz="2400" dirty="0">
                <a:latin typeface="Arial" panose="020B0604020202020204" pitchFamily="34" charset="0"/>
                <a:cs typeface="Arial" panose="020B0604020202020204" pitchFamily="34" charset="0"/>
              </a:rPr>
              <a:t>= an H</a:t>
            </a:r>
            <a:r>
              <a:rPr lang="en-US" sz="2400" baseline="300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-coupled pyruvate-specific symporter in the inner mitochondrial membrane </a:t>
            </a:r>
          </a:p>
          <a:p>
            <a:endParaRPr lang="en-US" sz="24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pyruvate dehydrogenase (PDH) complex </a:t>
            </a:r>
            <a:r>
              <a:rPr lang="en-US" sz="2400" dirty="0">
                <a:latin typeface="Arial" panose="020B0604020202020204" pitchFamily="34" charset="0"/>
                <a:cs typeface="Arial" panose="020B0604020202020204" pitchFamily="34" charset="0"/>
              </a:rPr>
              <a:t>= highly ordered cluster of enzymes and cofactors that oxidizes pyruvate in the mitochondrial matrix to acetyl-CoA and CO</a:t>
            </a:r>
            <a:r>
              <a:rPr lang="en-US" sz="2400" baseline="-25000" dirty="0">
                <a:latin typeface="Arial" panose="020B0604020202020204" pitchFamily="34" charset="0"/>
                <a:cs typeface="Arial" panose="020B0604020202020204" pitchFamily="34" charset="0"/>
              </a:rPr>
              <a:t>2</a:t>
            </a:r>
          </a:p>
          <a:p>
            <a:pPr lvl="1"/>
            <a:r>
              <a:rPr lang="en-US" sz="2400" dirty="0">
                <a:latin typeface="Arial" panose="020B0604020202020204" pitchFamily="34" charset="0"/>
                <a:cs typeface="Arial" panose="020B0604020202020204" pitchFamily="34" charset="0"/>
              </a:rPr>
              <a:t>the series of chemical intermediates remain bound to the enzyme subunits</a:t>
            </a:r>
            <a:endParaRPr lang="en-US" sz="2400" baseline="-25000" dirty="0">
              <a:latin typeface="Arial" panose="020B0604020202020204" pitchFamily="34" charset="0"/>
              <a:cs typeface="Arial" panose="020B0604020202020204" pitchFamily="34" charset="0"/>
            </a:endParaRPr>
          </a:p>
          <a:p>
            <a:pPr lvl="1"/>
            <a:r>
              <a:rPr lang="en-US" sz="2400" dirty="0">
                <a:latin typeface="Arial" panose="020B0604020202020204" pitchFamily="34" charset="0"/>
                <a:cs typeface="Arial" panose="020B0604020202020204" pitchFamily="34" charset="0"/>
              </a:rPr>
              <a:t>regulation results in precisely regulated flux </a:t>
            </a:r>
          </a:p>
          <a:p>
            <a:endParaRPr lang="en-US" sz="2400" dirty="0">
              <a:latin typeface="Arial" panose="020B0604020202020204" pitchFamily="34" charset="0"/>
              <a:cs typeface="Arial" panose="020B0604020202020204" pitchFamily="34" charset="0"/>
            </a:endParaRPr>
          </a:p>
          <a:p>
            <a:endParaRPr lang="en-US" sz="2400" b="1" dirty="0">
              <a:latin typeface="Arial" panose="020B0604020202020204" pitchFamily="34" charset="0"/>
              <a:cs typeface="Arial" panose="020B0604020202020204" pitchFamily="34" charset="0"/>
            </a:endParaRPr>
          </a:p>
          <a:p>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a:spcBef>
                <a:spcPts val="363"/>
              </a:spcBef>
              <a:buClr>
                <a:srgbClr val="000000"/>
              </a:buClr>
              <a:buFontTx/>
              <a:buNone/>
            </a:pP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2825477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E797C-91EB-4607-A128-10DBD786E156}"/>
              </a:ext>
            </a:extLst>
          </p:cNvPr>
          <p:cNvSpPr>
            <a:spLocks noGrp="1"/>
          </p:cNvSpPr>
          <p:nvPr>
            <p:ph type="title"/>
          </p:nvPr>
        </p:nvSpPr>
        <p:spPr/>
        <p:txBody>
          <a:bodyPr/>
          <a:lstStyle/>
          <a:p>
            <a:r>
              <a:rPr lang="en-US" dirty="0">
                <a:solidFill>
                  <a:schemeClr val="tx1"/>
                </a:solidFill>
                <a:latin typeface="Arial" panose="020B0604020202020204" pitchFamily="34" charset="0"/>
                <a:cs typeface="Arial" panose="020B0604020202020204" pitchFamily="34" charset="0"/>
              </a:rPr>
              <a:t>The PDH Complex Catalyzes an Oxidative Decarboxylation</a:t>
            </a:r>
            <a:endParaRPr lang="en-AU" dirty="0"/>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228600" y="1725960"/>
            <a:ext cx="8686800" cy="1234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b="1" dirty="0">
                <a:latin typeface="Arial" panose="020B0604020202020204" pitchFamily="34" charset="0"/>
                <a:cs typeface="Arial" panose="020B0604020202020204" pitchFamily="34" charset="0"/>
              </a:rPr>
              <a:t>oxidative decarboxylation </a:t>
            </a:r>
            <a:r>
              <a:rPr lang="en-US" sz="2400" dirty="0">
                <a:latin typeface="Arial" panose="020B0604020202020204" pitchFamily="34" charset="0"/>
                <a:cs typeface="Arial" panose="020B0604020202020204" pitchFamily="34" charset="0"/>
              </a:rPr>
              <a:t>= an irreversible oxidation process in which the carboxyl group is removed, forming CO</a:t>
            </a:r>
            <a:r>
              <a:rPr lang="en-US" sz="2400" baseline="-25000" dirty="0">
                <a:latin typeface="Arial" panose="020B0604020202020204" pitchFamily="34" charset="0"/>
                <a:cs typeface="Arial" panose="020B0604020202020204" pitchFamily="34" charset="0"/>
              </a:rPr>
              <a:t>2</a:t>
            </a:r>
            <a:endParaRPr lang="en-US" sz="2400" b="1"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a:spcBef>
                <a:spcPts val="363"/>
              </a:spcBef>
              <a:buClr>
                <a:srgbClr val="000000"/>
              </a:buClr>
              <a:buFontTx/>
              <a:buNone/>
            </a:pP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pic>
        <p:nvPicPr>
          <p:cNvPr id="3" name="Picture 2" descr="Pyruvate is shown as a three-carbon vertical chain with the top carbon, C 1, and its substituents highlighted in a red box. C 1 is double bonded to O to the upper left and bonded to O minus to its upper right, C 2 is double bonded to O to the right, and C 3 is bonded to 3 H. An arrow points right above text reading, pyruvate dehydrogenase complex (E subscript 1 plus E subscript 2 plus E subscript 3). A curved line joins the arrow to show that Co A – S H is added, then a curved arrow joins the arrow to show that N A D plus is added and N A D H is removed, with T P P, lipoate, F A D shown above the inflection point of this curved arrow. This reaction yields acetyl-Co A, which has a central C double bonded to O to the upper left, S bonded to S at the upper right further bonded to Co A, and bonded to C H 3 below. A red box containing C O 2 is also present.">
            <a:extLst>
              <a:ext uri="{FF2B5EF4-FFF2-40B4-BE49-F238E27FC236}">
                <a16:creationId xmlns:a16="http://schemas.microsoft.com/office/drawing/2014/main" id="{9BFF08F1-02FE-824F-AFEE-9488B7BE78EC}"/>
              </a:ext>
            </a:extLst>
          </p:cNvPr>
          <p:cNvPicPr>
            <a:picLocks noChangeAspect="1"/>
          </p:cNvPicPr>
          <p:nvPr/>
        </p:nvPicPr>
        <p:blipFill>
          <a:blip r:embed="rId3"/>
          <a:stretch>
            <a:fillRect/>
          </a:stretch>
        </p:blipFill>
        <p:spPr>
          <a:xfrm>
            <a:off x="1174750" y="3186460"/>
            <a:ext cx="6794500" cy="2921000"/>
          </a:xfrm>
          <a:prstGeom prst="rect">
            <a:avLst/>
          </a:prstGeom>
        </p:spPr>
      </p:pic>
    </p:spTree>
    <p:extLst>
      <p:ext uri="{BB962C8B-B14F-4D97-AF65-F5344CB8AC3E}">
        <p14:creationId xmlns:p14="http://schemas.microsoft.com/office/powerpoint/2010/main" val="23488165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2EB27-292A-4B1F-A5F4-19A3E90193DF}"/>
              </a:ext>
            </a:extLst>
          </p:cNvPr>
          <p:cNvSpPr>
            <a:spLocks noGrp="1"/>
          </p:cNvSpPr>
          <p:nvPr>
            <p:ph type="title"/>
          </p:nvPr>
        </p:nvSpPr>
        <p:spPr/>
        <p:txBody>
          <a:bodyPr/>
          <a:lstStyle/>
          <a:p>
            <a:r>
              <a:rPr lang="en-US" altLang="en-US" sz="3400" dirty="0">
                <a:solidFill>
                  <a:srgbClr val="4E4CB4"/>
                </a:solidFill>
                <a:latin typeface="Arial" panose="020B0604020202020204" pitchFamily="34" charset="0"/>
                <a:cs typeface="Arial" panose="020B0604020202020204" pitchFamily="34" charset="0"/>
              </a:rPr>
              <a:t>The PDH Complex Employs Three Enzymes and Five Coenzymes to Oxidize Pyruvate</a:t>
            </a:r>
            <a:endParaRPr lang="en-AU" sz="3400" dirty="0">
              <a:solidFill>
                <a:srgbClr val="4E4CB4"/>
              </a:solidFill>
            </a:endParaRPr>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228600" y="2057400"/>
            <a:ext cx="4020155"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three enzymes: </a:t>
            </a:r>
          </a:p>
          <a:p>
            <a:pPr lvl="1"/>
            <a:r>
              <a:rPr lang="en-US" sz="2400" dirty="0">
                <a:latin typeface="Arial" panose="020B0604020202020204" pitchFamily="34" charset="0"/>
                <a:cs typeface="Arial" panose="020B0604020202020204" pitchFamily="34" charset="0"/>
              </a:rPr>
              <a:t>pyruvate dehydrogenase, E</a:t>
            </a:r>
            <a:r>
              <a:rPr lang="en-US" sz="2400" baseline="-25000" dirty="0">
                <a:latin typeface="Arial" panose="020B0604020202020204" pitchFamily="34" charset="0"/>
                <a:cs typeface="Arial" panose="020B0604020202020204" pitchFamily="34" charset="0"/>
              </a:rPr>
              <a:t>1</a:t>
            </a:r>
          </a:p>
          <a:p>
            <a:pPr lvl="1"/>
            <a:r>
              <a:rPr lang="en-US" sz="2400" dirty="0" err="1">
                <a:latin typeface="Arial" panose="020B0604020202020204" pitchFamily="34" charset="0"/>
                <a:cs typeface="Arial" panose="020B0604020202020204" pitchFamily="34" charset="0"/>
              </a:rPr>
              <a:t>dihydrolipoyl</a:t>
            </a:r>
            <a:r>
              <a:rPr lang="en-US" sz="2400" dirty="0">
                <a:latin typeface="Arial" panose="020B0604020202020204" pitchFamily="34" charset="0"/>
                <a:cs typeface="Arial" panose="020B0604020202020204" pitchFamily="34" charset="0"/>
              </a:rPr>
              <a:t> transacetylase, E</a:t>
            </a:r>
            <a:r>
              <a:rPr lang="en-US" sz="2400" baseline="-25000" dirty="0">
                <a:latin typeface="Arial" panose="020B0604020202020204" pitchFamily="34" charset="0"/>
                <a:cs typeface="Arial" panose="020B0604020202020204" pitchFamily="34" charset="0"/>
              </a:rPr>
              <a:t>2</a:t>
            </a:r>
            <a:endParaRPr lang="en-US" sz="2400" dirty="0">
              <a:latin typeface="Arial" panose="020B0604020202020204" pitchFamily="34" charset="0"/>
              <a:cs typeface="Arial" panose="020B0604020202020204" pitchFamily="34" charset="0"/>
            </a:endParaRPr>
          </a:p>
          <a:p>
            <a:pPr lvl="1"/>
            <a:r>
              <a:rPr lang="en-US" sz="2400" dirty="0" err="1">
                <a:latin typeface="Arial" panose="020B0604020202020204" pitchFamily="34" charset="0"/>
                <a:cs typeface="Arial" panose="020B0604020202020204" pitchFamily="34" charset="0"/>
              </a:rPr>
              <a:t>dihydrolipoyl</a:t>
            </a:r>
            <a:r>
              <a:rPr lang="en-US" sz="2400" dirty="0">
                <a:latin typeface="Arial" panose="020B0604020202020204" pitchFamily="34" charset="0"/>
                <a:cs typeface="Arial" panose="020B0604020202020204" pitchFamily="34" charset="0"/>
              </a:rPr>
              <a:t> dehydrogenase, E</a:t>
            </a:r>
            <a:r>
              <a:rPr lang="en-US" sz="2400" baseline="-25000" dirty="0">
                <a:latin typeface="Arial" panose="020B0604020202020204" pitchFamily="34" charset="0"/>
                <a:cs typeface="Arial" panose="020B0604020202020204" pitchFamily="34" charset="0"/>
              </a:rPr>
              <a:t>3</a:t>
            </a:r>
            <a:endParaRPr lang="en-US" sz="2400" dirty="0">
              <a:latin typeface="Arial" panose="020B0604020202020204" pitchFamily="34" charset="0"/>
              <a:cs typeface="Arial" panose="020B0604020202020204" pitchFamily="34" charset="0"/>
            </a:endParaRPr>
          </a:p>
          <a:p>
            <a:pPr lvl="1"/>
            <a:endParaRPr lang="en-US" sz="2400" dirty="0">
              <a:latin typeface="Arial" panose="020B0604020202020204" pitchFamily="34" charset="0"/>
              <a:cs typeface="Arial" panose="020B0604020202020204" pitchFamily="34" charset="0"/>
            </a:endParaRPr>
          </a:p>
          <a:p>
            <a:pPr lvl="1"/>
            <a:endParaRPr lang="en-US" sz="2000" dirty="0">
              <a:latin typeface="Arial" panose="020B0604020202020204" pitchFamily="34" charset="0"/>
              <a:cs typeface="Arial" panose="020B0604020202020204" pitchFamily="34" charset="0"/>
            </a:endParaRPr>
          </a:p>
          <a:p>
            <a:endParaRPr lang="en-US" sz="2400" b="1" dirty="0">
              <a:latin typeface="Arial" panose="020B0604020202020204" pitchFamily="34" charset="0"/>
              <a:cs typeface="Arial" panose="020B0604020202020204" pitchFamily="34" charset="0"/>
            </a:endParaRPr>
          </a:p>
          <a:p>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a:spcBef>
                <a:spcPts val="363"/>
              </a:spcBef>
              <a:buClr>
                <a:srgbClr val="000000"/>
              </a:buClr>
              <a:buFontTx/>
              <a:buNone/>
            </a:pP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4" name="Google Shape;390;g847cf01710_0_68">
            <a:extLst>
              <a:ext uri="{FF2B5EF4-FFF2-40B4-BE49-F238E27FC236}">
                <a16:creationId xmlns:a16="http://schemas.microsoft.com/office/drawing/2014/main" id="{9A804C68-5ABA-9140-BB12-2639A4439B28}"/>
              </a:ext>
            </a:extLst>
          </p:cNvPr>
          <p:cNvSpPr txBox="1">
            <a:spLocks noChangeArrowheads="1"/>
          </p:cNvSpPr>
          <p:nvPr/>
        </p:nvSpPr>
        <p:spPr bwMode="auto">
          <a:xfrm>
            <a:off x="4218275" y="2057400"/>
            <a:ext cx="4020155"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five coenzymes:</a:t>
            </a:r>
          </a:p>
          <a:p>
            <a:pPr lvl="1"/>
            <a:r>
              <a:rPr lang="en-US" sz="2400" dirty="0">
                <a:latin typeface="Arial" panose="020B0604020202020204" pitchFamily="34" charset="0"/>
                <a:cs typeface="Arial" panose="020B0604020202020204" pitchFamily="34" charset="0"/>
              </a:rPr>
              <a:t>thiamine pyrophosphate (TPP)</a:t>
            </a:r>
          </a:p>
          <a:p>
            <a:pPr lvl="1"/>
            <a:r>
              <a:rPr lang="en-US" sz="2400" dirty="0">
                <a:latin typeface="Arial" panose="020B0604020202020204" pitchFamily="34" charset="0"/>
                <a:cs typeface="Arial" panose="020B0604020202020204" pitchFamily="34" charset="0"/>
              </a:rPr>
              <a:t>lipoate</a:t>
            </a:r>
          </a:p>
          <a:p>
            <a:pPr lvl="1"/>
            <a:r>
              <a:rPr lang="en-US" sz="2400" dirty="0">
                <a:latin typeface="Arial" panose="020B0604020202020204" pitchFamily="34" charset="0"/>
                <a:cs typeface="Arial" panose="020B0604020202020204" pitchFamily="34" charset="0"/>
              </a:rPr>
              <a:t>coenzyme A (CoA, CoA-SH)</a:t>
            </a:r>
          </a:p>
          <a:p>
            <a:pPr lvl="1"/>
            <a:r>
              <a:rPr lang="en-US" sz="2400" dirty="0">
                <a:latin typeface="Arial" panose="020B0604020202020204" pitchFamily="34" charset="0"/>
                <a:cs typeface="Arial" panose="020B0604020202020204" pitchFamily="34" charset="0"/>
              </a:rPr>
              <a:t>flavin adenine dinucleotide (FAD)</a:t>
            </a:r>
          </a:p>
          <a:p>
            <a:pPr lvl="1"/>
            <a:r>
              <a:rPr lang="en-US" sz="2400" dirty="0">
                <a:latin typeface="Arial" panose="020B0604020202020204" pitchFamily="34" charset="0"/>
                <a:cs typeface="Arial" panose="020B0604020202020204" pitchFamily="34" charset="0"/>
              </a:rPr>
              <a:t>nicotinamide adenine dinucleotide (NAD)</a:t>
            </a:r>
          </a:p>
          <a:p>
            <a:pPr lvl="1"/>
            <a:endParaRPr lang="en-US" sz="2400" dirty="0">
              <a:latin typeface="Arial" panose="020B0604020202020204" pitchFamily="34" charset="0"/>
              <a:cs typeface="Arial" panose="020B0604020202020204" pitchFamily="34" charset="0"/>
            </a:endParaRPr>
          </a:p>
          <a:p>
            <a:pPr lvl="1"/>
            <a:endParaRPr lang="en-US" sz="2000" dirty="0">
              <a:latin typeface="Arial" panose="020B0604020202020204" pitchFamily="34" charset="0"/>
              <a:cs typeface="Arial" panose="020B0604020202020204" pitchFamily="34" charset="0"/>
            </a:endParaRPr>
          </a:p>
          <a:p>
            <a:endParaRPr lang="en-US" sz="2400" b="1" dirty="0">
              <a:latin typeface="Arial" panose="020B0604020202020204" pitchFamily="34" charset="0"/>
              <a:cs typeface="Arial" panose="020B0604020202020204" pitchFamily="34" charset="0"/>
            </a:endParaRPr>
          </a:p>
          <a:p>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a:spcBef>
                <a:spcPts val="363"/>
              </a:spcBef>
              <a:buClr>
                <a:srgbClr val="000000"/>
              </a:buClr>
              <a:buFontTx/>
              <a:buNone/>
            </a:pP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3936797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43EB2-E05A-4336-8777-267E7006E887}"/>
              </a:ext>
            </a:extLst>
          </p:cNvPr>
          <p:cNvSpPr>
            <a:spLocks noGrp="1"/>
          </p:cNvSpPr>
          <p:nvPr>
            <p:ph type="title"/>
          </p:nvPr>
        </p:nvSpPr>
        <p:spPr/>
        <p:txBody>
          <a:bodyPr/>
          <a:lstStyle/>
          <a:p>
            <a:r>
              <a:rPr lang="en-US" altLang="en-US" sz="3400" dirty="0">
                <a:solidFill>
                  <a:srgbClr val="4E4CB4"/>
                </a:solidFill>
                <a:latin typeface="Arial" panose="020B0604020202020204" pitchFamily="34" charset="0"/>
                <a:cs typeface="Arial" panose="020B0604020202020204" pitchFamily="34" charset="0"/>
              </a:rPr>
              <a:t>The PDH Complex Channels Its Intermediates through Five Reactions</a:t>
            </a:r>
            <a:endParaRPr lang="en-AU" sz="3400" dirty="0">
              <a:solidFill>
                <a:srgbClr val="4E4CB4"/>
              </a:solidFill>
            </a:endParaRPr>
          </a:p>
        </p:txBody>
      </p:sp>
      <p:pic>
        <p:nvPicPr>
          <p:cNvPr id="3" name="Picture 2" descr="A figure shows the oxidative carboxylation of pyruvate to acetyl-Co A by the pyruvate dehydrogenase complex in five steps.">
            <a:extLst>
              <a:ext uri="{FF2B5EF4-FFF2-40B4-BE49-F238E27FC236}">
                <a16:creationId xmlns:a16="http://schemas.microsoft.com/office/drawing/2014/main" id="{4631B52D-18AE-E549-83E9-734A6BCFC098}"/>
              </a:ext>
            </a:extLst>
          </p:cNvPr>
          <p:cNvPicPr>
            <a:picLocks noChangeAspect="1"/>
          </p:cNvPicPr>
          <p:nvPr/>
        </p:nvPicPr>
        <p:blipFill>
          <a:blip r:embed="rId3"/>
          <a:stretch>
            <a:fillRect/>
          </a:stretch>
        </p:blipFill>
        <p:spPr>
          <a:xfrm>
            <a:off x="757237" y="2057400"/>
            <a:ext cx="7629525" cy="4343400"/>
          </a:xfrm>
          <a:prstGeom prst="rect">
            <a:avLst/>
          </a:prstGeom>
        </p:spPr>
      </p:pic>
    </p:spTree>
    <p:extLst>
      <p:ext uri="{BB962C8B-B14F-4D97-AF65-F5344CB8AC3E}">
        <p14:creationId xmlns:p14="http://schemas.microsoft.com/office/powerpoint/2010/main" val="27619119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AEDE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6B843-78B1-4A43-BC5D-1EAC02092C83}"/>
              </a:ext>
            </a:extLst>
          </p:cNvPr>
          <p:cNvSpPr>
            <a:spLocks noGrp="1"/>
          </p:cNvSpPr>
          <p:nvPr>
            <p:ph type="ctrTitle"/>
          </p:nvPr>
        </p:nvSpPr>
        <p:spPr/>
        <p:txBody>
          <a:bodyPr/>
          <a:lstStyle/>
          <a:p>
            <a:r>
              <a:rPr lang="en-US" altLang="en-US" dirty="0">
                <a:solidFill>
                  <a:srgbClr val="674EA7"/>
                </a:solidFill>
                <a:latin typeface="Arial" panose="020B0604020202020204" pitchFamily="34" charset="0"/>
                <a:cs typeface="Arial" panose="020B0604020202020204" pitchFamily="34" charset="0"/>
              </a:rPr>
              <a:t>16.2</a:t>
            </a:r>
            <a:r>
              <a:rPr lang="en-US" altLang="en-US" dirty="0">
                <a:latin typeface="Arial" panose="020B0604020202020204" pitchFamily="34" charset="0"/>
                <a:cs typeface="Arial" panose="020B0604020202020204" pitchFamily="34" charset="0"/>
              </a:rPr>
              <a:t>    </a:t>
            </a:r>
            <a:r>
              <a:rPr lang="en-US" altLang="en-US" dirty="0">
                <a:solidFill>
                  <a:srgbClr val="1D6E7D"/>
                </a:solidFill>
                <a:latin typeface="Arial" panose="020B0604020202020204" pitchFamily="34" charset="0"/>
                <a:cs typeface="Arial" panose="020B0604020202020204" pitchFamily="34" charset="0"/>
              </a:rPr>
              <a:t>Reactions of the Citric Acid Cycle</a:t>
            </a:r>
            <a:endParaRPr lang="en-AU" dirty="0"/>
          </a:p>
        </p:txBody>
      </p:sp>
    </p:spTree>
    <p:extLst>
      <p:ext uri="{BB962C8B-B14F-4D97-AF65-F5344CB8AC3E}">
        <p14:creationId xmlns:p14="http://schemas.microsoft.com/office/powerpoint/2010/main" val="10406521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C3D6C-2AD5-41CC-8714-C66283D7CA40}"/>
              </a:ext>
            </a:extLst>
          </p:cNvPr>
          <p:cNvSpPr>
            <a:spLocks noGrp="1"/>
          </p:cNvSpPr>
          <p:nvPr>
            <p:ph type="title"/>
          </p:nvPr>
        </p:nvSpPr>
        <p:spPr>
          <a:xfrm>
            <a:off x="0" y="152400"/>
            <a:ext cx="9144000" cy="914400"/>
          </a:xfrm>
        </p:spPr>
        <p:txBody>
          <a:bodyPr/>
          <a:lstStyle/>
          <a:p>
            <a:r>
              <a:rPr lang="en-US" dirty="0">
                <a:solidFill>
                  <a:schemeClr val="tx1"/>
                </a:solidFill>
                <a:latin typeface="Arial" panose="020B0604020202020204" pitchFamily="34" charset="0"/>
                <a:cs typeface="Arial" panose="020B0604020202020204" pitchFamily="34" charset="0"/>
              </a:rPr>
              <a:t>Reactions of the Citric Acid Cycle</a:t>
            </a:r>
            <a:endParaRPr lang="en-AU" dirty="0"/>
          </a:p>
        </p:txBody>
      </p:sp>
      <p:sp>
        <p:nvSpPr>
          <p:cNvPr id="6" name="Google Shape;390;g847cf01710_0_68">
            <a:extLst>
              <a:ext uri="{FF2B5EF4-FFF2-40B4-BE49-F238E27FC236}">
                <a16:creationId xmlns:a16="http://schemas.microsoft.com/office/drawing/2014/main" id="{B06BDD18-852B-EE4D-9688-7494E6C8ACB2}"/>
              </a:ext>
            </a:extLst>
          </p:cNvPr>
          <p:cNvSpPr txBox="1">
            <a:spLocks noChangeArrowheads="1"/>
          </p:cNvSpPr>
          <p:nvPr/>
        </p:nvSpPr>
        <p:spPr bwMode="auto">
          <a:xfrm>
            <a:off x="228600" y="1363662"/>
            <a:ext cx="2971800"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one oxaloacetate molecule can theoretically oxidize an infinite number of acetyl groups</a:t>
            </a:r>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energy from the four oxidations is conserved as NADH and FADH</a:t>
            </a:r>
            <a:r>
              <a:rPr lang="en-US" sz="2400" baseline="-25000" dirty="0">
                <a:latin typeface="Arial" panose="020B0604020202020204" pitchFamily="34" charset="0"/>
                <a:cs typeface="Arial" panose="020B0604020202020204" pitchFamily="34" charset="0"/>
              </a:rPr>
              <a:t>2</a:t>
            </a:r>
            <a:endParaRPr lang="en-US" sz="2400" dirty="0">
              <a:latin typeface="Arial" panose="020B0604020202020204" pitchFamily="34" charset="0"/>
              <a:cs typeface="Arial" panose="020B0604020202020204" pitchFamily="34" charset="0"/>
            </a:endParaRPr>
          </a:p>
        </p:txBody>
      </p:sp>
      <p:pic>
        <p:nvPicPr>
          <p:cNvPr id="3" name="Picture 2" descr="The citric acid cycle is shown as a series of reactions that form a circle that begins with the addition of acetyl-Co A at the twelve o’clock position. Acetyl-Co A is mostly shown in a red box as C H 3 bonded to C double bonded to O above bonded to S outside of the box further bonded to C o A. A blue line extends down to join the cycle at the 12 o’clock position above the words, citrate synthase. Step 1: Aldol condensation: methyl group of acetyl-Co A converted to methylene in citrate. A blue arrow points from the place that acetyl-Co A joins the cycle at the 12 o’clock position to citrate at about the one o’clock position. A blue curved arrow shows that H 2 O is added and Co A – S H is removed. This yields citrate, shown as a three-carbon vertical chain with C 1 and its substituents shown in a red box. C 1 is bonded to 2 H and to C O O minus to the right, C 2 is bonded to O H to the left and C O O minus to the right, C 3 is bonded to 2 H and to C O O minus to the right. Step 2a: Dehydration/rehydration: Bonded O H group of citrate repositioned in isocitrate, which sets up decarboxylation in next step. Blue forward and reverse arrows point from citrate to italicized cis-aconitate in brackets at just before the three o’clock position. The word aconitase is beneath the arrows. The forward-pointing arrow has a branch to show the loss of H 2 O. This yields italicized cis end italics aconitate, which is a three-carbon vertical chain in brackets with the top carbon and its substituents shown in a red box. The top carbon is bonded to 2 H and to C O O minus to the right, the middle carbon is bonded to C O O minus to the right and double bonded to the bottom carbon, and the bottom carbon is bonded to C O O minus to the right and to H below. Step 2b: (Rehydration). Blue forward and reverse arrows next to the word aconitase point from italicized cis end italics aconitate to isocitrate at just past the three o’clock position. The forward arrow is joined by a line showing the addition of H 2 O. This yields isocitrate, shown as a four-carbon chain with the top carbon and its substituents shown in a red box. The top carbon is bonded to 2 H and to C O O minus to the right, the second carbon is bonded to H to the left and C O O minus to the right, the third carbon is bonded to O H to the left and to H to the right, and the bottom carbon forms C O O minus. Step 3: Oxidative decarboxylation: A bonded O H group oxidizes to carbonyl, which in turn facilitates decarboxylation by stabilizing carbanion formed on the adjacent carbon. A blue arrow accompanied by the words isocitrate dehydrogenase splits to show the loss of C O 2 and formation of Greek letter alpha-ketoglutarate at the five o’clock position. A red arrow from the main blue arrow points to an orange circle labeled (3) N A D H in the center of the cycle. Greek letter alpha-ketoglutarate is a four-carbon vertical chain with the top carbon and its substituents shown in a red box. The top carbon is bonded to 2 H and to C O O minus to the right, the second carbon is bonded to 2 H, the third carbon is double bonded to O to the right, and the bottom carbon forms C O O minus. Step 4: Oxidative decarboxylation: pyruvate-dehydrogenase-like mechanism; dependent on the carbonyl on the adjacent carbon. A blue forward arrow points to succinyl-Co A just past the six o’clock position. Accompanying text reads, Greek letter alpha ketoglutarate dehydrogenase complex. A blue curved arrow shows the addition of Co A – S H and loss of C O 2. A red arrow branching from the main blue arrow points to the orange circle labeled (3) N A D H in the center of the cycle. Step 5: Substrate-level phosphorylation: energy of thioester conserved in phosphoanhydride bond of G T P of A T P. Blue forward and reverse arrows point from succinyl-Co A to succinate at the seven o’clock position. Accompanying text reads, succinyl-Co A synthetase. A curved blue arrow that meets the forward arrow shows the addition of G D P (A D P) plus P I and the loss of an orange sphere labeled G T P (A T P). An arrow branches off to show the loss of Co A – S H. This yields succinate, which is a vertical three-carbon chain. The top carbon is bonded to 2 H and to C O O minus, the middle carbon is bonded to 2 H, and the bottom carbon forms C O O minus. Step 6: Dehydrogenation: introduction of double bond initiates methylene oxidation sequence. Blue forward and reverse arrows point from succinate to fumarate just below the nine o’clock position. The arrows are accompanied by text reading, succinate dehydrogenase. A red arrow curves from the forward arrow to show the low of an orange oval labeled F A D H 2. Fumarate is a vertical four-carbon chain. The top carbon forms C O O minus, the second carbon is bonded to H and double bonded to the third carbon, the third carbon is bonded to H, and the fourth carbon forms C O O minus. Step 7: Hydration: addition of water across double bond introduces bonded to H group for next oxidation step. Blue forward and reverse arrows point from fumarate to malate at the ten o’clock position. Accompanying text reads, fumarase. A blue curved line joins the forward arrow to show the addition of H 2 O. Malate is a four-carbon chain. The top carbon forms C O O minus, the second carbon is bonded to H and to O H on the left, the third carbon is bonded to 2 H, and the fourth carbon forms C O O minus. Step 8: Dehydrogenation: oxidation of bonded O H completes oxidation sequence; generates carbonyl positioned to facilitate Claisen condensation in next step. Blue forward and reverse arrows point from malate to oxaloacetate at the eleven o’clock position. Accompanying text reads, malate dehydrogenase. A red arrow points from the forward arrow to the orange oval labeled (3) N A D H in the center of the cycle. Oxaloacetate has C double bonded to O to the left, bonded to C O O minus to the right, and bonded to C H 2 below further bonded to C O O minus. An blue arrow points from oxaloacetate to citrate to continue the cycle. All data are approximate.">
            <a:extLst>
              <a:ext uri="{FF2B5EF4-FFF2-40B4-BE49-F238E27FC236}">
                <a16:creationId xmlns:a16="http://schemas.microsoft.com/office/drawing/2014/main" id="{B43B4733-8C44-BF4D-9BCB-7F75E86BE06D}"/>
              </a:ext>
            </a:extLst>
          </p:cNvPr>
          <p:cNvPicPr>
            <a:picLocks noChangeAspect="1"/>
          </p:cNvPicPr>
          <p:nvPr/>
        </p:nvPicPr>
        <p:blipFill>
          <a:blip r:embed="rId3"/>
          <a:stretch>
            <a:fillRect/>
          </a:stretch>
        </p:blipFill>
        <p:spPr>
          <a:xfrm>
            <a:off x="3200400" y="1066800"/>
            <a:ext cx="5201920" cy="5443870"/>
          </a:xfrm>
          <a:prstGeom prst="rect">
            <a:avLst/>
          </a:prstGeom>
        </p:spPr>
      </p:pic>
    </p:spTree>
    <p:extLst>
      <p:ext uri="{BB962C8B-B14F-4D97-AF65-F5344CB8AC3E}">
        <p14:creationId xmlns:p14="http://schemas.microsoft.com/office/powerpoint/2010/main" val="9300229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B09FE-0D0B-4815-A79C-15EEA9BB6968}"/>
              </a:ext>
            </a:extLst>
          </p:cNvPr>
          <p:cNvSpPr>
            <a:spLocks noGrp="1"/>
          </p:cNvSpPr>
          <p:nvPr>
            <p:ph type="title"/>
          </p:nvPr>
        </p:nvSpPr>
        <p:spPr>
          <a:xfrm>
            <a:off x="0" y="152400"/>
            <a:ext cx="9144000" cy="1524000"/>
          </a:xfrm>
        </p:spPr>
        <p:txBody>
          <a:bodyPr/>
          <a:lstStyle/>
          <a:p>
            <a:r>
              <a:rPr lang="en-US" sz="3400" dirty="0">
                <a:solidFill>
                  <a:schemeClr val="tx1"/>
                </a:solidFill>
                <a:latin typeface="Arial" panose="020B0604020202020204" pitchFamily="34" charset="0"/>
                <a:cs typeface="Arial" panose="020B0604020202020204" pitchFamily="34" charset="0"/>
              </a:rPr>
              <a:t>In Eukaryotes, the Mitochondrion Is the Site of Energy-Yielding Oxidative Reactions and ATP Synthesis</a:t>
            </a:r>
            <a:endParaRPr lang="en-AU" sz="3400" dirty="0"/>
          </a:p>
        </p:txBody>
      </p:sp>
      <p:sp>
        <p:nvSpPr>
          <p:cNvPr id="6" name="Google Shape;390;g847cf01710_0_68">
            <a:extLst>
              <a:ext uri="{FF2B5EF4-FFF2-40B4-BE49-F238E27FC236}">
                <a16:creationId xmlns:a16="http://schemas.microsoft.com/office/drawing/2014/main" id="{B06BDD18-852B-EE4D-9688-7494E6C8ACB2}"/>
              </a:ext>
            </a:extLst>
          </p:cNvPr>
          <p:cNvSpPr txBox="1">
            <a:spLocks noChangeArrowheads="1"/>
          </p:cNvSpPr>
          <p:nvPr/>
        </p:nvSpPr>
        <p:spPr bwMode="auto">
          <a:xfrm>
            <a:off x="304800" y="2270125"/>
            <a:ext cx="8534400"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isolated mitochondria contain all enzyme, coenzymes, and proteins needed for:</a:t>
            </a:r>
          </a:p>
          <a:p>
            <a:pPr lvl="1"/>
            <a:r>
              <a:rPr lang="en-US" sz="2400" dirty="0">
                <a:latin typeface="Arial" panose="020B0604020202020204" pitchFamily="34" charset="0"/>
                <a:cs typeface="Arial" panose="020B0604020202020204" pitchFamily="34" charset="0"/>
              </a:rPr>
              <a:t>the citric acid cycle </a:t>
            </a:r>
          </a:p>
          <a:p>
            <a:pPr lvl="1"/>
            <a:r>
              <a:rPr lang="en-US" sz="2400" dirty="0">
                <a:latin typeface="Arial" panose="020B0604020202020204" pitchFamily="34" charset="0"/>
                <a:cs typeface="Arial" panose="020B0604020202020204" pitchFamily="34" charset="0"/>
              </a:rPr>
              <a:t>electron transfer and ATP synthesis by oxidative phosphorylation </a:t>
            </a:r>
          </a:p>
          <a:p>
            <a:pPr lvl="1"/>
            <a:r>
              <a:rPr lang="en-US" sz="2400" dirty="0">
                <a:latin typeface="Arial" panose="020B0604020202020204" pitchFamily="34" charset="0"/>
                <a:cs typeface="Arial" panose="020B0604020202020204" pitchFamily="34" charset="0"/>
              </a:rPr>
              <a:t>oxidation of fatty acids and amino acids to acetyl-CoA</a:t>
            </a:r>
          </a:p>
          <a:p>
            <a:pPr lvl="1"/>
            <a:r>
              <a:rPr lang="en-US" sz="2400" dirty="0">
                <a:latin typeface="Arial" panose="020B0604020202020204" pitchFamily="34" charset="0"/>
                <a:cs typeface="Arial" panose="020B0604020202020204" pitchFamily="34" charset="0"/>
              </a:rPr>
              <a:t>oxidative degradation of amino acids to citric acid cycle intermediates </a:t>
            </a:r>
          </a:p>
          <a:p>
            <a:pPr lvl="1"/>
            <a:endParaRPr lang="en-US" sz="2000" dirty="0"/>
          </a:p>
        </p:txBody>
      </p:sp>
    </p:spTree>
    <p:extLst>
      <p:ext uri="{BB962C8B-B14F-4D97-AF65-F5344CB8AC3E}">
        <p14:creationId xmlns:p14="http://schemas.microsoft.com/office/powerpoint/2010/main" val="23790061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EFE87-1017-48C4-89DA-C646950FF861}"/>
              </a:ext>
            </a:extLst>
          </p:cNvPr>
          <p:cNvSpPr>
            <a:spLocks noGrp="1"/>
          </p:cNvSpPr>
          <p:nvPr>
            <p:ph type="title"/>
          </p:nvPr>
        </p:nvSpPr>
        <p:spPr/>
        <p:txBody>
          <a:bodyPr/>
          <a:lstStyle/>
          <a:p>
            <a:r>
              <a:rPr lang="en-US" dirty="0">
                <a:solidFill>
                  <a:schemeClr val="tx1"/>
                </a:solidFill>
                <a:latin typeface="Arial" panose="020B0604020202020204" pitchFamily="34" charset="0"/>
                <a:cs typeface="Arial" panose="020B0604020202020204" pitchFamily="34" charset="0"/>
              </a:rPr>
              <a:t>Cellular Respiration</a:t>
            </a:r>
            <a:endParaRPr lang="en-AU" dirty="0"/>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289146" y="1363662"/>
            <a:ext cx="8553515"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b="1" dirty="0">
                <a:latin typeface="Arial" panose="020B0604020202020204" pitchFamily="34" charset="0"/>
                <a:cs typeface="Arial" panose="020B0604020202020204" pitchFamily="34" charset="0"/>
              </a:rPr>
              <a:t>cellular respiration </a:t>
            </a:r>
            <a:r>
              <a:rPr lang="en-US" sz="2400" dirty="0">
                <a:latin typeface="Arial" panose="020B0604020202020204" pitchFamily="34" charset="0"/>
                <a:cs typeface="Arial" panose="020B0604020202020204" pitchFamily="34" charset="0"/>
              </a:rPr>
              <a:t>= process by which the pyruvate produced by glycolysis is further oxidized to H</a:t>
            </a:r>
            <a:r>
              <a:rPr lang="en-US" sz="2400" baseline="-25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O and CO</a:t>
            </a:r>
            <a:r>
              <a:rPr lang="en-US" sz="2400" baseline="-25000" dirty="0">
                <a:latin typeface="Arial" panose="020B0604020202020204" pitchFamily="34" charset="0"/>
                <a:cs typeface="Arial" panose="020B0604020202020204" pitchFamily="34" charset="0"/>
              </a:rPr>
              <a:t>2</a:t>
            </a:r>
          </a:p>
          <a:p>
            <a:endParaRPr lang="en-US" sz="2400" baseline="-250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marL="50800" indent="0">
              <a:buNone/>
            </a:pPr>
            <a:endParaRPr lang="en-US" sz="2400" baseline="-250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a:spcBef>
                <a:spcPts val="363"/>
              </a:spcBef>
              <a:buClr>
                <a:srgbClr val="000000"/>
              </a:buClr>
              <a:buFontTx/>
              <a:buNone/>
            </a:pP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753941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5EECA-A154-4A01-8DAD-2A35D4AEAFC3}"/>
              </a:ext>
            </a:extLst>
          </p:cNvPr>
          <p:cNvSpPr>
            <a:spLocks noGrp="1"/>
          </p:cNvSpPr>
          <p:nvPr>
            <p:ph type="title"/>
          </p:nvPr>
        </p:nvSpPr>
        <p:spPr/>
        <p:txBody>
          <a:bodyPr/>
          <a:lstStyle/>
          <a:p>
            <a:r>
              <a:rPr lang="en-US" altLang="en-US" sz="3400" dirty="0">
                <a:solidFill>
                  <a:srgbClr val="4E4CB4"/>
                </a:solidFill>
                <a:latin typeface="Arial" panose="020B0604020202020204" pitchFamily="34" charset="0"/>
                <a:cs typeface="Arial" panose="020B0604020202020204" pitchFamily="34" charset="0"/>
              </a:rPr>
              <a:t>The Sequence of Reactions in the Citric Acid Cycle Makes Chemical Sense</a:t>
            </a:r>
            <a:endParaRPr lang="en-AU" sz="3400" dirty="0">
              <a:solidFill>
                <a:srgbClr val="4E4CB4"/>
              </a:solidFill>
            </a:endParaRPr>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266700" y="2270125"/>
            <a:ext cx="8610600"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complete oxidation of acetyl-CoA to CO</a:t>
            </a:r>
            <a:r>
              <a:rPr lang="en-US" sz="2400" baseline="-25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extracts the maximum potential energy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direct oxidation to yield CO</a:t>
            </a:r>
            <a:r>
              <a:rPr lang="en-US" sz="2400" baseline="-25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and CH</a:t>
            </a:r>
            <a:r>
              <a:rPr lang="en-US" sz="2400" baseline="-25000" dirty="0">
                <a:latin typeface="Arial" panose="020B0604020202020204" pitchFamily="34" charset="0"/>
                <a:cs typeface="Arial" panose="020B0604020202020204" pitchFamily="34" charset="0"/>
              </a:rPr>
              <a:t>4</a:t>
            </a:r>
            <a:r>
              <a:rPr lang="en-US" sz="2400" dirty="0">
                <a:latin typeface="Arial" panose="020B0604020202020204" pitchFamily="34" charset="0"/>
                <a:cs typeface="Arial" panose="020B0604020202020204" pitchFamily="34" charset="0"/>
              </a:rPr>
              <a:t> is not biochemically feasible because organisms cannot oxidize CH</a:t>
            </a:r>
            <a:r>
              <a:rPr lang="en-US" sz="2400" baseline="-25000" dirty="0">
                <a:latin typeface="Arial" panose="020B0604020202020204" pitchFamily="34" charset="0"/>
                <a:cs typeface="Arial" panose="020B0604020202020204" pitchFamily="34" charset="0"/>
              </a:rPr>
              <a:t>4</a:t>
            </a:r>
          </a:p>
          <a:p>
            <a:endParaRPr lang="en-US" sz="2400" baseline="-25000" dirty="0">
              <a:latin typeface="Arial" panose="020B0604020202020204" pitchFamily="34" charset="0"/>
              <a:cs typeface="Arial" panose="020B0604020202020204" pitchFamily="34" charset="0"/>
            </a:endParaRPr>
          </a:p>
          <a:p>
            <a:pPr marL="533400" lvl="1" indent="0">
              <a:buNone/>
            </a:pPr>
            <a:endParaRPr lang="en-US" sz="2000" dirty="0">
              <a:latin typeface="Arial" panose="020B0604020202020204" pitchFamily="34" charset="0"/>
              <a:cs typeface="Arial" panose="020B0604020202020204" pitchFamily="34" charset="0"/>
            </a:endParaRPr>
          </a:p>
          <a:p>
            <a:pPr lvl="1"/>
            <a:endParaRPr lang="en-US" sz="2400" dirty="0">
              <a:latin typeface="Arial" panose="020B0604020202020204" pitchFamily="34" charset="0"/>
              <a:cs typeface="Arial" panose="020B0604020202020204" pitchFamily="34" charset="0"/>
            </a:endParaRPr>
          </a:p>
          <a:p>
            <a:pPr lvl="1"/>
            <a:endParaRPr lang="en-US" sz="2400" dirty="0">
              <a:latin typeface="Arial" panose="020B0604020202020204" pitchFamily="34" charset="0"/>
              <a:cs typeface="Arial" panose="020B0604020202020204" pitchFamily="34" charset="0"/>
            </a:endParaRPr>
          </a:p>
          <a:p>
            <a:pPr lvl="1"/>
            <a:endParaRPr lang="en-US" sz="2000" dirty="0">
              <a:latin typeface="Arial" panose="020B0604020202020204" pitchFamily="34" charset="0"/>
              <a:cs typeface="Arial" panose="020B0604020202020204" pitchFamily="34" charset="0"/>
            </a:endParaRPr>
          </a:p>
          <a:p>
            <a:endParaRPr lang="en-US" sz="2400" b="1" dirty="0">
              <a:latin typeface="Arial" panose="020B0604020202020204" pitchFamily="34" charset="0"/>
              <a:cs typeface="Arial" panose="020B0604020202020204" pitchFamily="34" charset="0"/>
            </a:endParaRPr>
          </a:p>
          <a:p>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a:spcBef>
                <a:spcPts val="363"/>
              </a:spcBef>
              <a:buClr>
                <a:srgbClr val="000000"/>
              </a:buClr>
              <a:buFontTx/>
              <a:buNone/>
            </a:pP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5214951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24782-E2AD-42AC-AB69-685E397FEA82}"/>
              </a:ext>
            </a:extLst>
          </p:cNvPr>
          <p:cNvSpPr>
            <a:spLocks noGrp="1"/>
          </p:cNvSpPr>
          <p:nvPr>
            <p:ph type="title"/>
          </p:nvPr>
        </p:nvSpPr>
        <p:spPr/>
        <p:txBody>
          <a:bodyPr/>
          <a:lstStyle/>
          <a:p>
            <a:r>
              <a:rPr lang="en-US" dirty="0">
                <a:solidFill>
                  <a:schemeClr val="tx1"/>
                </a:solidFill>
                <a:latin typeface="Arial" panose="020B0604020202020204" pitchFamily="34" charset="0"/>
                <a:cs typeface="Arial" panose="020B0604020202020204" pitchFamily="34" charset="0"/>
              </a:rPr>
              <a:t>The Chemical Logic of the Citric Acid Cycle</a:t>
            </a:r>
            <a:endParaRPr lang="en-AU" dirty="0"/>
          </a:p>
        </p:txBody>
      </p:sp>
      <p:sp>
        <p:nvSpPr>
          <p:cNvPr id="6" name="Google Shape;390;g847cf01710_0_68">
            <a:extLst>
              <a:ext uri="{FF2B5EF4-FFF2-40B4-BE49-F238E27FC236}">
                <a16:creationId xmlns:a16="http://schemas.microsoft.com/office/drawing/2014/main" id="{B06BDD18-852B-EE4D-9688-7494E6C8ACB2}"/>
              </a:ext>
            </a:extLst>
          </p:cNvPr>
          <p:cNvSpPr txBox="1">
            <a:spLocks noChangeArrowheads="1"/>
          </p:cNvSpPr>
          <p:nvPr/>
        </p:nvSpPr>
        <p:spPr bwMode="auto">
          <a:xfrm>
            <a:off x="342900" y="1524000"/>
            <a:ext cx="8458200"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carbonyl groups are more chemically reactive than a methylene group or methane </a:t>
            </a:r>
          </a:p>
          <a:p>
            <a:pPr marL="50800" indent="0">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each step of the cycle involves either:</a:t>
            </a:r>
          </a:p>
          <a:p>
            <a:pPr lvl="1"/>
            <a:r>
              <a:rPr lang="en-US" sz="2400" dirty="0">
                <a:latin typeface="Arial" panose="020B0604020202020204" pitchFamily="34" charset="0"/>
                <a:cs typeface="Arial" panose="020B0604020202020204" pitchFamily="34" charset="0"/>
              </a:rPr>
              <a:t>an energy-conserving oxidation</a:t>
            </a:r>
          </a:p>
          <a:p>
            <a:pPr lvl="1"/>
            <a:r>
              <a:rPr lang="en-US" sz="2400" dirty="0">
                <a:latin typeface="Arial" panose="020B0604020202020204" pitchFamily="34" charset="0"/>
                <a:cs typeface="Arial" panose="020B0604020202020204" pitchFamily="34" charset="0"/>
              </a:rPr>
              <a:t>placing functional groups in position to facilitate oxidation or oxidative decarboxylation</a:t>
            </a: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33737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D81DD-ED72-487C-92E0-1D79DF403C6C}"/>
              </a:ext>
            </a:extLst>
          </p:cNvPr>
          <p:cNvSpPr>
            <a:spLocks noGrp="1"/>
          </p:cNvSpPr>
          <p:nvPr>
            <p:ph type="title"/>
          </p:nvPr>
        </p:nvSpPr>
        <p:spPr/>
        <p:txBody>
          <a:bodyPr/>
          <a:lstStyle/>
          <a:p>
            <a:r>
              <a:rPr lang="en-US" altLang="en-US" dirty="0">
                <a:solidFill>
                  <a:srgbClr val="4E4CB4"/>
                </a:solidFill>
                <a:latin typeface="Arial" panose="020B0604020202020204" pitchFamily="34" charset="0"/>
                <a:cs typeface="Arial" panose="020B0604020202020204" pitchFamily="34" charset="0"/>
              </a:rPr>
              <a:t>The Citric Acid Cycle Has </a:t>
            </a:r>
            <a:br>
              <a:rPr lang="en-US" altLang="en-US" dirty="0">
                <a:solidFill>
                  <a:srgbClr val="4E4CB4"/>
                </a:solidFill>
                <a:latin typeface="Arial" panose="020B0604020202020204" pitchFamily="34" charset="0"/>
                <a:cs typeface="Arial" panose="020B0604020202020204" pitchFamily="34" charset="0"/>
              </a:rPr>
            </a:br>
            <a:r>
              <a:rPr lang="en-US" altLang="en-US" dirty="0">
                <a:solidFill>
                  <a:srgbClr val="4E4CB4"/>
                </a:solidFill>
                <a:latin typeface="Arial" panose="020B0604020202020204" pitchFamily="34" charset="0"/>
                <a:cs typeface="Arial" panose="020B0604020202020204" pitchFamily="34" charset="0"/>
              </a:rPr>
              <a:t>Eight Steps</a:t>
            </a:r>
            <a:endParaRPr lang="en-AU" dirty="0">
              <a:solidFill>
                <a:srgbClr val="4E4CB4"/>
              </a:solidFill>
            </a:endParaRPr>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266700" y="1752600"/>
            <a:ext cx="8610600"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citrate formed from acetyl-CoA and oxaloacetate is oxidized to yield:</a:t>
            </a:r>
          </a:p>
          <a:p>
            <a:pPr lvl="1"/>
            <a:r>
              <a:rPr lang="en-US" sz="2400" dirty="0">
                <a:latin typeface="Arial" panose="020B0604020202020204" pitchFamily="34" charset="0"/>
                <a:cs typeface="Arial" panose="020B0604020202020204" pitchFamily="34" charset="0"/>
              </a:rPr>
              <a:t>CO</a:t>
            </a:r>
            <a:r>
              <a:rPr lang="en-US" sz="2400" baseline="-25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a:t>
            </a:r>
          </a:p>
          <a:p>
            <a:pPr lvl="1"/>
            <a:r>
              <a:rPr lang="en-US" sz="2400" dirty="0">
                <a:latin typeface="Arial" panose="020B0604020202020204" pitchFamily="34" charset="0"/>
                <a:cs typeface="Arial" panose="020B0604020202020204" pitchFamily="34" charset="0"/>
              </a:rPr>
              <a:t>NADH</a:t>
            </a:r>
          </a:p>
          <a:p>
            <a:pPr lvl="1"/>
            <a:r>
              <a:rPr lang="en-US" sz="2400" dirty="0">
                <a:latin typeface="Arial" panose="020B0604020202020204" pitchFamily="34" charset="0"/>
                <a:cs typeface="Arial" panose="020B0604020202020204" pitchFamily="34" charset="0"/>
              </a:rPr>
              <a:t>FADH</a:t>
            </a:r>
            <a:r>
              <a:rPr lang="en-US" sz="2400" baseline="-25000" dirty="0">
                <a:latin typeface="Arial" panose="020B0604020202020204" pitchFamily="34" charset="0"/>
                <a:cs typeface="Arial" panose="020B0604020202020204" pitchFamily="34" charset="0"/>
              </a:rPr>
              <a:t>2</a:t>
            </a:r>
          </a:p>
          <a:p>
            <a:pPr lvl="1"/>
            <a:r>
              <a:rPr lang="en-US" sz="2400" dirty="0">
                <a:latin typeface="Arial" panose="020B0604020202020204" pitchFamily="34" charset="0"/>
                <a:cs typeface="Arial" panose="020B0604020202020204" pitchFamily="34" charset="0"/>
              </a:rPr>
              <a:t>GTP or ATP </a:t>
            </a:r>
          </a:p>
          <a:p>
            <a:endParaRPr lang="en-US" sz="2400" baseline="-25000" dirty="0">
              <a:latin typeface="Arial" panose="020B0604020202020204" pitchFamily="34" charset="0"/>
              <a:cs typeface="Arial" panose="020B0604020202020204" pitchFamily="34" charset="0"/>
            </a:endParaRPr>
          </a:p>
          <a:p>
            <a:pPr marL="533400" lvl="1" indent="0">
              <a:buNone/>
            </a:pPr>
            <a:endParaRPr lang="en-US" sz="2000" dirty="0">
              <a:latin typeface="Arial" panose="020B0604020202020204" pitchFamily="34" charset="0"/>
              <a:cs typeface="Arial" panose="020B0604020202020204" pitchFamily="34" charset="0"/>
            </a:endParaRPr>
          </a:p>
          <a:p>
            <a:pPr lvl="1"/>
            <a:endParaRPr lang="en-US" sz="2400" dirty="0">
              <a:latin typeface="Arial" panose="020B0604020202020204" pitchFamily="34" charset="0"/>
              <a:cs typeface="Arial" panose="020B0604020202020204" pitchFamily="34" charset="0"/>
            </a:endParaRPr>
          </a:p>
          <a:p>
            <a:pPr lvl="1"/>
            <a:endParaRPr lang="en-US" sz="2400" dirty="0">
              <a:latin typeface="Arial" panose="020B0604020202020204" pitchFamily="34" charset="0"/>
              <a:cs typeface="Arial" panose="020B0604020202020204" pitchFamily="34" charset="0"/>
            </a:endParaRPr>
          </a:p>
          <a:p>
            <a:pPr lvl="1"/>
            <a:endParaRPr lang="en-US" sz="2000" dirty="0">
              <a:latin typeface="Arial" panose="020B0604020202020204" pitchFamily="34" charset="0"/>
              <a:cs typeface="Arial" panose="020B0604020202020204" pitchFamily="34" charset="0"/>
            </a:endParaRPr>
          </a:p>
          <a:p>
            <a:endParaRPr lang="en-US" sz="2400" b="1" dirty="0">
              <a:latin typeface="Arial" panose="020B0604020202020204" pitchFamily="34" charset="0"/>
              <a:cs typeface="Arial" panose="020B0604020202020204" pitchFamily="34" charset="0"/>
            </a:endParaRPr>
          </a:p>
          <a:p>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a:spcBef>
                <a:spcPts val="363"/>
              </a:spcBef>
              <a:buClr>
                <a:srgbClr val="000000"/>
              </a:buClr>
              <a:buFontTx/>
              <a:buNone/>
            </a:pP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144068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CA422-5255-430D-AF06-D5315D52B5C4}"/>
              </a:ext>
            </a:extLst>
          </p:cNvPr>
          <p:cNvSpPr>
            <a:spLocks noGrp="1"/>
          </p:cNvSpPr>
          <p:nvPr>
            <p:ph type="title"/>
          </p:nvPr>
        </p:nvSpPr>
        <p:spPr/>
        <p:txBody>
          <a:bodyPr/>
          <a:lstStyle/>
          <a:p>
            <a:r>
              <a:rPr lang="en-US" dirty="0">
                <a:solidFill>
                  <a:schemeClr val="tx1"/>
                </a:solidFill>
                <a:latin typeface="Arial" panose="020B0604020202020204" pitchFamily="34" charset="0"/>
                <a:cs typeface="Arial" panose="020B0604020202020204" pitchFamily="34" charset="0"/>
              </a:rPr>
              <a:t>Formation of Citrate</a:t>
            </a:r>
            <a:endParaRPr lang="en-AU" dirty="0"/>
          </a:p>
        </p:txBody>
      </p:sp>
      <p:sp>
        <p:nvSpPr>
          <p:cNvPr id="6" name="Google Shape;390;g847cf01710_0_68">
            <a:extLst>
              <a:ext uri="{FF2B5EF4-FFF2-40B4-BE49-F238E27FC236}">
                <a16:creationId xmlns:a16="http://schemas.microsoft.com/office/drawing/2014/main" id="{B06BDD18-852B-EE4D-9688-7494E6C8ACB2}"/>
              </a:ext>
            </a:extLst>
          </p:cNvPr>
          <p:cNvSpPr txBox="1">
            <a:spLocks noChangeArrowheads="1"/>
          </p:cNvSpPr>
          <p:nvPr/>
        </p:nvSpPr>
        <p:spPr bwMode="auto">
          <a:xfrm>
            <a:off x="342900" y="1288703"/>
            <a:ext cx="8458200" cy="2445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b="1" dirty="0">
                <a:latin typeface="Arial" panose="020B0604020202020204" pitchFamily="34" charset="0"/>
                <a:cs typeface="Arial" panose="020B0604020202020204" pitchFamily="34" charset="0"/>
              </a:rPr>
              <a:t>citrate synthase </a:t>
            </a:r>
            <a:r>
              <a:rPr lang="en-US" sz="2400" dirty="0">
                <a:latin typeface="Arial" panose="020B0604020202020204" pitchFamily="34" charset="0"/>
                <a:cs typeface="Arial" panose="020B0604020202020204" pitchFamily="34" charset="0"/>
              </a:rPr>
              <a:t>= catalyzes the condensation of acetyl-CoA with </a:t>
            </a:r>
            <a:r>
              <a:rPr lang="en-US" sz="2400" b="1" dirty="0">
                <a:latin typeface="Arial" panose="020B0604020202020204" pitchFamily="34" charset="0"/>
                <a:cs typeface="Arial" panose="020B0604020202020204" pitchFamily="34" charset="0"/>
              </a:rPr>
              <a:t>oxaloacetate </a:t>
            </a:r>
            <a:r>
              <a:rPr lang="en-US" sz="2400" dirty="0">
                <a:latin typeface="Arial" panose="020B0604020202020204" pitchFamily="34" charset="0"/>
                <a:cs typeface="Arial" panose="020B0604020202020204" pitchFamily="34" charset="0"/>
              </a:rPr>
              <a:t>to form </a:t>
            </a:r>
            <a:r>
              <a:rPr lang="en-US" sz="2400" b="1" dirty="0">
                <a:latin typeface="Arial" panose="020B0604020202020204" pitchFamily="34" charset="0"/>
                <a:cs typeface="Arial" panose="020B0604020202020204" pitchFamily="34" charset="0"/>
              </a:rPr>
              <a:t>citrate</a:t>
            </a:r>
          </a:p>
          <a:p>
            <a:pPr lvl="1"/>
            <a:r>
              <a:rPr lang="en-US" sz="2400" dirty="0">
                <a:latin typeface="Arial" panose="020B0604020202020204" pitchFamily="34" charset="0"/>
                <a:cs typeface="Arial" panose="020B0604020202020204" pitchFamily="34" charset="0"/>
              </a:rPr>
              <a:t>involves the formation of a transient intermediate, </a:t>
            </a:r>
            <a:r>
              <a:rPr lang="en-US" sz="2400" dirty="0" err="1">
                <a:latin typeface="Arial" panose="020B0604020202020204" pitchFamily="34" charset="0"/>
                <a:cs typeface="Arial" panose="020B0604020202020204" pitchFamily="34" charset="0"/>
              </a:rPr>
              <a:t>citroyl</a:t>
            </a:r>
            <a:r>
              <a:rPr lang="en-US" sz="2400" dirty="0">
                <a:latin typeface="Arial" panose="020B0604020202020204" pitchFamily="34" charset="0"/>
                <a:cs typeface="Arial" panose="020B0604020202020204" pitchFamily="34" charset="0"/>
              </a:rPr>
              <a:t>-CoA</a:t>
            </a:r>
          </a:p>
          <a:p>
            <a:pPr lvl="1"/>
            <a:r>
              <a:rPr lang="en-US" sz="2400" dirty="0">
                <a:latin typeface="Arial" panose="020B0604020202020204" pitchFamily="34" charset="0"/>
                <a:cs typeface="Arial" panose="020B0604020202020204" pitchFamily="34" charset="0"/>
              </a:rPr>
              <a:t>large, negative ∆</a:t>
            </a:r>
            <a:r>
              <a:rPr lang="en-US" sz="2400" i="1" dirty="0">
                <a:latin typeface="Arial" panose="020B0604020202020204" pitchFamily="34" charset="0"/>
                <a:ea typeface="Arial Unicode MS" panose="020B0604020202020204" pitchFamily="34" charset="-128"/>
                <a:cs typeface="Arial" panose="020B0604020202020204" pitchFamily="34" charset="0"/>
              </a:rPr>
              <a:t>G</a:t>
            </a:r>
            <a:r>
              <a:rPr lang="en-US" sz="2400" dirty="0">
                <a:latin typeface="Arial" panose="020B0604020202020204" pitchFamily="34" charset="0"/>
                <a:ea typeface="Arial Unicode MS" panose="020B0604020202020204" pitchFamily="34" charset="-128"/>
                <a:cs typeface="Arial" panose="020B0604020202020204" pitchFamily="34" charset="0"/>
              </a:rPr>
              <a:t>′°</a:t>
            </a:r>
            <a:r>
              <a:rPr lang="en-US" sz="2400" baseline="-25000" dirty="0">
                <a:latin typeface="Arial" panose="020B0604020202020204" pitchFamily="34" charset="0"/>
                <a:ea typeface="Arial Unicode MS" panose="020B0604020202020204" pitchFamily="34" charset="-128"/>
                <a:cs typeface="Arial" panose="020B0604020202020204" pitchFamily="34" charset="0"/>
              </a:rPr>
              <a:t> </a:t>
            </a:r>
            <a:r>
              <a:rPr lang="en-US" sz="2400" dirty="0">
                <a:latin typeface="Arial" panose="020B0604020202020204" pitchFamily="34" charset="0"/>
                <a:ea typeface="Arial Unicode MS" panose="020B0604020202020204" pitchFamily="34" charset="-128"/>
                <a:cs typeface="Arial" panose="020B0604020202020204" pitchFamily="34" charset="0"/>
              </a:rPr>
              <a:t>is needed because [oxaloacetate] is normally very low</a:t>
            </a:r>
            <a:r>
              <a:rPr lang="en-US" sz="2400" dirty="0">
                <a:latin typeface="Arial" panose="020B0604020202020204" pitchFamily="34" charset="0"/>
                <a:cs typeface="Arial" panose="020B0604020202020204" pitchFamily="34" charset="0"/>
              </a:rPr>
              <a:t> </a:t>
            </a:r>
          </a:p>
          <a:p>
            <a:pPr lvl="1"/>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pic>
        <p:nvPicPr>
          <p:cNvPr id="3" name="Picture 2" descr="Acetyl-Co A is shown mostly in a red box as C H 3 bonded to C double bonded to O to the upper right and bonded to nonhighlighted S to the lower right further bonded to Co A. Oxaloacetate is shown a C double bonded to O to the left, bonded to C O O minus to the right, and bonded to C H 2 below further bonded to C O O minus. An arrow points right above citrate synthase accompanied by a curved arrow above that shows the addition of H 2 O and loss of Co A – S H. This yields citrate, which is shown as a three-carbon vertical chain with the top carbon, C 1, and its substituents shown in a red box. C 1 is bonded to 2 H and to C double bonded to O to the upper right and bonded to nonhighlighted O minus to the lower left; C 2 is bonded to O H to the left and to C O O minus to the right; C 3 is bonded to 2 H and to C O O minus to the right.">
            <a:extLst>
              <a:ext uri="{FF2B5EF4-FFF2-40B4-BE49-F238E27FC236}">
                <a16:creationId xmlns:a16="http://schemas.microsoft.com/office/drawing/2014/main" id="{070C4686-4A12-6943-9E7B-B3D936FDB8BD}"/>
              </a:ext>
            </a:extLst>
          </p:cNvPr>
          <p:cNvPicPr>
            <a:picLocks noChangeAspect="1"/>
          </p:cNvPicPr>
          <p:nvPr/>
        </p:nvPicPr>
        <p:blipFill>
          <a:blip r:embed="rId3"/>
          <a:stretch>
            <a:fillRect/>
          </a:stretch>
        </p:blipFill>
        <p:spPr>
          <a:xfrm>
            <a:off x="2213887" y="3886200"/>
            <a:ext cx="4716225" cy="2605405"/>
          </a:xfrm>
          <a:prstGeom prst="rect">
            <a:avLst/>
          </a:prstGeom>
        </p:spPr>
      </p:pic>
    </p:spTree>
    <p:extLst>
      <p:ext uri="{BB962C8B-B14F-4D97-AF65-F5344CB8AC3E}">
        <p14:creationId xmlns:p14="http://schemas.microsoft.com/office/powerpoint/2010/main" val="39935805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8C275-B9E1-4C30-B05F-83A25BE78DFD}"/>
              </a:ext>
            </a:extLst>
          </p:cNvPr>
          <p:cNvSpPr>
            <a:spLocks noGrp="1"/>
          </p:cNvSpPr>
          <p:nvPr>
            <p:ph type="title"/>
          </p:nvPr>
        </p:nvSpPr>
        <p:spPr/>
        <p:txBody>
          <a:bodyPr/>
          <a:lstStyle/>
          <a:p>
            <a:r>
              <a:rPr lang="en-US" dirty="0">
                <a:solidFill>
                  <a:schemeClr val="tx1"/>
                </a:solidFill>
                <a:latin typeface="Arial" panose="020B0604020202020204" pitchFamily="34" charset="0"/>
                <a:cs typeface="Arial" panose="020B0604020202020204" pitchFamily="34" charset="0"/>
              </a:rPr>
              <a:t>Formation of Isocitrate via </a:t>
            </a:r>
            <a:br>
              <a:rPr lang="en-US" dirty="0">
                <a:solidFill>
                  <a:schemeClr val="tx1"/>
                </a:solidFill>
                <a:latin typeface="Arial" panose="020B0604020202020204" pitchFamily="34" charset="0"/>
                <a:cs typeface="Arial" panose="020B0604020202020204" pitchFamily="34" charset="0"/>
              </a:rPr>
            </a:br>
            <a:r>
              <a:rPr lang="en-US" i="1" dirty="0">
                <a:solidFill>
                  <a:schemeClr val="tx1"/>
                </a:solidFill>
                <a:latin typeface="Arial" panose="020B0604020202020204" pitchFamily="34" charset="0"/>
                <a:cs typeface="Arial" panose="020B0604020202020204" pitchFamily="34" charset="0"/>
              </a:rPr>
              <a:t>Cis</a:t>
            </a:r>
            <a:r>
              <a:rPr lang="en-US" dirty="0">
                <a:solidFill>
                  <a:schemeClr val="tx1"/>
                </a:solidFill>
                <a:latin typeface="Arial" panose="020B0604020202020204" pitchFamily="34" charset="0"/>
                <a:cs typeface="Arial" panose="020B0604020202020204" pitchFamily="34" charset="0"/>
              </a:rPr>
              <a:t>-Aconitate</a:t>
            </a:r>
            <a:endParaRPr lang="en-AU" dirty="0"/>
          </a:p>
        </p:txBody>
      </p:sp>
      <p:sp>
        <p:nvSpPr>
          <p:cNvPr id="6" name="Google Shape;390;g847cf01710_0_68">
            <a:extLst>
              <a:ext uri="{FF2B5EF4-FFF2-40B4-BE49-F238E27FC236}">
                <a16:creationId xmlns:a16="http://schemas.microsoft.com/office/drawing/2014/main" id="{B06BDD18-852B-EE4D-9688-7494E6C8ACB2}"/>
              </a:ext>
            </a:extLst>
          </p:cNvPr>
          <p:cNvSpPr txBox="1">
            <a:spLocks noChangeArrowheads="1"/>
          </p:cNvSpPr>
          <p:nvPr/>
        </p:nvSpPr>
        <p:spPr bwMode="auto">
          <a:xfrm>
            <a:off x="252221" y="1524000"/>
            <a:ext cx="3908299"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b="1" dirty="0">
                <a:latin typeface="Arial" panose="020B0604020202020204" pitchFamily="34" charset="0"/>
                <a:cs typeface="Arial" panose="020B0604020202020204" pitchFamily="34" charset="0"/>
              </a:rPr>
              <a:t>aconitase (aconitate hydratase) </a:t>
            </a:r>
            <a:r>
              <a:rPr lang="en-US" sz="2400" dirty="0">
                <a:latin typeface="Arial" panose="020B0604020202020204" pitchFamily="34" charset="0"/>
                <a:cs typeface="Arial" panose="020B0604020202020204" pitchFamily="34" charset="0"/>
              </a:rPr>
              <a:t>= catalyzes the reversible transformation of citrate to </a:t>
            </a:r>
            <a:r>
              <a:rPr lang="en-US" sz="2400" b="1" dirty="0">
                <a:latin typeface="Arial" panose="020B0604020202020204" pitchFamily="34" charset="0"/>
                <a:cs typeface="Arial" panose="020B0604020202020204" pitchFamily="34" charset="0"/>
              </a:rPr>
              <a:t>isocitrate</a:t>
            </a:r>
            <a:r>
              <a:rPr lang="en-US" sz="2400" dirty="0">
                <a:latin typeface="Arial" panose="020B0604020202020204" pitchFamily="34" charset="0"/>
                <a:cs typeface="Arial" panose="020B0604020202020204" pitchFamily="34" charset="0"/>
              </a:rPr>
              <a:t> through the intermediate </a:t>
            </a:r>
            <a:r>
              <a:rPr lang="en-US" sz="2400" b="1" i="1" dirty="0">
                <a:latin typeface="Arial" panose="020B0604020202020204" pitchFamily="34" charset="0"/>
                <a:cs typeface="Arial" panose="020B0604020202020204" pitchFamily="34" charset="0"/>
              </a:rPr>
              <a:t>cis</a:t>
            </a:r>
            <a:r>
              <a:rPr lang="en-US" sz="2400" b="1" dirty="0">
                <a:latin typeface="Arial" panose="020B0604020202020204" pitchFamily="34" charset="0"/>
                <a:cs typeface="Arial" panose="020B0604020202020204" pitchFamily="34" charset="0"/>
              </a:rPr>
              <a:t>-aconitate</a:t>
            </a:r>
          </a:p>
          <a:p>
            <a:pPr lvl="1"/>
            <a:r>
              <a:rPr lang="en-US" sz="2400" dirty="0">
                <a:latin typeface="Arial" panose="020B0604020202020204" pitchFamily="34" charset="0"/>
                <a:cs typeface="Arial" panose="020B0604020202020204" pitchFamily="34" charset="0"/>
              </a:rPr>
              <a:t>addition of H</a:t>
            </a:r>
            <a:r>
              <a:rPr lang="en-US" sz="2400" baseline="-25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O to </a:t>
            </a:r>
            <a:r>
              <a:rPr lang="en-US" sz="2400" i="1" dirty="0">
                <a:latin typeface="Arial" panose="020B0604020202020204" pitchFamily="34" charset="0"/>
                <a:cs typeface="Arial" panose="020B0604020202020204" pitchFamily="34" charset="0"/>
              </a:rPr>
              <a:t>cis</a:t>
            </a:r>
            <a:r>
              <a:rPr lang="en-US" sz="2400" dirty="0">
                <a:latin typeface="Arial" panose="020B0604020202020204" pitchFamily="34" charset="0"/>
                <a:cs typeface="Arial" panose="020B0604020202020204" pitchFamily="34" charset="0"/>
              </a:rPr>
              <a:t>-aconitate is stereospecific</a:t>
            </a:r>
          </a:p>
          <a:p>
            <a:pPr lvl="1"/>
            <a:r>
              <a:rPr lang="en-US" sz="2400" dirty="0">
                <a:latin typeface="Arial" panose="020B0604020202020204" pitchFamily="34" charset="0"/>
                <a:cs typeface="Arial" panose="020B0604020202020204" pitchFamily="34" charset="0"/>
              </a:rPr>
              <a:t>low [isocitrate] pulls the reaction forward </a:t>
            </a:r>
          </a:p>
          <a:p>
            <a:pPr lvl="1"/>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pic>
        <p:nvPicPr>
          <p:cNvPr id="4" name="Picture 3" descr="Citrate is shown as a three-carbon vertical chain with C 1 bonded to 2 H and to C O O minus, C 2 bonded to O H in a light red box on the left and to C O O minus on the right, and C 3 bonded to H in a red box on the left, to C O O minus on the right, and to H below. Right- and left-pointing arrows are shown above the word aconitase. An arrow branches from the forward arrow to show the loss of H 2 O in a red box. This yields italicized cis end italics-aconitate, shown in brackets. Italicized cis end italics-aconitate is a three-carbon vertical chain with the top C bonded to 2 H and to C O O minus to the right, the middle C bonded to C O O minus to the right and double bonded to the bottom C, and the bottom C bonded to C O O minus to the right and to H below. Right- and left-pointing arrows are shown above the word aconitase. A line joins with the forward arrow to show the addition of H 2 O in a blue box. This yields isocitrate, shown as a four-carbon chain with the top carbon bonded to 2 H and to C O O minus to the right, the second C bonded to blue highlighted H to the left and C O O minus to the right, the middle C bonded to blue highlighted O H to the left and H to the right, and the bottom C forming C O O minus.">
            <a:extLst>
              <a:ext uri="{FF2B5EF4-FFF2-40B4-BE49-F238E27FC236}">
                <a16:creationId xmlns:a16="http://schemas.microsoft.com/office/drawing/2014/main" id="{D992270F-62AB-C740-9965-8A9488C9A11E}"/>
              </a:ext>
            </a:extLst>
          </p:cNvPr>
          <p:cNvPicPr>
            <a:picLocks noChangeAspect="1"/>
          </p:cNvPicPr>
          <p:nvPr/>
        </p:nvPicPr>
        <p:blipFill>
          <a:blip r:embed="rId3"/>
          <a:stretch>
            <a:fillRect/>
          </a:stretch>
        </p:blipFill>
        <p:spPr>
          <a:xfrm>
            <a:off x="4160520" y="2228088"/>
            <a:ext cx="4875027" cy="3200400"/>
          </a:xfrm>
          <a:prstGeom prst="rect">
            <a:avLst/>
          </a:prstGeom>
        </p:spPr>
      </p:pic>
    </p:spTree>
    <p:extLst>
      <p:ext uri="{BB962C8B-B14F-4D97-AF65-F5344CB8AC3E}">
        <p14:creationId xmlns:p14="http://schemas.microsoft.com/office/powerpoint/2010/main" val="35247984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69C75-D179-4B85-8399-B54187B658D5}"/>
              </a:ext>
            </a:extLst>
          </p:cNvPr>
          <p:cNvSpPr>
            <a:spLocks noGrp="1"/>
          </p:cNvSpPr>
          <p:nvPr>
            <p:ph type="title"/>
          </p:nvPr>
        </p:nvSpPr>
        <p:spPr>
          <a:xfrm>
            <a:off x="0" y="152400"/>
            <a:ext cx="9144000" cy="1295400"/>
          </a:xfrm>
        </p:spPr>
        <p:txBody>
          <a:bodyPr/>
          <a:lstStyle/>
          <a:p>
            <a:r>
              <a:rPr lang="en-US" dirty="0">
                <a:solidFill>
                  <a:schemeClr val="tx1"/>
                </a:solidFill>
                <a:latin typeface="Arial" panose="020B0604020202020204" pitchFamily="34" charset="0"/>
                <a:cs typeface="Arial" panose="020B0604020202020204" pitchFamily="34" charset="0"/>
              </a:rPr>
              <a:t>Oxidation of Isocitrate to </a:t>
            </a:r>
            <a:br>
              <a:rPr lang="en-US" dirty="0">
                <a:solidFill>
                  <a:schemeClr val="tx1"/>
                </a:solidFill>
                <a:latin typeface="Arial" panose="020B0604020202020204" pitchFamily="34" charset="0"/>
                <a:cs typeface="Arial" panose="020B0604020202020204" pitchFamily="34" charset="0"/>
              </a:rPr>
            </a:br>
            <a:r>
              <a:rPr lang="el-GR" i="1" dirty="0">
                <a:solidFill>
                  <a:schemeClr val="tx1"/>
                </a:solidFill>
                <a:latin typeface="Arial" panose="020B0604020202020204" pitchFamily="34" charset="0"/>
                <a:cs typeface="Arial" panose="020B0604020202020204" pitchFamily="34" charset="0"/>
              </a:rPr>
              <a:t>α</a:t>
            </a:r>
            <a:r>
              <a:rPr lang="el-GR" dirty="0">
                <a:solidFill>
                  <a:schemeClr val="tx1"/>
                </a:solidFill>
                <a:latin typeface="Arial" panose="020B0604020202020204" pitchFamily="34" charset="0"/>
                <a:cs typeface="Arial" panose="020B0604020202020204" pitchFamily="34" charset="0"/>
              </a:rPr>
              <a:t>-</a:t>
            </a:r>
            <a:r>
              <a:rPr lang="en-US" dirty="0">
                <a:solidFill>
                  <a:schemeClr val="tx1"/>
                </a:solidFill>
                <a:latin typeface="Arial" panose="020B0604020202020204" pitchFamily="34" charset="0"/>
                <a:cs typeface="Arial" panose="020B0604020202020204" pitchFamily="34" charset="0"/>
              </a:rPr>
              <a:t>Ketoglutarate and CO</a:t>
            </a:r>
            <a:r>
              <a:rPr lang="en-US" baseline="-25000" dirty="0">
                <a:solidFill>
                  <a:schemeClr val="tx1"/>
                </a:solidFill>
                <a:latin typeface="Arial" panose="020B0604020202020204" pitchFamily="34" charset="0"/>
                <a:cs typeface="Arial" panose="020B0604020202020204" pitchFamily="34" charset="0"/>
              </a:rPr>
              <a:t>2</a:t>
            </a:r>
            <a:endParaRPr lang="en-AU" dirty="0"/>
          </a:p>
        </p:txBody>
      </p:sp>
      <p:sp>
        <p:nvSpPr>
          <p:cNvPr id="5" name="Google Shape;390;g847cf01710_0_68">
            <a:extLst>
              <a:ext uri="{FF2B5EF4-FFF2-40B4-BE49-F238E27FC236}">
                <a16:creationId xmlns:a16="http://schemas.microsoft.com/office/drawing/2014/main" id="{667566F6-9A9A-034B-82CD-176B83F9D7F0}"/>
              </a:ext>
            </a:extLst>
          </p:cNvPr>
          <p:cNvSpPr txBox="1">
            <a:spLocks noChangeArrowheads="1"/>
          </p:cNvSpPr>
          <p:nvPr/>
        </p:nvSpPr>
        <p:spPr bwMode="auto">
          <a:xfrm>
            <a:off x="171450" y="1600201"/>
            <a:ext cx="88011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b="1" dirty="0">
                <a:latin typeface="Arial" panose="020B0604020202020204" pitchFamily="34" charset="0"/>
                <a:cs typeface="Arial" panose="020B0604020202020204" pitchFamily="34" charset="0"/>
              </a:rPr>
              <a:t>isocitrate dehydrogenase </a:t>
            </a:r>
            <a:r>
              <a:rPr lang="en-US" sz="2400" dirty="0">
                <a:latin typeface="Arial" panose="020B0604020202020204" pitchFamily="34" charset="0"/>
                <a:cs typeface="Arial" panose="020B0604020202020204" pitchFamily="34" charset="0"/>
              </a:rPr>
              <a:t>= catalyzes the oxidative decarboxylation of isocitrate to </a:t>
            </a:r>
            <a:r>
              <a:rPr lang="el-GR" sz="2400" i="1" dirty="0">
                <a:latin typeface="Arial" panose="020B0604020202020204" pitchFamily="34" charset="0"/>
                <a:cs typeface="Arial" panose="020B0604020202020204" pitchFamily="34" charset="0"/>
              </a:rPr>
              <a:t>α</a:t>
            </a:r>
            <a:r>
              <a:rPr lang="el-GR" sz="24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ketoglutarate </a:t>
            </a:r>
            <a:endParaRPr lang="en-US" sz="2400" b="1" dirty="0">
              <a:latin typeface="Arial" panose="020B0604020202020204" pitchFamily="34" charset="0"/>
              <a:cs typeface="Arial" panose="020B0604020202020204" pitchFamily="34" charset="0"/>
            </a:endParaRPr>
          </a:p>
          <a:p>
            <a:pPr lvl="1"/>
            <a:r>
              <a:rPr lang="en-US" sz="2400" dirty="0">
                <a:latin typeface="Arial" panose="020B0604020202020204" pitchFamily="34" charset="0"/>
                <a:cs typeface="Arial" panose="020B0604020202020204" pitchFamily="34" charset="0"/>
              </a:rPr>
              <a:t>Mn</a:t>
            </a:r>
            <a:r>
              <a:rPr lang="en-US" sz="2400" baseline="30000" dirty="0">
                <a:latin typeface="Arial" panose="020B0604020202020204" pitchFamily="34" charset="0"/>
                <a:cs typeface="Arial" panose="020B0604020202020204" pitchFamily="34" charset="0"/>
              </a:rPr>
              <a:t>2+ </a:t>
            </a:r>
            <a:r>
              <a:rPr lang="en-US" sz="2400" dirty="0">
                <a:latin typeface="Arial" panose="020B0604020202020204" pitchFamily="34" charset="0"/>
                <a:cs typeface="Arial" panose="020B0604020202020204" pitchFamily="34" charset="0"/>
              </a:rPr>
              <a:t>interacts with the carbonyl group of the </a:t>
            </a:r>
            <a:r>
              <a:rPr lang="en-US" sz="2400" dirty="0" err="1">
                <a:latin typeface="Arial" panose="020B0604020202020204" pitchFamily="34" charset="0"/>
                <a:cs typeface="Arial" panose="020B0604020202020204" pitchFamily="34" charset="0"/>
              </a:rPr>
              <a:t>oxalosuccinate</a:t>
            </a:r>
            <a:r>
              <a:rPr lang="en-US" sz="2400" dirty="0">
                <a:latin typeface="Arial" panose="020B0604020202020204" pitchFamily="34" charset="0"/>
                <a:cs typeface="Arial" panose="020B0604020202020204" pitchFamily="34" charset="0"/>
              </a:rPr>
              <a:t> and stabilizes the transiently-formed enol </a:t>
            </a:r>
          </a:p>
          <a:p>
            <a:pPr lvl="1"/>
            <a:r>
              <a:rPr lang="en-US" altLang="en-US" sz="2400" dirty="0">
                <a:latin typeface="Arial" panose="020B0604020202020204" pitchFamily="34" charset="0"/>
                <a:cs typeface="Arial" panose="020B0604020202020204" pitchFamily="34" charset="0"/>
              </a:rPr>
              <a:t>specific isozymes for NADP</a:t>
            </a:r>
            <a:r>
              <a:rPr lang="en-US" altLang="en-US" sz="2400" baseline="30000" dirty="0">
                <a:latin typeface="Arial" panose="020B0604020202020204" pitchFamily="34" charset="0"/>
                <a:cs typeface="Arial" panose="020B0604020202020204" pitchFamily="34" charset="0"/>
              </a:rPr>
              <a:t>+ </a:t>
            </a:r>
            <a:r>
              <a:rPr lang="en-US" altLang="en-US" sz="2400" dirty="0">
                <a:latin typeface="Arial" panose="020B0604020202020204" pitchFamily="34" charset="0"/>
                <a:cs typeface="Arial" panose="020B0604020202020204" pitchFamily="34" charset="0"/>
              </a:rPr>
              <a:t>(cytosolic and mitochondrial) or NAD</a:t>
            </a:r>
            <a:r>
              <a:rPr lang="en-US" altLang="en-US" sz="2400" baseline="30000" dirty="0">
                <a:latin typeface="Arial" panose="020B0604020202020204" pitchFamily="34" charset="0"/>
                <a:cs typeface="Arial" panose="020B0604020202020204" pitchFamily="34" charset="0"/>
              </a:rPr>
              <a:t>+ </a:t>
            </a:r>
            <a:r>
              <a:rPr lang="en-US" altLang="en-US" sz="2400" dirty="0">
                <a:latin typeface="Arial" panose="020B0604020202020204" pitchFamily="34" charset="0"/>
                <a:cs typeface="Arial" panose="020B0604020202020204" pitchFamily="34" charset="0"/>
              </a:rPr>
              <a:t>(mitochondrial)</a:t>
            </a:r>
          </a:p>
          <a:p>
            <a:pPr lvl="1"/>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pic>
        <p:nvPicPr>
          <p:cNvPr id="4" name="Picture 3" descr="A figure shows the conversion of isocitrate to Greek letter alpha-ketoglutarate in three steps.">
            <a:extLst>
              <a:ext uri="{FF2B5EF4-FFF2-40B4-BE49-F238E27FC236}">
                <a16:creationId xmlns:a16="http://schemas.microsoft.com/office/drawing/2014/main" id="{625DAED6-782A-F442-AD8F-307426967604}"/>
              </a:ext>
            </a:extLst>
          </p:cNvPr>
          <p:cNvPicPr>
            <a:picLocks noChangeAspect="1"/>
          </p:cNvPicPr>
          <p:nvPr/>
        </p:nvPicPr>
        <p:blipFill>
          <a:blip r:embed="rId3"/>
          <a:stretch>
            <a:fillRect/>
          </a:stretch>
        </p:blipFill>
        <p:spPr>
          <a:xfrm>
            <a:off x="266700" y="4265223"/>
            <a:ext cx="8610600" cy="2137554"/>
          </a:xfrm>
          <a:prstGeom prst="rect">
            <a:avLst/>
          </a:prstGeom>
        </p:spPr>
      </p:pic>
    </p:spTree>
    <p:extLst>
      <p:ext uri="{BB962C8B-B14F-4D97-AF65-F5344CB8AC3E}">
        <p14:creationId xmlns:p14="http://schemas.microsoft.com/office/powerpoint/2010/main" val="35281012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741F5-2573-4E6E-9AE3-C9D1B7ABEAEF}"/>
              </a:ext>
            </a:extLst>
          </p:cNvPr>
          <p:cNvSpPr>
            <a:spLocks noGrp="1"/>
          </p:cNvSpPr>
          <p:nvPr>
            <p:ph type="title"/>
          </p:nvPr>
        </p:nvSpPr>
        <p:spPr>
          <a:xfrm>
            <a:off x="0" y="152400"/>
            <a:ext cx="9144000" cy="1295400"/>
          </a:xfrm>
        </p:spPr>
        <p:txBody>
          <a:bodyPr/>
          <a:lstStyle/>
          <a:p>
            <a:r>
              <a:rPr lang="en-US" dirty="0">
                <a:solidFill>
                  <a:schemeClr val="tx1"/>
                </a:solidFill>
                <a:latin typeface="Arial" panose="020B0604020202020204" pitchFamily="34" charset="0"/>
                <a:cs typeface="Arial" panose="020B0604020202020204" pitchFamily="34" charset="0"/>
              </a:rPr>
              <a:t>Oxidation of </a:t>
            </a:r>
            <a:r>
              <a:rPr lang="el-GR" i="1" dirty="0">
                <a:solidFill>
                  <a:schemeClr val="tx1"/>
                </a:solidFill>
                <a:latin typeface="Arial" panose="020B0604020202020204" pitchFamily="34" charset="0"/>
                <a:cs typeface="Arial" panose="020B0604020202020204" pitchFamily="34" charset="0"/>
              </a:rPr>
              <a:t>α</a:t>
            </a:r>
            <a:r>
              <a:rPr lang="el-GR" dirty="0">
                <a:solidFill>
                  <a:schemeClr val="tx1"/>
                </a:solidFill>
                <a:latin typeface="Arial" panose="020B0604020202020204" pitchFamily="34" charset="0"/>
                <a:cs typeface="Arial" panose="020B0604020202020204" pitchFamily="34" charset="0"/>
              </a:rPr>
              <a:t>-</a:t>
            </a:r>
            <a:r>
              <a:rPr lang="en-US" dirty="0">
                <a:solidFill>
                  <a:schemeClr val="tx1"/>
                </a:solidFill>
                <a:latin typeface="Arial" panose="020B0604020202020204" pitchFamily="34" charset="0"/>
                <a:cs typeface="Arial" panose="020B0604020202020204" pitchFamily="34" charset="0"/>
              </a:rPr>
              <a:t>Ketoglutarate to Succinyl-CoA and CO</a:t>
            </a:r>
            <a:r>
              <a:rPr lang="en-US" baseline="-25000" dirty="0">
                <a:solidFill>
                  <a:schemeClr val="tx1"/>
                </a:solidFill>
                <a:latin typeface="Arial" panose="020B0604020202020204" pitchFamily="34" charset="0"/>
                <a:cs typeface="Arial" panose="020B0604020202020204" pitchFamily="34" charset="0"/>
              </a:rPr>
              <a:t>2</a:t>
            </a:r>
            <a:endParaRPr lang="en-AU" dirty="0"/>
          </a:p>
        </p:txBody>
      </p:sp>
      <p:sp>
        <p:nvSpPr>
          <p:cNvPr id="5" name="Google Shape;390;g847cf01710_0_68">
            <a:extLst>
              <a:ext uri="{FF2B5EF4-FFF2-40B4-BE49-F238E27FC236}">
                <a16:creationId xmlns:a16="http://schemas.microsoft.com/office/drawing/2014/main" id="{667566F6-9A9A-034B-82CD-176B83F9D7F0}"/>
              </a:ext>
            </a:extLst>
          </p:cNvPr>
          <p:cNvSpPr txBox="1">
            <a:spLocks noChangeArrowheads="1"/>
          </p:cNvSpPr>
          <p:nvPr/>
        </p:nvSpPr>
        <p:spPr bwMode="auto">
          <a:xfrm>
            <a:off x="171450" y="1600200"/>
            <a:ext cx="8801100" cy="206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l-GR" sz="2400" b="1" i="1" dirty="0">
                <a:latin typeface="Arial" panose="020B0604020202020204" pitchFamily="34" charset="0"/>
                <a:cs typeface="Arial" panose="020B0604020202020204" pitchFamily="34" charset="0"/>
              </a:rPr>
              <a:t>α</a:t>
            </a:r>
            <a:r>
              <a:rPr lang="el-GR" sz="2400" b="1" dirty="0">
                <a:latin typeface="Arial" panose="020B0604020202020204" pitchFamily="34" charset="0"/>
                <a:cs typeface="Arial" panose="020B0604020202020204" pitchFamily="34" charset="0"/>
              </a:rPr>
              <a:t>-</a:t>
            </a:r>
            <a:r>
              <a:rPr lang="en-US" sz="2400" b="1" dirty="0">
                <a:latin typeface="Arial" panose="020B0604020202020204" pitchFamily="34" charset="0"/>
                <a:cs typeface="Arial" panose="020B0604020202020204" pitchFamily="34" charset="0"/>
              </a:rPr>
              <a:t>ketoglutarate dehydrogenase complex </a:t>
            </a:r>
            <a:r>
              <a:rPr lang="en-US" sz="2400" dirty="0">
                <a:latin typeface="Arial" panose="020B0604020202020204" pitchFamily="34" charset="0"/>
                <a:cs typeface="Arial" panose="020B0604020202020204" pitchFamily="34" charset="0"/>
              </a:rPr>
              <a:t>= catalyzes the oxidative decarboxylation of </a:t>
            </a:r>
            <a:r>
              <a:rPr lang="el-GR" sz="2400" i="1" dirty="0">
                <a:latin typeface="Arial" panose="020B0604020202020204" pitchFamily="34" charset="0"/>
                <a:cs typeface="Arial" panose="020B0604020202020204" pitchFamily="34" charset="0"/>
              </a:rPr>
              <a:t>α</a:t>
            </a:r>
            <a:r>
              <a:rPr lang="el-GR" sz="24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ketoglutarate to </a:t>
            </a:r>
            <a:r>
              <a:rPr lang="en-US" sz="2400" b="1" dirty="0">
                <a:latin typeface="Arial" panose="020B0604020202020204" pitchFamily="34" charset="0"/>
                <a:cs typeface="Arial" panose="020B0604020202020204" pitchFamily="34" charset="0"/>
              </a:rPr>
              <a:t>succinyl-CoA </a:t>
            </a:r>
            <a:r>
              <a:rPr lang="en-US" sz="2400" dirty="0">
                <a:latin typeface="Arial" panose="020B0604020202020204" pitchFamily="34" charset="0"/>
                <a:cs typeface="Arial" panose="020B0604020202020204" pitchFamily="34" charset="0"/>
              </a:rPr>
              <a:t>and CO</a:t>
            </a:r>
            <a:r>
              <a:rPr lang="en-US" sz="2400" baseline="-25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a:t>
            </a:r>
            <a:endParaRPr lang="en-US" sz="2400" b="1" dirty="0">
              <a:latin typeface="Arial" panose="020B0604020202020204" pitchFamily="34" charset="0"/>
              <a:cs typeface="Arial" panose="020B0604020202020204" pitchFamily="34" charset="0"/>
            </a:endParaRPr>
          </a:p>
          <a:p>
            <a:pPr lvl="1"/>
            <a:r>
              <a:rPr lang="en-US" sz="2400" dirty="0">
                <a:latin typeface="Arial" panose="020B0604020202020204" pitchFamily="34" charset="0"/>
                <a:cs typeface="Arial" panose="020B0604020202020204" pitchFamily="34" charset="0"/>
              </a:rPr>
              <a:t>energy of oxidation is conserved in the thioester bond of succinyl-CoA </a:t>
            </a:r>
          </a:p>
        </p:txBody>
      </p:sp>
      <p:pic>
        <p:nvPicPr>
          <p:cNvPr id="3" name="Picture 2" descr="Greek letter alpha-ketoglutarate is shown as a vertical three-carbon chain with the top carbon bonded to 2 H and to C O O minus, the middle carbon bonded to 2 H, and the third carbon bonded to C O O minus in a light red box and double bonded to O. An arrow points right above Greek letter alpha-ketoglutarate dehydrogenase complex accompanied by an line showing the addition of Co A – S H and a curved arrow showing the addition of N A D plus and loss of N A D H. This yields succinyl Co A, which is similar except that the third carbon is bonded to S on the right further bonded to C o A and double bonded to O below. A red box labeled C O 2 is also present.">
            <a:extLst>
              <a:ext uri="{FF2B5EF4-FFF2-40B4-BE49-F238E27FC236}">
                <a16:creationId xmlns:a16="http://schemas.microsoft.com/office/drawing/2014/main" id="{8B0C5019-813A-8948-B812-A2EDEC92F3B2}"/>
              </a:ext>
            </a:extLst>
          </p:cNvPr>
          <p:cNvPicPr>
            <a:picLocks noChangeAspect="1"/>
          </p:cNvPicPr>
          <p:nvPr/>
        </p:nvPicPr>
        <p:blipFill>
          <a:blip r:embed="rId3"/>
          <a:stretch>
            <a:fillRect/>
          </a:stretch>
        </p:blipFill>
        <p:spPr>
          <a:xfrm>
            <a:off x="1352550" y="3817937"/>
            <a:ext cx="6438900" cy="2692400"/>
          </a:xfrm>
          <a:prstGeom prst="rect">
            <a:avLst/>
          </a:prstGeom>
        </p:spPr>
      </p:pic>
    </p:spTree>
    <p:extLst>
      <p:ext uri="{BB962C8B-B14F-4D97-AF65-F5344CB8AC3E}">
        <p14:creationId xmlns:p14="http://schemas.microsoft.com/office/powerpoint/2010/main" val="1000108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C55E3-4584-499B-A3E6-4E5C81AFD740}"/>
              </a:ext>
            </a:extLst>
          </p:cNvPr>
          <p:cNvSpPr>
            <a:spLocks noGrp="1"/>
          </p:cNvSpPr>
          <p:nvPr>
            <p:ph type="title"/>
          </p:nvPr>
        </p:nvSpPr>
        <p:spPr/>
        <p:txBody>
          <a:bodyPr/>
          <a:lstStyle/>
          <a:p>
            <a:r>
              <a:rPr lang="en-US" dirty="0">
                <a:solidFill>
                  <a:schemeClr val="tx1"/>
                </a:solidFill>
                <a:latin typeface="Arial" panose="020B0604020202020204" pitchFamily="34" charset="0"/>
                <a:cs typeface="Arial" panose="020B0604020202020204" pitchFamily="34" charset="0"/>
              </a:rPr>
              <a:t>Conversion of Succinyl-CoA </a:t>
            </a:r>
            <a:br>
              <a:rPr lang="en-US" dirty="0">
                <a:solidFill>
                  <a:schemeClr val="tx1"/>
                </a:solidFill>
                <a:latin typeface="Arial" panose="020B0604020202020204" pitchFamily="34" charset="0"/>
                <a:cs typeface="Arial" panose="020B0604020202020204" pitchFamily="34" charset="0"/>
              </a:rPr>
            </a:br>
            <a:r>
              <a:rPr lang="en-US" dirty="0">
                <a:solidFill>
                  <a:schemeClr val="tx1"/>
                </a:solidFill>
                <a:latin typeface="Arial" panose="020B0604020202020204" pitchFamily="34" charset="0"/>
                <a:cs typeface="Arial" panose="020B0604020202020204" pitchFamily="34" charset="0"/>
              </a:rPr>
              <a:t>to Succinate</a:t>
            </a:r>
            <a:endParaRPr lang="en-AU" dirty="0"/>
          </a:p>
        </p:txBody>
      </p:sp>
      <p:sp>
        <p:nvSpPr>
          <p:cNvPr id="5" name="Google Shape;390;g847cf01710_0_68">
            <a:extLst>
              <a:ext uri="{FF2B5EF4-FFF2-40B4-BE49-F238E27FC236}">
                <a16:creationId xmlns:a16="http://schemas.microsoft.com/office/drawing/2014/main" id="{667566F6-9A9A-034B-82CD-176B83F9D7F0}"/>
              </a:ext>
            </a:extLst>
          </p:cNvPr>
          <p:cNvSpPr txBox="1">
            <a:spLocks noChangeArrowheads="1"/>
          </p:cNvSpPr>
          <p:nvPr/>
        </p:nvSpPr>
        <p:spPr bwMode="auto">
          <a:xfrm>
            <a:off x="171450" y="1363663"/>
            <a:ext cx="8801100" cy="244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b="1" dirty="0">
                <a:latin typeface="Arial" panose="020B0604020202020204" pitchFamily="34" charset="0"/>
                <a:cs typeface="Arial" panose="020B0604020202020204" pitchFamily="34" charset="0"/>
              </a:rPr>
              <a:t>succinyl-CoA synthetase (succinic </a:t>
            </a:r>
            <a:r>
              <a:rPr lang="en-US" sz="2400" b="1" dirty="0" err="1">
                <a:latin typeface="Arial" panose="020B0604020202020204" pitchFamily="34" charset="0"/>
                <a:cs typeface="Arial" panose="020B0604020202020204" pitchFamily="34" charset="0"/>
              </a:rPr>
              <a:t>thiokinase</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 catalyzes the breakage of the thioester bond of succinyl-CoA to form </a:t>
            </a:r>
            <a:r>
              <a:rPr lang="en-US" sz="2400" b="1" dirty="0">
                <a:latin typeface="Arial" panose="020B0604020202020204" pitchFamily="34" charset="0"/>
                <a:cs typeface="Arial" panose="020B0604020202020204" pitchFamily="34" charset="0"/>
              </a:rPr>
              <a:t>succinate</a:t>
            </a:r>
          </a:p>
          <a:p>
            <a:pPr lvl="1"/>
            <a:r>
              <a:rPr lang="en-US" sz="2400" dirty="0">
                <a:latin typeface="Arial" panose="020B0604020202020204" pitchFamily="34" charset="0"/>
                <a:cs typeface="Arial" panose="020B0604020202020204" pitchFamily="34" charset="0"/>
              </a:rPr>
              <a:t>energy released drives the synthesis of a </a:t>
            </a:r>
            <a:r>
              <a:rPr lang="en-US" sz="2400" dirty="0" err="1">
                <a:latin typeface="Arial" panose="020B0604020202020204" pitchFamily="34" charset="0"/>
                <a:cs typeface="Arial" panose="020B0604020202020204" pitchFamily="34" charset="0"/>
              </a:rPr>
              <a:t>phosphoanhydride</a:t>
            </a:r>
            <a:r>
              <a:rPr lang="en-US" sz="2400" dirty="0">
                <a:latin typeface="Arial" panose="020B0604020202020204" pitchFamily="34" charset="0"/>
                <a:cs typeface="Arial" panose="020B0604020202020204" pitchFamily="34" charset="0"/>
              </a:rPr>
              <a:t> bond in either GTP or ATP (substrate level phosphorylation)</a:t>
            </a:r>
          </a:p>
        </p:txBody>
      </p:sp>
      <p:pic>
        <p:nvPicPr>
          <p:cNvPr id="7" name="Picture 6" descr="Succinyl-Co A is shown as a vertical three-carbon chain with the top C bonded to 2 H and to C O O minus to the right, the middle C bonded to 2 H, and the bottom C double bonded to O below and bonded to S to the right further bonded to Co A. Right- and left-pointing arrows are shown above succinyl-Co A synthetase. The forward arrow is accompanied by a curved arrow above that shows the addition of G T P plus P subscript i and loss of G T P. An addition arrow branches away to show the loss of Co A – S H. This yields succinate, which is shown as a four-carbon vertical chain with the top carbon forming C O O minus, the second carbon bonded to 2 H, the third carbon bonded to 2 H, and the fourth carbon bonded to C O O minus.">
            <a:extLst>
              <a:ext uri="{FF2B5EF4-FFF2-40B4-BE49-F238E27FC236}">
                <a16:creationId xmlns:a16="http://schemas.microsoft.com/office/drawing/2014/main" id="{F53A4559-E534-EE41-AEDC-01D749E6B973}"/>
              </a:ext>
            </a:extLst>
          </p:cNvPr>
          <p:cNvPicPr>
            <a:picLocks noChangeAspect="1"/>
          </p:cNvPicPr>
          <p:nvPr/>
        </p:nvPicPr>
        <p:blipFill>
          <a:blip r:embed="rId3"/>
          <a:stretch>
            <a:fillRect/>
          </a:stretch>
        </p:blipFill>
        <p:spPr>
          <a:xfrm>
            <a:off x="1135750" y="3976831"/>
            <a:ext cx="6872500" cy="2561938"/>
          </a:xfrm>
          <a:prstGeom prst="rect">
            <a:avLst/>
          </a:prstGeom>
        </p:spPr>
      </p:pic>
    </p:spTree>
    <p:extLst>
      <p:ext uri="{BB962C8B-B14F-4D97-AF65-F5344CB8AC3E}">
        <p14:creationId xmlns:p14="http://schemas.microsoft.com/office/powerpoint/2010/main" val="1129039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8AFBE-1DB3-4725-A067-6D8D4FC88AB4}"/>
              </a:ext>
            </a:extLst>
          </p:cNvPr>
          <p:cNvSpPr>
            <a:spLocks noGrp="1"/>
          </p:cNvSpPr>
          <p:nvPr>
            <p:ph type="title"/>
          </p:nvPr>
        </p:nvSpPr>
        <p:spPr/>
        <p:txBody>
          <a:bodyPr/>
          <a:lstStyle/>
          <a:p>
            <a:r>
              <a:rPr lang="en-US" dirty="0">
                <a:solidFill>
                  <a:schemeClr val="tx1"/>
                </a:solidFill>
                <a:latin typeface="Arial" panose="020B0604020202020204" pitchFamily="34" charset="0"/>
                <a:cs typeface="Arial" panose="020B0604020202020204" pitchFamily="34" charset="0"/>
              </a:rPr>
              <a:t>Nucleoside Diphosphate Kinase</a:t>
            </a:r>
            <a:endParaRPr lang="en-AU" dirty="0"/>
          </a:p>
        </p:txBody>
      </p:sp>
      <mc:AlternateContent xmlns:mc="http://schemas.openxmlformats.org/markup-compatibility/2006" xmlns:a14="http://schemas.microsoft.com/office/drawing/2010/main">
        <mc:Choice Requires="a14">
          <p:sp>
            <p:nvSpPr>
              <p:cNvPr id="5" name="Google Shape;390;g847cf01710_0_68">
                <a:extLst>
                  <a:ext uri="{FF2B5EF4-FFF2-40B4-BE49-F238E27FC236}">
                    <a16:creationId xmlns:a16="http://schemas.microsoft.com/office/drawing/2014/main" id="{DBF929D3-FE47-F741-A7FD-7751BA8AC331}"/>
                  </a:ext>
                </a:extLst>
              </p:cNvPr>
              <p:cNvSpPr txBox="1">
                <a:spLocks noChangeArrowheads="1"/>
              </p:cNvSpPr>
              <p:nvPr/>
            </p:nvSpPr>
            <p:spPr bwMode="auto">
              <a:xfrm>
                <a:off x="253365" y="1752600"/>
                <a:ext cx="8637270" cy="41306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b="1" dirty="0">
                    <a:latin typeface="Arial" panose="020B0604020202020204" pitchFamily="34" charset="0"/>
                    <a:cs typeface="Arial" panose="020B0604020202020204" pitchFamily="34" charset="0"/>
                  </a:rPr>
                  <a:t>nucleoside diphosphate kinase </a:t>
                </a:r>
                <a:r>
                  <a:rPr lang="en-US" sz="2400" dirty="0">
                    <a:latin typeface="Arial" panose="020B0604020202020204" pitchFamily="34" charset="0"/>
                    <a:cs typeface="Arial" panose="020B0604020202020204" pitchFamily="34" charset="0"/>
                  </a:rPr>
                  <a:t>= catalyzes the reversible conversion of GTP and ATP </a:t>
                </a:r>
              </a:p>
              <a:p>
                <a:pPr marL="50800" indent="0">
                  <a:buNone/>
                </a:pPr>
                <a:endParaRPr lang="en-US" sz="2400" dirty="0">
                  <a:latin typeface="Arial" panose="020B0604020202020204" pitchFamily="34" charset="0"/>
                  <a:cs typeface="Arial" panose="020B0604020202020204" pitchFamily="34" charset="0"/>
                </a:endParaRPr>
              </a:p>
              <a:p>
                <a:pPr marL="50800" indent="0">
                  <a:buNone/>
                </a:pPr>
                <a:r>
                  <a:rPr lang="en-US" sz="2400" dirty="0">
                    <a:latin typeface="Arial" panose="020B0604020202020204" pitchFamily="34" charset="0"/>
                    <a:ea typeface="Arial Unicode MS" panose="020B0604020202020204" pitchFamily="34" charset="-128"/>
                    <a:cs typeface="Arial" panose="020B0604020202020204" pitchFamily="34" charset="0"/>
                  </a:rPr>
                  <a:t>     	GTP + ADP </a:t>
                </a:r>
                <a14:m>
                  <m:oMath xmlns:m="http://schemas.openxmlformats.org/officeDocument/2006/math">
                    <m:r>
                      <a:rPr lang="en-US" sz="2400" i="1" smtClean="0">
                        <a:latin typeface="Cambria Math" panose="02040503050406030204" pitchFamily="18" charset="0"/>
                        <a:ea typeface="Cambria Math" panose="02040503050406030204" pitchFamily="18" charset="0"/>
                        <a:cs typeface="Arial" panose="020B0604020202020204" pitchFamily="34" charset="0"/>
                      </a:rPr>
                      <m:t>⇌</m:t>
                    </m:r>
                  </m:oMath>
                </a14:m>
                <a:r>
                  <a:rPr lang="en-US" sz="2400" dirty="0">
                    <a:latin typeface="Arial" panose="020B0604020202020204" pitchFamily="34" charset="0"/>
                    <a:ea typeface="Arial Unicode MS" panose="020B0604020202020204" pitchFamily="34" charset="-128"/>
                    <a:cs typeface="Arial" panose="020B0604020202020204" pitchFamily="34" charset="0"/>
                  </a:rPr>
                  <a:t> GDP + ATP 	         ∆</a:t>
                </a:r>
                <a:r>
                  <a:rPr lang="en-US" sz="2400" i="1" dirty="0">
                    <a:latin typeface="Arial" panose="020B0604020202020204" pitchFamily="34" charset="0"/>
                    <a:ea typeface="Arial Unicode MS" panose="020B0604020202020204" pitchFamily="34" charset="-128"/>
                    <a:cs typeface="Arial" panose="020B0604020202020204" pitchFamily="34" charset="0"/>
                  </a:rPr>
                  <a:t>G</a:t>
                </a:r>
                <a:r>
                  <a:rPr lang="en-US" sz="2400" dirty="0">
                    <a:latin typeface="Arial" panose="020B0604020202020204" pitchFamily="34" charset="0"/>
                    <a:ea typeface="Arial Unicode MS" panose="020B0604020202020204" pitchFamily="34" charset="-128"/>
                    <a:cs typeface="Arial" panose="020B0604020202020204" pitchFamily="34" charset="0"/>
                  </a:rPr>
                  <a:t>′° = 0 kJ/mol </a:t>
                </a:r>
              </a:p>
              <a:p>
                <a:pPr marL="50800" indent="0">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net result of the activity of either isozyme of succinyl-CoA synthetase is the conservation of energy as ATP </a:t>
                </a:r>
              </a:p>
              <a:p>
                <a:endParaRPr lang="en-US" sz="2400" dirty="0">
                  <a:latin typeface="Arial" panose="020B0604020202020204" pitchFamily="34" charset="0"/>
                  <a:cs typeface="Arial" panose="020B0604020202020204" pitchFamily="34" charset="0"/>
                </a:endParaRPr>
              </a:p>
              <a:p>
                <a:pPr lvl="1"/>
                <a:endParaRPr lang="en-US" sz="2000" dirty="0">
                  <a:latin typeface="Arial" panose="020B0604020202020204" pitchFamily="34" charset="0"/>
                  <a:cs typeface="Arial" panose="020B0604020202020204" pitchFamily="34" charset="0"/>
                </a:endParaRPr>
              </a:p>
            </p:txBody>
          </p:sp>
        </mc:Choice>
        <mc:Fallback xmlns="">
          <p:sp>
            <p:nvSpPr>
              <p:cNvPr id="5" name="Google Shape;390;g847cf01710_0_68">
                <a:extLst>
                  <a:ext uri="{FF2B5EF4-FFF2-40B4-BE49-F238E27FC236}">
                    <a16:creationId xmlns:a16="http://schemas.microsoft.com/office/drawing/2014/main" id="{DBF929D3-FE47-F741-A7FD-7751BA8AC331}"/>
                  </a:ext>
                </a:extLst>
              </p:cNvPr>
              <p:cNvSpPr txBox="1">
                <a:spLocks noRot="1" noChangeAspect="1" noMove="1" noResize="1" noEditPoints="1" noAdjustHandles="1" noChangeArrowheads="1" noChangeShapeType="1" noTextEdit="1"/>
              </p:cNvSpPr>
              <p:nvPr/>
            </p:nvSpPr>
            <p:spPr bwMode="auto">
              <a:xfrm>
                <a:off x="253365" y="1752600"/>
                <a:ext cx="8637270" cy="4130675"/>
              </a:xfrm>
              <a:prstGeom prst="rect">
                <a:avLst/>
              </a:prstGeom>
              <a:blipFill>
                <a:blip r:embed="rId3"/>
                <a:stretch>
                  <a:fillRect l="-424" t="-118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41853431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A5359-E1A4-4F39-90DD-9109A82B22B2}"/>
              </a:ext>
            </a:extLst>
          </p:cNvPr>
          <p:cNvSpPr>
            <a:spLocks noGrp="1"/>
          </p:cNvSpPr>
          <p:nvPr>
            <p:ph type="title"/>
          </p:nvPr>
        </p:nvSpPr>
        <p:spPr/>
        <p:txBody>
          <a:bodyPr/>
          <a:lstStyle/>
          <a:p>
            <a:r>
              <a:rPr lang="en-US" dirty="0">
                <a:solidFill>
                  <a:schemeClr val="tx1"/>
                </a:solidFill>
                <a:latin typeface="Arial" panose="020B0604020202020204" pitchFamily="34" charset="0"/>
                <a:cs typeface="Arial" panose="020B0604020202020204" pitchFamily="34" charset="0"/>
              </a:rPr>
              <a:t>Oxidation of Succinate to Fumarate</a:t>
            </a:r>
            <a:endParaRPr lang="en-AU" dirty="0"/>
          </a:p>
        </p:txBody>
      </p:sp>
      <p:sp>
        <p:nvSpPr>
          <p:cNvPr id="5" name="Google Shape;390;g847cf01710_0_68">
            <a:extLst>
              <a:ext uri="{FF2B5EF4-FFF2-40B4-BE49-F238E27FC236}">
                <a16:creationId xmlns:a16="http://schemas.microsoft.com/office/drawing/2014/main" id="{667566F6-9A9A-034B-82CD-176B83F9D7F0}"/>
              </a:ext>
            </a:extLst>
          </p:cNvPr>
          <p:cNvSpPr txBox="1">
            <a:spLocks noChangeArrowheads="1"/>
          </p:cNvSpPr>
          <p:nvPr/>
        </p:nvSpPr>
        <p:spPr bwMode="auto">
          <a:xfrm>
            <a:off x="171450" y="1363663"/>
            <a:ext cx="8801100" cy="237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b="1" dirty="0">
                <a:latin typeface="Arial" panose="020B0604020202020204" pitchFamily="34" charset="0"/>
                <a:cs typeface="Arial" panose="020B0604020202020204" pitchFamily="34" charset="0"/>
              </a:rPr>
              <a:t>succinate dehydrogenase </a:t>
            </a:r>
            <a:r>
              <a:rPr lang="en-US" sz="2400" dirty="0">
                <a:latin typeface="Arial" panose="020B0604020202020204" pitchFamily="34" charset="0"/>
                <a:cs typeface="Arial" panose="020B0604020202020204" pitchFamily="34" charset="0"/>
              </a:rPr>
              <a:t>= flavoprotein that catalyzes the reversible oxidation of succinate to </a:t>
            </a:r>
            <a:r>
              <a:rPr lang="en-US" sz="2400" b="1" dirty="0">
                <a:latin typeface="Arial" panose="020B0604020202020204" pitchFamily="34" charset="0"/>
                <a:cs typeface="Arial" panose="020B0604020202020204" pitchFamily="34" charset="0"/>
              </a:rPr>
              <a:t>fumarate</a:t>
            </a:r>
          </a:p>
          <a:p>
            <a:pPr lvl="1"/>
            <a:r>
              <a:rPr lang="en-US" sz="2400" dirty="0">
                <a:latin typeface="Arial" panose="020B0604020202020204" pitchFamily="34" charset="0"/>
                <a:cs typeface="Arial" panose="020B0604020202020204" pitchFamily="34" charset="0"/>
              </a:rPr>
              <a:t>integral protein of the mitochondrial inner membrane in eukaryotes </a:t>
            </a:r>
          </a:p>
          <a:p>
            <a:pPr lvl="1"/>
            <a:r>
              <a:rPr lang="en-US" sz="2400" dirty="0">
                <a:latin typeface="Arial" panose="020B0604020202020204" pitchFamily="34" charset="0"/>
                <a:cs typeface="Arial" panose="020B0604020202020204" pitchFamily="34" charset="0"/>
              </a:rPr>
              <a:t>contains three iron-sulfur clusters and covalently bound FAD</a:t>
            </a:r>
          </a:p>
        </p:txBody>
      </p:sp>
      <p:pic>
        <p:nvPicPr>
          <p:cNvPr id="3" name="Picture 2" descr="Succinate is shown as a four-carbon chain with the top carbon forming C O O minus, the second carbon bonded to H on each side with the right-hand H in a red box, the third carbon bonded to H on each side with the left-hand H in a red box, and the fourth carbon forming C O O minus. Right- and left-pointing arrows are shown above succinate dehydrogenase accompanied by a curved arrow above the right-pointing arrow that shows the addition of F A D and loss of F A D H 2 with a red box around H 2. This yields fumarate, which is shown as C bonded to H to the upper left, bonded to C O O minus to the upper right, and double bonded to C below further bonded to C O O minus to the lower left and bonded to H to the lower right.">
            <a:extLst>
              <a:ext uri="{FF2B5EF4-FFF2-40B4-BE49-F238E27FC236}">
                <a16:creationId xmlns:a16="http://schemas.microsoft.com/office/drawing/2014/main" id="{25903386-B6F9-6B46-9EFB-1D8D34B9C974}"/>
              </a:ext>
            </a:extLst>
          </p:cNvPr>
          <p:cNvPicPr>
            <a:picLocks noChangeAspect="1"/>
          </p:cNvPicPr>
          <p:nvPr/>
        </p:nvPicPr>
        <p:blipFill>
          <a:blip r:embed="rId3"/>
          <a:stretch>
            <a:fillRect/>
          </a:stretch>
        </p:blipFill>
        <p:spPr>
          <a:xfrm>
            <a:off x="966548" y="3810000"/>
            <a:ext cx="7210903" cy="2719387"/>
          </a:xfrm>
          <a:prstGeom prst="rect">
            <a:avLst/>
          </a:prstGeom>
        </p:spPr>
      </p:pic>
    </p:spTree>
    <p:extLst>
      <p:ext uri="{BB962C8B-B14F-4D97-AF65-F5344CB8AC3E}">
        <p14:creationId xmlns:p14="http://schemas.microsoft.com/office/powerpoint/2010/main" val="18268104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3D48A-1269-4324-A80F-C556850770DD}"/>
              </a:ext>
            </a:extLst>
          </p:cNvPr>
          <p:cNvSpPr>
            <a:spLocks noGrp="1"/>
          </p:cNvSpPr>
          <p:nvPr>
            <p:ph type="title"/>
          </p:nvPr>
        </p:nvSpPr>
        <p:spPr/>
        <p:txBody>
          <a:bodyPr/>
          <a:lstStyle/>
          <a:p>
            <a:r>
              <a:rPr lang="en-US" dirty="0">
                <a:solidFill>
                  <a:schemeClr val="tx1"/>
                </a:solidFill>
                <a:latin typeface="Arial" panose="020B0604020202020204" pitchFamily="34" charset="0"/>
                <a:cs typeface="Arial" panose="020B0604020202020204" pitchFamily="34" charset="0"/>
              </a:rPr>
              <a:t>Stage 1 of Cellular Respiration</a:t>
            </a:r>
            <a:endParaRPr lang="en-AU" dirty="0"/>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267397" y="1714499"/>
            <a:ext cx="2533901"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Stage 1: oxidation of fuels to acetyl-CoA</a:t>
            </a:r>
          </a:p>
          <a:p>
            <a:pPr lvl="1"/>
            <a:r>
              <a:rPr lang="en-US" sz="2400" dirty="0">
                <a:latin typeface="Arial" panose="020B0604020202020204" pitchFamily="34" charset="0"/>
                <a:cs typeface="Arial" panose="020B0604020202020204" pitchFamily="34" charset="0"/>
              </a:rPr>
              <a:t>generates ATP, NADH, FADH</a:t>
            </a:r>
            <a:r>
              <a:rPr lang="en-US" sz="2400" baseline="-25000" dirty="0">
                <a:latin typeface="Arial" panose="020B0604020202020204" pitchFamily="34" charset="0"/>
                <a:cs typeface="Arial" panose="020B0604020202020204" pitchFamily="34" charset="0"/>
              </a:rPr>
              <a:t>2</a:t>
            </a: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marL="50800" indent="0">
              <a:buNone/>
            </a:pPr>
            <a:endParaRPr lang="en-US" sz="2400" baseline="-250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a:spcBef>
                <a:spcPts val="363"/>
              </a:spcBef>
              <a:buClr>
                <a:srgbClr val="000000"/>
              </a:buClr>
              <a:buFontTx/>
              <a:buNone/>
            </a:pP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pic>
        <p:nvPicPr>
          <p:cNvPr id="3" name="Picture 2" descr="Amino acids and fatty acids lose electrons on their way to acetyl-CoA. Glucose loses an electron during glycolysis, and it produces pyruvate. The pyruvate dehydrogenase complex loses an electron and releases C O 2 on its way to acetyl-CoA. The electrons from glucose and pyruvate go the the fatty acids. ">
            <a:extLst>
              <a:ext uri="{FF2B5EF4-FFF2-40B4-BE49-F238E27FC236}">
                <a16:creationId xmlns:a16="http://schemas.microsoft.com/office/drawing/2014/main" id="{67D1CA42-9413-9840-B2B0-CB56C06BC768}"/>
              </a:ext>
            </a:extLst>
          </p:cNvPr>
          <p:cNvPicPr>
            <a:picLocks noChangeAspect="1"/>
          </p:cNvPicPr>
          <p:nvPr/>
        </p:nvPicPr>
        <p:blipFill>
          <a:blip r:embed="rId3"/>
          <a:stretch>
            <a:fillRect/>
          </a:stretch>
        </p:blipFill>
        <p:spPr>
          <a:xfrm>
            <a:off x="3064000" y="1714499"/>
            <a:ext cx="5549901" cy="4381501"/>
          </a:xfrm>
          <a:prstGeom prst="rect">
            <a:avLst/>
          </a:prstGeom>
        </p:spPr>
      </p:pic>
    </p:spTree>
    <p:extLst>
      <p:ext uri="{BB962C8B-B14F-4D97-AF65-F5344CB8AC3E}">
        <p14:creationId xmlns:p14="http://schemas.microsoft.com/office/powerpoint/2010/main" val="18271150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9A67F-B384-4A3F-8376-ABFBFF7EFCDE}"/>
              </a:ext>
            </a:extLst>
          </p:cNvPr>
          <p:cNvSpPr>
            <a:spLocks noGrp="1"/>
          </p:cNvSpPr>
          <p:nvPr>
            <p:ph type="title"/>
          </p:nvPr>
        </p:nvSpPr>
        <p:spPr/>
        <p:txBody>
          <a:bodyPr/>
          <a:lstStyle/>
          <a:p>
            <a:r>
              <a:rPr lang="en-US" sz="3400" dirty="0">
                <a:solidFill>
                  <a:schemeClr val="tx1"/>
                </a:solidFill>
                <a:latin typeface="Arial" panose="020B0604020202020204" pitchFamily="34" charset="0"/>
                <a:cs typeface="Arial" panose="020B0604020202020204" pitchFamily="34" charset="0"/>
              </a:rPr>
              <a:t>Malonate Is a Strong Competitive Inhibitor of Succinate Dehydrogenase</a:t>
            </a:r>
            <a:endParaRPr lang="en-AU" sz="3400" dirty="0"/>
          </a:p>
        </p:txBody>
      </p:sp>
      <p:sp>
        <p:nvSpPr>
          <p:cNvPr id="5" name="Google Shape;390;g847cf01710_0_68">
            <a:extLst>
              <a:ext uri="{FF2B5EF4-FFF2-40B4-BE49-F238E27FC236}">
                <a16:creationId xmlns:a16="http://schemas.microsoft.com/office/drawing/2014/main" id="{667566F6-9A9A-034B-82CD-176B83F9D7F0}"/>
              </a:ext>
            </a:extLst>
          </p:cNvPr>
          <p:cNvSpPr txBox="1">
            <a:spLocks noChangeArrowheads="1"/>
          </p:cNvSpPr>
          <p:nvPr/>
        </p:nvSpPr>
        <p:spPr bwMode="auto">
          <a:xfrm>
            <a:off x="228600" y="2270125"/>
            <a:ext cx="4066359"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malonate = an analog of succinate</a:t>
            </a:r>
          </a:p>
          <a:p>
            <a:pPr lvl="1"/>
            <a:r>
              <a:rPr lang="en-US" sz="2400" dirty="0">
                <a:latin typeface="Arial" panose="020B0604020202020204" pitchFamily="34" charset="0"/>
                <a:cs typeface="Arial" panose="020B0604020202020204" pitchFamily="34" charset="0"/>
              </a:rPr>
              <a:t>not normally present in cells</a:t>
            </a:r>
          </a:p>
          <a:p>
            <a:pPr lvl="1"/>
            <a:r>
              <a:rPr lang="en-US" sz="2400" dirty="0">
                <a:latin typeface="Arial" panose="020B0604020202020204" pitchFamily="34" charset="0"/>
                <a:cs typeface="Arial" panose="020B0604020202020204" pitchFamily="34" charset="0"/>
              </a:rPr>
              <a:t>addition to mitochondria in vitro blocks citric acid cycle activity</a:t>
            </a:r>
          </a:p>
        </p:txBody>
      </p:sp>
      <p:pic>
        <p:nvPicPr>
          <p:cNvPr id="3" name="Picture 2" descr="Malonate has C double bonded to O to the upper left bonded to O to the upper right, and bonded to C H 2 below further bonded to O double bonded to O to the lower left and bonded to O to the lower right. Succinate has C double bonded to O to the upper left bonded to O to the upper right, and bonded to C H 2 below bonded to C H 2 below further bonded to O double bonded to O to the lower left and bonded to O to the lower right.">
            <a:extLst>
              <a:ext uri="{FF2B5EF4-FFF2-40B4-BE49-F238E27FC236}">
                <a16:creationId xmlns:a16="http://schemas.microsoft.com/office/drawing/2014/main" id="{36521B2E-64B9-C74A-AEEB-DFF85497BDC2}"/>
              </a:ext>
            </a:extLst>
          </p:cNvPr>
          <p:cNvPicPr>
            <a:picLocks noChangeAspect="1"/>
          </p:cNvPicPr>
          <p:nvPr/>
        </p:nvPicPr>
        <p:blipFill>
          <a:blip r:embed="rId3"/>
          <a:stretch>
            <a:fillRect/>
          </a:stretch>
        </p:blipFill>
        <p:spPr>
          <a:xfrm>
            <a:off x="4566920" y="2158365"/>
            <a:ext cx="4066359" cy="3672840"/>
          </a:xfrm>
          <a:prstGeom prst="rect">
            <a:avLst/>
          </a:prstGeom>
        </p:spPr>
      </p:pic>
    </p:spTree>
    <p:extLst>
      <p:ext uri="{BB962C8B-B14F-4D97-AF65-F5344CB8AC3E}">
        <p14:creationId xmlns:p14="http://schemas.microsoft.com/office/powerpoint/2010/main" val="21428311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FD290-518B-4085-995A-321307A6686A}"/>
              </a:ext>
            </a:extLst>
          </p:cNvPr>
          <p:cNvSpPr>
            <a:spLocks noGrp="1"/>
          </p:cNvSpPr>
          <p:nvPr>
            <p:ph type="title"/>
          </p:nvPr>
        </p:nvSpPr>
        <p:spPr/>
        <p:txBody>
          <a:bodyPr/>
          <a:lstStyle/>
          <a:p>
            <a:r>
              <a:rPr lang="en-US" dirty="0">
                <a:solidFill>
                  <a:schemeClr val="tx1"/>
                </a:solidFill>
                <a:latin typeface="Arial" panose="020B0604020202020204" pitchFamily="34" charset="0"/>
                <a:cs typeface="Arial" panose="020B0604020202020204" pitchFamily="34" charset="0"/>
              </a:rPr>
              <a:t>Hydration of Fumarate to Malate</a:t>
            </a:r>
            <a:endParaRPr lang="en-AU" dirty="0"/>
          </a:p>
        </p:txBody>
      </p:sp>
      <p:sp>
        <p:nvSpPr>
          <p:cNvPr id="5" name="Google Shape;390;g847cf01710_0_68">
            <a:extLst>
              <a:ext uri="{FF2B5EF4-FFF2-40B4-BE49-F238E27FC236}">
                <a16:creationId xmlns:a16="http://schemas.microsoft.com/office/drawing/2014/main" id="{667566F6-9A9A-034B-82CD-176B83F9D7F0}"/>
              </a:ext>
            </a:extLst>
          </p:cNvPr>
          <p:cNvSpPr txBox="1">
            <a:spLocks noChangeArrowheads="1"/>
          </p:cNvSpPr>
          <p:nvPr/>
        </p:nvSpPr>
        <p:spPr bwMode="auto">
          <a:xfrm>
            <a:off x="171450" y="1363663"/>
            <a:ext cx="8801100" cy="130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b="1" dirty="0">
                <a:latin typeface="Arial" panose="020B0604020202020204" pitchFamily="34" charset="0"/>
                <a:cs typeface="Arial" panose="020B0604020202020204" pitchFamily="34" charset="0"/>
              </a:rPr>
              <a:t>fumarase </a:t>
            </a:r>
            <a:r>
              <a:rPr lang="en-US" sz="2400" dirty="0">
                <a:latin typeface="Arial" panose="020B0604020202020204" pitchFamily="34" charset="0"/>
                <a:cs typeface="Arial" panose="020B0604020202020204" pitchFamily="34" charset="0"/>
              </a:rPr>
              <a:t>= catalyzes the reversible hydration of fumarate to </a:t>
            </a:r>
            <a:r>
              <a:rPr lang="en-US" sz="2000" b="1" dirty="0">
                <a:latin typeface="Arial" panose="020B0604020202020204" pitchFamily="34" charset="0"/>
                <a:cs typeface="Arial" panose="020B0604020202020204" pitchFamily="34" charset="0"/>
              </a:rPr>
              <a:t>L</a:t>
            </a:r>
            <a:r>
              <a:rPr lang="en-US" sz="2400" b="1" dirty="0">
                <a:latin typeface="Arial" panose="020B0604020202020204" pitchFamily="34" charset="0"/>
                <a:cs typeface="Arial" panose="020B0604020202020204" pitchFamily="34" charset="0"/>
              </a:rPr>
              <a:t>-malate</a:t>
            </a:r>
          </a:p>
          <a:p>
            <a:pPr lvl="1"/>
            <a:r>
              <a:rPr lang="en-US" sz="2400" dirty="0">
                <a:latin typeface="Arial" panose="020B0604020202020204" pitchFamily="34" charset="0"/>
                <a:cs typeface="Arial" panose="020B0604020202020204" pitchFamily="34" charset="0"/>
              </a:rPr>
              <a:t>transition state is a carbanion </a:t>
            </a:r>
          </a:p>
        </p:txBody>
      </p:sp>
      <p:pic>
        <p:nvPicPr>
          <p:cNvPr id="4" name="Picture 3" descr="Fumarate is shown as C bonded to H to the upper left, bonded to C O O minus to the upper right, and double bonded to C below bonded to C O O minus to the lower left and to H to the lower right. Right- and left-pointing arrows are shown above the word fumarase. A line shows the addition of O H minus to the right-pointing arrow. This yields a carbanion transition state, shown as C with a negative charge bonded to H to the upper left, bonded to C O O minus to the upper right, and bonded to C below that is bonded to C O O minus to the lower left, solid wedge bonded to the lower right, and hashed wedge bonded to O H and slightly down. Upward- and downward- pointing arrows are shown below accompanied by the word fumarase. A curved line shows the addition of H plus to the downward arrow. This yields L-malate, shown as C with a solid wedge bond to H to the left, a hashed wedge bond to H to the upper left, a bond to C O O minus to the upper right, and a bond to C below bonded to C O O minus to the lower left, solid wedge bonded to H to the lower right, and hashed bonded to O H to the right and slightly down.">
            <a:extLst>
              <a:ext uri="{FF2B5EF4-FFF2-40B4-BE49-F238E27FC236}">
                <a16:creationId xmlns:a16="http://schemas.microsoft.com/office/drawing/2014/main" id="{1EF3E6CD-639E-4F47-A964-7F6DC655024E}"/>
              </a:ext>
            </a:extLst>
          </p:cNvPr>
          <p:cNvPicPr>
            <a:picLocks noChangeAspect="1"/>
          </p:cNvPicPr>
          <p:nvPr/>
        </p:nvPicPr>
        <p:blipFill>
          <a:blip r:embed="rId3"/>
          <a:stretch>
            <a:fillRect/>
          </a:stretch>
        </p:blipFill>
        <p:spPr>
          <a:xfrm>
            <a:off x="1743075" y="2884409"/>
            <a:ext cx="5657850" cy="3794219"/>
          </a:xfrm>
          <a:prstGeom prst="rect">
            <a:avLst/>
          </a:prstGeom>
        </p:spPr>
      </p:pic>
    </p:spTree>
    <p:extLst>
      <p:ext uri="{BB962C8B-B14F-4D97-AF65-F5344CB8AC3E}">
        <p14:creationId xmlns:p14="http://schemas.microsoft.com/office/powerpoint/2010/main" val="29125311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1E15B-DB68-4F45-A0AE-65E252CA919B}"/>
              </a:ext>
            </a:extLst>
          </p:cNvPr>
          <p:cNvSpPr>
            <a:spLocks noGrp="1"/>
          </p:cNvSpPr>
          <p:nvPr>
            <p:ph type="title"/>
          </p:nvPr>
        </p:nvSpPr>
        <p:spPr/>
        <p:txBody>
          <a:bodyPr/>
          <a:lstStyle/>
          <a:p>
            <a:r>
              <a:rPr lang="en-US" dirty="0">
                <a:solidFill>
                  <a:schemeClr val="tx1"/>
                </a:solidFill>
                <a:latin typeface="Arial" panose="020B0604020202020204" pitchFamily="34" charset="0"/>
                <a:cs typeface="Arial" panose="020B0604020202020204" pitchFamily="34" charset="0"/>
              </a:rPr>
              <a:t>Oxidation of Malate to Oxaloacetate</a:t>
            </a:r>
            <a:endParaRPr lang="en-AU" dirty="0"/>
          </a:p>
        </p:txBody>
      </p:sp>
      <p:sp>
        <p:nvSpPr>
          <p:cNvPr id="5" name="Google Shape;390;g847cf01710_0_68">
            <a:extLst>
              <a:ext uri="{FF2B5EF4-FFF2-40B4-BE49-F238E27FC236}">
                <a16:creationId xmlns:a16="http://schemas.microsoft.com/office/drawing/2014/main" id="{667566F6-9A9A-034B-82CD-176B83F9D7F0}"/>
              </a:ext>
            </a:extLst>
          </p:cNvPr>
          <p:cNvSpPr txBox="1">
            <a:spLocks noChangeArrowheads="1"/>
          </p:cNvSpPr>
          <p:nvPr/>
        </p:nvSpPr>
        <p:spPr bwMode="auto">
          <a:xfrm>
            <a:off x="171450" y="1363663"/>
            <a:ext cx="8801100" cy="176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000" b="1" dirty="0">
                <a:latin typeface="Arial" panose="020B0604020202020204" pitchFamily="34" charset="0"/>
                <a:cs typeface="Arial" panose="020B0604020202020204" pitchFamily="34" charset="0"/>
              </a:rPr>
              <a:t>L</a:t>
            </a:r>
            <a:r>
              <a:rPr lang="en-US" sz="2400" b="1" dirty="0">
                <a:latin typeface="Arial" panose="020B0604020202020204" pitchFamily="34" charset="0"/>
                <a:cs typeface="Arial" panose="020B0604020202020204" pitchFamily="34" charset="0"/>
              </a:rPr>
              <a:t>-malate dehydrogenase </a:t>
            </a:r>
            <a:r>
              <a:rPr lang="en-US" sz="2400" dirty="0">
                <a:latin typeface="Arial" panose="020B0604020202020204" pitchFamily="34" charset="0"/>
                <a:cs typeface="Arial" panose="020B0604020202020204" pitchFamily="34" charset="0"/>
              </a:rPr>
              <a:t>= catalyzes the oxidation of       </a:t>
            </a:r>
            <a:r>
              <a:rPr lang="en-US" sz="2000" b="1" dirty="0">
                <a:latin typeface="Arial" panose="020B0604020202020204" pitchFamily="34" charset="0"/>
                <a:cs typeface="Arial" panose="020B0604020202020204" pitchFamily="34" charset="0"/>
              </a:rPr>
              <a:t>L</a:t>
            </a:r>
            <a:r>
              <a:rPr lang="en-US" sz="2400" b="1" dirty="0">
                <a:latin typeface="Arial" panose="020B0604020202020204" pitchFamily="34" charset="0"/>
                <a:cs typeface="Arial" panose="020B0604020202020204" pitchFamily="34" charset="0"/>
              </a:rPr>
              <a:t>-malate</a:t>
            </a:r>
            <a:r>
              <a:rPr lang="en-US" sz="2400" dirty="0">
                <a:latin typeface="Arial" panose="020B0604020202020204" pitchFamily="34" charset="0"/>
                <a:cs typeface="Arial" panose="020B0604020202020204" pitchFamily="34" charset="0"/>
              </a:rPr>
              <a:t> to oxaloacetate, coupled to the reduction of NAD</a:t>
            </a:r>
            <a:r>
              <a:rPr lang="en-US" sz="2400" baseline="30000" dirty="0">
                <a:latin typeface="Arial" panose="020B0604020202020204" pitchFamily="34" charset="0"/>
                <a:cs typeface="Arial" panose="020B0604020202020204" pitchFamily="34" charset="0"/>
              </a:rPr>
              <a:t>+</a:t>
            </a:r>
            <a:endParaRPr lang="en-US" sz="2400" b="1" dirty="0">
              <a:latin typeface="Arial" panose="020B0604020202020204" pitchFamily="34" charset="0"/>
              <a:cs typeface="Arial" panose="020B0604020202020204" pitchFamily="34" charset="0"/>
            </a:endParaRPr>
          </a:p>
          <a:p>
            <a:pPr lvl="1"/>
            <a:r>
              <a:rPr lang="en-US" sz="2400" dirty="0">
                <a:latin typeface="Arial" panose="020B0604020202020204" pitchFamily="34" charset="0"/>
                <a:cs typeface="Arial" panose="020B0604020202020204" pitchFamily="34" charset="0"/>
              </a:rPr>
              <a:t>low [oxaloacetate] pulls the reaction forward</a:t>
            </a:r>
          </a:p>
          <a:p>
            <a:pPr lvl="1"/>
            <a:r>
              <a:rPr lang="en-US" sz="2400" dirty="0">
                <a:latin typeface="Arial" panose="020B0604020202020204" pitchFamily="34" charset="0"/>
                <a:cs typeface="Arial" panose="020B0604020202020204" pitchFamily="34" charset="0"/>
              </a:rPr>
              <a:t>regenerates oxaloacetate for citrate synthesis </a:t>
            </a:r>
          </a:p>
        </p:txBody>
      </p:sp>
      <p:pic>
        <p:nvPicPr>
          <p:cNvPr id="3" name="Picture 2" descr="L-malate is shown as a vertical four-carbon chain with the top carbon forming C O O minus, the second carbon bonded to O H with H in a red box on the left and to H in a red box on the right, the third carbon bonded to 2 H, and the fourth carbon forming C O O minus. Right- and left-pointing arrows are shown above L-malate dehydrogenase accompanied by a curved arrow above the right-pointing arrow that shows the addition of N A D plus and loss of N A D H with H in a red box plus H plus in a red box. This yields oxaloacetate, which has a similar structure except that the second carbon is double bonded to O to the left.">
            <a:extLst>
              <a:ext uri="{FF2B5EF4-FFF2-40B4-BE49-F238E27FC236}">
                <a16:creationId xmlns:a16="http://schemas.microsoft.com/office/drawing/2014/main" id="{B8D6D142-8EC1-074A-9244-4C86CB5CB4F2}"/>
              </a:ext>
            </a:extLst>
          </p:cNvPr>
          <p:cNvPicPr>
            <a:picLocks noChangeAspect="1"/>
          </p:cNvPicPr>
          <p:nvPr/>
        </p:nvPicPr>
        <p:blipFill>
          <a:blip r:embed="rId3"/>
          <a:stretch>
            <a:fillRect/>
          </a:stretch>
        </p:blipFill>
        <p:spPr>
          <a:xfrm>
            <a:off x="1178290" y="3428999"/>
            <a:ext cx="6787420" cy="2774857"/>
          </a:xfrm>
          <a:prstGeom prst="rect">
            <a:avLst/>
          </a:prstGeom>
        </p:spPr>
      </p:pic>
    </p:spTree>
    <p:extLst>
      <p:ext uri="{BB962C8B-B14F-4D97-AF65-F5344CB8AC3E}">
        <p14:creationId xmlns:p14="http://schemas.microsoft.com/office/powerpoint/2010/main" val="22682218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CEA0E-14A2-4D2F-B8DF-A605B792CFAC}"/>
              </a:ext>
            </a:extLst>
          </p:cNvPr>
          <p:cNvSpPr>
            <a:spLocks noGrp="1"/>
          </p:cNvSpPr>
          <p:nvPr>
            <p:ph type="title"/>
          </p:nvPr>
        </p:nvSpPr>
        <p:spPr/>
        <p:txBody>
          <a:bodyPr/>
          <a:lstStyle/>
          <a:p>
            <a:r>
              <a:rPr lang="en-US" altLang="en-US" dirty="0">
                <a:solidFill>
                  <a:srgbClr val="4E4CB4"/>
                </a:solidFill>
                <a:latin typeface="Arial" panose="020B0604020202020204" pitchFamily="34" charset="0"/>
                <a:cs typeface="Arial" panose="020B0604020202020204" pitchFamily="34" charset="0"/>
              </a:rPr>
              <a:t>The Energy of Oxidations in the Cycle Is Efficiently Conserved</a:t>
            </a:r>
            <a:endParaRPr lang="en-AU" dirty="0">
              <a:solidFill>
                <a:srgbClr val="4E4CB4"/>
              </a:solidFill>
            </a:endParaRPr>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266699" y="1752600"/>
            <a:ext cx="3157361"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energy released by oxidation is conserved in the production of:</a:t>
            </a:r>
            <a:endParaRPr lang="en-US" sz="2000" dirty="0">
              <a:latin typeface="Arial" panose="020B0604020202020204" pitchFamily="34" charset="0"/>
              <a:cs typeface="Arial" panose="020B0604020202020204" pitchFamily="34" charset="0"/>
            </a:endParaRPr>
          </a:p>
          <a:p>
            <a:pPr lvl="1"/>
            <a:r>
              <a:rPr lang="en-US" sz="2400" dirty="0">
                <a:latin typeface="Arial" panose="020B0604020202020204" pitchFamily="34" charset="0"/>
                <a:cs typeface="Arial" panose="020B0604020202020204" pitchFamily="34" charset="0"/>
              </a:rPr>
              <a:t>3 NADH</a:t>
            </a:r>
          </a:p>
          <a:p>
            <a:pPr lvl="1"/>
            <a:r>
              <a:rPr lang="en-US" sz="2400" dirty="0">
                <a:latin typeface="Arial" panose="020B0604020202020204" pitchFamily="34" charset="0"/>
                <a:cs typeface="Arial" panose="020B0604020202020204" pitchFamily="34" charset="0"/>
              </a:rPr>
              <a:t>1 FADH</a:t>
            </a:r>
            <a:r>
              <a:rPr lang="en-US" sz="2400" baseline="-25000" dirty="0">
                <a:latin typeface="Arial" panose="020B0604020202020204" pitchFamily="34" charset="0"/>
                <a:cs typeface="Arial" panose="020B0604020202020204" pitchFamily="34" charset="0"/>
              </a:rPr>
              <a:t>2</a:t>
            </a:r>
          </a:p>
          <a:p>
            <a:pPr lvl="1"/>
            <a:r>
              <a:rPr lang="en-US" sz="2400" dirty="0">
                <a:latin typeface="Arial" panose="020B0604020202020204" pitchFamily="34" charset="0"/>
                <a:cs typeface="Arial" panose="020B0604020202020204" pitchFamily="34" charset="0"/>
              </a:rPr>
              <a:t>1 GTP (or ATP)</a:t>
            </a:r>
          </a:p>
          <a:p>
            <a:endParaRPr lang="en-US" sz="2400" baseline="-25000" dirty="0">
              <a:latin typeface="Arial" panose="020B0604020202020204" pitchFamily="34" charset="0"/>
              <a:cs typeface="Arial" panose="020B0604020202020204" pitchFamily="34" charset="0"/>
            </a:endParaRPr>
          </a:p>
          <a:p>
            <a:pPr marL="533400" lvl="1" indent="0">
              <a:buNone/>
            </a:pPr>
            <a:endParaRPr lang="en-US" sz="2000" dirty="0">
              <a:latin typeface="Arial" panose="020B0604020202020204" pitchFamily="34" charset="0"/>
              <a:cs typeface="Arial" panose="020B0604020202020204" pitchFamily="34" charset="0"/>
            </a:endParaRPr>
          </a:p>
          <a:p>
            <a:pPr lvl="1"/>
            <a:endParaRPr lang="en-US" sz="2400" dirty="0">
              <a:latin typeface="Arial" panose="020B0604020202020204" pitchFamily="34" charset="0"/>
              <a:cs typeface="Arial" panose="020B0604020202020204" pitchFamily="34" charset="0"/>
            </a:endParaRPr>
          </a:p>
          <a:p>
            <a:pPr lvl="1"/>
            <a:endParaRPr lang="en-US" sz="2400" dirty="0">
              <a:latin typeface="Arial" panose="020B0604020202020204" pitchFamily="34" charset="0"/>
              <a:cs typeface="Arial" panose="020B0604020202020204" pitchFamily="34" charset="0"/>
            </a:endParaRPr>
          </a:p>
          <a:p>
            <a:pPr lvl="1"/>
            <a:endParaRPr lang="en-US" sz="2000" dirty="0">
              <a:latin typeface="Arial" panose="020B0604020202020204" pitchFamily="34" charset="0"/>
              <a:cs typeface="Arial" panose="020B0604020202020204" pitchFamily="34" charset="0"/>
            </a:endParaRPr>
          </a:p>
          <a:p>
            <a:endParaRPr lang="en-US" sz="2400" b="1" dirty="0">
              <a:latin typeface="Arial" panose="020B0604020202020204" pitchFamily="34" charset="0"/>
              <a:cs typeface="Arial" panose="020B0604020202020204" pitchFamily="34" charset="0"/>
            </a:endParaRPr>
          </a:p>
          <a:p>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a:spcBef>
                <a:spcPts val="363"/>
              </a:spcBef>
              <a:buClr>
                <a:srgbClr val="000000"/>
              </a:buClr>
              <a:buFontTx/>
              <a:buNone/>
            </a:pP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pic>
        <p:nvPicPr>
          <p:cNvPr id="3" name="Picture 2" descr="The cycle consists of clockwise blue arrows. The first blue arrow begins at oxaloacetate at the eleven o’clock position and points to citrate at the one o’clock position. A curved blue line shows the addition of acetyl Co A to this line at the twelve o’clock position. A short blue arrow points from citrate to isocitrate at the two o’clock position. A blue arrow points from isocitrate to Greek letter alpha-ketoglutarate at the three o’clock position. This arrow has a blue arrow that branches off to show the loss of a red box labeled C O 2 and is accompanied by a curved red arrow showing that something is added and an orange oval of N A D H is produced. A blue arrow points from Greek letter alpha-ketoglutarate to succinyl-Co A at the five o’clock position. This arrow has a blue arrow that branches off to show the loss of a red box labeled C O 2 and is accompanied by a curved red arrow showing that something is added and an orange oval of N A D H is produced. An arrow points from succinyl-Co A to succinate at just past the six o’clock position. This arrow is accompanied by a curved blue arrow showing the production of an orange oval labeled G T P (A T P). A blue arrow points from succinate to fumarate at the seven o’clock position and is accompanied by a red arrow showing that something is added and that an orange oval labeled F A D H 2 is produced. A short blue arrow points from fumarate to malate at the nine o’clock position. An arrow points from malae to oxaloacetate at the eleven o’clock position and is accompanied by a red arrow showing that something is added and that an orange oval labeled F A D H 2 is produced. All data are approximate.">
            <a:extLst>
              <a:ext uri="{FF2B5EF4-FFF2-40B4-BE49-F238E27FC236}">
                <a16:creationId xmlns:a16="http://schemas.microsoft.com/office/drawing/2014/main" id="{E34D8984-B8EE-1A4F-88D0-9C4169710B21}"/>
              </a:ext>
            </a:extLst>
          </p:cNvPr>
          <p:cNvPicPr>
            <a:picLocks noChangeAspect="1"/>
          </p:cNvPicPr>
          <p:nvPr/>
        </p:nvPicPr>
        <p:blipFill>
          <a:blip r:embed="rId3"/>
          <a:stretch>
            <a:fillRect/>
          </a:stretch>
        </p:blipFill>
        <p:spPr>
          <a:xfrm>
            <a:off x="3429142" y="1752600"/>
            <a:ext cx="5453239" cy="4495800"/>
          </a:xfrm>
          <a:prstGeom prst="rect">
            <a:avLst/>
          </a:prstGeom>
        </p:spPr>
      </p:pic>
    </p:spTree>
    <p:extLst>
      <p:ext uri="{BB962C8B-B14F-4D97-AF65-F5344CB8AC3E}">
        <p14:creationId xmlns:p14="http://schemas.microsoft.com/office/powerpoint/2010/main" val="2961349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29027-F675-4E05-8A4B-C1D69BC052BF}"/>
              </a:ext>
            </a:extLst>
          </p:cNvPr>
          <p:cNvSpPr>
            <a:spLocks noGrp="1"/>
          </p:cNvSpPr>
          <p:nvPr>
            <p:ph type="title"/>
          </p:nvPr>
        </p:nvSpPr>
        <p:spPr/>
        <p:txBody>
          <a:bodyPr/>
          <a:lstStyle/>
          <a:p>
            <a:r>
              <a:rPr lang="en-US" dirty="0">
                <a:solidFill>
                  <a:schemeClr val="tx1"/>
                </a:solidFill>
                <a:latin typeface="Arial" panose="020B0604020202020204" pitchFamily="34" charset="0"/>
                <a:cs typeface="Arial" panose="020B0604020202020204" pitchFamily="34" charset="0"/>
              </a:rPr>
              <a:t>Electrons from NADH and FADH</a:t>
            </a:r>
            <a:r>
              <a:rPr lang="en-US" baseline="-25000" dirty="0">
                <a:solidFill>
                  <a:schemeClr val="tx1"/>
                </a:solidFill>
                <a:latin typeface="Arial" panose="020B0604020202020204" pitchFamily="34" charset="0"/>
                <a:cs typeface="Arial" panose="020B0604020202020204" pitchFamily="34" charset="0"/>
              </a:rPr>
              <a:t>2</a:t>
            </a:r>
            <a:r>
              <a:rPr lang="en-US" dirty="0">
                <a:solidFill>
                  <a:schemeClr val="tx1"/>
                </a:solidFill>
                <a:latin typeface="Arial" panose="020B0604020202020204" pitchFamily="34" charset="0"/>
                <a:cs typeface="Arial" panose="020B0604020202020204" pitchFamily="34" charset="0"/>
              </a:rPr>
              <a:t> Enter the Respiratory Chain</a:t>
            </a:r>
            <a:endParaRPr lang="en-AU" dirty="0"/>
          </a:p>
        </p:txBody>
      </p:sp>
      <p:sp>
        <p:nvSpPr>
          <p:cNvPr id="5" name="Google Shape;390;g847cf01710_0_68">
            <a:extLst>
              <a:ext uri="{FF2B5EF4-FFF2-40B4-BE49-F238E27FC236}">
                <a16:creationId xmlns:a16="http://schemas.microsoft.com/office/drawing/2014/main" id="{667566F6-9A9A-034B-82CD-176B83F9D7F0}"/>
              </a:ext>
            </a:extLst>
          </p:cNvPr>
          <p:cNvSpPr txBox="1">
            <a:spLocks noChangeArrowheads="1"/>
          </p:cNvSpPr>
          <p:nvPr/>
        </p:nvSpPr>
        <p:spPr bwMode="auto">
          <a:xfrm>
            <a:off x="171450" y="1752600"/>
            <a:ext cx="8801100"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the citric acid cycle directly generates only one ATP per turn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the large flow of electrons into the respiratory chain via NADH and FADH</a:t>
            </a:r>
            <a:r>
              <a:rPr lang="en-US" sz="2400" baseline="-25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leads to formation of almost 10 times more ATP during oxidative phosphorylation</a:t>
            </a:r>
          </a:p>
          <a:p>
            <a:pPr lvl="1"/>
            <a:r>
              <a:rPr lang="en-US" sz="2400" dirty="0">
                <a:latin typeface="Arial" panose="020B0604020202020204" pitchFamily="34" charset="0"/>
                <a:cs typeface="Arial" panose="020B0604020202020204" pitchFamily="34" charset="0"/>
              </a:rPr>
              <a:t>each NADH drives formation of ~2.5 ATP</a:t>
            </a:r>
          </a:p>
          <a:p>
            <a:pPr lvl="1"/>
            <a:r>
              <a:rPr lang="en-US" sz="2400" dirty="0">
                <a:latin typeface="Arial" panose="020B0604020202020204" pitchFamily="34" charset="0"/>
                <a:cs typeface="Arial" panose="020B0604020202020204" pitchFamily="34" charset="0"/>
              </a:rPr>
              <a:t>each FADH</a:t>
            </a:r>
            <a:r>
              <a:rPr lang="en-US" sz="2400" baseline="-25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drives formation of ~1.5 ATP</a:t>
            </a:r>
          </a:p>
          <a:p>
            <a:pPr lvl="1"/>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25262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DAEDE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57E1C-D598-4D7C-B3B6-4A22FD0301BF}"/>
              </a:ext>
            </a:extLst>
          </p:cNvPr>
          <p:cNvSpPr>
            <a:spLocks noGrp="1"/>
          </p:cNvSpPr>
          <p:nvPr>
            <p:ph type="ctrTitle"/>
          </p:nvPr>
        </p:nvSpPr>
        <p:spPr/>
        <p:txBody>
          <a:bodyPr/>
          <a:lstStyle/>
          <a:p>
            <a:r>
              <a:rPr lang="en-US" altLang="en-US" dirty="0">
                <a:solidFill>
                  <a:srgbClr val="674EA7"/>
                </a:solidFill>
                <a:latin typeface="Arial" panose="020B0604020202020204" pitchFamily="34" charset="0"/>
                <a:cs typeface="Arial" panose="020B0604020202020204" pitchFamily="34" charset="0"/>
              </a:rPr>
              <a:t>16.4</a:t>
            </a:r>
            <a:r>
              <a:rPr lang="en-US" altLang="en-US" dirty="0">
                <a:latin typeface="Arial" panose="020B0604020202020204" pitchFamily="34" charset="0"/>
                <a:cs typeface="Arial" panose="020B0604020202020204" pitchFamily="34" charset="0"/>
              </a:rPr>
              <a:t>    </a:t>
            </a:r>
            <a:r>
              <a:rPr lang="en-US" altLang="en-US" dirty="0">
                <a:solidFill>
                  <a:srgbClr val="1D6E7D"/>
                </a:solidFill>
                <a:latin typeface="Arial" panose="020B0604020202020204" pitchFamily="34" charset="0"/>
                <a:cs typeface="Arial" panose="020B0604020202020204" pitchFamily="34" charset="0"/>
              </a:rPr>
              <a:t>Regulation of the Citric Acid Cycle</a:t>
            </a:r>
            <a:endParaRPr lang="en-AU" dirty="0"/>
          </a:p>
        </p:txBody>
      </p:sp>
    </p:spTree>
    <p:extLst>
      <p:ext uri="{BB962C8B-B14F-4D97-AF65-F5344CB8AC3E}">
        <p14:creationId xmlns:p14="http://schemas.microsoft.com/office/powerpoint/2010/main" val="24133417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CB328-A2F0-42D9-9787-C4AB60DAFA5A}"/>
              </a:ext>
            </a:extLst>
          </p:cNvPr>
          <p:cNvSpPr>
            <a:spLocks noGrp="1"/>
          </p:cNvSpPr>
          <p:nvPr>
            <p:ph type="title"/>
          </p:nvPr>
        </p:nvSpPr>
        <p:spPr/>
        <p:txBody>
          <a:bodyPr/>
          <a:lstStyle/>
          <a:p>
            <a:r>
              <a:rPr lang="en-US" dirty="0">
                <a:solidFill>
                  <a:schemeClr val="tx1"/>
                </a:solidFill>
                <a:latin typeface="Arial" panose="020B0604020202020204" pitchFamily="34" charset="0"/>
                <a:cs typeface="Arial" panose="020B0604020202020204" pitchFamily="34" charset="0"/>
              </a:rPr>
              <a:t>Citric Acid Cycle Regulation</a:t>
            </a:r>
            <a:endParaRPr lang="en-AU" dirty="0"/>
          </a:p>
        </p:txBody>
      </p:sp>
      <p:sp>
        <p:nvSpPr>
          <p:cNvPr id="6" name="Google Shape;390;g847cf01710_0_68">
            <a:extLst>
              <a:ext uri="{FF2B5EF4-FFF2-40B4-BE49-F238E27FC236}">
                <a16:creationId xmlns:a16="http://schemas.microsoft.com/office/drawing/2014/main" id="{AEE7520E-F0C8-1E4C-A03B-19291DEE13C4}"/>
              </a:ext>
            </a:extLst>
          </p:cNvPr>
          <p:cNvSpPr txBox="1">
            <a:spLocks noChangeArrowheads="1"/>
          </p:cNvSpPr>
          <p:nvPr/>
        </p:nvSpPr>
        <p:spPr bwMode="auto">
          <a:xfrm>
            <a:off x="355853" y="1524000"/>
            <a:ext cx="8432293"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regulation balances the supply of key intermediates with the demands of energy production and biosynthetic processes</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regulation occurs at several points:</a:t>
            </a:r>
          </a:p>
          <a:p>
            <a:pPr marL="685800" lvl="1" indent="-228600"/>
            <a:r>
              <a:rPr lang="en-US" altLang="en-US" sz="2400" dirty="0">
                <a:latin typeface="Arial" panose="020B0604020202020204" pitchFamily="34" charset="0"/>
                <a:cs typeface="Arial" panose="020B0604020202020204" pitchFamily="34" charset="0"/>
              </a:rPr>
              <a:t>PDH complex</a:t>
            </a:r>
          </a:p>
          <a:p>
            <a:pPr marL="685800" lvl="1" indent="-228600"/>
            <a:r>
              <a:rPr lang="en-US" altLang="en-US" sz="2400" dirty="0">
                <a:latin typeface="Arial" panose="020B0604020202020204" pitchFamily="34" charset="0"/>
                <a:cs typeface="Arial" panose="020B0604020202020204" pitchFamily="34" charset="0"/>
              </a:rPr>
              <a:t>citrate synthase</a:t>
            </a:r>
          </a:p>
          <a:p>
            <a:pPr marL="685800" lvl="1" indent="-228600"/>
            <a:r>
              <a:rPr lang="en-US" altLang="en-US" sz="2400" dirty="0">
                <a:latin typeface="Arial" panose="020B0604020202020204" pitchFamily="34" charset="0"/>
                <a:cs typeface="Arial" panose="020B0604020202020204" pitchFamily="34" charset="0"/>
              </a:rPr>
              <a:t>isocitrate dehydrogenase complex</a:t>
            </a:r>
          </a:p>
          <a:p>
            <a:pPr marL="685800" lvl="1" indent="-228600"/>
            <a:r>
              <a:rPr lang="el-GR" sz="2400" i="1" dirty="0">
                <a:latin typeface="Arial" panose="020B0604020202020204" pitchFamily="34" charset="0"/>
                <a:cs typeface="Arial" panose="020B0604020202020204" pitchFamily="34" charset="0"/>
              </a:rPr>
              <a:t>α</a:t>
            </a:r>
            <a:r>
              <a:rPr lang="el-GR" sz="24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ketoglutarate dehydrogenase complex</a:t>
            </a:r>
            <a:endParaRPr lang="en-US" alt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73526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0173D-CA03-44C9-9C23-44370C0BADB8}"/>
              </a:ext>
            </a:extLst>
          </p:cNvPr>
          <p:cNvSpPr>
            <a:spLocks noGrp="1"/>
          </p:cNvSpPr>
          <p:nvPr>
            <p:ph type="title"/>
          </p:nvPr>
        </p:nvSpPr>
        <p:spPr>
          <a:xfrm>
            <a:off x="0" y="152400"/>
            <a:ext cx="9144000" cy="1447800"/>
          </a:xfrm>
        </p:spPr>
        <p:txBody>
          <a:bodyPr/>
          <a:lstStyle/>
          <a:p>
            <a:r>
              <a:rPr lang="en-US" altLang="en-US" sz="3400" dirty="0">
                <a:solidFill>
                  <a:srgbClr val="4E4CB4"/>
                </a:solidFill>
                <a:latin typeface="Arial" panose="020B0604020202020204" pitchFamily="34" charset="0"/>
                <a:cs typeface="Arial" panose="020B0604020202020204" pitchFamily="34" charset="0"/>
              </a:rPr>
              <a:t>Production of Acetyl-CoA by the PDH Complex Is Regulated by Allosteric and Covalent Mechanisms</a:t>
            </a:r>
            <a:endParaRPr lang="en-AU" sz="3400" dirty="0">
              <a:solidFill>
                <a:srgbClr val="4E4CB4"/>
              </a:solidFill>
            </a:endParaRPr>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371474" y="2133600"/>
            <a:ext cx="8401051"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PDH complex activity is turned off when: </a:t>
            </a:r>
          </a:p>
          <a:p>
            <a:pPr lvl="1"/>
            <a:r>
              <a:rPr lang="en-US" sz="2400" dirty="0">
                <a:latin typeface="Arial" panose="020B0604020202020204" pitchFamily="34" charset="0"/>
                <a:cs typeface="Arial" panose="020B0604020202020204" pitchFamily="34" charset="0"/>
              </a:rPr>
              <a:t>ample fatty acids and acetyl-CoA are available as fuel</a:t>
            </a:r>
          </a:p>
          <a:p>
            <a:pPr lvl="1"/>
            <a:r>
              <a:rPr lang="en-US" sz="2400" dirty="0">
                <a:latin typeface="Arial" panose="020B0604020202020204" pitchFamily="34" charset="0"/>
                <a:cs typeface="Arial" panose="020B0604020202020204" pitchFamily="34" charset="0"/>
              </a:rPr>
              <a:t>[ATP]/[ADP] and [NADH]/[NAD</a:t>
            </a:r>
            <a:r>
              <a:rPr lang="en-US" sz="2400" baseline="300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ratios are high</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PDH complex activity is turned on when: </a:t>
            </a:r>
          </a:p>
          <a:p>
            <a:pPr lvl="1"/>
            <a:r>
              <a:rPr lang="en-US" sz="2400" dirty="0">
                <a:latin typeface="Arial" panose="020B0604020202020204" pitchFamily="34" charset="0"/>
                <a:cs typeface="Arial" panose="020B0604020202020204" pitchFamily="34" charset="0"/>
              </a:rPr>
              <a:t>energy demands are high </a:t>
            </a:r>
          </a:p>
          <a:p>
            <a:pPr lvl="1"/>
            <a:r>
              <a:rPr lang="en-US" sz="2400" dirty="0">
                <a:latin typeface="Arial" panose="020B0604020202020204" pitchFamily="34" charset="0"/>
                <a:cs typeface="Arial" panose="020B0604020202020204" pitchFamily="34" charset="0"/>
              </a:rPr>
              <a:t>the cell requires greater flux of acetyl-CoA into the citric acid cycle</a:t>
            </a:r>
          </a:p>
          <a:p>
            <a:endParaRPr lang="en-US" sz="2400" dirty="0">
              <a:latin typeface="Arial" panose="020B0604020202020204" pitchFamily="34" charset="0"/>
              <a:cs typeface="Arial" panose="020B0604020202020204" pitchFamily="34" charset="0"/>
            </a:endParaRPr>
          </a:p>
          <a:p>
            <a:pPr lvl="1"/>
            <a:endParaRPr lang="en-US" sz="2400" dirty="0">
              <a:latin typeface="Arial" panose="020B0604020202020204" pitchFamily="34" charset="0"/>
              <a:cs typeface="Arial" panose="020B0604020202020204" pitchFamily="34" charset="0"/>
            </a:endParaRPr>
          </a:p>
          <a:p>
            <a:pPr marL="533400" lvl="1" indent="0">
              <a:buNone/>
            </a:pPr>
            <a:endParaRPr lang="en-US" sz="2000" dirty="0">
              <a:latin typeface="Arial" panose="020B0604020202020204" pitchFamily="34" charset="0"/>
              <a:cs typeface="Arial" panose="020B0604020202020204" pitchFamily="34" charset="0"/>
            </a:endParaRPr>
          </a:p>
          <a:p>
            <a:pPr lvl="1"/>
            <a:endParaRPr lang="en-US" sz="2400" dirty="0">
              <a:latin typeface="Arial" panose="020B0604020202020204" pitchFamily="34" charset="0"/>
              <a:cs typeface="Arial" panose="020B0604020202020204" pitchFamily="34" charset="0"/>
            </a:endParaRPr>
          </a:p>
          <a:p>
            <a:pPr lvl="1"/>
            <a:endParaRPr lang="en-US" sz="2400" dirty="0">
              <a:latin typeface="Arial" panose="020B0604020202020204" pitchFamily="34" charset="0"/>
              <a:cs typeface="Arial" panose="020B0604020202020204" pitchFamily="34" charset="0"/>
            </a:endParaRPr>
          </a:p>
          <a:p>
            <a:pPr lvl="1"/>
            <a:endParaRPr lang="en-US" sz="2000" dirty="0">
              <a:latin typeface="Arial" panose="020B0604020202020204" pitchFamily="34" charset="0"/>
              <a:cs typeface="Arial" panose="020B0604020202020204" pitchFamily="34" charset="0"/>
            </a:endParaRPr>
          </a:p>
          <a:p>
            <a:endParaRPr lang="en-US" sz="2400" b="1" dirty="0">
              <a:latin typeface="Arial" panose="020B0604020202020204" pitchFamily="34" charset="0"/>
              <a:cs typeface="Arial" panose="020B0604020202020204" pitchFamily="34" charset="0"/>
            </a:endParaRPr>
          </a:p>
          <a:p>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a:spcBef>
                <a:spcPts val="363"/>
              </a:spcBef>
              <a:buClr>
                <a:srgbClr val="000000"/>
              </a:buClr>
              <a:buFontTx/>
              <a:buNone/>
            </a:pP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6574730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59BD6-D98F-45BC-9CFF-E8CE83C3F9A9}"/>
              </a:ext>
            </a:extLst>
          </p:cNvPr>
          <p:cNvSpPr>
            <a:spLocks noGrp="1"/>
          </p:cNvSpPr>
          <p:nvPr>
            <p:ph type="title"/>
          </p:nvPr>
        </p:nvSpPr>
        <p:spPr/>
        <p:txBody>
          <a:bodyPr/>
          <a:lstStyle/>
          <a:p>
            <a:r>
              <a:rPr lang="en-US" dirty="0">
                <a:solidFill>
                  <a:schemeClr val="tx1"/>
                </a:solidFill>
                <a:latin typeface="Arial" panose="020B0604020202020204" pitchFamily="34" charset="0"/>
                <a:cs typeface="Arial" panose="020B0604020202020204" pitchFamily="34" charset="0"/>
              </a:rPr>
              <a:t>Regulation of Metabolite Flow Through the Citric Acid Cycle</a:t>
            </a:r>
            <a:endParaRPr lang="en-AU" dirty="0"/>
          </a:p>
        </p:txBody>
      </p:sp>
      <p:pic>
        <p:nvPicPr>
          <p:cNvPr id="3" name="Picture 2" descr="A figure shows how metabolite flow from the P D H complex is regulated in the citric acid cycle.">
            <a:extLst>
              <a:ext uri="{FF2B5EF4-FFF2-40B4-BE49-F238E27FC236}">
                <a16:creationId xmlns:a16="http://schemas.microsoft.com/office/drawing/2014/main" id="{88C1DAEC-3B82-C849-8CBA-BE2A97959E69}"/>
              </a:ext>
            </a:extLst>
          </p:cNvPr>
          <p:cNvPicPr>
            <a:picLocks noChangeAspect="1"/>
          </p:cNvPicPr>
          <p:nvPr/>
        </p:nvPicPr>
        <p:blipFill>
          <a:blip r:embed="rId3"/>
          <a:stretch>
            <a:fillRect/>
          </a:stretch>
        </p:blipFill>
        <p:spPr>
          <a:xfrm>
            <a:off x="2511143" y="1669702"/>
            <a:ext cx="4121713" cy="5035898"/>
          </a:xfrm>
          <a:prstGeom prst="rect">
            <a:avLst/>
          </a:prstGeom>
        </p:spPr>
      </p:pic>
    </p:spTree>
    <p:extLst>
      <p:ext uri="{BB962C8B-B14F-4D97-AF65-F5344CB8AC3E}">
        <p14:creationId xmlns:p14="http://schemas.microsoft.com/office/powerpoint/2010/main" val="1804708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C43BA-E6FF-4E38-B632-1722B412CEAD}"/>
              </a:ext>
            </a:extLst>
          </p:cNvPr>
          <p:cNvSpPr>
            <a:spLocks noGrp="1"/>
          </p:cNvSpPr>
          <p:nvPr>
            <p:ph type="title"/>
          </p:nvPr>
        </p:nvSpPr>
        <p:spPr/>
        <p:txBody>
          <a:bodyPr/>
          <a:lstStyle/>
          <a:p>
            <a:r>
              <a:rPr lang="en-US" altLang="en-US" dirty="0">
                <a:solidFill>
                  <a:srgbClr val="4E4CB4"/>
                </a:solidFill>
                <a:latin typeface="Arial" panose="020B0604020202020204" pitchFamily="34" charset="0"/>
                <a:cs typeface="Arial" panose="020B0604020202020204" pitchFamily="34" charset="0"/>
              </a:rPr>
              <a:t>The Citric Acid Cycle Is Also Regulated at Three Exergonic Steps</a:t>
            </a:r>
            <a:endParaRPr lang="en-AU" dirty="0">
              <a:solidFill>
                <a:srgbClr val="4E4CB4"/>
              </a:solidFill>
            </a:endParaRPr>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371474" y="1600200"/>
            <a:ext cx="8401051"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regulation occurs at strongly exergonic steps catalyzed by: </a:t>
            </a:r>
          </a:p>
          <a:p>
            <a:pPr marL="685800" lvl="1" indent="-228600"/>
            <a:r>
              <a:rPr lang="en-US" altLang="en-US" sz="2400" dirty="0">
                <a:latin typeface="Arial" panose="020B0604020202020204" pitchFamily="34" charset="0"/>
                <a:cs typeface="Arial" panose="020B0604020202020204" pitchFamily="34" charset="0"/>
              </a:rPr>
              <a:t>citrate synthase</a:t>
            </a:r>
          </a:p>
          <a:p>
            <a:pPr marL="685800" lvl="1" indent="-228600"/>
            <a:r>
              <a:rPr lang="en-US" altLang="en-US" sz="2400" dirty="0">
                <a:latin typeface="Arial" panose="020B0604020202020204" pitchFamily="34" charset="0"/>
                <a:cs typeface="Arial" panose="020B0604020202020204" pitchFamily="34" charset="0"/>
              </a:rPr>
              <a:t>isocitrate dehydrogenase complex</a:t>
            </a:r>
          </a:p>
          <a:p>
            <a:pPr marL="685800" lvl="1" indent="-228600"/>
            <a:r>
              <a:rPr lang="el-GR" sz="2400" i="1" dirty="0">
                <a:latin typeface="Arial" panose="020B0604020202020204" pitchFamily="34" charset="0"/>
                <a:cs typeface="Arial" panose="020B0604020202020204" pitchFamily="34" charset="0"/>
              </a:rPr>
              <a:t>α</a:t>
            </a:r>
            <a:r>
              <a:rPr lang="el-GR" sz="24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ketoglutarate dehydrogenase complex</a:t>
            </a:r>
            <a:endParaRPr lang="en-US" altLang="en-US" sz="2400" dirty="0">
              <a:latin typeface="Arial" panose="020B0604020202020204" pitchFamily="34" charset="0"/>
              <a:cs typeface="Arial" panose="020B0604020202020204" pitchFamily="34" charset="0"/>
            </a:endParaRPr>
          </a:p>
          <a:p>
            <a:pPr lvl="1"/>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fluxes are affected by the concentrations of substrates and products: </a:t>
            </a:r>
          </a:p>
          <a:p>
            <a:pPr lvl="1"/>
            <a:r>
              <a:rPr lang="en-US" sz="2400" dirty="0">
                <a:latin typeface="Arial" panose="020B0604020202020204" pitchFamily="34" charset="0"/>
                <a:cs typeface="Arial" panose="020B0604020202020204" pitchFamily="34" charset="0"/>
              </a:rPr>
              <a:t>end products ATP and NADH are inhibitory </a:t>
            </a:r>
          </a:p>
          <a:p>
            <a:pPr lvl="1"/>
            <a:r>
              <a:rPr lang="en-US" sz="2400" dirty="0">
                <a:latin typeface="Arial" panose="020B0604020202020204" pitchFamily="34" charset="0"/>
                <a:cs typeface="Arial" panose="020B0604020202020204" pitchFamily="34" charset="0"/>
              </a:rPr>
              <a:t>NAD</a:t>
            </a:r>
            <a:r>
              <a:rPr lang="en-US" sz="2400" baseline="300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and ADP are stimulatory</a:t>
            </a:r>
          </a:p>
          <a:p>
            <a:pPr lvl="1"/>
            <a:r>
              <a:rPr lang="en-US" sz="2400" dirty="0">
                <a:latin typeface="Arial" panose="020B0604020202020204" pitchFamily="34" charset="0"/>
                <a:cs typeface="Arial" panose="020B0604020202020204" pitchFamily="34" charset="0"/>
              </a:rPr>
              <a:t>long-chain fatty acids are inhibitory</a:t>
            </a:r>
          </a:p>
          <a:p>
            <a:endParaRPr lang="en-US" sz="2400" dirty="0"/>
          </a:p>
          <a:p>
            <a:endParaRPr lang="en-US" sz="2400" dirty="0">
              <a:latin typeface="Arial" panose="020B0604020202020204" pitchFamily="34" charset="0"/>
              <a:cs typeface="Arial" panose="020B0604020202020204" pitchFamily="34" charset="0"/>
            </a:endParaRPr>
          </a:p>
          <a:p>
            <a:pPr lvl="1"/>
            <a:endParaRPr lang="en-US" sz="2400" dirty="0">
              <a:latin typeface="Arial" panose="020B0604020202020204" pitchFamily="34" charset="0"/>
              <a:cs typeface="Arial" panose="020B0604020202020204" pitchFamily="34" charset="0"/>
            </a:endParaRPr>
          </a:p>
          <a:p>
            <a:pPr marL="533400" lvl="1" indent="0">
              <a:buNone/>
            </a:pPr>
            <a:endParaRPr lang="en-US" sz="2000" dirty="0">
              <a:latin typeface="Arial" panose="020B0604020202020204" pitchFamily="34" charset="0"/>
              <a:cs typeface="Arial" panose="020B0604020202020204" pitchFamily="34" charset="0"/>
            </a:endParaRPr>
          </a:p>
          <a:p>
            <a:pPr lvl="1"/>
            <a:endParaRPr lang="en-US" sz="2400" dirty="0">
              <a:latin typeface="Arial" panose="020B0604020202020204" pitchFamily="34" charset="0"/>
              <a:cs typeface="Arial" panose="020B0604020202020204" pitchFamily="34" charset="0"/>
            </a:endParaRPr>
          </a:p>
          <a:p>
            <a:pPr lvl="1"/>
            <a:endParaRPr lang="en-US" sz="2400" dirty="0">
              <a:latin typeface="Arial" panose="020B0604020202020204" pitchFamily="34" charset="0"/>
              <a:cs typeface="Arial" panose="020B0604020202020204" pitchFamily="34" charset="0"/>
            </a:endParaRPr>
          </a:p>
          <a:p>
            <a:pPr lvl="1"/>
            <a:endParaRPr lang="en-US" sz="2000" dirty="0">
              <a:latin typeface="Arial" panose="020B0604020202020204" pitchFamily="34" charset="0"/>
              <a:cs typeface="Arial" panose="020B0604020202020204" pitchFamily="34" charset="0"/>
            </a:endParaRPr>
          </a:p>
          <a:p>
            <a:endParaRPr lang="en-US" sz="2400" b="1" dirty="0">
              <a:latin typeface="Arial" panose="020B0604020202020204" pitchFamily="34" charset="0"/>
              <a:cs typeface="Arial" panose="020B0604020202020204" pitchFamily="34" charset="0"/>
            </a:endParaRPr>
          </a:p>
          <a:p>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a:spcBef>
                <a:spcPts val="363"/>
              </a:spcBef>
              <a:buClr>
                <a:srgbClr val="000000"/>
              </a:buClr>
              <a:buFontTx/>
              <a:buNone/>
            </a:pP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5466109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3033E-6130-4D70-A906-7C0C37FCFCB1}"/>
              </a:ext>
            </a:extLst>
          </p:cNvPr>
          <p:cNvSpPr>
            <a:spLocks noGrp="1"/>
          </p:cNvSpPr>
          <p:nvPr>
            <p:ph type="title"/>
          </p:nvPr>
        </p:nvSpPr>
        <p:spPr/>
        <p:txBody>
          <a:bodyPr/>
          <a:lstStyle/>
          <a:p>
            <a:r>
              <a:rPr lang="en-US" dirty="0">
                <a:solidFill>
                  <a:schemeClr val="tx1"/>
                </a:solidFill>
                <a:latin typeface="Arial" panose="020B0604020202020204" pitchFamily="34" charset="0"/>
                <a:cs typeface="Arial" panose="020B0604020202020204" pitchFamily="34" charset="0"/>
              </a:rPr>
              <a:t>Stage 2 of Cellular Respiration</a:t>
            </a:r>
            <a:endParaRPr lang="en-AU" dirty="0"/>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243013" y="1512176"/>
            <a:ext cx="3448054"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Stage 2: oxidation of acetyl groups to CO</a:t>
            </a:r>
            <a:r>
              <a:rPr lang="en-US" sz="2400" baseline="-25000" dirty="0">
                <a:latin typeface="Arial" panose="020B0604020202020204" pitchFamily="34" charset="0"/>
                <a:cs typeface="Arial" panose="020B0604020202020204" pitchFamily="34" charset="0"/>
              </a:rPr>
              <a:t>2 </a:t>
            </a:r>
            <a:r>
              <a:rPr lang="en-US" sz="2400" dirty="0">
                <a:latin typeface="Arial" panose="020B0604020202020204" pitchFamily="34" charset="0"/>
                <a:cs typeface="Arial" panose="020B0604020202020204" pitchFamily="34" charset="0"/>
              </a:rPr>
              <a:t>in the </a:t>
            </a:r>
            <a:r>
              <a:rPr lang="en-US" sz="2400" b="1" dirty="0">
                <a:latin typeface="Arial" panose="020B0604020202020204" pitchFamily="34" charset="0"/>
                <a:cs typeface="Arial" panose="020B0604020202020204" pitchFamily="34" charset="0"/>
              </a:rPr>
              <a:t>citric acid cycle (tricarboxylic acid (TCA) cycle, Krebs cycle) </a:t>
            </a:r>
          </a:p>
          <a:p>
            <a:pPr lvl="1"/>
            <a:r>
              <a:rPr lang="en-US" sz="2400" dirty="0">
                <a:latin typeface="Arial" panose="020B0604020202020204" pitchFamily="34" charset="0"/>
                <a:cs typeface="Arial" panose="020B0604020202020204" pitchFamily="34" charset="0"/>
              </a:rPr>
              <a:t>nearly universal pathway</a:t>
            </a:r>
          </a:p>
          <a:p>
            <a:pPr lvl="1"/>
            <a:r>
              <a:rPr lang="en-US" sz="2400" dirty="0">
                <a:latin typeface="Arial" panose="020B0604020202020204" pitchFamily="34" charset="0"/>
                <a:cs typeface="Arial" panose="020B0604020202020204" pitchFamily="34" charset="0"/>
              </a:rPr>
              <a:t>generates NADH, FADH</a:t>
            </a:r>
            <a:r>
              <a:rPr lang="en-US" sz="2400" baseline="-25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and one GTP</a:t>
            </a:r>
          </a:p>
          <a:p>
            <a:endParaRPr lang="en-US" sz="2400" dirty="0">
              <a:latin typeface="Arial" panose="020B0604020202020204" pitchFamily="34" charset="0"/>
              <a:cs typeface="Arial" panose="020B0604020202020204" pitchFamily="34" charset="0"/>
            </a:endParaRPr>
          </a:p>
          <a:p>
            <a:pPr marL="50800" indent="0">
              <a:buNone/>
            </a:pPr>
            <a:endParaRPr lang="en-US" sz="2400" baseline="-250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a:spcBef>
                <a:spcPts val="363"/>
              </a:spcBef>
              <a:buClr>
                <a:srgbClr val="000000"/>
              </a:buClr>
              <a:buFontTx/>
              <a:buNone/>
            </a:pP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pic>
        <p:nvPicPr>
          <p:cNvPr id="3" name="Picture 2" descr="Acetyl CoA enters the citric acid cycle, which produces citrate, gives off C O 2 and electrons, and produces oxaloacetate. The electrons from stage 1 and from the citric acid cycle go into N A D H and F A D H 2 (reduced electron carriers).">
            <a:extLst>
              <a:ext uri="{FF2B5EF4-FFF2-40B4-BE49-F238E27FC236}">
                <a16:creationId xmlns:a16="http://schemas.microsoft.com/office/drawing/2014/main" id="{67D1CA42-9413-9840-B2B0-CB56C06BC768}"/>
              </a:ext>
            </a:extLst>
          </p:cNvPr>
          <p:cNvPicPr>
            <a:picLocks noChangeAspect="1"/>
          </p:cNvPicPr>
          <p:nvPr/>
        </p:nvPicPr>
        <p:blipFill>
          <a:blip r:embed="rId3"/>
          <a:stretch>
            <a:fillRect/>
          </a:stretch>
        </p:blipFill>
        <p:spPr>
          <a:xfrm>
            <a:off x="3715451" y="1573468"/>
            <a:ext cx="5161152" cy="4210413"/>
          </a:xfrm>
          <a:prstGeom prst="rect">
            <a:avLst/>
          </a:prstGeom>
        </p:spPr>
      </p:pic>
    </p:spTree>
    <p:extLst>
      <p:ext uri="{BB962C8B-B14F-4D97-AF65-F5344CB8AC3E}">
        <p14:creationId xmlns:p14="http://schemas.microsoft.com/office/powerpoint/2010/main" val="32521229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AB9AC-17BC-4FDC-AD88-53FF9B82D5C0}"/>
              </a:ext>
            </a:extLst>
          </p:cNvPr>
          <p:cNvSpPr>
            <a:spLocks noGrp="1"/>
          </p:cNvSpPr>
          <p:nvPr>
            <p:ph type="title"/>
          </p:nvPr>
        </p:nvSpPr>
        <p:spPr/>
        <p:txBody>
          <a:bodyPr/>
          <a:lstStyle/>
          <a:p>
            <a:r>
              <a:rPr lang="en-US" altLang="en-US" dirty="0">
                <a:solidFill>
                  <a:srgbClr val="4E4CB4"/>
                </a:solidFill>
                <a:latin typeface="Arial" panose="020B0604020202020204" pitchFamily="34" charset="0"/>
                <a:cs typeface="Arial" panose="020B0604020202020204" pitchFamily="34" charset="0"/>
              </a:rPr>
              <a:t>Citric Acid Cycle Activity Changes </a:t>
            </a:r>
            <a:br>
              <a:rPr lang="en-US" altLang="en-US" dirty="0">
                <a:solidFill>
                  <a:srgbClr val="4E4CB4"/>
                </a:solidFill>
                <a:latin typeface="Arial" panose="020B0604020202020204" pitchFamily="34" charset="0"/>
                <a:cs typeface="Arial" panose="020B0604020202020204" pitchFamily="34" charset="0"/>
              </a:rPr>
            </a:br>
            <a:r>
              <a:rPr lang="en-US" altLang="en-US" dirty="0">
                <a:solidFill>
                  <a:srgbClr val="4E4CB4"/>
                </a:solidFill>
                <a:latin typeface="Arial" panose="020B0604020202020204" pitchFamily="34" charset="0"/>
                <a:cs typeface="Arial" panose="020B0604020202020204" pitchFamily="34" charset="0"/>
              </a:rPr>
              <a:t>in Tumors</a:t>
            </a:r>
            <a:endParaRPr lang="en-AU" dirty="0">
              <a:solidFill>
                <a:srgbClr val="4E4CB4"/>
              </a:solidFill>
            </a:endParaRPr>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371474" y="1600200"/>
            <a:ext cx="8401051"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some mutations that affect the PDH complex or citric acid cycle enzymes are oncogenic:</a:t>
            </a:r>
          </a:p>
          <a:p>
            <a:pPr lvl="1"/>
            <a:r>
              <a:rPr lang="en-US" sz="2400" dirty="0">
                <a:latin typeface="Arial" panose="020B0604020202020204" pitchFamily="34" charset="0"/>
                <a:cs typeface="Arial" panose="020B0604020202020204" pitchFamily="34" charset="0"/>
              </a:rPr>
              <a:t>downregulation of mitochondrial pyruvate carrier (MPC)</a:t>
            </a:r>
          </a:p>
          <a:p>
            <a:pPr lvl="1"/>
            <a:r>
              <a:rPr lang="en-US" sz="2400" dirty="0">
                <a:latin typeface="Arial" panose="020B0604020202020204" pitchFamily="34" charset="0"/>
                <a:cs typeface="Arial" panose="020B0604020202020204" pitchFamily="34" charset="0"/>
              </a:rPr>
              <a:t>inactivation of PDH complex</a:t>
            </a:r>
          </a:p>
          <a:p>
            <a:pPr lvl="1"/>
            <a:r>
              <a:rPr lang="en-US" sz="2400" dirty="0">
                <a:latin typeface="Arial" panose="020B0604020202020204" pitchFamily="34" charset="0"/>
                <a:cs typeface="Arial" panose="020B0604020202020204" pitchFamily="34" charset="0"/>
              </a:rPr>
              <a:t>inactivation of succinate dehydrogenase </a:t>
            </a:r>
          </a:p>
          <a:p>
            <a:endParaRPr lang="en-US" sz="24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oncometabolites </a:t>
            </a:r>
            <a:r>
              <a:rPr lang="en-US" sz="2400" dirty="0">
                <a:latin typeface="Arial" panose="020B0604020202020204" pitchFamily="34" charset="0"/>
                <a:cs typeface="Arial" panose="020B0604020202020204" pitchFamily="34" charset="0"/>
              </a:rPr>
              <a:t>= stimulate tumor growth by acting though specific GPCRs in the plasma membrane </a:t>
            </a:r>
            <a:endParaRPr lang="en-US" sz="2400" b="1" dirty="0">
              <a:latin typeface="Arial" panose="020B0604020202020204" pitchFamily="34" charset="0"/>
              <a:cs typeface="Arial" panose="020B0604020202020204" pitchFamily="34" charset="0"/>
            </a:endParaRPr>
          </a:p>
          <a:p>
            <a:pPr lvl="1"/>
            <a:endParaRPr lang="en-US" sz="2400" dirty="0">
              <a:latin typeface="Arial" panose="020B0604020202020204" pitchFamily="34" charset="0"/>
              <a:cs typeface="Arial" panose="020B0604020202020204" pitchFamily="34" charset="0"/>
            </a:endParaRPr>
          </a:p>
          <a:p>
            <a:pPr marL="533400" lvl="1" indent="0">
              <a:buNone/>
            </a:pPr>
            <a:endParaRPr lang="en-US" sz="2000" dirty="0">
              <a:latin typeface="Arial" panose="020B0604020202020204" pitchFamily="34" charset="0"/>
              <a:cs typeface="Arial" panose="020B0604020202020204" pitchFamily="34" charset="0"/>
            </a:endParaRPr>
          </a:p>
          <a:p>
            <a:pPr lvl="1"/>
            <a:endParaRPr lang="en-US" sz="2400" dirty="0">
              <a:latin typeface="Arial" panose="020B0604020202020204" pitchFamily="34" charset="0"/>
              <a:cs typeface="Arial" panose="020B0604020202020204" pitchFamily="34" charset="0"/>
            </a:endParaRPr>
          </a:p>
          <a:p>
            <a:pPr lvl="1"/>
            <a:endParaRPr lang="en-US" sz="2400" dirty="0">
              <a:latin typeface="Arial" panose="020B0604020202020204" pitchFamily="34" charset="0"/>
              <a:cs typeface="Arial" panose="020B0604020202020204" pitchFamily="34" charset="0"/>
            </a:endParaRPr>
          </a:p>
          <a:p>
            <a:pPr lvl="1"/>
            <a:endParaRPr lang="en-US" sz="2000" dirty="0">
              <a:latin typeface="Arial" panose="020B0604020202020204" pitchFamily="34" charset="0"/>
              <a:cs typeface="Arial" panose="020B0604020202020204" pitchFamily="34" charset="0"/>
            </a:endParaRPr>
          </a:p>
          <a:p>
            <a:endParaRPr lang="en-US" sz="2400" b="1" dirty="0">
              <a:latin typeface="Arial" panose="020B0604020202020204" pitchFamily="34" charset="0"/>
              <a:cs typeface="Arial" panose="020B0604020202020204" pitchFamily="34" charset="0"/>
            </a:endParaRPr>
          </a:p>
          <a:p>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a:spcBef>
                <a:spcPts val="363"/>
              </a:spcBef>
              <a:buClr>
                <a:srgbClr val="000000"/>
              </a:buClr>
              <a:buFontTx/>
              <a:buNone/>
            </a:pP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2064668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13E64-B2E8-46E4-B659-209670EE054B}"/>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Lactate and Succinate </a:t>
            </a:r>
            <a:br>
              <a:rPr lang="en-US" altLang="en-US" dirty="0">
                <a:solidFill>
                  <a:schemeClr val="tx1"/>
                </a:solidFill>
                <a:latin typeface="Arial" panose="020B0604020202020204" pitchFamily="34" charset="0"/>
                <a:cs typeface="Arial" panose="020B0604020202020204" pitchFamily="34" charset="0"/>
              </a:rPr>
            </a:br>
            <a:r>
              <a:rPr lang="en-US" altLang="en-US" dirty="0">
                <a:solidFill>
                  <a:schemeClr val="tx1"/>
                </a:solidFill>
                <a:latin typeface="Arial" panose="020B0604020202020204" pitchFamily="34" charset="0"/>
                <a:cs typeface="Arial" panose="020B0604020202020204" pitchFamily="34" charset="0"/>
              </a:rPr>
              <a:t>Are Oncometabolites</a:t>
            </a:r>
            <a:endParaRPr lang="en-AU" dirty="0"/>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371474" y="1600200"/>
            <a:ext cx="8401051"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tumor cells accumulate lactate and succinate </a:t>
            </a:r>
            <a:r>
              <a:rPr lang="en-US" sz="2400" b="1" dirty="0">
                <a:latin typeface="Arial" panose="020B0604020202020204" pitchFamily="34" charset="0"/>
                <a:cs typeface="Arial" panose="020B0604020202020204" pitchFamily="34" charset="0"/>
              </a:rPr>
              <a:t> </a:t>
            </a:r>
          </a:p>
          <a:p>
            <a:endParaRPr lang="en-US" sz="2400" b="1"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oncometabolites </a:t>
            </a:r>
            <a:r>
              <a:rPr lang="en-US" sz="2400" dirty="0">
                <a:latin typeface="Arial" panose="020B0604020202020204" pitchFamily="34" charset="0"/>
                <a:cs typeface="Arial" panose="020B0604020202020204" pitchFamily="34" charset="0"/>
              </a:rPr>
              <a:t>= stimulate tumor growth by acting though specific GPCRs in the plasma membrane </a:t>
            </a:r>
            <a:endParaRPr lang="en-US" sz="2400" b="1" dirty="0">
              <a:latin typeface="Arial" panose="020B0604020202020204" pitchFamily="34" charset="0"/>
              <a:cs typeface="Arial" panose="020B0604020202020204" pitchFamily="34" charset="0"/>
            </a:endParaRPr>
          </a:p>
          <a:p>
            <a:pPr lvl="1"/>
            <a:endParaRPr lang="en-US" sz="2400" dirty="0">
              <a:latin typeface="Arial" panose="020B0604020202020204" pitchFamily="34" charset="0"/>
              <a:cs typeface="Arial" panose="020B0604020202020204" pitchFamily="34" charset="0"/>
            </a:endParaRPr>
          </a:p>
          <a:p>
            <a:pPr marL="533400" lvl="1" indent="0">
              <a:buNone/>
            </a:pPr>
            <a:endParaRPr lang="en-US" sz="2000" dirty="0">
              <a:latin typeface="Arial" panose="020B0604020202020204" pitchFamily="34" charset="0"/>
              <a:cs typeface="Arial" panose="020B0604020202020204" pitchFamily="34" charset="0"/>
            </a:endParaRPr>
          </a:p>
          <a:p>
            <a:pPr lvl="1"/>
            <a:endParaRPr lang="en-US" sz="2400" dirty="0">
              <a:latin typeface="Arial" panose="020B0604020202020204" pitchFamily="34" charset="0"/>
              <a:cs typeface="Arial" panose="020B0604020202020204" pitchFamily="34" charset="0"/>
            </a:endParaRPr>
          </a:p>
          <a:p>
            <a:pPr lvl="1"/>
            <a:endParaRPr lang="en-US" sz="2400" dirty="0">
              <a:latin typeface="Arial" panose="020B0604020202020204" pitchFamily="34" charset="0"/>
              <a:cs typeface="Arial" panose="020B0604020202020204" pitchFamily="34" charset="0"/>
            </a:endParaRPr>
          </a:p>
          <a:p>
            <a:pPr lvl="1"/>
            <a:endParaRPr lang="en-US" sz="2000" dirty="0">
              <a:latin typeface="Arial" panose="020B0604020202020204" pitchFamily="34" charset="0"/>
              <a:cs typeface="Arial" panose="020B0604020202020204" pitchFamily="34" charset="0"/>
            </a:endParaRPr>
          </a:p>
          <a:p>
            <a:endParaRPr lang="en-US" sz="2400" b="1" dirty="0">
              <a:latin typeface="Arial" panose="020B0604020202020204" pitchFamily="34" charset="0"/>
              <a:cs typeface="Arial" panose="020B0604020202020204" pitchFamily="34" charset="0"/>
            </a:endParaRPr>
          </a:p>
          <a:p>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a:spcBef>
                <a:spcPts val="363"/>
              </a:spcBef>
              <a:buClr>
                <a:srgbClr val="000000"/>
              </a:buClr>
              <a:buFontTx/>
              <a:buNone/>
            </a:pP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4808984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DF262-B8C0-48FE-9CA7-C2A97622E2BB}"/>
              </a:ext>
            </a:extLst>
          </p:cNvPr>
          <p:cNvSpPr>
            <a:spLocks noGrp="1"/>
          </p:cNvSpPr>
          <p:nvPr>
            <p:ph type="title"/>
          </p:nvPr>
        </p:nvSpPr>
        <p:spPr/>
        <p:txBody>
          <a:bodyPr/>
          <a:lstStyle/>
          <a:p>
            <a:r>
              <a:rPr lang="en-US" dirty="0">
                <a:solidFill>
                  <a:schemeClr val="tx1"/>
                </a:solidFill>
                <a:latin typeface="Arial" panose="020B0604020202020204" pitchFamily="34" charset="0"/>
                <a:cs typeface="Arial" panose="020B0604020202020204" pitchFamily="34" charset="0"/>
              </a:rPr>
              <a:t>Stage 3 of Cellular Respiration</a:t>
            </a:r>
            <a:endParaRPr lang="en-AU" dirty="0"/>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243013" y="1363662"/>
            <a:ext cx="3448054"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Stage 3: electron transfer chain and oxidative phosphorylation</a:t>
            </a:r>
          </a:p>
          <a:p>
            <a:pPr lvl="1"/>
            <a:r>
              <a:rPr lang="en-US" sz="2400" dirty="0">
                <a:latin typeface="Arial" panose="020B0604020202020204" pitchFamily="34" charset="0"/>
                <a:cs typeface="Arial" panose="020B0604020202020204" pitchFamily="34" charset="0"/>
              </a:rPr>
              <a:t>generates the vast majority of ATP from catabolism</a:t>
            </a:r>
          </a:p>
          <a:p>
            <a:endParaRPr lang="en-US" sz="2400" dirty="0">
              <a:latin typeface="Arial" panose="020B0604020202020204" pitchFamily="34" charset="0"/>
              <a:cs typeface="Arial" panose="020B0604020202020204" pitchFamily="34" charset="0"/>
            </a:endParaRPr>
          </a:p>
          <a:p>
            <a:pPr marL="50800" indent="0">
              <a:buNone/>
            </a:pPr>
            <a:endParaRPr lang="en-US" sz="2400" baseline="-250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a:spcBef>
                <a:spcPts val="363"/>
              </a:spcBef>
              <a:buClr>
                <a:srgbClr val="000000"/>
              </a:buClr>
              <a:buFontTx/>
              <a:buNone/>
            </a:pP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pic>
        <p:nvPicPr>
          <p:cNvPr id="3" name="Picture 2" descr="The reduced electron carriers lose an electron to the respiratory (electron-transfer) chain. 2 H superscript plus, plus one-half O 2 enters this chain, giving off H 2 O. A D P plus P sub i also enters the chain, yielding A T P.">
            <a:extLst>
              <a:ext uri="{FF2B5EF4-FFF2-40B4-BE49-F238E27FC236}">
                <a16:creationId xmlns:a16="http://schemas.microsoft.com/office/drawing/2014/main" id="{67D1CA42-9413-9840-B2B0-CB56C06BC768}"/>
              </a:ext>
            </a:extLst>
          </p:cNvPr>
          <p:cNvPicPr>
            <a:picLocks noChangeAspect="1"/>
          </p:cNvPicPr>
          <p:nvPr/>
        </p:nvPicPr>
        <p:blipFill>
          <a:blip r:embed="rId3"/>
          <a:stretch>
            <a:fillRect/>
          </a:stretch>
        </p:blipFill>
        <p:spPr>
          <a:xfrm>
            <a:off x="3918554" y="1916113"/>
            <a:ext cx="4706177" cy="3025774"/>
          </a:xfrm>
          <a:prstGeom prst="rect">
            <a:avLst/>
          </a:prstGeom>
        </p:spPr>
      </p:pic>
    </p:spTree>
    <p:extLst>
      <p:ext uri="{BB962C8B-B14F-4D97-AF65-F5344CB8AC3E}">
        <p14:creationId xmlns:p14="http://schemas.microsoft.com/office/powerpoint/2010/main" val="149475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70;p2" descr="Icon P 1&#10;">
            <a:extLst>
              <a:ext uri="{FF2B5EF4-FFF2-40B4-BE49-F238E27FC236}">
                <a16:creationId xmlns:a16="http://schemas.microsoft.com/office/drawing/2014/main" id="{F2642F4C-0532-4721-A93F-559E02B9D1C6}"/>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33375"/>
            <a:ext cx="119062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441D872A-5E9A-41BA-A0D5-11AE050D79FB}"/>
              </a:ext>
            </a:extLst>
          </p:cNvPr>
          <p:cNvSpPr>
            <a:spLocks noGrp="1"/>
          </p:cNvSpPr>
          <p:nvPr>
            <p:ph type="title"/>
          </p:nvPr>
        </p:nvSpPr>
        <p:spPr/>
        <p:txBody>
          <a:bodyPr/>
          <a:lstStyle/>
          <a:p>
            <a:r>
              <a:rPr lang="en-US" altLang="en-US" dirty="0">
                <a:solidFill>
                  <a:srgbClr val="1D6E7D"/>
                </a:solidFill>
                <a:latin typeface="Arial" panose="020B0604020202020204" pitchFamily="34" charset="0"/>
                <a:cs typeface="Arial" panose="020B0604020202020204" pitchFamily="34" charset="0"/>
                <a:sym typeface="Calibri" panose="020F0502020204030204" pitchFamily="34" charset="0"/>
              </a:rPr>
              <a:t>Principle</a:t>
            </a:r>
            <a:r>
              <a:rPr lang="en-US" altLang="en-US" dirty="0">
                <a:solidFill>
                  <a:srgbClr val="1D6E7D"/>
                </a:solidFill>
                <a:latin typeface="Arial" panose="020B0604020202020204" pitchFamily="34" charset="0"/>
                <a:cs typeface="Arial" panose="020B0604020202020204" pitchFamily="34" charset="0"/>
              </a:rPr>
              <a:t> 1</a:t>
            </a:r>
            <a:r>
              <a:rPr lang="en-US" altLang="en-US" sz="2000" b="0" dirty="0">
                <a:solidFill>
                  <a:srgbClr val="1D6E7D"/>
                </a:solidFill>
                <a:latin typeface="Arial" panose="020B0604020202020204" pitchFamily="34" charset="0"/>
                <a:cs typeface="Arial" panose="020B0604020202020204" pitchFamily="34" charset="0"/>
              </a:rPr>
              <a:t> (1 of 4)</a:t>
            </a:r>
            <a:endParaRPr lang="en-AU" sz="2000" b="0" dirty="0"/>
          </a:p>
        </p:txBody>
      </p:sp>
      <p:sp>
        <p:nvSpPr>
          <p:cNvPr id="19459" name="Text Placeholder 2">
            <a:extLst>
              <a:ext uri="{FF2B5EF4-FFF2-40B4-BE49-F238E27FC236}">
                <a16:creationId xmlns:a16="http://schemas.microsoft.com/office/drawing/2014/main" id="{ED3DF9F9-DE6A-FA41-AC9F-EB0BB207DBF5}"/>
              </a:ext>
            </a:extLst>
          </p:cNvPr>
          <p:cNvSpPr txBox="1">
            <a:spLocks noChangeArrowheads="1"/>
          </p:cNvSpPr>
          <p:nvPr/>
        </p:nvSpPr>
        <p:spPr bwMode="auto">
          <a:xfrm>
            <a:off x="685800" y="18653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1143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429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429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Pyruvate is the metabolite that links two central catabolic pathways, glycolysis and the citric acid cycle. </a:t>
            </a:r>
            <a:r>
              <a:rPr lang="en-US" sz="2400" dirty="0">
                <a:latin typeface="Arial" panose="020B0604020202020204" pitchFamily="34" charset="0"/>
                <a:cs typeface="Arial" panose="020B0604020202020204" pitchFamily="34" charset="0"/>
              </a:rPr>
              <a:t>It is therefore a logical point for regulation that determines the rate of catabolic activity and the partitioning of pyruvate among its possible uses. </a:t>
            </a:r>
          </a:p>
          <a:p>
            <a:pPr>
              <a:buNone/>
            </a:pPr>
            <a:endParaRPr lang="en-US" sz="2400" dirty="0"/>
          </a:p>
          <a:p>
            <a:pPr>
              <a:buNone/>
            </a:pPr>
            <a:endParaRPr lang="en-US" sz="2400" dirty="0">
              <a:latin typeface="Arial" panose="020B0604020202020204" pitchFamily="34" charset="0"/>
              <a:cs typeface="Arial" panose="020B0604020202020204" pitchFamily="34" charset="0"/>
            </a:endParaRPr>
          </a:p>
          <a:p>
            <a:pPr>
              <a:buNone/>
            </a:pPr>
            <a:endParaRPr lang="en-US" sz="2400" dirty="0">
              <a:latin typeface="Arial" panose="020B0604020202020204" pitchFamily="34" charset="0"/>
              <a:cs typeface="Arial" panose="020B0604020202020204" pitchFamily="34" charset="0"/>
            </a:endParaRPr>
          </a:p>
          <a:p>
            <a:pPr>
              <a:buFontTx/>
              <a:buNone/>
            </a:pPr>
            <a:endParaRPr lang="en-US" altLang="en-US" sz="2800" dirty="0">
              <a:latin typeface="Arial" panose="020B060402020202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Google Shape;177;g7fe2cbe272_0_8" descr="Icon P 2&#10;">
            <a:extLst>
              <a:ext uri="{FF2B5EF4-FFF2-40B4-BE49-F238E27FC236}">
                <a16:creationId xmlns:a16="http://schemas.microsoft.com/office/drawing/2014/main" id="{8669A368-8A1F-F942-A36D-848FE583F12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9880" y="319087"/>
            <a:ext cx="122872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719E641D-300F-4D09-85B5-3D29D2CCCA0D}"/>
              </a:ext>
            </a:extLst>
          </p:cNvPr>
          <p:cNvSpPr>
            <a:spLocks noGrp="1"/>
          </p:cNvSpPr>
          <p:nvPr>
            <p:ph type="title"/>
          </p:nvPr>
        </p:nvSpPr>
        <p:spPr/>
        <p:txBody>
          <a:bodyPr/>
          <a:lstStyle/>
          <a:p>
            <a:r>
              <a:rPr lang="en-US" altLang="en-US" dirty="0">
                <a:solidFill>
                  <a:srgbClr val="1D6E7D"/>
                </a:solidFill>
                <a:latin typeface="Arial" panose="020B0604020202020204" pitchFamily="34" charset="0"/>
                <a:cs typeface="Arial" panose="020B0604020202020204" pitchFamily="34" charset="0"/>
                <a:sym typeface="Calibri" panose="020F0502020204030204" pitchFamily="34" charset="0"/>
              </a:rPr>
              <a:t>Principle</a:t>
            </a:r>
            <a:r>
              <a:rPr lang="en-US" altLang="en-US" dirty="0">
                <a:solidFill>
                  <a:srgbClr val="1D6E7D"/>
                </a:solidFill>
                <a:latin typeface="Arial" panose="020B0604020202020204" pitchFamily="34" charset="0"/>
                <a:cs typeface="Arial" panose="020B0604020202020204" pitchFamily="34" charset="0"/>
              </a:rPr>
              <a:t> 2</a:t>
            </a:r>
            <a:r>
              <a:rPr lang="en-US" altLang="en-US" sz="2000" dirty="0">
                <a:solidFill>
                  <a:srgbClr val="1D6E7D"/>
                </a:solidFill>
                <a:latin typeface="Arial" panose="020B0604020202020204" pitchFamily="34" charset="0"/>
                <a:cs typeface="Arial" panose="020B0604020202020204" pitchFamily="34" charset="0"/>
              </a:rPr>
              <a:t> </a:t>
            </a:r>
            <a:r>
              <a:rPr lang="en-US" altLang="en-US" sz="2000" b="0" dirty="0">
                <a:solidFill>
                  <a:srgbClr val="1D6E7D"/>
                </a:solidFill>
                <a:latin typeface="Arial" panose="020B0604020202020204" pitchFamily="34" charset="0"/>
                <a:cs typeface="Arial" panose="020B0604020202020204" pitchFamily="34" charset="0"/>
              </a:rPr>
              <a:t>(1 of 7)</a:t>
            </a:r>
            <a:endParaRPr lang="en-AU" sz="2000" dirty="0"/>
          </a:p>
        </p:txBody>
      </p:sp>
      <p:sp>
        <p:nvSpPr>
          <p:cNvPr id="5" name="Text Placeholder 2">
            <a:extLst>
              <a:ext uri="{FF2B5EF4-FFF2-40B4-BE49-F238E27FC236}">
                <a16:creationId xmlns:a16="http://schemas.microsoft.com/office/drawing/2014/main" id="{2B47DD33-E0A8-AF4A-AD87-90418D3B6EFF}"/>
              </a:ext>
            </a:extLst>
          </p:cNvPr>
          <p:cNvSpPr txBox="1">
            <a:spLocks noChangeArrowheads="1"/>
          </p:cNvSpPr>
          <p:nvPr/>
        </p:nvSpPr>
        <p:spPr bwMode="auto">
          <a:xfrm>
            <a:off x="685800" y="18653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1143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429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429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The reactions of the citric acid cycle follow</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a chemical logic. </a:t>
            </a:r>
            <a:r>
              <a:rPr lang="en-US" sz="2400" dirty="0">
                <a:latin typeface="Arial" panose="020B0604020202020204" pitchFamily="34" charset="0"/>
                <a:cs typeface="Arial" panose="020B0604020202020204" pitchFamily="34" charset="0"/>
              </a:rPr>
              <a:t>In its catabolic role, the</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citric acid cycle oxidizes acetyl-CoA to CO</a:t>
            </a:r>
            <a:r>
              <a:rPr lang="en-US" sz="2400" baseline="-25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and H</a:t>
            </a:r>
            <a:r>
              <a:rPr lang="en-US" sz="2400" baseline="-25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O. Energy from the oxidations in the cycle drives the synthesis of ATP. The chemical strategies for activating groups for oxidation and for conserving energy in the form of reducing power and high-energy compounds are used in many other biochemical pathways. </a:t>
            </a:r>
          </a:p>
          <a:p>
            <a:endParaRPr lang="en-US"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84;g7fe2cbe272_0_35" descr="Icon P 3&#10;">
            <a:extLst>
              <a:ext uri="{FF2B5EF4-FFF2-40B4-BE49-F238E27FC236}">
                <a16:creationId xmlns:a16="http://schemas.microsoft.com/office/drawing/2014/main" id="{49B4FD10-6F7F-4038-BA24-D33A52EAD9CA}"/>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9880" y="338454"/>
            <a:ext cx="12573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8EDC392E-D02C-458D-ACCF-3EB348197ADC}"/>
              </a:ext>
            </a:extLst>
          </p:cNvPr>
          <p:cNvSpPr>
            <a:spLocks noGrp="1"/>
          </p:cNvSpPr>
          <p:nvPr>
            <p:ph type="title"/>
          </p:nvPr>
        </p:nvSpPr>
        <p:spPr/>
        <p:txBody>
          <a:bodyPr/>
          <a:lstStyle/>
          <a:p>
            <a:r>
              <a:rPr lang="en-US" altLang="en-US" dirty="0">
                <a:solidFill>
                  <a:srgbClr val="1D6E7D"/>
                </a:solidFill>
                <a:latin typeface="Arial" panose="020B0604020202020204" pitchFamily="34" charset="0"/>
                <a:cs typeface="Arial" panose="020B0604020202020204" pitchFamily="34" charset="0"/>
                <a:sym typeface="Calibri" panose="020F0502020204030204" pitchFamily="34" charset="0"/>
              </a:rPr>
              <a:t>Principle</a:t>
            </a:r>
            <a:r>
              <a:rPr lang="en-US" altLang="en-US" dirty="0">
                <a:solidFill>
                  <a:srgbClr val="1D6E7D"/>
                </a:solidFill>
                <a:latin typeface="Arial" panose="020B0604020202020204" pitchFamily="34" charset="0"/>
                <a:cs typeface="Arial" panose="020B0604020202020204" pitchFamily="34" charset="0"/>
              </a:rPr>
              <a:t> 3</a:t>
            </a:r>
            <a:r>
              <a:rPr lang="en-US" altLang="en-US" sz="2000" dirty="0">
                <a:solidFill>
                  <a:srgbClr val="1D6E7D"/>
                </a:solidFill>
                <a:latin typeface="Arial" panose="020B0604020202020204" pitchFamily="34" charset="0"/>
                <a:cs typeface="Arial" panose="020B0604020202020204" pitchFamily="34" charset="0"/>
              </a:rPr>
              <a:t> </a:t>
            </a:r>
            <a:r>
              <a:rPr lang="en-US" altLang="en-US" sz="2000" b="0" dirty="0">
                <a:solidFill>
                  <a:srgbClr val="1D6E7D"/>
                </a:solidFill>
                <a:latin typeface="Arial" panose="020B0604020202020204" pitchFamily="34" charset="0"/>
                <a:cs typeface="Arial" panose="020B0604020202020204" pitchFamily="34" charset="0"/>
              </a:rPr>
              <a:t>(1 of 4)</a:t>
            </a:r>
            <a:endParaRPr lang="en-AU" sz="2000" dirty="0"/>
          </a:p>
        </p:txBody>
      </p:sp>
      <p:sp>
        <p:nvSpPr>
          <p:cNvPr id="23555" name="Text Placeholder 2">
            <a:extLst>
              <a:ext uri="{FF2B5EF4-FFF2-40B4-BE49-F238E27FC236}">
                <a16:creationId xmlns:a16="http://schemas.microsoft.com/office/drawing/2014/main" id="{0E084D76-9356-AC41-9C8E-AB31AD60E3A4}"/>
              </a:ext>
            </a:extLst>
          </p:cNvPr>
          <p:cNvSpPr txBox="1">
            <a:spLocks noChangeArrowheads="1"/>
          </p:cNvSpPr>
          <p:nvPr/>
        </p:nvSpPr>
        <p:spPr bwMode="auto">
          <a:xfrm>
            <a:off x="685800" y="18653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1143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429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429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The citric acid cycle is a hub of metabolism, with catabolic pathways leading in and anabolic pathways leading out. </a:t>
            </a:r>
            <a:r>
              <a:rPr lang="en-US" sz="2400" dirty="0">
                <a:latin typeface="Arial" panose="020B0604020202020204" pitchFamily="34" charset="0"/>
                <a:cs typeface="Arial" panose="020B0604020202020204" pitchFamily="34" charset="0"/>
              </a:rPr>
              <a:t>Acetate groups (acetyl-CoA) from the catabolism of various fuels are used in the synthesis of such metabolites as amino acids, fatty acids, and sterols. The breakdown products of many amino acids and nucleotides are intermediates of the cycle, and they can be fed in or siphoned off as needed by the cell.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ue logo with white letters P 4&#10;">
            <a:extLst>
              <a:ext uri="{FF2B5EF4-FFF2-40B4-BE49-F238E27FC236}">
                <a16:creationId xmlns:a16="http://schemas.microsoft.com/office/drawing/2014/main" id="{E8EE51BE-281C-41E3-A397-8E20B4F447D3}"/>
              </a:ext>
            </a:extLst>
          </p:cNvPr>
          <p:cNvPicPr>
            <a:picLocks noChangeAspect="1"/>
          </p:cNvPicPr>
          <p:nvPr/>
        </p:nvPicPr>
        <p:blipFill>
          <a:blip r:embed="rId3"/>
          <a:stretch>
            <a:fillRect/>
          </a:stretch>
        </p:blipFill>
        <p:spPr>
          <a:xfrm>
            <a:off x="1757598" y="413800"/>
            <a:ext cx="944962" cy="701101"/>
          </a:xfrm>
          <a:prstGeom prst="rect">
            <a:avLst/>
          </a:prstGeom>
        </p:spPr>
      </p:pic>
      <p:sp>
        <p:nvSpPr>
          <p:cNvPr id="2" name="Title 1">
            <a:extLst>
              <a:ext uri="{FF2B5EF4-FFF2-40B4-BE49-F238E27FC236}">
                <a16:creationId xmlns:a16="http://schemas.microsoft.com/office/drawing/2014/main" id="{C60A9012-E5D4-40B4-9AA2-D6119BBD1878}"/>
              </a:ext>
            </a:extLst>
          </p:cNvPr>
          <p:cNvSpPr>
            <a:spLocks noGrp="1"/>
          </p:cNvSpPr>
          <p:nvPr>
            <p:ph type="title"/>
          </p:nvPr>
        </p:nvSpPr>
        <p:spPr/>
        <p:txBody>
          <a:bodyPr/>
          <a:lstStyle/>
          <a:p>
            <a:r>
              <a:rPr lang="en-US" altLang="en-US" dirty="0">
                <a:solidFill>
                  <a:srgbClr val="1D6E7D"/>
                </a:solidFill>
                <a:latin typeface="Arial" panose="020B0604020202020204" pitchFamily="34" charset="0"/>
                <a:cs typeface="Arial" panose="020B0604020202020204" pitchFamily="34" charset="0"/>
                <a:sym typeface="Calibri" panose="020F0502020204030204" pitchFamily="34" charset="0"/>
              </a:rPr>
              <a:t>Principle</a:t>
            </a:r>
            <a:r>
              <a:rPr lang="en-US" altLang="en-US" dirty="0">
                <a:solidFill>
                  <a:srgbClr val="1D6E7D"/>
                </a:solidFill>
                <a:latin typeface="Arial" panose="020B0604020202020204" pitchFamily="34" charset="0"/>
                <a:cs typeface="Arial" panose="020B0604020202020204" pitchFamily="34" charset="0"/>
              </a:rPr>
              <a:t> 4</a:t>
            </a:r>
            <a:r>
              <a:rPr lang="en-US" altLang="en-US" sz="2000" dirty="0">
                <a:solidFill>
                  <a:srgbClr val="1D6E7D"/>
                </a:solidFill>
                <a:latin typeface="Arial" panose="020B0604020202020204" pitchFamily="34" charset="0"/>
                <a:cs typeface="Arial" panose="020B0604020202020204" pitchFamily="34" charset="0"/>
              </a:rPr>
              <a:t> </a:t>
            </a:r>
            <a:r>
              <a:rPr lang="en-US" altLang="en-US" sz="2000" b="0" dirty="0">
                <a:solidFill>
                  <a:srgbClr val="1D6E7D"/>
                </a:solidFill>
                <a:latin typeface="Arial" panose="020B0604020202020204" pitchFamily="34" charset="0"/>
                <a:cs typeface="Arial" panose="020B0604020202020204" pitchFamily="34" charset="0"/>
              </a:rPr>
              <a:t>(1 of 5)</a:t>
            </a:r>
            <a:endParaRPr lang="en-AU" sz="2000" dirty="0"/>
          </a:p>
        </p:txBody>
      </p:sp>
      <p:sp>
        <p:nvSpPr>
          <p:cNvPr id="23555" name="Text Placeholder 2">
            <a:extLst>
              <a:ext uri="{FF2B5EF4-FFF2-40B4-BE49-F238E27FC236}">
                <a16:creationId xmlns:a16="http://schemas.microsoft.com/office/drawing/2014/main" id="{0E084D76-9356-AC41-9C8E-AB31AD60E3A4}"/>
              </a:ext>
            </a:extLst>
          </p:cNvPr>
          <p:cNvSpPr txBox="1">
            <a:spLocks noChangeArrowheads="1"/>
          </p:cNvSpPr>
          <p:nvPr/>
        </p:nvSpPr>
        <p:spPr bwMode="auto">
          <a:xfrm>
            <a:off x="685800" y="18653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1143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429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429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The central role of the citric acid cycle in metabolism requires that it be regulated</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in coordination with many other pathways. </a:t>
            </a:r>
            <a:r>
              <a:rPr lang="en-US" sz="2400" dirty="0">
                <a:latin typeface="Arial" panose="020B0604020202020204" pitchFamily="34" charset="0"/>
                <a:cs typeface="Arial" panose="020B0604020202020204" pitchFamily="34" charset="0"/>
              </a:rPr>
              <a:t>Regulation occurs by both allosteric and covalent mechanisms that overlap and interact to achieve homeostasis. Some mutations that affect the reactions of the citric acid cycle lead to tumor formation. </a:t>
            </a:r>
          </a:p>
          <a:p>
            <a:endParaRPr lang="en-US" sz="2400" dirty="0"/>
          </a:p>
        </p:txBody>
      </p:sp>
    </p:spTree>
    <p:extLst>
      <p:ext uri="{BB962C8B-B14F-4D97-AF65-F5344CB8AC3E}">
        <p14:creationId xmlns:p14="http://schemas.microsoft.com/office/powerpoint/2010/main" val="2017964595"/>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61078</TotalTime>
  <Words>1631</Words>
  <Application>Microsoft Office PowerPoint</Application>
  <PresentationFormat>On-screen Show (4:3)</PresentationFormat>
  <Paragraphs>269</Paragraphs>
  <Slides>41</Slides>
  <Notes>41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41</vt:i4>
      </vt:variant>
    </vt:vector>
  </HeadingPairs>
  <TitlesOfParts>
    <vt:vector size="50" baseType="lpstr">
      <vt:lpstr>ＭＳ Ｐゴシック</vt:lpstr>
      <vt:lpstr>ＭＳ Ｐゴシック</vt:lpstr>
      <vt:lpstr>Arial</vt:lpstr>
      <vt:lpstr>Arial Unicode MS</vt:lpstr>
      <vt:lpstr>Calibri</vt:lpstr>
      <vt:lpstr>Cambria Math</vt:lpstr>
      <vt:lpstr>Times</vt:lpstr>
      <vt:lpstr>Blank</vt:lpstr>
      <vt:lpstr>1_Blank</vt:lpstr>
      <vt:lpstr>16 The Citric Acid Cycle</vt:lpstr>
      <vt:lpstr>Cellular Respiration</vt:lpstr>
      <vt:lpstr>Stage 1 of Cellular Respiration</vt:lpstr>
      <vt:lpstr>Stage 2 of Cellular Respiration</vt:lpstr>
      <vt:lpstr>Stage 3 of Cellular Respiration</vt:lpstr>
      <vt:lpstr>Principle 1 (1 of 4)</vt:lpstr>
      <vt:lpstr>Principle 2 (1 of 7)</vt:lpstr>
      <vt:lpstr>Principle 3 (1 of 4)</vt:lpstr>
      <vt:lpstr>Principle 4 (1 of 5)</vt:lpstr>
      <vt:lpstr>Principle 5 (1 of 6)</vt:lpstr>
      <vt:lpstr>16.1    Production of Acetyl-CoA (Activated Acetate)</vt:lpstr>
      <vt:lpstr>Coenzyme A (CoA-SH)</vt:lpstr>
      <vt:lpstr>Pyruvate Is Oxidized to Acetyl-CoA and CO2 </vt:lpstr>
      <vt:lpstr>The PDH Complex Catalyzes an Oxidative Decarboxylation</vt:lpstr>
      <vt:lpstr>The PDH Complex Employs Three Enzymes and Five Coenzymes to Oxidize Pyruvate</vt:lpstr>
      <vt:lpstr>The PDH Complex Channels Its Intermediates through Five Reactions</vt:lpstr>
      <vt:lpstr>16.2    Reactions of the Citric Acid Cycle</vt:lpstr>
      <vt:lpstr>Reactions of the Citric Acid Cycle</vt:lpstr>
      <vt:lpstr>In Eukaryotes, the Mitochondrion Is the Site of Energy-Yielding Oxidative Reactions and ATP Synthesis</vt:lpstr>
      <vt:lpstr>The Sequence of Reactions in the Citric Acid Cycle Makes Chemical Sense</vt:lpstr>
      <vt:lpstr>The Chemical Logic of the Citric Acid Cycle</vt:lpstr>
      <vt:lpstr>The Citric Acid Cycle Has  Eight Steps</vt:lpstr>
      <vt:lpstr>Formation of Citrate</vt:lpstr>
      <vt:lpstr>Formation of Isocitrate via  Cis-Aconitate</vt:lpstr>
      <vt:lpstr>Oxidation of Isocitrate to  α-Ketoglutarate and CO2</vt:lpstr>
      <vt:lpstr>Oxidation of α-Ketoglutarate to Succinyl-CoA and CO2</vt:lpstr>
      <vt:lpstr>Conversion of Succinyl-CoA  to Succinate</vt:lpstr>
      <vt:lpstr>Nucleoside Diphosphate Kinase</vt:lpstr>
      <vt:lpstr>Oxidation of Succinate to Fumarate</vt:lpstr>
      <vt:lpstr>Malonate Is a Strong Competitive Inhibitor of Succinate Dehydrogenase</vt:lpstr>
      <vt:lpstr>Hydration of Fumarate to Malate</vt:lpstr>
      <vt:lpstr>Oxidation of Malate to Oxaloacetate</vt:lpstr>
      <vt:lpstr>The Energy of Oxidations in the Cycle Is Efficiently Conserved</vt:lpstr>
      <vt:lpstr>Electrons from NADH and FADH2 Enter the Respiratory Chain</vt:lpstr>
      <vt:lpstr>16.4    Regulation of the Citric Acid Cycle</vt:lpstr>
      <vt:lpstr>Citric Acid Cycle Regulation</vt:lpstr>
      <vt:lpstr>Production of Acetyl-CoA by the PDH Complex Is Regulated by Allosteric and Covalent Mechanisms</vt:lpstr>
      <vt:lpstr>Regulation of Metabolite Flow Through the Citric Acid Cycle</vt:lpstr>
      <vt:lpstr>The Citric Acid Cycle Is Also Regulated at Three Exergonic Steps</vt:lpstr>
      <vt:lpstr>Citric Acid Cycle Activity Changes  in Tumors</vt:lpstr>
      <vt:lpstr>Lactate and Succinate  Are Oncometabolites</vt:lpstr>
    </vt:vector>
  </TitlesOfParts>
  <Company>UCSB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Enzymes: Principles of Catalysis</dc:title>
  <dc:subject>Biochemistry</dc:subject>
  <dc:creator>Dr. Kalju Kahn</dc:creator>
  <dc:description>Slides for Lehninger Textbook</dc:description>
  <cp:lastModifiedBy>Noel Sturm</cp:lastModifiedBy>
  <cp:revision>1018</cp:revision>
  <cp:lastPrinted>2020-09-26T21:29:29Z</cp:lastPrinted>
  <dcterms:created xsi:type="dcterms:W3CDTF">2003-08-27T01:54:28Z</dcterms:created>
  <dcterms:modified xsi:type="dcterms:W3CDTF">2021-10-03T19:21:16Z</dcterms:modified>
</cp:coreProperties>
</file>