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74"/>
  </p:notesMasterIdLst>
  <p:handoutMasterIdLst>
    <p:handoutMasterId r:id="rId75"/>
  </p:handoutMasterIdLst>
  <p:sldIdLst>
    <p:sldId id="260" r:id="rId2"/>
    <p:sldId id="1749" r:id="rId3"/>
    <p:sldId id="412" r:id="rId4"/>
    <p:sldId id="420" r:id="rId5"/>
    <p:sldId id="421" r:id="rId6"/>
    <p:sldId id="1536" r:id="rId7"/>
    <p:sldId id="1537" r:id="rId8"/>
    <p:sldId id="1538" r:id="rId9"/>
    <p:sldId id="424" r:id="rId10"/>
    <p:sldId id="1542" r:id="rId11"/>
    <p:sldId id="1929" r:id="rId12"/>
    <p:sldId id="1930" r:id="rId13"/>
    <p:sldId id="1931" r:id="rId14"/>
    <p:sldId id="1933" r:id="rId15"/>
    <p:sldId id="1934" r:id="rId16"/>
    <p:sldId id="1937" r:id="rId17"/>
    <p:sldId id="1938" r:id="rId18"/>
    <p:sldId id="1940" r:id="rId19"/>
    <p:sldId id="1941" r:id="rId20"/>
    <p:sldId id="1942" r:id="rId21"/>
    <p:sldId id="1943" r:id="rId22"/>
    <p:sldId id="1944" r:id="rId23"/>
    <p:sldId id="1945" r:id="rId24"/>
    <p:sldId id="1946" r:id="rId25"/>
    <p:sldId id="1947" r:id="rId26"/>
    <p:sldId id="1948" r:id="rId27"/>
    <p:sldId id="1949" r:id="rId28"/>
    <p:sldId id="1950" r:id="rId29"/>
    <p:sldId id="1951" r:id="rId30"/>
    <p:sldId id="1952" r:id="rId31"/>
    <p:sldId id="1954" r:id="rId32"/>
    <p:sldId id="1955" r:id="rId33"/>
    <p:sldId id="1956" r:id="rId34"/>
    <p:sldId id="1957" r:id="rId35"/>
    <p:sldId id="1958" r:id="rId36"/>
    <p:sldId id="1959" r:id="rId37"/>
    <p:sldId id="1960" r:id="rId38"/>
    <p:sldId id="1962" r:id="rId39"/>
    <p:sldId id="1963" r:id="rId40"/>
    <p:sldId id="1964" r:id="rId41"/>
    <p:sldId id="1924" r:id="rId42"/>
    <p:sldId id="1966" r:id="rId43"/>
    <p:sldId id="1973" r:id="rId44"/>
    <p:sldId id="1975" r:id="rId45"/>
    <p:sldId id="1976" r:id="rId46"/>
    <p:sldId id="1978" r:id="rId47"/>
    <p:sldId id="1979" r:id="rId48"/>
    <p:sldId id="1980" r:id="rId49"/>
    <p:sldId id="1925" r:id="rId50"/>
    <p:sldId id="1982" r:id="rId51"/>
    <p:sldId id="1983" r:id="rId52"/>
    <p:sldId id="1986" r:id="rId53"/>
    <p:sldId id="1988" r:id="rId54"/>
    <p:sldId id="1926" r:id="rId55"/>
    <p:sldId id="2004" r:id="rId56"/>
    <p:sldId id="2005" r:id="rId57"/>
    <p:sldId id="2007" r:id="rId58"/>
    <p:sldId id="2018" r:id="rId59"/>
    <p:sldId id="2019" r:id="rId60"/>
    <p:sldId id="2020" r:id="rId61"/>
    <p:sldId id="2021" r:id="rId62"/>
    <p:sldId id="2022" r:id="rId63"/>
    <p:sldId id="2023" r:id="rId64"/>
    <p:sldId id="2025" r:id="rId65"/>
    <p:sldId id="2047" r:id="rId66"/>
    <p:sldId id="2048" r:id="rId67"/>
    <p:sldId id="2049" r:id="rId68"/>
    <p:sldId id="2052" r:id="rId69"/>
    <p:sldId id="2053" r:id="rId70"/>
    <p:sldId id="2054" r:id="rId71"/>
    <p:sldId id="2063" r:id="rId72"/>
    <p:sldId id="2064" r:id="rId73"/>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59"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21" clrIdx="2">
    <p:extLst>
      <p:ext uri="{19B8F6BF-5375-455C-9EA6-DF929625EA0E}">
        <p15:presenceInfo xmlns:p15="http://schemas.microsoft.com/office/powerpoint/2012/main" userId="c2f598620ace54b3" providerId="Windows Live"/>
      </p:ext>
    </p:extLst>
  </p:cmAuthor>
  <p:cmAuthor id="4" name="Newton, Andy" initials="NA" lastIdx="3" clrIdx="3">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005F6A"/>
    <a:srgbClr val="145C76"/>
    <a:srgbClr val="D0E9D9"/>
    <a:srgbClr val="B7DBDE"/>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86183" autoAdjust="0"/>
  </p:normalViewPr>
  <p:slideViewPr>
    <p:cSldViewPr>
      <p:cViewPr varScale="1">
        <p:scale>
          <a:sx n="85" d="100"/>
          <a:sy n="85" d="100"/>
        </p:scale>
        <p:origin x="906" y="78"/>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dirty="0"/>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dirty="0"/>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dirty="0"/>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dirty="0"/>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dirty="0"/>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dirty="0"/>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1714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0622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784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705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7824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379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2564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2715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22915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5517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9719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3970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1296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6154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50644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6178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1463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205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06590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30379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78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356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16067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8922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0160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460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7560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08767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740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72588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23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957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41</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8779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88192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3035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4845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29991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08555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488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14057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49</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55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66120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4542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3695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74784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54</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85104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5434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59117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561580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601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1351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0103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269708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0913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51050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82652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8993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71781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01372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8110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829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74560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30395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0161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4695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36914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dirty="0">
              <a:latin typeface="Arial" panose="020B0604020202020204" pitchFamily="34" charset="0"/>
              <a:sym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dirty="0"/>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dirty="0"/>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dirty="0"/>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dirty="0"/>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dirty="0"/>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dirty="0"/>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dirty="0"/>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dirty="0"/>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dirty="0"/>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dirty="0"/>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dirty="0"/>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dirty="0"/>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dirty="0"/>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dirty="0"/>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dirty="0"/>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dirty="0"/>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dirty="0"/>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6.jpg"/></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6055-F9FF-470A-98DA-254D00BA2CA0}"/>
              </a:ext>
            </a:extLst>
          </p:cNvPr>
          <p:cNvSpPr>
            <a:spLocks noGrp="1"/>
          </p:cNvSpPr>
          <p:nvPr>
            <p:ph type="title"/>
          </p:nvPr>
        </p:nvSpPr>
        <p:spPr>
          <a:xfrm>
            <a:off x="381000" y="1295400"/>
            <a:ext cx="3962400" cy="3151187"/>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14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Glycolysis, Gluconeogenesis, and the Pentose Phosphate Pathway</a:t>
            </a:r>
            <a:endParaRPr lang="en-AU" sz="3400" dirty="0"/>
          </a:p>
        </p:txBody>
      </p:sp>
      <p:sp>
        <p:nvSpPr>
          <p:cNvPr id="4" name="Text Placeholder 3">
            <a:extLst>
              <a:ext uri="{FF2B5EF4-FFF2-40B4-BE49-F238E27FC236}">
                <a16:creationId xmlns:a16="http://schemas.microsoft.com/office/drawing/2014/main" id="{FA835113-1299-4E74-800D-B5E51A6AE02D}"/>
              </a:ext>
            </a:extLst>
          </p:cNvPr>
          <p:cNvSpPr>
            <a:spLocks noGrp="1"/>
          </p:cNvSpPr>
          <p:nvPr>
            <p:ph type="body" sz="half" idx="2"/>
          </p:nvPr>
        </p:nvSpPr>
        <p:spPr>
          <a:xfrm>
            <a:off x="858043" y="5257800"/>
            <a:ext cx="3008313" cy="868363"/>
          </a:xfrm>
        </p:spPr>
        <p:txBody>
          <a:bodyPr/>
          <a:lstStyle/>
          <a:p>
            <a:pPr algn="ctr"/>
            <a:r>
              <a:rPr lang="en-US" altLang="en-US" sz="2400" b="1" dirty="0">
                <a:solidFill>
                  <a:srgbClr val="1D6E7D"/>
                </a:solidFill>
                <a:sym typeface="Arial" panose="020B0604020202020204" pitchFamily="34" charset="0"/>
              </a:rPr>
              <a:t>© 20</a:t>
            </a:r>
            <a:r>
              <a:rPr lang="en-US" altLang="en-US" sz="2400" b="1" dirty="0">
                <a:solidFill>
                  <a:srgbClr val="1D6E7D"/>
                </a:solidFill>
              </a:rPr>
              <a:t>21</a:t>
            </a:r>
            <a:r>
              <a:rPr lang="en-US" altLang="en-US" sz="2400" b="1" dirty="0">
                <a:solidFill>
                  <a:srgbClr val="1D6E7D"/>
                </a:solidFill>
                <a:sym typeface="Arial" panose="020B0604020202020204" pitchFamily="34" charset="0"/>
              </a:rPr>
              <a:t> Macmillan Learning</a:t>
            </a:r>
            <a:endParaRPr lang="en-AU" sz="2400" b="1" dirty="0"/>
          </a:p>
        </p:txBody>
      </p:sp>
      <p:pic>
        <p:nvPicPr>
          <p:cNvPr id="10" name="Picture" descr="Front Cover: Principles of Biochemistry, Eighth Edition by David L. Nelson, Michael M. Cox">
            <a:extLst>
              <a:ext uri="{FF2B5EF4-FFF2-40B4-BE49-F238E27FC236}">
                <a16:creationId xmlns:a16="http://schemas.microsoft.com/office/drawing/2014/main" id="{82577FF2-B315-48C2-8CBA-867A25A6BD3B}"/>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6074-4CF7-4D74-B84F-430E8199A8B1}"/>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Glycolysis is an Almost Universal Central Pathway of Glucose Catabolism</a:t>
            </a:r>
            <a:endParaRPr lang="en-AU" sz="34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1000" y="18288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glycolysis </a:t>
            </a:r>
            <a:r>
              <a:rPr lang="en-US" sz="2400" dirty="0">
                <a:latin typeface="Arial" panose="020B0604020202020204" pitchFamily="34" charset="0"/>
                <a:cs typeface="Arial" panose="020B0604020202020204" pitchFamily="34" charset="0"/>
              </a:rPr>
              <a:t>= process by which a molecule of glucose is degraded in a series of enzyme-catalyzed reactions to yield two molecules of the three-carbon compound pyruvate </a:t>
            </a:r>
          </a:p>
          <a:p>
            <a:pPr lvl="1"/>
            <a:r>
              <a:rPr lang="en-US" sz="2400" dirty="0">
                <a:latin typeface="Arial" panose="020B0604020202020204" pitchFamily="34" charset="0"/>
                <a:cs typeface="Arial" panose="020B0604020202020204" pitchFamily="34" charset="0"/>
              </a:rPr>
              <a:t>some free energy is conserved as ATP and NADH</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3043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0A5D-0BEA-49DB-A393-38266938E8F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 Overview: Glycolysis Has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Two Phases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99966" y="1637061"/>
            <a:ext cx="3395214" cy="483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a:t>
            </a:r>
            <a:r>
              <a:rPr lang="en-US" sz="2400" i="1" dirty="0">
                <a:latin typeface="Arial" panose="020B0604020202020204" pitchFamily="34" charset="0"/>
                <a:cs typeface="Arial" panose="020B0604020202020204" pitchFamily="34" charset="0"/>
              </a:rPr>
              <a:t>preparatory phase</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ATP is consumed</a:t>
            </a:r>
          </a:p>
          <a:p>
            <a:pPr lvl="1"/>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of the intermediates increases</a:t>
            </a:r>
          </a:p>
          <a:p>
            <a:pPr lvl="1"/>
            <a:r>
              <a:rPr lang="en-US" sz="2400" dirty="0">
                <a:latin typeface="Arial" panose="020B0604020202020204" pitchFamily="34" charset="0"/>
                <a:cs typeface="Arial" panose="020B0604020202020204" pitchFamily="34" charset="0"/>
              </a:rPr>
              <a:t>hexose carbon chains are converted to glyceraldehyde 3-phosphate </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wo-part figure shows the preparatory phase of glycolysis in part a.">
            <a:extLst>
              <a:ext uri="{FF2B5EF4-FFF2-40B4-BE49-F238E27FC236}">
                <a16:creationId xmlns:a16="http://schemas.microsoft.com/office/drawing/2014/main" id="{C234A9AB-46E4-104C-AC88-807217853D0C}"/>
              </a:ext>
            </a:extLst>
          </p:cNvPr>
          <p:cNvPicPr>
            <a:picLocks noChangeAspect="1"/>
          </p:cNvPicPr>
          <p:nvPr/>
        </p:nvPicPr>
        <p:blipFill>
          <a:blip r:embed="rId3"/>
          <a:stretch>
            <a:fillRect/>
          </a:stretch>
        </p:blipFill>
        <p:spPr>
          <a:xfrm>
            <a:off x="3784444" y="1637061"/>
            <a:ext cx="5095150" cy="4745451"/>
          </a:xfrm>
          <a:prstGeom prst="rect">
            <a:avLst/>
          </a:prstGeom>
        </p:spPr>
      </p:pic>
    </p:spTree>
    <p:extLst>
      <p:ext uri="{BB962C8B-B14F-4D97-AF65-F5344CB8AC3E}">
        <p14:creationId xmlns:p14="http://schemas.microsoft.com/office/powerpoint/2010/main" val="3125508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4F31-FFA1-4D60-AACB-CD23D28652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Payoff Phase of Glycolysis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99966" y="1637061"/>
            <a:ext cx="3395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payoff phase </a:t>
            </a:r>
            <a:r>
              <a:rPr lang="en-US" sz="2400" dirty="0">
                <a:latin typeface="Arial" panose="020B0604020202020204" pitchFamily="34" charset="0"/>
                <a:cs typeface="Arial" panose="020B0604020202020204" pitchFamily="34" charset="0"/>
              </a:rPr>
              <a:t>yields: </a:t>
            </a:r>
          </a:p>
          <a:p>
            <a:pPr lvl="1"/>
            <a:r>
              <a:rPr lang="en-US" sz="2400" dirty="0">
                <a:latin typeface="Arial" panose="020B0604020202020204" pitchFamily="34" charset="0"/>
                <a:cs typeface="Arial" panose="020B0604020202020204" pitchFamily="34" charset="0"/>
              </a:rPr>
              <a:t>energy conserved as 2 ATP and 2 NADH </a:t>
            </a:r>
          </a:p>
          <a:p>
            <a:pPr lvl="1"/>
            <a:r>
              <a:rPr lang="en-US" sz="2400" dirty="0">
                <a:latin typeface="Arial" panose="020B0604020202020204" pitchFamily="34" charset="0"/>
                <a:cs typeface="Arial" panose="020B0604020202020204" pitchFamily="34" charset="0"/>
              </a:rPr>
              <a:t>2 pyruvate</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ccompanying text reads, oxidative conversion of glyceraldehyde 3-phosphate to pyruvate and the coupled formation of A T P and N A D H. Step 5 produces (2) glyceraldehyde 3-phosphate, shown as (2) P bonded to O bonded to C H 2 bonded to C H bonded to O H below and to C to the right double bonded to O to the upper right and to H to the lower right. This molecule and all of the subsequent products below are shown in purple. Step 6 is accompanied by text reading, oxidation and phosphorylation. It shows upward and downward arrows next to glyceraldehyde 3-phosphate dehydrogenase, which has a similar structure to the reactant except that the right-hand C is now double bonded to O to the upper right and bonded to O to the lower right further bonded to P. Step 7 is accompanied by text reading, first A T P- forming reaction (substrate-level phosphorylation). It shows upward and downward arrows next to phosphoglycerate kinase and a curved arrow shows that 2 A D P are added and 2 A T P are produced by the forward reaction. The product is (2) 3-phosphoglycerate, shown as (2) P bonded to O bonded to C H 2 bonded to C H bonded to O H below and to C to the right double bonded to O to the upper right and to O to the lower right. Step 8 shows upward and downward arrows next to phosphoglycerate mutase. The product is (2) 2-phosphoglycerate, shown as (2) C H 2 bonded to O H below and to C H to the right bonded to O below further bonded to P and to C to the right double bonded to O to the upper right and to O to the lower right. Step 9 shows upward and downward arrows next to enolase with an arrow branching from the downward arrow to show the loss of 2 H 2 O. The product is 2 phosphoenolpyruvate, shown as (2) C H 2 double bonded to C bonded to O below further bonded to P and to C to the right double bonded to O to the upper right and to O to the lower right. Step 10 is accompanied by text reading, second A T P- forming reaction (substrate-level phosphorylation). It shows upward and downward arrows next to pyruvate kinase, and a curved arrow shows that 2 A D P are added and 2 A T P are produced by the forward reaction. The product is (2) pyruvate, shown as (2) C H 3 bonded to C double bonded to O below and bonded to C to the right double bonded to O to the upper right and bonded to O minus to the lower right.">
            <a:extLst>
              <a:ext uri="{FF2B5EF4-FFF2-40B4-BE49-F238E27FC236}">
                <a16:creationId xmlns:a16="http://schemas.microsoft.com/office/drawing/2014/main" id="{A2A0EC3D-527A-1943-B20D-9014AB994507}"/>
              </a:ext>
            </a:extLst>
          </p:cNvPr>
          <p:cNvPicPr>
            <a:picLocks noChangeAspect="1"/>
          </p:cNvPicPr>
          <p:nvPr/>
        </p:nvPicPr>
        <p:blipFill>
          <a:blip r:embed="rId3"/>
          <a:stretch>
            <a:fillRect/>
          </a:stretch>
        </p:blipFill>
        <p:spPr>
          <a:xfrm>
            <a:off x="3840366" y="1752600"/>
            <a:ext cx="5003668" cy="4130675"/>
          </a:xfrm>
          <a:prstGeom prst="rect">
            <a:avLst/>
          </a:prstGeom>
        </p:spPr>
      </p:pic>
    </p:spTree>
    <p:extLst>
      <p:ext uri="{BB962C8B-B14F-4D97-AF65-F5344CB8AC3E}">
        <p14:creationId xmlns:p14="http://schemas.microsoft.com/office/powerpoint/2010/main" val="712074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CD3D-0AE8-4CBA-8FB7-6F3578A3E0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Noteworthy Chemical Transformations of Glycolysis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noteworthy chemical transformations: </a:t>
            </a:r>
          </a:p>
          <a:p>
            <a:pPr marL="965200" lvl="1" indent="-457200">
              <a:buAutoNum type="arabicPeriod"/>
            </a:pPr>
            <a:r>
              <a:rPr lang="en-US" sz="2400" dirty="0">
                <a:latin typeface="Arial" panose="020B0604020202020204" pitchFamily="34" charset="0"/>
                <a:cs typeface="Arial" panose="020B0604020202020204" pitchFamily="34" charset="0"/>
              </a:rPr>
              <a:t>degradation of the carbon skeleton of glucose to yield pyruvate</a:t>
            </a:r>
          </a:p>
          <a:p>
            <a:pPr marL="965200" lvl="1" indent="-457200">
              <a:buAutoNum type="arabicPeriod"/>
            </a:pPr>
            <a:r>
              <a:rPr lang="en-US" sz="2400" dirty="0">
                <a:latin typeface="Arial" panose="020B0604020202020204" pitchFamily="34" charset="0"/>
                <a:cs typeface="Arial" panose="020B0604020202020204" pitchFamily="34" charset="0"/>
              </a:rPr>
              <a:t>phosphorylation of ADP to ATP by compounds with high phosphoryl group transfer potential, formed during glycolysis</a:t>
            </a:r>
          </a:p>
          <a:p>
            <a:pPr marL="965200" lvl="1" indent="-457200">
              <a:buAutoNum type="arabicPeriod"/>
            </a:pPr>
            <a:r>
              <a:rPr lang="en-US" sz="2400" dirty="0">
                <a:latin typeface="Arial" panose="020B0604020202020204" pitchFamily="34" charset="0"/>
                <a:cs typeface="Arial" panose="020B0604020202020204" pitchFamily="34" charset="0"/>
              </a:rPr>
              <a:t>transfer of a hydride ion to NAD+, forming NADH</a:t>
            </a:r>
          </a:p>
        </p:txBody>
      </p:sp>
    </p:spTree>
    <p:extLst>
      <p:ext uri="{BB962C8B-B14F-4D97-AF65-F5344CB8AC3E}">
        <p14:creationId xmlns:p14="http://schemas.microsoft.com/office/powerpoint/2010/main" val="1052645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37C4-74A1-46C6-BA51-0EA52ABA7017}"/>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The Chemical Logic of the </a:t>
            </a:r>
            <a:br>
              <a:rPr lang="en-US" altLang="en-US" sz="3600" dirty="0">
                <a:solidFill>
                  <a:schemeClr val="tx1"/>
                </a:solidFill>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cs typeface="Arial" panose="020B0604020202020204" pitchFamily="34" charset="0"/>
              </a:rPr>
              <a:t>Glycolytic Pathway</a:t>
            </a:r>
            <a:endParaRPr lang="en-AU" sz="3600" dirty="0"/>
          </a:p>
        </p:txBody>
      </p:sp>
      <p:pic>
        <p:nvPicPr>
          <p:cNvPr id="4" name="Picture 3" descr="Glucose is shown as a horizontal line with numbered vertical lines extending from it as follows. 1: a double bond of two vertical lines extending up to O. 2: a vertical line up to O H. 3: a vertical line down to O H. 4: a vertical line up to O H. 5: a vertical line up to O H. 6: a light red box containing a vertical line up to O H. Accompanying text reads, phosphorylation of glucose ensures that pathway intermediates remain in the cell. Step 1: Phosphorylation occurs on C-6, as C-1 is a carbonyl group and cannot be phosphorylated. A downward arrow is accompanied by a curved red arrow showing the addition of A T P and loss of A D P. This yields glucose 6-phosphate, a similar molecule except that the double bond to O in position 1 is highlighted in a light red box and position 6 now has a light red box with a vertical bond to O that has a horizontal bond to a circle labeled P. Step 2: Isomerization moves the carbonyl to C-2, a prerequisite for 3 and 4. An arrow points down and to the right. This yields fructose 6-phosphate, a similar molecule except that position 1 has a vertical bond to O H above, position 2 has a double bond to O above in a light red box, and position 6 is no longer highlighted in a light red box. Step 3: C-1, now bearing a hydroxyl group, can be phosphorylated. This ensures that both products of C-C bond cleavage are phosphorylated and thus interconvertible. An arrow points down and to the left accompanied by a curved red arrow showing the addition of A T P and loss of A D P. This yields fructose 1,6-bisphosphate, which is a similar molecule except that position 1 now has a red highlighted bond to O above bonded to a circle labeled P to the left, position 2 is no longer highlighted in a light red box, and there is a wavy red line that cuts diagonally from upper left to lower right between positions 3 and 4. Step 4: The carbonyl group at C-2 facilitates C-C bond cleavage at the right location to yield two 3-carbon products by the reverse of an aldol condensation. An arrow points down to glyceraldehyde 3-phosphate, which is a horizontal line with three bonds extending upward. The left-hand and center positions are enclosed in a light red box. The left-hand position has a double bond to O above, the middle position has a bond to O H above, and the right-hand position has a bond to O with a bond to a circle labeled P to its right.">
            <a:extLst>
              <a:ext uri="{FF2B5EF4-FFF2-40B4-BE49-F238E27FC236}">
                <a16:creationId xmlns:a16="http://schemas.microsoft.com/office/drawing/2014/main" id="{39D5DFEC-A47A-40EA-84F6-6F5E4B3D9D1F}"/>
              </a:ext>
            </a:extLst>
          </p:cNvPr>
          <p:cNvPicPr>
            <a:picLocks noChangeAspect="1"/>
          </p:cNvPicPr>
          <p:nvPr/>
        </p:nvPicPr>
        <p:blipFill>
          <a:blip r:embed="rId3"/>
          <a:stretch>
            <a:fillRect/>
          </a:stretch>
        </p:blipFill>
        <p:spPr>
          <a:xfrm>
            <a:off x="609600" y="1539240"/>
            <a:ext cx="3221736" cy="4855464"/>
          </a:xfrm>
          <a:prstGeom prst="rect">
            <a:avLst/>
          </a:prstGeom>
        </p:spPr>
      </p:pic>
      <p:pic>
        <p:nvPicPr>
          <p:cNvPr id="6" name="Picture 5" descr="A figure shows chemical transformations in the 10 steps of glycolysis, the last 6  of which are shown here.">
            <a:extLst>
              <a:ext uri="{FF2B5EF4-FFF2-40B4-BE49-F238E27FC236}">
                <a16:creationId xmlns:a16="http://schemas.microsoft.com/office/drawing/2014/main" id="{36514E4F-7033-446B-9C92-3AE7E4E40F66}"/>
              </a:ext>
            </a:extLst>
          </p:cNvPr>
          <p:cNvPicPr>
            <a:picLocks noChangeAspect="1"/>
          </p:cNvPicPr>
          <p:nvPr/>
        </p:nvPicPr>
        <p:blipFill>
          <a:blip r:embed="rId4"/>
          <a:stretch>
            <a:fillRect/>
          </a:stretch>
        </p:blipFill>
        <p:spPr>
          <a:xfrm>
            <a:off x="4573836" y="1524000"/>
            <a:ext cx="3221736" cy="5154168"/>
          </a:xfrm>
          <a:prstGeom prst="rect">
            <a:avLst/>
          </a:prstGeom>
        </p:spPr>
      </p:pic>
    </p:spTree>
    <p:extLst>
      <p:ext uri="{BB962C8B-B14F-4D97-AF65-F5344CB8AC3E}">
        <p14:creationId xmlns:p14="http://schemas.microsoft.com/office/powerpoint/2010/main" val="599092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C738-22D9-4797-A975-375CEF69435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ATP and NADH Formation Coupled to Glycolysis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8288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glycolysis is:</a:t>
                </a: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+ 2ADP + 2P</a:t>
                </a:r>
                <a:r>
                  <a:rPr lang="en-US" sz="2400" baseline="-25000" dirty="0">
                    <a:latin typeface="Arial" panose="020B0604020202020204" pitchFamily="34" charset="0"/>
                    <a:cs typeface="Arial" panose="020B0604020202020204" pitchFamily="34" charset="0"/>
                  </a:rPr>
                  <a:t>i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i="1" dirty="0">
                  <a:latin typeface="Cambria Math" panose="02040503050406030204" pitchFamily="18" charset="0"/>
                  <a:ea typeface="Cambria Math" panose="02040503050406030204" pitchFamily="18" charset="0"/>
                  <a:cs typeface="Arial" panose="020B0604020202020204" pitchFamily="34" charset="0"/>
                </a:endParaRPr>
              </a:p>
              <a:p>
                <a:pPr marL="50800" indent="0">
                  <a:buNone/>
                </a:pPr>
                <a:r>
                  <a:rPr lang="en-US" sz="2400" dirty="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2 pyruvate + 2NADH + 2H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reduction of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proceeds by the enzymatic transfer of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from the aldehyde group of glyceraldehyde 3-phosphate to the nicotinamide ring of NAD+, yielding NADH </a:t>
                </a: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2A9CE887-AF04-4B4D-B62C-2F66987BE903}"/>
                  </a:ext>
                </a:extLst>
              </p:cNvPr>
              <p:cNvSpPr txBox="1">
                <a:spLocks noRot="1" noChangeAspect="1" noMove="1" noResize="1" noEditPoints="1" noAdjustHandles="1" noChangeArrowheads="1" noChangeShapeType="1" noTextEdit="1"/>
              </p:cNvSpPr>
              <p:nvPr/>
            </p:nvSpPr>
            <p:spPr bwMode="auto">
              <a:xfrm>
                <a:off x="378583" y="1828800"/>
                <a:ext cx="8386834" cy="4130675"/>
              </a:xfrm>
              <a:prstGeom prst="rect">
                <a:avLst/>
              </a:prstGeom>
              <a:blipFill>
                <a:blip r:embed="rId3"/>
                <a:stretch>
                  <a:fillRect l="-302" t="-1227" r="-10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8ACC8898-F5D4-EF4A-ABA5-2C2F0FC05D7E}"/>
              </a:ext>
            </a:extLst>
          </p:cNvPr>
          <p:cNvSpPr txBox="1">
            <a:spLocks noChangeArrowheads="1"/>
          </p:cNvSpPr>
          <p:nvPr/>
        </p:nvSpPr>
        <p:spPr bwMode="auto">
          <a:xfrm>
            <a:off x="7162800" y="2892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(14-1)</a:t>
            </a:r>
          </a:p>
        </p:txBody>
      </p:sp>
    </p:spTree>
    <p:extLst>
      <p:ext uri="{BB962C8B-B14F-4D97-AF65-F5344CB8AC3E}">
        <p14:creationId xmlns:p14="http://schemas.microsoft.com/office/powerpoint/2010/main" val="2396251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C710-1C32-4745-9F60-B13A54935C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Energy Remaining in Pyruvate</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371600"/>
            <a:ext cx="838683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energy stored in pyruvate can be extracted by:</a:t>
            </a:r>
          </a:p>
          <a:p>
            <a:pPr lvl="1"/>
            <a:r>
              <a:rPr lang="en-US" sz="2400" dirty="0">
                <a:latin typeface="Arial" panose="020B0604020202020204" pitchFamily="34" charset="0"/>
                <a:cs typeface="Arial" panose="020B0604020202020204" pitchFamily="34" charset="0"/>
              </a:rPr>
              <a:t>aerobic processes: </a:t>
            </a:r>
          </a:p>
          <a:p>
            <a:pPr lvl="2"/>
            <a:r>
              <a:rPr lang="en-US" dirty="0">
                <a:latin typeface="Arial" panose="020B0604020202020204" pitchFamily="34" charset="0"/>
                <a:cs typeface="Arial" panose="020B0604020202020204" pitchFamily="34" charset="0"/>
              </a:rPr>
              <a:t>oxidative reactions in the citric acid cycle</a:t>
            </a:r>
          </a:p>
          <a:p>
            <a:pPr lvl="2"/>
            <a:r>
              <a:rPr lang="en-US" dirty="0">
                <a:latin typeface="Arial" panose="020B0604020202020204" pitchFamily="34" charset="0"/>
                <a:cs typeface="Arial" panose="020B0604020202020204" pitchFamily="34" charset="0"/>
              </a:rPr>
              <a:t>oxidative phosphorylation </a:t>
            </a:r>
          </a:p>
          <a:p>
            <a:pPr lvl="1"/>
            <a:r>
              <a:rPr lang="en-US" sz="2400" dirty="0">
                <a:latin typeface="Arial" panose="020B0604020202020204" pitchFamily="34" charset="0"/>
                <a:cs typeface="Arial" panose="020B0604020202020204" pitchFamily="34" charset="0"/>
              </a:rPr>
              <a:t>anaerobic processes </a:t>
            </a:r>
          </a:p>
          <a:p>
            <a:pPr lvl="2"/>
            <a:r>
              <a:rPr lang="en-US" dirty="0">
                <a:latin typeface="Arial" panose="020B0604020202020204" pitchFamily="34" charset="0"/>
                <a:cs typeface="Arial" panose="020B0604020202020204" pitchFamily="34" charset="0"/>
              </a:rPr>
              <a:t>reduction to lactate</a:t>
            </a:r>
          </a:p>
          <a:p>
            <a:pPr lvl="2"/>
            <a:r>
              <a:rPr lang="en-US" dirty="0">
                <a:latin typeface="Arial" panose="020B0604020202020204" pitchFamily="34" charset="0"/>
                <a:cs typeface="Arial" panose="020B0604020202020204" pitchFamily="34" charset="0"/>
              </a:rPr>
              <a:t>reduction to ethanol</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pyruvate can provide the carbon skeleton for alanine synthesis or fatty acid synthesis </a:t>
            </a:r>
          </a:p>
          <a:p>
            <a:pPr lvl="2"/>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7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6DA2-0BAF-40E5-A6B9-7963E24302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Importance of Phosphorylated Intermediates</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6002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nine intermediates are phosphorylated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of the phosphoryl groups: </a:t>
            </a:r>
          </a:p>
          <a:p>
            <a:pPr lvl="1"/>
            <a:r>
              <a:rPr lang="en-US" sz="2400" dirty="0">
                <a:latin typeface="Arial" panose="020B0604020202020204" pitchFamily="34" charset="0"/>
                <a:cs typeface="Arial" panose="020B0604020202020204" pitchFamily="34" charset="0"/>
              </a:rPr>
              <a:t>prevent glycolytic intermediates from leaving the cell </a:t>
            </a:r>
          </a:p>
          <a:p>
            <a:pPr lvl="1"/>
            <a:r>
              <a:rPr lang="en-US" sz="2400" dirty="0">
                <a:latin typeface="Arial" panose="020B0604020202020204" pitchFamily="34" charset="0"/>
                <a:cs typeface="Arial" panose="020B0604020202020204" pitchFamily="34" charset="0"/>
              </a:rPr>
              <a:t>serve as essential components in the enzymatic conservation of metabolic energy</a:t>
            </a:r>
          </a:p>
          <a:p>
            <a:pPr lvl="1"/>
            <a:r>
              <a:rPr lang="en-US" sz="2400" dirty="0">
                <a:latin typeface="Arial" panose="020B0604020202020204" pitchFamily="34" charset="0"/>
                <a:cs typeface="Arial" panose="020B0604020202020204" pitchFamily="34" charset="0"/>
              </a:rPr>
              <a:t>lower the activation energy and increase the specificity of the enzymatic reactions</a:t>
            </a:r>
            <a:endParaRPr lang="en-US" dirty="0"/>
          </a:p>
          <a:p>
            <a:pPr lvl="1"/>
            <a:endParaRPr lang="en-US" sz="20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720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71C5-DCD3-49EC-BB52-5A5B3D5F44E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Preparatory Phase of Glycolysis Requires ATP</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676400"/>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preparatory phase of glycolysis:</a:t>
            </a:r>
          </a:p>
          <a:p>
            <a:pPr lvl="1"/>
            <a:r>
              <a:rPr lang="en-US" sz="2400" dirty="0">
                <a:latin typeface="Arial" panose="020B0604020202020204" pitchFamily="34" charset="0"/>
                <a:cs typeface="Arial" panose="020B0604020202020204" pitchFamily="34" charset="0"/>
              </a:rPr>
              <a:t>two molecules of ATP are invested to activate glucose to fructose 1,6-bisphosphate</a:t>
            </a:r>
          </a:p>
          <a:p>
            <a:pPr lvl="1"/>
            <a:r>
              <a:rPr lang="en-US" sz="2400" dirty="0">
                <a:latin typeface="Arial" panose="020B0604020202020204" pitchFamily="34" charset="0"/>
                <a:cs typeface="Arial" panose="020B0604020202020204" pitchFamily="34" charset="0"/>
              </a:rPr>
              <a:t>the bond between C-3 and C-4 of fructose 1,6-bisphosphate is then broken to yield two molecules of triose phosphate</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36430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0871-F359-4B83-B684-10269C7067A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Phosphorylation of Glucose</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371601"/>
            <a:ext cx="838683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a:t>
            </a:r>
            <a:r>
              <a:rPr lang="en-US" sz="2400" dirty="0">
                <a:latin typeface="Arial" panose="020B0604020202020204" pitchFamily="34" charset="0"/>
                <a:cs typeface="Arial" panose="020B0604020202020204" pitchFamily="34" charset="0"/>
              </a:rPr>
              <a:t>activates glucose by phosphorylating at C-6 to yield </a:t>
            </a:r>
            <a:r>
              <a:rPr lang="en-US" sz="2400" b="1" dirty="0">
                <a:latin typeface="Arial" panose="020B0604020202020204" pitchFamily="34" charset="0"/>
                <a:cs typeface="Arial" panose="020B0604020202020204" pitchFamily="34" charset="0"/>
              </a:rPr>
              <a:t>glucose 6-phosphate</a:t>
            </a:r>
          </a:p>
          <a:p>
            <a:pPr lvl="1"/>
            <a:r>
              <a:rPr lang="en-US" sz="2400" dirty="0">
                <a:latin typeface="Arial" panose="020B0604020202020204" pitchFamily="34" charset="0"/>
                <a:cs typeface="Arial" panose="020B0604020202020204" pitchFamily="34" charset="0"/>
              </a:rPr>
              <a:t>ATP serves as the phosphoryl donor </a:t>
            </a:r>
          </a:p>
          <a:p>
            <a:pPr lvl="1"/>
            <a:r>
              <a:rPr lang="en-US" sz="2400" dirty="0">
                <a:latin typeface="Arial" panose="020B0604020202020204" pitchFamily="34" charset="0"/>
                <a:cs typeface="Arial" panose="020B0604020202020204" pitchFamily="34" charset="0"/>
              </a:rPr>
              <a:t>hexokinase requires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for its activity </a:t>
            </a:r>
          </a:p>
          <a:p>
            <a:pPr lvl="1"/>
            <a:r>
              <a:rPr lang="en-US" sz="2400" dirty="0">
                <a:latin typeface="Arial" panose="020B0604020202020204" pitchFamily="34" charset="0"/>
                <a:cs typeface="Arial" panose="020B0604020202020204" pitchFamily="34" charset="0"/>
              </a:rPr>
              <a:t>irreversible under intracellular conditions</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5" name="Picture 4" descr="Glucose is a six-membered ring with O at the top right vertex in the sixth position of the ring, C 1 bonded to H above and O H below, C 2 and C 4 bonded to H above and O H below, C 3 bonded to O H above and H below, C 5 bonded to C 6 above and H below, and C 6 bonded to 2 H and to O H in a light red box. An arrow points right above hexokinase and beneath a curved arrow showing the addition of A T P and loss of A D P with M g 2 plus shown at its inflection point against the right-pointing arrow. This yields glucose 6-phosphate, which is similar except that the carbons are numbered and C 6 is bonded to 2 H and to O in a light red box further bonded to P O subscript 3 superscript 2 minus within the box.">
            <a:extLst>
              <a:ext uri="{FF2B5EF4-FFF2-40B4-BE49-F238E27FC236}">
                <a16:creationId xmlns:a16="http://schemas.microsoft.com/office/drawing/2014/main" id="{1A6164B6-EEEC-594C-880D-725DBD147AAC}"/>
              </a:ext>
            </a:extLst>
          </p:cNvPr>
          <p:cNvPicPr>
            <a:picLocks noChangeAspect="1"/>
          </p:cNvPicPr>
          <p:nvPr/>
        </p:nvPicPr>
        <p:blipFill>
          <a:blip r:embed="rId3"/>
          <a:stretch>
            <a:fillRect/>
          </a:stretch>
        </p:blipFill>
        <p:spPr>
          <a:xfrm>
            <a:off x="1566547" y="3657600"/>
            <a:ext cx="6010906" cy="2808097"/>
          </a:xfrm>
          <a:prstGeom prst="rect">
            <a:avLst/>
          </a:prstGeom>
        </p:spPr>
      </p:pic>
    </p:spTree>
    <p:extLst>
      <p:ext uri="{BB962C8B-B14F-4D97-AF65-F5344CB8AC3E}">
        <p14:creationId xmlns:p14="http://schemas.microsoft.com/office/powerpoint/2010/main" val="2654377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E346-BD71-4CF0-930F-21558CB65A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Major Pathways of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Glucose Utilization</a:t>
            </a:r>
            <a:endParaRPr lang="en-AU" dirty="0"/>
          </a:p>
        </p:txBody>
      </p:sp>
      <p:pic>
        <p:nvPicPr>
          <p:cNvPr id="4" name="Picture 3" descr="A yellow box labeled glucose has four arrows pointing to four opposite corners. An arrow labeled synthesis of structural polymers points to extracellular matrix and cell wall polysaccharides at the upper left. An arrow labeled oxidation via pentose phosphate pathway points to ribose 5-phosphate at the lower left. An arrow labeled storage points to glycogen, starch, sucrose at the upper right. An arrow labeled oxidation via glycolysis points to pyruvate at the lower right.">
            <a:extLst>
              <a:ext uri="{FF2B5EF4-FFF2-40B4-BE49-F238E27FC236}">
                <a16:creationId xmlns:a16="http://schemas.microsoft.com/office/drawing/2014/main" id="{F76C3F54-A2F5-3540-92FC-D23A0CD9892F}"/>
              </a:ext>
            </a:extLst>
          </p:cNvPr>
          <p:cNvPicPr>
            <a:picLocks noChangeAspect="1"/>
          </p:cNvPicPr>
          <p:nvPr/>
        </p:nvPicPr>
        <p:blipFill>
          <a:blip r:embed="rId3"/>
          <a:stretch>
            <a:fillRect/>
          </a:stretch>
        </p:blipFill>
        <p:spPr>
          <a:xfrm>
            <a:off x="1960154" y="1752600"/>
            <a:ext cx="5223691" cy="4495800"/>
          </a:xfrm>
          <a:prstGeom prst="rect">
            <a:avLst/>
          </a:prstGeom>
        </p:spPr>
      </p:pic>
    </p:spTree>
    <p:extLst>
      <p:ext uri="{BB962C8B-B14F-4D97-AF65-F5344CB8AC3E}">
        <p14:creationId xmlns:p14="http://schemas.microsoft.com/office/powerpoint/2010/main" val="972826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8D81-1642-43C6-845F-426D15B857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Hexokinase is Present in Nearly All Organisms</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humans encode 4 hexokinases (I to IV) that catalyze the same reaction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isozymes </a:t>
            </a:r>
            <a:r>
              <a:rPr lang="en-US" sz="2400" dirty="0">
                <a:latin typeface="Arial" panose="020B0604020202020204" pitchFamily="34" charset="0"/>
                <a:cs typeface="Arial" panose="020B0604020202020204" pitchFamily="34" charset="0"/>
              </a:rPr>
              <a:t>= two or more enzymes that catalyze the same reaction but are encoded by different genes </a:t>
            </a:r>
          </a:p>
          <a:p>
            <a:endParaRPr lang="en-US" sz="24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017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C06E-CAA0-4BA1-8015-65C0353E104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Glucose 6-Phosphate to Fructose 6-Phosphate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524001"/>
            <a:ext cx="838683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phosphohexose isomerase (phosphoglucose isomerase) </a:t>
            </a:r>
            <a:r>
              <a:rPr lang="en-US" sz="2400" dirty="0">
                <a:latin typeface="Arial" panose="020B0604020202020204" pitchFamily="34" charset="0"/>
                <a:cs typeface="Arial" panose="020B0604020202020204" pitchFamily="34" charset="0"/>
              </a:rPr>
              <a:t>catalyzes the reversible isomerization of glucose 6-phosphate to fructose 6-phosphate</a:t>
            </a:r>
          </a:p>
          <a:p>
            <a:pPr lvl="1"/>
            <a:r>
              <a:rPr lang="en-US" sz="2400" dirty="0">
                <a:latin typeface="Arial" panose="020B0604020202020204" pitchFamily="34" charset="0"/>
                <a:cs typeface="Arial" panose="020B0604020202020204" pitchFamily="34" charset="0"/>
              </a:rPr>
              <a:t>mechanism involves an enediol intermediate </a:t>
            </a:r>
          </a:p>
          <a:p>
            <a:pPr lvl="1"/>
            <a:r>
              <a:rPr lang="en-US" sz="2400" dirty="0">
                <a:latin typeface="Arial" panose="020B0604020202020204" pitchFamily="34" charset="0"/>
                <a:cs typeface="Arial" panose="020B0604020202020204" pitchFamily="34" charset="0"/>
              </a:rPr>
              <a:t>reaction readily proceeds in either direction</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Glucose 6-phosphate is a six-membered ring with O at the top right vertex in the sixth position of the ring, the carbons numbered, and C 1 bonded to H above and O H below, C 2 and C 4 bonded to H above and O H below, C 3 bonded to O H above and H below, C 5 bonded to C 6 above and H below, and C 6 bonded to 2 H and to O P O subscript 3 superscript 2 minus. Right- and left-pointing arrows are shown above phosphohexose isomerase and beneath M g 2 plus, indicating a reversible reaction. This yields fructose 6-phosphate, which is a five-membered ring with O at the top vertex and C 2 at the right vertex of the ring bonded to C 1 above further bonded to 2 H and O H and to O H below, C 3 bonded to O H above and H below, C 4 bonded to H above and O H below, C 5 bonded to C 6 above and H below, and C 6 bonded to 2 H and to O P O subscript 3 superscript 2 minus.">
            <a:extLst>
              <a:ext uri="{FF2B5EF4-FFF2-40B4-BE49-F238E27FC236}">
                <a16:creationId xmlns:a16="http://schemas.microsoft.com/office/drawing/2014/main" id="{A381E7A0-629D-6D43-8E97-F6374B444B78}"/>
              </a:ext>
            </a:extLst>
          </p:cNvPr>
          <p:cNvPicPr>
            <a:picLocks noChangeAspect="1"/>
          </p:cNvPicPr>
          <p:nvPr/>
        </p:nvPicPr>
        <p:blipFill>
          <a:blip r:embed="rId3"/>
          <a:stretch>
            <a:fillRect/>
          </a:stretch>
        </p:blipFill>
        <p:spPr>
          <a:xfrm>
            <a:off x="1680210" y="3733800"/>
            <a:ext cx="5783580" cy="2680196"/>
          </a:xfrm>
          <a:prstGeom prst="rect">
            <a:avLst/>
          </a:prstGeom>
        </p:spPr>
      </p:pic>
    </p:spTree>
    <p:extLst>
      <p:ext uri="{BB962C8B-B14F-4D97-AF65-F5344CB8AC3E}">
        <p14:creationId xmlns:p14="http://schemas.microsoft.com/office/powerpoint/2010/main" val="33661821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F5B-6638-49B2-8313-BF26C928A1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Phosphohexose Isomerase Reaction</a:t>
            </a:r>
            <a:endParaRPr lang="en-AU" dirty="0"/>
          </a:p>
        </p:txBody>
      </p:sp>
      <p:pic>
        <p:nvPicPr>
          <p:cNvPr id="3" name="Picture 2" descr="A figure shows the mechanism of the phosphohexose isomerase reaction in four steps.">
            <a:extLst>
              <a:ext uri="{FF2B5EF4-FFF2-40B4-BE49-F238E27FC236}">
                <a16:creationId xmlns:a16="http://schemas.microsoft.com/office/drawing/2014/main" id="{47424F38-7BBB-5144-99A9-EE4539072A14}"/>
              </a:ext>
            </a:extLst>
          </p:cNvPr>
          <p:cNvPicPr>
            <a:picLocks noChangeAspect="1"/>
          </p:cNvPicPr>
          <p:nvPr/>
        </p:nvPicPr>
        <p:blipFill>
          <a:blip r:embed="rId3"/>
          <a:stretch>
            <a:fillRect/>
          </a:stretch>
        </p:blipFill>
        <p:spPr>
          <a:xfrm>
            <a:off x="184150" y="1676400"/>
            <a:ext cx="8775700" cy="4406900"/>
          </a:xfrm>
          <a:prstGeom prst="rect">
            <a:avLst/>
          </a:prstGeom>
        </p:spPr>
      </p:pic>
    </p:spTree>
    <p:extLst>
      <p:ext uri="{BB962C8B-B14F-4D97-AF65-F5344CB8AC3E}">
        <p14:creationId xmlns:p14="http://schemas.microsoft.com/office/powerpoint/2010/main" val="2344857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42C3E-E707-42D8-A5ED-24D4CDA6A880}"/>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Phosphorylation of Fructose 6-Phosphate to Fructose 1,6-Bisphosphate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70232" y="2057399"/>
            <a:ext cx="4574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phosphofructokinase-1 (PFK-1) </a:t>
            </a:r>
            <a:r>
              <a:rPr lang="en-US" sz="2400" dirty="0">
                <a:latin typeface="Arial" panose="020B0604020202020204" pitchFamily="34" charset="0"/>
                <a:cs typeface="Arial" panose="020B0604020202020204" pitchFamily="34" charset="0"/>
              </a:rPr>
              <a:t>catalyzes the transfer of a phosphoryl group from ATP to fructose 6-phosphate to yield </a:t>
            </a:r>
            <a:r>
              <a:rPr lang="en-US" sz="2400" b="1" dirty="0">
                <a:latin typeface="Arial" panose="020B0604020202020204" pitchFamily="34" charset="0"/>
                <a:cs typeface="Arial" panose="020B0604020202020204" pitchFamily="34" charset="0"/>
              </a:rPr>
              <a:t>fructose 1,6-bisphosphate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essentially irreversible under cellular conditions</a:t>
            </a:r>
          </a:p>
          <a:p>
            <a:pPr lvl="1"/>
            <a:r>
              <a:rPr lang="en-US" sz="2400" dirty="0">
                <a:latin typeface="Arial" panose="020B0604020202020204" pitchFamily="34" charset="0"/>
                <a:cs typeface="Arial" panose="020B0604020202020204" pitchFamily="34" charset="0"/>
              </a:rPr>
              <a:t>the first “committed” step in the glycolytic pathway</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Fructose 6-phosphate, which is a five-membered ring with O at the top vertex, the carbons numbered, and C 2 at the right vertex of the ring bonded to C 1 above further bonded to 2 H and O H in a light red box and to O H below, C 3 bonded to O H above and H below, C 4 bonded to H above and O H below, C 5 bonded to C 6 above and H below, and C 6 bonded to 2 H and to O P O subscript 3 superscript 2 minus. An arrow points right above phosphofructokinase-1 (P F K-1) beneath a curved arrow showing the addition of A T P and loss of A D P with M g 2 plus shown at its inflection point against the right-pointing arrow. This yields fructose 1,6-bisphosphate, which is similar except that C 1 is bonded to H 2 and to O in a light red box further bonded to P O subscript 3 superscript 2 minus within the box.">
            <a:extLst>
              <a:ext uri="{FF2B5EF4-FFF2-40B4-BE49-F238E27FC236}">
                <a16:creationId xmlns:a16="http://schemas.microsoft.com/office/drawing/2014/main" id="{296E0B1C-46F2-6343-835C-D9B4929EABB4}"/>
              </a:ext>
            </a:extLst>
          </p:cNvPr>
          <p:cNvPicPr>
            <a:picLocks noChangeAspect="1"/>
          </p:cNvPicPr>
          <p:nvPr/>
        </p:nvPicPr>
        <p:blipFill>
          <a:blip r:embed="rId3"/>
          <a:stretch>
            <a:fillRect/>
          </a:stretch>
        </p:blipFill>
        <p:spPr>
          <a:xfrm>
            <a:off x="5029200" y="2438400"/>
            <a:ext cx="3944568" cy="3230563"/>
          </a:xfrm>
          <a:prstGeom prst="rect">
            <a:avLst/>
          </a:prstGeom>
        </p:spPr>
      </p:pic>
    </p:spTree>
    <p:extLst>
      <p:ext uri="{BB962C8B-B14F-4D97-AF65-F5344CB8AC3E}">
        <p14:creationId xmlns:p14="http://schemas.microsoft.com/office/powerpoint/2010/main" val="815725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3EFE-746B-4FDC-93EB-2884A2CD4DB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Allosteric Regulation of Phosphofructokinase-1</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activity increases when:</a:t>
            </a:r>
          </a:p>
          <a:p>
            <a:pPr lvl="1"/>
            <a:r>
              <a:rPr lang="en-US" sz="2400" dirty="0">
                <a:latin typeface="Arial" panose="020B0604020202020204" pitchFamily="34" charset="0"/>
                <a:cs typeface="Arial" panose="020B0604020202020204" pitchFamily="34" charset="0"/>
              </a:rPr>
              <a:t>ATP supply is depleted </a:t>
            </a:r>
          </a:p>
          <a:p>
            <a:pPr lvl="1"/>
            <a:r>
              <a:rPr lang="en-US" sz="2400" dirty="0">
                <a:latin typeface="Arial" panose="020B0604020202020204" pitchFamily="34" charset="0"/>
                <a:cs typeface="Arial" panose="020B0604020202020204" pitchFamily="34" charset="0"/>
              </a:rPr>
              <a:t>ADP and AMP accumulate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fructose 2,6-bisphosphate is a potent allosteric activator</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ribulose 5-phosphate indirectly activates </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733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6AB7-B2ED-445F-AB60-4EC0D2078B7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Cleavage of Fructose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1,6-Bisphosphate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58039" y="1524000"/>
            <a:ext cx="443282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1,6-bisphosphate aldolase (aldolase) </a:t>
            </a:r>
            <a:r>
              <a:rPr lang="en-US" sz="2400" dirty="0">
                <a:latin typeface="Arial" panose="020B0604020202020204" pitchFamily="34" charset="0"/>
                <a:cs typeface="Arial" panose="020B0604020202020204" pitchFamily="34" charset="0"/>
              </a:rPr>
              <a:t>catalyzes a reverse aldol condensation and cleaves fructose 1,6-bisphosphate to yield </a:t>
            </a:r>
            <a:r>
              <a:rPr lang="en-US" sz="2400" b="1" dirty="0">
                <a:latin typeface="Arial" panose="020B0604020202020204" pitchFamily="34" charset="0"/>
                <a:cs typeface="Arial" panose="020B0604020202020204" pitchFamily="34" charset="0"/>
              </a:rPr>
              <a:t>glyceraldehyde 3-phosphate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dihydroxyacetone phosphate</a:t>
            </a:r>
          </a:p>
          <a:p>
            <a:pPr lvl="1"/>
            <a:r>
              <a:rPr lang="en-US" sz="2400" dirty="0">
                <a:latin typeface="Arial" panose="020B0604020202020204" pitchFamily="34" charset="0"/>
                <a:cs typeface="Arial" panose="020B0604020202020204" pitchFamily="34" charset="0"/>
              </a:rPr>
              <a:t>reversible because reactant concentrations are low in the cell </a:t>
            </a:r>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Fructose 1,6-bisphosphate is a five-membered ring with O at the top vertex, the carbons numbered, and C 2 at the right vertex of the ring bonded to C 1 above further bonded to 2 H and O P O subscript 3 superscript 2 minus and to O H below, C 3 bonded to O H above and H below, C 4 bonded to H above and O H below, C 5 bonded to C 6 above and H below, and C 6 bonded to 2 H and to O P O subscript 3 superscript 2 minus. Right-and left-pointing arrows are shown above aldolase, indicating a reversible reaction. This yields two products shown as vertical chains with their carbons labeled with numbers in parentheses. Dihydroxyacetone phosphate has the C labeled (1) bonded to 2 H and O P O subscript 3 superscript 2 minus, C (2) double bonded to O, and C (3) bonded to 2 H and O H. Glyceraldehyde 3-phosphate has C (4) double bonded to O to the upper left and bonded to H to the upper right, C (5) bonded to H and O H, and C (6) bonded to 2 H and O P O subscript 3 superscript 2 minus.">
            <a:extLst>
              <a:ext uri="{FF2B5EF4-FFF2-40B4-BE49-F238E27FC236}">
                <a16:creationId xmlns:a16="http://schemas.microsoft.com/office/drawing/2014/main" id="{9393D605-8AEC-2B45-91CD-C26646DC8A4B}"/>
              </a:ext>
            </a:extLst>
          </p:cNvPr>
          <p:cNvPicPr>
            <a:picLocks noChangeAspect="1"/>
          </p:cNvPicPr>
          <p:nvPr/>
        </p:nvPicPr>
        <p:blipFill>
          <a:blip r:embed="rId3"/>
          <a:stretch>
            <a:fillRect/>
          </a:stretch>
        </p:blipFill>
        <p:spPr>
          <a:xfrm>
            <a:off x="4800600" y="2438400"/>
            <a:ext cx="4063450" cy="3017329"/>
          </a:xfrm>
          <a:prstGeom prst="rect">
            <a:avLst/>
          </a:prstGeom>
        </p:spPr>
      </p:pic>
    </p:spTree>
    <p:extLst>
      <p:ext uri="{BB962C8B-B14F-4D97-AF65-F5344CB8AC3E}">
        <p14:creationId xmlns:p14="http://schemas.microsoft.com/office/powerpoint/2010/main" val="3682601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23FF-4512-4D4E-9937-987B8BA4924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Class I Aldolase Reaction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67185" y="1331975"/>
            <a:ext cx="280156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Class I = found in animals and plants</a:t>
            </a:r>
          </a:p>
          <a:p>
            <a:r>
              <a:rPr lang="en-US" sz="2400" dirty="0">
                <a:latin typeface="Arial" panose="020B0604020202020204" pitchFamily="34" charset="0"/>
                <a:cs typeface="Arial" panose="020B0604020202020204" pitchFamily="34" charset="0"/>
              </a:rPr>
              <a:t>Class II = found in fungi and bacteria </a:t>
            </a:r>
          </a:p>
          <a:p>
            <a:pPr lvl="1"/>
            <a:r>
              <a:rPr lang="en-US" sz="2400" dirty="0">
                <a:latin typeface="Arial" panose="020B0604020202020204" pitchFamily="34" charset="0"/>
                <a:cs typeface="Arial" panose="020B0604020202020204" pitchFamily="34" charset="0"/>
              </a:rPr>
              <a:t>do not form the Schiff base intermediate</a:t>
            </a: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A figure shows the class Roman numeral 1 aldolase reaction that converts fructose 1,6-bisphosphate into glyceraldehyde 3-phosphate and dihydroxyacetone phosphate in 5 steps.">
            <a:extLst>
              <a:ext uri="{FF2B5EF4-FFF2-40B4-BE49-F238E27FC236}">
                <a16:creationId xmlns:a16="http://schemas.microsoft.com/office/drawing/2014/main" id="{8A6223B6-FC81-E447-ACDB-9327775DD7AA}"/>
              </a:ext>
            </a:extLst>
          </p:cNvPr>
          <p:cNvPicPr>
            <a:picLocks noChangeAspect="1"/>
          </p:cNvPicPr>
          <p:nvPr/>
        </p:nvPicPr>
        <p:blipFill>
          <a:blip r:embed="rId3"/>
          <a:stretch>
            <a:fillRect/>
          </a:stretch>
        </p:blipFill>
        <p:spPr>
          <a:xfrm>
            <a:off x="2968753" y="1331975"/>
            <a:ext cx="5966168" cy="5181600"/>
          </a:xfrm>
          <a:prstGeom prst="rect">
            <a:avLst/>
          </a:prstGeom>
        </p:spPr>
      </p:pic>
    </p:spTree>
    <p:extLst>
      <p:ext uri="{BB962C8B-B14F-4D97-AF65-F5344CB8AC3E}">
        <p14:creationId xmlns:p14="http://schemas.microsoft.com/office/powerpoint/2010/main" val="2107038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CBCD-D898-44E5-96EB-2DB9743BCAD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Interconversion of the Triose Phosphates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9" y="1676401"/>
            <a:ext cx="860496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triose phosphate isomerase </a:t>
            </a:r>
            <a:r>
              <a:rPr lang="en-US" sz="2400" dirty="0">
                <a:latin typeface="Arial" panose="020B0604020202020204" pitchFamily="34" charset="0"/>
                <a:cs typeface="Arial" panose="020B0604020202020204" pitchFamily="34" charset="0"/>
              </a:rPr>
              <a:t>converts dihydroxyacetone phosphate to glyceraldehyde 3-phosphate</a:t>
            </a:r>
          </a:p>
          <a:p>
            <a:pPr lvl="1"/>
            <a:r>
              <a:rPr lang="en-US" sz="2400" dirty="0">
                <a:latin typeface="Arial" panose="020B0604020202020204" pitchFamily="34" charset="0"/>
                <a:cs typeface="Arial" panose="020B0604020202020204" pitchFamily="34" charset="0"/>
              </a:rPr>
              <a:t>reversible</a:t>
            </a:r>
          </a:p>
          <a:p>
            <a:pPr lvl="1"/>
            <a:r>
              <a:rPr lang="en-US" sz="2400" dirty="0">
                <a:latin typeface="Arial" panose="020B0604020202020204" pitchFamily="34" charset="0"/>
                <a:cs typeface="Arial" panose="020B0604020202020204" pitchFamily="34" charset="0"/>
              </a:rPr>
              <a:t>final step of the preparatory phase of glycolysis</a:t>
            </a:r>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Dihydroxyacetone phosphate is a three-carbon vertical chain with the top two carbons and their substituents shown in a light red box. The top C is bonded to 2 H and O P O subscript 3 superscript 2 minus, the middle C is double bonded to O, and the bottom C is bonded to 2 H and O H. Right- and left-pointing arrows are shown above triose phosphate isomerase, indicating a reversible reaction. This yields glyceraldehyde 3-phosphate, which is a three-carbon vertical chain with the top two carbons and their substituents shown in a light red box. It has the top C double bonded to O to the upper left and bonded to H to the upper right, the middle C bonded to H and O H, and the bottom C bonded to 2 H and O P O subscript 3 superscript 2 minus.">
            <a:extLst>
              <a:ext uri="{FF2B5EF4-FFF2-40B4-BE49-F238E27FC236}">
                <a16:creationId xmlns:a16="http://schemas.microsoft.com/office/drawing/2014/main" id="{6FED2E0C-8822-794C-88FC-1618F1A12469}"/>
              </a:ext>
            </a:extLst>
          </p:cNvPr>
          <p:cNvPicPr>
            <a:picLocks noChangeAspect="1"/>
          </p:cNvPicPr>
          <p:nvPr/>
        </p:nvPicPr>
        <p:blipFill>
          <a:blip r:embed="rId3"/>
          <a:stretch>
            <a:fillRect/>
          </a:stretch>
        </p:blipFill>
        <p:spPr>
          <a:xfrm>
            <a:off x="1201569" y="3651441"/>
            <a:ext cx="6740859" cy="2717800"/>
          </a:xfrm>
          <a:prstGeom prst="rect">
            <a:avLst/>
          </a:prstGeom>
        </p:spPr>
      </p:pic>
    </p:spTree>
    <p:extLst>
      <p:ext uri="{BB962C8B-B14F-4D97-AF65-F5344CB8AC3E}">
        <p14:creationId xmlns:p14="http://schemas.microsoft.com/office/powerpoint/2010/main" val="2961523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1C26-A07A-43BF-8EA0-6E63CE32D2F9}"/>
              </a:ext>
            </a:extLst>
          </p:cNvPr>
          <p:cNvSpPr>
            <a:spLocks noGrp="1"/>
          </p:cNvSpPr>
          <p:nvPr>
            <p:ph type="title"/>
          </p:nvPr>
        </p:nvSpPr>
        <p:spPr>
          <a:xfrm>
            <a:off x="0" y="152400"/>
            <a:ext cx="9144000" cy="1600200"/>
          </a:xfrm>
        </p:spPr>
        <p:txBody>
          <a:bodyPr/>
          <a:lstStyle/>
          <a:p>
            <a:r>
              <a:rPr lang="en-US" altLang="en-US" sz="3400" dirty="0">
                <a:solidFill>
                  <a:schemeClr val="tx1"/>
                </a:solidFill>
                <a:latin typeface="Arial" panose="020B0604020202020204" pitchFamily="34" charset="0"/>
                <a:cs typeface="Arial" panose="020B0604020202020204" pitchFamily="34" charset="0"/>
              </a:rPr>
              <a:t>Fate of the Glucose Carbons in the Formation of Glyceraldehyde </a:t>
            </a:r>
            <a:br>
              <a:rPr lang="en-US" altLang="en-US" sz="3400" dirty="0">
                <a:solidFill>
                  <a:schemeClr val="tx1"/>
                </a:solidFill>
                <a:latin typeface="Arial" panose="020B0604020202020204" pitchFamily="34" charset="0"/>
                <a:cs typeface="Arial" panose="020B0604020202020204" pitchFamily="34" charset="0"/>
              </a:rPr>
            </a:br>
            <a:r>
              <a:rPr lang="en-US" altLang="en-US" sz="3400" dirty="0">
                <a:solidFill>
                  <a:schemeClr val="tx1"/>
                </a:solidFill>
                <a:latin typeface="Arial" panose="020B0604020202020204" pitchFamily="34" charset="0"/>
                <a:cs typeface="Arial" panose="020B0604020202020204" pitchFamily="34" charset="0"/>
              </a:rPr>
              <a:t>3-Phosphate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8600" y="2023872"/>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after step 5 of glycolysis, the carbon atoms derived from C-1, C-2, and C-3 of the starting glucose are chemically indistinguishable from C-6, C-5, and C-4, respectively </a:t>
            </a:r>
          </a:p>
          <a:p>
            <a:pPr lvl="2"/>
            <a:endParaRPr lang="en-US" sz="1600" dirty="0">
              <a:latin typeface="Arial" panose="020B0604020202020204" pitchFamily="34" charset="0"/>
              <a:cs typeface="Arial" panose="020B0604020202020204" pitchFamily="34" charset="0"/>
            </a:endParaRPr>
          </a:p>
        </p:txBody>
      </p:sp>
      <p:pic>
        <p:nvPicPr>
          <p:cNvPr id="4" name="Picture 3" descr="Part a shows fructose 1,6-phosphate as a vertical six-carbon chain with numbered carbons and with the top half in a light red box and the bottom half in a light blue box. In the light red box, C 1 is bonded to 2 H and to O further bonded to a circle labeled P, C 2 is double bonded to O to the right, and C 3 is bonded to O H to the left and to H to the right. In the light blue box, C 4 is bonded to H on the left and O H on the right, C 5 is bonded to H on the left and O H on the right, and C 6 is bonded to 2 H and to O further bonded to a circle labeled P. A double-headed arrow labeled aldolase points downward and splits to point to a light red box on the left and a light blue box on the right. The light red box is labeled dihydroxyacetone and is a vertical three-carbon chain. To the left, a column is labeled, derived from glucose carbon. The top carbon is derived from glucose carbon 1 and bonded to O further bonded to P in a circle. The middle carbon is derived from glucose carbon 2. The bottom carbon is derived from glucose carbon 3 and bonded to 2 H and O H. The light blue box is labeled glyceraldehyde 3-phosphate and is also a vertical three-carbon chain. To the right, a column is labeled, derived from glucose carbon. The top carbon is derived from glucose carbon 4, bonded to H on the left, and double bonded to O on the right. The middle carbon is derived from glucose carbon 5, bonded to H on the left, and bonded to O H on the right. The bottom carbon is derived from glucose carbon 6 and is bonded to 2 H and O further bonded to a circle labeled P. A curved arrow points from dihydroxyacetone phosphate to glyceraldehyde 3-phosphate and a similar arrow points in the reverse direction above text reading, triose phosphate isomerase. Part b shows a vertical three-carbon chain labeled glyceraldehyde 3-phosphate. A column to the left is labeled, derived from glucose carbons. The carbons are numbered. C 1 is derived from glucose carbon 4 or 3, bonded to H on the left, and double bonded to O on the right. C 2 is derived from glucose carbon 5 or 2, bonded to H on the left, and bonded to O H on the right. C 3 is derived from glucose carbon 6 or 1 and is bonded to 2 H and O further bonded to a circle labeled P. An arrow points down to text reading, subsequent reactions of glycolysis.">
            <a:extLst>
              <a:ext uri="{FF2B5EF4-FFF2-40B4-BE49-F238E27FC236}">
                <a16:creationId xmlns:a16="http://schemas.microsoft.com/office/drawing/2014/main" id="{75B2A031-FF9B-8942-B45B-8EE347C4E620}"/>
              </a:ext>
            </a:extLst>
          </p:cNvPr>
          <p:cNvPicPr>
            <a:picLocks noChangeAspect="1"/>
          </p:cNvPicPr>
          <p:nvPr/>
        </p:nvPicPr>
        <p:blipFill>
          <a:blip r:embed="rId3"/>
          <a:stretch>
            <a:fillRect/>
          </a:stretch>
        </p:blipFill>
        <p:spPr>
          <a:xfrm>
            <a:off x="5867400" y="1981200"/>
            <a:ext cx="2851782" cy="4702175"/>
          </a:xfrm>
          <a:prstGeom prst="rect">
            <a:avLst/>
          </a:prstGeom>
        </p:spPr>
      </p:pic>
    </p:spTree>
    <p:extLst>
      <p:ext uri="{BB962C8B-B14F-4D97-AF65-F5344CB8AC3E}">
        <p14:creationId xmlns:p14="http://schemas.microsoft.com/office/powerpoint/2010/main" val="164010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16F8-B485-407F-A386-415C2537F2A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Payoff Phase of Glycolysis Yields ATP and NADH</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676400"/>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payoff phase of glycolysis:</a:t>
            </a:r>
          </a:p>
          <a:p>
            <a:pPr lvl="1"/>
            <a:r>
              <a:rPr lang="en-US" sz="2400" dirty="0">
                <a:latin typeface="Arial" panose="020B0604020202020204" pitchFamily="34" charset="0"/>
                <a:cs typeface="Arial" panose="020B0604020202020204" pitchFamily="34" charset="0"/>
              </a:rPr>
              <a:t>each of the two molecules of glyceraldehyde 3-phosphate undergoes oxidation at C-1</a:t>
            </a:r>
          </a:p>
          <a:p>
            <a:pPr lvl="1"/>
            <a:r>
              <a:rPr lang="en-US" sz="2400" dirty="0">
                <a:latin typeface="Arial" panose="020B0604020202020204" pitchFamily="34" charset="0"/>
                <a:cs typeface="Arial" panose="020B0604020202020204" pitchFamily="34" charset="0"/>
              </a:rPr>
              <a:t>some energy from the oxidation reaction is conserved in the form of one NADH and two ATP per triose phosphate oxidized</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30370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F21A78D9-1F9E-4D93-9E02-E48D8786FB2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BA61A2-405E-4FD9-85BB-26E8D1C9D4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A0AB-0346-4032-8107-B454087FC975}"/>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Oxidation of Glyceraldehyde </a:t>
            </a:r>
            <a:br>
              <a:rPr lang="en-US" altLang="en-US" sz="3400" dirty="0">
                <a:solidFill>
                  <a:schemeClr val="tx1"/>
                </a:solidFill>
                <a:latin typeface="Arial" panose="020B0604020202020204" pitchFamily="34" charset="0"/>
                <a:cs typeface="Arial" panose="020B0604020202020204" pitchFamily="34" charset="0"/>
              </a:rPr>
            </a:br>
            <a:r>
              <a:rPr lang="en-US" altLang="en-US" sz="3400" dirty="0">
                <a:solidFill>
                  <a:schemeClr val="tx1"/>
                </a:solidFill>
                <a:latin typeface="Arial" panose="020B0604020202020204" pitchFamily="34" charset="0"/>
                <a:cs typeface="Arial" panose="020B0604020202020204" pitchFamily="34" charset="0"/>
              </a:rPr>
              <a:t>3-Phosphate to 1,3-Bisphosphoglycerate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7" y="1812925"/>
            <a:ext cx="382502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glyceraldehyde 3-phosphate dehydrogenase </a:t>
            </a:r>
            <a:r>
              <a:rPr lang="en-US" sz="2400" dirty="0">
                <a:latin typeface="Arial" panose="020B0604020202020204" pitchFamily="34" charset="0"/>
                <a:cs typeface="Arial" panose="020B0604020202020204" pitchFamily="34" charset="0"/>
              </a:rPr>
              <a:t>catalyzes the oxidation glyceraldehyde 3-phosphate to </a:t>
            </a:r>
            <a:r>
              <a:rPr lang="en-US" sz="2400" b="1" dirty="0">
                <a:latin typeface="Arial" panose="020B0604020202020204" pitchFamily="34" charset="0"/>
                <a:cs typeface="Arial" panose="020B0604020202020204" pitchFamily="34" charset="0"/>
              </a:rPr>
              <a:t>1,3-bisphosphoglycerate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energy-conserving reaction</a:t>
            </a:r>
          </a:p>
          <a:p>
            <a:pPr lvl="2"/>
            <a:endParaRPr lang="en-US" sz="1600" dirty="0">
              <a:latin typeface="Arial" panose="020B0604020202020204" pitchFamily="34" charset="0"/>
              <a:cs typeface="Arial" panose="020B0604020202020204" pitchFamily="34" charset="0"/>
            </a:endParaRPr>
          </a:p>
        </p:txBody>
      </p:sp>
      <p:pic>
        <p:nvPicPr>
          <p:cNvPr id="4" name="Picture 3" descr="Glyceraldehyde 3-phosphate is a three-carbon vertical chain. It has the top C double bonded to O to the upper left and bonded to H to the upper right, the middle C bonded to H and O H, and the bottom C bonded to 2 H and O P O subscript 3 superscript 2 minus. Inorganic phosphate is added, which is shown almost entirely within a light red box. It has P double bonded to O above, bonded to O minus to the right and below, and bonded to O to the left within the box that is bonded to H outside of the box. Right- and left-pointing arrows are shown above triose phosphate isomerase, indicating a reversible reaction. A curved arrow that joins these arrows shows that N A D plus is added and N A D H and H plus leave. This yields 1,3-bisphosphoglycerate, which has a similar structure to glyceraldehyde 3-phosphate except that the top C is double bonded to O to the left and bonded to O in a light red box to the upper right further bonded within the box to P double bonded to P above and, bonded to O minus to the right and below.">
            <a:extLst>
              <a:ext uri="{FF2B5EF4-FFF2-40B4-BE49-F238E27FC236}">
                <a16:creationId xmlns:a16="http://schemas.microsoft.com/office/drawing/2014/main" id="{6A94E75E-2256-F144-82BD-E4D306C6F31A}"/>
              </a:ext>
            </a:extLst>
          </p:cNvPr>
          <p:cNvPicPr>
            <a:picLocks noChangeAspect="1"/>
          </p:cNvPicPr>
          <p:nvPr/>
        </p:nvPicPr>
        <p:blipFill>
          <a:blip r:embed="rId3"/>
          <a:stretch>
            <a:fillRect/>
          </a:stretch>
        </p:blipFill>
        <p:spPr>
          <a:xfrm>
            <a:off x="4094546" y="1905000"/>
            <a:ext cx="4921015" cy="3519043"/>
          </a:xfrm>
          <a:prstGeom prst="rect">
            <a:avLst/>
          </a:prstGeom>
        </p:spPr>
      </p:pic>
    </p:spTree>
    <p:extLst>
      <p:ext uri="{BB962C8B-B14F-4D97-AF65-F5344CB8AC3E}">
        <p14:creationId xmlns:p14="http://schemas.microsoft.com/office/powerpoint/2010/main" val="2209325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8B3C-2BE9-406A-ADB6-7D457022FE1A}"/>
              </a:ext>
            </a:extLst>
          </p:cNvPr>
          <p:cNvSpPr>
            <a:spLocks noGrp="1"/>
          </p:cNvSpPr>
          <p:nvPr>
            <p:ph type="title"/>
          </p:nvPr>
        </p:nvSpPr>
        <p:spPr>
          <a:xfrm>
            <a:off x="4763" y="152400"/>
            <a:ext cx="9139237" cy="1219200"/>
          </a:xfrm>
        </p:spPr>
        <p:txBody>
          <a:bodyPr/>
          <a:lstStyle/>
          <a:p>
            <a:r>
              <a:rPr lang="en-US" altLang="en-US" dirty="0">
                <a:solidFill>
                  <a:schemeClr val="tx1"/>
                </a:solidFill>
                <a:latin typeface="Arial" panose="020B0604020202020204" pitchFamily="34" charset="0"/>
                <a:cs typeface="Arial" panose="020B0604020202020204" pitchFamily="34" charset="0"/>
              </a:rPr>
              <a:t>The First Step of the Payoff Phase is an Energy-Conserving Reaction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9" y="1676400"/>
            <a:ext cx="86049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formation of the </a:t>
            </a:r>
            <a:r>
              <a:rPr lang="en-US" sz="2400" b="1" dirty="0">
                <a:latin typeface="Arial" panose="020B0604020202020204" pitchFamily="34" charset="0"/>
                <a:cs typeface="Arial" panose="020B0604020202020204" pitchFamily="34" charset="0"/>
              </a:rPr>
              <a:t>acyl phosphate </a:t>
            </a:r>
            <a:r>
              <a:rPr lang="en-US" sz="2400" dirty="0">
                <a:latin typeface="Arial" panose="020B0604020202020204" pitchFamily="34" charset="0"/>
                <a:cs typeface="Arial" panose="020B0604020202020204" pitchFamily="34" charset="0"/>
              </a:rPr>
              <a:t>group at C-1 of 1,3-bisphosphoglycerate conserves the free energy of oxidation</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acyl phosphates have a very high standard free energy of hydrolysis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dirty="0">
                <a:latin typeface="Arial" panose="020B0604020202020204" pitchFamily="34" charset="0"/>
                <a:cs typeface="Arial" panose="020B0604020202020204" pitchFamily="34" charset="0"/>
              </a:rPr>
              <a:t> = −49.3 kJ/mol)</a:t>
            </a:r>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2657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BCA8-29E2-4C2C-900C-BBE749BD06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Glyceraldehyde 3-Phosphate Dehydrogenase Reaction</a:t>
            </a:r>
            <a:endParaRPr lang="en-AU" dirty="0"/>
          </a:p>
        </p:txBody>
      </p:sp>
      <p:pic>
        <p:nvPicPr>
          <p:cNvPr id="3" name="Picture 2" descr="An irregular concave border that is horizontal at the lower right represents a piece of the right side of glyceraldehyde 3-phosphate dehydrogenase. N A D plus is shown in the opening to its upper right and S minus is shown in its horizontal boundary at the lower right. S minus is bonded to C y s below, within the enzyme. An arrow points to the right and a line shows that glyceraldehyde 3-phosphate is added. Step 1: Formation of enzyme-substrate complex. The active-site C y s has a reduced p K subscript a (5.5 instead of 8) when N A D plus is bound, and is in the more reactive, thiolate form. This yields a similar illustration in which a linear vertical molecule is above S minus. The structure of the molecule is as follows. The top carbon is bonded to 2 H and to O P O subscript 3 superscript 2 minus plus, the middle carbon is bonded to H to the left and to O H to the right, and the bottom carbon is bonded to H to the lower left and double bonded to O to the lower right. Curved red arrows point from the negative charge on S to the bottom carbon and from the double bond between the bottom carbon and O to the same O. An arrow points downward. Step 2: A covalent thiohemiacetal linkage forms between the substrate and the bonded S minus group of the C y s residue. This yields a similar molecule in which the bottom carbon is bonded to H to the left, bonded to O minus to the right, and bonded to S below in the border of the enzyme and further bonded to C y s within the enzyme. Curved red arrows point from the negative charge on O to its bond with the bottom carbon and from the bond between the bottom carbon and H to its left and to N A D plus near the upper left side of the boundary of the enzyme. An arrow points downward. Step 3: The enzyme-substrate intermediate is oxidized by the N A D plus bound to the active site. This yields a similar illustration in which N A D plus has become N A D H and the bottom carbon is double bonded to O to the right and bonded to S below further bonded to C y s. An arrow points to the left with an arrow showing the loss of N A D H and two lines to its left showing the addition of N A D plus and red highlighted P subscript i. Step 4: The N A D H product leaves the active site and is replaced by another molecule of N A D plus. This yields a similar illustration in which N A D H has become N A D plus again. A red highlighted molecule of phosphate is shown as P double bonded to O above, bonded to O H to the right, and bonded to O minus below and to the left. Red curved arrows point from the left-hand O minus of the phosphate to the bottom carbon and from the bond between the bottom carbon and S to the S. An arrow points upward with an arrow branching away to show the loss of 1,3-bisphosphoglycerate. This molecule has its top carbon bonded to 2 H and to O P O subscript 3 superscript 2 minus, its middle carbon bonded to H on the left and O H on the right, and its bottom carbon double bonded to O to the right and bonded to red highlighted O below further bonded to red highlighted P O subscript 3 superscript 2 minus. Step 5: The covalent thioester linkage between the substrate and enzyme undergoes phosphorolysis (attack by P subscript i), releasing the second product, 1,3-bisphosphoglycerate. This yields the starting illustration of glyceraldehyde 3-phosphate dehydrogenase.">
            <a:extLst>
              <a:ext uri="{FF2B5EF4-FFF2-40B4-BE49-F238E27FC236}">
                <a16:creationId xmlns:a16="http://schemas.microsoft.com/office/drawing/2014/main" id="{A77ECF74-2244-D349-B6F3-90A6C1F9EE90}"/>
              </a:ext>
            </a:extLst>
          </p:cNvPr>
          <p:cNvPicPr>
            <a:picLocks noChangeAspect="1"/>
          </p:cNvPicPr>
          <p:nvPr/>
        </p:nvPicPr>
        <p:blipFill>
          <a:blip r:embed="rId3"/>
          <a:stretch>
            <a:fillRect/>
          </a:stretch>
        </p:blipFill>
        <p:spPr>
          <a:xfrm>
            <a:off x="1193800" y="1540195"/>
            <a:ext cx="6756400" cy="5028246"/>
          </a:xfrm>
          <a:prstGeom prst="rect">
            <a:avLst/>
          </a:prstGeom>
        </p:spPr>
      </p:pic>
    </p:spTree>
    <p:extLst>
      <p:ext uri="{BB962C8B-B14F-4D97-AF65-F5344CB8AC3E}">
        <p14:creationId xmlns:p14="http://schemas.microsoft.com/office/powerpoint/2010/main" val="42422462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B478-85E1-4F0D-B146-2B3544109A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 Transfer from 1,3-Bisphosphoglycerate to ADP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0"/>
            <a:ext cx="483588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phosphoglycerate kinase </a:t>
            </a:r>
            <a:r>
              <a:rPr lang="en-US" sz="2400" dirty="0">
                <a:latin typeface="Arial" panose="020B0604020202020204" pitchFamily="34" charset="0"/>
                <a:cs typeface="Arial" panose="020B0604020202020204" pitchFamily="34" charset="0"/>
              </a:rPr>
              <a:t>transfers the high-energy phosphoryl group from the carboxyl group of 1,3-bisphosphoglycerate to ADP, forming ATP and </a:t>
            </a:r>
            <a:r>
              <a:rPr lang="en-US" sz="2400" b="1" dirty="0">
                <a:latin typeface="Arial" panose="020B0604020202020204" pitchFamily="34" charset="0"/>
                <a:cs typeface="Arial" panose="020B0604020202020204" pitchFamily="34" charset="0"/>
              </a:rPr>
              <a:t>3-phosphoglycerate</a:t>
            </a:r>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p:txBody>
      </p:sp>
      <p:pic>
        <p:nvPicPr>
          <p:cNvPr id="3" name="Picture 2" descr="1,3-bisphosphoglycerate is a three-carbon vertical chain. It has the top C double bonded to O to the upper left and bonded to O further bonded to P within a light red box that is double bonded to O above and bonded to O minus to the right and below, all within the box. Its middle C is bonded to H and O H and its bottom C is bonded to 2 H and O P O subscript 3 superscript 2 minus. Upward- and downward-pointing arrows are shown with M g 2 plus to the left and phosphoglycerate kinase to the right, indicating a reversible reaction. This yields 3-phosphoglycerate and A T P. 3-phosphoglycerate has a similar structure to 1,3-bisphosphoglycerate except that the top carbon is double bonded to O to the left and bonded to O minus to the right. A T P has a chain with O at the bottom bonded to a rectangle labeled adenosine to its right and to a circle labeled P above bonded to another circle labeled P bonded to P in a light red box further double bonded to O to the right and bonded to O minus above and to the left, all within the box.">
            <a:extLst>
              <a:ext uri="{FF2B5EF4-FFF2-40B4-BE49-F238E27FC236}">
                <a16:creationId xmlns:a16="http://schemas.microsoft.com/office/drawing/2014/main" id="{5F20A75B-04AB-0F48-A2BE-3681A75151E0}"/>
              </a:ext>
            </a:extLst>
          </p:cNvPr>
          <p:cNvPicPr>
            <a:picLocks noChangeAspect="1"/>
          </p:cNvPicPr>
          <p:nvPr/>
        </p:nvPicPr>
        <p:blipFill>
          <a:blip r:embed="rId3"/>
          <a:stretch>
            <a:fillRect/>
          </a:stretch>
        </p:blipFill>
        <p:spPr>
          <a:xfrm>
            <a:off x="5486400" y="1531620"/>
            <a:ext cx="2968672" cy="5045075"/>
          </a:xfrm>
          <a:prstGeom prst="rect">
            <a:avLst/>
          </a:prstGeom>
        </p:spPr>
      </p:pic>
    </p:spTree>
    <p:extLst>
      <p:ext uri="{BB962C8B-B14F-4D97-AF65-F5344CB8AC3E}">
        <p14:creationId xmlns:p14="http://schemas.microsoft.com/office/powerpoint/2010/main" val="1788364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A372-287B-4F06-9600-9484C0D02E07}"/>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Steps 6 and 7 of Glycolysis Constitute an Energy-Coupling Process</a:t>
            </a:r>
            <a:endParaRPr lang="en-AU" sz="3400"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90500" y="1828800"/>
                <a:ext cx="87630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two reactions is: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glyceraldehyde 3-phosphate + 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p>
              <a:p>
                <a:pPr marL="50800" indent="0">
                  <a:buNone/>
                </a:pPr>
                <a:r>
                  <a:rPr lang="en-US" sz="2400" dirty="0"/>
                  <a:t>	</a:t>
                </a:r>
                <a:r>
                  <a:rPr lang="en-US" sz="2400" dirty="0">
                    <a:latin typeface="Arial" panose="020B0604020202020204" pitchFamily="34" charset="0"/>
                    <a:cs typeface="Arial" panose="020B0604020202020204" pitchFamily="34" charset="0"/>
                  </a:rPr>
                  <a:t> phosphoglycerate + ATP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−12.2 kJ/mol</a:t>
                </a:r>
              </a:p>
              <a:p>
                <a:pPr marL="50800"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substrate-level phosphorylation </a:t>
                </a:r>
                <a:r>
                  <a:rPr lang="en-US" sz="2400" dirty="0">
                    <a:latin typeface="Arial" panose="020B0604020202020204" pitchFamily="34" charset="0"/>
                    <a:cs typeface="Arial" panose="020B0604020202020204" pitchFamily="34" charset="0"/>
                  </a:rPr>
                  <a:t>= the formation of ATP by phosphoryl group transfer from a substrate </a:t>
                </a:r>
              </a:p>
              <a:p>
                <a:pPr lvl="1"/>
                <a:r>
                  <a:rPr lang="en-US" sz="2400" dirty="0">
                    <a:latin typeface="Arial" panose="020B0604020202020204" pitchFamily="34" charset="0"/>
                    <a:cs typeface="Arial" panose="020B0604020202020204" pitchFamily="34" charset="0"/>
                  </a:rPr>
                  <a:t>different from </a:t>
                </a:r>
                <a:r>
                  <a:rPr lang="en-US" sz="2400" b="1" dirty="0">
                    <a:latin typeface="Arial" panose="020B0604020202020204" pitchFamily="34" charset="0"/>
                    <a:cs typeface="Arial" panose="020B0604020202020204" pitchFamily="34" charset="0"/>
                  </a:rPr>
                  <a:t>respiration-linked phosphorylation</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16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30D85EC8-6A88-8B4C-8561-D5B2F568CE8E}"/>
                  </a:ext>
                </a:extLst>
              </p:cNvPr>
              <p:cNvSpPr txBox="1">
                <a:spLocks noRot="1" noChangeAspect="1" noMove="1" noResize="1" noEditPoints="1" noAdjustHandles="1" noChangeArrowheads="1" noChangeShapeType="1" noTextEdit="1"/>
              </p:cNvSpPr>
              <p:nvPr/>
            </p:nvSpPr>
            <p:spPr bwMode="auto">
              <a:xfrm>
                <a:off x="190500" y="1828800"/>
                <a:ext cx="8763000" cy="4130675"/>
              </a:xfrm>
              <a:prstGeom prst="rect">
                <a:avLst/>
              </a:prstGeom>
              <a:blipFill>
                <a:blip r:embed="rId3"/>
                <a:stretch>
                  <a:fillRect l="-348"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1710706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54DF-0E55-44D3-A514-AB986382F6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3-Phosphoglycerate to 2-Phosphoglycerate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1"/>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phosphoglycerate mutase </a:t>
            </a:r>
            <a:r>
              <a:rPr lang="en-US" sz="2400" dirty="0">
                <a:latin typeface="Arial" panose="020B0604020202020204" pitchFamily="34" charset="0"/>
                <a:cs typeface="Arial" panose="020B0604020202020204" pitchFamily="34" charset="0"/>
              </a:rPr>
              <a:t>catalyzes a reversible shift of the phosphoryl group between C-2 and C-3 of glycerate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p>
        </p:txBody>
      </p:sp>
      <p:pic>
        <p:nvPicPr>
          <p:cNvPr id="4" name="Picture 3" descr="3-phosphoglycerate is a three-carbon vertical chain with the top C double bonded to O to the upper left and bonded to O minus to the upper right, the middle C bonded to H to the left and O H to the right, and the bottom C bonded to 2 H and to O bonded to P O subscript 3 superscript 2 minus in a light red box. Right- and left-pointing arrows are shown with M g 2 plus above and phosphoglycerate mutase below, indicating a reversible reaction. This yields 2-phosphoglycerate, which has a similar structure except that the middle C is bonded to H to the left and O to the right further bonded to P O subscript 3 superscript 2 minus in a light red box and the bottom C is bonded to 2 H and O H.">
            <a:extLst>
              <a:ext uri="{FF2B5EF4-FFF2-40B4-BE49-F238E27FC236}">
                <a16:creationId xmlns:a16="http://schemas.microsoft.com/office/drawing/2014/main" id="{1E1DA7F9-B27C-3B42-BF1E-8F72EAD455D4}"/>
              </a:ext>
            </a:extLst>
          </p:cNvPr>
          <p:cNvPicPr>
            <a:picLocks noChangeAspect="1"/>
          </p:cNvPicPr>
          <p:nvPr/>
        </p:nvPicPr>
        <p:blipFill>
          <a:blip r:embed="rId3"/>
          <a:stretch>
            <a:fillRect/>
          </a:stretch>
        </p:blipFill>
        <p:spPr>
          <a:xfrm>
            <a:off x="1435100" y="3784409"/>
            <a:ext cx="6273800" cy="2295011"/>
          </a:xfrm>
          <a:prstGeom prst="rect">
            <a:avLst/>
          </a:prstGeom>
        </p:spPr>
      </p:pic>
    </p:spTree>
    <p:extLst>
      <p:ext uri="{BB962C8B-B14F-4D97-AF65-F5344CB8AC3E}">
        <p14:creationId xmlns:p14="http://schemas.microsoft.com/office/powerpoint/2010/main" val="1030896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F201-9549-45A2-ADE4-0B5BC34476D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Phosphoglycerate Mutase Reaction</a:t>
            </a:r>
            <a:endParaRPr lang="en-AU" dirty="0"/>
          </a:p>
        </p:txBody>
      </p:sp>
      <p:pic>
        <p:nvPicPr>
          <p:cNvPr id="7" name="Picture 6" descr="A structure is rectangular on the left with rounded sides and narrows to a point on the right. This is labeled phosphoglycerate mutase. Inside, there is a three-carbon vertical chain labeled 3-phosphoglycerate that has the following structure: the top carbon forms C O O minus, the middle carbon is bonded to H to the left and O to the right further bonded to H, and the bottom carbon is bonded to 2 H and to O on the right further bonded to blue highlighted P O subscript 3 superscript 2 minus. A five-membered ring is shown to the upper right within the structure. It is positioned at an angle so that the top vertex is slightly to the left and the vertex that would normally be at the upper left side is instead at the left side. It has N plus substituted for C at its left side bonded to red highlighted P O subscript 3 superscript 2 minus, a double bond between this and C at the lower left side, a single bond to N substituted for C at its lower right side and bonded to H, a single bond between this N and C at the upper right side, a double bond between this C and C at the upper left, and C at the upper left bonded to the left, to a chain with one bend that connects to H i s outside of the enzyme. A second five-membered ring below has N with a red pair of electrons substituted for C at its top vertex, N substituted for C and bonded to H at its lower left vertex, double bonds at its upper left and lower right sides, and a chain with one bend that extends from its lower right vertex to H i s. Curved red arrows point from the bond between O bonded to the middle C of the vertical chain and H to the red highlighted P of the top five-membered ring, from the bond between this P and N plus to N plus, and from the red pair of electrons on N in the bottom ring to H bonded to O bonded to the middle carbon of the vertical chain. Upward- and downward-pointing arrows indicate a reversible reaction. Step 1: Phosphoryl transfer occurs between an active-site H i s and C-2 (O H) of the substrate. A second active-site H i s acts as general base catalyst. This yields a similar molecule labeled 2,3-bisphosphoglycerate (2,3-B P G) in which the middle carbon is bonded to O bonded to red highlighted P O subscript 3 superscript 2 minus. The top five-membered ring now has a red pair of electrons on the N that had formerly been bonded to red highlighted P O subscript 3 superscript 2 minus. The bottom ring now has N at the top vertex bonded to H and with a positive charge. Curved red arrows point from the red pair of electrons on N in the upper ring to blue highlighted P bonded to O bonded to the bottom carbon of the chain and from the bond between this P and O to H bonded to N plus of the bottom ring. Upward- and downward-pointing arrows indicate a reversible reaction.">
            <a:extLst>
              <a:ext uri="{FF2B5EF4-FFF2-40B4-BE49-F238E27FC236}">
                <a16:creationId xmlns:a16="http://schemas.microsoft.com/office/drawing/2014/main" id="{94FD1FF8-62EB-A64A-BD33-B59212D1E86C}"/>
              </a:ext>
            </a:extLst>
          </p:cNvPr>
          <p:cNvPicPr>
            <a:picLocks noChangeAspect="1"/>
          </p:cNvPicPr>
          <p:nvPr/>
        </p:nvPicPr>
        <p:blipFill>
          <a:blip r:embed="rId3"/>
          <a:stretch>
            <a:fillRect/>
          </a:stretch>
        </p:blipFill>
        <p:spPr>
          <a:xfrm>
            <a:off x="729308" y="1712852"/>
            <a:ext cx="3581427" cy="4800723"/>
          </a:xfrm>
          <a:prstGeom prst="rect">
            <a:avLst/>
          </a:prstGeom>
        </p:spPr>
      </p:pic>
      <p:pic>
        <p:nvPicPr>
          <p:cNvPr id="3" name="Picture 2" descr="Step 2: Phosphoryl transfer from C-3 of the substrate to the first active-site H i s. The second active-site H i s acts as a general acid catalyst. This yields a similar illustration in which the bottom carbon of the linear chain is bonded to 2 H and to O on the right further bonded to H, the top five-membered ring has N at the left side carrying a positive charge and bonded to blue highlighted P O subscript 3 superscript 2 minus, and N at the top vertex of the bottom ring with no H, charge, or pair of electrons.">
            <a:extLst>
              <a:ext uri="{FF2B5EF4-FFF2-40B4-BE49-F238E27FC236}">
                <a16:creationId xmlns:a16="http://schemas.microsoft.com/office/drawing/2014/main" id="{A0B39037-ED6F-414D-829C-F6745979464D}"/>
              </a:ext>
            </a:extLst>
          </p:cNvPr>
          <p:cNvPicPr>
            <a:picLocks noChangeAspect="1"/>
          </p:cNvPicPr>
          <p:nvPr/>
        </p:nvPicPr>
        <p:blipFill>
          <a:blip r:embed="rId4"/>
          <a:stretch>
            <a:fillRect/>
          </a:stretch>
        </p:blipFill>
        <p:spPr>
          <a:xfrm>
            <a:off x="5181600" y="1712851"/>
            <a:ext cx="3469430" cy="4800723"/>
          </a:xfrm>
          <a:prstGeom prst="rect">
            <a:avLst/>
          </a:prstGeom>
        </p:spPr>
      </p:pic>
    </p:spTree>
    <p:extLst>
      <p:ext uri="{BB962C8B-B14F-4D97-AF65-F5344CB8AC3E}">
        <p14:creationId xmlns:p14="http://schemas.microsoft.com/office/powerpoint/2010/main" val="8262807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94F1-589E-43C5-8D15-1F7C937915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Dehydration of 2-Phosphoglycerate to Phosphoenolpyruvate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1"/>
            <a:ext cx="8305800" cy="24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enolase</a:t>
            </a:r>
            <a:r>
              <a:rPr lang="en-US" sz="2400" dirty="0">
                <a:latin typeface="Arial" panose="020B0604020202020204" pitchFamily="34" charset="0"/>
                <a:cs typeface="Arial" panose="020B0604020202020204" pitchFamily="34" charset="0"/>
              </a:rPr>
              <a:t> promotes reversible removal of a molecule of water from 2-phosphoglycerate to yield </a:t>
            </a:r>
            <a:r>
              <a:rPr lang="en-US" sz="2400" b="1" dirty="0">
                <a:latin typeface="Arial" panose="020B0604020202020204" pitchFamily="34" charset="0"/>
                <a:cs typeface="Arial" panose="020B0604020202020204" pitchFamily="34" charset="0"/>
              </a:rPr>
              <a:t>phosphoenolpyruvate (PEP) </a:t>
            </a:r>
          </a:p>
          <a:p>
            <a:pPr lvl="1"/>
            <a:r>
              <a:rPr lang="en-US" sz="2400" dirty="0">
                <a:latin typeface="Arial" panose="020B0604020202020204" pitchFamily="34" charset="0"/>
                <a:cs typeface="Arial" panose="020B0604020202020204" pitchFamily="34" charset="0"/>
              </a:rPr>
              <a:t>energy-conserving reaction</a:t>
            </a:r>
          </a:p>
          <a:p>
            <a:pPr lvl="1"/>
            <a:r>
              <a:rPr lang="en-US" sz="2400" dirty="0">
                <a:latin typeface="Arial" panose="020B0604020202020204" pitchFamily="34" charset="0"/>
                <a:cs typeface="Arial" panose="020B0604020202020204" pitchFamily="34" charset="0"/>
              </a:rPr>
              <a:t>mechanism involves a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-stabilized enolic intermediate</a:t>
            </a:r>
          </a:p>
        </p:txBody>
      </p:sp>
      <p:pic>
        <p:nvPicPr>
          <p:cNvPr id="3" name="Picture 2" descr="2-phosphoglycerate is a three-carbon vertical chain with the top C double bonded to O to the upper left and bonded to O minus to the upper right, the middle C bonded to H in a light red box to the left and O P O subscript 3 superscript 2 minus to the right, and the bottom C bonded to 2 H and to O H in a light red box to the left. Right- and left-pointing arrows are shown with enolase below, indicating a reversible reaction. An arrow curving away from the right-pointing arrow shows the loss of H 2 O in a light red box. This yields phosphoenolpyruvate, which has a similar structure except that the middle C is bonded to O P O subscript 2 superscript 2 minus to the right, the middle and bottom C atoms are connected by a double bond highlighted in a light red box, and the bottom C is bonded to 2 H.">
            <a:extLst>
              <a:ext uri="{FF2B5EF4-FFF2-40B4-BE49-F238E27FC236}">
                <a16:creationId xmlns:a16="http://schemas.microsoft.com/office/drawing/2014/main" id="{B52D8F55-B7E3-6240-B187-306C5C58638A}"/>
              </a:ext>
            </a:extLst>
          </p:cNvPr>
          <p:cNvPicPr>
            <a:picLocks noChangeAspect="1"/>
          </p:cNvPicPr>
          <p:nvPr/>
        </p:nvPicPr>
        <p:blipFill>
          <a:blip r:embed="rId3"/>
          <a:stretch>
            <a:fillRect/>
          </a:stretch>
        </p:blipFill>
        <p:spPr>
          <a:xfrm>
            <a:off x="1470025" y="4225590"/>
            <a:ext cx="6203950" cy="2255982"/>
          </a:xfrm>
          <a:prstGeom prst="rect">
            <a:avLst/>
          </a:prstGeom>
        </p:spPr>
      </p:pic>
    </p:spTree>
    <p:extLst>
      <p:ext uri="{BB962C8B-B14F-4D97-AF65-F5344CB8AC3E}">
        <p14:creationId xmlns:p14="http://schemas.microsoft.com/office/powerpoint/2010/main" val="3457663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6D01-2702-43CB-8F91-F00354F468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Transfer of the Phosphoryl Group from Phosphoenolpyruvate to ADP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0"/>
            <a:ext cx="3733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kinase</a:t>
            </a:r>
            <a:r>
              <a:rPr lang="en-US" sz="2400" dirty="0">
                <a:latin typeface="Arial" panose="020B0604020202020204" pitchFamily="34" charset="0"/>
                <a:cs typeface="Arial" panose="020B0604020202020204" pitchFamily="34" charset="0"/>
              </a:rPr>
              <a:t> catalyzes the transfer of the phosphoryl group from phosphoenolpyruvate to ADP, yielding </a:t>
            </a:r>
            <a:r>
              <a:rPr lang="en-US" sz="2400" b="1"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requires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either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or Mn</a:t>
            </a:r>
            <a:r>
              <a:rPr lang="en-US" sz="2400" baseline="30000" dirty="0">
                <a:latin typeface="Arial" panose="020B0604020202020204" pitchFamily="34" charset="0"/>
                <a:cs typeface="Arial" panose="020B0604020202020204" pitchFamily="34" charset="0"/>
              </a:rPr>
              <a:t>2+</a:t>
            </a:r>
          </a:p>
        </p:txBody>
      </p:sp>
      <p:pic>
        <p:nvPicPr>
          <p:cNvPr id="4" name="Picture 3" descr="Phosphoenolpyruvate is a three-carbon vertical chain with the top C double bonded to O to the upper left and bonded to O minus to the upper right; the middle C bonded to O further bonded to P in a colored box double bonded to O above and bonded to O minus to the right and below, all in the box; a double bond between the middle and bottom C atoms; and the bottom C bonded to 2 H. A D P is shown as O bonded to a rectangle labeled adenosine to the right and to a circle labeled P above further bonded to another circle labeled P. A downward arrow has M g 2 plus, K plus on the left and pyruvate kinase on the right. This yields pyruvate and A D P. Pyruvate is a three-carbon chain with the top C double bonded to O to the upper left and bonded to O minus to the upper right, the middle C double bonded to O to the right, and the bottom C bonded to 3 H. A T P is similar to A D P, except that the top circle labeled P is bonded to P in a colored box further double bonded to O to the right and bonded to O minus above and to the left, all within the box.">
            <a:extLst>
              <a:ext uri="{FF2B5EF4-FFF2-40B4-BE49-F238E27FC236}">
                <a16:creationId xmlns:a16="http://schemas.microsoft.com/office/drawing/2014/main" id="{41C31623-7605-CC4B-92CE-818F09DFC3FB}"/>
              </a:ext>
            </a:extLst>
          </p:cNvPr>
          <p:cNvPicPr>
            <a:picLocks noChangeAspect="1"/>
          </p:cNvPicPr>
          <p:nvPr/>
        </p:nvPicPr>
        <p:blipFill>
          <a:blip r:embed="rId3"/>
          <a:stretch>
            <a:fillRect/>
          </a:stretch>
        </p:blipFill>
        <p:spPr>
          <a:xfrm>
            <a:off x="4419600" y="1752600"/>
            <a:ext cx="3651593" cy="4762500"/>
          </a:xfrm>
          <a:prstGeom prst="rect">
            <a:avLst/>
          </a:prstGeom>
        </p:spPr>
      </p:pic>
    </p:spTree>
    <p:extLst>
      <p:ext uri="{BB962C8B-B14F-4D97-AF65-F5344CB8AC3E}">
        <p14:creationId xmlns:p14="http://schemas.microsoft.com/office/powerpoint/2010/main" val="16197727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1AE4-B56C-41F6-9956-A16F4E792DA2}"/>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Pyruvate in its Enol Form Spontaneously Tautomerizes to its Keto Form</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470408" y="1981201"/>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kinase</a:t>
            </a:r>
            <a:r>
              <a:rPr lang="en-US" sz="2400" dirty="0">
                <a:latin typeface="Arial" panose="020B0604020202020204" pitchFamily="34" charset="0"/>
                <a:cs typeface="Arial" panose="020B0604020202020204" pitchFamily="34" charset="0"/>
              </a:rPr>
              <a:t> catalyzes the transfer of the phosphoryl group from phosphoenolpyruvate to ADP, yielding </a:t>
            </a:r>
            <a:r>
              <a:rPr lang="en-US" sz="2400" b="1"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requires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either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or Mn</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pic>
        <p:nvPicPr>
          <p:cNvPr id="3" name="Picture 2" descr="Pyruvate (enol form) is a three-carbon chain with the bottom two carbons and their substituents shown in a colored box. C 1 at the top is double bonded to O to the upper left and bonded to O minus to the right. C 2 is bonded to O H and double bonded to C 3 below, which is bonded to 2 H. Right- and left-pointing arrows are labeled tautomerization, and the left-pointing arrow is slightly shorter than the right-pointing arrow. This yields pyruvate (keto form), which is also a three-carbon chain with the bottom two carbons and their substituents shown in a colored box. It has C 1 double bonded to O to the left and bonded to O minus to the right, C 2 double bonded to O on the right, and C 3 bonded to 3 H.">
            <a:extLst>
              <a:ext uri="{FF2B5EF4-FFF2-40B4-BE49-F238E27FC236}">
                <a16:creationId xmlns:a16="http://schemas.microsoft.com/office/drawing/2014/main" id="{E43DFBCA-9920-0B43-ACE7-C7AE32320FEE}"/>
              </a:ext>
            </a:extLst>
          </p:cNvPr>
          <p:cNvPicPr>
            <a:picLocks noChangeAspect="1"/>
          </p:cNvPicPr>
          <p:nvPr/>
        </p:nvPicPr>
        <p:blipFill>
          <a:blip r:embed="rId3"/>
          <a:stretch>
            <a:fillRect/>
          </a:stretch>
        </p:blipFill>
        <p:spPr>
          <a:xfrm>
            <a:off x="2184400" y="3886200"/>
            <a:ext cx="4775200" cy="2463800"/>
          </a:xfrm>
          <a:prstGeom prst="rect">
            <a:avLst/>
          </a:prstGeom>
        </p:spPr>
      </p:pic>
    </p:spTree>
    <p:extLst>
      <p:ext uri="{BB962C8B-B14F-4D97-AF65-F5344CB8AC3E}">
        <p14:creationId xmlns:p14="http://schemas.microsoft.com/office/powerpoint/2010/main" val="388456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4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E72D058-2F62-4F86-A134-A236F4E85E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Glucose and other hexoses and hexose phosphates obtained from stored polysaccharides or dietary carbohydrates feed into the glycolytic pathway. </a:t>
            </a:r>
            <a:r>
              <a:rPr lang="en-US" sz="2400" dirty="0">
                <a:latin typeface="Arial" panose="020B0604020202020204" pitchFamily="34" charset="0"/>
                <a:cs typeface="Arial" panose="020B0604020202020204" pitchFamily="34" charset="0"/>
              </a:rPr>
              <a:t>By using a common pathway for a number of starting materials, the cell economizes on the number of enzymes that must be synthesized and simplifies the regulation of the common pathway.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0FE4-BEC0-4FFB-A62F-1710D910D3EC}"/>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The Overall Balance Sheet Shows a Net Gain of Two ATP and Two NADH Per Glucose</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2206117"/>
                <a:ext cx="84630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subtracting the two ATP spent in the preparatory phase, the net equation for the overall process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+ 2ADP + 2P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 </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 pyruvate + 2NADH + 2H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340483" y="2206117"/>
                <a:ext cx="8463034" cy="4130675"/>
              </a:xfrm>
              <a:prstGeom prst="rect">
                <a:avLst/>
              </a:prstGeom>
              <a:blipFill>
                <a:blip r:embed="rId3"/>
                <a:stretch>
                  <a:fillRect l="-432"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059776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C5AB-EE92-4406-B359-24E5CC92DE7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Feeder Pathways for Glycolysis</a:t>
            </a:r>
            <a:endParaRPr lang="en-AU" dirty="0"/>
          </a:p>
        </p:txBody>
      </p:sp>
    </p:spTree>
    <p:extLst>
      <p:ext uri="{BB962C8B-B14F-4D97-AF65-F5344CB8AC3E}">
        <p14:creationId xmlns:p14="http://schemas.microsoft.com/office/powerpoint/2010/main" val="6141864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66D8-5D70-4C9F-9509-FD8D286FDA57}"/>
              </a:ext>
            </a:extLst>
          </p:cNvPr>
          <p:cNvSpPr>
            <a:spLocks noGrp="1"/>
          </p:cNvSpPr>
          <p:nvPr>
            <p:ph type="title"/>
          </p:nvPr>
        </p:nvSpPr>
        <p:spPr>
          <a:xfrm>
            <a:off x="0" y="152400"/>
            <a:ext cx="9144000" cy="1524000"/>
          </a:xfrm>
        </p:spPr>
        <p:txBody>
          <a:bodyPr/>
          <a:lstStyle/>
          <a:p>
            <a:r>
              <a:rPr lang="en-US" altLang="en-US" sz="3400" dirty="0">
                <a:solidFill>
                  <a:schemeClr val="tx1"/>
                </a:solidFill>
                <a:latin typeface="Arial" panose="020B0604020202020204" pitchFamily="34" charset="0"/>
                <a:cs typeface="Arial" panose="020B0604020202020204" pitchFamily="34" charset="0"/>
              </a:rPr>
              <a:t>Entry of Dietary Glycogen, Starch, Disaccharides, and Hexoses into the Preparatory Stage of Glycolysis</a:t>
            </a:r>
            <a:endParaRPr lang="en-AU" sz="3400" dirty="0"/>
          </a:p>
        </p:txBody>
      </p:sp>
      <p:pic>
        <p:nvPicPr>
          <p:cNvPr id="4" name="Picture 3" descr="A yellow box labeled endogenous glycogen, starch is at the upper left. An arrow pointing down is labeled 1 and phosphorylase. P subscript i is added during this step. This yields glucose 1-phosphate. An arrow pointing down is labeled 2 and phosphoglucomutase. This yields a red box labeled glucose 6-phosphate. An arrow pointing down is labeled 3. This yields a red box labeled fructose 6-phosphate. An arrow points down to a red box labeled fructose 1,6-bisphosphate, from which an arrow labeled fructose 1,6-bisphosphate aldolase points down to a red box labeled glyceraldehyde 3-phosphate and splits to point to a red box labeled D H A P, from which an arrow labeled triose phosphate isomerase points back to glyceraldehyde 3-phosphate. At the upper right, a yellow box labeled dietary glycogen, starch has an arrow pointing down labeled 4 and Greek letter alpha-amylase that shows H 2 O being added. A series of two additional arrows points down to a red box labeled glucose. To the right, an arrow labeled trehalase points down from trehalose to glucose. To the left, lactose has an arrow labeled 5 and lactose that splits so that half points to glucose and half points to galactose, from which a series of five arrows point to the left beneath 6 and an illustration of a liver to glucose 1-phosphate to begin the pathway previously described. An orange oval labeled U T P joins the fourth arrow in the series from galactose to glucose 1-phosphate. The red box labeled glucose has a left-pointing arrow labeled hexokinase that shows the addition of an orange oval labeled A T P that yields glucose 6-phosphate. Sucrose to the lower right of glucose has an arrow to the left labeled sucrase that splits to point up to glucose and down to fructose. An arrow labeled 7 and hexokinase points left from fructose and shows the addition of an orange oval of A T P next to a piece of muscle and a kidney before reaching fructose 6-phosphate to continue along the pathway already described. Another arrow points down from fructose and is labeled 8 and fructokinase. An orange oval of A T P is added, and a liver is pictured nearby. This yields a red box labeled fructose 1-phosphate, from which an arrow labeled fructose 1-phosphate aldolase points down and splits into a left-pointing arrow to D H A and a right-pointing arrow to glyceraldehyde. An arrow labeled triose kinase points from this to glyceraldehyde phosphate with the addition of an orange oval labeled A T P. Mannose in the lower middle of the figure has an upward arrow labeled 9 and hexokinase that shows the addition of an orange oval of A T P to yield mannose 6-phosphate, from which an arrow labeled phosphomannose isomerase points to fructose 6-phosphate.">
            <a:extLst>
              <a:ext uri="{FF2B5EF4-FFF2-40B4-BE49-F238E27FC236}">
                <a16:creationId xmlns:a16="http://schemas.microsoft.com/office/drawing/2014/main" id="{EBBA2A75-66D5-9446-BB49-E5F664E29E46}"/>
              </a:ext>
            </a:extLst>
          </p:cNvPr>
          <p:cNvPicPr>
            <a:picLocks noChangeAspect="1"/>
          </p:cNvPicPr>
          <p:nvPr/>
        </p:nvPicPr>
        <p:blipFill>
          <a:blip r:embed="rId3"/>
          <a:stretch>
            <a:fillRect/>
          </a:stretch>
        </p:blipFill>
        <p:spPr>
          <a:xfrm>
            <a:off x="2198674" y="1981200"/>
            <a:ext cx="4746651" cy="4546600"/>
          </a:xfrm>
          <a:prstGeom prst="rect">
            <a:avLst/>
          </a:prstGeom>
        </p:spPr>
      </p:pic>
    </p:spTree>
    <p:extLst>
      <p:ext uri="{BB962C8B-B14F-4D97-AF65-F5344CB8AC3E}">
        <p14:creationId xmlns:p14="http://schemas.microsoft.com/office/powerpoint/2010/main" val="17911550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3F04-64B9-44B3-93EA-30AC691D0C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Lactose Digestion and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Lactose Intolerance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lactase = converts lactose to glucose and galactose</a:t>
            </a:r>
          </a:p>
          <a:p>
            <a:pPr lvl="1"/>
            <a:r>
              <a:rPr lang="en-US" sz="2400" dirty="0">
                <a:latin typeface="Arial" panose="020B0604020202020204" pitchFamily="34" charset="0"/>
                <a:cs typeface="Arial" panose="020B0604020202020204" pitchFamily="34" charset="0"/>
              </a:rPr>
              <a:t>present in infants but often absent in adults, producing lactose intolerance </a:t>
            </a:r>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lactase persistence </a:t>
            </a:r>
            <a:r>
              <a:rPr lang="en-US" sz="2400" dirty="0">
                <a:latin typeface="Arial" panose="020B0604020202020204" pitchFamily="34" charset="0"/>
                <a:cs typeface="Arial" panose="020B0604020202020204" pitchFamily="34" charset="0"/>
              </a:rPr>
              <a:t>phenotype = production of lactase into adulthood</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lactose intolerance </a:t>
            </a:r>
            <a:r>
              <a:rPr lang="en-US" sz="2400" dirty="0">
                <a:latin typeface="Arial" panose="020B0604020202020204" pitchFamily="34" charset="0"/>
                <a:cs typeface="Arial" panose="020B0604020202020204" pitchFamily="34" charset="0"/>
              </a:rPr>
              <a:t>= inability to digest lactose due to the disappearance of lactase in adulthood </a:t>
            </a:r>
          </a:p>
          <a:p>
            <a:pPr lvl="1"/>
            <a:r>
              <a:rPr lang="en-US" sz="2400" dirty="0">
                <a:latin typeface="Arial" panose="020B0604020202020204" pitchFamily="34" charset="0"/>
                <a:cs typeface="Arial" panose="020B0604020202020204" pitchFamily="34" charset="0"/>
              </a:rPr>
              <a:t>causes abdominal cramps and diarrhea</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207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B406-2784-4353-9236-DBCF9CDB48C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Galactose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Glucose 1-Phosphate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0"/>
            <a:ext cx="5107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conversion proceeds through UDP-galactose and UDP-glucose intermediates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galactosemia </a:t>
            </a:r>
            <a:r>
              <a:rPr lang="en-US" sz="2400" dirty="0">
                <a:latin typeface="Arial" panose="020B0604020202020204" pitchFamily="34" charset="0"/>
                <a:cs typeface="Arial" panose="020B0604020202020204" pitchFamily="34" charset="0"/>
              </a:rPr>
              <a:t>diseases = caused by a genetic defect in enzymes of this pathway</a:t>
            </a:r>
          </a:p>
          <a:p>
            <a:pPr lvl="1"/>
            <a:r>
              <a:rPr lang="en-US" sz="2400" dirty="0">
                <a:latin typeface="Arial" panose="020B0604020202020204" pitchFamily="34" charset="0"/>
                <a:cs typeface="Arial" panose="020B0604020202020204" pitchFamily="34" charset="0"/>
              </a:rPr>
              <a:t>treatment involves carefully controlling dietary galactose</a:t>
            </a:r>
          </a:p>
        </p:txBody>
      </p:sp>
      <p:pic>
        <p:nvPicPr>
          <p:cNvPr id="4" name="Picture 3" descr="Galactose has an arrow pointing downward labeled galactokinase. A curved arrow shows that A T P is added and A D P leaves. M g 2 plus is shown at the inflection point of this curved arrow. A red circle containing a red “X” has a red arrow pointing to a red box labeled galactokinase-deficiency galactosemia. This yields galactose 1-phosphate, which is a six-membered ring with O at the upper right vertex, C 1 at the right side vertex bonded to H above and to O below further bonded to a circle labeled P, C 2 bonded to H above and O H below, C 3 and C 4 bonded to O H above and H below, C 5 bonded to C 6 above and H below, and C 5 bonded to 2 H and O H. An arrow pointing downward is labeled U D P-glucose: galactose 1-phosphate uridylyltransferase. A red circle containing a red X has a red arrow pointing to a red box labeled transferase-deficiency galactosemia A blue box labeled U D P-glucose has an arrow pointing to the downward arrow and an arrow points away on the opposite side to show the loss of a blue box labeled glucose 1-phosphate. This yields a similar molecule in which C 1 is now bonded to H above and to O below further bonded to a blue box labeled U D P and C 4 is in a red box bonded to O H above and H below within the same box. An arrow pointing downward is labeled U D P-glucose 4-epimerase. A curved arrow shows that N A D plus is added and N A D H plus H plus is lost. A red circle containing a red X has a red arrow pointing to a red box labeled epimerase-deficiency galactosemia. This yields a similar molecule in which the box around U D P is white instead of blue and C 4 is double bonded to O with both enclosed in a red box. An arrow pointing downward is labeled U D P-glucose 4-epimerase. A curved arrow shows that N A D H plus H plus is added and N A D plus is lost. A red circle containing a red X has an arrow pointing to a light red box labeled epimerase-deficiency galactosemia. This yields U D P-glucose, which is similar except that C 4 is bonded to H above and O H below, all within a red box. An arrow points up from this molecule to the blue box labeled U D P-glucose that is added during the reaction that converts galactose 1-phosphate to U D P-galactose.">
            <a:extLst>
              <a:ext uri="{FF2B5EF4-FFF2-40B4-BE49-F238E27FC236}">
                <a16:creationId xmlns:a16="http://schemas.microsoft.com/office/drawing/2014/main" id="{AF0BE084-E2FA-A645-A1C4-2D4F726F37A4}"/>
              </a:ext>
            </a:extLst>
          </p:cNvPr>
          <p:cNvPicPr>
            <a:picLocks noChangeAspect="1"/>
          </p:cNvPicPr>
          <p:nvPr/>
        </p:nvPicPr>
        <p:blipFill>
          <a:blip r:embed="rId3"/>
          <a:stretch>
            <a:fillRect/>
          </a:stretch>
        </p:blipFill>
        <p:spPr>
          <a:xfrm>
            <a:off x="5923684" y="1605455"/>
            <a:ext cx="2405653" cy="5018690"/>
          </a:xfrm>
          <a:prstGeom prst="rect">
            <a:avLst/>
          </a:prstGeom>
        </p:spPr>
      </p:pic>
    </p:spTree>
    <p:extLst>
      <p:ext uri="{BB962C8B-B14F-4D97-AF65-F5344CB8AC3E}">
        <p14:creationId xmlns:p14="http://schemas.microsoft.com/office/powerpoint/2010/main" val="28503357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EA84-0998-407A-AFAE-D1D1A375BE1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and Mannose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7995" y="1760949"/>
            <a:ext cx="8688009" cy="182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fructose and mannose can be phosphorylated and funneled into glycolysis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hexokinase = phosphorylates fructose in the small intestine</a:t>
            </a:r>
          </a:p>
        </p:txBody>
      </p:sp>
      <p:pic>
        <p:nvPicPr>
          <p:cNvPr id="3" name="Picture 2" descr="Fructose plus A T P has a right-pointing arrow beneath M g 2 plus to yield fructose 6-phosphate plus A D P.">
            <a:extLst>
              <a:ext uri="{FF2B5EF4-FFF2-40B4-BE49-F238E27FC236}">
                <a16:creationId xmlns:a16="http://schemas.microsoft.com/office/drawing/2014/main" id="{C3F135AC-59DC-4E4D-A5F5-56F6B754D7FF}"/>
              </a:ext>
            </a:extLst>
          </p:cNvPr>
          <p:cNvPicPr>
            <a:picLocks noChangeAspect="1"/>
          </p:cNvPicPr>
          <p:nvPr/>
        </p:nvPicPr>
        <p:blipFill>
          <a:blip r:embed="rId3"/>
          <a:stretch>
            <a:fillRect/>
          </a:stretch>
        </p:blipFill>
        <p:spPr>
          <a:xfrm>
            <a:off x="1678929" y="3826287"/>
            <a:ext cx="5847102" cy="508444"/>
          </a:xfrm>
          <a:prstGeom prst="rect">
            <a:avLst/>
          </a:prstGeom>
        </p:spPr>
      </p:pic>
      <p:sp>
        <p:nvSpPr>
          <p:cNvPr id="8" name="Google Shape;390;g847cf01710_0_68">
            <a:extLst>
              <a:ext uri="{FF2B5EF4-FFF2-40B4-BE49-F238E27FC236}">
                <a16:creationId xmlns:a16="http://schemas.microsoft.com/office/drawing/2014/main" id="{916AE45D-50CB-4B75-8076-1F1C46E72E51}"/>
              </a:ext>
            </a:extLst>
          </p:cNvPr>
          <p:cNvSpPr txBox="1">
            <a:spLocks noChangeArrowheads="1"/>
          </p:cNvSpPr>
          <p:nvPr/>
        </p:nvSpPr>
        <p:spPr bwMode="auto">
          <a:xfrm>
            <a:off x="227994" y="4500223"/>
            <a:ext cx="8688009" cy="83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1-phosphate aldolase </a:t>
            </a:r>
            <a:r>
              <a:rPr lang="en-US" sz="2400" dirty="0">
                <a:latin typeface="Arial" panose="020B0604020202020204" pitchFamily="34" charset="0"/>
                <a:cs typeface="Arial" panose="020B0604020202020204" pitchFamily="34" charset="0"/>
              </a:rPr>
              <a:t>= phosphorylates fructose in the liver</a:t>
            </a:r>
          </a:p>
        </p:txBody>
      </p:sp>
      <p:pic>
        <p:nvPicPr>
          <p:cNvPr id="7" name="Picture 6" descr="Fructose plus A T P has a right-pointing arrow beneath M g 2 plus to yield fructose 1-phosphate plus A D P.">
            <a:extLst>
              <a:ext uri="{FF2B5EF4-FFF2-40B4-BE49-F238E27FC236}">
                <a16:creationId xmlns:a16="http://schemas.microsoft.com/office/drawing/2014/main" id="{5C57B8E6-F5ED-8A43-B6E5-23D1B1731A82}"/>
              </a:ext>
            </a:extLst>
          </p:cNvPr>
          <p:cNvPicPr>
            <a:picLocks noChangeAspect="1"/>
          </p:cNvPicPr>
          <p:nvPr/>
        </p:nvPicPr>
        <p:blipFill>
          <a:blip r:embed="rId4"/>
          <a:stretch>
            <a:fillRect/>
          </a:stretch>
        </p:blipFill>
        <p:spPr>
          <a:xfrm>
            <a:off x="1661160" y="5563616"/>
            <a:ext cx="5821680" cy="508444"/>
          </a:xfrm>
          <a:prstGeom prst="rect">
            <a:avLst/>
          </a:prstGeom>
        </p:spPr>
      </p:pic>
    </p:spTree>
    <p:extLst>
      <p:ext uri="{BB962C8B-B14F-4D97-AF65-F5344CB8AC3E}">
        <p14:creationId xmlns:p14="http://schemas.microsoft.com/office/powerpoint/2010/main" val="3832238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C452-8348-4C80-B80D-1550E935D2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1-Phosphate Aldolase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600200"/>
            <a:ext cx="8536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1-phosphate aldolase </a:t>
            </a:r>
            <a:r>
              <a:rPr lang="en-US" sz="2400" dirty="0">
                <a:latin typeface="Arial" panose="020B0604020202020204" pitchFamily="34" charset="0"/>
                <a:cs typeface="Arial" panose="020B0604020202020204" pitchFamily="34" charset="0"/>
              </a:rPr>
              <a:t>= cleaves fructose 1-phosphate to glyceraldehyde and dihydroxyacetone</a:t>
            </a:r>
            <a:endParaRPr lang="en-US" sz="2400" b="1" dirty="0">
              <a:latin typeface="Arial" panose="020B0604020202020204" pitchFamily="34" charset="0"/>
              <a:cs typeface="Arial" panose="020B0604020202020204" pitchFamily="34" charset="0"/>
            </a:endParaRPr>
          </a:p>
        </p:txBody>
      </p:sp>
      <p:pic>
        <p:nvPicPr>
          <p:cNvPr id="4" name="Picture 3" descr="Fructose 1-phosphate is a numbered vertical six-carbon chain with C 1 bonded to 2 H and to O P O subscript 3 superscript 2 minus, C 2 double bonded to O, C 3 bonded to O H on the left and H on the right, C 4 and C 5 bonded to H on the left and O H on the right, and C 6 bonded to 2 H and O H. Right- and left-pointing arrows show that the reaction is reversible and catalyzed by fructose 1-phosphate aldolase. This yields dihydroxyacetone phosphate plus glyceraldehyde. Dihydroxyacetone phosphate has a vertical three-carbon chain with C 1 bonded to 2 H and O P O subscript 3 superscript 2 minus, C 2 double bonded to O, and C 3 bonded to 2 H and O H. Glyceraldehyde has a vertical three-carbon chain with C 1 bonded to H above and double bonded to O to the right, C 2 bonded to H to the left and O H to the right, and C 3 bonded to 2 H and O H.">
            <a:extLst>
              <a:ext uri="{FF2B5EF4-FFF2-40B4-BE49-F238E27FC236}">
                <a16:creationId xmlns:a16="http://schemas.microsoft.com/office/drawing/2014/main" id="{1015DA7F-93FA-1945-B113-E7B7CCE8FF33}"/>
              </a:ext>
            </a:extLst>
          </p:cNvPr>
          <p:cNvPicPr>
            <a:picLocks noChangeAspect="1"/>
          </p:cNvPicPr>
          <p:nvPr/>
        </p:nvPicPr>
        <p:blipFill>
          <a:blip r:embed="rId3"/>
          <a:stretch>
            <a:fillRect/>
          </a:stretch>
        </p:blipFill>
        <p:spPr>
          <a:xfrm>
            <a:off x="1901208" y="2667000"/>
            <a:ext cx="5341582" cy="3456318"/>
          </a:xfrm>
          <a:prstGeom prst="rect">
            <a:avLst/>
          </a:prstGeom>
        </p:spPr>
      </p:pic>
    </p:spTree>
    <p:extLst>
      <p:ext uri="{BB962C8B-B14F-4D97-AF65-F5344CB8AC3E}">
        <p14:creationId xmlns:p14="http://schemas.microsoft.com/office/powerpoint/2010/main" val="1616509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0AC5-CA88-45DC-9D12-4285044C4891}"/>
              </a:ext>
            </a:extLst>
          </p:cNvPr>
          <p:cNvSpPr>
            <a:spLocks noGrp="1"/>
          </p:cNvSpPr>
          <p:nvPr>
            <p:ph type="title"/>
          </p:nvPr>
        </p:nvSpPr>
        <p:spPr>
          <a:xfrm>
            <a:off x="0" y="152399"/>
            <a:ext cx="9144000" cy="1482725"/>
          </a:xfrm>
        </p:spPr>
        <p:txBody>
          <a:bodyPr/>
          <a:lstStyle/>
          <a:p>
            <a:r>
              <a:rPr lang="en-US" altLang="en-US" sz="3400" dirty="0">
                <a:solidFill>
                  <a:schemeClr val="tx1"/>
                </a:solidFill>
                <a:latin typeface="Arial" panose="020B0604020202020204" pitchFamily="34" charset="0"/>
                <a:cs typeface="Arial" panose="020B0604020202020204" pitchFamily="34" charset="0"/>
              </a:rPr>
              <a:t>Products of Fructose 1-Phosphate Hydrolysis Enter Glycolysis as Glyceraldehyde 3-Phosphate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2193925"/>
            <a:ext cx="853681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triose phosphate isomerase = converts dihydroxyacetone phosphate to glyceraldehyde 3-phosphate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triose kinase </a:t>
            </a:r>
            <a:r>
              <a:rPr lang="en-US" sz="2400" dirty="0">
                <a:latin typeface="Arial" panose="020B0604020202020204" pitchFamily="34" charset="0"/>
                <a:cs typeface="Arial" panose="020B0604020202020204" pitchFamily="34" charset="0"/>
              </a:rPr>
              <a:t>= uses ATP to phosphorylate glyceraldehyde to glyceraldehyde 3-phosphate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3" name="Picture 2" descr="Glyceraldehyde plus A T P has a right-pointing arrow beneath M g 2 plus to yield glyceraldehyde 3-phosphate plus A D P.">
            <a:extLst>
              <a:ext uri="{FF2B5EF4-FFF2-40B4-BE49-F238E27FC236}">
                <a16:creationId xmlns:a16="http://schemas.microsoft.com/office/drawing/2014/main" id="{7B1CB6C2-8DAE-3D49-A4C5-7D6AADCCD1C1}"/>
              </a:ext>
            </a:extLst>
          </p:cNvPr>
          <p:cNvPicPr>
            <a:picLocks noChangeAspect="1"/>
          </p:cNvPicPr>
          <p:nvPr/>
        </p:nvPicPr>
        <p:blipFill>
          <a:blip r:embed="rId3"/>
          <a:stretch>
            <a:fillRect/>
          </a:stretch>
        </p:blipFill>
        <p:spPr>
          <a:xfrm>
            <a:off x="1444335" y="4876800"/>
            <a:ext cx="6255327" cy="819150"/>
          </a:xfrm>
          <a:prstGeom prst="rect">
            <a:avLst/>
          </a:prstGeom>
        </p:spPr>
      </p:pic>
    </p:spTree>
    <p:extLst>
      <p:ext uri="{BB962C8B-B14F-4D97-AF65-F5344CB8AC3E}">
        <p14:creationId xmlns:p14="http://schemas.microsoft.com/office/powerpoint/2010/main" val="37955205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C548-61B9-40F1-916B-D861CE2961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Mannose Enters Glycolysis as Fructose 6-Phosphate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736725"/>
            <a:ext cx="8536817" cy="5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a:t>
            </a:r>
            <a:r>
              <a:rPr lang="en-US" sz="2400" dirty="0">
                <a:latin typeface="Arial" panose="020B0604020202020204" pitchFamily="34" charset="0"/>
                <a:cs typeface="Arial" panose="020B0604020202020204" pitchFamily="34" charset="0"/>
              </a:rPr>
              <a:t>= phosphorylates mannose at C-6</a:t>
            </a:r>
          </a:p>
        </p:txBody>
      </p:sp>
      <p:pic>
        <p:nvPicPr>
          <p:cNvPr id="3" name="Picture 2" descr="Mannose plus A T P has a right-pointing arrow beneath M g 2 plus to yield mannose 6-phosphate plus A D P.">
            <a:extLst>
              <a:ext uri="{FF2B5EF4-FFF2-40B4-BE49-F238E27FC236}">
                <a16:creationId xmlns:a16="http://schemas.microsoft.com/office/drawing/2014/main" id="{D839B37C-BBA9-5A4B-8E9C-5B11E0DBCDCC}"/>
              </a:ext>
            </a:extLst>
          </p:cNvPr>
          <p:cNvPicPr>
            <a:picLocks noChangeAspect="1"/>
          </p:cNvPicPr>
          <p:nvPr/>
        </p:nvPicPr>
        <p:blipFill>
          <a:blip r:embed="rId3"/>
          <a:stretch>
            <a:fillRect/>
          </a:stretch>
        </p:blipFill>
        <p:spPr>
          <a:xfrm>
            <a:off x="990844" y="2435226"/>
            <a:ext cx="7162312" cy="546100"/>
          </a:xfrm>
          <a:prstGeom prst="rect">
            <a:avLst/>
          </a:prstGeom>
        </p:spPr>
      </p:pic>
      <p:sp>
        <p:nvSpPr>
          <p:cNvPr id="6" name="Google Shape;390;g847cf01710_0_68">
            <a:extLst>
              <a:ext uri="{FF2B5EF4-FFF2-40B4-BE49-F238E27FC236}">
                <a16:creationId xmlns:a16="http://schemas.microsoft.com/office/drawing/2014/main" id="{6B7E6C18-ACFB-4A63-B31D-DEF26B8BAC20}"/>
              </a:ext>
            </a:extLst>
          </p:cNvPr>
          <p:cNvSpPr txBox="1">
            <a:spLocks noChangeArrowheads="1"/>
          </p:cNvSpPr>
          <p:nvPr/>
        </p:nvSpPr>
        <p:spPr bwMode="auto">
          <a:xfrm>
            <a:off x="303591" y="3340100"/>
            <a:ext cx="853681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phosphohexose isomerase </a:t>
            </a:r>
            <a:r>
              <a:rPr lang="en-US" sz="2400" dirty="0">
                <a:latin typeface="Arial" panose="020B0604020202020204" pitchFamily="34" charset="0"/>
                <a:cs typeface="Arial" panose="020B0604020202020204" pitchFamily="34" charset="0"/>
              </a:rPr>
              <a:t>= converts mannose 6-phosphate to fructose 6-phosphate</a:t>
            </a:r>
          </a:p>
        </p:txBody>
      </p:sp>
    </p:spTree>
    <p:extLst>
      <p:ext uri="{BB962C8B-B14F-4D97-AF65-F5344CB8AC3E}">
        <p14:creationId xmlns:p14="http://schemas.microsoft.com/office/powerpoint/2010/main" val="24208714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C07D-FCB3-409F-B932-13E84B088EC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Fates of Pyruvate</a:t>
            </a:r>
            <a:endParaRPr lang="en-AU" dirty="0"/>
          </a:p>
        </p:txBody>
      </p:sp>
    </p:spTree>
    <p:extLst>
      <p:ext uri="{BB962C8B-B14F-4D97-AF65-F5344CB8AC3E}">
        <p14:creationId xmlns:p14="http://schemas.microsoft.com/office/powerpoint/2010/main" val="2700524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263A293-7642-4FF9-92F4-4B62FBE3321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2B5C-20BA-405A-B9A2-A3F0F697EA1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 Catabolic Fates of Pyruvate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376855"/>
            <a:ext cx="3963609" cy="524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NADH must be recycled to regenerate NAD</a:t>
            </a:r>
            <a:r>
              <a:rPr lang="en-US" sz="2400" baseline="300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aerobic conditions, pyruvate is oxidized to acetyl-CoA</a:t>
            </a:r>
          </a:p>
          <a:p>
            <a:pPr marL="50800" indent="0">
              <a:buNone/>
            </a:pP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anaerobic conditions or low oxygen condition (</a:t>
            </a:r>
            <a:r>
              <a:rPr lang="en-US" sz="2400" b="1" dirty="0">
                <a:latin typeface="Arial" panose="020B0604020202020204" pitchFamily="34" charset="0"/>
                <a:cs typeface="Arial" panose="020B0604020202020204" pitchFamily="34" charset="0"/>
              </a:rPr>
              <a:t>hypoxia</a:t>
            </a:r>
            <a:r>
              <a:rPr lang="en-US" sz="2400" dirty="0">
                <a:latin typeface="Arial" panose="020B0604020202020204" pitchFamily="34" charset="0"/>
                <a:cs typeface="Arial" panose="020B0604020202020204" pitchFamily="34" charset="0"/>
              </a:rPr>
              <a:t>), pyruvate is reduced to lactate or ethanol </a:t>
            </a: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Glucose in a yellow box has an arrow pointing down labeled glycolysis accompanied by a curved arrow showing the addition of N A D plus and loss of a red box labeled N A D H. This yields a yellow box labeled 2 pyruvate from which arrows point down and to the right. The right-hand arrow is labeled hypoxic or anaerobic conditions and enters a blue box, where a curved red arrow from the N A D H produced by the preceding reaction points back to the N A D plus that is consumed during glycolysis. The arrow then splits into an upper half labeled lactate fermentation that yields 2 lactate in a yellow box and a lower half labeled ethanol fermentation that yields 2 ethanol plus 2 C O 2 in a yellow box. Accompanying text reads, under anaerobic conditions, glycolysis stops until N A D plus can be replenished by fermentation. The arrow that points down from pyruvate is labeled aerobic conditions and is accompanied by a curved arrow showing the addition of N A D plus and loss of a red box labeled N A D H. Lower down, an arrow branches to the right at P D H and a yellow box labeled 2 C O 2 leaves. This yields a yellow box labeled 2 acetyl Co A, from which an arrow labeled citric acid cycle points down accompanied by a curved arrow that shows the addition of N A D plus and loss of a light red box labeled N A D H This yields a yellow box labeled 4 C O 2 plus 4 H 2 O. Arrows point from the N A D H produced by the conversion of pyruvate to acetyl Co A and from the conversion of acetyl Co A to 4 C O 2 plus 4 H 2 O to a light red box labeled N A D H plus, outside of the box, one half O 2 plus H plus. A red arrow points down from the red box labeled N A D H and is labeled mitochondrial electron transfer. This yields N A D plus plus H 2 O. Accompanying text reads, under aerobic conditions, N A D plus is regenerated by mitochondrial electron transfer.">
            <a:extLst>
              <a:ext uri="{FF2B5EF4-FFF2-40B4-BE49-F238E27FC236}">
                <a16:creationId xmlns:a16="http://schemas.microsoft.com/office/drawing/2014/main" id="{E363064E-C4FF-6B43-B436-C5ADE4B9E4C7}"/>
              </a:ext>
            </a:extLst>
          </p:cNvPr>
          <p:cNvPicPr>
            <a:picLocks noChangeAspect="1"/>
          </p:cNvPicPr>
          <p:nvPr/>
        </p:nvPicPr>
        <p:blipFill>
          <a:blip r:embed="rId3"/>
          <a:stretch>
            <a:fillRect/>
          </a:stretch>
        </p:blipFill>
        <p:spPr>
          <a:xfrm>
            <a:off x="4340996" y="1376855"/>
            <a:ext cx="4185053" cy="5247290"/>
          </a:xfrm>
          <a:prstGeom prst="rect">
            <a:avLst/>
          </a:prstGeom>
        </p:spPr>
      </p:pic>
    </p:spTree>
    <p:extLst>
      <p:ext uri="{BB962C8B-B14F-4D97-AF65-F5344CB8AC3E}">
        <p14:creationId xmlns:p14="http://schemas.microsoft.com/office/powerpoint/2010/main" val="33029241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E998-AE87-44A2-B218-4427312644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Fermentation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376855"/>
            <a:ext cx="84594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fermentation </a:t>
            </a:r>
            <a:r>
              <a:rPr lang="en-US" sz="2400" dirty="0">
                <a:latin typeface="Arial" panose="020B0604020202020204" pitchFamily="34" charset="0"/>
                <a:cs typeface="Arial" panose="020B0604020202020204" pitchFamily="34" charset="0"/>
              </a:rPr>
              <a:t>= general term for processes that extract energy (as ATP) but do not consume oxygen or change the concentrations of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or NADH</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lactic acid fermentation </a:t>
            </a:r>
            <a:r>
              <a:rPr lang="en-US" sz="2400" dirty="0">
                <a:latin typeface="Arial" panose="020B0604020202020204" pitchFamily="34" charset="0"/>
                <a:cs typeface="Arial" panose="020B0604020202020204" pitchFamily="34" charset="0"/>
              </a:rPr>
              <a:t>= pyruvate accepts electrons from NADH and is reduced to lactate while regenerating the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necessary for glycolysis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ethanol (alcohol) fermentation </a:t>
            </a:r>
            <a:r>
              <a:rPr lang="en-US" sz="2400" dirty="0">
                <a:latin typeface="Arial" panose="020B0604020202020204" pitchFamily="34" charset="0"/>
                <a:cs typeface="Arial" panose="020B0604020202020204" pitchFamily="34" charset="0"/>
              </a:rPr>
              <a:t>= pyruvate is further catabolized to ethanol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8972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C900-994D-4D1E-AA2B-D6F49D887DE3}"/>
              </a:ext>
            </a:extLst>
          </p:cNvPr>
          <p:cNvSpPr>
            <a:spLocks noGrp="1"/>
          </p:cNvSpPr>
          <p:nvPr>
            <p:ph type="title"/>
          </p:nvPr>
        </p:nvSpPr>
        <p:spPr/>
        <p:txBody>
          <a:bodyPr/>
          <a:lstStyle/>
          <a:p>
            <a:r>
              <a:rPr lang="en-US" altLang="en-US" sz="3800" dirty="0">
                <a:solidFill>
                  <a:srgbClr val="4E4CB4"/>
                </a:solidFill>
                <a:latin typeface="Arial" panose="020B0604020202020204" pitchFamily="34" charset="0"/>
                <a:cs typeface="Arial" panose="020B0604020202020204" pitchFamily="34" charset="0"/>
              </a:rPr>
              <a:t>Pyruvate Is the Terminal Electron Acceptor in Lactic Acid Fermentation</a:t>
            </a:r>
            <a:endParaRPr lang="en-AU" sz="3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828800"/>
            <a:ext cx="8463034"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organisms can regenerate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by transferring electrons from NADH to pyruvate, forming </a:t>
            </a:r>
            <a:r>
              <a:rPr lang="en-US" sz="2400" b="1" dirty="0">
                <a:latin typeface="Arial" panose="020B0604020202020204" pitchFamily="34" charset="0"/>
                <a:cs typeface="Arial" panose="020B0604020202020204" pitchFamily="34" charset="0"/>
              </a:rPr>
              <a:t>lactate</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lactate dehydrogenase </a:t>
            </a:r>
            <a:r>
              <a:rPr lang="en-US" sz="2400" dirty="0">
                <a:latin typeface="Arial" panose="020B0604020202020204" pitchFamily="34" charset="0"/>
                <a:cs typeface="Arial" panose="020B0604020202020204" pitchFamily="34" charset="0"/>
              </a:rPr>
              <a:t>= catalyzes the reduction of pyruvate to lactate</a:t>
            </a:r>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yruvate is a vertical three-carbon chain with C 1 double bonded to O to the upper left and bonded to O minus to the right, C 2 double bonded to O with both in a red box, and C 3 bonded to 3 H. A longer arrow points to the right, and a much shorter arrow points to the left above text reading lactate dehydrogenase. A curved arrow above the right-hand arrow shows that N A D H plus H plus is added and N A D plus is removed. This yields L-lactate, which has C 1 double bonded to O to the upper left and bonded to O minus to the upper right, C 2 bonded to O H on the left and to H on the right with all three in a light red box, and C 3 bonded to 3 H.">
            <a:extLst>
              <a:ext uri="{FF2B5EF4-FFF2-40B4-BE49-F238E27FC236}">
                <a16:creationId xmlns:a16="http://schemas.microsoft.com/office/drawing/2014/main" id="{8990CF06-F139-3A44-956A-EE2EC8DC116B}"/>
              </a:ext>
            </a:extLst>
          </p:cNvPr>
          <p:cNvPicPr>
            <a:picLocks noChangeAspect="1"/>
          </p:cNvPicPr>
          <p:nvPr/>
        </p:nvPicPr>
        <p:blipFill>
          <a:blip r:embed="rId3"/>
          <a:stretch>
            <a:fillRect/>
          </a:stretch>
        </p:blipFill>
        <p:spPr>
          <a:xfrm>
            <a:off x="1941725" y="4170679"/>
            <a:ext cx="5260549" cy="2073275"/>
          </a:xfrm>
          <a:prstGeom prst="rect">
            <a:avLst/>
          </a:prstGeom>
        </p:spPr>
      </p:pic>
    </p:spTree>
    <p:extLst>
      <p:ext uri="{BB962C8B-B14F-4D97-AF65-F5344CB8AC3E}">
        <p14:creationId xmlns:p14="http://schemas.microsoft.com/office/powerpoint/2010/main" val="1747256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9116-A51A-4143-9B3D-984FDE64117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Reduction of Pyruvate to Lactate Regenerates NAD</a:t>
            </a:r>
            <a:r>
              <a:rPr lang="en-US" altLang="en-US" baseline="30000" dirty="0">
                <a:solidFill>
                  <a:schemeClr val="tx1"/>
                </a:solidFill>
                <a:latin typeface="Arial" panose="020B0604020202020204" pitchFamily="34" charset="0"/>
                <a:cs typeface="Arial" panose="020B0604020202020204" pitchFamily="34" charset="0"/>
              </a:rPr>
              <a:t>+</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88350" y="1752600"/>
            <a:ext cx="38874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glycolysis converts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2NADH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reduction of pyruvate to lactate regenerates 2NAD</a:t>
            </a:r>
            <a:r>
              <a:rPr lang="en-US" sz="2400" baseline="30000" dirty="0">
                <a:latin typeface="Arial" panose="020B0604020202020204" pitchFamily="34" charset="0"/>
                <a:cs typeface="Arial" panose="020B0604020202020204" pitchFamily="34" charset="0"/>
              </a:rPr>
              <a:t>+</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net change in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NADH</a:t>
            </a:r>
          </a:p>
        </p:txBody>
      </p:sp>
      <p:pic>
        <p:nvPicPr>
          <p:cNvPr id="4" name="Picture 3" descr="Reduction and regeneration. Glucose yields 2 pyruvate in the presence of 2 N A D plus. The byproduct i2 2 N A D H, which is used by 2 pyruvate to yield 2 lactate.">
            <a:extLst>
              <a:ext uri="{FF2B5EF4-FFF2-40B4-BE49-F238E27FC236}">
                <a16:creationId xmlns:a16="http://schemas.microsoft.com/office/drawing/2014/main" id="{58131B88-3746-B34B-8D9C-D0A3873AE763}"/>
              </a:ext>
            </a:extLst>
          </p:cNvPr>
          <p:cNvPicPr>
            <a:picLocks noChangeAspect="1"/>
          </p:cNvPicPr>
          <p:nvPr/>
        </p:nvPicPr>
        <p:blipFill>
          <a:blip r:embed="rId3"/>
          <a:stretch>
            <a:fillRect/>
          </a:stretch>
        </p:blipFill>
        <p:spPr>
          <a:xfrm>
            <a:off x="4613850" y="2247900"/>
            <a:ext cx="4241800" cy="2362200"/>
          </a:xfrm>
          <a:prstGeom prst="rect">
            <a:avLst/>
          </a:prstGeom>
        </p:spPr>
      </p:pic>
    </p:spTree>
    <p:extLst>
      <p:ext uri="{BB962C8B-B14F-4D97-AF65-F5344CB8AC3E}">
        <p14:creationId xmlns:p14="http://schemas.microsoft.com/office/powerpoint/2010/main" val="2948860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455B-E38A-4AF6-8125-553E6B31FC6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Gluconeogenesis</a:t>
            </a:r>
            <a:endParaRPr lang="en-AU" dirty="0"/>
          </a:p>
        </p:txBody>
      </p:sp>
    </p:spTree>
    <p:extLst>
      <p:ext uri="{BB962C8B-B14F-4D97-AF65-F5344CB8AC3E}">
        <p14:creationId xmlns:p14="http://schemas.microsoft.com/office/powerpoint/2010/main" val="455808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6672-B7D2-47CC-B8C0-D1F3EEF7DD59}"/>
              </a:ext>
            </a:extLst>
          </p:cNvPr>
          <p:cNvSpPr>
            <a:spLocks noGrp="1"/>
          </p:cNvSpPr>
          <p:nvPr>
            <p:ph type="title"/>
          </p:nvPr>
        </p:nvSpPr>
        <p:spPr>
          <a:xfrm>
            <a:off x="0" y="152400"/>
            <a:ext cx="9144000" cy="1050925"/>
          </a:xfrm>
        </p:spPr>
        <p:txBody>
          <a:bodyPr/>
          <a:lstStyle/>
          <a:p>
            <a:r>
              <a:rPr lang="en-US" altLang="en-US" dirty="0">
                <a:solidFill>
                  <a:schemeClr val="tx1"/>
                </a:solidFill>
                <a:latin typeface="Arial" panose="020B0604020202020204" pitchFamily="34" charset="0"/>
                <a:cs typeface="Arial" panose="020B0604020202020204" pitchFamily="34" charset="0"/>
              </a:rPr>
              <a:t>Gluconeogenesis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394789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gluconeogenesis</a:t>
            </a:r>
            <a:r>
              <a:rPr lang="en-US" sz="2400" dirty="0">
                <a:latin typeface="Arial" panose="020B0604020202020204" pitchFamily="34" charset="0"/>
                <a:cs typeface="Arial" panose="020B0604020202020204" pitchFamily="34" charset="0"/>
              </a:rPr>
              <a:t> = pathway that converts pyruvate and related three- and four-carbon compounds to glucose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occurs in all animals, plants, fungi, and microorganisms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mainly occurs in the liver in mammals</a:t>
            </a:r>
          </a:p>
          <a:p>
            <a:pPr lvl="1"/>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The figure has three rectangular pieces: a left side labeled animals, a middle region representing animals and plants, and a right side labeled plants. At the bottom of the animal piece, lactate has an orange arrow up to pyruvate, from which an orange arrow bends to the right to point to the left side of the citric acid cycle just above the nine o’clock position in the region representing animals and plants. In the center piece for animals and plants, glucogenic amino acids has a short blue arrow that joins with the bottom of the citric acid cycle at the seven o’clock position. The citric acid cycle has a long blue arrow from just past the nine o’clock position to the two o’clock position, then a blue arrow from the 2 o’clock position to the seven o’clock position, then a blue arrow from the seven o’clock position to just past the nine o’clock position. A blue piece branches from the top arrow near the twelve o’clock position to indicate phosphoenolpyruvate, from which a long blue arrow points up to glucose 6-phosphate. At the bottom of the animals and plants piece, triacylglycerols has a blue arrow to glycerol, from which a long blue arrow extends up past the citric acid cycle and bends left to join the arrow from phosphoenolpyruvate to glucose 6-phosphate. At the bottom of the plant piece, C O 2 fixation has a blue arrow to 3-phosphoglycerate, from which a short green arrow points up to a longer green arrow that curves left to join a blue arrow up from phosphoenolpyruvate in the animal and plant piece below the arrow from glycerol. A short purple arrow labeled energy joins the arrow from phosphoenolpyruvate to glucose 6-phosphate above the place that the blue arrow from glycerol joined it. Glucose 6-phosphate has an arrow pointing up that forms a horizontal line that splits into seven pieces. The central pieces are blue and within the animal and plant piece of the illustration. From left to right, these blue arrows point to glycoproteins, disaccharides, and other monosaccharides. The horizontal line becomes orange to the left and forms two branches in the animal piece of the illustration. From left to right, these orange arrows point to blood glucose and glycogen. The horizontal line becomes green to the right and forms two branches in the plant piece of the illustration. From left to right, these green arrows point to starch and sucrose.">
            <a:extLst>
              <a:ext uri="{FF2B5EF4-FFF2-40B4-BE49-F238E27FC236}">
                <a16:creationId xmlns:a16="http://schemas.microsoft.com/office/drawing/2014/main" id="{497205D5-5CA5-BB48-A904-8535438486AE}"/>
              </a:ext>
            </a:extLst>
          </p:cNvPr>
          <p:cNvPicPr>
            <a:picLocks noChangeAspect="1"/>
          </p:cNvPicPr>
          <p:nvPr/>
        </p:nvPicPr>
        <p:blipFill>
          <a:blip r:embed="rId3"/>
          <a:stretch>
            <a:fillRect/>
          </a:stretch>
        </p:blipFill>
        <p:spPr>
          <a:xfrm>
            <a:off x="4721323" y="1518952"/>
            <a:ext cx="3947892" cy="5040343"/>
          </a:xfrm>
          <a:prstGeom prst="rect">
            <a:avLst/>
          </a:prstGeom>
        </p:spPr>
      </p:pic>
    </p:spTree>
    <p:extLst>
      <p:ext uri="{BB962C8B-B14F-4D97-AF65-F5344CB8AC3E}">
        <p14:creationId xmlns:p14="http://schemas.microsoft.com/office/powerpoint/2010/main" val="31806356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F2A4-DC5B-4532-B299-88CE6941262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Gluconeogenesis and Glycolysis Share Several Steps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460362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gluconeogenesis and glycolysis are not identical pathways running in opposite directions</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glycolysis reactions are essentially irreversible in vivo and cannot be used in gluconeogenesis</a:t>
            </a:r>
          </a:p>
          <a:p>
            <a:pPr lvl="1"/>
            <a:r>
              <a:rPr lang="en-US" sz="2400" dirty="0">
                <a:latin typeface="Arial" panose="020B0604020202020204" pitchFamily="34" charset="0"/>
                <a:cs typeface="Arial" panose="020B0604020202020204" pitchFamily="34" charset="0"/>
              </a:rPr>
              <a:t>must be bypassed with exergonic reactions </a:t>
            </a:r>
          </a:p>
          <a:p>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figure shows relationships between opposing pathways of glucose and gluconeogenesis in the liver.">
            <a:extLst>
              <a:ext uri="{FF2B5EF4-FFF2-40B4-BE49-F238E27FC236}">
                <a16:creationId xmlns:a16="http://schemas.microsoft.com/office/drawing/2014/main" id="{3FEDEE19-F458-7741-BD1D-99781234DCE4}"/>
              </a:ext>
            </a:extLst>
          </p:cNvPr>
          <p:cNvPicPr>
            <a:picLocks noChangeAspect="1"/>
          </p:cNvPicPr>
          <p:nvPr/>
        </p:nvPicPr>
        <p:blipFill>
          <a:blip r:embed="rId3"/>
          <a:stretch>
            <a:fillRect/>
          </a:stretch>
        </p:blipFill>
        <p:spPr>
          <a:xfrm>
            <a:off x="5486400" y="1590802"/>
            <a:ext cx="2305831" cy="4881118"/>
          </a:xfrm>
          <a:prstGeom prst="rect">
            <a:avLst/>
          </a:prstGeom>
        </p:spPr>
      </p:pic>
    </p:spTree>
    <p:extLst>
      <p:ext uri="{BB962C8B-B14F-4D97-AF65-F5344CB8AC3E}">
        <p14:creationId xmlns:p14="http://schemas.microsoft.com/office/powerpoint/2010/main" val="78321728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76B8-8730-47C4-8314-A366604035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Free-Energy Changes of Glycolytic Reactions</a:t>
            </a:r>
            <a:endParaRPr lang="en-AU" dirty="0"/>
          </a:p>
        </p:txBody>
      </p:sp>
      <p:pic>
        <p:nvPicPr>
          <p:cNvPr id="6" name="Picture 5" descr="A table of free-energy changes of glycolytic reactions in erythrocytes. The table lists glycolytic reaction steps and their G naught and G value sin kilojoules per mole. Notes. G naught is the standard free-energy change, as defined in chapter 14, page 468. G is the free energy change calculated from the actual concentration of glycolytic intermediates present under physiological conditions in erythrocytes at p H 7. The glycolytic reactions bypassed in gluconeogenesis are shown in red. Biochemical equations are not necessarily balanced for H or charge, page 478. The data is as follows. Step 1, shown in red. Glucose + A T P sub i, glucose 6 phosphate + A D P. G naught, negative 16.7. G, negative 33.4. Step 2. Glucose 5 phosphate delta, fructose 6 phosphate. G naught, 1.7. G, 0 to 25. Step 3, shown in red. Fructose 6 phosphate + A T P sub i, fructose 1, 6 biphosphate + A D P. G naught, negative 14.2. G, negative 22.2. Step 4. Fructose 1, 6, biphosphate delta, dihydroxyacetone phosphate + glyceraldehyde 3 phosphate. G naught, 23.8. G, negative 6 to 0. Step 5. Dihydroxyacetone phosphate delta, glyceraldehyde 3 phosphate. G naught, 7.5. G, 0 to 4. Step 6. Glyceraldehyde 3 phosphate + P sub i + N A D plus, delta, 1, 3 bisphosphoglycerate + N A D H + H plus. G naught, 6.3. G, negative 2 to 2. Step 7. 1, 3 biphosphoglycerate + A D P delta, 3 phosphoglycerate + A T P. G naught, negative 18.8. G, 0 to 2. Step 8. 3 phosphoglycerate delta, 2 phosphoglycerate. G naught, 4.4. G, 0 to 0.8. Step 9. 3 phosphoglycerate delta, phosphoenolpyruvate + H 2 O. G naught, 7.5. G, 0. 3.3. Step 10, shown in red. Phosphoenolpyruvate + A D P sub i, pyruvate + A T P. G naught, negative 31.4. G, negative 16.7. ">
            <a:extLst>
              <a:ext uri="{FF2B5EF4-FFF2-40B4-BE49-F238E27FC236}">
                <a16:creationId xmlns:a16="http://schemas.microsoft.com/office/drawing/2014/main" id="{1575951D-557E-DA43-8024-13FC17A48C5B}"/>
              </a:ext>
            </a:extLst>
          </p:cNvPr>
          <p:cNvPicPr>
            <a:picLocks noChangeAspect="1"/>
          </p:cNvPicPr>
          <p:nvPr/>
        </p:nvPicPr>
        <p:blipFill>
          <a:blip r:embed="rId3"/>
          <a:stretch>
            <a:fillRect/>
          </a:stretch>
        </p:blipFill>
        <p:spPr>
          <a:xfrm>
            <a:off x="743712" y="1454078"/>
            <a:ext cx="7656576" cy="3238643"/>
          </a:xfrm>
          <a:prstGeom prst="rect">
            <a:avLst/>
          </a:prstGeom>
        </p:spPr>
      </p:pic>
      <p:sp>
        <p:nvSpPr>
          <p:cNvPr id="7" name="Google Shape;390;g847cf01710_0_68">
            <a:extLst>
              <a:ext uri="{FF2B5EF4-FFF2-40B4-BE49-F238E27FC236}">
                <a16:creationId xmlns:a16="http://schemas.microsoft.com/office/drawing/2014/main" id="{15C93A4E-1E47-1D46-90E5-23DDF3260254}"/>
              </a:ext>
            </a:extLst>
          </p:cNvPr>
          <p:cNvSpPr txBox="1">
            <a:spLocks noChangeArrowheads="1"/>
          </p:cNvSpPr>
          <p:nvPr/>
        </p:nvSpPr>
        <p:spPr bwMode="auto">
          <a:xfrm>
            <a:off x="304800" y="4855719"/>
            <a:ext cx="8305800" cy="101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essentially irreversible glycolytic reactions are characterized by a large negative ∆</a:t>
            </a:r>
            <a:r>
              <a:rPr lang="en-US" sz="2400" i="1" dirty="0">
                <a:latin typeface="Arial" panose="020B0604020202020204" pitchFamily="34" charset="0"/>
                <a:cs typeface="Arial" panose="020B0604020202020204" pitchFamily="34" charset="0"/>
              </a:rPr>
              <a:t>G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3709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9FD6-160F-43B6-B0F8-8A2A39B757B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Third Bypass Reaction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5240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 6-phosphatase </a:t>
                </a:r>
                <a:r>
                  <a:rPr lang="en-US" sz="2400" dirty="0">
                    <a:latin typeface="Arial" panose="020B0604020202020204" pitchFamily="34" charset="0"/>
                    <a:cs typeface="Arial" panose="020B0604020202020204" pitchFamily="34" charset="0"/>
                  </a:rPr>
                  <a:t>= catalyzes the simple hydrolysis of glucose 6-phosphate to glucose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only found in the lumen of the endoplasmic reticulum of hepatocytes, renal cells, and epithelial cells of the small intestine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6-phosphate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glucose + P</a:t>
                </a:r>
                <a:r>
                  <a:rPr lang="en-US" sz="2400" baseline="-25000" dirty="0">
                    <a:latin typeface="Arial" panose="020B0604020202020204" pitchFamily="34" charset="0"/>
                    <a:cs typeface="Arial" panose="020B0604020202020204" pitchFamily="34" charset="0"/>
                  </a:rPr>
                  <a:t>i</a:t>
                </a: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−13.8 kJ/mol</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1524000"/>
                <a:ext cx="8745157" cy="4130675"/>
              </a:xfrm>
              <a:prstGeom prst="rect">
                <a:avLst/>
              </a:prstGeom>
              <a:blipFill>
                <a:blip r:embed="rId3"/>
                <a:stretch>
                  <a:fillRect l="-418" t="-1032" r="-2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926040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03C7-4516-4B98-9827-34D02D775F1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Gluconeogenesis Is Energetically Expensive, But Essential</a:t>
            </a:r>
            <a:endParaRPr lang="en-AU"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1336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biosynthetic reactions leading from pyruvate to free blood glucose is: </a:t>
                </a:r>
              </a:p>
              <a:p>
                <a:pPr marL="50800"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 pyruvate + 4ATP + 2GTP + 2NADH + 2H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+ 4H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glucose + 4ADP + 2GDP + 6P</a:t>
                </a:r>
                <a:r>
                  <a:rPr lang="en-US" sz="2400" baseline="-25000" dirty="0">
                    <a:latin typeface="Arial" panose="020B0604020202020204" pitchFamily="34" charset="0"/>
                    <a:ea typeface="Cambria Math" panose="02040503050406030204" pitchFamily="18" charset="0"/>
                    <a:cs typeface="Arial" panose="020B0604020202020204" pitchFamily="34" charset="0"/>
                  </a:rPr>
                  <a:t>i</a:t>
                </a:r>
                <a:r>
                  <a:rPr lang="en-US" sz="2400" dirty="0">
                    <a:latin typeface="Arial" panose="020B0604020202020204" pitchFamily="34" charset="0"/>
                    <a:ea typeface="Cambria Math" panose="02040503050406030204" pitchFamily="18" charset="0"/>
                    <a:cs typeface="Arial" panose="020B0604020202020204" pitchFamily="34" charset="0"/>
                  </a:rPr>
                  <a:t> + 2NAD</a:t>
                </a:r>
                <a:r>
                  <a:rPr lang="en-US" sz="2400" baseline="30000" dirty="0">
                    <a:latin typeface="Arial" panose="020B0604020202020204" pitchFamily="34" charset="0"/>
                    <a:ea typeface="Cambria Math" panose="02040503050406030204" pitchFamily="18"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2133600"/>
                <a:ext cx="8745157" cy="4130675"/>
              </a:xfrm>
              <a:prstGeom prst="rect">
                <a:avLst/>
              </a:prstGeom>
              <a:blipFill>
                <a:blip r:embed="rId3"/>
                <a:stretch>
                  <a:fillRect l="-435" t="-1227" r="-4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78BA9FED-0CDF-8D43-8BE5-31E237354ED3}"/>
              </a:ext>
            </a:extLst>
          </p:cNvPr>
          <p:cNvSpPr txBox="1">
            <a:spLocks noChangeArrowheads="1"/>
          </p:cNvSpPr>
          <p:nvPr/>
        </p:nvSpPr>
        <p:spPr bwMode="auto">
          <a:xfrm>
            <a:off x="6629400" y="421112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(14-9)</a:t>
            </a:r>
          </a:p>
        </p:txBody>
      </p:sp>
    </p:spTree>
    <p:extLst>
      <p:ext uri="{BB962C8B-B14F-4D97-AF65-F5344CB8AC3E}">
        <p14:creationId xmlns:p14="http://schemas.microsoft.com/office/powerpoint/2010/main" val="120022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4&#10;">
            <a:extLst>
              <a:ext uri="{FF2B5EF4-FFF2-40B4-BE49-F238E27FC236}">
                <a16:creationId xmlns:a16="http://schemas.microsoft.com/office/drawing/2014/main" id="{4E20678B-6A07-40D3-9910-C56718210D45}"/>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43415ED3-CDCC-491D-869C-BD446BCEDDC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A7C7-D7F0-4012-B6E9-F6C97EBCCF2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Sequential Reactions in Gluconeogenesis</a:t>
            </a:r>
            <a:endParaRPr lang="en-AU" dirty="0"/>
          </a:p>
        </p:txBody>
      </p:sp>
      <p:pic>
        <p:nvPicPr>
          <p:cNvPr id="4" name="Picture 3" descr="A table of sequential reactions in gluconeogenesis starting from pyruvate. Note. The bypass reactions are in red, all other reactions are reversible steps of glycolysis. The figures at the right indicate that the reaction is to be counted twice, because two three-carbon precursors are required to make a molecule of glucose. The reactions required to replace the cytosolic N A D H consumed in the glyceraldehyde 3 phosphate dehydrogenase reaction, the conversion of lactate to pyruvate in the cytosol or the transport of reducing equivalents from mitochondria to the cytosol in the form of malate) are not considered in this summary. Biochemical equations are not necessarily balanced for H and charge, page 478. The reactions are as follows. 1, in red. Pyruvate + H C O 3, minus + A T P yields oxaloacetate + A D P + P sub i. Times 2. 2, in red. Oxaloacetate + G T P yields phosphoenolpyruvate + C O 2 + G D P in a reversible reaction. Times 2. 3. Phosphoenolpyruvate + H 2 O yields 2 phosphoglycerate in a reversible reaction. Times 2. 4. 2 phosphoglycerate yields 3 phosphoglycerate in a reversible reaction. Times 2. 5. 2 phosphoglycerate + A T P yields 1, 3 biphosphoglycerate + A D P in a reversible reaction. Times 2. 6. 1, 3 biphosphoglycerate + N A D H + H plus yields glyceraldehyde 3 phosphate + N A D plus + P sub i. Times 2. 7. Glyceraldehyde 3 phosphate yields dihydroxyacetone phosphate in a reversible reaction. 8. Glyceraldehyde 3 phosphate + dihydroxyacetone phosphate yields fructose 1, 6 biphosphate in a reversible reaction. 9, in red. Fructose 1, 6 biphosphate yields fructose 6 phosphate + P sub i. 10. Fructose 6 phosphate yields glucose 6 phosphate in a reversible reaction. 11, in red. Glucose 6 phosphate + H 2 O yields glucose + P sub i. Sum, 2 pyruvate + 4 A T P + 2 G T P + 2 N A D H + 2 H plus, + 4 H 2 O yields glucose + 4 A D P + 2 G D P + 6 P sub i + 2 N A D plus.">
            <a:extLst>
              <a:ext uri="{FF2B5EF4-FFF2-40B4-BE49-F238E27FC236}">
                <a16:creationId xmlns:a16="http://schemas.microsoft.com/office/drawing/2014/main" id="{F4A5373D-CF64-2C4E-B7A8-8B19EE7CAF31}"/>
              </a:ext>
            </a:extLst>
          </p:cNvPr>
          <p:cNvPicPr>
            <a:picLocks noChangeAspect="1"/>
          </p:cNvPicPr>
          <p:nvPr/>
        </p:nvPicPr>
        <p:blipFill>
          <a:blip r:embed="rId3"/>
          <a:stretch>
            <a:fillRect/>
          </a:stretch>
        </p:blipFill>
        <p:spPr>
          <a:xfrm>
            <a:off x="286843" y="1600200"/>
            <a:ext cx="8570314" cy="4191000"/>
          </a:xfrm>
          <a:prstGeom prst="rect">
            <a:avLst/>
          </a:prstGeom>
        </p:spPr>
      </p:pic>
    </p:spTree>
    <p:extLst>
      <p:ext uri="{BB962C8B-B14F-4D97-AF65-F5344CB8AC3E}">
        <p14:creationId xmlns:p14="http://schemas.microsoft.com/office/powerpoint/2010/main" val="3806913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BEE9-B213-44FE-860D-2562A92B984D}"/>
              </a:ext>
            </a:extLst>
          </p:cNvPr>
          <p:cNvSpPr>
            <a:spLocks noGrp="1"/>
          </p:cNvSpPr>
          <p:nvPr>
            <p:ph type="title"/>
          </p:nvPr>
        </p:nvSpPr>
        <p:spPr>
          <a:xfrm>
            <a:off x="0" y="152400"/>
            <a:ext cx="9144000" cy="1054597"/>
          </a:xfrm>
        </p:spPr>
        <p:txBody>
          <a:bodyPr/>
          <a:lstStyle/>
          <a:p>
            <a:r>
              <a:rPr lang="en-US" altLang="en-US" dirty="0">
                <a:solidFill>
                  <a:schemeClr val="tx1"/>
                </a:solidFill>
                <a:latin typeface="Arial" panose="020B0604020202020204" pitchFamily="34" charset="0"/>
                <a:cs typeface="Arial" panose="020B0604020202020204" pitchFamily="34" charset="0"/>
              </a:rPr>
              <a:t>Glucogenic Amino Acids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2222" y="1206997"/>
            <a:ext cx="8639556" cy="168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glucogenic </a:t>
            </a:r>
            <a:r>
              <a:rPr lang="en-US" sz="2400" dirty="0">
                <a:latin typeface="Arial" panose="020B0604020202020204" pitchFamily="34" charset="0"/>
                <a:cs typeface="Arial" panose="020B0604020202020204" pitchFamily="34" charset="0"/>
              </a:rPr>
              <a:t>amino acids = able to undergo net conversion to glucose</a:t>
            </a:r>
          </a:p>
          <a:p>
            <a:r>
              <a:rPr lang="en-US" sz="2400" dirty="0">
                <a:latin typeface="Arial" panose="020B0604020202020204" pitchFamily="34" charset="0"/>
                <a:cs typeface="Arial" panose="020B0604020202020204" pitchFamily="34" charset="0"/>
              </a:rPr>
              <a:t>intermediates of the citric acid cycle can also undergo oxidation to oxaloacetate</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A8FDF-233B-424D-8BFD-0D7435A3A86B}"/>
              </a:ext>
            </a:extLst>
          </p:cNvPr>
          <p:cNvSpPr txBox="1"/>
          <p:nvPr/>
        </p:nvSpPr>
        <p:spPr>
          <a:xfrm>
            <a:off x="838200" y="3043734"/>
            <a:ext cx="7727078"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14-4 Glucogenic Amino Acids, Grouped by Site of Entry</a:t>
            </a:r>
          </a:p>
        </p:txBody>
      </p:sp>
      <p:graphicFrame>
        <p:nvGraphicFramePr>
          <p:cNvPr id="3" name="Table 2">
            <a:extLst>
              <a:ext uri="{FF2B5EF4-FFF2-40B4-BE49-F238E27FC236}">
                <a16:creationId xmlns:a16="http://schemas.microsoft.com/office/drawing/2014/main" id="{49805E73-3C57-4052-8A37-A79436287BE3}"/>
              </a:ext>
            </a:extLst>
          </p:cNvPr>
          <p:cNvGraphicFramePr>
            <a:graphicFrameLocks noGrp="1"/>
          </p:cNvGraphicFramePr>
          <p:nvPr>
            <p:extLst>
              <p:ext uri="{D42A27DB-BD31-4B8C-83A1-F6EECF244321}">
                <p14:modId xmlns:p14="http://schemas.microsoft.com/office/powerpoint/2010/main" val="3684367647"/>
              </p:ext>
            </p:extLst>
          </p:nvPr>
        </p:nvGraphicFramePr>
        <p:xfrm>
          <a:off x="838200" y="3881120"/>
          <a:ext cx="7732586" cy="2595880"/>
        </p:xfrm>
        <a:graphic>
          <a:graphicData uri="http://schemas.openxmlformats.org/drawingml/2006/table">
            <a:tbl>
              <a:tblPr firstRow="1" bandRow="1">
                <a:tableStyleId>{5C22544A-7EE6-4342-B048-85BDC9FD1C3A}</a:tableStyleId>
              </a:tblPr>
              <a:tblGrid>
                <a:gridCol w="1298766">
                  <a:extLst>
                    <a:ext uri="{9D8B030D-6E8A-4147-A177-3AD203B41FA5}">
                      <a16:colId xmlns:a16="http://schemas.microsoft.com/office/drawing/2014/main" val="2787670146"/>
                    </a:ext>
                  </a:extLst>
                </a:gridCol>
                <a:gridCol w="1802130">
                  <a:extLst>
                    <a:ext uri="{9D8B030D-6E8A-4147-A177-3AD203B41FA5}">
                      <a16:colId xmlns:a16="http://schemas.microsoft.com/office/drawing/2014/main" val="4242343364"/>
                    </a:ext>
                  </a:extLst>
                </a:gridCol>
                <a:gridCol w="1586230">
                  <a:extLst>
                    <a:ext uri="{9D8B030D-6E8A-4147-A177-3AD203B41FA5}">
                      <a16:colId xmlns:a16="http://schemas.microsoft.com/office/drawing/2014/main" val="3637192254"/>
                    </a:ext>
                  </a:extLst>
                </a:gridCol>
                <a:gridCol w="1535430">
                  <a:extLst>
                    <a:ext uri="{9D8B030D-6E8A-4147-A177-3AD203B41FA5}">
                      <a16:colId xmlns:a16="http://schemas.microsoft.com/office/drawing/2014/main" val="1856159081"/>
                    </a:ext>
                  </a:extLst>
                </a:gridCol>
                <a:gridCol w="1510030">
                  <a:extLst>
                    <a:ext uri="{9D8B030D-6E8A-4147-A177-3AD203B41FA5}">
                      <a16:colId xmlns:a16="http://schemas.microsoft.com/office/drawing/2014/main" val="1222517244"/>
                    </a:ext>
                  </a:extLst>
                </a:gridCol>
              </a:tblGrid>
              <a:tr h="370840">
                <a:tc>
                  <a:txBody>
                    <a:bodyPr/>
                    <a:lstStyle/>
                    <a:p>
                      <a:r>
                        <a:rPr lang="en-US" dirty="0">
                          <a:solidFill>
                            <a:schemeClr val="tx1"/>
                          </a:solidFill>
                        </a:rPr>
                        <a:t>Pyruvate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l-GR" i="1" dirty="0">
                          <a:solidFill>
                            <a:schemeClr val="tx1"/>
                          </a:solidFill>
                        </a:rPr>
                        <a:t>α</a:t>
                      </a:r>
                      <a:r>
                        <a:rPr lang="en-US" dirty="0">
                          <a:solidFill>
                            <a:schemeClr val="tx1"/>
                          </a:solidFill>
                        </a:rPr>
                        <a:t>-Ketoglutarate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Succinyl-CoA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Fumarate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Oxaloacetate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extLst>
                  <a:ext uri="{0D108BD9-81ED-4DB2-BD59-A6C34878D82A}">
                    <a16:rowId xmlns:a16="http://schemas.microsoft.com/office/drawing/2014/main" val="3665348042"/>
                  </a:ext>
                </a:extLst>
              </a:tr>
              <a:tr h="370840">
                <a:tc>
                  <a:txBody>
                    <a:bodyPr/>
                    <a:lstStyle/>
                    <a:p>
                      <a:r>
                        <a:rPr lang="en-US" dirty="0"/>
                        <a:t>Alanine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Arginine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Isoleucine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Phenylalanine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Asparagine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9931694"/>
                  </a:ext>
                </a:extLst>
              </a:tr>
              <a:tr h="370840">
                <a:tc>
                  <a:txBody>
                    <a:bodyPr/>
                    <a:lstStyle/>
                    <a:p>
                      <a:r>
                        <a:rPr lang="en-US" dirty="0"/>
                        <a:t>Cysteine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Glutamate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Methionine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Tyrosine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a:t>Asparate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92070899"/>
                  </a:ext>
                </a:extLst>
              </a:tr>
              <a:tr h="370840">
                <a:tc>
                  <a:txBody>
                    <a:bodyPr/>
                    <a:lstStyle/>
                    <a:p>
                      <a:r>
                        <a:rPr lang="en-US" dirty="0"/>
                        <a:t>Glycine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Glutamine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12937856"/>
                  </a:ext>
                </a:extLst>
              </a:tr>
              <a:tr h="370840">
                <a:tc>
                  <a:txBody>
                    <a:bodyPr/>
                    <a:lstStyle/>
                    <a:p>
                      <a:r>
                        <a:rPr lang="en-US" dirty="0"/>
                        <a:t>Serine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Histidine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Valine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78284538"/>
                  </a:ext>
                </a:extLst>
              </a:tr>
              <a:tr h="370840">
                <a:tc>
                  <a:txBody>
                    <a:bodyPr/>
                    <a:lstStyle/>
                    <a:p>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Proline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528006987"/>
                  </a:ext>
                </a:extLst>
              </a:tr>
              <a:tr h="370840">
                <a:tc>
                  <a:txBody>
                    <a:bodyPr/>
                    <a:lstStyle/>
                    <a:p>
                      <a:r>
                        <a:rPr lang="en-US" dirty="0"/>
                        <a:t>Tryptophan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292215"/>
                  </a:ext>
                </a:extLst>
              </a:tr>
            </a:tbl>
          </a:graphicData>
        </a:graphic>
      </p:graphicFrame>
    </p:spTree>
    <p:extLst>
      <p:ext uri="{BB962C8B-B14F-4D97-AF65-F5344CB8AC3E}">
        <p14:creationId xmlns:p14="http://schemas.microsoft.com/office/powerpoint/2010/main" val="1361621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C1FF-5AA2-4392-823B-6BE4E61DBD7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Mammals Cannot Convert Fatty Acids to Glucose; Plants and Microorganisms Can</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828800"/>
            <a:ext cx="874515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animals lack the enzymatic machinery to convert acetyl-CoA from fatty acids to pyruvate.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plants and microorganisms have the glyoxylate pathway, which allows them to make glucose from fatty acids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568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CA75-79FE-49BA-ACCB-5D186EFE1AE8}"/>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Glyceroneogenesis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2222" y="1600200"/>
            <a:ext cx="86395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glyceroneogenesis </a:t>
            </a:r>
            <a:r>
              <a:rPr lang="en-US" sz="2400" dirty="0">
                <a:latin typeface="Arial" panose="020B0604020202020204" pitchFamily="34" charset="0"/>
                <a:cs typeface="Arial" panose="020B0604020202020204" pitchFamily="34" charset="0"/>
              </a:rPr>
              <a:t>= conversion of pyruvate to dihydroxyacetone phosphate via the early reactions of gluconeogenesis, followed by reduction to glycerol 3-phosphate </a:t>
            </a:r>
          </a:p>
          <a:p>
            <a:pPr lvl="1"/>
            <a:r>
              <a:rPr lang="en-US" sz="2400" dirty="0">
                <a:latin typeface="Arial" panose="020B0604020202020204" pitchFamily="34" charset="0"/>
                <a:cs typeface="Arial" panose="020B0604020202020204" pitchFamily="34" charset="0"/>
              </a:rPr>
              <a:t>carried out in adipocytes</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3682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37C5-164E-439C-9FA5-68787F6784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Glycolysis and Gluconeogenesis Are Reciprocally Regulated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16611" y="1600200"/>
            <a:ext cx="851077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simultaneous operation of both pathways at each of the three bypass points would consume ATP without accomplishing chemical or biological work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prevents wasteful operation of both pathways at the same time</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135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AAD3-45BD-4D9C-8C83-1098878509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Pentose Phosphate Pathway</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18606" y="1363662"/>
            <a:ext cx="42009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pentose phosphate pathway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phosphogluconate pathway, hexose monophosphate pathway) </a:t>
            </a:r>
            <a:r>
              <a:rPr lang="en-US" sz="2400" dirty="0">
                <a:latin typeface="Arial" panose="020B0604020202020204" pitchFamily="34" charset="0"/>
                <a:cs typeface="Arial" panose="020B0604020202020204" pitchFamily="34" charset="0"/>
              </a:rPr>
              <a:t>= pathway that oxidizes glucose 6-phosphate, producing pentose phosphates and NADPH</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yellow box labeled glucose 6-phosphate is at the top of a series of reactions labeled oxidative phase. An arrow points down accompanied by a curved arrow to the right showing that N A D P plus is added and a red box labeled N A D P H is produced. A curved arrow from N A D P H back to N A D P plus meets a curved arrow labeled glutathione reductase showing the conversion of G S S G to 2 G S H. Beneath the first arrow pointing down from glucose 6-phosphate, a second short arrow points down to a yellow box labeled 6-phosphogluconate. An arrow points down accompanied by a curved arrow to the right showing that N A D P plus is added and a red box labeled N A D P H is produced. A curved arrow from N A D P H back to N A D P plus meets a curved arrow labeled reductive biosynthesis showing the conversion of precursors to fatty acids, sterols, etcetera. The downward arrow from 6-phosphogluconate also has a branched arrow showing the loss of C O 2, then reaches a yellow box labeled ribulose 5-phosphate. A series of four arrows pointing from ribulose 5-phosphate back to glucose 6-phosphate is accompanied by text reading, transketolase, transaldolase and is in a bracket labeled nonoxidative phase. An arrow points down from ribulose 5-phosphate to a red box labeled ribose 5-phosphate, from which an arrow points down to a yellow box labeled nucleotides, coenzymes, D N A, R N A.">
            <a:extLst>
              <a:ext uri="{FF2B5EF4-FFF2-40B4-BE49-F238E27FC236}">
                <a16:creationId xmlns:a16="http://schemas.microsoft.com/office/drawing/2014/main" id="{6122A8D4-5BD4-FF4B-8CA9-B3143827C2C1}"/>
              </a:ext>
            </a:extLst>
          </p:cNvPr>
          <p:cNvPicPr>
            <a:picLocks noChangeAspect="1"/>
          </p:cNvPicPr>
          <p:nvPr/>
        </p:nvPicPr>
        <p:blipFill>
          <a:blip r:embed="rId3"/>
          <a:stretch>
            <a:fillRect/>
          </a:stretch>
        </p:blipFill>
        <p:spPr>
          <a:xfrm>
            <a:off x="4445438" y="1600200"/>
            <a:ext cx="4479956" cy="4326065"/>
          </a:xfrm>
          <a:prstGeom prst="rect">
            <a:avLst/>
          </a:prstGeom>
        </p:spPr>
      </p:pic>
    </p:spTree>
    <p:extLst>
      <p:ext uri="{BB962C8B-B14F-4D97-AF65-F5344CB8AC3E}">
        <p14:creationId xmlns:p14="http://schemas.microsoft.com/office/powerpoint/2010/main" val="37603079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56A1-C976-44EF-BA0B-C5A5B924703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Cells and Tissues That Use the Pentose Phosphate Pathway</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64201" y="1676400"/>
            <a:ext cx="8615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rapidly dividing cells use ribose 5-phosphate to make RNA, DNA, and coenzymes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tissues that carry out extensive fatty acid synthesis (liver, adipose, lactating mammary gland) require the NADPH provided by this pathway.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tissues that actively synthesize cholesterol and steroid hormones (liver, adrenal glands, gonads) require the NADPH provided by this pathway.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2412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88A6-FA0C-48B7-9F23-04B8A0AD085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Oxidative Phase Produces NADPH and Pentose Phosphates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1708118"/>
            <a:ext cx="45649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 6-phosphate dehydrogenase (G6PD) </a:t>
            </a:r>
            <a:r>
              <a:rPr lang="en-US" sz="2400" dirty="0">
                <a:latin typeface="Arial" panose="020B0604020202020204" pitchFamily="34" charset="0"/>
                <a:cs typeface="Arial" panose="020B0604020202020204" pitchFamily="34" charset="0"/>
              </a:rPr>
              <a:t>= catalyzes the oxidation of glucose 6-phosphate to 6-phosphoglucono-</a:t>
            </a:r>
            <a:r>
              <a:rPr lang="el-GR" sz="2400"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lactone using NADP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as the electron acceptor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271585" y="1708118"/>
            <a:ext cx="3089582" cy="4696831"/>
          </a:xfrm>
          <a:prstGeom prst="rect">
            <a:avLst/>
          </a:prstGeom>
        </p:spPr>
      </p:pic>
    </p:spTree>
    <p:extLst>
      <p:ext uri="{BB962C8B-B14F-4D97-AF65-F5344CB8AC3E}">
        <p14:creationId xmlns:p14="http://schemas.microsoft.com/office/powerpoint/2010/main" val="8152621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04C6-2AA7-402E-B41B-EF65BF2933D7}"/>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6-Phosphogluconate Dehydrogenase</a:t>
            </a:r>
            <a:r>
              <a:rPr lang="en-US" altLang="en-US" sz="3400" dirty="0">
                <a:solidFill>
                  <a:schemeClr val="tx1"/>
                </a:solidFill>
                <a:latin typeface="Arial" panose="020B0604020202020204" pitchFamily="34" charset="0"/>
                <a:cs typeface="Arial" panose="020B0604020202020204" pitchFamily="34" charset="0"/>
              </a:rPr>
              <a:t> Forms Ribulose 5-Phosphate</a:t>
            </a:r>
            <a:endParaRPr lang="en-AU" sz="3400"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2082372"/>
            <a:ext cx="45649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6-phosphogluconate dehydrogenase </a:t>
            </a:r>
            <a:r>
              <a:rPr lang="en-US" sz="2400" dirty="0">
                <a:latin typeface="Arial" panose="020B0604020202020204" pitchFamily="34" charset="0"/>
                <a:cs typeface="Arial" panose="020B0604020202020204" pitchFamily="34" charset="0"/>
              </a:rPr>
              <a:t>= catalyzes the oxidation and decarboxylation of 6-phosphogluconate to form ribulose 5-phosphate and NADPH</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n arrow labeled 6-phosphogluconate dehydrogenase points down accompanied by a curved arrow showing that N A D P plus is added and a red box containing N A D P H plus H plus outside of the box is lost. M g 2 plus is shown in the inflection point of this curved arrow. Another arrow shows the loss of C O 2 in a blue box. This yields ribulose 5-phosphate, which has a five-carbon vertical chain with C 1 bonded to 2 H and O H; C 2 double bonded to O; C 3 and C 4 bonded to H to the left and O H to the right; and C 5 bonded to 2 H and O P O subscript 3 superscript 2 minus.">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14553" y="1828800"/>
            <a:ext cx="2756046" cy="4637818"/>
          </a:xfrm>
          <a:prstGeom prst="rect">
            <a:avLst/>
          </a:prstGeom>
        </p:spPr>
      </p:pic>
    </p:spTree>
    <p:extLst>
      <p:ext uri="{BB962C8B-B14F-4D97-AF65-F5344CB8AC3E}">
        <p14:creationId xmlns:p14="http://schemas.microsoft.com/office/powerpoint/2010/main" val="3203707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2FC0-99EA-4C57-A2CD-9C4C8F047CE5}"/>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Phosphopentose</a:t>
            </a:r>
            <a:r>
              <a:rPr lang="en-US" altLang="en-US" dirty="0">
                <a:solidFill>
                  <a:schemeClr val="tx1"/>
                </a:solidFill>
                <a:latin typeface="Arial" panose="020B0604020202020204" pitchFamily="34" charset="0"/>
                <a:cs typeface="Arial" panose="020B0604020202020204" pitchFamily="34" charset="0"/>
              </a:rPr>
              <a:t> Isomerase Generates Ribose 5-Phosphate</a:t>
            </a:r>
            <a:endParaRPr lang="en-AU"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1708118"/>
            <a:ext cx="51745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phosphopentose isomerase </a:t>
            </a:r>
            <a:r>
              <a:rPr lang="en-US" sz="2400" dirty="0">
                <a:latin typeface="Arial" panose="020B0604020202020204" pitchFamily="34" charset="0"/>
                <a:cs typeface="Arial" panose="020B0604020202020204" pitchFamily="34" charset="0"/>
              </a:rPr>
              <a:t>= converts ribulose 5-phosphate to its aldose isomer, ribose 5-phosphate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elow rubulose 5-phosphate are upward- and downward-pointing arrows labeled phosphopentose isomerase indicate a reversible reaction that yields ribose 5-phosphate, which is shown in a red box as C 1 forming C H O; C 2, C 3, and C 4 all bonded to H on the left and O H on the right; and C 5 bonded to 2 H and to O P O subscript 3 superscript 2 minus.">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83404" y="2029448"/>
            <a:ext cx="2465944" cy="3488013"/>
          </a:xfrm>
          <a:prstGeom prst="rect">
            <a:avLst/>
          </a:prstGeom>
        </p:spPr>
      </p:pic>
    </p:spTree>
    <p:extLst>
      <p:ext uri="{BB962C8B-B14F-4D97-AF65-F5344CB8AC3E}">
        <p14:creationId xmlns:p14="http://schemas.microsoft.com/office/powerpoint/2010/main" val="6020943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ACCC-9C95-4635-8498-0F4CE95132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pic>
        <p:nvPicPr>
          <p:cNvPr id="4" name="Picture 3" descr="Icon P 5&#10;">
            <a:extLst>
              <a:ext uri="{FF2B5EF4-FFF2-40B4-BE49-F238E27FC236}">
                <a16:creationId xmlns:a16="http://schemas.microsoft.com/office/drawing/2014/main" id="{78C859F3-BCEE-4632-9CAB-8BE96D40F3FB}"/>
              </a:ext>
            </a:extLst>
          </p:cNvPr>
          <p:cNvPicPr>
            <a:picLocks noChangeAspect="1"/>
          </p:cNvPicPr>
          <p:nvPr/>
        </p:nvPicPr>
        <p:blipFill>
          <a:blip r:embed="rId3"/>
          <a:stretch>
            <a:fillRect/>
          </a:stretch>
        </p:blipFill>
        <p:spPr>
          <a:xfrm>
            <a:off x="1823638" y="424724"/>
            <a:ext cx="944962" cy="701101"/>
          </a:xfrm>
          <a:prstGeom prst="rect">
            <a:avLst/>
          </a:prstGeom>
        </p:spPr>
      </p:pic>
    </p:spTree>
    <p:extLst>
      <p:ext uri="{BB962C8B-B14F-4D97-AF65-F5344CB8AC3E}">
        <p14:creationId xmlns:p14="http://schemas.microsoft.com/office/powerpoint/2010/main" val="1168884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D2-A31F-4DEB-9939-D0CFC059D66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Overall Equation for the Pentose Phosphate Pathway</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this pathway is: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6-phosphate + 2NADP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ribulose 5-phosphate + CO</a:t>
                </a:r>
                <a:r>
                  <a:rPr lang="en-US" sz="2400" baseline="-25000" dirty="0">
                    <a:latin typeface="Arial" panose="020B0604020202020204" pitchFamily="34" charset="0"/>
                    <a:ea typeface="Cambria Math" panose="02040503050406030204" pitchFamily="18" charset="0"/>
                    <a:cs typeface="Arial" panose="020B0604020202020204" pitchFamily="34" charset="0"/>
                  </a:rPr>
                  <a:t>2</a:t>
                </a:r>
                <a:r>
                  <a:rPr lang="en-US" sz="2400" dirty="0">
                    <a:latin typeface="Arial" panose="020B0604020202020204" pitchFamily="34" charset="0"/>
                    <a:ea typeface="Cambria Math" panose="02040503050406030204" pitchFamily="18" charset="0"/>
                    <a:cs typeface="Arial" panose="020B0604020202020204" pitchFamily="34" charset="0"/>
                  </a:rPr>
                  <a:t> + 2NADPH + 2H</a:t>
                </a:r>
                <a:r>
                  <a:rPr lang="en-US" sz="2400" baseline="30000" dirty="0">
                    <a:latin typeface="Arial" panose="020B0604020202020204" pitchFamily="34" charset="0"/>
                    <a:ea typeface="Cambria Math" panose="02040503050406030204" pitchFamily="18"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2226241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1EC8-6C42-460A-B926-FC432673988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Reductive Pentose Phosphate Pathway</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04871" y="1981200"/>
            <a:ext cx="87342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reductive pentose phosphate pathway </a:t>
            </a:r>
            <a:r>
              <a:rPr lang="en-US" sz="2400" dirty="0">
                <a:latin typeface="Arial" panose="020B0604020202020204" pitchFamily="34" charset="0"/>
                <a:cs typeface="Arial" panose="020B0604020202020204" pitchFamily="34" charset="0"/>
              </a:rPr>
              <a:t>= converts hexose phosphates to pentose phosphates </a:t>
            </a:r>
          </a:p>
          <a:p>
            <a:pPr lvl="1"/>
            <a:r>
              <a:rPr lang="en-US" sz="2400" dirty="0">
                <a:latin typeface="Arial" panose="020B0604020202020204" pitchFamily="34" charset="0"/>
                <a:cs typeface="Arial" panose="020B0604020202020204" pitchFamily="34" charset="0"/>
              </a:rPr>
              <a:t>central to the photosynthetic assimilation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plants</a:t>
            </a:r>
          </a:p>
          <a:p>
            <a:pPr lvl="1"/>
            <a:r>
              <a:rPr lang="en-US" sz="2400" dirty="0">
                <a:latin typeface="Arial" panose="020B0604020202020204" pitchFamily="34" charset="0"/>
                <a:cs typeface="Arial" panose="020B0604020202020204" pitchFamily="34" charset="0"/>
              </a:rPr>
              <a:t>essentially the reversal of the nonoxidative reactions of the pentose phosphate pathway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4075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DF0D-30AE-476E-A0E1-89261B82F4A6}"/>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Glucose 6-Phosphate Is Partitioned between Glycolysis and the Pentose Phosphate Pathway</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419099" y="2057400"/>
            <a:ext cx="39243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relative concentrations of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NADPH determine whether glucose 6-phosphate enters glycolysis or the pentose phosphate pathway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yellow box labeled glucose has an arrow pointing down to a yellow box labeled glucose 6-phosphate, from which an arrow labeled glycolysis points right to A T P and an arrow labeled pentose phosphate pathway points down with an arrow branching to show the loss of N A D P H before ending at a yellow box labeled 6-phosphogluconolactone. A series of two arrows points down to a yellow box labeled pentose phosphates, with the second arrow branching to show the loss of N A D P H. Both N A D P H molecules have dashed arrows that join to indicate a red circle containing a red X next to the arrow labeled pentose phosphate pathway.">
            <a:extLst>
              <a:ext uri="{FF2B5EF4-FFF2-40B4-BE49-F238E27FC236}">
                <a16:creationId xmlns:a16="http://schemas.microsoft.com/office/drawing/2014/main" id="{A33655FF-79B2-D54B-B9E0-1EEAB9127411}"/>
              </a:ext>
            </a:extLst>
          </p:cNvPr>
          <p:cNvPicPr>
            <a:picLocks noChangeAspect="1"/>
          </p:cNvPicPr>
          <p:nvPr/>
        </p:nvPicPr>
        <p:blipFill>
          <a:blip r:embed="rId3"/>
          <a:stretch>
            <a:fillRect/>
          </a:stretch>
        </p:blipFill>
        <p:spPr>
          <a:xfrm>
            <a:off x="4953000" y="2057400"/>
            <a:ext cx="3292455" cy="4349750"/>
          </a:xfrm>
          <a:prstGeom prst="rect">
            <a:avLst/>
          </a:prstGeom>
        </p:spPr>
      </p:pic>
    </p:spTree>
    <p:extLst>
      <p:ext uri="{BB962C8B-B14F-4D97-AF65-F5344CB8AC3E}">
        <p14:creationId xmlns:p14="http://schemas.microsoft.com/office/powerpoint/2010/main" val="3460343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3FD24FF7-7A74-4FE5-9DFA-999E30B3D7DD}"/>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68F963A2-F2D7-4B4B-8E45-209C1DA314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2623662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9698" name="Google Shape;197;g847cf01710_0_132">
            <a:extLst>
              <a:ext uri="{FF2B5EF4-FFF2-40B4-BE49-F238E27FC236}">
                <a16:creationId xmlns:a16="http://schemas.microsoft.com/office/drawing/2014/main" id="{F627B701-35DF-B44A-8755-159E605B37CA}"/>
              </a:ext>
            </a:extLst>
          </p:cNvPr>
          <p:cNvSpPr>
            <a:spLocks noGrp="1" noChangeArrowheads="1"/>
          </p:cNvSpPr>
          <p:nvPr>
            <p:ph type="ctrTitle"/>
          </p:nvPr>
        </p:nvSpPr>
        <p:spPr/>
        <p:txBody>
          <a:bodyPr lIns="91425" tIns="45700" rIns="91425" bIns="45700"/>
          <a:lstStyle/>
          <a:p>
            <a:r>
              <a:rPr lang="en-US" altLang="en-US" dirty="0">
                <a:solidFill>
                  <a:srgbClr val="674EA7"/>
                </a:solidFill>
                <a:latin typeface="Arial" panose="020B0604020202020204" pitchFamily="34" charset="0"/>
                <a:cs typeface="Arial" panose="020B0604020202020204" pitchFamily="34" charset="0"/>
              </a:rPr>
              <a:t>14.1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Glycolysis</a:t>
            </a:r>
          </a:p>
        </p:txBody>
      </p:sp>
    </p:spTree>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62371</TotalTime>
  <Words>2542</Words>
  <Application>Microsoft Office PowerPoint</Application>
  <PresentationFormat>On-screen Show (4:3)</PresentationFormat>
  <Paragraphs>440</Paragraphs>
  <Slides>72</Slides>
  <Notes>72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72</vt:i4>
      </vt:variant>
    </vt:vector>
  </HeadingPairs>
  <TitlesOfParts>
    <vt:vector size="80" baseType="lpstr">
      <vt:lpstr>ＭＳ Ｐゴシック</vt:lpstr>
      <vt:lpstr>ＭＳ Ｐゴシック</vt:lpstr>
      <vt:lpstr>Arial</vt:lpstr>
      <vt:lpstr>Arial Unicode MS</vt:lpstr>
      <vt:lpstr>Calibri</vt:lpstr>
      <vt:lpstr>Cambria Math</vt:lpstr>
      <vt:lpstr>Times</vt:lpstr>
      <vt:lpstr>Blank</vt:lpstr>
      <vt:lpstr>14 Glycolysis, Gluconeogenesis, and the Pentose Phosphate Pathway</vt:lpstr>
      <vt:lpstr>Major Pathways of  Glucose Utilization</vt:lpstr>
      <vt:lpstr>Principle 1 (1 of 7)</vt:lpstr>
      <vt:lpstr>Principle 2 (1 of 3)</vt:lpstr>
      <vt:lpstr>Principle 3 (1 of 7)</vt:lpstr>
      <vt:lpstr>Principle 4 (1 of 5)</vt:lpstr>
      <vt:lpstr>Principle 5 (1 of 6)</vt:lpstr>
      <vt:lpstr>Principle 6 (1 of 5)</vt:lpstr>
      <vt:lpstr>14.1 Glycolysis</vt:lpstr>
      <vt:lpstr>Glycolysis is an Almost Universal Central Pathway of Glucose Catabolism</vt:lpstr>
      <vt:lpstr>An Overview: Glycolysis Has  Two Phases</vt:lpstr>
      <vt:lpstr>The Payoff Phase of Glycolysis</vt:lpstr>
      <vt:lpstr>Noteworthy Chemical Transformations of Glycolysis</vt:lpstr>
      <vt:lpstr>The Chemical Logic of the  Glycolytic Pathway</vt:lpstr>
      <vt:lpstr>ATP and NADH Formation Coupled to Glycolysis</vt:lpstr>
      <vt:lpstr>Energy Remaining in Pyruvate</vt:lpstr>
      <vt:lpstr>Importance of Phosphorylated Intermediates</vt:lpstr>
      <vt:lpstr>The Preparatory Phase of Glycolysis Requires ATP</vt:lpstr>
      <vt:lpstr>Phosphorylation of Glucose</vt:lpstr>
      <vt:lpstr>Hexokinase is Present in Nearly All Organisms</vt:lpstr>
      <vt:lpstr>Conversion of Glucose 6-Phosphate to Fructose 6-Phosphate</vt:lpstr>
      <vt:lpstr>The Phosphohexose Isomerase Reaction</vt:lpstr>
      <vt:lpstr>Phosphorylation of Fructose 6-Phosphate to Fructose 1,6-Bisphosphate</vt:lpstr>
      <vt:lpstr>Allosteric Regulation of Phosphofructokinase-1</vt:lpstr>
      <vt:lpstr>Cleavage of Fructose  1,6-Bisphosphate</vt:lpstr>
      <vt:lpstr>The Class I Aldolase Reaction</vt:lpstr>
      <vt:lpstr>Interconversion of the Triose Phosphates</vt:lpstr>
      <vt:lpstr>Fate of the Glucose Carbons in the Formation of Glyceraldehyde  3-Phosphate</vt:lpstr>
      <vt:lpstr>The Payoff Phase of Glycolysis Yields ATP and NADH</vt:lpstr>
      <vt:lpstr>Oxidation of Glyceraldehyde  3-Phosphate to 1,3-Bisphosphoglycerate</vt:lpstr>
      <vt:lpstr>The First Step of the Payoff Phase is an Energy-Conserving Reaction</vt:lpstr>
      <vt:lpstr>The Glyceraldehyde 3-Phosphate Dehydrogenase Reaction</vt:lpstr>
      <vt:lpstr>Phosphoryl Transfer from 1,3-Bisphosphoglycerate to ADP</vt:lpstr>
      <vt:lpstr>Steps 6 and 7 of Glycolysis Constitute an Energy-Coupling Process</vt:lpstr>
      <vt:lpstr>Conversion of 3-Phosphoglycerate to 2-Phosphoglycerate</vt:lpstr>
      <vt:lpstr>The Phosphoglycerate Mutase Reaction</vt:lpstr>
      <vt:lpstr>Dehydration of 2-Phosphoglycerate to Phosphoenolpyruvate</vt:lpstr>
      <vt:lpstr>Transfer of the Phosphoryl Group from Phosphoenolpyruvate to ADP</vt:lpstr>
      <vt:lpstr>Pyruvate in its Enol Form Spontaneously Tautomerizes to its Keto Form</vt:lpstr>
      <vt:lpstr>The Overall Balance Sheet Shows a Net Gain of Two ATP and Two NADH Per Glucose</vt:lpstr>
      <vt:lpstr>14.2    Feeder Pathways for Glycolysis</vt:lpstr>
      <vt:lpstr>Entry of Dietary Glycogen, Starch, Disaccharides, and Hexoses into the Preparatory Stage of Glycolysis</vt:lpstr>
      <vt:lpstr>Lactose Digestion and  Lactose Intolerance</vt:lpstr>
      <vt:lpstr>Conversion of Galactose to  Glucose 1-Phosphate</vt:lpstr>
      <vt:lpstr>Fructose and Mannose</vt:lpstr>
      <vt:lpstr>Fructose 1-Phosphate Aldolase</vt:lpstr>
      <vt:lpstr>Products of Fructose 1-Phosphate Hydrolysis Enter Glycolysis as Glyceraldehyde 3-Phosphate</vt:lpstr>
      <vt:lpstr>Mannose Enters Glycolysis as Fructose 6-Phosphate</vt:lpstr>
      <vt:lpstr>14.3    Fates of Pyruvate</vt:lpstr>
      <vt:lpstr>Three Catabolic Fates of Pyruvate</vt:lpstr>
      <vt:lpstr>Fermentation</vt:lpstr>
      <vt:lpstr>Pyruvate Is the Terminal Electron Acceptor in Lactic Acid Fermentation</vt:lpstr>
      <vt:lpstr>Reduction of Pyruvate to Lactate Regenerates NAD+</vt:lpstr>
      <vt:lpstr>14.4    Gluconeogenesis</vt:lpstr>
      <vt:lpstr>Gluconeogenesis</vt:lpstr>
      <vt:lpstr>Gluconeogenesis and Glycolysis Share Several Steps</vt:lpstr>
      <vt:lpstr>Free-Energy Changes of Glycolytic Reactions</vt:lpstr>
      <vt:lpstr>The Third Bypass Reaction</vt:lpstr>
      <vt:lpstr>Gluconeogenesis Is Energetically Expensive, But Essential</vt:lpstr>
      <vt:lpstr>Sequential Reactions in Gluconeogenesis</vt:lpstr>
      <vt:lpstr>Glucogenic Amino Acids</vt:lpstr>
      <vt:lpstr>Mammals Cannot Convert Fatty Acids to Glucose; Plants and Microorganisms Can</vt:lpstr>
      <vt:lpstr>Glyceroneogenesis</vt:lpstr>
      <vt:lpstr>Glycolysis and Gluconeogenesis Are Reciprocally Regulated</vt:lpstr>
      <vt:lpstr>The Pentose Phosphate Pathway</vt:lpstr>
      <vt:lpstr>Cells and Tissues That Use the Pentose Phosphate Pathway</vt:lpstr>
      <vt:lpstr>The Oxidative Phase Produces NADPH and Pentose Phosphates</vt:lpstr>
      <vt:lpstr>6-Phosphogluconate Dehydrogenase Forms Ribulose 5-Phosphate</vt:lpstr>
      <vt:lpstr>Phosphopentose Isomerase Generates Ribose 5-Phosphate</vt:lpstr>
      <vt:lpstr>The Overall Equation for the Pentose Phosphate Pathway</vt:lpstr>
      <vt:lpstr>The Reductive Pentose Phosphate Pathway</vt:lpstr>
      <vt:lpstr>Glucose 6-Phosphate Is Partitioned between Glycolysis and the Pentose Phosphate Pathway</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Noel Sturm</cp:lastModifiedBy>
  <cp:revision>1039</cp:revision>
  <cp:lastPrinted>2020-09-26T21:29:29Z</cp:lastPrinted>
  <dcterms:created xsi:type="dcterms:W3CDTF">2003-08-27T01:54:28Z</dcterms:created>
  <dcterms:modified xsi:type="dcterms:W3CDTF">2021-10-03T18:57:48Z</dcterms:modified>
</cp:coreProperties>
</file>