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2"/>
  </p:notesMasterIdLst>
  <p:handoutMasterIdLst>
    <p:handoutMasterId r:id="rId73"/>
  </p:handoutMasterIdLst>
  <p:sldIdLst>
    <p:sldId id="260" r:id="rId2"/>
    <p:sldId id="1749" r:id="rId3"/>
    <p:sldId id="1751" r:id="rId4"/>
    <p:sldId id="1750" r:id="rId5"/>
    <p:sldId id="1752" r:id="rId6"/>
    <p:sldId id="412" r:id="rId7"/>
    <p:sldId id="420" r:id="rId8"/>
    <p:sldId id="421" r:id="rId9"/>
    <p:sldId id="1536" r:id="rId10"/>
    <p:sldId id="1537" r:id="rId11"/>
    <p:sldId id="1538" r:id="rId12"/>
    <p:sldId id="424" r:id="rId13"/>
    <p:sldId id="1542" r:id="rId14"/>
    <p:sldId id="432" r:id="rId15"/>
    <p:sldId id="1744" r:id="rId16"/>
    <p:sldId id="1745" r:id="rId17"/>
    <p:sldId id="1746" r:id="rId18"/>
    <p:sldId id="1747" r:id="rId19"/>
    <p:sldId id="592" r:id="rId20"/>
    <p:sldId id="1754" r:id="rId21"/>
    <p:sldId id="1760" r:id="rId22"/>
    <p:sldId id="1764" r:id="rId23"/>
    <p:sldId id="1765" r:id="rId24"/>
    <p:sldId id="1767" r:id="rId25"/>
    <p:sldId id="1740" r:id="rId26"/>
    <p:sldId id="1769" r:id="rId27"/>
    <p:sldId id="1786" r:id="rId28"/>
    <p:sldId id="1787" r:id="rId29"/>
    <p:sldId id="1788" r:id="rId30"/>
    <p:sldId id="1789" r:id="rId31"/>
    <p:sldId id="1790" r:id="rId32"/>
    <p:sldId id="1791" r:id="rId33"/>
    <p:sldId id="1793" r:id="rId34"/>
    <p:sldId id="1794" r:id="rId35"/>
    <p:sldId id="1741" r:id="rId36"/>
    <p:sldId id="1795" r:id="rId37"/>
    <p:sldId id="1796" r:id="rId38"/>
    <p:sldId id="1797" r:id="rId39"/>
    <p:sldId id="1799" r:id="rId40"/>
    <p:sldId id="1798" r:id="rId41"/>
    <p:sldId id="1801" r:id="rId42"/>
    <p:sldId id="1802" r:id="rId43"/>
    <p:sldId id="1803" r:id="rId44"/>
    <p:sldId id="1804" r:id="rId45"/>
    <p:sldId id="1805" r:id="rId46"/>
    <p:sldId id="1806" r:id="rId47"/>
    <p:sldId id="1808" r:id="rId48"/>
    <p:sldId id="1809" r:id="rId49"/>
    <p:sldId id="1812" r:id="rId50"/>
    <p:sldId id="1813" r:id="rId51"/>
    <p:sldId id="1814" r:id="rId52"/>
    <p:sldId id="1816" r:id="rId53"/>
    <p:sldId id="1817" r:id="rId54"/>
    <p:sldId id="1820" r:id="rId55"/>
    <p:sldId id="1742" r:id="rId56"/>
    <p:sldId id="1822" r:id="rId57"/>
    <p:sldId id="1823" r:id="rId58"/>
    <p:sldId id="1826" r:id="rId59"/>
    <p:sldId id="1827" r:id="rId60"/>
    <p:sldId id="1828" r:id="rId61"/>
    <p:sldId id="1837" r:id="rId62"/>
    <p:sldId id="1838" r:id="rId63"/>
    <p:sldId id="1839" r:id="rId64"/>
    <p:sldId id="1842" r:id="rId65"/>
    <p:sldId id="1843" r:id="rId66"/>
    <p:sldId id="1844" r:id="rId67"/>
    <p:sldId id="1845" r:id="rId68"/>
    <p:sldId id="1846" r:id="rId69"/>
    <p:sldId id="1847" r:id="rId70"/>
    <p:sldId id="1872"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 lastIdx="140" clrIdx="0"/>
  <p:cmAuthor id="2" name="Jack Threadgill" initials="" lastIdx="37" clrIdx="1"/>
  <p:cmAuthor id="3" name="Justin Lee" initials="" lastIdx="6" clrIdx="2"/>
  <p:cmAuthor id="4" name="Muralidharan, Krishnamurthy"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A"/>
    <a:srgbClr val="D0E7D2"/>
    <a:srgbClr val="145C76"/>
    <a:srgbClr val="4E4CB4"/>
    <a:srgbClr val="144652"/>
    <a:srgbClr val="FFE599"/>
    <a:srgbClr val="B7DBDE"/>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11" autoAdjust="0"/>
    <p:restoredTop sz="86134" autoAdjust="0"/>
  </p:normalViewPr>
  <p:slideViewPr>
    <p:cSldViewPr>
      <p:cViewPr varScale="1">
        <p:scale>
          <a:sx n="85" d="100"/>
          <a:sy n="85" d="100"/>
        </p:scale>
        <p:origin x="816" y="78"/>
      </p:cViewPr>
      <p:guideLst>
        <p:guide orient="horz" pos="2160"/>
        <p:guide pos="2880"/>
      </p:guideLst>
    </p:cSldViewPr>
  </p:slideViewPr>
  <p:outlineViewPr>
    <p:cViewPr>
      <p:scale>
        <a:sx n="33" d="100"/>
        <a:sy n="33" d="100"/>
      </p:scale>
      <p:origin x="0" y="-3524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imes" pitchFamily="2" charset="0"/>
              </a:defRPr>
            </a:lvl1pPr>
          </a:lstStyle>
          <a:p>
            <a:pPr>
              <a:defRPr/>
            </a:pPr>
            <a:fld id="{41680EA7-9513-498D-A4AC-900435F8AA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AEB556DE-1C97-4FA6-BCC3-377BA8FBD9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156;p1: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6147" name="Google Shape;157;p1: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24579"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26627"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93;g847cf01710_0_1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8675" name="Google Shape;194;g847cf01710_0_13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28676" name="Google Shape;195;g847cf01710_0_132: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24DCDFF5-DF04-4F54-B0F4-A6011B7EF959}" type="slidenum">
              <a:rPr lang="en-US" altLang="en-US" sz="1200" smtClean="0"/>
              <a:pPr>
                <a:buClr>
                  <a:srgbClr val="000000"/>
                </a:buClr>
                <a:buSzPts val="1200"/>
                <a:buFont typeface="Times" panose="02020603050405020304" pitchFamily="18" charset="0"/>
                <a:buNone/>
              </a:pPr>
              <a:t>12</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3072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524C46E9-62F9-4383-AC5E-30D4E95C5904}" type="slidenum">
              <a:rPr lang="en-US" altLang="en-US" sz="1200" smtClean="0"/>
              <a:pPr>
                <a:buClr>
                  <a:srgbClr val="000000"/>
                </a:buClr>
                <a:buSzPts val="1200"/>
                <a:buFont typeface="Times" panose="02020603050405020304" pitchFamily="18" charset="0"/>
                <a:buNone/>
              </a:pPr>
              <a:t>13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3277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C1EACE0-6586-4467-8D00-558CD314BDCB}" type="slidenum">
              <a:rPr lang="en-US" altLang="en-US" sz="1200" smtClean="0"/>
              <a:pPr>
                <a:buClr>
                  <a:srgbClr val="000000"/>
                </a:buClr>
                <a:buSzPts val="1200"/>
                <a:buFont typeface="Times" panose="02020603050405020304" pitchFamily="18" charset="0"/>
                <a:buNone/>
              </a:pPr>
              <a:t>14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481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3482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10C6EDD8-B6DC-46EE-9FB9-9B51B3BA9BE0}" type="slidenum">
              <a:rPr lang="en-US" altLang="en-US" sz="1200" smtClean="0"/>
              <a:pPr>
                <a:buClr>
                  <a:srgbClr val="000000"/>
                </a:buClr>
                <a:buSzPts val="1200"/>
                <a:buFont typeface="Times" panose="02020603050405020304" pitchFamily="18" charset="0"/>
                <a:buNone/>
              </a:pPr>
              <a:t>15</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686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3686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46CCBFD-BA79-4DE5-8479-3A7E31486C85}" type="slidenum">
              <a:rPr lang="en-US" altLang="en-US" sz="1200" smtClean="0"/>
              <a:pPr>
                <a:buClr>
                  <a:srgbClr val="000000"/>
                </a:buClr>
                <a:buSzPts val="1200"/>
                <a:buFont typeface="Times" panose="02020603050405020304" pitchFamily="18" charset="0"/>
                <a:buNone/>
              </a:pPr>
              <a:t>16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891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3891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BECD022C-5A6E-429E-907E-01A4935B28A3}" type="slidenum">
              <a:rPr lang="en-US" altLang="en-US" sz="1200" smtClean="0"/>
              <a:pPr>
                <a:buClr>
                  <a:srgbClr val="000000"/>
                </a:buClr>
                <a:buSzPts val="1200"/>
                <a:buFont typeface="Times" panose="02020603050405020304" pitchFamily="18" charset="0"/>
                <a:buNone/>
              </a:pPr>
              <a:t>17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096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4096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249936A-C207-4213-A68E-7158D7C3F3D1}" type="slidenum">
              <a:rPr lang="en-US" altLang="en-US" sz="1200" smtClean="0"/>
              <a:pPr>
                <a:buClr>
                  <a:srgbClr val="000000"/>
                </a:buClr>
                <a:buSzPts val="1200"/>
                <a:buFont typeface="Times" panose="02020603050405020304" pitchFamily="18" charset="0"/>
                <a:buNone/>
              </a:pPr>
              <a:t>18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301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4301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5611AE6A-17D3-4938-B970-8A8A25AE87E5}" type="slidenum">
              <a:rPr lang="en-US" altLang="en-US" sz="1200" smtClean="0"/>
              <a:pPr>
                <a:buClr>
                  <a:srgbClr val="000000"/>
                </a:buClr>
                <a:buSzPts val="1200"/>
                <a:buFont typeface="Times" panose="02020603050405020304" pitchFamily="18" charset="0"/>
                <a:buNone/>
              </a:pPr>
              <a:t>19</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19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819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F0343A24-8E48-4CD9-9403-DD05FEEF9E36}" type="slidenum">
              <a:rPr lang="en-US" altLang="en-US" sz="1200" smtClean="0"/>
              <a:pPr>
                <a:buClr>
                  <a:srgbClr val="000000"/>
                </a:buClr>
                <a:buSzPts val="1200"/>
                <a:buFont typeface="Times" panose="02020603050405020304" pitchFamily="18" charset="0"/>
                <a:buNone/>
              </a:pPr>
              <a:t>2</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505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4506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A51A6C17-A28D-418E-8202-788FAC662BC5}" type="slidenum">
              <a:rPr lang="en-US" altLang="en-US" sz="1200" smtClean="0"/>
              <a:pPr>
                <a:buClr>
                  <a:srgbClr val="000000"/>
                </a:buClr>
                <a:buSzPts val="1200"/>
                <a:buFont typeface="Times" panose="02020603050405020304" pitchFamily="18" charset="0"/>
                <a:buNone/>
              </a:pPr>
              <a:t>20</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710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4710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5F6BF7EC-1F47-44F5-84F0-E4BFE8904FF9}" type="slidenum">
              <a:rPr lang="en-US" altLang="en-US" sz="1200" smtClean="0"/>
              <a:pPr>
                <a:buClr>
                  <a:srgbClr val="000000"/>
                </a:buClr>
                <a:buSzPts val="1200"/>
                <a:buFont typeface="Times" panose="02020603050405020304" pitchFamily="18" charset="0"/>
                <a:buNone/>
              </a:pPr>
              <a:t>21</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915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4915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3107F50-DEF7-4804-B9ED-157EADACA62B}" type="slidenum">
              <a:rPr lang="en-US" altLang="en-US" sz="1200" smtClean="0"/>
              <a:pPr>
                <a:buClr>
                  <a:srgbClr val="000000"/>
                </a:buClr>
                <a:buSzPts val="1200"/>
                <a:buFont typeface="Times" panose="02020603050405020304" pitchFamily="18" charset="0"/>
                <a:buNone/>
              </a:pPr>
              <a:t>22</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5120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46B08B9-D794-4DA2-921B-F21704D934BE}" type="slidenum">
              <a:rPr lang="en-US" altLang="en-US" sz="1200" smtClean="0"/>
              <a:pPr>
                <a:buClr>
                  <a:srgbClr val="000000"/>
                </a:buClr>
                <a:buSzPts val="1200"/>
                <a:buFont typeface="Times" panose="02020603050405020304" pitchFamily="18" charset="0"/>
                <a:buNone/>
              </a:pPr>
              <a:t>23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325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5325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27700EF0-6CFF-48AF-B18A-15014CB78F32}" type="slidenum">
              <a:rPr lang="en-US" altLang="en-US" sz="1200" smtClean="0"/>
              <a:pPr>
                <a:buClr>
                  <a:srgbClr val="000000"/>
                </a:buClr>
                <a:buSzPts val="1200"/>
                <a:buFont typeface="Times" panose="02020603050405020304" pitchFamily="18" charset="0"/>
                <a:buNone/>
              </a:pPr>
              <a:t>24</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193;g847cf01710_0_1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5299" name="Google Shape;194;g847cf01710_0_13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55300" name="Google Shape;195;g847cf01710_0_132: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8245EBD-672A-42AB-BDB1-BC4C4B4EB28B}" type="slidenum">
              <a:rPr lang="en-US" altLang="en-US" sz="1200" smtClean="0"/>
              <a:pPr>
                <a:buClr>
                  <a:srgbClr val="000000"/>
                </a:buClr>
                <a:buSzPts val="1200"/>
                <a:buFont typeface="Times" panose="02020603050405020304" pitchFamily="18" charset="0"/>
                <a:buNone/>
              </a:pPr>
              <a:t>25</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734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5734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A1748652-D388-4733-8624-F75A23518ABF}" type="slidenum">
              <a:rPr lang="en-US" altLang="en-US" sz="1200" smtClean="0"/>
              <a:pPr>
                <a:buClr>
                  <a:srgbClr val="000000"/>
                </a:buClr>
                <a:buSzPts val="1200"/>
                <a:buFont typeface="Times" panose="02020603050405020304" pitchFamily="18" charset="0"/>
                <a:buNone/>
              </a:pPr>
              <a:t>26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601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8602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E382CB5-D167-4C3E-BB31-5B40DC670C97}" type="slidenum">
              <a:rPr lang="en-US" altLang="en-US" sz="1200" smtClean="0"/>
              <a:pPr>
                <a:buClr>
                  <a:srgbClr val="000000"/>
                </a:buClr>
                <a:buSzPts val="1200"/>
                <a:buFont typeface="Times" panose="02020603050405020304" pitchFamily="18" charset="0"/>
                <a:buNone/>
              </a:pPr>
              <a:t>27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806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8806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E6BA753F-4A26-451D-8E6B-183A66C9FC55}" type="slidenum">
              <a:rPr lang="en-US" altLang="en-US" sz="1200" smtClean="0"/>
              <a:pPr>
                <a:buClr>
                  <a:srgbClr val="000000"/>
                </a:buClr>
                <a:buSzPts val="1200"/>
                <a:buFont typeface="Times" panose="02020603050405020304" pitchFamily="18" charset="0"/>
                <a:buNone/>
              </a:pPr>
              <a:t>28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9011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47BA352-8216-4C9A-828E-692AF3A87131}" type="slidenum">
              <a:rPr lang="en-US" altLang="en-US" sz="1200" smtClean="0"/>
              <a:pPr>
                <a:buClr>
                  <a:srgbClr val="000000"/>
                </a:buClr>
                <a:buSzPts val="1200"/>
                <a:buFont typeface="Times" panose="02020603050405020304" pitchFamily="18" charset="0"/>
                <a:buNone/>
              </a:pPr>
              <a:t>29</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24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1F1B12BE-0DB7-4312-8E53-C6C4A3F42366}" type="slidenum">
              <a:rPr lang="en-US" altLang="en-US" sz="1200" smtClean="0"/>
              <a:pPr>
                <a:buClr>
                  <a:srgbClr val="000000"/>
                </a:buClr>
                <a:buSzPts val="1200"/>
                <a:buFont typeface="Times" panose="02020603050405020304" pitchFamily="18" charset="0"/>
                <a:buNone/>
              </a:pPr>
              <a:t>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9216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2B9215A5-ADA4-4B20-88FB-F889B22C2FB5}" type="slidenum">
              <a:rPr lang="en-US" altLang="en-US" sz="1200" smtClean="0"/>
              <a:pPr>
                <a:buClr>
                  <a:srgbClr val="000000"/>
                </a:buClr>
                <a:buSzPts val="1200"/>
                <a:buFont typeface="Times" panose="02020603050405020304" pitchFamily="18" charset="0"/>
                <a:buNone/>
              </a:pPr>
              <a:t>30</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9421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B9C0AF3E-AEBF-45E8-BB3D-17E0FCDCCC92}" type="slidenum">
              <a:rPr lang="en-US" altLang="en-US" sz="1200" smtClean="0"/>
              <a:pPr>
                <a:buClr>
                  <a:srgbClr val="000000"/>
                </a:buClr>
                <a:buSzPts val="1200"/>
                <a:buFont typeface="Times" panose="02020603050405020304" pitchFamily="18" charset="0"/>
                <a:buNone/>
              </a:pPr>
              <a:t>31</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625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9626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FE00BEF0-4E3A-4404-AFBB-F0B898371749}" type="slidenum">
              <a:rPr lang="en-US" altLang="en-US" sz="1200" smtClean="0"/>
              <a:pPr>
                <a:buClr>
                  <a:srgbClr val="000000"/>
                </a:buClr>
                <a:buSzPts val="1200"/>
                <a:buFont typeface="Times" panose="02020603050405020304" pitchFamily="18" charset="0"/>
                <a:buNone/>
              </a:pPr>
              <a:t>32</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830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9830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A245A191-FA86-4CC3-9159-2FB001BDC852}" type="slidenum">
              <a:rPr lang="en-US" altLang="en-US" sz="1200" smtClean="0"/>
              <a:pPr>
                <a:buClr>
                  <a:srgbClr val="000000"/>
                </a:buClr>
                <a:buSzPts val="1200"/>
                <a:buFont typeface="Times" panose="02020603050405020304" pitchFamily="18" charset="0"/>
                <a:buNone/>
              </a:pPr>
              <a:t>33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035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035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D3F44C4F-817D-4090-870E-908BCE09AE2C}" type="slidenum">
              <a:rPr lang="en-US" altLang="en-US" sz="1200" smtClean="0"/>
              <a:pPr>
                <a:buClr>
                  <a:srgbClr val="000000"/>
                </a:buClr>
                <a:buSzPts val="1200"/>
                <a:buFont typeface="Times" panose="02020603050405020304" pitchFamily="18" charset="0"/>
                <a:buNone/>
              </a:pPr>
              <a:t>34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193;g847cf01710_0_1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194;g847cf01710_0_13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2404" name="Google Shape;195;g847cf01710_0_132: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F7A5626-0F66-4EE7-A3FF-D947742D3366}" type="slidenum">
              <a:rPr lang="en-US" altLang="en-US" sz="1200" smtClean="0"/>
              <a:pPr>
                <a:buClr>
                  <a:srgbClr val="000000"/>
                </a:buClr>
                <a:buSzPts val="1200"/>
                <a:buFont typeface="Times" panose="02020603050405020304" pitchFamily="18" charset="0"/>
                <a:buNone/>
              </a:pPr>
              <a:t>35</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445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445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D737C3FC-6CFC-41F1-B05C-FAC2EC2F3A97}" type="slidenum">
              <a:rPr lang="en-US" altLang="en-US" sz="1200" smtClean="0"/>
              <a:pPr>
                <a:buClr>
                  <a:srgbClr val="000000"/>
                </a:buClr>
                <a:buSzPts val="1200"/>
                <a:buFont typeface="Times" panose="02020603050405020304" pitchFamily="18" charset="0"/>
                <a:buNone/>
              </a:pPr>
              <a:t>36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649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650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EFBF6293-639C-4AEB-9331-815A60C26C22}" type="slidenum">
              <a:rPr lang="en-US" altLang="en-US" sz="1200" smtClean="0"/>
              <a:pPr>
                <a:buClr>
                  <a:srgbClr val="000000"/>
                </a:buClr>
                <a:buSzPts val="1200"/>
                <a:buFont typeface="Times" panose="02020603050405020304" pitchFamily="18" charset="0"/>
                <a:buNone/>
              </a:pPr>
              <a:t>37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854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0854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805B382C-35C5-4F3B-8CB8-CCAAE1A9A22A}" type="slidenum">
              <a:rPr lang="en-US" altLang="en-US" sz="1200" smtClean="0"/>
              <a:pPr>
                <a:buClr>
                  <a:srgbClr val="000000"/>
                </a:buClr>
                <a:buSzPts val="1200"/>
                <a:buFont typeface="Times" panose="02020603050405020304" pitchFamily="18" charset="0"/>
                <a:buNone/>
              </a:pPr>
              <a:t>38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059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1059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B75F8405-5D90-423B-8C4C-59785FEF9EAC}" type="slidenum">
              <a:rPr lang="en-US" altLang="en-US" sz="1200" smtClean="0"/>
              <a:pPr>
                <a:buClr>
                  <a:srgbClr val="000000"/>
                </a:buClr>
                <a:buSzPts val="1200"/>
                <a:buFont typeface="Times" panose="02020603050405020304" pitchFamily="18" charset="0"/>
                <a:buNone/>
              </a:pPr>
              <a:t>39</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29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29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2319F6C-4F6A-46D5-A8AF-9DC7FD08D267}" type="slidenum">
              <a:rPr lang="en-US" altLang="en-US" sz="1200" smtClean="0"/>
              <a:pPr>
                <a:buClr>
                  <a:srgbClr val="000000"/>
                </a:buClr>
                <a:buSzPts val="1200"/>
                <a:buFont typeface="Times" panose="02020603050405020304" pitchFamily="18" charset="0"/>
                <a:buNone/>
              </a:pPr>
              <a:t>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264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1264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CCF0271-83B1-4B32-8BB9-7F4FD72EA47C}" type="slidenum">
              <a:rPr lang="en-US" altLang="en-US" sz="1200" smtClean="0"/>
              <a:pPr>
                <a:buClr>
                  <a:srgbClr val="000000"/>
                </a:buClr>
                <a:buSzPts val="1200"/>
                <a:buFont typeface="Times" panose="02020603050405020304" pitchFamily="18" charset="0"/>
                <a:buNone/>
              </a:pPr>
              <a:t>40</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469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1469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F9DF12F2-6C8B-4D58-9A56-AC6082CD0247}" type="slidenum">
              <a:rPr lang="en-US" altLang="en-US" sz="1200" smtClean="0"/>
              <a:pPr>
                <a:buClr>
                  <a:srgbClr val="000000"/>
                </a:buClr>
                <a:buSzPts val="1200"/>
                <a:buFont typeface="Times" panose="02020603050405020304" pitchFamily="18" charset="0"/>
                <a:buNone/>
              </a:pPr>
              <a:t>41</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673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1674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4F9EBDA-E7E1-447B-94A3-ED0CC01D7F19}" type="slidenum">
              <a:rPr lang="en-US" altLang="en-US" sz="1200" smtClean="0"/>
              <a:pPr>
                <a:buClr>
                  <a:srgbClr val="000000"/>
                </a:buClr>
                <a:buSzPts val="1200"/>
                <a:buFont typeface="Times" panose="02020603050405020304" pitchFamily="18" charset="0"/>
                <a:buNone/>
              </a:pPr>
              <a:t>42</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878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1878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8F66991C-97AD-48C4-90D8-8B77E9736C02}" type="slidenum">
              <a:rPr lang="en-US" altLang="en-US" sz="1200" smtClean="0"/>
              <a:pPr>
                <a:buClr>
                  <a:srgbClr val="000000"/>
                </a:buClr>
                <a:buSzPts val="1200"/>
                <a:buFont typeface="Times" panose="02020603050405020304" pitchFamily="18" charset="0"/>
                <a:buNone/>
              </a:pPr>
              <a:t>43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083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083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C322F49-8DA6-4CCD-8477-F5E22FA7C179}" type="slidenum">
              <a:rPr lang="en-US" altLang="en-US" sz="1200" smtClean="0"/>
              <a:pPr>
                <a:buClr>
                  <a:srgbClr val="000000"/>
                </a:buClr>
                <a:buSzPts val="1200"/>
                <a:buFont typeface="Times" panose="02020603050405020304" pitchFamily="18" charset="0"/>
                <a:buNone/>
              </a:pPr>
              <a:t>44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288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288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57545A0-A56E-4FF4-B296-51F0D5B4F337}" type="slidenum">
              <a:rPr lang="en-US" altLang="en-US" sz="1200" smtClean="0"/>
              <a:pPr>
                <a:buClr>
                  <a:srgbClr val="000000"/>
                </a:buClr>
                <a:buSzPts val="1200"/>
                <a:buFont typeface="Times" panose="02020603050405020304" pitchFamily="18" charset="0"/>
                <a:buNone/>
              </a:pPr>
              <a:t>45</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493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493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D8691AD4-6075-432C-BAE4-D510B08EE003}" type="slidenum">
              <a:rPr lang="en-US" altLang="en-US" sz="1200" smtClean="0"/>
              <a:pPr>
                <a:buClr>
                  <a:srgbClr val="000000"/>
                </a:buClr>
                <a:buSzPts val="1200"/>
                <a:buFont typeface="Times" panose="02020603050405020304" pitchFamily="18" charset="0"/>
                <a:buNone/>
              </a:pPr>
              <a:t>46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697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698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A4C76C35-E9A0-453A-BDF4-3407729113A8}" type="slidenum">
              <a:rPr lang="en-US" altLang="en-US" sz="1200" smtClean="0"/>
              <a:pPr>
                <a:buClr>
                  <a:srgbClr val="000000"/>
                </a:buClr>
                <a:buSzPts val="1200"/>
                <a:buFont typeface="Times" panose="02020603050405020304" pitchFamily="18" charset="0"/>
                <a:buNone/>
              </a:pPr>
              <a:t>47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902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2902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37248E71-A37C-4D4D-9BF1-98CDA136E60C}" type="slidenum">
              <a:rPr lang="en-US" altLang="en-US" sz="1200" smtClean="0"/>
              <a:pPr>
                <a:buClr>
                  <a:srgbClr val="000000"/>
                </a:buClr>
                <a:buSzPts val="1200"/>
                <a:buFont typeface="Times" panose="02020603050405020304" pitchFamily="18" charset="0"/>
                <a:buNone/>
              </a:pPr>
              <a:t>48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107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3107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C31161C-C324-4C1C-BD2D-36A17FA6FF52}" type="slidenum">
              <a:rPr lang="en-US" altLang="en-US" sz="1200" smtClean="0"/>
              <a:pPr>
                <a:buClr>
                  <a:srgbClr val="000000"/>
                </a:buClr>
                <a:buSzPts val="1200"/>
                <a:buFont typeface="Times" panose="02020603050405020304" pitchFamily="18" charset="0"/>
                <a:buNone/>
              </a:pPr>
              <a:t>49</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33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34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761B092-5E34-46E8-AB25-9FC6B5A01545}" type="slidenum">
              <a:rPr lang="en-US" altLang="en-US" sz="1200" smtClean="0"/>
              <a:pPr>
                <a:buClr>
                  <a:srgbClr val="000000"/>
                </a:buClr>
                <a:buSzPts val="1200"/>
                <a:buFont typeface="Times" panose="02020603050405020304" pitchFamily="18" charset="0"/>
                <a:buNone/>
              </a:pPr>
              <a:t>5</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312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3312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19C7FE2F-E805-40AD-82D8-1F6CD7A848C4}" type="slidenum">
              <a:rPr lang="en-US" altLang="en-US" sz="1200" smtClean="0"/>
              <a:pPr>
                <a:buClr>
                  <a:srgbClr val="000000"/>
                </a:buClr>
                <a:buSzPts val="1200"/>
                <a:buFont typeface="Times" panose="02020603050405020304" pitchFamily="18" charset="0"/>
                <a:buNone/>
              </a:pPr>
              <a:t>50</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517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3517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979B130-1CB3-4F70-8B45-76F3690468D7}" type="slidenum">
              <a:rPr lang="en-US" altLang="en-US" sz="1200" smtClean="0"/>
              <a:pPr>
                <a:buClr>
                  <a:srgbClr val="000000"/>
                </a:buClr>
                <a:buSzPts val="1200"/>
                <a:buFont typeface="Times" panose="02020603050405020304" pitchFamily="18" charset="0"/>
                <a:buNone/>
              </a:pPr>
              <a:t>51</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721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3722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13826D39-C885-4943-A550-4B251A038D49}" type="slidenum">
              <a:rPr lang="en-US" altLang="en-US" sz="1200" smtClean="0"/>
              <a:pPr>
                <a:buClr>
                  <a:srgbClr val="000000"/>
                </a:buClr>
                <a:buSzPts val="1200"/>
                <a:buFont typeface="Times" panose="02020603050405020304" pitchFamily="18" charset="0"/>
                <a:buNone/>
              </a:pPr>
              <a:t>52</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926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3926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F9F05DF-6299-4DB4-ACD2-D1A281900D1E}" type="slidenum">
              <a:rPr lang="en-US" altLang="en-US" sz="1200" smtClean="0"/>
              <a:pPr>
                <a:buClr>
                  <a:srgbClr val="000000"/>
                </a:buClr>
                <a:buSzPts val="1200"/>
                <a:buFont typeface="Times" panose="02020603050405020304" pitchFamily="18" charset="0"/>
                <a:buNone/>
              </a:pPr>
              <a:t>53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131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131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E3B884B-A7BB-440D-BD8B-3E683B9CC2EC}" type="slidenum">
              <a:rPr lang="en-US" altLang="en-US" sz="1200" smtClean="0"/>
              <a:pPr>
                <a:buClr>
                  <a:srgbClr val="000000"/>
                </a:buClr>
                <a:buSzPts val="1200"/>
                <a:buFont typeface="Times" panose="02020603050405020304" pitchFamily="18" charset="0"/>
                <a:buNone/>
              </a:pPr>
              <a:t>54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Google Shape;193;g847cf01710_0_1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3363" name="Google Shape;194;g847cf01710_0_13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3364" name="Google Shape;195;g847cf01710_0_132: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7865805-DA19-46B9-A70B-F7BEF3CED0B6}" type="slidenum">
              <a:rPr lang="en-US" altLang="en-US" sz="1200" smtClean="0"/>
              <a:pPr>
                <a:buClr>
                  <a:srgbClr val="000000"/>
                </a:buClr>
                <a:buSzPts val="1200"/>
                <a:buFont typeface="Times" panose="02020603050405020304" pitchFamily="18" charset="0"/>
                <a:buNone/>
              </a:pPr>
              <a:t>55</a:t>
            </a:fld>
            <a:endParaRPr lang="en-US" altLang="en-US" sz="1400" smtClean="0">
              <a:latin typeface="Arial" panose="020B0604020202020204" pitchFamily="34" charset="0"/>
              <a:sym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541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541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5D0494CF-1B48-4341-A7AC-71FB652A42A3}" type="slidenum">
              <a:rPr lang="en-US" altLang="en-US" sz="1200" smtClean="0"/>
              <a:pPr>
                <a:buClr>
                  <a:srgbClr val="000000"/>
                </a:buClr>
                <a:buSzPts val="1200"/>
                <a:buFont typeface="Times" panose="02020603050405020304" pitchFamily="18" charset="0"/>
                <a:buNone/>
              </a:pPr>
              <a:t>56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745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746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15DC4A0B-D8B9-418B-9753-F5ED9870F51A}" type="slidenum">
              <a:rPr lang="en-US" altLang="en-US" sz="1200" smtClean="0"/>
              <a:pPr>
                <a:buClr>
                  <a:srgbClr val="000000"/>
                </a:buClr>
                <a:buSzPts val="1200"/>
                <a:buFont typeface="Times" panose="02020603050405020304" pitchFamily="18" charset="0"/>
                <a:buNone/>
              </a:pPr>
              <a:t>57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950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4950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78A666E2-0B4D-4531-AEE2-71F09FFD8B57}" type="slidenum">
              <a:rPr lang="en-US" altLang="en-US" sz="1200" smtClean="0"/>
              <a:pPr>
                <a:buClr>
                  <a:srgbClr val="000000"/>
                </a:buClr>
                <a:buSzPts val="1200"/>
                <a:buFont typeface="Times" panose="02020603050405020304" pitchFamily="18" charset="0"/>
                <a:buNone/>
              </a:pPr>
              <a:t>58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155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5155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A8DDBFD-7BB2-492E-950F-23673250A604}" type="slidenum">
              <a:rPr lang="en-US" altLang="en-US" sz="1200" smtClean="0"/>
              <a:pPr>
                <a:buClr>
                  <a:srgbClr val="000000"/>
                </a:buClr>
                <a:buSzPts val="1200"/>
                <a:buFont typeface="Times" panose="02020603050405020304" pitchFamily="18" charset="0"/>
                <a:buNone/>
              </a:pPr>
              <a:t>59</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387"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360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5360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2A7384C-D84A-4B2A-A9E8-C08044A88207}" type="slidenum">
              <a:rPr lang="en-US" altLang="en-US" sz="1200" smtClean="0"/>
              <a:pPr>
                <a:buClr>
                  <a:srgbClr val="000000"/>
                </a:buClr>
                <a:buSzPts val="1200"/>
                <a:buFont typeface="Times" panose="02020603050405020304" pitchFamily="18" charset="0"/>
                <a:buNone/>
              </a:pPr>
              <a:t>60</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5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565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5565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CEAB418D-6758-4927-8AEE-8B34218F4503}" type="slidenum">
              <a:rPr lang="en-US" altLang="en-US" sz="1200" smtClean="0"/>
              <a:pPr>
                <a:buClr>
                  <a:srgbClr val="000000"/>
                </a:buClr>
                <a:buSzPts val="1200"/>
                <a:buFont typeface="Times" panose="02020603050405020304" pitchFamily="18" charset="0"/>
                <a:buNone/>
              </a:pPr>
              <a:t>61</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769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5770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614457BB-01AC-4466-BE04-8B733E6AD705}" type="slidenum">
              <a:rPr lang="en-US" altLang="en-US" sz="1200" smtClean="0"/>
              <a:pPr>
                <a:buClr>
                  <a:srgbClr val="000000"/>
                </a:buClr>
                <a:buSzPts val="1200"/>
                <a:buFont typeface="Times" panose="02020603050405020304" pitchFamily="18" charset="0"/>
                <a:buNone/>
              </a:pPr>
              <a:t>62</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974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5974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2895226A-B696-4329-9BB9-F5B3A23A0350}" type="slidenum">
              <a:rPr lang="en-US" altLang="en-US" sz="1200" smtClean="0"/>
              <a:pPr>
                <a:buClr>
                  <a:srgbClr val="000000"/>
                </a:buClr>
                <a:buSzPts val="1200"/>
                <a:buFont typeface="Times" panose="02020603050405020304" pitchFamily="18" charset="0"/>
                <a:buNone/>
              </a:pPr>
              <a:t>63</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179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179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F7728BA2-33AC-4732-88C4-D6F53B66396E}" type="slidenum">
              <a:rPr lang="en-US" altLang="en-US" sz="1200" smtClean="0"/>
              <a:pPr>
                <a:buClr>
                  <a:srgbClr val="000000"/>
                </a:buClr>
                <a:buSzPts val="1200"/>
                <a:buFont typeface="Times" panose="02020603050405020304" pitchFamily="18" charset="0"/>
                <a:buNone/>
              </a:pPr>
              <a:t>64</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384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384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E23A64D2-9C05-4259-9EB1-8B3F7948C81B}" type="slidenum">
              <a:rPr lang="en-US" altLang="en-US" sz="1200" smtClean="0"/>
              <a:pPr>
                <a:buClr>
                  <a:srgbClr val="000000"/>
                </a:buClr>
                <a:buSzPts val="1200"/>
                <a:buFont typeface="Times" panose="02020603050405020304" pitchFamily="18" charset="0"/>
                <a:buNone/>
              </a:pPr>
              <a:t>65</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90"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5891"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5892"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8B72E625-B7E2-4528-AE32-99D7AF304E63}" type="slidenum">
              <a:rPr lang="en-US" altLang="en-US" sz="1200" smtClean="0"/>
              <a:pPr>
                <a:buClr>
                  <a:srgbClr val="000000"/>
                </a:buClr>
                <a:buSzPts val="1200"/>
                <a:buFont typeface="Times" panose="02020603050405020304" pitchFamily="18" charset="0"/>
                <a:buNone/>
              </a:pPr>
              <a:t>66</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8"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7939"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7940"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496540C3-1CC2-4ED4-9A81-6F9A431A02E4}" type="slidenum">
              <a:rPr lang="en-US" altLang="en-US" sz="1200" smtClean="0"/>
              <a:pPr>
                <a:buClr>
                  <a:srgbClr val="000000"/>
                </a:buClr>
                <a:buSzPts val="1200"/>
                <a:buFont typeface="Times" panose="02020603050405020304" pitchFamily="18" charset="0"/>
                <a:buNone/>
              </a:pPr>
              <a:t>67</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6"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9987"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69988"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526D43D7-F09A-45ED-A947-0293FA230E67}" type="slidenum">
              <a:rPr lang="en-US" altLang="en-US" sz="1200" smtClean="0"/>
              <a:pPr>
                <a:buClr>
                  <a:srgbClr val="000000"/>
                </a:buClr>
                <a:buSzPts val="1200"/>
                <a:buFont typeface="Times" panose="02020603050405020304" pitchFamily="18" charset="0"/>
                <a:buNone/>
              </a:pPr>
              <a:t>68</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2034"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2035"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72036"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A0BF1303-A79B-42AB-B77F-857E5C6FC8FC}" type="slidenum">
              <a:rPr lang="en-US" altLang="en-US" sz="1200" smtClean="0"/>
              <a:pPr>
                <a:buClr>
                  <a:srgbClr val="000000"/>
                </a:buClr>
                <a:buSzPts val="1200"/>
                <a:buFont typeface="Times" panose="02020603050405020304" pitchFamily="18" charset="0"/>
                <a:buNone/>
              </a:pPr>
              <a:t>69</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8435"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82" name="Google Shape;227;g7fe2cbe272_0_58: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4083" name="Google Shape;228;g7fe2cbe272_0_58: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174084" name="Google Shape;229;g7fe2cbe272_0_58:notes"/>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000000"/>
              </a:buClr>
              <a:buSzPts val="1200"/>
              <a:buFont typeface="Times" panose="02020603050405020304" pitchFamily="18" charset="0"/>
              <a:buNone/>
            </a:pPr>
            <a:fld id="{99443249-BB2A-4D98-BAB6-24261E57EDDC}" type="slidenum">
              <a:rPr lang="en-US" altLang="en-US" sz="1200" smtClean="0"/>
              <a:pPr>
                <a:buClr>
                  <a:srgbClr val="000000"/>
                </a:buClr>
                <a:buSzPts val="1200"/>
                <a:buFont typeface="Times" panose="02020603050405020304" pitchFamily="18" charset="0"/>
                <a:buNone/>
              </a:pPr>
              <a:t>70</a:t>
            </a:fld>
            <a:endParaRPr lang="en-US" altLang="en-US" sz="1400" smtClean="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20483"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65;p2:notes"/>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smtClean="0">
              <a:latin typeface="Times" panose="02020603050405020304" pitchFamily="18" charset="0"/>
            </a:endParaRPr>
          </a:p>
        </p:txBody>
      </p:sp>
      <p:sp>
        <p:nvSpPr>
          <p:cNvPr id="22531" name="Google Shape;166;p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92E9E5AF-C849-461C-97C0-B84FA40DF951}" type="slidenum">
              <a:rPr lang="en-US" altLang="en-US"/>
              <a:pPr>
                <a:defRPr/>
              </a:pPr>
              <a:t>‹#›</a:t>
            </a:fld>
            <a:endParaRPr lang="en-US" altLang="en-US"/>
          </a:p>
        </p:txBody>
      </p:sp>
    </p:spTree>
    <p:extLst>
      <p:ext uri="{BB962C8B-B14F-4D97-AF65-F5344CB8AC3E}">
        <p14:creationId xmlns:p14="http://schemas.microsoft.com/office/powerpoint/2010/main" val="348604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F00E2A42-651F-4B74-B504-BBA93E51F3BA}" type="slidenum">
              <a:rPr lang="en-US" altLang="en-US"/>
              <a:pPr>
                <a:defRPr/>
              </a:pPr>
              <a:t>‹#›</a:t>
            </a:fld>
            <a:endParaRPr lang="en-US" altLang="en-US"/>
          </a:p>
        </p:txBody>
      </p:sp>
    </p:spTree>
    <p:extLst>
      <p:ext uri="{BB962C8B-B14F-4D97-AF65-F5344CB8AC3E}">
        <p14:creationId xmlns:p14="http://schemas.microsoft.com/office/powerpoint/2010/main" val="388477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CDE97231-485F-47DF-8663-407382ECAEE6}" type="slidenum">
              <a:rPr lang="en-US" altLang="en-US"/>
              <a:pPr>
                <a:defRPr/>
              </a:pPr>
              <a:t>‹#›</a:t>
            </a:fld>
            <a:endParaRPr lang="en-US" altLang="en-US"/>
          </a:p>
        </p:txBody>
      </p:sp>
    </p:spTree>
    <p:extLst>
      <p:ext uri="{BB962C8B-B14F-4D97-AF65-F5344CB8AC3E}">
        <p14:creationId xmlns:p14="http://schemas.microsoft.com/office/powerpoint/2010/main" val="64490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F426EB51-E243-4ECE-9592-4C7C3888010B}" type="slidenum">
              <a:rPr lang="en-US" altLang="en-US"/>
              <a:pPr>
                <a:defRPr/>
              </a:pPr>
              <a:t>‹#›</a:t>
            </a:fld>
            <a:endParaRPr lang="en-US" altLang="en-US"/>
          </a:p>
        </p:txBody>
      </p:sp>
    </p:spTree>
    <p:extLst>
      <p:ext uri="{BB962C8B-B14F-4D97-AF65-F5344CB8AC3E}">
        <p14:creationId xmlns:p14="http://schemas.microsoft.com/office/powerpoint/2010/main" val="375071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8DD830BC-857B-43FB-AD0C-3B133392AAEB}" type="slidenum">
              <a:rPr lang="en-US"/>
              <a:pPr>
                <a:defRPr/>
              </a:pPr>
              <a:t>‹#›</a:t>
            </a:fld>
            <a:endParaRPr/>
          </a:p>
        </p:txBody>
      </p:sp>
    </p:spTree>
    <p:extLst>
      <p:ext uri="{BB962C8B-B14F-4D97-AF65-F5344CB8AC3E}">
        <p14:creationId xmlns:p14="http://schemas.microsoft.com/office/powerpoint/2010/main" val="215427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4652"/>
                </a:solidFill>
                <a:latin typeface="+mj-lt"/>
                <a:cs typeface="Calibri" pitchFamily="34" charset="0"/>
              </a:defRPr>
            </a:lvl1pPr>
          </a:lstStyle>
          <a:p>
            <a:r>
              <a:rPr lang="ga-IE" dirty="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65CC0775-2B3A-4097-B67C-C17D87E69AF9}" type="slidenum">
              <a:rPr lang="en-US" altLang="en-US"/>
              <a:pPr>
                <a:defRPr/>
              </a:pPr>
              <a:t>‹#›</a:t>
            </a:fld>
            <a:endParaRPr lang="en-US" altLang="en-US"/>
          </a:p>
        </p:txBody>
      </p:sp>
    </p:spTree>
    <p:extLst>
      <p:ext uri="{BB962C8B-B14F-4D97-AF65-F5344CB8AC3E}">
        <p14:creationId xmlns:p14="http://schemas.microsoft.com/office/powerpoint/2010/main" val="386624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30156927-A1A1-4F39-8AE7-924FCC68BD4F}" type="slidenum">
              <a:rPr lang="en-US" altLang="en-US"/>
              <a:pPr>
                <a:defRPr/>
              </a:pPr>
              <a:t>‹#›</a:t>
            </a:fld>
            <a:endParaRPr lang="en-US" altLang="en-US"/>
          </a:p>
        </p:txBody>
      </p:sp>
    </p:spTree>
    <p:extLst>
      <p:ext uri="{BB962C8B-B14F-4D97-AF65-F5344CB8AC3E}">
        <p14:creationId xmlns:p14="http://schemas.microsoft.com/office/powerpoint/2010/main" val="305377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4AE676BE-BA29-4EAA-9BF1-3106437ED630}" type="slidenum">
              <a:rPr lang="en-US" altLang="en-US"/>
              <a:pPr>
                <a:defRPr/>
              </a:pPr>
              <a:t>‹#›</a:t>
            </a:fld>
            <a:endParaRPr lang="en-US" altLang="en-US"/>
          </a:p>
        </p:txBody>
      </p:sp>
    </p:spTree>
    <p:extLst>
      <p:ext uri="{BB962C8B-B14F-4D97-AF65-F5344CB8AC3E}">
        <p14:creationId xmlns:p14="http://schemas.microsoft.com/office/powerpoint/2010/main" val="138262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D75D5CA4-44E5-46AC-A5B7-6CAB4956FE83}" type="slidenum">
              <a:rPr lang="en-US" altLang="en-US"/>
              <a:pPr>
                <a:defRPr/>
              </a:pPr>
              <a:t>‹#›</a:t>
            </a:fld>
            <a:endParaRPr lang="en-US" altLang="en-US"/>
          </a:p>
        </p:txBody>
      </p:sp>
    </p:spTree>
    <p:extLst>
      <p:ext uri="{BB962C8B-B14F-4D97-AF65-F5344CB8AC3E}">
        <p14:creationId xmlns:p14="http://schemas.microsoft.com/office/powerpoint/2010/main" val="35830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E2725A8D-BE0D-4C89-915E-606870E9EB8F}" type="slidenum">
              <a:rPr lang="en-US" altLang="en-US"/>
              <a:pPr>
                <a:defRPr/>
              </a:pPr>
              <a:t>‹#›</a:t>
            </a:fld>
            <a:endParaRPr lang="en-US" altLang="en-US"/>
          </a:p>
        </p:txBody>
      </p:sp>
    </p:spTree>
    <p:extLst>
      <p:ext uri="{BB962C8B-B14F-4D97-AF65-F5344CB8AC3E}">
        <p14:creationId xmlns:p14="http://schemas.microsoft.com/office/powerpoint/2010/main" val="15785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E83802DF-AB90-4EC7-9D8F-44D7B4DBC19C}" type="slidenum">
              <a:rPr lang="en-US" altLang="en-US"/>
              <a:pPr>
                <a:defRPr/>
              </a:pPr>
              <a:t>‹#›</a:t>
            </a:fld>
            <a:endParaRPr lang="en-US" altLang="en-US"/>
          </a:p>
        </p:txBody>
      </p:sp>
    </p:spTree>
    <p:extLst>
      <p:ext uri="{BB962C8B-B14F-4D97-AF65-F5344CB8AC3E}">
        <p14:creationId xmlns:p14="http://schemas.microsoft.com/office/powerpoint/2010/main" val="306054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01BBA6FD-6947-49A0-A89F-0EAA40B2C117}" type="slidenum">
              <a:rPr lang="en-US" altLang="en-US"/>
              <a:pPr>
                <a:defRPr/>
              </a:pPr>
              <a:t>‹#›</a:t>
            </a:fld>
            <a:endParaRPr lang="en-US" altLang="en-US"/>
          </a:p>
        </p:txBody>
      </p:sp>
    </p:spTree>
    <p:extLst>
      <p:ext uri="{BB962C8B-B14F-4D97-AF65-F5344CB8AC3E}">
        <p14:creationId xmlns:p14="http://schemas.microsoft.com/office/powerpoint/2010/main" val="217132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2A0C111D-3E44-6846-AE6B-4318EBA1D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433B0C-7A9D-C347-8BE1-E62051ECB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B2D878-4364-A142-97A1-A670D7717C86}"/>
              </a:ext>
            </a:extLst>
          </p:cNvPr>
          <p:cNvSpPr>
            <a:spLocks noGrp="1" noChangeArrowheads="1"/>
          </p:cNvSpPr>
          <p:nvPr>
            <p:ph type="sldNum" sz="quarter" idx="12"/>
          </p:nvPr>
        </p:nvSpPr>
        <p:spPr>
          <a:ln/>
        </p:spPr>
        <p:txBody>
          <a:bodyPr/>
          <a:lstStyle>
            <a:lvl1pPr>
              <a:defRPr/>
            </a:lvl1pPr>
          </a:lstStyle>
          <a:p>
            <a:pPr>
              <a:defRPr/>
            </a:pPr>
            <a:fld id="{4E2C54D4-2059-4CCE-BED1-FBA64B03DC56}" type="slidenum">
              <a:rPr lang="en-US" altLang="en-US"/>
              <a:pPr>
                <a:defRPr/>
              </a:pPr>
              <a:t>‹#›</a:t>
            </a:fld>
            <a:endParaRPr lang="en-US" altLang="en-US"/>
          </a:p>
        </p:txBody>
      </p:sp>
    </p:spTree>
    <p:extLst>
      <p:ext uri="{BB962C8B-B14F-4D97-AF65-F5344CB8AC3E}">
        <p14:creationId xmlns:p14="http://schemas.microsoft.com/office/powerpoint/2010/main" val="196673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98B147ED-BD04-403B-961D-B590CBBB24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76513"/>
            <a:ext cx="3886200" cy="1162050"/>
          </a:xfrm>
        </p:spPr>
        <p:txBody>
          <a:bodyPr/>
          <a:lstStyle/>
          <a:p>
            <a:pPr marL="588963" indent="-588963"/>
            <a:r>
              <a:rPr lang="en-US" altLang="en-US" sz="3400" smtClean="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13 </a:t>
            </a:r>
            <a:r>
              <a:rPr lang="en-US" altLang="en-US" sz="3400" smtClean="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Introduction to Metabolism</a:t>
            </a:r>
            <a:endParaRPr lang="en-AU" altLang="en-US" sz="3400" smtClean="0">
              <a:cs typeface="Arial" panose="020B0604020202020204" pitchFamily="34" charset="0"/>
            </a:endParaRPr>
          </a:p>
        </p:txBody>
      </p:sp>
      <p:sp>
        <p:nvSpPr>
          <p:cNvPr id="5123" name="Text Placeholder 3"/>
          <p:cNvSpPr>
            <a:spLocks noGrp="1"/>
          </p:cNvSpPr>
          <p:nvPr>
            <p:ph type="body" sz="half" idx="2"/>
          </p:nvPr>
        </p:nvSpPr>
        <p:spPr>
          <a:xfrm>
            <a:off x="895350" y="5257800"/>
            <a:ext cx="3008313" cy="868363"/>
          </a:xfrm>
        </p:spPr>
        <p:txBody>
          <a:bodyPr/>
          <a:lstStyle/>
          <a:p>
            <a:pPr algn="ctr"/>
            <a:r>
              <a:rPr lang="en-US" altLang="en-US" sz="2400" b="1" smtClean="0">
                <a:solidFill>
                  <a:srgbClr val="1D6E7D"/>
                </a:solidFill>
                <a:sym typeface="Arial" panose="020B0604020202020204" pitchFamily="34" charset="0"/>
              </a:rPr>
              <a:t>© 20</a:t>
            </a:r>
            <a:r>
              <a:rPr lang="en-US" altLang="en-US" sz="2400" b="1" smtClean="0">
                <a:solidFill>
                  <a:srgbClr val="1D6E7D"/>
                </a:solidFill>
              </a:rPr>
              <a:t>21</a:t>
            </a:r>
            <a:r>
              <a:rPr lang="en-US" altLang="en-US" sz="2400" b="1" smtClean="0">
                <a:solidFill>
                  <a:srgbClr val="1D6E7D"/>
                </a:solidFill>
                <a:sym typeface="Arial" panose="020B0604020202020204" pitchFamily="34" charset="0"/>
              </a:rPr>
              <a:t> Macmillan Learning</a:t>
            </a:r>
            <a:endParaRPr lang="en-AU" altLang="en-US" sz="2400" b="1" smtClean="0"/>
          </a:p>
        </p:txBody>
      </p:sp>
      <p:pic>
        <p:nvPicPr>
          <p:cNvPr id="5124" name="Picture" descr="Front Cover: Principles of Biochemistry, Eighth Edition by David L. Nelson, Michael M. Cox"/>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528638"/>
            <a:ext cx="4157662"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con P 5&#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419100"/>
            <a:ext cx="94456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B1119E-FE6B-42CE-AFF3-B1ED6539DB08}"/>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5</a:t>
            </a:r>
            <a:r>
              <a:rPr lang="en-US" altLang="en-US" sz="2000" b="0" dirty="0">
                <a:solidFill>
                  <a:srgbClr val="1D6E7D"/>
                </a:solidFill>
                <a:cs typeface="Arial" panose="020B0604020202020204" pitchFamily="34" charset="0"/>
              </a:rPr>
              <a:t> (1 of 5)</a:t>
            </a:r>
            <a:endParaRPr lang="en-AU" sz="2000" dirty="0"/>
          </a:p>
        </p:txBody>
      </p:sp>
      <p:sp>
        <p:nvSpPr>
          <p:cNvPr id="23556"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Oxidation-reduction reactions indirectly provide much of the energy needed to make ATP. </a:t>
            </a:r>
            <a:r>
              <a:rPr lang="en-US" altLang="en-US"/>
              <a:t>Reduced substrates such as glucose are oxidized in several steps, with the energy of oxidation steps conserved in the form of a reduced cofactor, NADH. Energy stored in NADH is used to drive the synthesis of ATP. </a:t>
            </a:r>
          </a:p>
          <a:p>
            <a:pPr>
              <a:buFontTx/>
              <a:buNone/>
            </a:pPr>
            <a:r>
              <a:rPr lang="en-US" altLang="en-US"/>
              <a:t> </a:t>
            </a:r>
          </a:p>
          <a:p>
            <a:endParaRPr lang="en-US" alt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A blue logo with white letters P 6&#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1638"/>
            <a:ext cx="9445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B779C3C-EB8F-4EC4-8EC4-8D63CB0577BC}"/>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6</a:t>
            </a:r>
            <a:r>
              <a:rPr lang="en-US" altLang="en-US" sz="2000" b="0" dirty="0">
                <a:solidFill>
                  <a:srgbClr val="1D6E7D"/>
                </a:solidFill>
                <a:cs typeface="Arial" panose="020B0604020202020204" pitchFamily="34" charset="0"/>
              </a:rPr>
              <a:t> (1 of 5)</a:t>
            </a:r>
            <a:endParaRPr lang="en-AU" sz="2000" dirty="0"/>
          </a:p>
        </p:txBody>
      </p:sp>
      <p:sp>
        <p:nvSpPr>
          <p:cNvPr id="25604"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To respond to changes in external circumstances, cells must regulate enzyme activities</a:t>
            </a:r>
            <a:r>
              <a:rPr lang="en-US" altLang="en-US"/>
              <a:t> by changing either the number of enzyme molecules or the catalytic activity of preexisting enzyme molecules. </a:t>
            </a:r>
          </a:p>
          <a:p>
            <a:endParaRPr lang="en-US" alt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US" altLang="en-US" smtClean="0">
                <a:solidFill>
                  <a:srgbClr val="674EA7"/>
                </a:solidFill>
                <a:latin typeface="Arial" panose="020B0604020202020204" pitchFamily="34" charset="0"/>
                <a:cs typeface="Arial" panose="020B0604020202020204" pitchFamily="34" charset="0"/>
              </a:rPr>
              <a:t>13.1</a:t>
            </a:r>
            <a:r>
              <a:rPr lang="en-US" altLang="en-US" smtClean="0">
                <a:latin typeface="Arial" panose="020B0604020202020204" pitchFamily="34" charset="0"/>
                <a:cs typeface="Arial" panose="020B0604020202020204" pitchFamily="34" charset="0"/>
              </a:rPr>
              <a:t>    </a:t>
            </a:r>
            <a:r>
              <a:rPr lang="en-US" altLang="en-US" smtClean="0">
                <a:solidFill>
                  <a:srgbClr val="1D6E7D"/>
                </a:solidFill>
                <a:latin typeface="Arial" panose="020B0604020202020204" pitchFamily="34" charset="0"/>
                <a:cs typeface="Arial" panose="020B0604020202020204" pitchFamily="34" charset="0"/>
              </a:rPr>
              <a:t>Bioenergetics and Thermodynamics</a:t>
            </a:r>
            <a:endParaRPr lang="en-AU"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52400"/>
            <a:ext cx="9144000" cy="1295400"/>
          </a:xfrm>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Bioenergetics Is the Quantitative Study of Energy Transductions</a:t>
            </a:r>
            <a:endParaRPr lang="en-AU" altLang="en-US" smtClean="0"/>
          </a:p>
        </p:txBody>
      </p:sp>
      <p:sp>
        <p:nvSpPr>
          <p:cNvPr id="29699" name="Google Shape;390;g847cf01710_0_68"/>
          <p:cNvSpPr txBox="1">
            <a:spLocks noChangeArrowheads="1"/>
          </p:cNvSpPr>
          <p:nvPr/>
        </p:nvSpPr>
        <p:spPr bwMode="auto">
          <a:xfrm>
            <a:off x="381000"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33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energy transductions </a:t>
            </a:r>
            <a:r>
              <a:rPr lang="en-US" altLang="en-US"/>
              <a:t>= changes of one form of energy into another</a:t>
            </a:r>
          </a:p>
          <a:p>
            <a:pPr lvl="1">
              <a:buFontTx/>
              <a:buNone/>
            </a:pPr>
            <a:endParaRPr lang="en-US" altLang="en-US" sz="2000"/>
          </a:p>
          <a:p>
            <a:pPr lvl="1">
              <a:buFontTx/>
              <a:buNone/>
            </a:pPr>
            <a:endParaRPr lang="en-US" altLang="en-US" sz="2000"/>
          </a:p>
          <a:p>
            <a:pPr lvl="1">
              <a:buFontTx/>
              <a:buNone/>
            </a:pPr>
            <a:endParaRPr lang="en-US" altLang="en-US"/>
          </a:p>
          <a:p>
            <a:pPr lvl="1">
              <a:buFontTx/>
              <a:buNone/>
            </a:pPr>
            <a:r>
              <a:rPr lang="en-US" altLang="en-US"/>
              <a:t> </a:t>
            </a:r>
          </a:p>
          <a:p>
            <a:endParaRPr lang="en-US" altLang="en-US">
              <a:solidFill>
                <a:srgbClr val="000000"/>
              </a:solidFill>
              <a:sym typeface="Arial" panose="020B0604020202020204" pitchFamily="34" charset="0"/>
            </a:endParaRPr>
          </a:p>
          <a:p>
            <a:pPr>
              <a:spcBef>
                <a:spcPts val="363"/>
              </a:spcBef>
              <a:buClr>
                <a:srgbClr val="000000"/>
              </a:buClr>
              <a:buFontTx/>
              <a:buNone/>
            </a:pPr>
            <a:endParaRPr lang="en-US" altLang="en-US" sz="1400">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Biological Energy Transformations Obey the Laws of Thermodynamics</a:t>
            </a:r>
            <a:endParaRPr lang="en-AU" altLang="en-US" smtClean="0">
              <a:solidFill>
                <a:srgbClr val="4E4CB4"/>
              </a:solidFill>
            </a:endParaRPr>
          </a:p>
        </p:txBody>
      </p:sp>
      <p:sp>
        <p:nvSpPr>
          <p:cNvPr id="31747" name="Google Shape;390;g847cf01710_0_68"/>
          <p:cNvSpPr txBox="1">
            <a:spLocks noChangeArrowheads="1"/>
          </p:cNvSpPr>
          <p:nvPr/>
        </p:nvSpPr>
        <p:spPr bwMode="auto">
          <a:xfrm>
            <a:off x="300038" y="1905000"/>
            <a:ext cx="85439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33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the first law of thermodynamics is the principle of the conservation of energy </a:t>
            </a:r>
          </a:p>
          <a:p>
            <a:endParaRPr lang="en-US" altLang="en-US"/>
          </a:p>
          <a:p>
            <a:r>
              <a:rPr lang="en-US" altLang="en-US"/>
              <a:t>the second law of thermodynamics says that the universe always tends toward increasing disorder</a:t>
            </a:r>
          </a:p>
          <a:p>
            <a:pPr lvl="1">
              <a:buFontTx/>
              <a:buNone/>
            </a:pPr>
            <a:r>
              <a:rPr lang="en-US" altLang="en-US"/>
              <a:t> </a:t>
            </a:r>
          </a:p>
          <a:p>
            <a:endParaRPr lang="en-US" altLang="en-US">
              <a:solidFill>
                <a:srgbClr val="000000"/>
              </a:solidFill>
              <a:sym typeface="Arial" panose="020B0604020202020204" pitchFamily="34" charset="0"/>
            </a:endParaRPr>
          </a:p>
          <a:p>
            <a:pPr>
              <a:spcBef>
                <a:spcPts val="363"/>
              </a:spcBef>
              <a:buClr>
                <a:srgbClr val="000000"/>
              </a:buClr>
              <a:buFontTx/>
              <a:buNone/>
            </a:pPr>
            <a:endParaRPr lang="en-US" altLang="en-US" sz="1400">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Systems and Their Surroundings</a:t>
            </a:r>
            <a:endParaRPr lang="en-AU" altLang="en-US" smtClean="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1000"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i="1" dirty="0">
                <a:latin typeface="Arial" panose="020B0604020202020204" pitchFamily="34" charset="0"/>
                <a:cs typeface="Arial" panose="020B0604020202020204" pitchFamily="34" charset="0"/>
              </a:rPr>
              <a:t>reacting system </a:t>
            </a:r>
            <a:r>
              <a:rPr lang="en-US" sz="2400" dirty="0">
                <a:latin typeface="Arial" panose="020B0604020202020204" pitchFamily="34" charset="0"/>
                <a:cs typeface="Arial" panose="020B0604020202020204" pitchFamily="34" charset="0"/>
              </a:rPr>
              <a:t>= the collection of matter that is undergoing a particular chemical or physical process</a:t>
            </a:r>
          </a:p>
          <a:p>
            <a:pPr lvl="1">
              <a:defRPr/>
            </a:pPr>
            <a:r>
              <a:rPr lang="en-US" sz="2400" dirty="0">
                <a:latin typeface="Arial" panose="020B0604020202020204" pitchFamily="34" charset="0"/>
                <a:cs typeface="Arial" panose="020B0604020202020204" pitchFamily="34" charset="0"/>
              </a:rPr>
              <a:t>can be closed or open </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i="1" dirty="0">
                <a:latin typeface="Arial" panose="020B0604020202020204" pitchFamily="34" charset="0"/>
                <a:cs typeface="Arial" panose="020B0604020202020204" pitchFamily="34" charset="0"/>
              </a:rPr>
              <a:t>universe</a:t>
            </a:r>
            <a:r>
              <a:rPr lang="en-US" sz="2400" dirty="0">
                <a:latin typeface="Arial" panose="020B0604020202020204" pitchFamily="34" charset="0"/>
                <a:cs typeface="Arial" panose="020B0604020202020204" pitchFamily="34" charset="0"/>
              </a:rPr>
              <a:t> = the reacting system and its </a:t>
            </a:r>
            <a:r>
              <a:rPr lang="en-US" sz="2400" i="1" dirty="0">
                <a:latin typeface="Arial" panose="020B0604020202020204" pitchFamily="34" charset="0"/>
                <a:cs typeface="Arial" panose="020B0604020202020204" pitchFamily="34" charset="0"/>
              </a:rPr>
              <a:t>surroundings </a:t>
            </a:r>
            <a:r>
              <a:rPr lang="en-US" sz="2400" dirty="0">
                <a:latin typeface="Arial" panose="020B0604020202020204" pitchFamily="34" charset="0"/>
                <a:cs typeface="Arial" panose="020B0604020202020204" pitchFamily="34" charset="0"/>
              </a:rPr>
              <a:t>together </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living cells and organisms are open systems, exchanging material and energy with their surroundings</a:t>
            </a:r>
          </a:p>
          <a:p>
            <a:pPr marL="533400" lvl="1" indent="0">
              <a:buFontTx/>
              <a:buNone/>
              <a:defRPr/>
            </a:pPr>
            <a:r>
              <a:rPr lang="en-US" sz="2400" dirty="0">
                <a:latin typeface="Arial" panose="020B0604020202020204" pitchFamily="34" charset="0"/>
                <a:cs typeface="Arial" panose="020B0604020202020204" pitchFamily="34" charset="0"/>
              </a:rPr>
              <a:t> </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Free Energy, </a:t>
            </a:r>
            <a:r>
              <a:rPr lang="en-US" altLang="en-US" i="1" smtClean="0">
                <a:solidFill>
                  <a:schemeClr val="tx1"/>
                </a:solidFill>
                <a:latin typeface="Arial" panose="020B0604020202020204" pitchFamily="34" charset="0"/>
                <a:cs typeface="Arial" panose="020B0604020202020204" pitchFamily="34" charset="0"/>
              </a:rPr>
              <a:t>G</a:t>
            </a:r>
            <a:endParaRPr lang="en-AU" altLang="en-US" smtClean="0"/>
          </a:p>
        </p:txBody>
      </p:sp>
      <p:sp>
        <p:nvSpPr>
          <p:cNvPr id="35843" name="Google Shape;390;g847cf01710_0_68"/>
          <p:cNvSpPr txBox="1">
            <a:spLocks noChangeArrowheads="1"/>
          </p:cNvSpPr>
          <p:nvPr/>
        </p:nvSpPr>
        <p:spPr bwMode="auto">
          <a:xfrm>
            <a:off x="381000"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free energy</a:t>
            </a:r>
            <a:r>
              <a:rPr lang="en-US" altLang="en-US"/>
              <a:t>, </a:t>
            </a:r>
            <a:r>
              <a:rPr lang="en-US" altLang="en-US" b="1" i="1"/>
              <a:t>G </a:t>
            </a:r>
            <a:r>
              <a:rPr lang="en-US" altLang="en-US"/>
              <a:t>= expresses the amount of energy capable of doing work during a reaction at constant temperature and pressure</a:t>
            </a:r>
          </a:p>
          <a:p>
            <a:pPr lvl="1"/>
            <a:r>
              <a:rPr lang="en-US" altLang="en-US"/>
              <a:t>when ∆</a:t>
            </a:r>
            <a:r>
              <a:rPr lang="en-US" altLang="en-US" i="1"/>
              <a:t>G </a:t>
            </a:r>
            <a:r>
              <a:rPr lang="en-US" altLang="en-US"/>
              <a:t>is negative, free energy is released and the reaction is </a:t>
            </a:r>
            <a:r>
              <a:rPr lang="en-US" altLang="en-US" b="1"/>
              <a:t>exergonic</a:t>
            </a:r>
            <a:r>
              <a:rPr lang="en-US" altLang="en-US"/>
              <a:t> </a:t>
            </a:r>
          </a:p>
          <a:p>
            <a:pPr lvl="1"/>
            <a:r>
              <a:rPr lang="en-US" altLang="en-US"/>
              <a:t>when ∆</a:t>
            </a:r>
            <a:r>
              <a:rPr lang="en-US" altLang="en-US" i="1"/>
              <a:t>G </a:t>
            </a:r>
            <a:r>
              <a:rPr lang="en-US" altLang="en-US"/>
              <a:t>is positive, free energy is gained and the reaction is </a:t>
            </a:r>
            <a:r>
              <a:rPr lang="en-US" altLang="en-US" b="1"/>
              <a:t>endergonic</a:t>
            </a:r>
            <a:r>
              <a:rPr lang="en-US" altLang="en-US"/>
              <a:t> </a:t>
            </a:r>
          </a:p>
          <a:p>
            <a:pPr lvl="1"/>
            <a:endParaRPr lang="en-US" altLang="en-US" sz="2000"/>
          </a:p>
          <a:p>
            <a:endParaRPr lang="en-US" altLang="en-US">
              <a:solidFill>
                <a:srgbClr val="000000"/>
              </a:solidFill>
              <a:sym typeface="Arial" panose="020B0604020202020204" pitchFamily="34" charset="0"/>
            </a:endParaRPr>
          </a:p>
          <a:p>
            <a:pPr>
              <a:spcBef>
                <a:spcPts val="363"/>
              </a:spcBef>
              <a:buClr>
                <a:srgbClr val="000000"/>
              </a:buClr>
              <a:buFontTx/>
              <a:buNone/>
            </a:pPr>
            <a:endParaRPr lang="en-US" altLang="en-US" sz="1400">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Enthalpy, </a:t>
            </a:r>
            <a:r>
              <a:rPr lang="en-US" altLang="en-US" i="1" smtClean="0">
                <a:solidFill>
                  <a:schemeClr val="tx1"/>
                </a:solidFill>
                <a:latin typeface="Arial" panose="020B0604020202020204" pitchFamily="34" charset="0"/>
                <a:cs typeface="Arial" panose="020B0604020202020204" pitchFamily="34" charset="0"/>
              </a:rPr>
              <a:t>H</a:t>
            </a:r>
            <a:endParaRPr lang="en-AU" altLang="en-US" smtClean="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1000"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enthalpy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 the heat content of the reacting system </a:t>
            </a:r>
          </a:p>
          <a:p>
            <a:pPr lvl="1">
              <a:defRPr/>
            </a:pPr>
            <a:r>
              <a:rPr lang="en-US" sz="2400" dirty="0">
                <a:latin typeface="Arial" panose="020B0604020202020204" pitchFamily="34" charset="0"/>
                <a:cs typeface="Arial" panose="020B0604020202020204" pitchFamily="34" charset="0"/>
              </a:rPr>
              <a:t>reflects the number and kinds of chemical bonds (covalent and noncovalent) in the reactants and products </a:t>
            </a:r>
          </a:p>
          <a:p>
            <a:pPr lvl="1">
              <a:defRPr/>
            </a:pPr>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negative, the reaction releases heat and the reaction is </a:t>
            </a:r>
            <a:r>
              <a:rPr lang="en-US" sz="2400" b="1" dirty="0">
                <a:latin typeface="Arial" panose="020B0604020202020204" pitchFamily="34" charset="0"/>
                <a:cs typeface="Arial" panose="020B0604020202020204" pitchFamily="34" charset="0"/>
              </a:rPr>
              <a:t>exothermic</a:t>
            </a:r>
          </a:p>
          <a:p>
            <a:pPr lvl="1">
              <a:defRPr/>
            </a:pPr>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positive, the reaction takes up heat and the reaction is </a:t>
            </a:r>
            <a:r>
              <a:rPr lang="en-US" sz="2400" b="1" dirty="0">
                <a:latin typeface="Arial" panose="020B0604020202020204" pitchFamily="34" charset="0"/>
                <a:cs typeface="Arial" panose="020B0604020202020204" pitchFamily="34" charset="0"/>
              </a:rPr>
              <a:t>endothermic</a:t>
            </a:r>
          </a:p>
          <a:p>
            <a:pPr marL="533400" lvl="1" indent="0">
              <a:buFontTx/>
              <a:buNone/>
              <a:defRPr/>
            </a:pPr>
            <a:r>
              <a:rPr lang="en-US" sz="2400" dirty="0">
                <a:latin typeface="Arial" panose="020B0604020202020204" pitchFamily="34" charset="0"/>
                <a:cs typeface="Arial" panose="020B0604020202020204" pitchFamily="34" charset="0"/>
              </a:rPr>
              <a:t> </a:t>
            </a:r>
          </a:p>
          <a:p>
            <a:pPr>
              <a:defRPr/>
            </a:pPr>
            <a:endParaRPr lang="en-US" sz="20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Entropy, </a:t>
            </a:r>
            <a:r>
              <a:rPr lang="en-US" altLang="en-US" i="1" smtClean="0">
                <a:solidFill>
                  <a:schemeClr val="tx1"/>
                </a:solidFill>
                <a:latin typeface="Arial" panose="020B0604020202020204" pitchFamily="34" charset="0"/>
                <a:cs typeface="Arial" panose="020B0604020202020204" pitchFamily="34" charset="0"/>
              </a:rPr>
              <a:t>S</a:t>
            </a:r>
            <a:endParaRPr lang="en-AU" altLang="en-US" smtClean="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1000"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entropy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 a quantitative expression for the randomness or disorder in a system</a:t>
            </a:r>
          </a:p>
          <a:p>
            <a:pPr lvl="1">
              <a:defRPr/>
            </a:pPr>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negative, the reactants are less complex and more disordered than the products</a:t>
            </a:r>
            <a:endParaRPr lang="en-US" sz="2400" b="1" dirty="0">
              <a:latin typeface="Arial" panose="020B0604020202020204" pitchFamily="34" charset="0"/>
              <a:cs typeface="Arial" panose="020B0604020202020204" pitchFamily="34" charset="0"/>
            </a:endParaRPr>
          </a:p>
          <a:p>
            <a:pPr lvl="1">
              <a:defRPr/>
            </a:pPr>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positive, the products are less complex and more disordered than the reactants</a:t>
            </a:r>
            <a:endParaRPr lang="en-US" sz="2400" b="1" dirty="0">
              <a:latin typeface="Arial" panose="020B0604020202020204" pitchFamily="34" charset="0"/>
              <a:cs typeface="Arial" panose="020B0604020202020204" pitchFamily="34" charset="0"/>
            </a:endParaRPr>
          </a:p>
          <a:p>
            <a:pPr marL="533400" lvl="1" indent="0">
              <a:buFontTx/>
              <a:buNone/>
              <a:defRPr/>
            </a:pPr>
            <a:r>
              <a:rPr lang="en-US" sz="2400" dirty="0">
                <a:latin typeface="Arial" panose="020B0604020202020204" pitchFamily="34" charset="0"/>
                <a:cs typeface="Arial" panose="020B0604020202020204" pitchFamily="34" charset="0"/>
              </a:rPr>
              <a:t>  </a:t>
            </a:r>
          </a:p>
          <a:p>
            <a:pPr>
              <a:defRPr/>
            </a:pPr>
            <a:endParaRPr lang="en-US" sz="20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spcBef>
                <a:spcPct val="0"/>
              </a:spcBef>
              <a:spcAft>
                <a:spcPct val="0"/>
              </a:spcAft>
            </a:pPr>
            <a:r>
              <a:rPr lang="en-US" altLang="en-US" smtClean="0">
                <a:solidFill>
                  <a:srgbClr val="000000"/>
                </a:solidFill>
                <a:latin typeface="Arial" panose="020B0604020202020204" pitchFamily="34" charset="0"/>
                <a:cs typeface="Arial" panose="020B0604020202020204" pitchFamily="34" charset="0"/>
              </a:rPr>
              <a:t>Free Energy </a:t>
            </a:r>
            <a:r>
              <a:rPr lang="en-US" altLang="en-US" smtClean="0">
                <a:solidFill>
                  <a:schemeClr val="tx1"/>
                </a:solidFill>
                <a:latin typeface="Arial" panose="020B0604020202020204" pitchFamily="34" charset="0"/>
                <a:cs typeface="Arial" panose="020B0604020202020204" pitchFamily="34" charset="0"/>
              </a:rPr>
              <a:t>Change, ∆</a:t>
            </a:r>
            <a:r>
              <a:rPr lang="en-US" altLang="en-US" i="1" smtClean="0">
                <a:solidFill>
                  <a:schemeClr val="tx1"/>
                </a:solidFill>
                <a:latin typeface="Arial" panose="020B0604020202020204" pitchFamily="34" charset="0"/>
                <a:cs typeface="Arial" panose="020B0604020202020204" pitchFamily="34" charset="0"/>
              </a:rPr>
              <a:t>G</a:t>
            </a:r>
            <a:endParaRPr lang="en-AU" altLang="en-US" smtClean="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371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free-energy change, ∆</a:t>
            </a:r>
            <a:r>
              <a:rPr lang="en-US" sz="2400" i="1" dirty="0">
                <a:latin typeface="Arial" panose="020B0604020202020204" pitchFamily="34" charset="0"/>
                <a:cs typeface="Arial" panose="020B0604020202020204" pitchFamily="34" charset="0"/>
              </a:rPr>
              <a:t>G =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 </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negative for a reaction that releases heat</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positive for a reaction that increases the system’s randomness</a:t>
            </a: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spontaneous reactions occur when ∆</a:t>
            </a:r>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is negative</a:t>
            </a:r>
            <a:endParaRPr lang="en-US" sz="2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1988" name="TextBox 3"/>
          <p:cNvSpPr txBox="1">
            <a:spLocks noChangeArrowheads="1"/>
          </p:cNvSpPr>
          <p:nvPr/>
        </p:nvSpPr>
        <p:spPr bwMode="auto">
          <a:xfrm>
            <a:off x="6248400" y="137795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a:t>(13-1)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Autotrophs and Heterotrophs</a:t>
            </a:r>
            <a:endParaRPr lang="en-AU" altLang="en-US" smtClean="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38138" y="1441450"/>
            <a:ext cx="3579812"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autotrophs</a:t>
            </a:r>
            <a:r>
              <a:rPr lang="en-US" sz="2400" dirty="0">
                <a:latin typeface="Arial" panose="020B0604020202020204" pitchFamily="34" charset="0"/>
                <a:cs typeface="Arial" panose="020B0604020202020204" pitchFamily="34" charset="0"/>
              </a:rPr>
              <a:t> = use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from the atmosphere as their sole source of carbon</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heterotrophs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cannot use atmospheric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and must obtain carbon from their environment</a:t>
            </a:r>
          </a:p>
          <a:p>
            <a:pPr lvl="1">
              <a:defRPr/>
            </a:pPr>
            <a:endParaRPr lang="en-US" dirty="0"/>
          </a:p>
          <a:p>
            <a:pPr lvl="1">
              <a:defRPr/>
            </a:pPr>
            <a:endParaRPr lang="en-US" sz="20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7172" name="Picture 2" descr="A green rectangle on the left is labeled photosynthetic autotrophs. A wavy arrow points down to this box from a sun at the upper left. Two concentric arrows curve up from the green rectangle on the left to a light red box labeled heterotrophs on the right. The upper arrow is labeled O 2 and the lower arrow is labeled organic products. Two concentric arrows curve down from the light red box labeled heterotrophs on the right to the green box labeled photosynthetic autotrophs on the left. The upper arrow is labeled C O 2 and the lower arrow is labeled H 2 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50963"/>
            <a:ext cx="4483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152400"/>
            <a:ext cx="9144000" cy="1219200"/>
          </a:xfrm>
        </p:spPr>
        <p:txBody>
          <a:bodyPr/>
          <a:lstStyle/>
          <a:p>
            <a:pPr>
              <a:spcBef>
                <a:spcPct val="0"/>
              </a:spcBef>
              <a:spcAft>
                <a:spcPct val="0"/>
              </a:spcAft>
            </a:pPr>
            <a:r>
              <a:rPr lang="en-US" altLang="en-US" smtClean="0">
                <a:solidFill>
                  <a:srgbClr val="000000"/>
                </a:solidFill>
                <a:latin typeface="Arial" panose="020B0604020202020204" pitchFamily="34" charset="0"/>
                <a:cs typeface="Arial" panose="020B0604020202020204" pitchFamily="34" charset="0"/>
              </a:rPr>
              <a:t>Living Cells and the Second Law of Thermodynamics</a:t>
            </a:r>
            <a:endParaRPr lang="en-AU" altLang="en-US" smtClean="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order produced within cells as they grow and divide is compensated for by the disorder they create in their surroundings</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living organisms take free energy from, and return heat and entropy to, their surroundings</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Standard Free-Energy Changes of Some Chemical Reactions</a:t>
            </a:r>
            <a:endParaRPr lang="en-AU" altLang="en-US" smtClean="0"/>
          </a:p>
        </p:txBody>
      </p:sp>
      <p:sp>
        <p:nvSpPr>
          <p:cNvPr id="5" name="Google Shape;232;g7fe2cbe272_0_58">
            <a:extLst>
              <a:ext uri="{FF2B5EF4-FFF2-40B4-BE49-F238E27FC236}">
                <a16:creationId xmlns:a16="http://schemas.microsoft.com/office/drawing/2014/main" id="{65E5EFEB-7DAE-8846-991C-4B24F8941DCB}"/>
              </a:ext>
            </a:extLst>
          </p:cNvPr>
          <p:cNvSpPr txBox="1">
            <a:spLocks/>
          </p:cNvSpPr>
          <p:nvPr/>
        </p:nvSpPr>
        <p:spPr bwMode="auto">
          <a:xfrm>
            <a:off x="379413" y="2005013"/>
            <a:ext cx="2897187" cy="3786187"/>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a:defRPr/>
            </a:pPr>
            <a:r>
              <a:rPr lang="en-US" sz="2400" dirty="0">
                <a:latin typeface="Arial" panose="020B0604020202020204" pitchFamily="34" charset="0"/>
                <a:cs typeface="Arial" panose="020B0604020202020204" pitchFamily="34" charset="0"/>
              </a:rPr>
              <a:t>to describe the energy released under the conditions existing in cells, an expression for the </a:t>
            </a:r>
            <a:r>
              <a:rPr lang="en-US" sz="2400" i="1" dirty="0">
                <a:latin typeface="Arial" panose="020B0604020202020204" pitchFamily="34" charset="0"/>
                <a:cs typeface="Arial" panose="020B0604020202020204" pitchFamily="34" charset="0"/>
              </a:rPr>
              <a:t>actual </a:t>
            </a:r>
            <a:r>
              <a:rPr lang="en-US" sz="2400" dirty="0">
                <a:latin typeface="Arial" panose="020B0604020202020204" pitchFamily="34" charset="0"/>
                <a:cs typeface="Arial" panose="020B0604020202020204" pitchFamily="34" charset="0"/>
              </a:rPr>
              <a:t>free-energy change is needed</a:t>
            </a:r>
          </a:p>
          <a:p>
            <a:pPr marL="50800" indent="0">
              <a:lnSpc>
                <a:spcPct val="110000"/>
              </a:lnSpc>
              <a:spcBef>
                <a:spcPts val="0"/>
              </a:spcBef>
              <a:buSzPts val="2800"/>
              <a:buFontTx/>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6084" name="TextBox 3"/>
          <p:cNvSpPr txBox="1">
            <a:spLocks noChangeArrowheads="1"/>
          </p:cNvSpPr>
          <p:nvPr/>
        </p:nvSpPr>
        <p:spPr bwMode="auto">
          <a:xfrm>
            <a:off x="2895600" y="5694363"/>
            <a:ext cx="2362200" cy="1076325"/>
          </a:xfrm>
          <a:prstGeom prst="rect">
            <a:avLst/>
          </a:prstGeom>
          <a:solidFill>
            <a:srgbClr val="005F6A"/>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chemeClr val="bg1"/>
                </a:solidFill>
              </a:rPr>
              <a:t>Table 13-4 Standard Free-Energy Changes of Some Chemical Reactions</a:t>
            </a:r>
          </a:p>
        </p:txBody>
      </p:sp>
      <p:graphicFrame>
        <p:nvGraphicFramePr>
          <p:cNvPr id="2" name="Table 1">
            <a:extLst>
              <a:ext uri="{FF2B5EF4-FFF2-40B4-BE49-F238E27FC236}">
                <a16:creationId xmlns:a16="http://schemas.microsoft.com/office/drawing/2014/main" id="{0058AC53-F9E3-4C88-B9A2-C092790478A4}"/>
              </a:ext>
            </a:extLst>
          </p:cNvPr>
          <p:cNvGraphicFramePr>
            <a:graphicFrameLocks noGrp="1"/>
          </p:cNvGraphicFramePr>
          <p:nvPr/>
        </p:nvGraphicFramePr>
        <p:xfrm>
          <a:off x="5257800" y="1354138"/>
          <a:ext cx="3678238" cy="5576451"/>
        </p:xfrm>
        <a:graphic>
          <a:graphicData uri="http://schemas.openxmlformats.org/drawingml/2006/table">
            <a:tbl>
              <a:tblPr firstRow="1" bandRow="1">
                <a:tableStyleId>{5C22544A-7EE6-4342-B048-85BDC9FD1C3A}</a:tableStyleId>
              </a:tblPr>
              <a:tblGrid>
                <a:gridCol w="2455016">
                  <a:extLst>
                    <a:ext uri="{9D8B030D-6E8A-4147-A177-3AD203B41FA5}">
                      <a16:colId xmlns:a16="http://schemas.microsoft.com/office/drawing/2014/main" val="3102673176"/>
                    </a:ext>
                  </a:extLst>
                </a:gridCol>
                <a:gridCol w="575092">
                  <a:extLst>
                    <a:ext uri="{9D8B030D-6E8A-4147-A177-3AD203B41FA5}">
                      <a16:colId xmlns:a16="http://schemas.microsoft.com/office/drawing/2014/main" val="301289972"/>
                    </a:ext>
                  </a:extLst>
                </a:gridCol>
                <a:gridCol w="648130">
                  <a:extLst>
                    <a:ext uri="{9D8B030D-6E8A-4147-A177-3AD203B41FA5}">
                      <a16:colId xmlns:a16="http://schemas.microsoft.com/office/drawing/2014/main" val="1563798639"/>
                    </a:ext>
                  </a:extLst>
                </a:gridCol>
              </a:tblGrid>
              <a:tr h="370857">
                <a:tc>
                  <a:txBody>
                    <a:bodyPr/>
                    <a:lstStyle/>
                    <a:p>
                      <a:r>
                        <a:rPr lang="en-US" sz="800" dirty="0">
                          <a:solidFill>
                            <a:schemeClr val="tx1"/>
                          </a:solidFill>
                        </a:rPr>
                        <a:t>Reaction type</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sz="800" dirty="0">
                          <a:solidFill>
                            <a:schemeClr val="tx1"/>
                          </a:solidFill>
                        </a:rPr>
                        <a:t>Δ</a:t>
                      </a:r>
                      <a:r>
                        <a:rPr lang="en-US" sz="800" i="1" dirty="0">
                          <a:solidFill>
                            <a:schemeClr val="tx1"/>
                          </a:solidFill>
                        </a:rPr>
                        <a:t>G</a:t>
                      </a:r>
                      <a:r>
                        <a:rPr lang="en-US" sz="800" i="0" dirty="0">
                          <a:solidFill>
                            <a:schemeClr val="tx1"/>
                          </a:solidFill>
                        </a:rPr>
                        <a:t>′˚</a:t>
                      </a:r>
                      <a:br>
                        <a:rPr lang="en-US" sz="800" i="0" dirty="0">
                          <a:solidFill>
                            <a:schemeClr val="tx1"/>
                          </a:solidFill>
                        </a:rPr>
                      </a:br>
                      <a:r>
                        <a:rPr lang="en-US" sz="800" i="0" dirty="0">
                          <a:solidFill>
                            <a:schemeClr val="tx1"/>
                          </a:solidFill>
                        </a:rPr>
                        <a:t>(kJ/mol)</a:t>
                      </a:r>
                      <a:endParaRPr lang="en-US" sz="800" dirty="0">
                        <a:solidFill>
                          <a:schemeClr val="tx1"/>
                        </a:solidFill>
                      </a:endParaRPr>
                    </a:p>
                  </a:txBody>
                  <a:tcPr marL="91456" marR="91456"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a:solidFill>
                            <a:schemeClr val="tx1"/>
                          </a:solidFill>
                        </a:rPr>
                        <a:t>Δ</a:t>
                      </a:r>
                      <a:r>
                        <a:rPr lang="en-US" sz="800" i="1" dirty="0">
                          <a:solidFill>
                            <a:schemeClr val="tx1"/>
                          </a:solidFill>
                        </a:rPr>
                        <a:t>G</a:t>
                      </a:r>
                      <a:r>
                        <a:rPr lang="en-US" sz="800" i="0" dirty="0">
                          <a:solidFill>
                            <a:schemeClr val="tx1"/>
                          </a:solidFill>
                        </a:rPr>
                        <a:t>′˚</a:t>
                      </a:r>
                      <a:endParaRPr lang="en-US" sz="800" dirty="0">
                        <a:solidFill>
                          <a:schemeClr val="tx1"/>
                        </a:solidFill>
                      </a:endParaRPr>
                    </a:p>
                    <a:p>
                      <a:r>
                        <a:rPr lang="en-US" sz="800" dirty="0">
                          <a:solidFill>
                            <a:schemeClr val="tx1"/>
                          </a:solidFill>
                        </a:rPr>
                        <a:t>(kcal/mol)</a:t>
                      </a:r>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4219185017"/>
                  </a:ext>
                </a:extLst>
              </a:tr>
              <a:tr h="205750">
                <a:tc>
                  <a:txBody>
                    <a:bodyPr/>
                    <a:lstStyle/>
                    <a:p>
                      <a:r>
                        <a:rPr lang="en-US" sz="800" b="1" dirty="0"/>
                        <a:t>Hydrolysis reactions</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71419920"/>
                  </a:ext>
                </a:extLst>
              </a:tr>
              <a:tr h="205750">
                <a:tc>
                  <a:txBody>
                    <a:bodyPr/>
                    <a:lstStyle/>
                    <a:p>
                      <a:r>
                        <a:rPr lang="en-US" sz="800" dirty="0"/>
                        <a:t>Acid anhydrides</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endParaRPr lang="en-US" sz="800"/>
                    </a:p>
                  </a:txBody>
                  <a:tcPr marL="91456" marR="91456" marT="45722" marB="45722">
                    <a:solidFill>
                      <a:schemeClr val="bg1"/>
                    </a:solidFill>
                  </a:tcPr>
                </a:tc>
                <a:tc>
                  <a:txBody>
                    <a:bodyPr/>
                    <a:lstStyle/>
                    <a:p>
                      <a:endParaRPr lang="en-US" sz="800"/>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36959194"/>
                  </a:ext>
                </a:extLst>
              </a:tr>
              <a:tr h="205750">
                <a:tc>
                  <a:txBody>
                    <a:bodyPr/>
                    <a:lstStyle/>
                    <a:p>
                      <a:r>
                        <a:rPr lang="en-US" sz="800" dirty="0"/>
                        <a:t>      Acetic anhydride + H</a:t>
                      </a:r>
                      <a:r>
                        <a:rPr lang="en-US" sz="800" baseline="-25000" dirty="0"/>
                        <a:t>2</a:t>
                      </a:r>
                      <a:r>
                        <a:rPr lang="en-US" sz="800" baseline="0" dirty="0"/>
                        <a:t>O</a:t>
                      </a:r>
                      <a:r>
                        <a:rPr lang="en-US" sz="800" dirty="0"/>
                        <a:t>→2 acetate</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−91.1</a:t>
                      </a:r>
                    </a:p>
                  </a:txBody>
                  <a:tcPr marL="91456" marR="91456" marT="45722" marB="45722">
                    <a:solidFill>
                      <a:schemeClr val="bg1"/>
                    </a:solidFill>
                  </a:tcPr>
                </a:tc>
                <a:tc>
                  <a:txBody>
                    <a:bodyPr/>
                    <a:lstStyle/>
                    <a:p>
                      <a:r>
                        <a:rPr lang="en-US" sz="800" dirty="0"/>
                        <a:t>−21.8</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73984966"/>
                  </a:ext>
                </a:extLst>
              </a:tr>
              <a:tr h="205750">
                <a:tc>
                  <a:txBody>
                    <a:bodyPr/>
                    <a:lstStyle/>
                    <a:p>
                      <a:r>
                        <a:rPr lang="en-US" sz="800" dirty="0"/>
                        <a:t>      ATP + H</a:t>
                      </a:r>
                      <a:r>
                        <a:rPr lang="en-US" sz="800" baseline="-25000" dirty="0"/>
                        <a:t>2</a:t>
                      </a:r>
                      <a:r>
                        <a:rPr lang="en-US" sz="800" baseline="0" dirty="0"/>
                        <a:t>O</a:t>
                      </a:r>
                      <a:r>
                        <a:rPr lang="en-US" sz="800" dirty="0"/>
                        <a:t>→ADP + P</a:t>
                      </a:r>
                      <a:r>
                        <a:rPr lang="en-US" sz="800" baseline="-25000" dirty="0"/>
                        <a:t>i</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−30.5</a:t>
                      </a:r>
                    </a:p>
                  </a:txBody>
                  <a:tcPr marL="91456" marR="91456" marT="45722" marB="45722">
                    <a:solidFill>
                      <a:schemeClr val="bg1"/>
                    </a:solidFill>
                  </a:tcPr>
                </a:tc>
                <a:tc>
                  <a:txBody>
                    <a:bodyPr/>
                    <a:lstStyle/>
                    <a:p>
                      <a:r>
                        <a:rPr lang="en-US" sz="800" dirty="0"/>
                        <a:t>−7.3</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57527918"/>
                  </a:ext>
                </a:extLst>
              </a:tr>
              <a:tr h="20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      ATP + H</a:t>
                      </a:r>
                      <a:r>
                        <a:rPr lang="en-US" sz="800" baseline="-25000" dirty="0"/>
                        <a:t>2</a:t>
                      </a:r>
                      <a:r>
                        <a:rPr lang="en-US" sz="800" baseline="0" dirty="0"/>
                        <a:t>O</a:t>
                      </a:r>
                      <a:r>
                        <a:rPr lang="en-US" sz="800" dirty="0"/>
                        <a:t>→AMP + </a:t>
                      </a:r>
                      <a:r>
                        <a:rPr lang="en-US" sz="800" dirty="0" err="1"/>
                        <a:t>PP</a:t>
                      </a:r>
                      <a:r>
                        <a:rPr lang="en-US" sz="800" baseline="-25000" dirty="0" err="1"/>
                        <a:t>i</a:t>
                      </a:r>
                      <a:endParaRPr lang="en-US" sz="800" baseline="-25000" dirty="0"/>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−45.6</a:t>
                      </a:r>
                    </a:p>
                  </a:txBody>
                  <a:tcPr marL="91456" marR="91456" marT="45722" marB="45722">
                    <a:solidFill>
                      <a:schemeClr val="bg1"/>
                    </a:solidFill>
                  </a:tcPr>
                </a:tc>
                <a:tc>
                  <a:txBody>
                    <a:bodyPr/>
                    <a:lstStyle/>
                    <a:p>
                      <a:r>
                        <a:rPr lang="en-US" sz="800" dirty="0"/>
                        <a:t>−10.9</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46524317"/>
                  </a:ext>
                </a:extLst>
              </a:tr>
              <a:tr h="252488">
                <a:tc>
                  <a:txBody>
                    <a:bodyPr/>
                    <a:lstStyle/>
                    <a:p>
                      <a:r>
                        <a:rPr lang="en-US" sz="800" dirty="0"/>
                        <a:t>      </a:t>
                      </a:r>
                      <a:r>
                        <a:rPr lang="en-US" sz="800" dirty="0" err="1"/>
                        <a:t>PP</a:t>
                      </a:r>
                      <a:r>
                        <a:rPr lang="en-US" sz="800" baseline="-25000" dirty="0" err="1"/>
                        <a:t>i</a:t>
                      </a:r>
                      <a:r>
                        <a:rPr lang="en-US" sz="800" dirty="0"/>
                        <a:t> + H</a:t>
                      </a:r>
                      <a:r>
                        <a:rPr lang="en-US" sz="800" baseline="-25000" dirty="0"/>
                        <a:t>2</a:t>
                      </a:r>
                      <a:r>
                        <a:rPr lang="en-US" sz="800" baseline="0" dirty="0"/>
                        <a:t>O</a:t>
                      </a:r>
                      <a:r>
                        <a:rPr lang="en-US" sz="800" dirty="0"/>
                        <a:t>→2P</a:t>
                      </a:r>
                      <a:r>
                        <a:rPr lang="en-US" sz="800" baseline="-25000" dirty="0"/>
                        <a:t>i</a:t>
                      </a:r>
                      <a:endParaRPr lang="en-US" sz="800" dirty="0"/>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−19.2</a:t>
                      </a:r>
                    </a:p>
                  </a:txBody>
                  <a:tcPr marL="91456" marR="91456" marT="45722" marB="45722">
                    <a:solidFill>
                      <a:schemeClr val="bg1"/>
                    </a:solidFill>
                  </a:tcPr>
                </a:tc>
                <a:tc>
                  <a:txBody>
                    <a:bodyPr/>
                    <a:lstStyle/>
                    <a:p>
                      <a:r>
                        <a:rPr lang="en-US" sz="800" dirty="0"/>
                        <a:t>−4.6</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88341834"/>
                  </a:ext>
                </a:extLst>
              </a:tr>
              <a:tr h="205750">
                <a:tc>
                  <a:txBody>
                    <a:bodyPr/>
                    <a:lstStyle/>
                    <a:p>
                      <a:r>
                        <a:rPr lang="en-US" sz="800" dirty="0"/>
                        <a:t>      UDP-glucose + H</a:t>
                      </a:r>
                      <a:r>
                        <a:rPr lang="en-US" sz="800" baseline="-25000" dirty="0"/>
                        <a:t>2</a:t>
                      </a:r>
                      <a:r>
                        <a:rPr lang="en-US" sz="800" baseline="0" dirty="0"/>
                        <a:t>O</a:t>
                      </a:r>
                      <a:r>
                        <a:rPr lang="en-US" sz="800" dirty="0"/>
                        <a:t>→UMP + glucose 1-phosphate</a:t>
                      </a:r>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−43.0</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−10.3</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887330"/>
                  </a:ext>
                </a:extLst>
              </a:tr>
              <a:tr h="205750">
                <a:tc>
                  <a:txBody>
                    <a:bodyPr/>
                    <a:lstStyle/>
                    <a:p>
                      <a:r>
                        <a:rPr lang="en-US" sz="800" dirty="0"/>
                        <a:t>Esters</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1509883"/>
                  </a:ext>
                </a:extLst>
              </a:tr>
              <a:tr h="205750">
                <a:tc>
                  <a:txBody>
                    <a:bodyPr/>
                    <a:lstStyle/>
                    <a:p>
                      <a:r>
                        <a:rPr lang="en-US" sz="800" dirty="0"/>
                        <a:t>      Ethyl acetate + H</a:t>
                      </a:r>
                      <a:r>
                        <a:rPr lang="en-US" sz="800" baseline="-25000" dirty="0"/>
                        <a:t>2</a:t>
                      </a:r>
                      <a:r>
                        <a:rPr lang="en-US" sz="800" baseline="0" dirty="0"/>
                        <a:t>O</a:t>
                      </a:r>
                      <a:r>
                        <a:rPr lang="en-US" sz="800" dirty="0"/>
                        <a:t>→ethanol + acetate</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−19.6</a:t>
                      </a:r>
                    </a:p>
                  </a:txBody>
                  <a:tcPr marL="91456" marR="91456" marT="45722" marB="45722">
                    <a:solidFill>
                      <a:schemeClr val="bg1"/>
                    </a:solidFill>
                  </a:tcPr>
                </a:tc>
                <a:tc>
                  <a:txBody>
                    <a:bodyPr/>
                    <a:lstStyle/>
                    <a:p>
                      <a:r>
                        <a:rPr lang="en-US" sz="800" dirty="0"/>
                        <a:t>−4.7</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95748087"/>
                  </a:ext>
                </a:extLst>
              </a:tr>
              <a:tr h="205750">
                <a:tc>
                  <a:txBody>
                    <a:bodyPr/>
                    <a:lstStyle/>
                    <a:p>
                      <a:r>
                        <a:rPr lang="en-US" sz="800" dirty="0"/>
                        <a:t>      Glucose 6-phosphate + H</a:t>
                      </a:r>
                      <a:r>
                        <a:rPr lang="en-US" sz="800" baseline="-25000" dirty="0"/>
                        <a:t>2</a:t>
                      </a:r>
                      <a:r>
                        <a:rPr lang="en-US" sz="800" baseline="0" dirty="0"/>
                        <a:t>O</a:t>
                      </a:r>
                      <a:r>
                        <a:rPr lang="en-US" sz="800" dirty="0"/>
                        <a:t>→glucose + P</a:t>
                      </a:r>
                      <a:r>
                        <a:rPr lang="en-US" sz="800" baseline="-25000" dirty="0"/>
                        <a:t>i</a:t>
                      </a:r>
                      <a:endParaRPr lang="en-US" sz="800" dirty="0"/>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−13.8</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−3.3</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628561"/>
                  </a:ext>
                </a:extLst>
              </a:tr>
              <a:tr h="205750">
                <a:tc>
                  <a:txBody>
                    <a:bodyPr/>
                    <a:lstStyle/>
                    <a:p>
                      <a:r>
                        <a:rPr lang="en-US" sz="800" dirty="0"/>
                        <a:t>Amides and peptides</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04921767"/>
                  </a:ext>
                </a:extLst>
              </a:tr>
              <a:tr h="228611">
                <a:tc>
                  <a:txBody>
                    <a:bodyPr/>
                    <a:lstStyle/>
                    <a:p>
                      <a:r>
                        <a:rPr lang="en-US" sz="800" dirty="0"/>
                        <a:t>      Glutamine + H</a:t>
                      </a:r>
                      <a:r>
                        <a:rPr lang="en-US" sz="800" baseline="-25000" dirty="0"/>
                        <a:t>2</a:t>
                      </a:r>
                      <a:r>
                        <a:rPr lang="en-US" sz="800" baseline="0" dirty="0"/>
                        <a:t>O</a:t>
                      </a:r>
                      <a:r>
                        <a:rPr lang="en-US" sz="800" dirty="0"/>
                        <a:t>→glutamate + NH</a:t>
                      </a:r>
                      <a:r>
                        <a:rPr lang="en-US" sz="800" baseline="30000" dirty="0"/>
                        <a:t>+</a:t>
                      </a:r>
                      <a:r>
                        <a:rPr lang="en-US" sz="800" baseline="-25000" dirty="0"/>
                        <a:t>4</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−14.2</a:t>
                      </a:r>
                    </a:p>
                  </a:txBody>
                  <a:tcPr marL="91456" marR="91456" marT="45722" marB="45722">
                    <a:solidFill>
                      <a:schemeClr val="bg1"/>
                    </a:solidFill>
                  </a:tcPr>
                </a:tc>
                <a:tc>
                  <a:txBody>
                    <a:bodyPr/>
                    <a:lstStyle/>
                    <a:p>
                      <a:r>
                        <a:rPr lang="en-US" sz="800" dirty="0"/>
                        <a:t>−3.4</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74662729"/>
                  </a:ext>
                </a:extLst>
              </a:tr>
              <a:tr h="205750">
                <a:tc>
                  <a:txBody>
                    <a:bodyPr/>
                    <a:lstStyle/>
                    <a:p>
                      <a:r>
                        <a:rPr lang="en-US" sz="800" dirty="0"/>
                        <a:t>      Glycylglycine + H</a:t>
                      </a:r>
                      <a:r>
                        <a:rPr lang="en-US" sz="800" baseline="-25000" dirty="0"/>
                        <a:t>2</a:t>
                      </a:r>
                      <a:r>
                        <a:rPr lang="en-US" sz="800" baseline="0" dirty="0"/>
                        <a:t>O</a:t>
                      </a:r>
                      <a:r>
                        <a:rPr lang="en-US" sz="800" dirty="0"/>
                        <a:t>→2 glycine</a:t>
                      </a:r>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−9.2</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−2.2</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482547"/>
                  </a:ext>
                </a:extLst>
              </a:tr>
              <a:tr h="205750">
                <a:tc>
                  <a:txBody>
                    <a:bodyPr/>
                    <a:lstStyle/>
                    <a:p>
                      <a:r>
                        <a:rPr lang="en-US" sz="800" dirty="0"/>
                        <a:t>Glycosides</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91106202"/>
                  </a:ext>
                </a:extLst>
              </a:tr>
              <a:tr h="205750">
                <a:tc>
                  <a:txBody>
                    <a:bodyPr/>
                    <a:lstStyle/>
                    <a:p>
                      <a:r>
                        <a:rPr lang="en-US" sz="800" dirty="0"/>
                        <a:t>      Maltose + H</a:t>
                      </a:r>
                      <a:r>
                        <a:rPr lang="en-US" sz="800" baseline="-25000" dirty="0"/>
                        <a:t>2</a:t>
                      </a:r>
                      <a:r>
                        <a:rPr lang="en-US" sz="800" baseline="0" dirty="0"/>
                        <a:t>O</a:t>
                      </a:r>
                      <a:r>
                        <a:rPr lang="en-US" sz="800" dirty="0"/>
                        <a:t>→2 glucose</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−15.5</a:t>
                      </a:r>
                    </a:p>
                  </a:txBody>
                  <a:tcPr marL="91456" marR="91456" marT="45722" marB="45722">
                    <a:solidFill>
                      <a:schemeClr val="bg1"/>
                    </a:solidFill>
                  </a:tcPr>
                </a:tc>
                <a:tc>
                  <a:txBody>
                    <a:bodyPr/>
                    <a:lstStyle/>
                    <a:p>
                      <a:r>
                        <a:rPr lang="en-US" sz="800" dirty="0"/>
                        <a:t>−3.7</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99269412"/>
                  </a:ext>
                </a:extLst>
              </a:tr>
              <a:tr h="205750">
                <a:tc>
                  <a:txBody>
                    <a:bodyPr/>
                    <a:lstStyle/>
                    <a:p>
                      <a:r>
                        <a:rPr lang="en-US" sz="800" dirty="0"/>
                        <a:t>      Lactose + H</a:t>
                      </a:r>
                      <a:r>
                        <a:rPr lang="en-US" sz="800" baseline="-25000" dirty="0"/>
                        <a:t>2</a:t>
                      </a:r>
                      <a:r>
                        <a:rPr lang="en-US" sz="800" baseline="0" dirty="0"/>
                        <a:t>O</a:t>
                      </a:r>
                      <a:r>
                        <a:rPr lang="en-US" sz="800" dirty="0"/>
                        <a:t>→glucose + galactose</a:t>
                      </a:r>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−15.9</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−3.8</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847015"/>
                  </a:ext>
                </a:extLst>
              </a:tr>
              <a:tr h="205750">
                <a:tc>
                  <a:txBody>
                    <a:bodyPr/>
                    <a:lstStyle/>
                    <a:p>
                      <a:r>
                        <a:rPr lang="en-US" sz="800" b="1" dirty="0"/>
                        <a:t>Rearrangements</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49043181"/>
                  </a:ext>
                </a:extLst>
              </a:tr>
              <a:tr h="205750">
                <a:tc>
                  <a:txBody>
                    <a:bodyPr/>
                    <a:lstStyle/>
                    <a:p>
                      <a:r>
                        <a:rPr lang="en-US" sz="800" dirty="0"/>
                        <a:t>      Glucose 1-phosphate→glucose 6-phosphate</a:t>
                      </a:r>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−7.3</a:t>
                      </a:r>
                    </a:p>
                  </a:txBody>
                  <a:tcPr marL="91456" marR="91456" marT="45722" marB="45722">
                    <a:solidFill>
                      <a:schemeClr val="bg1"/>
                    </a:solidFill>
                  </a:tcPr>
                </a:tc>
                <a:tc>
                  <a:txBody>
                    <a:bodyPr/>
                    <a:lstStyle/>
                    <a:p>
                      <a:r>
                        <a:rPr lang="en-US" sz="800" dirty="0"/>
                        <a:t>−1.7</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61904511"/>
                  </a:ext>
                </a:extLst>
              </a:tr>
              <a:tr h="205750">
                <a:tc>
                  <a:txBody>
                    <a:bodyPr/>
                    <a:lstStyle/>
                    <a:p>
                      <a:r>
                        <a:rPr lang="en-US" sz="800" dirty="0"/>
                        <a:t>      Fructose 6-phosphate→glucose 6-phosphate</a:t>
                      </a:r>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−1.7</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−0.4</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186214"/>
                  </a:ext>
                </a:extLst>
              </a:tr>
              <a:tr h="205750">
                <a:tc>
                  <a:txBody>
                    <a:bodyPr/>
                    <a:lstStyle/>
                    <a:p>
                      <a:r>
                        <a:rPr lang="en-US" sz="800" b="1" dirty="0"/>
                        <a:t>Elimination of water</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146376732"/>
                  </a:ext>
                </a:extLst>
              </a:tr>
              <a:tr h="243851">
                <a:tc>
                  <a:txBody>
                    <a:bodyPr/>
                    <a:lstStyle/>
                    <a:p>
                      <a:r>
                        <a:rPr lang="en-US" sz="800" dirty="0"/>
                        <a:t>      Malate →fumarate + H</a:t>
                      </a:r>
                      <a:r>
                        <a:rPr lang="en-US" sz="800" baseline="-25000" dirty="0"/>
                        <a:t>2</a:t>
                      </a:r>
                      <a:r>
                        <a:rPr lang="en-US" sz="800" baseline="0" dirty="0"/>
                        <a:t>O</a:t>
                      </a:r>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3.1</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0.8</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210904"/>
                  </a:ext>
                </a:extLst>
              </a:tr>
              <a:tr h="205750">
                <a:tc>
                  <a:txBody>
                    <a:bodyPr/>
                    <a:lstStyle/>
                    <a:p>
                      <a:r>
                        <a:rPr lang="en-US" sz="800" b="1" dirty="0"/>
                        <a:t>Oxidations with molecular oxygen</a:t>
                      </a:r>
                    </a:p>
                  </a:txBody>
                  <a:tcPr marL="91456" marR="91456" marT="45722" marB="4572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T w="12700" cap="flat" cmpd="sng" algn="ctr">
                      <a:solidFill>
                        <a:schemeClr val="tx1"/>
                      </a:solidFill>
                      <a:prstDash val="solid"/>
                      <a:round/>
                      <a:headEnd type="none" w="med" len="med"/>
                      <a:tailEnd type="none" w="med" len="med"/>
                    </a:lnT>
                    <a:solidFill>
                      <a:schemeClr val="bg1"/>
                    </a:solidFill>
                  </a:tcPr>
                </a:tc>
                <a:tc>
                  <a:txBody>
                    <a:bodyPr/>
                    <a:lstStyle/>
                    <a:p>
                      <a:endParaRPr lang="en-US" sz="800" dirty="0"/>
                    </a:p>
                  </a:txBody>
                  <a:tcPr marL="91456" marR="91456"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87587515"/>
                  </a:ext>
                </a:extLst>
              </a:tr>
              <a:tr h="205750">
                <a:tc>
                  <a:txBody>
                    <a:bodyPr/>
                    <a:lstStyle/>
                    <a:p>
                      <a:r>
                        <a:rPr lang="en-US" sz="800" dirty="0"/>
                        <a:t>      Glucose + 6O</a:t>
                      </a:r>
                      <a:r>
                        <a:rPr lang="en-US" sz="800" baseline="-25000" dirty="0"/>
                        <a:t>2</a:t>
                      </a:r>
                      <a:r>
                        <a:rPr lang="en-US" sz="800" dirty="0"/>
                        <a:t>→6CO</a:t>
                      </a:r>
                      <a:r>
                        <a:rPr lang="en-US" sz="800" baseline="-25000" dirty="0"/>
                        <a:t>2</a:t>
                      </a:r>
                      <a:r>
                        <a:rPr lang="en-US" sz="800" dirty="0"/>
                        <a:t>+ 6H</a:t>
                      </a:r>
                      <a:r>
                        <a:rPr lang="en-US" sz="800" baseline="-25000" dirty="0"/>
                        <a:t>2</a:t>
                      </a:r>
                      <a:r>
                        <a:rPr lang="en-US" sz="800" baseline="0" dirty="0"/>
                        <a:t>O</a:t>
                      </a:r>
                      <a:endParaRPr lang="en-US" sz="800" dirty="0"/>
                    </a:p>
                  </a:txBody>
                  <a:tcPr marL="91456" marR="91456" marT="45722" marB="45722">
                    <a:lnL w="12700" cap="flat" cmpd="sng" algn="ctr">
                      <a:solidFill>
                        <a:schemeClr val="tx1"/>
                      </a:solidFill>
                      <a:prstDash val="solid"/>
                      <a:round/>
                      <a:headEnd type="none" w="med" len="med"/>
                      <a:tailEnd type="none" w="med" len="med"/>
                    </a:lnL>
                    <a:solidFill>
                      <a:schemeClr val="bg1"/>
                    </a:solidFill>
                  </a:tcPr>
                </a:tc>
                <a:tc>
                  <a:txBody>
                    <a:bodyPr/>
                    <a:lstStyle/>
                    <a:p>
                      <a:r>
                        <a:rPr lang="en-US" sz="800" dirty="0"/>
                        <a:t>−2,840</a:t>
                      </a:r>
                    </a:p>
                  </a:txBody>
                  <a:tcPr marL="91456" marR="91456" marT="45722" marB="45722">
                    <a:solidFill>
                      <a:schemeClr val="bg1"/>
                    </a:solidFill>
                  </a:tcPr>
                </a:tc>
                <a:tc>
                  <a:txBody>
                    <a:bodyPr/>
                    <a:lstStyle/>
                    <a:p>
                      <a:r>
                        <a:rPr lang="en-US" sz="800" dirty="0"/>
                        <a:t>−686</a:t>
                      </a:r>
                    </a:p>
                  </a:txBody>
                  <a:tcPr marL="91456" marR="91456" marT="45722" marB="45722">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81544801"/>
                  </a:ext>
                </a:extLst>
              </a:tr>
              <a:tr h="205750">
                <a:tc>
                  <a:txBody>
                    <a:bodyPr/>
                    <a:lstStyle/>
                    <a:p>
                      <a:r>
                        <a:rPr lang="en-US" sz="800" dirty="0"/>
                        <a:t>      Palmitate + 23O</a:t>
                      </a:r>
                      <a:r>
                        <a:rPr lang="en-US" sz="800" baseline="-25000" dirty="0"/>
                        <a:t>2</a:t>
                      </a:r>
                      <a:r>
                        <a:rPr lang="en-US" sz="800" dirty="0"/>
                        <a:t>→16CO</a:t>
                      </a:r>
                      <a:r>
                        <a:rPr lang="en-US" sz="800" baseline="-25000" dirty="0"/>
                        <a:t>2</a:t>
                      </a:r>
                      <a:r>
                        <a:rPr lang="en-US" sz="800" dirty="0"/>
                        <a:t>+ 16H</a:t>
                      </a:r>
                      <a:r>
                        <a:rPr lang="en-US" sz="800" baseline="-25000" dirty="0"/>
                        <a:t>2</a:t>
                      </a:r>
                      <a:r>
                        <a:rPr lang="en-US" sz="800" baseline="0" dirty="0"/>
                        <a:t>O</a:t>
                      </a:r>
                      <a:endParaRPr lang="en-US" sz="800" dirty="0"/>
                    </a:p>
                  </a:txBody>
                  <a:tcPr marL="91456" marR="91456" marT="45722" marB="4572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−9,770</a:t>
                      </a:r>
                    </a:p>
                  </a:txBody>
                  <a:tcPr marL="91456" marR="91456" marT="45722" marB="45722">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t>−2,338</a:t>
                      </a:r>
                    </a:p>
                  </a:txBody>
                  <a:tcPr marL="91456" marR="91456" marT="45722" marB="4572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72009"/>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Free-Energy Changes and Enzymes</a:t>
            </a:r>
            <a:endParaRPr lang="en-AU" altLang="en-US" smtClean="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a:defRPr/>
            </a:pPr>
            <a:r>
              <a:rPr lang="en-US" sz="2400" dirty="0">
                <a:latin typeface="Arial" panose="020B0604020202020204" pitchFamily="34" charset="0"/>
                <a:cs typeface="Arial" panose="020B0604020202020204" pitchFamily="34" charset="0"/>
              </a:rPr>
              <a:t>the free-energy change for a reaction is independent of the pathway by which the reaction occurs </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enzymes cannot change equilibrium constants </a:t>
            </a:r>
          </a:p>
          <a:p>
            <a:pPr lvl="1">
              <a:defRPr/>
            </a:pPr>
            <a:r>
              <a:rPr lang="en-US" sz="2400" dirty="0">
                <a:latin typeface="Arial" panose="020B0604020202020204" pitchFamily="34" charset="0"/>
                <a:cs typeface="Arial" panose="020B0604020202020204" pitchFamily="34" charset="0"/>
              </a:rPr>
              <a:t>can increase the rate at which a reaction proceeds</a:t>
            </a:r>
          </a:p>
          <a:p>
            <a:pPr marL="114300" indent="0">
              <a:buFontTx/>
              <a:buNone/>
              <a:defRPr/>
            </a:pPr>
            <a:endParaRPr lang="en-US" sz="2400" dirty="0"/>
          </a:p>
          <a:p>
            <a:pPr marL="50800" indent="0">
              <a:lnSpc>
                <a:spcPct val="110000"/>
              </a:lnSpc>
              <a:spcBef>
                <a:spcPts val="0"/>
              </a:spcBef>
              <a:buSzPts val="2800"/>
              <a:buFontTx/>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Standard Free-Energy Changes </a:t>
            </a:r>
            <a:br>
              <a:rPr lang="en-US" altLang="en-US" smtClean="0">
                <a:solidFill>
                  <a:srgbClr val="4E4CB4"/>
                </a:solidFill>
                <a:latin typeface="Arial" panose="020B0604020202020204" pitchFamily="34" charset="0"/>
                <a:cs typeface="Arial" panose="020B0604020202020204" pitchFamily="34" charset="0"/>
              </a:rPr>
            </a:br>
            <a:r>
              <a:rPr lang="en-US" altLang="en-US" smtClean="0">
                <a:solidFill>
                  <a:srgbClr val="4E4CB4"/>
                </a:solidFill>
                <a:latin typeface="Arial" panose="020B0604020202020204" pitchFamily="34" charset="0"/>
                <a:cs typeface="Arial" panose="020B0604020202020204" pitchFamily="34" charset="0"/>
              </a:rPr>
              <a:t>Are Additive</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99963" y="1752600"/>
            <a:ext cx="8544069" cy="2774339"/>
          </a:xfrm>
          <a:prstGeom prst="rect">
            <a:avLst/>
          </a:prstGeom>
          <a:blipFill>
            <a:blip r:embed="rId3"/>
            <a:stretch>
              <a:fillRect l="-357" t="-1758" b="-329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pic>
        <p:nvPicPr>
          <p:cNvPr id="50180" name="Picture 2" descr="Reaction 1 shows A with an arrow pointing to B with a red diagonal line across B. Greek letter delta G subscript 1 end subscript prime degree symbol is shown to the right. Reaction 2 shows B with a red diagonal line across it with an arrow pointing to C. Greek letter delta G subscript 2 end subscript prime degree symbol is shown to the right. Italicized sum end italics: A is shown with an arrow pointing to C. To the right, text reads, Greek letter delta G subscript 1 end subscript prime degree symbol plus Greek letter delta G subscript 2 end subscript prime degree symbo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4724400"/>
            <a:ext cx="4800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pPr>
              <a:spcBef>
                <a:spcPct val="0"/>
              </a:spcBef>
              <a:spcAft>
                <a:spcPct val="0"/>
              </a:spcAft>
            </a:pPr>
            <a:r>
              <a:rPr lang="en-US" altLang="en-US" sz="3400" smtClean="0">
                <a:solidFill>
                  <a:schemeClr val="tx1"/>
                </a:solidFill>
                <a:latin typeface="Arial" panose="020B0604020202020204" pitchFamily="34" charset="0"/>
                <a:cs typeface="Arial" panose="020B0604020202020204" pitchFamily="34" charset="0"/>
              </a:rPr>
              <a:t>Thermodynamically Unfavorable Reactions Can Be Coupled to Favorable Reactions</a:t>
            </a:r>
            <a:endParaRPr lang="en-AU" altLang="en-US" sz="3400" smtClean="0"/>
          </a:p>
        </p:txBody>
      </p:sp>
      <p:sp>
        <p:nvSpPr>
          <p:cNvPr id="5" name="Google Shape;390;g847cf01710_0_68">
            <a:extLst>
              <a:ext uri="{FF2B5EF4-FFF2-40B4-BE49-F238E27FC236}">
                <a16:creationId xmlns:a16="http://schemas.microsoft.com/office/drawing/2014/main" id="{E56F19B4-736F-2541-AD6B-A53A3676FD55}"/>
              </a:ext>
            </a:extLst>
          </p:cNvPr>
          <p:cNvSpPr txBox="1">
            <a:spLocks noChangeArrowheads="1"/>
          </p:cNvSpPr>
          <p:nvPr/>
        </p:nvSpPr>
        <p:spPr bwMode="auto">
          <a:xfrm>
            <a:off x="300038" y="2133600"/>
            <a:ext cx="85439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a thermodynamically unfavorable (endergonic) reaction can be driven in the forward direction by coupling it to a highly exergonic reaction </a:t>
            </a:r>
          </a:p>
          <a:p>
            <a:pPr lvl="1">
              <a:defRPr/>
            </a:pPr>
            <a:r>
              <a:rPr lang="en-US" sz="2400" dirty="0">
                <a:latin typeface="Arial" panose="020B0604020202020204" pitchFamily="34" charset="0"/>
                <a:cs typeface="Arial" panose="020B0604020202020204" pitchFamily="34" charset="0"/>
              </a:rPr>
              <a:t>often involves coupling to ATP hydrolysis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cs typeface="Arial" panose="020B0604020202020204" pitchFamily="34" charset="0"/>
              </a:rPr>
              <a:t>= -30.5 kJ/mol)</a:t>
            </a: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54274" name="Title 1"/>
          <p:cNvSpPr>
            <a:spLocks noGrp="1"/>
          </p:cNvSpPr>
          <p:nvPr>
            <p:ph type="ctrTitle"/>
          </p:nvPr>
        </p:nvSpPr>
        <p:spPr>
          <a:xfrm>
            <a:off x="685800" y="2130425"/>
            <a:ext cx="7772400" cy="1755775"/>
          </a:xfrm>
        </p:spPr>
        <p:txBody>
          <a:bodyPr/>
          <a:lstStyle/>
          <a:p>
            <a:r>
              <a:rPr lang="en-US" altLang="en-US" smtClean="0">
                <a:solidFill>
                  <a:srgbClr val="674EA7"/>
                </a:solidFill>
                <a:latin typeface="Arial" panose="020B0604020202020204" pitchFamily="34" charset="0"/>
                <a:cs typeface="Arial" panose="020B0604020202020204" pitchFamily="34" charset="0"/>
              </a:rPr>
              <a:t>13.2</a:t>
            </a:r>
            <a:r>
              <a:rPr lang="en-US" altLang="en-US" smtClean="0">
                <a:latin typeface="Arial" panose="020B0604020202020204" pitchFamily="34" charset="0"/>
                <a:cs typeface="Arial" panose="020B0604020202020204" pitchFamily="34" charset="0"/>
              </a:rPr>
              <a:t>    </a:t>
            </a:r>
            <a:r>
              <a:rPr lang="en-US" altLang="en-US" smtClean="0">
                <a:solidFill>
                  <a:srgbClr val="1D6E7D"/>
                </a:solidFill>
                <a:latin typeface="Arial" panose="020B0604020202020204" pitchFamily="34" charset="0"/>
                <a:cs typeface="Arial" panose="020B0604020202020204" pitchFamily="34" charset="0"/>
              </a:rPr>
              <a:t>Chemical Logic and Common Biochemical Reactions</a:t>
            </a:r>
            <a:endParaRPr lang="en-AU"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spcBef>
                <a:spcPct val="0"/>
              </a:spcBef>
              <a:spcAft>
                <a:spcPct val="0"/>
              </a:spcAft>
            </a:pPr>
            <a:r>
              <a:rPr lang="en-US" altLang="en-US" sz="3800" smtClean="0">
                <a:solidFill>
                  <a:srgbClr val="4E4CB4"/>
                </a:solidFill>
                <a:latin typeface="Arial" panose="020B0604020202020204" pitchFamily="34" charset="0"/>
                <a:cs typeface="Arial" panose="020B0604020202020204" pitchFamily="34" charset="0"/>
              </a:rPr>
              <a:t>Biochemical Reactions Occur in Repeating Patterns</a:t>
            </a:r>
            <a:endParaRPr lang="en-AU" altLang="en-US" sz="3800"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0038" y="1752600"/>
            <a:ext cx="85439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five general categories of reactions in living cells: </a:t>
            </a:r>
          </a:p>
          <a:p>
            <a:pPr lvl="1">
              <a:defRPr/>
            </a:pPr>
            <a:r>
              <a:rPr lang="en-US" sz="2400" dirty="0">
                <a:latin typeface="Arial" panose="020B0604020202020204" pitchFamily="34" charset="0"/>
                <a:cs typeface="Arial" panose="020B0604020202020204" pitchFamily="34" charset="0"/>
              </a:rPr>
              <a:t>reactions that make or break carbon–carbon bonds</a:t>
            </a:r>
          </a:p>
          <a:p>
            <a:pPr lvl="1">
              <a:defRPr/>
            </a:pPr>
            <a:r>
              <a:rPr lang="en-US" sz="2400" dirty="0">
                <a:latin typeface="Arial" panose="020B0604020202020204" pitchFamily="34" charset="0"/>
                <a:cs typeface="Arial" panose="020B0604020202020204" pitchFamily="34" charset="0"/>
              </a:rPr>
              <a:t>internal rearrangements, </a:t>
            </a:r>
            <a:r>
              <a:rPr lang="en-US" sz="2400" dirty="0" err="1">
                <a:latin typeface="Arial" panose="020B0604020202020204" pitchFamily="34" charset="0"/>
                <a:cs typeface="Arial" panose="020B0604020202020204" pitchFamily="34" charset="0"/>
              </a:rPr>
              <a:t>isomerizations</a:t>
            </a:r>
            <a:r>
              <a:rPr lang="en-US" sz="2400" dirty="0">
                <a:latin typeface="Arial" panose="020B0604020202020204" pitchFamily="34" charset="0"/>
                <a:cs typeface="Arial" panose="020B0604020202020204" pitchFamily="34" charset="0"/>
              </a:rPr>
              <a:t>, and eliminations</a:t>
            </a:r>
          </a:p>
          <a:p>
            <a:pPr lvl="1">
              <a:defRPr/>
            </a:pPr>
            <a:r>
              <a:rPr lang="en-US" sz="2400" dirty="0">
                <a:latin typeface="Arial" panose="020B0604020202020204" pitchFamily="34" charset="0"/>
                <a:cs typeface="Arial" panose="020B0604020202020204" pitchFamily="34" charset="0"/>
              </a:rPr>
              <a:t>free-radical reactions</a:t>
            </a:r>
          </a:p>
          <a:p>
            <a:pPr lvl="1">
              <a:defRPr/>
            </a:pPr>
            <a:r>
              <a:rPr lang="en-US" sz="2400" dirty="0">
                <a:latin typeface="Arial" panose="020B0604020202020204" pitchFamily="34" charset="0"/>
                <a:cs typeface="Arial" panose="020B0604020202020204" pitchFamily="34" charset="0"/>
              </a:rPr>
              <a:t>group transfers</a:t>
            </a:r>
          </a:p>
          <a:p>
            <a:pPr lvl="1">
              <a:defRPr/>
            </a:pPr>
            <a:r>
              <a:rPr lang="en-US" sz="2400" dirty="0">
                <a:latin typeface="Arial" panose="020B0604020202020204" pitchFamily="34" charset="0"/>
                <a:cs typeface="Arial" panose="020B0604020202020204" pitchFamily="34" charset="0"/>
              </a:rPr>
              <a:t>oxidation-reductions </a:t>
            </a:r>
          </a:p>
          <a:p>
            <a:pPr lvl="1">
              <a:defRPr/>
            </a:pP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Kinases, Phosphorylases, and Phosphatases</a:t>
            </a:r>
            <a:endParaRPr lang="en-AU" altLang="en-US"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75" y="1447800"/>
            <a:ext cx="83502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kinases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transfer a phosphoryl group from ATP to an acceptor molecule </a:t>
            </a:r>
          </a:p>
          <a:p>
            <a:pPr lvl="1">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phosphorylation reaction</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phosphorylases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a displacement reaction where phosphate attacks and becomes covalently attached at the point of bond breakage</a:t>
            </a:r>
          </a:p>
          <a:p>
            <a:pPr lvl="1">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phosphorolysis reaction </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phosphatases = catalyze the removal of a phosphoryl group from a phosphate ester</a:t>
            </a:r>
          </a:p>
          <a:p>
            <a:pPr lvl="1">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dephosphorylation reactions</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pPr>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152400"/>
            <a:ext cx="9144000" cy="1219200"/>
          </a:xfrm>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Synthases, Synthetases,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Ligases, and Lyases</a:t>
            </a:r>
            <a:endParaRPr lang="en-AU" altLang="en-US"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75" y="1600200"/>
            <a:ext cx="835025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no nucleotide triphosphate is required</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synthetases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that require a nucleotide triphosphate</a:t>
            </a:r>
          </a:p>
          <a:p>
            <a:pPr>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ligases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two atoms are joined using ATP or another energy source </a:t>
            </a:r>
          </a:p>
          <a:p>
            <a:pPr marL="50800" indent="0">
              <a:buFontTx/>
              <a:buNone/>
              <a:defRPr/>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lyases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cleavages or additions in which electronic rearrangements occur</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pPr>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75" y="1271588"/>
            <a:ext cx="8350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not appear in the oxidized product</a:t>
            </a:r>
          </a:p>
          <a:p>
            <a:pPr lvl="1">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mixed function 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oxidize two different substrates simultaneously</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err="1">
                <a:solidFill>
                  <a:srgbClr val="000000"/>
                </a:solidFill>
                <a:latin typeface="Arial" panose="020B0604020202020204" pitchFamily="34" charset="0"/>
                <a:cs typeface="Arial" panose="020B0604020202020204" pitchFamily="34" charset="0"/>
                <a:sym typeface="Arial" panose="020B0604020202020204" pitchFamily="34" charset="0"/>
              </a:rPr>
              <a:t>oxygenases</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appear in the oxidized product</a:t>
            </a:r>
          </a:p>
          <a:p>
            <a:pPr lvl="1">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monooxygenases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one oxygen atom is incorporated in the product</a:t>
            </a:r>
          </a:p>
          <a:p>
            <a:pPr lvl="1">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dioxygenases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two oxygen atoms are incorporated in the product</a:t>
            </a:r>
          </a:p>
          <a:p>
            <a:pPr>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9091"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Oxidases and Oxygenases</a:t>
            </a:r>
            <a:endParaRPr lang="en-AU"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Metabolites and Intermediary Metabolism</a:t>
            </a:r>
            <a:endParaRPr lang="en-AU" altLang="en-US" smtClean="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98463" y="1752600"/>
            <a:ext cx="83470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metabolites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series of intermediates through which precursors are converted to products</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intermediary metabolism </a:t>
            </a:r>
            <a:r>
              <a:rPr lang="en-US" sz="2400" dirty="0">
                <a:latin typeface="Arial" panose="020B0604020202020204" pitchFamily="34" charset="0"/>
                <a:cs typeface="Arial" panose="020B0604020202020204" pitchFamily="34" charset="0"/>
              </a:rPr>
              <a:t>= the combined activities of all the metabolic pathways that interconvert precursors, metabolites, and products of low molecular weight</a:t>
            </a:r>
          </a:p>
          <a:p>
            <a:pPr lvl="1">
              <a:defRPr/>
            </a:pPr>
            <a:endParaRPr lang="en-US" dirty="0"/>
          </a:p>
          <a:p>
            <a:pPr lvl="1">
              <a:defRPr/>
            </a:pPr>
            <a:endParaRPr lang="en-US" sz="20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defRPr/>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Google Shape;390;g847cf01710_0_68"/>
          <p:cNvSpPr txBox="1">
            <a:spLocks noChangeArrowheads="1"/>
          </p:cNvSpPr>
          <p:nvPr/>
        </p:nvSpPr>
        <p:spPr bwMode="auto">
          <a:xfrm>
            <a:off x="396875" y="1271588"/>
            <a:ext cx="8350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solidFill>
                  <a:srgbClr val="000000"/>
                </a:solidFill>
                <a:sym typeface="Arial" panose="020B0604020202020204" pitchFamily="34" charset="0"/>
              </a:rPr>
              <a:t>dehydrogenases </a:t>
            </a:r>
            <a:r>
              <a:rPr lang="en-US" altLang="en-US">
                <a:solidFill>
                  <a:srgbClr val="000000"/>
                </a:solidFill>
                <a:sym typeface="Arial" panose="020B0604020202020204" pitchFamily="34" charset="0"/>
              </a:rPr>
              <a:t>= catalyze oxidation-reductase reactions in which NAD</a:t>
            </a:r>
            <a:r>
              <a:rPr lang="en-US" altLang="en-US" baseline="30000">
                <a:solidFill>
                  <a:srgbClr val="000000"/>
                </a:solidFill>
                <a:sym typeface="Arial" panose="020B0604020202020204" pitchFamily="34" charset="0"/>
              </a:rPr>
              <a:t>+</a:t>
            </a:r>
            <a:r>
              <a:rPr lang="en-US" altLang="en-US">
                <a:solidFill>
                  <a:srgbClr val="000000"/>
                </a:solidFill>
                <a:sym typeface="Arial" panose="020B0604020202020204" pitchFamily="34" charset="0"/>
              </a:rPr>
              <a:t> is the electron acceptor and molecular oxygen is not involved </a:t>
            </a:r>
            <a:endParaRPr lang="en-US" altLang="en-US" sz="1400">
              <a:solidFill>
                <a:srgbClr val="000000"/>
              </a:solidFill>
              <a:sym typeface="Arial" panose="020B0604020202020204" pitchFamily="34" charset="0"/>
            </a:endParaRPr>
          </a:p>
        </p:txBody>
      </p:sp>
      <p:sp>
        <p:nvSpPr>
          <p:cNvPr id="91139"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Dehydrogenases</a:t>
            </a:r>
            <a:endParaRPr lang="en-AU"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Oxidation-Reduction Reactions</a:t>
            </a:r>
            <a:endParaRPr lang="en-AU" altLang="en-US" smtClean="0"/>
          </a:p>
        </p:txBody>
      </p:sp>
      <p:sp>
        <p:nvSpPr>
          <p:cNvPr id="93187" name="Google Shape;390;g847cf01710_0_68"/>
          <p:cNvSpPr txBox="1">
            <a:spLocks noChangeArrowheads="1"/>
          </p:cNvSpPr>
          <p:nvPr/>
        </p:nvSpPr>
        <p:spPr bwMode="auto">
          <a:xfrm>
            <a:off x="457200" y="1800225"/>
            <a:ext cx="27432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solidFill>
                  <a:srgbClr val="000000"/>
                </a:solidFill>
                <a:sym typeface="Arial" panose="020B0604020202020204" pitchFamily="34" charset="0"/>
              </a:rPr>
              <a:t>carbon atoms exist in different oxidation states, depending on the elements with which they share electrons</a:t>
            </a:r>
          </a:p>
          <a:p>
            <a:endParaRPr lang="en-US" altLang="en-US">
              <a:solidFill>
                <a:srgbClr val="000000"/>
              </a:solidFill>
              <a:sym typeface="Arial" panose="020B0604020202020204" pitchFamily="34" charset="0"/>
            </a:endParaRPr>
          </a:p>
          <a:p>
            <a:endParaRPr lang="en-US" altLang="en-US" sz="1400">
              <a:solidFill>
                <a:srgbClr val="000000"/>
              </a:solidFill>
              <a:sym typeface="Arial" panose="020B0604020202020204" pitchFamily="34" charset="0"/>
            </a:endParaRPr>
          </a:p>
        </p:txBody>
      </p:sp>
      <p:sp>
        <p:nvSpPr>
          <p:cNvPr id="93188" name="TextBox 5"/>
          <p:cNvSpPr txBox="1">
            <a:spLocks noChangeArrowheads="1"/>
          </p:cNvSpPr>
          <p:nvPr/>
        </p:nvSpPr>
        <p:spPr bwMode="auto">
          <a:xfrm>
            <a:off x="4897438" y="1338263"/>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latin typeface="Arial" panose="020B0604020202020204" pitchFamily="34" charset="0"/>
                <a:cs typeface="Arial" panose="020B0604020202020204" pitchFamily="34" charset="0"/>
              </a:rPr>
              <a:t>least oxidized</a:t>
            </a:r>
          </a:p>
        </p:txBody>
      </p:sp>
      <p:pic>
        <p:nvPicPr>
          <p:cNvPr id="93189" name="Picture 3" descr="In all of the examples except for carbon dioxide, C H 2 and its bonds are not highlighted in red and the group to its right is entirely highlighted in red. Alkane: C H 2 is further bonded to the left and bonded to red highlighted C H 3 to the right. Alcohol: C H 2 is further bonded to the left and bonded to red highlighted C H 2 O H to the right. Aldehyde (ketone): C H 2 is further bonded to the left and bonded to red highlighted C double bonded to O to the upper right and to H (R) to the lower right. Carboxylic acid: C H 2 is further bonded to the left and bonded to red highlighted C double bonded to O to the upper right and to O H to the lower right. Carbon dioxide: The entire molecule is highlighted in red. It is O double bonded to C double bonded to 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1713" y="1949450"/>
            <a:ext cx="49228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Box 7"/>
          <p:cNvSpPr txBox="1">
            <a:spLocks noChangeArrowheads="1"/>
          </p:cNvSpPr>
          <p:nvPr/>
        </p:nvSpPr>
        <p:spPr bwMode="auto">
          <a:xfrm>
            <a:off x="4897438" y="608965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latin typeface="Arial" panose="020B0604020202020204" pitchFamily="34" charset="0"/>
                <a:cs typeface="Arial" panose="020B0604020202020204" pitchFamily="34" charset="0"/>
              </a:rPr>
              <a:t>most oxidized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An Oxidation-Reduction Reaction</a:t>
            </a:r>
            <a:endParaRPr lang="en-AU" altLang="en-US" smtClean="0"/>
          </a:p>
        </p:txBody>
      </p:sp>
      <p:sp>
        <p:nvSpPr>
          <p:cNvPr id="95235" name="Google Shape;390;g847cf01710_0_68"/>
          <p:cNvSpPr txBox="1">
            <a:spLocks noChangeArrowheads="1"/>
          </p:cNvSpPr>
          <p:nvPr/>
        </p:nvSpPr>
        <p:spPr bwMode="auto">
          <a:xfrm>
            <a:off x="419100" y="16002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in many biological oxidations, a compound loses two electrons and two hydrogen ions</a:t>
            </a:r>
          </a:p>
          <a:p>
            <a:pPr lvl="1"/>
            <a:r>
              <a:rPr lang="en-US" altLang="en-US"/>
              <a:t>catalyzed by dehydrogenases </a:t>
            </a:r>
          </a:p>
        </p:txBody>
      </p:sp>
      <p:pic>
        <p:nvPicPr>
          <p:cNvPr id="95236" name="Picture 1" descr="Lactate has C H 3 bonded to red highlighted C H connected by a red bond to red highlighted O H above and to C on the right double bonded to O to the upper right and bonded to O minus to the lower right. A right-pointing arrow branches to show the loss of 2 H plus plus 2 e minus and the accompanying left-pointing arrow requires the addition of 2 H plus plus 2 e minus. Blue highlighted lactate dehydrogenase is shown beneath the arrows. This reversible reaction yields pyruvate, which has C H 3 bonded to red highlighted C connected by a red double bond to red highlighted O above and to C on the right double bonded to O to the upper right and bonded to O minus to the lower righ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22600"/>
            <a:ext cx="543083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Google Shape;390;g847cf01710_0_68"/>
          <p:cNvSpPr txBox="1">
            <a:spLocks noChangeArrowheads="1"/>
          </p:cNvSpPr>
          <p:nvPr/>
        </p:nvSpPr>
        <p:spPr bwMode="auto">
          <a:xfrm>
            <a:off x="419100" y="5043488"/>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in some biological oxidations, a carbon atom becomes bonded to an oxygen </a:t>
            </a:r>
          </a:p>
          <a:p>
            <a:pPr lvl="1"/>
            <a:r>
              <a:rPr lang="en-US" altLang="en-US"/>
              <a:t>catalyzed by oxidases or oxygenases  </a:t>
            </a:r>
          </a:p>
          <a:p>
            <a:endParaRPr lang="en-US" altLang="en-US" sz="1400">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Oxidations Are Accompanied by Reductions</a:t>
            </a:r>
            <a:endParaRPr lang="en-AU" altLang="en-US" smtClean="0"/>
          </a:p>
        </p:txBody>
      </p:sp>
      <p:sp>
        <p:nvSpPr>
          <p:cNvPr id="97283" name="Google Shape;390;g847cf01710_0_68"/>
          <p:cNvSpPr txBox="1">
            <a:spLocks noChangeArrowheads="1"/>
          </p:cNvSpPr>
          <p:nvPr/>
        </p:nvSpPr>
        <p:spPr bwMode="auto">
          <a:xfrm>
            <a:off x="419100" y="1600200"/>
            <a:ext cx="8305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oxidation-reduction reactions involve the loss or gain of electrons</a:t>
            </a:r>
          </a:p>
          <a:p>
            <a:pPr lvl="1"/>
            <a:r>
              <a:rPr lang="en-US" altLang="en-US"/>
              <a:t>one reactant gains electrons and is reduced </a:t>
            </a:r>
          </a:p>
          <a:p>
            <a:pPr lvl="1"/>
            <a:r>
              <a:rPr lang="en-US" altLang="en-US"/>
              <a:t>the other loses electrons and is oxidized </a:t>
            </a:r>
          </a:p>
          <a:p>
            <a:endParaRPr lang="en-US" altLang="en-US"/>
          </a:p>
          <a:p>
            <a:endParaRPr lang="en-US" altLang="en-US"/>
          </a:p>
          <a:p>
            <a:r>
              <a:rPr lang="en-US" altLang="en-US"/>
              <a:t>oxidation reactions generally release energy</a:t>
            </a:r>
          </a:p>
          <a:p>
            <a:pPr lvl="1"/>
            <a:r>
              <a:rPr lang="en-US" altLang="en-US">
                <a:solidFill>
                  <a:srgbClr val="000000"/>
                </a:solidFill>
                <a:sym typeface="Arial" panose="020B0604020202020204" pitchFamily="34" charset="0"/>
              </a:rPr>
              <a:t>living cells oxidize metabolic fuels (carbohydrates, fat)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Biochemical and Chemical Equations Are Not Identical</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0038" y="1828800"/>
            <a:ext cx="85439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biochemical equations: </a:t>
            </a:r>
          </a:p>
          <a:p>
            <a:pPr lvl="1">
              <a:defRPr/>
            </a:pPr>
            <a:r>
              <a:rPr lang="en-US" sz="2400" dirty="0">
                <a:latin typeface="Arial" panose="020B0604020202020204" pitchFamily="34" charset="0"/>
                <a:cs typeface="Arial" panose="020B0604020202020204" pitchFamily="34" charset="0"/>
              </a:rPr>
              <a:t>do not balance for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or Mg</a:t>
            </a:r>
            <a:r>
              <a:rPr lang="en-US" sz="2400" baseline="30000" dirty="0">
                <a:latin typeface="Arial" panose="020B0604020202020204" pitchFamily="34" charset="0"/>
                <a:cs typeface="Arial" panose="020B0604020202020204" pitchFamily="34" charset="0"/>
              </a:rPr>
              <a:t>2+  </a:t>
            </a:r>
          </a:p>
          <a:p>
            <a:pPr lvl="1">
              <a:defRPr/>
            </a:pPr>
            <a:r>
              <a:rPr lang="en-US" sz="2400" dirty="0">
                <a:latin typeface="Arial" panose="020B0604020202020204" pitchFamily="34" charset="0"/>
                <a:cs typeface="Arial" panose="020B0604020202020204" pitchFamily="34" charset="0"/>
              </a:rPr>
              <a:t>do not attempt to describe the state of phosphate ionization</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chemical equations account for all atoms and charges in a reaction</a:t>
            </a:r>
          </a:p>
          <a:p>
            <a:pPr marL="50800" indent="0">
              <a:buFontTx/>
              <a:buNone/>
              <a:defRPr/>
            </a:pPr>
            <a:endParaRPr lang="en-US" sz="2400" dirty="0">
              <a:latin typeface="Arial" panose="020B0604020202020204" pitchFamily="34" charset="0"/>
              <a:cs typeface="Arial" panose="020B0604020202020204" pitchFamily="34" charset="0"/>
            </a:endParaRPr>
          </a:p>
          <a:p>
            <a:pPr lvl="1">
              <a:defRPr/>
            </a:pP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101378" name="Title 1"/>
          <p:cNvSpPr>
            <a:spLocks noGrp="1"/>
          </p:cNvSpPr>
          <p:nvPr>
            <p:ph type="ctrTitle"/>
          </p:nvPr>
        </p:nvSpPr>
        <p:spPr/>
        <p:txBody>
          <a:bodyPr/>
          <a:lstStyle/>
          <a:p>
            <a:r>
              <a:rPr lang="en-US" altLang="en-US" smtClean="0">
                <a:solidFill>
                  <a:srgbClr val="674EA7"/>
                </a:solidFill>
                <a:latin typeface="Arial" panose="020B0604020202020204" pitchFamily="34" charset="0"/>
                <a:cs typeface="Arial" panose="020B0604020202020204" pitchFamily="34" charset="0"/>
              </a:rPr>
              <a:t>13.3</a:t>
            </a:r>
            <a:r>
              <a:rPr lang="en-US" altLang="en-US" smtClean="0">
                <a:latin typeface="Arial" panose="020B0604020202020204" pitchFamily="34" charset="0"/>
                <a:cs typeface="Arial" panose="020B0604020202020204" pitchFamily="34" charset="0"/>
              </a:rPr>
              <a:t>    </a:t>
            </a:r>
            <a:r>
              <a:rPr lang="en-US" altLang="en-US" smtClean="0">
                <a:solidFill>
                  <a:srgbClr val="1D6E7D"/>
                </a:solidFill>
                <a:latin typeface="Arial" panose="020B0604020202020204" pitchFamily="34" charset="0"/>
                <a:cs typeface="Arial" panose="020B0604020202020204" pitchFamily="34" charset="0"/>
              </a:rPr>
              <a:t>Phosphoryl Group Transfers and ATP</a:t>
            </a:r>
            <a:endParaRPr lang="en-AU"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The Special Role of ATP</a:t>
            </a:r>
            <a:endParaRPr lang="en-AU" altLang="en-US"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ATP is the chemical link between catabolism and anabolism</a:t>
            </a:r>
          </a:p>
          <a:p>
            <a:pPr lvl="1">
              <a:defRPr/>
            </a:pPr>
            <a:r>
              <a:rPr lang="en-US" sz="2400" dirty="0">
                <a:latin typeface="Arial" panose="020B0604020202020204" pitchFamily="34" charset="0"/>
                <a:cs typeface="Arial" panose="020B0604020202020204" pitchFamily="34" charset="0"/>
              </a:rPr>
              <a:t>energy obtained from catabolism of nutrient molecules is used to make ATP from ADP and P</a:t>
            </a:r>
            <a:r>
              <a:rPr lang="en-US" sz="2400" baseline="-25000" dirty="0">
                <a:latin typeface="Arial" panose="020B0604020202020204" pitchFamily="34" charset="0"/>
                <a:cs typeface="Arial" panose="020B0604020202020204" pitchFamily="34" charset="0"/>
              </a:rPr>
              <a:t>i</a:t>
            </a:r>
          </a:p>
          <a:p>
            <a:pPr lvl="1">
              <a:defRPr/>
            </a:pPr>
            <a:r>
              <a:rPr lang="en-US" sz="2400" dirty="0">
                <a:latin typeface="Arial" panose="020B0604020202020204" pitchFamily="34" charset="0"/>
                <a:cs typeface="Arial" panose="020B0604020202020204" pitchFamily="34" charset="0"/>
              </a:rPr>
              <a:t>the exergonic conversion of ATP to ADP and P</a:t>
            </a:r>
            <a:r>
              <a:rPr lang="en-US" sz="2400" baseline="-25000"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(or to AMP and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is coupled to many endergonic reactions and processes</a:t>
            </a:r>
          </a:p>
          <a:p>
            <a:pPr marL="50800" indent="0">
              <a:buFontTx/>
              <a:buNone/>
              <a:defRPr/>
            </a:pP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spcBef>
                <a:spcPct val="0"/>
              </a:spcBef>
              <a:spcAft>
                <a:spcPct val="0"/>
              </a:spcAft>
            </a:pPr>
            <a:r>
              <a:rPr lang="en-US" altLang="en-US" sz="3800" smtClean="0">
                <a:solidFill>
                  <a:srgbClr val="4E4CB4"/>
                </a:solidFill>
                <a:latin typeface="Arial" panose="020B0604020202020204" pitchFamily="34" charset="0"/>
                <a:cs typeface="Arial" panose="020B0604020202020204" pitchFamily="34" charset="0"/>
              </a:rPr>
              <a:t>The Free-Energy Change for ATP Hydrolysis Is Large and Negative</a:t>
            </a:r>
            <a:endParaRPr lang="en-AU" altLang="en-US" sz="3800"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0038" y="1828800"/>
            <a:ext cx="556736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the hydrolytic cleavage of the terminal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in ATP relieves some of the internal electrostatic repulsion in ATP</a:t>
            </a:r>
          </a:p>
          <a:p>
            <a:pPr lvl="1">
              <a:defRPr/>
            </a:pP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05476" name="Picture 2" descr="A figure shows the chemical basis for the free-energy change associated with A T P hydrolysis by showing the effects of the charge separation that results from hydrolysis and the resonance stabilization of the inorganic phosphate produced in the reac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71625"/>
            <a:ext cx="25146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152400"/>
            <a:ext cx="9144000" cy="1295400"/>
          </a:xfrm>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Cellular Conditions of ATP,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ADP, and P</a:t>
            </a:r>
            <a:r>
              <a:rPr lang="en-US" altLang="en-US" baseline="-25000" smtClean="0">
                <a:solidFill>
                  <a:schemeClr val="tx1"/>
                </a:solidFill>
                <a:latin typeface="Arial" panose="020B0604020202020204" pitchFamily="34" charset="0"/>
                <a:cs typeface="Arial" panose="020B0604020202020204" pitchFamily="34" charset="0"/>
              </a:rPr>
              <a:t>i</a:t>
            </a:r>
            <a:endParaRPr lang="en-AU" altLang="en-US" smtClean="0"/>
          </a:p>
        </p:txBody>
      </p:sp>
      <p:sp>
        <p:nvSpPr>
          <p:cNvPr id="107523" name="TextBox 3"/>
          <p:cNvSpPr txBox="1">
            <a:spLocks noChangeArrowheads="1"/>
          </p:cNvSpPr>
          <p:nvPr/>
        </p:nvSpPr>
        <p:spPr bwMode="auto">
          <a:xfrm>
            <a:off x="114300" y="2173288"/>
            <a:ext cx="8915400" cy="646112"/>
          </a:xfrm>
          <a:prstGeom prst="rect">
            <a:avLst/>
          </a:prstGeom>
          <a:solidFill>
            <a:srgbClr val="005F6A"/>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800" b="1">
                <a:solidFill>
                  <a:schemeClr val="bg1"/>
                </a:solidFill>
              </a:rPr>
              <a:t>Table 13-5 Total Concentrations of Adenine Nucleotides, Inorganic Phosphate, and Phosphocreatine in Some Cells</a:t>
            </a:r>
          </a:p>
        </p:txBody>
      </p:sp>
      <p:graphicFrame>
        <p:nvGraphicFramePr>
          <p:cNvPr id="3" name="Table 2">
            <a:extLst>
              <a:ext uri="{FF2B5EF4-FFF2-40B4-BE49-F238E27FC236}">
                <a16:creationId xmlns:a16="http://schemas.microsoft.com/office/drawing/2014/main" id="{6C3F244B-86DA-451C-BAAA-B4BFE618719B}"/>
              </a:ext>
            </a:extLst>
          </p:cNvPr>
          <p:cNvGraphicFramePr>
            <a:graphicFrameLocks noGrp="1"/>
          </p:cNvGraphicFramePr>
          <p:nvPr/>
        </p:nvGraphicFramePr>
        <p:xfrm>
          <a:off x="114300" y="2819400"/>
          <a:ext cx="8915399" cy="2281239"/>
        </p:xfrm>
        <a:graphic>
          <a:graphicData uri="http://schemas.openxmlformats.org/drawingml/2006/table">
            <a:tbl>
              <a:tblPr firstRow="1" bandRow="1">
                <a:tableStyleId>{5C22544A-7EE6-4342-B048-85BDC9FD1C3A}</a:tableStyleId>
              </a:tblPr>
              <a:tblGrid>
                <a:gridCol w="1297258">
                  <a:extLst>
                    <a:ext uri="{9D8B030D-6E8A-4147-A177-3AD203B41FA5}">
                      <a16:colId xmlns:a16="http://schemas.microsoft.com/office/drawing/2014/main" val="3418988673"/>
                    </a:ext>
                  </a:extLst>
                </a:gridCol>
                <a:gridCol w="1498864">
                  <a:extLst>
                    <a:ext uri="{9D8B030D-6E8A-4147-A177-3AD203B41FA5}">
                      <a16:colId xmlns:a16="http://schemas.microsoft.com/office/drawing/2014/main" val="501400508"/>
                    </a:ext>
                  </a:extLst>
                </a:gridCol>
                <a:gridCol w="1498864">
                  <a:extLst>
                    <a:ext uri="{9D8B030D-6E8A-4147-A177-3AD203B41FA5}">
                      <a16:colId xmlns:a16="http://schemas.microsoft.com/office/drawing/2014/main" val="924173471"/>
                    </a:ext>
                  </a:extLst>
                </a:gridCol>
                <a:gridCol w="1498864">
                  <a:extLst>
                    <a:ext uri="{9D8B030D-6E8A-4147-A177-3AD203B41FA5}">
                      <a16:colId xmlns:a16="http://schemas.microsoft.com/office/drawing/2014/main" val="2516290515"/>
                    </a:ext>
                  </a:extLst>
                </a:gridCol>
                <a:gridCol w="1498864">
                  <a:extLst>
                    <a:ext uri="{9D8B030D-6E8A-4147-A177-3AD203B41FA5}">
                      <a16:colId xmlns:a16="http://schemas.microsoft.com/office/drawing/2014/main" val="2091728865"/>
                    </a:ext>
                  </a:extLst>
                </a:gridCol>
                <a:gridCol w="1622685">
                  <a:extLst>
                    <a:ext uri="{9D8B030D-6E8A-4147-A177-3AD203B41FA5}">
                      <a16:colId xmlns:a16="http://schemas.microsoft.com/office/drawing/2014/main" val="2477133873"/>
                    </a:ext>
                  </a:extLst>
                </a:gridCol>
              </a:tblGrid>
              <a:tr h="426779">
                <a:tc>
                  <a:txBody>
                    <a:bodyPr/>
                    <a:lstStyle/>
                    <a:p>
                      <a:pPr algn="ctr"/>
                      <a:r>
                        <a:rPr lang="en-US" sz="1100" dirty="0">
                          <a:solidFill>
                            <a:schemeClr val="tx1"/>
                          </a:solidFill>
                        </a:rPr>
                        <a:t>Cell type</a:t>
                      </a:r>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ATP</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ADP</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AMP</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P</a:t>
                      </a:r>
                      <a:r>
                        <a:rPr lang="en-US" sz="1100" baseline="-25000" dirty="0">
                          <a:solidFill>
                            <a:schemeClr val="tx1"/>
                          </a:solidFill>
                        </a:rPr>
                        <a:t>i</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err="1">
                          <a:solidFill>
                            <a:schemeClr val="tx1"/>
                          </a:solidFill>
                        </a:rPr>
                        <a:t>PCr</a:t>
                      </a:r>
                      <a:endParaRPr lang="en-US" sz="1100" dirty="0">
                        <a:solidFill>
                          <a:schemeClr val="tx1"/>
                        </a:solidFill>
                      </a:endParaRP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274415916"/>
                  </a:ext>
                </a:extLst>
              </a:tr>
              <a:tr h="370892">
                <a:tc>
                  <a:txBody>
                    <a:bodyPr/>
                    <a:lstStyle/>
                    <a:p>
                      <a:r>
                        <a:rPr lang="en-US" sz="1100" dirty="0"/>
                        <a:t>Rat hepatocyte</a:t>
                      </a:r>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3.38</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1.32</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0.29</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4.8</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555641"/>
                  </a:ext>
                </a:extLst>
              </a:tr>
              <a:tr h="370892">
                <a:tc>
                  <a:txBody>
                    <a:bodyPr/>
                    <a:lstStyle/>
                    <a:p>
                      <a:r>
                        <a:rPr lang="en-US" sz="1100" dirty="0"/>
                        <a:t>Rat myocyte</a:t>
                      </a:r>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0.93</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0.04</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a:t>
                      </a: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230244"/>
                  </a:ext>
                </a:extLst>
              </a:tr>
              <a:tr h="370892">
                <a:tc>
                  <a:txBody>
                    <a:bodyPr/>
                    <a:lstStyle/>
                    <a:p>
                      <a:r>
                        <a:rPr lang="en-US" sz="1100" dirty="0"/>
                        <a:t>Rat neuron</a:t>
                      </a:r>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2.59</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0.73</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0.06</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2.72</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4.7</a:t>
                      </a: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406152"/>
                  </a:ext>
                </a:extLst>
              </a:tr>
              <a:tr h="370892">
                <a:tc>
                  <a:txBody>
                    <a:bodyPr/>
                    <a:lstStyle/>
                    <a:p>
                      <a:r>
                        <a:rPr lang="en-US" sz="1100" dirty="0"/>
                        <a:t>Human erythrocyte</a:t>
                      </a:r>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2.25</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0.25</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0.02</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1.65</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315806"/>
                  </a:ext>
                </a:extLst>
              </a:tr>
              <a:tr h="370892">
                <a:tc>
                  <a:txBody>
                    <a:bodyPr/>
                    <a:lstStyle/>
                    <a:p>
                      <a:r>
                        <a:rPr lang="en-US" sz="1100" i="1" dirty="0"/>
                        <a:t>E. coli</a:t>
                      </a:r>
                      <a:r>
                        <a:rPr lang="en-US" sz="1100" i="0" dirty="0"/>
                        <a:t> cell</a:t>
                      </a:r>
                      <a:endParaRPr lang="en-US" sz="1100" i="1" dirty="0"/>
                    </a:p>
                  </a:txBody>
                  <a:tcPr marL="91437" marR="91437"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9.6</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0.56</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0.28</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t>
                      </a:r>
                    </a:p>
                  </a:txBody>
                  <a:tcPr marL="91437" marR="91437"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a:t>
                      </a:r>
                    </a:p>
                  </a:txBody>
                  <a:tcPr marL="91437" marR="91437"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06333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Mg</a:t>
            </a:r>
            <a:r>
              <a:rPr lang="en-US" altLang="en-US" baseline="30000" smtClean="0">
                <a:solidFill>
                  <a:schemeClr val="tx1"/>
                </a:solidFill>
                <a:latin typeface="Arial" panose="020B0604020202020204" pitchFamily="34" charset="0"/>
                <a:cs typeface="Arial" panose="020B0604020202020204" pitchFamily="34" charset="0"/>
              </a:rPr>
              <a:t>2+</a:t>
            </a:r>
            <a:r>
              <a:rPr lang="en-US" altLang="en-US" smtClean="0">
                <a:solidFill>
                  <a:schemeClr val="tx1"/>
                </a:solidFill>
                <a:latin typeface="Arial" panose="020B0604020202020204" pitchFamily="34" charset="0"/>
                <a:cs typeface="Arial" panose="020B0604020202020204" pitchFamily="34" charset="0"/>
              </a:rPr>
              <a:t> and ATP</a:t>
            </a:r>
            <a:endParaRPr lang="en-AU" altLang="en-US"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00200"/>
            <a:ext cx="36957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Mg</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 the cytosol binds to ATP and ADP</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for most enzymatic reactions involving ATP, the true substrate is MgATP</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a:p>
            <a:pPr marL="50800" indent="0">
              <a:buFontTx/>
              <a:buNone/>
              <a:defRPr/>
            </a:pPr>
            <a:endParaRPr lang="en-US" sz="2400" dirty="0">
              <a:latin typeface="Arial" panose="020B0604020202020204" pitchFamily="34" charset="0"/>
              <a:cs typeface="Arial" panose="020B0604020202020204" pitchFamily="34" charset="0"/>
            </a:endParaRPr>
          </a:p>
        </p:txBody>
      </p:sp>
      <p:pic>
        <p:nvPicPr>
          <p:cNvPr id="109572" name="Picture 6" descr="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P double bonded to O above, bonded to O minus below, and bonded to O to the right further bonded to a rectangle labeled adenosine. 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a rectangle labeled adenos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2325688"/>
            <a:ext cx="4622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The Relationship Between Catabolic and Anabolic Pathways</a:t>
            </a:r>
            <a:endParaRPr lang="en-AU" altLang="en-US" smtClean="0"/>
          </a:p>
        </p:txBody>
      </p:sp>
      <p:sp>
        <p:nvSpPr>
          <p:cNvPr id="11267" name="Google Shape;390;g847cf01710_0_68"/>
          <p:cNvSpPr txBox="1">
            <a:spLocks noChangeArrowheads="1"/>
          </p:cNvSpPr>
          <p:nvPr/>
        </p:nvSpPr>
        <p:spPr bwMode="auto">
          <a:xfrm>
            <a:off x="304800" y="1676400"/>
            <a:ext cx="446246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catabolism </a:t>
            </a:r>
            <a:r>
              <a:rPr lang="en-US" altLang="en-US"/>
              <a:t>= the degradative phase of metabolism </a:t>
            </a:r>
          </a:p>
          <a:p>
            <a:pPr lvl="1"/>
            <a:r>
              <a:rPr lang="en-US" altLang="en-US"/>
              <a:t>releases energy </a:t>
            </a:r>
          </a:p>
          <a:p>
            <a:pPr lvl="1"/>
            <a:endParaRPr lang="en-US" altLang="en-US"/>
          </a:p>
          <a:p>
            <a:r>
              <a:rPr lang="en-US" altLang="en-US" b="1"/>
              <a:t>anabolism </a:t>
            </a:r>
            <a:r>
              <a:rPr lang="en-US" altLang="en-US"/>
              <a:t>(biosynthesis) = the building phase of metabolism </a:t>
            </a:r>
          </a:p>
          <a:p>
            <a:pPr lvl="1"/>
            <a:r>
              <a:rPr lang="en-US" altLang="en-US"/>
              <a:t>requires energy</a:t>
            </a:r>
          </a:p>
          <a:p>
            <a:pPr lvl="1"/>
            <a:endParaRPr lang="en-US" altLang="en-US" sz="2000"/>
          </a:p>
          <a:p>
            <a:endParaRPr lang="en-US" altLang="en-US">
              <a:solidFill>
                <a:srgbClr val="000000"/>
              </a:solidFill>
              <a:sym typeface="Arial" panose="020B0604020202020204" pitchFamily="34" charset="0"/>
            </a:endParaRPr>
          </a:p>
          <a:p>
            <a:pPr>
              <a:spcBef>
                <a:spcPts val="363"/>
              </a:spcBef>
              <a:buClr>
                <a:srgbClr val="000000"/>
              </a:buClr>
              <a:buFontTx/>
              <a:buNone/>
            </a:pPr>
            <a:endParaRPr lang="en-US" altLang="en-US" sz="1400">
              <a:solidFill>
                <a:srgbClr val="000000"/>
              </a:solidFill>
              <a:sym typeface="Arial" panose="020B0604020202020204" pitchFamily="34" charset="0"/>
            </a:endParaRPr>
          </a:p>
        </p:txBody>
      </p:sp>
      <p:pic>
        <p:nvPicPr>
          <p:cNvPr id="11268" name="Picture 3" descr="A light blue box at the lower left is titled precursor molecules and lists amino acids, sugars, fatty acids, and nitrogenous bases. A blue arrow labeled anabolism points upward and gets darker near the top. Above, a light blue box at the upper left is titled cell macromolecules and lists proteins, polysaccharides, lipid, and nucleic acids. At the upper right, a light red box is titled energy-containing nutrients and lists carbohydrates, fats, and proteins. A red arrow labeled catabolism points downward and gets darker near the bottom. Below, a light red box is titled energy-depleted end products and lists C O 2, H 2 O, and N H 3. A gray circle between the left- and right-hand arrows lists A D P plus H P O subscript 4 superscript 2 minus, N A D plus, N A D P plus, and F A D. A series of two red arrows curve right from this circle to the red arrow and then left to an orange circle below that lists A T P, N A D H, N A D P H, and F A D H 2. An orange box beneath the orange circle is labeled, chemical energy. A series of two blue arrows curve left from the orange circle to the blue arrow and then right to the gray circle abo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41450"/>
            <a:ext cx="3424238"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spcBef>
                <a:spcPct val="0"/>
              </a:spcBef>
              <a:spcAft>
                <a:spcPct val="0"/>
              </a:spcAft>
            </a:pPr>
            <a:r>
              <a:rPr lang="en-US" altLang="en-US" sz="3400" smtClean="0">
                <a:solidFill>
                  <a:schemeClr val="tx1"/>
                </a:solidFill>
                <a:latin typeface="Arial" panose="020B0604020202020204" pitchFamily="34" charset="0"/>
                <a:cs typeface="Arial" panose="020B0604020202020204" pitchFamily="34" charset="0"/>
              </a:rPr>
              <a:t>The Free-Energy Change for </a:t>
            </a:r>
            <a:br>
              <a:rPr lang="en-US" altLang="en-US" sz="3400" smtClean="0">
                <a:solidFill>
                  <a:schemeClr val="tx1"/>
                </a:solidFill>
                <a:latin typeface="Arial" panose="020B0604020202020204" pitchFamily="34" charset="0"/>
                <a:cs typeface="Arial" panose="020B0604020202020204" pitchFamily="34" charset="0"/>
              </a:rPr>
            </a:br>
            <a:r>
              <a:rPr lang="en-US" altLang="en-US" sz="3400" smtClean="0">
                <a:solidFill>
                  <a:schemeClr val="tx1"/>
                </a:solidFill>
                <a:latin typeface="Arial" panose="020B0604020202020204" pitchFamily="34" charset="0"/>
                <a:cs typeface="Arial" panose="020B0604020202020204" pitchFamily="34" charset="0"/>
              </a:rPr>
              <a:t>ATP Hydrolysis Under Cellular Conditions</a:t>
            </a:r>
            <a:endParaRPr lang="en-AU" altLang="en-US" sz="3400" smtClean="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2270125"/>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phosphorylation potential, </a:t>
            </a:r>
            <a:r>
              <a:rPr lang="en-US" sz="2400"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G</a:t>
            </a:r>
            <a:r>
              <a:rPr lang="en-US" sz="2400" b="1" baseline="-25000" dirty="0" err="1">
                <a:latin typeface="Arial" panose="020B0604020202020204" pitchFamily="34" charset="0"/>
                <a:cs typeface="Arial" panose="020B0604020202020204" pitchFamily="34" charset="0"/>
              </a:rPr>
              <a:t>p</a:t>
            </a:r>
            <a:r>
              <a:rPr lang="en-US" sz="2400" b="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actual free energy of hydrolysis of ATP under intracellular conditions</a:t>
            </a:r>
          </a:p>
          <a:p>
            <a:pPr lvl="1">
              <a:defRPr/>
            </a:pPr>
            <a:r>
              <a:rPr lang="en-US" sz="2400" dirty="0">
                <a:latin typeface="Arial" panose="020B0604020202020204" pitchFamily="34" charset="0"/>
                <a:cs typeface="Arial" panose="020B0604020202020204" pitchFamily="34" charset="0"/>
              </a:rPr>
              <a:t>varies from cell to cell and over time  </a:t>
            </a:r>
            <a:endParaRPr lang="en-US" sz="2400" b="1" dirty="0">
              <a:latin typeface="Arial" panose="020B0604020202020204" pitchFamily="34" charset="0"/>
              <a:cs typeface="Arial" panose="020B0604020202020204" pitchFamily="34" charset="0"/>
            </a:endParaRPr>
          </a:p>
          <a:p>
            <a:pPr lvl="1">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in vivo, the energy released by ATP hydrolysis is greater than the standard free-energy change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Cellular ATP Levels</a:t>
            </a:r>
            <a:endParaRPr lang="en-AU" altLang="en-US" smtClean="0"/>
          </a:p>
        </p:txBody>
      </p:sp>
      <p:sp>
        <p:nvSpPr>
          <p:cNvPr id="113667" name="Google Shape;390;g847cf01710_0_68"/>
          <p:cNvSpPr txBox="1">
            <a:spLocks noChangeArrowheads="1"/>
          </p:cNvSpPr>
          <p:nvPr/>
        </p:nvSpPr>
        <p:spPr bwMode="auto">
          <a:xfrm>
            <a:off x="457200" y="1676400"/>
            <a:ext cx="8229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due to strong selective pressure over the course of evolution, regulatory mechanisms hold cellular [ATP] far above the equilibrium concentrations for the hydrolysis reaction </a:t>
            </a:r>
          </a:p>
          <a:p>
            <a:endParaRPr lang="en-US" altLang="en-US"/>
          </a:p>
          <a:p>
            <a:r>
              <a:rPr lang="en-US" altLang="en-US"/>
              <a:t>when the ATP level drops:</a:t>
            </a:r>
          </a:p>
          <a:p>
            <a:pPr lvl="1"/>
            <a:r>
              <a:rPr lang="en-US" altLang="en-US"/>
              <a:t>the </a:t>
            </a:r>
            <a:r>
              <a:rPr lang="en-US" altLang="en-US" i="1"/>
              <a:t>amount </a:t>
            </a:r>
            <a:r>
              <a:rPr lang="en-US" altLang="en-US"/>
              <a:t>of fuel decreases</a:t>
            </a:r>
          </a:p>
          <a:p>
            <a:pPr lvl="1"/>
            <a:r>
              <a:rPr lang="en-US" altLang="en-US"/>
              <a:t>the fuel itself </a:t>
            </a:r>
            <a:r>
              <a:rPr lang="en-US" altLang="en-US" i="1"/>
              <a:t>loses its potency</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a:xfrm>
            <a:off x="0" y="0"/>
            <a:ext cx="9144000" cy="1600200"/>
          </a:xfrm>
        </p:spPr>
        <p:txBody>
          <a:bodyPr/>
          <a:lstStyle/>
          <a:p>
            <a:pPr>
              <a:spcBef>
                <a:spcPct val="0"/>
              </a:spcBef>
              <a:spcAft>
                <a:spcPct val="0"/>
              </a:spcAft>
            </a:pPr>
            <a:r>
              <a:rPr lang="en-US" altLang="en-US" sz="3200" smtClean="0">
                <a:solidFill>
                  <a:srgbClr val="4E4CB4"/>
                </a:solidFill>
                <a:latin typeface="Arial" panose="020B0604020202020204" pitchFamily="34" charset="0"/>
                <a:cs typeface="Arial" panose="020B0604020202020204" pitchFamily="34" charset="0"/>
              </a:rPr>
              <a:t>Other Phosphorylated Compounds and Thioesters Also Have Large, Negative Free Energies of Hydrolysis</a:t>
            </a:r>
            <a:endParaRPr lang="en-AU" altLang="en-US" sz="3200"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44463" y="1524000"/>
            <a:ext cx="88550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200" dirty="0">
                <a:latin typeface="Arial" panose="020B0604020202020204" pitchFamily="34" charset="0"/>
                <a:cs typeface="Arial" panose="020B0604020202020204" pitchFamily="34" charset="0"/>
              </a:rPr>
              <a:t>in these phosphate-releasing reactions, the several resonance forms available to P</a:t>
            </a:r>
            <a:r>
              <a:rPr lang="en-US" sz="2200" baseline="-25000" dirty="0">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stabilize this product relative to the reactant</a:t>
            </a:r>
          </a:p>
          <a:p>
            <a:pPr>
              <a:defRPr/>
            </a:pPr>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200" dirty="0">
                <a:latin typeface="Arial" panose="020B0604020202020204" pitchFamily="34" charset="0"/>
                <a:cs typeface="Arial" panose="020B0604020202020204" pitchFamily="34" charset="0"/>
              </a:rPr>
              <a:t> </a:t>
            </a:r>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5" name="Table Placeholder 2">
            <a:extLst>
              <a:ext uri="{FF2B5EF4-FFF2-40B4-BE49-F238E27FC236}">
                <a16:creationId xmlns:a16="http://schemas.microsoft.com/office/drawing/2014/main" id="{38AB6954-2C04-4A01-A37E-432B7B088C94}"/>
              </a:ext>
            </a:extLst>
          </p:cNvPr>
          <p:cNvGraphicFramePr>
            <a:graphicFrameLocks/>
          </p:cNvGraphicFramePr>
          <p:nvPr/>
        </p:nvGraphicFramePr>
        <p:xfrm>
          <a:off x="544513" y="2946400"/>
          <a:ext cx="8056562" cy="3705223"/>
        </p:xfrm>
        <a:graphic>
          <a:graphicData uri="http://schemas.openxmlformats.org/drawingml/2006/table">
            <a:tbl>
              <a:tblPr firstRow="1" firstCol="1" bandRow="1">
                <a:tableStyleId>{5940675A-B579-460E-94D1-54222C63F5DA}</a:tableStyleId>
              </a:tblPr>
              <a:tblGrid>
                <a:gridCol w="4102892">
                  <a:extLst>
                    <a:ext uri="{9D8B030D-6E8A-4147-A177-3AD203B41FA5}">
                      <a16:colId xmlns:a16="http://schemas.microsoft.com/office/drawing/2014/main" val="4202247973"/>
                    </a:ext>
                  </a:extLst>
                </a:gridCol>
                <a:gridCol w="1976835">
                  <a:extLst>
                    <a:ext uri="{9D8B030D-6E8A-4147-A177-3AD203B41FA5}">
                      <a16:colId xmlns:a16="http://schemas.microsoft.com/office/drawing/2014/main" val="1667282298"/>
                    </a:ext>
                  </a:extLst>
                </a:gridCol>
                <a:gridCol w="1976835">
                  <a:extLst>
                    <a:ext uri="{9D8B030D-6E8A-4147-A177-3AD203B41FA5}">
                      <a16:colId xmlns:a16="http://schemas.microsoft.com/office/drawing/2014/main" val="3537320849"/>
                    </a:ext>
                  </a:extLst>
                </a:gridCol>
              </a:tblGrid>
              <a:tr h="254534">
                <a:tc>
                  <a:txBody>
                    <a:bodyPr/>
                    <a:lstStyle/>
                    <a:p>
                      <a:pPr marL="0" marR="0">
                        <a:lnSpc>
                          <a:spcPct val="107000"/>
                        </a:lnSpc>
                        <a:spcBef>
                          <a:spcPts val="0"/>
                        </a:spcBef>
                        <a:spcAft>
                          <a:spcPts val="0"/>
                        </a:spcAft>
                      </a:pPr>
                      <a:r>
                        <a:rPr lang="en-US" sz="1000" b="1" i="0" dirty="0">
                          <a:effectLst/>
                          <a:latin typeface="Arial" panose="020B0604020202020204" pitchFamily="34" charset="0"/>
                          <a:cs typeface="Arial" panose="020B0604020202020204" pitchFamily="34" charset="0"/>
                        </a:rPr>
                        <a:t>Compounds and Acetyl-CoA</a:t>
                      </a:r>
                      <a:endParaRPr lang="en-US" sz="1000" baseline="-25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solidFill>
                      <a:srgbClr val="D0E7D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(kJ/mol)</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T="45725" marB="45725">
                    <a:solidFill>
                      <a:srgbClr val="D0E7D2"/>
                    </a:solidFill>
                  </a:tcPr>
                </a:tc>
                <a:tc>
                  <a:txBody>
                    <a:bodyPr/>
                    <a:lstStyle/>
                    <a:p>
                      <a:pPr marL="0" marR="0" algn="ctr">
                        <a:lnSpc>
                          <a:spcPct val="107000"/>
                        </a:lnSpc>
                        <a:spcBef>
                          <a:spcPts val="0"/>
                        </a:spcBef>
                        <a:spcAft>
                          <a:spcPts val="0"/>
                        </a:spcAft>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(kcal/mol)</a:t>
                      </a:r>
                      <a:endParaRPr lang="en-US" sz="1000" b="1"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solidFill>
                      <a:srgbClr val="D0E7D2"/>
                    </a:solidFill>
                  </a:tcPr>
                </a:tc>
                <a:extLst>
                  <a:ext uri="{0D108BD9-81ED-4DB2-BD59-A6C34878D82A}">
                    <a16:rowId xmlns:a16="http://schemas.microsoft.com/office/drawing/2014/main" val="1990940161"/>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Phosphoenolpyruvate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−61.9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−14.8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425033275"/>
                  </a:ext>
                </a:extLst>
              </a:tr>
              <a:tr h="396281">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1,3-Bisphosphoglycerate</a:t>
                      </a: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(→3-phosphoglycerate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−49.3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−11.8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250019809"/>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Phosphocreatine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−10.3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3474113961"/>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−32.8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21362788"/>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−30.5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557209649"/>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a:t>
                      </a: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−45.6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616738511"/>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adenosine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−14.2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686268303"/>
                  </a:ext>
                </a:extLst>
              </a:tr>
              <a:tr h="254534">
                <a:tc>
                  <a:txBody>
                    <a:bodyPr/>
                    <a:lstStyle/>
                    <a:p>
                      <a:pPr marL="0" marR="0">
                        <a:lnSpc>
                          <a:spcPct val="107000"/>
                        </a:lnSpc>
                        <a:spcBef>
                          <a:spcPts val="0"/>
                        </a:spcBef>
                        <a:spcAft>
                          <a:spcPts val="0"/>
                        </a:spcAft>
                      </a:pP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970585035"/>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−5.0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3098609573"/>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Fructose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−15.9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2928845088"/>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2443377882"/>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Glycerol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2825470952"/>
                  </a:ext>
                </a:extLst>
              </a:tr>
              <a:tr h="254534">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Acetyl-CoA</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−31.4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T="45725" marB="45725"/>
                </a:tc>
                <a:extLst>
                  <a:ext uri="{0D108BD9-81ED-4DB2-BD59-A6C34878D82A}">
                    <a16:rowId xmlns:a16="http://schemas.microsoft.com/office/drawing/2014/main" val="1139271418"/>
                  </a:ext>
                </a:extLst>
              </a:tr>
            </a:tbl>
          </a:graphicData>
        </a:graphic>
      </p:graphicFrame>
      <p:sp>
        <p:nvSpPr>
          <p:cNvPr id="115778" name="TextBox 3"/>
          <p:cNvSpPr txBox="1">
            <a:spLocks noChangeArrowheads="1"/>
          </p:cNvSpPr>
          <p:nvPr/>
        </p:nvSpPr>
        <p:spPr bwMode="auto">
          <a:xfrm>
            <a:off x="544513" y="2362200"/>
            <a:ext cx="8054975" cy="584200"/>
          </a:xfrm>
          <a:prstGeom prst="rect">
            <a:avLst/>
          </a:prstGeom>
          <a:solidFill>
            <a:srgbClr val="005F6A"/>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chemeClr val="bg1"/>
                </a:solidFill>
              </a:rPr>
              <a:t>Table 13-6 Standard Free Energies of Hydrolysis of Some Phosphorylated Compounds and Acetyl-CoA (a Thioester)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Hydrolysis of Phosphoenolpyruvate (PEP)</a:t>
            </a:r>
            <a:endParaRPr lang="en-AU" altLang="en-US" smtClean="0"/>
          </a:p>
        </p:txBody>
      </p:sp>
      <p:sp>
        <p:nvSpPr>
          <p:cNvPr id="117763" name="Google Shape;390;g847cf01710_0_68"/>
          <p:cNvSpPr txBox="1">
            <a:spLocks noChangeArrowheads="1"/>
          </p:cNvSpPr>
          <p:nvPr/>
        </p:nvSpPr>
        <p:spPr bwMode="auto">
          <a:xfrm>
            <a:off x="457200" y="1676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high standard free energy of hydrolysis because:</a:t>
            </a:r>
          </a:p>
          <a:p>
            <a:pPr lvl="1"/>
            <a:r>
              <a:rPr lang="en-US" altLang="en-US"/>
              <a:t>the reaction occurs with a gain in entropy </a:t>
            </a:r>
          </a:p>
          <a:p>
            <a:pPr lvl="1"/>
            <a:r>
              <a:rPr lang="en-US" altLang="en-US"/>
              <a:t>greater resonance stabilization in the P</a:t>
            </a:r>
            <a:r>
              <a:rPr lang="en-US" altLang="en-US" baseline="-25000"/>
              <a:t>i </a:t>
            </a:r>
            <a:r>
              <a:rPr lang="en-US" altLang="en-US"/>
              <a:t>released by PEP cleavage</a:t>
            </a:r>
          </a:p>
        </p:txBody>
      </p:sp>
      <p:pic>
        <p:nvPicPr>
          <p:cNvPr id="117764" name="Picture 2" descr="P E P has C bonded to O minus to the left, double bonded to O to the upper right, and bonded to C to the lower right that is double bonded to C H 2 below and bonded to O to the upper right further bonded to red highlighted P bonded to red highlighted O minus to the upper left and lower right and double bonded to red highlighted O to the upper right. A right-pointing arrow labeled hydrolysis shows the addition of H 2 O and loss of red highlighted P subscript i. This yields pyruvate (enol form), which has C bonded to O minus to the left, double bonded to O to the upper right, and bonded to C to the lower right within a light red box missing its upper left corner that includes the rest of the molecule. C in the light red box is bonded to O H to the upper right and double bonded to C H 2 below. A long right-pointing arrow and short left-pointing arrow above the word tautomerization show that the enol form of pyruvate can interconvert with the keto form of pyruvate. Pyruvate (keto form) has C bonded to O minus to the left, double bonded to O to the upper right, and bonded to C to the lower right within a light red box missing its upper left corner that includes the rest of the molecule. C in the light red box is double bonded to O to the upper right and bonded to C H 3 belo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033838"/>
            <a:ext cx="6756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0" y="152400"/>
            <a:ext cx="9144000" cy="1295400"/>
          </a:xfrm>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Hydrolysis of 1,3-Bisphosphoglycerate</a:t>
            </a:r>
            <a:endParaRPr lang="en-AU" altLang="en-US" smtClean="0"/>
          </a:p>
        </p:txBody>
      </p:sp>
      <p:sp>
        <p:nvSpPr>
          <p:cNvPr id="119811" name="Google Shape;390;g847cf01710_0_68"/>
          <p:cNvSpPr txBox="1">
            <a:spLocks noChangeArrowheads="1"/>
          </p:cNvSpPr>
          <p:nvPr/>
        </p:nvSpPr>
        <p:spPr bwMode="auto">
          <a:xfrm>
            <a:off x="457200" y="16764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large standard free energy of hydrolysis because:</a:t>
            </a:r>
          </a:p>
          <a:p>
            <a:pPr lvl="1"/>
            <a:r>
              <a:rPr lang="en-US" altLang="en-US"/>
              <a:t>3-phosphoglycerate has two resonance forms </a:t>
            </a:r>
          </a:p>
          <a:p>
            <a:pPr lvl="1"/>
            <a:r>
              <a:rPr lang="en-US" altLang="en-US"/>
              <a:t>removal of 3-phosphoglyceric acid by further metabolism and formation of the ion favor the forward reaction</a:t>
            </a:r>
          </a:p>
        </p:txBody>
      </p:sp>
      <p:pic>
        <p:nvPicPr>
          <p:cNvPr id="119812" name="Picture 3" descr="1,3-bisphosphoglycerate has a vertical three-carbon chain with numbered carbons. C 1 is double bonded to O to the upper left and bonded to O to the upper right that is further bonded to red highlighted P bonded to red highlighted O minus to the upper left and lower right and double bonded to red highlighted O to the upper right; C 2 is bonded to H and O H; C 3 is bonded to 2 H and to O below further bonded to P double bonded to O to the right and bonded to O minus below and to the left. A right-pointing arrow labeled hydrolysis shows the addition of H 2 O and loss of red highlighted P subscript i. This yields 3-phosphoglyceric acid, which is similar except at C 1. C 1 is in a light red box double bonded to O to its upper left, bonded to O H to its upper right within the same box, and bonded to C 2 below outside of the box. Right- and left-pointing arrows above the word ionization show a reversible reaction. The right-pointing arrow is longer than the left-pointing arrow and branches to show the loss of H plus. The product is 3-phosphoglycerate, which has a similar structure except for the part in the light red box that contains C 1. C 1 is bonded to O to the upper left and upper right. There is a dashed concave line connecting the two O atoms, which each are labeled with Greek letter delta minus. Text next to the box reads, resonance stabilization. A summary of the reaction below reads, 1,3-bisphosphoglycerate 4 minus plus H 2 O yields 3-phosphoglycerate 3 minus plus H P O subscript 4 superscript 2 minus plus H plus. Greek letter delta prime degree symbol equals negative 49.3 k J per m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013" y="3860800"/>
            <a:ext cx="53879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Hydrolysis of Phosphocreatine</a:t>
            </a:r>
            <a:endParaRPr lang="en-AU" altLang="en-US" smtClean="0"/>
          </a:p>
        </p:txBody>
      </p:sp>
      <p:sp>
        <p:nvSpPr>
          <p:cNvPr id="121859" name="Google Shape;390;g847cf01710_0_68"/>
          <p:cNvSpPr txBox="1">
            <a:spLocks noChangeArrowheads="1"/>
          </p:cNvSpPr>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large standard free energy of hydrolysis because the release of P</a:t>
            </a:r>
            <a:r>
              <a:rPr lang="en-US" altLang="en-US" baseline="-25000"/>
              <a:t>i</a:t>
            </a:r>
            <a:r>
              <a:rPr lang="en-US" altLang="en-US"/>
              <a:t> and the resonance stabilization of creatine favor the forward reaction </a:t>
            </a:r>
          </a:p>
          <a:p>
            <a:endParaRPr lang="en-US" altLang="en-US"/>
          </a:p>
        </p:txBody>
      </p:sp>
      <p:pic>
        <p:nvPicPr>
          <p:cNvPr id="121860" name="Picture 3" descr="Phosphocreatine is shown as red highlighted O minus bonded to red highlighted P double bonded to red highlighted O above, bonded to red highlighted O minus below, and bonded to N H to the right bonded to C double bonded to N H 2 below with a positive charge on N and bonded to N to the right further bonded to C H 3 to the right and to C H 2 above further that is bonded to C O O minus. A right-pointing arrow labeled hydrolysis shows that H 2 O is added and red highlighted P subscript is lost. This yields creatine, which is shown as N H 2 bonded to C double bonded to N H 2 below with a positive charge on N and to N on the right bonded to C H 3 to the right and to C H 2 above further bonded to C O O minus. A double-headed arrow to the right labeled resonance stabilization indicates a molecule with the left-hand C bonded to N H 2 above and below with a concave curve connecting the two N atoms, which are each labeled with red highlighted Greek letter delta plus. The left-hand C is connected to N to its right by a bond with one solid line and one red dashed line. This N is labeled with a red highlighted Greek letter delta plus and is bonded to C H 3 to the right and to C H 2 above further bonded to C O O minus. The reaction is summarized below as phosphocreatine 2 minus plus H 2 O yields creatine plus H P O subscript 4 superscript 2 minus. Greek letter delta G prime degree symbol equals negative 43.9 k J per m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124200"/>
            <a:ext cx="845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Hydrolysis of Acetyl-Coenzyme A</a:t>
            </a:r>
            <a:endParaRPr lang="en-AU" altLang="en-US" smtClean="0"/>
          </a:p>
        </p:txBody>
      </p:sp>
      <p:sp>
        <p:nvSpPr>
          <p:cNvPr id="123907" name="Google Shape;390;g847cf01710_0_68"/>
          <p:cNvSpPr txBox="1">
            <a:spLocks noChangeArrowheads="1"/>
          </p:cNvSpPr>
          <p:nvPr/>
        </p:nvSpPr>
        <p:spPr bwMode="auto">
          <a:xfrm>
            <a:off x="457200" y="1676400"/>
            <a:ext cx="38100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thioesters </a:t>
            </a:r>
            <a:r>
              <a:rPr lang="en-US" altLang="en-US"/>
              <a:t>= have a sulfur atom that has replaced the oxygen in the ester bond</a:t>
            </a:r>
          </a:p>
          <a:p>
            <a:endParaRPr lang="en-US" altLang="en-US"/>
          </a:p>
        </p:txBody>
      </p:sp>
      <p:pic>
        <p:nvPicPr>
          <p:cNvPr id="123908" name="Picture 2" descr="Acetyl-Co A has C H 3 bonded to C double bonded to O to the upper right and bonded to red highlighted S to the lower right connected by a red bond to red highlighted C o A. A downward arrow labeled hydrolysis shows that H 2 O is added and red highlighted C o A S nonhighlighted H is removed. This yields acetic acid, which has C H 3 bonded to C in a light red box that is double bonded to O to the upper right and bonded to O H to the lower right within the light red box. Upward and downward-pointing arrows above the word ionization show a reversible reaction. The downward-pointing arrow is longer than the upward arrow and branches to show the loss of H plus. This yields acetate, which is similar to acetic acid except that the C in the red box is bonded to O to the upper and lower right and there is a concave dashed red line connecting the O atoms, which are each labeled red Greek letter delta minus. Text below the light red box reads, resonance stabilization. A summary of the reaction below reads, acetyl-Co A plus H 2 O yields acetate minus plus C o A single bond S H plus H plus. Greek letter delta G prime degree symbol equals negative 31.4 k J per m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1175" y="1371600"/>
            <a:ext cx="4429125"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0" y="152400"/>
            <a:ext cx="9144000" cy="1219200"/>
          </a:xfrm>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ATP Provides Energy by Group Transfers, Not by Simple Hydrolysis</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0038" y="1828800"/>
            <a:ext cx="3997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first step = transfer of part of the ATP molecule to a substrate molecule or to an amino acid residue, activating it</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second step = displacement of the phosphate-containing moiety, generating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or AMP as the leaving group</a:t>
            </a:r>
          </a:p>
          <a:p>
            <a:pPr lvl="1">
              <a:defRPr/>
            </a:pP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25956" name="Picture 3" descr="Part a is titled written as a one-step reaction. Glutamate has a five-carbon vertical chain. C 1 forms C O O minus, C 2 is bonded to H on the right and N H 3 on the left with a positive charge on N, C 3 and C 4 are each bonded to 2 H, and C 5 is double bonded to O to the lower left and bonded to O minus to the lower right. Blue highlighted N H 3 is added. An arrow points right accompanied by a curved red arrow showing the addition of red highlighted A T P and loss of red highlighted A D P plus red highlighted P subscript i. This yields glutamine, which is a similar molecule except that C 5 is double bonded to O minus to the lower left and bonded to blue highlighted N H 2 to the lower right. Part b is labeled actual two-step reaction. A curved arrow on the left points to a central molecule and is accompanied by a cured red arrow labeled 1 showing the addition of red highlighted A T P and loss of red highlighted A D P. The intermediate is similar to glutamate except that C 5 is double bonded to O to the lower left and bonded to O to the lower right that is further bonded to red highlighted P double bonded to red highlighted O to the upper right and bonded to red highlighted O minus to the lower left and right. A curved arrow to the upper right labeled 2 is joined by a blue arrow showing the addition of blue highlighted N H 3 and branches off a red arrow showing the loss of red highlighted P 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398303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Ranking of Biological Phosphate Compounds by</a:t>
            </a:r>
            <a:r>
              <a:rPr lang="en-US" altLang="en-US" smtClean="0">
                <a:solidFill>
                  <a:schemeClr val="tx1"/>
                </a:solidFill>
                <a:latin typeface="Arial" panose="020B0604020202020204" pitchFamily="34" charset="0"/>
                <a:ea typeface="Arial Unicode MS"/>
                <a:cs typeface="Arial" panose="020B0604020202020204" pitchFamily="34" charset="0"/>
              </a:rPr>
              <a:t> ∆</a:t>
            </a:r>
            <a:r>
              <a:rPr lang="en-US" altLang="en-US" i="1" smtClean="0">
                <a:solidFill>
                  <a:schemeClr val="tx1"/>
                </a:solidFill>
                <a:latin typeface="Arial" panose="020B0604020202020204" pitchFamily="34" charset="0"/>
                <a:ea typeface="Arial Unicode MS"/>
                <a:cs typeface="Arial" panose="020B0604020202020204" pitchFamily="34" charset="0"/>
              </a:rPr>
              <a:t>G</a:t>
            </a:r>
            <a:r>
              <a:rPr lang="en-US" altLang="en-US" smtClean="0">
                <a:solidFill>
                  <a:schemeClr val="tx1"/>
                </a:solidFill>
                <a:latin typeface="Arial" panose="020B0604020202020204" pitchFamily="34" charset="0"/>
                <a:ea typeface="Arial Unicode MS"/>
                <a:cs typeface="Arial" panose="020B0604020202020204" pitchFamily="34" charset="0"/>
              </a:rPr>
              <a:t>′°</a:t>
            </a:r>
            <a:endParaRPr lang="en-AU" altLang="en-US" smtClean="0"/>
          </a:p>
        </p:txBody>
      </p:sp>
      <p:sp>
        <p:nvSpPr>
          <p:cNvPr id="128003" name="Google Shape;390;g847cf01710_0_68"/>
          <p:cNvSpPr txBox="1">
            <a:spLocks noChangeArrowheads="1"/>
          </p:cNvSpPr>
          <p:nvPr/>
        </p:nvSpPr>
        <p:spPr bwMode="auto">
          <a:xfrm>
            <a:off x="354013" y="1916113"/>
            <a:ext cx="34290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ea typeface="Arial Unicode MS"/>
                <a:cs typeface="Arial Unicode MS"/>
              </a:rPr>
              <a:t>“high-energy” compounds have a ∆</a:t>
            </a:r>
            <a:r>
              <a:rPr lang="en-US" altLang="en-US" i="1">
                <a:ea typeface="Arial Unicode MS"/>
                <a:cs typeface="Arial Unicode MS"/>
              </a:rPr>
              <a:t>G</a:t>
            </a:r>
            <a:r>
              <a:rPr lang="en-US" altLang="en-US">
                <a:ea typeface="Arial Unicode MS"/>
                <a:cs typeface="Arial Unicode MS"/>
              </a:rPr>
              <a:t>′° more negative than -25 kJ/mol</a:t>
            </a:r>
          </a:p>
          <a:p>
            <a:endParaRPr lang="en-US" altLang="en-US">
              <a:ea typeface="Arial Unicode MS"/>
              <a:cs typeface="Arial Unicode MS"/>
            </a:endParaRPr>
          </a:p>
          <a:p>
            <a:r>
              <a:rPr lang="en-US" altLang="en-US">
                <a:ea typeface="Arial Unicode MS"/>
                <a:cs typeface="Arial Unicode MS"/>
              </a:rPr>
              <a:t>“low-energy” compounds have a less negative ∆</a:t>
            </a:r>
            <a:r>
              <a:rPr lang="en-US" altLang="en-US" i="1">
                <a:ea typeface="Arial Unicode MS"/>
                <a:cs typeface="Arial Unicode MS"/>
              </a:rPr>
              <a:t>G</a:t>
            </a:r>
            <a:r>
              <a:rPr lang="en-US" altLang="en-US">
                <a:ea typeface="Arial Unicode MS"/>
                <a:cs typeface="Arial Unicode MS"/>
              </a:rPr>
              <a:t>′°</a:t>
            </a:r>
          </a:p>
          <a:p>
            <a:pPr lvl="1"/>
            <a:endParaRPr lang="en-US" altLang="en-US" sz="2000"/>
          </a:p>
          <a:p>
            <a:endParaRPr lang="en-US" altLang="en-US"/>
          </a:p>
        </p:txBody>
      </p:sp>
      <p:pic>
        <p:nvPicPr>
          <p:cNvPr id="128004" name="Picture 2" descr="A graph compares the standard free energies of hydrolysis of seven molecules: 1,3-bisphosphoglycerate, phosphoenolpyruvate, phosphocreatine, A T P, glucose 6-phosphate, glycerol-phosphate, and inorganic phospha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66850"/>
            <a:ext cx="4800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a:spcBef>
                <a:spcPct val="0"/>
              </a:spcBef>
              <a:spcAft>
                <a:spcPct val="0"/>
              </a:spcAft>
            </a:pPr>
            <a:r>
              <a:rPr lang="en-US" altLang="en-US" sz="3400" smtClean="0">
                <a:solidFill>
                  <a:schemeClr val="tx1"/>
                </a:solidFill>
                <a:latin typeface="Arial" panose="020B0604020202020204" pitchFamily="34" charset="0"/>
                <a:cs typeface="Arial" panose="020B0604020202020204" pitchFamily="34" charset="0"/>
              </a:rPr>
              <a:t>Phosphate Compounds with High ∆</a:t>
            </a:r>
            <a:r>
              <a:rPr lang="en-US" altLang="en-US" sz="3400" i="1" smtClean="0">
                <a:solidFill>
                  <a:schemeClr val="tx1"/>
                </a:solidFill>
                <a:latin typeface="Arial" panose="020B0604020202020204" pitchFamily="34" charset="0"/>
                <a:cs typeface="Arial" panose="020B0604020202020204" pitchFamily="34" charset="0"/>
              </a:rPr>
              <a:t>G</a:t>
            </a:r>
            <a:r>
              <a:rPr lang="en-US" altLang="en-US" sz="3400" smtClean="0">
                <a:solidFill>
                  <a:schemeClr val="tx1"/>
                </a:solidFill>
                <a:latin typeface="Arial" panose="020B0604020202020204" pitchFamily="34" charset="0"/>
                <a:cs typeface="Arial" panose="020B0604020202020204" pitchFamily="34" charset="0"/>
              </a:rPr>
              <a:t>′</a:t>
            </a:r>
            <a:r>
              <a:rPr lang="en-US" altLang="en-US" sz="3400" smtClean="0">
                <a:solidFill>
                  <a:schemeClr val="tx1"/>
                </a:solidFill>
                <a:latin typeface="Arial" panose="020B0604020202020204" pitchFamily="34" charset="0"/>
                <a:ea typeface="Arial Unicode MS"/>
                <a:cs typeface="Arial" panose="020B0604020202020204" pitchFamily="34" charset="0"/>
              </a:rPr>
              <a:t>° </a:t>
            </a:r>
            <a:r>
              <a:rPr lang="en-US" altLang="en-US" sz="3400" smtClean="0">
                <a:solidFill>
                  <a:schemeClr val="tx1"/>
                </a:solidFill>
                <a:latin typeface="Arial" panose="020B0604020202020204" pitchFamily="34" charset="0"/>
                <a:cs typeface="Arial" panose="020B0604020202020204" pitchFamily="34" charset="0"/>
              </a:rPr>
              <a:t>of Hydrolysis Donate their Phosphoryl Group</a:t>
            </a:r>
            <a:endParaRPr lang="en-AU" altLang="en-US" sz="3400"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04813" y="2144713"/>
            <a:ext cx="833437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any phosphorylated compound can be synthesized by coupling the synthesis to the breakdown of another phosphorylated compound with a more negative free energy of hydrolysis </a:t>
            </a:r>
          </a:p>
          <a:p>
            <a:pPr marL="50800" indent="0">
              <a:buFontTx/>
              <a:buNone/>
              <a:defRPr/>
            </a:pPr>
            <a:endParaRPr lang="en-US" sz="2400" dirty="0">
              <a:latin typeface="Arial" panose="020B0604020202020204" pitchFamily="34" charset="0"/>
              <a:cs typeface="Arial" panose="020B0604020202020204" pitchFamily="34" charset="0"/>
            </a:endParaRPr>
          </a:p>
          <a:p>
            <a:pPr lvl="1">
              <a:defRPr/>
            </a:pPr>
            <a:endParaRPr lang="en-US" sz="20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pic>
        <p:nvPicPr>
          <p:cNvPr id="130052" name="Picture 3" descr="Reaction 1 shows P E P plus H 2 O with a red diagonal line across H 2 O yields pyruvate plus P subscript i with a red diagonal line across P subscript i. Greek letter delta G prime degree symbol equals negative 61.9 k J per mole. Reaction 2 shows A D P plus P subscript i with a red diagonal line across P subscript i yields A T P plus H 2 O with a red diagonal line across H 2 O. Greek letter delta G prime degree symbol equals positive 30.5 k J per mole. Sum: P E P plus A D P yields pyruvate plus A T P. Greek letter delta G prime degree symbol equals negative 31.4 k J per m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114800"/>
            <a:ext cx="72961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Catabolic Pathways Converge and Anabolic Pathways Diverge</a:t>
            </a:r>
            <a:endParaRPr lang="en-AU" altLang="en-US" smtClean="0"/>
          </a:p>
        </p:txBody>
      </p:sp>
      <p:pic>
        <p:nvPicPr>
          <p:cNvPr id="13315" name="Picture 2" descr="A three-part figure shows three types of nonlinear metabolic pathways, including converging catabolism in part a, diverging anabolic in part b, and a cyclic pathway in part 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676400"/>
            <a:ext cx="78740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spcBef>
                <a:spcPct val="0"/>
              </a:spcBef>
              <a:spcAft>
                <a:spcPct val="0"/>
              </a:spcAft>
            </a:pPr>
            <a:r>
              <a:rPr lang="en-US" altLang="en-US" sz="3400" smtClean="0">
                <a:solidFill>
                  <a:srgbClr val="4E4CB4"/>
                </a:solidFill>
                <a:latin typeface="Arial" panose="020B0604020202020204" pitchFamily="34" charset="0"/>
                <a:cs typeface="Arial" panose="020B0604020202020204" pitchFamily="34" charset="0"/>
              </a:rPr>
              <a:t>ATP Donates Phosphoryl, Pyrophosphoryl, and Adenylyl Groups</a:t>
            </a:r>
            <a:endParaRPr lang="en-AU" altLang="en-US" sz="3400"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85750" y="2185988"/>
            <a:ext cx="2971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each of the three phosphates of ATP is susceptible to nucleophilic attack </a:t>
            </a:r>
          </a:p>
          <a:p>
            <a:pPr marL="533400" lvl="1" indent="0">
              <a:buFontTx/>
              <a:buNone/>
              <a:defRPr/>
            </a:pPr>
            <a:endParaRPr lang="en-US" sz="24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32100" name="Picture 2" descr="A three-part figure shows the three positions on A T P that a nucleophile R bonded to superscript 18 end superscript O can attack with part a showing attack to the Greek letter gamma position, part b showing attack on the Greek letter beta position, and part c showing attack on the Greek letter alpha posi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79638"/>
            <a:ext cx="55737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Adenylylation Reactions</a:t>
            </a:r>
            <a:endParaRPr lang="en-AU" altLang="en-US" smtClean="0"/>
          </a:p>
        </p:txBody>
      </p:sp>
      <p:sp>
        <p:nvSpPr>
          <p:cNvPr id="134147" name="Google Shape;390;g847cf01710_0_68"/>
          <p:cNvSpPr txBox="1">
            <a:spLocks noChangeArrowheads="1"/>
          </p:cNvSpPr>
          <p:nvPr/>
        </p:nvSpPr>
        <p:spPr bwMode="auto">
          <a:xfrm>
            <a:off x="381000" y="1676400"/>
            <a:ext cx="8610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adenylylation </a:t>
            </a:r>
            <a:r>
              <a:rPr lang="en-US" altLang="en-US"/>
              <a:t>= reaction that transfers adenylate (5′-AMP) as an adenyl group </a:t>
            </a:r>
          </a:p>
          <a:p>
            <a:pPr lvl="1"/>
            <a:r>
              <a:rPr lang="en-US" altLang="en-US"/>
              <a:t>often the method of energy coupling</a:t>
            </a:r>
          </a:p>
          <a:p>
            <a:endParaRPr lang="en-US" altLang="en-US"/>
          </a:p>
          <a:p>
            <a:r>
              <a:rPr lang="en-US" altLang="en-US"/>
              <a:t>thermodynamically very favorable </a:t>
            </a:r>
          </a:p>
          <a:p>
            <a:pPr lvl="1"/>
            <a:r>
              <a:rPr lang="en-US" altLang="en-US"/>
              <a:t>hydrolysis of the </a:t>
            </a:r>
            <a:r>
              <a:rPr lang="el-GR" altLang="en-US" i="1"/>
              <a:t>α–β </a:t>
            </a:r>
            <a:r>
              <a:rPr lang="en-US" altLang="en-US"/>
              <a:t>phosphoanhydride bond releases more energy than hydrolysis of the </a:t>
            </a:r>
            <a:r>
              <a:rPr lang="el-GR" altLang="en-US" i="1"/>
              <a:t>β–γ </a:t>
            </a:r>
            <a:r>
              <a:rPr lang="en-US" altLang="en-US"/>
              <a:t>bond</a:t>
            </a:r>
          </a:p>
          <a:p>
            <a:pPr lvl="1"/>
            <a:r>
              <a:rPr lang="en-US" altLang="en-US"/>
              <a:t>PP</a:t>
            </a:r>
            <a:r>
              <a:rPr lang="en-US" altLang="en-US" baseline="-25000"/>
              <a:t>i</a:t>
            </a:r>
            <a:r>
              <a:rPr lang="en-US" altLang="en-US"/>
              <a:t> formed as a byproduct is hydrolyzed to two P</a:t>
            </a:r>
            <a:r>
              <a:rPr lang="en-US" altLang="en-US" baseline="-25000"/>
              <a:t>i</a:t>
            </a:r>
            <a:r>
              <a:rPr lang="en-US" altLang="en-US"/>
              <a:t> by </a:t>
            </a:r>
            <a:r>
              <a:rPr lang="en-US" altLang="en-US" b="1"/>
              <a:t>inorganic pyro­phosphatase</a:t>
            </a:r>
            <a:r>
              <a:rPr lang="en-US" altLang="en-US"/>
              <a:t>, releasing additional energy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Assembly of Informational Macromolecules Requires Energy</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through group transfer reactions, ATP provides the energy for: </a:t>
            </a:r>
          </a:p>
          <a:p>
            <a:pPr lvl="1">
              <a:defRPr/>
            </a:pPr>
            <a:r>
              <a:rPr lang="en-US" sz="2400" dirty="0">
                <a:latin typeface="Arial" panose="020B0604020202020204" pitchFamily="34" charset="0"/>
                <a:cs typeface="Arial" panose="020B0604020202020204" pitchFamily="34" charset="0"/>
              </a:rPr>
              <a:t>the synthesis of informational macromolecules (DNA, RNA, protein)</a:t>
            </a:r>
          </a:p>
          <a:p>
            <a:pPr lvl="1">
              <a:defRPr/>
            </a:pPr>
            <a:r>
              <a:rPr lang="en-US" sz="2400" dirty="0">
                <a:latin typeface="Arial" panose="020B0604020202020204" pitchFamily="34" charset="0"/>
                <a:cs typeface="Arial" panose="020B0604020202020204" pitchFamily="34" charset="0"/>
              </a:rPr>
              <a:t>the transport of molecules and ions across membranes against gradients </a:t>
            </a:r>
          </a:p>
          <a:p>
            <a:pPr marL="533400" lvl="1" indent="0">
              <a:buFontTx/>
              <a:buNone/>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through hydrolysis, ATP provides the energy for muscle contraction</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Transphosphorylations between Nucleotides Occur in All Cell Types</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the other nucleoside triphosphates (GTP, UTP, and CTP) and all </a:t>
            </a:r>
            <a:r>
              <a:rPr lang="en-US" sz="2400" dirty="0" err="1">
                <a:latin typeface="Arial" panose="020B0604020202020204" pitchFamily="34" charset="0"/>
                <a:cs typeface="Arial" panose="020B0604020202020204" pitchFamily="34" charset="0"/>
              </a:rPr>
              <a:t>deoxynucleoside</a:t>
            </a:r>
            <a:r>
              <a:rPr lang="en-US" sz="2400" dirty="0">
                <a:latin typeface="Arial" panose="020B0604020202020204" pitchFamily="34" charset="0"/>
                <a:cs typeface="Arial" panose="020B0604020202020204" pitchFamily="34" charset="0"/>
              </a:rPr>
              <a:t> triphosphates (</a:t>
            </a:r>
            <a:r>
              <a:rPr lang="en-US" sz="2400" dirty="0" err="1">
                <a:latin typeface="Arial" panose="020B0604020202020204" pitchFamily="34" charset="0"/>
                <a:cs typeface="Arial" panose="020B0604020202020204" pitchFamily="34" charset="0"/>
              </a:rPr>
              <a:t>dATP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dGTP</a:t>
            </a:r>
            <a:r>
              <a:rPr lang="en-US" sz="2400" dirty="0">
                <a:latin typeface="Arial" panose="020B0604020202020204" pitchFamily="34" charset="0"/>
                <a:cs typeface="Arial" panose="020B0604020202020204" pitchFamily="34" charset="0"/>
              </a:rPr>
              <a:t>, dTTP, and </a:t>
            </a:r>
            <a:r>
              <a:rPr lang="en-US" sz="2400" dirty="0" err="1">
                <a:latin typeface="Arial" panose="020B0604020202020204" pitchFamily="34" charset="0"/>
                <a:cs typeface="Arial" panose="020B0604020202020204" pitchFamily="34" charset="0"/>
              </a:rPr>
              <a:t>dCTP</a:t>
            </a:r>
            <a:r>
              <a:rPr lang="en-US" sz="2400" dirty="0">
                <a:latin typeface="Arial" panose="020B0604020202020204" pitchFamily="34" charset="0"/>
                <a:cs typeface="Arial" panose="020B0604020202020204" pitchFamily="34" charset="0"/>
              </a:rPr>
              <a:t>) are energetically equivalent to ATP </a:t>
            </a:r>
          </a:p>
          <a:p>
            <a:pPr>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nucleoside diphosphate kinase </a:t>
            </a:r>
            <a:r>
              <a:rPr lang="en-US" sz="2400" dirty="0">
                <a:latin typeface="Arial" panose="020B0604020202020204" pitchFamily="34" charset="0"/>
                <a:cs typeface="Arial" panose="020B0604020202020204" pitchFamily="34" charset="0"/>
              </a:rPr>
              <a:t>= carries phosphoryl groups from ATP to other nucleotides</a:t>
            </a:r>
          </a:p>
          <a:p>
            <a:pPr lvl="1">
              <a:defRPr/>
            </a:pPr>
            <a:r>
              <a:rPr lang="en-US" sz="2400" dirty="0">
                <a:latin typeface="Arial" panose="020B0604020202020204" pitchFamily="34" charset="0"/>
                <a:cs typeface="Arial" panose="020B0604020202020204" pitchFamily="34" charset="0"/>
              </a:rPr>
              <a:t>high [ATP]/[ADP] ratio normally drives the reaction forward</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Adenylate Kinase and Creatine Kinase</a:t>
            </a:r>
            <a:endParaRPr lang="en-AU" altLang="en-US" smtClean="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adenylate kinase </a:t>
            </a:r>
            <a:r>
              <a:rPr lang="en-US" sz="2400" dirty="0">
                <a:latin typeface="Arial" panose="020B0604020202020204" pitchFamily="34" charset="0"/>
                <a:cs typeface="Arial" panose="020B0604020202020204" pitchFamily="34" charset="0"/>
              </a:rPr>
              <a:t>= lowers the ADP concentration and replenishes ATP during periods of intense demand for ATP</a:t>
            </a:r>
          </a:p>
          <a:p>
            <a:pPr lvl="1">
              <a:defRPr/>
            </a:pPr>
            <a:r>
              <a:rPr lang="en-US" sz="2400" dirty="0">
                <a:latin typeface="Arial" panose="020B0604020202020204" pitchFamily="34" charset="0"/>
                <a:cs typeface="Arial" panose="020B0604020202020204" pitchFamily="34" charset="0"/>
              </a:rPr>
              <a:t>guanylate kinase is a similar enzyme </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creatine kinase </a:t>
            </a:r>
            <a:r>
              <a:rPr lang="en-US" sz="2400" dirty="0">
                <a:latin typeface="Arial" panose="020B0604020202020204" pitchFamily="34" charset="0"/>
                <a:cs typeface="Arial" panose="020B0604020202020204" pitchFamily="34" charset="0"/>
              </a:rPr>
              <a:t>= uses the phosphocreatine reservoir to replenish ATP at a rapid rate </a:t>
            </a:r>
          </a:p>
          <a:p>
            <a:pPr lvl="1">
              <a:defRPr/>
            </a:pPr>
            <a:r>
              <a:rPr lang="en-US" sz="2400" dirty="0">
                <a:latin typeface="Arial" panose="020B0604020202020204" pitchFamily="34" charset="0"/>
                <a:cs typeface="Arial" panose="020B0604020202020204" pitchFamily="34" charset="0"/>
              </a:rPr>
              <a:t>lower phyla organisms employ </a:t>
            </a:r>
            <a:r>
              <a:rPr lang="en-US" sz="2400" b="1" dirty="0">
                <a:latin typeface="Arial" panose="020B0604020202020204" pitchFamily="34" charset="0"/>
                <a:cs typeface="Arial" panose="020B0604020202020204" pitchFamily="34" charset="0"/>
              </a:rPr>
              <a:t>phosphagens </a:t>
            </a:r>
            <a:r>
              <a:rPr lang="en-US" sz="2400" dirty="0">
                <a:latin typeface="Arial" panose="020B0604020202020204" pitchFamily="34" charset="0"/>
                <a:cs typeface="Arial" panose="020B0604020202020204" pitchFamily="34" charset="0"/>
              </a:rPr>
              <a:t>(phosphocreatine-like molecules) as </a:t>
            </a:r>
            <a:r>
              <a:rPr lang="en-US" sz="2400" dirty="0" err="1">
                <a:latin typeface="Arial" panose="020B0604020202020204" pitchFamily="34" charset="0"/>
                <a:cs typeface="Arial" panose="020B0604020202020204" pitchFamily="34" charset="0"/>
              </a:rPr>
              <a:t>phosphoyl</a:t>
            </a:r>
            <a:r>
              <a:rPr lang="en-US" sz="2400" dirty="0">
                <a:latin typeface="Arial" panose="020B0604020202020204" pitchFamily="34" charset="0"/>
                <a:cs typeface="Arial" panose="020B0604020202020204" pitchFamily="34" charset="0"/>
              </a:rPr>
              <a:t> reservoirs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142338" name="Title 1"/>
          <p:cNvSpPr>
            <a:spLocks noGrp="1"/>
          </p:cNvSpPr>
          <p:nvPr>
            <p:ph type="ctrTitle"/>
          </p:nvPr>
        </p:nvSpPr>
        <p:spPr/>
        <p:txBody>
          <a:bodyPr/>
          <a:lstStyle/>
          <a:p>
            <a:r>
              <a:rPr lang="en-US" altLang="en-US" smtClean="0">
                <a:solidFill>
                  <a:srgbClr val="674EA7"/>
                </a:solidFill>
                <a:latin typeface="Arial" panose="020B0604020202020204" pitchFamily="34" charset="0"/>
                <a:cs typeface="Arial" panose="020B0604020202020204" pitchFamily="34" charset="0"/>
              </a:rPr>
              <a:t>13.4</a:t>
            </a:r>
            <a:r>
              <a:rPr lang="en-US" altLang="en-US" smtClean="0">
                <a:latin typeface="Arial" panose="020B0604020202020204" pitchFamily="34" charset="0"/>
                <a:cs typeface="Arial" panose="020B0604020202020204" pitchFamily="34" charset="0"/>
              </a:rPr>
              <a:t>    </a:t>
            </a:r>
            <a:r>
              <a:rPr lang="en-US" altLang="en-US" smtClean="0">
                <a:solidFill>
                  <a:srgbClr val="1D6E7D"/>
                </a:solidFill>
                <a:latin typeface="Arial" panose="020B0604020202020204" pitchFamily="34" charset="0"/>
                <a:cs typeface="Arial" panose="020B0604020202020204" pitchFamily="34" charset="0"/>
              </a:rPr>
              <a:t>Biological Oxidation-Reduction Reactions</a:t>
            </a:r>
            <a:endParaRPr lang="en-AU" alt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The Flow of Electrons in Oxidation-Reduction Reactions</a:t>
            </a:r>
            <a:endParaRPr lang="en-AU" altLang="en-US" smtClean="0"/>
          </a:p>
        </p:txBody>
      </p:sp>
      <p:sp>
        <p:nvSpPr>
          <p:cNvPr id="144387" name="Google Shape;390;g847cf01710_0_68"/>
          <p:cNvSpPr txBox="1">
            <a:spLocks noChangeArrowheads="1"/>
          </p:cNvSpPr>
          <p:nvPr/>
        </p:nvSpPr>
        <p:spPr bwMode="auto">
          <a:xfrm>
            <a:off x="381000" y="1676400"/>
            <a:ext cx="83820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electron flow in oxidation-reduction reactions is responsible for all work done by living organisms </a:t>
            </a:r>
          </a:p>
          <a:p>
            <a:endParaRPr lang="en-US" altLang="en-US"/>
          </a:p>
          <a:p>
            <a:r>
              <a:rPr lang="en-US" altLang="en-US"/>
              <a:t>electrons move from metabolic intermediates to electron carriers to acceptors with higher electron affinities</a:t>
            </a:r>
          </a:p>
          <a:p>
            <a:pPr lvl="1"/>
            <a:r>
              <a:rPr lang="en-US" altLang="en-US"/>
              <a:t>release energy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The Flow of Electrons Can Do Biological Work</a:t>
            </a:r>
            <a:endParaRPr lang="en-AU" altLang="en-US" smtClean="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6764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electromotive force (emf) </a:t>
            </a:r>
            <a:r>
              <a:rPr lang="en-US" sz="2400" dirty="0">
                <a:latin typeface="Arial" panose="020B0604020202020204" pitchFamily="34" charset="0"/>
                <a:cs typeface="Arial" panose="020B0604020202020204" pitchFamily="34" charset="0"/>
              </a:rPr>
              <a:t>= force proportional to the difference in electron affinity between chemical species</a:t>
            </a:r>
          </a:p>
          <a:p>
            <a:pPr lvl="1">
              <a:defRPr/>
            </a:pPr>
            <a:r>
              <a:rPr lang="en-US" sz="2400" dirty="0">
                <a:latin typeface="Arial" panose="020B0604020202020204" pitchFamily="34" charset="0"/>
                <a:cs typeface="Arial" panose="020B0604020202020204" pitchFamily="34" charset="0"/>
              </a:rPr>
              <a:t>drives electron flow spontaneously through a circuit</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biological “circuit” = electrons from glucose flow through a series o</a:t>
            </a:r>
            <a:r>
              <a:rPr lang="en-US" sz="2400" dirty="0">
                <a:latin typeface="Arial" panose="020B0604020202020204" pitchFamily="34" charset="0"/>
                <a:cs typeface="Arial" panose="020B0604020202020204" pitchFamily="34" charset="0"/>
              </a:rPr>
              <a:t>f electron-carrier intermediates to another chemical species, such as O</a:t>
            </a:r>
            <a:r>
              <a:rPr lang="en-US" sz="2400" baseline="-25000" dirty="0">
                <a:latin typeface="Arial" panose="020B0604020202020204" pitchFamily="34" charset="0"/>
                <a:cs typeface="Arial" panose="020B0604020202020204" pitchFamily="34" charset="0"/>
              </a:rPr>
              <a:t>2 </a:t>
            </a: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Conjugate Redox Pairs</a:t>
            </a:r>
            <a:endParaRPr lang="en-AU" altLang="en-US" smtClean="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reducing agent or reductant = electron-donating molecule</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oxidizing agent or oxidant = electron-accepting molecule </a:t>
            </a:r>
            <a:endParaRPr lang="en-US" sz="2400" baseline="-25000" dirty="0">
              <a:latin typeface="Arial" panose="020B0604020202020204" pitchFamily="34" charset="0"/>
              <a:cs typeface="Arial" panose="020B0604020202020204" pitchFamily="34" charset="0"/>
            </a:endParaRPr>
          </a:p>
          <a:p>
            <a:pPr>
              <a:defRPr/>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defRP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conjugate redox pair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consists of an electron donor and an electron acceptor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Biological Oxidations Often Involve Dehydrogenation</a:t>
            </a:r>
            <a:endParaRPr lang="en-AU" altLang="en-US" smtClean="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192088" y="1774825"/>
            <a:ext cx="23225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the more electro-negative atom “owns” the bonding electrons it shares with another atom </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150532" name="Picture 2" descr="A figure shows the structures and levels of oxidation of 6 carbon compounds in the biosphe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524000"/>
            <a:ext cx="26066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descr="A figure shows the structures and levels of oxidation of 6 carbon compounds in the biospher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1509713"/>
            <a:ext cx="264477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170;p2" descr="Icon P 1&#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527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348C000-C795-496E-867C-B262C163F8B2}"/>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1</a:t>
            </a:r>
            <a:r>
              <a:rPr lang="en-US" altLang="en-US" sz="2000" b="0" dirty="0">
                <a:solidFill>
                  <a:srgbClr val="1D6E7D"/>
                </a:solidFill>
                <a:cs typeface="Arial" panose="020B0604020202020204" pitchFamily="34" charset="0"/>
              </a:rPr>
              <a:t> (1 of 4)</a:t>
            </a:r>
            <a:endParaRPr lang="en-AU" sz="2000" b="0" dirty="0"/>
          </a:p>
        </p:txBody>
      </p:sp>
      <p:sp>
        <p:nvSpPr>
          <p:cNvPr id="15364"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The chemical changes and energy transductions in living organisms follow the laws of thermodynamics. </a:t>
            </a:r>
            <a:endParaRPr lang="en-US" altLang="en-US"/>
          </a:p>
          <a:p>
            <a:pPr>
              <a:buFontTx/>
              <a:buNone/>
            </a:pPr>
            <a:endParaRPr lang="en-US" altLang="en-US"/>
          </a:p>
          <a:p>
            <a:pPr>
              <a:buFontTx/>
              <a:buNone/>
            </a:pPr>
            <a:endParaRPr lang="en-US" altLang="en-US" sz="2800">
              <a:cs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Oxidation Is Often Synonymous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With Dehydrogenation</a:t>
            </a:r>
            <a:endParaRPr lang="en-AU" altLang="en-US" smtClean="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5750" y="1752600"/>
            <a:ext cx="85725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dehydrogenation </a:t>
            </a:r>
            <a:r>
              <a:rPr lang="en-US" sz="2400" dirty="0">
                <a:latin typeface="Arial" panose="020B0604020202020204" pitchFamily="34" charset="0"/>
                <a:cs typeface="Arial" panose="020B0604020202020204" pitchFamily="34" charset="0"/>
              </a:rPr>
              <a:t>= reaction where a compound loses two electrons and two hydrogen ions</a:t>
            </a:r>
          </a:p>
          <a:p>
            <a:pPr lvl="1">
              <a:defRPr/>
            </a:pPr>
            <a:r>
              <a:rPr lang="en-US" sz="2400" dirty="0">
                <a:latin typeface="Arial" panose="020B0604020202020204" pitchFamily="34" charset="0"/>
                <a:cs typeface="Arial" panose="020B0604020202020204" pitchFamily="34" charset="0"/>
              </a:rPr>
              <a:t>catalyzed by </a:t>
            </a:r>
            <a:r>
              <a:rPr lang="en-US" sz="2400" b="1" dirty="0">
                <a:latin typeface="Arial" panose="020B0604020202020204" pitchFamily="34" charset="0"/>
                <a:cs typeface="Arial" panose="020B0604020202020204" pitchFamily="34" charset="0"/>
              </a:rPr>
              <a:t>dehydrogenases</a:t>
            </a:r>
            <a:r>
              <a:rPr lang="en-US" sz="2400" dirty="0">
                <a:latin typeface="Arial" panose="020B0604020202020204" pitchFamily="34" charset="0"/>
                <a:cs typeface="Arial" panose="020B0604020202020204" pitchFamily="34" charset="0"/>
              </a:rPr>
              <a:t> </a:t>
            </a:r>
          </a:p>
          <a:p>
            <a:pPr>
              <a:defRPr/>
            </a:pPr>
            <a:endParaRPr lang="en-US" sz="2400" b="1"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electrons are transferred from the electron donor to the electron acceptor: </a:t>
            </a:r>
          </a:p>
          <a:p>
            <a:pPr lvl="1">
              <a:defRPr/>
            </a:pPr>
            <a:r>
              <a:rPr lang="en-US" sz="2400" dirty="0">
                <a:latin typeface="Arial" panose="020B0604020202020204" pitchFamily="34" charset="0"/>
                <a:cs typeface="Arial" panose="020B0604020202020204" pitchFamily="34" charset="0"/>
              </a:rPr>
              <a:t>directly as electrons </a:t>
            </a:r>
          </a:p>
          <a:p>
            <a:pPr lvl="1">
              <a:defRPr/>
            </a:pPr>
            <a:r>
              <a:rPr lang="en-US" sz="2400" dirty="0">
                <a:latin typeface="Arial" panose="020B0604020202020204" pitchFamily="34" charset="0"/>
                <a:cs typeface="Arial" panose="020B0604020202020204" pitchFamily="34" charset="0"/>
              </a:rPr>
              <a:t>as hydrogen atoms</a:t>
            </a:r>
          </a:p>
          <a:p>
            <a:pPr lvl="1">
              <a:defRPr/>
            </a:pPr>
            <a:r>
              <a:rPr lang="en-US" sz="2400" dirty="0">
                <a:latin typeface="Arial" panose="020B0604020202020204" pitchFamily="34" charset="0"/>
                <a:cs typeface="Arial" panose="020B0604020202020204" pitchFamily="34" charset="0"/>
              </a:rPr>
              <a:t>as a hydride ion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lvl="1">
              <a:defRPr/>
            </a:pPr>
            <a:r>
              <a:rPr lang="en-US" sz="2400" dirty="0">
                <a:latin typeface="Arial" panose="020B0604020202020204" pitchFamily="34" charset="0"/>
                <a:cs typeface="Arial" panose="020B0604020202020204" pitchFamily="34" charset="0"/>
              </a:rPr>
              <a:t>through direct combination with oxygen</a:t>
            </a:r>
          </a:p>
          <a:p>
            <a:pPr lvl="1">
              <a:defRPr/>
            </a:pPr>
            <a:endParaRPr lang="en-US" sz="2000" b="1" dirty="0">
              <a:latin typeface="Arial" panose="020B0604020202020204" pitchFamily="34" charset="0"/>
              <a:cs typeface="Arial" panose="020B0604020202020204" pitchFamily="34" charset="0"/>
            </a:endParaRP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0" y="152400"/>
            <a:ext cx="9144000" cy="1371600"/>
          </a:xfrm>
        </p:spPr>
        <p:txBody>
          <a:bodyPr/>
          <a:lstStyle/>
          <a:p>
            <a:pPr>
              <a:spcBef>
                <a:spcPct val="0"/>
              </a:spcBef>
              <a:spcAft>
                <a:spcPct val="0"/>
              </a:spcAft>
            </a:pPr>
            <a:r>
              <a:rPr lang="en-US" altLang="en-US" sz="3600" smtClean="0">
                <a:solidFill>
                  <a:srgbClr val="4E4CB4"/>
                </a:solidFill>
                <a:latin typeface="Arial" panose="020B0604020202020204" pitchFamily="34" charset="0"/>
                <a:cs typeface="Arial" panose="020B0604020202020204" pitchFamily="34" charset="0"/>
              </a:rPr>
              <a:t>A Few Types of Coenzymes and Proteins Serve as Universal Electron Carriers</a:t>
            </a:r>
            <a:endParaRPr lang="en-AU" altLang="en-US" sz="3600" smtClean="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2133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NAD, NADP, FMN, and FAD are water-soluble coenzymes that undergo reversible oxidation and reduction in many of the electron-transfer reactions</a:t>
            </a:r>
          </a:p>
          <a:p>
            <a:pPr lvl="1">
              <a:defRPr/>
            </a:pPr>
            <a:r>
              <a:rPr lang="en-US" sz="2400" dirty="0">
                <a:latin typeface="Arial" panose="020B0604020202020204" pitchFamily="34" charset="0"/>
                <a:cs typeface="Arial" panose="020B0604020202020204" pitchFamily="34" charset="0"/>
              </a:rPr>
              <a:t>NAD and NADP are freely diffusible </a:t>
            </a:r>
          </a:p>
          <a:p>
            <a:pPr lvl="1">
              <a:defRPr/>
            </a:pPr>
            <a:r>
              <a:rPr lang="en-US" sz="2400" dirty="0">
                <a:latin typeface="Arial" panose="020B0604020202020204" pitchFamily="34" charset="0"/>
                <a:cs typeface="Arial" panose="020B0604020202020204" pitchFamily="34" charset="0"/>
              </a:rPr>
              <a:t>FMN and FAD are usually enzyme-bound</a:t>
            </a:r>
          </a:p>
          <a:p>
            <a:pPr>
              <a:defRPr/>
            </a:pPr>
            <a:endParaRPr lang="en-US" sz="2400" dirty="0">
              <a:latin typeface="Arial" panose="020B0604020202020204" pitchFamily="34" charset="0"/>
              <a:cs typeface="Arial" panose="020B0604020202020204" pitchFamily="34" charset="0"/>
            </a:endParaRPr>
          </a:p>
          <a:p>
            <a:pPr marL="50800" indent="0">
              <a:buFontTx/>
              <a:buNone/>
              <a:defRPr/>
            </a:pPr>
            <a:r>
              <a:rPr lang="en-US" sz="2400" b="1" dirty="0">
                <a:latin typeface="Arial" panose="020B0604020202020204" pitchFamily="34" charset="0"/>
                <a:cs typeface="Arial" panose="020B0604020202020204" pitchFamily="34" charset="0"/>
              </a:rPr>
              <a:t> </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The Pyridine Nucleotides</a:t>
            </a:r>
            <a:endParaRPr lang="en-AU" altLang="en-US" smtClean="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15240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pyridine nucleotides </a:t>
            </a:r>
            <a:r>
              <a:rPr lang="en-US" sz="2400" dirty="0">
                <a:latin typeface="Arial" panose="020B0604020202020204" pitchFamily="34" charset="0"/>
                <a:cs typeface="Arial" panose="020B0604020202020204" pitchFamily="34" charset="0"/>
              </a:rPr>
              <a:t>= compounds with a nicotinamide ring that resembles pyridine</a:t>
            </a:r>
            <a:endParaRPr lang="en-US" sz="2400" b="1" dirty="0">
              <a:latin typeface="Arial" panose="020B0604020202020204" pitchFamily="34" charset="0"/>
              <a:cs typeface="Arial" panose="020B0604020202020204" pitchFamily="34" charset="0"/>
            </a:endParaRPr>
          </a:p>
          <a:p>
            <a:pPr lvl="1">
              <a:defRPr/>
            </a:pPr>
            <a:r>
              <a:rPr lang="en-US" sz="2400" dirty="0">
                <a:latin typeface="Arial" panose="020B0604020202020204" pitchFamily="34" charset="0"/>
                <a:cs typeface="Arial" panose="020B0604020202020204" pitchFamily="34" charset="0"/>
              </a:rPr>
              <a:t>nicotinamide adenine dinucleotide (NAD; 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a:t>
            </a:r>
          </a:p>
          <a:p>
            <a:pPr lvl="1">
              <a:defRPr/>
            </a:pPr>
            <a:r>
              <a:rPr lang="en-US" sz="2400" dirty="0">
                <a:latin typeface="Arial" panose="020B0604020202020204" pitchFamily="34" charset="0"/>
                <a:cs typeface="Arial" panose="020B0604020202020204" pitchFamily="34" charset="0"/>
              </a:rPr>
              <a:t>nicotinamide adenine dinucleotide phosphate (NADP; 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 </a:t>
            </a:r>
          </a:p>
          <a:p>
            <a:pPr>
              <a:defRPr/>
            </a:pPr>
            <a:endParaRPr lang="en-US" sz="2400" dirty="0"/>
          </a:p>
          <a:p>
            <a:pPr marL="50800" indent="0">
              <a:buFontTx/>
              <a:buNone/>
              <a:defRPr/>
            </a:pPr>
            <a:endParaRPr lang="en-US" sz="2400" dirty="0">
              <a:latin typeface="Arial" panose="020B0604020202020204" pitchFamily="34" charset="0"/>
              <a:cs typeface="Arial" panose="020B0604020202020204" pitchFamily="34" charset="0"/>
            </a:endParaRPr>
          </a:p>
          <a:p>
            <a:pPr marL="50800" indent="0">
              <a:buFontTx/>
              <a:buNone/>
              <a:defRPr/>
            </a:pPr>
            <a:endParaRPr lang="en-US" sz="2000" b="1" dirty="0">
              <a:latin typeface="Arial" panose="020B0604020202020204" pitchFamily="34" charset="0"/>
              <a:cs typeface="Arial" panose="020B0604020202020204" pitchFamily="34" charset="0"/>
            </a:endParaRPr>
          </a:p>
          <a:p>
            <a:pPr marL="50800" indent="0">
              <a:buFontTx/>
              <a:buNone/>
              <a:defRPr/>
            </a:pPr>
            <a:endParaRPr lang="en-US" sz="2000" b="1" dirty="0">
              <a:latin typeface="Arial" panose="020B0604020202020204" pitchFamily="34" charset="0"/>
              <a:cs typeface="Arial" panose="020B0604020202020204" pitchFamily="34" charset="0"/>
            </a:endParaRPr>
          </a:p>
          <a:p>
            <a:pPr marL="50800" indent="0">
              <a:buFontTx/>
              <a:buNone/>
              <a:defRPr/>
            </a:pP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NAD and NADP Undergo Reversible Reduction of the Nicotinamide Ring</a:t>
            </a:r>
            <a:endParaRPr lang="en-AU" altLang="en-US" smtClean="0"/>
          </a:p>
        </p:txBody>
      </p:sp>
      <p:pic>
        <p:nvPicPr>
          <p:cNvPr id="158723" name="Picture 3" descr="Part a shows N A D plus (oxidized) on the left. It has a five-membered ring with O substituted for C at position 6 at the top vertex; C 1 prime bonded to N of the lower right vertex of a five-membered ring above and to H below; C 2 prime bonded to H above and to O H below with an arrow pointing to the O H reading, in N A D P plus, this hydroxyl group is esterified with phosphate; C 3 prime bonded to H above and O H below; C 4 prime bonded to C 5 prime above and to H below; and C 5 prime bonded to 2 H and to O bonded to P above double bonded to O on the left, bonded to O minus on the right, and bonded to O above further bonded to P double bonded to O on the left, bonded to O minus on the right, and bonded to O above that is bonded to C 5 prime of a second five-membered ring above. This five-membered ring has the same structure as the first ring except that C 1 prime is connected by a red highlighted bond to red highlighted N plus substituted for C at the bottom vertex of a red highlighted six-membered ring with double bonds at the upper left, right, and lower left sides, with the top vertex bonded to H, and with the upper right vertex bonded to red highlighted C double bonded to red highlighted O above and bonded to red highlighted N H 2 to the lower right. The five-membered ring bonded to C 1 prime of the first ring shares its right side with a six-membered ring. It has N substituted for C at its upper left vertex at position 7, a double bond at its upper left side between positions 7 and 8, a double bond at its right side between positions 4 and 5, and N substituted for C at its lower right vertex at position 9 and further bonded to C 1 prime of the ring below. The six-membered ring has double bond at its left side between positions 4 and 5 shared with the five-membered ring, a double bond at its upper right side between positions 1 and 6, a double bond at its lower right side between positions 2 and 3, N substituted for C at its upper right vertex at position 1, N substituted for C at its bottom vertex at position 3, and its top vertex, C 6, bonded to N H 2. An arrow pointing right from the red highlighted ring shows the addition of 2 e minus and 2 blue highlighted H plus to produce blue highlighted H plus and two possible products that each have a similar ring in which N at the bottom vertex of the ring has a red pair of electrons and is shown as bonded to R below. The left-hand ring has the top vertex hashed wedge bonded to red highlighted H and solid wedge bonded to blue highlighted H and the right-hand ring has the top vertex hashed wedge bonded to blue highlighted H and solid wedge bonded to red highlighted H. Text below reads, N A D H (reduced). Part b shows a graph that plots wavelength (n m) on the horizontal axis, ranging from 220 to above 380 and labeled in increments of 20, against absorbance on the vertical axis, ranging from 0.0 to 1.0 and labeled in increments of 0.2 A red curve labeled oxidized (N A D plus) begins at (220, 0.79) and curves down to (230, 0.5) before rising to peak at (260, 0.9), then dropping to (290, 0.1) before running almost horizontally along the right side of the graph. A blue curve labeled reduced (N A D H) begins at (220, 0.95) and curves down to (235, 0.4) before rising to peak at (262, 0.78), then dropping to (285, 0.12) and then rising again to (342, 0.35) and then decreasing to run along the horizontal axis beginning at (390, 0.1). All data are approxima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676400"/>
            <a:ext cx="8737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Oxidoreductase (Dehydrogenases)</a:t>
            </a:r>
            <a:endParaRPr lang="en-AU" altLang="en-US" smtClean="0"/>
          </a:p>
        </p:txBody>
      </p:sp>
      <p:sp>
        <p:nvSpPr>
          <p:cNvPr id="160771" name="Google Shape;390;g847cf01710_0_68"/>
          <p:cNvSpPr txBox="1">
            <a:spLocks noChangeArrowheads="1"/>
          </p:cNvSpPr>
          <p:nvPr/>
        </p:nvSpPr>
        <p:spPr bwMode="auto">
          <a:xfrm>
            <a:off x="304800" y="17526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b="1"/>
              <a:t>oxidoreductases</a:t>
            </a:r>
            <a:r>
              <a:rPr lang="en-US" altLang="en-US"/>
              <a:t> = also called dehydrogenases = </a:t>
            </a:r>
            <a:r>
              <a:rPr lang="en-US" altLang="en-US">
                <a:solidFill>
                  <a:srgbClr val="000000"/>
                </a:solidFill>
                <a:sym typeface="Arial" panose="020B0604020202020204" pitchFamily="34" charset="0"/>
              </a:rPr>
              <a:t>catalyze oxidation-reductase reactions using NAD</a:t>
            </a:r>
            <a:r>
              <a:rPr lang="en-US" altLang="en-US" baseline="30000">
                <a:solidFill>
                  <a:srgbClr val="000000"/>
                </a:solidFill>
                <a:sym typeface="Arial" panose="020B0604020202020204" pitchFamily="34" charset="0"/>
              </a:rPr>
              <a:t>+ </a:t>
            </a:r>
            <a:r>
              <a:rPr lang="en-US" altLang="en-US">
                <a:solidFill>
                  <a:srgbClr val="000000"/>
                </a:solidFill>
                <a:sym typeface="Arial" panose="020B0604020202020204" pitchFamily="34" charset="0"/>
              </a:rPr>
              <a:t>(or NADP</a:t>
            </a:r>
            <a:r>
              <a:rPr lang="en-US" altLang="en-US" baseline="30000">
                <a:solidFill>
                  <a:srgbClr val="000000"/>
                </a:solidFill>
                <a:sym typeface="Arial" panose="020B0604020202020204" pitchFamily="34" charset="0"/>
              </a:rPr>
              <a:t>+</a:t>
            </a:r>
            <a:r>
              <a:rPr lang="en-US" altLang="en-US">
                <a:solidFill>
                  <a:srgbClr val="000000"/>
                </a:solidFill>
                <a:sym typeface="Arial" panose="020B0604020202020204" pitchFamily="34" charset="0"/>
              </a:rPr>
              <a:t>) as coenzymes</a:t>
            </a:r>
            <a:endParaRPr lang="en-US" altLang="en-US"/>
          </a:p>
          <a:p>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NAD Has Important Functions in Addition to Electron Transfer</a:t>
            </a:r>
            <a:endParaRPr lang="en-AU" altLang="en-US" smtClean="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2925" y="1752600"/>
            <a:ext cx="80581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is:</a:t>
            </a:r>
          </a:p>
          <a:p>
            <a:pPr lvl="1">
              <a:defRPr/>
            </a:pPr>
            <a:r>
              <a:rPr lang="en-US" sz="2400" dirty="0">
                <a:latin typeface="Arial" panose="020B0604020202020204" pitchFamily="34" charset="0"/>
                <a:cs typeface="Arial" panose="020B0604020202020204" pitchFamily="34" charset="0"/>
              </a:rPr>
              <a:t>the source of the activating AMP group in the bacterial DNA ligase reaction </a:t>
            </a:r>
          </a:p>
          <a:p>
            <a:pPr lvl="1">
              <a:defRPr/>
            </a:pPr>
            <a:r>
              <a:rPr lang="en-US" sz="2400" dirty="0">
                <a:latin typeface="Arial" panose="020B0604020202020204" pitchFamily="34" charset="0"/>
                <a:cs typeface="Arial" panose="020B0604020202020204" pitchFamily="34" charset="0"/>
              </a:rPr>
              <a:t>the source of ADP-ribose in the cholera toxin reaction</a:t>
            </a:r>
          </a:p>
          <a:p>
            <a:pPr lvl="1">
              <a:defRPr/>
            </a:pPr>
            <a:r>
              <a:rPr lang="en-US" sz="2400" dirty="0">
                <a:latin typeface="Arial" panose="020B0604020202020204" pitchFamily="34" charset="0"/>
                <a:cs typeface="Arial" panose="020B0604020202020204" pitchFamily="34" charset="0"/>
              </a:rPr>
              <a:t>hydrolyzed in the deacetylation of the </a:t>
            </a:r>
            <a:r>
              <a:rPr lang="el-GR" sz="2400" dirty="0">
                <a:latin typeface="Arial" panose="020B0604020202020204" pitchFamily="34" charset="0"/>
                <a:cs typeface="Arial" panose="020B0604020202020204" pitchFamily="34" charset="0"/>
              </a:rPr>
              <a:t>ε-</a:t>
            </a:r>
            <a:r>
              <a:rPr lang="en-US" sz="2400" dirty="0">
                <a:latin typeface="Arial" panose="020B0604020202020204" pitchFamily="34" charset="0"/>
                <a:cs typeface="Arial" panose="020B0604020202020204" pitchFamily="34" charset="0"/>
              </a:rPr>
              <a:t>amino group of an acetylated Lys residue by </a:t>
            </a:r>
            <a:r>
              <a:rPr lang="en-US" sz="2400" dirty="0" err="1">
                <a:latin typeface="Arial" panose="020B0604020202020204" pitchFamily="34" charset="0"/>
                <a:cs typeface="Arial" panose="020B0604020202020204" pitchFamily="34" charset="0"/>
              </a:rPr>
              <a:t>sirtuin</a:t>
            </a:r>
            <a:r>
              <a:rPr lang="en-US" sz="2400" dirty="0">
                <a:latin typeface="Arial" panose="020B0604020202020204" pitchFamily="34" charset="0"/>
                <a:cs typeface="Arial" panose="020B0604020202020204" pitchFamily="34" charset="0"/>
              </a:rPr>
              <a:t> proteins </a:t>
            </a:r>
          </a:p>
          <a:p>
            <a:pPr lvl="2">
              <a:defRPr/>
            </a:pPr>
            <a:r>
              <a:rPr lang="en-US" dirty="0">
                <a:latin typeface="Arial" panose="020B0604020202020204" pitchFamily="34" charset="0"/>
                <a:cs typeface="Arial" panose="020B0604020202020204" pitchFamily="34" charset="0"/>
              </a:rPr>
              <a:t>regulates inflammation, apoptosis, aging, and DNA transcription (through histones) </a:t>
            </a:r>
          </a:p>
          <a:p>
            <a:pPr marL="50800" indent="0">
              <a:buFontTx/>
              <a:buNone/>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50800" indent="0">
              <a:buFontTx/>
              <a:buNone/>
              <a:defRPr/>
            </a:pPr>
            <a:r>
              <a:rPr lang="en-US" sz="2400" b="1" dirty="0">
                <a:latin typeface="Arial" panose="020B0604020202020204" pitchFamily="34" charset="0"/>
                <a:cs typeface="Arial" panose="020B0604020202020204" pitchFamily="34" charset="0"/>
              </a:rPr>
              <a:t> </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Insufficient Niacin in the Diet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Causes Pellagra</a:t>
            </a:r>
            <a:endParaRPr lang="en-AU" altLang="en-US" smtClean="0"/>
          </a:p>
        </p:txBody>
      </p:sp>
      <p:sp>
        <p:nvSpPr>
          <p:cNvPr id="164867" name="Google Shape;390;g847cf01710_0_68"/>
          <p:cNvSpPr txBox="1">
            <a:spLocks noChangeArrowheads="1"/>
          </p:cNvSpPr>
          <p:nvPr/>
        </p:nvSpPr>
        <p:spPr bwMode="auto">
          <a:xfrm>
            <a:off x="304800" y="1752600"/>
            <a:ext cx="4876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dietary deficiency of niacin (the vitamin form of NAD and NADP) prevents NAD synthesis and causes pellagra</a:t>
            </a:r>
          </a:p>
          <a:p>
            <a:pPr lvl="1"/>
            <a:r>
              <a:rPr lang="en-US" altLang="en-US"/>
              <a:t>characterized by the “three Ds”: dermatitis, diarrhea, and dementia  </a:t>
            </a:r>
          </a:p>
          <a:p>
            <a:endParaRPr lang="en-US" altLang="en-US"/>
          </a:p>
          <a:p>
            <a:r>
              <a:rPr lang="en-US" altLang="en-US"/>
              <a:t>black tongue = related disease in dogs</a:t>
            </a:r>
          </a:p>
          <a:p>
            <a:endParaRPr lang="en-US" altLang="en-US"/>
          </a:p>
        </p:txBody>
      </p:sp>
      <p:pic>
        <p:nvPicPr>
          <p:cNvPr id="164868" name="Picture 2" descr="A photo shows a hand and lower arm with many dark spots. The skin suddenly becomes darker just above the wrist and is dark along the hand. It is lighter on the fingers and red on the knuckles. The veins are very dark on the lower wrist and h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1524000"/>
            <a:ext cx="348297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Niacin (Nicotinic Acid) and Its Derivative Nicotin-Amide</a:t>
            </a:r>
            <a:endParaRPr lang="en-AU" altLang="en-US" smtClean="0"/>
          </a:p>
        </p:txBody>
      </p:sp>
      <p:sp>
        <p:nvSpPr>
          <p:cNvPr id="166915" name="Google Shape;390;g847cf01710_0_68"/>
          <p:cNvSpPr txBox="1">
            <a:spLocks noChangeArrowheads="1"/>
          </p:cNvSpPr>
          <p:nvPr/>
        </p:nvSpPr>
        <p:spPr bwMode="auto">
          <a:xfrm>
            <a:off x="304800" y="1752600"/>
            <a:ext cx="335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tryptophan = the biosynthetic precursor </a:t>
            </a:r>
          </a:p>
          <a:p>
            <a:endParaRPr lang="en-US" altLang="en-US"/>
          </a:p>
          <a:p>
            <a:r>
              <a:rPr lang="en-US" altLang="en-US"/>
              <a:t>nicotinic acid and nicotinamide cure pellagra</a:t>
            </a:r>
          </a:p>
          <a:p>
            <a:endParaRPr lang="en-US" altLang="en-US"/>
          </a:p>
          <a:p>
            <a:r>
              <a:rPr lang="en-US" altLang="en-US"/>
              <a:t>nicotine (from cigarettes) has no curative activity </a:t>
            </a:r>
          </a:p>
          <a:p>
            <a:endParaRPr lang="en-US" altLang="en-US"/>
          </a:p>
        </p:txBody>
      </p:sp>
      <p:pic>
        <p:nvPicPr>
          <p:cNvPr id="166916" name="Picture 3" descr="Niacin (nicotinic acid): A six-membered ring has double bonds at the upper left, lower left, and right sides, N substituted for C at the bottom vertex, and the upper right vertex bonded to C double bonded to O above and bonded to O minus to the right. Nicotine: A six-membered ring has double bonds at the upper left, lower left, and right sides, N substituted for C at the bottom vertex, and the upper right vertex bonded to the lower left vertex of a five-membered ring with a center vertex at the bottom with N substituted for C and bonded to C H 3. Nicotinamide: A six-membered ring has double bonds at the upper left, lower left, and right sides, N substituted for C at the bottom vertex, and the upper right vertex bonded to C double bonded to O above and bonded to N H 2 to the lower right. Tryptophan: A benzene ring shares its right side with a five-membered ring with a center vertex at the bottom with N substituted for C and bonded to H, a double bond on the left side, and the upper right vertex bonded to C H 2 bonded to C H bonded to N H 3 above with a positive charge on N and to C O O minus on the righ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2133600"/>
            <a:ext cx="492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pPr>
              <a:spcBef>
                <a:spcPct val="0"/>
              </a:spcBef>
              <a:spcAft>
                <a:spcPct val="0"/>
              </a:spcAft>
            </a:pPr>
            <a:r>
              <a:rPr lang="en-US" altLang="en-US" smtClean="0">
                <a:solidFill>
                  <a:srgbClr val="4E4CB4"/>
                </a:solidFill>
                <a:latin typeface="Arial" panose="020B0604020202020204" pitchFamily="34" charset="0"/>
                <a:cs typeface="Arial" panose="020B0604020202020204" pitchFamily="34" charset="0"/>
              </a:rPr>
              <a:t>Flavin Nucleotides Are Tightly Bound in Flavoproteins</a:t>
            </a:r>
            <a:endParaRPr lang="en-AU" altLang="en-US" smtClean="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2925" y="1752600"/>
            <a:ext cx="80581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defRPr/>
            </a:pPr>
            <a:r>
              <a:rPr lang="en-US" sz="2400" b="1" dirty="0">
                <a:latin typeface="Arial" panose="020B0604020202020204" pitchFamily="34" charset="0"/>
                <a:cs typeface="Arial" panose="020B0604020202020204" pitchFamily="34" charset="0"/>
              </a:rPr>
              <a:t>flavoproteins </a:t>
            </a:r>
            <a:r>
              <a:rPr lang="en-US" sz="2400" dirty="0">
                <a:latin typeface="Arial" panose="020B0604020202020204" pitchFamily="34" charset="0"/>
                <a:cs typeface="Arial" panose="020B0604020202020204" pitchFamily="34" charset="0"/>
              </a:rPr>
              <a:t>= enzymes that catalyze oxidation- reduction reactions using either flavin </a:t>
            </a:r>
            <a:r>
              <a:rPr lang="en-US" sz="2400" dirty="0" err="1">
                <a:latin typeface="Arial" panose="020B0604020202020204" pitchFamily="34" charset="0"/>
                <a:cs typeface="Arial" panose="020B0604020202020204" pitchFamily="34" charset="0"/>
              </a:rPr>
              <a:t>mononucle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otide</a:t>
            </a:r>
            <a:r>
              <a:rPr lang="en-US" sz="2400" dirty="0">
                <a:latin typeface="Arial" panose="020B0604020202020204" pitchFamily="34" charset="0"/>
                <a:cs typeface="Arial" panose="020B0604020202020204" pitchFamily="34" charset="0"/>
              </a:rPr>
              <a:t> (FMN) or flavin adenine dinucleotide (FAD) as coenzyme </a:t>
            </a:r>
          </a:p>
          <a:p>
            <a:pPr marL="50800" indent="0">
              <a:buFontTx/>
              <a:buNone/>
              <a:defRPr/>
            </a:pPr>
            <a:endParaRPr lang="en-US" sz="2400" dirty="0">
              <a:latin typeface="Arial" panose="020B0604020202020204" pitchFamily="34" charset="0"/>
              <a:cs typeface="Arial" panose="020B0604020202020204" pitchFamily="34" charset="0"/>
            </a:endParaRPr>
          </a:p>
          <a:p>
            <a:pPr>
              <a:defRPr/>
            </a:pPr>
            <a:r>
              <a:rPr lang="en-US" sz="2400" b="1" dirty="0">
                <a:latin typeface="Arial" panose="020B0604020202020204" pitchFamily="34" charset="0"/>
                <a:cs typeface="Arial" panose="020B0604020202020204" pitchFamily="34" charset="0"/>
              </a:rPr>
              <a:t>flavin nucleotides </a:t>
            </a:r>
            <a:r>
              <a:rPr lang="en-US" sz="2400" dirty="0">
                <a:latin typeface="Arial" panose="020B0604020202020204" pitchFamily="34" charset="0"/>
                <a:cs typeface="Arial" panose="020B0604020202020204" pitchFamily="34" charset="0"/>
              </a:rPr>
              <a:t>= enzymes derived from the vitamin riboflavin</a:t>
            </a:r>
          </a:p>
          <a:p>
            <a:pPr lvl="1">
              <a:defRPr/>
            </a:pPr>
            <a:r>
              <a:rPr lang="en-US" sz="2400" dirty="0">
                <a:latin typeface="Arial" panose="020B0604020202020204" pitchFamily="34" charset="0"/>
                <a:cs typeface="Arial" panose="020B0604020202020204" pitchFamily="34" charset="0"/>
              </a:rPr>
              <a:t>reduction potentials depend on the flavoprotein with which they are associated</a:t>
            </a:r>
            <a:endParaRPr lang="en-US" sz="2400" b="1" dirty="0">
              <a:latin typeface="Arial" panose="020B0604020202020204" pitchFamily="34" charset="0"/>
              <a:cs typeface="Arial" panose="020B0604020202020204" pitchFamily="34" charset="0"/>
            </a:endParaRPr>
          </a:p>
          <a:p>
            <a:pPr marL="50800" indent="0">
              <a:buFontTx/>
              <a:buNone/>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50800" indent="0">
              <a:buFontTx/>
              <a:buNone/>
              <a:defRPr/>
            </a:pPr>
            <a:r>
              <a:rPr lang="en-US" sz="2400" b="1" dirty="0">
                <a:latin typeface="Arial" panose="020B0604020202020204" pitchFamily="34" charset="0"/>
                <a:cs typeface="Arial" panose="020B0604020202020204" pitchFamily="34" charset="0"/>
              </a:rPr>
              <a:t> </a:t>
            </a:r>
          </a:p>
          <a:p>
            <a:pPr marL="50800" indent="0">
              <a:buFontTx/>
              <a:buNone/>
              <a:defRPr/>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Oxidized and Reduced FAD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and FMN</a:t>
            </a:r>
            <a:endParaRPr lang="en-AU" altLang="en-US" smtClean="0"/>
          </a:p>
        </p:txBody>
      </p:sp>
      <p:pic>
        <p:nvPicPr>
          <p:cNvPr id="171011" name="Picture 2" descr="A figure shows the oxidized and reduced structures of F A D and F M 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447800"/>
            <a:ext cx="788035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Google Shape;390;g847cf01710_0_68"/>
          <p:cNvSpPr txBox="1">
            <a:spLocks noChangeArrowheads="1"/>
          </p:cNvSpPr>
          <p:nvPr/>
        </p:nvSpPr>
        <p:spPr bwMode="auto">
          <a:xfrm>
            <a:off x="4114800" y="3733800"/>
            <a:ext cx="3724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810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a:t>can accept either one or two electrons in the form of one or two hydrogen atoms from a reduced substrate </a:t>
            </a:r>
            <a:endParaRPr lang="en-US" altLang="en-US">
              <a:solidFill>
                <a:srgbClr val="00000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177;g7fe2cbe272_0_8" descr="Icon P 2&#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5275"/>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784ABF-7032-49B8-894D-B6B6ECA0BBA5}"/>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2</a:t>
            </a:r>
            <a:r>
              <a:rPr lang="en-US" altLang="en-US" sz="2000" b="0" dirty="0">
                <a:solidFill>
                  <a:srgbClr val="1D6E7D"/>
                </a:solidFill>
                <a:cs typeface="Arial" panose="020B0604020202020204" pitchFamily="34" charset="0"/>
              </a:rPr>
              <a:t> (1 of 3)</a:t>
            </a:r>
            <a:endParaRPr lang="en-AU" sz="2000" dirty="0"/>
          </a:p>
        </p:txBody>
      </p:sp>
      <p:sp>
        <p:nvSpPr>
          <p:cNvPr id="17412"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The free-energy change is the maximum energy made available to do work when a chemical reaction occurs. </a:t>
            </a:r>
            <a:r>
              <a:rPr lang="en-US" altLang="en-US"/>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alt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a:spcBef>
                <a:spcPct val="0"/>
              </a:spcBef>
              <a:spcAft>
                <a:spcPct val="0"/>
              </a:spcAft>
            </a:pPr>
            <a:r>
              <a:rPr lang="en-US" altLang="en-US" smtClean="0">
                <a:solidFill>
                  <a:schemeClr val="tx1"/>
                </a:solidFill>
                <a:latin typeface="Arial" panose="020B0604020202020204" pitchFamily="34" charset="0"/>
                <a:cs typeface="Arial" panose="020B0604020202020204" pitchFamily="34" charset="0"/>
              </a:rPr>
              <a:t>Adenylate Kinase and AMP-Activated Protein Kinase (AMPK)</a:t>
            </a:r>
            <a:endParaRPr lang="en-AU" altLang="en-US" smtClean="0"/>
          </a:p>
        </p:txBody>
      </p:sp>
      <p:sp>
        <p:nvSpPr>
          <p:cNvPr id="7" name="Google Shape;390;g847cf01710_0_68">
            <a:extLst>
              <a:ext uri="{FF2B5EF4-FFF2-40B4-BE49-F238E27FC236}">
                <a16:creationId xmlns:a16="http://schemas.microsoft.com/office/drawing/2014/main" id="{C9576850-A7ED-BC48-A25E-921B7A68B86D}"/>
              </a:ext>
            </a:extLst>
          </p:cNvPr>
          <p:cNvSpPr txBox="1">
            <a:spLocks noRot="1" noChangeAspect="1" noMove="1" noResize="1" noEditPoints="1" noAdjustHandles="1" noChangeArrowheads="1" noChangeShapeType="1" noTextEdit="1"/>
          </p:cNvSpPr>
          <p:nvPr/>
        </p:nvSpPr>
        <p:spPr bwMode="auto">
          <a:xfrm>
            <a:off x="285750" y="1676400"/>
            <a:ext cx="8572500" cy="2438400"/>
          </a:xfrm>
          <a:prstGeom prst="rect">
            <a:avLst/>
          </a:prstGeom>
          <a:blipFill>
            <a:blip r:embed="rId3"/>
            <a:stretch>
              <a:fillRect l="-427" t="-1750" b="-575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84;g7fe2cbe272_0_35" descr="Icon P 3&#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870F8E9-54D8-437C-A9E4-5E4568EB4DD7}"/>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3</a:t>
            </a:r>
            <a:r>
              <a:rPr lang="en-US" altLang="en-US" sz="2000" b="0" dirty="0">
                <a:solidFill>
                  <a:srgbClr val="1D6E7D"/>
                </a:solidFill>
                <a:cs typeface="Arial" panose="020B0604020202020204" pitchFamily="34" charset="0"/>
              </a:rPr>
              <a:t> (1 of 4)</a:t>
            </a:r>
            <a:endParaRPr lang="en-AU" sz="2000" dirty="0"/>
          </a:p>
        </p:txBody>
      </p:sp>
      <p:sp>
        <p:nvSpPr>
          <p:cNvPr id="19460"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Although thousands of different chemical reactions occur in the biosphere, most of them fall within a small set of reaction types. </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A blue logo with white letters P 4&#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401638"/>
            <a:ext cx="944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B688F07-3823-4AA3-B617-30ABBB2AF3C7}"/>
              </a:ext>
            </a:extLst>
          </p:cNvPr>
          <p:cNvSpPr>
            <a:spLocks noGrp="1"/>
          </p:cNvSpPr>
          <p:nvPr>
            <p:ph type="title"/>
          </p:nvPr>
        </p:nvSpPr>
        <p:spPr/>
        <p:txBody>
          <a:bodyPr/>
          <a:lstStyle/>
          <a:p>
            <a:pPr>
              <a:defRPr/>
            </a:pPr>
            <a:r>
              <a:rPr lang="en-US" altLang="en-US" dirty="0">
                <a:solidFill>
                  <a:srgbClr val="1D6E7D"/>
                </a:solidFill>
                <a:cs typeface="Arial" panose="020B0604020202020204" pitchFamily="34" charset="0"/>
                <a:sym typeface="Calibri" panose="020F0502020204030204" pitchFamily="34" charset="0"/>
              </a:rPr>
              <a:t>Principle</a:t>
            </a:r>
            <a:r>
              <a:rPr lang="en-US" altLang="en-US" dirty="0">
                <a:solidFill>
                  <a:srgbClr val="1D6E7D"/>
                </a:solidFill>
                <a:cs typeface="Arial" panose="020B0604020202020204" pitchFamily="34" charset="0"/>
              </a:rPr>
              <a:t> 4</a:t>
            </a:r>
            <a:r>
              <a:rPr lang="en-US" altLang="en-US" sz="2000" b="0" dirty="0">
                <a:solidFill>
                  <a:srgbClr val="1D6E7D"/>
                </a:solidFill>
                <a:cs typeface="Arial" panose="020B0604020202020204" pitchFamily="34" charset="0"/>
              </a:rPr>
              <a:t> (1 of 5)</a:t>
            </a:r>
            <a:endParaRPr lang="en-AU" sz="2000" dirty="0"/>
          </a:p>
        </p:txBody>
      </p:sp>
      <p:sp>
        <p:nvSpPr>
          <p:cNvPr id="21508" name="Text Placeholder 2"/>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144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3716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8288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286000" indent="-3429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7432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32004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6576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4114800" indent="-34290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buFontTx/>
              <a:buNone/>
            </a:pPr>
            <a:r>
              <a:rPr lang="en-US" altLang="en-US" b="1"/>
              <a:t>ATP is the universal energy currency in living organisms. </a:t>
            </a:r>
            <a:r>
              <a:rPr lang="en-US" altLang="en-US"/>
              <a:t>Transfer of its phosphoryl group to a water molecule or metabolic intermediates provides the energetic push for muscle contraction, the pumping of solutes against concentration gradients, and the synthesis of complex molecules. </a:t>
            </a:r>
          </a:p>
          <a:p>
            <a:endParaRPr lang="en-US" alt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56045</TotalTime>
  <Words>3163</Words>
  <Application>Microsoft Office PowerPoint</Application>
  <PresentationFormat>On-screen Show (4:3)</PresentationFormat>
  <Paragraphs>560</Paragraphs>
  <Slides>70</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ＭＳ Ｐゴシック</vt:lpstr>
      <vt:lpstr>ＭＳ Ｐゴシック</vt:lpstr>
      <vt:lpstr>Arial</vt:lpstr>
      <vt:lpstr>Arial Unicode MS</vt:lpstr>
      <vt:lpstr>Calibri</vt:lpstr>
      <vt:lpstr>Symbol</vt:lpstr>
      <vt:lpstr>Times</vt:lpstr>
      <vt:lpstr>Blank</vt:lpstr>
      <vt:lpstr>13 Introduction to Metabolism</vt:lpstr>
      <vt:lpstr>Autotrophs and Heterotrophs</vt:lpstr>
      <vt:lpstr>Metabolites and Intermediary Metabolism</vt:lpstr>
      <vt:lpstr>The Relationship Between Catabolic and Anabolic Pathways</vt:lpstr>
      <vt:lpstr>Catabolic Pathways Converge and Anabolic Pathways Diverge</vt:lpstr>
      <vt:lpstr>Principle 1 (1 of 4)</vt:lpstr>
      <vt:lpstr>Principle 2 (1 of 3)</vt:lpstr>
      <vt:lpstr>Principle 3 (1 of 4)</vt:lpstr>
      <vt:lpstr>Principle 4 (1 of 5)</vt:lpstr>
      <vt:lpstr>Principle 5 (1 of 5)</vt:lpstr>
      <vt:lpstr>Principle 6 (1 of 5)</vt:lpstr>
      <vt:lpstr>13.1    Bioenergetics and Thermodynamics</vt:lpstr>
      <vt:lpstr>Bioenergetics Is the Quantitative Study of Energy Transductions</vt:lpstr>
      <vt:lpstr>Biological Energy Transformations Obey the Laws of Thermodynamics</vt:lpstr>
      <vt:lpstr>Systems and Their Surroundings</vt:lpstr>
      <vt:lpstr>Free Energy, G</vt:lpstr>
      <vt:lpstr>Enthalpy, H</vt:lpstr>
      <vt:lpstr>Entropy, S</vt:lpstr>
      <vt:lpstr>Free Energy Change, ∆G</vt:lpstr>
      <vt:lpstr>Living Cells and the Second Law of Thermodynamics</vt:lpstr>
      <vt:lpstr>Standard Free-Energy Changes of Some Chemical Reactions</vt:lpstr>
      <vt:lpstr>Free-Energy Changes and Enzymes</vt:lpstr>
      <vt:lpstr>Standard Free-Energy Changes  Are Additive</vt:lpstr>
      <vt:lpstr>Thermodynamically Unfavorable Reactions Can Be Coupled to Favorable Reactions</vt:lpstr>
      <vt:lpstr>13.2    Chemical Logic and Common Biochemical Reactions</vt:lpstr>
      <vt:lpstr>Biochemical Reactions Occur in Repeating Patterns</vt:lpstr>
      <vt:lpstr>Kinases, Phosphorylases, and Phosphatases</vt:lpstr>
      <vt:lpstr>Synthases, Synthetases,  Ligases, and Lyases</vt:lpstr>
      <vt:lpstr>Oxidases and Oxygenases</vt:lpstr>
      <vt:lpstr>Dehydrogenases</vt:lpstr>
      <vt:lpstr>Oxidation-Reduction Reactions</vt:lpstr>
      <vt:lpstr>An Oxidation-Reduction Reaction</vt:lpstr>
      <vt:lpstr>Oxidations Are Accompanied by Reductions</vt:lpstr>
      <vt:lpstr>Biochemical and Chemical Equations Are Not Identical</vt:lpstr>
      <vt:lpstr>13.3    Phosphoryl Group Transfers and ATP</vt:lpstr>
      <vt:lpstr>The Special Role of ATP</vt:lpstr>
      <vt:lpstr>The Free-Energy Change for ATP Hydrolysis Is Large and Negative</vt:lpstr>
      <vt:lpstr>Cellular Conditions of ATP,  ADP, and Pi</vt:lpstr>
      <vt:lpstr>Mg2+ and ATP</vt:lpstr>
      <vt:lpstr>The Free-Energy Change for  ATP Hydrolysis Under Cellular Conditions</vt:lpstr>
      <vt:lpstr>Cellular ATP Levels</vt:lpstr>
      <vt:lpstr>Other Phosphorylated Compounds and Thioesters Also Have Large, Negative Free Energies of Hydrolysis</vt:lpstr>
      <vt:lpstr>Hydrolysis of Phosphoenolpyruvate (PEP)</vt:lpstr>
      <vt:lpstr>Hydrolysis of 1,3-Bisphosphoglycerate</vt:lpstr>
      <vt:lpstr>Hydrolysis of Phosphocreatine</vt:lpstr>
      <vt:lpstr>Hydrolysis of Acetyl-Coenzyme A</vt:lpstr>
      <vt:lpstr>ATP Provides Energy by Group Transfers, Not by Simple Hydrolysis</vt:lpstr>
      <vt:lpstr>Ranking of Biological Phosphate Compounds by ∆G′°</vt:lpstr>
      <vt:lpstr>Phosphate Compounds with High ∆G′° of Hydrolysis Donate their Phosphoryl Group</vt:lpstr>
      <vt:lpstr>ATP Donates Phosphoryl, Pyrophosphoryl, and Adenylyl Groups</vt:lpstr>
      <vt:lpstr>Adenylylation Reactions</vt:lpstr>
      <vt:lpstr>Assembly of Informational Macromolecules Requires Energy</vt:lpstr>
      <vt:lpstr>Transphosphorylations between Nucleotides Occur in All Cell Types</vt:lpstr>
      <vt:lpstr>Adenylate Kinase and Creatine Kinase</vt:lpstr>
      <vt:lpstr>13.4    Biological Oxidation-Reduction Reactions</vt:lpstr>
      <vt:lpstr>The Flow of Electrons in Oxidation-Reduction Reactions</vt:lpstr>
      <vt:lpstr>The Flow of Electrons Can Do Biological Work</vt:lpstr>
      <vt:lpstr>Conjugate Redox Pairs</vt:lpstr>
      <vt:lpstr>Biological Oxidations Often Involve Dehydrogenation</vt:lpstr>
      <vt:lpstr>Oxidation Is Often Synonymous  With Dehydrogenation</vt:lpstr>
      <vt:lpstr>A Few Types of Coenzymes and Proteins Serve as Universal Electron Carriers</vt:lpstr>
      <vt:lpstr>The Pyridine Nucleotides</vt:lpstr>
      <vt:lpstr>NAD and NADP Undergo Reversible Reduction of the Nicotinamide Ring</vt:lpstr>
      <vt:lpstr>Oxidoreductase (Dehydrogenases)</vt:lpstr>
      <vt:lpstr>NAD Has Important Functions in Addition to Electron Transfer</vt:lpstr>
      <vt:lpstr>Insufficient Niacin in the Diet  Causes Pellagra</vt:lpstr>
      <vt:lpstr>Niacin (Nicotinic Acid) and Its Derivative Nicotin-Amide</vt:lpstr>
      <vt:lpstr>Flavin Nucleotides Are Tightly Bound in Flavoproteins</vt:lpstr>
      <vt:lpstr>Oxidized and Reduced FAD  and FMN</vt:lpstr>
      <vt:lpstr>Adenylate Kinase and AMP-Activated Protein Kinase (AMPK)</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Noel Sturm</cp:lastModifiedBy>
  <cp:revision>895</cp:revision>
  <cp:lastPrinted>2020-09-26T21:29:29Z</cp:lastPrinted>
  <dcterms:created xsi:type="dcterms:W3CDTF">2003-08-27T01:54:28Z</dcterms:created>
  <dcterms:modified xsi:type="dcterms:W3CDTF">2021-09-22T17:46:24Z</dcterms:modified>
</cp:coreProperties>
</file>