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5"/>
  </p:notesMasterIdLst>
  <p:handoutMasterIdLst>
    <p:handoutMasterId r:id="rId66"/>
  </p:handoutMasterIdLst>
  <p:sldIdLst>
    <p:sldId id="260" r:id="rId2"/>
    <p:sldId id="412" r:id="rId3"/>
    <p:sldId id="420" r:id="rId4"/>
    <p:sldId id="421" r:id="rId5"/>
    <p:sldId id="424" r:id="rId6"/>
    <p:sldId id="432" r:id="rId7"/>
    <p:sldId id="1389" r:id="rId8"/>
    <p:sldId id="1391" r:id="rId9"/>
    <p:sldId id="1390" r:id="rId10"/>
    <p:sldId id="1392" r:id="rId11"/>
    <p:sldId id="1394" r:id="rId12"/>
    <p:sldId id="1393" r:id="rId13"/>
    <p:sldId id="1395" r:id="rId14"/>
    <p:sldId id="1396" r:id="rId15"/>
    <p:sldId id="1397" r:id="rId16"/>
    <p:sldId id="1399" r:id="rId17"/>
    <p:sldId id="1400" r:id="rId18"/>
    <p:sldId id="1402" r:id="rId19"/>
    <p:sldId id="1405" r:id="rId20"/>
    <p:sldId id="1406" r:id="rId21"/>
    <p:sldId id="1407" r:id="rId22"/>
    <p:sldId id="1408" r:id="rId23"/>
    <p:sldId id="1409" r:id="rId24"/>
    <p:sldId id="1410" r:id="rId25"/>
    <p:sldId id="1411" r:id="rId26"/>
    <p:sldId id="1412" r:id="rId27"/>
    <p:sldId id="1413" r:id="rId28"/>
    <p:sldId id="1418" r:id="rId29"/>
    <p:sldId id="1419" r:id="rId30"/>
    <p:sldId id="1420" r:id="rId31"/>
    <p:sldId id="1421" r:id="rId32"/>
    <p:sldId id="1422" r:id="rId33"/>
    <p:sldId id="1424" r:id="rId34"/>
    <p:sldId id="1423" r:id="rId35"/>
    <p:sldId id="1426" r:id="rId36"/>
    <p:sldId id="1425" r:id="rId37"/>
    <p:sldId id="1427" r:id="rId38"/>
    <p:sldId id="1429" r:id="rId39"/>
    <p:sldId id="1430" r:id="rId40"/>
    <p:sldId id="1431" r:id="rId41"/>
    <p:sldId id="1432" r:id="rId42"/>
    <p:sldId id="1434" r:id="rId43"/>
    <p:sldId id="1436" r:id="rId44"/>
    <p:sldId id="1438" r:id="rId45"/>
    <p:sldId id="1439" r:id="rId46"/>
    <p:sldId id="1442" r:id="rId47"/>
    <p:sldId id="1449" r:id="rId48"/>
    <p:sldId id="1452" r:id="rId49"/>
    <p:sldId id="1453" r:id="rId50"/>
    <p:sldId id="1455" r:id="rId51"/>
    <p:sldId id="1457" r:id="rId52"/>
    <p:sldId id="1458" r:id="rId53"/>
    <p:sldId id="1460" r:id="rId54"/>
    <p:sldId id="1461" r:id="rId55"/>
    <p:sldId id="1463" r:id="rId56"/>
    <p:sldId id="1465" r:id="rId57"/>
    <p:sldId id="1475" r:id="rId58"/>
    <p:sldId id="1476" r:id="rId59"/>
    <p:sldId id="1478" r:id="rId60"/>
    <p:sldId id="1482" r:id="rId61"/>
    <p:sldId id="1483" r:id="rId62"/>
    <p:sldId id="1484" r:id="rId63"/>
    <p:sldId id="1486" r:id="rId64"/>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5" clrIdx="0"/>
  <p:cmAuthor id="2" name="Jack Threadgill" initials="JT" lastIdx="34" clrIdx="1">
    <p:extLst>
      <p:ext uri="{19B8F6BF-5375-455C-9EA6-DF929625EA0E}">
        <p15:presenceInfo xmlns:p15="http://schemas.microsoft.com/office/powerpoint/2012/main" userId="41d0380ed4e74980" providerId="Windows Live"/>
      </p:ext>
    </p:extLst>
  </p:cmAuthor>
  <p:cmAuthor id="3" name="Newton, Andy" initials="NA" lastIdx="3" clrIdx="2">
    <p:extLst>
      <p:ext uri="{19B8F6BF-5375-455C-9EA6-DF929625EA0E}">
        <p15:presenceInfo xmlns:p15="http://schemas.microsoft.com/office/powerpoint/2012/main" userId="S-1-5-21-4250845945-3731851581-3800177176-49714" providerId="AD"/>
      </p:ext>
    </p:extLst>
  </p:cmAuthor>
  <p:cmAuthor id="4" name="Justin Lee" initials="JL" lastIdx="5" clrIdx="3">
    <p:extLst>
      <p:ext uri="{19B8F6BF-5375-455C-9EA6-DF929625EA0E}">
        <p15:presenceInfo xmlns:p15="http://schemas.microsoft.com/office/powerpoint/2012/main" userId="Justin L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4852"/>
    <a:srgbClr val="145C76"/>
    <a:srgbClr val="D0E7D2"/>
    <a:srgbClr val="005F6A"/>
    <a:srgbClr val="CFE6D1"/>
    <a:srgbClr val="BBE0E3"/>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56" autoAdjust="0"/>
    <p:restoredTop sz="88719" autoAdjust="0"/>
  </p:normalViewPr>
  <p:slideViewPr>
    <p:cSldViewPr>
      <p:cViewPr varScale="1">
        <p:scale>
          <a:sx n="77" d="100"/>
          <a:sy n="77" d="100"/>
        </p:scale>
        <p:origin x="1200" y="90"/>
      </p:cViewPr>
      <p:guideLst>
        <p:guide orient="horz" pos="2160"/>
        <p:guide pos="2880"/>
      </p:guideLst>
    </p:cSldViewPr>
  </p:slideViewPr>
  <p:outlineViewPr>
    <p:cViewPr>
      <p:scale>
        <a:sx n="33" d="100"/>
        <a:sy n="33" d="100"/>
      </p:scale>
      <p:origin x="0" y="-2730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extLst>
      <p:ext uri="{BB962C8B-B14F-4D97-AF65-F5344CB8AC3E}">
        <p14:creationId xmlns:p14="http://schemas.microsoft.com/office/powerpoint/2010/main" val="236360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77888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2857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90291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325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10509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5198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8025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6316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3997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5642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618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61916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40141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1293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522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5805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58750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9325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7177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0927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2445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1514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60912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3559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0763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7153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95559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7419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6509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90938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3405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866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12077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40106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91291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9933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0813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69375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47492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7301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61917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04115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88250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22409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01413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30364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36489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08694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73143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44180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88518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45975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07013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049493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16241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22865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42915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32435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08706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50142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1210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523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1360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145C76"/>
                </a:solidFill>
                <a:latin typeface="+mj-lt"/>
              </a:defRPr>
            </a:lvl1pPr>
          </a:lstStyle>
          <a:p>
            <a:r>
              <a:rPr lang="ga-IE"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descr="Front Cover: Principles of Biochemistry, Eighth Edition by David L. Nelson, Michael M. Cox">
            <a:extLst>
              <a:ext uri="{FF2B5EF4-FFF2-40B4-BE49-F238E27FC236}">
                <a16:creationId xmlns:a16="http://schemas.microsoft.com/office/drawing/2014/main" id="{EB8C89BE-DB28-4410-9385-3143ACE54A24}"/>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
        <p:nvSpPr>
          <p:cNvPr id="14" name="Title 13">
            <a:extLst>
              <a:ext uri="{FF2B5EF4-FFF2-40B4-BE49-F238E27FC236}">
                <a16:creationId xmlns:a16="http://schemas.microsoft.com/office/drawing/2014/main" id="{56754427-1AC5-4B76-83C3-71E230C56BB2}"/>
              </a:ext>
            </a:extLst>
          </p:cNvPr>
          <p:cNvSpPr>
            <a:spLocks noGrp="1"/>
          </p:cNvSpPr>
          <p:nvPr>
            <p:ph type="title"/>
          </p:nvPr>
        </p:nvSpPr>
        <p:spPr>
          <a:xfrm>
            <a:off x="534080" y="2286000"/>
            <a:ext cx="3733121" cy="1724025"/>
          </a:xfrm>
        </p:spPr>
        <p:txBody>
          <a:bodyPr/>
          <a:lstStyle/>
          <a:p>
            <a:pPr algn="ctr"/>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11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Biological Membranes and Transport</a:t>
            </a:r>
            <a:endParaRPr lang="en-AU" sz="3400" dirty="0"/>
          </a:p>
        </p:txBody>
      </p:sp>
      <p:sp>
        <p:nvSpPr>
          <p:cNvPr id="16" name="Text Placeholder 15">
            <a:extLst>
              <a:ext uri="{FF2B5EF4-FFF2-40B4-BE49-F238E27FC236}">
                <a16:creationId xmlns:a16="http://schemas.microsoft.com/office/drawing/2014/main" id="{62AFF703-4D37-41CD-8750-3452FE92C67D}"/>
              </a:ext>
            </a:extLst>
          </p:cNvPr>
          <p:cNvSpPr>
            <a:spLocks noGrp="1"/>
          </p:cNvSpPr>
          <p:nvPr>
            <p:ph type="body" sz="half" idx="2"/>
          </p:nvPr>
        </p:nvSpPr>
        <p:spPr>
          <a:xfrm>
            <a:off x="896483" y="5243309"/>
            <a:ext cx="3008313" cy="850899"/>
          </a:xfrm>
        </p:spPr>
        <p:txBody>
          <a:bodyPr/>
          <a:lstStyle/>
          <a:p>
            <a:pPr algn="ctr"/>
            <a:r>
              <a:rPr lang="en-US" altLang="en-US" sz="2400" b="1" dirty="0">
                <a:solidFill>
                  <a:srgbClr val="1D6E7D"/>
                </a:solidFill>
                <a:sym typeface="Arial" panose="020B0604020202020204" pitchFamily="34" charset="0"/>
              </a:rPr>
              <a:t>© 20</a:t>
            </a:r>
            <a:r>
              <a:rPr lang="en-US" altLang="en-US" sz="2400" b="1" dirty="0">
                <a:solidFill>
                  <a:srgbClr val="1D6E7D"/>
                </a:solidFill>
              </a:rPr>
              <a:t>21</a:t>
            </a:r>
            <a:r>
              <a:rPr lang="en-US" altLang="en-US" sz="2400" b="1" dirty="0">
                <a:solidFill>
                  <a:srgbClr val="1D6E7D"/>
                </a:solidFill>
                <a:sym typeface="Arial" panose="020B0604020202020204" pitchFamily="34" charset="0"/>
              </a:rPr>
              <a:t> Macmillan Learning</a:t>
            </a:r>
            <a:endParaRPr lang="en-AU"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7FD3-75F8-46B5-AA11-F01676B6589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Distribution of Membrane Lipids in an Artificial Membrane</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62919" y="1570700"/>
            <a:ext cx="281368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hydrocarbon core of the bilayer = ~30 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biological membranes (including protruding proteins) = ~50 – 80 Å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graph plots probability on the vertical axis against distance from bilayer center open parenthesis Angstroms, Å, close parenthesis on the horizontal axis.">
            <a:extLst>
              <a:ext uri="{FF2B5EF4-FFF2-40B4-BE49-F238E27FC236}">
                <a16:creationId xmlns:a16="http://schemas.microsoft.com/office/drawing/2014/main" id="{D635C87A-8D46-BB4A-9559-3A2498AA4798}"/>
              </a:ext>
            </a:extLst>
          </p:cNvPr>
          <p:cNvPicPr>
            <a:picLocks noChangeAspect="1"/>
          </p:cNvPicPr>
          <p:nvPr/>
        </p:nvPicPr>
        <p:blipFill>
          <a:blip r:embed="rId3"/>
          <a:stretch>
            <a:fillRect/>
          </a:stretch>
        </p:blipFill>
        <p:spPr>
          <a:xfrm>
            <a:off x="3276600" y="1570700"/>
            <a:ext cx="5636108" cy="4756484"/>
          </a:xfrm>
          <a:prstGeom prst="rect">
            <a:avLst/>
          </a:prstGeom>
        </p:spPr>
      </p:pic>
    </p:spTree>
    <p:extLst>
      <p:ext uri="{BB962C8B-B14F-4D97-AF65-F5344CB8AC3E}">
        <p14:creationId xmlns:p14="http://schemas.microsoft.com/office/powerpoint/2010/main" val="81549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27F763FA-7EED-4EEE-BF0B-251BECF7A9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232" y="29404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98405F2-AF35-4972-9294-4B30EF1EFAD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biological membrane is a lipid bilayer with proteins of various functions (enzymes, transporters) embedded in or associated with the bilayer. </a:t>
            </a:r>
            <a:r>
              <a:rPr lang="en-US" sz="2400" dirty="0">
                <a:latin typeface="Arial" panose="020B0604020202020204" pitchFamily="34" charset="0"/>
                <a:cs typeface="Arial" panose="020B0604020202020204" pitchFamily="34" charset="0"/>
              </a:rPr>
              <a:t>The hydrophobic effect stabilizes structures (lipid bilayers and vesicles) in which lipids with some polar and some nonpolar regions can protect their nonpolar regions from interaction with the very polar solvent, water. Membrane proteins are associated with the lipid bilayer more or less tightly, and proteins and lipids are both allowed limited lateral motion in the plane of the bilayer.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001148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9FC16-98CA-48D1-B985-9740F28BC07F}"/>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Bilayer Architecture Underlies the Structure and Function of Biological Membranes</a:t>
            </a:r>
            <a:endParaRPr lang="en-AU" sz="32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54000" y="2031488"/>
            <a:ext cx="30988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fluid mosaic </a:t>
            </a:r>
            <a:r>
              <a:rPr lang="en-US" sz="2400" dirty="0">
                <a:latin typeface="Arial" panose="020B0604020202020204" pitchFamily="34" charset="0"/>
                <a:cs typeface="Arial" panose="020B0604020202020204" pitchFamily="34" charset="0"/>
              </a:rPr>
              <a:t>= pattern formed by individual lipid and protein units in a membrane </a:t>
            </a:r>
          </a:p>
          <a:p>
            <a:pPr lvl="1"/>
            <a:r>
              <a:rPr lang="en-US" sz="2400" dirty="0">
                <a:latin typeface="Arial" panose="020B0604020202020204" pitchFamily="34" charset="0"/>
                <a:cs typeface="Arial" panose="020B0604020202020204" pitchFamily="34" charset="0"/>
              </a:rPr>
              <a:t>pattern can change while maintaining the permeability membrane  </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a piece of plasma membrane with phosphate heads forming the top and bottom layers, a lipid bilayer between them, and embedded sterols, glycolipids, and proteins. The proteins include an integral protein, a peripheral protein, a peripheral protein covalently linked to a lipid, a G P I-anchored protein, and a protein with an attached oligosaccharide chain.">
            <a:extLst>
              <a:ext uri="{FF2B5EF4-FFF2-40B4-BE49-F238E27FC236}">
                <a16:creationId xmlns:a16="http://schemas.microsoft.com/office/drawing/2014/main" id="{4B0C3328-C959-C848-87B6-3B2BBE7B7D31}"/>
              </a:ext>
            </a:extLst>
          </p:cNvPr>
          <p:cNvPicPr>
            <a:picLocks noChangeAspect="1"/>
          </p:cNvPicPr>
          <p:nvPr/>
        </p:nvPicPr>
        <p:blipFill>
          <a:blip r:embed="rId3"/>
          <a:stretch>
            <a:fillRect/>
          </a:stretch>
        </p:blipFill>
        <p:spPr>
          <a:xfrm>
            <a:off x="3496854" y="2133600"/>
            <a:ext cx="5422643" cy="3302512"/>
          </a:xfrm>
          <a:prstGeom prst="rect">
            <a:avLst/>
          </a:prstGeom>
        </p:spPr>
      </p:pic>
    </p:spTree>
    <p:extLst>
      <p:ext uri="{BB962C8B-B14F-4D97-AF65-F5344CB8AC3E}">
        <p14:creationId xmlns:p14="http://schemas.microsoft.com/office/powerpoint/2010/main" val="2530471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C7F13-9E8D-43C9-84C1-01A36950F83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Functions of Biological Membranes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536259" y="1363662"/>
            <a:ext cx="807148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permit shape changes that accompany cell growth and movement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permit exocytosis, endocytosis, and cell division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serve as molecular gatekeepers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0760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88F48-040A-4736-A11E-5683D1FF0A8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Proteins and Enzymes In and On Membranes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536259" y="1676400"/>
            <a:ext cx="807148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transporters = move specific organic solutes and inorganic ions across the membrane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receptors = sense extracellular signals and trigger molecular changes in the cell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ion channels = mediate electrical signaling between cells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adhesion molecules = hold neighboring cells together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4010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D4912-E7C1-413C-B90D-F609D6634316}"/>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Endomembrane System Is Dynamic and Functionally Differentiated</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52400" y="2021655"/>
            <a:ext cx="5029200" cy="445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single membrane surrounds: </a:t>
            </a:r>
          </a:p>
          <a:p>
            <a:pPr lvl="1"/>
            <a:r>
              <a:rPr lang="en-US" sz="2400" dirty="0">
                <a:latin typeface="Arial" panose="020B0604020202020204" pitchFamily="34" charset="0"/>
                <a:cs typeface="Arial" panose="020B0604020202020204" pitchFamily="34" charset="0"/>
              </a:rPr>
              <a:t>endoplasmic reticulum (ER)</a:t>
            </a:r>
          </a:p>
          <a:p>
            <a:pPr lvl="1"/>
            <a:r>
              <a:rPr lang="en-US" sz="2400" dirty="0">
                <a:latin typeface="Arial" panose="020B0604020202020204" pitchFamily="34" charset="0"/>
                <a:cs typeface="Arial" panose="020B0604020202020204" pitchFamily="34" charset="0"/>
              </a:rPr>
              <a:t>Golgi apparatus</a:t>
            </a:r>
          </a:p>
          <a:p>
            <a:pPr lvl="1"/>
            <a:r>
              <a:rPr lang="en-US" sz="2400" dirty="0">
                <a:latin typeface="Arial" panose="020B0604020202020204" pitchFamily="34" charset="0"/>
                <a:cs typeface="Arial" panose="020B0604020202020204" pitchFamily="34" charset="0"/>
              </a:rPr>
              <a:t>lysosomes</a:t>
            </a:r>
          </a:p>
          <a:p>
            <a:pPr lvl="1"/>
            <a:r>
              <a:rPr lang="en-US" sz="2400" dirty="0">
                <a:latin typeface="Arial" panose="020B0604020202020204" pitchFamily="34" charset="0"/>
                <a:cs typeface="Arial" panose="020B0604020202020204" pitchFamily="34" charset="0"/>
              </a:rPr>
              <a:t>various small vesicles </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double membrane surrounds:</a:t>
            </a:r>
          </a:p>
          <a:p>
            <a:pPr lvl="1"/>
            <a:r>
              <a:rPr lang="en-US" sz="2400" dirty="0">
                <a:latin typeface="Arial" panose="020B0604020202020204" pitchFamily="34" charset="0"/>
                <a:cs typeface="Arial" panose="020B0604020202020204" pitchFamily="34" charset="0"/>
              </a:rPr>
              <a:t>nucleus</a:t>
            </a:r>
          </a:p>
          <a:p>
            <a:pPr lvl="1"/>
            <a:r>
              <a:rPr lang="en-US" sz="2400" dirty="0">
                <a:latin typeface="Arial" panose="020B0604020202020204" pitchFamily="34" charset="0"/>
                <a:cs typeface="Arial" panose="020B0604020202020204" pitchFamily="34" charset="0"/>
              </a:rPr>
              <a:t>mitochondrion</a:t>
            </a:r>
          </a:p>
          <a:p>
            <a:pPr lvl="1"/>
            <a:r>
              <a:rPr lang="en-US" sz="2400" dirty="0">
                <a:latin typeface="Arial" panose="020B0604020202020204" pitchFamily="34" charset="0"/>
                <a:cs typeface="Arial" panose="020B0604020202020204" pitchFamily="34" charset="0"/>
              </a:rPr>
              <a:t>chloroplasts (in plants) </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the endomembrane system of an animal cell. The structures shown are a nuclear envelope, endoplasmic reticulum, mitochondrion, Golgi apparatus, secretory vesicle, endosome, lysosome, and plasma membrane.">
            <a:extLst>
              <a:ext uri="{FF2B5EF4-FFF2-40B4-BE49-F238E27FC236}">
                <a16:creationId xmlns:a16="http://schemas.microsoft.com/office/drawing/2014/main" id="{EE0A2FA7-2DAA-584D-834E-C74313D24A71}"/>
              </a:ext>
            </a:extLst>
          </p:cNvPr>
          <p:cNvPicPr>
            <a:picLocks noChangeAspect="1"/>
          </p:cNvPicPr>
          <p:nvPr/>
        </p:nvPicPr>
        <p:blipFill>
          <a:blip r:embed="rId3"/>
          <a:stretch>
            <a:fillRect/>
          </a:stretch>
        </p:blipFill>
        <p:spPr>
          <a:xfrm>
            <a:off x="5410200" y="2011823"/>
            <a:ext cx="3275149" cy="4708419"/>
          </a:xfrm>
          <a:prstGeom prst="rect">
            <a:avLst/>
          </a:prstGeom>
        </p:spPr>
      </p:pic>
    </p:spTree>
    <p:extLst>
      <p:ext uri="{BB962C8B-B14F-4D97-AF65-F5344CB8AC3E}">
        <p14:creationId xmlns:p14="http://schemas.microsoft.com/office/powerpoint/2010/main" val="11898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F91D1-8F74-4356-9712-C18BD452B616}"/>
              </a:ext>
            </a:extLst>
          </p:cNvPr>
          <p:cNvSpPr>
            <a:spLocks noGrp="1"/>
          </p:cNvSpPr>
          <p:nvPr>
            <p:ph type="title"/>
          </p:nvPr>
        </p:nvSpPr>
        <p:spPr>
          <a:xfrm>
            <a:off x="0" y="152399"/>
            <a:ext cx="9144000" cy="1200765"/>
          </a:xfrm>
        </p:spPr>
        <p:txBody>
          <a:bodyPr/>
          <a:lstStyle/>
          <a:p>
            <a:r>
              <a:rPr lang="en-US" altLang="en-US" dirty="0">
                <a:solidFill>
                  <a:schemeClr val="tx1"/>
                </a:solidFill>
                <a:latin typeface="Arial" panose="020B0604020202020204" pitchFamily="34" charset="0"/>
                <a:cs typeface="Arial" panose="020B0604020202020204" pitchFamily="34" charset="0"/>
              </a:rPr>
              <a:t>Lipid Composition of the Plasma and Organelle Membranes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21416" y="1600200"/>
            <a:ext cx="376802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functional specialization of each membrane type is reflected in its unique lipid composition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vertical axis is labeled rat hepatocyte membrane type and has bars for plasma, inner mitochondrial, outer mitochondrial, lysosomal, nuclear, rough E R, smooth E R, and Golgi. The horizontal axis is labeled percent membrane lipid and ranges from 0 to 100, labeled in increments of 20. The key shows that cholesterol is orange, cardiolipin is red, minor lipids are yellow, sphingolipids are green, phosphatidylcholine is light blue, and phosphatidylethanolamine is dark blue. Data in the graph is as follows. Plasma: 38 percent cholesterol, 19 percent phosphatidylcholine, 10 percent phosphatidylethanolamine, 16 percent minor lipids, 17 percent sphingolipids. Inner mitochondrial: 3 percent cholesterol, 20 percent cardiolipin, 45 percent phosphatidylcholine, 20 percent phosphatidylethanolamine, 7 percent minor lipids, 5 percent sphingolipids. Outer mitochondrial: 5 percent cholesterol, 3 percent cardiolipin, 57 percent phosphatidylcholine, 23 percent phosphatidylethanolamine, 7 percent minor lipids, 5 percent sphingolipids. Lysosomal: 19 percent cholesterol, 7 percent cardiolipin, 27 percent phosphatidylcholine, 17 percent phosphatidylethanolamine, 7 percent minor lipids, 23 percent sphingolipids. Nuclear: 10 percent cholesterol, 57 percent phosphatidylcholine, 19 percent phosphatidylethanolamine, 9 percent minor lipids, 4 percent sphingolipids. Rough E R: 6 percent cholesterol, 64 percent phosphatidylcholine, 16 percent phosphatidylethanolamine, 9 percent minor lipids, 5 percent sphingolipids. Smooth E R: 10 percent cholesterol, 2 percent cardiolipin, 46 percent phosphatidylcholine, 22 percent phosphatidylethanolamine, 8 percent minor lipids, 12 percent sphingolipids. Golgi: 10 percent cholesterol, 34 percent phosphatidylcholine, 22 percent phosphatidylethanolamine, 17 percent minor lipids, 17 percent sphingolipids. All data are approximate.">
            <a:extLst>
              <a:ext uri="{FF2B5EF4-FFF2-40B4-BE49-F238E27FC236}">
                <a16:creationId xmlns:a16="http://schemas.microsoft.com/office/drawing/2014/main" id="{6DD8E960-0FF3-544E-A4C8-03FA763F829E}"/>
              </a:ext>
            </a:extLst>
          </p:cNvPr>
          <p:cNvPicPr>
            <a:picLocks noChangeAspect="1"/>
          </p:cNvPicPr>
          <p:nvPr/>
        </p:nvPicPr>
        <p:blipFill>
          <a:blip r:embed="rId3"/>
          <a:stretch>
            <a:fillRect/>
          </a:stretch>
        </p:blipFill>
        <p:spPr>
          <a:xfrm>
            <a:off x="4343400" y="1441111"/>
            <a:ext cx="4606223" cy="5316238"/>
          </a:xfrm>
          <a:prstGeom prst="rect">
            <a:avLst/>
          </a:prstGeom>
        </p:spPr>
      </p:pic>
    </p:spTree>
    <p:extLst>
      <p:ext uri="{BB962C8B-B14F-4D97-AF65-F5344CB8AC3E}">
        <p14:creationId xmlns:p14="http://schemas.microsoft.com/office/powerpoint/2010/main" val="1044923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15F5-3A2D-4163-8CFF-89150B45FB2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Membrane Trafficking</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15508" y="1447800"/>
            <a:ext cx="831298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membrane trafficking = process by which membrane lipids and proteins that are synthesized in the ER move to their destination organelles or to the plasma membrane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lipids and proteins undergo covalent modifications in the Golgi apparatus </a:t>
            </a:r>
          </a:p>
          <a:p>
            <a:pPr lvl="1"/>
            <a:r>
              <a:rPr lang="en-US" sz="2400" dirty="0">
                <a:latin typeface="Arial" panose="020B0604020202020204" pitchFamily="34" charset="0"/>
                <a:cs typeface="Arial" panose="020B0604020202020204" pitchFamily="34" charset="0"/>
              </a:rPr>
              <a:t>dictates the eventual location of the mature protein</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5266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1A11-0318-4FFD-9267-948842BBD8BE}"/>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Changes in Lipid Composition During Membrane Trafficking</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28600" y="1602333"/>
            <a:ext cx="415649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sphingolipids and cholesterol largely replace phosphatidylcholine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plasma membrane lipids are asymmetrically distributed between the two leaflets of the bilayer</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op piece of membrane is labeled trans Golgi apparatus or plasma membrane. It has a phospholipid bilayer with 9 cholesterol molecules embedded in the top half and 8 cholesterol molecules embedded in the bottom half. The region above the top layer is labeled lumen or extracellular space and the region beneath the bottom layer is labeled cytosol. The top layer has 13 phosphatidylcholine open parenthesis P C close parenthesis molecules and eight sphingolipid molecules. The bottom layer has 5 phosphatidylethanolamine open parenthesis P E close parenthesis molecules, 6 phosphatidylinositol open parenthesis P I close parenthesis molecules, 7 phosphatidylserine open parenthesis P S close parenthesis molecules, and 2 phosphatidylinositol phosphate open parenthesis P I P close parenthesis molecules. The bottom piece of membrane is labeled endoplasmic reticulum. It has a phospholipid bilayer with two cholesterol molecules embedded in the top half and two cholesterol molecules embedded in the bottom half. The region above the top layer is labeled cytosol and the region beneath the bottom layer is labeled lumen. The top layer has 13 phosphatidylethanolamine open parenthesis P E close parenthesis molecules, 8 phosphatidylcholine open parenthesis P C close parenthesis molecules, 2 phosphatidylinositol open parenthesis P I close parenthesis molecules, and 2 ceramide molecules. The bottom layer has 12 phosphatidylcholine open parenthesis P C close parenthesis molecules, 4 phosphatidylethanolamine open parenthesis P E close parenthesis molecules, 2 phosphatidylinositol open parenthesis P I close parenthesis molecules, 5 phosphatidylserine open parenthesis P S close parenthesis molecules, and 2 ceramide molecules. The key shows that the different molecules are represented by the following spherical heads: green sphingolipids, light blue phosphatidylcholine open parenthesis P C close parenthesis, dark blue phosphatidylethanolamine open parenthesis P E close parenthesis, purple phosphatidylserine open parenthesis P S close parenthesis, light green phosphatidylinositol phosphate open parenthesis P I P close parenthesis, pink phosphatidylinositol open parenthesis P I close parenthesis, blue O H instead of a sphere ceramide. Cholesterol is represented by tan elongated oval cholesterol.">
            <a:extLst>
              <a:ext uri="{FF2B5EF4-FFF2-40B4-BE49-F238E27FC236}">
                <a16:creationId xmlns:a16="http://schemas.microsoft.com/office/drawing/2014/main" id="{6C3D21A7-F0E0-AC4F-8700-9AAB4F776DFE}"/>
              </a:ext>
            </a:extLst>
          </p:cNvPr>
          <p:cNvPicPr>
            <a:picLocks noChangeAspect="1"/>
          </p:cNvPicPr>
          <p:nvPr/>
        </p:nvPicPr>
        <p:blipFill>
          <a:blip r:embed="rId3"/>
          <a:stretch>
            <a:fillRect/>
          </a:stretch>
        </p:blipFill>
        <p:spPr>
          <a:xfrm>
            <a:off x="4584290" y="1639204"/>
            <a:ext cx="3810000" cy="4943493"/>
          </a:xfrm>
          <a:prstGeom prst="rect">
            <a:avLst/>
          </a:prstGeom>
        </p:spPr>
      </p:pic>
    </p:spTree>
    <p:extLst>
      <p:ext uri="{BB962C8B-B14F-4D97-AF65-F5344CB8AC3E}">
        <p14:creationId xmlns:p14="http://schemas.microsoft.com/office/powerpoint/2010/main" val="2548860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511A-D3CB-4DA6-BA54-F112D130D21D}"/>
              </a:ext>
            </a:extLst>
          </p:cNvPr>
          <p:cNvSpPr>
            <a:spLocks noGrp="1"/>
          </p:cNvSpPr>
          <p:nvPr>
            <p:ph type="title"/>
          </p:nvPr>
        </p:nvSpPr>
        <p:spPr>
          <a:xfrm>
            <a:off x="0" y="152400"/>
            <a:ext cx="9144000" cy="1219200"/>
          </a:xfrm>
        </p:spPr>
        <p:txBody>
          <a:bodyPr/>
          <a:lstStyle/>
          <a:p>
            <a:r>
              <a:rPr lang="en-US" altLang="en-US" dirty="0">
                <a:solidFill>
                  <a:srgbClr val="4E4CB4"/>
                </a:solidFill>
                <a:latin typeface="Arial" panose="020B0604020202020204" pitchFamily="34" charset="0"/>
                <a:cs typeface="Arial" panose="020B0604020202020204" pitchFamily="34" charset="0"/>
              </a:rPr>
              <a:t>Membrane Proteins Are Receptors, Transporters, and Enzymes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9100" y="19812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groups of membrane proteins: </a:t>
            </a:r>
          </a:p>
          <a:p>
            <a:pPr lvl="1"/>
            <a:r>
              <a:rPr lang="en-US" sz="2400" dirty="0">
                <a:latin typeface="Arial" panose="020B0604020202020204" pitchFamily="34" charset="0"/>
                <a:cs typeface="Arial" panose="020B0604020202020204" pitchFamily="34" charset="0"/>
              </a:rPr>
              <a:t>receptors for extracellular signals </a:t>
            </a:r>
          </a:p>
          <a:p>
            <a:pPr lvl="1"/>
            <a:r>
              <a:rPr lang="en-US" sz="2400" dirty="0">
                <a:latin typeface="Arial" panose="020B0604020202020204" pitchFamily="34" charset="0"/>
                <a:cs typeface="Arial" panose="020B0604020202020204" pitchFamily="34" charset="0"/>
              </a:rPr>
              <a:t>transporters to carry specific polar or charged compounds across the plasma membrane or between organelles</a:t>
            </a:r>
          </a:p>
          <a:p>
            <a:pPr lvl="1"/>
            <a:r>
              <a:rPr lang="en-US" sz="2400" dirty="0">
                <a:latin typeface="Arial" panose="020B0604020202020204" pitchFamily="34" charset="0"/>
                <a:cs typeface="Arial" panose="020B0604020202020204" pitchFamily="34" charset="0"/>
              </a:rPr>
              <a:t>enzymes</a:t>
            </a:r>
          </a:p>
          <a:p>
            <a:pPr marL="533400" lvl="1" indent="0">
              <a:buNone/>
            </a:pPr>
            <a:endParaRPr lang="en-US" sz="2400" dirty="0"/>
          </a:p>
          <a:p>
            <a:pPr marL="533400" lvl="1" indent="0">
              <a:buNone/>
            </a:pPr>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3213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1 &#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232" y="29404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AA4604E-15D9-40F5-8681-1CB131013F5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biological membrane is a lipid bilayer with proteins of various functions (enzymes, transporters) embedded in or associated with the bilayer. </a:t>
            </a:r>
            <a:r>
              <a:rPr lang="en-US" sz="2400" dirty="0">
                <a:latin typeface="Arial" panose="020B0604020202020204" pitchFamily="34" charset="0"/>
                <a:cs typeface="Arial" panose="020B0604020202020204" pitchFamily="34" charset="0"/>
              </a:rPr>
              <a:t>The hydrophobic effect stabilizes structures (lipid bilayers and vesicles) in which lipids with some polar and some nonpolar regions can protect their nonpolar regions from interaction with the very polar solvent, water. Membrane proteins are associated with the lipid bilayer more or less tightly, and proteins and lipids are both allowed limited lateral motion in the plane of the bilayer. </a:t>
            </a: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2EE49-01EC-4D26-A441-833C89AED5C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Posttranslational Modification of Membrane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38432" y="1600200"/>
            <a:ext cx="4343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glycosylation = attachment of oligosaccharides to proteins </a:t>
            </a:r>
          </a:p>
          <a:p>
            <a:pPr lvl="1"/>
            <a:r>
              <a:rPr lang="en-US" sz="2400" dirty="0">
                <a:latin typeface="Arial" panose="020B0604020202020204" pitchFamily="34" charset="0"/>
                <a:cs typeface="Arial" panose="020B0604020202020204" pitchFamily="34" charset="0"/>
              </a:rPr>
              <a:t>typically on the outer face of the plasma membrane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attachment of 1+ lipids = serve as hydrophobic anchors or targeting tags</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phospholipid bilayer is shown with the region above labeled outside and the region below labeled inside. The spheres across the top and bottom are blue and the central region is yellow. A long blue thread folds above it, then becomes yellow as it enters the membrane, then becomes blue again as it leaves the membrane. The amino terminus of the blue thread above the membrane begins at L e u, labeled 1. The sequence of amino acids above the membrane is as follows: L e u 1, S e r bonded to red hexagon, T h r bonded to red hexagon, T h r bonded to red hexagon, G l u, V a l, A l a, M e t, H i s, T h r bonded to red hexagon, T h r bonded to red hexagon, T h r bonded to red hexagon, S e r bonded to red hexagon, S e r bonded to red hexagon, S e r bonded to red hexagon, V a l, S e r, L y s, S e r, T y r, I l e, S e r bonded to red hexagon, S e r, G l n, T h r bonded to red hexagon, A s n bonded to blue hexagon, A s p, T h r, H i s, L y s, A r g, A s p, T h r, T y r, A l a, A l a, T h r bonded to red hexagon, P r o, A r g, A l a, H i s, G l u, V a l, S e r bonded to red hexagon, G l u, I l e, S e r bonded to red hexagon, V a l, A r g, T h r bonded to red hexagon, V a l, T y r, P r o, P r o, G l u, G l u, G l u, T h r, G l u, G l u 60, A r g, V a l. The thread turns yellow as it enters the membrane except for five blue amino acids on either side of a loop as follows: G l n, L e u, A l a, blue H i s, blue H i s, P h e, bend to the left to blue S e r, bend up to blue G l u, P r o, blue G l u, I l e, T h r 74 at the outer edge of the membrane again. The membrane then extends down through the yellow region of the membrane as a series of diagonal pieces to the right separated by bend to the left as follows: L e u, I l e, I l e, bend to the left, P h e, G l y, V a l, bend to the left, M e t, A l a, G l y, V a l, bend to the left, I l e, G l y, T h r, bend to the left, I l e, L e u, L e u, I l e, bend to the left, S e r, T y r. The strand turns blue as it exits the bottom of the membrane and continues as follows: G l y, I l e 95, A r g, A r g, L e u, I l e, L y s, L y s, S e r, P r o, S e r, A s p, V a l, L y s, P r o, L e u, P r o, S e r, P r o, A s p, T h r, A s p, V a l, P r o, L e u, S e r, S e r, V a l, G l u, I l e, G l u, A s n, P r o, G l u, T h r, S e r, A s p, and G l n 1 3 1. The final G l n is labeled carboxyl terminus.">
            <a:extLst>
              <a:ext uri="{FF2B5EF4-FFF2-40B4-BE49-F238E27FC236}">
                <a16:creationId xmlns:a16="http://schemas.microsoft.com/office/drawing/2014/main" id="{CB76A2D5-1D23-AC41-9B93-8BD97A0208B1}"/>
              </a:ext>
            </a:extLst>
          </p:cNvPr>
          <p:cNvPicPr>
            <a:picLocks noChangeAspect="1"/>
          </p:cNvPicPr>
          <p:nvPr/>
        </p:nvPicPr>
        <p:blipFill>
          <a:blip r:embed="rId3"/>
          <a:stretch>
            <a:fillRect/>
          </a:stretch>
        </p:blipFill>
        <p:spPr>
          <a:xfrm>
            <a:off x="5105400" y="1423219"/>
            <a:ext cx="3436335" cy="5021826"/>
          </a:xfrm>
          <a:prstGeom prst="rect">
            <a:avLst/>
          </a:prstGeom>
        </p:spPr>
      </p:pic>
    </p:spTree>
    <p:extLst>
      <p:ext uri="{BB962C8B-B14F-4D97-AF65-F5344CB8AC3E}">
        <p14:creationId xmlns:p14="http://schemas.microsoft.com/office/powerpoint/2010/main" val="3831919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B505-8EB7-4F87-9BF1-44E9DFF50F3E}"/>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Membrane Proteins Differ in the Nature of Their Association with the Membrane Bilayer</a:t>
            </a:r>
            <a:endParaRPr lang="en-AU" sz="32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9100" y="21336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integral membrane proteins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firmly embedded within the lipid bilayer </a:t>
            </a:r>
          </a:p>
          <a:p>
            <a:pPr marL="50800" indent="0">
              <a:buNone/>
            </a:pPr>
            <a:r>
              <a:rPr lang="en-US" sz="2400" b="1"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peripheral membrane proteins </a:t>
            </a:r>
            <a:r>
              <a:rPr lang="en-US" sz="2400" dirty="0">
                <a:latin typeface="Arial" panose="020B0604020202020204" pitchFamily="34" charset="0"/>
                <a:cs typeface="Arial" panose="020B0604020202020204" pitchFamily="34" charset="0"/>
              </a:rPr>
              <a:t>= associate with the membrane through electrostatic interactions and hydrogen bonding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amphitropic proteins </a:t>
            </a:r>
            <a:r>
              <a:rPr lang="en-US" sz="2400" dirty="0">
                <a:latin typeface="Arial" panose="020B0604020202020204" pitchFamily="34" charset="0"/>
                <a:cs typeface="Arial" panose="020B0604020202020204" pitchFamily="34" charset="0"/>
              </a:rPr>
              <a:t>= associate reversibly with membranes</a:t>
            </a:r>
          </a:p>
          <a:p>
            <a:pPr lvl="1"/>
            <a:r>
              <a:rPr lang="en-US" sz="2400" dirty="0">
                <a:latin typeface="Arial" panose="020B0604020202020204" pitchFamily="34" charset="0"/>
                <a:cs typeface="Arial" panose="020B0604020202020204" pitchFamily="34" charset="0"/>
              </a:rPr>
              <a:t>found in both membranes and the cytosol</a:t>
            </a:r>
            <a:endParaRPr lang="en-US" sz="2400" b="1" dirty="0">
              <a:latin typeface="Arial" panose="020B0604020202020204" pitchFamily="34" charset="0"/>
              <a:cs typeface="Arial" panose="020B0604020202020204" pitchFamily="34" charset="0"/>
            </a:endParaRPr>
          </a:p>
          <a:p>
            <a:pPr marL="533400" lvl="1" indent="0">
              <a:buNone/>
            </a:pPr>
            <a:endParaRPr lang="en-US" sz="2400" dirty="0"/>
          </a:p>
          <a:p>
            <a:pPr marL="533400" lvl="1" indent="0">
              <a:buNone/>
            </a:pPr>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7779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BB296-A85C-4AF5-85C0-98AC0EC6876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Integral, Peripheral, and Amphitropic Proteins</a:t>
            </a:r>
            <a:endParaRPr lang="en-AU" dirty="0"/>
          </a:p>
        </p:txBody>
      </p:sp>
      <p:pic>
        <p:nvPicPr>
          <p:cNvPr id="4" name="Picture 3" descr="The illustration shows a horizontal piece of phospholipid membrane with phosphate layers above and below and a yellow region between them. Two integral proteins are shown to the left. The first is polytopic and contains four vertical helices that run across the entire membrane. The second is monotopic and has a single helix that runs horizontally along the bottom phosphate layer of the membrane with a small yellow piece extending into the lipid region more of the protein extending below. A bitopic protein is shown that runs through the membrane and has a single vertical helix. A piece of this protein extends below the membrane, where several molecules with rounded heads joined to tails are labeled detergent. A curved arrow from the detergent molecules runs past the bottom of the protein to show the same protein with the detergent molecules lined up along its yellow central region with their phosphate heads extending out and their tails meeting the yellow region. Accompanying text reads, coats hydrophobic domains. The top of the bitopic protein has positive charges and C a 2 plus is shown to its right. It has a peripheral protein that fits into a curve on its top side. An arrow curves through the peripheral protein to show the same protein separated above the membrane. Accompanying text reads, change in p H; chelating agent; urea; carbonate. G P I-anchored protein is shown to the right as an irregular shape with a chain of hexagons attaching it to a pink molecule with two red chains extending downward. An arrow labeled phospholipase C points to the connection between the hexagon chain and the head of the pink molecule. An arrow points to show the protein and chain separate from the membrane and labeled protein-glycan. A protein is shown with its upper side against the bottom membrane with an opening for a light green sphere labeled P I P. Arrows labeled biological regulation point up and down to a copy of this protein that is free from the membrane.">
            <a:extLst>
              <a:ext uri="{FF2B5EF4-FFF2-40B4-BE49-F238E27FC236}">
                <a16:creationId xmlns:a16="http://schemas.microsoft.com/office/drawing/2014/main" id="{99332222-0E03-3C49-A04C-01B5846FFE9A}"/>
              </a:ext>
            </a:extLst>
          </p:cNvPr>
          <p:cNvPicPr>
            <a:picLocks noChangeAspect="1"/>
          </p:cNvPicPr>
          <p:nvPr/>
        </p:nvPicPr>
        <p:blipFill>
          <a:blip r:embed="rId3"/>
          <a:stretch>
            <a:fillRect/>
          </a:stretch>
        </p:blipFill>
        <p:spPr>
          <a:xfrm>
            <a:off x="196850" y="1676400"/>
            <a:ext cx="8750300" cy="4749800"/>
          </a:xfrm>
          <a:prstGeom prst="rect">
            <a:avLst/>
          </a:prstGeom>
        </p:spPr>
      </p:pic>
    </p:spTree>
    <p:extLst>
      <p:ext uri="{BB962C8B-B14F-4D97-AF65-F5344CB8AC3E}">
        <p14:creationId xmlns:p14="http://schemas.microsoft.com/office/powerpoint/2010/main" val="961393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0D0C5-0DCC-4D28-A9B1-2259B27549A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Monotopic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24016" y="1600201"/>
            <a:ext cx="829596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monotopic </a:t>
            </a:r>
            <a:r>
              <a:rPr lang="en-US" sz="2400" dirty="0">
                <a:latin typeface="Arial" panose="020B0604020202020204" pitchFamily="34" charset="0"/>
                <a:cs typeface="Arial" panose="020B0604020202020204" pitchFamily="34" charset="0"/>
              </a:rPr>
              <a:t>= have small hydrophobic domains that interact with only a single leaflet of the membrane </a:t>
            </a:r>
          </a:p>
          <a:p>
            <a:pPr marL="50800"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ll three proteins are shown above a phospholipid bilayer and all are mostly green with some regions of blue and yellow. Part a is labeled C P T-Roman numeral 2; 1 percent embedded and shows a roughly oval protein that barely penetrates through the blue upper boundary of the membrane into the yellow below. A horizontal helix is visible inside the protein where it penetrates the membrane. Part b is labeled C O X 2; 7.6 percent embedded and shows a protein with two roughly oval lobes that each penetrate into the yellow center of the membrane slightly more than the molecule in part a. Each lobe contains a horizontal helix that lines up with the blue upper boundary of the membrane. Part c is labeled P lowercase L S uppercase C; 16.2 percent embedded and shows a small, roughly spherical protein that penetrates almost one-quarter of the way across the yellow region and contains a horizontal helix that lines up with the blue upper boundary of the membrane.">
            <a:extLst>
              <a:ext uri="{FF2B5EF4-FFF2-40B4-BE49-F238E27FC236}">
                <a16:creationId xmlns:a16="http://schemas.microsoft.com/office/drawing/2014/main" id="{C1232EC5-CB4C-8D4E-B7A7-BA3A561265C2}"/>
              </a:ext>
            </a:extLst>
          </p:cNvPr>
          <p:cNvPicPr>
            <a:picLocks noChangeAspect="1"/>
          </p:cNvPicPr>
          <p:nvPr/>
        </p:nvPicPr>
        <p:blipFill>
          <a:blip r:embed="rId3"/>
          <a:stretch>
            <a:fillRect/>
          </a:stretch>
        </p:blipFill>
        <p:spPr>
          <a:xfrm>
            <a:off x="1193800" y="2949575"/>
            <a:ext cx="6756400" cy="2781300"/>
          </a:xfrm>
          <a:prstGeom prst="rect">
            <a:avLst/>
          </a:prstGeom>
        </p:spPr>
      </p:pic>
    </p:spTree>
    <p:extLst>
      <p:ext uri="{BB962C8B-B14F-4D97-AF65-F5344CB8AC3E}">
        <p14:creationId xmlns:p14="http://schemas.microsoft.com/office/powerpoint/2010/main" val="3869225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DD01-F697-4B27-B18D-946757DF56D1}"/>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Bitopic</a:t>
            </a:r>
            <a:r>
              <a:rPr lang="en-US" altLang="en-US" dirty="0">
                <a:solidFill>
                  <a:schemeClr val="tx1"/>
                </a:solidFill>
                <a:latin typeface="Arial" panose="020B0604020202020204" pitchFamily="34" charset="0"/>
                <a:cs typeface="Arial" panose="020B0604020202020204" pitchFamily="34" charset="0"/>
              </a:rPr>
              <a:t>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38432" y="1600200"/>
            <a:ext cx="4343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bitopic</a:t>
            </a:r>
            <a:r>
              <a:rPr lang="en-US" sz="2400" dirty="0">
                <a:latin typeface="Arial" panose="020B0604020202020204" pitchFamily="34" charset="0"/>
                <a:cs typeface="Arial" panose="020B0604020202020204" pitchFamily="34" charset="0"/>
              </a:rPr>
              <a:t> = span the bilayer once, extending on either surface</a:t>
            </a:r>
          </a:p>
          <a:p>
            <a:pPr lvl="1"/>
            <a:r>
              <a:rPr lang="en-US" sz="2400" dirty="0">
                <a:latin typeface="Arial" panose="020B0604020202020204" pitchFamily="34" charset="0"/>
                <a:cs typeface="Arial" panose="020B0604020202020204" pitchFamily="34" charset="0"/>
              </a:rPr>
              <a:t>have a single hydrophobic sequence somewhere in the molecule</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phospholipid bilayer is shown with the region above labeled outside and the region below labeled inside. The spheres across the top and bottom are blue and the central region is yellow. A long blue thread folds above it, then becomes yellow as it enters the membrane, then becomes blue again as it leaves the membrane. The amino terminus of the blue thread above the membrane begins at L e u, labeled 1. The sequence of amino acids above the membrane is as follows: L e u 1, S e r bonded to red hexagon, T h r bonded to red hexagon, T h r bonded to red hexagon, G l u, V a l, A l a, M e t, H i s, T h r bonded to red hexagon, T h r bonded to red hexagon, T h r bonded to red hexagon, S e r bonded to red hexagon, S e r bonded to red hexagon, S e r bonded to red hexagon, V a l, S e r, L y s, S e r, T y r, I l e, S e r bonded to red hexagon, S e r, G l n, T h r bonded to red hexagon, A s n bonded to blue hexagon, A s p, T h r, H i s, L y s, A r g, A s p, T h r, T y r, A l a, A l a, T h r bonded to red hexagon, P r o, A r g, A l a, H i s, G l u, V a l, S e r bonded to red hexagon, G l u, I l e, S e r bonded to red hexagon, V a l, A r g, T h r bonded to red hexagon, V a l, T y r, P r o, P r o, G l u, G l u, G l u, T h r, G l u, G l u 60, A r g, V a l. The thread turns yellow as it enters the membrane except for five blue amino acids on either side of a loop as follows: G l n, L e u, A l a, blue H i s, blue H i s, P h e, bend to the left to blue S e r, bend up to blue G l u, P r o, blue G l u, I l e, T h r 74 at the outer edge of the membrane again. The membrane then extends down through the yellow region of the membrane as a series of diagonal pieces to the right separated by bend to the left as follows: L e u, I l e, I l e, bend to the left, P h e, G l y, V a l, bend to the left, M e t, A l a, G l y, V a l, bend to the left, I l e, G l y, T h r, bend to the left, I l e, L e u, L e u, I l e, bend to the left, S e r, T y r. The strand turns blue as it exits the bottom of the membrane and continues as follows: G l y, I l e 95, A r g, A r g, L e u, I l e, L y s, L y s, S e r, P r o, S e r, A s p, V a l, L y s, P r o, L e u, P r o, S e r, P r o, A s p, T h r, A s p, V a l, P r o, L e u, S e r, S e r, V a l, G l u, I l e, G l u, A s n, P r o, G l u, T h r, S e r, A s p, and G l n 1 3 1. The final G l n is labeled carboxyl terminus.">
            <a:extLst>
              <a:ext uri="{FF2B5EF4-FFF2-40B4-BE49-F238E27FC236}">
                <a16:creationId xmlns:a16="http://schemas.microsoft.com/office/drawing/2014/main" id="{CB76A2D5-1D23-AC41-9B93-8BD97A0208B1}"/>
              </a:ext>
            </a:extLst>
          </p:cNvPr>
          <p:cNvPicPr>
            <a:picLocks noChangeAspect="1"/>
          </p:cNvPicPr>
          <p:nvPr/>
        </p:nvPicPr>
        <p:blipFill>
          <a:blip r:embed="rId3"/>
          <a:stretch>
            <a:fillRect/>
          </a:stretch>
        </p:blipFill>
        <p:spPr>
          <a:xfrm>
            <a:off x="5105400" y="1423219"/>
            <a:ext cx="3436335" cy="5021826"/>
          </a:xfrm>
          <a:prstGeom prst="rect">
            <a:avLst/>
          </a:prstGeom>
        </p:spPr>
      </p:pic>
    </p:spTree>
    <p:extLst>
      <p:ext uri="{BB962C8B-B14F-4D97-AF65-F5344CB8AC3E}">
        <p14:creationId xmlns:p14="http://schemas.microsoft.com/office/powerpoint/2010/main" val="2847974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3B0D-3AAB-466D-817A-8D3945AF60E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Polytopic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73667" y="1600199"/>
            <a:ext cx="3571568" cy="430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polytopic</a:t>
            </a:r>
            <a:r>
              <a:rPr lang="en-US" sz="2400" dirty="0">
                <a:latin typeface="Arial" panose="020B0604020202020204" pitchFamily="34" charset="0"/>
                <a:cs typeface="Arial" panose="020B0604020202020204" pitchFamily="34" charset="0"/>
              </a:rPr>
              <a:t> = cross the membrane several times </a:t>
            </a:r>
          </a:p>
          <a:p>
            <a:pPr lvl="1"/>
            <a:r>
              <a:rPr lang="en-US" sz="2400" dirty="0">
                <a:latin typeface="Arial" panose="020B0604020202020204" pitchFamily="34" charset="0"/>
                <a:cs typeface="Arial" panose="020B0604020202020204" pitchFamily="34" charset="0"/>
              </a:rPr>
              <a:t>have multiple hydrophobic sequences of ~20 residues that each cross the membrane when in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helical conformation </a:t>
            </a: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From left to right, the helices are yellow, orange in front of green slightly to the right, blue that runs behind red, dark blue, and purple. The amino terminus is shown at the end of a purple thread that leads to the purple helix, which joins to the blue helix below the membrane, which joins to the light blue helix above the membrane, which joins to the green helix below the membrane, which joins to the yellow helix above the membrane, which joins to the orange helix above the membrane, which joins to the red helix above the membrane. A thread from the red helix ends at the carboxyl terminus.">
            <a:extLst>
              <a:ext uri="{FF2B5EF4-FFF2-40B4-BE49-F238E27FC236}">
                <a16:creationId xmlns:a16="http://schemas.microsoft.com/office/drawing/2014/main" id="{45328D96-4434-A741-9BB6-907E79DDCDA1}"/>
              </a:ext>
            </a:extLst>
          </p:cNvPr>
          <p:cNvPicPr>
            <a:picLocks noChangeAspect="1"/>
          </p:cNvPicPr>
          <p:nvPr/>
        </p:nvPicPr>
        <p:blipFill>
          <a:blip r:embed="rId3"/>
          <a:stretch>
            <a:fillRect/>
          </a:stretch>
        </p:blipFill>
        <p:spPr>
          <a:xfrm>
            <a:off x="3945235" y="1600199"/>
            <a:ext cx="4970165" cy="4130675"/>
          </a:xfrm>
          <a:prstGeom prst="rect">
            <a:avLst/>
          </a:prstGeom>
        </p:spPr>
      </p:pic>
      <p:sp>
        <p:nvSpPr>
          <p:cNvPr id="5" name="Rectangle 4">
            <a:extLst>
              <a:ext uri="{FF2B5EF4-FFF2-40B4-BE49-F238E27FC236}">
                <a16:creationId xmlns:a16="http://schemas.microsoft.com/office/drawing/2014/main" id="{C7722CA4-D204-1842-A019-8DC38E23FAED}"/>
              </a:ext>
            </a:extLst>
          </p:cNvPr>
          <p:cNvSpPr/>
          <p:nvPr/>
        </p:nvSpPr>
        <p:spPr>
          <a:xfrm>
            <a:off x="5153365" y="5907854"/>
            <a:ext cx="2704587" cy="461665"/>
          </a:xfrm>
          <a:prstGeom prst="rect">
            <a:avLst/>
          </a:prstGeom>
        </p:spPr>
        <p:txBody>
          <a:bodyPr wrap="none">
            <a:spAutoFit/>
          </a:bodyPr>
          <a:lstStyle/>
          <a:p>
            <a:r>
              <a:rPr lang="en-US" dirty="0">
                <a:latin typeface="Arial" panose="020B0604020202020204" pitchFamily="34" charset="0"/>
                <a:cs typeface="Arial" panose="020B0604020202020204" pitchFamily="34" charset="0"/>
              </a:rPr>
              <a:t>bacteriorhodopsin</a:t>
            </a:r>
            <a:r>
              <a:rPr lang="en-US" dirty="0">
                <a:latin typeface="CenturyStd"/>
              </a:rPr>
              <a:t> </a:t>
            </a:r>
            <a:endParaRPr lang="en-US" dirty="0"/>
          </a:p>
        </p:txBody>
      </p:sp>
    </p:spTree>
    <p:extLst>
      <p:ext uri="{BB962C8B-B14F-4D97-AF65-F5344CB8AC3E}">
        <p14:creationId xmlns:p14="http://schemas.microsoft.com/office/powerpoint/2010/main" val="524033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38F64-9B88-4F3D-86FE-1CA07261B8AD}"/>
              </a:ext>
            </a:extLst>
          </p:cNvPr>
          <p:cNvSpPr>
            <a:spLocks noGrp="1"/>
          </p:cNvSpPr>
          <p:nvPr>
            <p:ph type="title"/>
          </p:nvPr>
        </p:nvSpPr>
        <p:spPr/>
        <p:txBody>
          <a:bodyPr/>
          <a:lstStyle/>
          <a:p>
            <a:r>
              <a:rPr lang="en-US" altLang="en-US" sz="3200" dirty="0">
                <a:solidFill>
                  <a:schemeClr val="tx1"/>
                </a:solidFill>
                <a:latin typeface="Arial" panose="020B0604020202020204" pitchFamily="34" charset="0"/>
                <a:cs typeface="Arial" panose="020B0604020202020204" pitchFamily="34" charset="0"/>
              </a:rPr>
              <a:t>Many Membrane Proteins Co-Crystallize with Phospholipid Molecules</a:t>
            </a:r>
            <a:endParaRPr lang="en-AU" sz="3200"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196035" y="2133600"/>
            <a:ext cx="3352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phospholipids lie:</a:t>
            </a:r>
          </a:p>
          <a:p>
            <a:pPr lvl="1"/>
            <a:r>
              <a:rPr lang="en-US" sz="2400" dirty="0">
                <a:latin typeface="Arial" panose="020B0604020202020204" pitchFamily="34" charset="0"/>
                <a:cs typeface="Arial" panose="020B0604020202020204" pitchFamily="34" charset="0"/>
              </a:rPr>
              <a:t>on the protein surface </a:t>
            </a:r>
          </a:p>
          <a:p>
            <a:pPr lvl="1"/>
            <a:r>
              <a:rPr lang="en-US" sz="2400" dirty="0">
                <a:latin typeface="Arial" panose="020B0604020202020204" pitchFamily="34" charset="0"/>
                <a:cs typeface="Arial" panose="020B0604020202020204" pitchFamily="34" charset="0"/>
              </a:rPr>
              <a:t>at interfaces between monomers of multisubunit proteins, forming a “grease seal” </a:t>
            </a: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a molecule as an irregular sphere with a large dark blue portion labeled aquaporin that has clumps of blue atoms above and below with one clump labeled phospholipid head group. A mesh of yellow strands labeled phospholipid tail is visible with two of the tails making up the mesh joining to each blue phospholipid head group.">
            <a:extLst>
              <a:ext uri="{FF2B5EF4-FFF2-40B4-BE49-F238E27FC236}">
                <a16:creationId xmlns:a16="http://schemas.microsoft.com/office/drawing/2014/main" id="{556B1B6A-4319-244D-A6E4-F53941E736D7}"/>
              </a:ext>
            </a:extLst>
          </p:cNvPr>
          <p:cNvPicPr>
            <a:picLocks noChangeAspect="1"/>
          </p:cNvPicPr>
          <p:nvPr/>
        </p:nvPicPr>
        <p:blipFill>
          <a:blip r:embed="rId3"/>
          <a:stretch>
            <a:fillRect/>
          </a:stretch>
        </p:blipFill>
        <p:spPr>
          <a:xfrm>
            <a:off x="3731342" y="2286000"/>
            <a:ext cx="5228913" cy="3184526"/>
          </a:xfrm>
          <a:prstGeom prst="rect">
            <a:avLst/>
          </a:prstGeom>
        </p:spPr>
      </p:pic>
    </p:spTree>
    <p:extLst>
      <p:ext uri="{BB962C8B-B14F-4D97-AF65-F5344CB8AC3E}">
        <p14:creationId xmlns:p14="http://schemas.microsoft.com/office/powerpoint/2010/main" val="3240909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701FB-4A28-422B-B40A-05AD71F70358}"/>
              </a:ext>
            </a:extLst>
          </p:cNvPr>
          <p:cNvSpPr>
            <a:spLocks noGrp="1"/>
          </p:cNvSpPr>
          <p:nvPr>
            <p:ph type="title"/>
          </p:nvPr>
        </p:nvSpPr>
        <p:spPr/>
        <p:txBody>
          <a:bodyPr/>
          <a:lstStyle/>
          <a:p>
            <a:r>
              <a:rPr lang="en-US" altLang="en-US" sz="3000" dirty="0">
                <a:solidFill>
                  <a:srgbClr val="4E4CB4"/>
                </a:solidFill>
                <a:latin typeface="Arial" panose="020B0604020202020204" pitchFamily="34" charset="0"/>
                <a:cs typeface="Arial" panose="020B0604020202020204" pitchFamily="34" charset="0"/>
              </a:rPr>
              <a:t>The Topology of an Integral Membrane Protein Can Often Be Predicted from Its Sequence</a:t>
            </a:r>
            <a:endParaRPr lang="en-AU" sz="30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9100" y="22479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helical sequence of 20-25 residues (each 1.5 Å) is just long enough to span the thickness (30 Å) of the lipid bilayer </a:t>
            </a:r>
          </a:p>
          <a:p>
            <a:pPr lvl="1"/>
            <a:r>
              <a:rPr lang="en-US" sz="2400" dirty="0">
                <a:latin typeface="Arial" panose="020B0604020202020204" pitchFamily="34" charset="0"/>
                <a:cs typeface="Arial" panose="020B0604020202020204" pitchFamily="34" charset="0"/>
              </a:rPr>
              <a:t>stabilized by intrachain hydrogen bonding and the hydrophobic effect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many organisms, 20-30% of proteins are integral proteins  </a:t>
            </a:r>
          </a:p>
          <a:p>
            <a:pPr marL="533400" lvl="1" indent="0">
              <a:buNone/>
            </a:pPr>
            <a:endParaRPr lang="en-US" sz="2400" dirty="0"/>
          </a:p>
          <a:p>
            <a:pPr marL="533400" lvl="1" indent="0">
              <a:buNone/>
            </a:pPr>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1295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B0624-28F9-4CE1-880B-B72AEF85805F}"/>
              </a:ext>
            </a:extLst>
          </p:cNvPr>
          <p:cNvSpPr>
            <a:spLocks noGrp="1"/>
          </p:cNvSpPr>
          <p:nvPr>
            <p:ph type="title"/>
          </p:nvPr>
        </p:nvSpPr>
        <p:spPr/>
        <p:txBody>
          <a:bodyPr/>
          <a:lstStyle/>
          <a:p>
            <a:r>
              <a:rPr lang="el-GR" i="1" dirty="0">
                <a:solidFill>
                  <a:schemeClr val="tx1"/>
                </a:solidFill>
                <a:latin typeface="Arial" panose="020B0604020202020204" pitchFamily="34" charset="0"/>
                <a:cs typeface="Arial" panose="020B0604020202020204" pitchFamily="34" charset="0"/>
              </a:rPr>
              <a:t>β </a:t>
            </a:r>
            <a:r>
              <a:rPr lang="en-US" dirty="0">
                <a:solidFill>
                  <a:schemeClr val="tx1"/>
                </a:solidFill>
                <a:latin typeface="Arial" panose="020B0604020202020204" pitchFamily="34" charset="0"/>
                <a:cs typeface="Arial" panose="020B0604020202020204" pitchFamily="34" charset="0"/>
              </a:rPr>
              <a:t>Strands of Membrane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04800" y="1524000"/>
            <a:ext cx="81472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conformation:</a:t>
            </a:r>
          </a:p>
          <a:p>
            <a:pPr lvl="1"/>
            <a:r>
              <a:rPr lang="en-US" sz="2400" dirty="0">
                <a:latin typeface="Arial" panose="020B0604020202020204" pitchFamily="34" charset="0"/>
                <a:cs typeface="Arial" panose="020B0604020202020204" pitchFamily="34" charset="0"/>
              </a:rPr>
              <a:t>seven to nine residues are needed to span a membrane </a:t>
            </a:r>
          </a:p>
          <a:p>
            <a:pPr lvl="1"/>
            <a:r>
              <a:rPr lang="en-US" sz="2400" dirty="0">
                <a:latin typeface="Arial" panose="020B0604020202020204" pitchFamily="34" charset="0"/>
                <a:cs typeface="Arial" panose="020B0604020202020204" pitchFamily="34" charset="0"/>
              </a:rPr>
              <a:t>alternating side chains project above and below the sheet </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strands of membrane proteins:</a:t>
            </a:r>
          </a:p>
          <a:p>
            <a:pPr lvl="1"/>
            <a:r>
              <a:rPr lang="en-US" sz="2400" dirty="0">
                <a:latin typeface="Arial" panose="020B0604020202020204" pitchFamily="34" charset="0"/>
                <a:cs typeface="Arial" panose="020B0604020202020204" pitchFamily="34" charset="0"/>
              </a:rPr>
              <a:t>every second residue in the membrane-spanning segment is hydrophobic and interacts with the lipid bilayer</a:t>
            </a:r>
          </a:p>
          <a:p>
            <a:pPr lvl="1"/>
            <a:r>
              <a:rPr lang="en-US" sz="2400" dirty="0">
                <a:latin typeface="Arial" panose="020B0604020202020204" pitchFamily="34" charset="0"/>
                <a:cs typeface="Arial" panose="020B0604020202020204" pitchFamily="34" charset="0"/>
              </a:rPr>
              <a:t>aromatic side chains are commonly found at the lipid-protein interface</a:t>
            </a: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7285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2FD8F-08E7-467A-83AC-047F813BCBA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 Acid Locations Relative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to the Bilayer</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68952" y="1676400"/>
            <a:ext cx="860609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Tyr and </a:t>
            </a:r>
            <a:r>
              <a:rPr lang="en-US" sz="2400" dirty="0" err="1">
                <a:latin typeface="Arial" panose="020B0604020202020204" pitchFamily="34" charset="0"/>
                <a:cs typeface="Arial" panose="020B0604020202020204" pitchFamily="34" charset="0"/>
              </a:rPr>
              <a:t>Trp</a:t>
            </a:r>
            <a:r>
              <a:rPr lang="en-US" sz="2400" dirty="0">
                <a:latin typeface="Arial" panose="020B0604020202020204" pitchFamily="34" charset="0"/>
                <a:cs typeface="Arial" panose="020B0604020202020204" pitchFamily="34" charset="0"/>
              </a:rPr>
              <a:t> side chains serve as membrane interface anchors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positive-inside rule </a:t>
            </a:r>
            <a:r>
              <a:rPr lang="en-US" sz="2400" dirty="0">
                <a:latin typeface="Arial" panose="020B0604020202020204" pitchFamily="34" charset="0"/>
                <a:cs typeface="Arial" panose="020B0604020202020204" pitchFamily="34" charset="0"/>
              </a:rPr>
              <a:t>= positively charged Lys and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residues in the extramembrane loop of membrane proteins occur more commonly on the cytoplasmic face</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Charged residues are blue, T r p is red, and T y r is yellow. K plus channel has multiple gray components crossing the membrane to form an overall triangular shape. There are red spheres visible along horizontal regions that align with the top and bottom layers of phosphate heads. Multiple blue spheres are visible in these regions and above and below them, but not within the yellow hydrophobic portion of the membrane. Clumps of yellow spheres are visible around the horizontal region that aligns with the bottom layer of phosphate heads. Maltoporin has a rectangular structure with about a third of the molecule above the membrane. It has a single yellow clump in the center with two blue clumps nearby and some other blue clumps visible, but most of the central region is gray. There is a layer of yellow and red clumps aligned horizontally with the top layer of phosphate heads. There are some red clumps aligned horizontally with the bottom layer of phosphate heads. Most of the part that extends below the membrane is blue. The part of the molecule above the membrane is approximately equally blue and gray with a few clumps of yellow. O lowercase M P uppercase L A has a cylindrical appearance. It is mostly gray in the hydrophobic region with some blue and yellow clumps visible. There is a single red clump at the left lower side. The lower right side extending below the membrane is mostly blue. There is a red clump to the upper left below the left of the phosphate heads with a yellow clump to its right and another yellow clump to the right of that. The top region that extends above the membrane is about equally gray and blue. O lowercase M P uppercase X has a narrow cylindrical piece within the membrane that is mostly gray and that extends slightly below the membrane. There is a red clump near the center of the bottom piece, aligned with the bottom layer of phosphates, and a blue clump below the phosphate layer to its left. There are yellow spheres to the left and right at the level of the bottom phosphate layer extending into the lipid layer. A few yellow spheres are visible in the middle. Just below the top phosphate layer, there is a layer that is mostly yellow with one red clump. A large piece extends above the membrane that is about equally blue and gray except for yellow spheres at the upper left corner. Phosphoporin uppercase E has a roughly rectangular shape and is mostly gray within the hydrophobic region with some blue spheres visible and with clumps of yellow spheres along the top and bottom just within the phosphate layers. Below the membrane, the molecule is mostly blue and gray. Above the membrane, the molecule is about equally blue and gray.">
            <a:extLst>
              <a:ext uri="{FF2B5EF4-FFF2-40B4-BE49-F238E27FC236}">
                <a16:creationId xmlns:a16="http://schemas.microsoft.com/office/drawing/2014/main" id="{2821CEE9-8760-CC48-9977-A03D62DD4460}"/>
              </a:ext>
            </a:extLst>
          </p:cNvPr>
          <p:cNvPicPr>
            <a:picLocks noChangeAspect="1"/>
          </p:cNvPicPr>
          <p:nvPr/>
        </p:nvPicPr>
        <p:blipFill>
          <a:blip r:embed="rId3"/>
          <a:stretch>
            <a:fillRect/>
          </a:stretch>
        </p:blipFill>
        <p:spPr>
          <a:xfrm>
            <a:off x="582152" y="4108244"/>
            <a:ext cx="7979692" cy="2485104"/>
          </a:xfrm>
          <a:prstGeom prst="rect">
            <a:avLst/>
          </a:prstGeom>
        </p:spPr>
      </p:pic>
    </p:spTree>
    <p:extLst>
      <p:ext uri="{BB962C8B-B14F-4D97-AF65-F5344CB8AC3E}">
        <p14:creationId xmlns:p14="http://schemas.microsoft.com/office/powerpoint/2010/main" val="50810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4D93-EAE1-48A1-AF1C-B7986EF4D17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8)</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6" name="Google Shape;177;g7fe2cbe272_0_8" descr="Icon P 2&#10;">
            <a:extLst>
              <a:ext uri="{FF2B5EF4-FFF2-40B4-BE49-F238E27FC236}">
                <a16:creationId xmlns:a16="http://schemas.microsoft.com/office/drawing/2014/main" id="{7FAEC0D9-C86E-444A-BE1C-F389022E619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7998-EC1A-4C86-98A4-8EAD2829EE1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Covalently Attached Lipids Anchor or Direct Some Membrane Proteins</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81000" y="2063221"/>
            <a:ext cx="5638800" cy="121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GPI-anchored protein </a:t>
            </a:r>
            <a:r>
              <a:rPr lang="en-US" sz="2400" dirty="0">
                <a:latin typeface="Arial" panose="020B0604020202020204" pitchFamily="34" charset="0"/>
                <a:cs typeface="Arial" panose="020B0604020202020204" pitchFamily="34" charset="0"/>
              </a:rPr>
              <a:t>= exclusively on the outer face and are clustered in certain regions </a:t>
            </a:r>
          </a:p>
          <a:p>
            <a:pPr lvl="1"/>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plasma membrane is shown with the region above labeled outside and the region below labeled inside. There are layers of blue spheres forming the top and bottom layers. The central region containing hydrocarbon tails is yellow. Seven cholesterol molecules are shown embedded in the membrane. The palmitoyl group on internal C y s open parenthesis or S e r close parenthesis has a yellow highlighted portion with C double bonded to O that extends to the lower left below the membrane and a 15-carbon zigzag chain that extends vertically through the bottom half of the membrane. The other portion is an irregular light red structure that has pieces, protruding to the left and right around the atoms inside. The yellow structure is connected to the light red structure by a bond from its C to S that is bonded to C H 2 below that is further bonded to C y s below. A strand running horizontally through C y s bends down to N H 3 plus to the left and to C O O minus on the right. Italicized N end italics-myristoyl group on amino-terminal G l y also has a yellow structure attached to a light red structure that has an irregular shape bonded to a vertical cylinder that runs through the membrane. The yellow highlighted portion has C double bonded to O that extends to the lower left below the membrane and a 13-carbon zigzag chain that extends vertically through the bottom half of the membrane. It is connected to the light red structure by a bond from its C to N H bonded to C H 2 below further bonded to C double bonded to O to the left and bonded on the right to a strand that curves upward to a helix that runs through the vertical cylinder through the membrane to end just above the membrane at C O O minus. Farnesyl open parenthesis or geranylgeranyl close parenthesis group on carboxyl-terminal C y s has a yellow highlighted portion with S aligned with the layer of blue spheres at the bottom of the membrane with a 12-carbon zigzag chain that extends upward that includes three isoprene units. Beginning at the S, the chain is C H 2 bonded to C H double bonded to C bonded to C H 3 and further bonded to C H 2 C H 2 C H double bonded to C bonded to C H 3 and bonded to C H 2 C H 2 C H double bonded to C bonded to C H 3 and C H 3. The other portion is an irregular light red structure that is rounded on the left with a small rounded protrusion to the lower right. The yellow structure is connected to the light red structure by a bond from its S to C H 2 below that is bonded to C H below that is bonded to C on the lower left that is double bonded to O and bonded to O C H 3 and to N H to the lower right that is bonded to a wavy thread that ends at N H 3 with a positive charge on N. The final structure in the membrane has two yellow structures embedded in the membrane connected to atoms above that link them to an irregularly-shaped light red region. The place where the light red structure is attached to a phosphate group below is labeled G P I anchor on carboxyl terminus. The yellow structures in the membrane each have C aligned with the horizontal layer of blue spheres at the top of the membrane. Each has a 13-carbon zigzag chain extending down through the top half of the membrane. Each C is bonded to O above. The right-hand O is bonded to C H 2 above and both this C H 2 and the left-hand O are bonded to C H above the left-hand O that is further bonded to C H 2 bonded to O bonded to P bonded to O minus to the left, double bonded to O to the right, and bonded to O above that is further bonded to inositol that is bonded to O above that is bonded to G lowercase l C uppercase N A lowercase C on the right that is bonded to M a n on the right that is bonded to M a n below bonded to M a n below bonded to M a n below and O to the right bonded to P bonded to O minus below, double bonded to O to the right, and bonded to O above that is further bonded to C H 2 within the light red structure. Within the light red structure, this C H 2 is bonded to C H 2 bonded to N H bonded to C double bonded to O on the right and bonded to a thread on the left that ends at N H 3 with a positive charge on N.">
            <a:extLst>
              <a:ext uri="{FF2B5EF4-FFF2-40B4-BE49-F238E27FC236}">
                <a16:creationId xmlns:a16="http://schemas.microsoft.com/office/drawing/2014/main" id="{37796A5F-74D9-DB4B-B494-6075B24857D5}"/>
              </a:ext>
            </a:extLst>
          </p:cNvPr>
          <p:cNvPicPr>
            <a:picLocks noChangeAspect="1"/>
          </p:cNvPicPr>
          <p:nvPr/>
        </p:nvPicPr>
        <p:blipFill>
          <a:blip r:embed="rId3"/>
          <a:stretch>
            <a:fillRect/>
          </a:stretch>
        </p:blipFill>
        <p:spPr>
          <a:xfrm>
            <a:off x="3118473" y="3276600"/>
            <a:ext cx="5261276" cy="3227917"/>
          </a:xfrm>
          <a:prstGeom prst="rect">
            <a:avLst/>
          </a:prstGeom>
        </p:spPr>
      </p:pic>
    </p:spTree>
    <p:extLst>
      <p:ext uri="{BB962C8B-B14F-4D97-AF65-F5344CB8AC3E}">
        <p14:creationId xmlns:p14="http://schemas.microsoft.com/office/powerpoint/2010/main" val="244113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65D8-864E-4EF3-954C-FB1D378DCC55}"/>
              </a:ext>
            </a:extLst>
          </p:cNvPr>
          <p:cNvSpPr>
            <a:spLocks noGrp="1"/>
          </p:cNvSpPr>
          <p:nvPr>
            <p:ph type="title"/>
          </p:nvPr>
        </p:nvSpPr>
        <p:spPr/>
        <p:txBody>
          <a:bodyPr/>
          <a:lstStyle/>
          <a:p>
            <a:r>
              <a:rPr lang="en-US" sz="3200" dirty="0">
                <a:solidFill>
                  <a:schemeClr val="tx1"/>
                </a:solidFill>
                <a:latin typeface="Arial" panose="020B0604020202020204" pitchFamily="34" charset="0"/>
                <a:cs typeface="Arial" panose="020B0604020202020204" pitchFamily="34" charset="0"/>
              </a:rPr>
              <a:t>Ionic Attractions Can Add to the  Anchoring Effect of a Covalently Bound Lipid</a:t>
            </a:r>
            <a:endParaRPr lang="en-AU" sz="3200"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68951" y="2193925"/>
            <a:ext cx="8606093"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ionic attractions between positively charged residues in the protein and negatively charged lipid head groups add to the protein’s affinity for the membrane </a:t>
            </a:r>
          </a:p>
          <a:p>
            <a:pPr lvl="1"/>
            <a:r>
              <a:rPr lang="en-US" sz="2400" dirty="0">
                <a:latin typeface="Arial" panose="020B0604020202020204" pitchFamily="34" charset="0"/>
                <a:cs typeface="Arial" panose="020B0604020202020204" pitchFamily="34" charset="0"/>
              </a:rPr>
              <a:t>example: the plasma membrane protein MARCKS (</a:t>
            </a:r>
            <a:r>
              <a:rPr lang="en-US" sz="2400" i="1" dirty="0" err="1">
                <a:latin typeface="Arial" panose="020B0604020202020204" pitchFamily="34" charset="0"/>
                <a:cs typeface="Arial" panose="020B0604020202020204" pitchFamily="34" charset="0"/>
              </a:rPr>
              <a:t>m</a:t>
            </a:r>
            <a:r>
              <a:rPr lang="en-US" sz="2400" dirty="0" err="1">
                <a:latin typeface="Arial" panose="020B0604020202020204" pitchFamily="34" charset="0"/>
                <a:cs typeface="Arial" panose="020B0604020202020204" pitchFamily="34" charset="0"/>
              </a:rPr>
              <a:t>yristoylated</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lanine-</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ich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k</a:t>
            </a:r>
            <a:r>
              <a:rPr lang="en-US" sz="2400" dirty="0">
                <a:latin typeface="Arial" panose="020B0604020202020204" pitchFamily="34" charset="0"/>
                <a:cs typeface="Arial" panose="020B0604020202020204" pitchFamily="34" charset="0"/>
              </a:rPr>
              <a:t>inase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ubstrate) </a:t>
            </a:r>
          </a:p>
          <a:p>
            <a:pPr lvl="1"/>
            <a:endParaRPr lang="en-US" sz="20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sequence begins at 151 and ends at 175 and is as follows: a blue region with K K K K K R yellow F, uncolored S yellow F blue K blue K uncolored S yellow F blue K yellow L uncolored S and G yellow F uncolored S yellow F blue K blue K yellow N blue K blue K.">
            <a:extLst>
              <a:ext uri="{FF2B5EF4-FFF2-40B4-BE49-F238E27FC236}">
                <a16:creationId xmlns:a16="http://schemas.microsoft.com/office/drawing/2014/main" id="{BDC698A4-E69C-864C-8D31-5C1902BB6656}"/>
              </a:ext>
            </a:extLst>
          </p:cNvPr>
          <p:cNvPicPr>
            <a:picLocks noChangeAspect="1"/>
          </p:cNvPicPr>
          <p:nvPr/>
        </p:nvPicPr>
        <p:blipFill>
          <a:blip r:embed="rId3"/>
          <a:stretch>
            <a:fillRect/>
          </a:stretch>
        </p:blipFill>
        <p:spPr>
          <a:xfrm>
            <a:off x="2095498" y="4495800"/>
            <a:ext cx="4953003" cy="560161"/>
          </a:xfrm>
          <a:prstGeom prst="rect">
            <a:avLst/>
          </a:prstGeom>
        </p:spPr>
      </p:pic>
    </p:spTree>
    <p:extLst>
      <p:ext uri="{BB962C8B-B14F-4D97-AF65-F5344CB8AC3E}">
        <p14:creationId xmlns:p14="http://schemas.microsoft.com/office/powerpoint/2010/main" val="73021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6BD33-6380-4BFE-9136-2D0F921516A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11.2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Membrane Dynamics</a:t>
            </a:r>
            <a:endParaRPr lang="en-AU" dirty="0"/>
          </a:p>
        </p:txBody>
      </p:sp>
    </p:spTree>
    <p:extLst>
      <p:ext uri="{BB962C8B-B14F-4D97-AF65-F5344CB8AC3E}">
        <p14:creationId xmlns:p14="http://schemas.microsoft.com/office/powerpoint/2010/main" val="3383021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A41C27B2-F164-424F-92F7-3C1C2DB6FE4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232" y="29404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312F93B-D48D-4513-AC69-25228040CE8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biological membrane is a lipid bilayer with proteins of various functions (enzymes, transporters) embedded in or associated with the bilayer. </a:t>
            </a:r>
            <a:r>
              <a:rPr lang="en-US" sz="2400" dirty="0">
                <a:latin typeface="Arial" panose="020B0604020202020204" pitchFamily="34" charset="0"/>
                <a:cs typeface="Arial" panose="020B0604020202020204" pitchFamily="34" charset="0"/>
              </a:rPr>
              <a:t>The hydrophobic effect stabilizes structures (lipid bilayers and vesicles) in which lipids with some polar and some nonpolar regions can protect their nonpolar regions from interaction with the very polar solvent, water. Membrane proteins are associated with the lipid bilayer more or less tightly, and proteins and lipids are both allowed limited lateral motion in the plane of the bilayer.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210032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DA1A1-3376-4044-8173-9AB0FCBEF4F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Acyl Groups in the Bilayer Interior Are Ordered to Varying Degrees</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81000" y="2063220"/>
            <a:ext cx="5334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liquid-ordered (L</a:t>
            </a:r>
            <a:r>
              <a:rPr lang="en-US" sz="2400" b="1" baseline="-25000" dirty="0">
                <a:latin typeface="Arial" panose="020B0604020202020204" pitchFamily="34" charset="0"/>
                <a:cs typeface="Arial" panose="020B0604020202020204" pitchFamily="34" charset="0"/>
              </a:rPr>
              <a:t>o</a:t>
            </a:r>
            <a:r>
              <a:rPr lang="en-US" sz="2400" b="1" dirty="0">
                <a:latin typeface="Arial" panose="020B0604020202020204" pitchFamily="34" charset="0"/>
                <a:cs typeface="Arial" panose="020B0604020202020204" pitchFamily="34" charset="0"/>
              </a:rPr>
              <a:t>) state </a:t>
            </a:r>
            <a:r>
              <a:rPr lang="en-US" sz="2400" dirty="0">
                <a:latin typeface="Arial" panose="020B0604020202020204" pitchFamily="34" charset="0"/>
                <a:cs typeface="Arial" panose="020B0604020202020204" pitchFamily="34" charset="0"/>
              </a:rPr>
              <a:t>= gel-like state in which all types of motion of individual molecules are strongly constrained </a:t>
            </a:r>
          </a:p>
          <a:p>
            <a:pPr lvl="1"/>
            <a:endParaRPr lang="en-US" sz="20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liquid-disordered (</a:t>
            </a:r>
            <a:r>
              <a:rPr lang="en-US" sz="2400" b="1" dirty="0" err="1">
                <a:latin typeface="Arial" panose="020B0604020202020204" pitchFamily="34" charset="0"/>
                <a:cs typeface="Arial" panose="020B0604020202020204" pitchFamily="34" charset="0"/>
              </a:rPr>
              <a:t>L</a:t>
            </a:r>
            <a:r>
              <a:rPr lang="en-US" sz="2400" b="1" baseline="-25000" dirty="0" err="1">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 state </a:t>
            </a:r>
            <a:r>
              <a:rPr lang="en-US" sz="2400" dirty="0">
                <a:latin typeface="Arial" panose="020B0604020202020204" pitchFamily="34" charset="0"/>
                <a:cs typeface="Arial" panose="020B0604020202020204" pitchFamily="34" charset="0"/>
              </a:rPr>
              <a:t>= state in which individual hydrocarbon chains are in constant motion (lateral and rotational) </a:t>
            </a:r>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liquid-ordered state L subscript o, shows a phospholipid bilayer that is relatively narrow with many blue spheres above and below with two layers of almost vertical chains of yellow spheres between them. Arrows point up and down to part b below and accompanying text reads, heat produces thermal motion of side chains open parenthesis L subscript o right-pointing arrow to L subscript d transition close parenthesis. Part b, liquid-disordered state L subscript 3, shows a piece of membrane that is wider with the yellow chains bending in various directions instead of forming neat vertical rows.">
            <a:extLst>
              <a:ext uri="{FF2B5EF4-FFF2-40B4-BE49-F238E27FC236}">
                <a16:creationId xmlns:a16="http://schemas.microsoft.com/office/drawing/2014/main" id="{4A303056-6BF1-DE41-98D7-407112B8ACCE}"/>
              </a:ext>
            </a:extLst>
          </p:cNvPr>
          <p:cNvPicPr>
            <a:picLocks noChangeAspect="1"/>
          </p:cNvPicPr>
          <p:nvPr/>
        </p:nvPicPr>
        <p:blipFill>
          <a:blip r:embed="rId3"/>
          <a:stretch>
            <a:fillRect/>
          </a:stretch>
        </p:blipFill>
        <p:spPr>
          <a:xfrm>
            <a:off x="5867400" y="1913329"/>
            <a:ext cx="2693428" cy="4430456"/>
          </a:xfrm>
          <a:prstGeom prst="rect">
            <a:avLst/>
          </a:prstGeom>
        </p:spPr>
      </p:pic>
    </p:spTree>
    <p:extLst>
      <p:ext uri="{BB962C8B-B14F-4D97-AF65-F5344CB8AC3E}">
        <p14:creationId xmlns:p14="http://schemas.microsoft.com/office/powerpoint/2010/main" val="3392545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C429-FB33-49DD-8A4C-E257BC1E15A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Fatty Acid Composition Affects Membrane Fluidity</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04800" y="1828800"/>
            <a:ext cx="81472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 physiological temperatures:</a:t>
            </a:r>
          </a:p>
          <a:p>
            <a:pPr lvl="1"/>
            <a:r>
              <a:rPr lang="en-US" sz="2400" dirty="0">
                <a:latin typeface="Arial" panose="020B0604020202020204" pitchFamily="34" charset="0"/>
                <a:cs typeface="Arial" panose="020B0604020202020204" pitchFamily="34" charset="0"/>
              </a:rPr>
              <a:t>long-chain saturated fatty acids tend to pack into an L</a:t>
            </a:r>
            <a:r>
              <a:rPr lang="en-US" sz="2400" baseline="-25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phase</a:t>
            </a:r>
          </a:p>
          <a:p>
            <a:pPr lvl="1"/>
            <a:r>
              <a:rPr lang="en-US" sz="2400" dirty="0">
                <a:latin typeface="Arial" panose="020B0604020202020204" pitchFamily="34" charset="0"/>
                <a:cs typeface="Arial" panose="020B0604020202020204" pitchFamily="34" charset="0"/>
              </a:rPr>
              <a:t>kinks in unsaturated fatty acids interfere with packing, favoring the </a:t>
            </a:r>
            <a:r>
              <a:rPr lang="en-US" sz="2400" dirty="0" err="1">
                <a:latin typeface="Arial" panose="020B0604020202020204" pitchFamily="34" charset="0"/>
                <a:cs typeface="Arial" panose="020B0604020202020204" pitchFamily="34" charset="0"/>
              </a:rPr>
              <a:t>L</a:t>
            </a:r>
            <a:r>
              <a:rPr lang="en-US" sz="2400" baseline="-25000" dirty="0" err="1">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state</a:t>
            </a:r>
          </a:p>
          <a:p>
            <a:pPr lvl="1"/>
            <a:r>
              <a:rPr lang="en-US" sz="2400" dirty="0">
                <a:latin typeface="Arial" panose="020B0604020202020204" pitchFamily="34" charset="0"/>
                <a:cs typeface="Arial" panose="020B0604020202020204" pitchFamily="34" charset="0"/>
              </a:rPr>
              <a:t>shorter-chain fatty acyl groups favor the </a:t>
            </a:r>
            <a:r>
              <a:rPr lang="en-US" sz="2400" dirty="0" err="1">
                <a:latin typeface="Arial" panose="020B0604020202020204" pitchFamily="34" charset="0"/>
                <a:cs typeface="Arial" panose="020B0604020202020204" pitchFamily="34" charset="0"/>
              </a:rPr>
              <a:t>L</a:t>
            </a:r>
            <a:r>
              <a:rPr lang="en-US" sz="2400" baseline="-25000" dirty="0" err="1">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state</a:t>
            </a:r>
            <a:endParaRPr lang="en-US" sz="20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03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DE99E-7A1E-408E-901C-7330AA18BFD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Sterol Content Affects Membrane Fluidity</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04800" y="1828800"/>
            <a:ext cx="81472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sterols have paradoxical effects on bilayer fluidity:</a:t>
            </a:r>
          </a:p>
          <a:p>
            <a:pPr lvl="1"/>
            <a:r>
              <a:rPr lang="en-US" sz="2400" dirty="0">
                <a:latin typeface="Arial" panose="020B0604020202020204" pitchFamily="34" charset="0"/>
                <a:cs typeface="Arial" panose="020B0604020202020204" pitchFamily="34" charset="0"/>
              </a:rPr>
              <a:t>they interact with phospholipids containing unsaturated fatty acyl chains, compacting them and constraining their motion </a:t>
            </a:r>
          </a:p>
          <a:p>
            <a:pPr lvl="1"/>
            <a:r>
              <a:rPr lang="en-US" sz="2400" dirty="0">
                <a:latin typeface="Arial" panose="020B0604020202020204" pitchFamily="34" charset="0"/>
                <a:cs typeface="Arial" panose="020B0604020202020204" pitchFamily="34" charset="0"/>
              </a:rPr>
              <a:t>they associate with sphingolipids and phospholipids having long, saturated fatty acyl chains, making the bilayer fluid</a:t>
            </a: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0066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9819-6F89-4631-91A1-EC180F8E79F6}"/>
              </a:ext>
            </a:extLst>
          </p:cNvPr>
          <p:cNvSpPr>
            <a:spLocks noGrp="1"/>
          </p:cNvSpPr>
          <p:nvPr>
            <p:ph type="title"/>
          </p:nvPr>
        </p:nvSpPr>
        <p:spPr/>
        <p:txBody>
          <a:bodyPr/>
          <a:lstStyle/>
          <a:p>
            <a:r>
              <a:rPr lang="en-US" altLang="en-US" dirty="0" err="1">
                <a:solidFill>
                  <a:srgbClr val="4E4CB4"/>
                </a:solidFill>
                <a:latin typeface="Arial" panose="020B0604020202020204" pitchFamily="34" charset="0"/>
                <a:cs typeface="Arial" panose="020B0604020202020204" pitchFamily="34" charset="0"/>
              </a:rPr>
              <a:t>Transbilayer</a:t>
            </a:r>
            <a:r>
              <a:rPr lang="en-US" altLang="en-US" dirty="0">
                <a:solidFill>
                  <a:srgbClr val="4E4CB4"/>
                </a:solidFill>
                <a:latin typeface="Arial" panose="020B0604020202020204" pitchFamily="34" charset="0"/>
                <a:cs typeface="Arial" panose="020B0604020202020204" pitchFamily="34" charset="0"/>
              </a:rPr>
              <a:t> Movement of Lipids Requires Catalysis</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81000" y="2063220"/>
            <a:ext cx="4191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transbilayer</a:t>
            </a:r>
            <a:r>
              <a:rPr lang="en-US" sz="2400" dirty="0">
                <a:latin typeface="Arial" panose="020B0604020202020204" pitchFamily="34" charset="0"/>
                <a:cs typeface="Arial" panose="020B0604020202020204" pitchFamily="34" charset="0"/>
              </a:rPr>
              <a:t> (“flip-flop”) movement has a large, positive free-energy change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membrane proteins facilitate the translocation of individual lipid molecules </a:t>
            </a: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uncatalyzed lateral diffusion. A piece of plasma membrane has a red highlighted phospholipid in its top half, lined up with the surrounding phospholipids with its head above and two tails extending downward. The highlighted phospholipid has two phospholipids to its left and six phospholipids to its right. To its right, right- and left-pointing arrows show that it interconverts with an illustration to the right. Accompanying text reads, very fast open parenthesis 1 micrometer slash s close parenthesis. The right-hand illustration shows a similar piece of membrane but the highlighted phospholipid now has seven phospholipids to its left and one phospholipid to its right. Part b shows uncatalyzed transbilayer open parenthesis “flip-flop” close parenthesis diffusion. A piece of plasma membrane has a red highlighted phospholipid in its top half, lined up with the surrounding phospholipids with the head above and two tails extending downward. The highlighted phospholipid has four phospholipids to its left and four phospholipids to its right. An arrow curves clockwise from the highlighted phospholipid to point to the region beneath it. To its right, right- and left-pointing arrows show that it interconverts with an illustration to the right. Accompanying text reads, very slow open parenthesis t subscript one-half end subscript in days close parenthesis. The right-hand illustration shows a similar piece of membrane but the highlighted phospholipid now has its phosphate head below with the two tails extending upward and is lined up with the phospholipids in the bottom half of the membrane. The highlighted phospholipid still has four phospholipids to its left and four phospholipids to its right. Part c shows three catalyzed transbilayer translocations using three pieces of membrane, each with the region above labeled outside and the region below labeled inside. The left-hand catalyzed transbilayer translocation is labeled flippase open parenthesis P-type A T P ase close parenthesis moves P E and P S from outer to cytosolic leaflet. A piece of plasma membrane has a red highlighted phospholipid in its top half, lined up with the surrounding phospholipids with its head above and two tails extending downward. The highlighted phospholipid has two phospholipids to its left and three phospholipids to its right. N H 3 with a positive charge on N extends up from the spherical head of the red highlighted phospholipid. A vertical rectangle with rounded edges is positioned immediately to the right of the highlighted phospholipid and extends from above to below the membrane. A clockwise dashed arrow extends from the highlighted phospholipid, through the vertical rectangle, and back to point beneath the highlighted phospholipid. A curved arrow running through the bottom of the vertical rectangle shows that A T P is converted to A D P plus P subscript i. The middle catalyzed transbilayer translocation is labeled floppase open parenthesis P-type A B C transporter close parenthesis moves phospholipids from cytosolic to outer leaflet. A piece of plasma membrane has a red highlighted phospholipid in its bottom half, lined up with the surrounding phospholipids with its head below and two tails extending upward. The highlighted phospholipid has two phospholipids to its left and three phospholipids to its right. A vertical rectangle with rounded edges is positioned immediately to the right of the highlighted phospholipid and extends from above to below the membrane. A counterclockwise dashed arrow extends from the highlighted phospholipid, through the vertical rectangle, and back to point above the highlighted phospholipid. A curved arrow running through the bottom of the vertical rectangle shows that A T P is converted to A D P plus P subscript i. The right-hand catalyzed transbilayer translocation is labeled scramblase moves lipids in either direction, toward equilibrium. A piece of plasma membrane has a red highlighted phospholipid in its bottom half, lined up with the surrounding phospholipids with its head below and two tails extending upward. The highlighted phospholipid has two phospholipids to its left and three phospholipids to its right. A vertical rectangle with rounded edges is positioned immediately to the right of the highlighted phospholipid and extends from above to below the membrane. A counterclockwise dashed arrow extends from the highlighted phospholipid, through the vertical rectangle, and back to point above the highlighted phospholipid. On the right side of the vertical rectangle, there is a highlighted phospholipid in the top half of the membrane with two phospholipids to its right. A clockwise dashed arrow extends left from the upper highlighted phospholipid, curves through the vertical rectangle, and points beneath the highlighted phospholipid. The bottom of the vertical rectangle is labeled C a 2 plus.">
            <a:extLst>
              <a:ext uri="{FF2B5EF4-FFF2-40B4-BE49-F238E27FC236}">
                <a16:creationId xmlns:a16="http://schemas.microsoft.com/office/drawing/2014/main" id="{32F596E2-AE3C-5344-BA0C-57A269A7569C}"/>
              </a:ext>
            </a:extLst>
          </p:cNvPr>
          <p:cNvPicPr>
            <a:picLocks noChangeAspect="1"/>
          </p:cNvPicPr>
          <p:nvPr/>
        </p:nvPicPr>
        <p:blipFill>
          <a:blip r:embed="rId3"/>
          <a:stretch>
            <a:fillRect/>
          </a:stretch>
        </p:blipFill>
        <p:spPr>
          <a:xfrm>
            <a:off x="4953000" y="1834619"/>
            <a:ext cx="3469206" cy="4587875"/>
          </a:xfrm>
          <a:prstGeom prst="rect">
            <a:avLst/>
          </a:prstGeom>
        </p:spPr>
      </p:pic>
    </p:spTree>
    <p:extLst>
      <p:ext uri="{BB962C8B-B14F-4D97-AF65-F5344CB8AC3E}">
        <p14:creationId xmlns:p14="http://schemas.microsoft.com/office/powerpoint/2010/main" val="3957225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B6B78-DE8A-4119-A00F-60954548E1F0}"/>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Flippases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98379" y="1676400"/>
            <a:ext cx="5750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flippases</a:t>
            </a:r>
            <a:r>
              <a:rPr lang="en-US" sz="2400" dirty="0">
                <a:latin typeface="Arial" panose="020B0604020202020204" pitchFamily="34" charset="0"/>
                <a:cs typeface="Arial" panose="020B0604020202020204" pitchFamily="34" charset="0"/>
              </a:rPr>
              <a:t> = catalyze translocation of the </a:t>
            </a:r>
            <a:r>
              <a:rPr lang="en-US" sz="2400" i="1" dirty="0">
                <a:latin typeface="Arial" panose="020B0604020202020204" pitchFamily="34" charset="0"/>
                <a:cs typeface="Arial" panose="020B0604020202020204" pitchFamily="34" charset="0"/>
              </a:rPr>
              <a:t>amino- </a:t>
            </a:r>
            <a:r>
              <a:rPr lang="en-US" sz="2400" dirty="0">
                <a:latin typeface="Arial" panose="020B0604020202020204" pitchFamily="34" charset="0"/>
                <a:cs typeface="Arial" panose="020B0604020202020204" pitchFamily="34" charset="0"/>
              </a:rPr>
              <a:t>phospholipids phosphatidylethanolamine (PE) and phosphatidylserine (PS) from the extracellular to the cytoplasmic leaflet of the plasma membrane</a:t>
            </a:r>
          </a:p>
          <a:p>
            <a:pPr lvl="1"/>
            <a:r>
              <a:rPr lang="en-US" sz="2400" dirty="0">
                <a:latin typeface="Arial" panose="020B0604020202020204" pitchFamily="34" charset="0"/>
                <a:cs typeface="Arial" panose="020B0604020202020204" pitchFamily="34" charset="0"/>
              </a:rPr>
              <a:t>consume ~1 ATP per molecule of phospholipid translocated</a:t>
            </a:r>
          </a:p>
          <a:p>
            <a:pPr lvl="1"/>
            <a:r>
              <a:rPr lang="en-US" sz="2400" dirty="0">
                <a:latin typeface="Arial" panose="020B0604020202020204" pitchFamily="34" charset="0"/>
                <a:cs typeface="Arial" panose="020B0604020202020204" pitchFamily="34" charset="0"/>
              </a:rPr>
              <a:t>related to the P-type ATPases (active transporters)</a:t>
            </a: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left-hand catalyzed transbilayer translocation is labeled flippase open parenthesis P-type A T P ase close parenthesis moves P E and P S from outer to cytosolic leaflet. A piece of plasma membrane has a red highlighted phospholipid in its top half, lined up with the surrounding phospholipids with its head above and two tails extending downward. The highlighted phospholipid has two phospholipids to its left and three phospholipids to its right. N H 3 with a positive charge on N extends up from the spherical head of the red highlighted phospholipid. A vertical rectangle with rounded edges is positioned immediately to the right of the highlighted phospholipid and extends from above to below the membrane. A clockwise dashed arrow extends from the highlighted phospholipid, through the vertical rectangle, and back to point beneath the highlighted phospholipid. A curved arrow running through the bottom of the vertical rectangle shows that A T P is converted to A D P plus P subscript i. ">
            <a:extLst>
              <a:ext uri="{FF2B5EF4-FFF2-40B4-BE49-F238E27FC236}">
                <a16:creationId xmlns:a16="http://schemas.microsoft.com/office/drawing/2014/main" id="{8EC43ACC-C6ED-B444-8436-E7B689530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1720" y="1708355"/>
            <a:ext cx="1893155" cy="4256732"/>
          </a:xfrm>
          <a:prstGeom prst="rect">
            <a:avLst/>
          </a:prstGeom>
        </p:spPr>
      </p:pic>
    </p:spTree>
    <p:extLst>
      <p:ext uri="{BB962C8B-B14F-4D97-AF65-F5344CB8AC3E}">
        <p14:creationId xmlns:p14="http://schemas.microsoft.com/office/powerpoint/2010/main" val="1199302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C8A4E-3AFF-4B26-83A4-F79B407D98CD}"/>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Floppases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98379" y="1676400"/>
            <a:ext cx="498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floppases</a:t>
            </a:r>
            <a:r>
              <a:rPr lang="en-US" sz="2400" dirty="0">
                <a:latin typeface="Arial" panose="020B0604020202020204" pitchFamily="34" charset="0"/>
                <a:cs typeface="Arial" panose="020B0604020202020204" pitchFamily="34" charset="0"/>
              </a:rPr>
              <a:t> = move plasma membrane phospholipids and sterols from the cytoplasmic leaflet to the extracellular leaflet</a:t>
            </a:r>
          </a:p>
          <a:p>
            <a:pPr lvl="1"/>
            <a:r>
              <a:rPr lang="en-US" sz="2400" dirty="0">
                <a:latin typeface="Arial" panose="020B0604020202020204" pitchFamily="34" charset="0"/>
                <a:cs typeface="Arial" panose="020B0604020202020204" pitchFamily="34" charset="0"/>
              </a:rPr>
              <a:t>are ATP-dependent </a:t>
            </a:r>
          </a:p>
          <a:p>
            <a:pPr lvl="1"/>
            <a:r>
              <a:rPr lang="en-US" sz="2400" dirty="0">
                <a:latin typeface="Arial" panose="020B0604020202020204" pitchFamily="34" charset="0"/>
                <a:cs typeface="Arial" panose="020B0604020202020204" pitchFamily="34" charset="0"/>
              </a:rPr>
              <a:t>members of the ABC transporter family </a:t>
            </a:r>
          </a:p>
          <a:p>
            <a:pPr lvl="1"/>
            <a:r>
              <a:rPr lang="en-US" sz="2400" dirty="0">
                <a:latin typeface="Arial" panose="020B0604020202020204" pitchFamily="34" charset="0"/>
                <a:cs typeface="Arial" panose="020B0604020202020204" pitchFamily="34" charset="0"/>
              </a:rPr>
              <a:t>each specializes in movement of specific lipids</a:t>
            </a: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 name="Picture 18" descr=" The middle catalyzed transbilayer translocation is labeled floppase open parenthesis P-type A B C transporter close parenthesis moves phospholipids from cytosolic to outer leaflet. A piece of plasma membrane has a red highlighted phospholipid in its bottom half, lined up with the surrounding phospholipids with its head below and two tails extending upward. The highlighted phospholipid has two phospholipids to its left and three phospholipids to its right. A vertical rectangle with rounded edges is positioned immediately to the right of the highlighted phospholipid and extends from above to below the membrane. A counterclockwise dashed arrow extends from the highlighted phospholipid, through the vertical rectangle, and back to point above the highlighted phospholipid. A curved arrow running through the bottom of the vertical rectangle shows that A T P is converted to A D P plus P subscript i. ">
            <a:extLst>
              <a:ext uri="{FF2B5EF4-FFF2-40B4-BE49-F238E27FC236}">
                <a16:creationId xmlns:a16="http://schemas.microsoft.com/office/drawing/2014/main" id="{673617F3-D190-A74E-B202-42A60FC8A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0324" y="1300633"/>
            <a:ext cx="2084157" cy="4256733"/>
          </a:xfrm>
          <a:prstGeom prst="rect">
            <a:avLst/>
          </a:prstGeom>
        </p:spPr>
      </p:pic>
    </p:spTree>
    <p:extLst>
      <p:ext uri="{BB962C8B-B14F-4D97-AF65-F5344CB8AC3E}">
        <p14:creationId xmlns:p14="http://schemas.microsoft.com/office/powerpoint/2010/main" val="3989483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218C10-482A-4099-9C34-620817BAFBF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11)</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CC93-C989-415B-BD81-4B5F1964E13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Scramblases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98379" y="1676400"/>
            <a:ext cx="54452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scramblases</a:t>
            </a:r>
            <a:r>
              <a:rPr lang="en-US" sz="2400" dirty="0">
                <a:latin typeface="Arial" panose="020B0604020202020204" pitchFamily="34" charset="0"/>
                <a:cs typeface="Arial" panose="020B0604020202020204" pitchFamily="34" charset="0"/>
              </a:rPr>
              <a:t> = move any membrane phospholipid across the bilayer down its concentration gradient</a:t>
            </a:r>
          </a:p>
          <a:p>
            <a:pPr lvl="1"/>
            <a:r>
              <a:rPr lang="en-US" sz="2400" dirty="0">
                <a:latin typeface="Arial" panose="020B0604020202020204" pitchFamily="34" charset="0"/>
                <a:cs typeface="Arial" panose="020B0604020202020204" pitchFamily="34" charset="0"/>
              </a:rPr>
              <a:t>not dependent on ATP; some require Ca</a:t>
            </a:r>
            <a:r>
              <a:rPr lang="en-US" sz="2400" baseline="30000" dirty="0">
                <a:latin typeface="Arial" panose="020B0604020202020204" pitchFamily="34" charset="0"/>
                <a:cs typeface="Arial" panose="020B0604020202020204" pitchFamily="34" charset="0"/>
              </a:rPr>
              <a:t>2+</a:t>
            </a:r>
          </a:p>
          <a:p>
            <a:pPr lvl="1"/>
            <a:r>
              <a:rPr lang="en-US" sz="2400" dirty="0">
                <a:latin typeface="Arial" panose="020B0604020202020204" pitchFamily="34" charset="0"/>
                <a:cs typeface="Arial" panose="020B0604020202020204" pitchFamily="34" charset="0"/>
              </a:rPr>
              <a:t>lead to controlled randomization of the head-group composition on the two faces of the bilayer </a:t>
            </a: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6" name="Picture 15" descr="The right-hand catalyzed transbilayer translocation is labeled scramblase moves lipids in either direction, toward equilibrium. A piece of plasma membrane has a red highlighted phospholipid in its bottom half, lined up with the surrounding phospholipids with its head below and two tails extending upward. The highlighted phospholipid has two phospholipids to its left and three phospholipids to its right. A vertical rectangle with rounded edges is positioned immediately to the right of the highlighted phospholipid and extends from above to below the membrane. A counterclockwise dashed arrow extends from the highlighted phospholipid, through the vertical rectangle, and back to point above the highlighted phospholipid. On the right side of the vertical rectangle, there is a highlighted phospholipid in the top half of the membrane with two phospholipids to its right. A clockwise dashed arrow extends left from the upper highlighted phospholipid, curves through the vertical rectangle, and points beneath the highlighted phospholipid. The bottom of the vertical rectangle is labeled C a 2 plus.">
            <a:extLst>
              <a:ext uri="{FF2B5EF4-FFF2-40B4-BE49-F238E27FC236}">
                <a16:creationId xmlns:a16="http://schemas.microsoft.com/office/drawing/2014/main" id="{E3E4F8A9-84F0-C24C-B8A2-4502B746E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492" y="1550342"/>
            <a:ext cx="2009616" cy="4256733"/>
          </a:xfrm>
          <a:prstGeom prst="rect">
            <a:avLst/>
          </a:prstGeom>
        </p:spPr>
      </p:pic>
    </p:spTree>
    <p:extLst>
      <p:ext uri="{BB962C8B-B14F-4D97-AF65-F5344CB8AC3E}">
        <p14:creationId xmlns:p14="http://schemas.microsoft.com/office/powerpoint/2010/main" val="1417240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2BE0-3ECC-468A-B84A-D5BD3FBD4F9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Phosphatidylinositol Transfer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98379" y="1828800"/>
            <a:ext cx="81472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phosphatidylinositol transfer proteins </a:t>
            </a:r>
            <a:r>
              <a:rPr lang="en-US" sz="2400" dirty="0">
                <a:latin typeface="Arial" panose="020B0604020202020204" pitchFamily="34" charset="0"/>
                <a:cs typeface="Arial" panose="020B0604020202020204" pitchFamily="34" charset="0"/>
              </a:rPr>
              <a:t>= move phosphatidylinositol lipids across lipid bilayers </a:t>
            </a:r>
          </a:p>
          <a:p>
            <a:pPr lvl="1"/>
            <a:r>
              <a:rPr lang="en-US" sz="2400" dirty="0">
                <a:latin typeface="Arial" panose="020B0604020202020204" pitchFamily="34" charset="0"/>
                <a:cs typeface="Arial" panose="020B0604020202020204" pitchFamily="34" charset="0"/>
              </a:rPr>
              <a:t>believed to have roles in lipid signaling and membrane trafficking</a:t>
            </a:r>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168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BAC18-277E-4993-9EA2-0D0D6DF19FC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Lipids and Proteins Diffuse Laterally in the Bilayer</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949873"/>
            <a:ext cx="4038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individual lipid molecules undergo Brownian movement</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FRAP </a:t>
            </a:r>
            <a:r>
              <a:rPr lang="en-US" sz="2400" dirty="0">
                <a:latin typeface="Arial" panose="020B0604020202020204" pitchFamily="34" charset="0"/>
                <a:cs typeface="Arial" panose="020B0604020202020204" pitchFamily="34" charset="0"/>
              </a:rPr>
              <a:t>= fluorescence recovery after photobleaching </a:t>
            </a:r>
          </a:p>
          <a:p>
            <a:pPr lvl="1"/>
            <a:r>
              <a:rPr lang="en-US" sz="2400" dirty="0">
                <a:latin typeface="Arial" panose="020B0604020202020204" pitchFamily="34" charset="0"/>
                <a:cs typeface="Arial" panose="020B0604020202020204" pitchFamily="34" charset="0"/>
              </a:rPr>
              <a:t>rate is a measure of the rate of lateral diffusion of the lipids </a:t>
            </a: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Step 1: A square labeled cell surface contains many, densely-packed red circles. Each phosphate head across the top layer of the lipid bilayer has a red dot attached above it. An arrow pointing down reads, intense laser beam bleaches small area. Step 2: The square is similar except that it has a white circle across most of its center. Wavy arrows point down at the phospholipid bilayer and that phosphate heads beneath them lack red circles. An arrow points down labeled, with time, unbleached phospholipids diffuse into bleached area. The square is similar except that there are now some red circles within the white circle. The white circle still contains fewer red circles than in step 1. The phospholipid bilayer now has red circles on some of the phosphate heads that lacked them in the previous step. Dotted arrows point from the left and right sides of the plasma membrane toward the center.">
            <a:extLst>
              <a:ext uri="{FF2B5EF4-FFF2-40B4-BE49-F238E27FC236}">
                <a16:creationId xmlns:a16="http://schemas.microsoft.com/office/drawing/2014/main" id="{D39521C4-22E8-674A-B9D9-D9C080BF7977}"/>
              </a:ext>
            </a:extLst>
          </p:cNvPr>
          <p:cNvPicPr>
            <a:picLocks noChangeAspect="1"/>
          </p:cNvPicPr>
          <p:nvPr/>
        </p:nvPicPr>
        <p:blipFill>
          <a:blip r:embed="rId3"/>
          <a:stretch>
            <a:fillRect/>
          </a:stretch>
        </p:blipFill>
        <p:spPr>
          <a:xfrm>
            <a:off x="4547419" y="1949873"/>
            <a:ext cx="4451350" cy="4357368"/>
          </a:xfrm>
          <a:prstGeom prst="rect">
            <a:avLst/>
          </a:prstGeom>
        </p:spPr>
      </p:pic>
    </p:spTree>
    <p:extLst>
      <p:ext uri="{BB962C8B-B14F-4D97-AF65-F5344CB8AC3E}">
        <p14:creationId xmlns:p14="http://schemas.microsoft.com/office/powerpoint/2010/main" val="271821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BDD6-3E52-46EE-8BAF-705E671C643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Some Membrane Proteins Are Free to Diffuse, Whereas Others Are Not</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19100" y="1828798"/>
            <a:ext cx="3159221" cy="434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membrane proteins are limited in movement by:</a:t>
            </a:r>
          </a:p>
          <a:p>
            <a:pPr lvl="1"/>
            <a:r>
              <a:rPr lang="en-US" sz="2400" dirty="0">
                <a:latin typeface="Arial" panose="020B0604020202020204" pitchFamily="34" charset="0"/>
                <a:cs typeface="Arial" panose="020B0604020202020204" pitchFamily="34" charset="0"/>
              </a:rPr>
              <a:t>associating to form large aggregates (“patches”) </a:t>
            </a:r>
          </a:p>
          <a:p>
            <a:pPr lvl="1"/>
            <a:r>
              <a:rPr lang="en-US" sz="2400" dirty="0">
                <a:latin typeface="Arial" panose="020B0604020202020204" pitchFamily="34" charset="0"/>
                <a:cs typeface="Arial" panose="020B0604020202020204" pitchFamily="34" charset="0"/>
              </a:rPr>
              <a:t>anchoring to internal structures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figure shows a piece of a cell that has been cut away so that the interior of the membrane is visible in a horizontal layer across the top and in a piece that curves around and back under on the right side and structures on the inside of the membrane are visible beneath. The membrane contains purple proteins labeled chloride-bicarbonate exchange proteins that make channels by forming crescents that curve away from the interior of the channel at the upper and lower right. When viewed on the outer or inner surface of the membrane, they form circular openings. The membrane also contains large proteins labeled glycophorin that have a large spherical portion above the membrane, outside of the cell that connects to a narrow piece that runs through the membrane to connect to a smaller spherical portion that extends into the cell. There are threads labeled spectrin made up of two intertwined strands that run along the interior of the membrane and encounter half-circle molecules of ankyrin that are sometimes paired, with one on each side of spectrin. Some pieces of spectrin join with rectangular structures with rounded ends labeled junctional complex open parenthesis actin close parenthesis. Spectrin separates the underside of the membrane into regions. A green back and forth line is labeled path of single lipid molecule and weaves back and forth to fill much of one of these open regions bounded by spectrin. The end of this green line crosses a spectrin strand and reaches another region enclosed by spectrin that contains red lines that fill it with a similar back and forth pattern. The red line crosses the end of a rectangle with rounded edges representing a junctional complex to reach a third region bounded by spectrin. This region is filled with a blue line that has a similar back and forth path.">
            <a:extLst>
              <a:ext uri="{FF2B5EF4-FFF2-40B4-BE49-F238E27FC236}">
                <a16:creationId xmlns:a16="http://schemas.microsoft.com/office/drawing/2014/main" id="{D82A5056-075F-B74E-B4C5-8699207182B2}"/>
              </a:ext>
            </a:extLst>
          </p:cNvPr>
          <p:cNvPicPr>
            <a:picLocks noChangeAspect="1"/>
          </p:cNvPicPr>
          <p:nvPr/>
        </p:nvPicPr>
        <p:blipFill>
          <a:blip r:embed="rId3"/>
          <a:stretch>
            <a:fillRect/>
          </a:stretch>
        </p:blipFill>
        <p:spPr>
          <a:xfrm>
            <a:off x="3886200" y="1981200"/>
            <a:ext cx="4979937" cy="3632200"/>
          </a:xfrm>
          <a:prstGeom prst="rect">
            <a:avLst/>
          </a:prstGeom>
        </p:spPr>
      </p:pic>
    </p:spTree>
    <p:extLst>
      <p:ext uri="{BB962C8B-B14F-4D97-AF65-F5344CB8AC3E}">
        <p14:creationId xmlns:p14="http://schemas.microsoft.com/office/powerpoint/2010/main" val="4051976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C08C-EC10-4124-842F-4ABB1DE4817D}"/>
              </a:ext>
            </a:extLst>
          </p:cNvPr>
          <p:cNvSpPr>
            <a:spLocks noGrp="1"/>
          </p:cNvSpPr>
          <p:nvPr>
            <p:ph type="title"/>
          </p:nvPr>
        </p:nvSpPr>
        <p:spPr>
          <a:xfrm>
            <a:off x="0" y="152400"/>
            <a:ext cx="9144000" cy="1219200"/>
          </a:xfrm>
        </p:spPr>
        <p:txBody>
          <a:bodyPr/>
          <a:lstStyle/>
          <a:p>
            <a:r>
              <a:rPr lang="en-US" altLang="en-US" dirty="0">
                <a:solidFill>
                  <a:srgbClr val="4E4CB4"/>
                </a:solidFill>
                <a:latin typeface="Arial" panose="020B0604020202020204" pitchFamily="34" charset="0"/>
                <a:cs typeface="Arial" panose="020B0604020202020204" pitchFamily="34" charset="0"/>
              </a:rPr>
              <a:t>Sphingolipids and Cholesterol Cluster Together in Membrane Rafts</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70387" y="1822477"/>
            <a:ext cx="3581400" cy="450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microdomains (rafts) </a:t>
            </a:r>
            <a:r>
              <a:rPr lang="en-US" sz="2400" dirty="0">
                <a:latin typeface="Arial" panose="020B0604020202020204" pitchFamily="34" charset="0"/>
                <a:cs typeface="Arial" panose="020B0604020202020204" pitchFamily="34" charset="0"/>
              </a:rPr>
              <a:t>= clusters of cholesterol and sphingolipids that make the bilayer slightly thicker and more ordered than neighboring, phospholipid-rich regions</a:t>
            </a:r>
          </a:p>
          <a:p>
            <a:pPr lvl="1"/>
            <a:r>
              <a:rPr lang="en-US" sz="2400" dirty="0">
                <a:latin typeface="Arial" panose="020B0604020202020204" pitchFamily="34" charset="0"/>
                <a:cs typeface="Arial" panose="020B0604020202020204" pitchFamily="34" charset="0"/>
              </a:rPr>
              <a:t>can be up to 50% of the cell surface </a:t>
            </a: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region above the piece of membrane is labeled outside and the region below is labeled inside. A bracket shows that the middle portion of a membrane is a raft, enriched in sphingolipids and cholesterol. The phospholipids outside of the raft and on the inner leaflet are entirely phosphatidylcholine, but the outer leaflet of raft contains 7 phosphatidylcholine molecules, 13 sphingolipids, and one phosphatidylinositol open parenthesis P I close parenthesis that has two red highlighted zigzag chains below and a chain of hexagons above connecting it to a protein labeled G P I-linked protein. There are many more long ovals of cholesterol in the region labeled raft than in other parts of the membrane. To the left of the raft region, there is an irregular sphere labeled prenylated protein. There are three zigzag chains extending vertically through the bottom half of the plasma membrane near the center, within the raft region, and these are labeled acyl groups open parenthesis palmitoyl, myristoyl close parenthesis. Beneath these chains, a horizontal strand of caveolin extends left to bend down slightly as it ends and right to curve upward to the center of the membrane, then back down to run horizontally before curving vertically down and back toward the left. Four phosphate heads behind the right horizontal piece of caveolin are purple to indicate phosphatidylserine. An irregularly shaped protein with two zigzag chains extending through the bottom half of the plasma membrane just before the right end of the raft is labeled doubly acylated protein.">
            <a:extLst>
              <a:ext uri="{FF2B5EF4-FFF2-40B4-BE49-F238E27FC236}">
                <a16:creationId xmlns:a16="http://schemas.microsoft.com/office/drawing/2014/main" id="{64320971-465F-164E-BB6A-947094831D78}"/>
              </a:ext>
            </a:extLst>
          </p:cNvPr>
          <p:cNvPicPr>
            <a:picLocks noChangeAspect="1"/>
          </p:cNvPicPr>
          <p:nvPr/>
        </p:nvPicPr>
        <p:blipFill>
          <a:blip r:embed="rId3"/>
          <a:stretch>
            <a:fillRect/>
          </a:stretch>
        </p:blipFill>
        <p:spPr>
          <a:xfrm>
            <a:off x="4219814" y="2362200"/>
            <a:ext cx="4786533" cy="3279831"/>
          </a:xfrm>
          <a:prstGeom prst="rect">
            <a:avLst/>
          </a:prstGeom>
        </p:spPr>
      </p:pic>
    </p:spTree>
    <p:extLst>
      <p:ext uri="{BB962C8B-B14F-4D97-AF65-F5344CB8AC3E}">
        <p14:creationId xmlns:p14="http://schemas.microsoft.com/office/powerpoint/2010/main" val="3793076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46B3-4AE9-4328-93CB-7B7BFE6AD9B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Proteins and Lipid Rafts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38150" y="1600200"/>
            <a:ext cx="8267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proteins must have hydrophobic helical sections long enough to segregate into the thicker bilayer regions of rafts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lipid rafts are enriched in: </a:t>
            </a:r>
          </a:p>
          <a:p>
            <a:pPr lvl="1"/>
            <a:r>
              <a:rPr lang="en-US" sz="2400" dirty="0">
                <a:latin typeface="Arial" panose="020B0604020202020204" pitchFamily="34" charset="0"/>
                <a:cs typeface="Arial" panose="020B0604020202020204" pitchFamily="34" charset="0"/>
              </a:rPr>
              <a:t>proteins that have two long-chain saturated fatty acids covalently attached through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residues</a:t>
            </a:r>
          </a:p>
          <a:p>
            <a:pPr lvl="1"/>
            <a:r>
              <a:rPr lang="en-US" sz="2400" dirty="0">
                <a:latin typeface="Arial" panose="020B0604020202020204" pitchFamily="34" charset="0"/>
                <a:cs typeface="Arial" panose="020B0604020202020204" pitchFamily="34" charset="0"/>
              </a:rPr>
              <a:t>GPI-anchored proteins</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4001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46CA4-C892-46A9-A335-FA4B9DF0A5F1}"/>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Membrane Curvature and Fusion </a:t>
            </a:r>
            <a:br>
              <a:rPr lang="en-US" altLang="en-US" sz="3200" dirty="0">
                <a:solidFill>
                  <a:srgbClr val="4E4CB4"/>
                </a:solidFill>
                <a:latin typeface="Arial" panose="020B0604020202020204" pitchFamily="34" charset="0"/>
                <a:cs typeface="Arial" panose="020B0604020202020204" pitchFamily="34" charset="0"/>
              </a:rPr>
            </a:br>
            <a:r>
              <a:rPr lang="en-US" altLang="en-US" sz="3200" dirty="0">
                <a:solidFill>
                  <a:srgbClr val="4E4CB4"/>
                </a:solidFill>
                <a:latin typeface="Arial" panose="020B0604020202020204" pitchFamily="34" charset="0"/>
                <a:cs typeface="Arial" panose="020B0604020202020204" pitchFamily="34" charset="0"/>
              </a:rPr>
              <a:t>Are Central to Many Biological Processes</a:t>
            </a:r>
            <a:endParaRPr lang="en-AU" sz="32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2262648"/>
            <a:ext cx="51668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curvature changes are central to the ability of biological membranes to undergo fusion with other membranes without losing continuity</a:t>
            </a:r>
          </a:p>
          <a:p>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name of each process is accompanied by an illustration. Budding of vesicles from Golgi complex: five horizontal pieces of Golgi complex have an arrow pointing from the left side through a sphere. Exocytosis: the arrow passing through the sphere from the Golgi apparatus continues through a membrane. Endocytosis: an invagination in a membrane contains many small red dots and an arrow points through this into a cell. Fusion of endosome and lysosome: the arrow from endocytosis joins with an arrow from a yellow sphere, forming a structure with a small sphere with red dots on the left and a larger yellow sphere on the right. Fusion of sperm and egg: A sperm with an oval head and long tail is shown pushing into the plasma membrane and an arrow points into the cell. Fusion of small vacuoles open parenthesis plants close parenthesis: An open sphere is shown with three fused smaller spheres and two spheres outside of it with arrows pointing through two of the fused spheres into the center and toward one of the spheres outside. Separation of two plasma membranes at cell division: A piece of plasma membrane is open at the center with arrows pointing up and down from the open space.">
            <a:extLst>
              <a:ext uri="{FF2B5EF4-FFF2-40B4-BE49-F238E27FC236}">
                <a16:creationId xmlns:a16="http://schemas.microsoft.com/office/drawing/2014/main" id="{DDE0C1F0-DE5E-CD4A-978C-C07EA09EA9D0}"/>
              </a:ext>
            </a:extLst>
          </p:cNvPr>
          <p:cNvPicPr>
            <a:picLocks noChangeAspect="1"/>
          </p:cNvPicPr>
          <p:nvPr/>
        </p:nvPicPr>
        <p:blipFill>
          <a:blip r:embed="rId3"/>
          <a:stretch>
            <a:fillRect/>
          </a:stretch>
        </p:blipFill>
        <p:spPr>
          <a:xfrm>
            <a:off x="5715000" y="2126123"/>
            <a:ext cx="2861276" cy="4267200"/>
          </a:xfrm>
          <a:prstGeom prst="rect">
            <a:avLst/>
          </a:prstGeom>
        </p:spPr>
      </p:pic>
    </p:spTree>
    <p:extLst>
      <p:ext uri="{BB962C8B-B14F-4D97-AF65-F5344CB8AC3E}">
        <p14:creationId xmlns:p14="http://schemas.microsoft.com/office/powerpoint/2010/main" val="2839424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6160-822F-4B44-86CB-AAD4A88F3E79}"/>
              </a:ext>
            </a:extLst>
          </p:cNvPr>
          <p:cNvSpPr>
            <a:spLocks noGrp="1"/>
          </p:cNvSpPr>
          <p:nvPr>
            <p:ph type="title"/>
          </p:nvPr>
        </p:nvSpPr>
        <p:spPr>
          <a:xfrm>
            <a:off x="0" y="152400"/>
            <a:ext cx="9144000" cy="1371600"/>
          </a:xfrm>
        </p:spPr>
        <p:txBody>
          <a:bodyPr/>
          <a:lstStyle/>
          <a:p>
            <a:r>
              <a:rPr lang="en-US" altLang="en-US" sz="3000" dirty="0">
                <a:solidFill>
                  <a:srgbClr val="4E4CB4"/>
                </a:solidFill>
                <a:latin typeface="Arial" panose="020B0604020202020204" pitchFamily="34" charset="0"/>
                <a:cs typeface="Arial" panose="020B0604020202020204" pitchFamily="34" charset="0"/>
              </a:rPr>
              <a:t>Integral Proteins of the Plasma Membrane Are Involved in Surface Adhesion, Signaling, and Other Cellular Processes</a:t>
            </a:r>
            <a:endParaRPr lang="en-AU" sz="30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8288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integrins </a:t>
            </a:r>
            <a:r>
              <a:rPr lang="en-US" sz="2400" dirty="0">
                <a:latin typeface="Arial" panose="020B0604020202020204" pitchFamily="34" charset="0"/>
                <a:cs typeface="Arial" panose="020B0604020202020204" pitchFamily="34" charset="0"/>
              </a:rPr>
              <a:t>= surface adhesion proteins that mediate a cell’s interaction with the extracellular matrix and with other cells</a:t>
            </a:r>
          </a:p>
          <a:p>
            <a:pPr lvl="1"/>
            <a:r>
              <a:rPr lang="en-US" sz="2400" dirty="0">
                <a:latin typeface="Arial" panose="020B0604020202020204" pitchFamily="34" charset="0"/>
                <a:cs typeface="Arial" panose="020B0604020202020204" pitchFamily="34" charset="0"/>
              </a:rPr>
              <a:t>carry signals in both directions across the plasma membrane</a:t>
            </a:r>
          </a:p>
          <a:p>
            <a:pPr lvl="1"/>
            <a:r>
              <a:rPr lang="en-US" sz="2400" dirty="0">
                <a:latin typeface="Arial" panose="020B0604020202020204" pitchFamily="34" charset="0"/>
                <a:cs typeface="Arial" panose="020B0604020202020204" pitchFamily="34" charset="0"/>
              </a:rPr>
              <a:t>heterodimeric proteins composed of two unlike subunits, </a:t>
            </a:r>
            <a:r>
              <a:rPr lang="el-GR" sz="2400" dirty="0">
                <a:latin typeface="Arial" panose="020B0604020202020204" pitchFamily="34" charset="0"/>
                <a:cs typeface="Arial" panose="020B0604020202020204" pitchFamily="34" charset="0"/>
              </a:rPr>
              <a:t>α </a:t>
            </a:r>
            <a:r>
              <a:rPr lang="en-US" sz="2400" dirty="0">
                <a:latin typeface="Arial" panose="020B0604020202020204" pitchFamily="34" charset="0"/>
                <a:cs typeface="Arial" panose="020B0604020202020204" pitchFamily="34" charset="0"/>
              </a:rPr>
              <a:t>and </a:t>
            </a:r>
            <a:r>
              <a:rPr lang="el-GR" sz="2400" dirty="0">
                <a:latin typeface="Arial" panose="020B0604020202020204" pitchFamily="34" charset="0"/>
                <a:cs typeface="Arial" panose="020B0604020202020204" pitchFamily="34" charset="0"/>
              </a:rPr>
              <a:t>β</a:t>
            </a: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7980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39C5-743E-43A4-A7AE-CEE46F178225}"/>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11.3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Solute Transport across Membranes</a:t>
            </a:r>
            <a:endParaRPr lang="en-AU" dirty="0"/>
          </a:p>
        </p:txBody>
      </p:sp>
    </p:spTree>
    <p:extLst>
      <p:ext uri="{BB962C8B-B14F-4D97-AF65-F5344CB8AC3E}">
        <p14:creationId xmlns:p14="http://schemas.microsoft.com/office/powerpoint/2010/main" val="1013360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63F8-05B3-4C25-AC83-5A6D9E4E5CB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Summary of Transport Types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19100" y="1449236"/>
            <a:ext cx="3314700" cy="457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nonpolar compounds can dissolve in the lipid bilayer and cross a membrane unassisted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polar compounds and ions require a specific membrane protein carrier</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a circular phospholipid bilayer with six types of transport occurring across its surface: simple diffusion, facilitated diffusion, primary active transport, ionophore-mediated ion transport, ion channel, and secondary active transport.">
            <a:extLst>
              <a:ext uri="{FF2B5EF4-FFF2-40B4-BE49-F238E27FC236}">
                <a16:creationId xmlns:a16="http://schemas.microsoft.com/office/drawing/2014/main" id="{7AEE4C59-92AB-834C-ADCA-F4E940A816B7}"/>
              </a:ext>
            </a:extLst>
          </p:cNvPr>
          <p:cNvPicPr>
            <a:picLocks noChangeAspect="1"/>
          </p:cNvPicPr>
          <p:nvPr/>
        </p:nvPicPr>
        <p:blipFill>
          <a:blip r:embed="rId3"/>
          <a:stretch>
            <a:fillRect/>
          </a:stretch>
        </p:blipFill>
        <p:spPr>
          <a:xfrm>
            <a:off x="3904665" y="1439915"/>
            <a:ext cx="4779062" cy="5045075"/>
          </a:xfrm>
          <a:prstGeom prst="rect">
            <a:avLst/>
          </a:prstGeom>
        </p:spPr>
      </p:pic>
    </p:spTree>
    <p:extLst>
      <p:ext uri="{BB962C8B-B14F-4D97-AF65-F5344CB8AC3E}">
        <p14:creationId xmlns:p14="http://schemas.microsoft.com/office/powerpoint/2010/main" val="2778003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912F8B-7E0A-4F0F-AFAC-9409DAF04017}"/>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11.1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Composition and Architecture of Membranes</a:t>
            </a:r>
            <a:endParaRPr lang="en-AU"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5C92-9AAA-4F5E-AA37-AAD28B886D4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Transport May Be Passive or Active</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28600" y="2133600"/>
            <a:ext cx="47096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simple diffusion </a:t>
            </a:r>
            <a:r>
              <a:rPr lang="en-US" sz="2400" dirty="0">
                <a:latin typeface="Arial" panose="020B0604020202020204" pitchFamily="34" charset="0"/>
                <a:cs typeface="Arial" panose="020B0604020202020204" pitchFamily="34" charset="0"/>
              </a:rPr>
              <a:t>= movement of a solute from the region of higher concentration to the region of lower concentration</a:t>
            </a: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two cylinders that each have a plane, dividing the left and right sides. The left-hand cylinder has a large number of orange dots on the left side, labeled C subscript 1, and a small number of dots on the right side, labeled C subscript 2. A large arrow points from the left side to the right side and a small arrow points from the right side to the left side. Text below reads C subscript 1 greater sign greater sign C subscript 2 and before equilibrium; net flux right-pointing arrow. The right-hand cylinder has evenly spaced orange dots on both sides and equally sized arrows pointing to the left and right. Text below reads C subscript 1 equals C subscript 2 and at equilibrium; no net flux. ">
            <a:extLst>
              <a:ext uri="{FF2B5EF4-FFF2-40B4-BE49-F238E27FC236}">
                <a16:creationId xmlns:a16="http://schemas.microsoft.com/office/drawing/2014/main" id="{8762369E-BA29-3345-91ED-BECEF8AF7887}"/>
              </a:ext>
            </a:extLst>
          </p:cNvPr>
          <p:cNvPicPr>
            <a:picLocks noChangeAspect="1"/>
          </p:cNvPicPr>
          <p:nvPr/>
        </p:nvPicPr>
        <p:blipFill rotWithShape="1">
          <a:blip r:embed="rId3"/>
          <a:srcRect r="50849"/>
          <a:stretch/>
        </p:blipFill>
        <p:spPr>
          <a:xfrm>
            <a:off x="5029200" y="2133599"/>
            <a:ext cx="3856703" cy="3554579"/>
          </a:xfrm>
          <a:prstGeom prst="rect">
            <a:avLst/>
          </a:prstGeom>
        </p:spPr>
      </p:pic>
    </p:spTree>
    <p:extLst>
      <p:ext uri="{BB962C8B-B14F-4D97-AF65-F5344CB8AC3E}">
        <p14:creationId xmlns:p14="http://schemas.microsoft.com/office/powerpoint/2010/main" val="1373047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70C3-63BF-40DD-88BC-96FE1E9599B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Electrochemical Gradient</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electrochemical gradient (electrochemical potential) </a:t>
            </a:r>
            <a:r>
              <a:rPr lang="en-US" sz="2400" dirty="0">
                <a:latin typeface="Arial" panose="020B0604020202020204" pitchFamily="34" charset="0"/>
                <a:cs typeface="Arial" panose="020B0604020202020204" pitchFamily="34" charset="0"/>
              </a:rPr>
              <a:t>= determines the direction in which a charged solute moves across a membrane </a:t>
            </a:r>
          </a:p>
          <a:p>
            <a:pPr lvl="1"/>
            <a:r>
              <a:rPr lang="en-US" sz="2400" dirty="0">
                <a:latin typeface="Arial" panose="020B0604020202020204" pitchFamily="34" charset="0"/>
                <a:cs typeface="Arial" panose="020B0604020202020204" pitchFamily="34" charset="0"/>
              </a:rPr>
              <a:t>composed of:</a:t>
            </a:r>
          </a:p>
          <a:p>
            <a:pPr lvl="2"/>
            <a:r>
              <a:rPr lang="en-US" dirty="0">
                <a:latin typeface="Arial" panose="020B0604020202020204" pitchFamily="34" charset="0"/>
                <a:cs typeface="Arial" panose="020B0604020202020204" pitchFamily="34" charset="0"/>
              </a:rPr>
              <a:t>the chemical gradient</a:t>
            </a:r>
          </a:p>
          <a:p>
            <a:pPr lvl="2"/>
            <a:r>
              <a:rPr lang="en-US" dirty="0">
                <a:latin typeface="Arial" panose="020B0604020202020204" pitchFamily="34" charset="0"/>
                <a:cs typeface="Arial" panose="020B0604020202020204" pitchFamily="34" charset="0"/>
              </a:rPr>
              <a:t>the electrical gradient (</a:t>
            </a:r>
            <a:r>
              <a:rPr lang="en-US" i="1" dirty="0" err="1">
                <a:latin typeface="Arial" panose="020B0604020202020204" pitchFamily="34" charset="0"/>
                <a:cs typeface="Arial" panose="020B0604020202020204" pitchFamily="34" charset="0"/>
              </a:rPr>
              <a:t>V</a:t>
            </a:r>
            <a:r>
              <a:rPr lang="en-US" baseline="-25000" dirty="0" err="1">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a:t>
            </a: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4835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A732F-6386-4792-9242-A222BB70A33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Passive and Active Transporters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passive transporters </a:t>
            </a:r>
            <a:r>
              <a:rPr lang="en-US" sz="2400" dirty="0">
                <a:latin typeface="Arial" panose="020B0604020202020204" pitchFamily="34" charset="0"/>
                <a:cs typeface="Arial" panose="020B0604020202020204" pitchFamily="34" charset="0"/>
              </a:rPr>
              <a:t>= facilitate movement down a concentration gradient, increasing the transport rate</a:t>
            </a:r>
          </a:p>
          <a:p>
            <a:pPr lvl="1"/>
            <a:r>
              <a:rPr lang="en-US" sz="2400" dirty="0">
                <a:latin typeface="Arial" panose="020B0604020202020204" pitchFamily="34" charset="0"/>
                <a:cs typeface="Arial" panose="020B0604020202020204" pitchFamily="34" charset="0"/>
              </a:rPr>
              <a:t>process is called </a:t>
            </a:r>
            <a:r>
              <a:rPr lang="en-US" sz="2400" b="1" dirty="0">
                <a:latin typeface="Arial" panose="020B0604020202020204" pitchFamily="34" charset="0"/>
                <a:cs typeface="Arial" panose="020B0604020202020204" pitchFamily="34" charset="0"/>
              </a:rPr>
              <a:t>passive transport </a:t>
            </a:r>
            <a:r>
              <a:rPr lang="en-US" sz="2400" dirty="0">
                <a:latin typeface="Arial" panose="020B0604020202020204" pitchFamily="34" charset="0"/>
                <a:cs typeface="Arial" panose="020B0604020202020204" pitchFamily="34" charset="0"/>
              </a:rPr>
              <a:t>or</a:t>
            </a:r>
            <a:r>
              <a:rPr lang="en-US" sz="2400" b="1" dirty="0">
                <a:latin typeface="Arial" panose="020B0604020202020204" pitchFamily="34" charset="0"/>
                <a:cs typeface="Arial" panose="020B0604020202020204" pitchFamily="34" charset="0"/>
              </a:rPr>
              <a:t> facilitated diffusion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active transporters </a:t>
            </a:r>
            <a:r>
              <a:rPr lang="en-US" sz="2400" dirty="0">
                <a:latin typeface="Arial" panose="020B0604020202020204" pitchFamily="34" charset="0"/>
                <a:cs typeface="Arial" panose="020B0604020202020204" pitchFamily="34" charset="0"/>
              </a:rPr>
              <a:t>= move substrates across a membranes against a concentration gradient or an electrical potential</a:t>
            </a:r>
          </a:p>
          <a:p>
            <a:pPr lvl="1"/>
            <a:r>
              <a:rPr lang="en-US" sz="2400" dirty="0">
                <a:latin typeface="Arial" panose="020B0604020202020204" pitchFamily="34" charset="0"/>
                <a:cs typeface="Arial" panose="020B0604020202020204" pitchFamily="34" charset="0"/>
              </a:rPr>
              <a:t>process is called </a:t>
            </a:r>
            <a:r>
              <a:rPr lang="en-US" sz="2400" b="1" dirty="0">
                <a:latin typeface="Arial" panose="020B0604020202020204" pitchFamily="34" charset="0"/>
                <a:cs typeface="Arial" panose="020B0604020202020204" pitchFamily="34" charset="0"/>
              </a:rPr>
              <a:t>active transport</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0317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E1648-A9D9-4EEA-8877-F900CBC0EB6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Types of Active Transporters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primary active transporters </a:t>
            </a:r>
            <a:r>
              <a:rPr lang="en-US" sz="2400" dirty="0">
                <a:latin typeface="Arial" panose="020B0604020202020204" pitchFamily="34" charset="0"/>
                <a:cs typeface="Arial" panose="020B0604020202020204" pitchFamily="34" charset="0"/>
              </a:rPr>
              <a:t>= use energy provided directly by a chemical reaction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secondary active transporters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couple uphill transport of one substrate with downhill transport of another</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91477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C8C00-77F5-4FCA-9DC0-DB885602E976}"/>
              </a:ext>
            </a:extLst>
          </p:cNvPr>
          <p:cNvSpPr>
            <a:spLocks noGrp="1"/>
          </p:cNvSpPr>
          <p:nvPr>
            <p:ph type="title"/>
          </p:nvPr>
        </p:nvSpPr>
        <p:spPr>
          <a:xfrm>
            <a:off x="0" y="152400"/>
            <a:ext cx="9144000" cy="1371600"/>
          </a:xfrm>
        </p:spPr>
        <p:txBody>
          <a:bodyPr/>
          <a:lstStyle/>
          <a:p>
            <a:r>
              <a:rPr lang="en-US" altLang="en-US" sz="3200" dirty="0">
                <a:solidFill>
                  <a:srgbClr val="4E4CB4"/>
                </a:solidFill>
                <a:latin typeface="Arial" panose="020B0604020202020204" pitchFamily="34" charset="0"/>
                <a:cs typeface="Arial" panose="020B0604020202020204" pitchFamily="34" charset="0"/>
              </a:rPr>
              <a:t>Transporters and Ion Channels Share Some Structural Properties but Have Different Mechanisms</a:t>
            </a:r>
            <a:endParaRPr lang="en-AU" sz="32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28600" y="2233663"/>
            <a:ext cx="47096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transporter proteins reduce the energy of activation (∆</a:t>
            </a:r>
            <a:r>
              <a:rPr lang="en-US" sz="2400" i="1" dirty="0">
                <a:latin typeface="Arial" panose="020B0604020202020204" pitchFamily="34" charset="0"/>
                <a:cs typeface="Arial" panose="020B0604020202020204" pitchFamily="34" charset="0"/>
              </a:rPr>
              <a:t>G</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for diffusion</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by:</a:t>
            </a:r>
          </a:p>
          <a:p>
            <a:pPr lvl="1"/>
            <a:r>
              <a:rPr lang="en-US" sz="2400" dirty="0">
                <a:latin typeface="Arial" panose="020B0604020202020204" pitchFamily="34" charset="0"/>
                <a:cs typeface="Arial" panose="020B0604020202020204" pitchFamily="34" charset="0"/>
              </a:rPr>
              <a:t>forming noncovalent interactions with the dehydrated solute </a:t>
            </a:r>
          </a:p>
          <a:p>
            <a:pPr lvl="1"/>
            <a:r>
              <a:rPr lang="en-US" sz="2400" dirty="0">
                <a:latin typeface="Arial" panose="020B0604020202020204" pitchFamily="34" charset="0"/>
                <a:cs typeface="Arial" panose="020B0604020202020204" pitchFamily="34" charset="0"/>
              </a:rPr>
              <a:t>providing a hydrophilic transmembrane pathway</a:t>
            </a: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single vertical membrane runs through both parts a and b with a graph positioned between the parts. Part a shows a light red sphere surrounded by water molecules that alternate in whether the hydrogens or the oxygen atom are facing the sphere. Accompanying text reads, hydrated solute. To its right, there are left- and right-pointing arrows above and below water molecules. The vertical membrane to the right has a similar light red sphere in its center. To its right, there are left- and right-pointing arrows above and below water molecules. This yields a similar light red sphere surrounded by water molecules. Part b shows a light red sphere surrounded by water molecules that alternate in whether the hydrogens or the oxygen atom are facing the sphere. To its right, there are left- and right-pointing arrows above and below water molecules. The vertical membrane to the right has a cutaway horizontal rectangle labeled transporter that has a channel through its center and that contains a similar light red sphere in its center. To its right, there are left- and right-pointing arrows above and below water molecules. This yields a similar light red sphere surrounded by water molecules. The graph plots free energy, G, on the vertical axis. A red curve labeled simple diffusion without transporter begins horizontally at the lower left end of the graph, near the bottom of the vertical axis, and begins to rise rapidly at one-eighth of the distance across the horizontal axis to form a rounded peak at one-third of the distance across the horizontal axis and just above three-quarters of the height of the vertical axis. It decreases slightly to run horizontally across the middle of the graph, then rises again to form a symmetrical peak at two-thirds of the distance across the horizontal axis, after which it decreases to reach the horizontal axis near the right side before running horizontally to the right end of the graph. A dashed horizontal line extends to the right from the right-hand peak and a double-headed arrow between this line and the horizontal right end of the curve is labeled Greek letter delta G superscript double dagger subscript simple diffusion. A blue curve labeled diffusion with transporter emerges horizontally from the red curve as the red curve rises on the left side of the graph. The blue curve begins to rise at one-quarter of the distance across the horizontal axis before forming a rounded peak at one-third of the distance across the horizontal axis and one-third of the height of the vertical axis. It decreases slightly to run horizontally across the middle of the graph, then rises again to form a symmetrical peak at two-thirds of the distance across the horizontal axis, after which it decreases to reach the horizontal axis just to the left of where the red peak becomes horizontal. The blue curve runs horizontally to meet the horizontal red curve on the right side. A dashed horizontal line extends to the left and right of the left-hand peak of the blue curve and a second horizontal line below extends right to join with the horizontal ends of the blue and red curves. A double-headed arrow between these horizontal lines is labeled Greek letter delta G superscript double dagger subscript transport. All data are approximate.">
            <a:extLst>
              <a:ext uri="{FF2B5EF4-FFF2-40B4-BE49-F238E27FC236}">
                <a16:creationId xmlns:a16="http://schemas.microsoft.com/office/drawing/2014/main" id="{E5D87EC1-3265-F14D-BFEA-F23E6CF29580}"/>
              </a:ext>
            </a:extLst>
          </p:cNvPr>
          <p:cNvPicPr>
            <a:picLocks noChangeAspect="1"/>
          </p:cNvPicPr>
          <p:nvPr/>
        </p:nvPicPr>
        <p:blipFill>
          <a:blip r:embed="rId3"/>
          <a:stretch>
            <a:fillRect/>
          </a:stretch>
        </p:blipFill>
        <p:spPr>
          <a:xfrm>
            <a:off x="5105400" y="2057400"/>
            <a:ext cx="3505200" cy="4588381"/>
          </a:xfrm>
          <a:prstGeom prst="rect">
            <a:avLst/>
          </a:prstGeom>
        </p:spPr>
      </p:pic>
    </p:spTree>
    <p:extLst>
      <p:ext uri="{BB962C8B-B14F-4D97-AF65-F5344CB8AC3E}">
        <p14:creationId xmlns:p14="http://schemas.microsoft.com/office/powerpoint/2010/main" val="1922588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CB649-70BD-4D80-BFDE-1838B04384E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Ion Channels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ion channels = </a:t>
            </a:r>
            <a:r>
              <a:rPr lang="en-US" sz="2400" dirty="0">
                <a:latin typeface="Arial" panose="020B0604020202020204" pitchFamily="34" charset="0"/>
                <a:cs typeface="Arial" panose="020B0604020202020204" pitchFamily="34" charset="0"/>
              </a:rPr>
              <a:t>provide an aqueous path across the membrane through which inorganic ions can diffuse at very high rates</a:t>
            </a:r>
          </a:p>
          <a:p>
            <a:pPr lvl="1"/>
            <a:r>
              <a:rPr lang="en-US" sz="2400" dirty="0">
                <a:latin typeface="Arial" panose="020B0604020202020204" pitchFamily="34" charset="0"/>
                <a:cs typeface="Arial" panose="020B0604020202020204" pitchFamily="34" charset="0"/>
              </a:rPr>
              <a:t>most have a “gate” regulated by a biological signal</a:t>
            </a:r>
          </a:p>
          <a:p>
            <a:pPr lvl="1"/>
            <a:r>
              <a:rPr lang="en-US" sz="2400" dirty="0">
                <a:latin typeface="Arial" panose="020B0604020202020204" pitchFamily="34" charset="0"/>
                <a:cs typeface="Arial" panose="020B0604020202020204" pitchFamily="34" charset="0"/>
              </a:rPr>
              <a:t>typically show some specificity for an ion </a:t>
            </a:r>
          </a:p>
          <a:p>
            <a:pPr lvl="1"/>
            <a:r>
              <a:rPr lang="en-US" sz="2400" dirty="0">
                <a:latin typeface="Arial" panose="020B0604020202020204" pitchFamily="34" charset="0"/>
                <a:cs typeface="Arial" panose="020B0604020202020204" pitchFamily="34" charset="0"/>
              </a:rPr>
              <a:t>are not saturable with their ion substrate </a:t>
            </a:r>
          </a:p>
          <a:p>
            <a:pPr lvl="1"/>
            <a:r>
              <a:rPr lang="en-US" sz="2400" dirty="0">
                <a:latin typeface="Arial" panose="020B0604020202020204" pitchFamily="34" charset="0"/>
                <a:cs typeface="Arial" panose="020B0604020202020204" pitchFamily="34" charset="0"/>
              </a:rPr>
              <a:t>flow stops either when the gate is closed or when there is no longer an electrochemical gradient</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1597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6629-2662-426B-8FD4-7F9FD5AC152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Differences Between Ion Channels and Transporters</a:t>
            </a:r>
            <a:endParaRPr lang="en-AU" dirty="0"/>
          </a:p>
        </p:txBody>
      </p:sp>
      <p:pic>
        <p:nvPicPr>
          <p:cNvPr id="3" name="Picture 2" descr="Part a is labeled ion channel: single gate. There are two horizontal pieces of membrane with left- and right-pointing arrows between them to show that they can interconvert. The left-hand piece of membrane is labeled gate closed and has a vertical opening bound by a vertical bar on each side, forming a channel. A narrower horizontal bar is placed across these vertical bars, covering the upper opening to the channel. There are single purple spheres above the membrane, in the channel, and beneath the membrane. The right-hand, piece of membrane is labeled gate open. This membrane is shown with the horizontal bar lifted into a diagonal position, raised at the upper right and joined with the left-hand bar of the channel. This opens the channel. A purple sphere is shown to the upper right above the membrane with a double-headed arrow pointing from it to a purple sphere within the channel. A second purple sphere within the channel is connected by a double-headed arrow to a purple sphere beneath the membrane. Part b is labeled transporter open parenthesis pump close parenthesis: alternating gates. There are two horizontal pieces of membrane with left- and right-pointing arrows between them to show that they can interconvert. The left-hand membrane is labeled one gate open. It has a vertical opening bound by a vertical bar on each side, forming a channel. A narrower horizontal bar is placed across these vertical bars, covering the upper opening to the channel. A similar horizontal bar is placed diagonally beneath, with its left end below the channel and its right end against the lower right side of the right vertical bar of the channel. A purple sphere within the channel has an arrow pointing down to a similar sphere below the channel. A green sphere below the membrane has an arrow pointing up to a green sphere within the channel. The right-hand piece of membrane is labeled other gate open. The bottom bar is now horizontal and covers the bottom opening to the channel. The upper bar is now diagonal, with its right side above the membrane and its left side against the upper left side of the left-hand vertical bar. A purple sphere above the membrane has an arrow pointing to a similar sphere within the channel. A green sphere within the channel has an arrow pointing to a similar sphere above the membrane.">
            <a:extLst>
              <a:ext uri="{FF2B5EF4-FFF2-40B4-BE49-F238E27FC236}">
                <a16:creationId xmlns:a16="http://schemas.microsoft.com/office/drawing/2014/main" id="{C2F80AE8-AB2E-8D47-998D-30338BCE27FB}"/>
              </a:ext>
            </a:extLst>
          </p:cNvPr>
          <p:cNvPicPr>
            <a:picLocks noChangeAspect="1"/>
          </p:cNvPicPr>
          <p:nvPr/>
        </p:nvPicPr>
        <p:blipFill>
          <a:blip r:embed="rId3"/>
          <a:stretch>
            <a:fillRect/>
          </a:stretch>
        </p:blipFill>
        <p:spPr>
          <a:xfrm>
            <a:off x="1708435" y="1600200"/>
            <a:ext cx="5727130" cy="4902687"/>
          </a:xfrm>
          <a:prstGeom prst="rect">
            <a:avLst/>
          </a:prstGeom>
        </p:spPr>
      </p:pic>
    </p:spTree>
    <p:extLst>
      <p:ext uri="{BB962C8B-B14F-4D97-AF65-F5344CB8AC3E}">
        <p14:creationId xmlns:p14="http://schemas.microsoft.com/office/powerpoint/2010/main" val="480463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8A3C2-0E7A-4787-B299-DC8F4D07298A}"/>
              </a:ext>
            </a:extLst>
          </p:cNvPr>
          <p:cNvSpPr>
            <a:spLocks noGrp="1"/>
          </p:cNvSpPr>
          <p:nvPr>
            <p:ph type="title"/>
          </p:nvPr>
        </p:nvSpPr>
        <p:spPr>
          <a:xfrm>
            <a:off x="0" y="152400"/>
            <a:ext cx="9144000" cy="1219200"/>
          </a:xfrm>
        </p:spPr>
        <p:txBody>
          <a:bodyPr/>
          <a:lstStyle/>
          <a:p>
            <a:r>
              <a:rPr lang="en-US" dirty="0">
                <a:solidFill>
                  <a:schemeClr val="tx1"/>
                </a:solidFill>
                <a:latin typeface="Arial" panose="020B0604020202020204" pitchFamily="34" charset="0"/>
                <a:cs typeface="Arial" panose="020B0604020202020204" pitchFamily="34" charset="0"/>
              </a:rPr>
              <a:t>Three General Classes of Transport Systems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147919" y="1664959"/>
            <a:ext cx="3901953" cy="458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cotransport </a:t>
            </a:r>
            <a:r>
              <a:rPr lang="en-US" sz="2400" dirty="0">
                <a:latin typeface="Arial" panose="020B0604020202020204" pitchFamily="34" charset="0"/>
                <a:cs typeface="Arial" panose="020B0604020202020204" pitchFamily="34" charset="0"/>
              </a:rPr>
              <a:t>systems = simultaneously transport two solutes across a membrane</a:t>
            </a:r>
          </a:p>
          <a:p>
            <a:pPr lvl="1"/>
            <a:r>
              <a:rPr lang="en-US" sz="2400" b="1" dirty="0">
                <a:latin typeface="Arial" panose="020B0604020202020204" pitchFamily="34" charset="0"/>
                <a:cs typeface="Arial" panose="020B0604020202020204" pitchFamily="34" charset="0"/>
              </a:rPr>
              <a:t>antiport </a:t>
            </a:r>
            <a:r>
              <a:rPr lang="en-US" sz="2400" dirty="0">
                <a:latin typeface="Arial" panose="020B0604020202020204" pitchFamily="34" charset="0"/>
                <a:cs typeface="Arial" panose="020B0604020202020204" pitchFamily="34" charset="0"/>
              </a:rPr>
              <a:t>= moves in opposite directions</a:t>
            </a:r>
            <a:endParaRPr lang="en-US" sz="2400" b="1"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symport </a:t>
            </a:r>
            <a:r>
              <a:rPr lang="en-US" sz="2400" dirty="0">
                <a:latin typeface="Arial" panose="020B0604020202020204" pitchFamily="34" charset="0"/>
                <a:cs typeface="Arial" panose="020B0604020202020204" pitchFamily="34" charset="0"/>
              </a:rPr>
              <a:t>= moves in the same direction</a:t>
            </a:r>
            <a:endParaRPr lang="en-US" sz="24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uniport</a:t>
            </a:r>
            <a:r>
              <a:rPr lang="en-US" sz="2400" dirty="0">
                <a:latin typeface="Arial" panose="020B0604020202020204" pitchFamily="34" charset="0"/>
                <a:cs typeface="Arial" panose="020B0604020202020204" pitchFamily="34" charset="0"/>
              </a:rPr>
              <a:t> systems = carry only one substrate </a:t>
            </a:r>
          </a:p>
          <a:p>
            <a:pPr marL="533400" lvl="1" indent="0">
              <a:buNone/>
            </a:pP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The light red transporter labeled uniport has crescent-shape sides that are closer together at the top and bottom, producing an oval channel. A crescent-shaped blue molecule labeled S is shown above and an arrow points down from it through the channel. The transporters labeled symport and antiport are joined by a bracket labeled cotransport. Both have crescent-shaped sides that are closer together in the center and curve apart at the top and bottom of the channel. The dark purple symport channel is larger. A red sphere labeled S subscript 1 and a green irregular triangle labeled S subscript 2 are shown above the symport channel. Arrows point from the red sphere and green triangle through the channel. The light purple antiport channel has a similar red sphere labeled S subscript 1 above the channel with an arrow pointing down through the channel and a green triangle below the channel with an arrow pointing up through the channel. ">
            <a:extLst>
              <a:ext uri="{FF2B5EF4-FFF2-40B4-BE49-F238E27FC236}">
                <a16:creationId xmlns:a16="http://schemas.microsoft.com/office/drawing/2014/main" id="{32639F2E-3DD1-3A44-8A43-2B94B9BC5C99}"/>
              </a:ext>
            </a:extLst>
          </p:cNvPr>
          <p:cNvPicPr>
            <a:picLocks noChangeAspect="1"/>
          </p:cNvPicPr>
          <p:nvPr/>
        </p:nvPicPr>
        <p:blipFill>
          <a:blip r:embed="rId3"/>
          <a:stretch>
            <a:fillRect/>
          </a:stretch>
        </p:blipFill>
        <p:spPr>
          <a:xfrm>
            <a:off x="4328831" y="2590800"/>
            <a:ext cx="4667250" cy="2667000"/>
          </a:xfrm>
          <a:prstGeom prst="rect">
            <a:avLst/>
          </a:prstGeom>
        </p:spPr>
      </p:pic>
    </p:spTree>
    <p:extLst>
      <p:ext uri="{BB962C8B-B14F-4D97-AF65-F5344CB8AC3E}">
        <p14:creationId xmlns:p14="http://schemas.microsoft.com/office/powerpoint/2010/main" val="41870924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BDA1E-8A0E-4A24-8846-CFD45F3714DF}"/>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Active Transport Results in Solute Movement against a Concentration or Electrochemical Gradient</a:t>
            </a:r>
            <a:endParaRPr lang="en-AU" sz="34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28600" y="2198961"/>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results in the accumulation of a solute above the equilibrium point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thermodynamically unfavorable (endergonic) </a:t>
            </a:r>
          </a:p>
          <a:p>
            <a:pPr lvl="1"/>
            <a:r>
              <a:rPr lang="en-US" sz="2400" dirty="0">
                <a:latin typeface="Arial" panose="020B0604020202020204" pitchFamily="34" charset="0"/>
                <a:cs typeface="Arial" panose="020B0604020202020204" pitchFamily="34" charset="0"/>
              </a:rPr>
              <a:t>must be directly or indirectly coupled to an exergonic process</a:t>
            </a:r>
          </a:p>
          <a:p>
            <a:pPr lvl="1"/>
            <a:endParaRPr lang="en-US" sz="2400" baseline="-250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323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9EF8B-D04A-402B-B3C9-F644924DDEF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Two Types of Active Transport</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413715" y="1676400"/>
            <a:ext cx="511862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primary active transport </a:t>
            </a:r>
            <a:r>
              <a:rPr lang="en-US" sz="2400" dirty="0">
                <a:latin typeface="Arial" panose="020B0604020202020204" pitchFamily="34" charset="0"/>
                <a:cs typeface="Arial" panose="020B0604020202020204" pitchFamily="34" charset="0"/>
              </a:rPr>
              <a:t>= solute accumulation is coupled directly to an exergonic chemical reaction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secondary active transport </a:t>
            </a:r>
            <a:r>
              <a:rPr lang="en-US" sz="2400" dirty="0">
                <a:latin typeface="Arial" panose="020B0604020202020204" pitchFamily="34" charset="0"/>
                <a:cs typeface="Arial" panose="020B0604020202020204" pitchFamily="34" charset="0"/>
              </a:rPr>
              <a:t>= endergonic transport of one solute is coupled to the exergonic flow of a different solute that was originally pumped uphill by primary active transport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Both parts show a circular cell. Part a is labeled primary active transport. The cell has a single transporter at the bottom of the cell. A light red sphere labeled S subscript 1 is inside the cell with an arrow pointing through the transporter to a similar light red sphere below the cell surrounded by 11 similar light red spheres. An arrow from A T P curves across the upper left of the transporter inside the cell to produce A D P plus P subscript i. Part b is labeled secondary active transporters. Two transporters are present, one at the lower left and one at the lower right. A light red sphere labeled S subscript 1 within the cell has an arrow pointing through the transporter to the lower left, which resembles the transporter in part a, and circling around to S subscript 1 below the center of the cell and surrounded by 10 similar light red spheres. An arrow from A T P curves across the upper left of the transporter inside the cell to produce A D P plus P subscript i. A small roughly triangular green molecule labeled S subscript 2 to the lower right of the cell has an arrow pointing through the second transporter to a similar molecule inside of the cell. There are five additional similar green molecules inside of the cell and none outside of the cell.">
            <a:extLst>
              <a:ext uri="{FF2B5EF4-FFF2-40B4-BE49-F238E27FC236}">
                <a16:creationId xmlns:a16="http://schemas.microsoft.com/office/drawing/2014/main" id="{E1339C96-25CB-9B47-9431-FFF2C801A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282" y="1676400"/>
            <a:ext cx="1937433" cy="5063748"/>
          </a:xfrm>
          <a:prstGeom prst="rect">
            <a:avLst/>
          </a:prstGeom>
        </p:spPr>
      </p:pic>
    </p:spTree>
    <p:extLst>
      <p:ext uri="{BB962C8B-B14F-4D97-AF65-F5344CB8AC3E}">
        <p14:creationId xmlns:p14="http://schemas.microsoft.com/office/powerpoint/2010/main" val="3395702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FF56A-352F-4F1E-9056-9EFEA66194C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Lipid Bilayer Is Stable in Water</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82583" y="1676400"/>
            <a:ext cx="81788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glycerophospholipids, sphingolipids, and sterols:</a:t>
            </a:r>
          </a:p>
          <a:p>
            <a:pPr lvl="1"/>
            <a:r>
              <a:rPr lang="en-US" sz="2400" dirty="0">
                <a:latin typeface="Arial" panose="020B0604020202020204" pitchFamily="34" charset="0"/>
                <a:cs typeface="Arial" panose="020B0604020202020204" pitchFamily="34" charset="0"/>
              </a:rPr>
              <a:t>virtually insoluble in water</a:t>
            </a:r>
          </a:p>
          <a:p>
            <a:pPr lvl="1"/>
            <a:r>
              <a:rPr lang="en-US" sz="2400" dirty="0">
                <a:latin typeface="Arial" panose="020B0604020202020204" pitchFamily="34" charset="0"/>
                <a:cs typeface="Arial" panose="020B0604020202020204" pitchFamily="34" charset="0"/>
              </a:rPr>
              <a:t>spontaneously form microscopic lipid aggregates when mixed with water </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hydrophobic interactions = </a:t>
            </a:r>
            <a:r>
              <a:rPr lang="en-US" sz="2400" dirty="0">
                <a:latin typeface="Arial" panose="020B0604020202020204" pitchFamily="34" charset="0"/>
                <a:cs typeface="Arial" panose="020B0604020202020204" pitchFamily="34" charset="0"/>
              </a:rPr>
              <a:t>the clustering of hydrophobic molecule surfaces in an aqueous environment to find the lowest-energy environment by reducing the hydrophobic surface area exposed to water</a:t>
            </a:r>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2846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F633-BB1B-422A-9A3A-A7D2983CD2F5}"/>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P-Type ATPases Undergo Phosphorylation during Their Catalytic Cycles</a:t>
            </a:r>
            <a:endParaRPr lang="en-AU" sz="34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28600" y="2198961"/>
            <a:ext cx="5410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P-type ATPases </a:t>
            </a:r>
            <a:r>
              <a:rPr lang="en-US" sz="2400" dirty="0">
                <a:latin typeface="Arial" panose="020B0604020202020204" pitchFamily="34" charset="0"/>
                <a:cs typeface="Arial" panose="020B0604020202020204" pitchFamily="34" charset="0"/>
              </a:rPr>
              <a:t>= family of cation transporters that are reversibly phosphorylated by ATP as part of the transport cycle</a:t>
            </a:r>
          </a:p>
          <a:p>
            <a:pPr lvl="1"/>
            <a:r>
              <a:rPr lang="en-US" sz="2400" dirty="0">
                <a:latin typeface="Arial" panose="020B0604020202020204" pitchFamily="34" charset="0"/>
                <a:cs typeface="Arial" panose="020B0604020202020204" pitchFamily="34" charset="0"/>
              </a:rPr>
              <a:t>integral proteins with 8 or 10 predicted membrane-spanning regions </a:t>
            </a:r>
          </a:p>
          <a:p>
            <a:pPr lvl="1"/>
            <a:r>
              <a:rPr lang="en-US" sz="2400" dirty="0">
                <a:latin typeface="Arial" panose="020B0604020202020204" pitchFamily="34" charset="0"/>
                <a:cs typeface="Arial" panose="020B0604020202020204" pitchFamily="34" charset="0"/>
              </a:rPr>
              <a:t>sensitive to inhibition by the transition-state analog </a:t>
            </a:r>
            <a:r>
              <a:rPr lang="en-US" sz="2400" b="1" dirty="0">
                <a:latin typeface="Arial" panose="020B0604020202020204" pitchFamily="34" charset="0"/>
                <a:cs typeface="Arial" panose="020B0604020202020204" pitchFamily="34" charset="0"/>
              </a:rPr>
              <a:t>vanadate</a:t>
            </a:r>
            <a:endParaRPr lang="en-US" sz="24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hosphate is P bonded to O minus above, to O minus to the right, to O H below, and double bonded to O to the left. Vanadate is similar except that P is replaced by V.">
            <a:extLst>
              <a:ext uri="{FF2B5EF4-FFF2-40B4-BE49-F238E27FC236}">
                <a16:creationId xmlns:a16="http://schemas.microsoft.com/office/drawing/2014/main" id="{F722F8E7-6BAA-FC46-8B52-887007DF92F0}"/>
              </a:ext>
            </a:extLst>
          </p:cNvPr>
          <p:cNvPicPr>
            <a:picLocks noChangeAspect="1"/>
          </p:cNvPicPr>
          <p:nvPr/>
        </p:nvPicPr>
        <p:blipFill>
          <a:blip r:embed="rId3"/>
          <a:stretch>
            <a:fillRect/>
          </a:stretch>
        </p:blipFill>
        <p:spPr>
          <a:xfrm>
            <a:off x="5638800" y="3403873"/>
            <a:ext cx="3107804" cy="1720850"/>
          </a:xfrm>
          <a:prstGeom prst="rect">
            <a:avLst/>
          </a:prstGeom>
        </p:spPr>
      </p:pic>
    </p:spTree>
    <p:extLst>
      <p:ext uri="{BB962C8B-B14F-4D97-AF65-F5344CB8AC3E}">
        <p14:creationId xmlns:p14="http://schemas.microsoft.com/office/powerpoint/2010/main" val="11260528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0284E-3343-4F41-A56F-612C89B9184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Examples of P-Type ATPases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736725"/>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Na</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K</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ATPase = animal cell antiporter for Na</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K</a:t>
            </a:r>
            <a:r>
              <a:rPr lang="en-US" sz="2400" baseline="30000" dirty="0">
                <a:latin typeface="Arial" panose="020B0604020202020204" pitchFamily="34" charset="0"/>
                <a:cs typeface="Arial" panose="020B0604020202020204" pitchFamily="34" charset="0"/>
              </a:rPr>
              <a:t>+  </a:t>
            </a:r>
          </a:p>
          <a:p>
            <a:endParaRPr lang="en-US" sz="2400" baseline="30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ATPase = plant and fungi transporter</a:t>
            </a:r>
          </a:p>
          <a:p>
            <a:endParaRPr lang="en-US" sz="2400" dirty="0">
              <a:latin typeface="Arial" panose="020B0604020202020204" pitchFamily="34" charset="0"/>
              <a:cs typeface="Arial" panose="020B0604020202020204" pitchFamily="34" charset="0"/>
            </a:endParaRPr>
          </a:p>
          <a:p>
            <a:r>
              <a:rPr lang="en-US" sz="2400" b="1" i="1" dirty="0">
                <a:latin typeface="Arial" panose="020B0604020202020204" pitchFamily="34" charset="0"/>
                <a:cs typeface="Arial" panose="020B0604020202020204" pitchFamily="34" charset="0"/>
              </a:rPr>
              <a:t>s</a:t>
            </a:r>
            <a:r>
              <a:rPr lang="en-US" sz="2400" b="1" dirty="0">
                <a:latin typeface="Arial" panose="020B0604020202020204" pitchFamily="34" charset="0"/>
                <a:cs typeface="Arial" panose="020B0604020202020204" pitchFamily="34" charset="0"/>
              </a:rPr>
              <a:t>arcoplasmic/</a:t>
            </a:r>
            <a:r>
              <a:rPr lang="en-US" sz="2400" b="1" i="1" dirty="0">
                <a:latin typeface="Arial" panose="020B0604020202020204" pitchFamily="34" charset="0"/>
                <a:cs typeface="Arial" panose="020B0604020202020204" pitchFamily="34" charset="0"/>
              </a:rPr>
              <a:t>e</a:t>
            </a:r>
            <a:r>
              <a:rPr lang="en-US" sz="2400" b="1" dirty="0">
                <a:latin typeface="Arial" panose="020B0604020202020204" pitchFamily="34" charset="0"/>
                <a:cs typeface="Arial" panose="020B0604020202020204" pitchFamily="34" charset="0"/>
              </a:rPr>
              <a:t>ndoplasmic </a:t>
            </a:r>
            <a:r>
              <a:rPr lang="en-US" sz="2400" b="1" i="1" dirty="0">
                <a:latin typeface="Arial" panose="020B0604020202020204" pitchFamily="34" charset="0"/>
                <a:cs typeface="Arial" panose="020B0604020202020204" pitchFamily="34" charset="0"/>
              </a:rPr>
              <a:t>r</a:t>
            </a:r>
            <a:r>
              <a:rPr lang="en-US" sz="2400" b="1" dirty="0">
                <a:latin typeface="Arial" panose="020B0604020202020204" pitchFamily="34" charset="0"/>
                <a:cs typeface="Arial" panose="020B0604020202020204" pitchFamily="34" charset="0"/>
              </a:rPr>
              <a:t>eticulum </a:t>
            </a:r>
            <a:r>
              <a:rPr lang="en-US" sz="2400" b="1" i="1" dirty="0">
                <a:latin typeface="Arial" panose="020B0604020202020204" pitchFamily="34" charset="0"/>
                <a:cs typeface="Arial" panose="020B0604020202020204" pitchFamily="34" charset="0"/>
              </a:rPr>
              <a:t>C</a:t>
            </a:r>
            <a:r>
              <a:rPr lang="en-US" sz="2400" b="1" dirty="0">
                <a:latin typeface="Arial" panose="020B0604020202020204" pitchFamily="34" charset="0"/>
                <a:cs typeface="Arial" panose="020B0604020202020204" pitchFamily="34" charset="0"/>
              </a:rPr>
              <a:t>a</a:t>
            </a:r>
            <a:r>
              <a:rPr lang="en-US" sz="2400" b="1" baseline="30000" dirty="0">
                <a:latin typeface="Arial" panose="020B0604020202020204" pitchFamily="34" charset="0"/>
                <a:cs typeface="Arial" panose="020B0604020202020204" pitchFamily="34" charset="0"/>
              </a:rPr>
              <a:t>2+ </a:t>
            </a:r>
            <a:r>
              <a:rPr lang="en-US" sz="2400" b="1" i="1" dirty="0">
                <a:latin typeface="Arial" panose="020B0604020202020204" pitchFamily="34" charset="0"/>
                <a:cs typeface="Arial" panose="020B0604020202020204" pitchFamily="34" charset="0"/>
              </a:rPr>
              <a:t>A</a:t>
            </a:r>
            <a:r>
              <a:rPr lang="en-US" sz="2400" b="1" dirty="0">
                <a:latin typeface="Arial" panose="020B0604020202020204" pitchFamily="34" charset="0"/>
                <a:cs typeface="Arial" panose="020B0604020202020204" pitchFamily="34" charset="0"/>
              </a:rPr>
              <a:t>TPase (SERCA) pump </a:t>
            </a:r>
            <a:r>
              <a:rPr lang="en-US" sz="2400" dirty="0">
                <a:latin typeface="Arial" panose="020B0604020202020204" pitchFamily="34" charset="0"/>
                <a:cs typeface="Arial" panose="020B0604020202020204" pitchFamily="34" charset="0"/>
              </a:rPr>
              <a:t>and the plasma membrane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ATPase pump = uniporters for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ions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05783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51990-6035-4A56-9C7C-8924E05829B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General Structure of the P-Type ATPases</a:t>
            </a:r>
            <a:endParaRPr lang="en-AU" dirty="0"/>
          </a:p>
        </p:txBody>
      </p:sp>
      <p:pic>
        <p:nvPicPr>
          <p:cNvPr id="3" name="Picture 2" descr="A three-part figure shows the structures of P-type A T P ase by showing the basic structure In part a, showing the ribbon structure of C a 2 plus A T P ase in part b, and showing the ribbon structures of three other A T P ases in part C: N a plus K plus A T P ase, plasma membrane H plus A T P ase, and gastric H plus K plus A T P ase.">
            <a:extLst>
              <a:ext uri="{FF2B5EF4-FFF2-40B4-BE49-F238E27FC236}">
                <a16:creationId xmlns:a16="http://schemas.microsoft.com/office/drawing/2014/main" id="{527E9D2D-477B-3A46-99E9-E4D73F2005C0}"/>
              </a:ext>
            </a:extLst>
          </p:cNvPr>
          <p:cNvPicPr>
            <a:picLocks noChangeAspect="1"/>
          </p:cNvPicPr>
          <p:nvPr/>
        </p:nvPicPr>
        <p:blipFill>
          <a:blip r:embed="rId3"/>
          <a:stretch>
            <a:fillRect/>
          </a:stretch>
        </p:blipFill>
        <p:spPr>
          <a:xfrm>
            <a:off x="1431925" y="1616673"/>
            <a:ext cx="6584950" cy="4941102"/>
          </a:xfrm>
          <a:prstGeom prst="rect">
            <a:avLst/>
          </a:prstGeom>
        </p:spPr>
      </p:pic>
      <p:sp>
        <p:nvSpPr>
          <p:cNvPr id="6" name="Google Shape;390;g847cf01710_0_68">
            <a:extLst>
              <a:ext uri="{FF2B5EF4-FFF2-40B4-BE49-F238E27FC236}">
                <a16:creationId xmlns:a16="http://schemas.microsoft.com/office/drawing/2014/main" id="{1F23A11C-7ADA-6A47-93CE-D6008CECC12B}"/>
              </a:ext>
            </a:extLst>
          </p:cNvPr>
          <p:cNvSpPr txBox="1">
            <a:spLocks noChangeArrowheads="1"/>
          </p:cNvSpPr>
          <p:nvPr/>
        </p:nvSpPr>
        <p:spPr bwMode="auto">
          <a:xfrm>
            <a:off x="3825875" y="1652533"/>
            <a:ext cx="3886200" cy="192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critical Asp residue in the P domain undergoes phosphorylation and dephosphorylation</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110271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B0927-02A8-4A56-BB44-74D53BF87CB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Role of the Na</a:t>
            </a:r>
            <a:r>
              <a:rPr lang="en-US" altLang="en-US" baseline="30000"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K</a:t>
            </a:r>
            <a:r>
              <a:rPr lang="en-US" altLang="en-US" baseline="30000" dirty="0">
                <a:solidFill>
                  <a:schemeClr val="tx1"/>
                </a:solidFill>
                <a:latin typeface="Arial" panose="020B0604020202020204" pitchFamily="34" charset="0"/>
                <a:cs typeface="Arial" panose="020B0604020202020204" pitchFamily="34" charset="0"/>
              </a:rPr>
              <a:t>+</a:t>
            </a:r>
            <a:r>
              <a:rPr lang="en-US" altLang="en-US" dirty="0">
                <a:solidFill>
                  <a:schemeClr val="tx1"/>
                </a:solidFill>
                <a:latin typeface="Arial" panose="020B0604020202020204" pitchFamily="34" charset="0"/>
                <a:cs typeface="Arial" panose="020B0604020202020204" pitchFamily="34" charset="0"/>
              </a:rPr>
              <a:t> ATPase in Animal Cells</a:t>
            </a:r>
            <a:endParaRPr lang="en-AU" dirty="0"/>
          </a:p>
        </p:txBody>
      </p:sp>
      <p:sp>
        <p:nvSpPr>
          <p:cNvPr id="7" name="Google Shape;390;g847cf01710_0_68">
            <a:extLst>
              <a:ext uri="{FF2B5EF4-FFF2-40B4-BE49-F238E27FC236}">
                <a16:creationId xmlns:a16="http://schemas.microsoft.com/office/drawing/2014/main" id="{8C34ECFA-0786-DF4C-A331-B85D270E9EAE}"/>
              </a:ext>
            </a:extLst>
          </p:cNvPr>
          <p:cNvSpPr txBox="1">
            <a:spLocks noChangeArrowheads="1"/>
          </p:cNvSpPr>
          <p:nvPr/>
        </p:nvSpPr>
        <p:spPr bwMode="auto">
          <a:xfrm>
            <a:off x="304800" y="1736725"/>
            <a:ext cx="4287444"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Na</a:t>
            </a:r>
            <a:r>
              <a:rPr lang="en-US" sz="2400" b="1" baseline="300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K</a:t>
            </a:r>
            <a:r>
              <a:rPr lang="en-US" sz="2400" b="1" baseline="300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ATPase </a:t>
            </a:r>
            <a:r>
              <a:rPr lang="en-US" sz="2400" dirty="0">
                <a:latin typeface="Arial" panose="020B0604020202020204" pitchFamily="34" charset="0"/>
                <a:cs typeface="Arial" panose="020B0604020202020204" pitchFamily="34" charset="0"/>
              </a:rPr>
              <a:t>= couples phosphorylation-dephosphorylation of the critical Asp residue to the movement of Na</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K</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against their electrochemical gradients </a:t>
            </a:r>
            <a:endParaRPr lang="en-US" sz="2400" baseline="30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maintains low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high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in the cell </a:t>
            </a:r>
          </a:p>
          <a:p>
            <a:pPr lvl="1"/>
            <a:r>
              <a:rPr lang="en-US" sz="2400" dirty="0">
                <a:latin typeface="Arial" panose="020B0604020202020204" pitchFamily="34" charset="0"/>
                <a:cs typeface="Arial" panose="020B0604020202020204" pitchFamily="34" charset="0"/>
              </a:rPr>
              <a:t>essential to the conduction of action potentials in neurons  </a:t>
            </a: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cell is shown as a circular piece of membrane with an N a plus K plus A T P ase embedded in the top with the interior labeled cytosol and the exterior labeled extracellular fluid or blood plasma. The transporter has a pink vertical rectangle that cross the membrane, a channel that runs vertically from the top to the center and then angles down to open to the lower left, a blue triangle to the lower left of the pink rectangle and connected by three threads, and a yellow diamond overlapping the lower right of the pink rectangle that is adjacent to a green rectangle. An arrow runs from above the cell, through the channel in the pink rectangle, and into the cell to 2 green spheres labeled 2 K plus. An arrow runs from inside the cell, through the channel in the pink rectangle, and out of the cell to three pink spheres labeled 3 N a plus. The outside of the membrane is lined by plus signs and the interior of the membrane is lined by minus signs. Text at the upper left reads, membrane potential equals negative 50 to negative 70 m V. Text inside the cell reads, open bracket K plus close bracket equals 140 m M; open bracket N a plus close bracket equals 12 n M. Text outside the cell reads, open bracket K plus close bracket equals 4 m M; open bracket N a plus close bracket equals 145 n M.">
            <a:extLst>
              <a:ext uri="{FF2B5EF4-FFF2-40B4-BE49-F238E27FC236}">
                <a16:creationId xmlns:a16="http://schemas.microsoft.com/office/drawing/2014/main" id="{FEE016BF-4A9B-BB49-9B59-7E49B0907C9F}"/>
              </a:ext>
            </a:extLst>
          </p:cNvPr>
          <p:cNvPicPr>
            <a:picLocks noChangeAspect="1"/>
          </p:cNvPicPr>
          <p:nvPr/>
        </p:nvPicPr>
        <p:blipFill>
          <a:blip r:embed="rId3"/>
          <a:stretch>
            <a:fillRect/>
          </a:stretch>
        </p:blipFill>
        <p:spPr>
          <a:xfrm>
            <a:off x="4858207" y="1736725"/>
            <a:ext cx="3980993" cy="4424175"/>
          </a:xfrm>
          <a:prstGeom prst="rect">
            <a:avLst/>
          </a:prstGeom>
        </p:spPr>
      </p:pic>
    </p:spTree>
    <p:extLst>
      <p:ext uri="{BB962C8B-B14F-4D97-AF65-F5344CB8AC3E}">
        <p14:creationId xmlns:p14="http://schemas.microsoft.com/office/powerpoint/2010/main" val="1560045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1ABF-E1EF-41A6-98E5-AB7D535B2DB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Micelle Formation</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82583" y="1600200"/>
            <a:ext cx="424181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micelles </a:t>
            </a:r>
            <a:r>
              <a:rPr lang="en-US" sz="2400" dirty="0">
                <a:latin typeface="Arial" panose="020B0604020202020204" pitchFamily="34" charset="0"/>
                <a:cs typeface="Arial" panose="020B0604020202020204" pitchFamily="34" charset="0"/>
              </a:rPr>
              <a:t>= spherical structures containing amphipathic molecules arranged with hydrophobic regions in the interior and hydrophilic head groups on the exterior</a:t>
            </a:r>
          </a:p>
          <a:p>
            <a:pPr lvl="1"/>
            <a:r>
              <a:rPr lang="en-US" sz="2400" dirty="0">
                <a:latin typeface="Arial" panose="020B0604020202020204" pitchFamily="34" charset="0"/>
                <a:cs typeface="Arial" panose="020B0604020202020204" pitchFamily="34" charset="0"/>
              </a:rPr>
              <a:t>favored when the cross-sectional area of the head group is greater than that of the acyl side chain(s) </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The diagram shows a sphere with small blue spheres forming the outer boundary and two wavy threads extending from each blue sphere into the center, which is yellow. A close-up of one conical slice shows a single blue sphere at the wider top that narrows along a wavy vertical thread extending down. Adjacent text reads, individual units are wedge-shaped open parenthesis cross section of head greater than that of side chain close parenthesis. ">
            <a:extLst>
              <a:ext uri="{FF2B5EF4-FFF2-40B4-BE49-F238E27FC236}">
                <a16:creationId xmlns:a16="http://schemas.microsoft.com/office/drawing/2014/main" id="{D512529E-40B2-784D-93ED-BBBC3E498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600200"/>
            <a:ext cx="2855471" cy="4113516"/>
          </a:xfrm>
          <a:prstGeom prst="rect">
            <a:avLst/>
          </a:prstGeom>
        </p:spPr>
      </p:pic>
    </p:spTree>
    <p:extLst>
      <p:ext uri="{BB962C8B-B14F-4D97-AF65-F5344CB8AC3E}">
        <p14:creationId xmlns:p14="http://schemas.microsoft.com/office/powerpoint/2010/main" val="3127626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5CB1-BC70-48AB-8A3F-418BA097366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Bilayer Formation</a:t>
            </a:r>
            <a:endParaRPr lang="en-AU" dirty="0"/>
          </a:p>
        </p:txBody>
      </p:sp>
      <p:sp>
        <p:nvSpPr>
          <p:cNvPr id="9" name="Google Shape;390;g847cf01710_0_68">
            <a:extLst>
              <a:ext uri="{FF2B5EF4-FFF2-40B4-BE49-F238E27FC236}">
                <a16:creationId xmlns:a16="http://schemas.microsoft.com/office/drawing/2014/main" id="{AE1BAB66-94E9-5747-BAD1-1A9843C30D1B}"/>
              </a:ext>
            </a:extLst>
          </p:cNvPr>
          <p:cNvSpPr txBox="1">
            <a:spLocks noChangeArrowheads="1"/>
          </p:cNvSpPr>
          <p:nvPr/>
        </p:nvSpPr>
        <p:spPr bwMode="auto">
          <a:xfrm>
            <a:off x="482583" y="1600200"/>
            <a:ext cx="37846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bilayer </a:t>
            </a:r>
            <a:r>
              <a:rPr lang="en-US" sz="2400" dirty="0">
                <a:latin typeface="Arial" panose="020B0604020202020204" pitchFamily="34" charset="0"/>
                <a:cs typeface="Arial" panose="020B0604020202020204" pitchFamily="34" charset="0"/>
              </a:rPr>
              <a:t>= lipid aggregate in which two lipid monolayers (leaflets) form a two-dimensional sheet </a:t>
            </a:r>
          </a:p>
          <a:p>
            <a:pPr lvl="1"/>
            <a:r>
              <a:rPr lang="en-US" sz="2400" dirty="0">
                <a:latin typeface="Arial" panose="020B0604020202020204" pitchFamily="34" charset="0"/>
                <a:cs typeface="Arial" panose="020B0604020202020204" pitchFamily="34" charset="0"/>
              </a:rPr>
              <a:t>favored when the cross-sectional areas of the head group and acyl side chain(s) are similar </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The diagram shows a three-dimensional rectangle with layers of blue spheres forming the top and bottom layers around a yellow interior. Each sphere in the top layer has two threads extending down and each sphere in the bottom layer has two threads extending up. A close-up of one cylindrical piece shows a blue sphere with two threads extending down. Adjacent text reads, individual units are cylindrical open parenthesis cross section of head equals that of side chain close parenthesis. ">
            <a:extLst>
              <a:ext uri="{FF2B5EF4-FFF2-40B4-BE49-F238E27FC236}">
                <a16:creationId xmlns:a16="http://schemas.microsoft.com/office/drawing/2014/main" id="{6143F277-3E77-ED4A-9A56-0D8CB0D22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600200"/>
            <a:ext cx="4532049" cy="4257934"/>
          </a:xfrm>
          <a:prstGeom prst="rect">
            <a:avLst/>
          </a:prstGeom>
        </p:spPr>
      </p:pic>
    </p:spTree>
    <p:extLst>
      <p:ext uri="{BB962C8B-B14F-4D97-AF65-F5344CB8AC3E}">
        <p14:creationId xmlns:p14="http://schemas.microsoft.com/office/powerpoint/2010/main" val="781749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0018-0C72-48F8-9A6B-892748B7B2F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Vesicle Formation</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04800" y="1570700"/>
            <a:ext cx="36086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vesicle </a:t>
            </a:r>
            <a:r>
              <a:rPr lang="en-US" sz="2400" dirty="0">
                <a:latin typeface="Arial" panose="020B0604020202020204" pitchFamily="34" charset="0"/>
                <a:cs typeface="Arial" panose="020B0604020202020204" pitchFamily="34" charset="0"/>
              </a:rPr>
              <a:t>(liposome)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forms spontaneously when a bilayer sheet folds back on itself to form a hollow sphere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The diagram shows a large sphere with an outer layer of blue spheres, an interior yellow region, and a central circle lined with blue spheres. Each sphere in the outer layer has two threads extending toward the center. Each sphere lining the central region has two threads extending outward to meet those from the outer layer of spheres. There is an open region in the center labeled aqueous cavity.">
            <a:extLst>
              <a:ext uri="{FF2B5EF4-FFF2-40B4-BE49-F238E27FC236}">
                <a16:creationId xmlns:a16="http://schemas.microsoft.com/office/drawing/2014/main" id="{A716D130-FB95-1841-8F27-60C93155F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576" y="1600200"/>
            <a:ext cx="4336843" cy="3716597"/>
          </a:xfrm>
          <a:prstGeom prst="rect">
            <a:avLst/>
          </a:prstGeom>
        </p:spPr>
      </p:pic>
    </p:spTree>
    <p:extLst>
      <p:ext uri="{BB962C8B-B14F-4D97-AF65-F5344CB8AC3E}">
        <p14:creationId xmlns:p14="http://schemas.microsoft.com/office/powerpoint/2010/main" val="2445826407"/>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46256</TotalTime>
  <Words>2587</Words>
  <Application>Microsoft Office PowerPoint</Application>
  <PresentationFormat>On-screen Show (4:3)</PresentationFormat>
  <Paragraphs>623</Paragraphs>
  <Slides>63</Slides>
  <Notes>63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MS PGothic</vt:lpstr>
      <vt:lpstr>MS PGothic</vt:lpstr>
      <vt:lpstr>Arial</vt:lpstr>
      <vt:lpstr>Calibri</vt:lpstr>
      <vt:lpstr>CenturyStd</vt:lpstr>
      <vt:lpstr>Times</vt:lpstr>
      <vt:lpstr>Blank</vt:lpstr>
      <vt:lpstr>11 Biological Membranes and Transport</vt:lpstr>
      <vt:lpstr>Principle 1 (1 of 3)</vt:lpstr>
      <vt:lpstr>Principle 2 (1 of 8)</vt:lpstr>
      <vt:lpstr>Principle 3 (1 of 11)</vt:lpstr>
      <vt:lpstr>11.1    The Composition and Architecture of Membranes</vt:lpstr>
      <vt:lpstr>The Lipid Bilayer Is Stable in Water</vt:lpstr>
      <vt:lpstr>Micelle Formation</vt:lpstr>
      <vt:lpstr>Bilayer Formation</vt:lpstr>
      <vt:lpstr>Vesicle Formation</vt:lpstr>
      <vt:lpstr>Distribution of Membrane Lipids in an Artificial Membrane</vt:lpstr>
      <vt:lpstr>Principle 1 (2 of 3)</vt:lpstr>
      <vt:lpstr>Bilayer Architecture Underlies the Structure and Function of Biological Membranes</vt:lpstr>
      <vt:lpstr>Functions of Biological Membranes</vt:lpstr>
      <vt:lpstr>Proteins and Enzymes In and On Membranes</vt:lpstr>
      <vt:lpstr>The Endomembrane System Is Dynamic and Functionally Differentiated</vt:lpstr>
      <vt:lpstr>Lipid Composition of the Plasma and Organelle Membranes</vt:lpstr>
      <vt:lpstr>Membrane Trafficking</vt:lpstr>
      <vt:lpstr>Changes in Lipid Composition During Membrane Trafficking</vt:lpstr>
      <vt:lpstr>Membrane Proteins Are Receptors, Transporters, and Enzymes</vt:lpstr>
      <vt:lpstr>Posttranslational Modification of Membrane Proteins</vt:lpstr>
      <vt:lpstr>Membrane Proteins Differ in the Nature of Their Association with the Membrane Bilayer</vt:lpstr>
      <vt:lpstr>Integral, Peripheral, and Amphitropic Proteins</vt:lpstr>
      <vt:lpstr>Monotopic Proteins</vt:lpstr>
      <vt:lpstr>Bitopic Proteins</vt:lpstr>
      <vt:lpstr>Polytopic Proteins</vt:lpstr>
      <vt:lpstr>Many Membrane Proteins Co-Crystallize with Phospholipid Molecules</vt:lpstr>
      <vt:lpstr>The Topology of an Integral Membrane Protein Can Often Be Predicted from Its Sequence</vt:lpstr>
      <vt:lpstr>β Strands of Membrane Proteins</vt:lpstr>
      <vt:lpstr>Amino Acid Locations Relative  to the Bilayer</vt:lpstr>
      <vt:lpstr>Covalently Attached Lipids Anchor or Direct Some Membrane Proteins</vt:lpstr>
      <vt:lpstr>Ionic Attractions Can Add to the  Anchoring Effect of a Covalently Bound Lipid</vt:lpstr>
      <vt:lpstr>11.2    Membrane Dynamics</vt:lpstr>
      <vt:lpstr>Principle 1 (3 of 3)</vt:lpstr>
      <vt:lpstr>Acyl Groups in the Bilayer Interior Are Ordered to Varying Degrees</vt:lpstr>
      <vt:lpstr>Fatty Acid Composition Affects Membrane Fluidity</vt:lpstr>
      <vt:lpstr>Sterol Content Affects Membrane Fluidity</vt:lpstr>
      <vt:lpstr>Transbilayer Movement of Lipids Requires Catalysis</vt:lpstr>
      <vt:lpstr>Flippases</vt:lpstr>
      <vt:lpstr>Floppases</vt:lpstr>
      <vt:lpstr>Scramblases</vt:lpstr>
      <vt:lpstr>Phosphatidylinositol Transfer Proteins</vt:lpstr>
      <vt:lpstr>Lipids and Proteins Diffuse Laterally in the Bilayer</vt:lpstr>
      <vt:lpstr>Some Membrane Proteins Are Free to Diffuse, Whereas Others Are Not</vt:lpstr>
      <vt:lpstr>Sphingolipids and Cholesterol Cluster Together in Membrane Rafts</vt:lpstr>
      <vt:lpstr>Proteins and Lipid Rafts</vt:lpstr>
      <vt:lpstr>Membrane Curvature and Fusion  Are Central to Many Biological Processes</vt:lpstr>
      <vt:lpstr>Integral Proteins of the Plasma Membrane Are Involved in Surface Adhesion, Signaling, and Other Cellular Processes</vt:lpstr>
      <vt:lpstr>11.3    Solute Transport across Membranes</vt:lpstr>
      <vt:lpstr>Summary of Transport Types</vt:lpstr>
      <vt:lpstr>Transport May Be Passive or Active</vt:lpstr>
      <vt:lpstr>Electrochemical Gradient</vt:lpstr>
      <vt:lpstr>Passive and Active Transporters</vt:lpstr>
      <vt:lpstr>Types of Active Transporters</vt:lpstr>
      <vt:lpstr>Transporters and Ion Channels Share Some Structural Properties but Have Different Mechanisms</vt:lpstr>
      <vt:lpstr>Ion Channels</vt:lpstr>
      <vt:lpstr>Differences Between Ion Channels and Transporters</vt:lpstr>
      <vt:lpstr>Three General Classes of Transport Systems</vt:lpstr>
      <vt:lpstr>Active Transport Results in Solute Movement against a Concentration or Electrochemical Gradient</vt:lpstr>
      <vt:lpstr>Two Types of Active Transport</vt:lpstr>
      <vt:lpstr>P-Type ATPases Undergo Phosphorylation during Their Catalytic Cycles</vt:lpstr>
      <vt:lpstr>Examples of P-Type ATPases</vt:lpstr>
      <vt:lpstr>General Structure of the P-Type ATPases</vt:lpstr>
      <vt:lpstr>Role of the Na+ K+ ATPase in Animal Cells</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Noel Sturm</cp:lastModifiedBy>
  <cp:revision>711</cp:revision>
  <cp:lastPrinted>2020-09-26T21:29:29Z</cp:lastPrinted>
  <dcterms:created xsi:type="dcterms:W3CDTF">2003-08-27T01:54:28Z</dcterms:created>
  <dcterms:modified xsi:type="dcterms:W3CDTF">2021-09-08T19:55:39Z</dcterms:modified>
</cp:coreProperties>
</file>