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60" r:id="rId2"/>
    <p:sldId id="1277" r:id="rId3"/>
    <p:sldId id="432" r:id="rId4"/>
    <p:sldId id="965" r:id="rId5"/>
    <p:sldId id="1278" r:id="rId6"/>
    <p:sldId id="1279" r:id="rId7"/>
    <p:sldId id="1280" r:id="rId8"/>
    <p:sldId id="1285" r:id="rId9"/>
    <p:sldId id="1283" r:id="rId10"/>
    <p:sldId id="1284" r:id="rId11"/>
    <p:sldId id="1286" r:id="rId12"/>
    <p:sldId id="1421" r:id="rId13"/>
    <p:sldId id="1288" r:id="rId14"/>
    <p:sldId id="1289" r:id="rId15"/>
    <p:sldId id="1290" r:id="rId16"/>
    <p:sldId id="1291" r:id="rId17"/>
    <p:sldId id="1292" r:id="rId18"/>
    <p:sldId id="1295" r:id="rId19"/>
    <p:sldId id="1297" r:id="rId20"/>
    <p:sldId id="1298" r:id="rId21"/>
    <p:sldId id="1300" r:id="rId22"/>
    <p:sldId id="1302" r:id="rId23"/>
    <p:sldId id="1304" r:id="rId24"/>
    <p:sldId id="1307" r:id="rId25"/>
    <p:sldId id="1310" r:id="rId26"/>
    <p:sldId id="1311" r:id="rId27"/>
    <p:sldId id="1315" r:id="rId28"/>
    <p:sldId id="1317" r:id="rId29"/>
    <p:sldId id="1319" r:id="rId30"/>
    <p:sldId id="1320" r:id="rId31"/>
    <p:sldId id="1326" r:id="rId3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335" clrIdx="0"/>
  <p:cmAuthor id="2" name="Jack Threadgill" initials="JT" lastIdx="51" clrIdx="1">
    <p:extLst>
      <p:ext uri="{19B8F6BF-5375-455C-9EA6-DF929625EA0E}">
        <p15:presenceInfo xmlns:p15="http://schemas.microsoft.com/office/powerpoint/2012/main" userId="41d0380ed4e74980" providerId="Windows Live"/>
      </p:ext>
    </p:extLst>
  </p:cmAuthor>
  <p:cmAuthor id="3" name="Newton, Andy" initials="NA" lastIdx="7" clrIdx="2">
    <p:extLst>
      <p:ext uri="{19B8F6BF-5375-455C-9EA6-DF929625EA0E}">
        <p15:presenceInfo xmlns:p15="http://schemas.microsoft.com/office/powerpoint/2012/main" userId="S-1-5-21-4250845945-3731851581-3800177176-49714" providerId="AD"/>
      </p:ext>
    </p:extLst>
  </p:cmAuthor>
  <p:cmAuthor id="4" name="Justin Lee" initials="JL" lastIdx="5" clrIdx="3">
    <p:extLst>
      <p:ext uri="{19B8F6BF-5375-455C-9EA6-DF929625EA0E}">
        <p15:presenceInfo xmlns:p15="http://schemas.microsoft.com/office/powerpoint/2012/main" userId="Justin L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CB4"/>
    <a:srgbClr val="144652"/>
    <a:srgbClr val="145C76"/>
    <a:srgbClr val="D0E7D2"/>
    <a:srgbClr val="005F6A"/>
    <a:srgbClr val="BBE0E3"/>
    <a:srgbClr val="394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8" autoAdjust="0"/>
    <p:restoredTop sz="86412" autoAdjust="0"/>
  </p:normalViewPr>
  <p:slideViewPr>
    <p:cSldViewPr>
      <p:cViewPr varScale="1">
        <p:scale>
          <a:sx n="75" d="100"/>
          <a:sy n="75" d="100"/>
        </p:scale>
        <p:origin x="1020" y="66"/>
      </p:cViewPr>
      <p:guideLst>
        <p:guide orient="horz" pos="2160"/>
        <p:guide pos="2880"/>
      </p:guideLst>
    </p:cSldViewPr>
  </p:slideViewPr>
  <p:outlineViewPr>
    <p:cViewPr>
      <p:scale>
        <a:sx n="33" d="100"/>
        <a:sy n="33" d="100"/>
      </p:scale>
      <p:origin x="0" y="-1266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extLst>
      <p:ext uri="{BB962C8B-B14F-4D97-AF65-F5344CB8AC3E}">
        <p14:creationId xmlns:p14="http://schemas.microsoft.com/office/powerpoint/2010/main" val="4003599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58083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353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28737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254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6588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356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67932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18072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12410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73489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115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28401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2238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06341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55447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01671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44535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584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838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4480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6508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6035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2286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74935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3667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5758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866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491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8468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5206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379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4652"/>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CC66-EFBD-49F6-9F2D-341C03B626FE}"/>
              </a:ext>
            </a:extLst>
          </p:cNvPr>
          <p:cNvSpPr>
            <a:spLocks noGrp="1"/>
          </p:cNvSpPr>
          <p:nvPr>
            <p:ph type="title"/>
          </p:nvPr>
        </p:nvSpPr>
        <p:spPr>
          <a:xfrm>
            <a:off x="607255" y="3130550"/>
            <a:ext cx="3008313" cy="596900"/>
          </a:xfrm>
        </p:spPr>
        <p:txBody>
          <a:bodyPr/>
          <a:lstStyle/>
          <a:p>
            <a:r>
              <a:rPr lang="en-US" altLang="en-US" sz="32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10 </a:t>
            </a:r>
            <a:r>
              <a:rPr lang="en-US" altLang="en-US" sz="32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Lipids</a:t>
            </a:r>
            <a:endParaRPr lang="en-AU" sz="3200" dirty="0"/>
          </a:p>
        </p:txBody>
      </p:sp>
      <p:sp>
        <p:nvSpPr>
          <p:cNvPr id="17413" name="Google Shape;162;p1">
            <a:extLst>
              <a:ext uri="{FF2B5EF4-FFF2-40B4-BE49-F238E27FC236}">
                <a16:creationId xmlns:a16="http://schemas.microsoft.com/office/drawing/2014/main" id="{C922449A-277D-8F4D-9D4B-62A67FA15045}"/>
              </a:ext>
            </a:extLst>
          </p:cNvPr>
          <p:cNvSpPr txBox="1">
            <a:spLocks noChangeArrowheads="1"/>
          </p:cNvSpPr>
          <p:nvPr/>
        </p:nvSpPr>
        <p:spPr bwMode="auto">
          <a:xfrm>
            <a:off x="97706" y="5422901"/>
            <a:ext cx="4027413" cy="8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lgn="ctr">
              <a:spcBef>
                <a:spcPct val="0"/>
              </a:spcBef>
              <a:buClr>
                <a:schemeClr val="accent2"/>
              </a:buClr>
              <a:buSzPts val="1400"/>
              <a:buFontTx/>
              <a:buNone/>
            </a:pPr>
            <a:r>
              <a:rPr lang="en-US" altLang="en-US" sz="2400" b="1" dirty="0">
                <a:solidFill>
                  <a:srgbClr val="1D6E7D"/>
                </a:solidFill>
                <a:latin typeface="Arial" panose="020B0604020202020204" pitchFamily="34" charset="0"/>
                <a:cs typeface="Arial" panose="020B0604020202020204" pitchFamily="34" charset="0"/>
                <a:sym typeface="Arial" panose="020B0604020202020204" pitchFamily="34" charset="0"/>
              </a:rPr>
              <a:t>© 20</a:t>
            </a:r>
            <a:r>
              <a:rPr lang="en-US" altLang="en-US" sz="2400" b="1" dirty="0">
                <a:solidFill>
                  <a:srgbClr val="1D6E7D"/>
                </a:solidFill>
                <a:latin typeface="Arial" panose="020B0604020202020204" pitchFamily="34" charset="0"/>
                <a:cs typeface="Arial" panose="020B0604020202020204" pitchFamily="34" charset="0"/>
              </a:rPr>
              <a:t>21</a:t>
            </a:r>
            <a:r>
              <a:rPr lang="en-US" altLang="en-US" sz="2400" b="1" dirty="0">
                <a:solidFill>
                  <a:srgbClr val="1D6E7D"/>
                </a:solidFill>
                <a:latin typeface="Arial" panose="020B0604020202020204" pitchFamily="34" charset="0"/>
                <a:cs typeface="Arial" panose="020B0604020202020204" pitchFamily="34" charset="0"/>
                <a:sym typeface="Arial" panose="020B0604020202020204" pitchFamily="34" charset="0"/>
              </a:rPr>
              <a:t> Macmillan Learning</a:t>
            </a:r>
            <a:endParaRPr lang="en-US" altLang="en-US" sz="2400" b="1" dirty="0">
              <a:solidFill>
                <a:srgbClr val="1D6E7D"/>
              </a:solidFill>
              <a:latin typeface="Times" pitchFamily="2" charset="0"/>
              <a:cs typeface="Arial" panose="020B0604020202020204" pitchFamily="34" charset="0"/>
            </a:endParaRPr>
          </a:p>
        </p:txBody>
      </p:sp>
      <p:pic>
        <p:nvPicPr>
          <p:cNvPr id="5" name="Picture" descr="Front Cover: Principles of Biochemistry, Eighth Edition by David L. Nelson, Michael M. Cox">
            <a:extLst>
              <a:ext uri="{FF2B5EF4-FFF2-40B4-BE49-F238E27FC236}">
                <a16:creationId xmlns:a16="http://schemas.microsoft.com/office/drawing/2014/main" id="{1CF8FACC-2D12-4227-96A5-30EB39D3289C}"/>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9DD8-9F92-4076-AEC8-7BA4277D177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Melting Points of Fatty Acids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2083" y="1446565"/>
            <a:ext cx="3581400" cy="457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at room temperature:</a:t>
            </a:r>
          </a:p>
          <a:p>
            <a:pPr lvl="1"/>
            <a:r>
              <a:rPr lang="en-US" sz="2400" dirty="0">
                <a:latin typeface="Arial" panose="020B0604020202020204" pitchFamily="34" charset="0"/>
                <a:cs typeface="Arial" panose="020B0604020202020204" pitchFamily="34" charset="0"/>
              </a:rPr>
              <a:t>saturated fatty acids have a waxy consistency </a:t>
            </a:r>
          </a:p>
          <a:p>
            <a:pPr lvl="1"/>
            <a:r>
              <a:rPr lang="en-US" sz="2400" dirty="0">
                <a:latin typeface="Arial" panose="020B0604020202020204" pitchFamily="34" charset="0"/>
                <a:cs typeface="Arial" panose="020B0604020202020204" pitchFamily="34" charset="0"/>
              </a:rPr>
              <a:t>unsaturated fatty acids are oily liquids </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extent of packing depends on degree of saturation</a:t>
            </a: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Part a shows a vertical 18-carbon chain with C 1 at the top double bonded to O, bonded to O minus, and labeled carboxyl group. The chain extending vertically below is labeled, hydrocarbon chain. A space-filling model is also shown, which is a straight vertical line with a slight bend at the top where there are two O atoms. Part b shows a similar 18-carbon chain, but it has a double bond between C 9 and C 10. A space-filling model has a kink to the left halfway down at the position of the double bond. Part c, saturated fatty acids, shows five spheres. Each sphere has a vertical zigzag chain extending down. 17 bends are visible in the chain. The vertical chains line up parallel to each other. Part d, mixture of saturated and unsaturated fatty acids, has 12 spheres. Each sphere has a vertical zigzag chain extending down. From the left, spheres 1, 5, 8, and 12 have straight chains like those in part c. The other spheres have chains that extend down from the left, right, or center and that have a red kink approximately halfway down in the shape of a double bond on a skeletal model. This causes the chains to extend in a range of directions and to overlap with other chains beyond the kinks.">
            <a:extLst>
              <a:ext uri="{FF2B5EF4-FFF2-40B4-BE49-F238E27FC236}">
                <a16:creationId xmlns:a16="http://schemas.microsoft.com/office/drawing/2014/main" id="{BDE7F0AC-79B2-BD42-AA9B-A3C4866F930B}"/>
              </a:ext>
            </a:extLst>
          </p:cNvPr>
          <p:cNvPicPr>
            <a:picLocks noChangeAspect="1"/>
          </p:cNvPicPr>
          <p:nvPr/>
        </p:nvPicPr>
        <p:blipFill>
          <a:blip r:embed="rId3"/>
          <a:stretch>
            <a:fillRect/>
          </a:stretch>
        </p:blipFill>
        <p:spPr>
          <a:xfrm>
            <a:off x="4038600" y="1446565"/>
            <a:ext cx="4883317" cy="5070776"/>
          </a:xfrm>
          <a:prstGeom prst="rect">
            <a:avLst/>
          </a:prstGeom>
        </p:spPr>
      </p:pic>
    </p:spTree>
    <p:extLst>
      <p:ext uri="{BB962C8B-B14F-4D97-AF65-F5344CB8AC3E}">
        <p14:creationId xmlns:p14="http://schemas.microsoft.com/office/powerpoint/2010/main" val="378519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5C57-AB8E-49C2-B953-A550BA2EFE25}"/>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Triacylglycerols Provide Stored Energy and Insulation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63533" y="1905000"/>
            <a:ext cx="50800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vertebrates store triacylglycerols as lipid droplets in adipocytes (fat cells)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plants store triacylglycerols in the seeds </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Part a shows a micrograph of many white irregular ovals with red spots around some of them and blue tissue in between. These ovals range in size from approximately 50 to 100 micrometers. The micrograph is depicted on the scale of 125 micrometers. Part b shows a cell with a thick cell wall surrounded by other cells except on the left side, where there is a white line. The cell contains many small white oval to cuboidal structures and eight large, dark structures that each contain white spots to circles. The cell is approximately 10 micrometers in length, the white structures are approximately 0.5 micrometers in diameter, and the large dark structures range from 3 to 6 micrometers in length. The micrograph is depicted on the scale of 3 micrometers. All data are approximate.">
            <a:extLst>
              <a:ext uri="{FF2B5EF4-FFF2-40B4-BE49-F238E27FC236}">
                <a16:creationId xmlns:a16="http://schemas.microsoft.com/office/drawing/2014/main" id="{2FC444D7-BB4B-ED44-9321-A59256AB5954}"/>
              </a:ext>
            </a:extLst>
          </p:cNvPr>
          <p:cNvPicPr>
            <a:picLocks noChangeAspect="1"/>
          </p:cNvPicPr>
          <p:nvPr/>
        </p:nvPicPr>
        <p:blipFill>
          <a:blip r:embed="rId3"/>
          <a:stretch>
            <a:fillRect/>
          </a:stretch>
        </p:blipFill>
        <p:spPr>
          <a:xfrm>
            <a:off x="5896027" y="1676400"/>
            <a:ext cx="2765390" cy="5045074"/>
          </a:xfrm>
          <a:prstGeom prst="rect">
            <a:avLst/>
          </a:prstGeom>
        </p:spPr>
      </p:pic>
    </p:spTree>
    <p:extLst>
      <p:ext uri="{BB962C8B-B14F-4D97-AF65-F5344CB8AC3E}">
        <p14:creationId xmlns:p14="http://schemas.microsoft.com/office/powerpoint/2010/main" val="163974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4C63-9F73-4109-A366-0542E22655D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Lipases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31791" y="1752600"/>
            <a:ext cx="82804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lipases </a:t>
            </a:r>
            <a:r>
              <a:rPr lang="en-US" sz="2400" dirty="0">
                <a:latin typeface="Arial" panose="020B0604020202020204" pitchFamily="34" charset="0"/>
                <a:cs typeface="Arial" panose="020B0604020202020204" pitchFamily="34" charset="0"/>
              </a:rPr>
              <a:t>= enzymes that catalyze the hydrolysis of stored triacylglycerols, releasing fatty acids for export to sites where they are required as fuel</a:t>
            </a:r>
          </a:p>
          <a:p>
            <a:pPr lvl="1"/>
            <a:r>
              <a:rPr lang="en-US" sz="2400" dirty="0">
                <a:latin typeface="Arial" panose="020B0604020202020204" pitchFamily="34" charset="0"/>
                <a:cs typeface="Arial" panose="020B0604020202020204" pitchFamily="34" charset="0"/>
              </a:rPr>
              <a:t>adipocytes and germinating seeds contain lipases</a:t>
            </a: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600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5194-9FBB-402B-A349-F2179245C65B}"/>
              </a:ext>
            </a:extLst>
          </p:cNvPr>
          <p:cNvSpPr>
            <a:spLocks noGrp="1"/>
          </p:cNvSpPr>
          <p:nvPr>
            <p:ph type="title"/>
          </p:nvPr>
        </p:nvSpPr>
        <p:spPr>
          <a:xfrm>
            <a:off x="0" y="152400"/>
            <a:ext cx="9144000" cy="1219200"/>
          </a:xfrm>
        </p:spPr>
        <p:txBody>
          <a:bodyPr/>
          <a:lstStyle/>
          <a:p>
            <a:r>
              <a:rPr lang="en-US" altLang="en-US" dirty="0">
                <a:solidFill>
                  <a:schemeClr val="tx1"/>
                </a:solidFill>
                <a:latin typeface="Arial" panose="020B0604020202020204" pitchFamily="34" charset="0"/>
                <a:cs typeface="Arial" panose="020B0604020202020204" pitchFamily="34" charset="0"/>
              </a:rPr>
              <a:t>Advantages to Using Triacylglycerols as Stored Fuels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5341" y="1828800"/>
            <a:ext cx="86933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two significant advantages:</a:t>
            </a:r>
          </a:p>
          <a:p>
            <a:pPr lvl="1"/>
            <a:r>
              <a:rPr lang="en-US" sz="2400" dirty="0">
                <a:latin typeface="Arial" panose="020B0604020202020204" pitchFamily="34" charset="0"/>
                <a:cs typeface="Arial" panose="020B0604020202020204" pitchFamily="34" charset="0"/>
              </a:rPr>
              <a:t>because carbon atoms of fatty acids are more reduced than those of sugars, oxidation of fatty acids yields more energy </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because triacylglycerols are hydrophobic and </a:t>
            </a:r>
            <a:r>
              <a:rPr lang="en-US" altLang="en-US" sz="2400" dirty="0" err="1">
                <a:solidFill>
                  <a:srgbClr val="000000"/>
                </a:solidFill>
                <a:latin typeface="Arial" panose="020B0604020202020204" pitchFamily="34" charset="0"/>
                <a:cs typeface="Arial" panose="020B0604020202020204" pitchFamily="34" charset="0"/>
                <a:sym typeface="Arial" panose="020B0604020202020204" pitchFamily="34" charset="0"/>
              </a:rPr>
              <a:t>unhydrated</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the organism does not have to carry the extra weight of water hydration that is associated with stored polysaccharides</a:t>
            </a: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642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799F-0576-45E0-A1CF-7FA8FEA114A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Triacylglycerols Provide Insulation</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5341" y="1828800"/>
            <a:ext cx="86933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seals, walruses, penguins, and other warm-blooded polar animals are amply padded with triacylglycerols </a:t>
            </a:r>
          </a:p>
          <a:p>
            <a:pPr lvl="1"/>
            <a:r>
              <a:rPr lang="en-US" sz="2400" dirty="0">
                <a:latin typeface="Arial" panose="020B0604020202020204" pitchFamily="34" charset="0"/>
                <a:cs typeface="Arial" panose="020B0604020202020204" pitchFamily="34" charset="0"/>
              </a:rPr>
              <a:t>provides insulation against low temperatures </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hibernating animals (e.g. bears) accumulate huge fat reserves before hibernation</a:t>
            </a:r>
          </a:p>
          <a:p>
            <a:pPr lvl="1"/>
            <a:r>
              <a:rPr lang="en-US" sz="2400" dirty="0">
                <a:latin typeface="Arial" panose="020B0604020202020204" pitchFamily="34" charset="0"/>
                <a:cs typeface="Arial" panose="020B0604020202020204" pitchFamily="34" charset="0"/>
              </a:rPr>
              <a:t>provides insulation and energy storage </a:t>
            </a:r>
          </a:p>
        </p:txBody>
      </p:sp>
    </p:spTree>
    <p:extLst>
      <p:ext uri="{BB962C8B-B14F-4D97-AF65-F5344CB8AC3E}">
        <p14:creationId xmlns:p14="http://schemas.microsoft.com/office/powerpoint/2010/main" val="2655803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9AEF-D0E4-48AB-982F-8F47449988F7}"/>
              </a:ext>
            </a:extLst>
          </p:cNvPr>
          <p:cNvSpPr>
            <a:spLocks noGrp="1"/>
          </p:cNvSpPr>
          <p:nvPr>
            <p:ph type="title"/>
          </p:nvPr>
        </p:nvSpPr>
        <p:spPr>
          <a:xfrm>
            <a:off x="0" y="152400"/>
            <a:ext cx="9144000" cy="1219200"/>
          </a:xfrm>
        </p:spPr>
        <p:txBody>
          <a:bodyPr/>
          <a:lstStyle/>
          <a:p>
            <a:r>
              <a:rPr lang="en-US" altLang="en-US" sz="2800" dirty="0">
                <a:solidFill>
                  <a:srgbClr val="4E4CB4"/>
                </a:solidFill>
                <a:latin typeface="Arial" panose="020B0604020202020204" pitchFamily="34" charset="0"/>
                <a:cs typeface="Arial" panose="020B0604020202020204" pitchFamily="34" charset="0"/>
              </a:rPr>
              <a:t>Partial Hydrogenation of Cooking Oils Improves Their Stability but Creates Fatty Acids with Harmful Health Effects</a:t>
            </a:r>
            <a:endParaRPr lang="en-AU" sz="28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51400" y="2971800"/>
            <a:ext cx="287021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natural fats are complex mixtures of simple and mixed triacylglycerols </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vertical axis ranges from 0 to 100, labeled in increments of 20. There are three categories of natural fats. Each bar representing a category of natural fat is separated into three components: C 16 and C 18 saturated, C 16 and C 18 unsaturated, and C 4 to C 14 saturated. The data in the bars are as follows. Olive oil, liquid: 5 percent C 4 to C 14 saturated, 78 percent C 16 to C 18 unsaturated, and 17 percent C 16 to 18 saturated. Butter, soft solid: 20 percent C 4 to C 14 saturated, 40 percent C 16 to C 18 unsaturated, and 40 percent C 16 to 18 saturated. Beef fat, hard solid: 5 percent C 4 to C 14 saturated, 45 percent C 16 to C 18 unsaturated, and 50 percent C 16 to 18 saturated. All data are approximate.">
            <a:extLst>
              <a:ext uri="{FF2B5EF4-FFF2-40B4-BE49-F238E27FC236}">
                <a16:creationId xmlns:a16="http://schemas.microsoft.com/office/drawing/2014/main" id="{A3CB1AD2-E1D2-3646-9E9D-E955DB0B6AA7}"/>
              </a:ext>
            </a:extLst>
          </p:cNvPr>
          <p:cNvPicPr>
            <a:picLocks noChangeAspect="1"/>
          </p:cNvPicPr>
          <p:nvPr/>
        </p:nvPicPr>
        <p:blipFill>
          <a:blip r:embed="rId3"/>
          <a:stretch>
            <a:fillRect/>
          </a:stretch>
        </p:blipFill>
        <p:spPr>
          <a:xfrm>
            <a:off x="3354093" y="2819400"/>
            <a:ext cx="5336583" cy="3496028"/>
          </a:xfrm>
          <a:prstGeom prst="rect">
            <a:avLst/>
          </a:prstGeom>
        </p:spPr>
      </p:pic>
    </p:spTree>
    <p:extLst>
      <p:ext uri="{BB962C8B-B14F-4D97-AF65-F5344CB8AC3E}">
        <p14:creationId xmlns:p14="http://schemas.microsoft.com/office/powerpoint/2010/main" val="338859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05D56-8475-49BD-A630-8D5E90454ED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Partial Hydrogenation</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5341" y="1828800"/>
            <a:ext cx="86933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oxidative cleavage of double bonds in unsaturated fatty acids to aldehydes and carboxylic acids causes lipid-rich food to become rancid</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partial hydrogenation = process that converts many of the cis double bonds in the fatty acids to single bonds</a:t>
            </a:r>
          </a:p>
          <a:p>
            <a:pPr lvl="1"/>
            <a:r>
              <a:rPr lang="en-US" sz="2400" dirty="0">
                <a:latin typeface="Arial" panose="020B0604020202020204" pitchFamily="34" charset="0"/>
                <a:cs typeface="Arial" panose="020B0604020202020204" pitchFamily="34" charset="0"/>
              </a:rPr>
              <a:t>improves shelf life and increases stability </a:t>
            </a:r>
          </a:p>
          <a:p>
            <a:pPr lvl="1"/>
            <a:r>
              <a:rPr lang="en-US" sz="2400" dirty="0">
                <a:latin typeface="Arial" panose="020B0604020202020204" pitchFamily="34" charset="0"/>
                <a:cs typeface="Arial" panose="020B0604020202020204" pitchFamily="34" charset="0"/>
              </a:rPr>
              <a:t>increases the melting temperature </a:t>
            </a:r>
          </a:p>
          <a:p>
            <a:pPr lvl="1"/>
            <a:r>
              <a:rPr lang="en-US" sz="2400" dirty="0">
                <a:latin typeface="Arial" panose="020B0604020202020204" pitchFamily="34" charset="0"/>
                <a:cs typeface="Arial" panose="020B0604020202020204" pitchFamily="34" charset="0"/>
              </a:rPr>
              <a:t>converts some cis double bonds to trans double bonds</a:t>
            </a:r>
          </a:p>
        </p:txBody>
      </p:sp>
    </p:spTree>
    <p:extLst>
      <p:ext uri="{BB962C8B-B14F-4D97-AF65-F5344CB8AC3E}">
        <p14:creationId xmlns:p14="http://schemas.microsoft.com/office/powerpoint/2010/main" val="99644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7C10-5253-424F-8895-D8C0B308775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Trans Fatty Acids (“Trans Fats”)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5341" y="1828800"/>
            <a:ext cx="86933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dietary intake of trans fatty acids is linked to a higher incidence of cardiovascular disease</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trans fatty acids:</a:t>
            </a:r>
          </a:p>
          <a:p>
            <a:pPr lvl="1"/>
            <a:r>
              <a:rPr lang="en-US" sz="2400" dirty="0">
                <a:latin typeface="Arial" panose="020B0604020202020204" pitchFamily="34" charset="0"/>
                <a:cs typeface="Arial" panose="020B0604020202020204" pitchFamily="34" charset="0"/>
              </a:rPr>
              <a:t>raise the level of triacylglycerols in the blood</a:t>
            </a:r>
          </a:p>
          <a:p>
            <a:pPr lvl="1"/>
            <a:r>
              <a:rPr lang="en-US" sz="2400" dirty="0">
                <a:latin typeface="Arial" panose="020B0604020202020204" pitchFamily="34" charset="0"/>
                <a:cs typeface="Arial" panose="020B0604020202020204" pitchFamily="34" charset="0"/>
              </a:rPr>
              <a:t>raise the level of LDL (“bad”) cholesterol in the blood</a:t>
            </a:r>
          </a:p>
          <a:p>
            <a:pPr lvl="1"/>
            <a:r>
              <a:rPr lang="en-US" sz="2400" dirty="0">
                <a:latin typeface="Arial" panose="020B0604020202020204" pitchFamily="34" charset="0"/>
                <a:cs typeface="Arial" panose="020B0604020202020204" pitchFamily="34" charset="0"/>
              </a:rPr>
              <a:t>lower the level of HDL (“good”) cholesterol</a:t>
            </a:r>
          </a:p>
          <a:p>
            <a:pPr lvl="1"/>
            <a:r>
              <a:rPr lang="en-US" sz="2400" dirty="0">
                <a:latin typeface="Arial" panose="020B0604020202020204" pitchFamily="34" charset="0"/>
                <a:cs typeface="Arial" panose="020B0604020202020204" pitchFamily="34" charset="0"/>
              </a:rPr>
              <a:t>increase the body’s inflammatory response</a:t>
            </a:r>
          </a:p>
        </p:txBody>
      </p:sp>
    </p:spTree>
    <p:extLst>
      <p:ext uri="{BB962C8B-B14F-4D97-AF65-F5344CB8AC3E}">
        <p14:creationId xmlns:p14="http://schemas.microsoft.com/office/powerpoint/2010/main" val="291666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1F6D-AD5B-4C74-B00D-7CBBDFFD0CC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Biological Membranes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5341" y="1828800"/>
            <a:ext cx="86933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biological membranes = double layer of lipids that acts as a barrier to polar molecules and ions </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membrane lipids:</a:t>
            </a:r>
          </a:p>
          <a:p>
            <a:pPr lvl="1"/>
            <a:r>
              <a:rPr lang="en-US" sz="2400" dirty="0">
                <a:latin typeface="Arial" panose="020B0604020202020204" pitchFamily="34" charset="0"/>
                <a:cs typeface="Arial" panose="020B0604020202020204" pitchFamily="34" charset="0"/>
              </a:rPr>
              <a:t>amphipathic = one end of the molecule is hydrophobic, the other hydrophilic</a:t>
            </a:r>
          </a:p>
          <a:p>
            <a:pPr lvl="1"/>
            <a:r>
              <a:rPr lang="en-US" sz="2400" dirty="0">
                <a:latin typeface="Arial" panose="020B0604020202020204" pitchFamily="34" charset="0"/>
                <a:cs typeface="Arial" panose="020B0604020202020204" pitchFamily="34" charset="0"/>
              </a:rPr>
              <a:t>hydrophobic regions associate with each other </a:t>
            </a:r>
          </a:p>
          <a:p>
            <a:pPr lvl="1"/>
            <a:r>
              <a:rPr lang="en-US" sz="2400" dirty="0">
                <a:latin typeface="Arial" panose="020B0604020202020204" pitchFamily="34" charset="0"/>
                <a:cs typeface="Arial" panose="020B0604020202020204" pitchFamily="34" charset="0"/>
              </a:rPr>
              <a:t>hydrophilic regions associate with water</a:t>
            </a:r>
          </a:p>
        </p:txBody>
      </p:sp>
    </p:spTree>
    <p:extLst>
      <p:ext uri="{BB962C8B-B14F-4D97-AF65-F5344CB8AC3E}">
        <p14:creationId xmlns:p14="http://schemas.microsoft.com/office/powerpoint/2010/main" val="159098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F480-8633-4D5E-A9F3-CFE442FCD87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Four General Types of Membrane Lipids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25341" y="1676400"/>
            <a:ext cx="86933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phospholipids </a:t>
            </a:r>
            <a:r>
              <a:rPr lang="en-US" sz="2400" dirty="0">
                <a:latin typeface="Arial" panose="020B0604020202020204" pitchFamily="34" charset="0"/>
                <a:cs typeface="Arial" panose="020B0604020202020204" pitchFamily="34" charset="0"/>
              </a:rPr>
              <a:t>= have hydrophobic regions composed of two fatty acids joined to glycerol or sphingosine</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glycolipids</a:t>
            </a:r>
            <a:r>
              <a:rPr lang="en-US" sz="2400" dirty="0">
                <a:latin typeface="Arial" panose="020B0604020202020204" pitchFamily="34" charset="0"/>
                <a:cs typeface="Arial" panose="020B0604020202020204" pitchFamily="34" charset="0"/>
              </a:rPr>
              <a:t> = contain a simple sugar or a complex oligosaccharide at the polar ends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archaeal tetraether lipids </a:t>
            </a:r>
            <a:r>
              <a:rPr lang="en-US" sz="2400" dirty="0">
                <a:latin typeface="Arial" panose="020B0604020202020204" pitchFamily="34" charset="0"/>
                <a:cs typeface="Arial" panose="020B0604020202020204" pitchFamily="34" charset="0"/>
              </a:rPr>
              <a:t>= have two very long alkyl chains ether-linked to glycerol at both ends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sterols</a:t>
            </a:r>
            <a:r>
              <a:rPr lang="en-US" sz="2400" dirty="0">
                <a:latin typeface="Arial" panose="020B0604020202020204" pitchFamily="34" charset="0"/>
                <a:cs typeface="Arial" panose="020B0604020202020204" pitchFamily="34" charset="0"/>
              </a:rPr>
              <a:t> = compounds characterized by a rigid system of four fused hydrocarbon rings</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604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AA33-AC2E-4AE8-86EA-786749EA9DB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Fats and Oils Used as Stored Energy Are Derivatives of Fatty Acids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322659" y="1905000"/>
            <a:ext cx="8498681" cy="4114800"/>
          </a:xfrm>
        </p:spPr>
        <p:txBody>
          <a:bodyPr/>
          <a:lstStyle/>
          <a:p>
            <a:pPr indent="-406400">
              <a:lnSpc>
                <a:spcPct val="110000"/>
              </a:lnSpc>
              <a:spcBef>
                <a:spcPct val="0"/>
              </a:spcBef>
              <a:spcAft>
                <a:spcPct val="0"/>
              </a:spcAft>
              <a:buClr>
                <a:srgbClr val="000000"/>
              </a:buClr>
              <a:buSzPts val="2800"/>
              <a:defRPr/>
            </a:pPr>
            <a:r>
              <a:rPr lang="en-US" altLang="en-US" b="1" dirty="0"/>
              <a:t>fatty acids </a:t>
            </a:r>
            <a:r>
              <a:rPr lang="en-US" altLang="en-US" dirty="0"/>
              <a:t>= hydrocarbon derivatives </a:t>
            </a:r>
          </a:p>
          <a:p>
            <a:pPr indent="-406400">
              <a:lnSpc>
                <a:spcPct val="110000"/>
              </a:lnSpc>
              <a:spcBef>
                <a:spcPct val="0"/>
              </a:spcBef>
              <a:spcAft>
                <a:spcPct val="0"/>
              </a:spcAft>
              <a:buClr>
                <a:srgbClr val="000000"/>
              </a:buClr>
              <a:buSzPts val="2800"/>
              <a:defRPr/>
            </a:pPr>
            <a:endParaRPr lang="en-US" b="1" dirty="0"/>
          </a:p>
          <a:p>
            <a:pPr indent="-406400">
              <a:lnSpc>
                <a:spcPct val="110000"/>
              </a:lnSpc>
              <a:spcBef>
                <a:spcPct val="0"/>
              </a:spcBef>
              <a:spcAft>
                <a:spcPct val="0"/>
              </a:spcAft>
              <a:buClr>
                <a:srgbClr val="000000"/>
              </a:buClr>
              <a:buSzPts val="2800"/>
              <a:defRPr/>
            </a:pPr>
            <a:r>
              <a:rPr lang="en-US" dirty="0"/>
              <a:t>oxidation of fatty acids (to CO</a:t>
            </a:r>
            <a:r>
              <a:rPr lang="en-US" baseline="-25000" dirty="0"/>
              <a:t>2</a:t>
            </a:r>
            <a:r>
              <a:rPr lang="en-US" dirty="0"/>
              <a:t> and H</a:t>
            </a:r>
            <a:r>
              <a:rPr lang="en-US" baseline="-25000" dirty="0"/>
              <a:t>2</a:t>
            </a:r>
            <a:r>
              <a:rPr lang="en-US" dirty="0"/>
              <a:t>O) is highly exergonic</a:t>
            </a:r>
          </a:p>
          <a:p>
            <a:pPr marL="508000" lvl="1" indent="0">
              <a:lnSpc>
                <a:spcPct val="110000"/>
              </a:lnSpc>
              <a:spcBef>
                <a:spcPct val="0"/>
              </a:spcBef>
              <a:spcAft>
                <a:spcPct val="0"/>
              </a:spcAft>
              <a:buClr>
                <a:srgbClr val="000000"/>
              </a:buClr>
              <a:buSzPts val="2800"/>
              <a:buNone/>
              <a:defRPr/>
            </a:pPr>
            <a:endParaRPr lang="en-US" dirty="0"/>
          </a:p>
          <a:p>
            <a:pPr lvl="1" indent="-406400">
              <a:lnSpc>
                <a:spcPct val="110000"/>
              </a:lnSpc>
              <a:spcBef>
                <a:spcPct val="0"/>
              </a:spcBef>
              <a:spcAft>
                <a:spcPct val="0"/>
              </a:spcAft>
              <a:buClr>
                <a:srgbClr val="000000"/>
              </a:buClr>
              <a:buSzPts val="2800"/>
              <a:defRPr/>
            </a:pPr>
            <a:endParaRPr lang="en-US" dirty="0"/>
          </a:p>
          <a:p>
            <a:pPr lvl="1" indent="-406400">
              <a:lnSpc>
                <a:spcPct val="110000"/>
              </a:lnSpc>
              <a:spcBef>
                <a:spcPct val="0"/>
              </a:spcBef>
              <a:spcAft>
                <a:spcPct val="0"/>
              </a:spcAft>
              <a:buClr>
                <a:srgbClr val="000000"/>
              </a:buClr>
              <a:buSzPts val="2800"/>
              <a:defRPr/>
            </a:pPr>
            <a:endParaRPr lang="en-US"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48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4CC7-7BE6-4BD5-AE10-0364AC2D2CD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Some Common Types of Storage and Membrane Lipids</a:t>
            </a:r>
            <a:endParaRPr lang="en-AU" dirty="0"/>
          </a:p>
        </p:txBody>
      </p:sp>
      <p:pic>
        <p:nvPicPr>
          <p:cNvPr id="3" name="Picture 2" descr="A figure shows the structures of triacylglycerols, which are storage lipids, and the following types of membrane lipids: two types of phospholipids open parenthesis glycerophospholipids and sphingolipids close parenthesis, two types of glycolipids open parenthesis sphingolipids and galactolipids close parenthesis, archaeal ether lipids, and sterols.">
            <a:extLst>
              <a:ext uri="{FF2B5EF4-FFF2-40B4-BE49-F238E27FC236}">
                <a16:creationId xmlns:a16="http://schemas.microsoft.com/office/drawing/2014/main" id="{54C1608C-A2A9-5E49-B8B1-B6F68C33E8B2}"/>
              </a:ext>
            </a:extLst>
          </p:cNvPr>
          <p:cNvPicPr>
            <a:picLocks noChangeAspect="1"/>
          </p:cNvPicPr>
          <p:nvPr/>
        </p:nvPicPr>
        <p:blipFill>
          <a:blip r:embed="rId3"/>
          <a:stretch>
            <a:fillRect/>
          </a:stretch>
        </p:blipFill>
        <p:spPr>
          <a:xfrm>
            <a:off x="505715" y="1905000"/>
            <a:ext cx="8132570" cy="3352800"/>
          </a:xfrm>
          <a:prstGeom prst="rect">
            <a:avLst/>
          </a:prstGeom>
        </p:spPr>
      </p:pic>
    </p:spTree>
    <p:extLst>
      <p:ext uri="{BB962C8B-B14F-4D97-AF65-F5344CB8AC3E}">
        <p14:creationId xmlns:p14="http://schemas.microsoft.com/office/powerpoint/2010/main" val="487049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88E8-BD54-4B69-B2F8-D8126791E12D}"/>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Glycerophospholipids Are Derivatives of Phosphatidic Acid</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31791" y="1905001"/>
            <a:ext cx="828041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glycerophospholipids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phosphoglycerides</a:t>
            </a:r>
            <a:r>
              <a:rPr lang="en-US" sz="2400" dirty="0">
                <a:latin typeface="Arial" panose="020B0604020202020204" pitchFamily="34" charset="0"/>
                <a:cs typeface="Arial" panose="020B0604020202020204" pitchFamily="34" charset="0"/>
              </a:rPr>
              <a:t>) = membrane lipids in which two fatty acids are attached in ester linkage to the first and second carbons of glycerol, and a highly polar or charged group is attached through a phosphodiester linkage to the third carbon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7" name="Picture 6" descr="A molecule is shown. It has glycerol in a light red box with a three-carbon zigzag chain. The left-hand C of glycerol is bonded the central C of glycerol to its lower right and to O to its lower left that is further bonded to C double bonded to O in a yellow box that is further bonded to a zigzag chain of 15 additional carbons labeled, saturated fatty acid open parenthesis e.g., palmitic acid close parenthesis. The central C of glycerol is further bonded to the right-hand C of glycerol to its upper right, solid wedge bonded to H to its lower right, and hashed wedge bonded to O to its lower left further bonded to C double bonded to O in a yellow box that is further bonded to a zigzag chain of 17 additional carbons with double bonds between the eighth and ninth, and eleventh and twelfth carbons and labeled, unsaturated fatty acid open parenthesis e.g., linoleic acid close parenthesis. The right-hand C of glycerol is bonded to O to its lower right that is further bonded to P outside of the light red bond that is double bonded to O above, bonded to O to its lower right further bonded to X in a blue box labeled, head-group substituent, and bonded to O minus below. ">
            <a:extLst>
              <a:ext uri="{FF2B5EF4-FFF2-40B4-BE49-F238E27FC236}">
                <a16:creationId xmlns:a16="http://schemas.microsoft.com/office/drawing/2014/main" id="{0A035729-896D-3649-8CD8-940C1F17B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8" y="4114800"/>
            <a:ext cx="7315200" cy="1676400"/>
          </a:xfrm>
          <a:prstGeom prst="rect">
            <a:avLst/>
          </a:prstGeom>
        </p:spPr>
      </p:pic>
    </p:spTree>
    <p:extLst>
      <p:ext uri="{BB962C8B-B14F-4D97-AF65-F5344CB8AC3E}">
        <p14:creationId xmlns:p14="http://schemas.microsoft.com/office/powerpoint/2010/main" val="1197285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7CEF-CA8A-4EC1-915A-478E5C82B3B6}"/>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Glycerophospholipids Are Named as Derivatives of Phosphatidic Acid</a:t>
            </a:r>
            <a:endParaRPr lang="en-AU" dirty="0"/>
          </a:p>
        </p:txBody>
      </p:sp>
      <p:sp>
        <p:nvSpPr>
          <p:cNvPr id="7" name="Google Shape;390;g847cf01710_0_68">
            <a:extLst>
              <a:ext uri="{FF2B5EF4-FFF2-40B4-BE49-F238E27FC236}">
                <a16:creationId xmlns:a16="http://schemas.microsoft.com/office/drawing/2014/main" id="{EE9053CA-9BAF-4840-9C5E-5CF77E368195}"/>
              </a:ext>
            </a:extLst>
          </p:cNvPr>
          <p:cNvSpPr txBox="1">
            <a:spLocks noChangeArrowheads="1"/>
          </p:cNvSpPr>
          <p:nvPr/>
        </p:nvSpPr>
        <p:spPr bwMode="auto">
          <a:xfrm>
            <a:off x="152400" y="1600340"/>
            <a:ext cx="301152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 phosphodiester bond joins the head group to glycerol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phosphate group can bear a negative, neutral, or positive charge</a:t>
            </a:r>
          </a:p>
          <a:p>
            <a:pPr marL="50800" indent="0">
              <a:buNone/>
            </a:pPr>
            <a:endParaRPr lang="en-US" sz="2400" b="1" dirty="0">
              <a:latin typeface="Arial" panose="020B0604020202020204" pitchFamily="34" charset="0"/>
              <a:cs typeface="Arial" panose="020B0604020202020204" pitchFamily="34" charset="0"/>
            </a:endParaRPr>
          </a:p>
        </p:txBody>
      </p:sp>
      <p:pic>
        <p:nvPicPr>
          <p:cNvPr id="3" name="Picture 2" descr="A molecule is shown at the top of the table. It has glycerol in a light red box with a three-carbon zigzag chain. The left-hand C of glycerol is bonded the central C of glycerol to its lower right and to O to its lower left that is further bonded to C double bonded to O in a yellow box that is further bonded to a zigzag chain of 15 additional carbons labeled, saturated fatty acid open parenthesis e.g., palmitic acid close parenthesis. The central C of glycerol is further bonded to the right-hand C of glycerol to its upper right, solid wedge bonded to H to its lower right, and hashed wedge bonded to O to its lower left further bonded to C double bonded to O in a yellow box that is further bonded to a zigzag chain of 17 additional carbons with double bonds between the eighth and ninth, and eleventh and twelfth carbons and labeled, unsaturated fatty acid open parenthesis e.g., linoleic acid close parenthesis. The right-hand C of glycerol is bonded to O to its lower right that is further bonded to P outside of the light red bond that is double bonded to O above, bonded to O to its lower right further bonded to X in a blue box labeled, head-group substituent, and bonded to O minus below. In the table, all of the atoms represented as X are shown in blue boxes. The table has four columns and seven rows. The columns are labeled name of glycerophospholipid, head group, formula of bond joined to X, and net charge open parenthesis at p H 7 close parenthesis. Data in the rows is as follows. Row 1: name phosphatidic acid; head group blank; formula of bond to X is bond to H; net charge equals negative 2 asterisk. Row 2: name phosphatidylethanolamine; head group ethanolamine; formula of bond to X is bond to two-carbon chain bonded to N H 3 with a positive charge on N; net charge equals 0. Row 3: name phosphatidylcholine; head group choline; formula of bond to X is bond to two-carbon chain bonded to N bonded to 3 C H 3 with a positive charge on N; net charge equals 0. Row 4: name phosphatidylserine; head group serine; formula of bond to X is bond to three-carbon chain with the middle carbon hashed wedge bonded to H to the upper left, solid wedge bonded to C to the upper right further double bonded to O and bonded to O minus, and bonded to N H 3 to the lower right with a positive charge on N; net charge equals negative 1. Row 5: name phosphatidylglycerol; head group glycerol; formula of bond to X is bond to three-carbon chain with the middle carbon hashed wedge bonded to H to the upper right, solid wedge bonded to O H to the upper left, and bonded to C at the lower right further bonded to O H; net charge equals negative 1. Row 6: name phosphatidylinositol 4,5-bisphosphate; head group italicized myo end italics -inositol 4,5-bisphosphate; formula of bond to X is bond to the lower left vertex of the chair conformation of a six-carbon ring with the upper left vertex down-equatorial bonded to O H, the center top vertex up-equatorial bonded to O P O 3 2 minus, the upper right vertex down-equatorial bonded to O P O 3 2 minus, the lower right vertex up-equatorial bonded to O H, and the center bottom vertex up-axial bonded to O H; net charge equals negative 4 asterisk. Row 7: name cardiolipin; head group phosphatidylglycerol; formula of bond to X is bond to three-carbon vertical chain with the middle C solid wedge bonded to O H on the left and to H on the right, and the bottom C bonded to O to its lower left bonded to P to its upper left that is double bonded to O above, bonded to O minus below and slightly to the left, and bonded to O to the left that is further bonded to a three-carbon zigzag chain to the left with the middle carbon solid wedge bonded to H below and hashed wedge bonded to O below further bonded to C double bonded to O and bonded to R superscript 1 in a yellow square and the left-hand C bonded to O further bonded to C double bonded to O above and bonded to R superscript 2 in a yellow square on the left; net charge equals negative 2.">
            <a:extLst>
              <a:ext uri="{FF2B5EF4-FFF2-40B4-BE49-F238E27FC236}">
                <a16:creationId xmlns:a16="http://schemas.microsoft.com/office/drawing/2014/main" id="{0C1229CB-E630-DB4E-8D56-C051875C6A91}"/>
              </a:ext>
            </a:extLst>
          </p:cNvPr>
          <p:cNvPicPr>
            <a:picLocks noChangeAspect="1"/>
          </p:cNvPicPr>
          <p:nvPr/>
        </p:nvPicPr>
        <p:blipFill>
          <a:blip r:embed="rId3"/>
          <a:stretch>
            <a:fillRect/>
          </a:stretch>
        </p:blipFill>
        <p:spPr>
          <a:xfrm>
            <a:off x="3505200" y="1559587"/>
            <a:ext cx="5264455" cy="5073437"/>
          </a:xfrm>
          <a:prstGeom prst="rect">
            <a:avLst/>
          </a:prstGeom>
        </p:spPr>
      </p:pic>
    </p:spTree>
    <p:extLst>
      <p:ext uri="{BB962C8B-B14F-4D97-AF65-F5344CB8AC3E}">
        <p14:creationId xmlns:p14="http://schemas.microsoft.com/office/powerpoint/2010/main" val="4249093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C0DE-D682-4583-AF7C-CEDD2D34EA1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Some Glycerophospholipids Have Ether-Linked Fatty Acids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673225"/>
            <a:ext cx="366874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ether lipids</a:t>
            </a:r>
            <a:r>
              <a:rPr lang="en-US" sz="2400" dirty="0">
                <a:latin typeface="Arial" panose="020B0604020202020204" pitchFamily="34" charset="0"/>
                <a:cs typeface="Arial" panose="020B0604020202020204" pitchFamily="34" charset="0"/>
              </a:rPr>
              <a:t> = one of the two acyl chains is attached to glycerol in ether, rather than ester, linkage </a:t>
            </a:r>
          </a:p>
          <a:p>
            <a:pPr lvl="1"/>
            <a:r>
              <a:rPr lang="en-US" sz="2400" dirty="0">
                <a:latin typeface="Arial" panose="020B0604020202020204" pitchFamily="34" charset="0"/>
                <a:cs typeface="Arial" panose="020B0604020202020204" pitchFamily="34" charset="0"/>
              </a:rPr>
              <a:t>chain may be saturated </a:t>
            </a:r>
          </a:p>
          <a:p>
            <a:pPr lvl="1"/>
            <a:r>
              <a:rPr lang="en-US" sz="2400" dirty="0">
                <a:latin typeface="Arial" panose="020B0604020202020204" pitchFamily="34" charset="0"/>
                <a:cs typeface="Arial" panose="020B0604020202020204" pitchFamily="34" charset="0"/>
              </a:rPr>
              <a:t>chain may contain a double bond between C-1 and C-2 as in </a:t>
            </a:r>
            <a:r>
              <a:rPr lang="en-US" sz="2400" b="1" dirty="0">
                <a:latin typeface="Arial" panose="020B0604020202020204" pitchFamily="34" charset="0"/>
                <a:cs typeface="Arial" panose="020B0604020202020204" pitchFamily="34" charset="0"/>
              </a:rPr>
              <a:t>plasmalogens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Plasmalogen: Ethanolamine on the right is shown as a two-carbon chain with the right-hand C bonded to N H 3 with a positive charge on N and the left-hand C bonded to O further bonded to P that is double bonded above, bonded to O minus below and slightly to the left, and bonded to O to the lower left that is further bonded to C H 2 that is bonded to C with three substituents. The substituents are an ether-linked alkene in a light red rectangle that has C H 2 bonded to O bonded to C H double bonded to C H further bonded to a zigzag chain of 14 additional carbons to the left outside of the rectangle, C H 3 connected by a solid wedge bond, and O connected by a hashed wedge bond and further bonded to C double bonded to O and to a zigzag chain of 15 additional carbons. Platelet-activating factor: Choline on the right is shown as a two-carbon chain on the right with its right-hand carbon bonded to 3 C H 3 with a positive charge on N and with its left-hand carbon bonded to O further bonded to P double bonded to O above, bonded to O minus below and slightly to the left, and bonded to O to the lower left that is further bonded to C H 2 bonded to C that has three substituents. The substituents are C H 2 in a light red rectangle labeled ether-linked alkane and further bonded to a zigzag chain of 16 additional carbons of which the first two are within the rectangle, H connected by a solid wedge bond, and O connected by a hashed wedge bond in a blue box and further bonded to C double bonded to O and bonded to C H 3 within the box, labeled acetyl ester.">
            <a:extLst>
              <a:ext uri="{FF2B5EF4-FFF2-40B4-BE49-F238E27FC236}">
                <a16:creationId xmlns:a16="http://schemas.microsoft.com/office/drawing/2014/main" id="{B25BE797-B863-7D45-8789-DEF3CC3C39D7}"/>
              </a:ext>
            </a:extLst>
          </p:cNvPr>
          <p:cNvPicPr>
            <a:picLocks noChangeAspect="1"/>
          </p:cNvPicPr>
          <p:nvPr/>
        </p:nvPicPr>
        <p:blipFill>
          <a:blip r:embed="rId3"/>
          <a:stretch>
            <a:fillRect/>
          </a:stretch>
        </p:blipFill>
        <p:spPr>
          <a:xfrm>
            <a:off x="4079031" y="2362200"/>
            <a:ext cx="4815705" cy="3124200"/>
          </a:xfrm>
          <a:prstGeom prst="rect">
            <a:avLst/>
          </a:prstGeom>
        </p:spPr>
      </p:pic>
    </p:spTree>
    <p:extLst>
      <p:ext uri="{BB962C8B-B14F-4D97-AF65-F5344CB8AC3E}">
        <p14:creationId xmlns:p14="http://schemas.microsoft.com/office/powerpoint/2010/main" val="125626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D4EF-ED36-45D4-8B20-65EDC6E6B13D}"/>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Sphingolipids Are Derivatives of Sphingosine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52400" y="1587500"/>
            <a:ext cx="4283374"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sphingolipids </a:t>
            </a:r>
            <a:r>
              <a:rPr lang="en-US" sz="2400" dirty="0">
                <a:latin typeface="Arial" panose="020B0604020202020204" pitchFamily="34" charset="0"/>
                <a:cs typeface="Arial" panose="020B0604020202020204" pitchFamily="34" charset="0"/>
              </a:rPr>
              <a:t>= large class of membrane phospholipids and glycolipids </a:t>
            </a:r>
          </a:p>
          <a:p>
            <a:pPr lvl="1"/>
            <a:r>
              <a:rPr lang="en-US" sz="2400" dirty="0">
                <a:latin typeface="Arial" panose="020B0604020202020204" pitchFamily="34" charset="0"/>
                <a:cs typeface="Arial" panose="020B0604020202020204" pitchFamily="34" charset="0"/>
              </a:rPr>
              <a:t>have a polar head group and two nonpolar tails </a:t>
            </a:r>
          </a:p>
          <a:p>
            <a:pPr lvl="1"/>
            <a:r>
              <a:rPr lang="en-US" sz="2400" dirty="0">
                <a:latin typeface="Arial" panose="020B0604020202020204" pitchFamily="34" charset="0"/>
                <a:cs typeface="Arial" panose="020B0604020202020204" pitchFamily="34" charset="0"/>
              </a:rPr>
              <a:t>contain no glycerol </a:t>
            </a:r>
          </a:p>
          <a:p>
            <a:pPr lvl="1"/>
            <a:r>
              <a:rPr lang="en-US" sz="2400" dirty="0">
                <a:latin typeface="Arial" panose="020B0604020202020204" pitchFamily="34" charset="0"/>
                <a:cs typeface="Arial" panose="020B0604020202020204" pitchFamily="34" charset="0"/>
              </a:rPr>
              <a:t>contain one molecule of the long-chain amino alcohol sphingosine or one of its derivatives  </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molecule is shown at the top of the table. It has sphingosine in a light red box as an 18-carbon zigzag chain with the first three carbons numbered, C 1 bonded to O further bonded to X in a blue box labeled head-group substituent, C 3 bonded to O H above, a double bond between C 4 and C 5, and C 2 bonded to N H below further bonded to C in a yellow box labeled fatty acid that is double bonded to O and further bonded to a zigzag chain of 25 additional carbons. In the table, all of the atoms representing X are shown in blue boxes. The table has three columns and five rows. The columns are labeled name of sphingolipid, head group, and formula of bond joined to X. Data in the rows are as follows. Row 1: name ceramide: head group blank; formula of bond to X is bond to H. Row 2: name sphingomyelin: head group phosphocholine; formula of bond to X is bond to P double bonded to O above, bonded to O minus below, and bonded to O on the right further bonded to C H 2 C H 2 N with a positive charge open parenthesis C H 3 close parenthesis 3. The bottom three rows show neutral glycolipids. Row 3: glucosylceramide; head group glucose; formula of bond to X is bond to C 1 of a six-membered ring with O substituted for C at the upper right vertex in position 6 and the following substituents: C 1 has a down-axial bond to H; C 2 and C 4 each have up-axial bonds to H and down-axial bonds to O H; C 4 has an up-axial bond to O H and a down-axial bond to H; and C 5 has an up-axial bond to C 6 bonded to 2 H and O H and a down-axial bond to H. Row 4: name lactosylceramide open parenthesis a globoside close parenthesis; head group di-, tri-, or tetrasaccharide; formula of bond to X is bond to a blue circle bonded to a yellow circle. Row 5: name ganglioside G M 2; head group complex oligosaccharide; formula of bond to X is bond to a blue circle bonded to a yellow circle bonded to purple diamond above and yellow square to the right.">
            <a:extLst>
              <a:ext uri="{FF2B5EF4-FFF2-40B4-BE49-F238E27FC236}">
                <a16:creationId xmlns:a16="http://schemas.microsoft.com/office/drawing/2014/main" id="{09C065F7-9940-3149-85DB-B4639CE1ACFC}"/>
              </a:ext>
            </a:extLst>
          </p:cNvPr>
          <p:cNvPicPr>
            <a:picLocks noChangeAspect="1"/>
          </p:cNvPicPr>
          <p:nvPr/>
        </p:nvPicPr>
        <p:blipFill>
          <a:blip r:embed="rId3"/>
          <a:stretch>
            <a:fillRect/>
          </a:stretch>
        </p:blipFill>
        <p:spPr>
          <a:xfrm>
            <a:off x="4538458" y="1828801"/>
            <a:ext cx="4316916" cy="4267200"/>
          </a:xfrm>
          <a:prstGeom prst="rect">
            <a:avLst/>
          </a:prstGeom>
        </p:spPr>
      </p:pic>
    </p:spTree>
    <p:extLst>
      <p:ext uri="{BB962C8B-B14F-4D97-AF65-F5344CB8AC3E}">
        <p14:creationId xmlns:p14="http://schemas.microsoft.com/office/powerpoint/2010/main" val="3663225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87FF-05C6-42D0-A310-76B88A37B6E5}"/>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Sphingomyelins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152400" y="1363663"/>
            <a:ext cx="8654537"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sphingomyelins</a:t>
            </a:r>
            <a:r>
              <a:rPr lang="en-US" sz="2400" dirty="0">
                <a:latin typeface="Arial" panose="020B0604020202020204" pitchFamily="34" charset="0"/>
                <a:cs typeface="Arial" panose="020B0604020202020204" pitchFamily="34" charset="0"/>
              </a:rPr>
              <a:t> = subclass of sphingolipids that contains phosphocholine or </a:t>
            </a:r>
            <a:r>
              <a:rPr lang="en-US" sz="2400" dirty="0" err="1">
                <a:latin typeface="Arial" panose="020B0604020202020204" pitchFamily="34" charset="0"/>
                <a:cs typeface="Arial" panose="020B0604020202020204" pitchFamily="34" charset="0"/>
              </a:rPr>
              <a:t>phosphoethanolamine</a:t>
            </a:r>
            <a:r>
              <a:rPr lang="en-US" sz="2400" dirty="0">
                <a:latin typeface="Arial" panose="020B0604020202020204" pitchFamily="34" charset="0"/>
                <a:cs typeface="Arial" panose="020B0604020202020204" pitchFamily="34" charset="0"/>
              </a:rPr>
              <a:t> as their polar head group</a:t>
            </a:r>
          </a:p>
          <a:p>
            <a:pPr marL="50800" indent="0">
              <a:buNone/>
            </a:pPr>
            <a:endParaRPr lang="en-US" sz="2400" b="1" dirty="0">
              <a:latin typeface="Arial" panose="020B0604020202020204" pitchFamily="34" charset="0"/>
              <a:cs typeface="Arial" panose="020B0604020202020204" pitchFamily="34" charset="0"/>
            </a:endParaRPr>
          </a:p>
        </p:txBody>
      </p:sp>
      <p:pic>
        <p:nvPicPr>
          <p:cNvPr id="3" name="Picture 2" descr="Phosphatidylcholine: A blue box labeled phosphocholine has N plus on the right bonded to 3 C H 3 and to a two-carbon chain on the left that bonds to O further bonded to P double bonded to O above, bonded to O minus below and slightly to the left, and bonded to O outside of the blue box to the lower left that is further bonded to C with three substituents. The substituents are as follows: a solid wedge bond to H to the lower right, a hashed wedge bond to O to the lower left that is further bonded to C double bonded to O and bonded to a zigzag chain of 17 additional carbons with double bonds between the eighth and ninth as well as eleventh and twelfth carbons; a bond to C H 2 to the left further bonded to O bonded to C double bonded to O above and bonded to a zigzag chain of 17 additional carbons to the left. Sphingomyelin: A blue box labeled phosphocholine has N plus on the right bonded to 3 C H 3 and to a two-carbon chain on the left that bonds to O further bonded to P double bonded to O above, bonded to O minus below and slightly to the left, and bonded to O outside of the blue box to the lower left that is further bonded to C with three substituents. The substituents are as follows: a solid wedge bond to H to the lower right, a hashed wedge bond to N H to the lower left that is further bonded to C double bonded to O and bonded to a zigzag chain of 15 additional carbons; a bond to C to the left solid wedge bonded to O H to the upper right, hashed wedge bonded to H to the upper left, and further bonded to a zigzag chain of 15 additional carbons to the left with a double bond between the first and second carbons.">
            <a:extLst>
              <a:ext uri="{FF2B5EF4-FFF2-40B4-BE49-F238E27FC236}">
                <a16:creationId xmlns:a16="http://schemas.microsoft.com/office/drawing/2014/main" id="{401C6285-AC75-F24E-8164-D1B35F315CB8}"/>
              </a:ext>
            </a:extLst>
          </p:cNvPr>
          <p:cNvPicPr>
            <a:picLocks noChangeAspect="1"/>
          </p:cNvPicPr>
          <p:nvPr/>
        </p:nvPicPr>
        <p:blipFill>
          <a:blip r:embed="rId3"/>
          <a:stretch>
            <a:fillRect/>
          </a:stretch>
        </p:blipFill>
        <p:spPr>
          <a:xfrm>
            <a:off x="1410333" y="2743200"/>
            <a:ext cx="6323334" cy="3458817"/>
          </a:xfrm>
          <a:prstGeom prst="rect">
            <a:avLst/>
          </a:prstGeom>
        </p:spPr>
      </p:pic>
    </p:spTree>
    <p:extLst>
      <p:ext uri="{BB962C8B-B14F-4D97-AF65-F5344CB8AC3E}">
        <p14:creationId xmlns:p14="http://schemas.microsoft.com/office/powerpoint/2010/main" val="869672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A3B9-C59C-438E-8E93-95C70155EC5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Glycosphingolipids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44731" y="1662068"/>
            <a:ext cx="865453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glycosphingolipids</a:t>
            </a:r>
            <a:r>
              <a:rPr lang="en-US" sz="2400" dirty="0">
                <a:latin typeface="Arial" panose="020B0604020202020204" pitchFamily="34" charset="0"/>
                <a:cs typeface="Arial" panose="020B0604020202020204" pitchFamily="34" charset="0"/>
              </a:rPr>
              <a:t> = have head groups with 1+ sugars connected directly to the –OH at C-1 of the ceramide moiety</a:t>
            </a:r>
          </a:p>
          <a:p>
            <a:pPr lvl="1"/>
            <a:r>
              <a:rPr lang="en-US" sz="2400" dirty="0">
                <a:latin typeface="Arial" panose="020B0604020202020204" pitchFamily="34" charset="0"/>
                <a:cs typeface="Arial" panose="020B0604020202020204" pitchFamily="34" charset="0"/>
              </a:rPr>
              <a:t>do not contain phosphate</a:t>
            </a:r>
          </a:p>
          <a:p>
            <a:pPr lvl="1"/>
            <a:r>
              <a:rPr lang="en-US" sz="2400" dirty="0">
                <a:latin typeface="Arial" panose="020B0604020202020204" pitchFamily="34" charset="0"/>
                <a:cs typeface="Arial" panose="020B0604020202020204" pitchFamily="34" charset="0"/>
              </a:rPr>
              <a:t>occur largely in the outer face of plasma membranes</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85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9A28-11E4-4339-8A87-EF6B0073A63A}"/>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Sphingolipids at Cell Surfaces Are Sites of Biological Recognition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20915" y="1743559"/>
            <a:ext cx="458817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prominent in the plasma membranes of neurons</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human blood groups (O, A, B) are determined in part by the oligosaccharide head groups of these glycosphingolipids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ll three structures are the same on the left. There is a light red sphingosine with a horizontal rectangle joined on its left side to a vertical rectangle extending down. A yellow rectangle labeled fatty acid extends from the center. This part is labeled ceramide. A vertical line down from the sphingosine bends to the right to reach a blue circle joined to a yellow circle joined to a blue rectangle joined to yellow circle that has a bond to the vertex of a red triangle below. O antigen has no addition. A antigen has a yellow square joined to the yellow circle above the red triangle. B antigen has a yellow circle joined to the yellow circle above the red triangle.">
            <a:extLst>
              <a:ext uri="{FF2B5EF4-FFF2-40B4-BE49-F238E27FC236}">
                <a16:creationId xmlns:a16="http://schemas.microsoft.com/office/drawing/2014/main" id="{519CE2DC-E9FF-2A43-82F3-95C92C2C1ED4}"/>
              </a:ext>
            </a:extLst>
          </p:cNvPr>
          <p:cNvPicPr>
            <a:picLocks noChangeAspect="1"/>
          </p:cNvPicPr>
          <p:nvPr/>
        </p:nvPicPr>
        <p:blipFill>
          <a:blip r:embed="rId3"/>
          <a:stretch>
            <a:fillRect/>
          </a:stretch>
        </p:blipFill>
        <p:spPr>
          <a:xfrm>
            <a:off x="5140085" y="1752600"/>
            <a:ext cx="3683000" cy="4708381"/>
          </a:xfrm>
          <a:prstGeom prst="rect">
            <a:avLst/>
          </a:prstGeom>
        </p:spPr>
      </p:pic>
    </p:spTree>
    <p:extLst>
      <p:ext uri="{BB962C8B-B14F-4D97-AF65-F5344CB8AC3E}">
        <p14:creationId xmlns:p14="http://schemas.microsoft.com/office/powerpoint/2010/main" val="30660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058A-7ED5-449A-97B2-A24430CA5995}"/>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Sterols Have Four Fused Carbon Rings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8997" y="1628721"/>
            <a:ext cx="8478247"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sterols </a:t>
            </a:r>
            <a:r>
              <a:rPr lang="en-US" sz="2400" dirty="0">
                <a:latin typeface="Arial" panose="020B0604020202020204" pitchFamily="34" charset="0"/>
                <a:cs typeface="Arial" panose="020B0604020202020204" pitchFamily="34" charset="0"/>
              </a:rPr>
              <a:t>= structural lipids present in the membranes of most eukaryotic cells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steroid nucleus:</a:t>
            </a:r>
          </a:p>
          <a:p>
            <a:pPr lvl="1"/>
            <a:r>
              <a:rPr lang="en-US" sz="2400" dirty="0">
                <a:latin typeface="Arial" panose="020B0604020202020204" pitchFamily="34" charset="0"/>
                <a:cs typeface="Arial" panose="020B0604020202020204" pitchFamily="34" charset="0"/>
              </a:rPr>
              <a:t>consists of four fused rings</a:t>
            </a:r>
          </a:p>
          <a:p>
            <a:pPr lvl="1"/>
            <a:r>
              <a:rPr lang="en-US" sz="2400" dirty="0">
                <a:latin typeface="Arial" panose="020B0604020202020204" pitchFamily="34" charset="0"/>
                <a:cs typeface="Arial" panose="020B0604020202020204" pitchFamily="34" charset="0"/>
              </a:rPr>
              <a:t>almost planar</a:t>
            </a:r>
          </a:p>
          <a:p>
            <a:pPr lvl="1"/>
            <a:r>
              <a:rPr lang="en-US" sz="2400" dirty="0">
                <a:latin typeface="Arial" panose="020B0604020202020204" pitchFamily="34" charset="0"/>
                <a:cs typeface="Arial" panose="020B0604020202020204" pitchFamily="34" charset="0"/>
              </a:rPr>
              <a:t>relatively rigid</a:t>
            </a: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89223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CCF04-CD81-40A1-8D6A-A7C5D48ADD1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Cholesterol</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44729" y="1273344"/>
            <a:ext cx="3761540" cy="497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cholesterol</a:t>
            </a:r>
            <a:r>
              <a:rPr lang="en-US" sz="2400" dirty="0">
                <a:latin typeface="Arial" panose="020B0604020202020204" pitchFamily="34" charset="0"/>
                <a:cs typeface="Arial" panose="020B0604020202020204" pitchFamily="34" charset="0"/>
              </a:rPr>
              <a:t> = major sterol in animal tissues</a:t>
            </a:r>
          </a:p>
          <a:p>
            <a:pPr lvl="1"/>
            <a:r>
              <a:rPr lang="en-US" sz="2400" dirty="0">
                <a:latin typeface="Arial" panose="020B0604020202020204" pitchFamily="34" charset="0"/>
                <a:cs typeface="Arial" panose="020B0604020202020204" pitchFamily="34" charset="0"/>
              </a:rPr>
              <a:t>amphipathic</a:t>
            </a:r>
          </a:p>
          <a:p>
            <a:pPr lvl="1"/>
            <a:r>
              <a:rPr lang="en-US" sz="2400" dirty="0">
                <a:latin typeface="Arial" panose="020B0604020202020204" pitchFamily="34" charset="0"/>
                <a:cs typeface="Arial" panose="020B0604020202020204" pitchFamily="34" charset="0"/>
              </a:rPr>
              <a:t>polar head group </a:t>
            </a:r>
          </a:p>
          <a:p>
            <a:pPr lvl="1"/>
            <a:r>
              <a:rPr lang="en-US" sz="2400" dirty="0">
                <a:latin typeface="Arial" panose="020B0604020202020204" pitchFamily="34" charset="0"/>
                <a:cs typeface="Arial" panose="020B0604020202020204" pitchFamily="34" charset="0"/>
              </a:rPr>
              <a:t>nonpolar hydrocarbon body</a:t>
            </a:r>
          </a:p>
          <a:p>
            <a:pPr lvl="1"/>
            <a:r>
              <a:rPr lang="en-US" sz="2400" dirty="0">
                <a:latin typeface="Arial" panose="020B0604020202020204" pitchFamily="34" charset="0"/>
                <a:cs typeface="Arial" panose="020B0604020202020204" pitchFamily="34" charset="0"/>
              </a:rPr>
              <a:t>membrane constituents</a:t>
            </a:r>
          </a:p>
          <a:p>
            <a:pPr lvl="1"/>
            <a:r>
              <a:rPr lang="en-US" sz="2400" dirty="0">
                <a:latin typeface="Arial" panose="020B0604020202020204" pitchFamily="34" charset="0"/>
                <a:cs typeface="Arial" panose="020B0604020202020204" pitchFamily="34" charset="0"/>
              </a:rPr>
              <a:t>similar to stigmasterol in plants and ergosterol in fungi </a:t>
            </a:r>
          </a:p>
          <a:p>
            <a:pPr lvl="1"/>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8" name="Picture 7" descr="The molecule has a six-carbon ring labeled A on the left that has C 1 at the top vertex, C 2 at the upper left vertex, C 3 at the lower left vertex that is further solid wedge bonded to O H in a blue box and labeled polar head group, C 4 at the bottom vertex, C 5 at the lower right vertex, and C 10 at the upper right vertex and solid wedge bonded to C 19. The bond between C 5 and C 10 on its right side is shared with a six-membered ring to the right labeled B that has a double bond at its lower left side, C 6 at its bottom vertex, C 7 at its lower right vertex, C 8 at its upper right vertex and solid wedge bonded to H, and C 9 at its top vertex and hashed wedge bonded to H below. The bond between C 8 and C 9 is shared with a ring, labeled C, above and to the right. The shared bond forms the lower left side of ring C. Ring C has C at the lower right vertex hashed wedge bonded to H, C 13 at the upper right vertex solid wedge bonded to 18, C 12 at the top vertex, and C 11 at the upper left vertex. The bond between C 14 and C 13 is shared with a five-membered ring to the right labeled D. Ring D has C 15 at the lower right vertex, C 16 at the upper right vertex, and C 17 at the top vertex hashed wedge bonded to H and bonded to C 20 above that is hashed wedge bonded to C 21 to its upper left, solid wedge bonded to H above, and bonded to a five-carbon zigzag chain to the right that runs from C 22 to C 26 with a substituent, C 27, bonded to C 25. The rings are labeled steroid nucleus.">
            <a:extLst>
              <a:ext uri="{FF2B5EF4-FFF2-40B4-BE49-F238E27FC236}">
                <a16:creationId xmlns:a16="http://schemas.microsoft.com/office/drawing/2014/main" id="{610E587A-B93B-F445-A512-EC8966294486}"/>
              </a:ext>
            </a:extLst>
          </p:cNvPr>
          <p:cNvPicPr>
            <a:picLocks noChangeAspect="1"/>
          </p:cNvPicPr>
          <p:nvPr/>
        </p:nvPicPr>
        <p:blipFill>
          <a:blip r:embed="rId3"/>
          <a:stretch>
            <a:fillRect/>
          </a:stretch>
        </p:blipFill>
        <p:spPr>
          <a:xfrm>
            <a:off x="4357173" y="2147661"/>
            <a:ext cx="4542098" cy="2382040"/>
          </a:xfrm>
          <a:prstGeom prst="rect">
            <a:avLst/>
          </a:prstGeom>
        </p:spPr>
      </p:pic>
    </p:spTree>
    <p:extLst>
      <p:ext uri="{BB962C8B-B14F-4D97-AF65-F5344CB8AC3E}">
        <p14:creationId xmlns:p14="http://schemas.microsoft.com/office/powerpoint/2010/main" val="195778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47AF-BE1F-466B-81EE-B5D1B58A7D21}"/>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Fatty Acids Are Hydrocarbon Derivatives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82583" y="1828800"/>
            <a:ext cx="817883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fatty acids = carboxylic acids with hydrocarbon tails ranging from 4 to 36 carbons long (C</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to C</a:t>
            </a:r>
            <a:r>
              <a:rPr lang="en-US" sz="2400" baseline="-25000" dirty="0">
                <a:latin typeface="Arial" panose="020B0604020202020204" pitchFamily="34" charset="0"/>
                <a:cs typeface="Arial" panose="020B0604020202020204" pitchFamily="34" charset="0"/>
              </a:rPr>
              <a:t>36</a:t>
            </a:r>
            <a:r>
              <a:rPr lang="en-US" sz="2400" dirty="0">
                <a:latin typeface="Arial" panose="020B0604020202020204" pitchFamily="34" charset="0"/>
                <a:cs typeface="Arial" panose="020B0604020202020204" pitchFamily="34" charset="0"/>
              </a:rPr>
              <a:t>)</a:t>
            </a:r>
          </a:p>
          <a:p>
            <a:pPr lvl="1"/>
            <a:r>
              <a:rPr lang="en-US" sz="2400" dirty="0">
                <a:latin typeface="Arial" panose="020B0604020202020204" pitchFamily="34" charset="0"/>
                <a:cs typeface="Arial" panose="020B0604020202020204" pitchFamily="34" charset="0"/>
              </a:rPr>
              <a:t>can be saturated or unsaturated</a:t>
            </a:r>
          </a:p>
          <a:p>
            <a:pPr lvl="1"/>
            <a:r>
              <a:rPr lang="en-US" sz="2400" dirty="0">
                <a:latin typeface="Arial" panose="020B0604020202020204" pitchFamily="34" charset="0"/>
                <a:cs typeface="Arial" panose="020B0604020202020204" pitchFamily="34" charset="0"/>
              </a:rPr>
              <a:t>can be branched or unbranched</a:t>
            </a: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0284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408F6-6681-43AB-95A1-1AC61C89A49B}"/>
              </a:ext>
            </a:extLst>
          </p:cNvPr>
          <p:cNvSpPr>
            <a:spLocks noGrp="1"/>
          </p:cNvSpPr>
          <p:nvPr>
            <p:ph type="title"/>
          </p:nvPr>
        </p:nvSpPr>
        <p:spPr/>
        <p:txBody>
          <a:bodyPr/>
          <a:lstStyle/>
          <a:p>
            <a:r>
              <a:rPr lang="en-US" altLang="en-US" sz="3600" dirty="0">
                <a:solidFill>
                  <a:schemeClr val="tx1"/>
                </a:solidFill>
                <a:latin typeface="Arial" panose="020B0604020202020204" pitchFamily="34" charset="0"/>
                <a:cs typeface="Arial" panose="020B0604020202020204" pitchFamily="34" charset="0"/>
              </a:rPr>
              <a:t>Sterols Serve as Precursors for Products with Specific Biological Activities</a:t>
            </a:r>
            <a:endParaRPr lang="en-AU" sz="3600"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44731" y="2229173"/>
            <a:ext cx="417486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steroid hormones regulate gene expression </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bile acids </a:t>
            </a:r>
            <a:r>
              <a:rPr lang="en-US" sz="2400" dirty="0">
                <a:latin typeface="Arial" panose="020B0604020202020204" pitchFamily="34" charset="0"/>
                <a:cs typeface="Arial" panose="020B0604020202020204" pitchFamily="34" charset="0"/>
              </a:rPr>
              <a:t>= polar derivatives of cholesterol that emulsify dietary fats in the intestine to make them more readily accessible to digestive lipases</a:t>
            </a:r>
          </a:p>
          <a:p>
            <a:pPr lvl="1"/>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5" name="Picture 4" descr="The molecule has the standard four-ring structure of cholesterol with no double bonds, C 3 bonded to O H, C 10 bonded to C H 3, C 7 bonded to O H, C 12 bonded to O H, C 13 bonded to C H 3, and C 17, which is numbered, bonded to C H bonded to C H 3 to the left and bonded to the right to C H 2 bonded to C H 2 bonded to C double bonded to O below and bonded to N H of taurine to the right. Taurine has N H bonded to C H 2 C H 2 S O 3 minus.">
            <a:extLst>
              <a:ext uri="{FF2B5EF4-FFF2-40B4-BE49-F238E27FC236}">
                <a16:creationId xmlns:a16="http://schemas.microsoft.com/office/drawing/2014/main" id="{34B98B91-9B8B-0E42-9530-FF425E744B6D}"/>
              </a:ext>
            </a:extLst>
          </p:cNvPr>
          <p:cNvPicPr>
            <a:picLocks noChangeAspect="1"/>
          </p:cNvPicPr>
          <p:nvPr/>
        </p:nvPicPr>
        <p:blipFill>
          <a:blip r:embed="rId3"/>
          <a:stretch>
            <a:fillRect/>
          </a:stretch>
        </p:blipFill>
        <p:spPr>
          <a:xfrm>
            <a:off x="4419600" y="3124200"/>
            <a:ext cx="4365881" cy="1997067"/>
          </a:xfrm>
          <a:prstGeom prst="rect">
            <a:avLst/>
          </a:prstGeom>
        </p:spPr>
      </p:pic>
    </p:spTree>
    <p:extLst>
      <p:ext uri="{BB962C8B-B14F-4D97-AF65-F5344CB8AC3E}">
        <p14:creationId xmlns:p14="http://schemas.microsoft.com/office/powerpoint/2010/main" val="54913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2BEFC0-4303-4E9A-92CF-F1D0AF1962DF}"/>
              </a:ext>
            </a:extLst>
          </p:cNvPr>
          <p:cNvSpPr>
            <a:spLocks noGrp="1"/>
          </p:cNvSpPr>
          <p:nvPr>
            <p:ph type="title"/>
          </p:nvPr>
        </p:nvSpPr>
        <p:spPr>
          <a:xfrm>
            <a:off x="0" y="152400"/>
            <a:ext cx="9144000" cy="1219200"/>
          </a:xfrm>
        </p:spPr>
        <p:txBody>
          <a:bodyPr/>
          <a:lstStyle/>
          <a:p>
            <a:r>
              <a:rPr lang="en-US" altLang="en-US" dirty="0">
                <a:solidFill>
                  <a:schemeClr val="tx1"/>
                </a:solidFill>
                <a:latin typeface="Arial" panose="020B0604020202020204" pitchFamily="34" charset="0"/>
                <a:cs typeface="Arial" panose="020B0604020202020204" pitchFamily="34" charset="0"/>
              </a:rPr>
              <a:t>Phosphatidylinositol 4,5-Bisphosphate (PIP</a:t>
            </a:r>
            <a:r>
              <a:rPr lang="en-US" altLang="en-US" baseline="-25000" dirty="0">
                <a:solidFill>
                  <a:schemeClr val="tx1"/>
                </a:solidFill>
                <a:latin typeface="Arial" panose="020B0604020202020204" pitchFamily="34" charset="0"/>
                <a:cs typeface="Arial" panose="020B0604020202020204" pitchFamily="34" charset="0"/>
              </a:rPr>
              <a:t>2</a:t>
            </a:r>
            <a:r>
              <a:rPr lang="en-US" altLang="en-US" dirty="0">
                <a:solidFill>
                  <a:schemeClr val="tx1"/>
                </a:solidFill>
                <a:latin typeface="Arial" panose="020B0604020202020204" pitchFamily="34" charset="0"/>
                <a:cs typeface="Arial" panose="020B0604020202020204" pitchFamily="34" charset="0"/>
              </a:rPr>
              <a:t>)</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293702" y="1752600"/>
            <a:ext cx="470960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the cytoplasmic face of plasma membranes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serves as a reservoir of messenger molecules that are released in response to extracellular signals</a:t>
            </a:r>
          </a:p>
          <a:p>
            <a:pPr lvl="1"/>
            <a:r>
              <a:rPr lang="en-US" sz="2400" dirty="0">
                <a:latin typeface="Arial" panose="020B0604020202020204" pitchFamily="34" charset="0"/>
                <a:cs typeface="Arial" panose="020B0604020202020204" pitchFamily="34" charset="0"/>
              </a:rPr>
              <a:t>phospholipase C hydrolyzes PIP</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to IP</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and diacylglycerol (intracellular messengers) </a:t>
            </a:r>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p>
          <a:p>
            <a:endParaRPr lang="en-US" sz="2400"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6" name="Picture 5" descr="A vertical three-carbon chain is numbered from top to bottom. C 1 is bonded to 2 H, to O further bonded to C double bonded to O, and bonded to a zigzag chain of 15 additional carbons. An arrow labeled phospholipase A subscript 1 points to the bond between O and C double bonded to O. C 2 is bonded to H and to O further bonded to C double bonded to O and bonded to a zigzag chain of 15 additional carbons with a double bond between the eight and ninth carbons. An arrow labeled phospholipase A subscript 2 points to the bond between O and C double bonded to O. C 3 is bonded to 2 H and to O below further bonded to P. An arrow pointing to the bond between O and P is labeled phospholipase C. P is double bonded to O to the left, bonded to O minus below, and bonded to O on the right further bonded to the left side vertex of a six-carbon ring. An arrow pointing to the bond between P and the O further bonded to the ring is labeled phospholipase D. The ring has the right side vertex bonded to H above and to O bonded to P below, the lower right and left vertices bonded to O H above and to H below, the left side vertex bonded to O further bonded to the rest of the molecule and bonded to H below, and upper left vertex bonded to H above and O H below, and the upper right vertex bonded to O bonded to P above and to H below.">
            <a:extLst>
              <a:ext uri="{FF2B5EF4-FFF2-40B4-BE49-F238E27FC236}">
                <a16:creationId xmlns:a16="http://schemas.microsoft.com/office/drawing/2014/main" id="{46B75DB1-61E0-8D48-8EB2-3ABD82B06D35}"/>
              </a:ext>
            </a:extLst>
          </p:cNvPr>
          <p:cNvPicPr>
            <a:picLocks noChangeAspect="1"/>
          </p:cNvPicPr>
          <p:nvPr/>
        </p:nvPicPr>
        <p:blipFill>
          <a:blip r:embed="rId3"/>
          <a:stretch>
            <a:fillRect/>
          </a:stretch>
        </p:blipFill>
        <p:spPr>
          <a:xfrm>
            <a:off x="5003308" y="1963119"/>
            <a:ext cx="3846990" cy="3810000"/>
          </a:xfrm>
          <a:prstGeom prst="rect">
            <a:avLst/>
          </a:prstGeom>
        </p:spPr>
      </p:pic>
    </p:spTree>
    <p:extLst>
      <p:ext uri="{BB962C8B-B14F-4D97-AF65-F5344CB8AC3E}">
        <p14:creationId xmlns:p14="http://schemas.microsoft.com/office/powerpoint/2010/main" val="193352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E8C5-3139-4385-8597-5D901A285A70}"/>
              </a:ext>
            </a:extLst>
          </p:cNvPr>
          <p:cNvSpPr>
            <a:spLocks noGrp="1"/>
          </p:cNvSpPr>
          <p:nvPr>
            <p:ph type="title"/>
          </p:nvPr>
        </p:nvSpPr>
        <p:spPr>
          <a:xfrm>
            <a:off x="0" y="152400"/>
            <a:ext cx="9144000" cy="838200"/>
          </a:xfrm>
        </p:spPr>
        <p:txBody>
          <a:bodyPr/>
          <a:lstStyle/>
          <a:p>
            <a:r>
              <a:rPr lang="en-US" altLang="en-US" dirty="0">
                <a:solidFill>
                  <a:schemeClr val="tx1"/>
                </a:solidFill>
                <a:latin typeface="Arial" panose="020B0604020202020204" pitchFamily="34" charset="0"/>
                <a:cs typeface="Arial" panose="020B0604020202020204" pitchFamily="34" charset="0"/>
              </a:rPr>
              <a:t>Naturally Occurring Fatty Acids</a:t>
            </a:r>
            <a:endParaRPr lang="en-AU" dirty="0"/>
          </a:p>
        </p:txBody>
      </p:sp>
      <p:pic>
        <p:nvPicPr>
          <p:cNvPr id="3" name="Picture 2" descr="A table of some natural occurring fatty acids with structures, properties, and nomenclature.">
            <a:extLst>
              <a:ext uri="{FF2B5EF4-FFF2-40B4-BE49-F238E27FC236}">
                <a16:creationId xmlns:a16="http://schemas.microsoft.com/office/drawing/2014/main" id="{D057EF94-4A08-234A-905D-0C42B0CB4FA2}"/>
              </a:ext>
            </a:extLst>
          </p:cNvPr>
          <p:cNvPicPr>
            <a:picLocks noChangeAspect="1"/>
          </p:cNvPicPr>
          <p:nvPr/>
        </p:nvPicPr>
        <p:blipFill>
          <a:blip r:embed="rId3"/>
          <a:stretch>
            <a:fillRect/>
          </a:stretch>
        </p:blipFill>
        <p:spPr>
          <a:xfrm>
            <a:off x="1108075" y="1176153"/>
            <a:ext cx="6927850" cy="5519983"/>
          </a:xfrm>
          <a:prstGeom prst="rect">
            <a:avLst/>
          </a:prstGeom>
        </p:spPr>
      </p:pic>
    </p:spTree>
    <p:extLst>
      <p:ext uri="{BB962C8B-B14F-4D97-AF65-F5344CB8AC3E}">
        <p14:creationId xmlns:p14="http://schemas.microsoft.com/office/powerpoint/2010/main" val="264296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5C92-E2D7-4155-A061-ECAEC6D66961}"/>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Nomenclature for Unbranched Fatty Acids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482583" y="1828801"/>
            <a:ext cx="81788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chain length and number of bonds, separated by a colon</a:t>
            </a:r>
          </a:p>
          <a:p>
            <a:r>
              <a:rPr lang="en-US" sz="2400" dirty="0">
                <a:latin typeface="Arial" panose="020B0604020202020204" pitchFamily="34" charset="0"/>
                <a:cs typeface="Arial" panose="020B0604020202020204" pitchFamily="34" charset="0"/>
              </a:rPr>
              <a:t>numbering begins at the carboxyl carbon</a:t>
            </a:r>
          </a:p>
          <a:p>
            <a:r>
              <a:rPr lang="en-US" sz="2400" dirty="0">
                <a:latin typeface="Arial" panose="020B0604020202020204" pitchFamily="34" charset="0"/>
                <a:cs typeface="Arial" panose="020B0604020202020204" pitchFamily="34" charset="0"/>
              </a:rPr>
              <a:t>positions of double bonds are indicated by ∆ and a superscript number</a:t>
            </a:r>
          </a:p>
          <a:p>
            <a:pPr lvl="1"/>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molecule has an 18-carbon chain. C 1 is numbered on the left side, double bonded to O to the upper left, and bonded to O minus to the lower left. C 2 is numbered and labeled Greek letter alpha. C 3 and C 4 are also numbered. There is a double bond between C 9 and C 10. C 18 at the right end is numbered.">
            <a:extLst>
              <a:ext uri="{FF2B5EF4-FFF2-40B4-BE49-F238E27FC236}">
                <a16:creationId xmlns:a16="http://schemas.microsoft.com/office/drawing/2014/main" id="{734DA1DE-F216-0946-8E80-B07EA1505D12}"/>
              </a:ext>
            </a:extLst>
          </p:cNvPr>
          <p:cNvPicPr>
            <a:picLocks noChangeAspect="1"/>
          </p:cNvPicPr>
          <p:nvPr/>
        </p:nvPicPr>
        <p:blipFill>
          <a:blip r:embed="rId3"/>
          <a:stretch>
            <a:fillRect/>
          </a:stretch>
        </p:blipFill>
        <p:spPr>
          <a:xfrm>
            <a:off x="1269791" y="4419600"/>
            <a:ext cx="6604415" cy="1352239"/>
          </a:xfrm>
          <a:prstGeom prst="rect">
            <a:avLst/>
          </a:prstGeom>
        </p:spPr>
      </p:pic>
    </p:spTree>
    <p:extLst>
      <p:ext uri="{BB962C8B-B14F-4D97-AF65-F5344CB8AC3E}">
        <p14:creationId xmlns:p14="http://schemas.microsoft.com/office/powerpoint/2010/main" val="75162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D5E6-011A-48F4-99BF-F1243616D83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Common Patterns in Fatty Acids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482583" y="1363662"/>
            <a:ext cx="8178833"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most common fatty acids have even numbers of carbon atoms in an unbranched chain of 12 to 24 carbons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monounsaturated fatty acids, the double bond is usually between C-9 and C-10 (∆</a:t>
            </a:r>
            <a:r>
              <a:rPr lang="en-US" sz="2400" baseline="30000" dirty="0">
                <a:latin typeface="Arial" panose="020B0604020202020204" pitchFamily="34" charset="0"/>
                <a:cs typeface="Arial" panose="020B0604020202020204" pitchFamily="34" charset="0"/>
              </a:rPr>
              <a:t>9</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polyunsaturated fatty acids:</a:t>
            </a:r>
          </a:p>
          <a:p>
            <a:pPr lvl="1"/>
            <a:r>
              <a:rPr lang="en-US" sz="2400" dirty="0">
                <a:latin typeface="Arial" panose="020B0604020202020204" pitchFamily="34" charset="0"/>
                <a:cs typeface="Arial" panose="020B0604020202020204" pitchFamily="34" charset="0"/>
              </a:rPr>
              <a:t>the double bonds are usually ∆</a:t>
            </a:r>
            <a:r>
              <a:rPr lang="en-US" sz="2400" baseline="30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and ∆</a:t>
            </a:r>
            <a:r>
              <a:rPr lang="en-US" sz="2400" baseline="30000" dirty="0">
                <a:latin typeface="Arial" panose="020B0604020202020204" pitchFamily="34" charset="0"/>
                <a:cs typeface="Arial" panose="020B0604020202020204" pitchFamily="34" charset="0"/>
              </a:rPr>
              <a:t>15</a:t>
            </a:r>
          </a:p>
          <a:p>
            <a:pPr lvl="1"/>
            <a:r>
              <a:rPr lang="en-US" sz="2400" dirty="0">
                <a:latin typeface="Arial" panose="020B0604020202020204" pitchFamily="34" charset="0"/>
                <a:cs typeface="Arial" panose="020B0604020202020204" pitchFamily="34" charset="0"/>
              </a:rPr>
              <a:t>double bonds are usually separated by a methylene group</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double bonds are usually in the cis configuration</a:t>
            </a: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1591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C609-7071-4F75-9C12-7E31F94EB3E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Polyunsaturated Fatty Acids (PUFAs)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482583" y="1828801"/>
            <a:ext cx="81788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polyunsaturated fatty acids (PUFAs) </a:t>
            </a:r>
            <a:r>
              <a:rPr lang="en-US" sz="2400" dirty="0">
                <a:latin typeface="Arial" panose="020B0604020202020204" pitchFamily="34" charset="0"/>
                <a:cs typeface="Arial" panose="020B0604020202020204" pitchFamily="34" charset="0"/>
              </a:rPr>
              <a:t>= contain more than one double bond in their backbone</a:t>
            </a:r>
          </a:p>
          <a:p>
            <a:pPr lvl="1"/>
            <a:r>
              <a:rPr lang="en-US" sz="2400" b="1" dirty="0">
                <a:latin typeface="Arial" panose="020B0604020202020204" pitchFamily="34" charset="0"/>
                <a:cs typeface="Arial" panose="020B0604020202020204" pitchFamily="34" charset="0"/>
              </a:rPr>
              <a:t>omega-3 (</a:t>
            </a:r>
            <a:r>
              <a:rPr lang="el-GR" sz="2400" b="1" i="1" dirty="0">
                <a:latin typeface="Arial" panose="020B0604020202020204" pitchFamily="34" charset="0"/>
                <a:cs typeface="Arial" panose="020B0604020202020204" pitchFamily="34" charset="0"/>
              </a:rPr>
              <a:t>ω</a:t>
            </a:r>
            <a:r>
              <a:rPr lang="el-GR" sz="2400" b="1" dirty="0">
                <a:latin typeface="Arial" panose="020B0604020202020204" pitchFamily="34" charset="0"/>
                <a:cs typeface="Arial" panose="020B0604020202020204" pitchFamily="34" charset="0"/>
              </a:rPr>
              <a:t>-3) </a:t>
            </a:r>
            <a:r>
              <a:rPr lang="en-US" sz="2400" b="1" dirty="0">
                <a:latin typeface="Arial" panose="020B0604020202020204" pitchFamily="34" charset="0"/>
                <a:cs typeface="Arial" panose="020B0604020202020204" pitchFamily="34" charset="0"/>
              </a:rPr>
              <a:t>fatty acids </a:t>
            </a:r>
            <a:r>
              <a:rPr lang="en-US" sz="2400" dirty="0">
                <a:latin typeface="Arial" panose="020B0604020202020204" pitchFamily="34" charset="0"/>
                <a:cs typeface="Arial" panose="020B0604020202020204" pitchFamily="34" charset="0"/>
              </a:rPr>
              <a:t>= double bond between C-3 and C-4 relative to the most distant carbon (</a:t>
            </a:r>
            <a:r>
              <a:rPr lang="el-GR" sz="2400" i="1" dirty="0">
                <a:latin typeface="Arial" panose="020B0604020202020204" pitchFamily="34" charset="0"/>
                <a:cs typeface="Arial" panose="020B0604020202020204" pitchFamily="34" charset="0"/>
              </a:rPr>
              <a:t>ω</a:t>
            </a:r>
            <a:r>
              <a:rPr lang="en-US" sz="2400" dirty="0">
                <a:latin typeface="Arial" panose="020B0604020202020204" pitchFamily="34" charset="0"/>
                <a:cs typeface="Arial" panose="020B0604020202020204" pitchFamily="34" charset="0"/>
              </a:rPr>
              <a:t>)</a:t>
            </a:r>
          </a:p>
          <a:p>
            <a:pPr lvl="1"/>
            <a:r>
              <a:rPr lang="en-US" sz="2400" b="1" dirty="0">
                <a:latin typeface="Arial" panose="020B0604020202020204" pitchFamily="34" charset="0"/>
                <a:cs typeface="Arial" panose="020B0604020202020204" pitchFamily="34" charset="0"/>
              </a:rPr>
              <a:t>omega-6 (</a:t>
            </a:r>
            <a:r>
              <a:rPr lang="el-GR" sz="2400" b="1" i="1" dirty="0">
                <a:latin typeface="Arial" panose="020B0604020202020204" pitchFamily="34" charset="0"/>
                <a:cs typeface="Arial" panose="020B0604020202020204" pitchFamily="34" charset="0"/>
              </a:rPr>
              <a:t>ω</a:t>
            </a:r>
            <a:r>
              <a:rPr lang="el-GR" sz="2400" b="1" dirty="0">
                <a:latin typeface="Arial" panose="020B0604020202020204" pitchFamily="34" charset="0"/>
                <a:cs typeface="Arial" panose="020B0604020202020204" pitchFamily="34" charset="0"/>
              </a:rPr>
              <a:t>-6) </a:t>
            </a:r>
            <a:r>
              <a:rPr lang="en-US" sz="2400" b="1" dirty="0">
                <a:latin typeface="Arial" panose="020B0604020202020204" pitchFamily="34" charset="0"/>
                <a:cs typeface="Arial" panose="020B0604020202020204" pitchFamily="34" charset="0"/>
              </a:rPr>
              <a:t>fatty acids </a:t>
            </a:r>
            <a:r>
              <a:rPr lang="en-US" sz="2400" dirty="0">
                <a:latin typeface="Arial" panose="020B0604020202020204" pitchFamily="34" charset="0"/>
                <a:cs typeface="Arial" panose="020B0604020202020204" pitchFamily="34" charset="0"/>
              </a:rPr>
              <a:t>= double bond between C-6 and C-7 relative to </a:t>
            </a:r>
            <a:r>
              <a:rPr lang="el-GR" sz="2400" i="1" dirty="0">
                <a:latin typeface="Arial" panose="020B0604020202020204" pitchFamily="34" charset="0"/>
                <a:cs typeface="Arial" panose="020B0604020202020204" pitchFamily="34" charset="0"/>
              </a:rPr>
              <a:t>ω</a:t>
            </a:r>
            <a:endParaRPr lang="en-US" sz="2400" i="1" dirty="0">
              <a:latin typeface="Arial" panose="020B0604020202020204" pitchFamily="34" charset="0"/>
              <a:cs typeface="Arial" panose="020B0604020202020204" pitchFamily="34" charset="0"/>
            </a:endParaRPr>
          </a:p>
          <a:p>
            <a:pPr marL="50800" indent="0">
              <a:buNone/>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molecule has a 20-carbon chain. All of the carbon atoms are numbered from left to right. C 1 is double bonded to O to the upper left and O minus to the lower left. C 2 is labeled Greek letter alpha. There are double bonds between C 5 and C 6, C 8 and C 9, C 11 and C 12, C 14 and C 15, and C 17 and C 18. The molecule is numbered from 1 to 7 in red from right to left. C 18 is numbered red 1 above Greek letter omega.">
            <a:extLst>
              <a:ext uri="{FF2B5EF4-FFF2-40B4-BE49-F238E27FC236}">
                <a16:creationId xmlns:a16="http://schemas.microsoft.com/office/drawing/2014/main" id="{EF574FD4-77AC-F444-8CED-03E0917209E4}"/>
              </a:ext>
            </a:extLst>
          </p:cNvPr>
          <p:cNvPicPr>
            <a:picLocks noChangeAspect="1"/>
          </p:cNvPicPr>
          <p:nvPr/>
        </p:nvPicPr>
        <p:blipFill>
          <a:blip r:embed="rId3"/>
          <a:stretch>
            <a:fillRect/>
          </a:stretch>
        </p:blipFill>
        <p:spPr>
          <a:xfrm>
            <a:off x="482583" y="4714875"/>
            <a:ext cx="6400800" cy="1244600"/>
          </a:xfrm>
          <a:prstGeom prst="rect">
            <a:avLst/>
          </a:prstGeom>
        </p:spPr>
      </p:pic>
      <p:sp>
        <p:nvSpPr>
          <p:cNvPr id="5" name="TextBox 4">
            <a:extLst>
              <a:ext uri="{FF2B5EF4-FFF2-40B4-BE49-F238E27FC236}">
                <a16:creationId xmlns:a16="http://schemas.microsoft.com/office/drawing/2014/main" id="{42E01386-D108-E245-992B-D3FE95F0F933}"/>
              </a:ext>
            </a:extLst>
          </p:cNvPr>
          <p:cNvSpPr txBox="1"/>
          <p:nvPr/>
        </p:nvSpPr>
        <p:spPr>
          <a:xfrm>
            <a:off x="7312228" y="4724400"/>
            <a:ext cx="1402976"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omega-3 (</a:t>
            </a:r>
            <a:r>
              <a:rPr lang="el-GR" dirty="0">
                <a:latin typeface="Arial" panose="020B0604020202020204" pitchFamily="34" charset="0"/>
                <a:cs typeface="Arial" panose="020B0604020202020204" pitchFamily="34" charset="0"/>
              </a:rPr>
              <a:t>ω-3) </a:t>
            </a:r>
            <a:r>
              <a:rPr lang="en-US" dirty="0">
                <a:latin typeface="Arial" panose="020B0604020202020204" pitchFamily="34" charset="0"/>
                <a:cs typeface="Arial" panose="020B0604020202020204" pitchFamily="34" charset="0"/>
              </a:rPr>
              <a:t>fatty acid</a:t>
            </a:r>
            <a:endParaRPr lang="en-US" dirty="0"/>
          </a:p>
        </p:txBody>
      </p:sp>
    </p:spTree>
    <p:extLst>
      <p:ext uri="{BB962C8B-B14F-4D97-AF65-F5344CB8AC3E}">
        <p14:creationId xmlns:p14="http://schemas.microsoft.com/office/powerpoint/2010/main" val="298738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A4EB-4283-4012-A0B7-3CA908423ACA}"/>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Triacylglycerols Are Fatty Acid Esters of Glycerol</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82583" y="1828800"/>
            <a:ext cx="561341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triacylglycerols </a:t>
            </a:r>
            <a:r>
              <a:rPr lang="en-US" sz="2400" dirty="0">
                <a:latin typeface="Arial" panose="020B0604020202020204" pitchFamily="34" charset="0"/>
                <a:cs typeface="Arial" panose="020B0604020202020204" pitchFamily="34" charset="0"/>
              </a:rPr>
              <a:t>= simplest lipids constructed from fatty acids </a:t>
            </a:r>
          </a:p>
          <a:p>
            <a:pPr lvl="1"/>
            <a:r>
              <a:rPr lang="en-US" sz="2400" dirty="0">
                <a:latin typeface="Arial" panose="020B0604020202020204" pitchFamily="34" charset="0"/>
                <a:cs typeface="Arial" panose="020B0604020202020204" pitchFamily="34" charset="0"/>
              </a:rPr>
              <a:t>composed of three fatty acids, each in ester linkage with a single glycerol</a:t>
            </a:r>
          </a:p>
          <a:p>
            <a:pPr lvl="1"/>
            <a:r>
              <a:rPr lang="en-US" sz="2400" dirty="0">
                <a:latin typeface="Arial" panose="020B0604020202020204" pitchFamily="34" charset="0"/>
                <a:cs typeface="Arial" panose="020B0604020202020204" pitchFamily="34" charset="0"/>
              </a:rPr>
              <a:t>can be simple (one kind of fatty acid) or mixed (two or three different fatty acids) </a:t>
            </a:r>
          </a:p>
          <a:p>
            <a:pPr lvl="1"/>
            <a:r>
              <a:rPr lang="en-US" sz="2400" dirty="0">
                <a:latin typeface="Arial" panose="020B0604020202020204" pitchFamily="34" charset="0"/>
                <a:cs typeface="Arial" panose="020B0604020202020204" pitchFamily="34" charset="0"/>
              </a:rPr>
              <a:t>non-polar, hydrophobic </a:t>
            </a:r>
          </a:p>
          <a:p>
            <a:endParaRPr lang="en-US" sz="2400" b="1"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Glycerol is a three-carbon chain with C 1 bonded to O H to its lower left, C 2 bonded to O H below, and C 3 bonded to O H to its lower right. 1-stearoyl, 2-linoleoyl, 3-palmitoyl glycerol is shown as a space-filling model and as a skeletal structure. The space-filling model has a central region with three visible O atoms. Three chains extends to the lower left, slightly to the left that kinks to the right just over halfway down, and to the right, respectively. The skeletal structure has glycerol in the center in a shaded box with C 2 highlighted in red. C 1 is bonded to O to the lower left that is further bonded to C double bonded to O to the upper left and to a 17-carbon straight, vertical zigzag chain below. C 2 is bonded to O below that is further bonded to C double bonded to O to the upper left and to a 17-carbon zigzag chain below that is vertical until it has a double bond between the eighth and ninth carbons, when it starts to bend to the right. It bends further to the right at a double bond between the eleventh and twelfth carbons. C 3 is bonded to O to the lower right that is further bonded to C double bonded to O to the upper right and to a 15-carbon straight, vertical zigzag chain below.">
            <a:extLst>
              <a:ext uri="{FF2B5EF4-FFF2-40B4-BE49-F238E27FC236}">
                <a16:creationId xmlns:a16="http://schemas.microsoft.com/office/drawing/2014/main" id="{BEFFF5A8-4655-AD4E-9898-492ABF2FD95E}"/>
              </a:ext>
            </a:extLst>
          </p:cNvPr>
          <p:cNvPicPr>
            <a:picLocks noChangeAspect="1"/>
          </p:cNvPicPr>
          <p:nvPr/>
        </p:nvPicPr>
        <p:blipFill>
          <a:blip r:embed="rId3"/>
          <a:stretch>
            <a:fillRect/>
          </a:stretch>
        </p:blipFill>
        <p:spPr>
          <a:xfrm>
            <a:off x="6477000" y="1640541"/>
            <a:ext cx="2403554" cy="5181600"/>
          </a:xfrm>
          <a:prstGeom prst="rect">
            <a:avLst/>
          </a:prstGeom>
        </p:spPr>
      </p:pic>
    </p:spTree>
    <p:extLst>
      <p:ext uri="{BB962C8B-B14F-4D97-AF65-F5344CB8AC3E}">
        <p14:creationId xmlns:p14="http://schemas.microsoft.com/office/powerpoint/2010/main" val="66523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9F92-A30F-4746-A892-FE2910B4F53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Solubility of Fatty Acids</a:t>
            </a:r>
            <a:endParaRPr lang="en-AU" dirty="0"/>
          </a:p>
        </p:txBody>
      </p:sp>
      <p:sp>
        <p:nvSpPr>
          <p:cNvPr id="4" name="Google Shape;390;g847cf01710_0_68">
            <a:extLst>
              <a:ext uri="{FF2B5EF4-FFF2-40B4-BE49-F238E27FC236}">
                <a16:creationId xmlns:a16="http://schemas.microsoft.com/office/drawing/2014/main" id="{CC2A976F-F2E7-B940-A021-44A9A074AFD5}"/>
              </a:ext>
            </a:extLst>
          </p:cNvPr>
          <p:cNvSpPr txBox="1">
            <a:spLocks noChangeArrowheads="1"/>
          </p:cNvSpPr>
          <p:nvPr/>
        </p:nvSpPr>
        <p:spPr bwMode="auto">
          <a:xfrm>
            <a:off x="482583" y="1828800"/>
            <a:ext cx="817883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poor solubility in water due to the nonpolar hydrocarbon chain</a:t>
            </a:r>
          </a:p>
          <a:p>
            <a:pPr lvl="1"/>
            <a:r>
              <a:rPr lang="en-US" sz="2400" dirty="0">
                <a:latin typeface="Arial" panose="020B0604020202020204" pitchFamily="34" charset="0"/>
                <a:cs typeface="Arial" panose="020B0604020202020204" pitchFamily="34" charset="0"/>
              </a:rPr>
              <a:t>increased chain length decreases solubility </a:t>
            </a:r>
          </a:p>
          <a:p>
            <a:pPr lvl="1"/>
            <a:r>
              <a:rPr lang="en-US" sz="2400" dirty="0">
                <a:latin typeface="Arial" panose="020B0604020202020204" pitchFamily="34" charset="0"/>
                <a:cs typeface="Arial" panose="020B0604020202020204" pitchFamily="34" charset="0"/>
              </a:rPr>
              <a:t>decreased double bond number decreases solubility</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carboxylic acid group is polar and ionized at neutral pH</a:t>
            </a: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12119424"/>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37114</TotalTime>
  <Words>1211</Words>
  <Application>Microsoft Office PowerPoint</Application>
  <PresentationFormat>On-screen Show (4:3)</PresentationFormat>
  <Paragraphs>236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ＭＳ Ｐゴシック</vt:lpstr>
      <vt:lpstr>Arial</vt:lpstr>
      <vt:lpstr>Calibri</vt:lpstr>
      <vt:lpstr>Times</vt:lpstr>
      <vt:lpstr>Blank</vt:lpstr>
      <vt:lpstr>10 Lipids</vt:lpstr>
      <vt:lpstr>Fats and Oils Used as Stored Energy Are Derivatives of Fatty Acids</vt:lpstr>
      <vt:lpstr>Fatty Acids Are Hydrocarbon Derivatives</vt:lpstr>
      <vt:lpstr>Naturally Occurring Fatty Acids</vt:lpstr>
      <vt:lpstr>Nomenclature for Unbranched Fatty Acids</vt:lpstr>
      <vt:lpstr>Common Patterns in Fatty Acids</vt:lpstr>
      <vt:lpstr>Polyunsaturated Fatty Acids (PUFAs)</vt:lpstr>
      <vt:lpstr>Triacylglycerols Are Fatty Acid Esters of Glycerol</vt:lpstr>
      <vt:lpstr>Solubility of Fatty Acids</vt:lpstr>
      <vt:lpstr>Melting Points of Fatty Acids</vt:lpstr>
      <vt:lpstr>Triacylglycerols Provide Stored Energy and Insulation</vt:lpstr>
      <vt:lpstr>Lipases</vt:lpstr>
      <vt:lpstr>Advantages to Using Triacylglycerols as Stored Fuels</vt:lpstr>
      <vt:lpstr>Triacylglycerols Provide Insulation</vt:lpstr>
      <vt:lpstr>Partial Hydrogenation of Cooking Oils Improves Their Stability but Creates Fatty Acids with Harmful Health Effects</vt:lpstr>
      <vt:lpstr>Partial Hydrogenation</vt:lpstr>
      <vt:lpstr>Trans Fatty Acids (“Trans Fats”)</vt:lpstr>
      <vt:lpstr>Biological Membranes</vt:lpstr>
      <vt:lpstr>Four General Types of Membrane Lipids</vt:lpstr>
      <vt:lpstr>Some Common Types of Storage and Membrane Lipids</vt:lpstr>
      <vt:lpstr>Glycerophospholipids Are Derivatives of Phosphatidic Acid</vt:lpstr>
      <vt:lpstr>Glycerophospholipids Are Named as Derivatives of Phosphatidic Acid</vt:lpstr>
      <vt:lpstr>Some Glycerophospholipids Have Ether-Linked Fatty Acids</vt:lpstr>
      <vt:lpstr>Sphingolipids Are Derivatives of Sphingosine</vt:lpstr>
      <vt:lpstr>Sphingomyelins</vt:lpstr>
      <vt:lpstr>Glycosphingolipids</vt:lpstr>
      <vt:lpstr>Sphingolipids at Cell Surfaces Are Sites of Biological Recognition</vt:lpstr>
      <vt:lpstr>Sterols Have Four Fused Carbon Rings</vt:lpstr>
      <vt:lpstr>Cholesterol</vt:lpstr>
      <vt:lpstr>Sterols Serve as Precursors for Products with Specific Biological Activities</vt:lpstr>
      <vt:lpstr>Phosphatidylinositol 4,5-Bisphosphate (PIP2)</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Noel Sturm</cp:lastModifiedBy>
  <cp:revision>615</cp:revision>
  <cp:lastPrinted>2020-09-26T21:29:29Z</cp:lastPrinted>
  <dcterms:created xsi:type="dcterms:W3CDTF">2003-08-27T01:54:28Z</dcterms:created>
  <dcterms:modified xsi:type="dcterms:W3CDTF">2021-09-20T19:23:40Z</dcterms:modified>
</cp:coreProperties>
</file>