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1"/>
  </p:notesMasterIdLst>
  <p:handoutMasterIdLst>
    <p:handoutMasterId r:id="rId72"/>
  </p:handoutMasterIdLst>
  <p:sldIdLst>
    <p:sldId id="2727" r:id="rId2"/>
    <p:sldId id="792" r:id="rId3"/>
    <p:sldId id="412" r:id="rId4"/>
    <p:sldId id="420" r:id="rId5"/>
    <p:sldId id="421" r:id="rId6"/>
    <p:sldId id="422" r:id="rId7"/>
    <p:sldId id="425" r:id="rId8"/>
    <p:sldId id="424" r:id="rId9"/>
    <p:sldId id="383" r:id="rId10"/>
    <p:sldId id="965" r:id="rId11"/>
    <p:sldId id="432" r:id="rId12"/>
    <p:sldId id="966" r:id="rId13"/>
    <p:sldId id="967" r:id="rId14"/>
    <p:sldId id="968" r:id="rId15"/>
    <p:sldId id="969" r:id="rId16"/>
    <p:sldId id="970" r:id="rId17"/>
    <p:sldId id="971" r:id="rId18"/>
    <p:sldId id="972" r:id="rId19"/>
    <p:sldId id="973" r:id="rId20"/>
    <p:sldId id="974" r:id="rId21"/>
    <p:sldId id="975" r:id="rId22"/>
    <p:sldId id="976" r:id="rId23"/>
    <p:sldId id="977" r:id="rId24"/>
    <p:sldId id="978" r:id="rId25"/>
    <p:sldId id="979" r:id="rId26"/>
    <p:sldId id="983" r:id="rId27"/>
    <p:sldId id="986" r:id="rId28"/>
    <p:sldId id="987" r:id="rId29"/>
    <p:sldId id="988" r:id="rId30"/>
    <p:sldId id="989" r:id="rId31"/>
    <p:sldId id="990" r:id="rId32"/>
    <p:sldId id="991" r:id="rId33"/>
    <p:sldId id="992" r:id="rId34"/>
    <p:sldId id="993" r:id="rId35"/>
    <p:sldId id="994" r:id="rId36"/>
    <p:sldId id="997" r:id="rId37"/>
    <p:sldId id="998" r:id="rId38"/>
    <p:sldId id="999" r:id="rId39"/>
    <p:sldId id="1000" r:id="rId40"/>
    <p:sldId id="1001" r:id="rId41"/>
    <p:sldId id="1004" r:id="rId42"/>
    <p:sldId id="1007" r:id="rId43"/>
    <p:sldId id="1008" r:id="rId44"/>
    <p:sldId id="1009" r:id="rId45"/>
    <p:sldId id="1010" r:id="rId46"/>
    <p:sldId id="1011" r:id="rId47"/>
    <p:sldId id="1012" r:id="rId48"/>
    <p:sldId id="1015" r:id="rId49"/>
    <p:sldId id="1016" r:id="rId50"/>
    <p:sldId id="1017" r:id="rId51"/>
    <p:sldId id="1018" r:id="rId52"/>
    <p:sldId id="1019" r:id="rId53"/>
    <p:sldId id="1021" r:id="rId54"/>
    <p:sldId id="1022" r:id="rId55"/>
    <p:sldId id="1024" r:id="rId56"/>
    <p:sldId id="1026" r:id="rId57"/>
    <p:sldId id="1028" r:id="rId58"/>
    <p:sldId id="1029" r:id="rId59"/>
    <p:sldId id="1030" r:id="rId60"/>
    <p:sldId id="1031" r:id="rId61"/>
    <p:sldId id="1033" r:id="rId62"/>
    <p:sldId id="1032" r:id="rId63"/>
    <p:sldId id="1034" r:id="rId64"/>
    <p:sldId id="1048" r:id="rId65"/>
    <p:sldId id="1049" r:id="rId66"/>
    <p:sldId id="1051" r:id="rId67"/>
    <p:sldId id="1053" r:id="rId68"/>
    <p:sldId id="1054" r:id="rId69"/>
    <p:sldId id="1055" r:id="rId7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5" clrIdx="0"/>
  <p:cmAuthor id="2" name="Jack Threadgill" initials="JT" lastIdx="33" clrIdx="1">
    <p:extLst>
      <p:ext uri="{19B8F6BF-5375-455C-9EA6-DF929625EA0E}">
        <p15:presenceInfo xmlns:p15="http://schemas.microsoft.com/office/powerpoint/2012/main" userId="41d0380ed4e74980" providerId="Windows Live"/>
      </p:ext>
    </p:extLst>
  </p:cmAuthor>
  <p:cmAuthor id="3" name="Newton, Andy" initials="NA" lastIdx="3" clrIdx="2">
    <p:extLst>
      <p:ext uri="{19B8F6BF-5375-455C-9EA6-DF929625EA0E}">
        <p15:presenceInfo xmlns:p15="http://schemas.microsoft.com/office/powerpoint/2012/main" userId="S-1-5-21-4250845945-3731851581-3800177176-49714" providerId="AD"/>
      </p:ext>
    </p:extLst>
  </p:cmAuthor>
  <p:cmAuthor id="4" name="Justin Lee" initials="JL" lastIdx="5" clrIdx="3">
    <p:extLst>
      <p:ext uri="{19B8F6BF-5375-455C-9EA6-DF929625EA0E}">
        <p15:presenceInfo xmlns:p15="http://schemas.microsoft.com/office/powerpoint/2012/main" userId="Justi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D6E7D"/>
    <a:srgbClr val="145C76"/>
    <a:srgbClr val="005F6A"/>
    <a:srgbClr val="39469E"/>
    <a:srgbClr val="C6E1C9"/>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63" autoAdjust="0"/>
    <p:restoredTop sz="82021" autoAdjust="0"/>
  </p:normalViewPr>
  <p:slideViewPr>
    <p:cSldViewPr>
      <p:cViewPr>
        <p:scale>
          <a:sx n="20" d="100"/>
          <a:sy n="20" d="100"/>
        </p:scale>
        <p:origin x="2520" y="138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1" d="100"/>
          <a:sy n="71" d="100"/>
        </p:scale>
        <p:origin x="268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1707714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78347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758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8389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5075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904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92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8172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2492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7437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631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0717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2946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0544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9091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5755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304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797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3305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120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374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791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84097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331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5820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8891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3034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7168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647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8588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3478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823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2188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49030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6057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33633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4097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9590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89395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8516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4942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350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4932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0495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82373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0322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2197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4997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7733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97992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5512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7731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2364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32968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262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77873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070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26923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3260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6275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34531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36843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96159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98155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54107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0725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03001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9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9233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4E4CB4"/>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A9713B-CC0C-4F29-B1EA-CFD0CC1A6959}"/>
              </a:ext>
            </a:extLst>
          </p:cNvPr>
          <p:cNvSpPr>
            <a:spLocks noGrp="1"/>
          </p:cNvSpPr>
          <p:nvPr>
            <p:ph type="title"/>
          </p:nvPr>
        </p:nvSpPr>
        <p:spPr>
          <a:xfrm>
            <a:off x="754063" y="2286000"/>
            <a:ext cx="3417787" cy="1647031"/>
          </a:xfrm>
        </p:spPr>
        <p:txBody>
          <a:bodyPr/>
          <a:lstStyle/>
          <a:p>
            <a:r>
              <a:rPr lang="en-US" altLang="en-US" sz="3400" dirty="0">
                <a:solidFill>
                  <a:srgbClr val="1D6E7D"/>
                </a:solidFill>
                <a:ea typeface="Calibri" panose="020F0502020204030204" pitchFamily="34" charset="0"/>
                <a:sym typeface="Calibri" panose="020F0502020204030204" pitchFamily="34" charset="0"/>
              </a:rPr>
              <a:t>8 </a:t>
            </a:r>
            <a:r>
              <a:rPr lang="en-US" altLang="en-US" sz="3400" dirty="0">
                <a:solidFill>
                  <a:srgbClr val="990000"/>
                </a:solidFill>
                <a:ea typeface="Calibri" panose="020F0502020204030204" pitchFamily="34" charset="0"/>
                <a:sym typeface="Calibri" panose="020F0502020204030204" pitchFamily="34" charset="0"/>
              </a:rPr>
              <a:t>Nucleotides and Nucleic Acids</a:t>
            </a:r>
            <a:endParaRPr lang="en-AU" sz="3400" dirty="0"/>
          </a:p>
        </p:txBody>
      </p:sp>
      <p:sp>
        <p:nvSpPr>
          <p:cNvPr id="17413" name="Google Shape;162;p1">
            <a:extLst>
              <a:ext uri="{FF2B5EF4-FFF2-40B4-BE49-F238E27FC236}">
                <a16:creationId xmlns:a16="http://schemas.microsoft.com/office/drawing/2014/main" id="{C922449A-277D-8F4D-9D4B-62A67FA15045}"/>
              </a:ext>
            </a:extLst>
          </p:cNvPr>
          <p:cNvSpPr txBox="1">
            <a:spLocks noChangeArrowheads="1"/>
          </p:cNvSpPr>
          <p:nvPr/>
        </p:nvSpPr>
        <p:spPr bwMode="auto">
          <a:xfrm>
            <a:off x="144437" y="5569729"/>
            <a:ext cx="4027413" cy="83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Clr>
                <a:schemeClr val="accent2"/>
              </a:buClr>
              <a:buSzPts val="1400"/>
              <a:buFontTx/>
              <a:buNone/>
            </a:pP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US" altLang="en-US" sz="2400" b="1" dirty="0">
              <a:solidFill>
                <a:srgbClr val="1D6E7D"/>
              </a:solidFill>
              <a:latin typeface="Times" pitchFamily="2" charset="0"/>
              <a:cs typeface="Arial" panose="020B0604020202020204" pitchFamily="34" charset="0"/>
            </a:endParaRPr>
          </a:p>
        </p:txBody>
      </p:sp>
      <p:pic>
        <p:nvPicPr>
          <p:cNvPr id="6" name="Picture" descr="Front Cover: Principles of Biochemistry, Eighth Edition by David L. Nelson, Michael M. Cox">
            <a:extLst>
              <a:ext uri="{FF2B5EF4-FFF2-40B4-BE49-F238E27FC236}">
                <a16:creationId xmlns:a16="http://schemas.microsoft.com/office/drawing/2014/main" id="{68E491EC-6241-4A9D-B7CB-93A885DF6D22}"/>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9ED2-A3F2-4654-8E69-654031F749C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Functions of RNA</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dirty="0"/>
              <a:t>several classes of RNA: </a:t>
            </a:r>
          </a:p>
          <a:p>
            <a:pPr lvl="1" indent="-406400">
              <a:lnSpc>
                <a:spcPct val="110000"/>
              </a:lnSpc>
              <a:spcBef>
                <a:spcPct val="0"/>
              </a:spcBef>
              <a:spcAft>
                <a:spcPct val="0"/>
              </a:spcAft>
              <a:buClr>
                <a:srgbClr val="000000"/>
              </a:buClr>
              <a:buSzPts val="2800"/>
              <a:defRPr/>
            </a:pPr>
            <a:r>
              <a:rPr lang="en-US" b="1" dirty="0"/>
              <a:t>r</a:t>
            </a:r>
            <a:r>
              <a:rPr lang="en-US" b="1" dirty="0">
                <a:latin typeface="Arial" panose="020B0604020202020204" pitchFamily="34" charset="0"/>
                <a:cs typeface="Arial" panose="020B0604020202020204" pitchFamily="34" charset="0"/>
              </a:rPr>
              <a:t>ibosomal RNA</a:t>
            </a:r>
            <a:r>
              <a:rPr lang="en-US" b="1" dirty="0"/>
              <a:t>s (rRNAs) </a:t>
            </a:r>
            <a:r>
              <a:rPr lang="en-US" dirty="0"/>
              <a:t>= components of ribosomes</a:t>
            </a:r>
            <a:endParaRPr lang="en-US" b="1" dirty="0"/>
          </a:p>
          <a:p>
            <a:pPr lvl="1" indent="-406400">
              <a:lnSpc>
                <a:spcPct val="110000"/>
              </a:lnSpc>
              <a:spcBef>
                <a:spcPct val="0"/>
              </a:spcBef>
              <a:spcAft>
                <a:spcPct val="0"/>
              </a:spcAft>
              <a:buClr>
                <a:srgbClr val="000000"/>
              </a:buClr>
              <a:buSzPts val="2800"/>
              <a:defRPr/>
            </a:pPr>
            <a:r>
              <a:rPr lang="en-US" b="1" dirty="0"/>
              <a:t>m</a:t>
            </a:r>
            <a:r>
              <a:rPr lang="en-US" b="1" dirty="0">
                <a:latin typeface="Arial" panose="020B0604020202020204" pitchFamily="34" charset="0"/>
                <a:cs typeface="Arial" panose="020B0604020202020204" pitchFamily="34" charset="0"/>
              </a:rPr>
              <a:t>essenger RNAs (mRN</a:t>
            </a:r>
            <a:r>
              <a:rPr lang="en-US" b="1" dirty="0"/>
              <a:t>As) </a:t>
            </a:r>
            <a:r>
              <a:rPr lang="en-US" dirty="0"/>
              <a:t>= intermediates in protein synthesis </a:t>
            </a:r>
            <a:endParaRPr lang="en-US" b="1" dirty="0"/>
          </a:p>
          <a:p>
            <a:pPr lvl="1" indent="-406400">
              <a:lnSpc>
                <a:spcPct val="110000"/>
              </a:lnSpc>
              <a:spcBef>
                <a:spcPct val="0"/>
              </a:spcBef>
              <a:spcAft>
                <a:spcPct val="0"/>
              </a:spcAft>
              <a:buClr>
                <a:srgbClr val="000000"/>
              </a:buClr>
              <a:buSzPts val="2800"/>
              <a:defRPr/>
            </a:pPr>
            <a:r>
              <a:rPr lang="en-US" b="1" dirty="0"/>
              <a:t>t</a:t>
            </a:r>
            <a:r>
              <a:rPr lang="en-US" b="1" dirty="0">
                <a:latin typeface="Arial" panose="020B0604020202020204" pitchFamily="34" charset="0"/>
                <a:cs typeface="Arial" panose="020B0604020202020204" pitchFamily="34" charset="0"/>
              </a:rPr>
              <a:t>ransfer RN</a:t>
            </a:r>
            <a:r>
              <a:rPr lang="en-US" b="1" dirty="0"/>
              <a:t>As (tRNAs) </a:t>
            </a:r>
            <a:r>
              <a:rPr lang="en-US" dirty="0"/>
              <a:t>= adapter molecules that translate the information in mRNA into a specific amino acid sequence </a:t>
            </a:r>
            <a:endParaRPr lang="en-US" b="1" dirty="0"/>
          </a:p>
          <a:p>
            <a:pPr lvl="1" indent="-406400">
              <a:lnSpc>
                <a:spcPct val="110000"/>
              </a:lnSpc>
              <a:spcBef>
                <a:spcPct val="0"/>
              </a:spcBef>
              <a:spcAft>
                <a:spcPct val="0"/>
              </a:spcAft>
              <a:buClr>
                <a:srgbClr val="000000"/>
              </a:buClr>
              <a:buSzPts val="2800"/>
              <a:defRPr/>
            </a:pPr>
            <a:r>
              <a:rPr lang="en-US" b="1" dirty="0"/>
              <a:t>n</a:t>
            </a:r>
            <a:r>
              <a:rPr lang="en-US" b="1" dirty="0">
                <a:latin typeface="Arial" panose="020B0604020202020204" pitchFamily="34" charset="0"/>
                <a:cs typeface="Arial" panose="020B0604020202020204" pitchFamily="34" charset="0"/>
              </a:rPr>
              <a:t>oncoding RNA</a:t>
            </a:r>
            <a:r>
              <a:rPr lang="en-US" b="1" dirty="0"/>
              <a:t>s (ncRNAs) </a:t>
            </a:r>
            <a:r>
              <a:rPr lang="en-US" dirty="0"/>
              <a:t>= wide variety of functions</a:t>
            </a:r>
            <a:endParaRPr lang="en-US" b="1"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96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F654D-D16E-46D9-AFF9-DB0D4907633F}"/>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Nucleotides and Nucleic Acids Have Characteristic Bases and Pentoses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1767" y="1820862"/>
            <a:ext cx="4110357"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nucleotides </a:t>
            </a:r>
            <a:r>
              <a:rPr lang="en-US" sz="2400" dirty="0">
                <a:latin typeface="Arial" panose="020B0604020202020204" pitchFamily="34" charset="0"/>
                <a:cs typeface="Arial" panose="020B0604020202020204" pitchFamily="34" charset="0"/>
              </a:rPr>
              <a:t>have three components: </a:t>
            </a:r>
          </a:p>
          <a:p>
            <a:pPr lvl="1"/>
            <a:r>
              <a:rPr lang="en-US" sz="2400" dirty="0">
                <a:latin typeface="Arial" panose="020B0604020202020204" pitchFamily="34" charset="0"/>
                <a:cs typeface="Arial" panose="020B0604020202020204" pitchFamily="34" charset="0"/>
              </a:rPr>
              <a:t>a nitrogenous base (</a:t>
            </a:r>
            <a:r>
              <a:rPr lang="en-US" sz="2400" b="1" dirty="0">
                <a:latin typeface="Arial" panose="020B0604020202020204" pitchFamily="34" charset="0"/>
                <a:cs typeface="Arial" panose="020B0604020202020204" pitchFamily="34" charset="0"/>
              </a:rPr>
              <a:t>pyrimidine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purine</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a pentose</a:t>
            </a:r>
          </a:p>
          <a:p>
            <a:pPr lvl="1"/>
            <a:r>
              <a:rPr lang="en-US" sz="2400" dirty="0">
                <a:latin typeface="Arial" panose="020B0604020202020204" pitchFamily="34" charset="0"/>
                <a:cs typeface="Arial" panose="020B0604020202020204" pitchFamily="34" charset="0"/>
              </a:rPr>
              <a:t>1+ phosphates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nucleoside </a:t>
            </a:r>
            <a:r>
              <a:rPr lang="en-US" sz="2400" dirty="0">
                <a:latin typeface="Arial" panose="020B0604020202020204" pitchFamily="34" charset="0"/>
                <a:cs typeface="Arial" panose="020B0604020202020204" pitchFamily="34" charset="0"/>
              </a:rPr>
              <a:t>= the molecule without a phosphate group</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two-part figure, a and b, includes part a that shows the basic structure of a nucleotide and part b that shows the basic structure of a purine and a pyrimidine.">
            <a:extLst>
              <a:ext uri="{FF2B5EF4-FFF2-40B4-BE49-F238E27FC236}">
                <a16:creationId xmlns:a16="http://schemas.microsoft.com/office/drawing/2014/main" id="{78F1B7B7-0BEF-6442-97F2-D8AF8A8F38EE}"/>
              </a:ext>
            </a:extLst>
          </p:cNvPr>
          <p:cNvPicPr>
            <a:picLocks noChangeAspect="1"/>
          </p:cNvPicPr>
          <p:nvPr/>
        </p:nvPicPr>
        <p:blipFill>
          <a:blip r:embed="rId3"/>
          <a:stretch>
            <a:fillRect/>
          </a:stretch>
        </p:blipFill>
        <p:spPr>
          <a:xfrm>
            <a:off x="4419600" y="2163762"/>
            <a:ext cx="4477087" cy="3817937"/>
          </a:xfrm>
          <a:prstGeom prst="rect">
            <a:avLst/>
          </a:prstGeom>
        </p:spPr>
      </p:pic>
    </p:spTree>
    <p:extLst>
      <p:ext uri="{BB962C8B-B14F-4D97-AF65-F5344CB8AC3E}">
        <p14:creationId xmlns:p14="http://schemas.microsoft.com/office/powerpoint/2010/main" val="2102846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926B-8B5B-4BCD-848F-C8D80AE5C00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Bonds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58783" y="1676400"/>
            <a:ext cx="80264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l-GR" sz="2400" dirty="0">
                <a:latin typeface="Arial" panose="020B0604020202020204" pitchFamily="34" charset="0"/>
                <a:cs typeface="Arial" panose="020B0604020202020204" pitchFamily="34" charset="0"/>
              </a:rPr>
              <a:t>β</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glycosyl bond = covalently joins the 1′ carbon of the pentose to the base (at N-1 of pyrimidines and N-9 of purines)</a:t>
            </a:r>
          </a:p>
          <a:p>
            <a:pPr lvl="1"/>
            <a:r>
              <a:rPr lang="en-US" sz="2400" dirty="0">
                <a:latin typeface="Arial" panose="020B0604020202020204" pitchFamily="34" charset="0"/>
                <a:cs typeface="Arial" panose="020B0604020202020204" pitchFamily="34" charset="0"/>
              </a:rPr>
              <a:t>formed by removal of the elements of water</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phosphate is esterified to the 5′ carbon </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9262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A10F-81D9-4AF1-A40F-C8442EA9803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Nitrogenous Bases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0747" y="1405731"/>
            <a:ext cx="4371253" cy="507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major purine bases:</a:t>
            </a:r>
          </a:p>
          <a:p>
            <a:pPr lvl="1"/>
            <a:r>
              <a:rPr lang="en-US" sz="2400" b="1" dirty="0">
                <a:latin typeface="Arial" panose="020B0604020202020204" pitchFamily="34" charset="0"/>
                <a:cs typeface="Arial" panose="020B0604020202020204" pitchFamily="34" charset="0"/>
              </a:rPr>
              <a:t>adenine (A) </a:t>
            </a:r>
            <a:r>
              <a:rPr lang="en-US" sz="2400" dirty="0">
                <a:latin typeface="Arial" panose="020B0604020202020204" pitchFamily="34" charset="0"/>
                <a:cs typeface="Arial" panose="020B0604020202020204" pitchFamily="34" charset="0"/>
              </a:rPr>
              <a:t>= in DNA and RNA</a:t>
            </a:r>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guanine (G) </a:t>
            </a:r>
            <a:r>
              <a:rPr lang="en-US" sz="2400" dirty="0">
                <a:latin typeface="Arial" panose="020B0604020202020204" pitchFamily="34" charset="0"/>
                <a:cs typeface="Arial" panose="020B0604020202020204" pitchFamily="34" charset="0"/>
              </a:rPr>
              <a:t>= in DNA and RNA</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major pyrimidine bases:</a:t>
            </a:r>
          </a:p>
          <a:p>
            <a:pPr lvl="1"/>
            <a:r>
              <a:rPr lang="en-US" sz="2400" b="1" dirty="0">
                <a:latin typeface="Arial" panose="020B0604020202020204" pitchFamily="34" charset="0"/>
                <a:cs typeface="Arial" panose="020B0604020202020204" pitchFamily="34" charset="0"/>
              </a:rPr>
              <a:t>cytosine (C) </a:t>
            </a:r>
            <a:r>
              <a:rPr lang="en-US" sz="2400" dirty="0">
                <a:latin typeface="Arial" panose="020B0604020202020204" pitchFamily="34" charset="0"/>
                <a:cs typeface="Arial" panose="020B0604020202020204" pitchFamily="34" charset="0"/>
              </a:rPr>
              <a:t>= in DNA and RNA</a:t>
            </a:r>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thymine (T) </a:t>
            </a:r>
            <a:r>
              <a:rPr lang="en-US" sz="2400" dirty="0">
                <a:latin typeface="Arial" panose="020B0604020202020204" pitchFamily="34" charset="0"/>
                <a:cs typeface="Arial" panose="020B0604020202020204" pitchFamily="34" charset="0"/>
              </a:rPr>
              <a:t>= only in DNA </a:t>
            </a:r>
          </a:p>
          <a:p>
            <a:pPr lvl="1"/>
            <a:r>
              <a:rPr lang="en-US" sz="2400" b="1" dirty="0">
                <a:latin typeface="Arial" panose="020B0604020202020204" pitchFamily="34" charset="0"/>
                <a:cs typeface="Arial" panose="020B0604020202020204" pitchFamily="34" charset="0"/>
              </a:rPr>
              <a:t>uracil (U)</a:t>
            </a:r>
            <a:r>
              <a:rPr lang="en-US" sz="2400" dirty="0">
                <a:latin typeface="Arial" panose="020B0604020202020204" pitchFamily="34" charset="0"/>
                <a:cs typeface="Arial" panose="020B0604020202020204" pitchFamily="34" charset="0"/>
              </a:rPr>
              <a:t> = only in RNA </a:t>
            </a:r>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structures of the nitrogenous bases found in nucleic acids, including the major purine bases of adenine and guanine and the major pyrimidine bases of cytosine, thymine, and uracil.">
            <a:extLst>
              <a:ext uri="{FF2B5EF4-FFF2-40B4-BE49-F238E27FC236}">
                <a16:creationId xmlns:a16="http://schemas.microsoft.com/office/drawing/2014/main" id="{288B8870-7262-6647-A6C9-DE0B7702BDB4}"/>
              </a:ext>
            </a:extLst>
          </p:cNvPr>
          <p:cNvPicPr>
            <a:picLocks noChangeAspect="1"/>
          </p:cNvPicPr>
          <p:nvPr/>
        </p:nvPicPr>
        <p:blipFill>
          <a:blip r:embed="rId3"/>
          <a:stretch>
            <a:fillRect/>
          </a:stretch>
        </p:blipFill>
        <p:spPr>
          <a:xfrm>
            <a:off x="4780641" y="1905000"/>
            <a:ext cx="4091559" cy="4130676"/>
          </a:xfrm>
          <a:prstGeom prst="rect">
            <a:avLst/>
          </a:prstGeom>
        </p:spPr>
      </p:pic>
    </p:spTree>
    <p:extLst>
      <p:ext uri="{BB962C8B-B14F-4D97-AF65-F5344CB8AC3E}">
        <p14:creationId xmlns:p14="http://schemas.microsoft.com/office/powerpoint/2010/main" val="925442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A5BE-A288-4DD8-9BF9-7095EF102A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and Nucleic Acid Nomenclature</a:t>
            </a:r>
            <a:endParaRPr lang="en-AU" dirty="0"/>
          </a:p>
        </p:txBody>
      </p:sp>
      <p:sp>
        <p:nvSpPr>
          <p:cNvPr id="4" name="TextBox 3">
            <a:extLst>
              <a:ext uri="{FF2B5EF4-FFF2-40B4-BE49-F238E27FC236}">
                <a16:creationId xmlns:a16="http://schemas.microsoft.com/office/drawing/2014/main" id="{BFECD7DC-EF73-4E3C-BC6C-43BE5BAD3D0F}"/>
              </a:ext>
            </a:extLst>
          </p:cNvPr>
          <p:cNvSpPr txBox="1"/>
          <p:nvPr/>
        </p:nvSpPr>
        <p:spPr>
          <a:xfrm>
            <a:off x="483870" y="2274332"/>
            <a:ext cx="8176260" cy="461665"/>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8-1 Nucleotide and Nucleic Acid Nomenclature</a:t>
            </a:r>
          </a:p>
        </p:txBody>
      </p:sp>
      <p:graphicFrame>
        <p:nvGraphicFramePr>
          <p:cNvPr id="3" name="Table 2">
            <a:extLst>
              <a:ext uri="{FF2B5EF4-FFF2-40B4-BE49-F238E27FC236}">
                <a16:creationId xmlns:a16="http://schemas.microsoft.com/office/drawing/2014/main" id="{CD486AFA-34EC-4D56-93A1-C77F97A48DCF}"/>
              </a:ext>
            </a:extLst>
          </p:cNvPr>
          <p:cNvGraphicFramePr>
            <a:graphicFrameLocks noGrp="1"/>
          </p:cNvGraphicFramePr>
          <p:nvPr>
            <p:extLst>
              <p:ext uri="{D42A27DB-BD31-4B8C-83A1-F6EECF244321}">
                <p14:modId xmlns:p14="http://schemas.microsoft.com/office/powerpoint/2010/main" val="404748029"/>
              </p:ext>
            </p:extLst>
          </p:nvPr>
        </p:nvGraphicFramePr>
        <p:xfrm>
          <a:off x="483870" y="2735997"/>
          <a:ext cx="8176260" cy="35712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567074528"/>
                    </a:ext>
                  </a:extLst>
                </a:gridCol>
                <a:gridCol w="1764030">
                  <a:extLst>
                    <a:ext uri="{9D8B030D-6E8A-4147-A177-3AD203B41FA5}">
                      <a16:colId xmlns:a16="http://schemas.microsoft.com/office/drawing/2014/main" val="773806823"/>
                    </a:ext>
                  </a:extLst>
                </a:gridCol>
                <a:gridCol w="3364230">
                  <a:extLst>
                    <a:ext uri="{9D8B030D-6E8A-4147-A177-3AD203B41FA5}">
                      <a16:colId xmlns:a16="http://schemas.microsoft.com/office/drawing/2014/main" val="3324471359"/>
                    </a:ext>
                  </a:extLst>
                </a:gridCol>
                <a:gridCol w="1524000">
                  <a:extLst>
                    <a:ext uri="{9D8B030D-6E8A-4147-A177-3AD203B41FA5}">
                      <a16:colId xmlns:a16="http://schemas.microsoft.com/office/drawing/2014/main" val="36832011"/>
                    </a:ext>
                  </a:extLst>
                </a:gridCol>
              </a:tblGrid>
              <a:tr h="370840">
                <a:tc>
                  <a:txBody>
                    <a:bodyPr/>
                    <a:lstStyle/>
                    <a:p>
                      <a:r>
                        <a:rPr lang="en-US" dirty="0">
                          <a:solidFill>
                            <a:schemeClr val="tx1"/>
                          </a:solidFill>
                        </a:rPr>
                        <a:t>Base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Nucleoside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Nucleotide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Nucleic Acid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2722664424"/>
                  </a:ext>
                </a:extLst>
              </a:tr>
              <a:tr h="370840">
                <a:tc>
                  <a:txBody>
                    <a:bodyPr/>
                    <a:lstStyle/>
                    <a:p>
                      <a:r>
                        <a:rPr lang="en-US" dirty="0"/>
                        <a:t>Purines:</a:t>
                      </a:r>
                      <a:br>
                        <a:rPr lang="en-US" dirty="0"/>
                      </a:br>
                      <a:r>
                        <a:rPr lang="en-US" dirty="0"/>
                        <a:t>Adenine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Adenosine</a:t>
                      </a:r>
                      <a:br>
                        <a:rPr lang="en-US" dirty="0"/>
                      </a:br>
                      <a:r>
                        <a:rPr lang="en-US" dirty="0"/>
                        <a:t>Deoxyadenosine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Adenylate</a:t>
                      </a:r>
                      <a:br>
                        <a:rPr lang="en-US" dirty="0"/>
                      </a:br>
                      <a:r>
                        <a:rPr lang="en-US" dirty="0" err="1"/>
                        <a:t>Deoxyadenylate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br>
                        <a:rPr lang="en-US" dirty="0"/>
                      </a:br>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8339048"/>
                  </a:ext>
                </a:extLst>
              </a:tr>
              <a:tr h="370840">
                <a:tc>
                  <a:txBody>
                    <a:bodyPr/>
                    <a:lstStyle/>
                    <a:p>
                      <a:r>
                        <a:rPr lang="en-US" dirty="0"/>
                        <a:t>Purines:</a:t>
                      </a:r>
                      <a:br>
                        <a:rPr lang="en-US" dirty="0"/>
                      </a:br>
                      <a:r>
                        <a:rPr lang="en-US" dirty="0"/>
                        <a:t>Guanine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Guanosine</a:t>
                      </a:r>
                      <a:br>
                        <a:rPr lang="en-US" dirty="0"/>
                      </a:br>
                      <a:r>
                        <a:rPr lang="en-US" dirty="0" err="1"/>
                        <a:t>Deoxyguanosine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Guanylate</a:t>
                      </a:r>
                      <a:br>
                        <a:rPr lang="en-US" dirty="0"/>
                      </a:br>
                      <a:r>
                        <a:rPr lang="en-US" dirty="0" err="1"/>
                        <a:t>Deoxyguanylate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br>
                        <a:rPr lang="en-US" dirty="0"/>
                      </a:br>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5400729"/>
                  </a:ext>
                </a:extLst>
              </a:tr>
              <a:tr h="370840">
                <a:tc>
                  <a:txBody>
                    <a:bodyPr/>
                    <a:lstStyle/>
                    <a:p>
                      <a:r>
                        <a:rPr lang="en-US" dirty="0"/>
                        <a:t>Pyrimidines:</a:t>
                      </a:r>
                      <a:br>
                        <a:rPr lang="en-US" dirty="0"/>
                      </a:br>
                      <a:r>
                        <a:rPr lang="en-US" dirty="0"/>
                        <a:t>Cytosine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Cytidine</a:t>
                      </a:r>
                      <a:br>
                        <a:rPr lang="en-US" dirty="0"/>
                      </a:br>
                      <a:r>
                        <a:rPr lang="en-US" dirty="0"/>
                        <a:t>Deoxycytidine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Cytidylate</a:t>
                      </a:r>
                      <a:r>
                        <a:rPr lang="en-US" dirty="0"/>
                        <a:t/>
                      </a:r>
                      <a:br>
                        <a:rPr lang="en-US" dirty="0"/>
                      </a:br>
                      <a:r>
                        <a:rPr lang="en-US" dirty="0"/>
                        <a:t>Deoxycytidylate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br>
                        <a:rPr lang="en-US" dirty="0"/>
                      </a:br>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864977"/>
                  </a:ext>
                </a:extLst>
              </a:tr>
              <a:tr h="370840">
                <a:tc>
                  <a:txBody>
                    <a:bodyPr/>
                    <a:lstStyle/>
                    <a:p>
                      <a:r>
                        <a:rPr lang="en-US" dirty="0"/>
                        <a:t>Pyrimidines:</a:t>
                      </a:r>
                      <a:br>
                        <a:rPr lang="en-US" dirty="0"/>
                      </a:br>
                      <a:r>
                        <a:rPr lang="en-US" dirty="0"/>
                        <a:t>Thymine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Thymidine or deoxythymidine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Thymidylate or </a:t>
                      </a:r>
                      <a:r>
                        <a:rPr lang="en-US" dirty="0" err="1"/>
                        <a:t>deoxythymidylate</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DNA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7453586"/>
                  </a:ext>
                </a:extLst>
              </a:tr>
              <a:tr h="370840">
                <a:tc>
                  <a:txBody>
                    <a:bodyPr/>
                    <a:lstStyle/>
                    <a:p>
                      <a:r>
                        <a:rPr lang="en-US" dirty="0"/>
                        <a:t>Pyrimidines:</a:t>
                      </a:r>
                      <a:br>
                        <a:rPr lang="en-US" dirty="0"/>
                      </a:br>
                      <a:r>
                        <a:rPr lang="en-US" dirty="0"/>
                        <a:t>Uracil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Uridine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Uridylate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RNA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0970872"/>
                  </a:ext>
                </a:extLst>
              </a:tr>
            </a:tbl>
          </a:graphicData>
        </a:graphic>
      </p:graphicFrame>
    </p:spTree>
    <p:extLst>
      <p:ext uri="{BB962C8B-B14F-4D97-AF65-F5344CB8AC3E}">
        <p14:creationId xmlns:p14="http://schemas.microsoft.com/office/powerpoint/2010/main" val="54859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B100-4E93-459A-8D49-0865C41B43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 Pentoses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8587" y="1566998"/>
            <a:ext cx="37337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kinds of pentoses:</a:t>
            </a:r>
          </a:p>
          <a:p>
            <a:pPr lvl="1"/>
            <a:r>
              <a:rPr lang="en-US" sz="2400" dirty="0">
                <a:latin typeface="Arial" panose="020B0604020202020204" pitchFamily="34" charset="0"/>
                <a:cs typeface="Arial" panose="020B0604020202020204" pitchFamily="34" charset="0"/>
              </a:rPr>
              <a:t>2′-deoxy-d-ribose = in DNA</a:t>
            </a:r>
          </a:p>
          <a:p>
            <a:pPr lvl="1"/>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-ribose = in RNA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are in their </a:t>
            </a:r>
            <a:r>
              <a:rPr lang="el-GR" sz="2400" dirty="0">
                <a:latin typeface="Arial" panose="020B0604020202020204" pitchFamily="34" charset="0"/>
                <a:cs typeface="Arial" panose="020B0604020202020204" pitchFamily="34" charset="0"/>
              </a:rPr>
              <a:t>β</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furanose (closed five-membered ring) form </a:t>
            </a: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two-part figure, a and b, shows conformations of ribose with a linear structure and Haworth ring in part a and with two ball-and-stick models in part b.">
            <a:extLst>
              <a:ext uri="{FF2B5EF4-FFF2-40B4-BE49-F238E27FC236}">
                <a16:creationId xmlns:a16="http://schemas.microsoft.com/office/drawing/2014/main" id="{5D1922FF-7184-3441-B7A1-8A988CF5B3F5}"/>
              </a:ext>
            </a:extLst>
          </p:cNvPr>
          <p:cNvPicPr>
            <a:picLocks noChangeAspect="1"/>
          </p:cNvPicPr>
          <p:nvPr/>
        </p:nvPicPr>
        <p:blipFill>
          <a:blip r:embed="rId3"/>
          <a:stretch>
            <a:fillRect/>
          </a:stretch>
        </p:blipFill>
        <p:spPr>
          <a:xfrm>
            <a:off x="4267200" y="1758687"/>
            <a:ext cx="4452062" cy="3747295"/>
          </a:xfrm>
          <a:prstGeom prst="rect">
            <a:avLst/>
          </a:prstGeom>
        </p:spPr>
      </p:pic>
    </p:spTree>
    <p:extLst>
      <p:ext uri="{BB962C8B-B14F-4D97-AF65-F5344CB8AC3E}">
        <p14:creationId xmlns:p14="http://schemas.microsoft.com/office/powerpoint/2010/main" val="2170198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A680-4424-462A-987F-A1C3FB2CFFE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and Names of The Four Major Deoxyribonucleotides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6693" y="1752601"/>
            <a:ext cx="8590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deoxyribonucleotides </a:t>
            </a:r>
            <a:r>
              <a:rPr lang="en-US" sz="2400" dirty="0">
                <a:latin typeface="Arial" panose="020B0604020202020204" pitchFamily="34" charset="0"/>
                <a:cs typeface="Arial" panose="020B0604020202020204" pitchFamily="34" charset="0"/>
              </a:rPr>
              <a:t>= structural units of DNA</a:t>
            </a:r>
          </a:p>
          <a:p>
            <a:pPr lvl="1"/>
            <a:r>
              <a:rPr lang="en-US" sz="2400" dirty="0">
                <a:latin typeface="Arial" panose="020B0604020202020204" pitchFamily="34" charset="0"/>
                <a:cs typeface="Arial" panose="020B0604020202020204" pitchFamily="34" charset="0"/>
              </a:rPr>
              <a:t>also called deoxyribonucleoside 5′-monophosphates, deoxynucleotides, and </a:t>
            </a:r>
            <a:r>
              <a:rPr lang="en-US" sz="2400" dirty="0" err="1">
                <a:latin typeface="Arial" panose="020B0604020202020204" pitchFamily="34" charset="0"/>
                <a:cs typeface="Arial" panose="020B0604020202020204" pitchFamily="34" charset="0"/>
              </a:rPr>
              <a:t>deoxynucleoside</a:t>
            </a:r>
            <a:r>
              <a:rPr lang="en-US" sz="2400" dirty="0">
                <a:latin typeface="Arial" panose="020B0604020202020204" pitchFamily="34" charset="0"/>
                <a:cs typeface="Arial" panose="020B0604020202020204" pitchFamily="34" charset="0"/>
              </a:rPr>
              <a:t> triphosphates </a:t>
            </a:r>
          </a:p>
          <a:p>
            <a:pPr marL="533400" lvl="1" indent="0">
              <a:buNone/>
            </a:pPr>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Each nucleotide is shown with its symbols and nucleoside. All nucleoside names are highlighted. All of the molecules have the sugar and nitrogenous base enclosed in a shaded box with phosphate outside of the box. Part a shows four deoxyribonucleotides. Deoxyadenylate (deoxyadenosine 5 prime monophosphate) has the symbols uppercase A; lowercase d uppercase A; and lowercase d uppercase A uppercase M uppercase P; and it has the nucleoside deoxyadenosine. It has a five-membered sugar ring with O at the top vertex; C 1 prime bonded to N at position 9 of adenine above the ring and H below the ring; C 2 prime bonded to H above and below the ring; C 3 prime bonded to H above the ring and O H below the ring; C 4 prime bonded to C 5 prime above the ring and H below the ring, and C 5 prime bonded to 2 H and to an O outside of the shaded box that is further bonded to P that is bonded to O minus above, double bonded to O below, and bonded to O minus to the left. Adenine has a six-membered ring joined by its right side to a five-membered ring. The six-membered ring has N at positions 1 and 3, C at position 6 bonded to N H 2, double bonds between positions 2 and 3 and positions 1 and 6, and a double bond between positions 4 and 5 that is shared with the five-membered ring. The five-membered ring has N at position 7, N at position 9 that is bonded to C 1 prime of the sugar below, and a double bond between position 1 and position 2. Deoxyguanylate (deoxyguanosine 5 prime monophosphate) has the symbols uppercase G, lowercase d uppercase G, and lowercase d uppercase G uppercase M uppercase P; and it has the nucleoside deoxyguanosine. It has a similar structure to deoxyadenylate except that the six-membered ring of the base has N bonded to H at position 1, C bonded to N H 2 at position 2, and C double bonded to O at position 6. Deoxythymidylate (deoxythymidine 5 prime monophosphate) has the symbols uppercase T, lowercase d uppercase T, and lowercase d uppercase T uppercase M uppercase P; and it has the nucleoside deoxythymidine. It has a similar structure to deoxyadenylate except that the base has a single six-membered ring with N at position 1 bonded to C 1 prime of the sugar ring below, C 2 at the bottom right vertex double bonded to O, N H at position 3 at the top right vertex, C at position 4 double bonded to O at the top vertex, C at position 5 at the left top vertex bonded to C H 3, and a double bond between positions 5 and 6. Deoxycytidylate (deoxycytidine 5 prime monophosphate) has the symbols uppercase C, lowercase d uppercase C, and lowercase d uppercase C uppercase M uppercase P; and it has the nucleoside deoxycytidine. It has a similar structure to deoxythymidylate except that the base has N at position 3 that is double bonded to C at position 4, a single bond from C at position 4 to N H 2, and no C H 3 bonded to C at position 5.">
            <a:extLst>
              <a:ext uri="{FF2B5EF4-FFF2-40B4-BE49-F238E27FC236}">
                <a16:creationId xmlns:a16="http://schemas.microsoft.com/office/drawing/2014/main" id="{178B42C9-5770-A544-AF16-67ABFAC78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276600"/>
            <a:ext cx="7785220" cy="3105944"/>
          </a:xfrm>
          <a:prstGeom prst="rect">
            <a:avLst/>
          </a:prstGeom>
        </p:spPr>
      </p:pic>
    </p:spTree>
    <p:extLst>
      <p:ext uri="{BB962C8B-B14F-4D97-AF65-F5344CB8AC3E}">
        <p14:creationId xmlns:p14="http://schemas.microsoft.com/office/powerpoint/2010/main" val="2761052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C613-E78C-49C9-8E2A-69AD1134308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and Names of The Four Major Ribonucleotides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6693" y="1752601"/>
            <a:ext cx="85906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ribonucleotides </a:t>
            </a:r>
            <a:r>
              <a:rPr lang="en-US" sz="2400" dirty="0">
                <a:latin typeface="Arial" panose="020B0604020202020204" pitchFamily="34" charset="0"/>
                <a:cs typeface="Arial" panose="020B0604020202020204" pitchFamily="34" charset="0"/>
              </a:rPr>
              <a:t>= structural units of RNA</a:t>
            </a:r>
          </a:p>
          <a:p>
            <a:pPr lvl="1"/>
            <a:r>
              <a:rPr lang="en-US" sz="2400" dirty="0">
                <a:latin typeface="Arial" panose="020B0604020202020204" pitchFamily="34" charset="0"/>
                <a:cs typeface="Arial" panose="020B0604020202020204" pitchFamily="34" charset="0"/>
              </a:rPr>
              <a:t>also called ribonucleoside 5′-monophosphates </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Each nucleotide is shown with its symbols and nucleoside. All nucleoside names are highlighted. All of the molecules have the sugar and nitrogenous base enclosed in a shaded box with phosphate outside of the box. Part b shows four ribonucleotides. Adenylate (adenosine 5 prime monophosphate) has the symbols uppercase A and uppercase A uppercase M uppercase P and has the nucleoside adenosine. It has a similar structure to deoxyadenylate except that C 2 prime of the sugar is bonded to H above the ring and O H below the ring. Guanylate (guanosine 5 prime monophosphate) has the symbols uppercase G and uppercase G uppercase M uppercase P and has the nucleoside guanosine. It has a similar structure to deoxyguanylate except that C 2 prime of the sugar is bonded to H above the ring and O H below the ring. Uridylate (uridine 5 prime monophosphate) has the symbols uppercase U and uppercase U uppercase M uppercase P and has the nucleoside uridine. It has a similar structure to deoxythymidylate except that C 2 prime of the sugar is bonded to H above the ring and O H below the ring and the nitrogenous base does not have C H 3 bound to C in position 5 at the upper right vertex. Cytidylate (cytidine 5 prime monophosphate) has the symbols uppercase C and uppercase C uppercase M uppercase P and has the nucleoside cytidine. It has a similar structure to deoxycytidylate except that C 2 prime of the sugar is bonded to H above the ring and O H below the ring.">
            <a:extLst>
              <a:ext uri="{FF2B5EF4-FFF2-40B4-BE49-F238E27FC236}">
                <a16:creationId xmlns:a16="http://schemas.microsoft.com/office/drawing/2014/main" id="{8F8E2F94-464B-8444-88BA-4F0A1652B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95" y="3111520"/>
            <a:ext cx="8180008" cy="3124200"/>
          </a:xfrm>
          <a:prstGeom prst="rect">
            <a:avLst/>
          </a:prstGeom>
        </p:spPr>
      </p:pic>
    </p:spTree>
    <p:extLst>
      <p:ext uri="{BB962C8B-B14F-4D97-AF65-F5344CB8AC3E}">
        <p14:creationId xmlns:p14="http://schemas.microsoft.com/office/powerpoint/2010/main" val="1048189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F2FF-F17B-4C71-840E-50272465C1C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Minor Purine and Pyrimidine Bases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5658" y="1524001"/>
            <a:ext cx="85906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methylated forms – most common in DNA</a:t>
            </a: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four structures. 5-methylcytidine has a six-membered ring with N at position 1, C double bonded to O at position 2, N at position 3 bonded to ribose below, a double bond between positions 4 and 5, C 5 labeled with a number 5 and bonded to C H 3, C 6 bonded to N H 2, and a double bond between positions 6 and 1. N superscript 6 end superscript methyladenosine has a six-membered ring joined with a five-membered ring. The six-membered ring has N at position 1, a double bond between positions 2 and 3, N at position 3, a double bond at positions 4 to 5 shared with the five-membered ring, C at position 6 labeled with a number 6 and bonded to N H that is further bonded to C H 3, and a double bond between C 1 and C 6. The five-membered ring has N at position 7, a double bond between positions 7 and 8, and N at position 9 that is bonded to ribose below. N superscript 2 end superscript -methylguanosine has a similar structure to N superscript 6 end superscript -methyladenosine except that N at position 1 is bonded to H, C 2 is labeled with a number 2 and bonded to N H that is further bonded to C H 3, C 5 is not labeled, and C 6 is double bonded to O. 5-hydroxymethylcytidine has a similar structure to 5-methylcytidine except that C 5 is bonded to C H 2 O H. Part b also shows four structures. Inosine has a six-membered ring joined with a five-membered ring. The six-membered ring has N H at position 1, a double bond between positions 2 and 3, N at position 3, a double bond at positions 4 to 5 shared with the five-membered ring, and C at position 6 that is double bonded to O. The five-membered ring has N at position 7, a double bond between positions 7 and 8, and N at position 9 that is bonded to ribose below. 7-methylguanosine has a similar structure to inosine except that the six-membered ring has C at position 2 that is bonded to N H 2 and the five-membered ring has N plus at position 7 that is labeled with the number 7 and bonded to C H 3. Pseudouridine has a six-membered ring with N H at position 1, C 2 double bonded to O, N H at position 3, a double bond between C 4 and C 5, C 5 labeled with a number 5 and bonded to ribose, and C 6 double bonded to O. 4-thiouridine has a similar structure to pseudouridine except that N at position 1 is at the bottom vertex and bonded to ribose below, there is a double bond between C 2 and C 3, C 4 is labeled with a number 4 and double bonded to S, there is an N H at position 5, and C 6 is double bonded to O.">
            <a:extLst>
              <a:ext uri="{FF2B5EF4-FFF2-40B4-BE49-F238E27FC236}">
                <a16:creationId xmlns:a16="http://schemas.microsoft.com/office/drawing/2014/main" id="{F1C0906D-C06F-B94C-806B-4ADB6BC8D4CC}"/>
              </a:ext>
            </a:extLst>
          </p:cNvPr>
          <p:cNvPicPr>
            <a:picLocks noChangeAspect="1"/>
          </p:cNvPicPr>
          <p:nvPr/>
        </p:nvPicPr>
        <p:blipFill>
          <a:blip r:embed="rId3"/>
          <a:stretch>
            <a:fillRect/>
          </a:stretch>
        </p:blipFill>
        <p:spPr>
          <a:xfrm>
            <a:off x="273050" y="2362200"/>
            <a:ext cx="8597900" cy="3505200"/>
          </a:xfrm>
          <a:prstGeom prst="rect">
            <a:avLst/>
          </a:prstGeom>
        </p:spPr>
      </p:pic>
    </p:spTree>
    <p:extLst>
      <p:ext uri="{BB962C8B-B14F-4D97-AF65-F5344CB8AC3E}">
        <p14:creationId xmlns:p14="http://schemas.microsoft.com/office/powerpoint/2010/main" val="2362721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73C9-47F2-42F7-A7B3-73B91F100FF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Nucleotides with Phosphate Groups in Different Positions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5633" y="1828800"/>
            <a:ext cx="43934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ribonucleoside 2</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-cyclic monophosphates </a:t>
            </a:r>
            <a:r>
              <a:rPr lang="en-US" sz="2400" dirty="0">
                <a:latin typeface="Arial" panose="020B0604020202020204" pitchFamily="34" charset="0"/>
                <a:cs typeface="Arial" panose="020B0604020202020204" pitchFamily="34" charset="0"/>
              </a:rPr>
              <a:t>= isolatable intermediates</a:t>
            </a:r>
          </a:p>
          <a:p>
            <a:r>
              <a:rPr lang="en-US" sz="2400" b="1" dirty="0">
                <a:latin typeface="Arial" panose="020B0604020202020204" pitchFamily="34" charset="0"/>
                <a:cs typeface="Arial" panose="020B0604020202020204" pitchFamily="34" charset="0"/>
              </a:rPr>
              <a:t>ribonucleoside 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-monophosphates </a:t>
            </a:r>
            <a:r>
              <a:rPr lang="en-US" sz="2400" dirty="0">
                <a:latin typeface="Arial" panose="020B0604020202020204" pitchFamily="34" charset="0"/>
                <a:cs typeface="Arial" panose="020B0604020202020204" pitchFamily="34" charset="0"/>
              </a:rPr>
              <a:t>= end products of RNA hydrolysis</a:t>
            </a:r>
          </a:p>
          <a:p>
            <a:r>
              <a:rPr lang="en-US" sz="2400" dirty="0">
                <a:latin typeface="Arial" panose="020B0604020202020204" pitchFamily="34" charset="0"/>
                <a:cs typeface="Arial" panose="020B0604020202020204" pitchFamily="34" charset="0"/>
              </a:rPr>
              <a:t>adenosine 3′,5′-cyclic monophosphate (cAMP)</a:t>
            </a:r>
          </a:p>
          <a:p>
            <a:r>
              <a:rPr lang="en-US" sz="2400" dirty="0">
                <a:latin typeface="Arial" panose="020B0604020202020204" pitchFamily="34" charset="0"/>
                <a:cs typeface="Arial" panose="020B0604020202020204" pitchFamily="34" charset="0"/>
              </a:rPr>
              <a:t>guanosine 3′,5′-cyclic monophosphate (cGMP) </a:t>
            </a:r>
          </a:p>
          <a:p>
            <a:endParaRPr lang="en-US" sz="2400" dirty="0"/>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ll of the molecules have a five-membered sugar ring with O at the top vertex. Adenosine 5 prime-monophosphate has C 1 prime bonded to adenine above the ring and H below the ring; C 2 prime and C 3 prime bonded to H above the ring and O H below the ring; C 4 prime bonded to C 5 prime above the ring and H below the ring; and C 5 prime bonded to 2 H and further bonded to O that is bonded to P that is bonded to O minus above, bonded to O minus to the left, and double bonded to O below. C 1 prime, C 2 prime, C 3 prime, C 4 prime, and C 5 prime are all labeled with numbers. Adenosine 2 prime-monophosphate has a similar structure to adenonsine 5 prime-monophosphate except that C 2 prime is bonded to H above the ring and to O below the ring that is further bonded to P that is bonded to O minus on the right, double bonded to O below, and bonded to O minus on the left; and C 5 prime is bonded to 2 H and O H. C 2 prime is labeled as 2 prime. Adenosine 3 prime-monophosphate has a similar structure to adenonsine 2 prime-monophosphate except that the phosphate group is bonded to C 3 prime below the ring instead of to C 2 prime, which is bonded to O H below the ring. C 3 prime is labeled as 3 prime. Adenosine 2 prime, 3 prime-cyclic monophosphate has a similar structure to adenosine 3 prime-monophosphate except that C 2 prime is bonded to O that is further bonded to P to the left that is bonded to O minus to the lower right, double bonded to O to the lower left, and bonded to O to the upper right that is further bonded to C 3 prime above.">
            <a:extLst>
              <a:ext uri="{FF2B5EF4-FFF2-40B4-BE49-F238E27FC236}">
                <a16:creationId xmlns:a16="http://schemas.microsoft.com/office/drawing/2014/main" id="{1329765C-D217-2747-A58E-B7728351F618}"/>
              </a:ext>
            </a:extLst>
          </p:cNvPr>
          <p:cNvPicPr>
            <a:picLocks noChangeAspect="1"/>
          </p:cNvPicPr>
          <p:nvPr/>
        </p:nvPicPr>
        <p:blipFill>
          <a:blip r:embed="rId3"/>
          <a:stretch>
            <a:fillRect/>
          </a:stretch>
        </p:blipFill>
        <p:spPr>
          <a:xfrm>
            <a:off x="4592837" y="1676400"/>
            <a:ext cx="4130675" cy="4130675"/>
          </a:xfrm>
          <a:prstGeom prst="rect">
            <a:avLst/>
          </a:prstGeom>
        </p:spPr>
      </p:pic>
    </p:spTree>
    <p:extLst>
      <p:ext uri="{BB962C8B-B14F-4D97-AF65-F5344CB8AC3E}">
        <p14:creationId xmlns:p14="http://schemas.microsoft.com/office/powerpoint/2010/main" val="2787155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6443-98E7-4B88-B50A-512B4370A92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Nucleotides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have a variety of roles in cellular metabolism:</a:t>
            </a:r>
            <a:endParaRPr lang="en-US" altLang="en-US" sz="2400" i="1"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energy currency in metabolic transactions </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essential chemical links in the response of cells to hormones and other extracellular stimuli</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structural components of an array of enzyme cofactors and metabolic intermediates</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constituents of nucleic acids: </a:t>
            </a:r>
            <a:r>
              <a:rPr lang="en-US" sz="2400" b="1" dirty="0">
                <a:latin typeface="Arial" panose="020B0604020202020204" pitchFamily="34" charset="0"/>
                <a:cs typeface="Arial" panose="020B0604020202020204" pitchFamily="34" charset="0"/>
              </a:rPr>
              <a:t>deoxyribonucleic acid (DNA)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ribonucleic acid (RNA)</a:t>
            </a: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528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EDE0-83D4-42B7-8CA9-952399336D77}"/>
              </a:ext>
            </a:extLst>
          </p:cNvPr>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Phosphodiester Bonds Link Successive Nucleotides in Nucleic Acids</a:t>
            </a:r>
            <a:endParaRPr lang="en-AU" sz="36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2062281"/>
            <a:ext cx="44450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phosphodiester linkage </a:t>
            </a:r>
            <a:r>
              <a:rPr lang="en-US" sz="2400" dirty="0">
                <a:latin typeface="Arial" panose="020B0604020202020204" pitchFamily="34" charset="0"/>
                <a:cs typeface="Arial" panose="020B0604020202020204" pitchFamily="34" charset="0"/>
              </a:rPr>
              <a:t>= covalent bond that joins successive nucleotides of both DNA and RNA </a:t>
            </a:r>
          </a:p>
          <a:p>
            <a:pPr lvl="1"/>
            <a:r>
              <a:rPr lang="en-US" sz="2400" dirty="0">
                <a:latin typeface="Arial" panose="020B0604020202020204" pitchFamily="34" charset="0"/>
                <a:cs typeface="Arial" panose="020B0604020202020204" pitchFamily="34" charset="0"/>
              </a:rPr>
              <a:t>between the 5′-phosphate group of one nucleotide unit and the 3′-hydroxyl group of the next nucleotide</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D N A and R N A are each shown as a vertical chain of 3 nucleotides with the 5 prime end at the top and the 3 prime end at the bottom. A vertical arrow points from 5 prime above to 3 prime below. The top nucleotide unit of D N A is adenine. It has a five-membered ring with O at the top vertex between C 4 prime and C 1 prime; C 1 prime bonded to A above the ring and H below the ring; C 2 prime bonded to H above and below the ring; C 3 prime bonded to H above the ring and to O in a shaded box below that is further bonded; C 4 prime bonded to C 5 prime above and H below, and C 5 prime bonded to 2 H and to O above that is further bonded to P that is double bonded to O on the right, bonded to O minus above, and bonded to O minus to the left. The O bonded to C 3 prime of this nucleotide is part of a phosphate group that is enclosed in a shaded box labeled phosphodiester linkage. The O is bonded to P below that is double bonded to O on the right, bonded to O below that is further bonded to C 5 prime of a sugar below that is not in the box, and bonded to O minus on the left. The nucleotide unit below has a similar structure to the top nucleotide unit except that it has T instead of A bonded to C 1 prime and the O bonded to C 3 prime is not in a shaded box. The O bonded to C 3 prime is bonded to a P below that is double bonded to O on the right, O below that is bonded to C 5 prime of the nucleotide unit below, and to O minus on the left. The third nucleotide unit below is similar except that it has G instead of T or A bonded to C 1 prime, and C 3 prime is bonded to H above and to O below that is further bonded to H. The R N A molecule is similar to the D N A molecule except that the nucleotides, from top to bottom, have U, G, and C instead of A, T, and G and each nucleotide unit has C 2 prime bonded to H above and O H below instead of being bonded to H above and below.">
            <a:extLst>
              <a:ext uri="{FF2B5EF4-FFF2-40B4-BE49-F238E27FC236}">
                <a16:creationId xmlns:a16="http://schemas.microsoft.com/office/drawing/2014/main" id="{D1ECE433-E8C3-D040-8888-FD498B19E902}"/>
              </a:ext>
            </a:extLst>
          </p:cNvPr>
          <p:cNvPicPr>
            <a:picLocks noChangeAspect="1"/>
          </p:cNvPicPr>
          <p:nvPr/>
        </p:nvPicPr>
        <p:blipFill>
          <a:blip r:embed="rId3"/>
          <a:stretch>
            <a:fillRect/>
          </a:stretch>
        </p:blipFill>
        <p:spPr>
          <a:xfrm>
            <a:off x="5181600" y="2061032"/>
            <a:ext cx="3050670" cy="4339768"/>
          </a:xfrm>
          <a:prstGeom prst="rect">
            <a:avLst/>
          </a:prstGeom>
        </p:spPr>
      </p:pic>
    </p:spTree>
    <p:extLst>
      <p:ext uri="{BB962C8B-B14F-4D97-AF65-F5344CB8AC3E}">
        <p14:creationId xmlns:p14="http://schemas.microsoft.com/office/powerpoint/2010/main" val="317115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B84B-1CF9-4346-AB14-2DF46F3D6C7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Hydrolysis of DNA and RNA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239043"/>
            <a:ext cx="8001000" cy="173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under alkaline conditions:</a:t>
            </a:r>
          </a:p>
          <a:p>
            <a:pPr lvl="1"/>
            <a:r>
              <a:rPr lang="en-US" sz="2400" dirty="0">
                <a:latin typeface="Arial" panose="020B0604020202020204" pitchFamily="34" charset="0"/>
                <a:cs typeface="Arial" panose="020B0604020202020204" pitchFamily="34" charset="0"/>
              </a:rPr>
              <a:t>RNA is rapidly hydrolyzed due to the presence of 2′-hydroxyl groups </a:t>
            </a:r>
          </a:p>
          <a:p>
            <a:pPr lvl="1"/>
            <a:r>
              <a:rPr lang="en-US" sz="2400" dirty="0">
                <a:latin typeface="Arial" panose="020B0604020202020204" pitchFamily="34" charset="0"/>
                <a:cs typeface="Arial" panose="020B0604020202020204" pitchFamily="34" charset="0"/>
              </a:rPr>
              <a:t>DNA is not rapidly hydrolyzed </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R N A is shown on the left as two nucleotide units arranged vertically. The top unit has a five-membered sugar ring with O at the top vertex, C 1 prime bonded to base subscript 1 end subscript above and H below, C 2 prime bonded to H above and O H below, C 3 prime bonded to H above and O below that is further bonded; C 4 prime bonded to C 5 above and H below, and C 5 prime bonded to 2 H and O that is further bonded to P that is double bonded to O on the right, bonded to O minus on the left, and further bonded above. The O beneath C 3 prime is further bonded to P that is double bonded to O on the right, bonded to O below that is further bonded to C 5 prime of the sugar below, and bonded to O minus on the left. The bottom nucleotide unit has a similar structure to the top nucleotide unit except that C 1 prime is bonded to base subscript 2 end subscript and C 3 prime is bonded to O below that is further bonded to P that is double bonded to O on the right, bonded to O minus on the left, and further bonded below. O H minus is shown near the right bottom of the top nucleotide unit with a highlighted arrow pointing from the minus to H of the O H bonded to C 2 prime of the top nucleotide unit. A highlighted arrow points from the bond between this H and the O bonded to C 2 prime to the P in the phosphodiester linkage beneath, connecting the two nucleotide units. A highlighted arrow points from the bond connecting this P to O that is bonded to C 5 prime of the bottom ring to the same O. To the right of R N A, an arrow labeled highlighted H plus points to the right, where two molecules are shown. The top molecule is labeled 2 prime, 3 prime-cyclic monophosphate derivative. It has the same structure as the top nucleotide unit on the left except that C 2 prime is bonded to O below that has a bond down and to the left to P that is double bonded to O to its lower right, bonded to O to its lower left, and bonded to O to its upper left that is further bonded to C 3 prime of the same ring. An arrow pointing to the right of this molecule shows that the addition of H 2 O produces a mixture of 2 prime- and 3 prime- monophosphate derivatives. The bottom molecule, produced from the bottom nucleotide unit, is labeled shortened R N A. It has a similar structure to the bottom nucleotide unit except that C 5 is bonded to 2 H and to O bonded to a highlighted H.">
            <a:extLst>
              <a:ext uri="{FF2B5EF4-FFF2-40B4-BE49-F238E27FC236}">
                <a16:creationId xmlns:a16="http://schemas.microsoft.com/office/drawing/2014/main" id="{BE6F2499-AA17-4A45-ABAF-E5C346E2D672}"/>
              </a:ext>
            </a:extLst>
          </p:cNvPr>
          <p:cNvPicPr>
            <a:picLocks noChangeAspect="1"/>
          </p:cNvPicPr>
          <p:nvPr/>
        </p:nvPicPr>
        <p:blipFill>
          <a:blip r:embed="rId3"/>
          <a:stretch>
            <a:fillRect/>
          </a:stretch>
        </p:blipFill>
        <p:spPr>
          <a:xfrm>
            <a:off x="1752600" y="3213971"/>
            <a:ext cx="5638800" cy="3133573"/>
          </a:xfrm>
          <a:prstGeom prst="rect">
            <a:avLst/>
          </a:prstGeom>
        </p:spPr>
      </p:pic>
    </p:spTree>
    <p:extLst>
      <p:ext uri="{BB962C8B-B14F-4D97-AF65-F5344CB8AC3E}">
        <p14:creationId xmlns:p14="http://schemas.microsoft.com/office/powerpoint/2010/main" val="3132944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C1D8-6EEA-4598-974C-8CB6567F3E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Schematic Representation of Nucleotide Sequences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600201"/>
            <a:ext cx="8382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phosphate groups symbolized by </a:t>
            </a:r>
            <a:r>
              <a:rPr lang="en-US" sz="2400" b="1"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deoxyribose symbolized by a vertical line, from C-1′ at the top to C-5′ at the bottom </a:t>
            </a:r>
          </a:p>
          <a:p>
            <a:r>
              <a:rPr lang="en-US" sz="2400" dirty="0">
                <a:latin typeface="Arial" panose="020B0604020202020204" pitchFamily="34" charset="0"/>
                <a:cs typeface="Arial" panose="020B0604020202020204" pitchFamily="34" charset="0"/>
              </a:rPr>
              <a:t>lines connecting nucleotides drawn diagonally from C-3′ to C-5′</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5 prime end is on the left and the 3 prime end is on the right. A circle labeled P is at the left with a short diagonal line extending downward to its right. The diagonal line meets a long vertical line that extends up to A. A diagonal line extends from just below the middle of this vertical line to P in a circle, then continues down to meet a second vertical line that extends up to C. A diagonal line extends from just below the middle of this vertical line to P in a circle, then continues down to meet a third vertical line that extends up to G. A diagonal line extends from just below the middle of this vertical line to P in a circle, then continues down to meet a third vertical line that extends up to T. A diagonal line extends from just below the middle of this vertical line to P in a circle, then continues down to meet a third vertical line that extends up to A. A diagonal line extends from just below the middle of this vertical line to end at O H at the same height where P in a circle was for the other units. This produces a horizontal line of circles labeled P with O H instead of P in the right-hand position. ">
            <a:extLst>
              <a:ext uri="{FF2B5EF4-FFF2-40B4-BE49-F238E27FC236}">
                <a16:creationId xmlns:a16="http://schemas.microsoft.com/office/drawing/2014/main" id="{D16A97A6-6721-9E4D-B6D2-E41554630AFD}"/>
              </a:ext>
            </a:extLst>
          </p:cNvPr>
          <p:cNvPicPr>
            <a:picLocks noChangeAspect="1"/>
          </p:cNvPicPr>
          <p:nvPr/>
        </p:nvPicPr>
        <p:blipFill>
          <a:blip r:embed="rId3"/>
          <a:stretch>
            <a:fillRect/>
          </a:stretch>
        </p:blipFill>
        <p:spPr>
          <a:xfrm>
            <a:off x="1060450" y="3962402"/>
            <a:ext cx="7023100" cy="1816100"/>
          </a:xfrm>
          <a:prstGeom prst="rect">
            <a:avLst/>
          </a:prstGeom>
        </p:spPr>
      </p:pic>
    </p:spTree>
    <p:extLst>
      <p:ext uri="{BB962C8B-B14F-4D97-AF65-F5344CB8AC3E}">
        <p14:creationId xmlns:p14="http://schemas.microsoft.com/office/powerpoint/2010/main" val="96529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3251B-41AE-4C74-B5F1-E593AB87569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Simpler Representations of Nucleotide Sequences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1603427"/>
            <a:ext cx="8305800" cy="182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 also be written as:</a:t>
            </a:r>
          </a:p>
          <a:p>
            <a:pPr lvl="1"/>
            <a:r>
              <a:rPr lang="en-US" sz="2400" dirty="0" err="1">
                <a:latin typeface="Arial" panose="020B0604020202020204" pitchFamily="34" charset="0"/>
                <a:cs typeface="Arial" panose="020B0604020202020204" pitchFamily="34" charset="0"/>
              </a:rPr>
              <a:t>pA</a:t>
            </a:r>
            <a:r>
              <a:rPr lang="en-US" sz="2400" dirty="0">
                <a:latin typeface="Arial" panose="020B0604020202020204" pitchFamily="34" charset="0"/>
                <a:cs typeface="Arial" panose="020B0604020202020204" pitchFamily="34" charset="0"/>
              </a:rPr>
              <a:t>-C-G-T-A</a:t>
            </a:r>
            <a:r>
              <a:rPr lang="en-US" sz="2400" baseline="-25000" dirty="0">
                <a:latin typeface="Arial" panose="020B0604020202020204" pitchFamily="34" charset="0"/>
                <a:cs typeface="Arial" panose="020B0604020202020204" pitchFamily="34" charset="0"/>
              </a:rPr>
              <a:t>OH</a:t>
            </a:r>
          </a:p>
          <a:p>
            <a:pPr lvl="1"/>
            <a:r>
              <a:rPr lang="en-US" sz="2400" dirty="0" err="1">
                <a:latin typeface="Arial" panose="020B0604020202020204" pitchFamily="34" charset="0"/>
                <a:cs typeface="Arial" panose="020B0604020202020204" pitchFamily="34" charset="0"/>
              </a:rPr>
              <a:t>pApCpGpTpA</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pACGTA</a:t>
            </a:r>
            <a:r>
              <a:rPr lang="en-US" sz="2400" dirty="0">
                <a:latin typeface="Arial" panose="020B0604020202020204" pitchFamily="34" charset="0"/>
                <a:cs typeface="Arial" panose="020B0604020202020204" pitchFamily="34" charset="0"/>
              </a:rPr>
              <a:t> </a:t>
            </a:r>
          </a:p>
          <a:p>
            <a:pPr marL="533400" lvl="1" indent="0">
              <a:buNone/>
            </a:pPr>
            <a:r>
              <a:rPr lang="en-US" sz="20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5 prime end is on the left and the 3 prime end is on the right. A circle labeled P is at the left with a short diagonal line extending downward to its right. The diagonal line meets a long vertical line that extends up to A. A diagonal line extends from just below the middle of this vertical line to P in a circle, then continues down to meet a second vertical line that extends up to C. A diagonal line extends from just below the middle of this vertical line to P in a circle, then continues down to meet a third vertical line that extends up to G. A diagonal line extends from just below the middle of this vertical line to P in a circle, then continues down to meet a third vertical line that extends up to T. A diagonal line extends from just below the middle of this vertical line to P in a circle, then continues down to meet a third vertical line that extends up to A. A diagonal line extends from just below the middle of this vertical line to end at O H at the same height where P in a circle was for the other units. This produces a horizontal line of circles labeled P with O H instead of P in the right-hand position. ">
            <a:extLst>
              <a:ext uri="{FF2B5EF4-FFF2-40B4-BE49-F238E27FC236}">
                <a16:creationId xmlns:a16="http://schemas.microsoft.com/office/drawing/2014/main" id="{42221B04-753B-7B44-B101-B3F44A8167D5}"/>
              </a:ext>
            </a:extLst>
          </p:cNvPr>
          <p:cNvPicPr>
            <a:picLocks noChangeAspect="1"/>
          </p:cNvPicPr>
          <p:nvPr/>
        </p:nvPicPr>
        <p:blipFill>
          <a:blip r:embed="rId3"/>
          <a:stretch>
            <a:fillRect/>
          </a:stretch>
        </p:blipFill>
        <p:spPr>
          <a:xfrm>
            <a:off x="1060450" y="4038600"/>
            <a:ext cx="7023100" cy="1816100"/>
          </a:xfrm>
          <a:prstGeom prst="rect">
            <a:avLst/>
          </a:prstGeom>
        </p:spPr>
      </p:pic>
    </p:spTree>
    <p:extLst>
      <p:ext uri="{BB962C8B-B14F-4D97-AF65-F5344CB8AC3E}">
        <p14:creationId xmlns:p14="http://schemas.microsoft.com/office/powerpoint/2010/main" val="1320171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C8CC-62C8-4279-8423-3F5E29D5A80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Oligonucleotides and Polynucleotides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1603427"/>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oligonucleotide</a:t>
            </a:r>
            <a:r>
              <a:rPr lang="en-US" sz="2400" dirty="0">
                <a:latin typeface="Arial" panose="020B0604020202020204" pitchFamily="34" charset="0"/>
                <a:cs typeface="Arial" panose="020B0604020202020204" pitchFamily="34" charset="0"/>
              </a:rPr>
              <a:t> = short (typically &lt; 50 nucleotides) nucleic acid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polynucleotide</a:t>
            </a:r>
            <a:r>
              <a:rPr lang="en-US" sz="2400" dirty="0">
                <a:latin typeface="Arial" panose="020B0604020202020204" pitchFamily="34" charset="0"/>
                <a:cs typeface="Arial" panose="020B0604020202020204" pitchFamily="34" charset="0"/>
              </a:rPr>
              <a:t> = longer nucleic acid </a:t>
            </a:r>
          </a:p>
          <a:p>
            <a:pPr marL="533400" lvl="1" indent="0">
              <a:buNone/>
            </a:pPr>
            <a:r>
              <a:rPr lang="en-US" sz="20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2759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FC16-6D12-45E5-ADEE-B3486B805802}"/>
              </a:ext>
            </a:extLst>
          </p:cNvPr>
          <p:cNvSpPr>
            <a:spLocks noGrp="1"/>
          </p:cNvSpPr>
          <p:nvPr>
            <p:ph type="title"/>
          </p:nvPr>
        </p:nvSpPr>
        <p:spPr/>
        <p:txBody>
          <a:bodyPr/>
          <a:lstStyle/>
          <a:p>
            <a:r>
              <a:rPr lang="en-US" altLang="en-US" sz="3200" dirty="0">
                <a:latin typeface="Arial" panose="020B0604020202020204" pitchFamily="34" charset="0"/>
                <a:cs typeface="Arial" panose="020B0604020202020204" pitchFamily="34" charset="0"/>
              </a:rPr>
              <a:t>The Properties of Nucleotide Bases Affect the Three-Dimensional Structure of Nucleic Acids</a:t>
            </a:r>
            <a:endParaRPr lang="en-AU" sz="32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828800"/>
            <a:ext cx="3962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weakly basic compounds</a:t>
            </a:r>
          </a:p>
          <a:p>
            <a:r>
              <a:rPr lang="en-US" sz="2400" dirty="0">
                <a:latin typeface="Arial" panose="020B0604020202020204" pitchFamily="34" charset="0"/>
                <a:cs typeface="Arial" panose="020B0604020202020204" pitchFamily="34" charset="0"/>
              </a:rPr>
              <a:t>aromatic molecules</a:t>
            </a:r>
          </a:p>
          <a:p>
            <a:r>
              <a:rPr lang="en-US" sz="2400" dirty="0">
                <a:latin typeface="Arial" panose="020B0604020202020204" pitchFamily="34" charset="0"/>
                <a:cs typeface="Arial" panose="020B0604020202020204" pitchFamily="34" charset="0"/>
              </a:rPr>
              <a:t>because most bonds in the ring have partial double-bond character:</a:t>
            </a:r>
          </a:p>
          <a:p>
            <a:pPr lvl="1"/>
            <a:r>
              <a:rPr lang="en-US" sz="2400" dirty="0">
                <a:latin typeface="Arial" panose="020B0604020202020204" pitchFamily="34" charset="0"/>
                <a:cs typeface="Arial" panose="020B0604020202020204" pitchFamily="34" charset="0"/>
              </a:rPr>
              <a:t>pyrimidines are planar</a:t>
            </a:r>
          </a:p>
          <a:p>
            <a:pPr lvl="1"/>
            <a:r>
              <a:rPr lang="en-US" sz="2400" dirty="0">
                <a:latin typeface="Arial" panose="020B0604020202020204" pitchFamily="34" charset="0"/>
                <a:cs typeface="Arial" panose="020B0604020202020204" pitchFamily="34" charset="0"/>
              </a:rPr>
              <a:t>purines have a slight pucker</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he purines are adenine and guanine. Adenine has a six-membered ring joined with a five-membered ring by its right side. The six-membered ring has N at positions 1 and 3, C H at position 2, C bonded to N H 2 at position 6, and double bonds between positions 2 and 3, 1 and 6, and 4 and 5. The bond between C 4 and C 5 is shared with the five-membered ring, which has N in position 7 at the top right vertex, C H in position 8 at the right side vertex, N H at position 9 at the bottom right vertex, and a double bond between positions 7 and 8. Guanine has a similar structure to adenine except that N at position 1 is bonded to H, C at position 2 is bonded to N H 2 instead of H, C at position 6 is double bonded to O, and there is a single bond between C 1 and C 6. The pyrimidines are cytosine, thymine (D N A), and uracil (R N A). Cytosine has a six-membered ring with N in position 1 at the top left vertex, C 2 double bonded to O, N H in position 3 at the bottom vertex, C H in position 4 double bonded to C H at position 5, C 6 bonded to N H 2 at the top vertex, and a double bond between the N at position 1 and the C at position 6. Thymine (D N A) has a similar structure to cytosine except that N at position 1 is bonded to H and has a single bond to C at position 6, C 5 is bonded to C H 3 instead of H, and C 6 is double bonded to O. Uracil (R N A) has a similar structure to thymine except that C 5 is bonded to H instead of to C H 3.">
            <a:extLst>
              <a:ext uri="{FF2B5EF4-FFF2-40B4-BE49-F238E27FC236}">
                <a16:creationId xmlns:a16="http://schemas.microsoft.com/office/drawing/2014/main" id="{FAA2D0BD-5AE9-F04E-9CBC-A0CCCA973FCB}"/>
              </a:ext>
            </a:extLst>
          </p:cNvPr>
          <p:cNvPicPr>
            <a:picLocks noChangeAspect="1"/>
          </p:cNvPicPr>
          <p:nvPr/>
        </p:nvPicPr>
        <p:blipFill>
          <a:blip r:embed="rId3"/>
          <a:stretch>
            <a:fillRect/>
          </a:stretch>
        </p:blipFill>
        <p:spPr>
          <a:xfrm>
            <a:off x="4575544" y="1863971"/>
            <a:ext cx="4083050" cy="4122085"/>
          </a:xfrm>
          <a:prstGeom prst="rect">
            <a:avLst/>
          </a:prstGeom>
        </p:spPr>
      </p:pic>
    </p:spTree>
    <p:extLst>
      <p:ext uri="{BB962C8B-B14F-4D97-AF65-F5344CB8AC3E}">
        <p14:creationId xmlns:p14="http://schemas.microsoft.com/office/powerpoint/2010/main" val="1769010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2B7C-791F-4E9C-8B6C-7CCF35931A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Base Pairing Permits the Duplication of Genetic Information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447801"/>
            <a:ext cx="8153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base pairs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hydrogen-bonding patterns between complementary strands of nucleic acids</a:t>
            </a:r>
          </a:p>
          <a:p>
            <a:pPr lvl="1"/>
            <a:r>
              <a:rPr lang="en-US" sz="2400" dirty="0">
                <a:latin typeface="Arial" panose="020B0604020202020204" pitchFamily="34" charset="0"/>
                <a:cs typeface="Arial" panose="020B0604020202020204" pitchFamily="34" charset="0"/>
              </a:rPr>
              <a:t>A bonds specifically to T (or U)</a:t>
            </a:r>
          </a:p>
          <a:p>
            <a:pPr lvl="1"/>
            <a:r>
              <a:rPr lang="en-US" sz="2400" dirty="0">
                <a:latin typeface="Arial" panose="020B0604020202020204" pitchFamily="34" charset="0"/>
                <a:cs typeface="Arial" panose="020B0604020202020204" pitchFamily="34" charset="0"/>
              </a:rPr>
              <a:t>G bonds specifically to C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piece of double-stranded D N A is shown on the left with two base pairs expanded in the center of the image, and two photos are shown on the right. The left strand of D N A runs from 5 prime at the top to 3 prime at the bottom. It begins with a circle connected to a five-membered ring that is connected to another circle and so on, with a total of 9 nucleotide units. Each five-membered ring is connected by its right side vertex to a single hexagonal ring representing a pyrimidine or to a five-membered ring that is joined with six-membered ring representing a purine. From top to bottom, the sequence of purines and pyrimidines is C, A, A, T, C, G, T, C, and A. The right-hand strand has its 3 prime end on top and its 5 prime end on the bottom. It has a similar structure to the first strand butmirrored left to right. From top to bottom, the sequence of purines and pyrimidines is G, T, T, A, G, C, A, G, and T. Sets of three blue vertical lines are shown connecting the purines and pyrimidines between the two strands. Each C has three sets of vertical lines connecting it with a G, and each A has two sets of vertical lines connecting it with a T. A closeup of the bonds between adenine and thymine is shown to the right. Adenine has a five-membered ring on the left and a six-membered ring on the right. The six-membered ring has N in position 1 at the top right vertex connected by three vertical lines with H bonded to N at the bottom left vertex (position 1) of thymine. The six-membered ring has C 2 bonded to H, double bonds between C 2 and C 3 and C 6 and the N at position 1. It also has a double bond between C 3 and C 4 that is shared with the five-membered ring. The five-membered ring has N at position 7 double bonded to C H at position 8 and N at position 9 that is bonded to C 1 prime. C 6 of the six-membered ring is bonded to N H 2 ,and there are three vertical lines connecting one of the H atoms to O that is double bonded to C 6 of thymine. The distance between N bonded to C 6 of adenine and O bonded to C 6 of thymine is 2.8 Angstroms. The distance from N in position 1 of adenine to h bonded to N in position 1 of thymine is 3.0 Angstroms. Thymine has N 1 bonded to H that is connected by three vertical lines to N 1 of adenine, C 2 double bonded to O at the lower left, N in position 3 bonded to C 1 prime, C 4 bonded to H, C 5 bonded to C H 3, and C 6 double bonded to O that is connected to H of the N H 2 bonded to C 6 in adenine. The distance between the C 1 prime bonded to N in position 9 of adenine and the C 1 prime bonded to N in position 3 of thymine is 11.1 Angstroms. Below this closeup, a similar illustration shows three hydrogen bonds, represented as sets of three vertical lines, connecting cytosine and guanine. Guanine has a six-membered ring on the right joined with a five-membered ring on the left. The six-membered ring has N in position 1 bonded to H that is connected by three vertical lines to N in position 1 of cytosine with a distance of 3.0 Angstroms between the N atoms. The six-membered ring of guanine has C in position 2 that is bonded to N H 2 of which one H is connected by three vertical lines to O that is double bonded to C at position 2 of cytosine with a distance of 2.9 Angstroms between N and O. There is a double bond between C 2 and N in position 3. There is a double bond between C 4 and C 5 that is shared with the five-membered ring, and C 6 double bonded to O that is connected by three vertical lines to an H of N H 2 bonded to C 6 of cytosine with a distance of 2.9 Angstroms between the O and the N. The five-membered ring has N at position 7, a double bond between position 7 and position 8, C bonded to H at position 8, and N at position 9 that is further bonded to C 1 prime. Cytosine has N in position 1 connected by three vertical lines to H bonded to N in position 1 of guanine, C 2 double bonded to O that is connected by three vertical lines to H of N H 2 bonded to C 2 of guanine, N in position 3 that is bonded to C 1 prime that is a distance of 10.8 Angstroms from C 1 prime bonded to guanine, C 4 bonded to H, a double bond between C 4 and C 5, C 5 bonded to H, and C 6 bonded to N H 2 of which one H is connected by three vertical lines to O that is double bonded to C 6 of guanine. The photo of James D. Watson shows a man with short hair in a suit and tie smiling. The photo of Francis Crick, 1916 to 2004, shows a balding man in a suit and tie smiling at the camera.">
            <a:extLst>
              <a:ext uri="{FF2B5EF4-FFF2-40B4-BE49-F238E27FC236}">
                <a16:creationId xmlns:a16="http://schemas.microsoft.com/office/drawing/2014/main" id="{CD13F3FD-4CB4-CB48-B1C4-E9A0108F7405}"/>
              </a:ext>
            </a:extLst>
          </p:cNvPr>
          <p:cNvPicPr>
            <a:picLocks noChangeAspect="1"/>
          </p:cNvPicPr>
          <p:nvPr/>
        </p:nvPicPr>
        <p:blipFill>
          <a:blip r:embed="rId3"/>
          <a:stretch>
            <a:fillRect/>
          </a:stretch>
        </p:blipFill>
        <p:spPr>
          <a:xfrm>
            <a:off x="1539216" y="3280146"/>
            <a:ext cx="6065568" cy="3242544"/>
          </a:xfrm>
          <a:prstGeom prst="rect">
            <a:avLst/>
          </a:prstGeom>
        </p:spPr>
      </p:pic>
    </p:spTree>
    <p:extLst>
      <p:ext uri="{BB962C8B-B14F-4D97-AF65-F5344CB8AC3E}">
        <p14:creationId xmlns:p14="http://schemas.microsoft.com/office/powerpoint/2010/main" val="2723113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81CE-F72F-4943-8AD4-5ED032C88F6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Nucleic Acid Structure</a:t>
            </a:r>
            <a:endParaRPr lang="en-AU" dirty="0">
              <a:solidFill>
                <a:srgbClr val="1D6E7D"/>
              </a:solidFill>
            </a:endParaRPr>
          </a:p>
        </p:txBody>
      </p:sp>
    </p:spTree>
    <p:extLst>
      <p:ext uri="{BB962C8B-B14F-4D97-AF65-F5344CB8AC3E}">
        <p14:creationId xmlns:p14="http://schemas.microsoft.com/office/powerpoint/2010/main" val="26187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1DE5-49BA-49DB-9773-383DF2A5F8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Hierarchical Levels of Nucleic Acid Structure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752600"/>
            <a:ext cx="815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primary structure = covalent structure and nucleotide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secondary structure =  regular, stable structure taken up by some or all the nucleotides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tertiary structure = complex folding of large chromosomes or the elaborate folding of tRNA or rRNA structures</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2737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21EB-8CB4-4176-9594-C5B80D97E255}"/>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DNA Is a Double Helix that Stores Genetic Information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2136905"/>
            <a:ext cx="3581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x-ray diffraction pattern revealed DNA molecules are helical</a:t>
            </a: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X ray diffraction pattern has a roughly circular pale area with darker semicircles to the left and right, an open circle in the center, and an X extending from the center with each side of the X made up of two bands extending out from the center, a space, and then a wider band that runs into the dark outer semicircles.">
            <a:extLst>
              <a:ext uri="{FF2B5EF4-FFF2-40B4-BE49-F238E27FC236}">
                <a16:creationId xmlns:a16="http://schemas.microsoft.com/office/drawing/2014/main" id="{34A8C76F-8BB0-D94C-AF79-EFDD5A710E8E}"/>
              </a:ext>
            </a:extLst>
          </p:cNvPr>
          <p:cNvPicPr>
            <a:picLocks noChangeAspect="1"/>
          </p:cNvPicPr>
          <p:nvPr/>
        </p:nvPicPr>
        <p:blipFill>
          <a:blip r:embed="rId3"/>
          <a:stretch>
            <a:fillRect/>
          </a:stretch>
        </p:blipFill>
        <p:spPr>
          <a:xfrm>
            <a:off x="4432300" y="1904872"/>
            <a:ext cx="3581400" cy="2297371"/>
          </a:xfrm>
          <a:prstGeom prst="rect">
            <a:avLst/>
          </a:prstGeom>
        </p:spPr>
      </p:pic>
      <p:pic>
        <p:nvPicPr>
          <p:cNvPr id="5" name="Picture 4" descr="A photograph of Rosalind Franklin, 1920–1958.">
            <a:extLst>
              <a:ext uri="{FF2B5EF4-FFF2-40B4-BE49-F238E27FC236}">
                <a16:creationId xmlns:a16="http://schemas.microsoft.com/office/drawing/2014/main" id="{D270DF35-19CB-9746-B6C1-4DC621B316A7}"/>
              </a:ext>
            </a:extLst>
          </p:cNvPr>
          <p:cNvPicPr>
            <a:picLocks noChangeAspect="1"/>
          </p:cNvPicPr>
          <p:nvPr/>
        </p:nvPicPr>
        <p:blipFill>
          <a:blip r:embed="rId4"/>
          <a:stretch>
            <a:fillRect/>
          </a:stretch>
        </p:blipFill>
        <p:spPr>
          <a:xfrm>
            <a:off x="4432300" y="4406900"/>
            <a:ext cx="1651000" cy="1993900"/>
          </a:xfrm>
          <a:prstGeom prst="rect">
            <a:avLst/>
          </a:prstGeom>
        </p:spPr>
      </p:pic>
      <p:pic>
        <p:nvPicPr>
          <p:cNvPr id="8" name="Picture 7" descr="A photograph of Maurice Wilkins, 1916–2004.">
            <a:extLst>
              <a:ext uri="{FF2B5EF4-FFF2-40B4-BE49-F238E27FC236}">
                <a16:creationId xmlns:a16="http://schemas.microsoft.com/office/drawing/2014/main" id="{991A7BD0-9037-4C41-94EC-71F0ED4AF823}"/>
              </a:ext>
            </a:extLst>
          </p:cNvPr>
          <p:cNvPicPr>
            <a:picLocks noChangeAspect="1"/>
          </p:cNvPicPr>
          <p:nvPr/>
        </p:nvPicPr>
        <p:blipFill>
          <a:blip r:embed="rId5"/>
          <a:stretch>
            <a:fillRect/>
          </a:stretch>
        </p:blipFill>
        <p:spPr>
          <a:xfrm>
            <a:off x="6140449" y="4406900"/>
            <a:ext cx="1625600" cy="1955800"/>
          </a:xfrm>
          <a:prstGeom prst="rect">
            <a:avLst/>
          </a:prstGeom>
        </p:spPr>
      </p:pic>
    </p:spTree>
    <p:extLst>
      <p:ext uri="{BB962C8B-B14F-4D97-AF65-F5344CB8AC3E}">
        <p14:creationId xmlns:p14="http://schemas.microsoft.com/office/powerpoint/2010/main" val="439850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BE0FC-0C91-49A3-B4CC-7C64498D1CE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Nucleic acids are both repositories and functional expressions of biological information. </a:t>
            </a:r>
            <a:r>
              <a:rPr lang="en-US" sz="2400" dirty="0">
                <a:latin typeface="Arial" panose="020B0604020202020204" pitchFamily="34" charset="0"/>
                <a:cs typeface="Arial" panose="020B0604020202020204" pitchFamily="34" charset="0"/>
              </a:rPr>
              <a:t>Biological information is one of the required conditions for life, a blueprint for each species transmitted from one generation to the next. RNA can be a functional expression of that information, directing the synthesis of proteins or, in some cases, acting directly as a signal or a reaction catalyst. </a:t>
            </a:r>
          </a:p>
          <a:p>
            <a:pPr>
              <a:buFontTx/>
              <a:buNone/>
            </a:pPr>
            <a:endParaRPr lang="en-US" altLang="en-US" sz="2800" dirty="0">
              <a:latin typeface="Arial" panose="020B0604020202020204" pitchFamily="34" charset="0"/>
            </a:endParaRPr>
          </a:p>
        </p:txBody>
      </p:sp>
      <p:pic>
        <p:nvPicPr>
          <p:cNvPr id="6" name="Google Shape;170;p2" descr="Icon P 1&#10;">
            <a:extLst>
              <a:ext uri="{FF2B5EF4-FFF2-40B4-BE49-F238E27FC236}">
                <a16:creationId xmlns:a16="http://schemas.microsoft.com/office/drawing/2014/main" id="{8E2478EF-7949-4ABA-850F-D53E28FF857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27958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3E05-83AB-4516-AE24-16861761B86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Watson-Crick Model for the Structure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752600"/>
            <a:ext cx="3733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offset pairing of the two strands creates a </a:t>
            </a:r>
            <a:r>
              <a:rPr lang="en-US" sz="2400" b="1" dirty="0">
                <a:latin typeface="Arial" panose="020B0604020202020204" pitchFamily="34" charset="0"/>
                <a:cs typeface="Arial" panose="020B0604020202020204" pitchFamily="34" charset="0"/>
              </a:rPr>
              <a:t>major groove </a:t>
            </a:r>
            <a:r>
              <a:rPr lang="en-US" sz="2400" dirty="0">
                <a:latin typeface="Arial" panose="020B0604020202020204" pitchFamily="34" charset="0"/>
                <a:cs typeface="Arial" panose="020B0604020202020204" pitchFamily="34" charset="0"/>
              </a:rPr>
              <a:t>and a </a:t>
            </a:r>
            <a:r>
              <a:rPr lang="en-US" sz="2400" b="1" dirty="0">
                <a:latin typeface="Arial" panose="020B0604020202020204" pitchFamily="34" charset="0"/>
                <a:cs typeface="Arial" panose="020B0604020202020204" pitchFamily="34" charset="0"/>
              </a:rPr>
              <a:t>minor groove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3 hydrogen bonds form between G and C</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2 hydrogen bonds form between A and T</a:t>
            </a: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vertical double helix with ribbon sides and bars extending into the center from the sides. Pairs of bars from each side are joined together by sets of three vertical lines. As the strands twist, the relatively narrow space between two adjacent strands is labeled minor groove. Across from this, the distance between two sets of bases is labeled as 3.4 Angstroms. Immediately above the minor groove, there is a wider space between the bottom and top ribbon labeled major groove. The distance of one complete turn is shown to be 36 Angstroms, and the width of the D N A is shown to be 20 Angstroms. Part b shows the same structure as a stick representation with mostly blue rings on the side representing sugars, orange dots on the chains connecting the sugars and yellow bases extending into the center. Each horizontal pair of bases has one with a double ring and one with a single ring. Part c shows the same structure as a space filling model. The center is yellow and the strands are mostly blue with some orange. The difference between the minor groove and major groove is more visible as there are alternating narrow and wide strips of yellow visible.">
            <a:extLst>
              <a:ext uri="{FF2B5EF4-FFF2-40B4-BE49-F238E27FC236}">
                <a16:creationId xmlns:a16="http://schemas.microsoft.com/office/drawing/2014/main" id="{CF2D8874-2250-ED40-872E-79149E74B988}"/>
              </a:ext>
            </a:extLst>
          </p:cNvPr>
          <p:cNvPicPr>
            <a:picLocks noChangeAspect="1"/>
          </p:cNvPicPr>
          <p:nvPr/>
        </p:nvPicPr>
        <p:blipFill>
          <a:blip r:embed="rId3"/>
          <a:stretch>
            <a:fillRect/>
          </a:stretch>
        </p:blipFill>
        <p:spPr>
          <a:xfrm>
            <a:off x="3962400" y="1671403"/>
            <a:ext cx="4876800" cy="4818743"/>
          </a:xfrm>
          <a:prstGeom prst="rect">
            <a:avLst/>
          </a:prstGeom>
        </p:spPr>
      </p:pic>
    </p:spTree>
    <p:extLst>
      <p:ext uri="{BB962C8B-B14F-4D97-AF65-F5344CB8AC3E}">
        <p14:creationId xmlns:p14="http://schemas.microsoft.com/office/powerpoint/2010/main" val="3010443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98CC8-910D-45FA-92B6-BB846426CB6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Strands Are Antiparallel</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1752600"/>
            <a:ext cx="3810000" cy="473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parallel</a:t>
            </a:r>
            <a:r>
              <a:rPr lang="en-US" sz="2400" dirty="0">
                <a:latin typeface="Arial" panose="020B0604020202020204" pitchFamily="34" charset="0"/>
                <a:cs typeface="Arial" panose="020B0604020202020204" pitchFamily="34" charset="0"/>
              </a:rPr>
              <a:t> = 3′ ,5′ -phosphodiester bonds run in the same direction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antiparallel</a:t>
            </a:r>
            <a:r>
              <a:rPr lang="en-US" sz="2400" dirty="0">
                <a:latin typeface="Arial" panose="020B0604020202020204" pitchFamily="34" charset="0"/>
                <a:cs typeface="Arial" panose="020B0604020202020204" pitchFamily="34" charset="0"/>
              </a:rPr>
              <a:t> = 3′ ,5′ -phosphodiester bonds run in opposite directions </a:t>
            </a:r>
          </a:p>
          <a:p>
            <a:pPr lvl="1"/>
            <a:r>
              <a:rPr lang="en-US" sz="2400" dirty="0">
                <a:latin typeface="Arial" panose="020B0604020202020204" pitchFamily="34" charset="0"/>
                <a:cs typeface="Arial" panose="020B0604020202020204" pitchFamily="34" charset="0"/>
              </a:rPr>
              <a:t>ultimately confirmed by x-ray analysis</a:t>
            </a: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vertical double helix with ribbon sides and bars extending into the center from the sides. Pairs of bars from each side are joined together by sets of three vertical lines. As the strands twist, the relatively narrow space between two adjacent strands is labeled minor groove. Across from this, the distance between two sets of bases is labeled as 3.4 Angstroms. Immediately above the minor groove, there is a wider space between the bottom and top ribbon labeled major groove. The distance of one complete turn is shown to be 36 Angstroms, and the width of the D N A is shown to be 20 Angstroms. Part b shows the same structure as a stick representation with mostly blue rings on the side representing sugars, orange dots on the chains connecting the sugars and yellow bases extending into the center. Each horizontal pair of bases has one with a double ring and one with a single ring. Part c shows the same structure as a space filling model. The center is yellow and the strands are mostly blue with some orange. The difference between the minor groove and major groove is more visible as there are alternating narrow and wide strips of yellow visible.">
            <a:extLst>
              <a:ext uri="{FF2B5EF4-FFF2-40B4-BE49-F238E27FC236}">
                <a16:creationId xmlns:a16="http://schemas.microsoft.com/office/drawing/2014/main" id="{CF2D8874-2250-ED40-872E-79149E74B988}"/>
              </a:ext>
            </a:extLst>
          </p:cNvPr>
          <p:cNvPicPr>
            <a:picLocks noChangeAspect="1"/>
          </p:cNvPicPr>
          <p:nvPr/>
        </p:nvPicPr>
        <p:blipFill>
          <a:blip r:embed="rId3"/>
          <a:stretch>
            <a:fillRect/>
          </a:stretch>
        </p:blipFill>
        <p:spPr>
          <a:xfrm>
            <a:off x="3962400" y="1671403"/>
            <a:ext cx="4876800" cy="4818743"/>
          </a:xfrm>
          <a:prstGeom prst="rect">
            <a:avLst/>
          </a:prstGeom>
        </p:spPr>
      </p:pic>
    </p:spTree>
    <p:extLst>
      <p:ext uri="{BB962C8B-B14F-4D97-AF65-F5344CB8AC3E}">
        <p14:creationId xmlns:p14="http://schemas.microsoft.com/office/powerpoint/2010/main" val="880530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D97B9-B953-4855-9D93-397511BE930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Double Helix Has 10.5 Base Pairs Per Helical Turn</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152400" y="2015436"/>
            <a:ext cx="381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per helical turn:</a:t>
            </a:r>
          </a:p>
          <a:p>
            <a:pPr lvl="1"/>
            <a:r>
              <a:rPr lang="en-US" sz="2400" dirty="0">
                <a:latin typeface="Arial" panose="020B0604020202020204" pitchFamily="34" charset="0"/>
                <a:cs typeface="Arial" panose="020B0604020202020204" pitchFamily="34" charset="0"/>
              </a:rPr>
              <a:t>10.5 bp</a:t>
            </a:r>
          </a:p>
          <a:p>
            <a:pPr lvl="1"/>
            <a:r>
              <a:rPr lang="en-US" sz="2400" dirty="0">
                <a:latin typeface="Arial" panose="020B0604020202020204" pitchFamily="34" charset="0"/>
                <a:cs typeface="Arial" panose="020B0604020202020204" pitchFamily="34" charset="0"/>
              </a:rPr>
              <a:t>36 Å (3.6 nm)</a:t>
            </a: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8" name="Picture 7" descr="Part a shows a vertical double helix with ribbon sides and bars extending into the center from the sides. Pairs of bars from each side are joined together by sets of three vertical lines. As the strands twist, the relatively narrow space between two adjacent strands is labeled minor groove. Across from this, the distance between two sets of bases is labeled as 3.4 Angstroms. Immediately above the minor groove, there is a wider space between the bottom and top ribbon labeled major groove. The distance of one complete turn is shown to be 36 Angstroms, and the width of the D N A is shown to be 20 Angstroms. Part b shows the same structure as a stick representation with mostly blue rings on the side representing sugars, orange dots on the chains connecting the sugars and yellow bases extending into the center. Each horizontal pair of bases has one with a double ring and one with a single ring. Part c shows the same structure as a space filling model. The center is yellow and the strands are mostly blue with some orange. The difference between the minor groove and major groove is more visible as there are alternating narrow and wide strips of yellow visible.">
            <a:extLst>
              <a:ext uri="{FF2B5EF4-FFF2-40B4-BE49-F238E27FC236}">
                <a16:creationId xmlns:a16="http://schemas.microsoft.com/office/drawing/2014/main" id="{6AE3C778-C0C1-C04E-863A-51B47F1C0C48}"/>
              </a:ext>
            </a:extLst>
          </p:cNvPr>
          <p:cNvPicPr>
            <a:picLocks noChangeAspect="1"/>
          </p:cNvPicPr>
          <p:nvPr/>
        </p:nvPicPr>
        <p:blipFill>
          <a:blip r:embed="rId3"/>
          <a:stretch>
            <a:fillRect/>
          </a:stretch>
        </p:blipFill>
        <p:spPr>
          <a:xfrm>
            <a:off x="3962400" y="1671403"/>
            <a:ext cx="4876800" cy="4818743"/>
          </a:xfrm>
          <a:prstGeom prst="rect">
            <a:avLst/>
          </a:prstGeom>
        </p:spPr>
      </p:pic>
    </p:spTree>
    <p:extLst>
      <p:ext uri="{BB962C8B-B14F-4D97-AF65-F5344CB8AC3E}">
        <p14:creationId xmlns:p14="http://schemas.microsoft.com/office/powerpoint/2010/main" val="2732308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B074-1ABE-4B13-875B-20BBD305BDF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Antiparallel Polynucleotides Chains Are Complementary</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228600" y="1752600"/>
            <a:ext cx="5105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double-helical DNA strands are </a:t>
            </a:r>
            <a:r>
              <a:rPr lang="en-US" sz="2400" b="1" dirty="0">
                <a:latin typeface="Arial" panose="020B0604020202020204" pitchFamily="34" charset="0"/>
                <a:cs typeface="Arial" panose="020B0604020202020204" pitchFamily="34" charset="0"/>
              </a:rPr>
              <a:t>complementary:</a:t>
            </a:r>
          </a:p>
          <a:p>
            <a:pPr lvl="1"/>
            <a:r>
              <a:rPr lang="en-US" sz="2400" dirty="0">
                <a:latin typeface="Arial" panose="020B0604020202020204" pitchFamily="34" charset="0"/>
                <a:cs typeface="Arial" panose="020B0604020202020204" pitchFamily="34" charset="0"/>
              </a:rPr>
              <a:t>when A occurs in one chain, T is found in the other</a:t>
            </a:r>
          </a:p>
          <a:p>
            <a:pPr lvl="1"/>
            <a:r>
              <a:rPr lang="en-US" sz="2400" dirty="0">
                <a:latin typeface="Arial" panose="020B0604020202020204" pitchFamily="34" charset="0"/>
                <a:cs typeface="Arial" panose="020B0604020202020204" pitchFamily="34" charset="0"/>
              </a:rPr>
              <a:t>when G occurs in one chain, C is found in the other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hydrogen bonding does not contribute significantly to stability of the structure</a:t>
            </a:r>
          </a:p>
          <a:p>
            <a:endParaRPr lang="en-US" sz="2400" b="1" dirty="0">
              <a:latin typeface="Arial" panose="020B0604020202020204" pitchFamily="34" charset="0"/>
              <a:cs typeface="Arial" panose="020B0604020202020204" pitchFamily="34" charset="0"/>
            </a:endParaRPr>
          </a:p>
          <a:p>
            <a:pPr marL="50800" indent="0">
              <a:buNone/>
            </a:pPr>
            <a:r>
              <a:rPr lang="en-US" dirty="0"/>
              <a:t> </a:t>
            </a:r>
            <a:endParaRPr lang="en-US" sz="2400" dirty="0"/>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left strand of D N A runs from 5 prime at the top to 3 prime at the bottom. It begins with a circle connected to a five-membered ring that is connected to another circle and so on, with a total of 9 nucleotide units. Each five-membered ring is connected by its right side vertex to a single hexagonal ring representing a pyrimidine or to a five-membered ring that is joined with six-membered ring representing a purine. From top to bottom, the sequence of purines and pyrimidines is C, A, A, T, C, G, T, C, and A. The right-hand strand has its 3 prime end on top and its 5 prime end on the bottom. It has a similar structure to the first strand but flipped. From top to bottom, the sequence of purines and pyrimidines is G, T, T, A, G, C, A, G, and T. Sets of three blue vertical lines are shown connecting the purines and pyrimidines. Each C has three sets of vertical lines connecting it with a G and each A has two sets of vertical lines connecting it with a T.">
            <a:extLst>
              <a:ext uri="{FF2B5EF4-FFF2-40B4-BE49-F238E27FC236}">
                <a16:creationId xmlns:a16="http://schemas.microsoft.com/office/drawing/2014/main" id="{2158C59F-5801-984D-85B3-03B2CE437D9A}"/>
              </a:ext>
            </a:extLst>
          </p:cNvPr>
          <p:cNvPicPr>
            <a:picLocks noChangeAspect="1"/>
          </p:cNvPicPr>
          <p:nvPr/>
        </p:nvPicPr>
        <p:blipFill>
          <a:blip r:embed="rId3"/>
          <a:stretch>
            <a:fillRect/>
          </a:stretch>
        </p:blipFill>
        <p:spPr>
          <a:xfrm>
            <a:off x="5791200" y="1600083"/>
            <a:ext cx="1841500" cy="4970665"/>
          </a:xfrm>
          <a:prstGeom prst="rect">
            <a:avLst/>
          </a:prstGeom>
        </p:spPr>
      </p:pic>
    </p:spTree>
    <p:extLst>
      <p:ext uri="{BB962C8B-B14F-4D97-AF65-F5344CB8AC3E}">
        <p14:creationId xmlns:p14="http://schemas.microsoft.com/office/powerpoint/2010/main" val="3922036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3132-0A4C-434C-988A-BDD5750DD2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Stabilization of the DNA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Double Helix</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2286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double helix is stabilized by: </a:t>
            </a:r>
          </a:p>
          <a:p>
            <a:pPr lvl="1"/>
            <a:r>
              <a:rPr lang="en-US" sz="2400" dirty="0">
                <a:latin typeface="Arial" panose="020B0604020202020204" pitchFamily="34" charset="0"/>
                <a:cs typeface="Arial" panose="020B0604020202020204" pitchFamily="34" charset="0"/>
              </a:rPr>
              <a:t>metal cations that shield the negative charges of backbone phosphates </a:t>
            </a:r>
          </a:p>
          <a:p>
            <a:pPr lvl="1"/>
            <a:r>
              <a:rPr lang="en-US" sz="2400" dirty="0">
                <a:latin typeface="Arial" panose="020B0604020202020204" pitchFamily="34" charset="0"/>
                <a:cs typeface="Arial" panose="020B0604020202020204" pitchFamily="34" charset="0"/>
              </a:rPr>
              <a:t>base stacking interactions between successive base pairs</a:t>
            </a:r>
          </a:p>
          <a:p>
            <a:pPr lvl="2"/>
            <a:r>
              <a:rPr lang="en-US" dirty="0">
                <a:latin typeface="Arial" panose="020B0604020202020204" pitchFamily="34" charset="0"/>
                <a:cs typeface="Arial" panose="020B0604020202020204" pitchFamily="34" charset="0"/>
              </a:rPr>
              <a:t>successive G≡C or C≡G are stronger than successive A=T or T=A</a:t>
            </a:r>
          </a:p>
          <a:p>
            <a:pPr lvl="2"/>
            <a:r>
              <a:rPr lang="en-US" dirty="0">
                <a:latin typeface="Arial" panose="020B0604020202020204" pitchFamily="34" charset="0"/>
                <a:cs typeface="Arial" panose="020B0604020202020204" pitchFamily="34" charset="0"/>
              </a:rPr>
              <a:t>duplexes with higher G≡C context are more stable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7197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473F-4187-4631-9E37-7F1CC494468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Replication of DNA</a:t>
            </a:r>
            <a:endParaRPr lang="en-AU" dirty="0"/>
          </a:p>
        </p:txBody>
      </p:sp>
      <p:sp>
        <p:nvSpPr>
          <p:cNvPr id="7" name="Google Shape;390;g847cf01710_0_68">
            <a:extLst>
              <a:ext uri="{FF2B5EF4-FFF2-40B4-BE49-F238E27FC236}">
                <a16:creationId xmlns:a16="http://schemas.microsoft.com/office/drawing/2014/main" id="{F966C442-2C6E-514D-8F44-031163C97DF3}"/>
              </a:ext>
            </a:extLst>
          </p:cNvPr>
          <p:cNvSpPr txBox="1">
            <a:spLocks noChangeArrowheads="1"/>
          </p:cNvSpPr>
          <p:nvPr/>
        </p:nvSpPr>
        <p:spPr bwMode="auto">
          <a:xfrm>
            <a:off x="417820" y="1752600"/>
            <a:ext cx="39443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preexisting or “parent” strands become separated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2: each “parent” strand serves as a template for the biosynthesis of a complementary “daughter strand”</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D N A double helix is shown above with the two strands joined by sets of three vertical lines representing hydrogen bonds. Halfway down, the molecule splits into two halves. Each half is now paired with a new strand with a differently colored ribbon. The strands that are continuous with the double helix above are labeled parent strand and the differently colored strands are labeled new. The new strand on the left has its 5 prime end at the top, while the new strand on the right has its 3 prime end on top. There are two double helices at the bottom that each have one old strand and one new strand. The new stands are labeled daughter strands.">
            <a:extLst>
              <a:ext uri="{FF2B5EF4-FFF2-40B4-BE49-F238E27FC236}">
                <a16:creationId xmlns:a16="http://schemas.microsoft.com/office/drawing/2014/main" id="{CE5044EC-7603-1E42-9DBE-4A967D697D1C}"/>
              </a:ext>
            </a:extLst>
          </p:cNvPr>
          <p:cNvPicPr>
            <a:picLocks noChangeAspect="1"/>
          </p:cNvPicPr>
          <p:nvPr/>
        </p:nvPicPr>
        <p:blipFill>
          <a:blip r:embed="rId3"/>
          <a:stretch>
            <a:fillRect/>
          </a:stretch>
        </p:blipFill>
        <p:spPr>
          <a:xfrm>
            <a:off x="5181600" y="1376068"/>
            <a:ext cx="3538334" cy="5272017"/>
          </a:xfrm>
          <a:prstGeom prst="rect">
            <a:avLst/>
          </a:prstGeom>
        </p:spPr>
      </p:pic>
    </p:spTree>
    <p:extLst>
      <p:ext uri="{BB962C8B-B14F-4D97-AF65-F5344CB8AC3E}">
        <p14:creationId xmlns:p14="http://schemas.microsoft.com/office/powerpoint/2010/main" val="1710996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DEFB-9143-4343-8250-7EB786445863}"/>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DNA Can Occur in Different Three-Dimensional Forms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8571" y="16002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structural variation in DNA reflects:</a:t>
            </a:r>
          </a:p>
          <a:p>
            <a:pPr lvl="1"/>
            <a:r>
              <a:rPr lang="en-US" sz="2400" dirty="0">
                <a:latin typeface="Arial" panose="020B0604020202020204" pitchFamily="34" charset="0"/>
                <a:cs typeface="Arial" panose="020B0604020202020204" pitchFamily="34" charset="0"/>
              </a:rPr>
              <a:t>different possible conformations of the deoxyribose</a:t>
            </a:r>
          </a:p>
          <a:p>
            <a:pPr lvl="1"/>
            <a:r>
              <a:rPr lang="en-US" sz="2400" dirty="0">
                <a:latin typeface="Arial" panose="020B0604020202020204" pitchFamily="34" charset="0"/>
                <a:cs typeface="Arial" panose="020B0604020202020204" pitchFamily="34" charset="0"/>
              </a:rPr>
              <a:t>rotation about the contiguous bonds making up the </a:t>
            </a:r>
            <a:r>
              <a:rPr lang="en-US" sz="2400" dirty="0" err="1">
                <a:latin typeface="Arial" panose="020B0604020202020204" pitchFamily="34" charset="0"/>
                <a:cs typeface="Arial" panose="020B0604020202020204" pitchFamily="34" charset="0"/>
              </a:rPr>
              <a:t>phosphodeoxyribose</a:t>
            </a:r>
            <a:r>
              <a:rPr lang="en-US" sz="2400" dirty="0">
                <a:latin typeface="Arial" panose="020B0604020202020204" pitchFamily="34" charset="0"/>
                <a:cs typeface="Arial" panose="020B0604020202020204" pitchFamily="34" charset="0"/>
              </a:rPr>
              <a:t> backbone </a:t>
            </a:r>
          </a:p>
          <a:p>
            <a:pPr lvl="1"/>
            <a:r>
              <a:rPr lang="en-US" sz="2400" dirty="0">
                <a:latin typeface="Arial" panose="020B0604020202020204" pitchFamily="34" charset="0"/>
                <a:cs typeface="Arial" panose="020B0604020202020204" pitchFamily="34" charset="0"/>
              </a:rPr>
              <a:t>free rotation about the C-1′–</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-glycosyl bond </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ball and stick model with the 5 prime end at the top and the 3 prime end at the bottom. Some of the rods between atoms have numbered arrows over them showing rotation. There is a large yellow atom at the top with four rods extending out from it in a tetrahedron with red atoms at the end of each rod. The rod extending downward and forward has a counterclockwise arrow labeled 1 over the top. The red atom beneath arrow 1 has an almost horizontal rod that extends to the front right to a gray atom. This rod has a clockwise arrow labeled 2 over it. The gray atom has a rod pointing down and slightly to the left that has a clockwise arrow labeled 3 over it and that extends to a gray atom at the top right vertex a five-membered ring. This atom has a rod extending to the left and slightly upward to a red atom at the top vertex and a rod that extends down to a gray atom at the bottom right vertex and that has a dotted counterclockwise arrow labeled 4 around it. Two rods extend from the gray atom, one down and to the right and the other to the left and slightly down. The first rod has a clockwise arrow labeled 5 and extends to a red atom from which a rod which a clockwise arrow labeled 6 extends down to a large yellow atom with three evenly spaced rods extending from its sides to red atoms. The rod that extends from the gray atom at the lower right vertex of the ring to the left reaches a gray atom from which a rod extends up and forward to another gray ring atom, from which one rod extends up to the red atom at the top vertex to complete the ring and the other rod extends to the left with a counterclockwise arrow labeled 7 to a box labeled base. Part b shows conformations of purine and pyrimidine bases. S y n-Adenosine has a five-membered sugar ring with O at the top vertex between C 4 prime and C 1 prime. C 1 prime is bonded to N 9 of adenine above the ring and H below the ring, C 2 prime is bonded to H above the ring and H below the ring, C 3 prime is bonded to H above the ring and O H below the ring, C 4 prime is bonded to C 5 prime above the ring and H below the ring, and C 5 prime is bonded to 2 H and O H. Adenine has a six-membered ring on the left bonded to a five-membered ring on the right. N is in position 1 and position 3, C 6 is bonded to N H 2, there are double bonds between positions 2 and 3 and positions 1 and 6, and there is a double bond between positions 3 and 4 that is shared with the five-membered ring. The five-membered ring has N at position 7, a double bond between positions 7 and 8, and N at position 9 that is bonded to C 1 prime of the sugar below by a long bond with a counterclockwise arrow around it. Anti-adenosine has a similar structure to s y n-adenosine except that adenine has rotated so that its five-membered ring of adenine is on the left and its six-membered ring is on the right. Anti-cytidine has a similar five-membered sugar ring to anti-adenosine, but C 1 prime is bonded to N 1 of cytosine above the ring by a long bond with a counterclockwise arrow around it, and cytosine has a single ring with N 1 bonded to C 1 prime of the sugar, C 2 at the lower right vertex double bonded to O, N at position 3 at the upper right vertex, C 4 bonded to N H 2 at the top vertex, and double bonds between position 3 and position 4 and between position 5 and position 6.">
            <a:extLst>
              <a:ext uri="{FF2B5EF4-FFF2-40B4-BE49-F238E27FC236}">
                <a16:creationId xmlns:a16="http://schemas.microsoft.com/office/drawing/2014/main" id="{EC100713-34C3-6940-B249-5C13C3B8C313}"/>
              </a:ext>
            </a:extLst>
          </p:cNvPr>
          <p:cNvPicPr>
            <a:picLocks noChangeAspect="1"/>
          </p:cNvPicPr>
          <p:nvPr/>
        </p:nvPicPr>
        <p:blipFill>
          <a:blip r:embed="rId3"/>
          <a:stretch>
            <a:fillRect/>
          </a:stretch>
        </p:blipFill>
        <p:spPr>
          <a:xfrm>
            <a:off x="4572000" y="1905000"/>
            <a:ext cx="4393429" cy="4495800"/>
          </a:xfrm>
          <a:prstGeom prst="rect">
            <a:avLst/>
          </a:prstGeom>
        </p:spPr>
      </p:pic>
    </p:spTree>
    <p:extLst>
      <p:ext uri="{BB962C8B-B14F-4D97-AF65-F5344CB8AC3E}">
        <p14:creationId xmlns:p14="http://schemas.microsoft.com/office/powerpoint/2010/main" val="2978208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98BA-AE6C-4D1A-B688-7516540E791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Three Forms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4085" y="1600200"/>
            <a:ext cx="835582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B-form DNA </a:t>
            </a:r>
            <a:r>
              <a:rPr lang="en-US" sz="2400" dirty="0">
                <a:latin typeface="Arial" panose="020B0604020202020204" pitchFamily="34" charset="0"/>
                <a:cs typeface="Arial" panose="020B0604020202020204" pitchFamily="34" charset="0"/>
              </a:rPr>
              <a:t>= the Watson-Crick structure</a:t>
            </a:r>
          </a:p>
          <a:p>
            <a:pPr lvl="1"/>
            <a:r>
              <a:rPr lang="en-US" sz="2400" dirty="0">
                <a:latin typeface="Arial" panose="020B0604020202020204" pitchFamily="34" charset="0"/>
                <a:cs typeface="Arial" panose="020B0604020202020204" pitchFamily="34" charset="0"/>
              </a:rPr>
              <a:t>most stable for a random-sequence DNA molecule under physiological conditions </a:t>
            </a:r>
          </a:p>
          <a:p>
            <a:pPr marL="533400" lvl="1" indent="0">
              <a:buNone/>
            </a:pP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A-form DNA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right-handed double helix with a wider helix, 11 bp/turn, and a tilted plane</a:t>
            </a:r>
          </a:p>
          <a:p>
            <a:pPr lvl="1"/>
            <a:r>
              <a:rPr lang="en-US" sz="2400" dirty="0">
                <a:latin typeface="Arial" panose="020B0604020202020204" pitchFamily="34" charset="0"/>
                <a:cs typeface="Arial" panose="020B0604020202020204" pitchFamily="34" charset="0"/>
              </a:rPr>
              <a:t>favored in solutions devoid of water</a:t>
            </a:r>
          </a:p>
          <a:p>
            <a:pPr lvl="1"/>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Z-form DNA </a:t>
            </a:r>
            <a:r>
              <a:rPr lang="en-US" sz="2400" dirty="0">
                <a:latin typeface="Arial" panose="020B0604020202020204" pitchFamily="34" charset="0"/>
                <a:cs typeface="Arial" panose="020B0604020202020204" pitchFamily="34" charset="0"/>
              </a:rPr>
              <a:t>= left-handed helix with 12 bp/turn and a backbone with a zig-zag appearance</a:t>
            </a:r>
          </a:p>
          <a:p>
            <a:pPr lvl="1"/>
            <a:r>
              <a:rPr lang="en-US" sz="2400" dirty="0">
                <a:latin typeface="Arial" panose="020B0604020202020204" pitchFamily="34" charset="0"/>
                <a:cs typeface="Arial" panose="020B0604020202020204" pitchFamily="34" charset="0"/>
              </a:rPr>
              <a:t>appears more slender and elongated</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6424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959C-CE66-4D7F-AF30-84C0E27DC8D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B, and Z Forms of DNA</a:t>
            </a:r>
            <a:endParaRPr lang="en-AU" dirty="0"/>
          </a:p>
        </p:txBody>
      </p:sp>
      <p:pic>
        <p:nvPicPr>
          <p:cNvPr id="4" name="Picture 3" descr="Each form of D N A is shown as a vertical double helix and in cross section. The A form has an even double helix with the nitrogenous bases relatively closely packed together and the turns closer together than in the B form. Some nitrogenous bases are visible outside of the parent strands where the strands curve inward at the major grooves. The cross section shows an even circle of backbone with an even circle of nitrogenous bases inside, forming a double-ring structure around an open center. The B form has a double helix with evenly spaced turns, fewer nitrogenous bases visible inside, and no nitrogenous bases significantly visible outside of the parent strands. The cross section shows an even circle of backbone with a filled circle in the center made up of nitrogenous bases with a small opening in the very center and spokes extending out evenly from the central circle to the outer backbone. The Z form has an irregularly shaped backbone with many step like bends and bumps in the outer strands and with some nitrogenous bases outside of the outer strands. The cross section shows a circle of backbone with bends that give it a roughly hexagonal shape and with some nitrogenous bases overlapping and wrapped around it. There is a six-pointed-star-shaped yellow region of nitrogenous bases in the center with a small opening in the very center and edges that touch the backbone. To the right of these structures, the table has three columns and seven rows. Row 1 helical sense: A form right-handed, B form right-handed, Z-form left-handed; Row 2 diameter: A form approximately 26 Angstroms; B form approximately 20 Angstroms; Z form approximately 18 Angstroms; Row 3 base pairs per helical turn: A form 11, B form 10.5, Z form 12; Row 4: helix rise per base pair: A form 2.6 Angstroms, B form 3.4 Angstroms, Z form 3.7 Angstroms; Row 5: base tilt normal to the helix axis: A form 20 degrees, B form 6 degrees, Z form 7 degrees; Row 6 sugar pucker conformation: A form C-39 endo, B form C-29 endo, Z form C-29 endo for pyrimidines, C-39 endo for purines; Row 7: glycosyl bond formation: A form anti, B form anti, Z form anti for pyrimidines, syn for purines.">
            <a:extLst>
              <a:ext uri="{FF2B5EF4-FFF2-40B4-BE49-F238E27FC236}">
                <a16:creationId xmlns:a16="http://schemas.microsoft.com/office/drawing/2014/main" id="{DEF2E2F3-8985-E049-9823-FC1879134743}"/>
              </a:ext>
            </a:extLst>
          </p:cNvPr>
          <p:cNvPicPr>
            <a:picLocks noChangeAspect="1"/>
          </p:cNvPicPr>
          <p:nvPr/>
        </p:nvPicPr>
        <p:blipFill>
          <a:blip r:embed="rId3"/>
          <a:stretch>
            <a:fillRect/>
          </a:stretch>
        </p:blipFill>
        <p:spPr>
          <a:xfrm>
            <a:off x="511175" y="1524000"/>
            <a:ext cx="8121650" cy="4936459"/>
          </a:xfrm>
          <a:prstGeom prst="rect">
            <a:avLst/>
          </a:prstGeom>
        </p:spPr>
      </p:pic>
    </p:spTree>
    <p:extLst>
      <p:ext uri="{BB962C8B-B14F-4D97-AF65-F5344CB8AC3E}">
        <p14:creationId xmlns:p14="http://schemas.microsoft.com/office/powerpoint/2010/main" val="1869517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D116-7419-48C5-ADC5-AEDD111357CF}"/>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Certain DNA Sequences Adopt Unusual Structures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807" y="1586705"/>
            <a:ext cx="4357203" cy="473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palindrome</a:t>
            </a:r>
            <a:r>
              <a:rPr lang="en-US" sz="2400" dirty="0">
                <a:latin typeface="Arial" panose="020B0604020202020204" pitchFamily="34" charset="0"/>
                <a:cs typeface="Arial" panose="020B0604020202020204" pitchFamily="34" charset="0"/>
              </a:rPr>
              <a:t> = region of DNA that is identical when read either forward or backward </a:t>
            </a:r>
          </a:p>
          <a:p>
            <a:pPr lvl="1"/>
            <a:r>
              <a:rPr lang="en-US" sz="2400" dirty="0">
                <a:latin typeface="Arial" panose="020B0604020202020204" pitchFamily="34" charset="0"/>
                <a:cs typeface="Arial" panose="020B0604020202020204" pitchFamily="34" charset="0"/>
              </a:rPr>
              <a:t>applied to regions of DNA with </a:t>
            </a:r>
            <a:r>
              <a:rPr lang="en-US" sz="2400" b="1" dirty="0">
                <a:latin typeface="Arial" panose="020B0604020202020204" pitchFamily="34" charset="0"/>
                <a:cs typeface="Arial" panose="020B0604020202020204" pitchFamily="34" charset="0"/>
              </a:rPr>
              <a:t>inverted repeats </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mirror repeat </a:t>
            </a:r>
            <a:r>
              <a:rPr lang="en-US" sz="2400" dirty="0">
                <a:latin typeface="Arial" panose="020B0604020202020204" pitchFamily="34" charset="0"/>
                <a:cs typeface="Arial" panose="020B0604020202020204" pitchFamily="34" charset="0"/>
              </a:rPr>
              <a:t>= sequence when the inverted repeat occurs within each individual strand</a:t>
            </a:r>
            <a:r>
              <a:rPr lang="en-US" sz="2400" b="1" dirty="0">
                <a:latin typeface="Arial" panose="020B0604020202020204" pitchFamily="34" charset="0"/>
                <a:cs typeface="Arial" panose="020B0604020202020204" pitchFamily="34" charset="0"/>
              </a:rPr>
              <a:t> </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figure shows two horizontal strands of double-stranded D N A. The top strand of double-stranded D N A is labeled palindrome above a vertical arrow that curves away from the observer at the top, runs down along the back, and curves forward toward the observer at the front, where it points upward. A horizontal second arrow curves from the front right, back along the front of the downward arrow, and forward toward the viewer on the left before pointing right toward the center. The top strand begins with its 5 prime end and the bottom strand begins with its 3 prime end. Beneath each letter representing a nitrogenous base, there is a vertical line extending down from the top strand to meet a vertical line extending up from the bottom strand. The top strand has a highlighted sequence of 5 prime T T A G C A C, then a non-highlighted sequence of G T G C T A A. The bottom strand has a nonhighlighted sequence of 3 prime A A T C G T C followed by a highlighted sequence of C A C G A T T. The bottom strand of double stranded D N A has a horizontal curved arrow like the one for the top molecule, curving from the front right, around the back, and forward to the left to point into the center. However, it lacks a vertical arrow. This is labeled mirror repeat. The top strand is highlighted 5 prime T T A G C A C, small space, C A C G A T T. The bottom strand is 3 prime A A T C G T G G T G C T A A.">
            <a:extLst>
              <a:ext uri="{FF2B5EF4-FFF2-40B4-BE49-F238E27FC236}">
                <a16:creationId xmlns:a16="http://schemas.microsoft.com/office/drawing/2014/main" id="{3FC04C08-27E6-3640-ADE7-C96974387EE7}"/>
              </a:ext>
            </a:extLst>
          </p:cNvPr>
          <p:cNvPicPr>
            <a:picLocks noChangeAspect="1"/>
          </p:cNvPicPr>
          <p:nvPr/>
        </p:nvPicPr>
        <p:blipFill>
          <a:blip r:embed="rId3"/>
          <a:stretch>
            <a:fillRect/>
          </a:stretch>
        </p:blipFill>
        <p:spPr>
          <a:xfrm>
            <a:off x="4592137" y="2432842"/>
            <a:ext cx="4352056" cy="2754315"/>
          </a:xfrm>
          <a:prstGeom prst="rect">
            <a:avLst/>
          </a:prstGeom>
        </p:spPr>
      </p:pic>
    </p:spTree>
    <p:extLst>
      <p:ext uri="{BB962C8B-B14F-4D97-AF65-F5344CB8AC3E}">
        <p14:creationId xmlns:p14="http://schemas.microsoft.com/office/powerpoint/2010/main" val="3460219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35" y="27559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C419F9-DA14-488D-A7BC-8AA09424DB5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transmission of biological information relies on molecular complementarity. </a:t>
            </a:r>
            <a:r>
              <a:rPr lang="en-US" sz="2400" dirty="0">
                <a:latin typeface="Arial" panose="020B0604020202020204" pitchFamily="34" charset="0"/>
                <a:cs typeface="Arial" panose="020B0604020202020204" pitchFamily="34" charset="0"/>
              </a:rPr>
              <a:t>Chromosomes are the largest molecules in any cell. They are polymers composed of a small set of common nucleotides, with information embedded in the nucleotide sequence. The common nucleotides in RNA and DNA are organized so that two strands of nucleic acid can maintain a complementary and uniform structure over vast molecular distances. This extended potential for both variable sequence and complementarity, and thus information storage and transmission, is a property shared by no other class of biological molecule. </a:t>
            </a:r>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888E-D52B-44A3-86EC-7701B8CD9CE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Hairpin and Cruciform Structures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2198" y="1379095"/>
            <a:ext cx="8319603" cy="8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hairpin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cruciform </a:t>
            </a:r>
            <a:r>
              <a:rPr lang="en-US" sz="2400" dirty="0">
                <a:latin typeface="Arial" panose="020B0604020202020204" pitchFamily="34" charset="0"/>
                <a:cs typeface="Arial" panose="020B0604020202020204" pitchFamily="34" charset="0"/>
              </a:rPr>
              <a:t>structures = form from the self-complementarity within each strand</a:t>
            </a:r>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strand of D N A with a double-headed arrow backbone. Bases are shown across the top with short vertical line extending down beneath them. There are three vertical lines, then a highlighted region with the following sequence of bases, each above a vertical line: T G C G A T. There is an unhighlighted region of the following bases, each above a vertical line: A C T C. Another highlighted region has A T C G C A, each above a vertical line. Three more dark vertical lines extending down are shown. An arrow points down to a structure with horizontal lines to the left and right around a central loop. The backbone of this structure is the double-headed arrow from the D N A strand above. The loop is labeled hairpin. The 5 prime end is on the left, then there is a horizontal segment with three vertical lines extending down, then the line bends upward and the highlighted region of T G C G A T extends vertically upward with horizontal lines extending from each letter toward the center of the loop. Above this is a small circular loop with A at the bottom left, C at the top left, T at the top right, and C at the bottom right, all with lines extending inward, then the highlighted region of A T C G C A extends vertically downward with horizontal lines extending from each letter to meet the lines from the other side in the center of the loop. Beneath the right-hand side of the loop, the backbone bends horizontally, three vertical lines extend down, and it end at the 3 prime end. Part b shows two structures. The top one has two parallel double-headed arrows with bases arranged along them. The top arrow is identical to the single strand shown at the top of part a, and the bottom arrow is inverted so the bases are underneath and the vertical lines point upward to indicate bonds between complementary bases of the two strands. Below this is a structure labeled cruciform. There are two parallel double-headed arrows that each have hairpin loops in the center, one above and one below, forming a cross shape. The top strand has its 5 prime end on the left and its 3 prime end on the right. The bottom strand has its 3 prime end on the left and its 5 prime end on the right. The top strand is identical to the hairpin shown in part a, and the bottom strand is the same but mirrored both horizontally and vertically. The unlabeled bases at the end of each strand are connected to the other strand. ">
            <a:extLst>
              <a:ext uri="{FF2B5EF4-FFF2-40B4-BE49-F238E27FC236}">
                <a16:creationId xmlns:a16="http://schemas.microsoft.com/office/drawing/2014/main" id="{28449365-D537-3A4F-B5A2-299E1344E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2362200"/>
            <a:ext cx="7239000" cy="3944892"/>
          </a:xfrm>
          <a:prstGeom prst="rect">
            <a:avLst/>
          </a:prstGeom>
        </p:spPr>
      </p:pic>
    </p:spTree>
    <p:extLst>
      <p:ext uri="{BB962C8B-B14F-4D97-AF65-F5344CB8AC3E}">
        <p14:creationId xmlns:p14="http://schemas.microsoft.com/office/powerpoint/2010/main" val="1247499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A21B4-CF33-4D9B-A7E1-A1C46E66A38B}"/>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Messenger RNAs Code for Polypeptide Chains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4703" y="1676400"/>
            <a:ext cx="83345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“messenger RNA” (mRNA) = portion of cellular RNA carrying the genetic information from DNA to the ribosome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transcription </a:t>
            </a:r>
            <a:r>
              <a:rPr lang="en-US" sz="2400" dirty="0">
                <a:latin typeface="Arial" panose="020B0604020202020204" pitchFamily="34" charset="0"/>
                <a:cs typeface="Arial" panose="020B0604020202020204" pitchFamily="34" charset="0"/>
              </a:rPr>
              <a:t>= process by which mRNAs are formed on a DNA template</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15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9643-4428-45C2-AE91-DED36E3AEB9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mRNA Can Be </a:t>
            </a:r>
            <a:r>
              <a:rPr lang="en-US" altLang="en-US" dirty="0" err="1">
                <a:solidFill>
                  <a:schemeClr val="tx1"/>
                </a:solidFill>
                <a:latin typeface="Arial" panose="020B0604020202020204" pitchFamily="34" charset="0"/>
                <a:cs typeface="Arial" panose="020B0604020202020204" pitchFamily="34" charset="0"/>
              </a:rPr>
              <a:t>Monocistronic</a:t>
            </a:r>
            <a:r>
              <a:rPr lang="en-US" altLang="en-US" dirty="0">
                <a:solidFill>
                  <a:schemeClr val="tx1"/>
                </a:solidFill>
                <a:latin typeface="Arial" panose="020B0604020202020204" pitchFamily="34" charset="0"/>
                <a:cs typeface="Arial" panose="020B0604020202020204" pitchFamily="34" charset="0"/>
              </a:rPr>
              <a:t> or Polycistronic</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4702" y="1524000"/>
            <a:ext cx="8334593"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mono</a:t>
            </a:r>
            <a:r>
              <a:rPr lang="en-US" altLang="en-US" sz="2400" b="1" dirty="0" err="1">
                <a:latin typeface="Arial" panose="020B0604020202020204" pitchFamily="34" charset="0"/>
                <a:cs typeface="Arial" panose="020B0604020202020204" pitchFamily="34" charset="0"/>
              </a:rPr>
              <a:t>cistronic</a:t>
            </a:r>
            <a:r>
              <a:rPr lang="en-US" sz="2400" dirty="0">
                <a:latin typeface="Arial" panose="020B0604020202020204" pitchFamily="34" charset="0"/>
                <a:cs typeface="Arial" panose="020B0604020202020204" pitchFamily="34" charset="0"/>
              </a:rPr>
              <a:t> = codes for only one polypeptide</a:t>
            </a:r>
          </a:p>
          <a:p>
            <a:pPr lvl="1"/>
            <a:r>
              <a:rPr lang="en-US" sz="2400" dirty="0">
                <a:latin typeface="Arial" panose="020B0604020202020204" pitchFamily="34" charset="0"/>
                <a:cs typeface="Arial" panose="020B0604020202020204" pitchFamily="34" charset="0"/>
              </a:rPr>
              <a:t>most mRNAs in eukaryotes</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polycistronic</a:t>
            </a:r>
            <a:r>
              <a:rPr lang="en-US" sz="2400" dirty="0">
                <a:latin typeface="Arial" panose="020B0604020202020204" pitchFamily="34" charset="0"/>
                <a:cs typeface="Arial" panose="020B0604020202020204" pitchFamily="34" charset="0"/>
              </a:rPr>
              <a:t> = codes for 2+ different polypeptides </a:t>
            </a:r>
          </a:p>
          <a:p>
            <a:pPr lvl="1"/>
            <a:r>
              <a:rPr lang="en-US" sz="2400" dirty="0">
                <a:latin typeface="Arial" panose="020B0604020202020204" pitchFamily="34" charset="0"/>
                <a:cs typeface="Arial" panose="020B0604020202020204" pitchFamily="34" charset="0"/>
              </a:rPr>
              <a:t>occurs in bacteria and archaea</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monocistronic, shows a horizontal bar with its 5 prime end on the left and its 3 prime end on the right. Approximately the middle third of the bar is highlighted and is labeled gene. Part b, polycistronic, shows a longer bar with its 5 prime end on the left and its 3 prime end on the right. It contains three separate highlighted regions, each separated by nonhighlighted pieces of the bar. From left to right, these regions are labeled gene 1, gene 2, and gene 3.">
            <a:extLst>
              <a:ext uri="{FF2B5EF4-FFF2-40B4-BE49-F238E27FC236}">
                <a16:creationId xmlns:a16="http://schemas.microsoft.com/office/drawing/2014/main" id="{7F1C246C-84B1-8648-AD20-06C0F9BD9166}"/>
              </a:ext>
            </a:extLst>
          </p:cNvPr>
          <p:cNvPicPr>
            <a:picLocks noChangeAspect="1"/>
          </p:cNvPicPr>
          <p:nvPr/>
        </p:nvPicPr>
        <p:blipFill>
          <a:blip r:embed="rId3"/>
          <a:stretch>
            <a:fillRect/>
          </a:stretch>
        </p:blipFill>
        <p:spPr>
          <a:xfrm>
            <a:off x="1117598" y="4324350"/>
            <a:ext cx="6908800" cy="2019300"/>
          </a:xfrm>
          <a:prstGeom prst="rect">
            <a:avLst/>
          </a:prstGeom>
        </p:spPr>
      </p:pic>
      <p:cxnSp>
        <p:nvCxnSpPr>
          <p:cNvPr id="6" name="Straight Arrow Connector 5">
            <a:extLst>
              <a:ext uri="{FF2B5EF4-FFF2-40B4-BE49-F238E27FC236}">
                <a16:creationId xmlns:a16="http://schemas.microsoft.com/office/drawing/2014/main" id="{A084352D-48A7-4E43-9A6A-D64705FCDC42}"/>
              </a:ext>
            </a:extLst>
          </p:cNvPr>
          <p:cNvCxnSpPr>
            <a:cxnSpLocks/>
          </p:cNvCxnSpPr>
          <p:nvPr/>
        </p:nvCxnSpPr>
        <p:spPr bwMode="auto">
          <a:xfrm flipH="1" flipV="1">
            <a:off x="3810002" y="4572000"/>
            <a:ext cx="1447798" cy="38100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4ED9BBEF-1902-CB48-8226-F5B682D7A6B2}"/>
              </a:ext>
            </a:extLst>
          </p:cNvPr>
          <p:cNvCxnSpPr>
            <a:cxnSpLocks/>
          </p:cNvCxnSpPr>
          <p:nvPr/>
        </p:nvCxnSpPr>
        <p:spPr bwMode="auto">
          <a:xfrm flipH="1">
            <a:off x="3623874" y="4953000"/>
            <a:ext cx="1633926" cy="701675"/>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7" name="Google Shape;390;g847cf01710_0_68">
            <a:extLst>
              <a:ext uri="{FF2B5EF4-FFF2-40B4-BE49-F238E27FC236}">
                <a16:creationId xmlns:a16="http://schemas.microsoft.com/office/drawing/2014/main" id="{BBCB1A82-B0AC-1543-BA0F-893840225384}"/>
              </a:ext>
            </a:extLst>
          </p:cNvPr>
          <p:cNvSpPr txBox="1">
            <a:spLocks noChangeArrowheads="1"/>
          </p:cNvSpPr>
          <p:nvPr/>
        </p:nvSpPr>
        <p:spPr bwMode="auto">
          <a:xfrm>
            <a:off x="5443928" y="4513262"/>
            <a:ext cx="169139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lgn="ctr">
              <a:buNone/>
            </a:pPr>
            <a:r>
              <a:rPr lang="en-US" sz="2400" dirty="0">
                <a:latin typeface="Arial" panose="020B0604020202020204" pitchFamily="34" charset="0"/>
                <a:cs typeface="Arial" panose="020B0604020202020204" pitchFamily="34" charset="0"/>
              </a:rPr>
              <a:t>noncoding RNA</a:t>
            </a:r>
          </a:p>
          <a:p>
            <a:pPr lvl="1" algn="ctr"/>
            <a:endParaRPr lang="en-US" sz="2400" dirty="0">
              <a:latin typeface="Arial" panose="020B0604020202020204" pitchFamily="34" charset="0"/>
              <a:cs typeface="Arial" panose="020B0604020202020204" pitchFamily="34" charset="0"/>
            </a:endParaRPr>
          </a:p>
          <a:p>
            <a:pPr marL="533400" lvl="1" indent="0" algn="ctr">
              <a:buNone/>
            </a:pPr>
            <a:r>
              <a:rPr lang="en-US" sz="2400" dirty="0">
                <a:latin typeface="Arial" panose="020B0604020202020204" pitchFamily="34" charset="0"/>
                <a:cs typeface="Arial" panose="020B0604020202020204" pitchFamily="34" charset="0"/>
              </a:rPr>
              <a:t> </a:t>
            </a:r>
          </a:p>
          <a:p>
            <a:pPr algn="ct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7953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E72F-0E16-413A-8339-27A3BAF8457C}"/>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Many RNAs Have More Complex Three-Dimensional Structures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2633" y="1676400"/>
            <a:ext cx="508169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mRNA is always single-stranded </a:t>
            </a:r>
          </a:p>
          <a:p>
            <a:pPr lvl="1"/>
            <a:r>
              <a:rPr lang="en-US" sz="2400" dirty="0">
                <a:latin typeface="Arial" panose="020B0604020202020204" pitchFamily="34" charset="0"/>
                <a:cs typeface="Arial" panose="020B0604020202020204" pitchFamily="34" charset="0"/>
              </a:rPr>
              <a:t>right-handed helical conformation</a:t>
            </a:r>
          </a:p>
          <a:p>
            <a:pPr lvl="1"/>
            <a:r>
              <a:rPr lang="en-US" sz="2400" dirty="0">
                <a:latin typeface="Arial" panose="020B0604020202020204" pitchFamily="34" charset="0"/>
                <a:cs typeface="Arial" panose="020B0604020202020204" pitchFamily="34" charset="0"/>
              </a:rPr>
              <a:t>dominated by base-stacking interactions</a:t>
            </a:r>
          </a:p>
          <a:p>
            <a:pPr lvl="2"/>
            <a:r>
              <a:rPr lang="en-US" dirty="0">
                <a:latin typeface="Arial" panose="020B0604020202020204" pitchFamily="34" charset="0"/>
                <a:cs typeface="Arial" panose="020B0604020202020204" pitchFamily="34" charset="0"/>
              </a:rPr>
              <a:t>strongest between two purines</a:t>
            </a:r>
          </a:p>
          <a:p>
            <a:pPr lvl="1"/>
            <a:r>
              <a:rPr lang="en-US" sz="2400" dirty="0">
                <a:latin typeface="Arial" panose="020B0604020202020204" pitchFamily="34" charset="0"/>
                <a:cs typeface="Arial" panose="020B0604020202020204" pitchFamily="34" charset="0"/>
              </a:rPr>
              <a:t>can base pair with complementary regions of DNA or RNA</a:t>
            </a:r>
          </a:p>
          <a:p>
            <a:pPr lvl="2"/>
            <a:r>
              <a:rPr lang="en-US" dirty="0">
                <a:latin typeface="Arial" panose="020B0604020202020204" pitchFamily="34" charset="0"/>
                <a:cs typeface="Arial" panose="020B0604020202020204" pitchFamily="34" charset="0"/>
              </a:rPr>
              <a:t>paired strands are antiparallel</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bal model is shown on the left and has a curving helix shape resembling a double S. Individual nucleotides are visible making up the backbone with single and double-ring structures extending from the backbone toward the center of the helix. A space-filling model of the same structure shows a similar double S shape. At the bottom right, the left side is yellow and the right side is green. As it twists counterclockwise upward, the green stays on the outside of the curve, with the yellow toward the center.">
            <a:extLst>
              <a:ext uri="{FF2B5EF4-FFF2-40B4-BE49-F238E27FC236}">
                <a16:creationId xmlns:a16="http://schemas.microsoft.com/office/drawing/2014/main" id="{D68468B8-49CD-084F-8AB4-6D677282EBD5}"/>
              </a:ext>
            </a:extLst>
          </p:cNvPr>
          <p:cNvPicPr>
            <a:picLocks noChangeAspect="1"/>
          </p:cNvPicPr>
          <p:nvPr/>
        </p:nvPicPr>
        <p:blipFill>
          <a:blip r:embed="rId3"/>
          <a:stretch>
            <a:fillRect/>
          </a:stretch>
        </p:blipFill>
        <p:spPr>
          <a:xfrm>
            <a:off x="5486400" y="1524000"/>
            <a:ext cx="3414967" cy="4838700"/>
          </a:xfrm>
          <a:prstGeom prst="rect">
            <a:avLst/>
          </a:prstGeom>
        </p:spPr>
      </p:pic>
    </p:spTree>
    <p:extLst>
      <p:ext uri="{BB962C8B-B14F-4D97-AF65-F5344CB8AC3E}">
        <p14:creationId xmlns:p14="http://schemas.microsoft.com/office/powerpoint/2010/main" val="3489281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D2098-3B1B-42DD-9185-3D482EB5153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Secondary Structure of RNAs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3518" y="1342354"/>
            <a:ext cx="4191000" cy="513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structure of complementary RNA strands is an A-form right-handed double helix</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breaks caused by mismatched or unmatched bases result in bulges or internal loops</a:t>
            </a:r>
          </a:p>
          <a:p>
            <a:pPr marL="50800" inden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internal loops form between palindromic sequences</a:t>
            </a:r>
          </a:p>
        </p:txBody>
      </p:sp>
      <p:pic>
        <p:nvPicPr>
          <p:cNvPr id="4" name="Picture 3" descr="Part a shows two single strands on the left that come together, separate slightly to form a bulge, then come together, then separate to form a circular opening labeled internal loop, then come together, then separate as the top forms a hairpin loop before they come together again. The top strand is shown with vertical lines extending downward from each base, and the bottom strand is shown with vertical lines extending upward from each base. The top strand begins with G C A and the bottom strand begins with U G C. This section is labeled single strands. The strands come together next. The top strand has A C C U and the bottom strand has U G G A. Next, there is U on the top strand with no vertical line below, a highlighted dot between the strands, and G on the bottom strand with no vertical line above. Next, there is G on the top strand connected to C on the bottom strand. Next, a highlighted piece of the top strand with A bumps upward and is labeled bulge. It has no complementary base below. Next, the strands reconnect with C U A C C on top and G A U C C on the bottom. Next, the strands separate to form a highlighted internal loop. The top half of the loop has U, then A at the top, then A. The bottom half has G, then A at the bottom, then A. The strands come back together with C G U on the top strand and G C A on the bottom strand. The top strand extends upward to the right in a loop. The strand extends up with U C C C U bonded to the other side of the hairpin, then curves around with unbonded A U U C G G, then A G G A that pairs with the opposite side of the loop. The strand bends parallel to the bottom strand and pairing begins again as the two strands bend down to the right. The top strand has G C C and the bottom strand has C G G. Part b shows a hairpin double helix. A single backbone strand forms a helix that ends in a closed loop before running back in a second helix bonded to the first. Single and double ring bases are visible throughout, with some outside of the backbone.">
            <a:extLst>
              <a:ext uri="{FF2B5EF4-FFF2-40B4-BE49-F238E27FC236}">
                <a16:creationId xmlns:a16="http://schemas.microsoft.com/office/drawing/2014/main" id="{3BBF50CC-A3ED-D34D-AA6D-493C0D1626C6}"/>
              </a:ext>
            </a:extLst>
          </p:cNvPr>
          <p:cNvPicPr>
            <a:picLocks noChangeAspect="1"/>
          </p:cNvPicPr>
          <p:nvPr/>
        </p:nvPicPr>
        <p:blipFill>
          <a:blip r:embed="rId3"/>
          <a:stretch>
            <a:fillRect/>
          </a:stretch>
        </p:blipFill>
        <p:spPr>
          <a:xfrm>
            <a:off x="4599484" y="2133600"/>
            <a:ext cx="4191001" cy="3879075"/>
          </a:xfrm>
          <a:prstGeom prst="rect">
            <a:avLst/>
          </a:prstGeom>
        </p:spPr>
      </p:pic>
    </p:spTree>
    <p:extLst>
      <p:ext uri="{BB962C8B-B14F-4D97-AF65-F5344CB8AC3E}">
        <p14:creationId xmlns:p14="http://schemas.microsoft.com/office/powerpoint/2010/main" val="32516509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FBF9-E0D1-4AD4-9D1D-B036B9F7FC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Base-Paired Helical Structures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In RNA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53518" y="1905000"/>
            <a:ext cx="498048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extensive base-paired helical segments form in RNAs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hairpins are the most common type of secondary structure</a:t>
            </a:r>
          </a:p>
        </p:txBody>
      </p:sp>
      <p:pic>
        <p:nvPicPr>
          <p:cNvPr id="3" name="Picture 2" descr="Part a shows a complex structure with two halves. There is a C domain on the left with many parallel pieces of double-stranded R N A connected by bars representing hydrogen bonds with a few loops, bulges, and hairpins present. Long unpaired individual segments connect the various paired segments and to the lower right, connect the C domain to the S domain. The S domain is smaller and somewhat less complex with several prominent hairpins. A close-up of a double-stranded piece at the top right of the C domain where there is a dot between the strands shows guanine hydrogen bonded to uracil. Guanine has a five-membered ring on the left bonded to a six-membered ring on the right. The five-membered ring has N in position 7, N in position 9 that is further bonded, a double bond between position 7 and position 8, and a double bond between position 4 and position 5 that is shared with the six-membered ring. The six-membered ring has N in position 1 bonded to H that is hydrogen bonded to O double bonded to C 2 in uracil; C 2 bonded to N H 2, N in position 3; a double bond between position 2 and position 3; and C 6 double bonded to O that is hydrogen bonded to H bonded to N at position 3 of uracil. Uracil is a six-membered ring with N in position 1 further bonded; C 2 double bonded to O that is hydrogen bonded to H bonded to N in position 1 of guanine; N in position 3 bonded to H that is hydrogen bonded to O that is double bonded to C 6 of guanine; C double bonded to O in position 4; and a double bond between C 5 and C 6. The detail of the R N A structures is as follows. The double-stranded pieces are connected by single lines and will be numbered here for clarity but are not numbered in the figure. At the lower left, there is a vertical piece, 1, with its left strand connected to another vertical piece above, 2, and its right strand connected to a horizontal line to the right. Piece 2 above ends with a rounded region, forming a loop, and has a bulge on the right with a dot between the strands. The bottom of the right strand connects to a line that extends horizontally, then bends vertically, then extends horizontally to a piece that goes upward, piece 3, and has X-shaped bonds beneath a horizontal bond connecting it with a longer piece on its left from which a strand runs horizontally back to the bottom right strand of piece 1. The longer left strand has three angled bars to the left to a long strand that is connected below by a strand that runs horizontally, has a short vertical piece, and then runs horizontally to join the top right of piece 1 at the far left. A strand extends from the bottom left side of piece 1 and runs horizontally across the bottom, then bends vertically before bending to meet the top right side of a vertical piece, piece 4. The right side of piece 4 runs lower than the left side and has a line above to vertical piece 5, which has a slight bump on its left side. Its left side has a horizontal strand below that connects to the small piece with a single bond and an X-shaped bond to piece 3, before running back to the bottom right side of piece 2. A strand from the top right half of piece 5 bends horizontally and then down to the left side of piece 3. A strand from the top right of piece 5 extends up to a short horizontal piece, piece 6, with three horizontal bars and then a dot at the top. A line runs horizontally from the bottom right side of piece 6 to a small vertical single piece before bending to the left and then up again to join the right side of a diagonal piece, piece 7. A strand extends down from the bottom right of piece 7 to a horizontal piece, then jogs downward to a stem loop with the curved part at the bottom, piece 8. A strand extends from the top right of piece 8 and runs horizontally for a short distance before bending down to the previously referenced long piece that has three angled bars from which a strand runs to the to right of piece 1. The diagonal piece 7 has four sets of bonds and then opens into a loop. Two strands extend from the top of the loop and run diagonally up to the right, then horizontally, before joining the top of piece 9, which runs diagonally down to an opening with a half-loop on the left and a strand on the right before forming a vertical piece, piece 10, with one bar, a dot, and then two bars. A close-up of the region with the dot is shown to the right. Beneath piece 10, a strand runs from the bottom of the right side to the bottom of the right side of vertical piece 11 below, from which a strand runs up from the top left to the bottom left of piece 10. A strand runs from the bottom left side of piece 11 to the bottom of the first horizontal piece of the S domain, piece 12, and a strand runs horizontally from the top left side of piece 11 to bend down to meet a short vertical piece, piece 13, with a dot between the strands at the top and three bars below. A strand runs horizontally from the top of piece 13 and then bends vertically to meet the left end of the first piece of the S domain, piece 12. A strand runs horizontally from the bottom right of piece 13 to bend up through a small piece that connects to a strand that bends left and then up to join the top strand of diagonal piece 7. A strand runs from the bottom left of piece 13 to the left side of piece 5, which has a small bump on its left side. The S domain begins with piece 12, which is a small horizontal piece with a dot between the strand on the left and then four bars. The top connects to a strand that bends up, right, and then up to join the left side of an opening in the middle of piece 14, which is a horizontal piece with loops on each end connected by a short strand at the top. A strand runs down from the right half of the opening at the bottom of piece 14 and bends left to join the top half of diagonal piece 15, which is a large piece that angles down to the right. A strand runs from the bottom of piece 12 to the bottom half of diagonal piece 15. This piece has a loop on the top and a loop on the bottom. The top strand bends upward to an irregular, large, bumpy region before ending with another diagonal horizontal piece that ends in a loop. The complementary side of the loop runs straight apart from a small bump just before the large, bumpy region above and then has a small bump underneath the middle of the bumpy region before a strand runs down vertically to a horizontal piece, piece 16, with loops on each side. There are many irregular bonds at different angles in the wide bumpy region. A pair of strands runs down from piece 15 to the horizontal loop structure below, one from each side of an opening in diagonal piece 15 beneath the left side of the bumpy region. The horizontal loop structure has a small bump on the top just to the left of where the vertical strands join and has a strand with a small larger piece on it across the bottom beneath the open region. Part b shows a t R N A with three different parts. The bottom part extends up vertically to meet the top two parts, one extending out to the left and one extending out to the right.">
            <a:extLst>
              <a:ext uri="{FF2B5EF4-FFF2-40B4-BE49-F238E27FC236}">
                <a16:creationId xmlns:a16="http://schemas.microsoft.com/office/drawing/2014/main" id="{85E8358E-5023-B54D-809B-CDA7C94799C8}"/>
              </a:ext>
            </a:extLst>
          </p:cNvPr>
          <p:cNvPicPr>
            <a:picLocks noChangeAspect="1"/>
          </p:cNvPicPr>
          <p:nvPr/>
        </p:nvPicPr>
        <p:blipFill>
          <a:blip r:embed="rId3"/>
          <a:stretch>
            <a:fillRect/>
          </a:stretch>
        </p:blipFill>
        <p:spPr>
          <a:xfrm>
            <a:off x="5867400" y="1914214"/>
            <a:ext cx="2923082" cy="4791385"/>
          </a:xfrm>
          <a:prstGeom prst="rect">
            <a:avLst/>
          </a:prstGeom>
        </p:spPr>
      </p:pic>
    </p:spTree>
    <p:extLst>
      <p:ext uri="{BB962C8B-B14F-4D97-AF65-F5344CB8AC3E}">
        <p14:creationId xmlns:p14="http://schemas.microsoft.com/office/powerpoint/2010/main" val="1547244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D483-44B2-46A0-B134-08875CE8B7A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Three-Dimensional Structure in RNA</a:t>
            </a:r>
            <a:endParaRPr lang="en-AU" dirty="0"/>
          </a:p>
        </p:txBody>
      </p:sp>
      <p:pic>
        <p:nvPicPr>
          <p:cNvPr id="4" name="Picture 3" descr="Part a shows a double-stranded molecule that has a vertical piece connected to the left side of a horizontal piece on top. Arrows numbered 1, 2, and 3 from top to bottom point to regions in the vertical piece. Part b shows a piece of R N A that forms roughly a V-shape with strands to left and right that join together at the bottom. Part c shows a rounded piece of irregularly arranged R N A surrounding many bases inside with a double stranded piece extending up diagonally to the right from near the left side of the larger piece below. Closeups show the chemical structure of the three numbered portions of the molecule in part a. Number 1 shows a small, curved piece of R N A backbone with an adenine base at its lower right forming a hydrogen bond to uracil of a vertical strand to its right. Another strand runs diagonally from lower left to upper right behind the top of the strand with a uracil and has an adenine that extends down to form two hydrogen bonds with uracil below. A close-up of the structures of the nitrogenous bases shows the bonding. Adenine on the left has a five-membered ring joined to a six-membered ring. The five-membered ring has N 7 at the bottom left vertex, N 9 at its top left vertex and bonded to ribose, a double bond between position 7 and position 8, and a double bond between C 4 and C 5 that is shared with the six-membered ring. The six-membered ring has N at position 1 that is hydrogen bonded to highlighted H that is further bonded to O that is bonded to 2 prime ribose; N at position 3; C 6 bonded to N H 2; and double bonds between C 1 and C 6 and C 2 and C 3. Uracil is shown to the right as a six-membered ring with C 1 bonded to ribose with highlighted 2 prime connected to highlighted O bonded to H that forms a hydrogen bond with N in position 1 of adenine; C 2 double bonded to O that has a hydrogen bond with H of N H 2 bonded to C 2 of a second adenine above; N in position 3 with H that his hydrogen bonded to N in position 9 of the adenine above; C 4 double bonded to O; and a double bond between C 5 and C 6. Adenine is above and to the left of uracil and has a six-membered ring on the left and a five-membered ring on the right. The six-membered ring has N in position 1, N in position 3; C 6 bonded to N H 2 of which one H forms a hydrogen bond with O double bonded to C 2 of uracil; double bonds between positions 2 and 3 and positions 1 and 6; and a double bond between C 4 and C 5 that is shared with the five-membered ring. The five-membered ring has N at position 7 with a hydrogen bond to H bonded to N at position 3 of uracil; N at position 9 bonded to ribose; and a double bond between position 7 and position 8. Number 2 shows a strand running toward the right toward the viewer on the left with 7-methylguanine above it, a strand running almost vertically across the bottom with a bond up to 7-methylguanine, an almost vertical strand on the right with cytosine extending on the left with three hydrogen bonds to guanine attached to an almost horizontal strand across the top, and two hydrogen bonds between guanine and 7-methylguanine. A close-up of the structures shows 7-methylguanine as a five-membered ring on the left joined with a six-membered ring on the right. The five-membered ring has N plus in position 7 and bonded to C H 3; N in position 9 bonded to ribose below; a double bond between position 7 and position 8; and a double bond between position 4 and position 5 that is shared with the six-membered ring. The six-membered ring has N in position 1 bonded to H that is hydrogen bonded to N in position 7 of guanine; N in position 3; C double bonded to O in position 6; C in position 2 that is bonded to N H 2 from which one H is hydrogen bonded to O of a red-highlighted phosphate below and the other H is hydrogen bonded to O double bonded to C 6 of guanine; and a double bond between position 2 and position 3. The red highlighted phosphate is bonded to O on the right that is hydrogen bonded to H of N H bonded to C 2 of 7-methylguanine and also bonded to ribose, bonded to O minus below, bonded to O on the left that is further bonded to ribose, and double-bonded to O above. Cytosine is a six-membered ring with N in position 1 bonded to ribose, C 2 double bonded to O that has a hydrogen bond to H of N H 2 bonded to C 2 of guanine; N in position 3 that has a hydrogen bond to H bonded to N in position 1 of guanine; C 4 bonded to N H 2 of which one H has a hydrogen bond to O double bonded to C 6 in guanine; and double bonds between positions 3 and 4 and positions 5 and 6. Guanine has a five-membered ring on the left joined with a six-membered ring on the right. The five-membered ring has N in position 9 bonded to ribose above; N in position 7 hydrogen bonded to H bonded to N in position 1 of 7-methylguanine; a double bond between position 7 and position 8; and a double bond between position 4 and position 5 that is shared with the six-membered ring. The six-membered ring has N in position 1 bonded to H that is hydrogen bonded to N in position 3 of cytosine; C in position 2 bonded to N H 2 of which one H is hydrogen bonded to O double bonded to C 2 in cytosine; N in position 3; C 6 double bonded to O that is hydrogen bonded to H of N H 2 bonded to C 2 of 7-methylguanine and hydrogen bonded to H of N H 2 bonded to C 4 of cytosine; and a double bond between positions 2 and 3. Number 3 shows a C-shaped curved strand with adenine extending horizontally to the right to hydrogen bond with N superscript 2 end superscript dimethylguanine above a strand that curves away from the observer. A close-up of the structures shows adenine on the left and N superscript 2 end superscript dimethylguanine on the right. Adenine has a five-membered ring on the left joined with a six-membered ring on the right. The five-membered ring has N in position 7; N in position 9 bonded to ribose below; a double bond between positions 7 and 8; and a double bond between positions 4 and 5 that is shared with the six-membered ring. The six-membered ring has N in position 1 hydrogen bonded to H bonded to N in position 1 of N superscript 2 end superscript dimethylguanine; N in position 3; C 6 bonded to N H 2 of which H is hydrogen bonded to O double bonded to C 6 of N superscript 2 end superscript dimethylguanine; and double bonds between positions 2 and 3 and positions 1 and 6. N superscript 2 end superscript dimethylguanine has a six-membered ring on the left joined with a five-membered ring on the right. The six-membered ring has N in position 1 bonded to H that is hydrogen bonded to N in position 1 of adenine; C 2 bonded to N that is further bonded to 2 C H 3; N in position 3; C 6 double bonded to O that is hydrogen bonded to H bonded to N H bonded to C 6 of adenine; a double bond between position 2 and position 3; and a double bond between position 4 and position 5 that is shared with the five-membered ring. The five-membered ring has N in position 7; N in position 9 bonded to ribose; and a double bond between positions 7 and 8.">
            <a:extLst>
              <a:ext uri="{FF2B5EF4-FFF2-40B4-BE49-F238E27FC236}">
                <a16:creationId xmlns:a16="http://schemas.microsoft.com/office/drawing/2014/main" id="{B857D6F5-D664-5C42-8D39-0EF03FBC65FF}"/>
              </a:ext>
            </a:extLst>
          </p:cNvPr>
          <p:cNvPicPr>
            <a:picLocks noChangeAspect="1"/>
          </p:cNvPicPr>
          <p:nvPr/>
        </p:nvPicPr>
        <p:blipFill>
          <a:blip r:embed="rId3"/>
          <a:stretch>
            <a:fillRect/>
          </a:stretch>
        </p:blipFill>
        <p:spPr>
          <a:xfrm>
            <a:off x="1925541" y="1752600"/>
            <a:ext cx="5292918" cy="4417167"/>
          </a:xfrm>
          <a:prstGeom prst="rect">
            <a:avLst/>
          </a:prstGeom>
        </p:spPr>
      </p:pic>
    </p:spTree>
    <p:extLst>
      <p:ext uri="{BB962C8B-B14F-4D97-AF65-F5344CB8AC3E}">
        <p14:creationId xmlns:p14="http://schemas.microsoft.com/office/powerpoint/2010/main" val="3048809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D5FC1-B43D-4D85-AF60-427094BFAFE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Nucleic Acid Chemistry</a:t>
            </a:r>
            <a:endParaRPr lang="en-AU" dirty="0"/>
          </a:p>
        </p:txBody>
      </p:sp>
    </p:spTree>
    <p:extLst>
      <p:ext uri="{BB962C8B-B14F-4D97-AF65-F5344CB8AC3E}">
        <p14:creationId xmlns:p14="http://schemas.microsoft.com/office/powerpoint/2010/main" val="877370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5F28-AF05-4D44-A165-F7348307E73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Role of DNA as a Repository of Genetic Information</a:t>
            </a:r>
            <a:endParaRPr lang="en-AU" dirty="0"/>
          </a:p>
        </p:txBody>
      </p:sp>
      <p:sp>
        <p:nvSpPr>
          <p:cNvPr id="5" name="Google Shape;390;g847cf01710_0_68">
            <a:extLst>
              <a:ext uri="{FF2B5EF4-FFF2-40B4-BE49-F238E27FC236}">
                <a16:creationId xmlns:a16="http://schemas.microsoft.com/office/drawing/2014/main" id="{65A4F039-3401-A645-9654-F02EB8E9242E}"/>
              </a:ext>
            </a:extLst>
          </p:cNvPr>
          <p:cNvSpPr txBox="1">
            <a:spLocks noChangeArrowheads="1"/>
          </p:cNvSpPr>
          <p:nvPr/>
        </p:nvSpPr>
        <p:spPr bwMode="auto">
          <a:xfrm>
            <a:off x="519659" y="1905000"/>
            <a:ext cx="810468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depends in part on its inherent stability</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chemical transformations are generally very slow in the absence of enzyme catalysts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carcinogenesis and aging may be linked to slowly accumulating, irreversible DNA alternations</a:t>
            </a:r>
          </a:p>
        </p:txBody>
      </p:sp>
    </p:spTree>
    <p:extLst>
      <p:ext uri="{BB962C8B-B14F-4D97-AF65-F5344CB8AC3E}">
        <p14:creationId xmlns:p14="http://schemas.microsoft.com/office/powerpoint/2010/main" val="2791562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4DE1-E89D-4F54-9DDC-81343F17717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Double-Helical DNA and RNA Can Be Denatured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24000"/>
            <a:ext cx="38713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denaturation, or melting, of the double helix: </a:t>
            </a:r>
          </a:p>
          <a:p>
            <a:pPr lvl="1"/>
            <a:r>
              <a:rPr lang="en-US" sz="2400" dirty="0">
                <a:latin typeface="Arial" panose="020B0604020202020204" pitchFamily="34" charset="0"/>
                <a:cs typeface="Arial" panose="020B0604020202020204" pitchFamily="34" charset="0"/>
              </a:rPr>
              <a:t>due to pH extremes or high temperatures </a:t>
            </a:r>
          </a:p>
          <a:p>
            <a:pPr lvl="1"/>
            <a:r>
              <a:rPr lang="en-US" sz="2400" dirty="0">
                <a:latin typeface="Arial" panose="020B0604020202020204" pitchFamily="34" charset="0"/>
                <a:cs typeface="Arial" panose="020B0604020202020204" pitchFamily="34" charset="0"/>
              </a:rPr>
              <a:t>disrupts hydrogen bonds and base-stacking interactions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double helix of D N A is shown and labeled double-helical D N A. A reversible process occurs in which D N A undergoes denaturation. In reverse, the process is called annealing. Partially denatured D N A is shown as the same molecule with the right half separated so that the top strand curves upward and the bottom strand curves downward. A reversible process occurs in which separation of strands occurs. In reveres, the process is called association of strands by base pairing. The two horizontal strands of D N A are shown completely separate. Text reads, separated strands of D N A in random coils.">
            <a:extLst>
              <a:ext uri="{FF2B5EF4-FFF2-40B4-BE49-F238E27FC236}">
                <a16:creationId xmlns:a16="http://schemas.microsoft.com/office/drawing/2014/main" id="{16A4799E-E420-0743-8EAF-9EBEC2C811E2}"/>
              </a:ext>
            </a:extLst>
          </p:cNvPr>
          <p:cNvPicPr>
            <a:picLocks noChangeAspect="1"/>
          </p:cNvPicPr>
          <p:nvPr/>
        </p:nvPicPr>
        <p:blipFill>
          <a:blip r:embed="rId3"/>
          <a:stretch>
            <a:fillRect/>
          </a:stretch>
        </p:blipFill>
        <p:spPr>
          <a:xfrm>
            <a:off x="4876800" y="1524000"/>
            <a:ext cx="3871396" cy="4953000"/>
          </a:xfrm>
          <a:prstGeom prst="rect">
            <a:avLst/>
          </a:prstGeom>
        </p:spPr>
      </p:pic>
    </p:spTree>
    <p:extLst>
      <p:ext uri="{BB962C8B-B14F-4D97-AF65-F5344CB8AC3E}">
        <p14:creationId xmlns:p14="http://schemas.microsoft.com/office/powerpoint/2010/main" val="3368648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8987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30F4FFB-D35A-420F-B4C4-3773BEC4367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is subject to natural damage and change. </a:t>
            </a:r>
            <a:r>
              <a:rPr lang="en-US" sz="2400" dirty="0">
                <a:latin typeface="Arial" panose="020B0604020202020204" pitchFamily="34" charset="0"/>
                <a:cs typeface="Arial" panose="020B0604020202020204" pitchFamily="34" charset="0"/>
              </a:rPr>
              <a:t>DNA damage is a constant, and it results in occasional mutation — the raw material for evolution. </a:t>
            </a:r>
          </a:p>
          <a:p>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DE1F-C7D3-461F-A98B-774B183D849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Double-Helical DNA and RNA Can Anneal</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24000"/>
            <a:ext cx="38713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anneal </a:t>
            </a:r>
            <a:r>
              <a:rPr lang="en-US" sz="2400" dirty="0">
                <a:latin typeface="Arial" panose="020B0604020202020204" pitchFamily="34" charset="0"/>
                <a:cs typeface="Arial" panose="020B0604020202020204" pitchFamily="34" charset="0"/>
              </a:rPr>
              <a:t>= process by which two strands spontaneously rewind when temperature or pH is returned to its normal range</a:t>
            </a:r>
          </a:p>
          <a:p>
            <a:pPr lvl="1"/>
            <a:r>
              <a:rPr lang="en-US" sz="2400" dirty="0">
                <a:latin typeface="Arial" panose="020B0604020202020204" pitchFamily="34" charset="0"/>
                <a:cs typeface="Arial" panose="020B0604020202020204" pitchFamily="34" charset="0"/>
              </a:rPr>
              <a:t>two-step process </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double helix of D N A is shown and labeled double-helical D N A. A reversible process occurs in which D N A undergoes denaturation. In reverse, the process is called annealing. Partially denatured D N A is shown as the same molecule with the right half separated so that the top strand curves upward and the bottom strand curves downward. A reversible process occurs in which separation of strands occurs. In reveres, the process is called association of strands by base pairing. The two horizontal strands of D N A are shown completely separate. Text reads, separated strands of D N A in random coils.">
            <a:extLst>
              <a:ext uri="{FF2B5EF4-FFF2-40B4-BE49-F238E27FC236}">
                <a16:creationId xmlns:a16="http://schemas.microsoft.com/office/drawing/2014/main" id="{16A4799E-E420-0743-8EAF-9EBEC2C811E2}"/>
              </a:ext>
            </a:extLst>
          </p:cNvPr>
          <p:cNvPicPr>
            <a:picLocks noChangeAspect="1"/>
          </p:cNvPicPr>
          <p:nvPr/>
        </p:nvPicPr>
        <p:blipFill>
          <a:blip r:embed="rId3"/>
          <a:stretch>
            <a:fillRect/>
          </a:stretch>
        </p:blipFill>
        <p:spPr>
          <a:xfrm>
            <a:off x="4876800" y="1524000"/>
            <a:ext cx="3871396" cy="4953000"/>
          </a:xfrm>
          <a:prstGeom prst="rect">
            <a:avLst/>
          </a:prstGeom>
        </p:spPr>
      </p:pic>
    </p:spTree>
    <p:extLst>
      <p:ext uri="{BB962C8B-B14F-4D97-AF65-F5344CB8AC3E}">
        <p14:creationId xmlns:p14="http://schemas.microsoft.com/office/powerpoint/2010/main" val="2671173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9EC0-2DDF-48E9-94BA-71711FFE67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Hypochromic and Hyperchromic Effects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6002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hypochromic effect </a:t>
            </a:r>
            <a:r>
              <a:rPr lang="en-US" sz="2400" dirty="0">
                <a:latin typeface="Arial" panose="020B0604020202020204" pitchFamily="34" charset="0"/>
                <a:cs typeface="Arial" panose="020B0604020202020204" pitchFamily="34" charset="0"/>
              </a:rPr>
              <a:t>= the observed decrease in the absorption of UV light when complementary strands are paired</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hyperchromic effect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observed increase in the absorption of UV light when a double-stranded nucleic acid is denatured</a:t>
            </a:r>
          </a:p>
          <a:p>
            <a:endParaRPr lang="en-US" sz="20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monitoring UV absorption at 260 nm can detect the transition from double-stranded to single-stranded DNA</a:t>
            </a: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5954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0C6A-1DED-4D03-8025-5591AA5790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Heat Denaturation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363662"/>
            <a:ext cx="5257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denaturation temperature, </a:t>
            </a:r>
            <a:r>
              <a:rPr lang="en-US" sz="2400" i="1" dirty="0">
                <a:latin typeface="Arial" panose="020B0604020202020204" pitchFamily="34" charset="0"/>
                <a:cs typeface="Arial" panose="020B0604020202020204" pitchFamily="34" charset="0"/>
              </a:rPr>
              <a:t>t</a:t>
            </a:r>
            <a:r>
              <a:rPr lang="en-US" sz="2400" i="1" baseline="-25000" dirty="0">
                <a:latin typeface="Arial" panose="020B0604020202020204" pitchFamily="34" charset="0"/>
                <a:cs typeface="Arial" panose="020B0604020202020204" pitchFamily="34" charset="0"/>
              </a:rPr>
              <a:t>m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temperature at which ½ of DNA is present as separated single strands</a:t>
            </a:r>
          </a:p>
          <a:p>
            <a:pPr lvl="1"/>
            <a:r>
              <a:rPr lang="en-US" sz="2400" dirty="0">
                <a:latin typeface="Arial" panose="020B0604020202020204" pitchFamily="34" charset="0"/>
                <a:cs typeface="Arial" panose="020B0604020202020204" pitchFamily="34" charset="0"/>
              </a:rPr>
              <a:t>increases with content of G≡C base pairs </a:t>
            </a:r>
          </a:p>
          <a:p>
            <a:pPr marL="533400" lvl="1" indent="0">
              <a:buNone/>
            </a:pP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graph with temperature in degrees Celsius on the horizontal axis, ranging from below 75 to above 85 and labeled in increments of 5, and with denaturation as a percentage on the vertical axis, ranging from 0 to 100 and labeled in increments of 50. Two curves are shown that both run horizontally along the horizontal axis at first. One strand begins to rise slowly above the horizontal axis at 78 degrees, then begins to increase very rapidly at (81, 5) before beginning to level off at (84, 90) and ending at (90, 99). A dotted vertical line extends up from the horizontal axis to meet the line at (83, 50), which is labeled lowercase t subscript m. The second curve begins to rise above the horizontal axis at 82.5 degrees, then begins to rise even more rapidly than the first curve starting at (84, 8). It begins to level off above the first curve at (86, 95) and ends at (90, 96). A vertical line extends up from the horizontal axis to meet the second curve at (85, 50) and is labeled lowercase t subscript m. Part b is a graph with lowercase t subscript m in degrees Celsius on the horizontal axis, ranging from 60 to 110 and labeled in increments of 10, and with G plus C (percentage of total nucleotides) on the vertical axis, ranging from 0 to 100 and labeled in increments of 20. There is a point at (65, 0). A diagonal line begins at the horizontal axis at (68, 0) and runs diagonally up to (108, 80). Many points are clustered on the line and just below the line between (80, 30) and (101, 70). All data are approximate.">
            <a:extLst>
              <a:ext uri="{FF2B5EF4-FFF2-40B4-BE49-F238E27FC236}">
                <a16:creationId xmlns:a16="http://schemas.microsoft.com/office/drawing/2014/main" id="{0EA9D54C-6EC8-7941-BEE4-280AAAB33885}"/>
              </a:ext>
            </a:extLst>
          </p:cNvPr>
          <p:cNvPicPr>
            <a:picLocks noChangeAspect="1"/>
          </p:cNvPicPr>
          <p:nvPr/>
        </p:nvPicPr>
        <p:blipFill>
          <a:blip r:embed="rId3"/>
          <a:stretch>
            <a:fillRect/>
          </a:stretch>
        </p:blipFill>
        <p:spPr>
          <a:xfrm>
            <a:off x="5943600" y="1363662"/>
            <a:ext cx="2517183" cy="5091903"/>
          </a:xfrm>
          <a:prstGeom prst="rect">
            <a:avLst/>
          </a:prstGeom>
        </p:spPr>
      </p:pic>
    </p:spTree>
    <p:extLst>
      <p:ext uri="{BB962C8B-B14F-4D97-AF65-F5344CB8AC3E}">
        <p14:creationId xmlns:p14="http://schemas.microsoft.com/office/powerpoint/2010/main" val="1589185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D1F0-4258-48E4-B44C-E8E72AE92DB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Partially Denatured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2315" y="1676399"/>
            <a:ext cx="2590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denatured regions form bubbles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often rich in A=T base pairs </a:t>
            </a:r>
          </a:p>
          <a:p>
            <a:pPr marL="533400" lvl="1" indent="0">
              <a:buNone/>
            </a:pP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micrograph shows a long, windy strand with several places marked with arrows where the strand opens to form a circular structure before becoming a single line again.">
            <a:extLst>
              <a:ext uri="{FF2B5EF4-FFF2-40B4-BE49-F238E27FC236}">
                <a16:creationId xmlns:a16="http://schemas.microsoft.com/office/drawing/2014/main" id="{5E288995-449C-8544-BE6A-3B70B09EC735}"/>
              </a:ext>
            </a:extLst>
          </p:cNvPr>
          <p:cNvPicPr>
            <a:picLocks noChangeAspect="1"/>
          </p:cNvPicPr>
          <p:nvPr/>
        </p:nvPicPr>
        <p:blipFill>
          <a:blip r:embed="rId3"/>
          <a:stretch>
            <a:fillRect/>
          </a:stretch>
        </p:blipFill>
        <p:spPr>
          <a:xfrm>
            <a:off x="3160035" y="1676400"/>
            <a:ext cx="5701650" cy="4130675"/>
          </a:xfrm>
          <a:prstGeom prst="rect">
            <a:avLst/>
          </a:prstGeom>
        </p:spPr>
      </p:pic>
    </p:spTree>
    <p:extLst>
      <p:ext uri="{BB962C8B-B14F-4D97-AF65-F5344CB8AC3E}">
        <p14:creationId xmlns:p14="http://schemas.microsoft.com/office/powerpoint/2010/main" val="3028662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5EC7-A44B-478B-8072-7829C7CF95D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Denaturation of Double-Stranded RNA and RNA-DNA Hybrids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5957" y="1676400"/>
            <a:ext cx="825208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RNA duplexes are more stable to heat denaturation than DNA duplexes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RNA-DNA hybrid stability is generally intermediate </a:t>
            </a:r>
          </a:p>
          <a:p>
            <a:pPr marL="533400" lvl="1" indent="0">
              <a:buNone/>
            </a:pP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971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0A937-E907-4F0B-AA32-A77C331D03D5}"/>
              </a:ext>
            </a:extLst>
          </p:cNvPr>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Nucleotides and Nucleic Acids Undergo Nonenzymatic Transformations</a:t>
            </a:r>
            <a:endParaRPr lang="en-AU" sz="36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1651" y="1752601"/>
            <a:ext cx="8458200" cy="465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mutations </a:t>
            </a:r>
            <a:r>
              <a:rPr lang="en-US" sz="2400" dirty="0">
                <a:latin typeface="Arial" panose="020B0604020202020204" pitchFamily="34" charset="0"/>
                <a:cs typeface="Arial" panose="020B0604020202020204" pitchFamily="34" charset="0"/>
              </a:rPr>
              <a:t>= alterations in DNA structure that produce permanent changes in the genetic information encoded</a:t>
            </a:r>
          </a:p>
          <a:p>
            <a:pPr lvl="1"/>
            <a:r>
              <a:rPr lang="en-US" sz="2400" dirty="0">
                <a:latin typeface="Arial" panose="020B0604020202020204" pitchFamily="34" charset="0"/>
                <a:cs typeface="Arial" panose="020B0604020202020204" pitchFamily="34" charset="0"/>
              </a:rPr>
              <a:t>linked to aging and carcinogenesis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8378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070-340C-4B9F-9885-AF1DC1120E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Deamination Reactions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1651" y="1582711"/>
            <a:ext cx="4230349" cy="46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deamination = spontaneous loss of exocyclic amino groups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deamination of cytosine to uracil = ~100 events/day</a:t>
            </a:r>
          </a:p>
          <a:p>
            <a:pPr lvl="1"/>
            <a:r>
              <a:rPr lang="en-US" sz="2400" dirty="0">
                <a:latin typeface="Arial" panose="020B0604020202020204" pitchFamily="34" charset="0"/>
                <a:cs typeface="Arial" panose="020B0604020202020204" pitchFamily="34" charset="0"/>
              </a:rPr>
              <a:t>recognized as foreign in DNA and removed </a:t>
            </a:r>
          </a:p>
          <a:p>
            <a:pPr lvl="1"/>
            <a:r>
              <a:rPr lang="en-US" sz="2400" dirty="0">
                <a:latin typeface="Arial" panose="020B0604020202020204" pitchFamily="34" charset="0"/>
                <a:cs typeface="Arial" panose="020B0604020202020204" pitchFamily="34" charset="0"/>
              </a:rPr>
              <a:t>almost certainly why DNA contains thymine rather than uracil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deamination of cytosine, 5-methylcytosine, adenine, and guanine.">
            <a:extLst>
              <a:ext uri="{FF2B5EF4-FFF2-40B4-BE49-F238E27FC236}">
                <a16:creationId xmlns:a16="http://schemas.microsoft.com/office/drawing/2014/main" id="{78922427-4F56-E548-8FFB-817F7EDBF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297259"/>
            <a:ext cx="2522714" cy="5321300"/>
          </a:xfrm>
          <a:prstGeom prst="rect">
            <a:avLst/>
          </a:prstGeom>
        </p:spPr>
      </p:pic>
    </p:spTree>
    <p:extLst>
      <p:ext uri="{BB962C8B-B14F-4D97-AF65-F5344CB8AC3E}">
        <p14:creationId xmlns:p14="http://schemas.microsoft.com/office/powerpoint/2010/main" val="2117635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2228-5DF8-423E-880A-CF907E23F8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Depurination Reactions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1651" y="1582711"/>
            <a:ext cx="42303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depurination = hydrolysis of 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glycosyl bond between the base and the pentose </a:t>
            </a:r>
          </a:p>
          <a:p>
            <a:pPr lvl="1"/>
            <a:r>
              <a:rPr lang="en-US" sz="2400" dirty="0">
                <a:latin typeface="Arial" panose="020B0604020202020204" pitchFamily="34" charset="0"/>
                <a:cs typeface="Arial" panose="020B0604020202020204" pitchFamily="34" charset="0"/>
              </a:rPr>
              <a:t>creates an AP (apurinic, apyrimidinic) site or </a:t>
            </a:r>
            <a:r>
              <a:rPr lang="en-US" sz="2400" dirty="0" err="1">
                <a:latin typeface="Arial" panose="020B0604020202020204" pitchFamily="34" charset="0"/>
                <a:cs typeface="Arial" panose="020B0604020202020204" pitchFamily="34" charset="0"/>
              </a:rPr>
              <a:t>abasic</a:t>
            </a:r>
            <a:r>
              <a:rPr lang="en-US" sz="2400" dirty="0">
                <a:latin typeface="Arial" panose="020B0604020202020204" pitchFamily="34" charset="0"/>
                <a:cs typeface="Arial" panose="020B0604020202020204" pitchFamily="34" charset="0"/>
              </a:rPr>
              <a:t> site</a:t>
            </a:r>
          </a:p>
          <a:p>
            <a:pPr lvl="1"/>
            <a:r>
              <a:rPr lang="en-US" sz="2400" dirty="0">
                <a:latin typeface="Arial" panose="020B0604020202020204" pitchFamily="34" charset="0"/>
                <a:cs typeface="Arial" panose="020B0604020202020204" pitchFamily="34" charset="0"/>
              </a:rPr>
              <a:t>more common with purines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depurination. A guanosine residue in D N A is shown. It has a five-membered sugar ring with O at the top vertex; C 1 prime bonded to N at position 9 of guanine above the ring and H below the ring; C 2 prime bonded to H above and below the ring; C 3 prime bonded to H above the ring and O H below the ring; C 4 prime bonded to C 5 prime above the ring and H below the ring, and C 5 prime bonded to 2 H and to an O outside of the shaded box that is further bonded to P that is bonded to O minus above, double bonded to O below, and bonded to O minus to the left. Guanine has a six-membered ring joined by its right side to a five-membered ring. The six-membered ring has N H at position 1, N at position 3, C at position 2 bonded to N H 2, C at position 6 double bonded to O, a double bond between positions 2 and 3, and a double bond between positions 4 and 5 that is shared with the five-membered ring. The five-membered ring has N at position 7, N at position 9 that is bonded to C 1 prime of the sugar below, and a double bond between position 1 and position 2. A reaction occurs in which H 2 O is added to produce guanine and an apurinic residue. Guanine has a similar structure as before except that N 6 is bonded to H instead of to C 1 prime of the sugar. The apurinic sugar contains the sugar and phosphate with C 1 prime now bonded to O H above instead of to N 9 of guanine.">
            <a:extLst>
              <a:ext uri="{FF2B5EF4-FFF2-40B4-BE49-F238E27FC236}">
                <a16:creationId xmlns:a16="http://schemas.microsoft.com/office/drawing/2014/main" id="{C8A14DA5-DBCA-CD4E-AB83-0E1CC7C3E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788" y="1582711"/>
            <a:ext cx="3257146" cy="3975231"/>
          </a:xfrm>
          <a:prstGeom prst="rect">
            <a:avLst/>
          </a:prstGeom>
        </p:spPr>
      </p:pic>
    </p:spTree>
    <p:extLst>
      <p:ext uri="{BB962C8B-B14F-4D97-AF65-F5344CB8AC3E}">
        <p14:creationId xmlns:p14="http://schemas.microsoft.com/office/powerpoint/2010/main" val="528424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C618-D96D-416C-8DB7-15FE3011FF9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Reactions Promoted by Radiation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8176" y="1600200"/>
            <a:ext cx="8345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UV light causes:</a:t>
            </a:r>
          </a:p>
          <a:p>
            <a:pPr lvl="1"/>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pyrimidine dimers</a:t>
            </a:r>
          </a:p>
          <a:p>
            <a:pPr lvl="1"/>
            <a:r>
              <a:rPr lang="en-US" sz="2400" dirty="0">
                <a:latin typeface="Arial" panose="020B0604020202020204" pitchFamily="34" charset="0"/>
                <a:cs typeface="Arial" panose="020B0604020202020204" pitchFamily="34" charset="0"/>
              </a:rPr>
              <a:t>6-4 photoproduct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ionizing radiation (x-rays and gamma rays) causes: </a:t>
            </a:r>
          </a:p>
          <a:p>
            <a:pPr lvl="1"/>
            <a:r>
              <a:rPr lang="en-US" sz="2400" dirty="0">
                <a:latin typeface="Arial" panose="020B0604020202020204" pitchFamily="34" charset="0"/>
                <a:cs typeface="Arial" panose="020B0604020202020204" pitchFamily="34" charset="0"/>
              </a:rPr>
              <a:t>ring opening</a:t>
            </a:r>
          </a:p>
          <a:p>
            <a:pPr lvl="1"/>
            <a:r>
              <a:rPr lang="en-US" sz="2400" dirty="0">
                <a:latin typeface="Arial" panose="020B0604020202020204" pitchFamily="34" charset="0"/>
                <a:cs typeface="Arial" panose="020B0604020202020204" pitchFamily="34" charset="0"/>
              </a:rPr>
              <a:t>base fragmentation</a:t>
            </a:r>
          </a:p>
          <a:p>
            <a:pPr lvl="1"/>
            <a:r>
              <a:rPr lang="en-US" sz="2400" dirty="0">
                <a:latin typeface="Arial" panose="020B0604020202020204" pitchFamily="34" charset="0"/>
                <a:cs typeface="Arial" panose="020B0604020202020204" pitchFamily="34" charset="0"/>
              </a:rPr>
              <a:t>breaks in the covalent backbone of nucleic acids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8897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85DD-AFCD-4F0D-B4D4-01C9406B5E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Formation of Pyrimidine Dimers by UV Light</a:t>
            </a:r>
            <a:endParaRPr lang="en-AU" dirty="0"/>
          </a:p>
        </p:txBody>
      </p:sp>
      <p:pic>
        <p:nvPicPr>
          <p:cNvPr id="3" name="Picture 2" descr="A two-part figure, a and b, shows two ways in which adjacent thymine residues can form a dimer when exposed to U V light and how the presence of thymine dimers affects the three-dimensional structure of the double helix.">
            <a:extLst>
              <a:ext uri="{FF2B5EF4-FFF2-40B4-BE49-F238E27FC236}">
                <a16:creationId xmlns:a16="http://schemas.microsoft.com/office/drawing/2014/main" id="{B2E19E6B-59EB-D04E-B7C4-96B88CD8B05D}"/>
              </a:ext>
            </a:extLst>
          </p:cNvPr>
          <p:cNvPicPr>
            <a:picLocks noChangeAspect="1"/>
          </p:cNvPicPr>
          <p:nvPr/>
        </p:nvPicPr>
        <p:blipFill>
          <a:blip r:embed="rId3"/>
          <a:stretch>
            <a:fillRect/>
          </a:stretch>
        </p:blipFill>
        <p:spPr>
          <a:xfrm>
            <a:off x="788950" y="1524000"/>
            <a:ext cx="7563601" cy="5060777"/>
          </a:xfrm>
          <a:prstGeom prst="rect">
            <a:avLst/>
          </a:prstGeom>
        </p:spPr>
      </p:pic>
    </p:spTree>
    <p:extLst>
      <p:ext uri="{BB962C8B-B14F-4D97-AF65-F5344CB8AC3E}">
        <p14:creationId xmlns:p14="http://schemas.microsoft.com/office/powerpoint/2010/main" val="1493747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8F0D-A485-4579-8DDD-970DF64A1D2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Biological information can be accessed, interpreted, and altered in the laboratory. </a:t>
            </a:r>
            <a:r>
              <a:rPr lang="en-US" sz="2400" dirty="0">
                <a:latin typeface="Arial" panose="020B0604020202020204" pitchFamily="34" charset="0"/>
                <a:cs typeface="Arial" panose="020B0604020202020204" pitchFamily="34" charset="0"/>
              </a:rPr>
              <a:t>The information embedded in nucleic acids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of singular importance to biochemistry and molecular biology. The techniques for sequencing, synthesizing, and altering nucleic acids are continually advancing. </a:t>
            </a:r>
          </a:p>
        </p:txBody>
      </p:sp>
      <p:pic>
        <p:nvPicPr>
          <p:cNvPr id="6" name="Google Shape;191;g7fe2cbe272_0_44" descr="Icon P 4&#10;">
            <a:extLst>
              <a:ext uri="{FF2B5EF4-FFF2-40B4-BE49-F238E27FC236}">
                <a16:creationId xmlns:a16="http://schemas.microsoft.com/office/drawing/2014/main" id="{91A66B6A-BAA5-4F0A-8F5D-73835675413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01" y="38210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08A9-0565-40E8-8A05-2E3DBD1201B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Damage by Reactive Chemicals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546100" y="1524001"/>
            <a:ext cx="834764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nitrous acid precursors = deaminating agents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alkylating agents = generate modified nucleotides nonenzymatically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hree nitrous acid precursors. Sodium nitrite is N a N O 2. Sodium nitrate is N a N O 3. Nitrosamine is N bonded to R superscript 1 on the upper left, R superscript 2 on the lower left, and to N on the right that is further double bonded to O. Part b shows four alkylating agents. S-adenosylmethionine has a five-membered sugar ring with O at the top vertex between C 4 prime and C 1 prime. C 1 prime is bonded to N 9 of adenine above and H below, C 2 and C 3 are bonded to H above and O H below, C 4 prime is bonded to C 5 above and H below, and C 5 is bonded to 2 H and to S plus of methionine. Adenine has a six-membered ring adjacent to a five-membered ring. The six-membered ring has N at position 1, N at position 3, C 6 bonded to N H 2, double bonds between positions 2 and 3 and positions 1 and 6, and a double bond between positions 4 and 5 that is shared with the five-membered ring. The five-membered ring has N at position 7, N at position 9 that is bonded to C 1 prime of the sugar below, and a double bond between positions 7 and 8. The sugar and adenine are labeled as adenosine. Methionine has vertical six-membered chain with C O O minus at the top, C 2 bonded to N H 3 plus on the left and H on the right, C 3 and C 4 bonded to 2 H, S plus substituted for C in position 5 and bonded to C 5 prime of the ring, and C 6 bonded to 3 H. Dimethylnitrosamine has N bonded to C H 3 above on the left, C H 3 below on the left, and N on the right that is further double bonded to O. Dimethylsulfate has S that is double bonded to O at the upper right, double bonded to O at the lower right, bonded to O at the lower left that is further bonded to C H 3, and bonded to O at the upper left that is further bonded to C H 3. Nitrogen mustard has N that is bonded to C H 3 on the left, bonded to C H 2 on the upper right that is further bonded to C H 2 that is bonded to C l, and bonded to C H 2 on the lower right that is further bonded to C H 2 that is bonded to C l.">
            <a:extLst>
              <a:ext uri="{FF2B5EF4-FFF2-40B4-BE49-F238E27FC236}">
                <a16:creationId xmlns:a16="http://schemas.microsoft.com/office/drawing/2014/main" id="{1F1E6CC3-4691-BD4B-B0BC-66FF4516C0AC}"/>
              </a:ext>
            </a:extLst>
          </p:cNvPr>
          <p:cNvPicPr>
            <a:picLocks noChangeAspect="1"/>
          </p:cNvPicPr>
          <p:nvPr/>
        </p:nvPicPr>
        <p:blipFill>
          <a:blip r:embed="rId3"/>
          <a:stretch>
            <a:fillRect/>
          </a:stretch>
        </p:blipFill>
        <p:spPr>
          <a:xfrm>
            <a:off x="694024" y="3667671"/>
            <a:ext cx="8051800" cy="2676309"/>
          </a:xfrm>
          <a:prstGeom prst="rect">
            <a:avLst/>
          </a:prstGeom>
        </p:spPr>
      </p:pic>
    </p:spTree>
    <p:extLst>
      <p:ext uri="{BB962C8B-B14F-4D97-AF65-F5344CB8AC3E}">
        <p14:creationId xmlns:p14="http://schemas.microsoft.com/office/powerpoint/2010/main" val="3700516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FFAC-8BD4-43AC-8805-35C9B98752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Alkylating Agents Can Alter Certain Bases of DNA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833849"/>
            <a:ext cx="2578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 methylate guanine to </a:t>
            </a:r>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-methyl-guanine, which cannot base-pair with cytosine</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he top guanine tautomer has a six-membered ring on the left and a five-membered ring on the right. The six-membered ring has N H in position 1, C 2 bonded to N H 2, N in position 3, C double bonded to O in position 6, a double bond between position 2 and position 3, and a double bond between position 4 and position 5 that is shared with the five-membered ring. C 6 is labeled with the number 6. The five-membered ring has N at position 7, N H at position 9, and a double bond between position 7 and position 8. This interconverts with another molecule, but the reverse reaction is represented by a longer arrow than the forward reaction. The second guanine tautomer is similar to the first except that N at position 1 is no longer bonded to H, C 6 is bonded to O H, and there is a double bond between position 1 and position 6. C 6 is labeled with the number 6. The second tautomer undergoes a reaction involving (C H subscript 3 end subscript) subscript 2 end subscript S O subscript 4 end subscript to produce O superscript 6 end superscript methylguanine. This molecule has a similar structure to the reactant except that C 6, labeled with the number 6, is bonded to O C H 3.">
            <a:extLst>
              <a:ext uri="{FF2B5EF4-FFF2-40B4-BE49-F238E27FC236}">
                <a16:creationId xmlns:a16="http://schemas.microsoft.com/office/drawing/2014/main" id="{0D371F8F-403F-1049-86B2-0BA2CC7D9108}"/>
              </a:ext>
            </a:extLst>
          </p:cNvPr>
          <p:cNvPicPr>
            <a:picLocks noChangeAspect="1"/>
          </p:cNvPicPr>
          <p:nvPr/>
        </p:nvPicPr>
        <p:blipFill>
          <a:blip r:embed="rId3"/>
          <a:stretch>
            <a:fillRect/>
          </a:stretch>
        </p:blipFill>
        <p:spPr>
          <a:xfrm>
            <a:off x="3163112" y="1833849"/>
            <a:ext cx="5599888" cy="3784600"/>
          </a:xfrm>
          <a:prstGeom prst="rect">
            <a:avLst/>
          </a:prstGeom>
        </p:spPr>
      </p:pic>
    </p:spTree>
    <p:extLst>
      <p:ext uri="{BB962C8B-B14F-4D97-AF65-F5344CB8AC3E}">
        <p14:creationId xmlns:p14="http://schemas.microsoft.com/office/powerpoint/2010/main" val="34097997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6A57-15D4-4DCF-9AC4-70E02C08086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DNA Damage by Oxidative Damage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6927" y="1600200"/>
            <a:ext cx="834764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reactive oxygen species (hydrogen peroxide, hydroxyl radicals, superoxide radical) damage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hydroxyl radicals are responsible for most oxidative DNA damage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cells have an elaborate defense system to destroy reactive oxygen species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8842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E46D-CD2F-45EC-B5E2-0E4BD62A9CAE}"/>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Some Bases of DNA Are Methylated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2900" y="1524000"/>
            <a:ext cx="4610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and C are methylated more frequently than G and 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 known DNA methylases use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-adenosylmethionine as a methyl group donor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eukaryotes, 5% of cytidine residues are methylated</a:t>
            </a:r>
          </a:p>
          <a:p>
            <a:pPr lvl="1"/>
            <a:r>
              <a:rPr lang="en-US" sz="2400" dirty="0">
                <a:latin typeface="Arial" panose="020B0604020202020204" pitchFamily="34" charset="0"/>
                <a:cs typeface="Arial" panose="020B0604020202020204" pitchFamily="34" charset="0"/>
              </a:rPr>
              <a:t>affects DNA metabolism and gene expression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S-adenosylmethionine has a five-membered sugar ring with O at the top vertex between C 4 prime and C 1 prime. C 1 prime is bonded to N 9 of adenine above and H below, C 2 and C 3 are bonded to H above and O H below, C 4 prime is bonded to C 5 above and H below, and C 5 is bonded to 2 H and to S plus of methionine. ">
            <a:extLst>
              <a:ext uri="{FF2B5EF4-FFF2-40B4-BE49-F238E27FC236}">
                <a16:creationId xmlns:a16="http://schemas.microsoft.com/office/drawing/2014/main" id="{48D7ABA7-92B5-A846-AD13-0F4BDFDC456E}"/>
              </a:ext>
            </a:extLst>
          </p:cNvPr>
          <p:cNvPicPr>
            <a:picLocks noChangeAspect="1"/>
          </p:cNvPicPr>
          <p:nvPr/>
        </p:nvPicPr>
        <p:blipFill rotWithShape="1">
          <a:blip r:embed="rId3"/>
          <a:srcRect l="36806" t="2471" r="33857" b="12113"/>
          <a:stretch/>
        </p:blipFill>
        <p:spPr>
          <a:xfrm>
            <a:off x="4953000" y="1752599"/>
            <a:ext cx="3795924" cy="3673475"/>
          </a:xfrm>
          <a:prstGeom prst="rect">
            <a:avLst/>
          </a:prstGeom>
        </p:spPr>
      </p:pic>
    </p:spTree>
    <p:extLst>
      <p:ext uri="{BB962C8B-B14F-4D97-AF65-F5344CB8AC3E}">
        <p14:creationId xmlns:p14="http://schemas.microsoft.com/office/powerpoint/2010/main" val="1584424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4DDC-4378-4FD2-A56A-DCA2819142A9}"/>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Other Functions of Nucleotides</a:t>
            </a:r>
            <a:endParaRPr lang="en-AU" dirty="0"/>
          </a:p>
        </p:txBody>
      </p:sp>
    </p:spTree>
    <p:extLst>
      <p:ext uri="{BB962C8B-B14F-4D97-AF65-F5344CB8AC3E}">
        <p14:creationId xmlns:p14="http://schemas.microsoft.com/office/powerpoint/2010/main" val="35113081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74ED-8DA1-4E20-8FCF-D1F4DC10B610}"/>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Nucleotides Carry Chemical Energy in Cells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2530" y="1752600"/>
            <a:ext cx="298647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hydrolysis of nucleoside triphosphates provides chemical energy</a:t>
            </a:r>
          </a:p>
          <a:p>
            <a:pPr lvl="1"/>
            <a:r>
              <a:rPr lang="en-US" sz="2400" dirty="0">
                <a:latin typeface="Arial" panose="020B0604020202020204" pitchFamily="34" charset="0"/>
                <a:cs typeface="Arial" panose="020B0604020202020204" pitchFamily="34" charset="0"/>
              </a:rPr>
              <a:t>ATP is the most widely used</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T P is shown at the top. It has a chain of three phosphates bonded to a five-membered ring that is bonded to adenine. The five-membered ring has O at the top vertex between C 4 prime and C 1 prime. C 1 prime is bonded to adenine above the ring and H below the ring, C 2 prime and C 3 prime are bonded to H above the ring and O H below the ring, C 4 prime is bonded to C 5 prime above the ring, and C 5 prime is bonded to 2 H and O that is further bonded to P that is double bonded to O below, bonded to O minus above, and further bonded to the left. A bracket from C 5 prime to the bond extending to the left of P is labeled ester. The bond extending left from P connects to O, from which a bond extends left to P that is bonded to O minus above, double bonded to O below, and further bonded to on the left. A bracket from the bond between the right-hand P and O to its right and the bond extending left from the central P is labeled anhydride. The bond extending left from the central P connects with O, which bonds to P on the left that is further bonded to O minus above, double bonded to O below, and bonded to O minus on the left. A bracket extending from the bond extending left from the left-hand P to the bond extending right from the central P is labeled anhydride. Acetic anhydride, a carboxylic acid anhydride, is shown below. It has a C that is double bonded to O below, bonded to C H 3 on the left, and bonded to O on the right that is further bonded to C that is double bonded to O below and bonded to C H 3 on the right. Methyl acetate, a carboxylic acid ester, has C that is double bonded to O below, bonded to C H 3 on the left, and bonded to O on the right that is further bonded to C H 3.">
            <a:extLst>
              <a:ext uri="{FF2B5EF4-FFF2-40B4-BE49-F238E27FC236}">
                <a16:creationId xmlns:a16="http://schemas.microsoft.com/office/drawing/2014/main" id="{2D3FBE86-EF23-0E48-A28D-08B1CB0482A8}"/>
              </a:ext>
            </a:extLst>
          </p:cNvPr>
          <p:cNvPicPr>
            <a:picLocks noChangeAspect="1"/>
          </p:cNvPicPr>
          <p:nvPr/>
        </p:nvPicPr>
        <p:blipFill>
          <a:blip r:embed="rId3"/>
          <a:stretch>
            <a:fillRect/>
          </a:stretch>
        </p:blipFill>
        <p:spPr>
          <a:xfrm>
            <a:off x="4191000" y="1951037"/>
            <a:ext cx="4635500" cy="3733800"/>
          </a:xfrm>
          <a:prstGeom prst="rect">
            <a:avLst/>
          </a:prstGeom>
        </p:spPr>
      </p:pic>
    </p:spTree>
    <p:extLst>
      <p:ext uri="{BB962C8B-B14F-4D97-AF65-F5344CB8AC3E}">
        <p14:creationId xmlns:p14="http://schemas.microsoft.com/office/powerpoint/2010/main" val="3931774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57A0-73C7-47DA-B001-25E706AA417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Hydrolysis of Nucleoside Phosphates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07987" y="1363663"/>
            <a:ext cx="832802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coupled to a reaction with a positive free-energy change, ATP hydrolysis shifts the equilibrium to favor product formation</a:t>
            </a:r>
          </a:p>
          <a:p>
            <a:pPr lvl="1"/>
            <a:r>
              <a:rPr lang="en-US" sz="2400" dirty="0">
                <a:latin typeface="Arial" panose="020B0604020202020204" pitchFamily="34" charset="0"/>
                <a:cs typeface="Arial" panose="020B0604020202020204" pitchFamily="34" charset="0"/>
              </a:rPr>
              <a:t>hydrolysis of the ester linkage yields ~14 kJ/mol (under standard conditions)</a:t>
            </a:r>
          </a:p>
          <a:p>
            <a:pPr lvl="1"/>
            <a:r>
              <a:rPr lang="en-US" sz="2400" dirty="0">
                <a:latin typeface="Arial" panose="020B0604020202020204" pitchFamily="34" charset="0"/>
                <a:cs typeface="Arial" panose="020B0604020202020204" pitchFamily="34" charset="0"/>
              </a:rPr>
              <a:t>hydrolysis of each anhydride bond yields ~30 kJ/mol</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figure shows a five-membered sugar ring with O at the top vertex between C 4 prime and C 1 prime. C 1 prime is bonded to a base above and to H below, C 2 prime and C 3 prime are bonded to H above and O H below, C 4 prime is bonded to C 5 above and H below, and C 5 prime is bonded to 2 H and O that is further bonded to P of a phosphate labeled Greek letter alpha. The phosphate consists of P bonded to O minus above, double bonded to O below, and bonded to O to the left that is further bonded. The sugar, base, and the phosphate labeled Greek letter alpha are labeled N M P. When a phosphate labeled Greek letter beta is bonded to the left of the Greek letter alpha phosphate, the molecule is labeled N D P. When a phosphate labeled Greek letter gamma is bonded to the left of the Greek letter beta phosphate, with three total phosphates, the molecule is labeled N T P. The first table is labeled abbreviations of ribonucleoside 5 prime phosphates. It has four columns and four rows. The headings of the columns are base, mono-, di-, tri-. The data in the rows is as follows. Row 1: adenine, A M P, A D P, A T P; Row 2: guanine, G M P, G D P, G T P; Row 3: cytosine, C M P, C D P, C T P; Row 4: uracil, U M P, U D P, U T P. The second table is labeled abbreviations of deoxyribonucleoside 5 prime phosphates. It has four columns and four rows. The headings of the columns are base, mono-, di-, tri-. The data in the rows is as follows. Row 1: adenine, lowercase d A M P, lowercase A D P, lowercase d A T P; Row 2: guanine, lowercase d G M P, lowercase d G D P, lowercase d G T P; Row 3: cytosine, lowercase d C M P, lowercase d C D P, lowercase d C T P; Row 4: thymine, lowercase d T M P, lowercase d T D P, lowercase d T T P.">
            <a:extLst>
              <a:ext uri="{FF2B5EF4-FFF2-40B4-BE49-F238E27FC236}">
                <a16:creationId xmlns:a16="http://schemas.microsoft.com/office/drawing/2014/main" id="{E4508EE3-B4D3-B149-8912-D8E9CFEEA4A2}"/>
              </a:ext>
            </a:extLst>
          </p:cNvPr>
          <p:cNvPicPr>
            <a:picLocks noChangeAspect="1"/>
          </p:cNvPicPr>
          <p:nvPr/>
        </p:nvPicPr>
        <p:blipFill>
          <a:blip r:embed="rId3"/>
          <a:stretch>
            <a:fillRect/>
          </a:stretch>
        </p:blipFill>
        <p:spPr>
          <a:xfrm>
            <a:off x="587374" y="4038600"/>
            <a:ext cx="7969250" cy="2084265"/>
          </a:xfrm>
          <a:prstGeom prst="rect">
            <a:avLst/>
          </a:prstGeom>
        </p:spPr>
      </p:pic>
    </p:spTree>
    <p:extLst>
      <p:ext uri="{BB962C8B-B14F-4D97-AF65-F5344CB8AC3E}">
        <p14:creationId xmlns:p14="http://schemas.microsoft.com/office/powerpoint/2010/main" val="3676183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EBB8-8708-4A83-B625-281BCC4C2B7E}"/>
              </a:ext>
            </a:extLst>
          </p:cNvPr>
          <p:cNvSpPr>
            <a:spLocks noGrp="1"/>
          </p:cNvSpPr>
          <p:nvPr>
            <p:ph type="title"/>
          </p:nvPr>
        </p:nvSpPr>
        <p:spPr/>
        <p:txBody>
          <a:bodyPr/>
          <a:lstStyle/>
          <a:p>
            <a:r>
              <a:rPr lang="en-US" altLang="en-US" sz="3600" dirty="0">
                <a:latin typeface="Arial" panose="020B0604020202020204" pitchFamily="34" charset="0"/>
                <a:cs typeface="Arial" panose="020B0604020202020204" pitchFamily="34" charset="0"/>
              </a:rPr>
              <a:t>Adenine Nucleotides Are Components of Many Enzyme Cofactors</a:t>
            </a:r>
            <a:endParaRPr lang="en-AU" sz="3600"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133599"/>
            <a:ext cx="3886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adenosine does not participate directly in the primary function, but its removal reduces cofactor activities</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nucleotide-binding fold </a:t>
            </a:r>
            <a:r>
              <a:rPr lang="en-US" sz="2400" dirty="0">
                <a:latin typeface="Arial" panose="020B0604020202020204" pitchFamily="34" charset="0"/>
                <a:cs typeface="Arial" panose="020B0604020202020204" pitchFamily="34" charset="0"/>
              </a:rPr>
              <a:t>= single protein domain that binds adenosine</a:t>
            </a:r>
            <a:endParaRPr lang="en-US" sz="20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l of the molecules have a shaded portion on the right with a five-membered sugar ring and an adenine. The basic structure is as follows. The five-membered ring has O at the top vertex between C 4 prime and C 1 prime. C 1 prime is bonded to N 9 of adenine above the ring and H below the ring, C 2 prime and C 3 prime are bonded to H above the ring and O H below the ring, C 4 prime is bonded to C 5 prime above the ring and H below the ring, and C 5 prime is bonded to 2 H and further bonded outside of the shaded portion. In coenzyme A, the carbons of the sugar are numbered and C 3 prime is bonded to a phosphate group below the ring. C 5 prime is bonded to 2 H and to O of a phosphate outside of the shaded region that joins with a second phosphate. A bracket shows that the sugar, adenine, and two phosphates form 3 prime phosphoadenosine diphosphate (3 prime P A D P). The left-hand O of the second phosphate is inside of a bracket that includes an 8-membered chain labeled as pantothenic acid. The O bonds to C H 2 that further bonds to C that is bonded to C H 3 above and below, C that is bonded to H above and O H below, C that is double bonded to O below, N that is bonded to H above, a chain of 2 C H 2, and C that is double bonded to O below and further bonded. The final part of the molecule is Greek letter beta mercaptoethylamine, which begins with N that is bonded to the right-hand C of pantothenic acid, to H above, and to a chain of two C H 2 on the left that is further bonded to S H. Nicotinamide adenine dinucleotide (N A D plus) has the basic shaded region with a sugar and adenine with C 5 prime bonded to 2 H and then bonded to a vertical chain of two phosphates outside of the shaded region. The top O of the phosphate chain is bonded to C 5 prime of a second sugar molecule, which is bonded to 2 H and to C 4 prime of the sugar. The sugar has a ring with O between C 4 prime and C 1 prime, C 1 prime bonded to N plus of nicotinamide above the ring and H below the ring, C 2 prime and C 3 prime bonded to H above the ring and O H below the ring, and C 4 prime bonded to C 5 prime above the ring and H below the ring. Nicotinamide has N plus at the bottom vertex of the ring bonded to C 1 prime of the sugar, double bonds at the bottom left, top left, and right sides, and C at the top right vertex bonded to C that is double bonded to O and bonded to N H 2. Flavin adenine dinucleotide (F A D) has the basic shaded region with a sugar and adenine with C 5 prime bonded to 2 H and then bonded to a vertical chain of two phosphates outside of the shaded region. The top O of the second phosphate is bonded to a five-carbon chain with the first carbon bonded to 2 H and the next three carbons each bonded to H and O H. The fifth and top carbon is bonded to H, O H, and N at the bottom vertex of the central six-membered ring of a group of three joined six-membered rings. The central ring has N at the top and bottom vertices, a double bond at the top right side, and a double bond at the left side shared with the left-hand ring; the left hand ring is an aromatic ring with C H 3 bonded to the top left vertex and bottom left vertex; and the right-hand ring has N substituted for C at the bottom vertex, N H substituted for C at the top right vertex, C double bonded to O at the top vertex and bottom right vertex, and a double bond at the bottom left side vertex. The chain of five carbons and the triple ring structure are labeled as riboflavin.">
            <a:extLst>
              <a:ext uri="{FF2B5EF4-FFF2-40B4-BE49-F238E27FC236}">
                <a16:creationId xmlns:a16="http://schemas.microsoft.com/office/drawing/2014/main" id="{9975927E-5484-6B42-9DE8-77A93EFEA0FB}"/>
              </a:ext>
            </a:extLst>
          </p:cNvPr>
          <p:cNvPicPr>
            <a:picLocks noChangeAspect="1"/>
          </p:cNvPicPr>
          <p:nvPr/>
        </p:nvPicPr>
        <p:blipFill>
          <a:blip r:embed="rId3"/>
          <a:stretch>
            <a:fillRect/>
          </a:stretch>
        </p:blipFill>
        <p:spPr>
          <a:xfrm>
            <a:off x="4538330" y="2133599"/>
            <a:ext cx="4033342" cy="4511675"/>
          </a:xfrm>
          <a:prstGeom prst="rect">
            <a:avLst/>
          </a:prstGeom>
        </p:spPr>
      </p:pic>
    </p:spTree>
    <p:extLst>
      <p:ext uri="{BB962C8B-B14F-4D97-AF65-F5344CB8AC3E}">
        <p14:creationId xmlns:p14="http://schemas.microsoft.com/office/powerpoint/2010/main" val="874169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9018-896D-42DC-B276-394D4D26F4C4}"/>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Some Nucleotides Are Regulatory Molecules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7384" y="1752600"/>
            <a:ext cx="5943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second messengers </a:t>
            </a:r>
            <a:r>
              <a:rPr lang="en-US" sz="2400" dirty="0">
                <a:latin typeface="Arial" panose="020B0604020202020204" pitchFamily="34" charset="0"/>
                <a:cs typeface="Arial" panose="020B0604020202020204" pitchFamily="34" charset="0"/>
              </a:rPr>
              <a:t>= compounds produced inside the cell following the interaction of extracellular chemical signals with receptors </a:t>
            </a:r>
          </a:p>
          <a:p>
            <a:pPr lvl="1"/>
            <a:r>
              <a:rPr lang="en-US" sz="2400" dirty="0">
                <a:latin typeface="Arial" panose="020B0604020202020204" pitchFamily="34" charset="0"/>
                <a:cs typeface="Arial" panose="020B0604020202020204" pitchFamily="34" charset="0"/>
              </a:rPr>
              <a:t>often a nucleotide, like </a:t>
            </a:r>
            <a:r>
              <a:rPr lang="en-US" sz="2400" b="1" dirty="0">
                <a:latin typeface="Arial" panose="020B0604020202020204" pitchFamily="34" charset="0"/>
                <a:cs typeface="Arial" panose="020B0604020202020204" pitchFamily="34" charset="0"/>
              </a:rPr>
              <a:t>adenosine 3</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-cyclic monophosphate (cyclic AMP</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cAMP)</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ppGpp</a:t>
            </a:r>
            <a:r>
              <a:rPr lang="en-US" sz="2400" dirty="0">
                <a:latin typeface="Arial" panose="020B0604020202020204" pitchFamily="34" charset="0"/>
                <a:cs typeface="Arial" panose="020B0604020202020204" pitchFamily="34" charset="0"/>
              </a:rPr>
              <a:t> = produced in bacteria during amino acid starvation to inhibit the synthesis of the rRNA and tRNA molecules</a:t>
            </a:r>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structures of three regulatory nucleotides.">
            <a:extLst>
              <a:ext uri="{FF2B5EF4-FFF2-40B4-BE49-F238E27FC236}">
                <a16:creationId xmlns:a16="http://schemas.microsoft.com/office/drawing/2014/main" id="{AEC04AF8-B3FE-C841-8C7F-814E7D53050F}"/>
              </a:ext>
            </a:extLst>
          </p:cNvPr>
          <p:cNvPicPr>
            <a:picLocks noChangeAspect="1"/>
          </p:cNvPicPr>
          <p:nvPr/>
        </p:nvPicPr>
        <p:blipFill>
          <a:blip r:embed="rId3"/>
          <a:stretch>
            <a:fillRect/>
          </a:stretch>
        </p:blipFill>
        <p:spPr>
          <a:xfrm>
            <a:off x="6400800" y="2002294"/>
            <a:ext cx="1995122" cy="4627105"/>
          </a:xfrm>
          <a:prstGeom prst="rect">
            <a:avLst/>
          </a:prstGeom>
        </p:spPr>
      </p:pic>
    </p:spTree>
    <p:extLst>
      <p:ext uri="{BB962C8B-B14F-4D97-AF65-F5344CB8AC3E}">
        <p14:creationId xmlns:p14="http://schemas.microsoft.com/office/powerpoint/2010/main" val="53259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AF8B0-CB71-4549-9C30-99477BCFE5AD}"/>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Adenine Nucleotides Also Serve as Signals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3492" y="1981200"/>
            <a:ext cx="83570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ATP and ADP serve as:</a:t>
            </a:r>
          </a:p>
          <a:p>
            <a:pPr lvl="1"/>
            <a:r>
              <a:rPr lang="en-US" sz="2400" dirty="0">
                <a:latin typeface="Arial" panose="020B0604020202020204" pitchFamily="34" charset="0"/>
                <a:cs typeface="Arial" panose="020B0604020202020204" pitchFamily="34" charset="0"/>
              </a:rPr>
              <a:t>neurotransmitters in a variety of signaling pathways</a:t>
            </a:r>
          </a:p>
          <a:p>
            <a:pPr lvl="1"/>
            <a:r>
              <a:rPr lang="en-US" sz="2400" dirty="0">
                <a:latin typeface="Arial" panose="020B0604020202020204" pitchFamily="34" charset="0"/>
                <a:cs typeface="Arial" panose="020B0604020202020204" pitchFamily="34" charset="0"/>
              </a:rPr>
              <a:t>signals for receptors that mediate pain sensation</a:t>
            </a:r>
          </a:p>
          <a:p>
            <a:pPr lvl="1"/>
            <a:r>
              <a:rPr lang="en-US" sz="2400" dirty="0">
                <a:latin typeface="Arial" panose="020B0604020202020204" pitchFamily="34" charset="0"/>
                <a:cs typeface="Arial" panose="020B0604020202020204" pitchFamily="34" charset="0"/>
              </a:rPr>
              <a:t>blood clotting signals</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4299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65B3-5DC8-459D-9A28-DE0345636C3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Nucleoside triphosphates occupy a central role in cellular metabolism, serving as an energy currency and as important regulatory signals. </a:t>
            </a:r>
            <a:r>
              <a:rPr lang="en-US" sz="2400" dirty="0">
                <a:latin typeface="Arial" panose="020B0604020202020204" pitchFamily="34" charset="0"/>
                <a:cs typeface="Arial" panose="020B0604020202020204" pitchFamily="34" charset="0"/>
              </a:rPr>
              <a:t>ATP is the ultimate product of catabolic pathways, providing fuel for anabolic pathways. </a:t>
            </a:r>
          </a:p>
        </p:txBody>
      </p:sp>
      <p:pic>
        <p:nvPicPr>
          <p:cNvPr id="9" name="Picture 8" descr="Icon P 5&#10;">
            <a:extLst>
              <a:ext uri="{FF2B5EF4-FFF2-40B4-BE49-F238E27FC236}">
                <a16:creationId xmlns:a16="http://schemas.microsoft.com/office/drawing/2014/main" id="{77859738-0010-40B5-8F7E-D2FA529A1601}"/>
              </a:ext>
            </a:extLst>
          </p:cNvPr>
          <p:cNvPicPr>
            <a:picLocks noChangeAspect="1"/>
          </p:cNvPicPr>
          <p:nvPr/>
        </p:nvPicPr>
        <p:blipFill>
          <a:blip r:embed="rId3"/>
          <a:stretch>
            <a:fillRect/>
          </a:stretch>
        </p:blipFill>
        <p:spPr>
          <a:xfrm>
            <a:off x="1796901" y="387031"/>
            <a:ext cx="993734" cy="6950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E6D4-5096-4A18-B6A2-828B78AA266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8.1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Some Basic Definitions and Conventions</a:t>
            </a:r>
            <a:endParaRPr lang="en-AU" dirty="0">
              <a:solidFill>
                <a:srgbClr val="1D6E7D"/>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9709-27D1-40E5-A7CD-F01C9B24E59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Functions of DNA</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b="1" dirty="0"/>
              <a:t>g</a:t>
            </a:r>
            <a:r>
              <a:rPr lang="en-US" altLang="en-US" sz="2400" b="1" dirty="0">
                <a:latin typeface="Arial" panose="020B0604020202020204" pitchFamily="34" charset="0"/>
                <a:cs typeface="Arial" panose="020B0604020202020204" pitchFamily="34" charset="0"/>
              </a:rPr>
              <a:t>ene </a:t>
            </a:r>
            <a:r>
              <a:rPr lang="en-US" altLang="en-US" b="1" dirty="0"/>
              <a:t>= </a:t>
            </a:r>
            <a:r>
              <a:rPr lang="en-US" altLang="en-US" dirty="0"/>
              <a:t>a segment of a DNA molecule that contains the information required for the synthesis of a functional biological product, whether protein or RNA </a:t>
            </a:r>
            <a:endParaRPr lang="en-US" sz="2400" b="1"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dirty="0"/>
              <a:t>only known functions of DNA:</a:t>
            </a:r>
          </a:p>
          <a:p>
            <a:pPr lvl="1" indent="-406400">
              <a:lnSpc>
                <a:spcPct val="110000"/>
              </a:lnSpc>
              <a:spcBef>
                <a:spcPct val="0"/>
              </a:spcBef>
              <a:spcAft>
                <a:spcPct val="0"/>
              </a:spcAft>
              <a:buClr>
                <a:srgbClr val="000000"/>
              </a:buClr>
              <a:buSzPts val="2800"/>
              <a:defRPr/>
            </a:pPr>
            <a:r>
              <a:rPr lang="en-US" dirty="0"/>
              <a:t>storage of biological information </a:t>
            </a:r>
          </a:p>
          <a:p>
            <a:pPr lvl="1" indent="-406400">
              <a:lnSpc>
                <a:spcPct val="110000"/>
              </a:lnSpc>
              <a:spcBef>
                <a:spcPct val="0"/>
              </a:spcBef>
              <a:spcAft>
                <a:spcPct val="0"/>
              </a:spcAft>
              <a:buClr>
                <a:srgbClr val="000000"/>
              </a:buClr>
              <a:buSzPts val="2800"/>
              <a:defRPr/>
            </a:pPr>
            <a:r>
              <a:rPr lang="en-US" dirty="0"/>
              <a:t>transmission of that information to the next generation</a:t>
            </a: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25070</TotalTime>
  <Words>2480</Words>
  <Application>Microsoft Office PowerPoint</Application>
  <PresentationFormat>On-screen Show (4:3)</PresentationFormat>
  <Paragraphs>623</Paragraphs>
  <Slides>69</Slides>
  <Notes>69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ＭＳ Ｐゴシック</vt:lpstr>
      <vt:lpstr>ＭＳ Ｐゴシック</vt:lpstr>
      <vt:lpstr>Arial</vt:lpstr>
      <vt:lpstr>Calibri</vt:lpstr>
      <vt:lpstr>Times</vt:lpstr>
      <vt:lpstr>Blank</vt:lpstr>
      <vt:lpstr>8 Nucleotides and Nucleic Acids</vt:lpstr>
      <vt:lpstr>Nucleotides</vt:lpstr>
      <vt:lpstr>Principle 1 (1 of 6)</vt:lpstr>
      <vt:lpstr>Principle 2 (1 of 4)</vt:lpstr>
      <vt:lpstr>Principle 3 (1 of 3)</vt:lpstr>
      <vt:lpstr>Principle 4 (1 of 4)</vt:lpstr>
      <vt:lpstr>Principle 5 (1 of 3)</vt:lpstr>
      <vt:lpstr>8.1    Some Basic Definitions and Conventions</vt:lpstr>
      <vt:lpstr>The Functions of DNA</vt:lpstr>
      <vt:lpstr>The Functions of RNA</vt:lpstr>
      <vt:lpstr>Nucleotides and Nucleic Acids Have Characteristic Bases and Pentoses</vt:lpstr>
      <vt:lpstr>Nucleotide Bonds</vt:lpstr>
      <vt:lpstr>Nucleotide Nitrogenous Bases</vt:lpstr>
      <vt:lpstr>Nucleotide and Nucleic Acid Nomenclature</vt:lpstr>
      <vt:lpstr>Nucleotide Pentoses</vt:lpstr>
      <vt:lpstr>Structure and Names of The Four Major Deoxyribonucleotides</vt:lpstr>
      <vt:lpstr>Structure and Names of The Four Major Ribonucleotides</vt:lpstr>
      <vt:lpstr>Minor Purine and Pyrimidine Bases</vt:lpstr>
      <vt:lpstr>Nucleotides with Phosphate Groups in Different Positions</vt:lpstr>
      <vt:lpstr>Phosphodiester Bonds Link Successive Nucleotides in Nucleic Acids</vt:lpstr>
      <vt:lpstr>Hydrolysis of DNA and RNA</vt:lpstr>
      <vt:lpstr>Schematic Representation of Nucleotide Sequences</vt:lpstr>
      <vt:lpstr>Simpler Representations of Nucleotide Sequences</vt:lpstr>
      <vt:lpstr>Oligonucleotides and Polynucleotides</vt:lpstr>
      <vt:lpstr>The Properties of Nucleotide Bases Affect the Three-Dimensional Structure of Nucleic Acids</vt:lpstr>
      <vt:lpstr>Base Pairing Permits the Duplication of Genetic Information</vt:lpstr>
      <vt:lpstr>8.2    Nucleic Acid Structure</vt:lpstr>
      <vt:lpstr>Hierarchical Levels of Nucleic Acid Structure</vt:lpstr>
      <vt:lpstr>DNA Is a Double Helix that Stores Genetic Information</vt:lpstr>
      <vt:lpstr>Watson-Crick Model for the Structure of DNA</vt:lpstr>
      <vt:lpstr>DNA Strands Are Antiparallel</vt:lpstr>
      <vt:lpstr>The Double Helix Has 10.5 Base Pairs Per Helical Turn</vt:lpstr>
      <vt:lpstr>Antiparallel Polynucleotides Chains Are Complementary</vt:lpstr>
      <vt:lpstr>Stabilization of the DNA  Double Helix</vt:lpstr>
      <vt:lpstr>Replication of DNA</vt:lpstr>
      <vt:lpstr>DNA Can Occur in Different Three-Dimensional Forms</vt:lpstr>
      <vt:lpstr>The Three Forms of DNA</vt:lpstr>
      <vt:lpstr>A, B, and Z Forms of DNA</vt:lpstr>
      <vt:lpstr>Certain DNA Sequences Adopt Unusual Structures</vt:lpstr>
      <vt:lpstr>Hairpin and Cruciform Structures</vt:lpstr>
      <vt:lpstr>Messenger RNAs Code for Polypeptide Chains</vt:lpstr>
      <vt:lpstr>mRNA Can Be Monocistronic or Polycistronic</vt:lpstr>
      <vt:lpstr>Many RNAs Have More Complex Three-Dimensional Structures</vt:lpstr>
      <vt:lpstr>Secondary Structure of RNAs</vt:lpstr>
      <vt:lpstr>Base-Paired Helical Structures  In RNA</vt:lpstr>
      <vt:lpstr>Three-Dimensional Structure in RNA</vt:lpstr>
      <vt:lpstr>8.3    Nucleic Acid Chemistry</vt:lpstr>
      <vt:lpstr>The Role of DNA as a Repository of Genetic Information</vt:lpstr>
      <vt:lpstr>Double-Helical DNA and RNA Can Be Denatured</vt:lpstr>
      <vt:lpstr>Double-Helical DNA and RNA Can Anneal</vt:lpstr>
      <vt:lpstr>The Hypochromic and Hyperchromic Effects</vt:lpstr>
      <vt:lpstr>Heat Denaturation of DNA</vt:lpstr>
      <vt:lpstr>Partially Denatured DNA</vt:lpstr>
      <vt:lpstr>Denaturation of Double-Stranded RNA and RNA-DNA Hybrids</vt:lpstr>
      <vt:lpstr>Nucleotides and Nucleic Acids Undergo Nonenzymatic Transformations</vt:lpstr>
      <vt:lpstr>Deamination Reactions</vt:lpstr>
      <vt:lpstr>Depurination Reactions</vt:lpstr>
      <vt:lpstr>Reactions Promoted by Radiation</vt:lpstr>
      <vt:lpstr>Formation of Pyrimidine Dimers by UV Light</vt:lpstr>
      <vt:lpstr>DNA Damage by Reactive Chemicals</vt:lpstr>
      <vt:lpstr>Alkylating Agents Can Alter Certain Bases of DNA</vt:lpstr>
      <vt:lpstr>DNA Damage by Oxidative Damage</vt:lpstr>
      <vt:lpstr>Some Bases of DNA Are Methylated</vt:lpstr>
      <vt:lpstr>8.4    Other Functions of Nucleotides</vt:lpstr>
      <vt:lpstr>Nucleotides Carry Chemical Energy in Cells</vt:lpstr>
      <vt:lpstr>Hydrolysis of Nucleoside Phosphates</vt:lpstr>
      <vt:lpstr>Adenine Nucleotides Are Components of Many Enzyme Cofactors</vt:lpstr>
      <vt:lpstr>Some Nucleotides Are Regulatory Molecules</vt:lpstr>
      <vt:lpstr>Adenine Nucleotides Also Serve as Signals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469</cp:revision>
  <cp:lastPrinted>2020-09-26T21:29:29Z</cp:lastPrinted>
  <dcterms:created xsi:type="dcterms:W3CDTF">2003-08-27T01:54:28Z</dcterms:created>
  <dcterms:modified xsi:type="dcterms:W3CDTF">2021-10-04T19:42:46Z</dcterms:modified>
</cp:coreProperties>
</file>