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handoutMasterIdLst>
    <p:handoutMasterId r:id="rId59"/>
  </p:handoutMasterIdLst>
  <p:sldIdLst>
    <p:sldId id="976" r:id="rId2"/>
    <p:sldId id="792" r:id="rId3"/>
    <p:sldId id="793" r:id="rId4"/>
    <p:sldId id="794" r:id="rId5"/>
    <p:sldId id="412" r:id="rId6"/>
    <p:sldId id="420" r:id="rId7"/>
    <p:sldId id="421" r:id="rId8"/>
    <p:sldId id="791" r:id="rId9"/>
    <p:sldId id="424" r:id="rId10"/>
    <p:sldId id="383" r:id="rId11"/>
    <p:sldId id="432" r:id="rId12"/>
    <p:sldId id="797" r:id="rId13"/>
    <p:sldId id="798" r:id="rId14"/>
    <p:sldId id="801" r:id="rId15"/>
    <p:sldId id="802" r:id="rId16"/>
    <p:sldId id="796" r:id="rId17"/>
    <p:sldId id="803" r:id="rId18"/>
    <p:sldId id="807" r:id="rId19"/>
    <p:sldId id="809" r:id="rId20"/>
    <p:sldId id="811" r:id="rId21"/>
    <p:sldId id="812" r:id="rId22"/>
    <p:sldId id="810" r:id="rId23"/>
    <p:sldId id="813" r:id="rId24"/>
    <p:sldId id="814" r:id="rId25"/>
    <p:sldId id="815" r:id="rId26"/>
    <p:sldId id="816" r:id="rId27"/>
    <p:sldId id="817" r:id="rId28"/>
    <p:sldId id="818" r:id="rId29"/>
    <p:sldId id="824" r:id="rId30"/>
    <p:sldId id="826" r:id="rId31"/>
    <p:sldId id="827" r:id="rId32"/>
    <p:sldId id="828" r:id="rId33"/>
    <p:sldId id="829" r:id="rId34"/>
    <p:sldId id="830" r:id="rId35"/>
    <p:sldId id="831" r:id="rId36"/>
    <p:sldId id="832" r:id="rId37"/>
    <p:sldId id="833" r:id="rId38"/>
    <p:sldId id="835" r:id="rId39"/>
    <p:sldId id="836" r:id="rId40"/>
    <p:sldId id="839" r:id="rId41"/>
    <p:sldId id="840" r:id="rId42"/>
    <p:sldId id="841" r:id="rId43"/>
    <p:sldId id="851" r:id="rId44"/>
    <p:sldId id="859" r:id="rId45"/>
    <p:sldId id="860" r:id="rId46"/>
    <p:sldId id="861" r:id="rId47"/>
    <p:sldId id="865" r:id="rId48"/>
    <p:sldId id="863" r:id="rId49"/>
    <p:sldId id="875" r:id="rId50"/>
    <p:sldId id="876" r:id="rId51"/>
    <p:sldId id="877" r:id="rId52"/>
    <p:sldId id="878" r:id="rId53"/>
    <p:sldId id="880" r:id="rId54"/>
    <p:sldId id="881" r:id="rId55"/>
    <p:sldId id="882" r:id="rId56"/>
    <p:sldId id="884"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49" clrIdx="0"/>
  <p:cmAuthor id="2" name="Microsoft Office User" initials="MOU" lastIdx="33" clrIdx="1">
    <p:extLst>
      <p:ext uri="{19B8F6BF-5375-455C-9EA6-DF929625EA0E}">
        <p15:presenceInfo xmlns:p15="http://schemas.microsoft.com/office/powerpoint/2012/main" userId="Microsoft Office User" providerId="None"/>
      </p:ext>
    </p:extLst>
  </p:cmAuthor>
  <p:cmAuthor id="3" name="Simmons, Elizabeth" initials="SE" lastIdx="14" clrIdx="2">
    <p:extLst>
      <p:ext uri="{19B8F6BF-5375-455C-9EA6-DF929625EA0E}">
        <p15:presenceInfo xmlns:p15="http://schemas.microsoft.com/office/powerpoint/2012/main" userId="S-1-5-21-4250845945-3731851581-3800177176-45761" providerId="AD"/>
      </p:ext>
    </p:extLst>
  </p:cmAuthor>
  <p:cmAuthor id="4" name="Newton, Andy" initials="NA" lastIdx="7" clrIdx="3">
    <p:extLst>
      <p:ext uri="{19B8F6BF-5375-455C-9EA6-DF929625EA0E}">
        <p15:presenceInfo xmlns:p15="http://schemas.microsoft.com/office/powerpoint/2012/main" userId="S-1-5-21-4250845945-3731851581-3800177176-49714" providerId="AD"/>
      </p:ext>
    </p:extLst>
  </p:cmAuthor>
  <p:cmAuthor id="5" name="CE" initials="C" lastIdx="6" clrIdx="4">
    <p:extLst>
      <p:ext uri="{19B8F6BF-5375-455C-9EA6-DF929625EA0E}">
        <p15:presenceInfo xmlns:p15="http://schemas.microsoft.com/office/powerpoint/2012/main" userId="CE" providerId="None"/>
      </p:ext>
    </p:extLst>
  </p:cmAuthor>
  <p:cmAuthor id="6" name="Newton, Andy" initials="NA [2]" lastIdx="1" clrIdx="5">
    <p:extLst>
      <p:ext uri="{19B8F6BF-5375-455C-9EA6-DF929625EA0E}">
        <p15:presenceInfo xmlns:p15="http://schemas.microsoft.com/office/powerpoint/2012/main" userId="Newton, A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52"/>
    <a:srgbClr val="BADFE2"/>
    <a:srgbClr val="4E4CB4"/>
    <a:srgbClr val="145C76"/>
    <a:srgbClr val="005F6A"/>
    <a:srgbClr val="C6E1C9"/>
    <a:srgbClr val="3946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6385" autoAdjust="0"/>
  </p:normalViewPr>
  <p:slideViewPr>
    <p:cSldViewPr>
      <p:cViewPr varScale="1">
        <p:scale>
          <a:sx n="75" d="100"/>
          <a:sy n="75" d="100"/>
        </p:scale>
        <p:origin x="1452" y="78"/>
      </p:cViewPr>
      <p:guideLst>
        <p:guide orient="horz" pos="2160"/>
        <p:guide pos="2880"/>
      </p:guideLst>
    </p:cSldViewPr>
  </p:slideViewPr>
  <p:outlineViewPr>
    <p:cViewPr>
      <p:scale>
        <a:sx n="33" d="100"/>
        <a:sy n="33" d="100"/>
      </p:scale>
      <p:origin x="0" y="-481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extLst>
      <p:ext uri="{BB962C8B-B14F-4D97-AF65-F5344CB8AC3E}">
        <p14:creationId xmlns:p14="http://schemas.microsoft.com/office/powerpoint/2010/main" val="2545644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85972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9797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22286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2833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87429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534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8317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190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0405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63884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0944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90717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0979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6143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78313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4225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63633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92295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48894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72020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81955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2875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93410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47580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78802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037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25149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67918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9276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409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37</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648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27226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4605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227;g7fe2cbe272_0_58:notes">
            <a:extLst>
              <a:ext uri="{FF2B5EF4-FFF2-40B4-BE49-F238E27FC236}">
                <a16:creationId xmlns:a16="http://schemas.microsoft.com/office/drawing/2014/main" id="{7A455F29-CA3F-0647-8829-AEF1135EB59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2770" name="Google Shape;228;g7fe2cbe272_0_58:notes">
            <a:extLst>
              <a:ext uri="{FF2B5EF4-FFF2-40B4-BE49-F238E27FC236}">
                <a16:creationId xmlns:a16="http://schemas.microsoft.com/office/drawing/2014/main" id="{6CD43F3C-9630-A842-9DE9-F813C0CC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32771" name="Google Shape;229;g7fe2cbe272_0_58:notes">
            <a:extLst>
              <a:ext uri="{FF2B5EF4-FFF2-40B4-BE49-F238E27FC236}">
                <a16:creationId xmlns:a16="http://schemas.microsoft.com/office/drawing/2014/main" id="{F4F6F330-78FF-6144-8419-EC431B3D9A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A116C313-5DBF-514B-97E7-04CF177C635B}" type="slidenum">
              <a:rPr lang="en-US" altLang="en-US" sz="1200" smtClean="0"/>
              <a:pPr>
                <a:buClr>
                  <a:srgbClr val="000000"/>
                </a:buClr>
                <a:buSzPts val="1200"/>
                <a:buFont typeface="Times" pitchFamily="2" charset="0"/>
                <a:buNone/>
              </a:pPr>
              <a:t>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066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39146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83871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7038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24101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93803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45</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4637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84145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73669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68790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49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64170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8985383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35985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74710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661785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72723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54</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3597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440223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56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3631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85507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6798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65;p2:notes">
            <a:extLst>
              <a:ext uri="{FF2B5EF4-FFF2-40B4-BE49-F238E27FC236}">
                <a16:creationId xmlns:a16="http://schemas.microsoft.com/office/drawing/2014/main" id="{B070BE88-FACB-044A-A908-8F38394DBF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8674" name="Google Shape;166;p2:notes">
            <a:extLst>
              <a:ext uri="{FF2B5EF4-FFF2-40B4-BE49-F238E27FC236}">
                <a16:creationId xmlns:a16="http://schemas.microsoft.com/office/drawing/2014/main" id="{1C7760D7-B8E1-E246-87B1-8AA62A7AC6FE}"/>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28756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9</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3535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a:t>Click to edit Master subtitle style</a:t>
            </a:r>
            <a:endParaRPr lang="en-US"/>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3949-B4E0-4913-B122-997AA915E688}"/>
              </a:ext>
            </a:extLst>
          </p:cNvPr>
          <p:cNvSpPr>
            <a:spLocks noGrp="1"/>
          </p:cNvSpPr>
          <p:nvPr>
            <p:ph type="title"/>
          </p:nvPr>
        </p:nvSpPr>
        <p:spPr>
          <a:xfrm>
            <a:off x="457200" y="2209801"/>
            <a:ext cx="3886201" cy="1533136"/>
          </a:xfrm>
        </p:spPr>
        <p:txBody>
          <a:bodyPr/>
          <a:lstStyle/>
          <a:p>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7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Carbohydrates and Glycobiology</a:t>
            </a:r>
            <a:endParaRPr lang="en-AU" sz="3400" dirty="0"/>
          </a:p>
        </p:txBody>
      </p:sp>
      <p:sp>
        <p:nvSpPr>
          <p:cNvPr id="4" name="Text Placeholder 3">
            <a:extLst>
              <a:ext uri="{FF2B5EF4-FFF2-40B4-BE49-F238E27FC236}">
                <a16:creationId xmlns:a16="http://schemas.microsoft.com/office/drawing/2014/main" id="{C011BAC6-2077-43B0-B483-2B37B63339F8}"/>
              </a:ext>
            </a:extLst>
          </p:cNvPr>
          <p:cNvSpPr>
            <a:spLocks noGrp="1"/>
          </p:cNvSpPr>
          <p:nvPr>
            <p:ph type="body" sz="half" idx="2"/>
          </p:nvPr>
        </p:nvSpPr>
        <p:spPr>
          <a:xfrm>
            <a:off x="483198" y="5296883"/>
            <a:ext cx="3860203" cy="831073"/>
          </a:xfrm>
        </p:spPr>
        <p:txBody>
          <a:bodyPr/>
          <a:lstStyle/>
          <a:p>
            <a:pPr algn="ctr"/>
            <a:r>
              <a:rPr lang="en-US" altLang="en-US" sz="2400" b="1" dirty="0">
                <a:solidFill>
                  <a:srgbClr val="1D6E7D"/>
                </a:solidFill>
                <a:latin typeface="Arial" panose="020B0604020202020204" pitchFamily="34" charset="0"/>
                <a:cs typeface="Arial" panose="020B0604020202020204" pitchFamily="34" charset="0"/>
                <a:sym typeface="Arial" panose="020B0604020202020204" pitchFamily="34" charset="0"/>
              </a:rPr>
              <a:t>© 20</a:t>
            </a:r>
            <a:r>
              <a:rPr lang="en-US" altLang="en-US" sz="2400" b="1" dirty="0">
                <a:solidFill>
                  <a:srgbClr val="1D6E7D"/>
                </a:solidFill>
                <a:latin typeface="Arial" panose="020B0604020202020204" pitchFamily="34" charset="0"/>
                <a:cs typeface="Arial" panose="020B0604020202020204" pitchFamily="34" charset="0"/>
              </a:rPr>
              <a:t>21</a:t>
            </a:r>
            <a:r>
              <a:rPr lang="en-US" altLang="en-US" sz="2400" b="1" dirty="0">
                <a:solidFill>
                  <a:srgbClr val="1D6E7D"/>
                </a:solidFill>
                <a:latin typeface="Arial" panose="020B0604020202020204" pitchFamily="34" charset="0"/>
                <a:cs typeface="Arial" panose="020B0604020202020204" pitchFamily="34" charset="0"/>
                <a:sym typeface="Arial" panose="020B0604020202020204" pitchFamily="34" charset="0"/>
              </a:rPr>
              <a:t> Macmillan Learning</a:t>
            </a:r>
            <a:endParaRPr lang="en-AU" sz="2400" dirty="0"/>
          </a:p>
        </p:txBody>
      </p:sp>
      <p:pic>
        <p:nvPicPr>
          <p:cNvPr id="7" name="Google Shape;122;p1" descr="Front Cover: Principles of Biochemistry, Eighth Edition by David L. Nelson, Michael M. Cox">
            <a:extLst>
              <a:ext uri="{FF2B5EF4-FFF2-40B4-BE49-F238E27FC236}">
                <a16:creationId xmlns:a16="http://schemas.microsoft.com/office/drawing/2014/main" id="{11ACB84C-FD8C-4316-8FE4-F89F891FACF7}"/>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F433-43F2-4BBF-A73B-37A8897163C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Stereoisomerism in Sugars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757238" y="1828800"/>
            <a:ext cx="7629525" cy="4114800"/>
          </a:xfrm>
        </p:spPr>
        <p:txBody>
          <a:bodyPr/>
          <a:lstStyle/>
          <a:p>
            <a:pPr indent="-406400">
              <a:lnSpc>
                <a:spcPct val="110000"/>
              </a:lnSpc>
              <a:spcBef>
                <a:spcPct val="0"/>
              </a:spcBef>
              <a:spcAft>
                <a:spcPct val="0"/>
              </a:spcAft>
              <a:buClr>
                <a:srgbClr val="000000"/>
              </a:buClr>
              <a:buSzPts val="2800"/>
              <a:defRPr/>
            </a:pPr>
            <a:r>
              <a:rPr lang="en-US" altLang="en-US" sz="2400" dirty="0">
                <a:latin typeface="Arial" panose="020B0604020202020204" pitchFamily="34" charset="0"/>
                <a:cs typeface="Arial" panose="020B0604020202020204" pitchFamily="34" charset="0"/>
              </a:rPr>
              <a:t>sugar stereoisomers arise because m</a:t>
            </a:r>
            <a:r>
              <a:rPr lang="en-US" sz="2400" dirty="0">
                <a:latin typeface="Arial" panose="020B0604020202020204" pitchFamily="34" charset="0"/>
                <a:cs typeface="Arial" panose="020B0604020202020204" pitchFamily="34" charset="0"/>
              </a:rPr>
              <a:t>any of the carbon atoms to which the hydroxyl groups are attached are chiral centers</a:t>
            </a:r>
          </a:p>
          <a:p>
            <a:pPr marL="508000" lvl="1" indent="0">
              <a:lnSpc>
                <a:spcPct val="110000"/>
              </a:lnSpc>
              <a:spcBef>
                <a:spcPct val="0"/>
              </a:spcBef>
              <a:spcAft>
                <a:spcPct val="0"/>
              </a:spcAft>
              <a:buClr>
                <a:srgbClr val="000000"/>
              </a:buClr>
              <a:buSzPts val="2800"/>
              <a:buFontTx/>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enzymes that act on sugars are stereospecific </a:t>
            </a: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A9D6-499B-4C58-AA11-B8113095ADCE}"/>
              </a:ext>
            </a:extLst>
          </p:cNvPr>
          <p:cNvSpPr>
            <a:spLocks noGrp="1"/>
          </p:cNvSpPr>
          <p:nvPr>
            <p:ph type="title"/>
          </p:nvPr>
        </p:nvSpPr>
        <p:spPr/>
        <p:txBody>
          <a:bodyPr/>
          <a:lstStyle/>
          <a:p>
            <a:r>
              <a:rPr lang="en-US" altLang="en-US" sz="3600" dirty="0">
                <a:solidFill>
                  <a:srgbClr val="4E4CB4"/>
                </a:solidFill>
                <a:latin typeface="Arial" panose="020B0604020202020204" pitchFamily="34" charset="0"/>
                <a:cs typeface="Arial" panose="020B0604020202020204" pitchFamily="34" charset="0"/>
              </a:rPr>
              <a:t>The Two Families of Monosaccharides Are Aldoses and Ketoses</a:t>
            </a:r>
            <a:endParaRPr lang="en-AU" sz="36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33387" y="2133600"/>
            <a:ext cx="82772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backbones of monosaccharides:</a:t>
            </a:r>
          </a:p>
          <a:p>
            <a:pPr lvl="1"/>
            <a:r>
              <a:rPr lang="en-US" sz="2400" dirty="0">
                <a:latin typeface="Arial" panose="020B0604020202020204" pitchFamily="34" charset="0"/>
                <a:cs typeface="Arial" panose="020B0604020202020204" pitchFamily="34" charset="0"/>
              </a:rPr>
              <a:t>unbranched carbon chains with single bonds linking all carbon atoms</a:t>
            </a:r>
          </a:p>
          <a:p>
            <a:pPr lvl="1"/>
            <a:r>
              <a:rPr lang="en-US" sz="2400" dirty="0">
                <a:latin typeface="Arial" panose="020B0604020202020204" pitchFamily="34" charset="0"/>
                <a:cs typeface="Arial" panose="020B0604020202020204" pitchFamily="34" charset="0"/>
              </a:rPr>
              <a:t>one of the carbon atoms is double-bonded to an oxygen atom to form a carbonyl group</a:t>
            </a:r>
          </a:p>
          <a:p>
            <a:pPr lvl="1"/>
            <a:r>
              <a:rPr lang="en-US" sz="2400" dirty="0">
                <a:latin typeface="Arial" panose="020B0604020202020204" pitchFamily="34" charset="0"/>
                <a:cs typeface="Arial" panose="020B0604020202020204" pitchFamily="34" charset="0"/>
              </a:rPr>
              <a:t>other carbon atoms are bonded to a hydroxyl group</a:t>
            </a:r>
          </a:p>
          <a:p>
            <a:pPr lvl="1"/>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0284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7CD8-E568-4E36-8BC0-5877A2800349}"/>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Aldoses and Ketoses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757238" y="1828800"/>
            <a:ext cx="7629525" cy="2133600"/>
          </a:xfrm>
        </p:spPr>
        <p:txBody>
          <a:bodyPr/>
          <a:lstStyle/>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aldose </a:t>
            </a:r>
            <a:r>
              <a:rPr lang="en-US" sz="2400" dirty="0">
                <a:latin typeface="Arial" panose="020B0604020202020204" pitchFamily="34" charset="0"/>
                <a:cs typeface="Arial" panose="020B0604020202020204" pitchFamily="34" charset="0"/>
              </a:rPr>
              <a:t>= carbonyl group is at an end of the carbon chain (in an aldehyde group)</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ketose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carbonyl group is at any other position (in a ketone group)</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pic>
        <p:nvPicPr>
          <p:cNvPr id="6" name="Picture 5" descr="A three-part figure, a, b, and c, shows the structures of monosaccharides including trioses, hexoses, and a pentose.">
            <a:extLst>
              <a:ext uri="{FF2B5EF4-FFF2-40B4-BE49-F238E27FC236}">
                <a16:creationId xmlns:a16="http://schemas.microsoft.com/office/drawing/2014/main" id="{0CE66C9C-77C4-734A-A9DF-9CF27195534F}"/>
              </a:ext>
            </a:extLst>
          </p:cNvPr>
          <p:cNvPicPr>
            <a:picLocks noChangeAspect="1"/>
          </p:cNvPicPr>
          <p:nvPr/>
        </p:nvPicPr>
        <p:blipFill>
          <a:blip r:embed="rId3"/>
          <a:stretch>
            <a:fillRect/>
          </a:stretch>
        </p:blipFill>
        <p:spPr>
          <a:xfrm>
            <a:off x="898525" y="4170392"/>
            <a:ext cx="7346950" cy="2001808"/>
          </a:xfrm>
          <a:prstGeom prst="rect">
            <a:avLst/>
          </a:prstGeom>
        </p:spPr>
      </p:pic>
    </p:spTree>
    <p:extLst>
      <p:ext uri="{BB962C8B-B14F-4D97-AF65-F5344CB8AC3E}">
        <p14:creationId xmlns:p14="http://schemas.microsoft.com/office/powerpoint/2010/main" val="342472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E727-5B87-4E61-9108-BFE5B41442A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Trioses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378883" y="1676400"/>
            <a:ext cx="3776375" cy="4114800"/>
          </a:xfrm>
        </p:spPr>
        <p:txBody>
          <a:bodyPr/>
          <a:lstStyle/>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trioses = simplest monosaccharides, three carbon backbone </a:t>
            </a:r>
          </a:p>
          <a:p>
            <a:pPr marL="508000" lvl="1" indent="0">
              <a:lnSpc>
                <a:spcPct val="110000"/>
              </a:lnSpc>
              <a:spcBef>
                <a:spcPct val="0"/>
              </a:spcBef>
              <a:spcAft>
                <a:spcPct val="0"/>
              </a:spcAft>
              <a:buClr>
                <a:srgbClr val="000000"/>
              </a:buClr>
              <a:buSzPts val="2800"/>
              <a:buNone/>
              <a:defRPr/>
            </a:pPr>
            <a:endParaRPr lang="en-US" sz="20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pic>
        <p:nvPicPr>
          <p:cNvPr id="9" name="Picture 8" descr="D-glyceraldehyde is a vertical three carbon chain with highlighted C 2 double bonded to highlighted O and bonded to H, C 2 bonded to O H on the right and H on the left, and C 3 bonded to O H on the right and H below and to the left. Dihydroxyacetone is a vertical three-carbon chain with C 1 bonded to O H on the right and H above and to the left, highlighted C 2 bonded to highlighted O, and C 3 bonded to O H on the right and to H below and to the left. ">
            <a:extLst>
              <a:ext uri="{FF2B5EF4-FFF2-40B4-BE49-F238E27FC236}">
                <a16:creationId xmlns:a16="http://schemas.microsoft.com/office/drawing/2014/main" id="{B82EF1FC-227B-F44E-BEDC-DF4FA61AA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999" y="1447800"/>
            <a:ext cx="3619718" cy="3151595"/>
          </a:xfrm>
          <a:prstGeom prst="rect">
            <a:avLst/>
          </a:prstGeom>
        </p:spPr>
      </p:pic>
    </p:spTree>
    <p:extLst>
      <p:ext uri="{BB962C8B-B14F-4D97-AF65-F5344CB8AC3E}">
        <p14:creationId xmlns:p14="http://schemas.microsoft.com/office/powerpoint/2010/main" val="335943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651C-45E0-4A53-897B-0BAD572AE7E7}"/>
              </a:ext>
            </a:extLst>
          </p:cNvPr>
          <p:cNvSpPr>
            <a:spLocks noGrp="1"/>
          </p:cNvSpPr>
          <p:nvPr>
            <p:ph type="title"/>
          </p:nvPr>
        </p:nvSpPr>
        <p:spPr/>
        <p:txBody>
          <a:bodyPr/>
          <a:lstStyle/>
          <a:p>
            <a:r>
              <a:rPr lang="en-US" altLang="en-US" dirty="0" err="1">
                <a:solidFill>
                  <a:schemeClr val="tx1"/>
                </a:solidFill>
                <a:latin typeface="Arial" panose="020B0604020202020204" pitchFamily="34" charset="0"/>
                <a:cs typeface="Arial" panose="020B0604020202020204" pitchFamily="34" charset="0"/>
              </a:rPr>
              <a:t>Tetroses</a:t>
            </a:r>
            <a:r>
              <a:rPr lang="en-US" altLang="en-US" dirty="0">
                <a:solidFill>
                  <a:schemeClr val="tx1"/>
                </a:solidFill>
                <a:latin typeface="Arial" panose="020B0604020202020204" pitchFamily="34" charset="0"/>
                <a:cs typeface="Arial" panose="020B0604020202020204" pitchFamily="34" charset="0"/>
              </a:rPr>
              <a:t> and Pentoses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378883" y="1676400"/>
            <a:ext cx="3278717" cy="4114800"/>
          </a:xfrm>
        </p:spPr>
        <p:txBody>
          <a:bodyPr/>
          <a:lstStyle/>
          <a:p>
            <a:pPr indent="-406400">
              <a:lnSpc>
                <a:spcPct val="110000"/>
              </a:lnSpc>
              <a:spcBef>
                <a:spcPct val="0"/>
              </a:spcBef>
              <a:spcAft>
                <a:spcPct val="0"/>
              </a:spcAft>
              <a:buClr>
                <a:srgbClr val="000000"/>
              </a:buClr>
              <a:buSzPts val="2800"/>
              <a:defRPr/>
            </a:pPr>
            <a:r>
              <a:rPr lang="en-US" sz="2400" dirty="0" err="1">
                <a:latin typeface="Arial" panose="020B0604020202020204" pitchFamily="34" charset="0"/>
                <a:cs typeface="Arial" panose="020B0604020202020204" pitchFamily="34" charset="0"/>
              </a:rPr>
              <a:t>tetroses</a:t>
            </a:r>
            <a:r>
              <a:rPr lang="en-US" sz="2400" dirty="0">
                <a:latin typeface="Arial" panose="020B0604020202020204" pitchFamily="34" charset="0"/>
                <a:cs typeface="Arial" panose="020B0604020202020204" pitchFamily="34" charset="0"/>
              </a:rPr>
              <a:t> = four carbon backbone</a:t>
            </a: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pentoses = five carbon backbone</a:t>
            </a: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0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
        <p:nvSpPr>
          <p:cNvPr id="7" name="Google Shape;232;g7fe2cbe272_0_58">
            <a:extLst>
              <a:ext uri="{FF2B5EF4-FFF2-40B4-BE49-F238E27FC236}">
                <a16:creationId xmlns:a16="http://schemas.microsoft.com/office/drawing/2014/main" id="{CA2B29F2-ECDE-2D46-B22C-079F89BA4FCB}"/>
              </a:ext>
            </a:extLst>
          </p:cNvPr>
          <p:cNvSpPr txBox="1">
            <a:spLocks noChangeArrowheads="1"/>
          </p:cNvSpPr>
          <p:nvPr/>
        </p:nvSpPr>
        <p:spPr bwMode="auto">
          <a:xfrm>
            <a:off x="3815052" y="1843425"/>
            <a:ext cx="2347384" cy="8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9pPr>
          </a:lstStyle>
          <a:p>
            <a:pPr marL="508000" lvl="1" indent="0" algn="ctr">
              <a:lnSpc>
                <a:spcPct val="110000"/>
              </a:lnSpc>
              <a:spcBef>
                <a:spcPct val="0"/>
              </a:spcBef>
              <a:spcAft>
                <a:spcPct val="0"/>
              </a:spcAft>
              <a:buClr>
                <a:srgbClr val="000000"/>
              </a:buClr>
              <a:buSzPts val="2800"/>
              <a:buFontTx/>
              <a:buNone/>
              <a:defRPr/>
            </a:pPr>
            <a:r>
              <a:rPr lang="en-US" sz="2400" kern="0" dirty="0">
                <a:latin typeface="Arial" panose="020B0604020202020204" pitchFamily="34" charset="0"/>
                <a:cs typeface="Arial" panose="020B0604020202020204" pitchFamily="34" charset="0"/>
              </a:rPr>
              <a:t>component of RNA </a:t>
            </a:r>
          </a:p>
          <a:p>
            <a:pPr marL="50800"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kern="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FontTx/>
              <a:buNone/>
              <a:defRPr/>
            </a:pPr>
            <a:endParaRPr lang="en-US" sz="2000" kern="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kern="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kern="0" dirty="0">
              <a:latin typeface="Arial" panose="020B0604020202020204" pitchFamily="34" charset="0"/>
              <a:cs typeface="Arial" panose="020B0604020202020204" pitchFamily="34" charset="0"/>
            </a:endParaRPr>
          </a:p>
        </p:txBody>
      </p:sp>
      <p:sp>
        <p:nvSpPr>
          <p:cNvPr id="6" name="Google Shape;232;g7fe2cbe272_0_58">
            <a:extLst>
              <a:ext uri="{FF2B5EF4-FFF2-40B4-BE49-F238E27FC236}">
                <a16:creationId xmlns:a16="http://schemas.microsoft.com/office/drawing/2014/main" id="{3B511928-5087-3643-BAB7-C59D21E2F394}"/>
              </a:ext>
            </a:extLst>
          </p:cNvPr>
          <p:cNvSpPr txBox="1">
            <a:spLocks noChangeArrowheads="1"/>
          </p:cNvSpPr>
          <p:nvPr/>
        </p:nvSpPr>
        <p:spPr bwMode="auto">
          <a:xfrm>
            <a:off x="6162436" y="1843426"/>
            <a:ext cx="2128548" cy="85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45700" rIns="91425" bIns="45700" numCol="1" anchor="t" anchorCtr="0" compatLnSpc="1">
            <a:prstTxWarp prst="textNoShape">
              <a:avLst/>
            </a:prstTxWarp>
            <a:noAutofit/>
          </a:bodyPr>
          <a:lstStyle>
            <a:lvl1pPr marL="457200" lvl="0" indent="-342900" algn="l" rtl="0" eaLnBrk="0" fontAlgn="base" hangingPunct="0">
              <a:spcBef>
                <a:spcPts val="360"/>
              </a:spcBef>
              <a:spcAft>
                <a:spcPts val="0"/>
              </a:spcAft>
              <a:buClr>
                <a:schemeClr val="dk1"/>
              </a:buClr>
              <a:buSzPts val="1800"/>
              <a:buChar char="•"/>
              <a:defRPr sz="3200">
                <a:solidFill>
                  <a:schemeClr val="tx1"/>
                </a:solidFill>
                <a:latin typeface="Calibri" pitchFamily="34" charset="0"/>
                <a:ea typeface="MS PGothic" pitchFamily="34" charset="-128"/>
                <a:cs typeface="Calibri" pitchFamily="34" charset="0"/>
              </a:defRPr>
            </a:lvl1pPr>
            <a:lvl2pPr marL="914400" lvl="1" indent="-342900" algn="l" rtl="0" eaLnBrk="0" fontAlgn="base" hangingPunct="0">
              <a:spcBef>
                <a:spcPts val="360"/>
              </a:spcBef>
              <a:spcAft>
                <a:spcPts val="0"/>
              </a:spcAft>
              <a:buClr>
                <a:schemeClr val="dk1"/>
              </a:buClr>
              <a:buSzPts val="1800"/>
              <a:buChar char="–"/>
              <a:defRPr sz="2800">
                <a:solidFill>
                  <a:schemeClr val="tx1"/>
                </a:solidFill>
                <a:latin typeface="Calibri" pitchFamily="34" charset="0"/>
                <a:ea typeface="MS PGothic" pitchFamily="34" charset="-128"/>
                <a:cs typeface="Calibri" pitchFamily="34" charset="0"/>
              </a:defRPr>
            </a:lvl2pPr>
            <a:lvl3pPr marL="1371600" lvl="2" indent="-342900" algn="l" rtl="0" eaLnBrk="0" fontAlgn="base" hangingPunct="0">
              <a:spcBef>
                <a:spcPts val="360"/>
              </a:spcBef>
              <a:spcAft>
                <a:spcPts val="0"/>
              </a:spcAft>
              <a:buClr>
                <a:schemeClr val="dk1"/>
              </a:buClr>
              <a:buSzPts val="1800"/>
              <a:buChar char="•"/>
              <a:defRPr sz="2400">
                <a:solidFill>
                  <a:schemeClr val="tx1"/>
                </a:solidFill>
                <a:latin typeface="Calibri" pitchFamily="34" charset="0"/>
                <a:ea typeface="MS PGothic" pitchFamily="34" charset="-128"/>
                <a:cs typeface="Calibri" pitchFamily="34" charset="0"/>
              </a:defRPr>
            </a:lvl3pPr>
            <a:lvl4pPr marL="1828800" lvl="3"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4pPr>
            <a:lvl5pPr marL="2286000" lvl="4" indent="-342900" algn="l" rtl="0" eaLnBrk="0" fontAlgn="base" hangingPunct="0">
              <a:spcBef>
                <a:spcPts val="360"/>
              </a:spcBef>
              <a:spcAft>
                <a:spcPts val="0"/>
              </a:spcAft>
              <a:buClr>
                <a:schemeClr val="dk1"/>
              </a:buClr>
              <a:buSzPts val="1800"/>
              <a:buChar char="»"/>
              <a:defRPr sz="2000">
                <a:solidFill>
                  <a:schemeClr val="tx1"/>
                </a:solidFill>
                <a:latin typeface="Calibri" pitchFamily="34" charset="0"/>
                <a:ea typeface="MS PGothic" pitchFamily="34" charset="-128"/>
                <a:cs typeface="Calibri" pitchFamily="34" charset="0"/>
              </a:defRPr>
            </a:lvl5pPr>
            <a:lvl6pPr marL="2743200" lvl="5"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6pPr>
            <a:lvl7pPr marL="3200400" lvl="6"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7pPr>
            <a:lvl8pPr marL="3657600" lvl="7"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8pPr>
            <a:lvl9pPr marL="4114800" lvl="8" indent="-342900" algn="l" rtl="0" fontAlgn="base">
              <a:spcBef>
                <a:spcPts val="360"/>
              </a:spcBef>
              <a:spcAft>
                <a:spcPts val="0"/>
              </a:spcAft>
              <a:buClr>
                <a:schemeClr val="dk1"/>
              </a:buClr>
              <a:buSzPts val="1800"/>
              <a:buChar char="»"/>
              <a:defRPr sz="2000">
                <a:solidFill>
                  <a:schemeClr val="tx1"/>
                </a:solidFill>
                <a:latin typeface="+mn-lt"/>
                <a:ea typeface="ＭＳ Ｐゴシック" charset="-128"/>
              </a:defRPr>
            </a:lvl9pPr>
          </a:lstStyle>
          <a:p>
            <a:pPr marL="174625" lvl="1" indent="0" algn="ctr">
              <a:lnSpc>
                <a:spcPct val="110000"/>
              </a:lnSpc>
              <a:spcBef>
                <a:spcPct val="0"/>
              </a:spcBef>
              <a:spcAft>
                <a:spcPct val="0"/>
              </a:spcAft>
              <a:buClr>
                <a:srgbClr val="000000"/>
              </a:buClr>
              <a:buSzPts val="2800"/>
              <a:buFontTx/>
              <a:buNone/>
              <a:defRPr/>
            </a:pPr>
            <a:r>
              <a:rPr lang="en-US" sz="2400" kern="0" dirty="0">
                <a:latin typeface="Arial" panose="020B0604020202020204" pitchFamily="34" charset="0"/>
                <a:cs typeface="Arial" panose="020B0604020202020204" pitchFamily="34" charset="0"/>
              </a:rPr>
              <a:t>component of DNA </a:t>
            </a:r>
          </a:p>
          <a:p>
            <a:pPr marL="50800"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kern="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FontTx/>
              <a:buNone/>
              <a:defRPr/>
            </a:pPr>
            <a:endParaRPr lang="en-US" sz="2000" kern="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kern="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kern="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kern="0" dirty="0">
              <a:latin typeface="Arial" panose="020B0604020202020204" pitchFamily="34" charset="0"/>
              <a:cs typeface="Arial" panose="020B0604020202020204" pitchFamily="34" charset="0"/>
            </a:endParaRPr>
          </a:p>
        </p:txBody>
      </p:sp>
      <p:pic>
        <p:nvPicPr>
          <p:cNvPr id="5" name="Picture 4" descr="D-ribose is a five-carbon chain with C 1 double bonded to O and bonded to H; C 2, bonded to H 2; C 3 and C 4 each bonded to O H on the right and H on the left; and C 5 bonded to 2 H and O H. 2-deoxy-D-ribose has a similar structure, except that C 2 is bonded to 2 H instead of having an O H.">
            <a:extLst>
              <a:ext uri="{FF2B5EF4-FFF2-40B4-BE49-F238E27FC236}">
                <a16:creationId xmlns:a16="http://schemas.microsoft.com/office/drawing/2014/main" id="{29AB6CF8-3289-024A-A3EF-CDA994C5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19400"/>
            <a:ext cx="4052525" cy="3862677"/>
          </a:xfrm>
          <a:prstGeom prst="rect">
            <a:avLst/>
          </a:prstGeom>
        </p:spPr>
      </p:pic>
    </p:spTree>
    <p:extLst>
      <p:ext uri="{BB962C8B-B14F-4D97-AF65-F5344CB8AC3E}">
        <p14:creationId xmlns:p14="http://schemas.microsoft.com/office/powerpoint/2010/main" val="376036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FFF0-2AF7-43BD-9998-E29F34CC1CD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Hexoses and Heptoses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378883" y="1676400"/>
            <a:ext cx="3776375" cy="4114800"/>
          </a:xfrm>
        </p:spPr>
        <p:txBody>
          <a:bodyPr/>
          <a:lstStyle/>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hexoses = six carbon backbone</a:t>
            </a:r>
          </a:p>
          <a:p>
            <a:pPr lvl="1"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heptoses = seven carbon backbone</a:t>
            </a: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0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pic>
        <p:nvPicPr>
          <p:cNvPr id="6" name="Picture 5" descr="D-glucose is a vertical six-carbon chain with C 1 double bonded to O and bonded to H; C 2, C 4, and C 5 bonded to O H on the right and H on the left; C 3 bonded to H on the right and O H on the left; and C 6 bonded to 2 H and O H. D-fructose has a similar structure to D-glucose, except that C 1 is bonded to O H on the right and to H above and to the left and C 2 is double bonded to O. ">
            <a:extLst>
              <a:ext uri="{FF2B5EF4-FFF2-40B4-BE49-F238E27FC236}">
                <a16:creationId xmlns:a16="http://schemas.microsoft.com/office/drawing/2014/main" id="{E533608A-B143-2441-A643-929A3085DA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853202"/>
            <a:ext cx="2735942" cy="3151595"/>
          </a:xfrm>
          <a:prstGeom prst="rect">
            <a:avLst/>
          </a:prstGeom>
        </p:spPr>
      </p:pic>
    </p:spTree>
    <p:extLst>
      <p:ext uri="{BB962C8B-B14F-4D97-AF65-F5344CB8AC3E}">
        <p14:creationId xmlns:p14="http://schemas.microsoft.com/office/powerpoint/2010/main" val="192728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AEA3-6DB0-43FE-885A-BA100386D08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What Makes Sugar Sweet?</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486568" y="1400503"/>
            <a:ext cx="3909200" cy="4114800"/>
          </a:xfrm>
        </p:spPr>
        <p:txBody>
          <a:bodyPr/>
          <a:lstStyle/>
          <a:p>
            <a:pPr indent="-406400">
              <a:lnSpc>
                <a:spcPct val="110000"/>
              </a:lnSpc>
              <a:spcBef>
                <a:spcPct val="0"/>
              </a:spcBef>
              <a:spcAft>
                <a:spcPct val="0"/>
              </a:spcAft>
              <a:buClr>
                <a:srgbClr val="000000"/>
              </a:buClr>
              <a:buSzPts val="2800"/>
              <a:defRPr/>
            </a:pPr>
            <a:r>
              <a:rPr lang="en-US" sz="2400" i="1" dirty="0">
                <a:latin typeface="Arial" panose="020B0604020202020204" pitchFamily="34" charset="0"/>
                <a:cs typeface="Arial" panose="020B0604020202020204" pitchFamily="34" charset="0"/>
              </a:rPr>
              <a:t>TAS1R2 </a:t>
            </a:r>
            <a:r>
              <a:rPr lang="en-US" sz="2400" dirty="0">
                <a:latin typeface="Arial" panose="020B0604020202020204" pitchFamily="34" charset="0"/>
                <a:cs typeface="Arial" panose="020B0604020202020204" pitchFamily="34" charset="0"/>
              </a:rPr>
              <a:t>and </a:t>
            </a:r>
            <a:r>
              <a:rPr lang="en-US" sz="2400" i="1" dirty="0">
                <a:latin typeface="Arial" panose="020B0604020202020204" pitchFamily="34" charset="0"/>
                <a:cs typeface="Arial" panose="020B0604020202020204" pitchFamily="34" charset="0"/>
              </a:rPr>
              <a:t>TAS1R3</a:t>
            </a:r>
            <a:r>
              <a:rPr lang="en-US" sz="2400" dirty="0">
                <a:latin typeface="Arial" panose="020B0604020202020204" pitchFamily="34" charset="0"/>
                <a:cs typeface="Arial" panose="020B0604020202020204" pitchFamily="34" charset="0"/>
              </a:rPr>
              <a:t> encode sweet-taste receptors </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binding of a compatible molecule generates a “sweet” electrical signal in the brain</a:t>
            </a:r>
          </a:p>
          <a:p>
            <a:pPr lvl="1"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requires a steric match </a:t>
            </a:r>
          </a:p>
          <a:p>
            <a:pPr marL="508000" lvl="1" indent="0">
              <a:lnSpc>
                <a:spcPct val="110000"/>
              </a:lnSpc>
              <a:spcBef>
                <a:spcPct val="0"/>
              </a:spcBef>
              <a:spcAft>
                <a:spcPct val="0"/>
              </a:spcAft>
              <a:buClr>
                <a:srgbClr val="000000"/>
              </a:buClr>
              <a:buSzPts val="2800"/>
              <a:buFontTx/>
              <a:buNone/>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pic>
        <p:nvPicPr>
          <p:cNvPr id="3" name="Picture 2" descr="A horizontal section of plasma membrane is shown. Its top and bottom edges are composed of chains of small white circles. Irregular threadlike formations extend from these toward the interior of the membrane, leaving a series of small gaps between those extending upward and those extending downward. On the left of the figure, two rectangular structures extend across the membrane with an open region of membrane between them. Beneath this open piece of membrane extends G T P-binding protein (inactive), which is indicated as a large vertical oval subunit, a piece curved around like a backward C, and a smaller oval part with a curved tail. All of these pieces join at the membrane and extend into the bottom half of the membrane. The rectangular structures extending across the membrane each contain parallel vertical lines joined together at the ends, made by folding a single linear structure. The end of the linear structure extends out of the bottom of each rectangle on the side farthest from the open center. At the opposite top side of each rectangular structure, the other end of each strand extends up to a structure that looks like two roughly triangular halves joined together by their vertices to form a narrower middle region. The double triangle structure on the left is labeled T A S 1 R 2 and the one on the right is labeled T A S 1 R 3. The receptors overlap at their bases and extend away from each other. A bent oval labeled brazzein is approaching the narrow region of the T A S 1 R 2 protein. On the other side of the narrow region, a hexagon labeled glucose, sucrose, fructose is approaching the narrow regions of both receptors. An arrow shows that alitame, neotame, aspartame, and sucralose can approach the same region as glucose. To the right of the figure, further along the section of plasma membrane, a similar structure is shown in which the G T P-binding protein is active. It only has the single large oval part; the other parts have left. Lines extend out from all sides of this oval part. T A S 1 R 2 and T A S 1 R 3 have come together to overlap at top and bottom with a small opening between them at the narrower region of each where the hexagon of glucose or a similar molecule is located.">
            <a:extLst>
              <a:ext uri="{FF2B5EF4-FFF2-40B4-BE49-F238E27FC236}">
                <a16:creationId xmlns:a16="http://schemas.microsoft.com/office/drawing/2014/main" id="{2A8656C8-2E10-2C43-AA17-92911310719B}"/>
              </a:ext>
            </a:extLst>
          </p:cNvPr>
          <p:cNvPicPr>
            <a:picLocks noChangeAspect="1"/>
          </p:cNvPicPr>
          <p:nvPr/>
        </p:nvPicPr>
        <p:blipFill>
          <a:blip r:embed="rId3"/>
          <a:stretch>
            <a:fillRect/>
          </a:stretch>
        </p:blipFill>
        <p:spPr>
          <a:xfrm>
            <a:off x="5189495" y="1524000"/>
            <a:ext cx="2847350" cy="2667000"/>
          </a:xfrm>
          <a:prstGeom prst="rect">
            <a:avLst/>
          </a:prstGeom>
        </p:spPr>
      </p:pic>
      <p:pic>
        <p:nvPicPr>
          <p:cNvPr id="5" name="Picture 4" descr="A structure is shown that looks like a rectangle with a large curved cutout on the upper right. The rectangle has a large open oval labeled X in the center next to a small diagonal oval labeled B minus adjacent to an almost horizontal oval labeled A H plus. The structure is labeled T A S 1 R 2. On the left, L, L- or (S, S)- aspartame is shown inside of this structure. Aspartame forms a chain running along the inside of the cutout with a ring extending into the X opening, a nitrogen-containing group extending into the B minus opening, and an oxygen-containing group extending into the A H plus opening. This entire structure is labeled sweet taste. A similar structure labeled no sweet taste is shown on the right. It contains D, L- or (R, S)- aspartame. The aspartame backbone is similarly placed and the same groups are in the B minus and A H plus openings, but the X opening is empty and the ring extends outside of the protein.">
            <a:extLst>
              <a:ext uri="{FF2B5EF4-FFF2-40B4-BE49-F238E27FC236}">
                <a16:creationId xmlns:a16="http://schemas.microsoft.com/office/drawing/2014/main" id="{63967986-F509-D54D-80E1-556C868090A4}"/>
              </a:ext>
            </a:extLst>
          </p:cNvPr>
          <p:cNvPicPr>
            <a:picLocks noChangeAspect="1"/>
          </p:cNvPicPr>
          <p:nvPr/>
        </p:nvPicPr>
        <p:blipFill>
          <a:blip r:embed="rId4"/>
          <a:stretch>
            <a:fillRect/>
          </a:stretch>
        </p:blipFill>
        <p:spPr>
          <a:xfrm>
            <a:off x="4658570" y="4491858"/>
            <a:ext cx="3909200" cy="1684283"/>
          </a:xfrm>
          <a:prstGeom prst="rect">
            <a:avLst/>
          </a:prstGeom>
        </p:spPr>
      </p:pic>
    </p:spTree>
    <p:extLst>
      <p:ext uri="{BB962C8B-B14F-4D97-AF65-F5344CB8AC3E}">
        <p14:creationId xmlns:p14="http://schemas.microsoft.com/office/powerpoint/2010/main" val="386709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3B24-8BF7-476B-BD19-36E4C14C0B38}"/>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Monosaccharides Have Asymmetric Centers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33387" y="2133600"/>
            <a:ext cx="82772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all monosaccharides (except dihydroxyacetone) contain 1+ chiral carbon atom</a:t>
            </a:r>
          </a:p>
          <a:p>
            <a:pPr lvl="1"/>
            <a:r>
              <a:rPr lang="en-US" sz="2400" dirty="0">
                <a:latin typeface="Arial" panose="020B0604020202020204" pitchFamily="34" charset="0"/>
                <a:cs typeface="Arial" panose="020B0604020202020204" pitchFamily="34" charset="0"/>
              </a:rPr>
              <a:t>occur in optically active isomeric forms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enantiomers</a:t>
            </a:r>
            <a:r>
              <a:rPr lang="en-US" sz="2400" dirty="0">
                <a:latin typeface="Arial" panose="020B0604020202020204" pitchFamily="34" charset="0"/>
                <a:cs typeface="Arial" panose="020B0604020202020204" pitchFamily="34" charset="0"/>
              </a:rPr>
              <a:t> = two different optical isomers that are mirror images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general, a molecule with </a:t>
            </a:r>
            <a:r>
              <a:rPr lang="en-US" sz="2400" i="1" dirty="0">
                <a:latin typeface="Arial" panose="020B0604020202020204" pitchFamily="34" charset="0"/>
                <a:cs typeface="Arial" panose="020B0604020202020204" pitchFamily="34" charset="0"/>
              </a:rPr>
              <a:t>n </a:t>
            </a:r>
            <a:r>
              <a:rPr lang="en-US" sz="2400" dirty="0">
                <a:latin typeface="Arial" panose="020B0604020202020204" pitchFamily="34" charset="0"/>
                <a:cs typeface="Arial" panose="020B0604020202020204" pitchFamily="34" charset="0"/>
              </a:rPr>
              <a:t>chiral centers can have 2</a:t>
            </a:r>
            <a:r>
              <a:rPr lang="en-US" sz="2400" i="1" baseline="30000" dirty="0">
                <a:latin typeface="Arial" panose="020B0604020202020204" pitchFamily="34" charset="0"/>
                <a:cs typeface="Arial" panose="020B0604020202020204" pitchFamily="34" charset="0"/>
              </a:rPr>
              <a:t>n</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stereoisomers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54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2180-8820-4B48-8BF3-3DD19B235907}"/>
              </a:ext>
            </a:extLst>
          </p:cNvPr>
          <p:cNvSpPr>
            <a:spLocks noGrp="1"/>
          </p:cNvSpPr>
          <p:nvPr>
            <p:ph type="title"/>
          </p:nvPr>
        </p:nvSpPr>
        <p:spPr/>
        <p:txBody>
          <a:bodyPr/>
          <a:lstStyle/>
          <a:p>
            <a:r>
              <a:rPr lang="en-US" altLang="en-US" sz="2800" dirty="0">
                <a:solidFill>
                  <a:schemeClr val="tx1"/>
                </a:solidFill>
                <a:latin typeface="Arial" panose="020B0604020202020204" pitchFamily="34" charset="0"/>
                <a:cs typeface="Arial" panose="020B0604020202020204" pitchFamily="34" charset="0"/>
              </a:rPr>
              <a:t>D</a:t>
            </a:r>
            <a:r>
              <a:rPr lang="en-US" altLang="en-US" dirty="0">
                <a:solidFill>
                  <a:schemeClr val="tx1"/>
                </a:solidFill>
                <a:latin typeface="Arial" panose="020B0604020202020204" pitchFamily="34" charset="0"/>
                <a:cs typeface="Arial" panose="020B0604020202020204" pitchFamily="34" charset="0"/>
              </a:rPr>
              <a:t> Isomers and </a:t>
            </a:r>
            <a:r>
              <a:rPr lang="en-US" altLang="en-US" sz="2800" dirty="0">
                <a:solidFill>
                  <a:schemeClr val="tx1"/>
                </a:solidFill>
                <a:latin typeface="Arial" panose="020B0604020202020204" pitchFamily="34" charset="0"/>
                <a:cs typeface="Arial" panose="020B0604020202020204" pitchFamily="34" charset="0"/>
              </a:rPr>
              <a:t>L</a:t>
            </a:r>
            <a:r>
              <a:rPr lang="en-US" altLang="en-US" dirty="0">
                <a:solidFill>
                  <a:schemeClr val="tx1"/>
                </a:solidFill>
                <a:latin typeface="Arial" panose="020B0604020202020204" pitchFamily="34" charset="0"/>
                <a:cs typeface="Arial" panose="020B0604020202020204" pitchFamily="34" charset="0"/>
              </a:rPr>
              <a:t> Isomers</a:t>
            </a:r>
            <a:endParaRPr lang="en-AU" dirty="0"/>
          </a:p>
        </p:txBody>
      </p:sp>
      <p:sp>
        <p:nvSpPr>
          <p:cNvPr id="5" name="Google Shape;390;g847cf01710_0_68">
            <a:extLst>
              <a:ext uri="{FF2B5EF4-FFF2-40B4-BE49-F238E27FC236}">
                <a16:creationId xmlns:a16="http://schemas.microsoft.com/office/drawing/2014/main" id="{DA05636C-9CFA-8C41-8C1A-C7B4C633163D}"/>
              </a:ext>
            </a:extLst>
          </p:cNvPr>
          <p:cNvSpPr txBox="1">
            <a:spLocks noChangeArrowheads="1"/>
          </p:cNvSpPr>
          <p:nvPr/>
        </p:nvSpPr>
        <p:spPr bwMode="auto">
          <a:xfrm>
            <a:off x="496530" y="1401708"/>
            <a:ext cx="8177213" cy="477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reference carbon = chiral center </a:t>
            </a:r>
            <a:r>
              <a:rPr lang="en-US" sz="2400" i="1" dirty="0">
                <a:latin typeface="Arial" panose="020B0604020202020204" pitchFamily="34" charset="0"/>
                <a:cs typeface="Arial" panose="020B0604020202020204" pitchFamily="34" charset="0"/>
              </a:rPr>
              <a:t>most distant </a:t>
            </a:r>
            <a:r>
              <a:rPr lang="en-US" sz="2400" dirty="0">
                <a:latin typeface="Arial" panose="020B0604020202020204" pitchFamily="34" charset="0"/>
                <a:cs typeface="Arial" panose="020B0604020202020204" pitchFamily="34" charset="0"/>
              </a:rPr>
              <a:t>from the carbonyl carbon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two groups of stereoisomers:</a:t>
            </a:r>
          </a:p>
          <a:p>
            <a:pPr lvl="1"/>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isomers = configuration at reference carbon is the same as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-glyceraldehyde</a:t>
            </a:r>
          </a:p>
          <a:p>
            <a:pPr lvl="2"/>
            <a:r>
              <a:rPr lang="en-US" dirty="0">
                <a:latin typeface="Arial" panose="020B0604020202020204" pitchFamily="34" charset="0"/>
                <a:cs typeface="Arial" panose="020B0604020202020204" pitchFamily="34" charset="0"/>
              </a:rPr>
              <a:t>on the right (</a:t>
            </a:r>
            <a:r>
              <a:rPr lang="en-US" i="1" dirty="0" err="1">
                <a:latin typeface="Arial" panose="020B0604020202020204" pitchFamily="34" charset="0"/>
                <a:cs typeface="Arial" panose="020B0604020202020204" pitchFamily="34" charset="0"/>
              </a:rPr>
              <a:t>dextro</a:t>
            </a:r>
            <a:r>
              <a:rPr lang="en-US" dirty="0">
                <a:latin typeface="Arial" panose="020B0604020202020204" pitchFamily="34" charset="0"/>
                <a:cs typeface="Arial" panose="020B0604020202020204" pitchFamily="34" charset="0"/>
              </a:rPr>
              <a:t>) in a projection formula</a:t>
            </a:r>
          </a:p>
          <a:p>
            <a:pPr lvl="2"/>
            <a:r>
              <a:rPr lang="en-US"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ost hexoses of living organisms</a:t>
            </a:r>
          </a:p>
          <a:p>
            <a:pPr lvl="1"/>
            <a:r>
              <a:rPr lang="en-US" sz="18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 isomers = configuration at reference carbon is the same as </a:t>
            </a:r>
            <a:r>
              <a:rPr lang="en-US" sz="18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-glyceraldehyde</a:t>
            </a:r>
          </a:p>
          <a:p>
            <a:pPr lvl="2"/>
            <a:r>
              <a:rPr lang="en-US" dirty="0">
                <a:latin typeface="Arial" panose="020B0604020202020204" pitchFamily="34" charset="0"/>
                <a:cs typeface="Arial" panose="020B0604020202020204" pitchFamily="34" charset="0"/>
              </a:rPr>
              <a:t>on the left (</a:t>
            </a:r>
            <a:r>
              <a:rPr lang="en-US" i="1" dirty="0" err="1">
                <a:latin typeface="Arial" panose="020B0604020202020204" pitchFamily="34" charset="0"/>
                <a:cs typeface="Arial" panose="020B0604020202020204" pitchFamily="34" charset="0"/>
              </a:rPr>
              <a:t>levo</a:t>
            </a:r>
            <a:r>
              <a:rPr lang="en-US" dirty="0">
                <a:latin typeface="Arial" panose="020B0604020202020204" pitchFamily="34" charset="0"/>
                <a:cs typeface="Arial" panose="020B0604020202020204" pitchFamily="34" charset="0"/>
              </a:rPr>
              <a:t>) in a projection formula</a:t>
            </a:r>
          </a:p>
          <a:p>
            <a:pPr lvl="2"/>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31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3D3D-EB5A-4F17-86E6-BE1EF53CC7E7}"/>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Numbering Carbons of a Sugar</a:t>
            </a:r>
            <a:endParaRPr lang="en-AU" dirty="0"/>
          </a:p>
        </p:txBody>
      </p:sp>
      <p:sp>
        <p:nvSpPr>
          <p:cNvPr id="5" name="Google Shape;390;g847cf01710_0_68">
            <a:extLst>
              <a:ext uri="{FF2B5EF4-FFF2-40B4-BE49-F238E27FC236}">
                <a16:creationId xmlns:a16="http://schemas.microsoft.com/office/drawing/2014/main" id="{DA05636C-9CFA-8C41-8C1A-C7B4C633163D}"/>
              </a:ext>
            </a:extLst>
          </p:cNvPr>
          <p:cNvSpPr txBox="1">
            <a:spLocks noChangeArrowheads="1"/>
          </p:cNvSpPr>
          <p:nvPr/>
        </p:nvSpPr>
        <p:spPr bwMode="auto">
          <a:xfrm>
            <a:off x="483393" y="1600200"/>
            <a:ext cx="817721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carbons are numbered beginning at the end of the chain near the carbonyl group </a:t>
            </a:r>
            <a:endParaRPr lang="en-US" dirty="0">
              <a:latin typeface="Arial" panose="020B060402020202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829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3E02-513B-49B7-A8D2-1785967CC9A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Carbohydrates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757238" y="1828800"/>
            <a:ext cx="7629525" cy="4114800"/>
          </a:xfrm>
        </p:spPr>
        <p:txBody>
          <a:bodyPr/>
          <a:lstStyle/>
          <a:p>
            <a:pPr indent="-406400">
              <a:lnSpc>
                <a:spcPct val="110000"/>
              </a:lnSpc>
              <a:spcBef>
                <a:spcPct val="0"/>
              </a:spcBef>
              <a:spcAft>
                <a:spcPct val="0"/>
              </a:spcAft>
              <a:buClr>
                <a:srgbClr val="000000"/>
              </a:buClr>
              <a:buSzPts val="2800"/>
              <a:defRPr/>
            </a:pPr>
            <a:r>
              <a:rPr lang="en-US" altLang="en-US" sz="2400" b="1" dirty="0">
                <a:latin typeface="Arial" panose="020B0604020202020204" pitchFamily="34" charset="0"/>
                <a:cs typeface="Arial" panose="020B0604020202020204" pitchFamily="34" charset="0"/>
              </a:rPr>
              <a:t>carbohydrates</a:t>
            </a:r>
            <a:r>
              <a:rPr lang="en-US" alt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aldehydes or ketones with at least two hydroxyl groups, or substances that yield such compounds on hydrolysis</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many carbohydrates have the empirical formula (CH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a:t>
            </a:r>
            <a:r>
              <a:rPr lang="en-US" sz="2400" i="1" baseline="-25000" dirty="0">
                <a:latin typeface="Arial" panose="020B0604020202020204" pitchFamily="34" charset="0"/>
                <a:cs typeface="Arial" panose="020B0604020202020204" pitchFamily="34" charset="0"/>
              </a:rPr>
              <a:t>n</a:t>
            </a:r>
            <a:r>
              <a:rPr lang="en-US" sz="2400" i="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lvl="1"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52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31CA-4AFA-4201-938E-0E2C98BF22B2}"/>
              </a:ext>
            </a:extLst>
          </p:cNvPr>
          <p:cNvSpPr>
            <a:spLocks noGrp="1"/>
          </p:cNvSpPr>
          <p:nvPr>
            <p:ph type="title"/>
          </p:nvPr>
        </p:nvSpPr>
        <p:spPr/>
        <p:txBody>
          <a:bodyPr/>
          <a:lstStyle/>
          <a:p>
            <a:r>
              <a:rPr lang="en-US" altLang="en-US" sz="2800" dirty="0">
                <a:solidFill>
                  <a:schemeClr val="tx1"/>
                </a:solidFill>
                <a:latin typeface="Arial" panose="020B0604020202020204" pitchFamily="34" charset="0"/>
                <a:cs typeface="Arial" panose="020B0604020202020204" pitchFamily="34" charset="0"/>
              </a:rPr>
              <a:t>D</a:t>
            </a:r>
            <a:r>
              <a:rPr lang="en-US" altLang="en-US" dirty="0">
                <a:solidFill>
                  <a:schemeClr val="tx1"/>
                </a:solidFill>
                <a:latin typeface="Arial" panose="020B0604020202020204" pitchFamily="34" charset="0"/>
                <a:cs typeface="Arial" panose="020B0604020202020204" pitchFamily="34" charset="0"/>
              </a:rPr>
              <a:t>-Aldoses</a:t>
            </a:r>
            <a:endParaRPr lang="en-AU" dirty="0"/>
          </a:p>
        </p:txBody>
      </p:sp>
      <p:pic>
        <p:nvPicPr>
          <p:cNvPr id="4" name="Picture 3" descr="Part a shows the D-aldoses. There is one three carbon D-aldose. D-glyceraldehyde, with its name in a box, has a vertical three carbon chain with C 1 double bonded to O and bonded to H, red highlighted C bonded to O H on the right and H on the left, and C 3 bonded to 2 H and O H. There are two four carbon D-aldoses. D-erythrose, with its name in a box, has a vertical four carbon chain with C 1 double bonded to O and bonded to H; red highlighted C 2 and C 3 both bonded to O H on the right and H on the left; and C 4 bonded to 2 H and O H. D-threose has a similar structure except that C 2 is bonded to H on the right and O H on the left. There are four five carbon D-aldoses. D-ribose, with its name in a box, is a five-carbon molecule with C 1 double bonded to O and bonded to H; red highlighted C 2, C 3, and C 4 all bonded to O H on the right and H on the left, and C 5 bonded to 2 H and O H. D-arabinose, with its name in a box, has a similar structure to D-ribose except that C 2 is bonded to H on the right and O H on the left. D-xylose, with its name in a box, has a similar structure to D-ribose except that C 3 is bonded to H on the right and O H on the left. D-lyxose has a similar structure to D-ribose except that C 2 and C 3 are both bonded to H on the right and to O H on the left. There are 8 six carbon D-aldoses. D-allose has a vertical six-carbon chain with C 1 double bonded to O and single bonded to H; red highlighted C 2, C 3, C 4, and C 5 are all bonded to O H on the right and H on the left, and C 6 is bonded to H 2 and O H. D-altrose has a similar structure to D-allose except that C 2 is bonded to H on the right and O H on the left. D-glucose, with its name in a box, has a similar structure to D-allose except that C-3 is bonded to H on the right and O H on the left. D-mannose, with its name in a box, has a similar structure to D-allose except that C 2 and C 3 both are bonded to H on the right and O H on the left. D-gulose has a similar structure to D-allose except that C 4 is bonded to H on the right and O H on the left. D-idose has a similar structure to D-allose except that C 2 and C 4 are bonded to H on the right and O H on the left. D-galactose, with its name in a box, is similar to D-allose except that C 3 and C 4 have H on the right and O H on the left. D-talose has a similar structure to D-allose except C 2, C 3, and C 4 all have H on the right and O H on the left. ">
            <a:extLst>
              <a:ext uri="{FF2B5EF4-FFF2-40B4-BE49-F238E27FC236}">
                <a16:creationId xmlns:a16="http://schemas.microsoft.com/office/drawing/2014/main" id="{2691F154-C709-5E4C-9143-399E38AA48C1}"/>
              </a:ext>
            </a:extLst>
          </p:cNvPr>
          <p:cNvPicPr>
            <a:picLocks noChangeAspect="1"/>
          </p:cNvPicPr>
          <p:nvPr/>
        </p:nvPicPr>
        <p:blipFill rotWithShape="1">
          <a:blip r:embed="rId3"/>
          <a:srcRect b="55556"/>
          <a:stretch/>
        </p:blipFill>
        <p:spPr>
          <a:xfrm>
            <a:off x="990600" y="1424715"/>
            <a:ext cx="7162800" cy="4209199"/>
          </a:xfrm>
          <a:prstGeom prst="rect">
            <a:avLst/>
          </a:prstGeom>
        </p:spPr>
      </p:pic>
    </p:spTree>
    <p:extLst>
      <p:ext uri="{BB962C8B-B14F-4D97-AF65-F5344CB8AC3E}">
        <p14:creationId xmlns:p14="http://schemas.microsoft.com/office/powerpoint/2010/main" val="1950710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7308-6C88-458F-9090-7CC1AA2F9AEC}"/>
              </a:ext>
            </a:extLst>
          </p:cNvPr>
          <p:cNvSpPr>
            <a:spLocks noGrp="1"/>
          </p:cNvSpPr>
          <p:nvPr>
            <p:ph type="title"/>
          </p:nvPr>
        </p:nvSpPr>
        <p:spPr/>
        <p:txBody>
          <a:bodyPr/>
          <a:lstStyle/>
          <a:p>
            <a:r>
              <a:rPr lang="en-US" altLang="en-US" sz="2800" dirty="0">
                <a:solidFill>
                  <a:schemeClr val="tx1"/>
                </a:solidFill>
                <a:latin typeface="Arial" panose="020B0604020202020204" pitchFamily="34" charset="0"/>
                <a:cs typeface="Arial" panose="020B0604020202020204" pitchFamily="34" charset="0"/>
              </a:rPr>
              <a:t>D</a:t>
            </a:r>
            <a:r>
              <a:rPr lang="en-US" altLang="en-US" dirty="0">
                <a:solidFill>
                  <a:schemeClr val="tx1"/>
                </a:solidFill>
                <a:latin typeface="Arial" panose="020B0604020202020204" pitchFamily="34" charset="0"/>
                <a:cs typeface="Arial" panose="020B0604020202020204" pitchFamily="34" charset="0"/>
              </a:rPr>
              <a:t>-Ketoses</a:t>
            </a:r>
            <a:endParaRPr lang="en-AU" dirty="0"/>
          </a:p>
        </p:txBody>
      </p:sp>
      <p:pic>
        <p:nvPicPr>
          <p:cNvPr id="6" name="Picture 5" descr="Part b shows the D-ketoses. There is one three carbon D-ketose, dihydroxyacetone, which has its name in a box and which has C 1 bonded to 2 H and O H, C 2 double bonded to O on the right, and C 3 bonded to 2 H and O H. There is one four carbon D-ketose, D-erythrulose, which has its name in a box and which has C 1 bonded to 2 H and O H, C 2 double bonded to O on the right, red highlighted C 3 bonded to O H on the right and H on the left, and C 4 bonded to 2 H and O H. There are two five carbon D-ketoses, D-ribulose and D-xylose. D-ribulose, which has its name in a box, has C 1 bonded to 2 H and O H; C 2 double bonded to O; red highlighted C 3 and C 4 both bonded to O H on the right and H on the left; and C 5 bonded to 2 H and O H. D-xylulose, which has its name in a box, has a similar structure to D-ribulose except that C 3 has H on the right and O H on the left. There are four six carbon D-ketoses. D-psicose has C 1 bonded to 2 H and O H; C 2 is double bonded to O; red highlighted C 3, C 4, and C 5 are all bonded to O H on the right and H on the left; and C 6 is bonded to 2 H and O H. D-fructose, which has its name in a box, has a similar structure to D-psicose except that C 3 is bonded to H on the right and O H on the left. D-sorbose has a similar structure to D-psicose, except that C 4 has H on the right and O H on the left. D-tagatose has a similar structure to D-psicose except that C 3 and C 4 both have H on the right and O H on the left.">
            <a:extLst>
              <a:ext uri="{FF2B5EF4-FFF2-40B4-BE49-F238E27FC236}">
                <a16:creationId xmlns:a16="http://schemas.microsoft.com/office/drawing/2014/main" id="{51662670-BD72-C545-83B4-18A3A42FA93A}"/>
              </a:ext>
            </a:extLst>
          </p:cNvPr>
          <p:cNvPicPr>
            <a:picLocks noChangeAspect="1"/>
          </p:cNvPicPr>
          <p:nvPr/>
        </p:nvPicPr>
        <p:blipFill rotWithShape="1">
          <a:blip r:embed="rId3"/>
          <a:srcRect t="45556" r="48531"/>
          <a:stretch/>
        </p:blipFill>
        <p:spPr>
          <a:xfrm>
            <a:off x="2781300" y="1361653"/>
            <a:ext cx="3581400" cy="5009090"/>
          </a:xfrm>
          <a:prstGeom prst="rect">
            <a:avLst/>
          </a:prstGeom>
        </p:spPr>
      </p:pic>
    </p:spTree>
    <p:extLst>
      <p:ext uri="{BB962C8B-B14F-4D97-AF65-F5344CB8AC3E}">
        <p14:creationId xmlns:p14="http://schemas.microsoft.com/office/powerpoint/2010/main" val="239526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B565-E604-4ADE-9DBA-402A92C5FCA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Epimers</a:t>
            </a:r>
            <a:endParaRPr lang="en-AU" dirty="0"/>
          </a:p>
        </p:txBody>
      </p:sp>
      <p:sp>
        <p:nvSpPr>
          <p:cNvPr id="5" name="Google Shape;390;g847cf01710_0_68">
            <a:extLst>
              <a:ext uri="{FF2B5EF4-FFF2-40B4-BE49-F238E27FC236}">
                <a16:creationId xmlns:a16="http://schemas.microsoft.com/office/drawing/2014/main" id="{DA05636C-9CFA-8C41-8C1A-C7B4C633163D}"/>
              </a:ext>
            </a:extLst>
          </p:cNvPr>
          <p:cNvSpPr txBox="1">
            <a:spLocks noChangeArrowheads="1"/>
          </p:cNvSpPr>
          <p:nvPr/>
        </p:nvSpPr>
        <p:spPr bwMode="auto">
          <a:xfrm>
            <a:off x="483393" y="1600201"/>
            <a:ext cx="81772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epimers</a:t>
            </a:r>
            <a:r>
              <a:rPr lang="en-US" sz="2400" dirty="0">
                <a:latin typeface="Arial" panose="020B0604020202020204" pitchFamily="34" charset="0"/>
                <a:cs typeface="Arial" panose="020B0604020202020204" pitchFamily="34" charset="0"/>
              </a:rPr>
              <a:t> = two sugars that differ only in the configuration around one carbon atom </a:t>
            </a: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3" name="Picture 2" descr="D-mannose is an epimer at C-2. It is a vertical six-carbon chain with C 1 double bonded to O and bonded to H; C 2 bonded to H on the right and O H on the left with all of the atoms highlighted in a red band; C 3 bonded to H on the right and O H on the left, C 4 bonded to O H on the right and H on the left, C 5 bonded to O H on the right and H on the left; and C 6 bonded to 2 H and O H. D-glucose has a similar structure to D-mannose, except that C 2 is bonded to O H on the right and to H on the left, all highlighted with a red band. A blue band highlights C 4 and the O H and H bonded to it. D-galactose is an epimer at C-4. It has a similar structure to glucose, except that C 4 is bonded to H on the right and O H on the left, all highlighted with a blue band.">
            <a:extLst>
              <a:ext uri="{FF2B5EF4-FFF2-40B4-BE49-F238E27FC236}">
                <a16:creationId xmlns:a16="http://schemas.microsoft.com/office/drawing/2014/main" id="{54DB5BE8-6879-DB40-9B25-F6CD148B85D5}"/>
              </a:ext>
            </a:extLst>
          </p:cNvPr>
          <p:cNvPicPr>
            <a:picLocks noChangeAspect="1"/>
          </p:cNvPicPr>
          <p:nvPr/>
        </p:nvPicPr>
        <p:blipFill>
          <a:blip r:embed="rId3"/>
          <a:stretch>
            <a:fillRect/>
          </a:stretch>
        </p:blipFill>
        <p:spPr>
          <a:xfrm>
            <a:off x="1420298" y="2900135"/>
            <a:ext cx="6303404" cy="3038929"/>
          </a:xfrm>
          <a:prstGeom prst="rect">
            <a:avLst/>
          </a:prstGeom>
        </p:spPr>
      </p:pic>
    </p:spTree>
    <p:extLst>
      <p:ext uri="{BB962C8B-B14F-4D97-AF65-F5344CB8AC3E}">
        <p14:creationId xmlns:p14="http://schemas.microsoft.com/office/powerpoint/2010/main" val="254527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0DDB-1378-4B50-BF4D-2ADE6F762E5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The Common Monosaccharides Have Cyclic Structures</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33387" y="2133600"/>
            <a:ext cx="82772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aqueous solution, </a:t>
            </a:r>
            <a:r>
              <a:rPr lang="en-US" sz="2400" dirty="0" err="1">
                <a:latin typeface="Arial" panose="020B0604020202020204" pitchFamily="34" charset="0"/>
                <a:cs typeface="Arial" panose="020B0604020202020204" pitchFamily="34" charset="0"/>
              </a:rPr>
              <a:t>aldotetroses</a:t>
            </a:r>
            <a:r>
              <a:rPr lang="en-US" sz="2400" dirty="0">
                <a:latin typeface="Arial" panose="020B0604020202020204" pitchFamily="34" charset="0"/>
                <a:cs typeface="Arial" panose="020B0604020202020204" pitchFamily="34" charset="0"/>
              </a:rPr>
              <a:t> and all monosaccharides with 5+ backbone carbon atoms occur as cyclic structures</a:t>
            </a:r>
          </a:p>
          <a:p>
            <a:pPr lvl="1"/>
            <a:r>
              <a:rPr lang="en-US" sz="2400" dirty="0">
                <a:latin typeface="Arial" panose="020B0604020202020204" pitchFamily="34" charset="0"/>
                <a:cs typeface="Arial" panose="020B0604020202020204" pitchFamily="34" charset="0"/>
              </a:rPr>
              <a:t>covalent bond between the carbonyl group and the oxygen of a hydroxyl group  </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79578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1EC0A-1412-4338-B96E-EC2F417EAAF0}"/>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Hemiacetals and Hemiketals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46525" y="1752600"/>
            <a:ext cx="82772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hemiacetals</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hemiketals </a:t>
            </a:r>
            <a:r>
              <a:rPr lang="en-US" sz="2400" dirty="0">
                <a:latin typeface="Arial" panose="020B0604020202020204" pitchFamily="34" charset="0"/>
                <a:cs typeface="Arial" panose="020B0604020202020204" pitchFamily="34" charset="0"/>
              </a:rPr>
              <a:t>= derivatives formed by a  general reaction between alcohols and aldehydes or ketones</a:t>
            </a:r>
          </a:p>
          <a:p>
            <a:pPr lvl="1"/>
            <a:r>
              <a:rPr lang="en-US" sz="2400" dirty="0">
                <a:latin typeface="Arial" panose="020B0604020202020204" pitchFamily="34" charset="0"/>
                <a:cs typeface="Arial" panose="020B0604020202020204" pitchFamily="34" charset="0"/>
              </a:rPr>
              <a:t>product of the first alcohol molecule addition</a:t>
            </a:r>
          </a:p>
          <a:p>
            <a:pPr lvl="1"/>
            <a:r>
              <a:rPr lang="en-US" sz="2400" dirty="0">
                <a:latin typeface="Arial" panose="020B0604020202020204" pitchFamily="34" charset="0"/>
                <a:cs typeface="Arial" panose="020B0604020202020204" pitchFamily="34" charset="0"/>
              </a:rPr>
              <a:t>a five- or six-membered ring forms if the —OH and carbonyl groups are on the same molecule</a:t>
            </a:r>
          </a:p>
          <a:p>
            <a:pPr marL="533400" lvl="1"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acetal</a:t>
            </a:r>
            <a:r>
              <a:rPr lang="en-US" sz="2400" dirty="0">
                <a:latin typeface="Arial" panose="020B0604020202020204" pitchFamily="34" charset="0"/>
                <a:cs typeface="Arial" panose="020B0604020202020204" pitchFamily="34" charset="0"/>
              </a:rPr>
              <a:t> or </a:t>
            </a:r>
            <a:r>
              <a:rPr lang="en-US" sz="2400" b="1" dirty="0">
                <a:latin typeface="Arial" panose="020B0604020202020204" pitchFamily="34" charset="0"/>
                <a:cs typeface="Arial" panose="020B0604020202020204" pitchFamily="34" charset="0"/>
              </a:rPr>
              <a:t>ketal </a:t>
            </a:r>
            <a:r>
              <a:rPr lang="en-US" sz="2400" dirty="0">
                <a:latin typeface="Arial" panose="020B0604020202020204" pitchFamily="34" charset="0"/>
                <a:cs typeface="Arial" panose="020B0604020202020204" pitchFamily="34" charset="0"/>
              </a:rPr>
              <a:t>= product of the second alcohol molecule addition</a:t>
            </a:r>
          </a:p>
          <a:p>
            <a:pPr lvl="1"/>
            <a:r>
              <a:rPr lang="en-US" sz="2400" dirty="0">
                <a:latin typeface="Arial" panose="020B0604020202020204" pitchFamily="34" charset="0"/>
                <a:cs typeface="Arial" panose="020B0604020202020204" pitchFamily="34" charset="0"/>
              </a:rPr>
              <a:t>forms a glycosidic bond</a:t>
            </a: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706008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FD92-4B06-4B27-AD53-B42B0B2090D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Formation of Hemiacetals and Hemiketals</a:t>
            </a:r>
            <a:endParaRPr lang="en-AU" dirty="0"/>
          </a:p>
        </p:txBody>
      </p:sp>
      <p:pic>
        <p:nvPicPr>
          <p:cNvPr id="5" name="Picture 4" descr="The top series of reactions begins with an aldehyde that has a C that is double bonded to O on the upper right, single bonded to H on the lower right, and single bonded to R superscript 1 on the left. This is added to a red highlighted alcohol that has O H bonded to R superscript 2. This undergoes a reversible reaction to produce a hemiacetal that has a central C bonded to red highlighted O R superscript 2 on the right, H below, R superscript 1 on the left, and O bonded to red highlighted H above. This undergoes a reversible reaction to produce an acetal. During the forward reaction, blue highlighted H O bonded to R superscript 3 is added. This produces an acetal plus red highlighted H O blue highlighted H. During the reverse reaction, blue highlighted H O bonded to R superscript 3 is removed. The acetal has a central C bonded to red highlighted O R superscript 2 on the right, H below, R superscript 1 on the left, and blue highlighted O R superscript 3 above. The bottom series of reactions begins with a ketone that has a C that is double bonded to O on the right, single bonded to R superscript 2 below, and single bonded to R superscript 1 on the left. This is added to a red highlighted alcohol that has H O bonded to R superscript 3. This undergoes a reversible reaction to produce a hemiketal that has a central C bonded to red highlighted O R superscript 3 on the right, R superscript 2 below, R superscript 1 on the left, and O bonded to red highlighted H above. This undergoes a reversible reaction to produce an acetal. During the forward reaction, blue highlighted H O bonded to R superscript 4 is added. This produces a ketal plus red highlighted H O blue highlighted H. During the reverse reaction, blue highlighted H O bonded to R superscript 4 is removed. The ketal has a central C bonded to red highlighted O R superscript 3 on the right, R superscript 2 below, R superscript 1 on the left, and blue highlighted O R superscript 4 above.">
            <a:extLst>
              <a:ext uri="{FF2B5EF4-FFF2-40B4-BE49-F238E27FC236}">
                <a16:creationId xmlns:a16="http://schemas.microsoft.com/office/drawing/2014/main" id="{E9868B25-AE27-9A41-9C5D-C36CE445690C}"/>
              </a:ext>
            </a:extLst>
          </p:cNvPr>
          <p:cNvPicPr>
            <a:picLocks noChangeAspect="1"/>
          </p:cNvPicPr>
          <p:nvPr/>
        </p:nvPicPr>
        <p:blipFill>
          <a:blip r:embed="rId3"/>
          <a:stretch>
            <a:fillRect/>
          </a:stretch>
        </p:blipFill>
        <p:spPr>
          <a:xfrm>
            <a:off x="1200150" y="2209800"/>
            <a:ext cx="6743700" cy="3175000"/>
          </a:xfrm>
          <a:prstGeom prst="rect">
            <a:avLst/>
          </a:prstGeom>
        </p:spPr>
      </p:pic>
    </p:spTree>
    <p:extLst>
      <p:ext uri="{BB962C8B-B14F-4D97-AF65-F5344CB8AC3E}">
        <p14:creationId xmlns:p14="http://schemas.microsoft.com/office/powerpoint/2010/main" val="175853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202C3-D386-4B86-8FDD-55C404C229AF}"/>
              </a:ext>
            </a:extLst>
          </p:cNvPr>
          <p:cNvSpPr>
            <a:spLocks noGrp="1"/>
          </p:cNvSpPr>
          <p:nvPr>
            <p:ph type="title"/>
          </p:nvPr>
        </p:nvSpPr>
        <p:spPr/>
        <p:txBody>
          <a:bodyPr/>
          <a:lstStyle/>
          <a:p>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and </a:t>
            </a:r>
            <a:r>
              <a:rPr lang="el-GR" i="1" dirty="0">
                <a:solidFill>
                  <a:schemeClr val="tx1"/>
                </a:solidFill>
                <a:latin typeface="Arial" panose="020B0604020202020204" pitchFamily="34" charset="0"/>
                <a:cs typeface="Arial" panose="020B0604020202020204" pitchFamily="34" charset="0"/>
              </a:rPr>
              <a:t>β</a:t>
            </a:r>
            <a:r>
              <a:rPr lang="el-G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Stereoisomeric Configurations</a:t>
            </a:r>
            <a:endParaRPr lang="en-AU" dirty="0"/>
          </a:p>
        </p:txBody>
      </p:sp>
      <p:sp>
        <p:nvSpPr>
          <p:cNvPr id="7" name="Google Shape;390;g847cf01710_0_68">
            <a:extLst>
              <a:ext uri="{FF2B5EF4-FFF2-40B4-BE49-F238E27FC236}">
                <a16:creationId xmlns:a16="http://schemas.microsoft.com/office/drawing/2014/main" id="{4DF70388-3B0E-3F48-9FCB-8B8B91CB6CE0}"/>
              </a:ext>
            </a:extLst>
          </p:cNvPr>
          <p:cNvSpPr txBox="1">
            <a:spLocks noChangeArrowheads="1"/>
          </p:cNvSpPr>
          <p:nvPr/>
        </p:nvSpPr>
        <p:spPr bwMode="auto">
          <a:xfrm>
            <a:off x="446525" y="1752600"/>
            <a:ext cx="82772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reaction with the first alcohol molecule creates an additional chiral center (the carbonyl carbon)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produces either of two stereoisomeric configurations: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anomers</a:t>
            </a:r>
            <a:r>
              <a:rPr lang="en-US" sz="2400" dirty="0">
                <a:latin typeface="Arial" panose="020B0604020202020204" pitchFamily="34" charset="0"/>
                <a:cs typeface="Arial" panose="020B0604020202020204" pitchFamily="34" charset="0"/>
              </a:rPr>
              <a:t> = isomeric forms of monosaccharides that differ only in their configuration about the hemiacetal or hemiketal carbon atom</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anomeric carbon </a:t>
            </a:r>
            <a:r>
              <a:rPr lang="en-US" sz="2400" dirty="0">
                <a:latin typeface="Arial" panose="020B0604020202020204" pitchFamily="34" charset="0"/>
                <a:cs typeface="Arial" panose="020B0604020202020204" pitchFamily="34" charset="0"/>
              </a:rPr>
              <a:t>= the carbonyl carbon atom</a:t>
            </a:r>
            <a:endParaRPr lang="el-GR"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6538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02CB-ABD2-4D1B-8DC5-8AA05A2F1E0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Formation of the Two Cyclic Forms of </a:t>
            </a:r>
            <a:r>
              <a:rPr lang="en-US" sz="3200"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-Glucose</a:t>
            </a:r>
            <a:endParaRPr lang="en-AU" dirty="0"/>
          </a:p>
        </p:txBody>
      </p:sp>
      <p:sp>
        <p:nvSpPr>
          <p:cNvPr id="6" name="Google Shape;390;g847cf01710_0_68">
            <a:extLst>
              <a:ext uri="{FF2B5EF4-FFF2-40B4-BE49-F238E27FC236}">
                <a16:creationId xmlns:a16="http://schemas.microsoft.com/office/drawing/2014/main" id="{673E64EF-F238-6E42-9733-F5D2C96C8275}"/>
              </a:ext>
            </a:extLst>
          </p:cNvPr>
          <p:cNvSpPr txBox="1">
            <a:spLocks noChangeArrowheads="1"/>
          </p:cNvSpPr>
          <p:nvPr/>
        </p:nvSpPr>
        <p:spPr bwMode="auto">
          <a:xfrm>
            <a:off x="457200" y="1981200"/>
            <a:ext cx="34396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reaction between the aldehyde group at C-1 and the hydroxyl group at C-5 forms a hemiacetal linkage</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mutarotation</a:t>
            </a:r>
            <a:r>
              <a:rPr lang="en-US" sz="2400" dirty="0">
                <a:latin typeface="Arial" panose="020B0604020202020204" pitchFamily="34" charset="0"/>
                <a:cs typeface="Arial" panose="020B0604020202020204" pitchFamily="34" charset="0"/>
              </a:rPr>
              <a:t> = the interconversion of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anomers</a:t>
            </a: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D-glucose is shown as a vertical six-carbon chain. C 1 is double bonded to O and single bonded to H, and this entire group of atoms is highlighted in brown. C 2, C 4, and C 5 are all bonded to O H on the right and H on the left, but the O H on C 5 is highlighted in brown. C 3 is bonded to H on the right and O H on the left. C 6 is bonded to 2 H and O H. Below, the same molecule is bent into a hexagonal shape with C 1 at the right side vertex. C 2 is at the bottom right vertex with H above the ring and O H below the right; C 3 is at the bottom left vertex with O H above the ring and H below the ring; C 4 is at the left side vertex with H above the ring and O H below the ring, C 5 is at the top left vertex with C 6 above the ring and H below the ring; O H is at the top right vertex with a pair of highlighted electrons and an arrow pointing to C 1. C 6 is above the ring and is bonded to 2 H and O H. Two possible reversible reactions can occur. The first reaction produces Greek letter alpha D-glycopyranose. This has the ring structure already described, except that there is now a bond between O and C 1, the O in the ring is no longer bonded to H, and C 1 is bonded to H above the ring and O H below the right. C 1 and its associated H and O H are highlighted in brown. The other reversible reaction produces a similar structure, except that C 1 is bonded to O H above the ring and H below the ring. C 1 and its associated H and O H are highlighted in brown.">
            <a:extLst>
              <a:ext uri="{FF2B5EF4-FFF2-40B4-BE49-F238E27FC236}">
                <a16:creationId xmlns:a16="http://schemas.microsoft.com/office/drawing/2014/main" id="{4F7B6821-8F0D-6F4E-A155-586C8B3F0A15}"/>
              </a:ext>
            </a:extLst>
          </p:cNvPr>
          <p:cNvPicPr>
            <a:picLocks noChangeAspect="1"/>
          </p:cNvPicPr>
          <p:nvPr/>
        </p:nvPicPr>
        <p:blipFill>
          <a:blip r:embed="rId3"/>
          <a:stretch>
            <a:fillRect/>
          </a:stretch>
        </p:blipFill>
        <p:spPr>
          <a:xfrm>
            <a:off x="5105400" y="1828800"/>
            <a:ext cx="3046099" cy="4748158"/>
          </a:xfrm>
          <a:prstGeom prst="rect">
            <a:avLst/>
          </a:prstGeom>
        </p:spPr>
      </p:pic>
    </p:spTree>
    <p:extLst>
      <p:ext uri="{BB962C8B-B14F-4D97-AF65-F5344CB8AC3E}">
        <p14:creationId xmlns:p14="http://schemas.microsoft.com/office/powerpoint/2010/main" val="2896719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999C-826A-4911-9FA9-1E0387422EDF}"/>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Pyranoses and Furanoses</a:t>
            </a:r>
            <a:endParaRPr lang="en-AU" dirty="0"/>
          </a:p>
        </p:txBody>
      </p:sp>
      <p:sp>
        <p:nvSpPr>
          <p:cNvPr id="7" name="Google Shape;390;g847cf01710_0_68">
            <a:extLst>
              <a:ext uri="{FF2B5EF4-FFF2-40B4-BE49-F238E27FC236}">
                <a16:creationId xmlns:a16="http://schemas.microsoft.com/office/drawing/2014/main" id="{4DF70388-3B0E-3F48-9FCB-8B8B91CB6CE0}"/>
              </a:ext>
            </a:extLst>
          </p:cNvPr>
          <p:cNvSpPr txBox="1">
            <a:spLocks noChangeArrowheads="1"/>
          </p:cNvSpPr>
          <p:nvPr/>
        </p:nvSpPr>
        <p:spPr bwMode="auto">
          <a:xfrm>
            <a:off x="196314" y="1437888"/>
            <a:ext cx="4517104" cy="473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pyranoses </a:t>
            </a:r>
            <a:r>
              <a:rPr lang="en-US" sz="2400" dirty="0">
                <a:latin typeface="Arial" panose="020B0604020202020204" pitchFamily="34" charset="0"/>
                <a:cs typeface="Arial" panose="020B0604020202020204" pitchFamily="34" charset="0"/>
              </a:rPr>
              <a:t>= six-membered ring compounds</a:t>
            </a:r>
          </a:p>
          <a:p>
            <a:pPr lvl="1"/>
            <a:r>
              <a:rPr lang="en-US" sz="2400" dirty="0">
                <a:latin typeface="Arial" panose="020B0604020202020204" pitchFamily="34" charset="0"/>
                <a:cs typeface="Arial" panose="020B0604020202020204" pitchFamily="34" charset="0"/>
              </a:rPr>
              <a:t>form when the hydroxyl group at C-6 reacts with the keto group at C-2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furanoses </a:t>
            </a:r>
            <a:r>
              <a:rPr lang="en-US" sz="2400" dirty="0">
                <a:latin typeface="Arial" panose="020B0604020202020204" pitchFamily="34" charset="0"/>
                <a:cs typeface="Arial" panose="020B0604020202020204" pitchFamily="34" charset="0"/>
              </a:rPr>
              <a:t>= five-membered ring compounds </a:t>
            </a:r>
          </a:p>
          <a:p>
            <a:pPr lvl="1"/>
            <a:r>
              <a:rPr lang="en-US" sz="2400" dirty="0">
                <a:latin typeface="Arial" panose="020B0604020202020204" pitchFamily="34" charset="0"/>
                <a:cs typeface="Arial" panose="020B0604020202020204" pitchFamily="34" charset="0"/>
              </a:rPr>
              <a:t>form when the hydroxyl group at C-5 reacts with the keto group at C-2 </a:t>
            </a: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Greek letter alpha D glucopyranose has a six-membered ring structure with a wedge showing on the front three bonds. There is a thick bond between C 2 and C 3 that meets similar thickness in the bonds on either side from C 3 to C 4 and from C 2 to C 1, which get narrower as they extend back to C 4 and C 1, respectively. C 1, C 2, and C 4 are bonded to H above the ring and O H below the ring; C 3 is bonded to O H above the ring and H below the right, and C 5 is bonded to C 6 above the ring and H below the ring. C 6 is bonded to 2 H and O H and O is between C 5 and C 1 at the top right vertex. Greek letter alpha D-fructofuranose has a five-membered ring with O at the top vertex. C 2 is at the right side vertex and is bonded to C 1 above and O H below. C 1 is bonded to 2 H and O H. C 3 is bonded to O H above and H below. F 4 is bonded to H above and O H below. C 5 is bonded to C 6 above and H below. C 6 is bonded to 2 H and O H. Greek letter beta D-glucopyranose is similar to Greek letter alpha D-glucopyranose, except that C 1 is bonded to O H above the right and H below the ring. Greek letter beta D-fructofuranose is similar to alpha D-fructofuranose, except that C 2 is bonded to O H above the ring and C 1 below the ring. Pyran is shown as a six-membered ring with O at the top right vertex; C H at the right, bottom right, left, and top left vertices; C H 2 at the bottom left vertex; and double bonds at the top left and bottom right sides. Furan is shown as a five-membered ring with O at the top vertex, with C H at the other vertices, and with double bonds on the left and right bottom side vertices.">
            <a:extLst>
              <a:ext uri="{FF2B5EF4-FFF2-40B4-BE49-F238E27FC236}">
                <a16:creationId xmlns:a16="http://schemas.microsoft.com/office/drawing/2014/main" id="{6BB7485E-4BDC-AF48-B31D-325DA219CC40}"/>
              </a:ext>
            </a:extLst>
          </p:cNvPr>
          <p:cNvPicPr>
            <a:picLocks noChangeAspect="1"/>
          </p:cNvPicPr>
          <p:nvPr/>
        </p:nvPicPr>
        <p:blipFill>
          <a:blip r:embed="rId3"/>
          <a:stretch>
            <a:fillRect/>
          </a:stretch>
        </p:blipFill>
        <p:spPr>
          <a:xfrm>
            <a:off x="5029200" y="1437888"/>
            <a:ext cx="3756148" cy="5058859"/>
          </a:xfrm>
          <a:prstGeom prst="rect">
            <a:avLst/>
          </a:prstGeom>
        </p:spPr>
      </p:pic>
    </p:spTree>
    <p:extLst>
      <p:ext uri="{BB962C8B-B14F-4D97-AF65-F5344CB8AC3E}">
        <p14:creationId xmlns:p14="http://schemas.microsoft.com/office/powerpoint/2010/main" val="2979763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0B60-A1BD-4DF5-AD57-B046A44890F4}"/>
              </a:ext>
            </a:extLst>
          </p:cNvPr>
          <p:cNvSpPr>
            <a:spLocks noGrp="1"/>
          </p:cNvSpPr>
          <p:nvPr>
            <p:ph type="title"/>
          </p:nvPr>
        </p:nvSpPr>
        <p:spPr/>
        <p:txBody>
          <a:bodyPr/>
          <a:lstStyle/>
          <a:p>
            <a:r>
              <a:rPr lang="en-US" altLang="en-US" dirty="0">
                <a:solidFill>
                  <a:srgbClr val="674EA7"/>
                </a:solidFill>
                <a:latin typeface="Arial" panose="020B0604020202020204" pitchFamily="34" charset="0"/>
                <a:cs typeface="Arial" panose="020B0604020202020204" pitchFamily="34" charset="0"/>
              </a:rPr>
              <a:t>Organisms Contain a Variety of Hexose Derivatives</a:t>
            </a:r>
            <a:endParaRPr lang="en-AU" dirty="0"/>
          </a:p>
        </p:txBody>
      </p:sp>
      <p:pic>
        <p:nvPicPr>
          <p:cNvPr id="3" name="Picture 2" descr="The sugars in each family are as follows. Some sugars are in more than one family. The glucose family includes Greek letter beta D-glucose, Greek letter beta D-glucose 6-phosphate, Greek letter beta D-glucosamine, N-acetyl Greek letter beta D-glucosamine, muramic acid, N-acetylmuramic acid, Greek letter beta D-glucuronate, D-gluconate, and D-glucono Greek letter delta lactone. The amino sugars include Greek letter beta D-galactosamine, Greek letter beta D-mannosamine, Greek letter beta D-glucosamine, N-acetyl Greek letter beta D-glucosamine, muramic acid, and N-acetylmuramic acid. The deoxysugars include Greek letter beta L-fucose and Greek letter alpha L-rhamnose. The acidic sugars include N-acetylneuraminic acid (a sialic acid), Greek letter beta D-glucuronate, D-gluconate, and D-glucono Greek letter delta lactone. Greek letter beta D-glucose is a ring with C 1 and C 3 bonded to O H above the ring and H below the ring; C 2 and C 3 bonded to H above the ring and O H below the ring, C 5 bonded to C 6 above the ring and H below the ring; C 6 bonded to 2 H and O H; and O at the top right vertex between C 5 and C 1. Greek letter beta D-glucose 6-phosphate has a similar structure to Greek letter beta D-glucose, except that C 6 is bonded to 2 H and to O that is further bonded to red highlighted P O subscript 3 superscript 3 minus. Greek letter beta D-glucosamine has a similar structure to beta D-glucose, except that C 2 is bonded below the ring to red highlighted N H 2. N-acetyl Greek letter beta D-glucosamine has a similar structure to Greek letter beta D-glucose, except that C 2 is bonded to a red highlighted substituent with N H further bonded to C that is double bonded to O and further bonded to C H 3. Muramic acid has a similar structure to Greek letter beta D-glucose, except that C 2 is bonded below the ring to red highlighted N H 2 and C 3 is bonded above the ring to red highlighted R. R is a red highlighted group with O that is further bonded to C that is bonded to C H 3 above, H on the right, and C O O minus below. N-acetylmuramic acid is similar to muramic acid, except that C 2 is bonded to N H that is further bonded to C that is double bonded to O and further bonded to C H 3. Greek letter beta D-galactosamine is similar to Greek letter beta D-glucose, except that it has C 2 bonded to red highlighted N H 2 below the ring. Greek letter beta D-mannosamine is similar to Greek letter beta D-glucose, except that it has C 2 bonded to red highlighted N H 2 above the ring. Greek letter beta L-fucose is similar to Greek letter beta D-glucose, except that C 1 is bonded to H above the ring and O H below the ring, C 2 is bonded to O H above the ring and H below the ring, C 3 is bonded to H above the ring and O H below the ring, and C 5 is bonded to H above the ring and red highlighted C H 3 below the ring. Greek letter alpha L-rhamnose is similar to Greek letter beta D-glucose, except that C 3 is bonded to H above the ring and O H below the ring, C 4 is bonded to O H above the ring and H below the ring, and C 5 is bonded to H above the right and red highlighted C H 3 below the ring. Greek letter beta D-glucuronate is similar to Greek letter beta D-glucose, except that it has C 5 bonded to a red highlighted group above the ring with C that is double bonded to O and single bonded to O minus. D-gluconate is similar to Greek letter beta D-glucose, except that O in the ring is bonded to H instead of to C 1, meaning the ring is missing its top right side, and red highlighted C 1 is single bonded to red highlighted O minus above the ring and double bonded to red highlighted O below the partial ring. D-glucono Greek letter delta lactone is similar to Greek letter beta D-glucose, except that O in the ring is red highlighted. This red O is connected to red highlighted C 1 by a red bond, and C 1 is connected by a red highlighted double bond to a red highlighted O. N-acetylneuraminic acid (a sialic acid) has a ring similar to Greek letter beta D-glucose, except that C 1 is bonded above to a red highlighted group of C double bonded to O and single bonded to O minus and below to O H, C 3 is bonded to H above the ring and O H below the ring, C 4 is bonded above the ring to a red highlighted group with N H bonded to C that is double bonded to O and bonded to C H 3 and to H below the ring, and C 5 is bonded to H above the ring and to red highlighted R below the ring. The red highlighted R is shown to be a red highlighted substituent with C bonded to O H on the right, H on the left, and C below that is bonded to O H on the right, H on the left, and C H 2 O H below.">
            <a:extLst>
              <a:ext uri="{FF2B5EF4-FFF2-40B4-BE49-F238E27FC236}">
                <a16:creationId xmlns:a16="http://schemas.microsoft.com/office/drawing/2014/main" id="{07B3E1A1-3E3A-C348-A642-7E543E38A097}"/>
              </a:ext>
            </a:extLst>
          </p:cNvPr>
          <p:cNvPicPr>
            <a:picLocks noChangeAspect="1"/>
          </p:cNvPicPr>
          <p:nvPr/>
        </p:nvPicPr>
        <p:blipFill>
          <a:blip r:embed="rId3"/>
          <a:stretch>
            <a:fillRect/>
          </a:stretch>
        </p:blipFill>
        <p:spPr>
          <a:xfrm>
            <a:off x="1453541" y="1405467"/>
            <a:ext cx="6236916" cy="5105400"/>
          </a:xfrm>
          <a:prstGeom prst="rect">
            <a:avLst/>
          </a:prstGeom>
        </p:spPr>
      </p:pic>
    </p:spTree>
    <p:extLst>
      <p:ext uri="{BB962C8B-B14F-4D97-AF65-F5344CB8AC3E}">
        <p14:creationId xmlns:p14="http://schemas.microsoft.com/office/powerpoint/2010/main" val="104640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946D-A941-4BF8-9617-95D3E645F24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Classes of Carbohydrates</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532209" y="1828800"/>
            <a:ext cx="8079581" cy="4114800"/>
          </a:xfrm>
        </p:spPr>
        <p:txBody>
          <a:bodyPr/>
          <a:lstStyle/>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monosaccharides</a:t>
            </a:r>
            <a:r>
              <a:rPr lang="en-US" sz="2400" dirty="0">
                <a:latin typeface="Arial" panose="020B0604020202020204" pitchFamily="34" charset="0"/>
                <a:cs typeface="Arial" panose="020B0604020202020204" pitchFamily="34" charset="0"/>
              </a:rPr>
              <a:t> = simple sugars, consist of a single polyhydroxy aldehyde or ketone unit </a:t>
            </a:r>
          </a:p>
          <a:p>
            <a:pPr lvl="1"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example: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-glucose </a:t>
            </a:r>
            <a:r>
              <a:rPr lang="en-US" sz="2000" dirty="0">
                <a:latin typeface="Arial" panose="020B0604020202020204" pitchFamily="34" charset="0"/>
                <a:cs typeface="Arial" panose="020B0604020202020204" pitchFamily="34" charset="0"/>
              </a:rPr>
              <a:t> </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oligosaccharides</a:t>
            </a:r>
            <a:r>
              <a:rPr lang="en-US" sz="2400" dirty="0">
                <a:latin typeface="Arial" panose="020B0604020202020204" pitchFamily="34" charset="0"/>
                <a:cs typeface="Arial" panose="020B0604020202020204" pitchFamily="34" charset="0"/>
              </a:rPr>
              <a:t> = short chains of monosaccharide units, or residues, joined by glycosidic bonds </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lvl="1"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538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987C-A006-4131-877E-50F2C5BD285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Phosphorylated Derivatives</a:t>
            </a:r>
            <a:endParaRPr lang="en-AU" dirty="0"/>
          </a:p>
        </p:txBody>
      </p:sp>
      <p:sp>
        <p:nvSpPr>
          <p:cNvPr id="7" name="Google Shape;390;g847cf01710_0_68">
            <a:extLst>
              <a:ext uri="{FF2B5EF4-FFF2-40B4-BE49-F238E27FC236}">
                <a16:creationId xmlns:a16="http://schemas.microsoft.com/office/drawing/2014/main" id="{4DF70388-3B0E-3F48-9FCB-8B8B91CB6CE0}"/>
              </a:ext>
            </a:extLst>
          </p:cNvPr>
          <p:cNvSpPr txBox="1">
            <a:spLocks noChangeArrowheads="1"/>
          </p:cNvSpPr>
          <p:nvPr/>
        </p:nvSpPr>
        <p:spPr bwMode="auto">
          <a:xfrm>
            <a:off x="569779" y="1589351"/>
            <a:ext cx="800444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some sugar intermediates are phosphate esters</a:t>
            </a:r>
          </a:p>
          <a:p>
            <a:pPr lvl="1"/>
            <a:r>
              <a:rPr lang="en-US" sz="2400" dirty="0">
                <a:latin typeface="Arial" panose="020B0604020202020204" pitchFamily="34" charset="0"/>
                <a:cs typeface="Arial" panose="020B0604020202020204" pitchFamily="34" charset="0"/>
              </a:rPr>
              <a:t>example: glucose 6-phosphate</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stable at neutral pH and bear a negative charge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functions to trap sugar inside the cell because most cells do not have membrane transporters for phosphorylated sugars  </a:t>
            </a: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53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E41FD-9E60-4ADC-8E9B-DCD73A2A0ECC}"/>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Sugars That Are, or Can Form, Aldehydes Are Reducing Sugars</a:t>
            </a:r>
            <a:endParaRPr lang="en-AU" dirty="0">
              <a:solidFill>
                <a:srgbClr val="4E4CB4"/>
              </a:solidFill>
            </a:endParaRPr>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569778" y="1676400"/>
            <a:ext cx="800444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reducing sugars </a:t>
            </a:r>
            <a:r>
              <a:rPr lang="en-US" sz="2400" dirty="0">
                <a:latin typeface="Arial" panose="020B0604020202020204" pitchFamily="34" charset="0"/>
                <a:cs typeface="Arial" panose="020B0604020202020204" pitchFamily="34" charset="0"/>
              </a:rPr>
              <a:t>= undergo a characteristic redox reaction where free aldehyde groups react with Cu</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under alkaline condition</a:t>
            </a:r>
          </a:p>
          <a:p>
            <a:pPr lvl="1"/>
            <a:r>
              <a:rPr lang="en-US" sz="2400" dirty="0">
                <a:latin typeface="Arial" panose="020B0604020202020204" pitchFamily="34" charset="0"/>
                <a:cs typeface="Arial" panose="020B0604020202020204" pitchFamily="34" charset="0"/>
              </a:rPr>
              <a:t>reduction of Cu</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to Cu</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forms a brick-red precipitate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ketoses that can tautomerize to form aldehydes are also reducing sugars </a:t>
            </a: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18526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8910-EA23-4117-AE2F-B33B889E0F01}"/>
              </a:ext>
            </a:extLst>
          </p:cNvPr>
          <p:cNvSpPr>
            <a:spLocks noGrp="1"/>
          </p:cNvSpPr>
          <p:nvPr>
            <p:ph type="title"/>
          </p:nvPr>
        </p:nvSpPr>
        <p:spPr/>
        <p:txBody>
          <a:bodyPr/>
          <a:lstStyle/>
          <a:p>
            <a:r>
              <a:rPr lang="en-US" altLang="en-US" i="1" dirty="0">
                <a:solidFill>
                  <a:schemeClr val="tx1"/>
                </a:solidFill>
                <a:latin typeface="Arial" panose="020B0604020202020204" pitchFamily="34" charset="0"/>
                <a:cs typeface="Arial" panose="020B0604020202020204" pitchFamily="34" charset="0"/>
              </a:rPr>
              <a:t>O</a:t>
            </a:r>
            <a:r>
              <a:rPr lang="en-US" altLang="en-US" dirty="0">
                <a:solidFill>
                  <a:schemeClr val="tx1"/>
                </a:solidFill>
                <a:latin typeface="Arial" panose="020B0604020202020204" pitchFamily="34" charset="0"/>
                <a:cs typeface="Arial" panose="020B0604020202020204" pitchFamily="34" charset="0"/>
              </a:rPr>
              <a:t>-Glycosidic Bonds</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372905" y="1524000"/>
            <a:ext cx="3849821"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i="1" dirty="0">
                <a:latin typeface="Arial" panose="020B0604020202020204" pitchFamily="34" charset="0"/>
                <a:cs typeface="Arial" panose="020B0604020202020204" pitchFamily="34" charset="0"/>
              </a:rPr>
              <a:t>O</a:t>
            </a:r>
            <a:r>
              <a:rPr lang="en-US" altLang="en-US" sz="2400" b="1" dirty="0">
                <a:latin typeface="Arial" panose="020B0604020202020204" pitchFamily="34" charset="0"/>
                <a:cs typeface="Arial" panose="020B0604020202020204" pitchFamily="34" charset="0"/>
              </a:rPr>
              <a:t>-glycosidic bond </a:t>
            </a:r>
            <a:r>
              <a:rPr lang="en-US" alt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covalent linkage joining two monosaccharides</a:t>
            </a:r>
          </a:p>
          <a:p>
            <a:pPr lvl="1"/>
            <a:r>
              <a:rPr lang="en-US" sz="2400" dirty="0">
                <a:latin typeface="Arial" panose="020B0604020202020204" pitchFamily="34" charset="0"/>
                <a:cs typeface="Arial" panose="020B0604020202020204" pitchFamily="34" charset="0"/>
              </a:rPr>
              <a:t>formed when a hydroxyl group of one sugar molecule reacts with the anomeric carbon of the other</a:t>
            </a:r>
          </a:p>
          <a:p>
            <a:pPr lvl="1"/>
            <a:r>
              <a:rPr lang="en-US" sz="2400" dirty="0">
                <a:latin typeface="Arial" panose="020B0604020202020204" pitchFamily="34" charset="0"/>
                <a:cs typeface="Arial" panose="020B0604020202020204" pitchFamily="34" charset="0"/>
              </a:rPr>
              <a:t>readily hydrolyzed by acid </a:t>
            </a: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lpha D-glucose is a six-membered ring with O at the top right vertex. C 1 is bonded to H above and red highlighted O H below, C 2 and C 3 are bonded to H above and O H below, C 3 is bonded to O H above and H below, and C 5 is bonded to C H 2 O H above and H below. The word hemiacetal in blue has an arrow pointing to C 1. Greek letter beta D-glucose is similar except that C 1 has O H above the ring and H below the ring and C 4 has O H below the ring with a red H. The word alcohol in blue has an arrow pointing to the red H. Greek letter alpha D glucose is added to Greek letter beta D-glucose. This produces a condensation reaction in which red highlighted H 2 O leaves. The reaction is reversible. The reverse reaction is a hydrolysis and requires the input of red highlighted H 2 O. The product is maltose or Greek letter alpha D-glucopyranosyl (1 right-hand arrow to 4)-D-glycopyranose. It has two rings that are connected by a U-shaped bond with O in the center. The left-hand ring is Greek letter alpha D-glucose but C 1 has a bond curving downward to the O in the center of the U-shaped bond. The blue word acetal has an arrow pointing to this C 1. The ring on the right is similar to Greek letter beta D-glucose, except that its C 1 has a wavy line up to O H above the ring and a wavy line down to H below the ring. The blue word hemiacetal has an arrow pointing to this C 1. Also, C 4 of Greek letter beta D-glucose has a bond extending down to the O in the center of the U before continuing to C 1 of the Greek letter alpha D-glucose.">
            <a:extLst>
              <a:ext uri="{FF2B5EF4-FFF2-40B4-BE49-F238E27FC236}">
                <a16:creationId xmlns:a16="http://schemas.microsoft.com/office/drawing/2014/main" id="{3A0A179B-1AAC-7142-8020-6A5024295A7B}"/>
              </a:ext>
            </a:extLst>
          </p:cNvPr>
          <p:cNvPicPr>
            <a:picLocks noChangeAspect="1"/>
          </p:cNvPicPr>
          <p:nvPr/>
        </p:nvPicPr>
        <p:blipFill>
          <a:blip r:embed="rId3"/>
          <a:stretch>
            <a:fillRect/>
          </a:stretch>
        </p:blipFill>
        <p:spPr>
          <a:xfrm>
            <a:off x="4444797" y="1701270"/>
            <a:ext cx="4326298" cy="3776133"/>
          </a:xfrm>
          <a:prstGeom prst="rect">
            <a:avLst/>
          </a:prstGeom>
        </p:spPr>
      </p:pic>
    </p:spTree>
    <p:extLst>
      <p:ext uri="{BB962C8B-B14F-4D97-AF65-F5344CB8AC3E}">
        <p14:creationId xmlns:p14="http://schemas.microsoft.com/office/powerpoint/2010/main" val="1757308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F267-8F83-484B-9970-314B50FF875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Reducing End</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529351" y="1524000"/>
            <a:ext cx="304360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latin typeface="Arial" panose="020B0604020202020204" pitchFamily="34" charset="0"/>
                <a:cs typeface="Arial" panose="020B0604020202020204" pitchFamily="34" charset="0"/>
              </a:rPr>
              <a:t>formation of a glycosidic bond renders a sugar nonreducing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reducing end </a:t>
            </a:r>
            <a:r>
              <a:rPr lang="en-US" sz="2400" dirty="0">
                <a:latin typeface="Arial" panose="020B0604020202020204" pitchFamily="34" charset="0"/>
                <a:cs typeface="Arial" panose="020B0604020202020204" pitchFamily="34" charset="0"/>
              </a:rPr>
              <a:t>= the end of a disaccharide or polysaccharide chain with a free anomeric carbon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5" name="Picture 4" descr="Alpha D-glucose is a six-membered ring with O at the top right vertex. C 1 is bonded to H above and red highlighted O H below, C 2 and C 3 are bonded to H above and O H below, C 3 is bonded to O H above and H below, and C 5 is bonded to C H 2 O H above and H below. The word hemiacetal in blue has an arrow pointing to C 1. Greek letter beta D-glucose is similar except that C 1 has O H above the ring and H below the ring and C 4 has O H below the ring with a red H. The word alcohol in blue has an arrow pointing to the red H. Greek letter alpha D glucose is added to Greek letter beta D-glucose. This produces a condensation reaction in which red highlighted H 2 O leaves. The reaction is reversible. The reverse reaction is a hydrolysis and requires the input of red highlighted H 2 O. The product is maltose or Greek letter alpha D-glucopyranosyl (1 right-hand arrow to 4)-D-glycopyranose. It has two rings that are connected by a U-shaped bond with O in the center. The left-hand ring is Greek letter alpha D-glucose but C 1 has a bond curving downward to the O in the center of the U-shaped bond. The blue word acetal has an arrow pointing to this C 1. The ring on the right is similar to Greek letter beta D-glucose, except that its C 1 has a wavy line up to O H above the ring and a wavy line down to H below the ring. The blue word hemiacetal has an arrow pointing to this C 1. Also, C 4 of Greek letter beta D-glucose has a bond extending down to the O in the center of the U before continuing to C 1 of the Greek letter alpha D-glucose.">
            <a:extLst>
              <a:ext uri="{FF2B5EF4-FFF2-40B4-BE49-F238E27FC236}">
                <a16:creationId xmlns:a16="http://schemas.microsoft.com/office/drawing/2014/main" id="{ED781DCF-4E00-C941-9CCC-3B5B2CA773F3}"/>
              </a:ext>
            </a:extLst>
          </p:cNvPr>
          <p:cNvPicPr>
            <a:picLocks noChangeAspect="1"/>
          </p:cNvPicPr>
          <p:nvPr/>
        </p:nvPicPr>
        <p:blipFill>
          <a:blip r:embed="rId3"/>
          <a:stretch>
            <a:fillRect/>
          </a:stretch>
        </p:blipFill>
        <p:spPr>
          <a:xfrm>
            <a:off x="3886200" y="1692275"/>
            <a:ext cx="4539704" cy="3962400"/>
          </a:xfrm>
          <a:prstGeom prst="rect">
            <a:avLst/>
          </a:prstGeom>
        </p:spPr>
      </p:pic>
      <p:cxnSp>
        <p:nvCxnSpPr>
          <p:cNvPr id="7" name="Straight Arrow Connector 6">
            <a:extLst>
              <a:ext uri="{FF2B5EF4-FFF2-40B4-BE49-F238E27FC236}">
                <a16:creationId xmlns:a16="http://schemas.microsoft.com/office/drawing/2014/main" id="{FB19DC14-B6E1-0049-BEE2-1C362C486DE6}"/>
              </a:ext>
            </a:extLst>
          </p:cNvPr>
          <p:cNvCxnSpPr>
            <a:cxnSpLocks/>
          </p:cNvCxnSpPr>
          <p:nvPr/>
        </p:nvCxnSpPr>
        <p:spPr bwMode="auto">
          <a:xfrm flipH="1" flipV="1">
            <a:off x="7162800" y="4822826"/>
            <a:ext cx="304800" cy="1152524"/>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02B39BD1-326A-7440-8DB9-8B96E7A14BD4}"/>
              </a:ext>
            </a:extLst>
          </p:cNvPr>
          <p:cNvSpPr/>
          <p:nvPr/>
        </p:nvSpPr>
        <p:spPr>
          <a:xfrm>
            <a:off x="5851860" y="6007100"/>
            <a:ext cx="3266740" cy="461665"/>
          </a:xfrm>
          <a:prstGeom prst="rect">
            <a:avLst/>
          </a:prstGeom>
        </p:spPr>
        <p:txBody>
          <a:bodyPr wrap="square">
            <a:spAutoFit/>
          </a:bodyPr>
          <a:lstStyle/>
          <a:p>
            <a:r>
              <a:rPr lang="en-US" dirty="0">
                <a:latin typeface="Arial" panose="020B0604020202020204" pitchFamily="34" charset="0"/>
                <a:cs typeface="Arial" panose="020B0604020202020204" pitchFamily="34" charset="0"/>
              </a:rPr>
              <a:t>Free anomeric carbon </a:t>
            </a:r>
            <a:endParaRPr lang="en-US" dirty="0"/>
          </a:p>
        </p:txBody>
      </p:sp>
    </p:spTree>
    <p:extLst>
      <p:ext uri="{BB962C8B-B14F-4D97-AF65-F5344CB8AC3E}">
        <p14:creationId xmlns:p14="http://schemas.microsoft.com/office/powerpoint/2010/main" val="307890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84D7-CCAE-44A6-B40C-0A9C3E840ED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Naming Reducing Oligosaccharides</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455175" y="1333072"/>
            <a:ext cx="8233649" cy="530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step 1: with the nonreducing end on the left, give the configuration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or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the anomeric carbon joining the first unit to the second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step 2: name the nonreducing residue using “</a:t>
            </a:r>
            <a:r>
              <a:rPr lang="en-US" sz="2400" dirty="0" err="1">
                <a:latin typeface="Arial" panose="020B0604020202020204" pitchFamily="34" charset="0"/>
                <a:cs typeface="Arial" panose="020B0604020202020204" pitchFamily="34" charset="0"/>
              </a:rPr>
              <a:t>furano</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pyrano</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step 3: indicate in parentheses the two carbon atoms joined by the glycosidic bond, with an arrow connecting the two numbers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step 4: name the second residue and repeat for additional residues</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8169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294880-11C0-4711-9E2B-233E8CE1E72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Symbols and Abbreviations for Monosaccharides and Derivatives</a:t>
            </a:r>
            <a:endParaRPr lang="en-AU" dirty="0"/>
          </a:p>
        </p:txBody>
      </p:sp>
      <p:pic>
        <p:nvPicPr>
          <p:cNvPr id="2" name="Picture 1" descr="The monosaccharides, their abbreviations, and symbols where provided are as follows. are as follows. Abequose, A b e. Arabinose, A r a. Fructose, F r u. Fucose, F u c. Symbol, a red triangle. Galactose, G a l. Symbol, a yellow circle. Glucose, G l c. Symbol, a blue circle. Mannose, M a n. Symbol, a green circle. Rhamnose, R h a. Ribose, R i b. Xylose, X y l. Symbol, orange star. Glucuronic acid, G l c A. Symbol, a diamond with a blue top half and white bottom half. Galactosamine, G a l N. Symbol, a square with a yellow upper right half and white lower left half. N-Acetylgalactosamine, G a l N A c. Symbol, a yellow square. N-Actyleglucosamine, G l c N A c. Symbol, a blue square. Iduronic acid, I d o A. Symbol, a diamond with a white top half and orange bottom half. Muramic acid, M u r. N-Acetylmuramic acid, M u r 2 A c. N-Actyleneuraminic acid, a sialic acid, N e u 5 A c. Symbol, a purple diamond. Note, in a commonly used convention, hexoses are represented as circles, N-acetylhexosamines as squares, and hexosamines as squares divided diagonally. All sugars with the gluco configuration are blue, those with galacto configuration are yellow, and manno sugars are green. Other substituents can be added as needed: sulfate, S, phosphate, P, O-acetyl, O A c, or O-methyl, O M e.">
            <a:extLst>
              <a:ext uri="{FF2B5EF4-FFF2-40B4-BE49-F238E27FC236}">
                <a16:creationId xmlns:a16="http://schemas.microsoft.com/office/drawing/2014/main" id="{1D825157-1FBE-264F-805D-E87F7D78E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5367" y="1371600"/>
            <a:ext cx="5653265" cy="5368962"/>
          </a:xfrm>
          <a:prstGeom prst="rect">
            <a:avLst/>
          </a:prstGeom>
        </p:spPr>
      </p:pic>
    </p:spTree>
    <p:extLst>
      <p:ext uri="{BB962C8B-B14F-4D97-AF65-F5344CB8AC3E}">
        <p14:creationId xmlns:p14="http://schemas.microsoft.com/office/powerpoint/2010/main" val="351292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9313-1A7B-4A39-B5EC-1D4F46A296A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Three Common Disaccharides</a:t>
            </a:r>
            <a:endParaRPr lang="en-AU" dirty="0"/>
          </a:p>
        </p:txBody>
      </p:sp>
      <p:sp>
        <p:nvSpPr>
          <p:cNvPr id="6" name="Google Shape;390;g847cf01710_0_68">
            <a:extLst>
              <a:ext uri="{FF2B5EF4-FFF2-40B4-BE49-F238E27FC236}">
                <a16:creationId xmlns:a16="http://schemas.microsoft.com/office/drawing/2014/main" id="{F97E1CF1-27FB-3142-ABBA-02401BCE4965}"/>
              </a:ext>
            </a:extLst>
          </p:cNvPr>
          <p:cNvSpPr txBox="1">
            <a:spLocks noChangeArrowheads="1"/>
          </p:cNvSpPr>
          <p:nvPr/>
        </p:nvSpPr>
        <p:spPr bwMode="auto">
          <a:xfrm>
            <a:off x="457200" y="1600200"/>
            <a:ext cx="389669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lactose is a reducing disaccharide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sucrose and trehalose are nonreducing sugars</a:t>
            </a: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Lactose (Greek letter beta form) has the full systematic name Greek letter beta D-galactopyranosal (1 arrow pointing to 4) Greek letter beta D-glucopyranose and the abbreviation G lowercase A L (Greek letter beta 1 arrow pointing to 4) G lowercase L C. Lactose has two rings. The left ring has C 1 with a Greek letter beta indicating a beta bond extending upward and bending down to O in the middle of the linkage with the ring to the right. C 1 has the beta bond above the ring and H below the ring; C 2 has H above the ring and O H below the ring; C 3 and C 4 have O H above the ring and H below the ring; C 5 has C 6 above the ring and H below the ring; and C 6 is bonded to 2 H and O H. O is between C 5 and C 1 at the top right vertex. The second ring has a Greek letter beta next to C 1 with O H above the ring and H below the ring. C 2 has H above the ring and O H below the ring; C 3 has O H above the ring and H below the ring; C 4 has H above the ring and a bond below the ring that curves up to O between the two rings, continues up, then curves down again in a sideways S shape to bond with C 1 of the first ring; C 5 has C 6 above the ring and H below the ring; and C 6 is bonded to 2 H and O H. O is between C 5 and C 6 at the top right vertex. Sucrose has the systematic name of Greek letter beta D-fructofuranosyl Greek letter alpha D-glucopyranoside and the abbreviation F lowercase R U (2 Greek letter beta double-headed arrow Greek letter alpha 1 ) G lowercase L C connected by three horizontal lines, an equivalency symbol, to G lowercase L C (Greek letter alpha 1 double-headed arrow 2 Greek letter beta) F lowercase R U. There is a six-membered ring on the left and a five-membered ring on the right. The two rings are connected by a U-shaped bond with O in the middle. The six-membered ring is on the left and has alpha next to C 1 with H bonded above the ring and a bond below the ring that curves down to the O between the rings; C 2 and C 4 have H above the ring and O H below the ring; C 3 has O H above the ring and H below the ring, C 5 has C 6 above the ring and H below the ring; and C 6 is bonded to 2 H and O H. O is between C 5 and C 1 at the top right vertex. The five-membered ring on the right has O at the top vertex with C 5 to its right and C 2 to its left. C 5 on the right is bonded to H above and to C 6 below, with C 6 bonded to 2 H and O H; C 4 is bonded to O H above the ring and H below the ring; C 3 is bonded to H above the ring and O H below the ring, C 2 has a Greek letter beta next to it and is bonded to C 1 above the ring that is further bonded to 2 H and O H and to O below the ring that is in the bond that joins with C 1 of the other ring. Trehalose has a systematic name of Greek letter alpha D-glucopyranosyl Greek letter alpha D-glucopyranoside and an abbreviation of G lowercase L C (Greek letter alpha 1 double-headed arrow 1 Greek letter alpha) G lowercase L C. It has two six-membered rings. There is a Greek letter alpha next to C 1 of each ring. C 1 of the left-hand ring is bonded to H above and has a bond extending below and then bending upward to join O midway between the rings before it bends down to join with C 1 of the right-hand ring in a sideways S shape; C 2 and C 4 are bonded to H above and O H below; C 3 is bonded to O H above and H below; C 5 is bonded to C 6 above and H below; and C 6 is bonded to 2 H and O H. O is between C 5 and C 1 at the upper right vertex. The second ring has C 4 on its right side and O at its upper left vertex. C 4 and C 2 are bonded to O H above the ring and H below the ring; C 3 is bonded to H above the ring and O H below the ring; C 1 is bonded above to the O that connects the rings and to H below; C 5 is bonded to H above the ring and C 6 below; and C 6 is bonded to 2 H and O H.">
            <a:extLst>
              <a:ext uri="{FF2B5EF4-FFF2-40B4-BE49-F238E27FC236}">
                <a16:creationId xmlns:a16="http://schemas.microsoft.com/office/drawing/2014/main" id="{0BF262EF-38B6-AD4A-AC85-DFB736D8C17E}"/>
              </a:ext>
            </a:extLst>
          </p:cNvPr>
          <p:cNvPicPr>
            <a:picLocks noChangeAspect="1"/>
          </p:cNvPicPr>
          <p:nvPr/>
        </p:nvPicPr>
        <p:blipFill>
          <a:blip r:embed="rId3"/>
          <a:stretch>
            <a:fillRect/>
          </a:stretch>
        </p:blipFill>
        <p:spPr>
          <a:xfrm>
            <a:off x="5105400" y="1286933"/>
            <a:ext cx="3043060" cy="5334000"/>
          </a:xfrm>
          <a:prstGeom prst="rect">
            <a:avLst/>
          </a:prstGeom>
        </p:spPr>
      </p:pic>
    </p:spTree>
    <p:extLst>
      <p:ext uri="{BB962C8B-B14F-4D97-AF65-F5344CB8AC3E}">
        <p14:creationId xmlns:p14="http://schemas.microsoft.com/office/powerpoint/2010/main" val="128574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4021-31F0-4916-AAA5-3AA1C1B4A4FC}"/>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7.2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Polysaccharides</a:t>
            </a:r>
            <a:endParaRPr lang="en-AU" dirty="0"/>
          </a:p>
        </p:txBody>
      </p:sp>
    </p:spTree>
    <p:extLst>
      <p:ext uri="{BB962C8B-B14F-4D97-AF65-F5344CB8AC3E}">
        <p14:creationId xmlns:p14="http://schemas.microsoft.com/office/powerpoint/2010/main" val="2673311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AF50-1E2B-4822-A028-4A2E04AB270A}"/>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Polysaccharides</a:t>
            </a:r>
            <a:endParaRPr lang="en-AU" dirty="0"/>
          </a:p>
        </p:txBody>
      </p:sp>
      <p:sp>
        <p:nvSpPr>
          <p:cNvPr id="6" name="Google Shape;390;g847cf01710_0_68">
            <a:extLst>
              <a:ext uri="{FF2B5EF4-FFF2-40B4-BE49-F238E27FC236}">
                <a16:creationId xmlns:a16="http://schemas.microsoft.com/office/drawing/2014/main" id="{F97E1CF1-27FB-3142-ABBA-02401BCE4965}"/>
              </a:ext>
            </a:extLst>
          </p:cNvPr>
          <p:cNvSpPr txBox="1">
            <a:spLocks noChangeArrowheads="1"/>
          </p:cNvSpPr>
          <p:nvPr/>
        </p:nvSpPr>
        <p:spPr bwMode="auto">
          <a:xfrm>
            <a:off x="457200" y="1600200"/>
            <a:ext cx="82296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most carbohydrates in nature occur as polysaccharides (</a:t>
            </a:r>
            <a:r>
              <a:rPr lang="en-US" sz="2400" i="1" dirty="0" err="1">
                <a:latin typeface="Arial" panose="020B0604020202020204" pitchFamily="34" charset="0"/>
                <a:cs typeface="Arial" panose="020B0604020202020204" pitchFamily="34" charset="0"/>
              </a:rPr>
              <a:t>M</a:t>
            </a:r>
            <a:r>
              <a:rPr lang="en-US" sz="2400" baseline="-25000" dirty="0" err="1">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 &gt; 20,000)</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also called </a:t>
            </a:r>
            <a:r>
              <a:rPr lang="en-US" sz="2400" b="1" dirty="0">
                <a:latin typeface="Arial" panose="020B0604020202020204" pitchFamily="34" charset="0"/>
                <a:cs typeface="Arial" panose="020B0604020202020204" pitchFamily="34" charset="0"/>
              </a:rPr>
              <a:t>glycans</a:t>
            </a:r>
          </a:p>
          <a:p>
            <a:endParaRPr lang="en-US" sz="24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6189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DBA1-41DA-4F05-AB95-0EA04E65B7E8}"/>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Homopolysaccharides and Heteropolysaccharides</a:t>
            </a:r>
            <a:endParaRPr lang="en-AU" dirty="0"/>
          </a:p>
        </p:txBody>
      </p:sp>
      <p:sp>
        <p:nvSpPr>
          <p:cNvPr id="6" name="Google Shape;390;g847cf01710_0_68">
            <a:extLst>
              <a:ext uri="{FF2B5EF4-FFF2-40B4-BE49-F238E27FC236}">
                <a16:creationId xmlns:a16="http://schemas.microsoft.com/office/drawing/2014/main" id="{F97E1CF1-27FB-3142-ABBA-02401BCE4965}"/>
              </a:ext>
            </a:extLst>
          </p:cNvPr>
          <p:cNvSpPr txBox="1">
            <a:spLocks noChangeArrowheads="1"/>
          </p:cNvSpPr>
          <p:nvPr/>
        </p:nvSpPr>
        <p:spPr bwMode="auto">
          <a:xfrm>
            <a:off x="457200" y="1600200"/>
            <a:ext cx="426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homopolysaccharides</a:t>
            </a:r>
            <a:r>
              <a:rPr lang="en-US" sz="2400" dirty="0">
                <a:latin typeface="Arial" panose="020B0604020202020204" pitchFamily="34" charset="0"/>
                <a:cs typeface="Arial" panose="020B0604020202020204" pitchFamily="34" charset="0"/>
              </a:rPr>
              <a:t> = contain only a single monomeric sugar species </a:t>
            </a:r>
          </a:p>
          <a:p>
            <a:pPr lvl="1"/>
            <a:r>
              <a:rPr lang="en-US" sz="2400" dirty="0">
                <a:latin typeface="Arial" panose="020B0604020202020204" pitchFamily="34" charset="0"/>
                <a:cs typeface="Arial" panose="020B0604020202020204" pitchFamily="34" charset="0"/>
              </a:rPr>
              <a:t>serve as storage forms and structural elements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heteropolysaccharides</a:t>
            </a:r>
            <a:r>
              <a:rPr lang="en-US" sz="2400" dirty="0">
                <a:latin typeface="Arial" panose="020B0604020202020204" pitchFamily="34" charset="0"/>
                <a:cs typeface="Arial" panose="020B0604020202020204" pitchFamily="34" charset="0"/>
              </a:rPr>
              <a:t> = contain 2+ kinds of monomers </a:t>
            </a:r>
          </a:p>
          <a:p>
            <a:pPr lvl="1"/>
            <a:r>
              <a:rPr lang="en-US" sz="2400" dirty="0">
                <a:latin typeface="Arial" panose="020B0604020202020204" pitchFamily="34" charset="0"/>
                <a:cs typeface="Arial" panose="020B0604020202020204" pitchFamily="34" charset="0"/>
              </a:rPr>
              <a:t>provide extracellular support</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wo types of homopolysaccharides are depicted, unbranched and branched. The unbranched homopolysaccharide is a vertical chain of 8 yellow hexagons connected by bonds with dotted lines extending above and below. The branched homopolysaccharide is the same, except that the second hexagon from the bottom has an additional bond extending up and to the right to join with the lower left vertex of a hexagon that is the bottom of a three hexagon chain with a dotted vertical line extending from the top. Two types of heteropolysaccharides are depicted. The first is two monomer types, unbranched. It has a vertical chain of 8 hexagons that alternate in color between brown and blue. There are dotted lines extending above and below. The second type of heteropolysaccharides consists of multiple monomer types, branched. There is a similar vertical chain of 8 hexagons connected by bonds with dotted lines above and below. From top to bottom, the hexagons are colored blue, green, brown, blue, green, brown, blue, green. The second hexagon from the bottom, blue, has an additional bond extending up and to the right to the lower left vertex of the bottom green hexagon of a three hexagon chain. Above the green hexagon, there is a blue hexagon, then a brown hexagon, and then a dotted line extending upward.">
            <a:extLst>
              <a:ext uri="{FF2B5EF4-FFF2-40B4-BE49-F238E27FC236}">
                <a16:creationId xmlns:a16="http://schemas.microsoft.com/office/drawing/2014/main" id="{0F5A2F64-9D17-5A4B-876F-ED188A1B5E76}"/>
              </a:ext>
            </a:extLst>
          </p:cNvPr>
          <p:cNvPicPr>
            <a:picLocks noChangeAspect="1"/>
          </p:cNvPicPr>
          <p:nvPr/>
        </p:nvPicPr>
        <p:blipFill>
          <a:blip r:embed="rId3"/>
          <a:stretch>
            <a:fillRect/>
          </a:stretch>
        </p:blipFill>
        <p:spPr>
          <a:xfrm>
            <a:off x="4876800" y="1899187"/>
            <a:ext cx="4099748" cy="3831688"/>
          </a:xfrm>
          <a:prstGeom prst="rect">
            <a:avLst/>
          </a:prstGeom>
        </p:spPr>
      </p:pic>
    </p:spTree>
    <p:extLst>
      <p:ext uri="{BB962C8B-B14F-4D97-AF65-F5344CB8AC3E}">
        <p14:creationId xmlns:p14="http://schemas.microsoft.com/office/powerpoint/2010/main" val="3016576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4748-FF22-46A9-9E4C-BB6D0EF2576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Classes of Carbohydrates, Continued</a:t>
            </a:r>
            <a:endParaRPr lang="en-AU" dirty="0"/>
          </a:p>
        </p:txBody>
      </p:sp>
      <p:sp>
        <p:nvSpPr>
          <p:cNvPr id="39938" name="Google Shape;232;g7fe2cbe272_0_58">
            <a:extLst>
              <a:ext uri="{FF2B5EF4-FFF2-40B4-BE49-F238E27FC236}">
                <a16:creationId xmlns:a16="http://schemas.microsoft.com/office/drawing/2014/main" id="{28B04D73-4D41-1943-9321-F021E188FA72}"/>
              </a:ext>
            </a:extLst>
          </p:cNvPr>
          <p:cNvSpPr>
            <a:spLocks noGrp="1" noChangeArrowheads="1"/>
          </p:cNvSpPr>
          <p:nvPr>
            <p:ph type="body" idx="1"/>
          </p:nvPr>
        </p:nvSpPr>
        <p:spPr>
          <a:xfrm>
            <a:off x="532209" y="1905000"/>
            <a:ext cx="8079581" cy="4114800"/>
          </a:xfrm>
        </p:spPr>
        <p:txBody>
          <a:bodyPr/>
          <a:lstStyle/>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disaccharides</a:t>
            </a:r>
            <a:r>
              <a:rPr lang="en-US" sz="2400" dirty="0">
                <a:latin typeface="Arial" panose="020B0604020202020204" pitchFamily="34" charset="0"/>
                <a:cs typeface="Arial" panose="020B0604020202020204" pitchFamily="34" charset="0"/>
              </a:rPr>
              <a:t> = oligosaccharides with two monosaccharide units</a:t>
            </a:r>
          </a:p>
          <a:p>
            <a:pPr lvl="1"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example: sucrose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-glucose and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-fructose)</a:t>
            </a: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r>
              <a:rPr lang="en-US" sz="2400" b="1" dirty="0">
                <a:latin typeface="Arial" panose="020B0604020202020204" pitchFamily="34" charset="0"/>
                <a:cs typeface="Arial" panose="020B0604020202020204" pitchFamily="34" charset="0"/>
              </a:rPr>
              <a:t>polysaccharides</a:t>
            </a:r>
            <a:r>
              <a:rPr lang="en-US" sz="2400" dirty="0">
                <a:latin typeface="Arial" panose="020B0604020202020204" pitchFamily="34" charset="0"/>
                <a:cs typeface="Arial" panose="020B0604020202020204" pitchFamily="34" charset="0"/>
              </a:rPr>
              <a:t> = sugar polymers with 10+ monosaccharide units</a:t>
            </a:r>
          </a:p>
          <a:p>
            <a:pPr lvl="1" indent="-406400">
              <a:lnSpc>
                <a:spcPct val="110000"/>
              </a:lnSpc>
              <a:spcBef>
                <a:spcPct val="0"/>
              </a:spcBef>
              <a:spcAft>
                <a:spcPct val="0"/>
              </a:spcAft>
              <a:buClr>
                <a:srgbClr val="000000"/>
              </a:buClr>
              <a:buSzPts val="2800"/>
              <a:defRPr/>
            </a:pPr>
            <a:r>
              <a:rPr lang="en-US" sz="2400" dirty="0">
                <a:latin typeface="Arial" panose="020B0604020202020204" pitchFamily="34" charset="0"/>
                <a:cs typeface="Arial" panose="020B0604020202020204" pitchFamily="34" charset="0"/>
              </a:rPr>
              <a:t>examples: cellulose (linear), glycogen (branched) </a:t>
            </a:r>
          </a:p>
          <a:p>
            <a:pPr marL="508000" lvl="1" indent="0">
              <a:lnSpc>
                <a:spcPct val="110000"/>
              </a:lnSpc>
              <a:spcBef>
                <a:spcPct val="0"/>
              </a:spcBef>
              <a:spcAft>
                <a:spcPct val="0"/>
              </a:spcAft>
              <a:buClr>
                <a:srgbClr val="000000"/>
              </a:buClr>
              <a:buSzPts val="2800"/>
              <a:buNone/>
              <a:defRPr/>
            </a:pPr>
            <a:endParaRPr lang="en-US" sz="2400" dirty="0">
              <a:latin typeface="Arial" panose="020B0604020202020204" pitchFamily="34" charset="0"/>
              <a:cs typeface="Arial" panose="020B0604020202020204" pitchFamily="34" charset="0"/>
            </a:endParaRPr>
          </a:p>
          <a:p>
            <a:pPr lvl="1"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sz="2400" dirty="0">
              <a:latin typeface="Arial" panose="020B0604020202020204" pitchFamily="34" charset="0"/>
              <a:cs typeface="Arial" panose="020B0604020202020204" pitchFamily="34" charset="0"/>
            </a:endParaRPr>
          </a:p>
          <a:p>
            <a:pPr marL="50800" indent="0">
              <a:lnSpc>
                <a:spcPct val="110000"/>
              </a:lnSpc>
              <a:spcBef>
                <a:spcPct val="0"/>
              </a:spcBef>
              <a:spcAft>
                <a:spcPct val="0"/>
              </a:spcAft>
              <a:buClr>
                <a:srgbClr val="000000"/>
              </a:buClr>
              <a:buSzPts val="2800"/>
              <a:buFontTx/>
              <a:buNone/>
              <a:defRPr/>
            </a:pPr>
            <a:endParaRPr lang="en-US" altLang="en-US" sz="2400"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b="1" dirty="0">
              <a:latin typeface="Arial" panose="020B0604020202020204" pitchFamily="34" charset="0"/>
              <a:cs typeface="Arial" panose="020B0604020202020204" pitchFamily="34" charset="0"/>
            </a:endParaRPr>
          </a:p>
          <a:p>
            <a:pPr indent="-406400">
              <a:lnSpc>
                <a:spcPct val="110000"/>
              </a:lnSpc>
              <a:spcBef>
                <a:spcPct val="0"/>
              </a:spcBef>
              <a:spcAft>
                <a:spcPct val="0"/>
              </a:spcAft>
              <a:buClr>
                <a:srgbClr val="000000"/>
              </a:buClr>
              <a:buSzPts val="2800"/>
              <a:defRPr/>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73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3330-9EA5-4D52-B4C9-3A5B812A638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Some Homopolysaccharides Are Storage Forms of Fuel</a:t>
            </a:r>
            <a:endParaRPr lang="en-AU" dirty="0">
              <a:solidFill>
                <a:srgbClr val="4E4CB4"/>
              </a:solidFill>
            </a:endParaRPr>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569778" y="1676400"/>
            <a:ext cx="8004441"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storage polysaccharides = starch in plant cells and glycogen in animal cells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starch and glycogen molecules are heavily hydrated because they have many exposed hydroxyl groups available to hydrogen bond </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230460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5FD1-6715-47B4-8C10-52F8412D4DCF}"/>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Starch and Glycogen</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569778" y="1524000"/>
            <a:ext cx="800444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starch </a:t>
            </a:r>
            <a:r>
              <a:rPr lang="en-US" sz="2400" dirty="0">
                <a:latin typeface="Arial" panose="020B0604020202020204" pitchFamily="34" charset="0"/>
                <a:cs typeface="Arial" panose="020B0604020202020204" pitchFamily="34" charset="0"/>
              </a:rPr>
              <a:t>= contains two types of glucose polymer, amylose and amylopectin</a:t>
            </a:r>
          </a:p>
          <a:p>
            <a:pPr lvl="1"/>
            <a:r>
              <a:rPr lang="en-US" sz="2400" dirty="0">
                <a:latin typeface="Arial" panose="020B0604020202020204" pitchFamily="34" charset="0"/>
                <a:cs typeface="Arial" panose="020B0604020202020204" pitchFamily="34" charset="0"/>
              </a:rPr>
              <a:t>amylose = long, unbranched chains of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-glucose residues connected by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→4) linkages </a:t>
            </a:r>
          </a:p>
          <a:p>
            <a:pPr lvl="1"/>
            <a:r>
              <a:rPr lang="en-US" sz="2400" dirty="0">
                <a:latin typeface="Arial" panose="020B0604020202020204" pitchFamily="34" charset="0"/>
                <a:cs typeface="Arial" panose="020B0604020202020204" pitchFamily="34" charset="0"/>
              </a:rPr>
              <a:t>amylopectin = larger than amylose with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→4) linkages between glucose residues and highly branched due to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→6) linkages </a:t>
            </a:r>
          </a:p>
          <a:p>
            <a:pPr lvl="1"/>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a:t>
            </a:r>
            <a:r>
              <a:rPr lang="en-US" sz="2400" dirty="0">
                <a:latin typeface="Arial" panose="020B0604020202020204" pitchFamily="34" charset="0"/>
                <a:cs typeface="Arial" panose="020B0604020202020204" pitchFamily="34" charset="0"/>
              </a:rPr>
              <a:t> = polymer of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→4)-linked glucose subunits, with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→6)-linked branches </a:t>
            </a:r>
          </a:p>
          <a:p>
            <a:pPr lvl="1"/>
            <a:r>
              <a:rPr lang="en-US" sz="2400" dirty="0">
                <a:latin typeface="Arial" panose="020B0604020202020204" pitchFamily="34" charset="0"/>
                <a:cs typeface="Arial" panose="020B0604020202020204" pitchFamily="34" charset="0"/>
              </a:rPr>
              <a:t>more extensively branched</a:t>
            </a:r>
          </a:p>
          <a:p>
            <a:pPr lvl="1"/>
            <a:r>
              <a:rPr lang="en-US" sz="2400" dirty="0">
                <a:latin typeface="Arial" panose="020B0604020202020204" pitchFamily="34" charset="0"/>
                <a:cs typeface="Arial" panose="020B0604020202020204" pitchFamily="34" charset="0"/>
              </a:rPr>
              <a:t>more compact than starch </a:t>
            </a: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443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C0BC-D62A-47CD-A463-38B7CEB3C3C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Structure of Starch and Glycogen</a:t>
            </a:r>
            <a:endParaRPr lang="en-AU" dirty="0"/>
          </a:p>
        </p:txBody>
      </p:sp>
      <p:pic>
        <p:nvPicPr>
          <p:cNvPr id="3" name="Picture 2" descr="Part a shows a chain of four glucose molecules. Each molecule has C 1 bonded to H above the ring with another bond extending below the ring to O in a U-shaped bond that connects with C 4 of the glucose to the right. Each C 1 has Greek letter alpha next to it. In each molecule, C 2 is bonded to H above the ring and O H below the ring, C 3 is bonded to O H above the ring and H below the ring, C 4 is bonded to H above the ring and has a bond extending down to the O connecting it with C 1 of the glucose to the left, C 5 is bonded to C 6 above and to H below; and C 6 is bonded to 2 H and O H. There is an O at the top right vertex between C 5 and C 1. The bond on the far left extends down from C 4 of glucose, through O, and up again, where it is labeled nonreducing end. C 1 of the glucose on the far right has a bond extending down and outward with no O. The end of the bond is labeled, reducing end. Part b shows a glucose molecule with C 1 bonded to H above and with a bond extending down to O in the middle of a U shaped bond to the next molecule. C 2 is bonded to H above and O H below, C 3 is bonded to O H above and H below, and C 4 is bonded to H above and to the right of a U shaped bond through O that meets with a strand labeled main chain to the left. C 5 is bonded to C 6 above and to H below. C 6 is bonded to 2 H and to O above that continues up to bond with C 1 of a glucose above that has the exact same structure, except that the strand to the left of the molecule is labeled branch rather than main chain. To the right, text reads, Greek letter (alpha 1 arrow pointing to 6) branch point. Part c shows four chains that each consists of two intertwined strands that create circular openings. They are slightly different lengths. Each has a rounded opening to the left. A bracket encompassing the left side of all of the chains is labeled nonreducing ends. On the right of the bottom chain, there is a red dot next to a single strand that extends up to a red dot in the middle of the far right circular opening of the strand above. This circle has a red dot at its top right, where it joins to a horizontal line, and at its top center, where it joins to a line that extends to a red dot on the far right circle of the second chain from the top. These red dots are labeled (Greek letter alpha 1 arrow pointing to 6) branch points. The horizontal line from the third strand from the bottom has a red dot halfway across that links to a relatively long strand that joins with the top chain. The top chain has a dark strand and a highlighted strand that alternate, with each circle having a top in one color and a bottom in the other color. The highlighted strand is labeled amylose, and the dark strand is labeled amylopectin. A bracket on the right side encompassing the line at the end of the amylose strand and the horizontal line from the third chain from the top is labeled reducing ends.">
            <a:extLst>
              <a:ext uri="{FF2B5EF4-FFF2-40B4-BE49-F238E27FC236}">
                <a16:creationId xmlns:a16="http://schemas.microsoft.com/office/drawing/2014/main" id="{305FA967-592D-144C-BA56-282BC86FCF51}"/>
              </a:ext>
            </a:extLst>
          </p:cNvPr>
          <p:cNvPicPr>
            <a:picLocks noChangeAspect="1"/>
          </p:cNvPicPr>
          <p:nvPr/>
        </p:nvPicPr>
        <p:blipFill>
          <a:blip r:embed="rId3"/>
          <a:stretch>
            <a:fillRect/>
          </a:stretch>
        </p:blipFill>
        <p:spPr>
          <a:xfrm>
            <a:off x="482534" y="1524000"/>
            <a:ext cx="8178930" cy="4648200"/>
          </a:xfrm>
          <a:prstGeom prst="rect">
            <a:avLst/>
          </a:prstGeom>
        </p:spPr>
      </p:pic>
    </p:spTree>
    <p:extLst>
      <p:ext uri="{BB962C8B-B14F-4D97-AF65-F5344CB8AC3E}">
        <p14:creationId xmlns:p14="http://schemas.microsoft.com/office/powerpoint/2010/main" val="1423027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A49F-DE13-435B-9D08-FEBBE8721C2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Helical Structure of Starch and Glycogen</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387278" y="1828800"/>
            <a:ext cx="3879922"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most stable three-dimensional structure for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→4)-linked chains of starch and glycogen </a:t>
            </a:r>
          </a:p>
          <a:p>
            <a:pPr lvl="1"/>
            <a:r>
              <a:rPr lang="en-US" sz="2400" dirty="0">
                <a:latin typeface="Arial" panose="020B0604020202020204" pitchFamily="34" charset="0"/>
                <a:cs typeface="Arial" panose="020B0604020202020204" pitchFamily="34" charset="0"/>
              </a:rPr>
              <a:t>six residues/turn </a:t>
            </a:r>
          </a:p>
          <a:p>
            <a:pPr lvl="1"/>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 </a:t>
            </a:r>
          </a:p>
          <a:p>
            <a:pPr lvl="1"/>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5" name="Picture 4" descr="Part a is labeled amylose (starch) (Greek letter alpha 1 arrow pointing to 4) G lowercase L C repeats. The molecule consists of four glucose molecules represented by chair forms. The molecule on the lower left has O in the ring to the upper left and C 1 at the upper right, from which a bond extends to the right to O, from which a bond extends up to C 4 of the next glucose molecule. C 3 of the second glucose molecule has O H extending downward, and highlighted horizontal lines connect its O to H of O H bonded to C 2 of the first glucose molecule. Together, these two glucose molecules make up the left half of an almost half-circle structure with the third and fourth glucose molecules making up the other half. The second glucose molecule from the left has C 1 to its right with a bond extending slightly down to O, from which another bond extends slightly up to C 4 on the left side of the third glucose from the left. Three highlighted vertical lines are shown between O of O H on C 3 of the third glucose and H of O H on C 2 of the second glucose. A clockwise arrow labeled Greek letter uppercase phi wraps around the bond from C 1 of the second glucose to O between the glucose molecules, and a clockwise arrow labeled Greek letter lowercase psi wraps around the bond from this O to C 4 of the third glucose. The third and fourth glucose molecules are similar to the first and second in mirror image. An arrow points down to a close-up in part b. Part b shows a horizontal helical ribbon with a ball-and-stick model of a helix visible inside. In the middle, it bends slightly and a vertical helix extends downward. One of the coils on the right is in close-up in part a.">
            <a:extLst>
              <a:ext uri="{FF2B5EF4-FFF2-40B4-BE49-F238E27FC236}">
                <a16:creationId xmlns:a16="http://schemas.microsoft.com/office/drawing/2014/main" id="{ADA8753E-8226-524E-8B59-35957EC0416A}"/>
              </a:ext>
            </a:extLst>
          </p:cNvPr>
          <p:cNvPicPr>
            <a:picLocks noChangeAspect="1"/>
          </p:cNvPicPr>
          <p:nvPr/>
        </p:nvPicPr>
        <p:blipFill>
          <a:blip r:embed="rId3"/>
          <a:stretch>
            <a:fillRect/>
          </a:stretch>
        </p:blipFill>
        <p:spPr>
          <a:xfrm>
            <a:off x="4724400" y="1828800"/>
            <a:ext cx="3767561" cy="4714875"/>
          </a:xfrm>
          <a:prstGeom prst="rect">
            <a:avLst/>
          </a:prstGeom>
        </p:spPr>
      </p:pic>
    </p:spTree>
    <p:extLst>
      <p:ext uri="{BB962C8B-B14F-4D97-AF65-F5344CB8AC3E}">
        <p14:creationId xmlns:p14="http://schemas.microsoft.com/office/powerpoint/2010/main" val="4040231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1AA3-426C-4CBD-AF91-C0A8050A5243}"/>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Structure and Roles of Some Polysaccharides</a:t>
            </a:r>
            <a:endParaRPr lang="en-AU" dirty="0"/>
          </a:p>
        </p:txBody>
      </p:sp>
      <p:sp>
        <p:nvSpPr>
          <p:cNvPr id="4" name="TextBox 3"/>
          <p:cNvSpPr txBox="1"/>
          <p:nvPr/>
        </p:nvSpPr>
        <p:spPr>
          <a:xfrm>
            <a:off x="228600" y="1443335"/>
            <a:ext cx="8686800" cy="461665"/>
          </a:xfrm>
          <a:prstGeom prst="rect">
            <a:avLst/>
          </a:prstGeom>
          <a:solidFill>
            <a:srgbClr val="005F6A"/>
          </a:solidFill>
        </p:spPr>
        <p:txBody>
          <a:bodyPr wrap="square" rtlCol="0">
            <a:spAutoFit/>
          </a:bodyPr>
          <a:lstStyle/>
          <a:p>
            <a:r>
              <a:rPr lang="en-US" b="1" dirty="0">
                <a:solidFill>
                  <a:schemeClr val="bg1"/>
                </a:solidFill>
              </a:rPr>
              <a:t>Table 7-2 Structures and Roles of Some Polysaccharides</a:t>
            </a:r>
          </a:p>
        </p:txBody>
      </p:sp>
      <p:graphicFrame>
        <p:nvGraphicFramePr>
          <p:cNvPr id="3" name="Table 2"/>
          <p:cNvGraphicFramePr>
            <a:graphicFrameLocks noGrp="1"/>
          </p:cNvGraphicFramePr>
          <p:nvPr>
            <p:extLst>
              <p:ext uri="{D42A27DB-BD31-4B8C-83A1-F6EECF244321}">
                <p14:modId xmlns:p14="http://schemas.microsoft.com/office/powerpoint/2010/main" val="3142825856"/>
              </p:ext>
            </p:extLst>
          </p:nvPr>
        </p:nvGraphicFramePr>
        <p:xfrm>
          <a:off x="228600" y="1905000"/>
          <a:ext cx="8686800" cy="448056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370840">
                <a:tc>
                  <a:txBody>
                    <a:bodyPr/>
                    <a:lstStyle/>
                    <a:p>
                      <a:r>
                        <a:rPr lang="en-US" sz="1000" dirty="0">
                          <a:solidFill>
                            <a:schemeClr val="tx1"/>
                          </a:solidFill>
                        </a:rPr>
                        <a:t>Polymer</a:t>
                      </a:r>
                    </a:p>
                  </a:txBody>
                  <a:tcPr>
                    <a:solidFill>
                      <a:srgbClr val="C6E1C9"/>
                    </a:solidFill>
                  </a:tcPr>
                </a:tc>
                <a:tc>
                  <a:txBody>
                    <a:bodyPr/>
                    <a:lstStyle/>
                    <a:p>
                      <a:r>
                        <a:rPr lang="en-US" sz="1000" dirty="0">
                          <a:solidFill>
                            <a:schemeClr val="tx1"/>
                          </a:solidFill>
                        </a:rPr>
                        <a:t>Type</a:t>
                      </a:r>
                    </a:p>
                  </a:txBody>
                  <a:tcPr>
                    <a:solidFill>
                      <a:srgbClr val="C6E1C9"/>
                    </a:solidFill>
                  </a:tcPr>
                </a:tc>
                <a:tc>
                  <a:txBody>
                    <a:bodyPr/>
                    <a:lstStyle/>
                    <a:p>
                      <a:r>
                        <a:rPr lang="en-US" sz="1000" dirty="0">
                          <a:solidFill>
                            <a:schemeClr val="tx1"/>
                          </a:solidFill>
                        </a:rPr>
                        <a:t>Repeating unit</a:t>
                      </a:r>
                    </a:p>
                  </a:txBody>
                  <a:tcPr>
                    <a:solidFill>
                      <a:srgbClr val="C6E1C9"/>
                    </a:solidFill>
                  </a:tcPr>
                </a:tc>
                <a:tc>
                  <a:txBody>
                    <a:bodyPr/>
                    <a:lstStyle/>
                    <a:p>
                      <a:r>
                        <a:rPr lang="en-US" sz="1000" dirty="0">
                          <a:solidFill>
                            <a:schemeClr val="tx1"/>
                          </a:solidFill>
                        </a:rPr>
                        <a:t>Size (number of monosaccharide units)</a:t>
                      </a:r>
                    </a:p>
                  </a:txBody>
                  <a:tcPr>
                    <a:solidFill>
                      <a:srgbClr val="C6E1C9"/>
                    </a:solidFill>
                  </a:tcPr>
                </a:tc>
                <a:tc>
                  <a:txBody>
                    <a:bodyPr/>
                    <a:lstStyle/>
                    <a:p>
                      <a:r>
                        <a:rPr lang="en-US" sz="1000" dirty="0">
                          <a:solidFill>
                            <a:schemeClr val="tx1"/>
                          </a:solidFill>
                        </a:rPr>
                        <a:t>Roles/significance</a:t>
                      </a:r>
                    </a:p>
                  </a:txBody>
                  <a:tcPr>
                    <a:solidFill>
                      <a:srgbClr val="C6E1C9"/>
                    </a:solidFill>
                  </a:tcPr>
                </a:tc>
                <a:extLst>
                  <a:ext uri="{0D108BD9-81ED-4DB2-BD59-A6C34878D82A}">
                    <a16:rowId xmlns:a16="http://schemas.microsoft.com/office/drawing/2014/main" val="10000"/>
                  </a:ext>
                </a:extLst>
              </a:tr>
              <a:tr h="370840">
                <a:tc>
                  <a:txBody>
                    <a:bodyPr/>
                    <a:lstStyle/>
                    <a:p>
                      <a:r>
                        <a:rPr lang="en-US" sz="1000" dirty="0"/>
                        <a:t>Starch:</a:t>
                      </a:r>
                      <a:br>
                        <a:rPr lang="en-US" sz="1000" dirty="0"/>
                      </a:br>
                      <a:r>
                        <a:rPr lang="en-US" sz="1000" dirty="0"/>
                        <a:t>Amylose</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𝛼1→4)</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linear</a:t>
                      </a:r>
                      <a:endParaRPr lang="en-US" sz="1000" dirty="0"/>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50-5,000</a:t>
                      </a:r>
                    </a:p>
                  </a:txBody>
                  <a:tcPr>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Energy storage: in plants</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1000" dirty="0"/>
                        <a:t>Starch:</a:t>
                      </a:r>
                      <a:br>
                        <a:rPr lang="en-US" sz="1000" dirty="0"/>
                      </a:br>
                      <a:r>
                        <a:rPr lang="en-US" sz="1000" dirty="0"/>
                        <a:t>Amylopectin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𝛼1→4)</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with</a:t>
                      </a:r>
                      <a:r>
                        <a:rPr lang="en-US" sz="1000" baseline="0" dirty="0">
                          <a:latin typeface="Cambria Math" panose="02040503050406030204" pitchFamily="18" charset="0"/>
                          <a:ea typeface="Cambria Math" panose="02040503050406030204" pitchFamily="18" charset="0"/>
                        </a:rPr>
                        <a:t> </a:t>
                      </a:r>
                      <a:r>
                        <a:rPr lang="en-US" sz="1000" dirty="0"/>
                        <a:t>(</a:t>
                      </a:r>
                      <a:r>
                        <a:rPr lang="en-US" sz="1000" dirty="0">
                          <a:latin typeface="Cambria Math" panose="02040503050406030204" pitchFamily="18" charset="0"/>
                          <a:ea typeface="Cambria Math" panose="02040503050406030204" pitchFamily="18" charset="0"/>
                        </a:rPr>
                        <a:t>𝛼1→6)</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branches every 24-30 residues</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Up to 10</a:t>
                      </a:r>
                      <a:r>
                        <a:rPr lang="en-US" sz="1000" baseline="30000" dirty="0"/>
                        <a:t>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Energy storage: in plants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1000" dirty="0"/>
                        <a:t>Glycogen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𝛼1→4)</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with </a:t>
                      </a:r>
                      <a:r>
                        <a:rPr lang="en-US" sz="1000" dirty="0"/>
                        <a:t>(</a:t>
                      </a:r>
                      <a:r>
                        <a:rPr lang="en-US" sz="1000" dirty="0">
                          <a:latin typeface="Cambria Math" panose="02040503050406030204" pitchFamily="18" charset="0"/>
                          <a:ea typeface="Cambria Math" panose="02040503050406030204" pitchFamily="18" charset="0"/>
                        </a:rPr>
                        <a:t>𝛼1→6)</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branches every</a:t>
                      </a:r>
                      <a:r>
                        <a:rPr lang="en-US" sz="1000" baseline="0" dirty="0">
                          <a:latin typeface="Cambria Math" panose="02040503050406030204" pitchFamily="18" charset="0"/>
                          <a:ea typeface="Cambria Math" panose="02040503050406030204" pitchFamily="18" charset="0"/>
                        </a:rPr>
                        <a:t> 8-12 residues</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Up to 50,000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Energy storage: in bacteria and animal cells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1000" dirty="0"/>
                        <a:t>Cellulose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𝛽1→4)</a:t>
                      </a:r>
                      <a:r>
                        <a:rPr lang="en-US" sz="1000" dirty="0" err="1">
                          <a:latin typeface="Cambria Math" panose="02040503050406030204" pitchFamily="18" charset="0"/>
                          <a:ea typeface="Cambria Math" panose="02040503050406030204" pitchFamily="18" charset="0"/>
                        </a:rPr>
                        <a:t>Glc</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Up to 15,000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Structural: in plants, gives rigidity and strength</a:t>
                      </a:r>
                      <a:r>
                        <a:rPr lang="en-US" sz="1000" baseline="0" dirty="0"/>
                        <a:t> to cell walls</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1000" dirty="0"/>
                        <a:t>Chitin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𝛽1→4)</a:t>
                      </a:r>
                      <a:r>
                        <a:rPr lang="en-US" sz="1000" dirty="0" err="1">
                          <a:latin typeface="Cambria Math" panose="02040503050406030204" pitchFamily="18" charset="0"/>
                          <a:ea typeface="Cambria Math" panose="02040503050406030204" pitchFamily="18" charset="0"/>
                        </a:rPr>
                        <a:t>GlcNAc</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Very large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Structural: in insects, spiders, crustaceans, gives rigidity and strength to exoskeletons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sz="1000" dirty="0"/>
                        <a:t>Dextran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Homo-</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a:t>
                      </a:r>
                      <a:r>
                        <a:rPr lang="en-US" sz="1000" dirty="0">
                          <a:latin typeface="Cambria Math" panose="02040503050406030204" pitchFamily="18" charset="0"/>
                          <a:ea typeface="Cambria Math" panose="02040503050406030204" pitchFamily="18" charset="0"/>
                        </a:rPr>
                        <a:t>𝛼1→6)</a:t>
                      </a:r>
                      <a:r>
                        <a:rPr lang="en-US" sz="1000" dirty="0" err="1">
                          <a:latin typeface="Cambria Math" panose="02040503050406030204" pitchFamily="18" charset="0"/>
                          <a:ea typeface="Cambria Math" panose="02040503050406030204" pitchFamily="18" charset="0"/>
                        </a:rPr>
                        <a:t>Glc</a:t>
                      </a:r>
                      <a:r>
                        <a:rPr lang="en-US" sz="1000" dirty="0">
                          <a:latin typeface="Cambria Math" panose="02040503050406030204" pitchFamily="18" charset="0"/>
                          <a:ea typeface="Cambria Math" panose="02040503050406030204" pitchFamily="18" charset="0"/>
                        </a:rPr>
                        <a:t>, with </a:t>
                      </a:r>
                      <a:r>
                        <a:rPr lang="en-US" sz="1000" dirty="0"/>
                        <a:t>(</a:t>
                      </a:r>
                      <a:r>
                        <a:rPr lang="en-US" sz="1000" dirty="0">
                          <a:latin typeface="Cambria Math" panose="02040503050406030204" pitchFamily="18" charset="0"/>
                          <a:ea typeface="Cambria Math" panose="02040503050406030204" pitchFamily="18" charset="0"/>
                        </a:rPr>
                        <a:t>𝛼1→3) branches</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Wide range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Structural: in bacteria, extracellular adhesive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r>
                        <a:rPr lang="en-US" sz="1000" dirty="0"/>
                        <a:t>Peptidoglycan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Hetero-; peptides attached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t>4)Mur2Ac(</a:t>
                      </a:r>
                      <a:r>
                        <a:rPr lang="en-US" sz="900" dirty="0">
                          <a:latin typeface="Cambria Math" panose="02040503050406030204" pitchFamily="18" charset="0"/>
                          <a:ea typeface="Cambria Math" panose="02040503050406030204" pitchFamily="18" charset="0"/>
                        </a:rPr>
                        <a:t>𝛽1→4) </a:t>
                      </a:r>
                      <a:r>
                        <a:rPr lang="en-US" sz="900" dirty="0" err="1">
                          <a:latin typeface="Cambria Math" panose="02040503050406030204" pitchFamily="18" charset="0"/>
                          <a:ea typeface="Cambria Math" panose="02040503050406030204" pitchFamily="18" charset="0"/>
                        </a:rPr>
                        <a:t>GlcNAc</a:t>
                      </a:r>
                      <a:r>
                        <a:rPr lang="en-US" sz="900" baseline="0" dirty="0">
                          <a:latin typeface="Cambria Math" panose="02040503050406030204" pitchFamily="18" charset="0"/>
                          <a:ea typeface="Cambria Math" panose="02040503050406030204" pitchFamily="18" charset="0"/>
                        </a:rPr>
                        <a:t> </a:t>
                      </a:r>
                      <a:r>
                        <a:rPr lang="en-US" sz="900" dirty="0"/>
                        <a:t>(</a:t>
                      </a:r>
                      <a:r>
                        <a:rPr lang="en-US" sz="900" dirty="0">
                          <a:latin typeface="Cambria Math" panose="02040503050406030204" pitchFamily="18" charset="0"/>
                          <a:ea typeface="Cambria Math" panose="02040503050406030204" pitchFamily="18" charset="0"/>
                        </a:rPr>
                        <a:t>𝛽1</a:t>
                      </a:r>
                      <a:endParaRPr lang="en-US" sz="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Very large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Structural: in bacteria, gives rigidity and strength to cell envelope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r>
                        <a:rPr lang="en-US" sz="1000" dirty="0" err="1"/>
                        <a:t>Hyaluronan</a:t>
                      </a:r>
                      <a:r>
                        <a:rPr lang="en-US" sz="1000" baseline="0" dirty="0"/>
                        <a:t> (a glycosaminoglycan)</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Hetero-; acidic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4)</a:t>
                      </a:r>
                      <a:r>
                        <a:rPr lang="en-US" sz="1000" dirty="0" err="1"/>
                        <a:t>GlcA</a:t>
                      </a:r>
                      <a:r>
                        <a:rPr lang="en-US" sz="1000" dirty="0"/>
                        <a:t>(</a:t>
                      </a:r>
                      <a:r>
                        <a:rPr lang="en-US" sz="1000" dirty="0">
                          <a:latin typeface="Cambria Math" panose="02040503050406030204" pitchFamily="18" charset="0"/>
                          <a:ea typeface="Cambria Math" panose="02040503050406030204" pitchFamily="18" charset="0"/>
                        </a:rPr>
                        <a:t>𝛽1→3) </a:t>
                      </a:r>
                      <a:r>
                        <a:rPr lang="en-US" sz="1000" dirty="0" err="1">
                          <a:latin typeface="Cambria Math" panose="02040503050406030204" pitchFamily="18" charset="0"/>
                          <a:ea typeface="Cambria Math" panose="02040503050406030204" pitchFamily="18" charset="0"/>
                        </a:rPr>
                        <a:t>GlcNAc</a:t>
                      </a:r>
                      <a:r>
                        <a:rPr lang="en-US" sz="1000" dirty="0">
                          <a:latin typeface="Cambria Math" panose="02040503050406030204" pitchFamily="18" charset="0"/>
                          <a:ea typeface="Cambria Math" panose="02040503050406030204" pitchFamily="18" charset="0"/>
                        </a:rPr>
                        <a:t> </a:t>
                      </a:r>
                      <a:r>
                        <a:rPr lang="en-US" sz="1000" dirty="0"/>
                        <a:t>(</a:t>
                      </a:r>
                      <a:r>
                        <a:rPr lang="en-US" sz="1000" dirty="0">
                          <a:latin typeface="Cambria Math" panose="02040503050406030204" pitchFamily="18" charset="0"/>
                          <a:ea typeface="Cambria Math" panose="02040503050406030204" pitchFamily="18" charset="0"/>
                        </a:rPr>
                        <a:t>𝛽1</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Up to 100,000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Structural: in vertebrates, extracellular matrix of skin and connective tissue;</a:t>
                      </a:r>
                      <a:r>
                        <a:rPr lang="en-US" sz="1000" baseline="0" dirty="0"/>
                        <a:t> viscosity and lubrication in joints</a:t>
                      </a:r>
                      <a:endParaRPr lang="en-US" sz="1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6908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4DF1-3A04-4573-9E99-A23C93C1DE3A}"/>
              </a:ext>
            </a:extLst>
          </p:cNvPr>
          <p:cNvSpPr>
            <a:spLocks noGrp="1"/>
          </p:cNvSpPr>
          <p:nvPr>
            <p:ph type="ctrTitle"/>
          </p:nvPr>
        </p:nvSpPr>
        <p:spPr>
          <a:xfrm>
            <a:off x="685800" y="2130425"/>
            <a:ext cx="7772400" cy="1831975"/>
          </a:xfrm>
        </p:spPr>
        <p:txBody>
          <a:bodyPr/>
          <a:lstStyle/>
          <a:p>
            <a:r>
              <a:rPr lang="en-US" altLang="en-US" dirty="0">
                <a:solidFill>
                  <a:srgbClr val="674EA7"/>
                </a:solidFill>
                <a:latin typeface="Arial" panose="020B0604020202020204" pitchFamily="34" charset="0"/>
                <a:cs typeface="Arial" panose="020B0604020202020204" pitchFamily="34" charset="0"/>
              </a:rPr>
              <a:t>7.3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Glycoconjugates: Proteoglycans, Glycoproteins, and Glycolipids</a:t>
            </a:r>
            <a:endParaRPr lang="en-AU" dirty="0"/>
          </a:p>
        </p:txBody>
      </p:sp>
    </p:spTree>
    <p:extLst>
      <p:ext uri="{BB962C8B-B14F-4D97-AF65-F5344CB8AC3E}">
        <p14:creationId xmlns:p14="http://schemas.microsoft.com/office/powerpoint/2010/main" val="1522038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BB0D-6CBB-4081-A8E9-01448D4EF81E}"/>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Glycoconjugate</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476250" y="1363662"/>
            <a:ext cx="32648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glycoconjugate </a:t>
            </a:r>
            <a:r>
              <a:rPr lang="en-US" sz="2400" dirty="0">
                <a:latin typeface="Arial" panose="020B0604020202020204" pitchFamily="34" charset="0"/>
                <a:cs typeface="Arial" panose="020B0604020202020204" pitchFamily="34" charset="0"/>
              </a:rPr>
              <a:t>= biologically active molecule consisting of an informational carbohydrate joined to a protein or lipid </a:t>
            </a: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The key shows that a red triangle is F lowercase U C, a yellow circle is G lowercase A L, a blue circle is G lowercase L C, a green circle is M lowercase A N, an orange star is X lowercase Y L, a yellow square is G lowercase A L uppercase N A lowercase C, a diamond with a blue top half is G lowercase L C uppercase A, a blue square is G lowercase L C uppercase N A C, a diamond with a brown bottom half is I lowercase D O uppercase A, and a purple diamond is N lowercase E U 5 uppercase A lowercase C. A horizontal piece of cell membrane is shown with the inside of the cell beneath and the outside of the cell above. The cell membrane consists of two parallel rows of circles with tails extending irregularly into the space between them. Two long vertical orange threads labeled glycoproteins run from well above the membrane all the way through it, where a thin thread extends vertically to text reading, C O O minus. From bottom to top beginning near the membrane, the left hand orange thread is crossed by a bar labeled S e r / T h r with a chain extending from its left side. From the right side where it joins the bar that crosses the thread to the left, the chain is green circle, blue square, yellow circle, purple diamond. Another bar close above the first is also labeled S e r / T h r and has a chain extending from its right side that has a yellow square that connects both above and below. Below, it connects to an orange square below that connects to a purple diamond to the right. Above, it connects to a blue square that connects to a yellow circle on the right that connects to a red triangle above and a purple diamond on the right. To the left of the S e r / T h r bars, text reads, O-glycan. There is a blank region on the orange thread, then it is crossed by a bar labeled A s n with a chain extending to its left. From the point of attachment on the right to the end on the left, this chain has blue square, blue square, green circle, and branches to a chain of three green circles below and a green circle above that has two branches that each connect to chains of two green circles. Above this, another bar labeled A s n has a chain extending to the right that begins with a blue square attached to a red triangle above and a blue square to the right that is further attached to a green circle that is attached to green circles above and below. The top green circle is attached to a top chain of a blue square bonded to a yellow circle bonded to a purple diamond and a bottom chain of a blue square bonded to a yellow circle. The bottom green circle is attached to a blue square bonded to a red triangle below and a yellow circle to the right that is further bonded to a purple diamond. Text to the left of the A s n bars reads, N-glycan. The thread ends shortly above the top bar with a thin thread and text reading, N H 3 plus. A second, longer thread is to the right. It also extends across the membrane and ends at C O O minus. Above the top end of the thread to its left, it has two bars labeled S e r before it ends with a thin thread labeled N H 3 plus beneath the label proteoglycans. The bottom S e r has a chain extending to the left labeled heparan sulfate. From its point of attachment to S e r on the right to the left, it has an orange star, yellow circle, yellow circle, half blue diamond, blue square, half brown diamond, blue square, half blue diamond, blue square, half blue diamond, and blue square. The top S e r has a chain extending to its right labeled chondroitin sulfate. From its point of attachment on the left, it has an orange star, a yellow circle, a yellow circle, a half blue diamond, a yellow square, a half blue diamond, a yellow square, a half brown diamond, a yellow square, and a half blue diamond. To the right of the second thread, there are two smaller structures labeled glycosphingolipids. Each has two wavy vertical lines that extend into the top half of the membrane, with one extending directly down and one kinked to run down slightly to the right of the rest of the chain. From the bottom near the membrane to the top, the left-hand molecule has blue circle, yellow circle, blue square, yellow square, purple diamond. From the bottom to the top, the right-hand molecule has blue circle, yellow circle with a chain of two purple diamonds to its left and a yellow square above with a yellow circle above that has a chain of two purple diamonds to its left.">
            <a:extLst>
              <a:ext uri="{FF2B5EF4-FFF2-40B4-BE49-F238E27FC236}">
                <a16:creationId xmlns:a16="http://schemas.microsoft.com/office/drawing/2014/main" id="{1196312B-087A-8847-B8B8-3FCC76BE44EF}"/>
              </a:ext>
            </a:extLst>
          </p:cNvPr>
          <p:cNvPicPr>
            <a:picLocks noChangeAspect="1"/>
          </p:cNvPicPr>
          <p:nvPr/>
        </p:nvPicPr>
        <p:blipFill>
          <a:blip r:embed="rId3"/>
          <a:stretch>
            <a:fillRect/>
          </a:stretch>
        </p:blipFill>
        <p:spPr>
          <a:xfrm>
            <a:off x="4217388" y="1276350"/>
            <a:ext cx="4450362" cy="5135033"/>
          </a:xfrm>
          <a:prstGeom prst="rect">
            <a:avLst/>
          </a:prstGeom>
        </p:spPr>
      </p:pic>
    </p:spTree>
    <p:extLst>
      <p:ext uri="{BB962C8B-B14F-4D97-AF65-F5344CB8AC3E}">
        <p14:creationId xmlns:p14="http://schemas.microsoft.com/office/powerpoint/2010/main" val="1721590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F80A-3DD3-4B51-9AD5-A421B748ABCB}"/>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Glycoproteins</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442912" y="1600200"/>
            <a:ext cx="82581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a:t>
            </a:r>
            <a:r>
              <a:rPr lang="en-US" altLang="en-US" sz="2400" b="1" dirty="0">
                <a:latin typeface="Arial" panose="020B0604020202020204" pitchFamily="34" charset="0"/>
                <a:cs typeface="Arial" panose="020B0604020202020204" pitchFamily="34" charset="0"/>
              </a:rPr>
              <a:t>lycoproteins</a:t>
            </a:r>
            <a:r>
              <a:rPr lang="en-US" altLang="en-US" sz="2400" dirty="0">
                <a:latin typeface="Arial" panose="020B0604020202020204" pitchFamily="34" charset="0"/>
                <a:cs typeface="Arial" panose="020B0604020202020204" pitchFamily="34" charset="0"/>
              </a:rPr>
              <a:t> = have one or several oligosaccharides joined covalently to a protein</a:t>
            </a:r>
          </a:p>
          <a:p>
            <a:pPr lvl="1"/>
            <a:r>
              <a:rPr lang="en-US" altLang="en-US" sz="2400" dirty="0">
                <a:latin typeface="Arial" panose="020B0604020202020204" pitchFamily="34" charset="0"/>
                <a:cs typeface="Arial" panose="020B0604020202020204" pitchFamily="34" charset="0"/>
              </a:rPr>
              <a:t>found on the outer face of the plasma membrane, in ECM, in blood, and in organelles (Golgi complexes, secretory granules, and lysosomes)</a:t>
            </a:r>
          </a:p>
          <a:p>
            <a:pPr lvl="1"/>
            <a:r>
              <a:rPr lang="en-US" altLang="en-US" sz="2400" dirty="0">
                <a:latin typeface="Arial" panose="020B0604020202020204" pitchFamily="34" charset="0"/>
                <a:cs typeface="Arial" panose="020B0604020202020204" pitchFamily="34" charset="0"/>
              </a:rPr>
              <a:t>oligosaccharide portions are heterogenous and rich in information  </a:t>
            </a:r>
          </a:p>
          <a:p>
            <a:pPr marL="50800" indent="0">
              <a:buNone/>
            </a:pPr>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10939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9883-C397-49E2-BC8A-E25D508B4FD4}"/>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Glycolipids and Glycosphingolipids</a:t>
            </a:r>
            <a:endParaRPr lang="en-AU" dirty="0"/>
          </a:p>
        </p:txBody>
      </p:sp>
      <p:sp>
        <p:nvSpPr>
          <p:cNvPr id="4" name="Google Shape;390;g847cf01710_0_68">
            <a:extLst>
              <a:ext uri="{FF2B5EF4-FFF2-40B4-BE49-F238E27FC236}">
                <a16:creationId xmlns:a16="http://schemas.microsoft.com/office/drawing/2014/main" id="{1F6C563F-9D18-6444-A441-83644329D71C}"/>
              </a:ext>
            </a:extLst>
          </p:cNvPr>
          <p:cNvSpPr txBox="1">
            <a:spLocks noChangeArrowheads="1"/>
          </p:cNvSpPr>
          <p:nvPr/>
        </p:nvSpPr>
        <p:spPr bwMode="auto">
          <a:xfrm>
            <a:off x="442912" y="1600200"/>
            <a:ext cx="82581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latin typeface="Arial" panose="020B0604020202020204" pitchFamily="34" charset="0"/>
                <a:cs typeface="Arial" panose="020B0604020202020204" pitchFamily="34" charset="0"/>
              </a:rPr>
              <a:t>glycolipids</a:t>
            </a:r>
            <a:r>
              <a:rPr lang="en-US" altLang="en-US" sz="2400" dirty="0">
                <a:latin typeface="Arial" panose="020B0604020202020204" pitchFamily="34" charset="0"/>
                <a:cs typeface="Arial" panose="020B0604020202020204" pitchFamily="34" charset="0"/>
              </a:rPr>
              <a:t> = plasma membrane components in which the hydrophilic head groups are oligosaccharides</a:t>
            </a:r>
          </a:p>
          <a:p>
            <a:pPr marL="50800" indent="0">
              <a:buNone/>
            </a:pPr>
            <a:endParaRPr lang="en-US" altLang="en-US" sz="24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glycosphingolipids</a:t>
            </a:r>
            <a:r>
              <a:rPr lang="en-US" altLang="en-US" sz="2400" dirty="0">
                <a:latin typeface="Arial" panose="020B0604020202020204" pitchFamily="34" charset="0"/>
                <a:cs typeface="Arial" panose="020B0604020202020204" pitchFamily="34" charset="0"/>
              </a:rPr>
              <a:t> = class of glycolipids with specific backbone structure </a:t>
            </a:r>
          </a:p>
          <a:p>
            <a:pPr lvl="1"/>
            <a:r>
              <a:rPr lang="en-US" sz="2400" dirty="0">
                <a:latin typeface="Arial" panose="020B0604020202020204" pitchFamily="34" charset="0"/>
                <a:cs typeface="Arial" panose="020B0604020202020204" pitchFamily="34" charset="0"/>
              </a:rPr>
              <a:t>neurons are rich in glycosphingolipids </a:t>
            </a:r>
          </a:p>
          <a:p>
            <a:pPr lvl="1"/>
            <a:r>
              <a:rPr lang="en-US" sz="2400" dirty="0">
                <a:latin typeface="Arial" panose="020B0604020202020204" pitchFamily="34" charset="0"/>
                <a:cs typeface="Arial" panose="020B0604020202020204" pitchFamily="34" charset="0"/>
              </a:rPr>
              <a:t>play a role in signal transduction</a:t>
            </a:r>
          </a:p>
          <a:p>
            <a:pPr lvl="1"/>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4788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CE8A5-5F97-48B1-BCFB-ACFBA7559865}"/>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Glycoproteins Have Covalently Attached Oligosaccharides</a:t>
            </a:r>
            <a:endParaRPr lang="en-AU" dirty="0">
              <a:solidFill>
                <a:srgbClr val="4E4CB4"/>
              </a:solidFill>
            </a:endParaRPr>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183831" y="1809208"/>
            <a:ext cx="4738688" cy="42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dirty="0">
                <a:latin typeface="Arial" panose="020B0604020202020204" pitchFamily="34" charset="0"/>
                <a:cs typeface="Arial" panose="020B0604020202020204" pitchFamily="34" charset="0"/>
              </a:rPr>
              <a:t>two types of attachments: </a:t>
            </a:r>
          </a:p>
          <a:p>
            <a:pPr lvl="1"/>
            <a:r>
              <a:rPr lang="en-US" altLang="en-US" sz="2400" i="1" dirty="0">
                <a:latin typeface="Arial" panose="020B0604020202020204" pitchFamily="34" charset="0"/>
                <a:cs typeface="Arial" panose="020B0604020202020204" pitchFamily="34" charset="0"/>
              </a:rPr>
              <a:t>O</a:t>
            </a:r>
            <a:r>
              <a:rPr lang="en-US" altLang="en-US" sz="2400" dirty="0">
                <a:latin typeface="Arial" panose="020B0604020202020204" pitchFamily="34" charset="0"/>
                <a:cs typeface="Arial" panose="020B0604020202020204" pitchFamily="34" charset="0"/>
              </a:rPr>
              <a:t>-linked = a glycoside bond joins </a:t>
            </a:r>
            <a:r>
              <a:rPr lang="en-US" sz="2400" dirty="0">
                <a:latin typeface="Arial" panose="020B0604020202020204" pitchFamily="34" charset="0"/>
                <a:cs typeface="Arial" panose="020B0604020202020204" pitchFamily="34" charset="0"/>
              </a:rPr>
              <a:t>the anomeric carbon of a carbohydrate to the —OH of a Ser or </a:t>
            </a:r>
            <a:r>
              <a:rPr lang="en-US" sz="2400" dirty="0" err="1">
                <a:latin typeface="Arial" panose="020B0604020202020204" pitchFamily="34" charset="0"/>
                <a:cs typeface="Arial" panose="020B0604020202020204" pitchFamily="34" charset="0"/>
              </a:rPr>
              <a:t>Thr</a:t>
            </a:r>
            <a:r>
              <a:rPr lang="en-US" sz="2400" dirty="0">
                <a:latin typeface="Arial" panose="020B0604020202020204" pitchFamily="34" charset="0"/>
                <a:cs typeface="Arial" panose="020B0604020202020204" pitchFamily="34" charset="0"/>
              </a:rPr>
              <a:t> residue </a:t>
            </a:r>
          </a:p>
          <a:p>
            <a:pPr lvl="1"/>
            <a:r>
              <a:rPr lang="en-US" altLang="en-US" sz="2400" i="1" dirty="0">
                <a:latin typeface="Arial" panose="020B0604020202020204" pitchFamily="34" charset="0"/>
                <a:cs typeface="Arial" panose="020B0604020202020204" pitchFamily="34" charset="0"/>
              </a:rPr>
              <a:t>N</a:t>
            </a:r>
            <a:r>
              <a:rPr lang="en-US" altLang="en-US" sz="2400" dirty="0">
                <a:latin typeface="Arial" panose="020B0604020202020204" pitchFamily="34" charset="0"/>
                <a:cs typeface="Arial" panose="020B0604020202020204" pitchFamily="34" charset="0"/>
              </a:rPr>
              <a:t>-linked = an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-glycosyl bond </a:t>
            </a:r>
            <a:r>
              <a:rPr lang="en-US" sz="2400" dirty="0">
                <a:latin typeface="Arial" panose="020B0604020202020204" pitchFamily="34" charset="0"/>
                <a:cs typeface="Arial" panose="020B0604020202020204" pitchFamily="34" charset="0"/>
              </a:rPr>
              <a:t>joins the anomeric carbon of a sugar to the amide nitrogen of an </a:t>
            </a:r>
            <a:r>
              <a:rPr lang="en-US" sz="2400" dirty="0" err="1">
                <a:latin typeface="Arial" panose="020B0604020202020204" pitchFamily="34" charset="0"/>
                <a:cs typeface="Arial" panose="020B0604020202020204" pitchFamily="34" charset="0"/>
              </a:rPr>
              <a:t>Asn</a:t>
            </a:r>
            <a:r>
              <a:rPr lang="en-US" sz="2400" dirty="0">
                <a:latin typeface="Arial" panose="020B0604020202020204" pitchFamily="34" charset="0"/>
                <a:cs typeface="Arial" panose="020B0604020202020204" pitchFamily="34" charset="0"/>
              </a:rPr>
              <a:t> residue</a:t>
            </a: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Part a is titled O-linked and shows a six-membered ring labeled G lowercase A L uppercase N A lowercase C bonded to S e r. The ring has O at its top right vertex between C 5 and C 1. C 1 is bonded to H above the ring and has a bond that curves down and to the right to O of S e r; C 2 is bonded to H above the ring and to N H below the ring that is further bonded to C that is double bonded to O and bonded to C H 3; C 3 is bonded to O H above the ring and to H below the ring; C 4 is bonded to O H above the ring and to H below the ring; C 5 is bonded to C 6 above the ring and to H below the ring; and C 6 is bonded to 2 H and O that is further bonded above. S e r is shown as a brown highlighted molecule with a vertical chain. C at the top is bonded to a wavy line above, double bonded to O on the right, and bonded to a central C H below that is further bonded to N H below that is further bonded to a wavy line. The central C H is bonded to C H 2 on the left that is further bonded to O that is bonded to C 1 of the ring. A key shows that a blue square is G lowercase L C uppercase N A lowercase C, a green circle is M lowercase A N, a yellow circle is G lowercase A L, a purple triangle is N lowercase E U 5 uppercase A lowercase C, and a yellow square is G lowercase A lowercase L uppercase N A lowercase C. Two examples of O-linked oligosaccharides are shown using these symbols. The first example has a brown bar labeled S e r / T h r. On the left, S e r is bonded to a yellow square that is further bonded to a purple triangle. The second example also has a brown bar labeled S e r / T h r. On the left, S e r is bonded to a yellow square that is bonded to a yellow circle above and a blue square below. The yellow circle above is further bonded to a blue square bonded to a yellow circle bonded to a blue square bonded to a yellow circle bonded to a yellow square and a purple square. The blue square below is further bonded to a yellow circle bonded to a purple diamond. Part b is titled N-linked and shows a six-membered ring labeled G lowercase L C uppercase N A lowercase C bonded to A s n. The ring has O at the top right vertex between C 5 and C 1. C 1 is bonded to N of A s n above the ring and to H below the ring; C 2 is bonded to H above the ring and to N H below the ring that is further bonded to C that is double bonded to O and further bonded to C H 3; C 3 is bonded to O H above the ring and H below the ring; C 4 is bonded to H above the ring and to O that is further bonded below the ring; C 5 is bonded to C 6 above the ring and to H below the ring; and C 6 is bonded to 2 H and O H. A s n has a top C that is bonded to a wavy line above, double bonded to O, and bonded to a central C below that is bonded to H on the right, N H below that is further bonded to a wavy line, and C H 2 on the left that is further bonded to C that is double bonded to O and further bonded to N H that is bonded to C 1 of the ring. Three examples are shown, each with a bar labeled A s n that has a chain extending to the left. The first chain is blue square, blue square, green circle bonded to green circle above and green circle below. The top green circle is further bonded to two green circles and the bottom green circle is bonded to a blue square that is bonded to a yellow circle. The second chain is blue square, blue square, green circle bonded to a green circle above and a green circle below. The top green circle is further bonded to two chains of two green circles each. The bottom green circle is further bonded to two more green circles. The third chain is blue square, blue square, and then green circle bonded to a green circle above and a green circle below. The top green circle is further bonded to blue square, yellow circle, and purple diamond. The bottom green circle is bonded to two chains that each have blue square, yellow circle, and purple diamond.">
            <a:extLst>
              <a:ext uri="{FF2B5EF4-FFF2-40B4-BE49-F238E27FC236}">
                <a16:creationId xmlns:a16="http://schemas.microsoft.com/office/drawing/2014/main" id="{1BDED238-0432-D940-A86B-31ED57B5E738}"/>
              </a:ext>
            </a:extLst>
          </p:cNvPr>
          <p:cNvPicPr>
            <a:picLocks noChangeAspect="1"/>
          </p:cNvPicPr>
          <p:nvPr/>
        </p:nvPicPr>
        <p:blipFill>
          <a:blip r:embed="rId3"/>
          <a:stretch>
            <a:fillRect/>
          </a:stretch>
        </p:blipFill>
        <p:spPr>
          <a:xfrm>
            <a:off x="4922519" y="1829990"/>
            <a:ext cx="3778568" cy="4723210"/>
          </a:xfrm>
          <a:prstGeom prst="rect">
            <a:avLst/>
          </a:prstGeom>
        </p:spPr>
      </p:pic>
    </p:spTree>
    <p:extLst>
      <p:ext uri="{BB962C8B-B14F-4D97-AF65-F5344CB8AC3E}">
        <p14:creationId xmlns:p14="http://schemas.microsoft.com/office/powerpoint/2010/main" val="364630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3231"/>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4EB2BC1-9968-447E-AD3F-B16E4EE8C41F}"/>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4)</a:t>
            </a:r>
            <a:endParaRPr lang="en-AU"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Carbohydrates can have multiple chiral carbons; the configuration of groups around each carbon atom determines how the compound interacts with other biomolecules. </a:t>
            </a:r>
            <a:r>
              <a:rPr lang="en-US" sz="2400" dirty="0">
                <a:latin typeface="Arial" panose="020B0604020202020204" pitchFamily="34" charset="0"/>
                <a:cs typeface="Arial" panose="020B0604020202020204" pitchFamily="34" charset="0"/>
              </a:rPr>
              <a:t>As we saw for </a:t>
            </a:r>
            <a:r>
              <a:rPr lang="en-US" sz="1800" dirty="0">
                <a:latin typeface="Arial" panose="020B0604020202020204" pitchFamily="34" charset="0"/>
                <a:cs typeface="Arial" panose="020B0604020202020204" pitchFamily="34" charset="0"/>
              </a:rPr>
              <a:t>L</a:t>
            </a:r>
            <a:r>
              <a:rPr lang="en-US" sz="2400" dirty="0">
                <a:latin typeface="Arial" panose="020B0604020202020204" pitchFamily="34" charset="0"/>
                <a:cs typeface="Arial" panose="020B0604020202020204" pitchFamily="34" charset="0"/>
              </a:rPr>
              <a:t>-amino acids in proteins, with rare exceptions, biological evolution selected one stereochemical series (</a:t>
            </a:r>
            <a:r>
              <a:rPr lang="en-US" sz="18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-series) for sugars. </a:t>
            </a:r>
          </a:p>
          <a:p>
            <a:pPr>
              <a:buFontTx/>
              <a:buNone/>
            </a:pPr>
            <a:endParaRPr lang="en-US" altLang="en-US" sz="2800" dirty="0">
              <a:latin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4635-D776-4E6E-97A2-5673695E25CC}"/>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Examples of Glycoproteins</a:t>
            </a:r>
            <a:endParaRPr lang="en-AU" dirty="0"/>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564356" y="1363662"/>
            <a:ext cx="8015288"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latin typeface="Arial" panose="020B0604020202020204" pitchFamily="34" charset="0"/>
                <a:cs typeface="Arial" panose="020B0604020202020204" pitchFamily="34" charset="0"/>
              </a:rPr>
              <a:t>mucins</a:t>
            </a:r>
            <a:r>
              <a:rPr lang="en-US" alt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secreted or membrane glycoproteins</a:t>
            </a:r>
          </a:p>
          <a:p>
            <a:pPr lvl="1"/>
            <a:r>
              <a:rPr lang="en-US" sz="2400" dirty="0">
                <a:latin typeface="Arial" panose="020B0604020202020204" pitchFamily="34" charset="0"/>
                <a:cs typeface="Arial" panose="020B0604020202020204" pitchFamily="34" charset="0"/>
              </a:rPr>
              <a:t>can contain large numbers of </a:t>
            </a:r>
            <a:r>
              <a:rPr lang="en-US" sz="2400" i="1"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-linked oligosaccharide chains </a:t>
            </a:r>
          </a:p>
          <a:p>
            <a:pPr lvl="1"/>
            <a:r>
              <a:rPr lang="en-US" sz="2400" dirty="0">
                <a:latin typeface="Arial" panose="020B0604020202020204" pitchFamily="34" charset="0"/>
                <a:cs typeface="Arial" panose="020B0604020202020204" pitchFamily="34" charset="0"/>
              </a:rPr>
              <a:t>present in most secretions</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proteins of the blood</a:t>
            </a:r>
          </a:p>
          <a:p>
            <a:pPr lvl="1"/>
            <a:r>
              <a:rPr lang="en-US" sz="2400" dirty="0">
                <a:latin typeface="Arial" panose="020B0604020202020204" pitchFamily="34" charset="0"/>
                <a:cs typeface="Arial" panose="020B0604020202020204" pitchFamily="34" charset="0"/>
              </a:rPr>
              <a:t>examples: immunoglobulins (antibodies), follicle-stimulating hormone, luteinizing hormone, and thyroid-stimulating hormone</a:t>
            </a:r>
          </a:p>
          <a:p>
            <a:pPr lvl="1"/>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milk proteins</a:t>
            </a:r>
          </a:p>
          <a:p>
            <a:pPr lvl="1"/>
            <a:r>
              <a:rPr lang="en-US" sz="2400" dirty="0">
                <a:latin typeface="Arial" panose="020B0604020202020204" pitchFamily="34" charset="0"/>
                <a:cs typeface="Arial" panose="020B0604020202020204" pitchFamily="34" charset="0"/>
              </a:rPr>
              <a:t>example: major whey protein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lactalbumin</a:t>
            </a:r>
          </a:p>
          <a:p>
            <a:pPr lvl="1"/>
            <a:endParaRPr lang="en-US" sz="2400" dirty="0">
              <a:latin typeface="Arial" panose="020B0604020202020204" pitchFamily="34" charset="0"/>
              <a:cs typeface="Arial" panose="020B0604020202020204" pitchFamily="34" charset="0"/>
            </a:endParaRPr>
          </a:p>
          <a:p>
            <a:endParaRPr lang="en-US" sz="2400" dirty="0"/>
          </a:p>
          <a:p>
            <a:endParaRPr lang="en-US" sz="2400" dirty="0">
              <a:latin typeface="Arial" panose="020B0604020202020204" pitchFamily="34" charset="0"/>
              <a:cs typeface="Arial" panose="020B0604020202020204" pitchFamily="34" charset="0"/>
            </a:endParaRP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14422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CEFB-D895-4262-AC19-B75580E46131}"/>
              </a:ext>
            </a:extLst>
          </p:cNvPr>
          <p:cNvSpPr>
            <a:spLocks noGrp="1"/>
          </p:cNvSpPr>
          <p:nvPr>
            <p:ph type="title"/>
          </p:nvPr>
        </p:nvSpPr>
        <p:spPr/>
        <p:txBody>
          <a:bodyPr/>
          <a:lstStyle/>
          <a:p>
            <a:r>
              <a:rPr lang="en-US" altLang="en-US" dirty="0" err="1">
                <a:solidFill>
                  <a:schemeClr val="tx1"/>
                </a:solidFill>
                <a:latin typeface="Arial" panose="020B0604020202020204" pitchFamily="34" charset="0"/>
                <a:cs typeface="Arial" panose="020B0604020202020204" pitchFamily="34" charset="0"/>
              </a:rPr>
              <a:t>Glycomics</a:t>
            </a:r>
            <a:endParaRPr lang="en-AU" dirty="0"/>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564356" y="1524000"/>
            <a:ext cx="80152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err="1">
                <a:latin typeface="Arial" panose="020B0604020202020204" pitchFamily="34" charset="0"/>
                <a:cs typeface="Arial" panose="020B0604020202020204" pitchFamily="34" charset="0"/>
              </a:rPr>
              <a:t>glycomics</a:t>
            </a:r>
            <a:r>
              <a:rPr lang="en-US" altLang="en-US" sz="2400" b="1"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systematic characterization of all carbohydrate components of a given cell or tissue, including those attached to proteins and to lipids</a:t>
            </a:r>
          </a:p>
          <a:p>
            <a:pPr marL="50800"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p>
          <a:p>
            <a:endParaRPr lang="en-US" sz="2400" dirty="0">
              <a:latin typeface="Arial" panose="020B0604020202020204" pitchFamily="34" charset="0"/>
              <a:cs typeface="Arial" panose="020B0604020202020204" pitchFamily="34" charset="0"/>
            </a:endParaRP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1255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54589-8A0A-48A8-B7AF-8A0061864B2D}"/>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Biological Advantages of Adding Oligosaccharides to Proteins</a:t>
            </a:r>
            <a:endParaRPr lang="en-AU" dirty="0"/>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564356" y="1752600"/>
            <a:ext cx="80152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covalently attached oligosaccharides: </a:t>
            </a:r>
          </a:p>
          <a:p>
            <a:pPr lvl="1"/>
            <a:r>
              <a:rPr lang="en-US" sz="2400" dirty="0">
                <a:latin typeface="Arial" panose="020B0604020202020204" pitchFamily="34" charset="0"/>
                <a:cs typeface="Arial" panose="020B0604020202020204" pitchFamily="34" charset="0"/>
              </a:rPr>
              <a:t>influence the folding and stability of the proteins</a:t>
            </a:r>
          </a:p>
          <a:p>
            <a:pPr lvl="1"/>
            <a:r>
              <a:rPr lang="en-US" sz="2400" dirty="0">
                <a:latin typeface="Arial" panose="020B0604020202020204" pitchFamily="34" charset="0"/>
                <a:cs typeface="Arial" panose="020B0604020202020204" pitchFamily="34" charset="0"/>
              </a:rPr>
              <a:t>provide critical information about the targeting of newly synthesized proteins</a:t>
            </a:r>
          </a:p>
          <a:p>
            <a:pPr lvl="1"/>
            <a:r>
              <a:rPr lang="en-US" sz="2400" dirty="0">
                <a:latin typeface="Arial" panose="020B0604020202020204" pitchFamily="34" charset="0"/>
                <a:cs typeface="Arial" panose="020B0604020202020204" pitchFamily="34" charset="0"/>
              </a:rPr>
              <a:t>allow specific recognition by other proteins </a:t>
            </a:r>
          </a:p>
          <a:p>
            <a:pPr marL="50800" indent="0">
              <a:buNone/>
            </a:pPr>
            <a:endParaRPr lang="en-US" sz="2400" dirty="0"/>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p>
          <a:p>
            <a:endParaRPr lang="en-US" sz="2400" dirty="0">
              <a:latin typeface="Arial" panose="020B0604020202020204" pitchFamily="34" charset="0"/>
              <a:cs typeface="Arial" panose="020B0604020202020204" pitchFamily="34" charset="0"/>
            </a:endParaRP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0667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B829-3A07-4334-BCE7-5D10C4ADE364}"/>
              </a:ext>
            </a:extLst>
          </p:cNvPr>
          <p:cNvSpPr>
            <a:spLocks noGrp="1"/>
          </p:cNvSpPr>
          <p:nvPr>
            <p:ph type="title"/>
          </p:nvPr>
        </p:nvSpPr>
        <p:spPr/>
        <p:txBody>
          <a:bodyPr/>
          <a:lstStyle/>
          <a:p>
            <a:r>
              <a:rPr lang="en-US" altLang="en-US" sz="3400" dirty="0">
                <a:solidFill>
                  <a:srgbClr val="674EA7"/>
                </a:solidFill>
                <a:latin typeface="Arial" panose="020B0604020202020204" pitchFamily="34" charset="0"/>
                <a:cs typeface="Arial" panose="020B0604020202020204" pitchFamily="34" charset="0"/>
              </a:rPr>
              <a:t>Glycolipids and Lipopolysaccharides Are Membrane Components</a:t>
            </a:r>
            <a:endParaRPr lang="en-AU" sz="3400" dirty="0"/>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228600" y="1898073"/>
            <a:ext cx="4572000" cy="465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altLang="en-US" sz="2400" b="1" dirty="0">
                <a:latin typeface="Arial" panose="020B0604020202020204" pitchFamily="34" charset="0"/>
                <a:cs typeface="Arial" panose="020B0604020202020204" pitchFamily="34" charset="0"/>
              </a:rPr>
              <a:t>gangliosides</a:t>
            </a:r>
            <a:r>
              <a:rPr lang="en-US" altLang="en-US" sz="2400" dirty="0">
                <a:latin typeface="Arial" panose="020B0604020202020204" pitchFamily="34" charset="0"/>
                <a:cs typeface="Arial" panose="020B0604020202020204" pitchFamily="34" charset="0"/>
              </a:rPr>
              <a:t> = </a:t>
            </a:r>
            <a:r>
              <a:rPr lang="en-US" sz="2400" dirty="0">
                <a:latin typeface="Arial" panose="020B0604020202020204" pitchFamily="34" charset="0"/>
                <a:cs typeface="Arial" panose="020B0604020202020204" pitchFamily="34" charset="0"/>
              </a:rPr>
              <a:t>membrane lipids of eukaryotic cells in which the polar head group is a complex oligosaccharide containing a sialic acid and other monosaccharide residues </a:t>
            </a:r>
          </a:p>
          <a:p>
            <a:pPr marL="5080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lipopolysaccharides</a:t>
            </a:r>
            <a:r>
              <a:rPr lang="en-US" sz="2400" dirty="0">
                <a:latin typeface="Arial" panose="020B0604020202020204" pitchFamily="34" charset="0"/>
                <a:cs typeface="Arial" panose="020B0604020202020204" pitchFamily="34" charset="0"/>
              </a:rPr>
              <a:t> = dominant surface feature of the outer membrane of gram-negative bacteria</a:t>
            </a: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4" name="Picture 3" descr="A key shows that a blue square is G lowercase L C uppercase N A lowercase C, a green circle is M lowercase A N, a blue circle is G lowercase L C, a yellow circle is G lowercase A L, a hexagon labeled A is A lowercase B E uppercase O A lowercase C, a hexagon labeled R is R lowercase H A, a hexagon labeled K is K lowercase D O, and a hexagon labeled H is H lowercase E P. The molecule is divided into three parts: O-specific chain, core, and lipid A. The top portion of lipid A has two sugar rings. The left-hand ring has a chair shape with O at the top right corner with a bond extending down to C 1, which has a bond extending up to O that is further bonded to C 6 of the right-hand ring. C 2 is bonded to N H below the ring that is further bonded to C that is double bonded to O and further bonded to C that is bonded to an 11-carbon chain below and hashed wedge bonded to O that is further bonded to C double bonded to O and to an 11-carbon chain below; C 3 is bonded to O above the ring that has a bond downward to C that is double bonded to O and further bonded to C that is bonded to an 11-carbon chain below and hashed wedge bonded to O that is further bonded to C that is double bonded to O and further bonded to an 11-carbon chain extending downward; C 4 is bonded to O below the ring that is further bonded to P that is double bonded to O above, bonded to O minus on the left, and bonded to O H below; C 5 is bonded to C 6 above the ring that is further bonded to O that is bonded to a hexagon labeled K in the core. The second sugar ring has O at the top right vertex between C 5 and C 1. C 1 is bonded to O below the ring that is further bonded to P that is double bonded to O above, bonded to O minus to the back right, and bonded to O H to the front right; C 2 is bonded to N H below the ring that is further bonded to C that is double bonded to O and single bonded to C that is hashed wedge bonded to O H and further bonded to an 11-carbon chain; C 3 is bonded to O above the ring that has a bond extending down to C that is double bonded to O and further bonded to C that is hashed wedge bonded to O H and further bonded to an 11-carbon chain. All of the 11-carbon chains in lipid A extend vertically downward. A bond between a hexagon labeled K in the core to O of the left-hand sugar ring connects the core with lipid A. The hexagon labeled K is connected on the right to a chain of two hexagons labeled K and is connected above to a hexagon labeled H that is connected above to a hexagon labeled H that is connected to a hexagon labeled H on the right and to a blue circle above. The blue circle is connected to a yellow circle on the right and to a yellow circle above that is connected to a blue circle above that is connected to a blue square on its right and a yellow circle above where the O-specific chain starts that is further connected to a hexagon labeled R that is bonded to a green circle above that is further bonded on the right and bonded to a yellow circle above that is connected to a green circle on the right and to a hexagon labeled R above. The hexagon labeled R is connected to a green circle above that is connected to a hexagon labeled A on the right and to a yellow circle of a repeating subunit above. The repeating subunit has the yellow circle at the bottom, which is bonded to a blue circle on its right and a hexagon labeled R above that is further bonded to a green circle above that is bonded to a hexagon labeled A on tis right. Text next to the subunit reads n greater than or equal to 10.">
            <a:extLst>
              <a:ext uri="{FF2B5EF4-FFF2-40B4-BE49-F238E27FC236}">
                <a16:creationId xmlns:a16="http://schemas.microsoft.com/office/drawing/2014/main" id="{B5233DE4-C982-C543-99DD-4930C1F8F657}"/>
              </a:ext>
            </a:extLst>
          </p:cNvPr>
          <p:cNvPicPr>
            <a:picLocks noChangeAspect="1"/>
          </p:cNvPicPr>
          <p:nvPr/>
        </p:nvPicPr>
        <p:blipFill>
          <a:blip r:embed="rId3"/>
          <a:stretch>
            <a:fillRect/>
          </a:stretch>
        </p:blipFill>
        <p:spPr>
          <a:xfrm>
            <a:off x="5181600" y="1905000"/>
            <a:ext cx="3406065" cy="4648200"/>
          </a:xfrm>
          <a:prstGeom prst="rect">
            <a:avLst/>
          </a:prstGeom>
        </p:spPr>
      </p:pic>
    </p:spTree>
    <p:extLst>
      <p:ext uri="{BB962C8B-B14F-4D97-AF65-F5344CB8AC3E}">
        <p14:creationId xmlns:p14="http://schemas.microsoft.com/office/powerpoint/2010/main" val="3079270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E855-4424-47D8-9F2C-3DDC2FD0AE92}"/>
              </a:ext>
            </a:extLst>
          </p:cNvPr>
          <p:cNvSpPr>
            <a:spLocks noGrp="1"/>
          </p:cNvSpPr>
          <p:nvPr>
            <p:ph type="ctrTitle"/>
          </p:nvPr>
        </p:nvSpPr>
        <p:spPr>
          <a:xfrm>
            <a:off x="685800" y="2130425"/>
            <a:ext cx="7772400" cy="1831975"/>
          </a:xfrm>
        </p:spPr>
        <p:txBody>
          <a:bodyPr/>
          <a:lstStyle/>
          <a:p>
            <a:r>
              <a:rPr lang="en-US" altLang="en-US" dirty="0">
                <a:solidFill>
                  <a:srgbClr val="674EA7"/>
                </a:solidFill>
                <a:latin typeface="Arial" panose="020B0604020202020204" pitchFamily="34" charset="0"/>
                <a:cs typeface="Arial" panose="020B0604020202020204" pitchFamily="34" charset="0"/>
              </a:rPr>
              <a:t>7.4</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Carbohydrates as Informational Molecules: The Sugar Code</a:t>
            </a:r>
            <a:endParaRPr lang="en-AU" dirty="0"/>
          </a:p>
        </p:txBody>
      </p:sp>
    </p:spTree>
    <p:extLst>
      <p:ext uri="{BB962C8B-B14F-4D97-AF65-F5344CB8AC3E}">
        <p14:creationId xmlns:p14="http://schemas.microsoft.com/office/powerpoint/2010/main" val="1397004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E5BC-8A12-4226-9CCB-4AB2ED2D9D82}"/>
              </a:ext>
            </a:extLst>
          </p:cNvPr>
          <p:cNvSpPr>
            <a:spLocks noGrp="1"/>
          </p:cNvSpPr>
          <p:nvPr>
            <p:ph type="title"/>
          </p:nvPr>
        </p:nvSpPr>
        <p:spPr/>
        <p:txBody>
          <a:bodyPr/>
          <a:lstStyle/>
          <a:p>
            <a:r>
              <a:rPr lang="en-US" altLang="en-US" dirty="0">
                <a:solidFill>
                  <a:schemeClr val="tx1"/>
                </a:solidFill>
                <a:latin typeface="Arial" panose="020B0604020202020204" pitchFamily="34" charset="0"/>
                <a:cs typeface="Arial" panose="020B0604020202020204" pitchFamily="34" charset="0"/>
              </a:rPr>
              <a:t>The Challenge of Glycobiology</a:t>
            </a:r>
            <a:endParaRPr lang="en-AU" dirty="0"/>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564356" y="1752600"/>
            <a:ext cx="8015288"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glycobiology = the study of the structure and function of glycoconjugates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challenge is to understand how cells use specific oligosaccharides to encode information about:</a:t>
            </a:r>
          </a:p>
          <a:p>
            <a:pPr lvl="1"/>
            <a:r>
              <a:rPr lang="en-US" sz="2400" dirty="0">
                <a:latin typeface="Arial" panose="020B0604020202020204" pitchFamily="34" charset="0"/>
                <a:cs typeface="Arial" panose="020B0604020202020204" pitchFamily="34" charset="0"/>
              </a:rPr>
              <a:t>intracellular targeting of proteins</a:t>
            </a:r>
          </a:p>
          <a:p>
            <a:pPr lvl="1"/>
            <a:r>
              <a:rPr lang="en-US" sz="2400" dirty="0">
                <a:latin typeface="Arial" panose="020B0604020202020204" pitchFamily="34" charset="0"/>
                <a:cs typeface="Arial" panose="020B0604020202020204" pitchFamily="34" charset="0"/>
              </a:rPr>
              <a:t>cell-cell interactions</a:t>
            </a:r>
          </a:p>
          <a:p>
            <a:pPr lvl="1"/>
            <a:r>
              <a:rPr lang="en-US" sz="2400" dirty="0">
                <a:latin typeface="Arial" panose="020B0604020202020204" pitchFamily="34" charset="0"/>
                <a:cs typeface="Arial" panose="020B0604020202020204" pitchFamily="34" charset="0"/>
              </a:rPr>
              <a:t>cell differentiation and tissue development</a:t>
            </a:r>
          </a:p>
          <a:p>
            <a:pPr lvl="1"/>
            <a:r>
              <a:rPr lang="en-US" sz="2400" dirty="0">
                <a:latin typeface="Arial" panose="020B0604020202020204" pitchFamily="34" charset="0"/>
                <a:cs typeface="Arial" panose="020B0604020202020204" pitchFamily="34" charset="0"/>
              </a:rPr>
              <a:t>extracellular signals</a:t>
            </a:r>
          </a:p>
          <a:p>
            <a:pPr lvl="1"/>
            <a:endParaRPr lang="en-US" sz="2400" dirty="0">
              <a:latin typeface="Arial" panose="020B0604020202020204" pitchFamily="34" charset="0"/>
              <a:cs typeface="Arial" panose="020B0604020202020204" pitchFamily="34" charset="0"/>
            </a:endParaRPr>
          </a:p>
          <a:p>
            <a:endParaRPr lang="en-US" sz="2400" dirty="0"/>
          </a:p>
          <a:p>
            <a:endParaRPr lang="en-US" sz="2400" dirty="0">
              <a:latin typeface="Arial" panose="020B0604020202020204" pitchFamily="34" charset="0"/>
              <a:cs typeface="Arial" panose="020B0604020202020204" pitchFamily="34" charset="0"/>
            </a:endParaRP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27453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3043-AB82-4841-81B4-448C1A2B0C6B}"/>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Oligosaccharide Structures Are Information-Dense</a:t>
            </a:r>
            <a:endParaRPr lang="en-AU" dirty="0">
              <a:solidFill>
                <a:srgbClr val="4E4CB4"/>
              </a:solidFill>
            </a:endParaRPr>
          </a:p>
        </p:txBody>
      </p:sp>
      <p:sp>
        <p:nvSpPr>
          <p:cNvPr id="5" name="Google Shape;390;g847cf01710_0_68">
            <a:extLst>
              <a:ext uri="{FF2B5EF4-FFF2-40B4-BE49-F238E27FC236}">
                <a16:creationId xmlns:a16="http://schemas.microsoft.com/office/drawing/2014/main" id="{C364777F-7108-AB4C-8E7C-9AFC6D61860F}"/>
              </a:ext>
            </a:extLst>
          </p:cNvPr>
          <p:cNvSpPr txBox="1">
            <a:spLocks noChangeArrowheads="1"/>
          </p:cNvSpPr>
          <p:nvPr/>
        </p:nvSpPr>
        <p:spPr bwMode="auto">
          <a:xfrm>
            <a:off x="381000" y="1752600"/>
            <a:ext cx="83820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branched structures, not found in nucleic acids or proteins, are common in oligosaccharides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almost limitless variety of oligosaccharides due to differences in:</a:t>
            </a:r>
          </a:p>
          <a:p>
            <a:pPr lvl="1"/>
            <a:r>
              <a:rPr lang="en-US" sz="2400" dirty="0">
                <a:latin typeface="Arial" panose="020B0604020202020204" pitchFamily="34" charset="0"/>
                <a:cs typeface="Arial" panose="020B0604020202020204" pitchFamily="34" charset="0"/>
              </a:rPr>
              <a:t>stereochemistry and position of glycosidic bonds</a:t>
            </a:r>
          </a:p>
          <a:p>
            <a:pPr lvl="1"/>
            <a:r>
              <a:rPr lang="en-US" sz="2400" dirty="0">
                <a:latin typeface="Arial" panose="020B0604020202020204" pitchFamily="34" charset="0"/>
                <a:cs typeface="Arial" panose="020B0604020202020204" pitchFamily="34" charset="0"/>
              </a:rPr>
              <a:t>type and orientation of substituent groups</a:t>
            </a:r>
          </a:p>
          <a:p>
            <a:pPr lvl="1"/>
            <a:r>
              <a:rPr lang="en-US" sz="2400" dirty="0">
                <a:latin typeface="Arial" panose="020B0604020202020204" pitchFamily="34" charset="0"/>
                <a:cs typeface="Arial" panose="020B0604020202020204" pitchFamily="34" charset="0"/>
              </a:rPr>
              <a:t>the number and type of branches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altLang="en-US" sz="2400" i="1" dirty="0">
              <a:latin typeface="Arial" panose="020B0604020202020204" pitchFamily="34" charset="0"/>
              <a:cs typeface="Arial" panose="020B0604020202020204" pitchFamily="34" charset="0"/>
            </a:endParaRPr>
          </a:p>
          <a:p>
            <a:pPr lvl="1"/>
            <a:endParaRPr lang="en-US" altLang="en-US" sz="2000" i="1" dirty="0">
              <a:latin typeface="Arial" panose="020B0604020202020204" pitchFamily="34" charset="0"/>
              <a:cs typeface="Arial" panose="020B0604020202020204" pitchFamily="34" charset="0"/>
            </a:endParaRPr>
          </a:p>
          <a:p>
            <a:pPr lvl="1"/>
            <a:endParaRPr lang="en-US" altLang="en-US" sz="20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533400" lvl="1" indent="0">
              <a:buNone/>
            </a:pPr>
            <a:endParaRPr lang="en-US" sz="2000" b="1" dirty="0">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lvl="1"/>
            <a:endParaRPr lang="en-US" sz="20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533400" lvl="1" indent="0">
              <a:buNone/>
            </a:pPr>
            <a:endParaRPr lang="en-US" sz="2400"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9081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287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BF218E8-EFEA-441E-A6A3-47A9A4F1BE4A}"/>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dirty="0"/>
          </a:p>
        </p:txBody>
      </p:sp>
      <p:sp>
        <p:nvSpPr>
          <p:cNvPr id="21507" name="Text Placeholder 2">
            <a:extLst>
              <a:ext uri="{FF2B5EF4-FFF2-40B4-BE49-F238E27FC236}">
                <a16:creationId xmlns:a16="http://schemas.microsoft.com/office/drawing/2014/main" id="{8DFB2773-2858-C74F-9CA1-E434B7BD7CDC}"/>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Monomeric subunits, monosaccharides, serve as the building blocks of large carbohydrate polymers. </a:t>
            </a:r>
            <a:r>
              <a:rPr lang="en-US" sz="2400" dirty="0">
                <a:latin typeface="Arial" panose="020B0604020202020204" pitchFamily="34" charset="0"/>
                <a:cs typeface="Arial" panose="020B0604020202020204" pitchFamily="34" charset="0"/>
              </a:rPr>
              <a:t>The specific sugar, the way the units are linked, and whether the polymer is branched determine its properties and thus its function. </a:t>
            </a:r>
          </a:p>
          <a:p>
            <a:pPr>
              <a:buFontTx/>
              <a:buNone/>
            </a:pPr>
            <a:endParaRPr lang="en-US" altLang="en-US" sz="2400" dirty="0">
              <a:latin typeface="Arial" panose="020B0604020202020204" pitchFamily="34" charset="0"/>
            </a:endParaRPr>
          </a:p>
          <a:p>
            <a:pPr>
              <a:spcBef>
                <a:spcPts val="363"/>
              </a:spcBef>
              <a:buClr>
                <a:srgbClr val="000000"/>
              </a:buClr>
              <a:buSzPts val="1800"/>
              <a:buFont typeface="Calibri" panose="020F0502020204030204" pitchFamily="34" charset="0"/>
              <a:buNone/>
            </a:pPr>
            <a:endParaRPr lang="en-US" altLang="en-US" dirty="0">
              <a:solidFill>
                <a:srgbClr val="000000"/>
              </a:solidFill>
              <a:ea typeface="Calibri" panose="020F0502020204030204" pitchFamily="34" charset="0"/>
              <a:cs typeface="Arial" panose="020B0604020202020204" pitchFamily="34" charset="0"/>
              <a:sym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160" y="293183"/>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AC01976-D648-44AE-A2FE-C5742FB857A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2)</a:t>
            </a:r>
            <a:endParaRPr lang="en-AU"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Storage of low molecular weight metabolites in polymeric form avoids the very high osmolarity that would result from storing them as individual monomers. </a:t>
            </a:r>
            <a:r>
              <a:rPr lang="en-US" sz="2400" dirty="0">
                <a:latin typeface="Arial" panose="020B0604020202020204" pitchFamily="34" charset="0"/>
                <a:cs typeface="Arial" panose="020B0604020202020204" pitchFamily="34" charset="0"/>
              </a:rPr>
              <a:t>If the glucose in liver glycogen were monomeric, the glucose concentration in liver would be so high that cells would swell and lyse from the entry of water by osmosis. </a:t>
            </a:r>
          </a:p>
          <a:p>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 P 7&#10;">
            <a:extLst>
              <a:ext uri="{FF2B5EF4-FFF2-40B4-BE49-F238E27FC236}">
                <a16:creationId xmlns:a16="http://schemas.microsoft.com/office/drawing/2014/main" id="{2EE3A6ED-E819-4CBF-BAAE-C29883CC1589}"/>
              </a:ext>
            </a:extLst>
          </p:cNvPr>
          <p:cNvPicPr>
            <a:picLocks noChangeAspect="1"/>
          </p:cNvPicPr>
          <p:nvPr/>
        </p:nvPicPr>
        <p:blipFill>
          <a:blip r:embed="rId3"/>
          <a:stretch>
            <a:fillRect/>
          </a:stretch>
        </p:blipFill>
        <p:spPr>
          <a:xfrm>
            <a:off x="1676400" y="376398"/>
            <a:ext cx="993734" cy="695004"/>
          </a:xfrm>
          <a:prstGeom prst="rect">
            <a:avLst/>
          </a:prstGeom>
        </p:spPr>
      </p:pic>
      <p:sp>
        <p:nvSpPr>
          <p:cNvPr id="2" name="Title 1">
            <a:extLst>
              <a:ext uri="{FF2B5EF4-FFF2-40B4-BE49-F238E27FC236}">
                <a16:creationId xmlns:a16="http://schemas.microsoft.com/office/drawing/2014/main" id="{96788DC6-1776-41B3-A6F6-EB2C1E6BE9E4}"/>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7</a:t>
            </a:r>
            <a:r>
              <a:rPr lang="en-US" altLang="en-US" sz="2000" b="0" dirty="0">
                <a:solidFill>
                  <a:srgbClr val="1D6E7D"/>
                </a:solidFill>
                <a:latin typeface="Arial" panose="020B0604020202020204" pitchFamily="34" charset="0"/>
                <a:cs typeface="Arial" panose="020B0604020202020204" pitchFamily="34" charset="0"/>
              </a:rPr>
              <a:t> (1 of 3)</a:t>
            </a:r>
            <a:endParaRPr lang="en-AU" dirty="0"/>
          </a:p>
        </p:txBody>
      </p:sp>
      <p:sp>
        <p:nvSpPr>
          <p:cNvPr id="27650" name="Text Placeholder 2">
            <a:extLst>
              <a:ext uri="{FF2B5EF4-FFF2-40B4-BE49-F238E27FC236}">
                <a16:creationId xmlns:a16="http://schemas.microsoft.com/office/drawing/2014/main" id="{912C0426-5AEF-B04E-87FB-157B26F1473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An almost infinite variety of discrete structures can be built from a small number of monomeric subunits. </a:t>
            </a:r>
            <a:r>
              <a:rPr lang="en-US" sz="2400" dirty="0">
                <a:latin typeface="Arial" panose="020B0604020202020204" pitchFamily="34" charset="0"/>
                <a:cs typeface="Arial" panose="020B0604020202020204" pitchFamily="34" charset="0"/>
              </a:rPr>
              <a:t>Even short polymers, when arranged in different sequences, joined through different linkages, and branched to specific degrees, present unique faces recognized by their molecular partners. </a:t>
            </a: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63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ACD8-37A8-4DC2-9533-B391852088C1}"/>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7.1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Monosaccharides and Disaccharides</a:t>
            </a:r>
            <a:endParaRPr lang="en-AU" dirty="0"/>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18851</TotalTime>
  <Words>2082</Words>
  <Application>Microsoft Office PowerPoint</Application>
  <PresentationFormat>On-screen Show (4:3)</PresentationFormat>
  <Paragraphs>667</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ＭＳ Ｐゴシック</vt:lpstr>
      <vt:lpstr>ＭＳ Ｐゴシック</vt:lpstr>
      <vt:lpstr>Arial</vt:lpstr>
      <vt:lpstr>Calibri</vt:lpstr>
      <vt:lpstr>Cambria Math</vt:lpstr>
      <vt:lpstr>Times</vt:lpstr>
      <vt:lpstr>Blank</vt:lpstr>
      <vt:lpstr>7 Carbohydrates and Glycobiology</vt:lpstr>
      <vt:lpstr>Carbohydrates</vt:lpstr>
      <vt:lpstr>Classes of Carbohydrates</vt:lpstr>
      <vt:lpstr>Classes of Carbohydrates, Continued</vt:lpstr>
      <vt:lpstr>Principle 1 (1 of 4)</vt:lpstr>
      <vt:lpstr>Principle 2 (1 of 3)</vt:lpstr>
      <vt:lpstr>Principle 3 (1 of 2)</vt:lpstr>
      <vt:lpstr>Principle 7 (1 of 3)</vt:lpstr>
      <vt:lpstr>7.1    Monosaccharides and Disaccharides</vt:lpstr>
      <vt:lpstr>Stereoisomerism in Sugars</vt:lpstr>
      <vt:lpstr>The Two Families of Monosaccharides Are Aldoses and Ketoses</vt:lpstr>
      <vt:lpstr>Aldoses and Ketoses</vt:lpstr>
      <vt:lpstr>Trioses</vt:lpstr>
      <vt:lpstr>Tetroses and Pentoses</vt:lpstr>
      <vt:lpstr>Hexoses and Heptoses</vt:lpstr>
      <vt:lpstr>What Makes Sugar Sweet?</vt:lpstr>
      <vt:lpstr>Monosaccharides Have Asymmetric Centers</vt:lpstr>
      <vt:lpstr>D Isomers and L Isomers</vt:lpstr>
      <vt:lpstr>Numbering Carbons of a Sugar</vt:lpstr>
      <vt:lpstr>D-Aldoses</vt:lpstr>
      <vt:lpstr>D-Ketoses</vt:lpstr>
      <vt:lpstr>Epimers</vt:lpstr>
      <vt:lpstr>The Common Monosaccharides Have Cyclic Structures</vt:lpstr>
      <vt:lpstr>Hemiacetals and Hemiketals</vt:lpstr>
      <vt:lpstr>Formation of Hemiacetals and Hemiketals</vt:lpstr>
      <vt:lpstr>α and β Stereoisomeric Configurations</vt:lpstr>
      <vt:lpstr>Formation of the Two Cyclic Forms of D-Glucose</vt:lpstr>
      <vt:lpstr>Pyranoses and Furanoses</vt:lpstr>
      <vt:lpstr>Organisms Contain a Variety of Hexose Derivatives</vt:lpstr>
      <vt:lpstr>Phosphorylated Derivatives</vt:lpstr>
      <vt:lpstr>Sugars That Are, or Can Form, Aldehydes Are Reducing Sugars</vt:lpstr>
      <vt:lpstr>O-Glycosidic Bonds</vt:lpstr>
      <vt:lpstr>The Reducing End</vt:lpstr>
      <vt:lpstr>Naming Reducing Oligosaccharides</vt:lpstr>
      <vt:lpstr>Symbols and Abbreviations for Monosaccharides and Derivatives</vt:lpstr>
      <vt:lpstr>Three Common Disaccharides</vt:lpstr>
      <vt:lpstr>7.2    Polysaccharides</vt:lpstr>
      <vt:lpstr>Polysaccharides</vt:lpstr>
      <vt:lpstr>Homopolysaccharides and Heteropolysaccharides</vt:lpstr>
      <vt:lpstr>Some Homopolysaccharides Are Storage Forms of Fuel</vt:lpstr>
      <vt:lpstr>Starch and Glycogen</vt:lpstr>
      <vt:lpstr>Structure of Starch and Glycogen</vt:lpstr>
      <vt:lpstr>Helical Structure of Starch and Glycogen</vt:lpstr>
      <vt:lpstr>Structure and Roles of Some Polysaccharides</vt:lpstr>
      <vt:lpstr>7.3    Glycoconjugates: Proteoglycans, Glycoproteins, and Glycolipids</vt:lpstr>
      <vt:lpstr>Glycoconjugate</vt:lpstr>
      <vt:lpstr>Glycoproteins</vt:lpstr>
      <vt:lpstr>Glycolipids and Glycosphingolipids</vt:lpstr>
      <vt:lpstr>Glycoproteins Have Covalently Attached Oligosaccharides</vt:lpstr>
      <vt:lpstr>Examples of Glycoproteins</vt:lpstr>
      <vt:lpstr>Glycomics</vt:lpstr>
      <vt:lpstr>The Biological Advantages of Adding Oligosaccharides to Proteins</vt:lpstr>
      <vt:lpstr>Glycolipids and Lipopolysaccharides Are Membrane Components</vt:lpstr>
      <vt:lpstr>7.4    Carbohydrates as Informational Molecules: The Sugar Code</vt:lpstr>
      <vt:lpstr>The Challenge of Glycobiology</vt:lpstr>
      <vt:lpstr>Oligosaccharide Structures Are Information-Dense</vt:lpstr>
    </vt:vector>
  </TitlesOfParts>
  <Manager/>
  <Company>UCSB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cp:keywords/>
  <dc:description>Slides for Lehninger Textbook</dc:description>
  <cp:lastModifiedBy>Noel Sturm</cp:lastModifiedBy>
  <cp:revision>404</cp:revision>
  <dcterms:created xsi:type="dcterms:W3CDTF">2003-08-27T01:54:28Z</dcterms:created>
  <dcterms:modified xsi:type="dcterms:W3CDTF">2021-09-21T18:17:07Z</dcterms:modified>
  <cp:category/>
</cp:coreProperties>
</file>