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6"/>
  </p:notesMasterIdLst>
  <p:handoutMasterIdLst>
    <p:handoutMasterId r:id="rId97"/>
  </p:handoutMasterIdLst>
  <p:sldIdLst>
    <p:sldId id="260" r:id="rId2"/>
    <p:sldId id="412" r:id="rId3"/>
    <p:sldId id="420" r:id="rId4"/>
    <p:sldId id="421" r:id="rId5"/>
    <p:sldId id="422" r:id="rId6"/>
    <p:sldId id="425" r:id="rId7"/>
    <p:sldId id="424" r:id="rId8"/>
    <p:sldId id="383" r:id="rId9"/>
    <p:sldId id="426" r:id="rId10"/>
    <p:sldId id="429" r:id="rId11"/>
    <p:sldId id="430" r:id="rId12"/>
    <p:sldId id="431" r:id="rId13"/>
    <p:sldId id="432" r:id="rId14"/>
    <p:sldId id="433" r:id="rId15"/>
    <p:sldId id="435" r:id="rId16"/>
    <p:sldId id="436" r:id="rId17"/>
    <p:sldId id="438" r:id="rId18"/>
    <p:sldId id="439" r:id="rId19"/>
    <p:sldId id="440" r:id="rId20"/>
    <p:sldId id="441" r:id="rId21"/>
    <p:sldId id="442" r:id="rId22"/>
    <p:sldId id="443" r:id="rId23"/>
    <p:sldId id="444" r:id="rId24"/>
    <p:sldId id="547" r:id="rId25"/>
    <p:sldId id="548" r:id="rId26"/>
    <p:sldId id="552" r:id="rId27"/>
    <p:sldId id="554" r:id="rId28"/>
    <p:sldId id="555" r:id="rId29"/>
    <p:sldId id="556" r:id="rId30"/>
    <p:sldId id="557" r:id="rId31"/>
    <p:sldId id="558" r:id="rId32"/>
    <p:sldId id="559" r:id="rId33"/>
    <p:sldId id="566" r:id="rId34"/>
    <p:sldId id="567" r:id="rId35"/>
    <p:sldId id="568" r:id="rId36"/>
    <p:sldId id="569" r:id="rId37"/>
    <p:sldId id="570" r:id="rId38"/>
    <p:sldId id="571" r:id="rId39"/>
    <p:sldId id="572" r:id="rId40"/>
    <p:sldId id="573" r:id="rId41"/>
    <p:sldId id="785" r:id="rId42"/>
    <p:sldId id="584" r:id="rId43"/>
    <p:sldId id="586" r:id="rId44"/>
    <p:sldId id="585" r:id="rId45"/>
    <p:sldId id="587" r:id="rId46"/>
    <p:sldId id="588" r:id="rId47"/>
    <p:sldId id="595" r:id="rId48"/>
    <p:sldId id="596" r:id="rId49"/>
    <p:sldId id="597" r:id="rId50"/>
    <p:sldId id="608" r:id="rId51"/>
    <p:sldId id="609" r:id="rId52"/>
    <p:sldId id="622" r:id="rId53"/>
    <p:sldId id="610" r:id="rId54"/>
    <p:sldId id="611" r:id="rId55"/>
    <p:sldId id="612" r:id="rId56"/>
    <p:sldId id="613" r:id="rId57"/>
    <p:sldId id="614" r:id="rId58"/>
    <p:sldId id="615" r:id="rId59"/>
    <p:sldId id="616" r:id="rId60"/>
    <p:sldId id="617" r:id="rId61"/>
    <p:sldId id="618" r:id="rId62"/>
    <p:sldId id="619" r:id="rId63"/>
    <p:sldId id="620" r:id="rId64"/>
    <p:sldId id="786" r:id="rId65"/>
    <p:sldId id="621" r:id="rId66"/>
    <p:sldId id="623" r:id="rId67"/>
    <p:sldId id="624" r:id="rId68"/>
    <p:sldId id="626" r:id="rId69"/>
    <p:sldId id="627" r:id="rId70"/>
    <p:sldId id="628" r:id="rId71"/>
    <p:sldId id="629" r:id="rId72"/>
    <p:sldId id="630" r:id="rId73"/>
    <p:sldId id="631" r:id="rId74"/>
    <p:sldId id="632" r:id="rId75"/>
    <p:sldId id="634" r:id="rId76"/>
    <p:sldId id="677" r:id="rId77"/>
    <p:sldId id="678" r:id="rId78"/>
    <p:sldId id="679" r:id="rId79"/>
    <p:sldId id="680" r:id="rId80"/>
    <p:sldId id="681" r:id="rId81"/>
    <p:sldId id="682" r:id="rId82"/>
    <p:sldId id="649" r:id="rId83"/>
    <p:sldId id="650" r:id="rId84"/>
    <p:sldId id="652" r:id="rId85"/>
    <p:sldId id="653" r:id="rId86"/>
    <p:sldId id="661" r:id="rId87"/>
    <p:sldId id="662" r:id="rId88"/>
    <p:sldId id="663" r:id="rId89"/>
    <p:sldId id="664" r:id="rId90"/>
    <p:sldId id="665" r:id="rId91"/>
    <p:sldId id="666" r:id="rId92"/>
    <p:sldId id="667" r:id="rId93"/>
    <p:sldId id="668" r:id="rId94"/>
    <p:sldId id="675" r:id="rId9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3" clrIdx="0"/>
  <p:cmAuthor id="2" name="Microsoft Office User" initials="MOU" lastIdx="33" clrIdx="1">
    <p:extLst>
      <p:ext uri="{19B8F6BF-5375-455C-9EA6-DF929625EA0E}">
        <p15:presenceInfo xmlns:p15="http://schemas.microsoft.com/office/powerpoint/2012/main" userId="Microsoft Office User" providerId="None"/>
      </p:ext>
    </p:extLst>
  </p:cmAuthor>
  <p:cmAuthor id="3" name="Simmons, Elizabeth" initials="SE" lastIdx="14" clrIdx="2">
    <p:extLst>
      <p:ext uri="{19B8F6BF-5375-455C-9EA6-DF929625EA0E}">
        <p15:presenceInfo xmlns:p15="http://schemas.microsoft.com/office/powerpoint/2012/main" userId="S-1-5-21-4250845945-3731851581-3800177176-45761" providerId="AD"/>
      </p:ext>
    </p:extLst>
  </p:cmAuthor>
  <p:cmAuthor id="4" name="Newton, Andy" initials="NA" lastIdx="14" clrIdx="3">
    <p:extLst>
      <p:ext uri="{19B8F6BF-5375-455C-9EA6-DF929625EA0E}">
        <p15:presenceInfo xmlns:p15="http://schemas.microsoft.com/office/powerpoint/2012/main" userId="S-1-5-21-4250845945-3731851581-3800177176-49714" providerId="AD"/>
      </p:ext>
    </p:extLst>
  </p:cmAuthor>
  <p:cmAuthor id="5" name="CE" initials="C" lastIdx="45" clrIdx="4">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B7DBDE"/>
    <a:srgbClr val="C6E1C9"/>
    <a:srgbClr val="005F6A"/>
    <a:srgbClr val="960000"/>
    <a:srgbClr val="D0E7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23" autoAdjust="0"/>
    <p:restoredTop sz="74031" autoAdjust="0"/>
  </p:normalViewPr>
  <p:slideViewPr>
    <p:cSldViewPr>
      <p:cViewPr varScale="1">
        <p:scale>
          <a:sx n="64" d="100"/>
          <a:sy n="64" d="100"/>
        </p:scale>
        <p:origin x="1188" y="72"/>
      </p:cViewPr>
      <p:guideLst>
        <p:guide orient="horz" pos="2160"/>
        <p:guide pos="2880"/>
      </p:guideLst>
    </p:cSldViewPr>
  </p:slideViewPr>
  <p:outlineViewPr>
    <p:cViewPr>
      <p:scale>
        <a:sx n="33" d="100"/>
        <a:sy n="33" d="100"/>
      </p:scale>
      <p:origin x="0" y="-13938"/>
    </p:cViewPr>
  </p:outlin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3798274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5972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27;g7fe2cbe272_0_58:notes">
            <a:extLst>
              <a:ext uri="{FF2B5EF4-FFF2-40B4-BE49-F238E27FC236}">
                <a16:creationId xmlns:a16="http://schemas.microsoft.com/office/drawing/2014/main" id="{D232A678-EEFD-1441-8FFD-DEF8FD97852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10" name="Google Shape;228;g7fe2cbe272_0_58:notes">
            <a:extLst>
              <a:ext uri="{FF2B5EF4-FFF2-40B4-BE49-F238E27FC236}">
                <a16:creationId xmlns:a16="http://schemas.microsoft.com/office/drawing/2014/main" id="{5751EB46-E0C1-2F47-A63F-0B98E8F687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11" name="Google Shape;229;g7fe2cbe272_0_58:notes">
            <a:extLst>
              <a:ext uri="{FF2B5EF4-FFF2-40B4-BE49-F238E27FC236}">
                <a16:creationId xmlns:a16="http://schemas.microsoft.com/office/drawing/2014/main" id="{EDA3F7EF-181C-B74B-B50F-055CD190CD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5A0A15F-C9A0-3246-A895-392DECF190D6}"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659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227;g7fe2cbe272_0_58:notes">
            <a:extLst>
              <a:ext uri="{FF2B5EF4-FFF2-40B4-BE49-F238E27FC236}">
                <a16:creationId xmlns:a16="http://schemas.microsoft.com/office/drawing/2014/main" id="{F219D249-9FD9-9E40-B3AF-651A5B96EF4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154" name="Google Shape;228;g7fe2cbe272_0_58:notes">
            <a:extLst>
              <a:ext uri="{FF2B5EF4-FFF2-40B4-BE49-F238E27FC236}">
                <a16:creationId xmlns:a16="http://schemas.microsoft.com/office/drawing/2014/main" id="{30637E12-4B4F-8840-AD9D-902413B33C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Note on Table</a:t>
            </a:r>
            <a:r>
              <a:rPr lang="en-US" altLang="en-US" baseline="0" dirty="0">
                <a:latin typeface="Times" pitchFamily="2" charset="0"/>
              </a:rPr>
              <a:t> 6-2: The structures and modes of action of these coenzymes are described in Part II.</a:t>
            </a:r>
            <a:endParaRPr lang="en-US" altLang="en-US" dirty="0">
              <a:latin typeface="Times" pitchFamily="2" charset="0"/>
            </a:endParaRPr>
          </a:p>
        </p:txBody>
      </p:sp>
      <p:sp>
        <p:nvSpPr>
          <p:cNvPr id="49155" name="Google Shape;229;g7fe2cbe272_0_58:notes">
            <a:extLst>
              <a:ext uri="{FF2B5EF4-FFF2-40B4-BE49-F238E27FC236}">
                <a16:creationId xmlns:a16="http://schemas.microsoft.com/office/drawing/2014/main" id="{A1E7FDCF-2F5B-3C46-B830-9DC07585A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ACBBAD4-B712-2A4C-AE4D-9CEA144A07CF}"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8925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27;g7fe2cbe272_0_58:notes">
            <a:extLst>
              <a:ext uri="{FF2B5EF4-FFF2-40B4-BE49-F238E27FC236}">
                <a16:creationId xmlns:a16="http://schemas.microsoft.com/office/drawing/2014/main" id="{75C432FB-1CB6-E94F-A792-4B3F9B9E482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2" name="Google Shape;228;g7fe2cbe272_0_58:notes">
            <a:extLst>
              <a:ext uri="{FF2B5EF4-FFF2-40B4-BE49-F238E27FC236}">
                <a16:creationId xmlns:a16="http://schemas.microsoft.com/office/drawing/2014/main" id="{96C42E01-FDB8-904C-9255-BCDE493A23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3" name="Google Shape;229;g7fe2cbe272_0_58:notes">
            <a:extLst>
              <a:ext uri="{FF2B5EF4-FFF2-40B4-BE49-F238E27FC236}">
                <a16:creationId xmlns:a16="http://schemas.microsoft.com/office/drawing/2014/main" id="{77ACCF3C-6586-B744-943A-993AC644FD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D6ABB55-B124-7C48-8010-9D1A900B9760}"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8588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1515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Google Shape;193;g847cf01710_0_132:notes">
            <a:extLst>
              <a:ext uri="{FF2B5EF4-FFF2-40B4-BE49-F238E27FC236}">
                <a16:creationId xmlns:a16="http://schemas.microsoft.com/office/drawing/2014/main" id="{3807DA2A-707D-9F4E-817A-A088A319B39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7586" name="Google Shape;194;g847cf01710_0_132:notes">
            <a:extLst>
              <a:ext uri="{FF2B5EF4-FFF2-40B4-BE49-F238E27FC236}">
                <a16:creationId xmlns:a16="http://schemas.microsoft.com/office/drawing/2014/main" id="{5DC87327-E817-8741-9C36-8C744E3696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7587" name="Google Shape;195;g847cf01710_0_132:notes">
            <a:extLst>
              <a:ext uri="{FF2B5EF4-FFF2-40B4-BE49-F238E27FC236}">
                <a16:creationId xmlns:a16="http://schemas.microsoft.com/office/drawing/2014/main" id="{D330EC08-CD2A-1047-ADCE-FA8A13E4AE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54A7DC0-B83E-1649-A13F-753E3C413F97}"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7956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227;g7fe2cbe272_0_58:notes">
            <a:extLst>
              <a:ext uri="{FF2B5EF4-FFF2-40B4-BE49-F238E27FC236}">
                <a16:creationId xmlns:a16="http://schemas.microsoft.com/office/drawing/2014/main" id="{B3265C65-A24E-854C-938F-BD04D3EE674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1682" name="Google Shape;228;g7fe2cbe272_0_58:notes">
            <a:extLst>
              <a:ext uri="{FF2B5EF4-FFF2-40B4-BE49-F238E27FC236}">
                <a16:creationId xmlns:a16="http://schemas.microsoft.com/office/drawing/2014/main" id="{D542A52F-FDF3-8141-A94A-59FF9CDD41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1683" name="Google Shape;229;g7fe2cbe272_0_58:notes">
            <a:extLst>
              <a:ext uri="{FF2B5EF4-FFF2-40B4-BE49-F238E27FC236}">
                <a16:creationId xmlns:a16="http://schemas.microsoft.com/office/drawing/2014/main" id="{13B1E8A4-9941-254A-846D-6917452A99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D2BBA4F-2D36-2044-A3CD-BA58B8D46F77}"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465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227;g7fe2cbe272_0_58:notes">
            <a:extLst>
              <a:ext uri="{FF2B5EF4-FFF2-40B4-BE49-F238E27FC236}">
                <a16:creationId xmlns:a16="http://schemas.microsoft.com/office/drawing/2014/main" id="{3FFB3EE0-4392-0B48-8C04-2394E6E228E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3730" name="Google Shape;228;g7fe2cbe272_0_58:notes">
            <a:extLst>
              <a:ext uri="{FF2B5EF4-FFF2-40B4-BE49-F238E27FC236}">
                <a16:creationId xmlns:a16="http://schemas.microsoft.com/office/drawing/2014/main" id="{60E01C57-CA34-494D-B2C3-432DEBE091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3731" name="Google Shape;229;g7fe2cbe272_0_58:notes">
            <a:extLst>
              <a:ext uri="{FF2B5EF4-FFF2-40B4-BE49-F238E27FC236}">
                <a16:creationId xmlns:a16="http://schemas.microsoft.com/office/drawing/2014/main" id="{D8597400-2D18-1B45-9C97-88AFF1E1E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C6026B1-FF85-CD44-A0CF-3045BB3EE2C5}"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2336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227;g7fe2cbe272_0_58:notes">
            <a:extLst>
              <a:ext uri="{FF2B5EF4-FFF2-40B4-BE49-F238E27FC236}">
                <a16:creationId xmlns:a16="http://schemas.microsoft.com/office/drawing/2014/main" id="{C52A7CAE-9465-7B47-BB00-37797B71D5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7826" name="Google Shape;228;g7fe2cbe272_0_58:notes">
            <a:extLst>
              <a:ext uri="{FF2B5EF4-FFF2-40B4-BE49-F238E27FC236}">
                <a16:creationId xmlns:a16="http://schemas.microsoft.com/office/drawing/2014/main" id="{2F16E3A9-6035-754A-855E-5625D3BC68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7827" name="Google Shape;229;g7fe2cbe272_0_58:notes">
            <a:extLst>
              <a:ext uri="{FF2B5EF4-FFF2-40B4-BE49-F238E27FC236}">
                <a16:creationId xmlns:a16="http://schemas.microsoft.com/office/drawing/2014/main" id="{E7878547-7A78-EF42-BCE3-C84AF6A06E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1CC4D0C-29AF-D742-8DBF-65A714A1586E}"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091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3" name="Google Shape;227;g7fe2cbe272_0_58:notes">
            <a:extLst>
              <a:ext uri="{FF2B5EF4-FFF2-40B4-BE49-F238E27FC236}">
                <a16:creationId xmlns:a16="http://schemas.microsoft.com/office/drawing/2014/main" id="{412D547E-5ED7-D948-AE0F-6578843BA25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9874" name="Google Shape;228;g7fe2cbe272_0_58:notes">
            <a:extLst>
              <a:ext uri="{FF2B5EF4-FFF2-40B4-BE49-F238E27FC236}">
                <a16:creationId xmlns:a16="http://schemas.microsoft.com/office/drawing/2014/main" id="{6A4681D3-1927-454B-ADFC-75A67A7D8B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9875" name="Google Shape;229;g7fe2cbe272_0_58:notes">
            <a:extLst>
              <a:ext uri="{FF2B5EF4-FFF2-40B4-BE49-F238E27FC236}">
                <a16:creationId xmlns:a16="http://schemas.microsoft.com/office/drawing/2014/main" id="{99BF29D9-D35B-C54C-A6E4-A58D1132AE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4B8846F-151A-A748-A610-230728084D64}"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5804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7" name="Google Shape;227;g7fe2cbe272_0_58:notes">
            <a:extLst>
              <a:ext uri="{FF2B5EF4-FFF2-40B4-BE49-F238E27FC236}">
                <a16:creationId xmlns:a16="http://schemas.microsoft.com/office/drawing/2014/main" id="{D9EB572C-B08E-6A4F-9CA3-DFE2740EA10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6018" name="Google Shape;228;g7fe2cbe272_0_58:notes">
            <a:extLst>
              <a:ext uri="{FF2B5EF4-FFF2-40B4-BE49-F238E27FC236}">
                <a16:creationId xmlns:a16="http://schemas.microsoft.com/office/drawing/2014/main" id="{E57C9264-CE57-1C4E-A9AA-CFB80CD04C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6019" name="Google Shape;229;g7fe2cbe272_0_58:notes">
            <a:extLst>
              <a:ext uri="{FF2B5EF4-FFF2-40B4-BE49-F238E27FC236}">
                <a16:creationId xmlns:a16="http://schemas.microsoft.com/office/drawing/2014/main" id="{925F1FFD-EC38-1D49-8618-5E75DF8D56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10EA4C-FFE6-2F4C-8CCE-72CBA1CBA8D0}"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960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6067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5" name="Google Shape;227;g7fe2cbe272_0_58:notes">
            <a:extLst>
              <a:ext uri="{FF2B5EF4-FFF2-40B4-BE49-F238E27FC236}">
                <a16:creationId xmlns:a16="http://schemas.microsoft.com/office/drawing/2014/main" id="{2153E3FC-5FF8-6B4B-AA06-234C9CE3E57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8066" name="Google Shape;228;g7fe2cbe272_0_58:notes">
            <a:extLst>
              <a:ext uri="{FF2B5EF4-FFF2-40B4-BE49-F238E27FC236}">
                <a16:creationId xmlns:a16="http://schemas.microsoft.com/office/drawing/2014/main" id="{524CA80B-0E30-B643-AE81-EFE2BD390D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8067" name="Google Shape;229;g7fe2cbe272_0_58:notes">
            <a:extLst>
              <a:ext uri="{FF2B5EF4-FFF2-40B4-BE49-F238E27FC236}">
                <a16:creationId xmlns:a16="http://schemas.microsoft.com/office/drawing/2014/main" id="{7DC27EFF-7B20-B64A-9A69-3472E78DB3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56C352-C745-964B-B0BD-E69EB714AB01}"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383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3" name="Google Shape;227;g7fe2cbe272_0_58:notes">
            <a:extLst>
              <a:ext uri="{FF2B5EF4-FFF2-40B4-BE49-F238E27FC236}">
                <a16:creationId xmlns:a16="http://schemas.microsoft.com/office/drawing/2014/main" id="{E306E768-CDB4-7043-A871-0608D5FD544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0114" name="Google Shape;228;g7fe2cbe272_0_58:notes">
            <a:extLst>
              <a:ext uri="{FF2B5EF4-FFF2-40B4-BE49-F238E27FC236}">
                <a16:creationId xmlns:a16="http://schemas.microsoft.com/office/drawing/2014/main" id="{FE2B5D11-8974-8A46-9E1B-066CF2EF57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0115" name="Google Shape;229;g7fe2cbe272_0_58:notes">
            <a:extLst>
              <a:ext uri="{FF2B5EF4-FFF2-40B4-BE49-F238E27FC236}">
                <a16:creationId xmlns:a16="http://schemas.microsoft.com/office/drawing/2014/main" id="{3C2D360F-C514-E94B-AD0A-0A03D61BEC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82C8BE5-C98C-014C-8726-5D0E4EDB89B2}"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6966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1" name="Google Shape;227;g7fe2cbe272_0_58:notes">
            <a:extLst>
              <a:ext uri="{FF2B5EF4-FFF2-40B4-BE49-F238E27FC236}">
                <a16:creationId xmlns:a16="http://schemas.microsoft.com/office/drawing/2014/main" id="{0E0F0D7C-44A6-5E47-B2C9-AA5287A12A3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2162" name="Google Shape;228;g7fe2cbe272_0_58:notes">
            <a:extLst>
              <a:ext uri="{FF2B5EF4-FFF2-40B4-BE49-F238E27FC236}">
                <a16:creationId xmlns:a16="http://schemas.microsoft.com/office/drawing/2014/main" id="{C5A0BB30-4427-D341-8C2E-D83B740D9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2163" name="Google Shape;229;g7fe2cbe272_0_58:notes">
            <a:extLst>
              <a:ext uri="{FF2B5EF4-FFF2-40B4-BE49-F238E27FC236}">
                <a16:creationId xmlns:a16="http://schemas.microsoft.com/office/drawing/2014/main" id="{F035101B-CD08-2D45-BCCA-479DE9EDE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0B9736B-688E-5A4A-A44C-1EA7A16E6619}"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3757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3" name="Google Shape;227;g7fe2cbe272_0_58:notes">
            <a:extLst>
              <a:ext uri="{FF2B5EF4-FFF2-40B4-BE49-F238E27FC236}">
                <a16:creationId xmlns:a16="http://schemas.microsoft.com/office/drawing/2014/main" id="{75E548D0-4F82-EA44-849F-D7164114D2F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0354" name="Google Shape;228;g7fe2cbe272_0_58:notes">
            <a:extLst>
              <a:ext uri="{FF2B5EF4-FFF2-40B4-BE49-F238E27FC236}">
                <a16:creationId xmlns:a16="http://schemas.microsoft.com/office/drawing/2014/main" id="{A15369A5-0C7B-0047-B350-F310B1D171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0355" name="Google Shape;229;g7fe2cbe272_0_58:notes">
            <a:extLst>
              <a:ext uri="{FF2B5EF4-FFF2-40B4-BE49-F238E27FC236}">
                <a16:creationId xmlns:a16="http://schemas.microsoft.com/office/drawing/2014/main" id="{6329D779-3F8B-9E4D-908C-AE183C76BF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B587F9-2D37-BD4B-9109-2A7B52A694BD}"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8249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3" name="Google Shape;227;g7fe2cbe272_0_58:notes">
            <a:extLst>
              <a:ext uri="{FF2B5EF4-FFF2-40B4-BE49-F238E27FC236}">
                <a16:creationId xmlns:a16="http://schemas.microsoft.com/office/drawing/2014/main" id="{5498B154-6AA0-054F-8FA2-E665FC17A37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1314" name="Google Shape;228;g7fe2cbe272_0_58:notes">
            <a:extLst>
              <a:ext uri="{FF2B5EF4-FFF2-40B4-BE49-F238E27FC236}">
                <a16:creationId xmlns:a16="http://schemas.microsoft.com/office/drawing/2014/main" id="{5DCBF701-BB87-034C-AA60-445598234D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1315" name="Google Shape;229;g7fe2cbe272_0_58:notes">
            <a:extLst>
              <a:ext uri="{FF2B5EF4-FFF2-40B4-BE49-F238E27FC236}">
                <a16:creationId xmlns:a16="http://schemas.microsoft.com/office/drawing/2014/main" id="{36FB4308-74BE-5443-B830-242E6BC84D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F4FF10-6791-0741-A2C4-1F9DC86AC4C4}"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6351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1" name="Google Shape;227;g7fe2cbe272_0_58:notes">
            <a:extLst>
              <a:ext uri="{FF2B5EF4-FFF2-40B4-BE49-F238E27FC236}">
                <a16:creationId xmlns:a16="http://schemas.microsoft.com/office/drawing/2014/main" id="{643DC334-2329-F24E-B650-4FE9F92ACE0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3362" name="Google Shape;228;g7fe2cbe272_0_58:notes">
            <a:extLst>
              <a:ext uri="{FF2B5EF4-FFF2-40B4-BE49-F238E27FC236}">
                <a16:creationId xmlns:a16="http://schemas.microsoft.com/office/drawing/2014/main" id="{FD96224D-34CB-174F-9FA6-8ACE1BFF3F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3363" name="Google Shape;229;g7fe2cbe272_0_58:notes">
            <a:extLst>
              <a:ext uri="{FF2B5EF4-FFF2-40B4-BE49-F238E27FC236}">
                <a16:creationId xmlns:a16="http://schemas.microsoft.com/office/drawing/2014/main" id="{B8E884D2-D53A-5943-8197-54803BEE81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A091A63-0C6F-CD46-A5A2-321A40BD4A30}"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83545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5" name="Google Shape;227;g7fe2cbe272_0_58:notes">
            <a:extLst>
              <a:ext uri="{FF2B5EF4-FFF2-40B4-BE49-F238E27FC236}">
                <a16:creationId xmlns:a16="http://schemas.microsoft.com/office/drawing/2014/main" id="{03A9B4FE-C00C-6944-8455-FF3EB0870AB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9746" name="Google Shape;228;g7fe2cbe272_0_58:notes">
            <a:extLst>
              <a:ext uri="{FF2B5EF4-FFF2-40B4-BE49-F238E27FC236}">
                <a16:creationId xmlns:a16="http://schemas.microsoft.com/office/drawing/2014/main" id="{8191864D-F0A2-C54E-BEC2-B1747F376F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9747" name="Google Shape;229;g7fe2cbe272_0_58:notes">
            <a:extLst>
              <a:ext uri="{FF2B5EF4-FFF2-40B4-BE49-F238E27FC236}">
                <a16:creationId xmlns:a16="http://schemas.microsoft.com/office/drawing/2014/main" id="{E29A8254-0F6F-F448-8D78-738AD41A9E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D5B8261-77C7-C54A-B2E0-D7AD26066625}"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70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1" name="Google Shape;227;g7fe2cbe272_0_58:notes">
            <a:extLst>
              <a:ext uri="{FF2B5EF4-FFF2-40B4-BE49-F238E27FC236}">
                <a16:creationId xmlns:a16="http://schemas.microsoft.com/office/drawing/2014/main" id="{0757697F-C6B1-1E46-BB7C-ABDD39210C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3842" name="Google Shape;228;g7fe2cbe272_0_58:notes">
            <a:extLst>
              <a:ext uri="{FF2B5EF4-FFF2-40B4-BE49-F238E27FC236}">
                <a16:creationId xmlns:a16="http://schemas.microsoft.com/office/drawing/2014/main" id="{D97D7BB0-4A2A-5245-948D-345A506886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3843" name="Google Shape;229;g7fe2cbe272_0_58:notes">
            <a:extLst>
              <a:ext uri="{FF2B5EF4-FFF2-40B4-BE49-F238E27FC236}">
                <a16:creationId xmlns:a16="http://schemas.microsoft.com/office/drawing/2014/main" id="{35A4598D-38DF-6B49-AB79-478211749B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4A67C3F-F882-3E4A-BC00-B4DF5FD30FE8}"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1243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89" name="Google Shape;227;g7fe2cbe272_0_58:notes">
            <a:extLst>
              <a:ext uri="{FF2B5EF4-FFF2-40B4-BE49-F238E27FC236}">
                <a16:creationId xmlns:a16="http://schemas.microsoft.com/office/drawing/2014/main" id="{DEA9FEA0-DD86-BE44-B97E-7FF243848DB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5890" name="Google Shape;228;g7fe2cbe272_0_58:notes">
            <a:extLst>
              <a:ext uri="{FF2B5EF4-FFF2-40B4-BE49-F238E27FC236}">
                <a16:creationId xmlns:a16="http://schemas.microsoft.com/office/drawing/2014/main" id="{87137C8E-83BC-2C4F-9452-CED475FA0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5891" name="Google Shape;229;g7fe2cbe272_0_58:notes">
            <a:extLst>
              <a:ext uri="{FF2B5EF4-FFF2-40B4-BE49-F238E27FC236}">
                <a16:creationId xmlns:a16="http://schemas.microsoft.com/office/drawing/2014/main" id="{7C46F76B-645D-6A45-89CF-DDBD93B766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B3F3312-B6C1-2747-8B41-E66D14F55E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694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Google Shape;227;g7fe2cbe272_0_58:notes">
            <a:extLst>
              <a:ext uri="{FF2B5EF4-FFF2-40B4-BE49-F238E27FC236}">
                <a16:creationId xmlns:a16="http://schemas.microsoft.com/office/drawing/2014/main" id="{6A050E5F-CD56-3A41-8377-D4EA9707E3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7938" name="Google Shape;228;g7fe2cbe272_0_58:notes">
            <a:extLst>
              <a:ext uri="{FF2B5EF4-FFF2-40B4-BE49-F238E27FC236}">
                <a16:creationId xmlns:a16="http://schemas.microsoft.com/office/drawing/2014/main" id="{7B794330-B484-FB48-8783-57469B015E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7939" name="Google Shape;229;g7fe2cbe272_0_58:notes">
            <a:extLst>
              <a:ext uri="{FF2B5EF4-FFF2-40B4-BE49-F238E27FC236}">
                <a16:creationId xmlns:a16="http://schemas.microsoft.com/office/drawing/2014/main" id="{37723B86-0F26-DE45-9220-7549D44914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522B2C8-685A-C74B-A0B1-628BE0DBC5EA}"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3971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0146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5" name="Google Shape;227;g7fe2cbe272_0_58:notes">
            <a:extLst>
              <a:ext uri="{FF2B5EF4-FFF2-40B4-BE49-F238E27FC236}">
                <a16:creationId xmlns:a16="http://schemas.microsoft.com/office/drawing/2014/main" id="{D6D333F3-2EE6-BB42-8AC7-91540857E59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9986" name="Google Shape;228;g7fe2cbe272_0_58:notes">
            <a:extLst>
              <a:ext uri="{FF2B5EF4-FFF2-40B4-BE49-F238E27FC236}">
                <a16:creationId xmlns:a16="http://schemas.microsoft.com/office/drawing/2014/main" id="{745E9F39-ED94-C041-B7D7-D667D0D8F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9987" name="Google Shape;229;g7fe2cbe272_0_58:notes">
            <a:extLst>
              <a:ext uri="{FF2B5EF4-FFF2-40B4-BE49-F238E27FC236}">
                <a16:creationId xmlns:a16="http://schemas.microsoft.com/office/drawing/2014/main" id="{1958CDA0-3903-634C-81C8-EA0B5DA461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A7D98A-9A53-4D43-B610-1595EC146DC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0324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6129" name="Google Shape;227;g7fe2cbe272_0_58:notes">
            <a:extLst>
              <a:ext uri="{FF2B5EF4-FFF2-40B4-BE49-F238E27FC236}">
                <a16:creationId xmlns:a16="http://schemas.microsoft.com/office/drawing/2014/main" id="{49DEC23D-9EB1-DE41-A8C5-61E951F965E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6130" name="Google Shape;228;g7fe2cbe272_0_58:notes">
            <a:extLst>
              <a:ext uri="{FF2B5EF4-FFF2-40B4-BE49-F238E27FC236}">
                <a16:creationId xmlns:a16="http://schemas.microsoft.com/office/drawing/2014/main" id="{26928B8C-C001-0646-A972-0C81C745F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6131" name="Google Shape;229;g7fe2cbe272_0_58:notes">
            <a:extLst>
              <a:ext uri="{FF2B5EF4-FFF2-40B4-BE49-F238E27FC236}">
                <a16:creationId xmlns:a16="http://schemas.microsoft.com/office/drawing/2014/main" id="{4BC27973-965C-DB44-8596-DFDE387670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585C253-5A7F-6548-9552-4AE4273B9F20}"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3468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7" name="Google Shape;227;g7fe2cbe272_0_58:notes">
            <a:extLst>
              <a:ext uri="{FF2B5EF4-FFF2-40B4-BE49-F238E27FC236}">
                <a16:creationId xmlns:a16="http://schemas.microsoft.com/office/drawing/2014/main" id="{04362E89-118B-F747-A4A0-ECB324D37E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8178" name="Google Shape;228;g7fe2cbe272_0_58:notes">
            <a:extLst>
              <a:ext uri="{FF2B5EF4-FFF2-40B4-BE49-F238E27FC236}">
                <a16:creationId xmlns:a16="http://schemas.microsoft.com/office/drawing/2014/main" id="{4FB4D1B8-E123-6949-8709-62C5BE4617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8179" name="Google Shape;229;g7fe2cbe272_0_58:notes">
            <a:extLst>
              <a:ext uri="{FF2B5EF4-FFF2-40B4-BE49-F238E27FC236}">
                <a16:creationId xmlns:a16="http://schemas.microsoft.com/office/drawing/2014/main" id="{54C6269D-EE04-994E-8809-48707E15F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3D47B1-B9CC-CF46-B98F-757D88DA7599}"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8220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2993" name="Google Shape;193;g847cf01710_0_132:notes">
            <a:extLst>
              <a:ext uri="{FF2B5EF4-FFF2-40B4-BE49-F238E27FC236}">
                <a16:creationId xmlns:a16="http://schemas.microsoft.com/office/drawing/2014/main" id="{523A6E6B-570E-814C-8129-32CEC434D54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2994" name="Google Shape;194;g847cf01710_0_132:notes">
            <a:extLst>
              <a:ext uri="{FF2B5EF4-FFF2-40B4-BE49-F238E27FC236}">
                <a16:creationId xmlns:a16="http://schemas.microsoft.com/office/drawing/2014/main" id="{8D1D8DE8-38CD-7F45-9114-CEDDE56AF2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2995" name="Google Shape;195;g847cf01710_0_132:notes">
            <a:extLst>
              <a:ext uri="{FF2B5EF4-FFF2-40B4-BE49-F238E27FC236}">
                <a16:creationId xmlns:a16="http://schemas.microsoft.com/office/drawing/2014/main" id="{1EFFCA8E-EFB4-E44E-A82E-2552074D9F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30E82BB-422B-5C4B-A29D-43C25732249D}"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5578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41" name="Google Shape;227;g7fe2cbe272_0_58:notes">
            <a:extLst>
              <a:ext uri="{FF2B5EF4-FFF2-40B4-BE49-F238E27FC236}">
                <a16:creationId xmlns:a16="http://schemas.microsoft.com/office/drawing/2014/main" id="{9071F035-4B27-3C4B-AE0F-E17F47B77A3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5042" name="Google Shape;228;g7fe2cbe272_0_58:notes">
            <a:extLst>
              <a:ext uri="{FF2B5EF4-FFF2-40B4-BE49-F238E27FC236}">
                <a16:creationId xmlns:a16="http://schemas.microsoft.com/office/drawing/2014/main" id="{45B2F641-BB3E-9046-A1C8-D69C7FF0BE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5043" name="Google Shape;229;g7fe2cbe272_0_58:notes">
            <a:extLst>
              <a:ext uri="{FF2B5EF4-FFF2-40B4-BE49-F238E27FC236}">
                <a16:creationId xmlns:a16="http://schemas.microsoft.com/office/drawing/2014/main" id="{65C87238-B539-1844-B473-CC51025B5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EA29165-9064-414F-BB76-10552EF33103}"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0718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7089" name="Google Shape;227;g7fe2cbe272_0_58:notes">
            <a:extLst>
              <a:ext uri="{FF2B5EF4-FFF2-40B4-BE49-F238E27FC236}">
                <a16:creationId xmlns:a16="http://schemas.microsoft.com/office/drawing/2014/main" id="{941A4CC8-F4A5-4A4C-B0D8-FC9BC478D59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7090" name="Google Shape;228;g7fe2cbe272_0_58:notes">
            <a:extLst>
              <a:ext uri="{FF2B5EF4-FFF2-40B4-BE49-F238E27FC236}">
                <a16:creationId xmlns:a16="http://schemas.microsoft.com/office/drawing/2014/main" id="{D6126CF9-6642-2344-9E5F-2A12997488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7091" name="Google Shape;229;g7fe2cbe272_0_58:notes">
            <a:extLst>
              <a:ext uri="{FF2B5EF4-FFF2-40B4-BE49-F238E27FC236}">
                <a16:creationId xmlns:a16="http://schemas.microsoft.com/office/drawing/2014/main" id="{032FF4BF-E1D2-EB48-8747-2635F7F641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C7E5ABC-30BF-DE44-8381-34360C58BD88}"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5555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9137" name="Google Shape;227;g7fe2cbe272_0_58:notes">
            <a:extLst>
              <a:ext uri="{FF2B5EF4-FFF2-40B4-BE49-F238E27FC236}">
                <a16:creationId xmlns:a16="http://schemas.microsoft.com/office/drawing/2014/main" id="{146B9311-B110-5D48-98BE-2564B035FB4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9138" name="Google Shape;228;g7fe2cbe272_0_58:notes">
            <a:extLst>
              <a:ext uri="{FF2B5EF4-FFF2-40B4-BE49-F238E27FC236}">
                <a16:creationId xmlns:a16="http://schemas.microsoft.com/office/drawing/2014/main" id="{416A152C-1244-404B-96AF-F45A853CAB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9139" name="Google Shape;229;g7fe2cbe272_0_58:notes">
            <a:extLst>
              <a:ext uri="{FF2B5EF4-FFF2-40B4-BE49-F238E27FC236}">
                <a16:creationId xmlns:a16="http://schemas.microsoft.com/office/drawing/2014/main" id="{343388D4-F41B-F143-BE0F-1DC39336B3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C6951C5-1A2F-634B-BE50-46FDAF7640EA}"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7209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1185" name="Google Shape;227;g7fe2cbe272_0_58:notes">
            <a:extLst>
              <a:ext uri="{FF2B5EF4-FFF2-40B4-BE49-F238E27FC236}">
                <a16:creationId xmlns:a16="http://schemas.microsoft.com/office/drawing/2014/main" id="{B44431DB-E022-FC49-93F7-42609D7E535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1186" name="Google Shape;228;g7fe2cbe272_0_58:notes">
            <a:extLst>
              <a:ext uri="{FF2B5EF4-FFF2-40B4-BE49-F238E27FC236}">
                <a16:creationId xmlns:a16="http://schemas.microsoft.com/office/drawing/2014/main" id="{E95AE537-81B5-5547-B71E-5B33233357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1187" name="Google Shape;229;g7fe2cbe272_0_58:notes">
            <a:extLst>
              <a:ext uri="{FF2B5EF4-FFF2-40B4-BE49-F238E27FC236}">
                <a16:creationId xmlns:a16="http://schemas.microsoft.com/office/drawing/2014/main" id="{16278B0F-6081-254A-9A19-B7CB1BAF21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2F19D27-9B4C-4840-84C7-2A0DD36A30BB}"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6996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29" name="Google Shape;227;g7fe2cbe272_0_58:notes">
            <a:extLst>
              <a:ext uri="{FF2B5EF4-FFF2-40B4-BE49-F238E27FC236}">
                <a16:creationId xmlns:a16="http://schemas.microsoft.com/office/drawing/2014/main" id="{4AC33535-A9EA-5941-8B23-872D1C92076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7330" name="Google Shape;228;g7fe2cbe272_0_58:notes">
            <a:extLst>
              <a:ext uri="{FF2B5EF4-FFF2-40B4-BE49-F238E27FC236}">
                <a16:creationId xmlns:a16="http://schemas.microsoft.com/office/drawing/2014/main" id="{D9598103-40AA-CB40-A58D-7B18DEC673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7331" name="Google Shape;229;g7fe2cbe272_0_58:notes">
            <a:extLst>
              <a:ext uri="{FF2B5EF4-FFF2-40B4-BE49-F238E27FC236}">
                <a16:creationId xmlns:a16="http://schemas.microsoft.com/office/drawing/2014/main" id="{7FF44CDB-E279-AE47-9D84-34ECE115C4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8E822A7-8FEC-6145-A959-06489F3D5000}"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8729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9377" name="Google Shape;227;g7fe2cbe272_0_58:notes">
            <a:extLst>
              <a:ext uri="{FF2B5EF4-FFF2-40B4-BE49-F238E27FC236}">
                <a16:creationId xmlns:a16="http://schemas.microsoft.com/office/drawing/2014/main" id="{C4E2433A-7D1D-AA4A-A307-DF088689BBE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9378" name="Google Shape;228;g7fe2cbe272_0_58:notes">
            <a:extLst>
              <a:ext uri="{FF2B5EF4-FFF2-40B4-BE49-F238E27FC236}">
                <a16:creationId xmlns:a16="http://schemas.microsoft.com/office/drawing/2014/main" id="{F9016B20-DB86-9647-A2A8-3F60359E16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9379" name="Google Shape;229;g7fe2cbe272_0_58:notes">
            <a:extLst>
              <a:ext uri="{FF2B5EF4-FFF2-40B4-BE49-F238E27FC236}">
                <a16:creationId xmlns:a16="http://schemas.microsoft.com/office/drawing/2014/main" id="{086E2058-BD53-154C-B399-14E22B323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9B67F43-C5F3-BC47-A7B0-7864B382DE2A}"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306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93995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21" name="Google Shape;227;g7fe2cbe272_0_58:notes">
            <a:extLst>
              <a:ext uri="{FF2B5EF4-FFF2-40B4-BE49-F238E27FC236}">
                <a16:creationId xmlns:a16="http://schemas.microsoft.com/office/drawing/2014/main" id="{E20927B0-6A71-4240-8F69-79B43C3012F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5522" name="Google Shape;228;g7fe2cbe272_0_58:notes">
            <a:extLst>
              <a:ext uri="{FF2B5EF4-FFF2-40B4-BE49-F238E27FC236}">
                <a16:creationId xmlns:a16="http://schemas.microsoft.com/office/drawing/2014/main" id="{44AAC7B0-6672-9644-90A1-50E5B755BB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5523" name="Google Shape;229;g7fe2cbe272_0_58:notes">
            <a:extLst>
              <a:ext uri="{FF2B5EF4-FFF2-40B4-BE49-F238E27FC236}">
                <a16:creationId xmlns:a16="http://schemas.microsoft.com/office/drawing/2014/main" id="{34B2A130-46F3-EE46-A12F-48E204132F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8F0C8CD-B4D6-5146-87EE-884C59389E04}"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572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7569" name="Google Shape;227;g7fe2cbe272_0_58:notes">
            <a:extLst>
              <a:ext uri="{FF2B5EF4-FFF2-40B4-BE49-F238E27FC236}">
                <a16:creationId xmlns:a16="http://schemas.microsoft.com/office/drawing/2014/main" id="{C4124593-B64C-734C-8E98-29F5FCB1E03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7570" name="Google Shape;228;g7fe2cbe272_0_58:notes">
            <a:extLst>
              <a:ext uri="{FF2B5EF4-FFF2-40B4-BE49-F238E27FC236}">
                <a16:creationId xmlns:a16="http://schemas.microsoft.com/office/drawing/2014/main" id="{D8311CFC-C055-E14F-AD7E-F31CE4E3C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7571" name="Google Shape;229;g7fe2cbe272_0_58:notes">
            <a:extLst>
              <a:ext uri="{FF2B5EF4-FFF2-40B4-BE49-F238E27FC236}">
                <a16:creationId xmlns:a16="http://schemas.microsoft.com/office/drawing/2014/main" id="{C590074E-58C1-C248-9245-633CE40817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23B283-CAFE-4A40-83E1-FCCE4EE7345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8236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41" name="Google Shape;227;g7fe2cbe272_0_58:notes">
            <a:extLst>
              <a:ext uri="{FF2B5EF4-FFF2-40B4-BE49-F238E27FC236}">
                <a16:creationId xmlns:a16="http://schemas.microsoft.com/office/drawing/2014/main" id="{B9768C5E-C238-5142-B883-F551BDC367E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6242" name="Google Shape;228;g7fe2cbe272_0_58:notes">
            <a:extLst>
              <a:ext uri="{FF2B5EF4-FFF2-40B4-BE49-F238E27FC236}">
                <a16:creationId xmlns:a16="http://schemas.microsoft.com/office/drawing/2014/main" id="{ED11A4D6-3D43-C54A-9A8A-9DCAE9B6F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43" name="Google Shape;229;g7fe2cbe272_0_58:notes">
            <a:extLst>
              <a:ext uri="{FF2B5EF4-FFF2-40B4-BE49-F238E27FC236}">
                <a16:creationId xmlns:a16="http://schemas.microsoft.com/office/drawing/2014/main" id="{02C08538-0AC8-2747-B8AE-E534F4FBD6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918A319-51D6-6B4B-AD9C-F7E0A68C2BD0}"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6965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Google Shape;227;g7fe2cbe272_0_58:notes">
            <a:extLst>
              <a:ext uri="{FF2B5EF4-FFF2-40B4-BE49-F238E27FC236}">
                <a16:creationId xmlns:a16="http://schemas.microsoft.com/office/drawing/2014/main" id="{B051E8E7-733C-6D43-A3F0-60F8A4B7A3D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8290" name="Google Shape;228;g7fe2cbe272_0_58:notes">
            <a:extLst>
              <a:ext uri="{FF2B5EF4-FFF2-40B4-BE49-F238E27FC236}">
                <a16:creationId xmlns:a16="http://schemas.microsoft.com/office/drawing/2014/main" id="{25943EF9-4330-1942-A83D-B1F1114D40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8291" name="Google Shape;229;g7fe2cbe272_0_58:notes">
            <a:extLst>
              <a:ext uri="{FF2B5EF4-FFF2-40B4-BE49-F238E27FC236}">
                <a16:creationId xmlns:a16="http://schemas.microsoft.com/office/drawing/2014/main" id="{CC68E4AC-9BF8-4F49-9649-0220EEFB80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FB594C8-889E-D64F-9FBE-43D823456C11}"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50540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Google Shape;227;g7fe2cbe272_0_58:notes">
            <a:extLst>
              <a:ext uri="{FF2B5EF4-FFF2-40B4-BE49-F238E27FC236}">
                <a16:creationId xmlns:a16="http://schemas.microsoft.com/office/drawing/2014/main" id="{8D51473C-0EFA-954B-89B9-91DCFC31DED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0338" name="Google Shape;228;g7fe2cbe272_0_58:notes">
            <a:extLst>
              <a:ext uri="{FF2B5EF4-FFF2-40B4-BE49-F238E27FC236}">
                <a16:creationId xmlns:a16="http://schemas.microsoft.com/office/drawing/2014/main" id="{FC1ABEF8-78D3-484B-8E74-F41CB148F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0339" name="Google Shape;229;g7fe2cbe272_0_58:notes">
            <a:extLst>
              <a:ext uri="{FF2B5EF4-FFF2-40B4-BE49-F238E27FC236}">
                <a16:creationId xmlns:a16="http://schemas.microsoft.com/office/drawing/2014/main" id="{C8856931-763D-D647-BA73-41EB6AAE90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9BDA3FE-B938-E542-A8E4-83D6399A549B}"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3855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Google Shape;227;g7fe2cbe272_0_58:notes">
            <a:extLst>
              <a:ext uri="{FF2B5EF4-FFF2-40B4-BE49-F238E27FC236}">
                <a16:creationId xmlns:a16="http://schemas.microsoft.com/office/drawing/2014/main" id="{31448537-8BCB-4947-A658-1BBBEE57E6B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2386" name="Google Shape;228;g7fe2cbe272_0_58:notes">
            <a:extLst>
              <a:ext uri="{FF2B5EF4-FFF2-40B4-BE49-F238E27FC236}">
                <a16:creationId xmlns:a16="http://schemas.microsoft.com/office/drawing/2014/main" id="{D269BBB0-7EFC-274A-84B7-81E9B4499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2387" name="Google Shape;229;g7fe2cbe272_0_58:notes">
            <a:extLst>
              <a:ext uri="{FF2B5EF4-FFF2-40B4-BE49-F238E27FC236}">
                <a16:creationId xmlns:a16="http://schemas.microsoft.com/office/drawing/2014/main" id="{FB74992A-631F-DE4C-BA41-5C379EF49E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8F21698-C0E0-F143-9ABB-1BA8EDCA31FB}"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84521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Google Shape;227;g7fe2cbe272_0_58:notes">
            <a:extLst>
              <a:ext uri="{FF2B5EF4-FFF2-40B4-BE49-F238E27FC236}">
                <a16:creationId xmlns:a16="http://schemas.microsoft.com/office/drawing/2014/main" id="{D5DE099C-439B-BE4D-A77C-C6E3DAAADF7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4434" name="Google Shape;228;g7fe2cbe272_0_58:notes">
            <a:extLst>
              <a:ext uri="{FF2B5EF4-FFF2-40B4-BE49-F238E27FC236}">
                <a16:creationId xmlns:a16="http://schemas.microsoft.com/office/drawing/2014/main" id="{7D4DE440-F8E0-B04B-9D40-116B5AC933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4435" name="Google Shape;229;g7fe2cbe272_0_58:notes">
            <a:extLst>
              <a:ext uri="{FF2B5EF4-FFF2-40B4-BE49-F238E27FC236}">
                <a16:creationId xmlns:a16="http://schemas.microsoft.com/office/drawing/2014/main" id="{DA315413-BA9B-9444-9DF3-AA4F884387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9388A1C-0AF8-8F4A-A23A-E21652E69BAA}"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452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2865" name="Google Shape;227;g7fe2cbe272_0_58:notes">
            <a:extLst>
              <a:ext uri="{FF2B5EF4-FFF2-40B4-BE49-F238E27FC236}">
                <a16:creationId xmlns:a16="http://schemas.microsoft.com/office/drawing/2014/main" id="{CD0DC095-573D-2E41-9C16-A68FA28B25A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2866" name="Google Shape;228;g7fe2cbe272_0_58:notes">
            <a:extLst>
              <a:ext uri="{FF2B5EF4-FFF2-40B4-BE49-F238E27FC236}">
                <a16:creationId xmlns:a16="http://schemas.microsoft.com/office/drawing/2014/main" id="{B26F8088-1D6F-A047-9B17-A55F498690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2867" name="Google Shape;229;g7fe2cbe272_0_58:notes">
            <a:extLst>
              <a:ext uri="{FF2B5EF4-FFF2-40B4-BE49-F238E27FC236}">
                <a16:creationId xmlns:a16="http://schemas.microsoft.com/office/drawing/2014/main" id="{0233FD6C-ACD2-B741-B3A2-84B910CD26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76AC7FB-D6F9-9E4A-B24E-4BBEBD822080}"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484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Google Shape;227;g7fe2cbe272_0_58:notes">
            <a:extLst>
              <a:ext uri="{FF2B5EF4-FFF2-40B4-BE49-F238E27FC236}">
                <a16:creationId xmlns:a16="http://schemas.microsoft.com/office/drawing/2014/main" id="{10126AFA-F344-1246-B747-2DFF142E869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4914" name="Google Shape;228;g7fe2cbe272_0_58:notes">
            <a:extLst>
              <a:ext uri="{FF2B5EF4-FFF2-40B4-BE49-F238E27FC236}">
                <a16:creationId xmlns:a16="http://schemas.microsoft.com/office/drawing/2014/main" id="{9CEE9A36-0B67-1A4F-9F85-54153A4183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4915" name="Google Shape;229;g7fe2cbe272_0_58:notes">
            <a:extLst>
              <a:ext uri="{FF2B5EF4-FFF2-40B4-BE49-F238E27FC236}">
                <a16:creationId xmlns:a16="http://schemas.microsoft.com/office/drawing/2014/main" id="{D2FE818A-4C73-794A-A050-77E57512E0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7CF84AD-FFFE-4549-A1BA-5AF077F8E6AD}"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121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Google Shape;227;g7fe2cbe272_0_58:notes">
            <a:extLst>
              <a:ext uri="{FF2B5EF4-FFF2-40B4-BE49-F238E27FC236}">
                <a16:creationId xmlns:a16="http://schemas.microsoft.com/office/drawing/2014/main" id="{12C36466-B9E2-4C41-AE18-6D85B63A67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6962" name="Google Shape;228;g7fe2cbe272_0_58:notes">
            <a:extLst>
              <a:ext uri="{FF2B5EF4-FFF2-40B4-BE49-F238E27FC236}">
                <a16:creationId xmlns:a16="http://schemas.microsoft.com/office/drawing/2014/main" id="{9472A2D2-DEED-1D46-BF61-5B1B98F370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6963" name="Google Shape;229;g7fe2cbe272_0_58:notes">
            <a:extLst>
              <a:ext uri="{FF2B5EF4-FFF2-40B4-BE49-F238E27FC236}">
                <a16:creationId xmlns:a16="http://schemas.microsoft.com/office/drawing/2014/main" id="{F7F44CCA-F9DA-474C-8293-1A55C2AEE0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4D030E-0321-7641-9F34-335A7860DC02}"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5282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92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Google Shape;227;g7fe2cbe272_0_58:notes">
            <a:extLst>
              <a:ext uri="{FF2B5EF4-FFF2-40B4-BE49-F238E27FC236}">
                <a16:creationId xmlns:a16="http://schemas.microsoft.com/office/drawing/2014/main" id="{7A506F00-7766-1A4C-BD75-FCA31426E2E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9490" name="Google Shape;228;g7fe2cbe272_0_58:notes">
            <a:extLst>
              <a:ext uri="{FF2B5EF4-FFF2-40B4-BE49-F238E27FC236}">
                <a16:creationId xmlns:a16="http://schemas.microsoft.com/office/drawing/2014/main" id="{E7CAEAC7-6EE3-FD47-A4CC-D3E5E5CBD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9491" name="Google Shape;229;g7fe2cbe272_0_58:notes">
            <a:extLst>
              <a:ext uri="{FF2B5EF4-FFF2-40B4-BE49-F238E27FC236}">
                <a16:creationId xmlns:a16="http://schemas.microsoft.com/office/drawing/2014/main" id="{88EB9E9F-F3ED-8546-9AF4-F94407AE9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EA1903F-6F70-D54B-BDD2-F1F6B981B7A7}"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7866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Google Shape;227;g7fe2cbe272_0_58:notes">
            <a:extLst>
              <a:ext uri="{FF2B5EF4-FFF2-40B4-BE49-F238E27FC236}">
                <a16:creationId xmlns:a16="http://schemas.microsoft.com/office/drawing/2014/main" id="{8D282D0A-628B-E844-AA69-39A152EA55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1538" name="Google Shape;228;g7fe2cbe272_0_58:notes">
            <a:extLst>
              <a:ext uri="{FF2B5EF4-FFF2-40B4-BE49-F238E27FC236}">
                <a16:creationId xmlns:a16="http://schemas.microsoft.com/office/drawing/2014/main" id="{94D01CC1-C718-1C44-BFF3-AF6DCCB525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1539" name="Google Shape;229;g7fe2cbe272_0_58:notes">
            <a:extLst>
              <a:ext uri="{FF2B5EF4-FFF2-40B4-BE49-F238E27FC236}">
                <a16:creationId xmlns:a16="http://schemas.microsoft.com/office/drawing/2014/main" id="{7A85A131-14AF-7545-827D-8FF3B5EFC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05F0EE-FA89-EE41-A117-282E7E67AADA}"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2230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Google Shape;227;g7fe2cbe272_0_58:notes">
            <a:extLst>
              <a:ext uri="{FF2B5EF4-FFF2-40B4-BE49-F238E27FC236}">
                <a16:creationId xmlns:a16="http://schemas.microsoft.com/office/drawing/2014/main" id="{14F6B77C-918F-064F-B937-E536F029DA0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3586" name="Google Shape;228;g7fe2cbe272_0_58:notes">
            <a:extLst>
              <a:ext uri="{FF2B5EF4-FFF2-40B4-BE49-F238E27FC236}">
                <a16:creationId xmlns:a16="http://schemas.microsoft.com/office/drawing/2014/main" id="{E84889D7-7E01-B54F-A8AD-AE54EEBAF9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3587" name="Google Shape;229;g7fe2cbe272_0_58:notes">
            <a:extLst>
              <a:ext uri="{FF2B5EF4-FFF2-40B4-BE49-F238E27FC236}">
                <a16:creationId xmlns:a16="http://schemas.microsoft.com/office/drawing/2014/main" id="{B6C580D0-AA92-FD49-8353-F41FCF27C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EA19A9A-BBDB-4A41-8BE0-F25C64D04EE8}"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22070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Google Shape;227;g7fe2cbe272_0_58:notes">
            <a:extLst>
              <a:ext uri="{FF2B5EF4-FFF2-40B4-BE49-F238E27FC236}">
                <a16:creationId xmlns:a16="http://schemas.microsoft.com/office/drawing/2014/main" id="{07A5FDD5-6D73-554E-82E8-9D03AC0FD36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5634" name="Google Shape;228;g7fe2cbe272_0_58:notes">
            <a:extLst>
              <a:ext uri="{FF2B5EF4-FFF2-40B4-BE49-F238E27FC236}">
                <a16:creationId xmlns:a16="http://schemas.microsoft.com/office/drawing/2014/main" id="{2DB5CB1A-3E75-6D4D-9606-DAB27A0481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5635" name="Google Shape;229;g7fe2cbe272_0_58:notes">
            <a:extLst>
              <a:ext uri="{FF2B5EF4-FFF2-40B4-BE49-F238E27FC236}">
                <a16:creationId xmlns:a16="http://schemas.microsoft.com/office/drawing/2014/main" id="{9C90380D-22CB-5A47-9BBA-2367B067C6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E87798E-9FB5-8D4B-9E95-61651C35691B}"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5300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81" name="Google Shape;227;g7fe2cbe272_0_58:notes">
            <a:extLst>
              <a:ext uri="{FF2B5EF4-FFF2-40B4-BE49-F238E27FC236}">
                <a16:creationId xmlns:a16="http://schemas.microsoft.com/office/drawing/2014/main" id="{7CB45C08-740B-E946-AD20-3B9D774C136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682" name="Google Shape;228;g7fe2cbe272_0_58:notes">
            <a:extLst>
              <a:ext uri="{FF2B5EF4-FFF2-40B4-BE49-F238E27FC236}">
                <a16:creationId xmlns:a16="http://schemas.microsoft.com/office/drawing/2014/main" id="{57DAB1E3-F559-5440-939A-C76D2ED795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683" name="Google Shape;229;g7fe2cbe272_0_58:notes">
            <a:extLst>
              <a:ext uri="{FF2B5EF4-FFF2-40B4-BE49-F238E27FC236}">
                <a16:creationId xmlns:a16="http://schemas.microsoft.com/office/drawing/2014/main" id="{7D9103F6-6E14-4B4D-88BF-0648FFA2C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47B72BA-7F11-8A45-A4AA-6E3BF0142D2E}"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0657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9729" name="Google Shape;227;g7fe2cbe272_0_58:notes">
            <a:extLst>
              <a:ext uri="{FF2B5EF4-FFF2-40B4-BE49-F238E27FC236}">
                <a16:creationId xmlns:a16="http://schemas.microsoft.com/office/drawing/2014/main" id="{CC306CC1-C39B-BB4C-8AAC-26C8A34E85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9730" name="Google Shape;228;g7fe2cbe272_0_58:notes">
            <a:extLst>
              <a:ext uri="{FF2B5EF4-FFF2-40B4-BE49-F238E27FC236}">
                <a16:creationId xmlns:a16="http://schemas.microsoft.com/office/drawing/2014/main" id="{A4E5F474-0091-5248-8CC2-29122F7077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9731" name="Google Shape;229;g7fe2cbe272_0_58:notes">
            <a:extLst>
              <a:ext uri="{FF2B5EF4-FFF2-40B4-BE49-F238E27FC236}">
                <a16:creationId xmlns:a16="http://schemas.microsoft.com/office/drawing/2014/main" id="{31990683-2EFE-BA48-86B7-CF6C3B51C2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FEEE702-5D7E-B249-99DB-CED1EFD24F24}"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87680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5873" name="Google Shape;227;g7fe2cbe272_0_58:notes">
            <a:extLst>
              <a:ext uri="{FF2B5EF4-FFF2-40B4-BE49-F238E27FC236}">
                <a16:creationId xmlns:a16="http://schemas.microsoft.com/office/drawing/2014/main" id="{E4CC3569-71F5-AD4B-B4C0-C638AC8ADBE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5874" name="Google Shape;228;g7fe2cbe272_0_58:notes">
            <a:extLst>
              <a:ext uri="{FF2B5EF4-FFF2-40B4-BE49-F238E27FC236}">
                <a16:creationId xmlns:a16="http://schemas.microsoft.com/office/drawing/2014/main" id="{0DF8F709-1FC9-4B49-89A1-CFC1CFCD3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5875" name="Google Shape;229;g7fe2cbe272_0_58:notes">
            <a:extLst>
              <a:ext uri="{FF2B5EF4-FFF2-40B4-BE49-F238E27FC236}">
                <a16:creationId xmlns:a16="http://schemas.microsoft.com/office/drawing/2014/main" id="{2F3625E8-2C3B-4C40-9D8E-C31649EE74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9B0CF54-FF23-4E49-B069-D90F5045BC6E}"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39432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21" name="Google Shape;227;g7fe2cbe272_0_58:notes">
            <a:extLst>
              <a:ext uri="{FF2B5EF4-FFF2-40B4-BE49-F238E27FC236}">
                <a16:creationId xmlns:a16="http://schemas.microsoft.com/office/drawing/2014/main" id="{8FCBEA86-BBDB-8947-88BE-0C9F79415887}"/>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7922" name="Google Shape;228;g7fe2cbe272_0_58:notes">
            <a:extLst>
              <a:ext uri="{FF2B5EF4-FFF2-40B4-BE49-F238E27FC236}">
                <a16:creationId xmlns:a16="http://schemas.microsoft.com/office/drawing/2014/main" id="{D65EC736-1A26-DE4D-B057-8E11F48411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7923" name="Google Shape;229;g7fe2cbe272_0_58:notes">
            <a:extLst>
              <a:ext uri="{FF2B5EF4-FFF2-40B4-BE49-F238E27FC236}">
                <a16:creationId xmlns:a16="http://schemas.microsoft.com/office/drawing/2014/main" id="{D05EF68D-9794-3643-B4E6-507FE1DF75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131C12D-9D0B-344E-8E31-287E652B2840}"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2418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9969" name="Google Shape;227;g7fe2cbe272_0_58:notes">
            <a:extLst>
              <a:ext uri="{FF2B5EF4-FFF2-40B4-BE49-F238E27FC236}">
                <a16:creationId xmlns:a16="http://schemas.microsoft.com/office/drawing/2014/main" id="{36C294F7-6AA9-B647-9362-FEF0B40F5CB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39970" name="Google Shape;228;g7fe2cbe272_0_58:notes">
            <a:extLst>
              <a:ext uri="{FF2B5EF4-FFF2-40B4-BE49-F238E27FC236}">
                <a16:creationId xmlns:a16="http://schemas.microsoft.com/office/drawing/2014/main" id="{06760F02-C1FB-5A42-BD58-C57F6558C5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39971" name="Google Shape;229;g7fe2cbe272_0_58:notes">
            <a:extLst>
              <a:ext uri="{FF2B5EF4-FFF2-40B4-BE49-F238E27FC236}">
                <a16:creationId xmlns:a16="http://schemas.microsoft.com/office/drawing/2014/main" id="{EFA0C0E0-A510-E849-B516-B4E971B891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EB15849-F908-E44A-B1AE-BDB9F51E4B0A}"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98964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2017" name="Google Shape;227;g7fe2cbe272_0_58:notes">
            <a:extLst>
              <a:ext uri="{FF2B5EF4-FFF2-40B4-BE49-F238E27FC236}">
                <a16:creationId xmlns:a16="http://schemas.microsoft.com/office/drawing/2014/main" id="{F3CD9059-5595-9540-8BE9-106DD6F11E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2018" name="Google Shape;228;g7fe2cbe272_0_58:notes">
            <a:extLst>
              <a:ext uri="{FF2B5EF4-FFF2-40B4-BE49-F238E27FC236}">
                <a16:creationId xmlns:a16="http://schemas.microsoft.com/office/drawing/2014/main" id="{72D73E93-AC08-914B-8B76-BE6B2237F2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2019" name="Google Shape;229;g7fe2cbe272_0_58:notes">
            <a:extLst>
              <a:ext uri="{FF2B5EF4-FFF2-40B4-BE49-F238E27FC236}">
                <a16:creationId xmlns:a16="http://schemas.microsoft.com/office/drawing/2014/main" id="{4D52EDFC-08E9-724D-A0C7-C42AA32CEC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0DEA1ED-BAE5-A64D-8B13-40B510DCF043}"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9850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396184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4065" name="Google Shape;227;g7fe2cbe272_0_58:notes">
            <a:extLst>
              <a:ext uri="{FF2B5EF4-FFF2-40B4-BE49-F238E27FC236}">
                <a16:creationId xmlns:a16="http://schemas.microsoft.com/office/drawing/2014/main" id="{E3A1EC0B-3904-2E49-914D-193855F967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4066" name="Google Shape;228;g7fe2cbe272_0_58:notes">
            <a:extLst>
              <a:ext uri="{FF2B5EF4-FFF2-40B4-BE49-F238E27FC236}">
                <a16:creationId xmlns:a16="http://schemas.microsoft.com/office/drawing/2014/main" id="{2FE3E4DB-4DB5-974A-906A-BE2FD5659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4067" name="Google Shape;229;g7fe2cbe272_0_58:notes">
            <a:extLst>
              <a:ext uri="{FF2B5EF4-FFF2-40B4-BE49-F238E27FC236}">
                <a16:creationId xmlns:a16="http://schemas.microsoft.com/office/drawing/2014/main" id="{D8B65F21-F504-4243-A1DC-429684CC76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854D54-6928-B44D-B4F0-32512CDCB97A}"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28870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6113" name="Google Shape;227;g7fe2cbe272_0_58:notes">
            <a:extLst>
              <a:ext uri="{FF2B5EF4-FFF2-40B4-BE49-F238E27FC236}">
                <a16:creationId xmlns:a16="http://schemas.microsoft.com/office/drawing/2014/main" id="{F0EC26EE-2CE4-2641-8418-463FBE32379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6114" name="Google Shape;228;g7fe2cbe272_0_58:notes">
            <a:extLst>
              <a:ext uri="{FF2B5EF4-FFF2-40B4-BE49-F238E27FC236}">
                <a16:creationId xmlns:a16="http://schemas.microsoft.com/office/drawing/2014/main" id="{2EAD7513-A6DC-5341-BCAF-397B0E58E9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46115" name="Google Shape;229;g7fe2cbe272_0_58:notes">
            <a:extLst>
              <a:ext uri="{FF2B5EF4-FFF2-40B4-BE49-F238E27FC236}">
                <a16:creationId xmlns:a16="http://schemas.microsoft.com/office/drawing/2014/main" id="{4BBC7B4E-777A-024A-A01B-DD8D77190D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D21636-A5D4-9C4D-B7A4-826404077FCB}"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82217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61" name="Google Shape;227;g7fe2cbe272_0_58:notes">
            <a:extLst>
              <a:ext uri="{FF2B5EF4-FFF2-40B4-BE49-F238E27FC236}">
                <a16:creationId xmlns:a16="http://schemas.microsoft.com/office/drawing/2014/main" id="{D60645D4-ECAF-B340-B824-AE636DCAE8C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62" name="Google Shape;228;g7fe2cbe272_0_58:notes">
            <a:extLst>
              <a:ext uri="{FF2B5EF4-FFF2-40B4-BE49-F238E27FC236}">
                <a16:creationId xmlns:a16="http://schemas.microsoft.com/office/drawing/2014/main" id="{BD985F06-08DA-0946-A960-AD5DEDD6B0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63" name="Google Shape;229;g7fe2cbe272_0_58:notes">
            <a:extLst>
              <a:ext uri="{FF2B5EF4-FFF2-40B4-BE49-F238E27FC236}">
                <a16:creationId xmlns:a16="http://schemas.microsoft.com/office/drawing/2014/main" id="{9B09D1A4-8801-2542-9992-2B6341ED9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FB01BDF-E818-7942-BA09-8C037A255741}"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3159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0209" name="Google Shape;227;g7fe2cbe272_0_58:notes">
            <a:extLst>
              <a:ext uri="{FF2B5EF4-FFF2-40B4-BE49-F238E27FC236}">
                <a16:creationId xmlns:a16="http://schemas.microsoft.com/office/drawing/2014/main" id="{B5487EFC-4A49-6745-B402-3728562CF67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0210" name="Google Shape;228;g7fe2cbe272_0_58:notes">
            <a:extLst>
              <a:ext uri="{FF2B5EF4-FFF2-40B4-BE49-F238E27FC236}">
                <a16:creationId xmlns:a16="http://schemas.microsoft.com/office/drawing/2014/main" id="{4648D5C3-F008-5F41-869E-CF5104317E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0211" name="Google Shape;229;g7fe2cbe272_0_58:notes">
            <a:extLst>
              <a:ext uri="{FF2B5EF4-FFF2-40B4-BE49-F238E27FC236}">
                <a16:creationId xmlns:a16="http://schemas.microsoft.com/office/drawing/2014/main" id="{1A039D51-5EB7-9E4E-BEED-E626A72DA2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2F7DB0-833E-8B44-AA5B-B697188E789A}"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7776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4065" name="Google Shape;227;g7fe2cbe272_0_58:notes">
            <a:extLst>
              <a:ext uri="{FF2B5EF4-FFF2-40B4-BE49-F238E27FC236}">
                <a16:creationId xmlns:a16="http://schemas.microsoft.com/office/drawing/2014/main" id="{E3A1EC0B-3904-2E49-914D-193855F967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4066" name="Google Shape;228;g7fe2cbe272_0_58:notes">
            <a:extLst>
              <a:ext uri="{FF2B5EF4-FFF2-40B4-BE49-F238E27FC236}">
                <a16:creationId xmlns:a16="http://schemas.microsoft.com/office/drawing/2014/main" id="{2FE3E4DB-4DB5-974A-906A-BE2FD5659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4067" name="Google Shape;229;g7fe2cbe272_0_58:notes">
            <a:extLst>
              <a:ext uri="{FF2B5EF4-FFF2-40B4-BE49-F238E27FC236}">
                <a16:creationId xmlns:a16="http://schemas.microsoft.com/office/drawing/2014/main" id="{D8B65F21-F504-4243-A1DC-429684CC76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854D54-6928-B44D-B4F0-32512CDCB97A}"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12454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2257" name="Google Shape;227;g7fe2cbe272_0_58:notes">
            <a:extLst>
              <a:ext uri="{FF2B5EF4-FFF2-40B4-BE49-F238E27FC236}">
                <a16:creationId xmlns:a16="http://schemas.microsoft.com/office/drawing/2014/main" id="{B64FD45A-5B4F-1D4D-A09E-679F696166D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2258" name="Google Shape;228;g7fe2cbe272_0_58:notes">
            <a:extLst>
              <a:ext uri="{FF2B5EF4-FFF2-40B4-BE49-F238E27FC236}">
                <a16:creationId xmlns:a16="http://schemas.microsoft.com/office/drawing/2014/main" id="{6952E4A5-F1F9-924D-9E53-A4D2D2BAFE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2259" name="Google Shape;229;g7fe2cbe272_0_58:notes">
            <a:extLst>
              <a:ext uri="{FF2B5EF4-FFF2-40B4-BE49-F238E27FC236}">
                <a16:creationId xmlns:a16="http://schemas.microsoft.com/office/drawing/2014/main" id="{9D73BD38-D013-E747-AA95-B4BC673C04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DDA1B38-1E5B-264F-A220-A9D61B716592}"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36967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01" name="Google Shape;227;g7fe2cbe272_0_58:notes">
            <a:extLst>
              <a:ext uri="{FF2B5EF4-FFF2-40B4-BE49-F238E27FC236}">
                <a16:creationId xmlns:a16="http://schemas.microsoft.com/office/drawing/2014/main" id="{ADC719CA-5899-CD48-A5F7-D29B9B0E868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8402" name="Google Shape;228;g7fe2cbe272_0_58:notes">
            <a:extLst>
              <a:ext uri="{FF2B5EF4-FFF2-40B4-BE49-F238E27FC236}">
                <a16:creationId xmlns:a16="http://schemas.microsoft.com/office/drawing/2014/main" id="{24975116-7817-C74D-B885-14C39DD91D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58403" name="Google Shape;229;g7fe2cbe272_0_58:notes">
            <a:extLst>
              <a:ext uri="{FF2B5EF4-FFF2-40B4-BE49-F238E27FC236}">
                <a16:creationId xmlns:a16="http://schemas.microsoft.com/office/drawing/2014/main" id="{332FBFE3-1E28-6B48-BAE4-CBB1567EEC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ED9660F-C7C4-9743-9924-DFE8B3FC34B0}"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93830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0449" name="Google Shape;227;g7fe2cbe272_0_58:notes">
            <a:extLst>
              <a:ext uri="{FF2B5EF4-FFF2-40B4-BE49-F238E27FC236}">
                <a16:creationId xmlns:a16="http://schemas.microsoft.com/office/drawing/2014/main" id="{380D6C3D-56D0-114B-8095-D236BFD30A1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0450" name="Google Shape;228;g7fe2cbe272_0_58:notes">
            <a:extLst>
              <a:ext uri="{FF2B5EF4-FFF2-40B4-BE49-F238E27FC236}">
                <a16:creationId xmlns:a16="http://schemas.microsoft.com/office/drawing/2014/main" id="{3A859C34-A2D6-8F4D-B64C-DAB3BA6AC2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0451" name="Google Shape;229;g7fe2cbe272_0_58:notes">
            <a:extLst>
              <a:ext uri="{FF2B5EF4-FFF2-40B4-BE49-F238E27FC236}">
                <a16:creationId xmlns:a16="http://schemas.microsoft.com/office/drawing/2014/main" id="{A94A0569-DCEC-D144-A09C-A1E607AC9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8116B11-65FA-F248-BC54-E71FBE3A78B3}"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13050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4545" name="Google Shape;227;g7fe2cbe272_0_58:notes">
            <a:extLst>
              <a:ext uri="{FF2B5EF4-FFF2-40B4-BE49-F238E27FC236}">
                <a16:creationId xmlns:a16="http://schemas.microsoft.com/office/drawing/2014/main" id="{81C382B6-B3DF-E44E-B2A9-EBAF0382A048}"/>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4546" name="Google Shape;228;g7fe2cbe272_0_58:notes">
            <a:extLst>
              <a:ext uri="{FF2B5EF4-FFF2-40B4-BE49-F238E27FC236}">
                <a16:creationId xmlns:a16="http://schemas.microsoft.com/office/drawing/2014/main" id="{75220624-295E-1742-8424-18CA1FF71A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4547" name="Google Shape;229;g7fe2cbe272_0_58:notes">
            <a:extLst>
              <a:ext uri="{FF2B5EF4-FFF2-40B4-BE49-F238E27FC236}">
                <a16:creationId xmlns:a16="http://schemas.microsoft.com/office/drawing/2014/main" id="{24DEE0AD-488D-A64F-A762-27209D6A5C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E0B54CC-95EC-DD49-AE45-4A505F0767B1}"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7914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6593" name="Google Shape;193;g847cf01710_0_132:notes">
            <a:extLst>
              <a:ext uri="{FF2B5EF4-FFF2-40B4-BE49-F238E27FC236}">
                <a16:creationId xmlns:a16="http://schemas.microsoft.com/office/drawing/2014/main" id="{B12E7A9A-E3BE-B449-BC71-B53A1FE52BF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6594" name="Google Shape;194;g847cf01710_0_132:notes">
            <a:extLst>
              <a:ext uri="{FF2B5EF4-FFF2-40B4-BE49-F238E27FC236}">
                <a16:creationId xmlns:a16="http://schemas.microsoft.com/office/drawing/2014/main" id="{C630C888-C3F1-774F-8B80-CA2D6AEA4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6595" name="Google Shape;195;g847cf01710_0_132:notes">
            <a:extLst>
              <a:ext uri="{FF2B5EF4-FFF2-40B4-BE49-F238E27FC236}">
                <a16:creationId xmlns:a16="http://schemas.microsoft.com/office/drawing/2014/main" id="{2FB83EC0-C3AB-8D42-95AC-E60F169528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BB1C39E-F3F9-5249-85D0-50A136D33CA2}"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659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5791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41" name="Google Shape;227;g7fe2cbe272_0_58:notes">
            <a:extLst>
              <a:ext uri="{FF2B5EF4-FFF2-40B4-BE49-F238E27FC236}">
                <a16:creationId xmlns:a16="http://schemas.microsoft.com/office/drawing/2014/main" id="{628B381F-40B7-AD4B-B974-49F61AC42B2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8642" name="Google Shape;228;g7fe2cbe272_0_58:notes">
            <a:extLst>
              <a:ext uri="{FF2B5EF4-FFF2-40B4-BE49-F238E27FC236}">
                <a16:creationId xmlns:a16="http://schemas.microsoft.com/office/drawing/2014/main" id="{F3A1C7E7-A9D2-234F-8F44-11250FA90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8643" name="Google Shape;229;g7fe2cbe272_0_58:notes">
            <a:extLst>
              <a:ext uri="{FF2B5EF4-FFF2-40B4-BE49-F238E27FC236}">
                <a16:creationId xmlns:a16="http://schemas.microsoft.com/office/drawing/2014/main" id="{FF248498-6A97-7048-AE2D-3EA2410C84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BB22C36-CE4F-F04E-9D2D-5BD59F9A4B19}"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66839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0689" name="Google Shape;227;g7fe2cbe272_0_58:notes">
            <a:extLst>
              <a:ext uri="{FF2B5EF4-FFF2-40B4-BE49-F238E27FC236}">
                <a16:creationId xmlns:a16="http://schemas.microsoft.com/office/drawing/2014/main" id="{E6FB3017-BAD1-314F-A139-E01D09932A7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0690" name="Google Shape;228;g7fe2cbe272_0_58:notes">
            <a:extLst>
              <a:ext uri="{FF2B5EF4-FFF2-40B4-BE49-F238E27FC236}">
                <a16:creationId xmlns:a16="http://schemas.microsoft.com/office/drawing/2014/main" id="{07CEBCBA-11D7-0A41-8B61-D6E37600CB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0691" name="Google Shape;229;g7fe2cbe272_0_58:notes">
            <a:extLst>
              <a:ext uri="{FF2B5EF4-FFF2-40B4-BE49-F238E27FC236}">
                <a16:creationId xmlns:a16="http://schemas.microsoft.com/office/drawing/2014/main" id="{56184B43-71E8-1748-A1A3-A4B2B855BF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19CA1A7-AE3E-084B-AE36-C297E46CB694}"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23989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2737" name="Google Shape;227;g7fe2cbe272_0_58:notes">
            <a:extLst>
              <a:ext uri="{FF2B5EF4-FFF2-40B4-BE49-F238E27FC236}">
                <a16:creationId xmlns:a16="http://schemas.microsoft.com/office/drawing/2014/main" id="{1DF6A538-41D3-9445-B272-D9F3EC4FF05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2738" name="Google Shape;228;g7fe2cbe272_0_58:notes">
            <a:extLst>
              <a:ext uri="{FF2B5EF4-FFF2-40B4-BE49-F238E27FC236}">
                <a16:creationId xmlns:a16="http://schemas.microsoft.com/office/drawing/2014/main" id="{36F539C2-4FB2-CE49-88F4-10DFF8809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2739" name="Google Shape;229;g7fe2cbe272_0_58:notes">
            <a:extLst>
              <a:ext uri="{FF2B5EF4-FFF2-40B4-BE49-F238E27FC236}">
                <a16:creationId xmlns:a16="http://schemas.microsoft.com/office/drawing/2014/main" id="{DFCE05B9-E5D1-C34A-A622-28FDC30802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C7B19DA-6F99-3747-87D5-9909BFF6C9B4}"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76587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4785" name="Google Shape;227;g7fe2cbe272_0_58:notes">
            <a:extLst>
              <a:ext uri="{FF2B5EF4-FFF2-40B4-BE49-F238E27FC236}">
                <a16:creationId xmlns:a16="http://schemas.microsoft.com/office/drawing/2014/main" id="{B82181C2-022C-A54C-BCE9-627C3168D89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4786" name="Google Shape;228;g7fe2cbe272_0_58:notes">
            <a:extLst>
              <a:ext uri="{FF2B5EF4-FFF2-40B4-BE49-F238E27FC236}">
                <a16:creationId xmlns:a16="http://schemas.microsoft.com/office/drawing/2014/main" id="{F9EFEDCF-E2CC-A940-B8A1-957655CB46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4787" name="Google Shape;229;g7fe2cbe272_0_58:notes">
            <a:extLst>
              <a:ext uri="{FF2B5EF4-FFF2-40B4-BE49-F238E27FC236}">
                <a16:creationId xmlns:a16="http://schemas.microsoft.com/office/drawing/2014/main" id="{BFC71C87-7F28-8848-B2D1-E4BA09A5E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64E5F12-25DF-1646-9C5E-C1F6D5A2D199}"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92026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6833" name="Google Shape;227;g7fe2cbe272_0_58:notes">
            <a:extLst>
              <a:ext uri="{FF2B5EF4-FFF2-40B4-BE49-F238E27FC236}">
                <a16:creationId xmlns:a16="http://schemas.microsoft.com/office/drawing/2014/main" id="{E798866C-0F00-2545-8D89-6E21FC187D64}"/>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76834" name="Google Shape;228;g7fe2cbe272_0_58:notes">
            <a:extLst>
              <a:ext uri="{FF2B5EF4-FFF2-40B4-BE49-F238E27FC236}">
                <a16:creationId xmlns:a16="http://schemas.microsoft.com/office/drawing/2014/main" id="{451C774F-48B5-2045-912B-0A08D9808A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76835" name="Google Shape;229;g7fe2cbe272_0_58:notes">
            <a:extLst>
              <a:ext uri="{FF2B5EF4-FFF2-40B4-BE49-F238E27FC236}">
                <a16:creationId xmlns:a16="http://schemas.microsoft.com/office/drawing/2014/main" id="{17CF1D69-EA4E-4348-A009-BC581DF426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7737AAD-1523-2449-9F0D-DA56ECC6C42F}"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19247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0929" name="Google Shape;227;g7fe2cbe272_0_58:notes">
            <a:extLst>
              <a:ext uri="{FF2B5EF4-FFF2-40B4-BE49-F238E27FC236}">
                <a16:creationId xmlns:a16="http://schemas.microsoft.com/office/drawing/2014/main" id="{5637E034-A284-E544-AEA1-C86F90575D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0930" name="Google Shape;228;g7fe2cbe272_0_58:notes">
            <a:extLst>
              <a:ext uri="{FF2B5EF4-FFF2-40B4-BE49-F238E27FC236}">
                <a16:creationId xmlns:a16="http://schemas.microsoft.com/office/drawing/2014/main" id="{413DA907-3E15-6145-9985-08B3875A2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0931" name="Google Shape;229;g7fe2cbe272_0_58:notes">
            <a:extLst>
              <a:ext uri="{FF2B5EF4-FFF2-40B4-BE49-F238E27FC236}">
                <a16:creationId xmlns:a16="http://schemas.microsoft.com/office/drawing/2014/main" id="{6ED03764-79E0-FC46-95D2-5E9D3EDAE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7DBFF2A-C07B-C049-BA95-B766A8015F51}"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70860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2977" name="Google Shape;227;g7fe2cbe272_0_58:notes">
            <a:extLst>
              <a:ext uri="{FF2B5EF4-FFF2-40B4-BE49-F238E27FC236}">
                <a16:creationId xmlns:a16="http://schemas.microsoft.com/office/drawing/2014/main" id="{DEF3CFB9-5655-D443-A86C-212A27DE7D7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2978" name="Google Shape;228;g7fe2cbe272_0_58:notes">
            <a:extLst>
              <a:ext uri="{FF2B5EF4-FFF2-40B4-BE49-F238E27FC236}">
                <a16:creationId xmlns:a16="http://schemas.microsoft.com/office/drawing/2014/main" id="{5E414F9C-7491-1645-B98E-8F48077F3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2979" name="Google Shape;229;g7fe2cbe272_0_58:notes">
            <a:extLst>
              <a:ext uri="{FF2B5EF4-FFF2-40B4-BE49-F238E27FC236}">
                <a16:creationId xmlns:a16="http://schemas.microsoft.com/office/drawing/2014/main" id="{A6A1603C-4088-8345-B7C4-A1F9F62EE3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A33EF61-9DD2-804A-94FF-0D42CFD4E9B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65966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5025" name="Google Shape;227;g7fe2cbe272_0_58:notes">
            <a:extLst>
              <a:ext uri="{FF2B5EF4-FFF2-40B4-BE49-F238E27FC236}">
                <a16:creationId xmlns:a16="http://schemas.microsoft.com/office/drawing/2014/main" id="{55F4B467-B483-884B-9426-5598F5F61D9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5026" name="Google Shape;228;g7fe2cbe272_0_58:notes">
            <a:extLst>
              <a:ext uri="{FF2B5EF4-FFF2-40B4-BE49-F238E27FC236}">
                <a16:creationId xmlns:a16="http://schemas.microsoft.com/office/drawing/2014/main" id="{F8C68988-FDCA-6B47-BACF-50F22C7704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5027" name="Google Shape;229;g7fe2cbe272_0_58:notes">
            <a:extLst>
              <a:ext uri="{FF2B5EF4-FFF2-40B4-BE49-F238E27FC236}">
                <a16:creationId xmlns:a16="http://schemas.microsoft.com/office/drawing/2014/main" id="{67401D26-CA1F-454E-AA0B-9056001A9A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E5628C-22FE-A44C-9819-7749D3EC7CEE}"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0524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7073" name="Google Shape;227;g7fe2cbe272_0_58:notes">
            <a:extLst>
              <a:ext uri="{FF2B5EF4-FFF2-40B4-BE49-F238E27FC236}">
                <a16:creationId xmlns:a16="http://schemas.microsoft.com/office/drawing/2014/main" id="{298A9D8F-F61A-724E-BF0A-BD2C030E09F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7074" name="Google Shape;228;g7fe2cbe272_0_58:notes">
            <a:extLst>
              <a:ext uri="{FF2B5EF4-FFF2-40B4-BE49-F238E27FC236}">
                <a16:creationId xmlns:a16="http://schemas.microsoft.com/office/drawing/2014/main" id="{ECDBE069-92DF-7646-A418-E18C83CCC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7075" name="Google Shape;229;g7fe2cbe272_0_58:notes">
            <a:extLst>
              <a:ext uri="{FF2B5EF4-FFF2-40B4-BE49-F238E27FC236}">
                <a16:creationId xmlns:a16="http://schemas.microsoft.com/office/drawing/2014/main" id="{C6058490-2209-6B49-8A85-C4CB66998B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BBC89B3-2A61-1B47-A3F3-08760488DB7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38783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21" name="Google Shape;227;g7fe2cbe272_0_58:notes">
            <a:extLst>
              <a:ext uri="{FF2B5EF4-FFF2-40B4-BE49-F238E27FC236}">
                <a16:creationId xmlns:a16="http://schemas.microsoft.com/office/drawing/2014/main" id="{9A357DF7-11A0-2D49-89D2-B83C25A0AB6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89122" name="Google Shape;228;g7fe2cbe272_0_58:notes">
            <a:extLst>
              <a:ext uri="{FF2B5EF4-FFF2-40B4-BE49-F238E27FC236}">
                <a16:creationId xmlns:a16="http://schemas.microsoft.com/office/drawing/2014/main" id="{88BD75B1-F960-B54D-A96A-64C07F8205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9123" name="Google Shape;229;g7fe2cbe272_0_58:notes">
            <a:extLst>
              <a:ext uri="{FF2B5EF4-FFF2-40B4-BE49-F238E27FC236}">
                <a16:creationId xmlns:a16="http://schemas.microsoft.com/office/drawing/2014/main" id="{16F709BD-195D-4140-95D4-F3D475A12A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EB55033-B02D-AD44-9199-43135CACD4EE}"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347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51659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1169" name="Google Shape;227;g7fe2cbe272_0_58:notes">
            <a:extLst>
              <a:ext uri="{FF2B5EF4-FFF2-40B4-BE49-F238E27FC236}">
                <a16:creationId xmlns:a16="http://schemas.microsoft.com/office/drawing/2014/main" id="{79CDD023-4A47-434C-A651-540EBB1FA18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1170" name="Google Shape;228;g7fe2cbe272_0_58:notes">
            <a:extLst>
              <a:ext uri="{FF2B5EF4-FFF2-40B4-BE49-F238E27FC236}">
                <a16:creationId xmlns:a16="http://schemas.microsoft.com/office/drawing/2014/main" id="{E1F89B08-85EA-304E-99F8-C3E6FA49C3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91171" name="Google Shape;229;g7fe2cbe272_0_58:notes">
            <a:extLst>
              <a:ext uri="{FF2B5EF4-FFF2-40B4-BE49-F238E27FC236}">
                <a16:creationId xmlns:a16="http://schemas.microsoft.com/office/drawing/2014/main" id="{4D44C284-D82D-BF46-B640-0D37219E10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529CE2D-55D7-A64C-879A-5EAE103275EB}"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00881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3217" name="Google Shape;227;g7fe2cbe272_0_58:notes">
            <a:extLst>
              <a:ext uri="{FF2B5EF4-FFF2-40B4-BE49-F238E27FC236}">
                <a16:creationId xmlns:a16="http://schemas.microsoft.com/office/drawing/2014/main" id="{1BD9D4D6-E58F-FA48-953C-AF6D8EF4579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93218" name="Google Shape;228;g7fe2cbe272_0_58:notes">
            <a:extLst>
              <a:ext uri="{FF2B5EF4-FFF2-40B4-BE49-F238E27FC236}">
                <a16:creationId xmlns:a16="http://schemas.microsoft.com/office/drawing/2014/main" id="{6E25E3D6-0062-614E-8062-0EB7F1512C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93219" name="Google Shape;229;g7fe2cbe272_0_58:notes">
            <a:extLst>
              <a:ext uri="{FF2B5EF4-FFF2-40B4-BE49-F238E27FC236}">
                <a16:creationId xmlns:a16="http://schemas.microsoft.com/office/drawing/2014/main" id="{87ED4125-4606-7840-BAB4-413465ADD9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6E2A816-F34A-184C-B3A0-EA089CC13367}"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53502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6225" name="Google Shape;193;g847cf01710_0_132:notes">
            <a:extLst>
              <a:ext uri="{FF2B5EF4-FFF2-40B4-BE49-F238E27FC236}">
                <a16:creationId xmlns:a16="http://schemas.microsoft.com/office/drawing/2014/main" id="{9BB64098-52C5-9147-8842-19BAD466510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6226" name="Google Shape;194;g847cf01710_0_132:notes">
            <a:extLst>
              <a:ext uri="{FF2B5EF4-FFF2-40B4-BE49-F238E27FC236}">
                <a16:creationId xmlns:a16="http://schemas.microsoft.com/office/drawing/2014/main" id="{589EF0B2-F027-4C40-8114-B31349E5C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6227" name="Google Shape;195;g847cf01710_0_132:notes">
            <a:extLst>
              <a:ext uri="{FF2B5EF4-FFF2-40B4-BE49-F238E27FC236}">
                <a16:creationId xmlns:a16="http://schemas.microsoft.com/office/drawing/2014/main" id="{403D688C-3BBC-D648-847A-AAD4F8F5B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2C955BE-7DC6-7A46-9D1A-5B823D9555E0}"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60739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21" name="Google Shape;227;g7fe2cbe272_0_58:notes">
            <a:extLst>
              <a:ext uri="{FF2B5EF4-FFF2-40B4-BE49-F238E27FC236}">
                <a16:creationId xmlns:a16="http://schemas.microsoft.com/office/drawing/2014/main" id="{63866498-F55F-F745-8CF8-2A22F8FA384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0322" name="Google Shape;228;g7fe2cbe272_0_58:notes">
            <a:extLst>
              <a:ext uri="{FF2B5EF4-FFF2-40B4-BE49-F238E27FC236}">
                <a16:creationId xmlns:a16="http://schemas.microsoft.com/office/drawing/2014/main" id="{47758942-53AC-CB4E-A902-71B2127CB7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0323" name="Google Shape;229;g7fe2cbe272_0_58:notes">
            <a:extLst>
              <a:ext uri="{FF2B5EF4-FFF2-40B4-BE49-F238E27FC236}">
                <a16:creationId xmlns:a16="http://schemas.microsoft.com/office/drawing/2014/main" id="{77F7BBE8-5F50-B146-932F-BFA689B6A6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11A0B4B-2E1A-A84B-869C-6840FCF729EE}"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3666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2369" name="Google Shape;227;g7fe2cbe272_0_58:notes">
            <a:extLst>
              <a:ext uri="{FF2B5EF4-FFF2-40B4-BE49-F238E27FC236}">
                <a16:creationId xmlns:a16="http://schemas.microsoft.com/office/drawing/2014/main" id="{9E25BA68-1E8F-1D44-A981-D5F25BC96B1B}"/>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2370" name="Google Shape;228;g7fe2cbe272_0_58:notes">
            <a:extLst>
              <a:ext uri="{FF2B5EF4-FFF2-40B4-BE49-F238E27FC236}">
                <a16:creationId xmlns:a16="http://schemas.microsoft.com/office/drawing/2014/main" id="{155A3BAE-7184-A545-AB2C-75AC837F16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2371" name="Google Shape;229;g7fe2cbe272_0_58:notes">
            <a:extLst>
              <a:ext uri="{FF2B5EF4-FFF2-40B4-BE49-F238E27FC236}">
                <a16:creationId xmlns:a16="http://schemas.microsoft.com/office/drawing/2014/main" id="{E766DD28-3B63-C84A-8C66-83BAC24672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DB58D7F-ED07-4A48-B334-7A57162F00F8}"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48750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4417" name="Google Shape;227;g7fe2cbe272_0_58:notes">
            <a:extLst>
              <a:ext uri="{FF2B5EF4-FFF2-40B4-BE49-F238E27FC236}">
                <a16:creationId xmlns:a16="http://schemas.microsoft.com/office/drawing/2014/main" id="{DEC09AFA-1CB9-444D-BC51-20E9CA25FE4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4418" name="Google Shape;228;g7fe2cbe272_0_58:notes">
            <a:extLst>
              <a:ext uri="{FF2B5EF4-FFF2-40B4-BE49-F238E27FC236}">
                <a16:creationId xmlns:a16="http://schemas.microsoft.com/office/drawing/2014/main" id="{52CD3FF8-FEB8-0D45-AA7C-F1BBE29C31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44419" name="Google Shape;229;g7fe2cbe272_0_58:notes">
            <a:extLst>
              <a:ext uri="{FF2B5EF4-FFF2-40B4-BE49-F238E27FC236}">
                <a16:creationId xmlns:a16="http://schemas.microsoft.com/office/drawing/2014/main" id="{421A1D87-87B1-0948-9526-6185A447C1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F0B2A2B-2A67-CC4C-86E8-9603FED11B9E}"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87512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6945" name="Google Shape;227;g7fe2cbe272_0_58:notes">
            <a:extLst>
              <a:ext uri="{FF2B5EF4-FFF2-40B4-BE49-F238E27FC236}">
                <a16:creationId xmlns:a16="http://schemas.microsoft.com/office/drawing/2014/main" id="{4A29B6AC-E5E8-F34B-B690-C9271FD4625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6946" name="Google Shape;228;g7fe2cbe272_0_58:notes">
            <a:extLst>
              <a:ext uri="{FF2B5EF4-FFF2-40B4-BE49-F238E27FC236}">
                <a16:creationId xmlns:a16="http://schemas.microsoft.com/office/drawing/2014/main" id="{48162D15-0F54-0B4D-82C3-57632B887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66947" name="Google Shape;229;g7fe2cbe272_0_58:notes">
            <a:extLst>
              <a:ext uri="{FF2B5EF4-FFF2-40B4-BE49-F238E27FC236}">
                <a16:creationId xmlns:a16="http://schemas.microsoft.com/office/drawing/2014/main" id="{21577654-FE67-8440-8A7C-C9094C2F22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DE5F2A7-C4AE-814F-9E85-D1D088157B1A}"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62351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8993" name="Google Shape;227;g7fe2cbe272_0_58:notes">
            <a:extLst>
              <a:ext uri="{FF2B5EF4-FFF2-40B4-BE49-F238E27FC236}">
                <a16:creationId xmlns:a16="http://schemas.microsoft.com/office/drawing/2014/main" id="{EDC35439-ABCE-BB41-B2BE-690F3B2D2DF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68994" name="Google Shape;228;g7fe2cbe272_0_58:notes">
            <a:extLst>
              <a:ext uri="{FF2B5EF4-FFF2-40B4-BE49-F238E27FC236}">
                <a16:creationId xmlns:a16="http://schemas.microsoft.com/office/drawing/2014/main" id="{6D19D127-CAD0-1B49-B981-4E5D1AFA9E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68995" name="Google Shape;229;g7fe2cbe272_0_58:notes">
            <a:extLst>
              <a:ext uri="{FF2B5EF4-FFF2-40B4-BE49-F238E27FC236}">
                <a16:creationId xmlns:a16="http://schemas.microsoft.com/office/drawing/2014/main" id="{2DF4F535-DA85-384C-BF3A-DBEBC294BD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C374A81-3D13-CD42-9068-869217B2A3FB}"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6370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5137" name="Google Shape;227;g7fe2cbe272_0_58:notes">
            <a:extLst>
              <a:ext uri="{FF2B5EF4-FFF2-40B4-BE49-F238E27FC236}">
                <a16:creationId xmlns:a16="http://schemas.microsoft.com/office/drawing/2014/main" id="{9A52D471-D41F-2B4F-B0E7-B301DE72790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5138" name="Google Shape;228;g7fe2cbe272_0_58:notes">
            <a:extLst>
              <a:ext uri="{FF2B5EF4-FFF2-40B4-BE49-F238E27FC236}">
                <a16:creationId xmlns:a16="http://schemas.microsoft.com/office/drawing/2014/main" id="{F41EF78B-F04F-CB42-88AB-2DBCA1713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5139" name="Google Shape;229;g7fe2cbe272_0_58:notes">
            <a:extLst>
              <a:ext uri="{FF2B5EF4-FFF2-40B4-BE49-F238E27FC236}">
                <a16:creationId xmlns:a16="http://schemas.microsoft.com/office/drawing/2014/main" id="{0E643BB2-4B92-334F-9540-310DE727FB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B91863C-A8AB-484B-B4D5-0C6D2CDE3901}"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21694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7185" name="Google Shape;227;g7fe2cbe272_0_58:notes">
            <a:extLst>
              <a:ext uri="{FF2B5EF4-FFF2-40B4-BE49-F238E27FC236}">
                <a16:creationId xmlns:a16="http://schemas.microsoft.com/office/drawing/2014/main" id="{0433D1B3-7F70-544A-84A9-0D873F699DD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7186" name="Google Shape;228;g7fe2cbe272_0_58:notes">
            <a:extLst>
              <a:ext uri="{FF2B5EF4-FFF2-40B4-BE49-F238E27FC236}">
                <a16:creationId xmlns:a16="http://schemas.microsoft.com/office/drawing/2014/main" id="{CB74EE50-4698-1743-9524-E9B7C59D44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7187" name="Google Shape;229;g7fe2cbe272_0_58:notes">
            <a:extLst>
              <a:ext uri="{FF2B5EF4-FFF2-40B4-BE49-F238E27FC236}">
                <a16:creationId xmlns:a16="http://schemas.microsoft.com/office/drawing/2014/main" id="{0476A81F-8E73-5A41-B293-E323D048DC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6D9704D-EC9F-BD46-829F-8145175A67E1}"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617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227;g7fe2cbe272_0_58:notes">
            <a:extLst>
              <a:ext uri="{FF2B5EF4-FFF2-40B4-BE49-F238E27FC236}">
                <a16:creationId xmlns:a16="http://schemas.microsoft.com/office/drawing/2014/main" id="{AA15A9EF-1B54-DC47-9665-3E36A5F25B7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866" name="Google Shape;228;g7fe2cbe272_0_58:notes">
            <a:extLst>
              <a:ext uri="{FF2B5EF4-FFF2-40B4-BE49-F238E27FC236}">
                <a16:creationId xmlns:a16="http://schemas.microsoft.com/office/drawing/2014/main" id="{77E0D94C-0EC0-E44A-81DA-9AC2471B2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867" name="Google Shape;229;g7fe2cbe272_0_58:notes">
            <a:extLst>
              <a:ext uri="{FF2B5EF4-FFF2-40B4-BE49-F238E27FC236}">
                <a16:creationId xmlns:a16="http://schemas.microsoft.com/office/drawing/2014/main" id="{27AFF7D4-0EA8-1C4D-B0D8-CC4DE7EB1B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43B1E11-177E-EE41-B95B-80FCCFC63B5E}"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87345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9233" name="Google Shape;227;g7fe2cbe272_0_58:notes">
            <a:extLst>
              <a:ext uri="{FF2B5EF4-FFF2-40B4-BE49-F238E27FC236}">
                <a16:creationId xmlns:a16="http://schemas.microsoft.com/office/drawing/2014/main" id="{1E63BBDB-4167-6A45-BC6F-DFDC76EBF1E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9234" name="Google Shape;228;g7fe2cbe272_0_58:notes">
            <a:extLst>
              <a:ext uri="{FF2B5EF4-FFF2-40B4-BE49-F238E27FC236}">
                <a16:creationId xmlns:a16="http://schemas.microsoft.com/office/drawing/2014/main" id="{F646BC4A-3954-BE48-89EB-85D7437CF3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9235" name="Google Shape;229;g7fe2cbe272_0_58:notes">
            <a:extLst>
              <a:ext uri="{FF2B5EF4-FFF2-40B4-BE49-F238E27FC236}">
                <a16:creationId xmlns:a16="http://schemas.microsoft.com/office/drawing/2014/main" id="{67D46A75-88B5-6247-81E1-F261020596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A1F848E-8155-EC4B-8D96-56229F5DDC5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63448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81" name="Google Shape;227;g7fe2cbe272_0_58:notes">
            <a:extLst>
              <a:ext uri="{FF2B5EF4-FFF2-40B4-BE49-F238E27FC236}">
                <a16:creationId xmlns:a16="http://schemas.microsoft.com/office/drawing/2014/main" id="{2D89649F-CE3D-604E-9722-614A88C108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1282" name="Google Shape;228;g7fe2cbe272_0_58:notes">
            <a:extLst>
              <a:ext uri="{FF2B5EF4-FFF2-40B4-BE49-F238E27FC236}">
                <a16:creationId xmlns:a16="http://schemas.microsoft.com/office/drawing/2014/main" id="{E56BB111-D062-294B-A3E8-98070EAC07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See Table 6-10 in text for footnotes.</a:t>
            </a:r>
          </a:p>
        </p:txBody>
      </p:sp>
      <p:sp>
        <p:nvSpPr>
          <p:cNvPr id="481283" name="Google Shape;229;g7fe2cbe272_0_58:notes">
            <a:extLst>
              <a:ext uri="{FF2B5EF4-FFF2-40B4-BE49-F238E27FC236}">
                <a16:creationId xmlns:a16="http://schemas.microsoft.com/office/drawing/2014/main" id="{E3ABCD44-F5E0-E24C-AF90-BEF16593F5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AE75874-267E-8C43-BD9F-EB28D363DDA3}"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52679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3329" name="Google Shape;227;g7fe2cbe272_0_58:notes">
            <a:extLst>
              <a:ext uri="{FF2B5EF4-FFF2-40B4-BE49-F238E27FC236}">
                <a16:creationId xmlns:a16="http://schemas.microsoft.com/office/drawing/2014/main" id="{2DC6FCB6-A7E6-F84A-8B7A-10A9C58965A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3330" name="Google Shape;228;g7fe2cbe272_0_58:notes">
            <a:extLst>
              <a:ext uri="{FF2B5EF4-FFF2-40B4-BE49-F238E27FC236}">
                <a16:creationId xmlns:a16="http://schemas.microsoft.com/office/drawing/2014/main" id="{287CB7A2-FB38-5A48-9572-2541FCECDE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83331" name="Google Shape;229;g7fe2cbe272_0_58:notes">
            <a:extLst>
              <a:ext uri="{FF2B5EF4-FFF2-40B4-BE49-F238E27FC236}">
                <a16:creationId xmlns:a16="http://schemas.microsoft.com/office/drawing/2014/main" id="{5C469EBB-7D00-2C4D-BD1A-FBCEA99CDC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3503A9D-F2E1-BA42-9F11-1E44B3F4D722}"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56557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9473" name="Google Shape;227;g7fe2cbe272_0_58:notes">
            <a:extLst>
              <a:ext uri="{FF2B5EF4-FFF2-40B4-BE49-F238E27FC236}">
                <a16:creationId xmlns:a16="http://schemas.microsoft.com/office/drawing/2014/main" id="{1EE11C54-748F-6446-AB42-D4FDB76D2C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89474" name="Google Shape;228;g7fe2cbe272_0_58:notes">
            <a:extLst>
              <a:ext uri="{FF2B5EF4-FFF2-40B4-BE49-F238E27FC236}">
                <a16:creationId xmlns:a16="http://schemas.microsoft.com/office/drawing/2014/main" id="{7CA9B78E-6D04-B54B-8BA4-E66168D28C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89475" name="Google Shape;229;g7fe2cbe272_0_58:notes">
            <a:extLst>
              <a:ext uri="{FF2B5EF4-FFF2-40B4-BE49-F238E27FC236}">
                <a16:creationId xmlns:a16="http://schemas.microsoft.com/office/drawing/2014/main" id="{0FBB024A-1554-814A-8AB0-9D8207EA9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07176F-81CE-094F-8CDE-B9BD66F4F40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17586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4049" name="Google Shape;227;g7fe2cbe272_0_58:notes">
            <a:extLst>
              <a:ext uri="{FF2B5EF4-FFF2-40B4-BE49-F238E27FC236}">
                <a16:creationId xmlns:a16="http://schemas.microsoft.com/office/drawing/2014/main" id="{FD4A9ADD-6BF4-E247-9335-4CC1FCEB116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4050" name="Google Shape;228;g7fe2cbe272_0_58:notes">
            <a:extLst>
              <a:ext uri="{FF2B5EF4-FFF2-40B4-BE49-F238E27FC236}">
                <a16:creationId xmlns:a16="http://schemas.microsoft.com/office/drawing/2014/main" id="{B491E71F-7626-7F44-9682-177AEB6889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4051" name="Google Shape;229;g7fe2cbe272_0_58:notes">
            <a:extLst>
              <a:ext uri="{FF2B5EF4-FFF2-40B4-BE49-F238E27FC236}">
                <a16:creationId xmlns:a16="http://schemas.microsoft.com/office/drawing/2014/main" id="{E4C0BE1C-A062-B24D-A4F7-6FAE3E09A5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3F68AF2-7E81-2549-8FAE-F95BF2286EC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12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7.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44.jp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3949-B4E0-4913-B122-997AA915E688}"/>
              </a:ext>
            </a:extLst>
          </p:cNvPr>
          <p:cNvSpPr>
            <a:spLocks noGrp="1"/>
          </p:cNvSpPr>
          <p:nvPr>
            <p:ph type="title"/>
          </p:nvPr>
        </p:nvSpPr>
        <p:spPr>
          <a:xfrm>
            <a:off x="781647" y="2911863"/>
            <a:ext cx="2799753" cy="831073"/>
          </a:xfrm>
        </p:spPr>
        <p:txBody>
          <a:bodyPr/>
          <a:lstStyle/>
          <a:p>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6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Enzymes</a:t>
            </a:r>
            <a:endParaRPr lang="en-AU" sz="3400" dirty="0"/>
          </a:p>
        </p:txBody>
      </p:sp>
      <p:sp>
        <p:nvSpPr>
          <p:cNvPr id="4" name="Text Placeholder 3">
            <a:extLst>
              <a:ext uri="{FF2B5EF4-FFF2-40B4-BE49-F238E27FC236}">
                <a16:creationId xmlns:a16="http://schemas.microsoft.com/office/drawing/2014/main" id="{C011BAC6-2077-43B0-B483-2B37B63339F8}"/>
              </a:ext>
            </a:extLst>
          </p:cNvPr>
          <p:cNvSpPr>
            <a:spLocks noGrp="1"/>
          </p:cNvSpPr>
          <p:nvPr>
            <p:ph type="body" sz="half" idx="2"/>
          </p:nvPr>
        </p:nvSpPr>
        <p:spPr>
          <a:xfrm>
            <a:off x="483198" y="5296883"/>
            <a:ext cx="3008313" cy="831073"/>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7" name="Google Shape;122;p1" descr="Front Cover: Principles of Biochemistry, Eighth Edition by David L. Nelson, Michael M. Cox">
            <a:extLst>
              <a:ext uri="{FF2B5EF4-FFF2-40B4-BE49-F238E27FC236}">
                <a16:creationId xmlns:a16="http://schemas.microsoft.com/office/drawing/2014/main" id="{11ACB84C-FD8C-4316-8FE4-F89F891FACF7}"/>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77EEE-89D1-4D15-BA3D-3470869DD97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Inorganic Ions as Cofactors</a:t>
            </a:r>
            <a:endParaRPr lang="en-AU" dirty="0"/>
          </a:p>
        </p:txBody>
      </p:sp>
      <p:sp>
        <p:nvSpPr>
          <p:cNvPr id="3" name="TextBox 2"/>
          <p:cNvSpPr txBox="1"/>
          <p:nvPr/>
        </p:nvSpPr>
        <p:spPr>
          <a:xfrm>
            <a:off x="1447800" y="1447800"/>
            <a:ext cx="6440805" cy="830997"/>
          </a:xfrm>
          <a:prstGeom prst="rect">
            <a:avLst/>
          </a:prstGeom>
          <a:solidFill>
            <a:srgbClr val="005F6A"/>
          </a:solidFill>
        </p:spPr>
        <p:txBody>
          <a:bodyPr wrap="square" rtlCol="0">
            <a:spAutoFit/>
          </a:bodyPr>
          <a:lstStyle/>
          <a:p>
            <a:r>
              <a:rPr lang="en-US" b="1" dirty="0">
                <a:solidFill>
                  <a:schemeClr val="bg1"/>
                </a:solidFill>
              </a:rPr>
              <a:t>Table 6-1 Some Inorganic Ions That Serve as Cofactors for Enzymes</a:t>
            </a:r>
          </a:p>
        </p:txBody>
      </p:sp>
      <p:graphicFrame>
        <p:nvGraphicFramePr>
          <p:cNvPr id="2" name="Table 1"/>
          <p:cNvGraphicFramePr>
            <a:graphicFrameLocks noGrp="1"/>
          </p:cNvGraphicFramePr>
          <p:nvPr>
            <p:extLst>
              <p:ext uri="{D42A27DB-BD31-4B8C-83A1-F6EECF244321}">
                <p14:modId xmlns:p14="http://schemas.microsoft.com/office/powerpoint/2010/main" val="347932068"/>
              </p:ext>
            </p:extLst>
          </p:nvPr>
        </p:nvGraphicFramePr>
        <p:xfrm>
          <a:off x="1447801" y="2268287"/>
          <a:ext cx="6440805" cy="3876040"/>
        </p:xfrm>
        <a:graphic>
          <a:graphicData uri="http://schemas.openxmlformats.org/drawingml/2006/table">
            <a:tbl>
              <a:tblPr firstRow="1" bandRow="1">
                <a:tableStyleId>{5C22544A-7EE6-4342-B048-85BDC9FD1C3A}</a:tableStyleId>
              </a:tblPr>
              <a:tblGrid>
                <a:gridCol w="1487805">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tblGrid>
              <a:tr h="370840">
                <a:tc>
                  <a:txBody>
                    <a:bodyPr/>
                    <a:lstStyle/>
                    <a:p>
                      <a:r>
                        <a:rPr lang="en-US" dirty="0">
                          <a:solidFill>
                            <a:sysClr val="windowText" lastClr="000000"/>
                          </a:solidFill>
                        </a:rPr>
                        <a:t>Ions</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ysClr val="windowText" lastClr="000000"/>
                          </a:solidFill>
                        </a:rPr>
                        <a:t>Enzymes</a:t>
                      </a: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dirty="0"/>
                        <a:t>Cu</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Cytochrome oxidase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Fe</a:t>
                      </a:r>
                      <a:r>
                        <a:rPr lang="en-US" baseline="30000" dirty="0"/>
                        <a:t>2+</a:t>
                      </a:r>
                      <a:r>
                        <a:rPr lang="en-US" dirty="0"/>
                        <a:t> or Fe</a:t>
                      </a:r>
                      <a:r>
                        <a:rPr lang="en-US"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Cytochrome oxidase, catalase, peroxidase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K</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Pyruvate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Mg</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Hexokinase, glucose 6-phosphatase, pyruvate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a:t>Mn</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Arginase, ribonucleotide reductase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dirty="0"/>
                        <a:t>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Dinitrogenase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dirty="0"/>
                        <a:t>Ni</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Urease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dirty="0"/>
                        <a:t>Zn</a:t>
                      </a:r>
                      <a:r>
                        <a:rPr lang="en-US"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Carbonic anhydrase, alcohol dehydrogenase, carboxypeptidases A and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6BCCC4-B157-4DC0-8761-1CD7BD56CF3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Coenzymes as Transient Carriers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of Atoms or Functional Groups</a:t>
            </a:r>
            <a:endParaRPr lang="en-AU" dirty="0"/>
          </a:p>
        </p:txBody>
      </p:sp>
      <p:sp>
        <p:nvSpPr>
          <p:cNvPr id="3" name="TextBox 2"/>
          <p:cNvSpPr txBox="1"/>
          <p:nvPr/>
        </p:nvSpPr>
        <p:spPr>
          <a:xfrm>
            <a:off x="311785" y="1383565"/>
            <a:ext cx="8520430" cy="830997"/>
          </a:xfrm>
          <a:prstGeom prst="rect">
            <a:avLst/>
          </a:prstGeom>
          <a:solidFill>
            <a:srgbClr val="005F6A"/>
          </a:solidFill>
        </p:spPr>
        <p:txBody>
          <a:bodyPr wrap="square" rtlCol="0">
            <a:spAutoFit/>
          </a:bodyPr>
          <a:lstStyle/>
          <a:p>
            <a:r>
              <a:rPr lang="en-US" b="1" dirty="0">
                <a:solidFill>
                  <a:schemeClr val="bg1"/>
                </a:solidFill>
              </a:rPr>
              <a:t>Table 6-2 Some Coenzymes That Serve as Transient Carriers of Specific Atoms or Functional Groups</a:t>
            </a:r>
          </a:p>
        </p:txBody>
      </p:sp>
      <p:graphicFrame>
        <p:nvGraphicFramePr>
          <p:cNvPr id="2" name="Table 1"/>
          <p:cNvGraphicFramePr>
            <a:graphicFrameLocks noGrp="1"/>
          </p:cNvGraphicFramePr>
          <p:nvPr>
            <p:extLst>
              <p:ext uri="{D42A27DB-BD31-4B8C-83A1-F6EECF244321}">
                <p14:modId xmlns:p14="http://schemas.microsoft.com/office/powerpoint/2010/main" val="2082531033"/>
              </p:ext>
            </p:extLst>
          </p:nvPr>
        </p:nvGraphicFramePr>
        <p:xfrm>
          <a:off x="311785" y="2214562"/>
          <a:ext cx="8520430" cy="4150360"/>
        </p:xfrm>
        <a:graphic>
          <a:graphicData uri="http://schemas.openxmlformats.org/drawingml/2006/table">
            <a:tbl>
              <a:tblPr firstRow="1" bandRow="1">
                <a:tableStyleId>{5C22544A-7EE6-4342-B048-85BDC9FD1C3A}</a:tableStyleId>
              </a:tblPr>
              <a:tblGrid>
                <a:gridCol w="445643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sz="1400" dirty="0">
                          <a:solidFill>
                            <a:schemeClr val="tx1"/>
                          </a:solidFill>
                        </a:rPr>
                        <a:t>Coenzyme</a:t>
                      </a:r>
                    </a:p>
                  </a:txBody>
                  <a:tcPr anchor="b">
                    <a:lnB w="12700" cap="flat" cmpd="sng" algn="ctr">
                      <a:solidFill>
                        <a:schemeClr val="tx1"/>
                      </a:solidFill>
                      <a:prstDash val="solid"/>
                      <a:round/>
                      <a:headEnd type="none" w="med" len="med"/>
                      <a:tailEnd type="none" w="med" len="med"/>
                    </a:lnB>
                    <a:solidFill>
                      <a:srgbClr val="C6E1C9"/>
                    </a:solidFill>
                  </a:tcPr>
                </a:tc>
                <a:tc>
                  <a:txBody>
                    <a:bodyPr/>
                    <a:lstStyle/>
                    <a:p>
                      <a:pPr algn="r"/>
                      <a:r>
                        <a:rPr lang="en-US" sz="1400" dirty="0">
                          <a:solidFill>
                            <a:schemeClr val="tx1"/>
                          </a:solidFill>
                        </a:rPr>
                        <a:t>Examples of chemical groups transferred</a:t>
                      </a:r>
                    </a:p>
                  </a:txBody>
                  <a:tcPr anchor="b">
                    <a:lnB w="12700" cap="flat" cmpd="sng" algn="ctr">
                      <a:solidFill>
                        <a:schemeClr val="tx1"/>
                      </a:solidFill>
                      <a:prstDash val="solid"/>
                      <a:round/>
                      <a:headEnd type="none" w="med" len="med"/>
                      <a:tailEnd type="none" w="med" len="med"/>
                    </a:lnB>
                    <a:solidFill>
                      <a:srgbClr val="C6E1C9"/>
                    </a:solidFill>
                  </a:tcPr>
                </a:tc>
                <a:tc>
                  <a:txBody>
                    <a:bodyPr/>
                    <a:lstStyle/>
                    <a:p>
                      <a:pPr algn="r"/>
                      <a:r>
                        <a:rPr lang="en-US" sz="1400" dirty="0">
                          <a:solidFill>
                            <a:schemeClr val="tx1"/>
                          </a:solidFill>
                        </a:rPr>
                        <a:t>Dietary precursor</a:t>
                      </a:r>
                      <a:r>
                        <a:rPr lang="en-US" sz="1400" baseline="0" dirty="0">
                          <a:solidFill>
                            <a:schemeClr val="tx1"/>
                          </a:solidFill>
                        </a:rPr>
                        <a:t> in mammals</a:t>
                      </a:r>
                      <a:endParaRPr lang="en-US" sz="1400" dirty="0">
                        <a:solidFill>
                          <a:schemeClr val="tx1"/>
                        </a:solidFill>
                      </a:endParaRPr>
                    </a:p>
                  </a:txBody>
                  <a:tcPr anchor="b">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sz="1400" dirty="0" err="1"/>
                        <a:t>Biocytin</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CO</a:t>
                      </a:r>
                      <a:r>
                        <a:rPr lang="en-US" sz="1400" baseline="-25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Biotin (vitamin</a:t>
                      </a:r>
                      <a:r>
                        <a:rPr lang="en-US" sz="1400" baseline="0" dirty="0"/>
                        <a:t> B</a:t>
                      </a:r>
                      <a:r>
                        <a:rPr lang="en-US" sz="1400" baseline="-25000" dirty="0"/>
                        <a:t>7</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400" dirty="0"/>
                        <a:t>Coenzyme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Acyl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Pantothenic acid (vitamin B5) and other compounds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400" dirty="0"/>
                        <a:t>5′-Deoxyadenosylcobalamin (coenzyme B</a:t>
                      </a:r>
                      <a:r>
                        <a:rPr lang="en-US" sz="1400" baseline="-25000" dirty="0"/>
                        <a:t>12</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H atoms and alkyl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Vitamin</a:t>
                      </a:r>
                      <a:r>
                        <a:rPr lang="en-US" sz="1400" baseline="0" dirty="0"/>
                        <a:t> B</a:t>
                      </a:r>
                      <a:r>
                        <a:rPr lang="en-US" sz="1400" baseline="-25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1400" dirty="0"/>
                        <a:t>Flavin adenine</a:t>
                      </a:r>
                      <a:r>
                        <a:rPr lang="en-US" sz="1400" baseline="0" dirty="0"/>
                        <a:t> dinucleotide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Riboflavin (vitamin</a:t>
                      </a:r>
                      <a:r>
                        <a:rPr lang="en-US" sz="1400" baseline="0" dirty="0"/>
                        <a:t> B</a:t>
                      </a:r>
                      <a:r>
                        <a:rPr lang="en-US" sz="1400" baseline="-25000" dirty="0"/>
                        <a:t>2</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1400" dirty="0" err="1"/>
                        <a:t>Lipoate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Electrons and acyl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Not required in diet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1400" dirty="0"/>
                        <a:t>Nicotinamide</a:t>
                      </a:r>
                      <a:r>
                        <a:rPr lang="en-US" sz="1400" baseline="0" dirty="0"/>
                        <a:t> adenine dinucleotide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Hydride ion (:H</a:t>
                      </a:r>
                      <a:r>
                        <a:rPr lang="en-US" sz="1400" baseline="30000" dirty="0"/>
                        <a:t>–</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Nicotinic acid (niacin, vitamin B</a:t>
                      </a:r>
                      <a:r>
                        <a:rPr lang="en-US" sz="1400" baseline="-25000" dirty="0"/>
                        <a:t>3</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400" dirty="0"/>
                        <a:t>Pyridoxal phosphate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Amino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Pyridoxine</a:t>
                      </a:r>
                      <a:r>
                        <a:rPr lang="en-US" sz="1400" baseline="0" dirty="0"/>
                        <a:t> (vitamin B</a:t>
                      </a:r>
                      <a:r>
                        <a:rPr lang="en-US" sz="1400" baseline="-25000" dirty="0"/>
                        <a:t>6</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sz="1400" dirty="0"/>
                        <a:t>Tetrahydrofolate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One-carbon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Folate (vitamin B</a:t>
                      </a:r>
                      <a:r>
                        <a:rPr lang="en-US" sz="1400" baseline="-25000" dirty="0"/>
                        <a:t>9</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r>
                        <a:rPr lang="en-US" sz="1400" dirty="0"/>
                        <a:t>Thiamine pyrophosphate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Aldehydes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Thiamine (vitamin</a:t>
                      </a:r>
                      <a:r>
                        <a:rPr lang="en-US" sz="1400" baseline="0" dirty="0"/>
                        <a:t> B</a:t>
                      </a:r>
                      <a:r>
                        <a:rPr lang="en-US" sz="1400" baseline="-25000" dirty="0"/>
                        <a:t>1</a:t>
                      </a:r>
                      <a:r>
                        <a:rPr lang="en-US" sz="1400" baseline="0" dirty="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9CA1-C42D-4DAC-B4B9-6B154255E95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Describing Enzymes and Their Additional Chemical Components</a:t>
            </a:r>
            <a:endParaRPr lang="en-AU" dirty="0"/>
          </a:p>
        </p:txBody>
      </p:sp>
      <p:sp>
        <p:nvSpPr>
          <p:cNvPr id="41986" name="Google Shape;390;g847cf01710_0_68">
            <a:extLst>
              <a:ext uri="{FF2B5EF4-FFF2-40B4-BE49-F238E27FC236}">
                <a16:creationId xmlns:a16="http://schemas.microsoft.com/office/drawing/2014/main" id="{4DF29950-DF25-D143-9CAE-78CDAA121B0E}"/>
              </a:ext>
            </a:extLst>
          </p:cNvPr>
          <p:cNvSpPr txBox="1">
            <a:spLocks noChangeArrowheads="1"/>
          </p:cNvSpPr>
          <p:nvPr/>
        </p:nvSpPr>
        <p:spPr bwMode="auto">
          <a:xfrm>
            <a:off x="433388" y="1828800"/>
            <a:ext cx="82772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prosthetic group </a:t>
            </a:r>
            <a:r>
              <a:rPr lang="en-US" sz="2400" dirty="0">
                <a:latin typeface="Arial" panose="020B0604020202020204" pitchFamily="34" charset="0"/>
                <a:cs typeface="Arial" panose="020B0604020202020204" pitchFamily="34" charset="0"/>
              </a:rPr>
              <a:t>= coenzyme or metal ion that is very tightly or covalently bound to the enzyme protein</a:t>
            </a:r>
            <a:endParaRPr lang="en-US" sz="2400" b="1"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holoenzyme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complete</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catalytically active enzyme together with its bound coenzyme and/or metal ions</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apoenzyme</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or </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apoprotein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the protein part of a holoenzyme</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55B33D-7692-467E-BD1F-50ECEAD3891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Enzymes Are Classified by the Reactions They Catalyze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3898" y="1371600"/>
            <a:ext cx="82772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enzymes are divided into seven classes, each with subclasses, based on the type of reaction catalyzed</a:t>
            </a:r>
          </a:p>
          <a:p>
            <a:r>
              <a:rPr lang="en-US" altLang="en-US" sz="2400" dirty="0">
                <a:latin typeface="Arial" panose="020B0604020202020204" pitchFamily="34" charset="0"/>
                <a:cs typeface="Arial" panose="020B0604020202020204" pitchFamily="34" charset="0"/>
              </a:rPr>
              <a:t>each enzyme has a four-part Enzyme Commission number (E.C. number) and a systematic name</a:t>
            </a:r>
          </a:p>
          <a:p>
            <a:r>
              <a:rPr lang="en-US" altLang="en-US" sz="2400" dirty="0">
                <a:latin typeface="Arial" panose="020B0604020202020204" pitchFamily="34" charset="0"/>
                <a:cs typeface="Arial" panose="020B0604020202020204" pitchFamily="34" charset="0"/>
              </a:rPr>
              <a:t>most enzymes have trivial names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p:cNvSpPr txBox="1"/>
          <p:nvPr/>
        </p:nvSpPr>
        <p:spPr>
          <a:xfrm>
            <a:off x="443898" y="3436937"/>
            <a:ext cx="8079991" cy="323165"/>
          </a:xfrm>
          <a:prstGeom prst="rect">
            <a:avLst/>
          </a:prstGeom>
          <a:solidFill>
            <a:srgbClr val="005F6A"/>
          </a:solidFill>
        </p:spPr>
        <p:txBody>
          <a:bodyPr wrap="square" rtlCol="0">
            <a:spAutoFit/>
          </a:bodyPr>
          <a:lstStyle/>
          <a:p>
            <a:r>
              <a:rPr lang="en-US" sz="1500" b="1" dirty="0">
                <a:solidFill>
                  <a:schemeClr val="bg1"/>
                </a:solidFill>
              </a:rPr>
              <a:t>Table 6-3 International Classification of Enzymes</a:t>
            </a:r>
          </a:p>
        </p:txBody>
      </p:sp>
      <p:graphicFrame>
        <p:nvGraphicFramePr>
          <p:cNvPr id="2" name="Table 1"/>
          <p:cNvGraphicFramePr>
            <a:graphicFrameLocks noGrp="1"/>
          </p:cNvGraphicFramePr>
          <p:nvPr>
            <p:extLst>
              <p:ext uri="{D42A27DB-BD31-4B8C-83A1-F6EECF244321}">
                <p14:modId xmlns:p14="http://schemas.microsoft.com/office/powerpoint/2010/main" val="366702361"/>
              </p:ext>
            </p:extLst>
          </p:nvPr>
        </p:nvGraphicFramePr>
        <p:xfrm>
          <a:off x="443898" y="3760102"/>
          <a:ext cx="8079991" cy="3042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4015991">
                  <a:extLst>
                    <a:ext uri="{9D8B030D-6E8A-4147-A177-3AD203B41FA5}">
                      <a16:colId xmlns:a16="http://schemas.microsoft.com/office/drawing/2014/main" val="20002"/>
                    </a:ext>
                  </a:extLst>
                </a:gridCol>
              </a:tblGrid>
              <a:tr h="370840">
                <a:tc>
                  <a:txBody>
                    <a:bodyPr/>
                    <a:lstStyle/>
                    <a:p>
                      <a:r>
                        <a:rPr lang="en-US" sz="1000" dirty="0">
                          <a:solidFill>
                            <a:schemeClr val="tx1"/>
                          </a:solidFill>
                        </a:rPr>
                        <a:t>Class number</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sz="1000" dirty="0">
                          <a:solidFill>
                            <a:schemeClr val="tx1"/>
                          </a:solidFill>
                        </a:rPr>
                        <a:t>Class name</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sz="1000" dirty="0">
                          <a:solidFill>
                            <a:schemeClr val="tx1"/>
                          </a:solidFill>
                        </a:rPr>
                        <a:t>Type of reaction catalyzed</a:t>
                      </a: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sz="1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Oxidoreductases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Transfer of electrons (hydride ions or H atoms)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Transferases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Group transfer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Hydrolases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Hydrolysis (transfer</a:t>
                      </a:r>
                      <a:r>
                        <a:rPr lang="en-US" sz="1000" baseline="0" dirty="0"/>
                        <a:t> of functional groups to water)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1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err="1"/>
                        <a:t>Lyases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Cleavage of C—C, C—O, C—N, or other bonds by elimination, leaving double bonds or rings, or addition of groups to double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1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Isomerases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Transfer</a:t>
                      </a:r>
                      <a:r>
                        <a:rPr lang="en-US" sz="1000" baseline="0" dirty="0"/>
                        <a:t> of groups within molecules to yield isomeric forms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1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Ligases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Formation of C—C, C—S, C—O, and C—N bonds by condensation</a:t>
                      </a:r>
                      <a:r>
                        <a:rPr lang="en-US" sz="1000" baseline="0" dirty="0"/>
                        <a:t> reactions coupled to cleavage of ATP or similar cofactor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Translocases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Movement of molecules or ions across membranes</a:t>
                      </a:r>
                      <a:r>
                        <a:rPr lang="en-US" sz="1000" baseline="0" dirty="0"/>
                        <a:t> or their separation within membranes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29294-8CCC-471F-8A62-122896DE96C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How Enzymes Work</a:t>
            </a:r>
            <a:endParaRPr lang="en-A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DC319-FE0C-481F-90D1-29DF8F9F33C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Enzyme-Catalyzed Reactions Take Place within the Active Site</a:t>
            </a:r>
            <a:endParaRPr lang="en-AU" dirty="0"/>
          </a:p>
        </p:txBody>
      </p:sp>
      <p:sp>
        <p:nvSpPr>
          <p:cNvPr id="41986" name="Google Shape;390;g847cf01710_0_68">
            <a:extLst>
              <a:ext uri="{FF2B5EF4-FFF2-40B4-BE49-F238E27FC236}">
                <a16:creationId xmlns:a16="http://schemas.microsoft.com/office/drawing/2014/main" id="{A0D1CD1B-7145-DC45-87F5-A4B9FF6D5D3E}"/>
              </a:ext>
            </a:extLst>
          </p:cNvPr>
          <p:cNvSpPr txBox="1">
            <a:spLocks noChangeArrowheads="1"/>
          </p:cNvSpPr>
          <p:nvPr/>
        </p:nvSpPr>
        <p:spPr bwMode="auto">
          <a:xfrm>
            <a:off x="433388" y="1828800"/>
            <a:ext cx="4138612"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b="1" dirty="0">
                <a:latin typeface="Arial" panose="020B0604020202020204" pitchFamily="34" charset="0"/>
                <a:cs typeface="Arial" panose="020B0604020202020204" pitchFamily="34" charset="0"/>
              </a:rPr>
              <a:t>active site </a:t>
            </a:r>
            <a:r>
              <a:rPr lang="en-US" sz="2400" dirty="0">
                <a:latin typeface="Arial" panose="020B0604020202020204" pitchFamily="34" charset="0"/>
                <a:cs typeface="Arial" panose="020B0604020202020204" pitchFamily="34" charset="0"/>
              </a:rPr>
              <a:t>= provides a specific environment in which a given reaction can occur more rapidly </a:t>
            </a:r>
            <a:endParaRPr lang="en-US" sz="2400" b="1"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substrate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the molecule that is bound to the active site and acted upon by the enzyme </a:t>
            </a:r>
            <a:endParaRPr lang="en-US" sz="2400" dirty="0">
              <a:latin typeface="Arial" panose="020B0604020202020204" pitchFamily="34" charset="0"/>
              <a:cs typeface="Arial" panose="020B0604020202020204" pitchFamily="34" charset="0"/>
            </a:endParaRP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0659" name="Picture 2" descr="A figure shows a bumpy, roughly spherical molecule with a highlighted region in the center labeled, key active-site amino acid residues. This region lies along the side of a pit in the molecule’s surface into which extends a molecule represented by a ball-and-stick structure labeled, substrate.">
            <a:extLst>
              <a:ext uri="{FF2B5EF4-FFF2-40B4-BE49-F238E27FC236}">
                <a16:creationId xmlns:a16="http://schemas.microsoft.com/office/drawing/2014/main" id="{B3B9BD96-EDC2-1F4F-A4BA-D598F42CB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200"/>
            <a:ext cx="4054475"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62E7B-911B-42FC-AE17-8AF8426EFD1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Enzymes Affect Reaction Rates,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Not Equilibria</a:t>
            </a:r>
            <a:endParaRPr lang="en-AU" dirty="0">
              <a:solidFill>
                <a:srgbClr val="4E4CB4"/>
              </a:solidFill>
            </a:endParaRPr>
          </a:p>
        </p:txBody>
      </p:sp>
      <p:sp>
        <p:nvSpPr>
          <p:cNvPr id="6" name="Google Shape;390;g847cf01710_0_68">
            <a:extLst>
              <a:ext uri="{FF2B5EF4-FFF2-40B4-BE49-F238E27FC236}">
                <a16:creationId xmlns:a16="http://schemas.microsoft.com/office/drawing/2014/main" id="{F6BD88C0-602A-8942-A2ED-372719E86FDE}"/>
              </a:ext>
            </a:extLst>
          </p:cNvPr>
          <p:cNvSpPr txBox="1">
            <a:spLocks noChangeArrowheads="1"/>
          </p:cNvSpPr>
          <p:nvPr/>
        </p:nvSpPr>
        <p:spPr bwMode="auto">
          <a:xfrm>
            <a:off x="445294" y="1739901"/>
            <a:ext cx="8253412" cy="6223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defRPr/>
            </a:pPr>
            <a:r>
              <a:rPr lang="en-US" sz="2400" dirty="0">
                <a:latin typeface="Arial" panose="020B0604020202020204" pitchFamily="34" charset="0"/>
                <a:cs typeface="Arial" panose="020B0604020202020204" pitchFamily="34" charset="0"/>
              </a:rPr>
              <a:t>simple enzymatic reactions can be written as</a:t>
            </a:r>
          </a:p>
          <a:p>
            <a:pPr marL="50800" indent="0">
              <a:lnSpc>
                <a:spcPct val="110000"/>
              </a:lnSpc>
              <a:spcBef>
                <a:spcPct val="0"/>
              </a:spcBef>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buClr>
                <a:srgbClr val="000000"/>
              </a:buClr>
              <a:buSzPts val="2800"/>
              <a:buNone/>
              <a:defRPr/>
            </a:pPr>
            <a:r>
              <a:rPr lang="en-US" sz="2400" dirty="0">
                <a:latin typeface="Arial" panose="020B0604020202020204" pitchFamily="34" charset="0"/>
                <a:cs typeface="Arial" panose="020B0604020202020204" pitchFamily="34" charset="0"/>
              </a:rPr>
              <a:t>     </a:t>
            </a:r>
          </a:p>
          <a:p>
            <a:pPr>
              <a:lnSpc>
                <a:spcPct val="110000"/>
              </a:lnSpc>
              <a:spcBef>
                <a:spcPct val="0"/>
              </a:spcBef>
              <a:buClr>
                <a:srgbClr val="000000"/>
              </a:buClr>
              <a:buSzPts val="2800"/>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lnSpc>
                <a:spcPct val="110000"/>
              </a:lnSpc>
              <a:spcBef>
                <a:spcPct val="0"/>
              </a:spcBef>
              <a:buClr>
                <a:srgbClr val="000000"/>
              </a:buClr>
              <a:buSzPts val="2800"/>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defRP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Rectangle 3">
            <a:extLst>
              <a:ext uri="{FF2B5EF4-FFF2-40B4-BE49-F238E27FC236}">
                <a16:creationId xmlns:a16="http://schemas.microsoft.com/office/drawing/2014/main" id="{8FD3F079-ABAC-4024-823A-FB456C9494C1}"/>
              </a:ext>
            </a:extLst>
          </p:cNvPr>
          <p:cNvSpPr/>
          <p:nvPr/>
        </p:nvSpPr>
        <p:spPr>
          <a:xfrm>
            <a:off x="2057400" y="2514600"/>
            <a:ext cx="3803477" cy="461665"/>
          </a:xfrm>
          <a:prstGeom prst="rect">
            <a:avLst/>
          </a:prstGeom>
        </p:spPr>
        <p:txBody>
          <a:bodyPr wrap="none">
            <a:spAutoFit/>
          </a:bodyPr>
          <a:lstStyle/>
          <a:p>
            <a:r>
              <a:rPr lang="en-US" dirty="0">
                <a:latin typeface="Arial" panose="020B0604020202020204" pitchFamily="34" charset="0"/>
                <a:cs typeface="Arial" panose="020B0604020202020204" pitchFamily="34" charset="0"/>
              </a:rPr>
              <a:t>E + S ⇌ ES ⇌ EP ⇌ E + P</a:t>
            </a:r>
            <a:endParaRPr lang="en-AU" dirty="0"/>
          </a:p>
        </p:txBody>
      </p:sp>
      <p:sp>
        <p:nvSpPr>
          <p:cNvPr id="7" name="TextBox 3">
            <a:extLst>
              <a:ext uri="{FF2B5EF4-FFF2-40B4-BE49-F238E27FC236}">
                <a16:creationId xmlns:a16="http://schemas.microsoft.com/office/drawing/2014/main" id="{5727436F-91C4-C948-AEF3-96450310D22C}"/>
              </a:ext>
            </a:extLst>
          </p:cNvPr>
          <p:cNvSpPr txBox="1">
            <a:spLocks noChangeArrowheads="1"/>
          </p:cNvSpPr>
          <p:nvPr/>
        </p:nvSpPr>
        <p:spPr bwMode="auto">
          <a:xfrm>
            <a:off x="5943600" y="2514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(6-1)</a:t>
            </a:r>
          </a:p>
        </p:txBody>
      </p:sp>
      <p:sp>
        <p:nvSpPr>
          <p:cNvPr id="3" name="Rectangle 2">
            <a:extLst>
              <a:ext uri="{FF2B5EF4-FFF2-40B4-BE49-F238E27FC236}">
                <a16:creationId xmlns:a16="http://schemas.microsoft.com/office/drawing/2014/main" id="{FC5784A7-777E-4F10-BAA8-C133155F012B}"/>
              </a:ext>
            </a:extLst>
          </p:cNvPr>
          <p:cNvSpPr/>
          <p:nvPr/>
        </p:nvSpPr>
        <p:spPr>
          <a:xfrm>
            <a:off x="838200" y="3448878"/>
            <a:ext cx="7696200" cy="1281313"/>
          </a:xfrm>
          <a:prstGeom prst="rect">
            <a:avLst/>
          </a:prstGeom>
        </p:spPr>
        <p:txBody>
          <a:bodyPr wrap="square">
            <a:spAutoFit/>
          </a:bodyPr>
          <a:lstStyle/>
          <a:p>
            <a:pPr marL="50800">
              <a:lnSpc>
                <a:spcPct val="110000"/>
              </a:lnSpc>
              <a:buClr>
                <a:srgbClr val="000000"/>
              </a:buClr>
              <a:buSzPts val="2800"/>
              <a:defRPr/>
            </a:pPr>
            <a:r>
              <a:rPr lang="en-US" dirty="0">
                <a:latin typeface="Arial" panose="020B0604020202020204" pitchFamily="34" charset="0"/>
                <a:cs typeface="Arial" panose="020B0604020202020204" pitchFamily="34" charset="0"/>
              </a:rPr>
              <a:t>where E, S, and P represent the enzyme, substrate, and product and ES and EP are transient complexes of the enzyme</a:t>
            </a:r>
            <a:endParaRPr lang="en-A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D6E-B6E7-48A5-83FE-E1BF41AC0A4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Ground State and Transition State</a:t>
            </a:r>
            <a:endParaRPr lang="en-AU" dirty="0"/>
          </a:p>
        </p:txBody>
      </p:sp>
      <p:sp>
        <p:nvSpPr>
          <p:cNvPr id="41986" name="Google Shape;390;g847cf01710_0_68">
            <a:extLst>
              <a:ext uri="{FF2B5EF4-FFF2-40B4-BE49-F238E27FC236}">
                <a16:creationId xmlns:a16="http://schemas.microsoft.com/office/drawing/2014/main" id="{5BA36BF8-54EC-F34A-AC05-2E38922DB123}"/>
              </a:ext>
            </a:extLst>
          </p:cNvPr>
          <p:cNvSpPr txBox="1">
            <a:spLocks noChangeArrowheads="1"/>
          </p:cNvSpPr>
          <p:nvPr/>
        </p:nvSpPr>
        <p:spPr bwMode="auto">
          <a:xfrm>
            <a:off x="187325" y="1589088"/>
            <a:ext cx="3481388"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ground state </a:t>
            </a:r>
            <a:r>
              <a:rPr lang="en-US" sz="2400" dirty="0">
                <a:latin typeface="Arial" panose="020B0604020202020204" pitchFamily="34" charset="0"/>
                <a:cs typeface="Arial" panose="020B0604020202020204" pitchFamily="34" charset="0"/>
              </a:rPr>
              <a:t>= starting point for either the forward or reverse reaction</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transition state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the point at which decay to substrate or product are equally likely </a:t>
            </a: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76803" name="Picture 6" descr="A graph plots reaction coordinate on the horizontal axis against free energy, G, on the vertical axis. The figure shows the activation energy and free energy produced by the reaction.">
            <a:extLst>
              <a:ext uri="{FF2B5EF4-FFF2-40B4-BE49-F238E27FC236}">
                <a16:creationId xmlns:a16="http://schemas.microsoft.com/office/drawing/2014/main" id="{A002792F-35C1-BB42-972A-05BB83439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044700"/>
            <a:ext cx="5005388"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0BBE-EEB3-4B24-B4A9-BB00B5D3AC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Energy Changes in a Reaction Coordinate Diagram</a:t>
            </a:r>
            <a:endParaRPr lang="en-AU" dirty="0"/>
          </a:p>
        </p:txBody>
      </p:sp>
      <p:sp>
        <p:nvSpPr>
          <p:cNvPr id="41986" name="Google Shape;390;g847cf01710_0_68">
            <a:extLst>
              <a:ext uri="{FF2B5EF4-FFF2-40B4-BE49-F238E27FC236}">
                <a16:creationId xmlns:a16="http://schemas.microsoft.com/office/drawing/2014/main" id="{CF340DEC-8B20-0546-9D65-4E39D9A341FA}"/>
              </a:ext>
            </a:extLst>
          </p:cNvPr>
          <p:cNvSpPr txBox="1">
            <a:spLocks noChangeArrowheads="1"/>
          </p:cNvSpPr>
          <p:nvPr/>
        </p:nvSpPr>
        <p:spPr bwMode="auto">
          <a:xfrm>
            <a:off x="381000" y="1592263"/>
            <a:ext cx="3429000" cy="5037137"/>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biochemical standard free-energy change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G</a:t>
            </a:r>
            <a:r>
              <a:rPr lang="en-US" sz="2400" dirty="0">
                <a:latin typeface="+mj-lt"/>
                <a:ea typeface="Arial Unicode MS" panose="020B0604020202020204" pitchFamily="34" charset="-128"/>
                <a:cs typeface="Arial Unicode MS" panose="020B0604020202020204" pitchFamily="34" charset="-128"/>
              </a:rPr>
              <a:t>′° </a:t>
            </a:r>
            <a:r>
              <a:rPr lang="en-US" sz="2400" dirty="0">
                <a:latin typeface="Arial" panose="020B0604020202020204" pitchFamily="34" charset="0"/>
                <a:cs typeface="Arial" panose="020B0604020202020204" pitchFamily="34" charset="0"/>
              </a:rPr>
              <a:t>= the standard free-energy change at pH 7.0 </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activation energy (∆</a:t>
            </a:r>
            <a:r>
              <a:rPr lang="en-US" sz="2400" b="1" i="1" dirty="0">
                <a:latin typeface="Arial" panose="020B0604020202020204" pitchFamily="34" charset="0"/>
                <a:cs typeface="Arial" panose="020B0604020202020204" pitchFamily="34" charset="0"/>
              </a:rPr>
              <a:t>G</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difference between the ground state energy level and the transition state energy level</a:t>
            </a: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78851" name="Picture 4" descr="A graph plots reaction coordinate on the horizontal axis against free energy, G, on the vertical axis. The figure shows the activation energy and free energy produced by the reaction.">
            <a:extLst>
              <a:ext uri="{FF2B5EF4-FFF2-40B4-BE49-F238E27FC236}">
                <a16:creationId xmlns:a16="http://schemas.microsoft.com/office/drawing/2014/main" id="{7020146E-304A-6A47-BCC0-7BF36FA74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044700"/>
            <a:ext cx="5005388"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0684-F320-4B6A-93D9-D2F1B362A76E}"/>
              </a:ext>
            </a:extLst>
          </p:cNvPr>
          <p:cNvSpPr>
            <a:spLocks noGrp="1"/>
          </p:cNvSpPr>
          <p:nvPr>
            <p:ph type="title"/>
          </p:nvPr>
        </p:nvSpPr>
        <p:spPr/>
        <p:txBody>
          <a:bodyPr/>
          <a:lstStyle/>
          <a:p>
            <a:r>
              <a:rPr lang="en-US" altLang="en-US" sz="3500" dirty="0">
                <a:solidFill>
                  <a:schemeClr val="tx1"/>
                </a:solidFill>
                <a:latin typeface="Arial" panose="020B0604020202020204" pitchFamily="34" charset="0"/>
                <a:cs typeface="Arial" panose="020B0604020202020204" pitchFamily="34" charset="0"/>
              </a:rPr>
              <a:t>Catalysts Lower the Activation Energy and Increase the Reaction Rate</a:t>
            </a:r>
            <a:endParaRPr lang="en-AU" sz="3500" dirty="0"/>
          </a:p>
        </p:txBody>
      </p:sp>
      <p:pic>
        <p:nvPicPr>
          <p:cNvPr id="84994" name="Picture 2" descr="A graph plots reaction coordinate on the horizontal axis against free energy, G, on the vertical axis to compare an enzyme-catalyzed reaction with an uncatalyzed reaction.">
            <a:extLst>
              <a:ext uri="{FF2B5EF4-FFF2-40B4-BE49-F238E27FC236}">
                <a16:creationId xmlns:a16="http://schemas.microsoft.com/office/drawing/2014/main" id="{8F918F5F-99D1-224C-924C-ACAA81950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2" y="1752600"/>
            <a:ext cx="679767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045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27346A-2B02-47B0-AFE0-8094EB5E1B2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are powerful biological catalysts. </a:t>
            </a:r>
            <a:r>
              <a:rPr lang="en-US" altLang="en-US" sz="2400" dirty="0">
                <a:latin typeface="Arial" panose="020B0604020202020204" pitchFamily="34" charset="0"/>
              </a:rPr>
              <a:t>Rate accelerations by enzymes are often far greater than those by synthetic or inorganic catalysts. Like all catalysts, enzymes increase reaction rates, lowering reaction activation barriers. Enzymes do not affect the equilibria of reactions.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9FA-803F-40E7-AA0E-D29A1FDFCE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Catalysts Do Not Affect Reaction Equilibria</a:t>
            </a:r>
            <a:endParaRPr lang="en-AU" dirty="0"/>
          </a:p>
        </p:txBody>
      </p:sp>
      <p:sp>
        <p:nvSpPr>
          <p:cNvPr id="41986" name="Google Shape;390;g847cf01710_0_68">
            <a:extLst>
              <a:ext uri="{FF2B5EF4-FFF2-40B4-BE49-F238E27FC236}">
                <a16:creationId xmlns:a16="http://schemas.microsoft.com/office/drawing/2014/main" id="{864B0982-C077-E34F-B726-11B9E3501947}"/>
              </a:ext>
            </a:extLst>
          </p:cNvPr>
          <p:cNvSpPr txBox="1">
            <a:spLocks noChangeArrowheads="1"/>
          </p:cNvSpPr>
          <p:nvPr/>
        </p:nvSpPr>
        <p:spPr bwMode="auto">
          <a:xfrm>
            <a:off x="590550" y="1905000"/>
            <a:ext cx="79629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any enzyme that catalyzes the reaction S → P also catalyzes the reaction P → 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enzymes accelerate the interconversion of S and P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enzymes are not used up in the process</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equilibrium point is unaffected</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36235-15E7-41F2-B603-5A6AEFFAA00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Reaction Intermediates</a:t>
            </a:r>
            <a:endParaRPr lang="en-AU" dirty="0"/>
          </a:p>
        </p:txBody>
      </p:sp>
      <p:sp>
        <p:nvSpPr>
          <p:cNvPr id="41986" name="Google Shape;390;g847cf01710_0_68">
            <a:extLst>
              <a:ext uri="{FF2B5EF4-FFF2-40B4-BE49-F238E27FC236}">
                <a16:creationId xmlns:a16="http://schemas.microsoft.com/office/drawing/2014/main" id="{BD09204A-B053-F842-A57E-D3D51B6573FA}"/>
              </a:ext>
            </a:extLst>
          </p:cNvPr>
          <p:cNvSpPr txBox="1">
            <a:spLocks noChangeArrowheads="1"/>
          </p:cNvSpPr>
          <p:nvPr/>
        </p:nvSpPr>
        <p:spPr bwMode="auto">
          <a:xfrm>
            <a:off x="381000" y="1620838"/>
            <a:ext cx="2971800" cy="41703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reaction intermediate </a:t>
            </a:r>
            <a:r>
              <a:rPr lang="en-US" sz="2400" dirty="0">
                <a:latin typeface="Arial" panose="020B0604020202020204" pitchFamily="34" charset="0"/>
                <a:cs typeface="Arial" panose="020B0604020202020204" pitchFamily="34" charset="0"/>
              </a:rPr>
              <a:t>= any species on the reaction pathway that has a finite chemical lifetime </a:t>
            </a:r>
          </a:p>
          <a:p>
            <a:pPr lvl="1">
              <a:defRPr/>
            </a:pPr>
            <a:r>
              <a:rPr lang="en-US" sz="2400" dirty="0">
                <a:latin typeface="Arial" panose="020B0604020202020204" pitchFamily="34" charset="0"/>
                <a:cs typeface="Arial" panose="020B0604020202020204" pitchFamily="34" charset="0"/>
              </a:rPr>
              <a:t>example: ES and EP complexes </a:t>
            </a:r>
          </a:p>
          <a:p>
            <a:pPr lvl="1">
              <a:defRPr/>
            </a:pPr>
            <a:endParaRPr lang="en-US" sz="20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89091" name="Picture 3" descr="A graph plots reaction coordinate on the horizontal axis against free energy, G, on the vertical axis to compare an enzyme-catalyzed reaction with an uncatalyzed reaction.">
            <a:extLst>
              <a:ext uri="{FF2B5EF4-FFF2-40B4-BE49-F238E27FC236}">
                <a16:creationId xmlns:a16="http://schemas.microsoft.com/office/drawing/2014/main" id="{54B2CA1E-D1EB-5542-81E6-236808143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905000"/>
            <a:ext cx="5532438"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16E9-75BD-4C59-B4F9-8F0849D0868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Rate-Limiting Steps</a:t>
            </a:r>
            <a:endParaRPr lang="en-AU" dirty="0"/>
          </a:p>
        </p:txBody>
      </p:sp>
      <p:sp>
        <p:nvSpPr>
          <p:cNvPr id="41986" name="Google Shape;390;g847cf01710_0_68">
            <a:extLst>
              <a:ext uri="{FF2B5EF4-FFF2-40B4-BE49-F238E27FC236}">
                <a16:creationId xmlns:a16="http://schemas.microsoft.com/office/drawing/2014/main" id="{2229646D-850E-0A40-9359-7417773BA01A}"/>
              </a:ext>
            </a:extLst>
          </p:cNvPr>
          <p:cNvSpPr txBox="1">
            <a:spLocks noChangeArrowheads="1"/>
          </p:cNvSpPr>
          <p:nvPr/>
        </p:nvSpPr>
        <p:spPr bwMode="auto">
          <a:xfrm>
            <a:off x="381000" y="1620838"/>
            <a:ext cx="3276600" cy="47799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rate-limiting step </a:t>
            </a:r>
            <a:r>
              <a:rPr lang="en-US" sz="2400" dirty="0">
                <a:latin typeface="Arial" panose="020B0604020202020204" pitchFamily="34" charset="0"/>
                <a:cs typeface="Arial" panose="020B0604020202020204" pitchFamily="34" charset="0"/>
              </a:rPr>
              <a:t>= the step in a reaction with the highest activation energy that determines the overall rate of the reaction</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activation energies are barriers to chemical reactions </a:t>
            </a: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91139" name="Picture 3" descr="A graph plots reaction coordinate on the horizontal axis against free energy, G, on the vertical axis to compare an enzyme-catalyzed reaction with an uncatalyzed reaction.">
            <a:extLst>
              <a:ext uri="{FF2B5EF4-FFF2-40B4-BE49-F238E27FC236}">
                <a16:creationId xmlns:a16="http://schemas.microsoft.com/office/drawing/2014/main" id="{6289D8F6-956D-6B4D-A64E-38C76672F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057400"/>
            <a:ext cx="50911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60FE-0417-45BA-863A-4C0C8558FA1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Enzymes Lower Activation Energies Selectively</a:t>
            </a:r>
            <a:endParaRPr lang="en-AU" dirty="0"/>
          </a:p>
        </p:txBody>
      </p:sp>
      <p:sp>
        <p:nvSpPr>
          <p:cNvPr id="41986" name="Google Shape;390;g847cf01710_0_68">
            <a:extLst>
              <a:ext uri="{FF2B5EF4-FFF2-40B4-BE49-F238E27FC236}">
                <a16:creationId xmlns:a16="http://schemas.microsoft.com/office/drawing/2014/main" id="{7EE46D28-BE4D-AF43-BEB1-CE18B1A0327F}"/>
              </a:ext>
            </a:extLst>
          </p:cNvPr>
          <p:cNvSpPr txBox="1">
            <a:spLocks noChangeArrowheads="1"/>
          </p:cNvSpPr>
          <p:nvPr/>
        </p:nvSpPr>
        <p:spPr bwMode="auto">
          <a:xfrm>
            <a:off x="495300" y="1905000"/>
            <a:ext cx="8153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enzymes have developed to lower activation energies </a:t>
            </a:r>
            <a:r>
              <a:rPr lang="en-US" sz="2400" i="1" dirty="0">
                <a:latin typeface="Arial" panose="020B0604020202020204" pitchFamily="34" charset="0"/>
                <a:cs typeface="Arial" panose="020B0604020202020204" pitchFamily="34" charset="0"/>
              </a:rPr>
              <a:t>selectively </a:t>
            </a:r>
            <a:r>
              <a:rPr lang="en-US" sz="2400" dirty="0">
                <a:latin typeface="Arial" panose="020B0604020202020204" pitchFamily="34" charset="0"/>
                <a:cs typeface="Arial" panose="020B0604020202020204" pitchFamily="34" charset="0"/>
              </a:rPr>
              <a:t>to increase rates for reactions needed for cell survival </a:t>
            </a:r>
            <a:endParaRPr lang="en-US" sz="2400" i="1" dirty="0">
              <a:latin typeface="Arial" panose="020B0604020202020204" pitchFamily="34" charset="0"/>
              <a:cs typeface="Arial" panose="020B0604020202020204" pitchFamily="34" charset="0"/>
            </a:endParaRPr>
          </a:p>
          <a:p>
            <a:pPr>
              <a:defRPr/>
            </a:pPr>
            <a:endParaRPr lang="en-US" sz="2400" i="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2818-6489-403E-9EEE-FDA1D071BB4E}"/>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Noncovalent Interactions between Enzyme and Substrate Are Optimized in the Transition State</a:t>
            </a:r>
            <a:endParaRPr lang="en-AU" sz="3000" dirty="0">
              <a:solidFill>
                <a:srgbClr val="4E4CB4"/>
              </a:solidFill>
            </a:endParaRPr>
          </a:p>
        </p:txBody>
      </p:sp>
      <p:sp>
        <p:nvSpPr>
          <p:cNvPr id="140290" name="Google Shape;390;g847cf01710_0_68">
            <a:extLst>
              <a:ext uri="{FF2B5EF4-FFF2-40B4-BE49-F238E27FC236}">
                <a16:creationId xmlns:a16="http://schemas.microsoft.com/office/drawing/2014/main" id="{BC28BC00-1E71-9344-8662-C82B1092C9CD}"/>
              </a:ext>
            </a:extLst>
          </p:cNvPr>
          <p:cNvSpPr txBox="1">
            <a:spLocks noChangeArrowheads="1"/>
          </p:cNvSpPr>
          <p:nvPr/>
        </p:nvSpPr>
        <p:spPr bwMode="auto">
          <a:xfrm>
            <a:off x="304800" y="2228850"/>
            <a:ext cx="4267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a:latin typeface="Arial" panose="020B0604020202020204" pitchFamily="34" charset="0"/>
                <a:cs typeface="Arial" panose="020B0604020202020204" pitchFamily="34" charset="0"/>
              </a:rPr>
              <a:t>“lock and key” hypothesis = enzymes are structurally complementary to their substrates </a:t>
            </a:r>
          </a:p>
          <a:p>
            <a:pPr lvl="1"/>
            <a:r>
              <a:rPr lang="en-US" altLang="en-US" sz="2400">
                <a:latin typeface="Arial" panose="020B0604020202020204" pitchFamily="34" charset="0"/>
                <a:cs typeface="Arial" panose="020B0604020202020204" pitchFamily="34" charset="0"/>
              </a:rPr>
              <a:t>would make for a poor enzyme </a:t>
            </a:r>
          </a:p>
          <a:p>
            <a:endParaRPr lang="en-US" altLang="en-US" sz="2400">
              <a:latin typeface="Arial" panose="020B0604020202020204" pitchFamily="34" charset="0"/>
              <a:cs typeface="Arial" panose="020B0604020202020204" pitchFamily="34" charset="0"/>
            </a:endParaRPr>
          </a:p>
        </p:txBody>
      </p:sp>
      <p:pic>
        <p:nvPicPr>
          <p:cNvPr id="140291" name="Picture 3" descr="An irregular oval shape bumpy molecule with an irregular groove running roughly from upper right to lower left is labeled unbound. A small ball-and-stick molecule labeled tetrahydrofolate is shown as an upward diagonal roughly linear molecule embedded and partially hidden in the groove at the center left. Another ball-and-stick molecule labeled N A D P superscript plus is shown moving into the right side of the same groove. An arrow points downward from this structure to a similar large, bumpy molecule labeled bound. The N A D P superscript plus molecule is now in the groove adjacent to tetrahydrofolate at its left top and then extending slightly downward to the right.">
            <a:extLst>
              <a:ext uri="{FF2B5EF4-FFF2-40B4-BE49-F238E27FC236}">
                <a16:creationId xmlns:a16="http://schemas.microsoft.com/office/drawing/2014/main" id="{BAC66300-7A1A-4C4D-AB4D-B5CD8F91E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57400"/>
            <a:ext cx="3116263"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B035-137D-4E42-AB1E-C25A4DF53C4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Enzymes Must Be Complementary to the Reaction Transition State</a:t>
            </a:r>
            <a:endParaRPr lang="en-AU" dirty="0"/>
          </a:p>
        </p:txBody>
      </p:sp>
      <p:sp>
        <p:nvSpPr>
          <p:cNvPr id="142339" name="Google Shape;390;g847cf01710_0_68">
            <a:extLst>
              <a:ext uri="{FF2B5EF4-FFF2-40B4-BE49-F238E27FC236}">
                <a16:creationId xmlns:a16="http://schemas.microsoft.com/office/drawing/2014/main" id="{74BC03EA-AF11-4C4A-80BF-58D40A474433}"/>
              </a:ext>
            </a:extLst>
          </p:cNvPr>
          <p:cNvSpPr txBox="1">
            <a:spLocks noChangeArrowheads="1"/>
          </p:cNvSpPr>
          <p:nvPr/>
        </p:nvSpPr>
        <p:spPr bwMode="auto">
          <a:xfrm>
            <a:off x="284163" y="1617663"/>
            <a:ext cx="254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a:latin typeface="Arial" panose="020B0604020202020204" pitchFamily="34" charset="0"/>
                <a:cs typeface="Arial" panose="020B0604020202020204" pitchFamily="34" charset="0"/>
              </a:rPr>
              <a:t>the full complement of interactions between substrate and enzyme is formed only when the substrate reaches the transition state</a:t>
            </a:r>
          </a:p>
        </p:txBody>
      </p:sp>
      <p:pic>
        <p:nvPicPr>
          <p:cNvPr id="142338" name="Picture 2" descr="A three-part figure, a, b, and c, shows a reaction without an enzyme in part a, with an enzyme complementary to the substrate in part b, and with an enzyme complementary to the transition state in part c.">
            <a:extLst>
              <a:ext uri="{FF2B5EF4-FFF2-40B4-BE49-F238E27FC236}">
                <a16:creationId xmlns:a16="http://schemas.microsoft.com/office/drawing/2014/main" id="{FC18649D-1913-F144-A62C-A736CEA81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025" y="1600200"/>
            <a:ext cx="5589588"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Google Shape;231;g7fe2cbe272_0_58">
            <a:extLst>
              <a:ext uri="{FF2B5EF4-FFF2-40B4-BE49-F238E27FC236}">
                <a16:creationId xmlns:a16="http://schemas.microsoft.com/office/drawing/2014/main" id="{12EFF13E-C8B5-474C-9627-94A7A0DCD9FA}"/>
              </a:ext>
            </a:extLst>
          </p:cNvPr>
          <p:cNvSpPr>
            <a:spLocks noGrp="1" noChangeArrowheads="1"/>
          </p:cNvSpPr>
          <p:nvPr>
            <p:ph type="title"/>
          </p:nvPr>
        </p:nvSpPr>
        <p:spPr>
          <a:xfrm>
            <a:off x="0" y="457200"/>
            <a:ext cx="9144000" cy="1143000"/>
          </a:xfrm>
        </p:spPr>
        <p:txBody>
          <a:bodyPr/>
          <a:lstStyle/>
          <a:p>
            <a:pPr>
              <a:spcBef>
                <a:spcPct val="0"/>
              </a:spcBef>
              <a:spcAft>
                <a:spcPct val="0"/>
              </a:spcAft>
            </a:pPr>
            <a:r>
              <a:rPr lang="en-US" altLang="en-US">
                <a:solidFill>
                  <a:schemeClr val="tx1"/>
                </a:solidFill>
                <a:latin typeface="Arial" panose="020B0604020202020204" pitchFamily="34" charset="0"/>
                <a:cs typeface="Arial" panose="020B0604020202020204" pitchFamily="34" charset="0"/>
              </a:rPr>
              <a:t>The Active Site of an Enzyme</a:t>
            </a:r>
            <a:r>
              <a:rPr lang="en-US" altLang="en-US"/>
              <a:t/>
            </a:r>
            <a:br>
              <a:rPr lang="en-US" altLang="en-US"/>
            </a:br>
            <a:endParaRPr lang="en-US" altLang="en-US">
              <a:solidFill>
                <a:schemeClr val="tx1"/>
              </a:solidFill>
              <a:latin typeface="Arial" panose="020B0604020202020204" pitchFamily="34" charset="0"/>
              <a:cs typeface="Arial" panose="020B0604020202020204" pitchFamily="34" charset="0"/>
            </a:endParaRPr>
          </a:p>
        </p:txBody>
      </p:sp>
      <p:sp>
        <p:nvSpPr>
          <p:cNvPr id="6" name="Google Shape;390;g847cf01710_0_68">
            <a:extLst>
              <a:ext uri="{FF2B5EF4-FFF2-40B4-BE49-F238E27FC236}">
                <a16:creationId xmlns:a16="http://schemas.microsoft.com/office/drawing/2014/main" id="{C0BF0BC5-4F2A-C64D-BDCA-5E5ECB115DAA}"/>
              </a:ext>
            </a:extLst>
          </p:cNvPr>
          <p:cNvSpPr txBox="1">
            <a:spLocks noChangeArrowheads="1"/>
          </p:cNvSpPr>
          <p:nvPr/>
        </p:nvSpPr>
        <p:spPr bwMode="auto">
          <a:xfrm>
            <a:off x="431800" y="1600200"/>
            <a:ext cx="827881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optimized binding energy in the transition state is accomplished by positioning a substrate in a cavity (the active site), removed from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A4D7-ECC6-4BB8-B86D-0EDF0DD42CC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 Specificity</a:t>
            </a:r>
            <a:endParaRPr lang="en-AU" dirty="0"/>
          </a:p>
        </p:txBody>
      </p:sp>
      <p:sp>
        <p:nvSpPr>
          <p:cNvPr id="6" name="Google Shape;390;g847cf01710_0_68">
            <a:extLst>
              <a:ext uri="{FF2B5EF4-FFF2-40B4-BE49-F238E27FC236}">
                <a16:creationId xmlns:a16="http://schemas.microsoft.com/office/drawing/2014/main" id="{391B223D-DCD2-2C4F-8FF0-FE88E4E3DBA3}"/>
              </a:ext>
            </a:extLst>
          </p:cNvPr>
          <p:cNvSpPr txBox="1">
            <a:spLocks noChangeArrowheads="1"/>
          </p:cNvSpPr>
          <p:nvPr/>
        </p:nvSpPr>
        <p:spPr bwMode="auto">
          <a:xfrm>
            <a:off x="431800" y="1600200"/>
            <a:ext cx="827881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specificity </a:t>
            </a:r>
            <a:r>
              <a:rPr lang="en-US" sz="2400" dirty="0">
                <a:latin typeface="Arial" panose="020B0604020202020204" pitchFamily="34" charset="0"/>
                <a:cs typeface="Arial" panose="020B0604020202020204" pitchFamily="34" charset="0"/>
              </a:rPr>
              <a:t>= ability to discriminate between a substrate and a competing molecule </a:t>
            </a:r>
          </a:p>
          <a:p>
            <a:pPr lvl="1">
              <a:defRPr/>
            </a:pPr>
            <a:r>
              <a:rPr lang="en-US" sz="2400" dirty="0">
                <a:latin typeface="Arial" panose="020B0604020202020204" pitchFamily="34" charset="0"/>
                <a:cs typeface="Arial" panose="020B0604020202020204" pitchFamily="34" charset="0"/>
              </a:rPr>
              <a:t>given by binding energy  </a:t>
            </a:r>
            <a:endParaRPr lang="en-US" sz="2400" b="1"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8B99-2B48-4D1D-89A1-A0F1BC1A5B0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Binding Energy Overcomes the Barrier to Reaction</a:t>
            </a:r>
            <a:endParaRPr lang="en-AU" dirty="0"/>
          </a:p>
        </p:txBody>
      </p:sp>
      <p:sp>
        <p:nvSpPr>
          <p:cNvPr id="6" name="Google Shape;390;g847cf01710_0_68">
            <a:extLst>
              <a:ext uri="{FF2B5EF4-FFF2-40B4-BE49-F238E27FC236}">
                <a16:creationId xmlns:a16="http://schemas.microsoft.com/office/drawing/2014/main" id="{5C096755-22B1-BA41-8F95-5902B12913F9}"/>
              </a:ext>
            </a:extLst>
          </p:cNvPr>
          <p:cNvSpPr txBox="1">
            <a:spLocks noChangeArrowheads="1"/>
          </p:cNvSpPr>
          <p:nvPr/>
        </p:nvSpPr>
        <p:spPr bwMode="auto">
          <a:xfrm>
            <a:off x="431800" y="1600200"/>
            <a:ext cx="8278813"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barrier to reaction,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includes:  </a:t>
            </a:r>
          </a:p>
          <a:p>
            <a:pPr lvl="1">
              <a:defRPr/>
            </a:pPr>
            <a:r>
              <a:rPr lang="en-US" sz="2400" dirty="0">
                <a:latin typeface="Arial" panose="020B0604020202020204" pitchFamily="34" charset="0"/>
                <a:cs typeface="Arial" panose="020B0604020202020204" pitchFamily="34" charset="0"/>
              </a:rPr>
              <a:t>the entropy of molecules in solution</a:t>
            </a:r>
          </a:p>
          <a:p>
            <a:pPr lvl="1">
              <a:defRPr/>
            </a:pPr>
            <a:r>
              <a:rPr lang="en-US" sz="2400" dirty="0">
                <a:latin typeface="Arial" panose="020B0604020202020204" pitchFamily="34" charset="0"/>
                <a:cs typeface="Arial" panose="020B0604020202020204" pitchFamily="34" charset="0"/>
              </a:rPr>
              <a:t>the solvation shell of hydrogen-bonded water that surrounds and stabilizes most biomolecules in aqueous solution</a:t>
            </a:r>
          </a:p>
          <a:p>
            <a:pPr lvl="1">
              <a:defRPr/>
            </a:pPr>
            <a:r>
              <a:rPr lang="en-US" sz="2400" dirty="0">
                <a:latin typeface="Arial" panose="020B0604020202020204" pitchFamily="34" charset="0"/>
                <a:cs typeface="Arial" panose="020B0604020202020204" pitchFamily="34" charset="0"/>
              </a:rPr>
              <a:t>the distortion of substrates that must occur in many reactions </a:t>
            </a:r>
          </a:p>
          <a:p>
            <a:pPr lvl="1">
              <a:defRPr/>
            </a:pPr>
            <a:r>
              <a:rPr lang="en-US" sz="2400" dirty="0">
                <a:latin typeface="Arial" panose="020B0604020202020204" pitchFamily="34" charset="0"/>
                <a:cs typeface="Arial" panose="020B0604020202020204" pitchFamily="34" charset="0"/>
              </a:rPr>
              <a:t>the need for proper alignment of catalytic functional groups on the enzyme </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C154-F1C3-4668-B9D6-94ECB6C4D92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Rate Enhancement by Entropy Reduction</a:t>
            </a:r>
            <a:endParaRPr lang="en-AU" dirty="0"/>
          </a:p>
        </p:txBody>
      </p:sp>
      <p:sp>
        <p:nvSpPr>
          <p:cNvPr id="6" name="Google Shape;390;g847cf01710_0_68">
            <a:extLst>
              <a:ext uri="{FF2B5EF4-FFF2-40B4-BE49-F238E27FC236}">
                <a16:creationId xmlns:a16="http://schemas.microsoft.com/office/drawing/2014/main" id="{1312CA44-911C-6243-AAF4-2B23C464491F}"/>
              </a:ext>
            </a:extLst>
          </p:cNvPr>
          <p:cNvSpPr txBox="1">
            <a:spLocks noChangeArrowheads="1"/>
          </p:cNvSpPr>
          <p:nvPr/>
        </p:nvSpPr>
        <p:spPr bwMode="auto">
          <a:xfrm>
            <a:off x="431800" y="1600200"/>
            <a:ext cx="3530600" cy="44196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entropy reduction </a:t>
            </a:r>
            <a:r>
              <a:rPr lang="en-US" sz="2400" dirty="0">
                <a:latin typeface="Arial" panose="020B0604020202020204" pitchFamily="34" charset="0"/>
                <a:cs typeface="Arial" panose="020B0604020202020204" pitchFamily="34" charset="0"/>
              </a:rPr>
              <a:t>= large restriction in the relative motions of two substrates that are to react</a:t>
            </a: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binding energy constrains substrates in the proper orientation to reaction </a:t>
            </a: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pic>
        <p:nvPicPr>
          <p:cNvPr id="166915" name="Picture 2" descr="A three-part figure, a, b, and c, shows the rate enhancement of three reactions with different rate enhancements. The reaction in part a has a rate enhancement of 1, the reaction in part b has a rate enhancement of 10 superscript 5 M, and the reaction in part c has a rate enhancement of 10 superscript 8 M.">
            <a:extLst>
              <a:ext uri="{FF2B5EF4-FFF2-40B4-BE49-F238E27FC236}">
                <a16:creationId xmlns:a16="http://schemas.microsoft.com/office/drawing/2014/main" id="{8FF476EC-DA9A-4049-993D-A5E7A8835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300" y="1600200"/>
            <a:ext cx="4749800" cy="492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68;p2">
            <a:extLst>
              <a:ext uri="{FF2B5EF4-FFF2-40B4-BE49-F238E27FC236}">
                <a16:creationId xmlns:a16="http://schemas.microsoft.com/office/drawing/2014/main" id="{5E90D35C-BD6D-CB43-A7E8-A7CBE46DFEED}"/>
              </a:ext>
            </a:extLst>
          </p:cNvPr>
          <p:cNvSpPr>
            <a:spLocks noGrp="1" noChangeArrowheads="1"/>
          </p:cNvSpPr>
          <p:nvPr>
            <p:ph type="title"/>
          </p:nvPr>
        </p:nvSpPr>
        <p:spPr/>
        <p:txBody>
          <a:bodyPr lIns="91425" tIns="45700" rIns="91425" bIns="45700"/>
          <a:lstStyle/>
          <a:p>
            <a:pPr>
              <a:buClr>
                <a:srgbClr val="2FB0DC"/>
              </a:buClr>
              <a:buSzPts val="4000"/>
              <a:buFont typeface="Calibri" panose="020F0502020204030204" pitchFamily="34" charset="0"/>
              <a:buNone/>
            </a:pPr>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US" altLang="en-US" sz="2000" dirty="0">
              <a:solidFill>
                <a:srgbClr val="1D6E7D"/>
              </a:solidFill>
              <a:latin typeface="Arial" panose="020B0604020202020204" pitchFamily="34" charset="0"/>
              <a:cs typeface="Arial" panose="020B0604020202020204" pitchFamily="34" charset="0"/>
            </a:endParaRPr>
          </a:p>
        </p:txBody>
      </p:sp>
      <p:pic>
        <p:nvPicPr>
          <p:cNvPr id="21506" name="Google Shape;177;g7fe2cbe272_0_8" descr="Icon P2 &#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27709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Enzymes exhibit a very high degree of specificity. </a:t>
            </a:r>
            <a:r>
              <a:rPr lang="en-US" altLang="en-US" sz="2400" dirty="0">
                <a:latin typeface="Arial" panose="020B0604020202020204" pitchFamily="34" charset="0"/>
              </a:rPr>
              <a:t>Each enzyme catalyzes only one chemical reaction, or sometimes a few closely related reactions. Reaction activation barriers are thus lowered selectively.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88C9-DEDB-4796-BBB0-D966DA26F886}"/>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Desolvation</a:t>
            </a:r>
            <a:r>
              <a:rPr lang="en-US" altLang="en-US" dirty="0">
                <a:solidFill>
                  <a:schemeClr val="tx1"/>
                </a:solidFill>
                <a:latin typeface="Arial" panose="020B0604020202020204" pitchFamily="34" charset="0"/>
                <a:cs typeface="Arial" panose="020B0604020202020204" pitchFamily="34" charset="0"/>
              </a:rPr>
              <a:t> of the Substrate</a:t>
            </a:r>
            <a:endParaRPr lang="en-AU" dirty="0"/>
          </a:p>
        </p:txBody>
      </p:sp>
      <p:sp>
        <p:nvSpPr>
          <p:cNvPr id="6" name="Google Shape;390;g847cf01710_0_68">
            <a:extLst>
              <a:ext uri="{FF2B5EF4-FFF2-40B4-BE49-F238E27FC236}">
                <a16:creationId xmlns:a16="http://schemas.microsoft.com/office/drawing/2014/main" id="{A659BD0A-87A0-7F48-8413-1CA8455E5DC4}"/>
              </a:ext>
            </a:extLst>
          </p:cNvPr>
          <p:cNvSpPr txBox="1">
            <a:spLocks noChangeArrowheads="1"/>
          </p:cNvSpPr>
          <p:nvPr/>
        </p:nvSpPr>
        <p:spPr bwMode="auto">
          <a:xfrm>
            <a:off x="406400" y="1600200"/>
            <a:ext cx="8331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err="1">
                <a:latin typeface="Arial" panose="020B0604020202020204" pitchFamily="34" charset="0"/>
                <a:cs typeface="Arial" panose="020B0604020202020204" pitchFamily="34" charset="0"/>
              </a:rPr>
              <a:t>desolvation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replacement of the solvation shell of structured water around the substrate with weak bonds between substrate and enzyme</a:t>
            </a:r>
          </a:p>
          <a:p>
            <a:pPr lvl="1">
              <a:defRPr/>
            </a:pPr>
            <a:r>
              <a:rPr lang="en-US" sz="2400" dirty="0">
                <a:latin typeface="Arial" panose="020B0604020202020204" pitchFamily="34" charset="0"/>
                <a:cs typeface="Arial" panose="020B0604020202020204" pitchFamily="34" charset="0"/>
              </a:rPr>
              <a:t>replaces most or all hydrogen bonds between the substrate and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B730-F339-4817-9331-71BC8B1387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Distortion of the Substrate</a:t>
            </a:r>
            <a:endParaRPr lang="en-AU" dirty="0"/>
          </a:p>
        </p:txBody>
      </p:sp>
      <p:sp>
        <p:nvSpPr>
          <p:cNvPr id="6" name="Google Shape;390;g847cf01710_0_68">
            <a:extLst>
              <a:ext uri="{FF2B5EF4-FFF2-40B4-BE49-F238E27FC236}">
                <a16:creationId xmlns:a16="http://schemas.microsoft.com/office/drawing/2014/main" id="{E40303AE-347A-C549-A945-CE421986C846}"/>
              </a:ext>
            </a:extLst>
          </p:cNvPr>
          <p:cNvSpPr txBox="1">
            <a:spLocks noChangeArrowheads="1"/>
          </p:cNvSpPr>
          <p:nvPr/>
        </p:nvSpPr>
        <p:spPr bwMode="auto">
          <a:xfrm>
            <a:off x="406400" y="1600200"/>
            <a:ext cx="8331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substrate must undergo distortion (electron redistribution) to react</a:t>
            </a:r>
          </a:p>
          <a:p>
            <a:pPr lvl="1">
              <a:defRPr/>
            </a:pPr>
            <a:r>
              <a:rPr lang="en-US" sz="2400" dirty="0">
                <a:latin typeface="Arial" panose="020B0604020202020204" pitchFamily="34" charset="0"/>
                <a:cs typeface="Arial" panose="020B0604020202020204" pitchFamily="34" charset="0"/>
              </a:rPr>
              <a:t>causes an unfavorable free-energy change</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binding energy compensates thermodynamically for this</a:t>
            </a: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691D-A52E-4376-B260-9C9477D730A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Induced Fix Mechanism</a:t>
            </a:r>
            <a:endParaRPr lang="en-AU" dirty="0"/>
          </a:p>
        </p:txBody>
      </p:sp>
      <p:sp>
        <p:nvSpPr>
          <p:cNvPr id="6" name="Google Shape;390;g847cf01710_0_68">
            <a:extLst>
              <a:ext uri="{FF2B5EF4-FFF2-40B4-BE49-F238E27FC236}">
                <a16:creationId xmlns:a16="http://schemas.microsoft.com/office/drawing/2014/main" id="{52215A33-20F7-AD4E-8E4F-FA4634934273}"/>
              </a:ext>
            </a:extLst>
          </p:cNvPr>
          <p:cNvSpPr txBox="1">
            <a:spLocks noChangeArrowheads="1"/>
          </p:cNvSpPr>
          <p:nvPr/>
        </p:nvSpPr>
        <p:spPr bwMode="auto">
          <a:xfrm>
            <a:off x="406400" y="1600200"/>
            <a:ext cx="8331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induced fit </a:t>
            </a:r>
            <a:r>
              <a:rPr lang="en-US" sz="2400" dirty="0">
                <a:latin typeface="Arial" panose="020B0604020202020204" pitchFamily="34" charset="0"/>
                <a:cs typeface="Arial" panose="020B0604020202020204" pitchFamily="34" charset="0"/>
              </a:rPr>
              <a:t>= mechanism by which the enzyme itself undergoes a conformational change when the substrate binds, induced by multiple weak interactions with the substrate </a:t>
            </a:r>
            <a:endParaRPr lang="en-US" sz="2400" b="1"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enhances catalytic properties</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B28D-5FC5-4415-A5BB-CB240B709084}"/>
              </a:ext>
            </a:extLst>
          </p:cNvPr>
          <p:cNvSpPr>
            <a:spLocks noGrp="1"/>
          </p:cNvSpPr>
          <p:nvPr>
            <p:ph type="ctrTitle"/>
          </p:nvPr>
        </p:nvSpPr>
        <p:spPr>
          <a:xfrm>
            <a:off x="685800" y="2130425"/>
            <a:ext cx="7772400" cy="1755775"/>
          </a:xfrm>
        </p:spPr>
        <p:txBody>
          <a:bodyPr/>
          <a:lstStyle/>
          <a:p>
            <a:r>
              <a:rPr lang="en-US" altLang="en-US" dirty="0">
                <a:solidFill>
                  <a:srgbClr val="674EA7"/>
                </a:solidFill>
                <a:latin typeface="Arial" panose="020B0604020202020204" pitchFamily="34" charset="0"/>
                <a:cs typeface="Arial" panose="020B0604020202020204" pitchFamily="34" charset="0"/>
              </a:rPr>
              <a:t>6.3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Enzyme Kinetics as an Approach to Understanding Mechanism</a:t>
            </a:r>
            <a:endParaRPr lang="en-A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726EF-8043-4EC3-9262-42A4763A022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 Kinetics</a:t>
            </a:r>
            <a:endParaRPr lang="en-AU" dirty="0"/>
          </a:p>
        </p:txBody>
      </p:sp>
      <p:sp>
        <p:nvSpPr>
          <p:cNvPr id="214018" name="Google Shape;390;g847cf01710_0_68">
            <a:extLst>
              <a:ext uri="{FF2B5EF4-FFF2-40B4-BE49-F238E27FC236}">
                <a16:creationId xmlns:a16="http://schemas.microsoft.com/office/drawing/2014/main" id="{A262473A-30E9-5B43-AD4C-E2DB59B594B0}"/>
              </a:ext>
            </a:extLst>
          </p:cNvPr>
          <p:cNvSpPr txBox="1">
            <a:spLocks noChangeArrowheads="1"/>
          </p:cNvSpPr>
          <p:nvPr/>
        </p:nvSpPr>
        <p:spPr bwMode="auto">
          <a:xfrm>
            <a:off x="457200" y="1447800"/>
            <a:ext cx="85407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a:latin typeface="Arial" panose="020B0604020202020204" pitchFamily="34" charset="0"/>
                <a:cs typeface="Arial" panose="020B0604020202020204" pitchFamily="34" charset="0"/>
              </a:rPr>
              <a:t>enzyme kinetics </a:t>
            </a:r>
            <a:r>
              <a:rPr lang="en-US" altLang="en-US" sz="2400">
                <a:latin typeface="Arial" panose="020B0604020202020204" pitchFamily="34" charset="0"/>
                <a:cs typeface="Arial" panose="020B0604020202020204" pitchFamily="34" charset="0"/>
              </a:rPr>
              <a:t>= the discipline focused on determining the </a:t>
            </a:r>
            <a:r>
              <a:rPr lang="en-US" altLang="en-US" sz="2400" i="1">
                <a:latin typeface="Arial" panose="020B0604020202020204" pitchFamily="34" charset="0"/>
                <a:cs typeface="Arial" panose="020B0604020202020204" pitchFamily="34" charset="0"/>
              </a:rPr>
              <a:t>rate </a:t>
            </a:r>
            <a:r>
              <a:rPr lang="en-US" altLang="en-US" sz="2400">
                <a:latin typeface="Arial" panose="020B0604020202020204" pitchFamily="34" charset="0"/>
                <a:cs typeface="Arial" panose="020B0604020202020204" pitchFamily="34" charset="0"/>
              </a:rPr>
              <a:t>of a reaction and how it changes in response to changes in experimental parameters </a:t>
            </a:r>
          </a:p>
          <a:p>
            <a:endParaRPr lang="en-US" altLang="en-US" sz="2400" b="1">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6ECE-36A3-45F2-8110-FC44D694A44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Substrate Concentration Affects the Rate of Enzyme-Catalyzed Reactions</a:t>
            </a:r>
            <a:endParaRPr lang="en-AU" dirty="0">
              <a:solidFill>
                <a:srgbClr val="4E4CB4"/>
              </a:solidFill>
            </a:endParaRPr>
          </a:p>
        </p:txBody>
      </p:sp>
      <p:sp>
        <p:nvSpPr>
          <p:cNvPr id="216066" name="Google Shape;390;g847cf01710_0_68">
            <a:extLst>
              <a:ext uri="{FF2B5EF4-FFF2-40B4-BE49-F238E27FC236}">
                <a16:creationId xmlns:a16="http://schemas.microsoft.com/office/drawing/2014/main" id="{C61AF182-9B34-DD4C-9A7F-A2C7CC300CF2}"/>
              </a:ext>
            </a:extLst>
          </p:cNvPr>
          <p:cNvSpPr txBox="1">
            <a:spLocks noChangeArrowheads="1"/>
          </p:cNvSpPr>
          <p:nvPr/>
        </p:nvSpPr>
        <p:spPr bwMode="auto">
          <a:xfrm>
            <a:off x="319088" y="1752600"/>
            <a:ext cx="41005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pre–steady state </a:t>
            </a:r>
            <a:r>
              <a:rPr lang="en-US" altLang="en-US" sz="2400" dirty="0">
                <a:latin typeface="Arial" panose="020B0604020202020204" pitchFamily="34" charset="0"/>
                <a:cs typeface="Arial" panose="020B0604020202020204" pitchFamily="34" charset="0"/>
              </a:rPr>
              <a:t>= initial transient period during which ES builds up</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steady state </a:t>
            </a:r>
            <a:r>
              <a:rPr lang="en-US" altLang="en-US" sz="2400" dirty="0">
                <a:latin typeface="Arial" panose="020B0604020202020204" pitchFamily="34" charset="0"/>
                <a:cs typeface="Arial" panose="020B0604020202020204" pitchFamily="34" charset="0"/>
              </a:rPr>
              <a:t>= period during which [ES] and other intermediates remain constant</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steady-state kinetics </a:t>
            </a:r>
            <a:r>
              <a:rPr lang="en-US" altLang="en-US" sz="2400" dirty="0">
                <a:latin typeface="Arial" panose="020B0604020202020204" pitchFamily="34" charset="0"/>
                <a:cs typeface="Arial" panose="020B0604020202020204" pitchFamily="34" charset="0"/>
              </a:rPr>
              <a:t>= the traditional analysis of reaction rates </a:t>
            </a: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216067" name="Picture 2" descr="A graph plots concentration against time to show the course of an enzyme-catalyzed reaction.">
            <a:extLst>
              <a:ext uri="{FF2B5EF4-FFF2-40B4-BE49-F238E27FC236}">
                <a16:creationId xmlns:a16="http://schemas.microsoft.com/office/drawing/2014/main" id="{94C98DF7-9DB9-1E46-B7F9-5E7AB9E48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2" y="2087562"/>
            <a:ext cx="42529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FAD4-ABB2-4280-8885-9ECD3CF58FF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Initial Velocities of Enzyme-Catalyzed Reactions</a:t>
            </a:r>
            <a:endParaRPr lang="en-AU" dirty="0"/>
          </a:p>
        </p:txBody>
      </p:sp>
      <p:sp>
        <p:nvSpPr>
          <p:cNvPr id="218114" name="Google Shape;390;g847cf01710_0_68">
            <a:extLst>
              <a:ext uri="{FF2B5EF4-FFF2-40B4-BE49-F238E27FC236}">
                <a16:creationId xmlns:a16="http://schemas.microsoft.com/office/drawing/2014/main" id="{67D0B231-95C5-C444-8626-2C0D3340505B}"/>
              </a:ext>
            </a:extLst>
          </p:cNvPr>
          <p:cNvSpPr txBox="1">
            <a:spLocks noChangeArrowheads="1"/>
          </p:cNvSpPr>
          <p:nvPr/>
        </p:nvSpPr>
        <p:spPr bwMode="auto">
          <a:xfrm>
            <a:off x="319088" y="1752600"/>
            <a:ext cx="39481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a:latin typeface="Arial" panose="020B0604020202020204" pitchFamily="34" charset="0"/>
                <a:cs typeface="Arial" panose="020B0604020202020204" pitchFamily="34" charset="0"/>
              </a:rPr>
              <a:t>initial rate (initial velocity), </a:t>
            </a:r>
            <a:r>
              <a:rPr lang="en-US" altLang="en-US" sz="2400" b="1" i="1">
                <a:latin typeface="Arial" panose="020B0604020202020204" pitchFamily="34" charset="0"/>
                <a:cs typeface="Arial" panose="020B0604020202020204" pitchFamily="34" charset="0"/>
              </a:rPr>
              <a:t>V</a:t>
            </a:r>
            <a:r>
              <a:rPr lang="en-US" altLang="en-US" sz="2400" b="1" baseline="-25000">
                <a:latin typeface="Arial" panose="020B0604020202020204" pitchFamily="34" charset="0"/>
                <a:cs typeface="Arial" panose="020B0604020202020204" pitchFamily="34" charset="0"/>
              </a:rPr>
              <a:t>0 </a:t>
            </a:r>
            <a:r>
              <a:rPr lang="en-US" altLang="en-US" sz="2400">
                <a:latin typeface="Arial" panose="020B0604020202020204" pitchFamily="34" charset="0"/>
                <a:cs typeface="Arial" panose="020B0604020202020204" pitchFamily="34" charset="0"/>
              </a:rPr>
              <a:t>= tangent to each curve taken at time = 0</a:t>
            </a:r>
          </a:p>
          <a:p>
            <a:pPr lvl="1"/>
            <a:r>
              <a:rPr lang="en-US" altLang="en-US" sz="2400">
                <a:latin typeface="Arial" panose="020B0604020202020204" pitchFamily="34" charset="0"/>
                <a:cs typeface="Arial" panose="020B0604020202020204" pitchFamily="34" charset="0"/>
              </a:rPr>
              <a:t>reflects a steady state</a:t>
            </a:r>
          </a:p>
          <a:p>
            <a:endParaRPr lang="en-US" altLang="en-US" sz="2400">
              <a:latin typeface="Arial" panose="020B0604020202020204" pitchFamily="34" charset="0"/>
              <a:cs typeface="Arial" panose="020B0604020202020204" pitchFamily="34" charset="0"/>
            </a:endParaRPr>
          </a:p>
          <a:p>
            <a:r>
              <a:rPr lang="en-US" altLang="en-US" sz="2400">
                <a:latin typeface="Arial" panose="020B0604020202020204" pitchFamily="34" charset="0"/>
                <a:cs typeface="Arial" panose="020B0604020202020204" pitchFamily="34" charset="0"/>
              </a:rPr>
              <a:t>at the beginning of the reaction, [S] is regarded as constant</a:t>
            </a:r>
          </a:p>
          <a:p>
            <a:endParaRPr lang="en-US" altLang="en-US" sz="2400">
              <a:latin typeface="Arial" panose="020B0604020202020204" pitchFamily="34" charset="0"/>
              <a:cs typeface="Arial" panose="020B0604020202020204" pitchFamily="34" charset="0"/>
            </a:endParaRPr>
          </a:p>
          <a:p>
            <a:endParaRPr lang="en-US" altLang="en-US" sz="2400">
              <a:latin typeface="Arial" panose="020B0604020202020204" pitchFamily="34" charset="0"/>
              <a:cs typeface="Arial" panose="020B0604020202020204" pitchFamily="34" charset="0"/>
            </a:endParaRPr>
          </a:p>
        </p:txBody>
      </p:sp>
      <p:pic>
        <p:nvPicPr>
          <p:cNvPr id="218115" name="Picture 3" descr="A graph shows initial velocities of enzyme-catalyzed reactions by plotting product concentration against time.">
            <a:extLst>
              <a:ext uri="{FF2B5EF4-FFF2-40B4-BE49-F238E27FC236}">
                <a16:creationId xmlns:a16="http://schemas.microsoft.com/office/drawing/2014/main" id="{FFFA4082-FD46-6343-95F9-E6501E110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2209800"/>
            <a:ext cx="4395788"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CCCD-AA88-44D9-AE58-7790B3D474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Effect of [S] on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0 </a:t>
            </a:r>
            <a:r>
              <a:rPr lang="en-US" altLang="en-US" dirty="0">
                <a:solidFill>
                  <a:schemeClr val="tx1"/>
                </a:solidFill>
                <a:latin typeface="Arial" panose="020B0604020202020204" pitchFamily="34" charset="0"/>
                <a:cs typeface="Arial" panose="020B0604020202020204" pitchFamily="34" charset="0"/>
              </a:rPr>
              <a:t>of an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Enzyme-Catalyzed Reaction</a:t>
            </a:r>
            <a:endParaRPr lang="en-AU" dirty="0"/>
          </a:p>
        </p:txBody>
      </p:sp>
      <p:sp>
        <p:nvSpPr>
          <p:cNvPr id="220162" name="Google Shape;390;g847cf01710_0_68">
            <a:extLst>
              <a:ext uri="{FF2B5EF4-FFF2-40B4-BE49-F238E27FC236}">
                <a16:creationId xmlns:a16="http://schemas.microsoft.com/office/drawing/2014/main" id="{F5111B8F-4851-6844-8E79-C5F2009732BF}"/>
              </a:ext>
            </a:extLst>
          </p:cNvPr>
          <p:cNvSpPr txBox="1">
            <a:spLocks noChangeArrowheads="1"/>
          </p:cNvSpPr>
          <p:nvPr/>
        </p:nvSpPr>
        <p:spPr bwMode="auto">
          <a:xfrm>
            <a:off x="319088" y="1989138"/>
            <a:ext cx="34909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plateau-like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region is close to the </a:t>
            </a:r>
            <a:r>
              <a:rPr lang="en-US" altLang="en-US" sz="2400" b="1" dirty="0">
                <a:latin typeface="Arial" panose="020B0604020202020204" pitchFamily="34" charset="0"/>
                <a:cs typeface="Arial" panose="020B0604020202020204" pitchFamily="34" charset="0"/>
              </a:rPr>
              <a:t>maximum velocity</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b="1" i="1" dirty="0">
                <a:latin typeface="Arial" panose="020B0604020202020204" pitchFamily="34" charset="0"/>
                <a:cs typeface="Arial" panose="020B0604020202020204" pitchFamily="34" charset="0"/>
              </a:rPr>
              <a:t>V</a:t>
            </a:r>
            <a:r>
              <a:rPr lang="en-US" altLang="en-US" sz="2400" b="1" baseline="-25000" dirty="0">
                <a:latin typeface="Arial" panose="020B0604020202020204" pitchFamily="34" charset="0"/>
                <a:cs typeface="Arial" panose="020B0604020202020204" pitchFamily="34" charset="0"/>
              </a:rPr>
              <a:t>max</a:t>
            </a:r>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220163" name="Picture 2" descr="A curve begins at the origin and rises rapidly, then begins to rise more slowly as it starts to level off. It becomes almost horizontal toward the right half of the graph to end at about three-quarters of the height of the vertical axis on the far right of the horizontal axis. A horizontal dotted line labeled V subscript max runs across the graph just above where the curve ends. A dotted horizontal line extends from the point on the vertical axis halfway between the origin and the line labeled V subscript max to meet the curve at a point labeled one-half V subscript max. A dotted vertical line extends down from this point to a point on the horizontal axis labeled K subscript lowercase M. All data are approximate.">
            <a:extLst>
              <a:ext uri="{FF2B5EF4-FFF2-40B4-BE49-F238E27FC236}">
                <a16:creationId xmlns:a16="http://schemas.microsoft.com/office/drawing/2014/main" id="{AC4D9014-D037-7F45-A625-4DD81C5C7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9138"/>
            <a:ext cx="4651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60BCB-0663-4EF3-93AB-B78491EAE1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General Theory of Enzyme Action Proposed by Michaelis and Menten</a:t>
            </a:r>
            <a:endParaRPr lang="en-AU" dirty="0"/>
          </a:p>
        </p:txBody>
      </p:sp>
      <p:sp>
        <p:nvSpPr>
          <p:cNvPr id="41986" name="Google Shape;390;g847cf01710_0_68">
            <a:extLst>
              <a:ext uri="{FF2B5EF4-FFF2-40B4-BE49-F238E27FC236}">
                <a16:creationId xmlns:a16="http://schemas.microsoft.com/office/drawing/2014/main" id="{9396ED46-F51C-D747-9848-AC6C261131DE}"/>
              </a:ext>
            </a:extLst>
          </p:cNvPr>
          <p:cNvSpPr txBox="1">
            <a:spLocks noChangeArrowheads="1"/>
          </p:cNvSpPr>
          <p:nvPr/>
        </p:nvSpPr>
        <p:spPr bwMode="auto">
          <a:xfrm>
            <a:off x="425450" y="1824038"/>
            <a:ext cx="8293100" cy="8429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355600" indent="-304800">
              <a:defRPr/>
            </a:pPr>
            <a:r>
              <a:rPr lang="en-US" sz="2400" dirty="0">
                <a:latin typeface="Arial" panose="020B0604020202020204" pitchFamily="34" charset="0"/>
                <a:cs typeface="Arial" panose="020B0604020202020204" pitchFamily="34" charset="0"/>
              </a:rPr>
              <a:t>step 1 – enzyme and substrate combine to form a complex in a reversible, relatively fast step:</a:t>
            </a:r>
            <a:endParaRPr lang="en-US" sz="2400" dirty="0"/>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6744738"/>
              </p:ext>
            </p:extLst>
          </p:nvPr>
        </p:nvGraphicFramePr>
        <p:xfrm>
          <a:off x="3502025" y="2924175"/>
          <a:ext cx="1908175" cy="554038"/>
        </p:xfrm>
        <a:graphic>
          <a:graphicData uri="http://schemas.openxmlformats.org/presentationml/2006/ole">
            <mc:AlternateContent xmlns:mc="http://schemas.openxmlformats.org/markup-compatibility/2006">
              <mc:Choice xmlns:v="urn:schemas-microsoft-com:vml" Requires="v">
                <p:oleObj spid="_x0000_s2169" name="Equation" r:id="rId4" imgW="1002960" imgH="291960" progId="Equation.DSMT4">
                  <p:embed/>
                </p:oleObj>
              </mc:Choice>
              <mc:Fallback>
                <p:oleObj name="Equation" r:id="rId4" imgW="1002960" imgH="291960" progId="Equation.DSMT4">
                  <p:embed/>
                  <p:pic>
                    <p:nvPicPr>
                      <p:cNvPr id="0" name=""/>
                      <p:cNvPicPr/>
                      <p:nvPr/>
                    </p:nvPicPr>
                    <p:blipFill>
                      <a:blip r:embed="rId5"/>
                      <a:stretch>
                        <a:fillRect/>
                      </a:stretch>
                    </p:blipFill>
                    <p:spPr>
                      <a:xfrm>
                        <a:off x="3502025" y="2924175"/>
                        <a:ext cx="1908175" cy="554038"/>
                      </a:xfrm>
                      <a:prstGeom prst="rect">
                        <a:avLst/>
                      </a:prstGeom>
                    </p:spPr>
                  </p:pic>
                </p:oleObj>
              </mc:Fallback>
            </mc:AlternateContent>
          </a:graphicData>
        </a:graphic>
      </p:graphicFrame>
      <p:sp>
        <p:nvSpPr>
          <p:cNvPr id="226309" name="TextBox 3">
            <a:extLst>
              <a:ext uri="{FF2B5EF4-FFF2-40B4-BE49-F238E27FC236}">
                <a16:creationId xmlns:a16="http://schemas.microsoft.com/office/drawing/2014/main" id="{030095F0-834D-2842-9DA8-0CCA8DF08010}"/>
              </a:ext>
            </a:extLst>
          </p:cNvPr>
          <p:cNvSpPr txBox="1">
            <a:spLocks noChangeArrowheads="1"/>
          </p:cNvSpPr>
          <p:nvPr/>
        </p:nvSpPr>
        <p:spPr bwMode="auto">
          <a:xfrm>
            <a:off x="5791200" y="2971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(6-7)</a:t>
            </a:r>
          </a:p>
        </p:txBody>
      </p:sp>
      <p:sp>
        <p:nvSpPr>
          <p:cNvPr id="10" name="Rectangle 9">
            <a:extLst>
              <a:ext uri="{FF2B5EF4-FFF2-40B4-BE49-F238E27FC236}">
                <a16:creationId xmlns:a16="http://schemas.microsoft.com/office/drawing/2014/main" id="{6B17B2A2-9984-47F4-99F6-43376D9ECC02}"/>
              </a:ext>
            </a:extLst>
          </p:cNvPr>
          <p:cNvSpPr/>
          <p:nvPr/>
        </p:nvSpPr>
        <p:spPr>
          <a:xfrm>
            <a:off x="431443" y="3587552"/>
            <a:ext cx="7456487" cy="830997"/>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step 2 – the complex breaks down to yield the free enzyme and the reaction product in a slower step:</a:t>
            </a:r>
          </a:p>
        </p:txBody>
      </p:sp>
      <p:graphicFrame>
        <p:nvGraphicFramePr>
          <p:cNvPr id="9" name="Object 8"/>
          <p:cNvGraphicFramePr>
            <a:graphicFrameLocks noChangeAspect="1"/>
          </p:cNvGraphicFramePr>
          <p:nvPr>
            <p:extLst>
              <p:ext uri="{D42A27DB-BD31-4B8C-83A1-F6EECF244321}">
                <p14:modId xmlns:p14="http://schemas.microsoft.com/office/powerpoint/2010/main" val="4208808236"/>
              </p:ext>
            </p:extLst>
          </p:nvPr>
        </p:nvGraphicFramePr>
        <p:xfrm>
          <a:off x="3490913" y="4603750"/>
          <a:ext cx="1930400" cy="554038"/>
        </p:xfrm>
        <a:graphic>
          <a:graphicData uri="http://schemas.openxmlformats.org/presentationml/2006/ole">
            <mc:AlternateContent xmlns:mc="http://schemas.openxmlformats.org/markup-compatibility/2006">
              <mc:Choice xmlns:v="urn:schemas-microsoft-com:vml" Requires="v">
                <p:oleObj spid="_x0000_s2170" name="Equation" r:id="rId6" imgW="1015920" imgH="291960" progId="Equation.DSMT4">
                  <p:embed/>
                </p:oleObj>
              </mc:Choice>
              <mc:Fallback>
                <p:oleObj name="Equation" r:id="rId6" imgW="1015920" imgH="291960" progId="Equation.DSMT4">
                  <p:embed/>
                  <p:pic>
                    <p:nvPicPr>
                      <p:cNvPr id="0" name=""/>
                      <p:cNvPicPr/>
                      <p:nvPr/>
                    </p:nvPicPr>
                    <p:blipFill>
                      <a:blip r:embed="rId7"/>
                      <a:stretch>
                        <a:fillRect/>
                      </a:stretch>
                    </p:blipFill>
                    <p:spPr>
                      <a:xfrm>
                        <a:off x="3490913" y="4603750"/>
                        <a:ext cx="1930400" cy="554038"/>
                      </a:xfrm>
                      <a:prstGeom prst="rect">
                        <a:avLst/>
                      </a:prstGeom>
                    </p:spPr>
                  </p:pic>
                </p:oleObj>
              </mc:Fallback>
            </mc:AlternateContent>
          </a:graphicData>
        </a:graphic>
      </p:graphicFrame>
      <p:sp>
        <p:nvSpPr>
          <p:cNvPr id="226310" name="TextBox 3">
            <a:extLst>
              <a:ext uri="{FF2B5EF4-FFF2-40B4-BE49-F238E27FC236}">
                <a16:creationId xmlns:a16="http://schemas.microsoft.com/office/drawing/2014/main" id="{3D37CF4F-6B7D-964A-8C4B-DDF3FD38FF03}"/>
              </a:ext>
            </a:extLst>
          </p:cNvPr>
          <p:cNvSpPr txBox="1">
            <a:spLocks noChangeArrowheads="1"/>
          </p:cNvSpPr>
          <p:nvPr/>
        </p:nvSpPr>
        <p:spPr bwMode="auto">
          <a:xfrm>
            <a:off x="5786438" y="459105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(6-8)</a:t>
            </a:r>
          </a:p>
        </p:txBody>
      </p:sp>
      <p:sp>
        <p:nvSpPr>
          <p:cNvPr id="11" name="Rectangle 10">
            <a:extLst>
              <a:ext uri="{FF2B5EF4-FFF2-40B4-BE49-F238E27FC236}">
                <a16:creationId xmlns:a16="http://schemas.microsoft.com/office/drawing/2014/main" id="{BA701427-6525-4840-9ADB-EB4E4F278B1F}"/>
              </a:ext>
            </a:extLst>
          </p:cNvPr>
          <p:cNvSpPr/>
          <p:nvPr/>
        </p:nvSpPr>
        <p:spPr>
          <a:xfrm>
            <a:off x="415176" y="5222214"/>
            <a:ext cx="7472754" cy="830997"/>
          </a:xfrm>
          <a:prstGeom prst="rect">
            <a:avLst/>
          </a:prstGeom>
        </p:spPr>
        <p:txBody>
          <a:bodyPr wrap="square">
            <a:spAutoFit/>
          </a:bodyPr>
          <a:lstStyle/>
          <a:p>
            <a:pPr marL="342900" indent="-342900">
              <a:buFont typeface="Arial" panose="020B0604020202020204" pitchFamily="34" charset="0"/>
              <a:buChar char="•"/>
              <a:defRPr/>
            </a:pPr>
            <a:r>
              <a:rPr lang="en-US" dirty="0">
                <a:latin typeface="Arial" panose="020B0604020202020204" pitchFamily="34" charset="0"/>
                <a:cs typeface="Arial" panose="020B0604020202020204" pitchFamily="34" charset="0"/>
              </a:rPr>
              <a:t>because the second step limits the overall reaction rate, the overall rate is proportional to [ES]</a:t>
            </a:r>
            <a:endParaRPr lang="en-AU"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945D-B304-4DAE-B98D-55C8301E76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Saturation Effect</a:t>
            </a:r>
            <a:endParaRPr lang="en-AU" dirty="0"/>
          </a:p>
        </p:txBody>
      </p:sp>
      <p:sp>
        <p:nvSpPr>
          <p:cNvPr id="228354" name="Google Shape;390;g847cf01710_0_68">
            <a:extLst>
              <a:ext uri="{FF2B5EF4-FFF2-40B4-BE49-F238E27FC236}">
                <a16:creationId xmlns:a16="http://schemas.microsoft.com/office/drawing/2014/main" id="{14ED7EF3-EB62-3E4B-A063-2D3A547759EE}"/>
              </a:ext>
            </a:extLst>
          </p:cNvPr>
          <p:cNvSpPr txBox="1">
            <a:spLocks noChangeArrowheads="1"/>
          </p:cNvSpPr>
          <p:nvPr/>
        </p:nvSpPr>
        <p:spPr bwMode="auto">
          <a:xfrm>
            <a:off x="457200" y="1752600"/>
            <a:ext cx="35671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is observed when virtually all the enzyme is present as the ES complex </a:t>
            </a:r>
          </a:p>
          <a:p>
            <a:pPr lvl="1"/>
            <a:r>
              <a:rPr lang="en-US" altLang="en-US" sz="2400" dirty="0">
                <a:latin typeface="Arial" panose="020B0604020202020204" pitchFamily="34" charset="0"/>
                <a:cs typeface="Arial" panose="020B0604020202020204" pitchFamily="34" charset="0"/>
              </a:rPr>
              <a:t>further increases in [S] have no effect on rate </a:t>
            </a:r>
          </a:p>
          <a:p>
            <a:pPr lvl="1"/>
            <a:r>
              <a:rPr lang="en-US" altLang="en-US" sz="2400" dirty="0">
                <a:latin typeface="Arial" panose="020B0604020202020204" pitchFamily="34" charset="0"/>
                <a:cs typeface="Arial" panose="020B0604020202020204" pitchFamily="34" charset="0"/>
              </a:rPr>
              <a:t>responsible for the plateau observed</a:t>
            </a: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228355" name="Picture 2" descr="A curve begins at the origin and rises rapidly, then begins to rise more slowly as it starts to level off. It becomes almost horizontal toward the right half of the graph to end at about three-quarters of the height of the vertical axis on the far right of the horizontal axis. A horizontal dotted line labeled V subscript max runs across the graph just above where the curve ends. A dotted horizontal line extends from the point on the vertical axis halfway between the origin and the line labeled V subscript max to meet the curve at a point labeled one-half V subscript max. A dotted vertical line extends down from this point to a point on the horizontal axis labeled K subscript lowercase M. All data are approximate.">
            <a:extLst>
              <a:ext uri="{FF2B5EF4-FFF2-40B4-BE49-F238E27FC236}">
                <a16:creationId xmlns:a16="http://schemas.microsoft.com/office/drawing/2014/main" id="{905D49D6-DB81-3649-B0C3-693B066C8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9138"/>
            <a:ext cx="4651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74A97FE-C6A3-4C42-BED2-4CD87CC097A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dirty="0">
                <a:latin typeface="Arial" panose="020B0604020202020204" pitchFamily="34" charset="0"/>
              </a:rPr>
              <a:t>Enzymatic reactions occur in specialized pockets called active sites. </a:t>
            </a:r>
            <a:r>
              <a:rPr lang="en-US" altLang="en-US" sz="2400" dirty="0">
                <a:latin typeface="Arial" panose="020B0604020202020204" pitchFamily="34" charset="0"/>
              </a:rPr>
              <a:t>These pockets are similar to ligand binding sites, except that a reaction occurs there—the conversion of a substrate, a molecule that is acted on by an enzyme, to a product.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F015-633F-4756-913D-225BA0EF0F56}"/>
              </a:ext>
            </a:extLst>
          </p:cNvPr>
          <p:cNvSpPr>
            <a:spLocks noGrp="1"/>
          </p:cNvSpPr>
          <p:nvPr>
            <p:ph type="title"/>
          </p:nvPr>
        </p:nvSpPr>
        <p:spPr>
          <a:xfrm>
            <a:off x="0" y="152400"/>
            <a:ext cx="9144000" cy="1371600"/>
          </a:xfrm>
        </p:spPr>
        <p:txBody>
          <a:bodyPr/>
          <a:lstStyle/>
          <a:p>
            <a:r>
              <a:rPr lang="en-US" altLang="en-US" sz="2800" dirty="0">
                <a:solidFill>
                  <a:srgbClr val="4E4CB4"/>
                </a:solidFill>
                <a:latin typeface="Arial" panose="020B0604020202020204" pitchFamily="34" charset="0"/>
                <a:cs typeface="Arial" panose="020B0604020202020204" pitchFamily="34" charset="0"/>
              </a:rPr>
              <a:t>The Relationship between Substrate Concentration and Reaction Rate Can Be Expressed with the Michaelis-Menten Equation</a:t>
            </a:r>
            <a:endParaRPr lang="en-AU" sz="2800" dirty="0">
              <a:solidFill>
                <a:srgbClr val="4E4CB4"/>
              </a:solidFill>
            </a:endParaRPr>
          </a:p>
        </p:txBody>
      </p:sp>
      <p:sp>
        <p:nvSpPr>
          <p:cNvPr id="7" name="Google Shape;390;g847cf01710_0_68">
            <a:extLst>
              <a:ext uri="{FF2B5EF4-FFF2-40B4-BE49-F238E27FC236}">
                <a16:creationId xmlns:a16="http://schemas.microsoft.com/office/drawing/2014/main" id="{1EA29DCF-5BC1-504F-A4CA-B824AAD13585}"/>
              </a:ext>
            </a:extLst>
          </p:cNvPr>
          <p:cNvSpPr txBox="1">
            <a:spLocks noChangeArrowheads="1"/>
          </p:cNvSpPr>
          <p:nvPr/>
        </p:nvSpPr>
        <p:spPr bwMode="auto">
          <a:xfrm>
            <a:off x="269875" y="1905001"/>
            <a:ext cx="8604250" cy="90610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curve expressing the relationship between [S] and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 </a:t>
            </a:r>
            <a:r>
              <a:rPr lang="en-US" sz="2400" dirty="0">
                <a:latin typeface="Arial" panose="020B0604020202020204" pitchFamily="34" charset="0"/>
                <a:cs typeface="Arial" panose="020B0604020202020204" pitchFamily="34" charset="0"/>
              </a:rPr>
              <a:t>can be expressed by the </a:t>
            </a:r>
            <a:r>
              <a:rPr lang="en-US" sz="2400" b="1" dirty="0">
                <a:latin typeface="Arial" panose="020B0604020202020204" pitchFamily="34" charset="0"/>
                <a:cs typeface="Arial" panose="020B0604020202020204" pitchFamily="34" charset="0"/>
              </a:rPr>
              <a:t>Michaelis-Menten equation</a:t>
            </a: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E840CE4-7EB1-41FB-A987-3A71EDB1C61E}"/>
                  </a:ext>
                </a:extLst>
              </p:cNvPr>
              <p:cNvSpPr/>
              <p:nvPr/>
            </p:nvSpPr>
            <p:spPr>
              <a:xfrm>
                <a:off x="3338189" y="3274562"/>
                <a:ext cx="1943161"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baseline="-25000" dirty="0">
                            <a:latin typeface="Arial" panose="020B0604020202020204" pitchFamily="34" charset="0"/>
                            <a:cs typeface="Arial" panose="020B0604020202020204" pitchFamily="34" charset="0"/>
                          </a:rPr>
                          <m:t> </m:t>
                        </m:r>
                        <m:r>
                          <m:rPr>
                            <m:nor/>
                          </m:rPr>
                          <a:rPr lang="en-AU" b="0" i="0" dirty="0" smtClean="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AU" b="0" i="0" baseline="-25000" dirty="0" smtClean="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m:t>
                        </m:r>
                        <m:r>
                          <m:rPr>
                            <m:nor/>
                          </m:rPr>
                          <a:rPr lang="en-AU" b="0" i="0" baseline="-25000" dirty="0" smtClean="0">
                            <a:latin typeface="Arial" panose="020B0604020202020204" pitchFamily="34" charset="0"/>
                            <a:cs typeface="Arial" panose="020B0604020202020204" pitchFamily="34" charset="0"/>
                          </a:rPr>
                          <m:t> </m:t>
                        </m:r>
                        <m:r>
                          <m:rPr>
                            <m:nor/>
                          </m:rPr>
                          <a:rPr lang="en-AU" b="0" i="0" dirty="0" smtClean="0">
                            <a:latin typeface="Arial" panose="020B0604020202020204" pitchFamily="34" charset="0"/>
                            <a:cs typeface="Arial" panose="020B0604020202020204" pitchFamily="34" charset="0"/>
                          </a:rPr>
                          <m:t>[</m:t>
                        </m:r>
                        <m:r>
                          <m:rPr>
                            <m:nor/>
                          </m:rPr>
                          <a:rPr lang="en-US" dirty="0" smtClean="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EE840CE4-7EB1-41FB-A987-3A71EDB1C61E}"/>
                  </a:ext>
                </a:extLst>
              </p:cNvPr>
              <p:cNvSpPr>
                <a:spLocks noRot="1" noChangeAspect="1" noMove="1" noResize="1" noEditPoints="1" noAdjustHandles="1" noChangeArrowheads="1" noChangeShapeType="1" noTextEdit="1"/>
              </p:cNvSpPr>
              <p:nvPr/>
            </p:nvSpPr>
            <p:spPr>
              <a:xfrm>
                <a:off x="3338189" y="3274562"/>
                <a:ext cx="1943161" cy="769250"/>
              </a:xfrm>
              <a:prstGeom prst="rect">
                <a:avLst/>
              </a:prstGeom>
              <a:blipFill>
                <a:blip r:embed="rId3"/>
                <a:stretch>
                  <a:fillRect l="-5031"/>
                </a:stretch>
              </a:blipFill>
            </p:spPr>
            <p:txBody>
              <a:bodyPr/>
              <a:lstStyle/>
              <a:p>
                <a:r>
                  <a:rPr lang="en-AU">
                    <a:noFill/>
                  </a:rPr>
                  <a:t> </a:t>
                </a:r>
              </a:p>
            </p:txBody>
          </p:sp>
        </mc:Fallback>
      </mc:AlternateContent>
      <p:sp>
        <p:nvSpPr>
          <p:cNvPr id="8" name="TextBox 3">
            <a:extLst>
              <a:ext uri="{FF2B5EF4-FFF2-40B4-BE49-F238E27FC236}">
                <a16:creationId xmlns:a16="http://schemas.microsoft.com/office/drawing/2014/main" id="{30277AF7-9835-5E4F-B4F6-E8C4EDD68CFA}"/>
              </a:ext>
            </a:extLst>
          </p:cNvPr>
          <p:cNvSpPr txBox="1">
            <a:spLocks noChangeArrowheads="1"/>
          </p:cNvSpPr>
          <p:nvPr/>
        </p:nvSpPr>
        <p:spPr bwMode="auto">
          <a:xfrm>
            <a:off x="5334000" y="3429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p:sp>
        <p:nvSpPr>
          <p:cNvPr id="4" name="Rectangle 3">
            <a:extLst>
              <a:ext uri="{FF2B5EF4-FFF2-40B4-BE49-F238E27FC236}">
                <a16:creationId xmlns:a16="http://schemas.microsoft.com/office/drawing/2014/main" id="{B946C6CF-EB92-4D99-AD0B-BE59CFB8A9BD}"/>
              </a:ext>
            </a:extLst>
          </p:cNvPr>
          <p:cNvSpPr/>
          <p:nvPr/>
        </p:nvSpPr>
        <p:spPr>
          <a:xfrm>
            <a:off x="660400" y="4352834"/>
            <a:ext cx="8188325" cy="1200329"/>
          </a:xfrm>
          <a:prstGeom prst="rect">
            <a:avLst/>
          </a:prstGeom>
        </p:spPr>
        <p:txBody>
          <a:bodyPr wrap="square">
            <a:spAutoFit/>
          </a:bodyPr>
          <a:lstStyle/>
          <a:p>
            <a:pPr marL="50800" indent="0">
              <a:buNone/>
              <a:defRPr/>
            </a:pPr>
            <a:r>
              <a:rPr lang="en-US" dirty="0">
                <a:latin typeface="Arial" panose="020B0604020202020204" pitchFamily="34" charset="0"/>
                <a:cs typeface="Arial" panose="020B0604020202020204" pitchFamily="34" charset="0"/>
              </a:rPr>
              <a:t>where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is the initial velocity,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a:t>
            </a:r>
            <a:r>
              <a:rPr lang="en-US" dirty="0">
                <a:latin typeface="Arial" panose="020B0604020202020204" pitchFamily="34" charset="0"/>
                <a:cs typeface="Arial" panose="020B0604020202020204" pitchFamily="34" charset="0"/>
              </a:rPr>
              <a:t> is the maximum velocity, [S] is the initial substrate concentration, and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is a constant called the Michaelis constant</a:t>
            </a:r>
            <a:endParaRPr lang="en-A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3712-C64D-4F4A-B506-E0CDCB79EA1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Michaelis-Menten Equation</a:t>
            </a:r>
            <a:endParaRPr lang="en-AU" dirty="0"/>
          </a:p>
        </p:txBody>
      </p:sp>
      <p:sp>
        <p:nvSpPr>
          <p:cNvPr id="5" name="Google Shape;390;g847cf01710_0_68">
            <a:extLst>
              <a:ext uri="{FF2B5EF4-FFF2-40B4-BE49-F238E27FC236}">
                <a16:creationId xmlns:a16="http://schemas.microsoft.com/office/drawing/2014/main" id="{32C87656-472E-EF41-A1BF-CC78538EDC30}"/>
              </a:ext>
            </a:extLst>
          </p:cNvPr>
          <p:cNvSpPr txBox="1">
            <a:spLocks noChangeArrowheads="1"/>
          </p:cNvSpPr>
          <p:nvPr/>
        </p:nvSpPr>
        <p:spPr bwMode="auto">
          <a:xfrm>
            <a:off x="387350" y="1600201"/>
            <a:ext cx="8369300" cy="830998"/>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Michaelis-Menten equation </a:t>
            </a:r>
            <a:r>
              <a:rPr lang="en-US" sz="2400" dirty="0">
                <a:latin typeface="Arial" panose="020B0604020202020204" pitchFamily="34" charset="0"/>
                <a:cs typeface="Arial" panose="020B0604020202020204" pitchFamily="34" charset="0"/>
              </a:rPr>
              <a:t>is the </a:t>
            </a:r>
            <a:r>
              <a:rPr lang="en-US" sz="2400" b="1" dirty="0">
                <a:latin typeface="Arial" panose="020B0604020202020204" pitchFamily="34" charset="0"/>
                <a:cs typeface="Arial" panose="020B0604020202020204" pitchFamily="34" charset="0"/>
              </a:rPr>
              <a:t>rate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equation </a:t>
            </a:r>
            <a:r>
              <a:rPr lang="en-US" sz="2400" dirty="0">
                <a:latin typeface="Arial" panose="020B0604020202020204" pitchFamily="34" charset="0"/>
                <a:cs typeface="Arial" panose="020B0604020202020204" pitchFamily="34" charset="0"/>
              </a:rPr>
              <a:t>for a one-substrate enzyme-catalyzed reaction:</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46066BA-F872-4610-8823-E4FF5FD3584D}"/>
                  </a:ext>
                </a:extLst>
              </p:cNvPr>
              <p:cNvSpPr/>
              <p:nvPr/>
            </p:nvSpPr>
            <p:spPr>
              <a:xfrm>
                <a:off x="3124200" y="2880412"/>
                <a:ext cx="1970411" cy="769250"/>
              </a:xfrm>
              <a:prstGeom prst="rect">
                <a:avLst/>
              </a:prstGeom>
            </p:spPr>
            <p:txBody>
              <a:bodyPr wrap="none">
                <a:spAutoFit/>
              </a:bodyPr>
              <a:lstStyle/>
              <a:p>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 </a:t>
                </a:r>
                <a:r>
                  <a:rPr lang="en-US" dirty="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baseline="-25000" dirty="0">
                            <a:latin typeface="Arial" panose="020B0604020202020204" pitchFamily="34" charset="0"/>
                            <a:cs typeface="Arial" panose="020B0604020202020204" pitchFamily="34" charset="0"/>
                          </a:rPr>
                          <m:t>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baseline="-25000"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 </m:t>
                        </m:r>
                      </m:den>
                    </m:f>
                  </m:oMath>
                </a14:m>
                <a:endParaRPr lang="en-AU" dirty="0"/>
              </a:p>
            </p:txBody>
          </p:sp>
        </mc:Choice>
        <mc:Fallback xmlns="">
          <p:sp>
            <p:nvSpPr>
              <p:cNvPr id="3" name="Rectangle 2">
                <a:extLst>
                  <a:ext uri="{FF2B5EF4-FFF2-40B4-BE49-F238E27FC236}">
                    <a16:creationId xmlns:a16="http://schemas.microsoft.com/office/drawing/2014/main" id="{946066BA-F872-4610-8823-E4FF5FD3584D}"/>
                  </a:ext>
                </a:extLst>
              </p:cNvPr>
              <p:cNvSpPr>
                <a:spLocks noRot="1" noChangeAspect="1" noMove="1" noResize="1" noEditPoints="1" noAdjustHandles="1" noChangeArrowheads="1" noChangeShapeType="1" noTextEdit="1"/>
              </p:cNvSpPr>
              <p:nvPr/>
            </p:nvSpPr>
            <p:spPr>
              <a:xfrm>
                <a:off x="3124200" y="2880412"/>
                <a:ext cx="1970411" cy="769250"/>
              </a:xfrm>
              <a:prstGeom prst="rect">
                <a:avLst/>
              </a:prstGeom>
              <a:blipFill>
                <a:blip r:embed="rId3"/>
                <a:stretch>
                  <a:fillRect l="-4954"/>
                </a:stretch>
              </a:blipFill>
            </p:spPr>
            <p:txBody>
              <a:bodyPr/>
              <a:lstStyle/>
              <a:p>
                <a:r>
                  <a:rPr lang="en-AU">
                    <a:noFill/>
                  </a:rPr>
                  <a:t> </a:t>
                </a:r>
              </a:p>
            </p:txBody>
          </p:sp>
        </mc:Fallback>
      </mc:AlternateContent>
      <p:sp>
        <p:nvSpPr>
          <p:cNvPr id="7" name="TextBox 3">
            <a:extLst>
              <a:ext uri="{FF2B5EF4-FFF2-40B4-BE49-F238E27FC236}">
                <a16:creationId xmlns:a16="http://schemas.microsoft.com/office/drawing/2014/main" id="{613CC951-4E51-5C4E-A402-DA96418A1B62}"/>
              </a:ext>
            </a:extLst>
          </p:cNvPr>
          <p:cNvSpPr txBox="1">
            <a:spLocks noChangeArrowheads="1"/>
          </p:cNvSpPr>
          <p:nvPr/>
        </p:nvSpPr>
        <p:spPr bwMode="auto">
          <a:xfrm>
            <a:off x="5715000" y="30448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(6-9)</a:t>
            </a:r>
          </a:p>
        </p:txBody>
      </p:sp>
      <p:sp>
        <p:nvSpPr>
          <p:cNvPr id="4" name="Rectangle 3">
            <a:extLst>
              <a:ext uri="{FF2B5EF4-FFF2-40B4-BE49-F238E27FC236}">
                <a16:creationId xmlns:a16="http://schemas.microsoft.com/office/drawing/2014/main" id="{3EB0C3AA-DEB1-4FFA-84C0-1A74A4AE1BC8}"/>
              </a:ext>
            </a:extLst>
          </p:cNvPr>
          <p:cNvSpPr/>
          <p:nvPr/>
        </p:nvSpPr>
        <p:spPr>
          <a:xfrm>
            <a:off x="533400" y="4223031"/>
            <a:ext cx="7918450" cy="830997"/>
          </a:xfrm>
          <a:prstGeom prst="rect">
            <a:avLst/>
          </a:prstGeom>
        </p:spPr>
        <p:txBody>
          <a:bodyPr wrap="square">
            <a:spAutoFit/>
          </a:bodyPr>
          <a:lstStyle/>
          <a:p>
            <a:pPr marL="342900" indent="-342900">
              <a:buFont typeface="Arial" panose="020B0604020202020204" pitchFamily="34" charset="0"/>
              <a:buChar char="•"/>
            </a:pP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V</a:t>
            </a:r>
            <a:r>
              <a:rPr lang="en-US" baseline="-25000" dirty="0">
                <a:latin typeface="Arial" panose="020B0604020202020204" pitchFamily="34" charset="0"/>
                <a:cs typeface="Arial" panose="020B0604020202020204" pitchFamily="34" charset="0"/>
              </a:rPr>
              <a:t>max</a:t>
            </a:r>
            <a:r>
              <a:rPr lang="en-US" dirty="0">
                <a:latin typeface="Arial" panose="020B0604020202020204" pitchFamily="34" charset="0"/>
                <a:cs typeface="Arial" panose="020B0604020202020204" pitchFamily="34" charset="0"/>
              </a:rPr>
              <a:t>, [S], and </a:t>
            </a:r>
            <a:r>
              <a:rPr lang="en-US" i="1"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m </a:t>
            </a:r>
            <a:r>
              <a:rPr lang="en-US" dirty="0">
                <a:latin typeface="Arial" panose="020B0604020202020204" pitchFamily="34" charset="0"/>
                <a:cs typeface="Arial" panose="020B0604020202020204" pitchFamily="34" charset="0"/>
              </a:rPr>
              <a:t>are readily measured experimentally</a:t>
            </a:r>
            <a:endParaRPr lang="en-AU" dirty="0"/>
          </a:p>
        </p:txBody>
      </p:sp>
    </p:spTree>
    <p:extLst>
      <p:ext uri="{BB962C8B-B14F-4D97-AF65-F5344CB8AC3E}">
        <p14:creationId xmlns:p14="http://schemas.microsoft.com/office/powerpoint/2010/main" val="1846716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567E-FA1C-4E8F-B1C7-2C981840A65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Michaelis-Menten Kinetics Can Be Analyzed Quantitatively</a:t>
            </a:r>
            <a:endParaRPr lang="en-AU"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94BE90C-DDA8-224A-8E3D-17B66C52F8FF}"/>
                  </a:ext>
                </a:extLst>
              </p:cNvPr>
              <p:cNvSpPr txBox="1">
                <a:spLocks noChangeArrowheads="1"/>
              </p:cNvSpPr>
              <p:nvPr/>
            </p:nvSpPr>
            <p:spPr bwMode="auto">
              <a:xfrm>
                <a:off x="387350" y="1812925"/>
                <a:ext cx="8369300" cy="21494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an algebraic transformation of the Michaelis-Menten equation converts the hyperbolic curve into a linear form:</a:t>
                </a:r>
              </a:p>
              <a:p>
                <a:pPr marL="50800" indent="1828800">
                  <a:buNone/>
                  <a:defRPr/>
                </a:pPr>
                <a:endParaRPr lang="en-US" sz="2400" i="1" dirty="0">
                  <a:latin typeface="Arial" panose="020B0604020202020204" pitchFamily="34" charset="0"/>
                  <a:cs typeface="Arial" panose="020B0604020202020204" pitchFamily="34" charset="0"/>
                </a:endParaRPr>
              </a:p>
              <a:p>
                <a:pPr marL="50800" indent="1828800">
                  <a:buNone/>
                  <a:defRPr/>
                </a:pP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V</m:t>
                        </m:r>
                        <m:r>
                          <m:rPr>
                            <m:nor/>
                          </m:rPr>
                          <a:rPr lang="en-US" sz="2400" baseline="-25000" dirty="0">
                            <a:latin typeface="Arial" panose="020B0604020202020204" pitchFamily="34" charset="0"/>
                            <a:cs typeface="Arial" panose="020B0604020202020204" pitchFamily="34" charset="0"/>
                          </a:rPr>
                          <m:t>max</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m</m:t>
                        </m:r>
                        <m:r>
                          <m:rPr>
                            <m:nor/>
                          </m:rPr>
                          <a:rPr lang="en-US" sz="2400" dirty="0">
                            <a:latin typeface="Arial" panose="020B0604020202020204" pitchFamily="34" charset="0"/>
                            <a:cs typeface="Arial" panose="020B0604020202020204" pitchFamily="34" charset="0"/>
                          </a:rPr>
                          <m:t> + [</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den>
                    </m:f>
                  </m:oMath>
                </a14:m>
                <a:endParaRPr lang="en-US" sz="2400" i="1" dirty="0">
                  <a:latin typeface="Arial" panose="020B0604020202020204" pitchFamily="34" charset="0"/>
                  <a:cs typeface="Arial" panose="020B0604020202020204" pitchFamily="34" charset="0"/>
                </a:endParaRPr>
              </a:p>
              <a:p>
                <a:pPr marL="50800" indent="0">
                  <a:buNone/>
                  <a:defRPr/>
                </a:pPr>
                <a:endParaRPr lang="en-US" sz="2400" i="1" dirty="0">
                  <a:latin typeface="Arial" panose="020B0604020202020204" pitchFamily="34" charset="0"/>
                  <a:cs typeface="Arial" panose="020B0604020202020204" pitchFamily="34" charset="0"/>
                </a:endParaRPr>
              </a:p>
              <a:p>
                <a:pPr marL="50800" indent="0">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p:txBody>
          </p:sp>
        </mc:Choice>
        <mc:Fallback xmlns="">
          <p:sp>
            <p:nvSpPr>
              <p:cNvPr id="5" name="Google Shape;390;g847cf01710_0_68">
                <a:extLst>
                  <a:ext uri="{FF2B5EF4-FFF2-40B4-BE49-F238E27FC236}">
                    <a16:creationId xmlns:a16="http://schemas.microsoft.com/office/drawing/2014/main" id="{894BE90C-DDA8-224A-8E3D-17B66C52F8FF}"/>
                  </a:ext>
                </a:extLst>
              </p:cNvPr>
              <p:cNvSpPr txBox="1">
                <a:spLocks noRot="1" noChangeAspect="1" noMove="1" noResize="1" noEditPoints="1" noAdjustHandles="1" noChangeArrowheads="1" noChangeShapeType="1" noTextEdit="1"/>
              </p:cNvSpPr>
              <p:nvPr/>
            </p:nvSpPr>
            <p:spPr bwMode="auto">
              <a:xfrm>
                <a:off x="387350" y="1812925"/>
                <a:ext cx="8369300" cy="2149475"/>
              </a:xfrm>
              <a:prstGeom prst="rect">
                <a:avLst/>
              </a:prstGeom>
              <a:blipFill>
                <a:blip r:embed="rId3"/>
                <a:stretch>
                  <a:fillRect l="-437" t="-1983" r="-292"/>
                </a:stretch>
              </a:blipFill>
              <a:ln>
                <a:no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11106C1-916F-4355-A086-76122DF066DC}"/>
                  </a:ext>
                </a:extLst>
              </p:cNvPr>
              <p:cNvSpPr/>
              <p:nvPr/>
            </p:nvSpPr>
            <p:spPr>
              <a:xfrm>
                <a:off x="2644869" y="4341362"/>
                <a:ext cx="1927131" cy="769250"/>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F11106C1-916F-4355-A086-76122DF066DC}"/>
                  </a:ext>
                </a:extLst>
              </p:cNvPr>
              <p:cNvSpPr>
                <a:spLocks noRot="1" noChangeAspect="1" noMove="1" noResize="1" noEditPoints="1" noAdjustHandles="1" noChangeArrowheads="1" noChangeShapeType="1" noTextEdit="1"/>
              </p:cNvSpPr>
              <p:nvPr/>
            </p:nvSpPr>
            <p:spPr>
              <a:xfrm>
                <a:off x="2644869" y="4341362"/>
                <a:ext cx="1927131" cy="769250"/>
              </a:xfrm>
              <a:prstGeom prst="rect">
                <a:avLst/>
              </a:prstGeom>
              <a:blipFill>
                <a:blip r:embed="rId4"/>
                <a:stretch>
                  <a:fillRect/>
                </a:stretch>
              </a:blipFill>
            </p:spPr>
            <p:txBody>
              <a:bodyPr/>
              <a:lstStyle/>
              <a:p>
                <a:r>
                  <a:rPr lang="en-AU">
                    <a:noFill/>
                  </a:rPr>
                  <a:t> </a:t>
                </a:r>
              </a:p>
            </p:txBody>
          </p:sp>
        </mc:Fallback>
      </mc:AlternateContent>
      <p:sp>
        <p:nvSpPr>
          <p:cNvPr id="265219" name="TextBox 5">
            <a:extLst>
              <a:ext uri="{FF2B5EF4-FFF2-40B4-BE49-F238E27FC236}">
                <a16:creationId xmlns:a16="http://schemas.microsoft.com/office/drawing/2014/main" id="{36289BB2-DCD9-F343-9864-00A17C0B435A}"/>
              </a:ext>
            </a:extLst>
          </p:cNvPr>
          <p:cNvSpPr txBox="1">
            <a:spLocks noChangeArrowheads="1"/>
          </p:cNvSpPr>
          <p:nvPr/>
        </p:nvSpPr>
        <p:spPr bwMode="auto">
          <a:xfrm>
            <a:off x="5334000" y="4495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9223-EC60-4A0B-9A9B-B097C5C936A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Deriving the Lineweaver-Burk Equation</a:t>
            </a:r>
            <a:endParaRPr lang="en-AU" dirty="0"/>
          </a:p>
        </p:txBody>
      </p:sp>
      <p:sp>
        <p:nvSpPr>
          <p:cNvPr id="8" name="Google Shape;390;g847cf01710_0_68">
            <a:extLst>
              <a:ext uri="{FF2B5EF4-FFF2-40B4-BE49-F238E27FC236}">
                <a16:creationId xmlns:a16="http://schemas.microsoft.com/office/drawing/2014/main" id="{E5E64E74-CFB0-584C-9264-B9D97FF2B5A1}"/>
              </a:ext>
            </a:extLst>
          </p:cNvPr>
          <p:cNvSpPr txBox="1">
            <a:spLocks noChangeArrowheads="1"/>
          </p:cNvSpPr>
          <p:nvPr/>
        </p:nvSpPr>
        <p:spPr bwMode="auto">
          <a:xfrm>
            <a:off x="387350" y="1812925"/>
            <a:ext cx="8369300" cy="8540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simplifying this equation gives the </a:t>
            </a:r>
            <a:r>
              <a:rPr lang="en-US" sz="2400" b="1" dirty="0">
                <a:latin typeface="Arial" panose="020B0604020202020204" pitchFamily="34" charset="0"/>
                <a:cs typeface="Arial" panose="020B0604020202020204" pitchFamily="34" charset="0"/>
              </a:rPr>
              <a:t>Lineweaver-Burk equation</a:t>
            </a:r>
            <a:r>
              <a:rPr lang="en-US" sz="24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6F6A538-3BE7-404D-A7CB-6D78F7D10177}"/>
                  </a:ext>
                </a:extLst>
              </p:cNvPr>
              <p:cNvSpPr/>
              <p:nvPr/>
            </p:nvSpPr>
            <p:spPr>
              <a:xfrm>
                <a:off x="3608434" y="3044375"/>
                <a:ext cx="1927131" cy="769250"/>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r>
                          <m:rPr>
                            <m:nor/>
                          </m:rPr>
                          <a:rPr lang="en-US" dirty="0">
                            <a:latin typeface="Arial" panose="020B0604020202020204" pitchFamily="34" charset="0"/>
                            <a:cs typeface="Arial" panose="020B0604020202020204" pitchFamily="34" charset="0"/>
                          </a:rPr>
                          <m:t> + [</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E6F6A538-3BE7-404D-A7CB-6D78F7D10177}"/>
                  </a:ext>
                </a:extLst>
              </p:cNvPr>
              <p:cNvSpPr>
                <a:spLocks noRot="1" noChangeAspect="1" noMove="1" noResize="1" noEditPoints="1" noAdjustHandles="1" noChangeArrowheads="1" noChangeShapeType="1" noTextEdit="1"/>
              </p:cNvSpPr>
              <p:nvPr/>
            </p:nvSpPr>
            <p:spPr>
              <a:xfrm>
                <a:off x="3608434" y="3044375"/>
                <a:ext cx="1927131" cy="769250"/>
              </a:xfrm>
              <a:prstGeom prst="rect">
                <a:avLst/>
              </a:prstGeom>
              <a:blipFill>
                <a:blip r:embed="rId3"/>
                <a:stretch>
                  <a:fillRect/>
                </a:stretch>
              </a:blipFill>
            </p:spPr>
            <p:txBody>
              <a:bodyPr/>
              <a:lstStyle/>
              <a:p>
                <a:r>
                  <a:rPr lang="en-AU">
                    <a:noFill/>
                  </a:rPr>
                  <a:t> </a:t>
                </a:r>
              </a:p>
            </p:txBody>
          </p:sp>
        </mc:Fallback>
      </mc:AlternateContent>
      <p:sp>
        <p:nvSpPr>
          <p:cNvPr id="9" name="TextBox 5">
            <a:extLst>
              <a:ext uri="{FF2B5EF4-FFF2-40B4-BE49-F238E27FC236}">
                <a16:creationId xmlns:a16="http://schemas.microsoft.com/office/drawing/2014/main" id="{6F2BE050-7CDB-694D-AF4E-BE49A374959A}"/>
              </a:ext>
            </a:extLst>
          </p:cNvPr>
          <p:cNvSpPr txBox="1">
            <a:spLocks noChangeArrowheads="1"/>
          </p:cNvSpPr>
          <p:nvPr/>
        </p:nvSpPr>
        <p:spPr bwMode="auto">
          <a:xfrm>
            <a:off x="6019800" y="31988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(6-24)</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327A30E-F092-4C13-92C6-E87AC5D5DB58}"/>
                  </a:ext>
                </a:extLst>
              </p:cNvPr>
              <p:cNvSpPr/>
              <p:nvPr/>
            </p:nvSpPr>
            <p:spPr>
              <a:xfrm>
                <a:off x="2869951" y="4152450"/>
                <a:ext cx="3111749" cy="769250"/>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endParaRPr lang="en-AU" dirty="0"/>
              </a:p>
            </p:txBody>
          </p:sp>
        </mc:Choice>
        <mc:Fallback xmlns="">
          <p:sp>
            <p:nvSpPr>
              <p:cNvPr id="4" name="Rectangle 3">
                <a:extLst>
                  <a:ext uri="{FF2B5EF4-FFF2-40B4-BE49-F238E27FC236}">
                    <a16:creationId xmlns:a16="http://schemas.microsoft.com/office/drawing/2014/main" id="{5327A30E-F092-4C13-92C6-E87AC5D5DB58}"/>
                  </a:ext>
                </a:extLst>
              </p:cNvPr>
              <p:cNvSpPr>
                <a:spLocks noRot="1" noChangeAspect="1" noMove="1" noResize="1" noEditPoints="1" noAdjustHandles="1" noChangeArrowheads="1" noChangeShapeType="1" noTextEdit="1"/>
              </p:cNvSpPr>
              <p:nvPr/>
            </p:nvSpPr>
            <p:spPr>
              <a:xfrm>
                <a:off x="2869951" y="4152450"/>
                <a:ext cx="3111749" cy="769250"/>
              </a:xfrm>
              <a:prstGeom prst="rect">
                <a:avLst/>
              </a:prstGeom>
              <a:blipFill>
                <a:blip r:embed="rId4"/>
                <a:stretch>
                  <a:fillRect/>
                </a:stretch>
              </a:blipFill>
            </p:spPr>
            <p:txBody>
              <a:bodyPr/>
              <a:lstStyle/>
              <a:p>
                <a:r>
                  <a:rPr lang="en-AU">
                    <a:noFill/>
                  </a:rPr>
                  <a:t> </a:t>
                </a:r>
              </a:p>
            </p:txBody>
          </p:sp>
        </mc:Fallback>
      </mc:AlternateContent>
      <p:sp>
        <p:nvSpPr>
          <p:cNvPr id="10" name="TextBox 4">
            <a:extLst>
              <a:ext uri="{FF2B5EF4-FFF2-40B4-BE49-F238E27FC236}">
                <a16:creationId xmlns:a16="http://schemas.microsoft.com/office/drawing/2014/main" id="{1284DAA1-ABF2-6C41-8A58-71C8F878091F}"/>
              </a:ext>
            </a:extLst>
          </p:cNvPr>
          <p:cNvSpPr txBox="1">
            <a:spLocks noChangeArrowheads="1"/>
          </p:cNvSpPr>
          <p:nvPr/>
        </p:nvSpPr>
        <p:spPr bwMode="auto">
          <a:xfrm>
            <a:off x="6019800" y="4495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(6-25)</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4618C86-FE60-40B3-924E-FAEF6B8AAC88}"/>
                  </a:ext>
                </a:extLst>
              </p:cNvPr>
              <p:cNvSpPr/>
              <p:nvPr/>
            </p:nvSpPr>
            <p:spPr>
              <a:xfrm>
                <a:off x="3099981" y="5408321"/>
                <a:ext cx="2651688" cy="765466"/>
              </a:xfrm>
              <a:prstGeom prst="rect">
                <a:avLst/>
              </a:prstGeom>
            </p:spPr>
            <p:txBody>
              <a:bodyPr wrap="none">
                <a:spAutoFit/>
              </a:bodyPr>
              <a:lstStyle/>
              <a:p>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0</m:t>
                        </m:r>
                      </m:den>
                    </m:f>
                  </m:oMath>
                </a14:m>
                <a:r>
                  <a:rPr lang="en-US" baseline="-2500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i="1" dirty="0">
                            <a:latin typeface="Arial" panose="020B0604020202020204" pitchFamily="34" charset="0"/>
                            <a:cs typeface="Arial" panose="020B0604020202020204" pitchFamily="34" charset="0"/>
                          </a:rPr>
                          <m:t>K</m:t>
                        </m:r>
                        <m:r>
                          <m:rPr>
                            <m:nor/>
                          </m:rPr>
                          <a:rPr lang="en-US" baseline="-25000" dirty="0">
                            <a:latin typeface="Arial" panose="020B0604020202020204" pitchFamily="34" charset="0"/>
                            <a:cs typeface="Arial" panose="020B0604020202020204" pitchFamily="34" charset="0"/>
                          </a:rPr>
                          <m:t>m</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den>
                    </m:f>
                  </m:oMath>
                </a14:m>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dirty="0">
                            <a:latin typeface="Arial" panose="020B0604020202020204" pitchFamily="34" charset="0"/>
                            <a:cs typeface="Arial" panose="020B0604020202020204" pitchFamily="34" charset="0"/>
                          </a:rPr>
                          <m:t>1</m:t>
                        </m:r>
                      </m:num>
                      <m:den>
                        <m:r>
                          <m:rPr>
                            <m:nor/>
                          </m:rPr>
                          <a:rPr lang="en-US" i="1" dirty="0">
                            <a:latin typeface="Arial" panose="020B0604020202020204" pitchFamily="34" charset="0"/>
                            <a:cs typeface="Arial" panose="020B0604020202020204" pitchFamily="34" charset="0"/>
                          </a:rPr>
                          <m:t>V</m:t>
                        </m:r>
                        <m:r>
                          <m:rPr>
                            <m:nor/>
                          </m:rPr>
                          <a:rPr lang="en-US" baseline="-25000" dirty="0">
                            <a:latin typeface="Arial" panose="020B0604020202020204" pitchFamily="34" charset="0"/>
                            <a:cs typeface="Arial" panose="020B0604020202020204" pitchFamily="34" charset="0"/>
                          </a:rPr>
                          <m:t>max</m:t>
                        </m:r>
                      </m:den>
                    </m:f>
                  </m:oMath>
                </a14:m>
                <a:endParaRPr lang="en-AU" dirty="0"/>
              </a:p>
            </p:txBody>
          </p:sp>
        </mc:Choice>
        <mc:Fallback xmlns="">
          <p:sp>
            <p:nvSpPr>
              <p:cNvPr id="5" name="Rectangle 4">
                <a:extLst>
                  <a:ext uri="{FF2B5EF4-FFF2-40B4-BE49-F238E27FC236}">
                    <a16:creationId xmlns:a16="http://schemas.microsoft.com/office/drawing/2014/main" id="{84618C86-FE60-40B3-924E-FAEF6B8AAC88}"/>
                  </a:ext>
                </a:extLst>
              </p:cNvPr>
              <p:cNvSpPr>
                <a:spLocks noRot="1" noChangeAspect="1" noMove="1" noResize="1" noEditPoints="1" noAdjustHandles="1" noChangeArrowheads="1" noChangeShapeType="1" noTextEdit="1"/>
              </p:cNvSpPr>
              <p:nvPr/>
            </p:nvSpPr>
            <p:spPr>
              <a:xfrm>
                <a:off x="3099981" y="5408321"/>
                <a:ext cx="2651688" cy="765466"/>
              </a:xfrm>
              <a:prstGeom prst="rect">
                <a:avLst/>
              </a:prstGeom>
              <a:blipFill>
                <a:blip r:embed="rId5"/>
                <a:stretch>
                  <a:fillRect/>
                </a:stretch>
              </a:blipFill>
            </p:spPr>
            <p:txBody>
              <a:bodyPr/>
              <a:lstStyle/>
              <a:p>
                <a:r>
                  <a:rPr lang="en-AU">
                    <a:noFill/>
                  </a:rPr>
                  <a:t> </a:t>
                </a:r>
              </a:p>
            </p:txBody>
          </p:sp>
        </mc:Fallback>
      </mc:AlternateContent>
      <p:sp>
        <p:nvSpPr>
          <p:cNvPr id="11" name="TextBox 6">
            <a:extLst>
              <a:ext uri="{FF2B5EF4-FFF2-40B4-BE49-F238E27FC236}">
                <a16:creationId xmlns:a16="http://schemas.microsoft.com/office/drawing/2014/main" id="{3017359B-DE78-9E46-9268-278712DE9B15}"/>
              </a:ext>
            </a:extLst>
          </p:cNvPr>
          <p:cNvSpPr txBox="1">
            <a:spLocks noChangeArrowheads="1"/>
          </p:cNvSpPr>
          <p:nvPr/>
        </p:nvSpPr>
        <p:spPr bwMode="auto">
          <a:xfrm>
            <a:off x="6019800" y="57134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970C8-A44C-4983-83E4-E4C6AD6ED31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Double-Reciprocal, or Lineweaver-Burk, Plot</a:t>
            </a:r>
            <a:endParaRPr lang="en-AU" dirty="0"/>
          </a:p>
        </p:txBody>
      </p:sp>
      <p:sp>
        <p:nvSpPr>
          <p:cNvPr id="9" name="Google Shape;390;g847cf01710_0_68">
            <a:extLst>
              <a:ext uri="{FF2B5EF4-FFF2-40B4-BE49-F238E27FC236}">
                <a16:creationId xmlns:a16="http://schemas.microsoft.com/office/drawing/2014/main" id="{6A188C9D-6800-944E-A3C1-1DA0C777138A}"/>
              </a:ext>
            </a:extLst>
          </p:cNvPr>
          <p:cNvSpPr txBox="1">
            <a:spLocks noChangeArrowheads="1"/>
          </p:cNvSpPr>
          <p:nvPr/>
        </p:nvSpPr>
        <p:spPr bwMode="auto">
          <a:xfrm>
            <a:off x="387350" y="1752600"/>
            <a:ext cx="342265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for enzymes obeying the Michaelis-Menten relationship, a plot of 1/</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versus 1/[S] yields a straight line </a:t>
            </a:r>
          </a:p>
          <a:p>
            <a:pPr>
              <a:defRPr/>
            </a:pPr>
            <a:endParaRPr lang="en-US" sz="2400" dirty="0">
              <a:latin typeface="Arial" panose="020B0604020202020204" pitchFamily="34" charset="0"/>
              <a:cs typeface="Arial" panose="020B0604020202020204" pitchFamily="34" charset="0"/>
            </a:endParaRPr>
          </a:p>
          <a:p>
            <a:pPr marL="50800" indent="0">
              <a:buFontTx/>
              <a:buNone/>
              <a:defRPr/>
            </a:pP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p:txBody>
      </p:sp>
      <p:pic>
        <p:nvPicPr>
          <p:cNvPr id="269314" name="Picture 2" descr="The horizontal axis is labeled 1 over concentration of S in units of 1 over millimolar. The vertical axis is labeled 1 over V subscript 0 in units of 1 over micromolar per minute. A diagonal line begins slightly below the horizontal axis to the left of the vertical axis. It intersects the horizontal axis at a point labeled minus 1 over K subscript lowercase M, crosses the vertical axis at a point labeled 1 over V subscript max, and continues to the top of the vertical axis at the right end of the horizontal axis. Text above the line reads, slope equals K subscript lowercase M over V subscript max.">
            <a:extLst>
              <a:ext uri="{FF2B5EF4-FFF2-40B4-BE49-F238E27FC236}">
                <a16:creationId xmlns:a16="http://schemas.microsoft.com/office/drawing/2014/main" id="{A3847E55-6CCD-3C4A-8A08-4C34EAD30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828800"/>
            <a:ext cx="4483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DEFC-1C87-4817-B57B-1651A42ACAB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Kinetic Parameters Are Used to Compare Enzyme Activities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A202DA6A-29AA-8E47-BB14-DF2D93821774}"/>
              </a:ext>
            </a:extLst>
          </p:cNvPr>
          <p:cNvSpPr txBox="1">
            <a:spLocks noChangeArrowheads="1"/>
          </p:cNvSpPr>
          <p:nvPr/>
        </p:nvSpPr>
        <p:spPr bwMode="auto">
          <a:xfrm>
            <a:off x="387350" y="1752601"/>
            <a:ext cx="83693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all enzymes that exhibit a hyperbolic dependence of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 </a:t>
            </a:r>
            <a:r>
              <a:rPr lang="en-US" sz="2400" dirty="0">
                <a:latin typeface="Arial" panose="020B0604020202020204" pitchFamily="34" charset="0"/>
                <a:cs typeface="Arial" panose="020B0604020202020204" pitchFamily="34" charset="0"/>
              </a:rPr>
              <a:t>on [S] follow </a:t>
            </a:r>
            <a:r>
              <a:rPr lang="en-US" sz="2400" b="1" dirty="0">
                <a:latin typeface="Arial" panose="020B0604020202020204" pitchFamily="34" charset="0"/>
                <a:cs typeface="Arial" panose="020B0604020202020204" pitchFamily="34" charset="0"/>
              </a:rPr>
              <a:t>Michaelis-Menten kinetics </a:t>
            </a:r>
            <a:r>
              <a:rPr lang="en-US" sz="2400" dirty="0">
                <a:latin typeface="Arial" panose="020B0604020202020204" pitchFamily="34" charset="0"/>
                <a:cs typeface="Arial" panose="020B0604020202020204" pitchFamily="34" charset="0"/>
              </a:rPr>
              <a:t>where:</a:t>
            </a:r>
          </a:p>
          <a:p>
            <a:pPr marL="50800" indent="1384300">
              <a:buNone/>
              <a:defRPr/>
            </a:pPr>
            <a:endParaRPr lang="en-US" sz="2400" i="1" dirty="0">
              <a:latin typeface="Arial" panose="020B0604020202020204" pitchFamily="34" charset="0"/>
              <a:cs typeface="Arial" panose="020B0604020202020204" pitchFamily="34" charset="0"/>
            </a:endParaRPr>
          </a:p>
          <a:p>
            <a:pPr marL="50800" indent="1384300">
              <a:buNone/>
              <a:defRPr/>
            </a:pP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 [S]     when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½</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max</a:t>
            </a:r>
            <a:r>
              <a:rPr lang="en-US" sz="2400" dirty="0">
                <a:latin typeface="Arial" panose="020B0604020202020204" pitchFamily="34" charset="0"/>
                <a:cs typeface="Arial" panose="020B0604020202020204" pitchFamily="34" charset="0"/>
              </a:rPr>
              <a:t> 		</a:t>
            </a:r>
          </a:p>
          <a:p>
            <a:pPr marL="50800" indent="0">
              <a:buFontTx/>
              <a:buNone/>
              <a:defRPr/>
            </a:pPr>
            <a:r>
              <a:rPr lang="en-US" sz="2400" dirty="0">
                <a:cs typeface="Arial" panose="020B0604020202020204" pitchFamily="34" charset="0"/>
              </a:rPr>
              <a:t>	</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271363" name="TextBox 4">
            <a:extLst>
              <a:ext uri="{FF2B5EF4-FFF2-40B4-BE49-F238E27FC236}">
                <a16:creationId xmlns:a16="http://schemas.microsoft.com/office/drawing/2014/main" id="{D235787F-6F15-7541-9A0D-E1129A218131}"/>
              </a:ext>
            </a:extLst>
          </p:cNvPr>
          <p:cNvSpPr txBox="1">
            <a:spLocks noChangeArrowheads="1"/>
          </p:cNvSpPr>
          <p:nvPr/>
        </p:nvSpPr>
        <p:spPr bwMode="auto">
          <a:xfrm>
            <a:off x="6324600" y="29686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(6-23)</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A97791-2F7D-4211-AED2-8F9D7E50E23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Interpreting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and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41986" name="Google Shape;390;g847cf01710_0_68">
            <a:extLst>
              <a:ext uri="{FF2B5EF4-FFF2-40B4-BE49-F238E27FC236}">
                <a16:creationId xmlns:a16="http://schemas.microsoft.com/office/drawing/2014/main" id="{36E67C45-7702-B044-A928-F1BC63839875}"/>
              </a:ext>
            </a:extLst>
          </p:cNvPr>
          <p:cNvSpPr txBox="1">
            <a:spLocks noChangeArrowheads="1"/>
          </p:cNvSpPr>
          <p:nvPr/>
        </p:nvSpPr>
        <p:spPr bwMode="auto">
          <a:xfrm>
            <a:off x="387350" y="1524001"/>
            <a:ext cx="8369300" cy="533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can vary for different substrates of the same enzyme</a:t>
            </a:r>
            <a:r>
              <a:rPr lang="en-US" sz="2400" dirty="0">
                <a:latin typeface="Arial" panose="020B0604020202020204" pitchFamily="34" charset="0"/>
                <a:cs typeface="Arial" panose="020B0604020202020204" pitchFamily="34" charset="0"/>
              </a:rPr>
              <a:t>		</a:t>
            </a:r>
          </a:p>
          <a:p>
            <a:pPr marL="50800" indent="0">
              <a:buFontTx/>
              <a:buNone/>
              <a:defRPr/>
            </a:pPr>
            <a:r>
              <a:rPr lang="en-US" sz="2400" dirty="0">
                <a:cs typeface="Arial" panose="020B0604020202020204" pitchFamily="34" charset="0"/>
              </a:rPr>
              <a:t>	</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a:p>
            <a:pPr marL="50800" indent="0">
              <a:buFontTx/>
              <a:buNone/>
              <a:defRPr/>
            </a:pPr>
            <a:r>
              <a:rPr lang="en-US" sz="2400" dirty="0">
                <a:latin typeface="Arial" panose="020B0604020202020204" pitchFamily="34" charset="0"/>
                <a:cs typeface="Arial" panose="020B0604020202020204" pitchFamily="34" charset="0"/>
              </a:rPr>
              <a:t>	</a:t>
            </a:r>
          </a:p>
        </p:txBody>
      </p:sp>
      <p:sp>
        <p:nvSpPr>
          <p:cNvPr id="3" name="TextBox 2"/>
          <p:cNvSpPr txBox="1"/>
          <p:nvPr/>
        </p:nvSpPr>
        <p:spPr>
          <a:xfrm>
            <a:off x="1295400" y="2370686"/>
            <a:ext cx="6785610" cy="461665"/>
          </a:xfrm>
          <a:prstGeom prst="rect">
            <a:avLst/>
          </a:prstGeom>
          <a:solidFill>
            <a:srgbClr val="005F6A"/>
          </a:solidFill>
        </p:spPr>
        <p:txBody>
          <a:bodyPr wrap="square" rtlCol="0">
            <a:spAutoFit/>
          </a:bodyPr>
          <a:lstStyle/>
          <a:p>
            <a:r>
              <a:rPr lang="en-US" b="1" dirty="0">
                <a:solidFill>
                  <a:schemeClr val="bg1"/>
                </a:solidFill>
              </a:rPr>
              <a:t>Table 6-6 </a:t>
            </a:r>
            <a:r>
              <a:rPr lang="en-US" b="1" i="1" dirty="0">
                <a:solidFill>
                  <a:schemeClr val="bg1"/>
                </a:solidFill>
              </a:rPr>
              <a:t>K</a:t>
            </a:r>
            <a:r>
              <a:rPr lang="en-US" b="1" baseline="-25000" dirty="0">
                <a:solidFill>
                  <a:schemeClr val="bg1"/>
                </a:solidFill>
              </a:rPr>
              <a:t>m</a:t>
            </a:r>
            <a:r>
              <a:rPr lang="en-US" b="1" dirty="0">
                <a:solidFill>
                  <a:schemeClr val="bg1"/>
                </a:solidFill>
              </a:rPr>
              <a:t> for Some Enzymes and Substrates</a:t>
            </a:r>
          </a:p>
        </p:txBody>
      </p:sp>
      <p:graphicFrame>
        <p:nvGraphicFramePr>
          <p:cNvPr id="2" name="Table 1"/>
          <p:cNvGraphicFramePr>
            <a:graphicFrameLocks noGrp="1"/>
          </p:cNvGraphicFramePr>
          <p:nvPr>
            <p:extLst>
              <p:ext uri="{D42A27DB-BD31-4B8C-83A1-F6EECF244321}">
                <p14:modId xmlns:p14="http://schemas.microsoft.com/office/powerpoint/2010/main" val="258493665"/>
              </p:ext>
            </p:extLst>
          </p:nvPr>
        </p:nvGraphicFramePr>
        <p:xfrm>
          <a:off x="1295400" y="2840234"/>
          <a:ext cx="6785610" cy="3037840"/>
        </p:xfrm>
        <a:graphic>
          <a:graphicData uri="http://schemas.openxmlformats.org/drawingml/2006/table">
            <a:tbl>
              <a:tblPr firstRow="1" bandRow="1">
                <a:tableStyleId>{5C22544A-7EE6-4342-B048-85BDC9FD1C3A}</a:tableStyleId>
              </a:tblPr>
              <a:tblGrid>
                <a:gridCol w="2329180">
                  <a:extLst>
                    <a:ext uri="{9D8B030D-6E8A-4147-A177-3AD203B41FA5}">
                      <a16:colId xmlns:a16="http://schemas.microsoft.com/office/drawing/2014/main" val="20000"/>
                    </a:ext>
                  </a:extLst>
                </a:gridCol>
                <a:gridCol w="242443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Enzyme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Substrate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i="1" dirty="0">
                          <a:solidFill>
                            <a:sysClr val="windowText" lastClr="000000"/>
                          </a:solidFill>
                        </a:rPr>
                        <a:t>K</a:t>
                      </a:r>
                      <a:r>
                        <a:rPr lang="en-US" i="0" baseline="-25000" dirty="0">
                          <a:solidFill>
                            <a:sysClr val="windowText" lastClr="000000"/>
                          </a:solidFill>
                        </a:rPr>
                        <a:t>m</a:t>
                      </a:r>
                      <a:r>
                        <a:rPr lang="en-US" i="0" dirty="0">
                          <a:solidFill>
                            <a:sysClr val="windowText" lastClr="000000"/>
                          </a:solidFill>
                        </a:rPr>
                        <a:t> (</a:t>
                      </a:r>
                      <a:r>
                        <a:rPr lang="en-US" i="0" dirty="0" err="1">
                          <a:solidFill>
                            <a:sysClr val="windowText" lastClr="000000"/>
                          </a:solidFill>
                        </a:rPr>
                        <a:t>m</a:t>
                      </a:r>
                      <a:r>
                        <a:rPr lang="en-US" sz="1200" i="0" dirty="0" err="1">
                          <a:solidFill>
                            <a:sysClr val="windowText" lastClr="000000"/>
                          </a:solidFill>
                        </a:rPr>
                        <a:t>M</a:t>
                      </a:r>
                      <a:r>
                        <a:rPr lang="en-US" i="0" dirty="0">
                          <a:solidFill>
                            <a:sysClr val="windowText" lastClr="000000"/>
                          </a:solidFill>
                        </a:rPr>
                        <a:t>)</a:t>
                      </a:r>
                      <a:endParaRPr lang="en-US" i="1" dirty="0">
                        <a:solidFill>
                          <a:sysClr val="windowText" lastClr="000000"/>
                        </a:solidFill>
                      </a:endParaRP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Hexokinase (brain)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ATP</a:t>
                      </a:r>
                      <a:br>
                        <a:rPr lang="en-US" dirty="0"/>
                      </a:br>
                      <a:r>
                        <a:rPr lang="en-US" sz="1200" dirty="0"/>
                        <a:t>D</a:t>
                      </a:r>
                      <a:r>
                        <a:rPr lang="en-US" dirty="0"/>
                        <a:t>-Glucose</a:t>
                      </a:r>
                    </a:p>
                    <a:p>
                      <a:r>
                        <a:rPr lang="en-US" sz="1200" dirty="0"/>
                        <a:t>D</a:t>
                      </a:r>
                      <a:r>
                        <a:rPr lang="en-US" dirty="0"/>
                        <a:t>-Fructose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0.4</a:t>
                      </a:r>
                    </a:p>
                    <a:p>
                      <a:r>
                        <a:rPr lang="en-US" dirty="0"/>
                        <a:t>0.05</a:t>
                      </a:r>
                    </a:p>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Carbonic anhydrase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HCO</a:t>
                      </a:r>
                      <a:r>
                        <a:rPr lang="en-US" baseline="-25000" dirty="0"/>
                        <a:t>3</a:t>
                      </a:r>
                      <a:r>
                        <a:rPr lang="en-US" baseline="30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Chymotrypsin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t>Glycyltyrosinylglycine</a:t>
                      </a:r>
                      <a:endParaRPr lang="en-US" dirty="0"/>
                    </a:p>
                    <a:p>
                      <a:r>
                        <a:rPr lang="en-US" i="1" dirty="0"/>
                        <a:t>N</a:t>
                      </a:r>
                      <a:r>
                        <a:rPr lang="en-US" i="0" dirty="0"/>
                        <a:t>-</a:t>
                      </a:r>
                      <a:r>
                        <a:rPr lang="en-US" i="0" dirty="0" err="1"/>
                        <a:t>Benzoyltyrosinamide</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108</a:t>
                      </a:r>
                      <a:br>
                        <a:rPr lang="en-US" dirty="0"/>
                      </a:br>
                      <a:r>
                        <a:rPr lang="en-US"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l-GR" i="1" dirty="0"/>
                        <a:t>β</a:t>
                      </a:r>
                      <a:r>
                        <a:rPr lang="en-US" dirty="0"/>
                        <a:t>-Galactosidase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D</a:t>
                      </a:r>
                      <a:r>
                        <a:rPr lang="en-US" dirty="0"/>
                        <a:t>-Lactose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a:t>Threonine dehydratase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a:t>
                      </a:r>
                      <a:r>
                        <a:rPr lang="en-US" dirty="0"/>
                        <a:t>-Threonine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11FD-CDC0-4534-97EA-91274BEA103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Many Enzymes Catalyze Reactions with Two or More Substrates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E7E86D6E-D067-E848-A723-EA397A05B4AA}"/>
              </a:ext>
            </a:extLst>
          </p:cNvPr>
          <p:cNvSpPr txBox="1">
            <a:spLocks noChangeArrowheads="1"/>
          </p:cNvSpPr>
          <p:nvPr/>
        </p:nvSpPr>
        <p:spPr bwMode="auto">
          <a:xfrm>
            <a:off x="387350" y="2057400"/>
            <a:ext cx="83693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nearly 2/3 of all enzymatic reactions have 2 substrates and 2 products</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example types of reactions: </a:t>
            </a:r>
          </a:p>
          <a:p>
            <a:pPr lvl="1">
              <a:defRPr/>
            </a:pPr>
            <a:r>
              <a:rPr lang="en-US" sz="2400" dirty="0">
                <a:latin typeface="Arial" panose="020B0604020202020204" pitchFamily="34" charset="0"/>
                <a:cs typeface="Arial" panose="020B0604020202020204" pitchFamily="34" charset="0"/>
              </a:rPr>
              <a:t>a group is transferred from one substrate to the other</a:t>
            </a:r>
          </a:p>
          <a:p>
            <a:pPr lvl="1">
              <a:defRPr/>
            </a:pPr>
            <a:r>
              <a:rPr lang="en-US" sz="2400" dirty="0">
                <a:latin typeface="Arial" panose="020B0604020202020204" pitchFamily="34" charset="0"/>
                <a:cs typeface="Arial" panose="020B0604020202020204" pitchFamily="34" charset="0"/>
              </a:rPr>
              <a:t>one substrate is oxidized while the other is reduced</a:t>
            </a: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CA52-4D9F-48B3-95ED-CA3754D51EF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Enzyme Reactions Involve a Ternary Complex</a:t>
            </a:r>
            <a:endParaRPr lang="en-AU" dirty="0"/>
          </a:p>
        </p:txBody>
      </p:sp>
      <p:sp>
        <p:nvSpPr>
          <p:cNvPr id="7" name="Google Shape;390;g847cf01710_0_68">
            <a:extLst>
              <a:ext uri="{FF2B5EF4-FFF2-40B4-BE49-F238E27FC236}">
                <a16:creationId xmlns:a16="http://schemas.microsoft.com/office/drawing/2014/main" id="{30751433-0429-274E-B26A-DFDA121041DA}"/>
              </a:ext>
            </a:extLst>
          </p:cNvPr>
          <p:cNvSpPr txBox="1">
            <a:spLocks noChangeArrowheads="1"/>
          </p:cNvSpPr>
          <p:nvPr/>
        </p:nvSpPr>
        <p:spPr bwMode="auto">
          <a:xfrm>
            <a:off x="387350" y="2057400"/>
            <a:ext cx="8369300" cy="838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substrates can bind in a random sequence or in a specific order  </a:t>
            </a:r>
            <a:endParaRPr lang="en-US" sz="2000" dirty="0">
              <a:latin typeface="Arial" panose="020B0604020202020204" pitchFamily="34" charset="0"/>
              <a:cs typeface="Arial" panose="020B0604020202020204" pitchFamily="34" charset="0"/>
            </a:endParaRP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293890" name="Picture 2" descr="Part a shows an enzyme reaction involving a ternary complex.">
            <a:extLst>
              <a:ext uri="{FF2B5EF4-FFF2-40B4-BE49-F238E27FC236}">
                <a16:creationId xmlns:a16="http://schemas.microsoft.com/office/drawing/2014/main" id="{6FB0B2DE-7D17-B146-9428-155688C3A3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3124200"/>
            <a:ext cx="6523979"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4ACC-9FD4-4166-8824-B2A4372DBA3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Enzyme Reactions Do Not Form a Ternary Complex</a:t>
            </a:r>
            <a:endParaRPr lang="en-AU" dirty="0"/>
          </a:p>
        </p:txBody>
      </p:sp>
      <p:sp>
        <p:nvSpPr>
          <p:cNvPr id="7" name="Google Shape;390;g847cf01710_0_68">
            <a:extLst>
              <a:ext uri="{FF2B5EF4-FFF2-40B4-BE49-F238E27FC236}">
                <a16:creationId xmlns:a16="http://schemas.microsoft.com/office/drawing/2014/main" id="{0B67C95D-B9A5-CB41-918B-3FD8467229BB}"/>
              </a:ext>
            </a:extLst>
          </p:cNvPr>
          <p:cNvSpPr txBox="1">
            <a:spLocks noChangeArrowheads="1"/>
          </p:cNvSpPr>
          <p:nvPr/>
        </p:nvSpPr>
        <p:spPr bwMode="auto">
          <a:xfrm>
            <a:off x="387350" y="2019300"/>
            <a:ext cx="8369300" cy="1600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the first substrate is converted to product and dissociates before the second substrate binds </a:t>
            </a:r>
          </a:p>
          <a:p>
            <a:pPr lvl="1">
              <a:defRPr/>
            </a:pPr>
            <a:r>
              <a:rPr lang="en-US" sz="2400" dirty="0">
                <a:latin typeface="Arial" panose="020B0604020202020204" pitchFamily="34" charset="0"/>
                <a:cs typeface="Arial" panose="020B0604020202020204" pitchFamily="34" charset="0"/>
              </a:rPr>
              <a:t>example: Ping-Pong, or double-displacement, mechanism</a:t>
            </a:r>
          </a:p>
          <a:p>
            <a:pPr marL="50800" indent="0">
              <a:buFontTx/>
              <a:buNone/>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295938" name="Picture 2" descr=" Part b is labeled enzyme reaction in which no ternary complex is formed. E plus S subscript 1 undergoes a reversible reaction to form E S subscript 1, which undergoes a reversible reaction to form E prime P subscript 1, which undergoes a reversible reaction with the loss of P subscript 1 to form E prime, which undergoes a reversible reaction with the input of S subscript 2 to form E prime S subscript 2, which yields E plus P subscript 2. ">
            <a:extLst>
              <a:ext uri="{FF2B5EF4-FFF2-40B4-BE49-F238E27FC236}">
                <a16:creationId xmlns:a16="http://schemas.microsoft.com/office/drawing/2014/main" id="{E768B0BF-C47D-2343-B4F4-FB5711420C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452" y="4114800"/>
            <a:ext cx="802536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97669"/>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302832-3D07-464F-BECC-7FEEE975263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8)</a:t>
            </a:r>
            <a:endParaRPr lang="en-AU"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rPr>
              <a:t>Two concepts explain the catalytic power of enzymes. </a:t>
            </a:r>
            <a:r>
              <a:rPr lang="en-US" altLang="en-US" sz="2400">
                <a:latin typeface="Arial" panose="020B0604020202020204" pitchFamily="34" charset="0"/>
              </a:rPr>
              <a:t>First, enzymes bind most tightly to the transition state of the catalyzed reaction, using binding energy to lower the activation barrier. Second, enzyme active sites are organized by evolution to facilitate multiple mechanisms of chemical catalysis simultaneously.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891C-621F-40DD-992A-B119567F8D0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Enzymes Are Subject to Reversible or Irreversible Inhibition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BE38501-0425-7941-BD5C-510E604D9D44}"/>
              </a:ext>
            </a:extLst>
          </p:cNvPr>
          <p:cNvSpPr txBox="1">
            <a:spLocks noChangeArrowheads="1"/>
          </p:cNvSpPr>
          <p:nvPr/>
        </p:nvSpPr>
        <p:spPr bwMode="auto">
          <a:xfrm>
            <a:off x="647700" y="1981200"/>
            <a:ext cx="7848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enzyme inhibitors = molecules that interfere with catalysis, slowing or halting enzymatic reactions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2 classes of enzyme inhibitors: </a:t>
            </a:r>
          </a:p>
          <a:p>
            <a:pPr lvl="1">
              <a:defRPr/>
            </a:pPr>
            <a:r>
              <a:rPr lang="en-US" sz="2400" dirty="0">
                <a:latin typeface="Arial" panose="020B0604020202020204" pitchFamily="34" charset="0"/>
                <a:cs typeface="Arial" panose="020B0604020202020204" pitchFamily="34" charset="0"/>
              </a:rPr>
              <a:t>reversible </a:t>
            </a:r>
          </a:p>
          <a:p>
            <a:pPr lvl="1">
              <a:defRPr/>
            </a:pPr>
            <a:r>
              <a:rPr lang="en-US" sz="2400" dirty="0">
                <a:latin typeface="Arial" panose="020B0604020202020204" pitchFamily="34" charset="0"/>
                <a:cs typeface="Arial" panose="020B0604020202020204" pitchFamily="34" charset="0"/>
              </a:rPr>
              <a:t>irreversible </a:t>
            </a: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154A-7B70-4291-AE55-E836A503B5D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Reversible Inhibition</a:t>
            </a:r>
            <a:endParaRPr lang="en-AU" dirty="0"/>
          </a:p>
        </p:txBody>
      </p:sp>
      <p:sp>
        <p:nvSpPr>
          <p:cNvPr id="6" name="Google Shape;390;g847cf01710_0_68">
            <a:extLst>
              <a:ext uri="{FF2B5EF4-FFF2-40B4-BE49-F238E27FC236}">
                <a16:creationId xmlns:a16="http://schemas.microsoft.com/office/drawing/2014/main" id="{383D6C02-F669-DB49-AC11-A1976994E3D0}"/>
              </a:ext>
            </a:extLst>
          </p:cNvPr>
          <p:cNvSpPr txBox="1">
            <a:spLocks noChangeArrowheads="1"/>
          </p:cNvSpPr>
          <p:nvPr/>
        </p:nvSpPr>
        <p:spPr bwMode="auto">
          <a:xfrm>
            <a:off x="347663" y="1676400"/>
            <a:ext cx="844867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types of reversible inhibition:</a:t>
            </a:r>
          </a:p>
          <a:p>
            <a:pPr lvl="1">
              <a:defRPr/>
            </a:pPr>
            <a:r>
              <a:rPr lang="en-US" sz="2400" dirty="0">
                <a:latin typeface="Arial" panose="020B0604020202020204" pitchFamily="34" charset="0"/>
                <a:cs typeface="Arial" panose="020B0604020202020204" pitchFamily="34" charset="0"/>
              </a:rPr>
              <a:t>competitive inhibition</a:t>
            </a:r>
          </a:p>
          <a:p>
            <a:pPr lvl="1">
              <a:defRPr/>
            </a:pPr>
            <a:r>
              <a:rPr lang="en-US" sz="2400" dirty="0">
                <a:latin typeface="Arial" panose="020B0604020202020204" pitchFamily="34" charset="0"/>
                <a:cs typeface="Arial" panose="020B0604020202020204" pitchFamily="34" charset="0"/>
              </a:rPr>
              <a:t>uncompetitive inhibition</a:t>
            </a:r>
          </a:p>
          <a:p>
            <a:pPr lvl="1">
              <a:defRPr/>
            </a:pPr>
            <a:r>
              <a:rPr lang="en-US" sz="2400" dirty="0">
                <a:latin typeface="Arial" panose="020B0604020202020204" pitchFamily="34" charset="0"/>
                <a:cs typeface="Arial" panose="020B0604020202020204" pitchFamily="34" charset="0"/>
              </a:rPr>
              <a:t>mixed inhibition</a:t>
            </a:r>
          </a:p>
          <a:p>
            <a:pPr lvl="1">
              <a:defRPr/>
            </a:pPr>
            <a:r>
              <a:rPr lang="en-US" sz="2400" dirty="0">
                <a:latin typeface="Arial" panose="020B0604020202020204" pitchFamily="34" charset="0"/>
                <a:cs typeface="Arial" panose="020B0604020202020204" pitchFamily="34" charset="0"/>
              </a:rPr>
              <a:t>noncompetitive inhibition</a:t>
            </a:r>
          </a:p>
          <a:p>
            <a:pPr lvl="1">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5F00-EA24-40C6-A908-8B222B0306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Competitive Inhibition</a:t>
            </a:r>
            <a:endParaRPr lang="en-AU" dirty="0"/>
          </a:p>
        </p:txBody>
      </p:sp>
      <p:sp>
        <p:nvSpPr>
          <p:cNvPr id="6" name="Google Shape;390;g847cf01710_0_68">
            <a:extLst>
              <a:ext uri="{FF2B5EF4-FFF2-40B4-BE49-F238E27FC236}">
                <a16:creationId xmlns:a16="http://schemas.microsoft.com/office/drawing/2014/main" id="{A2D8399D-9889-AC45-84ED-275A0634BD78}"/>
              </a:ext>
            </a:extLst>
          </p:cNvPr>
          <p:cNvSpPr txBox="1">
            <a:spLocks noChangeArrowheads="1"/>
          </p:cNvSpPr>
          <p:nvPr/>
        </p:nvSpPr>
        <p:spPr bwMode="auto">
          <a:xfrm>
            <a:off x="238125" y="1677988"/>
            <a:ext cx="3648075" cy="479901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competitive inhibitor:</a:t>
            </a:r>
          </a:p>
          <a:p>
            <a:pPr lvl="1">
              <a:defRPr/>
            </a:pPr>
            <a:r>
              <a:rPr lang="en-US" sz="2400" dirty="0">
                <a:latin typeface="Arial" panose="020B0604020202020204" pitchFamily="34" charset="0"/>
                <a:cs typeface="Arial" panose="020B0604020202020204" pitchFamily="34" charset="0"/>
              </a:rPr>
              <a:t>competes with the substrate for the active site of an enzyme</a:t>
            </a:r>
          </a:p>
          <a:p>
            <a:pPr lvl="1">
              <a:defRPr/>
            </a:pPr>
            <a:r>
              <a:rPr lang="en-US" sz="2400" dirty="0">
                <a:latin typeface="Arial" panose="020B0604020202020204" pitchFamily="34" charset="0"/>
                <a:cs typeface="Arial" panose="020B0604020202020204" pitchFamily="34" charset="0"/>
              </a:rPr>
              <a:t>type of </a:t>
            </a:r>
            <a:r>
              <a:rPr lang="en-US" sz="2400" b="1" dirty="0">
                <a:latin typeface="Arial" panose="020B0604020202020204" pitchFamily="34" charset="0"/>
                <a:cs typeface="Arial" panose="020B0604020202020204" pitchFamily="34" charset="0"/>
              </a:rPr>
              <a:t>reversible inhibition</a:t>
            </a:r>
          </a:p>
          <a:p>
            <a:pPr lvl="1">
              <a:defRPr/>
            </a:pPr>
            <a:r>
              <a:rPr lang="en-US" sz="2400" dirty="0">
                <a:latin typeface="Arial" panose="020B0604020202020204" pitchFamily="34" charset="0"/>
                <a:cs typeface="Arial" panose="020B0604020202020204" pitchFamily="34" charset="0"/>
              </a:rPr>
              <a:t>by definition, the value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a competitive inhibitor is 1  </a:t>
            </a:r>
          </a:p>
          <a:p>
            <a:pPr lvl="1">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22563" name="Picture 2" descr="Part a shows a reaction. E plus S undergoes a reversible reaction to form E S, which forms E plus P. I can be added to the reaction of E plus S, leading to a reversible reaction with rate constant K subscript 1 for the forward reaction that produces E I. A circular enzyme shows a small cutout on the right side. It can undergo a reversible reaction with S, represented by a hexagon, producing an enzyme that has S fitted into the cutout. It can also undergo a reversible reaction with I, represented by a half hexagon, producing an enzyme that has I fitted into the cutout. ">
            <a:extLst>
              <a:ext uri="{FF2B5EF4-FFF2-40B4-BE49-F238E27FC236}">
                <a16:creationId xmlns:a16="http://schemas.microsoft.com/office/drawing/2014/main" id="{58E0B85E-AC2C-CD41-818C-7839740635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9599" y="3012614"/>
            <a:ext cx="4460875" cy="212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0964-A956-4940-AE1D-019F99B3B85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Competitive Inhibitors Alter the Michaelis-Menten Equation</a:t>
            </a:r>
            <a:endParaRPr lang="en-AU" dirty="0"/>
          </a:p>
        </p:txBody>
      </p:sp>
      <p:sp>
        <p:nvSpPr>
          <p:cNvPr id="5" name="Google Shape;390;g847cf01710_0_68">
            <a:extLst>
              <a:ext uri="{FF2B5EF4-FFF2-40B4-BE49-F238E27FC236}">
                <a16:creationId xmlns:a16="http://schemas.microsoft.com/office/drawing/2014/main" id="{30409006-8C80-9241-9B75-808822FDEDFB}"/>
              </a:ext>
            </a:extLst>
          </p:cNvPr>
          <p:cNvSpPr txBox="1">
            <a:spLocks noChangeArrowheads="1"/>
          </p:cNvSpPr>
          <p:nvPr/>
        </p:nvSpPr>
        <p:spPr bwMode="auto">
          <a:xfrm>
            <a:off x="184150" y="1905001"/>
            <a:ext cx="87757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competitive inhibition can be measured by steady-state kinetics</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the Michaelis-Menten equation becomes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3564A15-1411-454F-90D3-FFF535876A2E}"/>
                  </a:ext>
                </a:extLst>
              </p:cNvPr>
              <p:cNvSpPr/>
              <p:nvPr/>
            </p:nvSpPr>
            <p:spPr>
              <a:xfrm>
                <a:off x="2209800" y="4112762"/>
                <a:ext cx="2130711" cy="769250"/>
              </a:xfrm>
              <a:prstGeom prst="rect">
                <a:avLst/>
              </a:prstGeom>
            </p:spPr>
            <p:txBody>
              <a:bodyPr wrap="none">
                <a:spAutoFit/>
              </a:bodyPr>
              <a:lstStyle/>
              <a:p>
                <a:r>
                  <a:rPr lang="en-US" altLang="en-US" i="1" dirty="0">
                    <a:latin typeface="Arial" panose="020B0604020202020204" pitchFamily="34" charset="0"/>
                    <a:cs typeface="Arial" panose="020B0604020202020204" pitchFamily="34" charset="0"/>
                  </a:rPr>
                  <a:t>V</a:t>
                </a:r>
                <a:r>
                  <a:rPr lang="en-US" alt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V</m:t>
                        </m:r>
                        <m:r>
                          <m:rPr>
                            <m:nor/>
                          </m:rPr>
                          <a:rPr lang="en-US" altLang="en-US" baseline="-25000" dirty="0">
                            <a:latin typeface="Arial" panose="020B0604020202020204" pitchFamily="34" charset="0"/>
                            <a:cs typeface="Arial" panose="020B0604020202020204" pitchFamily="34" charset="0"/>
                          </a:rPr>
                          <m:t>max</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S</m:t>
                        </m:r>
                        <m:r>
                          <m:rPr>
                            <m:nor/>
                          </m:rPr>
                          <a:rPr lang="en-US" altLang="en-US" dirty="0">
                            <a:latin typeface="Arial" panose="020B0604020202020204" pitchFamily="34" charset="0"/>
                            <a:cs typeface="Arial" panose="020B0604020202020204" pitchFamily="34" charset="0"/>
                          </a:rPr>
                          <m:t>]</m:t>
                        </m:r>
                      </m:num>
                      <m:den>
                        <m:r>
                          <m:rPr>
                            <m:nor/>
                          </m:rPr>
                          <a:rPr lang="el-GR" altLang="en-US" i="1" dirty="0">
                            <a:latin typeface="Arial" panose="020B0604020202020204" pitchFamily="34" charset="0"/>
                            <a:cs typeface="Arial" panose="020B0604020202020204" pitchFamily="34" charset="0"/>
                          </a:rPr>
                          <m:t>α</m:t>
                        </m:r>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m</m:t>
                        </m:r>
                        <m:r>
                          <m:rPr>
                            <m:nor/>
                          </m:rPr>
                          <a:rPr lang="en-US" altLang="en-US" dirty="0">
                            <a:latin typeface="Arial" panose="020B0604020202020204" pitchFamily="34" charset="0"/>
                            <a:cs typeface="Arial" panose="020B0604020202020204" pitchFamily="34" charset="0"/>
                          </a:rPr>
                          <m:t> + [</m:t>
                        </m:r>
                        <m:r>
                          <m:rPr>
                            <m:nor/>
                          </m:rPr>
                          <a:rPr lang="en-US" altLang="en-US" dirty="0">
                            <a:latin typeface="Arial" panose="020B0604020202020204" pitchFamily="34" charset="0"/>
                            <a:cs typeface="Arial" panose="020B0604020202020204" pitchFamily="34" charset="0"/>
                          </a:rPr>
                          <m:t>S</m:t>
                        </m:r>
                        <m:r>
                          <m:rPr>
                            <m:nor/>
                          </m:rPr>
                          <a:rPr lang="en-US" altLang="en-US" dirty="0">
                            <a:latin typeface="Arial" panose="020B0604020202020204" pitchFamily="34" charset="0"/>
                            <a:cs typeface="Arial" panose="020B0604020202020204" pitchFamily="34" charset="0"/>
                          </a:rPr>
                          <m:t>]</m:t>
                        </m:r>
                      </m:den>
                    </m:f>
                  </m:oMath>
                </a14:m>
                <a:endParaRPr lang="en-AU" dirty="0"/>
              </a:p>
            </p:txBody>
          </p:sp>
        </mc:Choice>
        <mc:Fallback xmlns="">
          <p:sp>
            <p:nvSpPr>
              <p:cNvPr id="3" name="Rectangle 2">
                <a:extLst>
                  <a:ext uri="{FF2B5EF4-FFF2-40B4-BE49-F238E27FC236}">
                    <a16:creationId xmlns:a16="http://schemas.microsoft.com/office/drawing/2014/main" id="{33564A15-1411-454F-90D3-FFF535876A2E}"/>
                  </a:ext>
                </a:extLst>
              </p:cNvPr>
              <p:cNvSpPr>
                <a:spLocks noRot="1" noChangeAspect="1" noMove="1" noResize="1" noEditPoints="1" noAdjustHandles="1" noChangeArrowheads="1" noChangeShapeType="1" noTextEdit="1"/>
              </p:cNvSpPr>
              <p:nvPr/>
            </p:nvSpPr>
            <p:spPr>
              <a:xfrm>
                <a:off x="2209800" y="4112762"/>
                <a:ext cx="2130711" cy="769250"/>
              </a:xfrm>
              <a:prstGeom prst="rect">
                <a:avLst/>
              </a:prstGeom>
              <a:blipFill>
                <a:blip r:embed="rId3"/>
                <a:stretch>
                  <a:fillRect l="-4585"/>
                </a:stretch>
              </a:blipFill>
            </p:spPr>
            <p:txBody>
              <a:bodyPr/>
              <a:lstStyle/>
              <a:p>
                <a:r>
                  <a:rPr lang="en-AU">
                    <a:noFill/>
                  </a:rPr>
                  <a:t> </a:t>
                </a:r>
              </a:p>
            </p:txBody>
          </p:sp>
        </mc:Fallback>
      </mc:AlternateContent>
      <p:sp>
        <p:nvSpPr>
          <p:cNvPr id="324611" name="TextBox 3">
            <a:extLst>
              <a:ext uri="{FF2B5EF4-FFF2-40B4-BE49-F238E27FC236}">
                <a16:creationId xmlns:a16="http://schemas.microsoft.com/office/drawing/2014/main" id="{D383D0F4-BDF2-5643-84A8-00C6C6C043BE}"/>
              </a:ext>
            </a:extLst>
          </p:cNvPr>
          <p:cNvSpPr txBox="1">
            <a:spLocks noChangeArrowheads="1"/>
          </p:cNvSpPr>
          <p:nvPr/>
        </p:nvSpPr>
        <p:spPr bwMode="auto">
          <a:xfrm>
            <a:off x="4572000" y="42672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(6-31)</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3C4B10B-520A-4590-AD21-AFCA118B0B92}"/>
                  </a:ext>
                </a:extLst>
              </p:cNvPr>
              <p:cNvSpPr/>
              <p:nvPr/>
            </p:nvSpPr>
            <p:spPr>
              <a:xfrm>
                <a:off x="685800" y="5257800"/>
                <a:ext cx="6400800" cy="761683"/>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where     </a:t>
                </a:r>
                <a14:m>
                  <m:oMath xmlns:m="http://schemas.openxmlformats.org/officeDocument/2006/math">
                    <m:r>
                      <m:rPr>
                        <m:nor/>
                      </m:rPr>
                      <a:rPr lang="el-GR" altLang="en-US" i="1" dirty="0">
                        <a:latin typeface="Arial" panose="020B0604020202020204" pitchFamily="34" charset="0"/>
                        <a:cs typeface="Arial" panose="020B0604020202020204" pitchFamily="34" charset="0"/>
                      </a:rPr>
                      <m:t>α</m:t>
                    </m:r>
                  </m:oMath>
                </a14:m>
                <a:r>
                  <a:rPr lang="en-US" altLang="en-US" dirty="0">
                    <a:latin typeface="Arial" panose="020B0604020202020204" pitchFamily="34" charset="0"/>
                    <a:cs typeface="Arial" panose="020B0604020202020204" pitchFamily="34" charset="0"/>
                  </a:rPr>
                  <a:t> = 1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I</m:t>
                        </m:r>
                      </m:den>
                    </m:f>
                  </m:oMath>
                </a14:m>
                <a:r>
                  <a:rPr lang="en-US" altLang="en-US" dirty="0">
                    <a:latin typeface="Arial" panose="020B0604020202020204" pitchFamily="34" charset="0"/>
                    <a:cs typeface="Arial" panose="020B0604020202020204" pitchFamily="34" charset="0"/>
                  </a:rPr>
                  <a:t>     and     </a:t>
                </a:r>
                <a:r>
                  <a:rPr lang="en-US" altLang="en-US" i="1" dirty="0">
                    <a:latin typeface="Arial" panose="020B0604020202020204" pitchFamily="34" charset="0"/>
                    <a:cs typeface="Arial" panose="020B0604020202020204" pitchFamily="34" charset="0"/>
                  </a:rPr>
                  <a:t>K</a:t>
                </a:r>
                <a:r>
                  <a:rPr lang="en-US" altLang="en-US" baseline="-25000" dirty="0">
                    <a:latin typeface="Arial" panose="020B0604020202020204" pitchFamily="34" charset="0"/>
                    <a:cs typeface="Arial" panose="020B0604020202020204" pitchFamily="34" charset="0"/>
                  </a:rPr>
                  <a:t>I</a:t>
                </a:r>
                <a:r>
                  <a:rPr lang="en-US" alt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EI</m:t>
                        </m:r>
                        <m:r>
                          <m:rPr>
                            <m:nor/>
                          </m:rPr>
                          <a:rPr lang="en-US" altLang="en-US" dirty="0">
                            <a:latin typeface="Arial" panose="020B0604020202020204" pitchFamily="34" charset="0"/>
                            <a:cs typeface="Arial" panose="020B0604020202020204" pitchFamily="34" charset="0"/>
                          </a:rPr>
                          <m:t>]</m:t>
                        </m:r>
                      </m:den>
                    </m:f>
                  </m:oMath>
                </a14:m>
                <a:endParaRPr lang="en-AU" dirty="0"/>
              </a:p>
            </p:txBody>
          </p:sp>
        </mc:Choice>
        <mc:Fallback xmlns="">
          <p:sp>
            <p:nvSpPr>
              <p:cNvPr id="4" name="Rectangle 3">
                <a:extLst>
                  <a:ext uri="{FF2B5EF4-FFF2-40B4-BE49-F238E27FC236}">
                    <a16:creationId xmlns:a16="http://schemas.microsoft.com/office/drawing/2014/main" id="{33C4B10B-520A-4590-AD21-AFCA118B0B92}"/>
                  </a:ext>
                </a:extLst>
              </p:cNvPr>
              <p:cNvSpPr>
                <a:spLocks noRot="1" noChangeAspect="1" noMove="1" noResize="1" noEditPoints="1" noAdjustHandles="1" noChangeArrowheads="1" noChangeShapeType="1" noTextEdit="1"/>
              </p:cNvSpPr>
              <p:nvPr/>
            </p:nvSpPr>
            <p:spPr>
              <a:xfrm>
                <a:off x="685800" y="5257800"/>
                <a:ext cx="6400800" cy="761683"/>
              </a:xfrm>
              <a:prstGeom prst="rect">
                <a:avLst/>
              </a:prstGeom>
              <a:blipFill>
                <a:blip r:embed="rId4"/>
                <a:stretch>
                  <a:fillRect l="-1524"/>
                </a:stretch>
              </a:blipFill>
            </p:spPr>
            <p:txBody>
              <a:bodyPr/>
              <a:lstStyle/>
              <a:p>
                <a:r>
                  <a:rPr lang="en-AU">
                    <a:noFill/>
                  </a:rPr>
                  <a:t> </a:t>
                </a:r>
              </a:p>
            </p:txBody>
          </p:sp>
        </mc:Fallback>
      </mc:AlternateContent>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0FB9-5DF2-4D93-946A-60CCF89DF90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Competitive Inhibitors Affect the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but Not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326658" name="Google Shape;390;g847cf01710_0_68">
            <a:extLst>
              <a:ext uri="{FF2B5EF4-FFF2-40B4-BE49-F238E27FC236}">
                <a16:creationId xmlns:a16="http://schemas.microsoft.com/office/drawing/2014/main" id="{EC0E4C7F-0773-EF42-A24C-841DC8FBBB2F}"/>
              </a:ext>
            </a:extLst>
          </p:cNvPr>
          <p:cNvSpPr txBox="1">
            <a:spLocks noChangeArrowheads="1"/>
          </p:cNvSpPr>
          <p:nvPr/>
        </p:nvSpPr>
        <p:spPr bwMode="auto">
          <a:xfrm>
            <a:off x="139700" y="1600200"/>
            <a:ext cx="4203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 the experimentally determined variable </a:t>
            </a:r>
            <a:r>
              <a:rPr lang="el-GR" altLang="en-US" sz="2400" i="1" dirty="0">
                <a:latin typeface="Arial" panose="020B0604020202020204" pitchFamily="34" charset="0"/>
                <a:cs typeface="Arial" panose="020B0604020202020204" pitchFamily="34" charset="0"/>
              </a:rPr>
              <a:t>α</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when [S] &gt;&gt; [I], the reaction exhibits normal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in the presence of inhibitor, the [S] at which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 ½</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the 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increases by the factor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p>
          <a:p>
            <a:endParaRPr lang="en-US" altLang="en-US" sz="2400" dirty="0">
              <a:latin typeface="Arial" panose="020B0604020202020204" pitchFamily="34" charset="0"/>
              <a:cs typeface="Arial" panose="020B0604020202020204" pitchFamily="34" charset="0"/>
            </a:endParaRPr>
          </a:p>
        </p:txBody>
      </p:sp>
      <p:pic>
        <p:nvPicPr>
          <p:cNvPr id="326659" name="Picture 2"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nd is labeled V subscript max over 2. All of the lines begin at (0, 0) and extend to the top right side of the graph. Line 1 increases very rapidly, then begins to slow as it approaches the dotted horizontal line. It intercepts the dotted horizontal line at (9, 0.5), where a dotted vertical line extends down to the horizontal axis and is labeled K subscript lowercase M 1. The line levels off across the rest of the graph and ends at (100, 0.9). Text at the end of the curve reads, Greek letter alpha equals 1. Line 2 runs slightly beneath line 1 at first but begins to bend and to level off. It intercepts the first dotted vertical line at (9, 0.38) before crossing the horizontal dotted line at (20, 0.5). A vertical dotted line extends downward from this point, labeled K subscript lowercase M 2. It levels off rapidly and becomes almost horizontal toward the right side of the graph. It ends at (100, 0.8). Text at the end of the curve reads, Greek letter alpha equals 2. Line 3 runs beneath line 2 and curves even more slowly. It crosses the first vertical dotted line at (10, 0.2), the second vertical dotted line at (20, 0.35), and the horizontal dotted line at (40, 0.5). A dotted line extends downward from this point, labeled K subscript M 3. It rapidly levels off to become almost horizontal on the right side of the graph. It ends at (100, 0.7). Text at the end of the curve reads, Greek letter alpha equals 4. ">
            <a:extLst>
              <a:ext uri="{FF2B5EF4-FFF2-40B4-BE49-F238E27FC236}">
                <a16:creationId xmlns:a16="http://schemas.microsoft.com/office/drawing/2014/main" id="{C690626F-6C8A-E149-A169-B4606AC506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7852" y="2362200"/>
            <a:ext cx="420370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EF5D-D80F-4EB9-B5B9-36C1D7362A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Lineweaver-Burk Plot Reveals Competitive Inhibition</a:t>
            </a:r>
            <a:endParaRPr lang="en-AU" dirty="0"/>
          </a:p>
        </p:txBody>
      </p:sp>
      <p:pic>
        <p:nvPicPr>
          <p:cNvPr id="328706" name="Picture 3" descr="Part c plots the reciprocal of the substrate against the reciprocal of the initial velocity. The horizontal axis is labeled 1 over concentration of S in units of 1 over millimolar. The vertical axis is labeled 1 over V subscript 0 in units of 1 over micromolar per minute. Three diagonal lines intersect where they cross the vertical axis. The line that intercepts the horizontal axis farthest to the left, to the left of the vertical axis, is the lowest line on the right side, where it is labeled Greek letter alpha equals 1. It ends about halfway up the vertical axis and is labeled, no inhibitor. The line that intercepts the horizontal axis between the other two is also in the middle on the upper right, where it is labeled Greek letter alpha equals 2. The line that intercepts the horizontal axis farthest to the right is the top line on the right side and ends near the top of the vertical axis, where it is labeled Greek letter alpha equals 3. An arrow pointing upward along the right ends of the lines is labeled concentration of I. The points where the lines intercept the horizontal axis are labeled minus 1 over (Greek letter alpha times K subscript lowercase M). The lines all cross the vertical axis at a point labeled as 1 over V subscript max. Text reads, slope equals (Greek letter alpha times K subscript lowercase M) over V subscript max. An equation above the graph reads, 1 over V subscript 0 equals open parenthesis Greek letter alpha K subscript lowercase M over V subscript max close parenthesis times 1 over concentration of S plus 1 over V subscript max. All data are approximate.">
            <a:extLst>
              <a:ext uri="{FF2B5EF4-FFF2-40B4-BE49-F238E27FC236}">
                <a16:creationId xmlns:a16="http://schemas.microsoft.com/office/drawing/2014/main" id="{CFB2C4B1-501D-6245-80F3-015AF47959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0" y="1676400"/>
            <a:ext cx="5519953"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7" name="Rectangle 1">
            <a:extLst>
              <a:ext uri="{FF2B5EF4-FFF2-40B4-BE49-F238E27FC236}">
                <a16:creationId xmlns:a16="http://schemas.microsoft.com/office/drawing/2014/main" id="{97EA6D8E-DC89-1645-878B-BD3F18B668A2}"/>
              </a:ext>
            </a:extLst>
          </p:cNvPr>
          <p:cNvSpPr>
            <a:spLocks noChangeArrowheads="1"/>
          </p:cNvSpPr>
          <p:nvPr/>
        </p:nvSpPr>
        <p:spPr bwMode="auto">
          <a:xfrm>
            <a:off x="7010400" y="3282950"/>
            <a:ext cx="191293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cs typeface="Arial" panose="020B0604020202020204" pitchFamily="34" charset="0"/>
              </a:rPr>
              <a:t>lines intersect at the </a:t>
            </a:r>
            <a:r>
              <a:rPr lang="en-US" altLang="en-US" sz="2400" i="1" dirty="0">
                <a:latin typeface="Arial" panose="020B0604020202020204" pitchFamily="34" charset="0"/>
                <a:cs typeface="Arial" panose="020B0604020202020204" pitchFamily="34" charset="0"/>
              </a:rPr>
              <a:t>y </a:t>
            </a:r>
            <a:r>
              <a:rPr lang="en-US" altLang="en-US" sz="2400" dirty="0">
                <a:latin typeface="Arial" panose="020B0604020202020204" pitchFamily="34" charset="0"/>
                <a:cs typeface="Arial" panose="020B0604020202020204" pitchFamily="34" charset="0"/>
              </a:rPr>
              <a:t>axis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AB4F-EBC0-4D89-914A-7F8D048703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Uncompetitive Inhibition</a:t>
            </a:r>
            <a:endParaRPr lang="en-AU" dirty="0"/>
          </a:p>
        </p:txBody>
      </p:sp>
      <p:sp>
        <p:nvSpPr>
          <p:cNvPr id="7" name="Google Shape;390;g847cf01710_0_68">
            <a:extLst>
              <a:ext uri="{FF2B5EF4-FFF2-40B4-BE49-F238E27FC236}">
                <a16:creationId xmlns:a16="http://schemas.microsoft.com/office/drawing/2014/main" id="{11736B9B-4F90-3947-A924-22E3BDE67910}"/>
              </a:ext>
            </a:extLst>
          </p:cNvPr>
          <p:cNvSpPr txBox="1">
            <a:spLocks noChangeArrowheads="1"/>
          </p:cNvSpPr>
          <p:nvPr/>
        </p:nvSpPr>
        <p:spPr bwMode="auto">
          <a:xfrm>
            <a:off x="238125" y="1677988"/>
            <a:ext cx="380047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uncompetitive inhibitor:</a:t>
            </a:r>
          </a:p>
          <a:p>
            <a:pPr lvl="1">
              <a:defRPr/>
            </a:pPr>
            <a:r>
              <a:rPr lang="en-US" sz="2400" dirty="0">
                <a:latin typeface="Arial" panose="020B0604020202020204" pitchFamily="34" charset="0"/>
                <a:cs typeface="Arial" panose="020B0604020202020204" pitchFamily="34" charset="0"/>
              </a:rPr>
              <a:t>binds at a site distinct from the substrate active site</a:t>
            </a:r>
          </a:p>
          <a:p>
            <a:pPr lvl="1">
              <a:defRPr/>
            </a:pPr>
            <a:r>
              <a:rPr lang="en-US" sz="2400" dirty="0">
                <a:latin typeface="Arial" panose="020B0604020202020204" pitchFamily="34" charset="0"/>
                <a:cs typeface="Arial" panose="020B0604020202020204" pitchFamily="34" charset="0"/>
              </a:rPr>
              <a:t>unlike a competitive inhibitor, binds only to the ES complex </a:t>
            </a:r>
          </a:p>
          <a:p>
            <a:pPr lvl="1">
              <a:defRPr/>
            </a:pPr>
            <a:r>
              <a:rPr lang="en-US" sz="2400" dirty="0">
                <a:latin typeface="Arial" panose="020B0604020202020204" pitchFamily="34" charset="0"/>
                <a:cs typeface="Arial" panose="020B0604020202020204" pitchFamily="34" charset="0"/>
              </a:rPr>
              <a:t>type of </a:t>
            </a:r>
            <a:r>
              <a:rPr lang="en-US" sz="2400" b="1" dirty="0">
                <a:latin typeface="Arial" panose="020B0604020202020204" pitchFamily="34" charset="0"/>
                <a:cs typeface="Arial" panose="020B0604020202020204" pitchFamily="34" charset="0"/>
              </a:rPr>
              <a:t>reversible inhibition</a:t>
            </a: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34851" name="Picture 2" descr="Part a shows a reaction. E plus S undergoes a reversible reaction to form E S. E S can form E plus P or I can be added. E S plus I undergoes a reversible reaction with rate constant K prime subscript I for the forward reaction that produces E S I. A circular enzyme shows two small cutouts on the right side. It undergoes a reversible reaction with S, represented by a hexagon, producing an enzyme that has S fitted into one cutout. This complex can undergo a reversible reaction with I, represented by a pentagon, to produce an enzyme with S still in one cutout and I in the second cutout. ">
            <a:extLst>
              <a:ext uri="{FF2B5EF4-FFF2-40B4-BE49-F238E27FC236}">
                <a16:creationId xmlns:a16="http://schemas.microsoft.com/office/drawing/2014/main" id="{184A71D6-2DBF-6E46-97A8-E2CF59346C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9600" y="2061736"/>
            <a:ext cx="4491038" cy="312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DEDB-D483-4AF6-941B-FED2F5F2D34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Uncompetitive Inhibitors Alter the Michaelis-Menten Equation</a:t>
            </a:r>
            <a:endParaRPr lang="en-AU" dirty="0"/>
          </a:p>
        </p:txBody>
      </p:sp>
      <p:sp>
        <p:nvSpPr>
          <p:cNvPr id="5" name="Google Shape;390;g847cf01710_0_68">
            <a:extLst>
              <a:ext uri="{FF2B5EF4-FFF2-40B4-BE49-F238E27FC236}">
                <a16:creationId xmlns:a16="http://schemas.microsoft.com/office/drawing/2014/main" id="{932462E5-6E79-654A-A89F-579914053A98}"/>
              </a:ext>
            </a:extLst>
          </p:cNvPr>
          <p:cNvSpPr txBox="1">
            <a:spLocks noChangeArrowheads="1"/>
          </p:cNvSpPr>
          <p:nvPr/>
        </p:nvSpPr>
        <p:spPr bwMode="auto">
          <a:xfrm>
            <a:off x="184150" y="1905001"/>
            <a:ext cx="877570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Michaelis-Menten equation becomes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4116270-BF94-4752-9E73-41904403C24D}"/>
                  </a:ext>
                </a:extLst>
              </p:cNvPr>
              <p:cNvSpPr/>
              <p:nvPr/>
            </p:nvSpPr>
            <p:spPr>
              <a:xfrm>
                <a:off x="2298621" y="2922588"/>
                <a:ext cx="2273379" cy="769250"/>
              </a:xfrm>
              <a:prstGeom prst="rect">
                <a:avLst/>
              </a:prstGeom>
            </p:spPr>
            <p:txBody>
              <a:bodyPr wrap="none">
                <a:spAutoFit/>
              </a:bodyPr>
              <a:lstStyle/>
              <a:p>
                <a:r>
                  <a:rPr lang="en-US" altLang="en-US" i="1" dirty="0">
                    <a:latin typeface="Arial" panose="020B0604020202020204" pitchFamily="34" charset="0"/>
                    <a:cs typeface="Arial" panose="020B0604020202020204" pitchFamily="34" charset="0"/>
                  </a:rPr>
                  <a:t>V</a:t>
                </a:r>
                <a:r>
                  <a:rPr lang="en-US" altLang="en-US" baseline="-25000"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i="1" dirty="0">
                            <a:latin typeface="Arial" panose="020B0604020202020204" pitchFamily="34" charset="0"/>
                            <a:cs typeface="Arial" panose="020B0604020202020204" pitchFamily="34" charset="0"/>
                          </a:rPr>
                          <m:t>V</m:t>
                        </m:r>
                        <m:r>
                          <m:rPr>
                            <m:nor/>
                          </m:rPr>
                          <a:rPr lang="en-US" altLang="en-US" baseline="-25000" dirty="0">
                            <a:latin typeface="Arial" panose="020B0604020202020204" pitchFamily="34" charset="0"/>
                            <a:cs typeface="Arial" panose="020B0604020202020204" pitchFamily="34" charset="0"/>
                          </a:rPr>
                          <m:t>max</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S</m:t>
                        </m:r>
                        <m:r>
                          <m:rPr>
                            <m:nor/>
                          </m:rPr>
                          <a:rPr lang="en-US" altLang="en-US" dirty="0">
                            <a:latin typeface="Arial" panose="020B0604020202020204" pitchFamily="34" charset="0"/>
                            <a:cs typeface="Arial" panose="020B0604020202020204" pitchFamily="34" charset="0"/>
                          </a:rPr>
                          <m:t>]</m:t>
                        </m:r>
                      </m:num>
                      <m:den>
                        <m:r>
                          <m:rPr>
                            <m:nor/>
                          </m:rPr>
                          <a:rPr lang="en-US" altLang="en-US" i="1" dirty="0">
                            <a:latin typeface="Arial" panose="020B0604020202020204" pitchFamily="34" charset="0"/>
                            <a:cs typeface="Arial" panose="020B0604020202020204" pitchFamily="34" charset="0"/>
                          </a:rPr>
                          <m:t>K</m:t>
                        </m:r>
                        <m:r>
                          <m:rPr>
                            <m:nor/>
                          </m:rPr>
                          <a:rPr lang="en-US" altLang="en-US" baseline="-25000" dirty="0">
                            <a:latin typeface="Arial" panose="020B0604020202020204" pitchFamily="34" charset="0"/>
                            <a:cs typeface="Arial" panose="020B0604020202020204" pitchFamily="34" charset="0"/>
                          </a:rPr>
                          <m:t>m</m:t>
                        </m:r>
                        <m:r>
                          <m:rPr>
                            <m:nor/>
                          </m:rPr>
                          <a:rPr lang="en-US" altLang="en-US" dirty="0">
                            <a:latin typeface="Arial" panose="020B0604020202020204" pitchFamily="34" charset="0"/>
                            <a:cs typeface="Arial" panose="020B0604020202020204" pitchFamily="34" charset="0"/>
                          </a:rPr>
                          <m:t> + </m:t>
                        </m:r>
                        <m:r>
                          <m:rPr>
                            <m:nor/>
                          </m:rPr>
                          <a:rPr lang="el-GR" altLang="en-US" i="1" dirty="0">
                            <a:latin typeface="Arial" panose="020B0604020202020204" pitchFamily="34" charset="0"/>
                            <a:cs typeface="Arial" panose="020B0604020202020204" pitchFamily="34" charset="0"/>
                          </a:rPr>
                          <m:t>α</m:t>
                        </m:r>
                        <m:r>
                          <m:rPr>
                            <m:nor/>
                          </m:rPr>
                          <a:rPr lang="en-US" dirty="0">
                            <a:latin typeface="Arial" panose="020B0604020202020204" pitchFamily="34" charset="0"/>
                            <a:cs typeface="Arial" panose="020B0604020202020204" pitchFamily="34" charset="0"/>
                          </a:rPr>
                          <m:t>′[</m:t>
                        </m:r>
                        <m:r>
                          <m:rPr>
                            <m:nor/>
                          </m:rPr>
                          <a:rPr lang="en-US" dirty="0">
                            <a:latin typeface="Arial" panose="020B0604020202020204" pitchFamily="34" charset="0"/>
                            <a:cs typeface="Arial" panose="020B0604020202020204" pitchFamily="34" charset="0"/>
                          </a:rPr>
                          <m:t>S</m:t>
                        </m:r>
                        <m:r>
                          <m:rPr>
                            <m:nor/>
                          </m:rPr>
                          <a:rPr lang="en-US" dirty="0">
                            <a:latin typeface="Arial" panose="020B0604020202020204" pitchFamily="34" charset="0"/>
                            <a:cs typeface="Arial" panose="020B0604020202020204" pitchFamily="34" charset="0"/>
                          </a:rPr>
                          <m:t>]</m:t>
                        </m:r>
                        <m:r>
                          <m:rPr>
                            <m:nor/>
                          </m:rPr>
                          <a:rPr lang="en-US" altLang="en-US" i="1" dirty="0">
                            <a:latin typeface="Arial" panose="020B0604020202020204" pitchFamily="34" charset="0"/>
                            <a:cs typeface="Arial" panose="020B0604020202020204" pitchFamily="34" charset="0"/>
                          </a:rPr>
                          <m:t> </m:t>
                        </m:r>
                      </m:den>
                    </m:f>
                  </m:oMath>
                </a14:m>
                <a:endParaRPr lang="en-AU" dirty="0"/>
              </a:p>
            </p:txBody>
          </p:sp>
        </mc:Choice>
        <mc:Fallback xmlns="">
          <p:sp>
            <p:nvSpPr>
              <p:cNvPr id="4" name="Rectangle 3">
                <a:extLst>
                  <a:ext uri="{FF2B5EF4-FFF2-40B4-BE49-F238E27FC236}">
                    <a16:creationId xmlns:a16="http://schemas.microsoft.com/office/drawing/2014/main" id="{14116270-BF94-4752-9E73-41904403C24D}"/>
                  </a:ext>
                </a:extLst>
              </p:cNvPr>
              <p:cNvSpPr>
                <a:spLocks noRot="1" noChangeAspect="1" noMove="1" noResize="1" noEditPoints="1" noAdjustHandles="1" noChangeArrowheads="1" noChangeShapeType="1" noTextEdit="1"/>
              </p:cNvSpPr>
              <p:nvPr/>
            </p:nvSpPr>
            <p:spPr>
              <a:xfrm>
                <a:off x="2298621" y="2922588"/>
                <a:ext cx="2273379" cy="769250"/>
              </a:xfrm>
              <a:prstGeom prst="rect">
                <a:avLst/>
              </a:prstGeom>
              <a:blipFill>
                <a:blip r:embed="rId3"/>
                <a:stretch>
                  <a:fillRect l="-4021"/>
                </a:stretch>
              </a:blipFill>
            </p:spPr>
            <p:txBody>
              <a:bodyPr/>
              <a:lstStyle/>
              <a:p>
                <a:r>
                  <a:rPr lang="en-AU">
                    <a:noFill/>
                  </a:rPr>
                  <a:t> </a:t>
                </a:r>
              </a:p>
            </p:txBody>
          </p:sp>
        </mc:Fallback>
      </mc:AlternateContent>
      <p:sp>
        <p:nvSpPr>
          <p:cNvPr id="336899" name="TextBox 3">
            <a:extLst>
              <a:ext uri="{FF2B5EF4-FFF2-40B4-BE49-F238E27FC236}">
                <a16:creationId xmlns:a16="http://schemas.microsoft.com/office/drawing/2014/main" id="{1A554D0F-F270-9F41-AB51-1558EF3EC467}"/>
              </a:ext>
            </a:extLst>
          </p:cNvPr>
          <p:cNvSpPr txBox="1">
            <a:spLocks noChangeArrowheads="1"/>
          </p:cNvSpPr>
          <p:nvPr/>
        </p:nvSpPr>
        <p:spPr bwMode="auto">
          <a:xfrm>
            <a:off x="4800600" y="2989961"/>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(6-32)</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9AED510-1045-493D-8399-8FBE47BD0CDC}"/>
                  </a:ext>
                </a:extLst>
              </p:cNvPr>
              <p:cNvSpPr/>
              <p:nvPr/>
            </p:nvSpPr>
            <p:spPr>
              <a:xfrm>
                <a:off x="685800" y="4343400"/>
                <a:ext cx="6096000" cy="769250"/>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where     </a:t>
                </a:r>
                <a14:m>
                  <m:oMath xmlns:m="http://schemas.openxmlformats.org/officeDocument/2006/math">
                    <m:r>
                      <m:rPr>
                        <m:nor/>
                      </m:rPr>
                      <a:rPr lang="el-GR" altLang="en-US" i="1" dirty="0">
                        <a:latin typeface="Arial" panose="020B0604020202020204" pitchFamily="34" charset="0"/>
                        <a:cs typeface="Arial" panose="020B0604020202020204" pitchFamily="34" charset="0"/>
                      </a:rPr>
                      <m:t>α</m:t>
                    </m:r>
                  </m:oMath>
                </a14:m>
                <a:r>
                  <a:rPr lang="en-US"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 1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i="1" dirty="0">
                            <a:latin typeface="Arial" panose="020B0604020202020204" pitchFamily="34" charset="0"/>
                            <a:cs typeface="Arial" panose="020B0604020202020204" pitchFamily="34" charset="0"/>
                          </a:rPr>
                          <m:t>K</m:t>
                        </m:r>
                        <m:r>
                          <m:rPr>
                            <m:nor/>
                          </m:rPr>
                          <a:rPr lang="en-US" dirty="0">
                            <a:latin typeface="Arial" panose="020B0604020202020204" pitchFamily="34" charset="0"/>
                            <a:cs typeface="Arial" panose="020B0604020202020204" pitchFamily="34" charset="0"/>
                          </a:rPr>
                          <m:t>′</m:t>
                        </m:r>
                        <m:r>
                          <m:rPr>
                            <m:nor/>
                          </m:rPr>
                          <a:rPr lang="en-US" altLang="en-US" baseline="-25000" dirty="0">
                            <a:latin typeface="Arial" panose="020B0604020202020204" pitchFamily="34" charset="0"/>
                            <a:cs typeface="Arial" panose="020B0604020202020204" pitchFamily="34" charset="0"/>
                          </a:rPr>
                          <m:t>I</m:t>
                        </m:r>
                      </m:den>
                    </m:f>
                  </m:oMath>
                </a14:m>
                <a:r>
                  <a:rPr lang="en-US" altLang="en-US" dirty="0">
                    <a:latin typeface="Arial" panose="020B0604020202020204" pitchFamily="34" charset="0"/>
                    <a:cs typeface="Arial" panose="020B0604020202020204" pitchFamily="34" charset="0"/>
                  </a:rPr>
                  <a:t>     and     </a:t>
                </a:r>
                <a:r>
                  <a:rPr lang="en-US" altLang="en-US" i="1" dirty="0">
                    <a:latin typeface="Arial" panose="020B0604020202020204" pitchFamily="34" charset="0"/>
                    <a:cs typeface="Arial" panose="020B0604020202020204" pitchFamily="34" charset="0"/>
                  </a:rPr>
                  <a:t>K</a:t>
                </a:r>
                <a:r>
                  <a:rPr lang="en-US" dirty="0">
                    <a:latin typeface="Arial" panose="020B0604020202020204" pitchFamily="34" charset="0"/>
                    <a:cs typeface="Arial" panose="020B0604020202020204" pitchFamily="34" charset="0"/>
                  </a:rPr>
                  <a:t>′</a:t>
                </a:r>
                <a:r>
                  <a:rPr lang="en-US" altLang="en-US" baseline="-25000" dirty="0">
                    <a:latin typeface="Arial" panose="020B0604020202020204" pitchFamily="34" charset="0"/>
                    <a:cs typeface="Arial" panose="020B0604020202020204" pitchFamily="34" charset="0"/>
                  </a:rPr>
                  <a:t>I</a:t>
                </a:r>
                <a:r>
                  <a:rPr lang="en-US" altLang="en-US" dirty="0">
                    <a:latin typeface="Arial" panose="020B0604020202020204" pitchFamily="34" charset="0"/>
                    <a:cs typeface="Arial" panose="020B0604020202020204" pitchFamily="34"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ES</m:t>
                        </m:r>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I</m:t>
                        </m:r>
                        <m:r>
                          <m:rPr>
                            <m:nor/>
                          </m:rPr>
                          <a:rPr lang="en-US" altLang="en-US" dirty="0">
                            <a:latin typeface="Arial" panose="020B0604020202020204" pitchFamily="34" charset="0"/>
                            <a:cs typeface="Arial" panose="020B0604020202020204" pitchFamily="34" charset="0"/>
                          </a:rPr>
                          <m:t>]</m:t>
                        </m:r>
                      </m:num>
                      <m:den>
                        <m:r>
                          <m:rPr>
                            <m:nor/>
                          </m:rPr>
                          <a:rPr lang="en-US" altLang="en-US" dirty="0">
                            <a:latin typeface="Arial" panose="020B0604020202020204" pitchFamily="34" charset="0"/>
                            <a:cs typeface="Arial" panose="020B0604020202020204" pitchFamily="34" charset="0"/>
                          </a:rPr>
                          <m:t>[</m:t>
                        </m:r>
                        <m:r>
                          <m:rPr>
                            <m:nor/>
                          </m:rPr>
                          <a:rPr lang="en-US" altLang="en-US" dirty="0">
                            <a:latin typeface="Arial" panose="020B0604020202020204" pitchFamily="34" charset="0"/>
                            <a:cs typeface="Arial" panose="020B0604020202020204" pitchFamily="34" charset="0"/>
                          </a:rPr>
                          <m:t>ESI</m:t>
                        </m:r>
                        <m:r>
                          <m:rPr>
                            <m:nor/>
                          </m:rPr>
                          <a:rPr lang="en-US" altLang="en-US" dirty="0">
                            <a:latin typeface="Arial" panose="020B0604020202020204" pitchFamily="34" charset="0"/>
                            <a:cs typeface="Arial" panose="020B0604020202020204" pitchFamily="34" charset="0"/>
                          </a:rPr>
                          <m:t>]</m:t>
                        </m:r>
                      </m:den>
                    </m:f>
                  </m:oMath>
                </a14:m>
                <a:r>
                  <a:rPr lang="en-US" altLang="en-US" dirty="0">
                    <a:latin typeface="Arial" panose="020B0604020202020204" pitchFamily="34" charset="0"/>
                    <a:cs typeface="Arial" panose="020B0604020202020204" pitchFamily="34" charset="0"/>
                  </a:rPr>
                  <a:t> </a:t>
                </a:r>
                <a:endParaRPr lang="en-AU" dirty="0"/>
              </a:p>
            </p:txBody>
          </p:sp>
        </mc:Choice>
        <mc:Fallback xmlns="">
          <p:sp>
            <p:nvSpPr>
              <p:cNvPr id="3" name="Rectangle 2">
                <a:extLst>
                  <a:ext uri="{FF2B5EF4-FFF2-40B4-BE49-F238E27FC236}">
                    <a16:creationId xmlns:a16="http://schemas.microsoft.com/office/drawing/2014/main" id="{C9AED510-1045-493D-8399-8FBE47BD0CDC}"/>
                  </a:ext>
                </a:extLst>
              </p:cNvPr>
              <p:cNvSpPr>
                <a:spLocks noRot="1" noChangeAspect="1" noMove="1" noResize="1" noEditPoints="1" noAdjustHandles="1" noChangeArrowheads="1" noChangeShapeType="1" noTextEdit="1"/>
              </p:cNvSpPr>
              <p:nvPr/>
            </p:nvSpPr>
            <p:spPr>
              <a:xfrm>
                <a:off x="685800" y="4343400"/>
                <a:ext cx="6096000" cy="769250"/>
              </a:xfrm>
              <a:prstGeom prst="rect">
                <a:avLst/>
              </a:prstGeom>
              <a:blipFill>
                <a:blip r:embed="rId4"/>
                <a:stretch>
                  <a:fillRect l="-1600"/>
                </a:stretch>
              </a:blipFill>
            </p:spPr>
            <p:txBody>
              <a:bodyPr/>
              <a:lstStyle/>
              <a:p>
                <a:r>
                  <a:rPr lang="en-AU">
                    <a:noFill/>
                  </a:rPr>
                  <a:t> </a:t>
                </a:r>
              </a:p>
            </p:txBody>
          </p:sp>
        </mc:Fallback>
      </mc:AlternateContent>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9663-7054-4F1D-99BF-D598108049F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Uncompetitive Inhibitors Affect Both the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and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338946" name="Google Shape;390;g847cf01710_0_68">
            <a:extLst>
              <a:ext uri="{FF2B5EF4-FFF2-40B4-BE49-F238E27FC236}">
                <a16:creationId xmlns:a16="http://schemas.microsoft.com/office/drawing/2014/main" id="{A9632499-1A42-6C4C-B109-3C1C112D8C71}"/>
              </a:ext>
            </a:extLst>
          </p:cNvPr>
          <p:cNvSpPr txBox="1">
            <a:spLocks noChangeArrowheads="1"/>
          </p:cNvSpPr>
          <p:nvPr/>
        </p:nvSpPr>
        <p:spPr bwMode="auto">
          <a:xfrm>
            <a:off x="304800" y="1611313"/>
            <a:ext cx="35179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measured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decreases because at high [S],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altLang="en-US" sz="2400" dirty="0">
                <a:latin typeface="Arial" panose="020B0604020202020204" pitchFamily="34" charset="0"/>
                <a:cs typeface="Arial" panose="020B0604020202020204" pitchFamily="34" charset="0"/>
              </a:rPr>
              <a:t> approaches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endParaRPr lang="el-GR"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decreases because the [S] required to reach ½</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decreases by the factor </a:t>
            </a: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 </a:t>
            </a:r>
          </a:p>
          <a:p>
            <a:endParaRPr lang="en-US" altLang="en-US" sz="2400" dirty="0">
              <a:latin typeface="Arial" panose="020B0604020202020204" pitchFamily="34" charset="0"/>
              <a:cs typeface="Arial" panose="020B0604020202020204" pitchFamily="34" charset="0"/>
            </a:endParaRPr>
          </a:p>
        </p:txBody>
      </p:sp>
      <p:pic>
        <p:nvPicPr>
          <p:cNvPr id="338947" name="Picture 3"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nd is labeled V subscript max over 2. A second dotted horizontal line extends from 0.38 on the vertical axis and is labeled V subscript max over 3. Three curves begin at (0, 0) and extend to the right side of the graph. Curve 1 increases very rapidly, then begins to slow as it approaches the dotted horizontal line at 0.5 on the vertical axis. A vertical dotted line extends downward from Curve 1 at (4, 0.2) to the horizontal axis and is labeled K subscript M 3. Curve 1 intercepts the first dotted horizontal line at (5, 0.38), where a dotted vertical line extends down to the horizontal axis and is labeled K subscript M 2. Curve 1 crosses the second dotted horizontal line at (9, 0.5), where a dotted vertical line extends down to the horizontal axis and is labeled K subscript lowercase M 1. The line levels off across the rest of the graph and ends at (100, 0.9). Text at the end of the curve reads, Greek letter alpha prime equals 1. Line 2 runs slightly beneath line 1 and increases more slowly. It intercepts the first dotted horizontal line at (9, 0.38), then runs almost horizontally below the horizontal dotted line at 0.5 on the vertical axis. It ends at (100, 0.49). Text at the end of the curve reads, Greek letter alpha prime equals 2. Line 3 runs beneath line 2 and curves even more slowly, running just below the horizontal dotted line at 0.38 on the vertical axis. It ends at (100, 0.37). Text at the end of the curve reads, Greek letter alpha prime equals 3. ">
            <a:extLst>
              <a:ext uri="{FF2B5EF4-FFF2-40B4-BE49-F238E27FC236}">
                <a16:creationId xmlns:a16="http://schemas.microsoft.com/office/drawing/2014/main" id="{417AC611-34D0-2449-ABDB-F793C99A8C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7718" y="1981200"/>
            <a:ext cx="4368763"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8C37-11A4-4504-BF0F-1A38B813366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Lineweaver-Burk Plot Reveals Uncompetitive Inhibition</a:t>
            </a:r>
            <a:endParaRPr lang="en-AU" dirty="0"/>
          </a:p>
        </p:txBody>
      </p:sp>
      <p:pic>
        <p:nvPicPr>
          <p:cNvPr id="340994" name="Picture 2" descr="Part c plots the reciprocal of the substrate against the reciprocal of the initial velocity. The horizontal axis is labeled 1 divided by concentration of S in units of 1 over millimolar. The vertical axis is labeled 1 over V subscript 0 in units of 1 divided by micromolar per minute. Three parallel diagonal lines are shown. The top line is labeled Greek letter alpha prime equals 2. The middle line is labeled Greek letter alpha prime equals 1.5. The bottom line is labeled Greek letter alpha prime equals 1. The points where the lines intercept the horizontal axis are labeled as minus 1 over (Greek letter alpha times K subscript lowercase M). The points where the lines cross the vertical axis are all labeled as alpha prime over V subscript max. An equation above the graph reads, 1 over V subscript 0 equals open parenthesis K subscript lowercase M over V subscript max close parenthesis times 1 over concentration of S plus Greek letter alpha prime over V subscript max. All data are approximate.">
            <a:extLst>
              <a:ext uri="{FF2B5EF4-FFF2-40B4-BE49-F238E27FC236}">
                <a16:creationId xmlns:a16="http://schemas.microsoft.com/office/drawing/2014/main" id="{791DFDD1-66EA-5948-931D-69A62A56C5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800" y="1524000"/>
            <a:ext cx="5624096"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3">
            <a:extLst>
              <a:ext uri="{FF2B5EF4-FFF2-40B4-BE49-F238E27FC236}">
                <a16:creationId xmlns:a16="http://schemas.microsoft.com/office/drawing/2014/main" id="{D69B9C0F-005E-B441-A068-0AB2E6BD9676}"/>
              </a:ext>
            </a:extLst>
          </p:cNvPr>
          <p:cNvSpPr>
            <a:spLocks noChangeArrowheads="1"/>
          </p:cNvSpPr>
          <p:nvPr/>
        </p:nvSpPr>
        <p:spPr bwMode="auto">
          <a:xfrm>
            <a:off x="7010400" y="3282950"/>
            <a:ext cx="19129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cs typeface="Arial" panose="020B0604020202020204" pitchFamily="34" charset="0"/>
              </a:rPr>
              <a:t>lines are parallel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P 5&#10;">
            <a:extLst>
              <a:ext uri="{FF2B5EF4-FFF2-40B4-BE49-F238E27FC236}">
                <a16:creationId xmlns:a16="http://schemas.microsoft.com/office/drawing/2014/main" id="{88BCE68B-1FE7-4441-9FC6-46DBA4B0BB3B}"/>
              </a:ext>
            </a:extLst>
          </p:cNvPr>
          <p:cNvPicPr>
            <a:picLocks noChangeAspect="1"/>
          </p:cNvPicPr>
          <p:nvPr/>
        </p:nvPicPr>
        <p:blipFill>
          <a:blip r:embed="rId3"/>
          <a:stretch>
            <a:fillRect/>
          </a:stretch>
        </p:blipFill>
        <p:spPr>
          <a:xfrm>
            <a:off x="1828800" y="381000"/>
            <a:ext cx="993734" cy="695004"/>
          </a:xfrm>
          <a:prstGeom prst="rect">
            <a:avLst/>
          </a:prstGeom>
        </p:spPr>
      </p:pic>
      <p:sp>
        <p:nvSpPr>
          <p:cNvPr id="4" name="Title 3">
            <a:extLst>
              <a:ext uri="{FF2B5EF4-FFF2-40B4-BE49-F238E27FC236}">
                <a16:creationId xmlns:a16="http://schemas.microsoft.com/office/drawing/2014/main" id="{92E15DB1-32EA-4FD5-BED1-BA54DE8E52E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pPr>
            <a:r>
              <a:rPr lang="en-US" altLang="en-US" sz="2400" b="1">
                <a:latin typeface="Arial" panose="020B0604020202020204" pitchFamily="34" charset="0"/>
                <a:cs typeface="Arial" panose="020B0604020202020204" pitchFamily="34" charset="0"/>
              </a:rPr>
              <a:t>Many enzymes are regulated. </a:t>
            </a:r>
            <a:r>
              <a:rPr lang="en-US" altLang="en-US" sz="2400">
                <a:latin typeface="Arial" panose="020B0604020202020204" pitchFamily="34" charset="0"/>
                <a:cs typeface="Arial" panose="020B0604020202020204" pitchFamily="34" charset="0"/>
              </a:rPr>
              <a:t>Regulatory mechanisms include reversible covalent modification, binding of allosteric modulators, proteolytic activation, noncovalent binding to regulatory proteins, and elaborate regulatory cascades. Enzymes are often subject to multiple methods of regulation, which allows for exquisite control of every chemical process that occurs in a cell.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0B64-DBBF-4479-BCBD-6DE22397F64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Mixed Inhibition</a:t>
            </a:r>
            <a:endParaRPr lang="en-AU" dirty="0"/>
          </a:p>
        </p:txBody>
      </p:sp>
      <p:sp>
        <p:nvSpPr>
          <p:cNvPr id="7" name="Google Shape;390;g847cf01710_0_68">
            <a:extLst>
              <a:ext uri="{FF2B5EF4-FFF2-40B4-BE49-F238E27FC236}">
                <a16:creationId xmlns:a16="http://schemas.microsoft.com/office/drawing/2014/main" id="{8B16E9D1-E6BA-1245-BE20-DDE0BEA1337F}"/>
              </a:ext>
            </a:extLst>
          </p:cNvPr>
          <p:cNvSpPr txBox="1">
            <a:spLocks noChangeArrowheads="1"/>
          </p:cNvSpPr>
          <p:nvPr/>
        </p:nvSpPr>
        <p:spPr bwMode="auto">
          <a:xfrm>
            <a:off x="238125" y="1677988"/>
            <a:ext cx="3114675" cy="457041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mixed inhibitor:</a:t>
            </a:r>
          </a:p>
          <a:p>
            <a:pPr lvl="1">
              <a:defRPr/>
            </a:pPr>
            <a:r>
              <a:rPr lang="en-US" sz="2400" dirty="0">
                <a:latin typeface="Arial" panose="020B0604020202020204" pitchFamily="34" charset="0"/>
                <a:cs typeface="Arial" panose="020B0604020202020204" pitchFamily="34" charset="0"/>
              </a:rPr>
              <a:t>binds at a site distinct from the substrate active site</a:t>
            </a:r>
          </a:p>
          <a:p>
            <a:pPr lvl="1">
              <a:defRPr/>
            </a:pPr>
            <a:r>
              <a:rPr lang="en-US" sz="2400" dirty="0">
                <a:latin typeface="Arial" panose="020B0604020202020204" pitchFamily="34" charset="0"/>
                <a:cs typeface="Arial" panose="020B0604020202020204" pitchFamily="34" charset="0"/>
              </a:rPr>
              <a:t>binds to either E or the ES complex</a:t>
            </a:r>
          </a:p>
          <a:p>
            <a:pPr lvl="1">
              <a:defRPr/>
            </a:pPr>
            <a:r>
              <a:rPr lang="en-US" sz="2400" dirty="0">
                <a:latin typeface="Arial" panose="020B0604020202020204" pitchFamily="34" charset="0"/>
                <a:cs typeface="Arial" panose="020B0604020202020204" pitchFamily="34" charset="0"/>
              </a:rPr>
              <a:t>type of </a:t>
            </a:r>
            <a:r>
              <a:rPr lang="en-US" sz="2400" b="1" dirty="0">
                <a:latin typeface="Arial" panose="020B0604020202020204" pitchFamily="34" charset="0"/>
                <a:cs typeface="Arial" panose="020B0604020202020204" pitchFamily="34" charset="0"/>
              </a:rPr>
              <a:t>reversible inhibition</a:t>
            </a: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43043" name="Picture 3" descr="Part a shows a reaction as a cycle that begins with E plus S. E plus S undergoes a reversible reaction to form E S. E S can form E plus P or I can be added. E S plus I undergoes a reversible reaction with rate constant K prime subscript I for the forward reaction that produces E S I. E S I can undergo a reversible reaction to form E I plus S, which can undergo a reversible reaction to form E plus S plus I, returning to the start of the cycle. If E and S react with I, a reversible reaction occurs with K subscript I as the rate constant for the forward reaction. A circular enzyme shows small cutout and an adjacent flat region on its right side. A series of reversible reactions can occur that form a cycle and end up back at this enzyme. The enzyme undergoes a reversible reaction with S, represented by a hexagon, producing an enzyme that has S fitted into one cutout. This complex can undergo a reversible reaction with I, represented by a pentagon, to produce an enzyme with S still in one cutout and I fitted into the adjacent flat region. This complex can undergo a reversible reaction in which S is removed to produce the enzyme with I still attached. This complex can undergo a reversible reaction in which I is removed to produce the initial circular enzyme with a cutout and an adjacent flat region. ">
            <a:extLst>
              <a:ext uri="{FF2B5EF4-FFF2-40B4-BE49-F238E27FC236}">
                <a16:creationId xmlns:a16="http://schemas.microsoft.com/office/drawing/2014/main" id="{245869C7-20FD-5749-9407-2863C92FCC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43159" y="2189163"/>
            <a:ext cx="485490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F4B5-5E5B-4D47-8B88-51FC8B1D1D8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Mixed Inhibitors Alter the Michaelis-Menten Equation</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B8630A6F-6DA7-0F47-A22A-08F837E79FE3}"/>
                  </a:ext>
                </a:extLst>
              </p:cNvPr>
              <p:cNvSpPr txBox="1">
                <a:spLocks noChangeArrowheads="1"/>
              </p:cNvSpPr>
              <p:nvPr/>
            </p:nvSpPr>
            <p:spPr bwMode="auto">
              <a:xfrm>
                <a:off x="184150" y="1905001"/>
                <a:ext cx="8775700" cy="1905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Michaelis-Menten equation becomes</a:t>
                </a:r>
              </a:p>
              <a:p>
                <a:pPr marL="50800" indent="0">
                  <a:buNone/>
                </a:pPr>
                <a:endParaRPr lang="en-US" altLang="en-US" sz="2400" dirty="0">
                  <a:latin typeface="Arial" panose="020B0604020202020204" pitchFamily="34" charset="0"/>
                  <a:cs typeface="Arial" panose="020B0604020202020204" pitchFamily="34" charset="0"/>
                </a:endParaRPr>
              </a:p>
              <a:p>
                <a:pPr marL="50800" indent="2108200">
                  <a:buNone/>
                </a:pP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m:rPr>
                            <m:nor/>
                          </m:rPr>
                          <a:rPr lang="en-US" altLang="en-US" sz="2400" i="1" dirty="0">
                            <a:latin typeface="Arial" panose="020B0604020202020204" pitchFamily="34" charset="0"/>
                            <a:cs typeface="Arial" panose="020B0604020202020204" pitchFamily="34" charset="0"/>
                          </a:rPr>
                          <m:t>V</m:t>
                        </m:r>
                        <m:r>
                          <m:rPr>
                            <m:nor/>
                          </m:rPr>
                          <a:rPr lang="en-US" altLang="en-US" sz="2400" baseline="-25000" dirty="0">
                            <a:latin typeface="Arial" panose="020B0604020202020204" pitchFamily="34" charset="0"/>
                            <a:cs typeface="Arial" panose="020B0604020202020204" pitchFamily="34" charset="0"/>
                          </a:rPr>
                          <m:t>max</m:t>
                        </m:r>
                        <m:r>
                          <m:rPr>
                            <m:nor/>
                          </m:rPr>
                          <a:rPr lang="en-US" altLang="en-US" sz="2400" dirty="0">
                            <a:latin typeface="Arial" panose="020B0604020202020204" pitchFamily="34" charset="0"/>
                            <a:cs typeface="Arial" panose="020B0604020202020204" pitchFamily="34" charset="0"/>
                          </a:rPr>
                          <m:t>[</m:t>
                        </m:r>
                        <m:r>
                          <m:rPr>
                            <m:nor/>
                          </m:rPr>
                          <a:rPr lang="en-US" altLang="en-US" sz="2400" dirty="0">
                            <a:latin typeface="Arial" panose="020B0604020202020204" pitchFamily="34" charset="0"/>
                            <a:cs typeface="Arial" panose="020B0604020202020204" pitchFamily="34" charset="0"/>
                          </a:rPr>
                          <m:t>S</m:t>
                        </m:r>
                        <m:r>
                          <m:rPr>
                            <m:nor/>
                          </m:rPr>
                          <a:rPr lang="en-US" altLang="en-US" sz="2400" dirty="0">
                            <a:latin typeface="Arial" panose="020B0604020202020204" pitchFamily="34" charset="0"/>
                            <a:cs typeface="Arial" panose="020B0604020202020204" pitchFamily="34" charset="0"/>
                          </a:rPr>
                          <m:t>]</m:t>
                        </m:r>
                      </m:num>
                      <m:den>
                        <m:r>
                          <m:rPr>
                            <m:nor/>
                          </m:rPr>
                          <a:rPr lang="el-GR" altLang="en-US" sz="2400" i="1" dirty="0">
                            <a:latin typeface="Arial" panose="020B0604020202020204" pitchFamily="34" charset="0"/>
                            <a:cs typeface="Arial" panose="020B0604020202020204" pitchFamily="34" charset="0"/>
                          </a:rPr>
                          <m:t>α</m:t>
                        </m:r>
                        <m:r>
                          <m:rPr>
                            <m:nor/>
                          </m:rPr>
                          <a:rPr lang="en-US" altLang="en-US" sz="2400" i="1" dirty="0">
                            <a:latin typeface="Arial" panose="020B0604020202020204" pitchFamily="34" charset="0"/>
                            <a:cs typeface="Arial" panose="020B0604020202020204" pitchFamily="34" charset="0"/>
                          </a:rPr>
                          <m:t>K</m:t>
                        </m:r>
                        <m:r>
                          <m:rPr>
                            <m:nor/>
                          </m:rPr>
                          <a:rPr lang="en-US" altLang="en-US" sz="2400" baseline="-25000" dirty="0">
                            <a:latin typeface="Arial" panose="020B0604020202020204" pitchFamily="34" charset="0"/>
                            <a:cs typeface="Arial" panose="020B0604020202020204" pitchFamily="34" charset="0"/>
                          </a:rPr>
                          <m:t>m</m:t>
                        </m:r>
                        <m:r>
                          <m:rPr>
                            <m:nor/>
                          </m:rPr>
                          <a:rPr lang="en-US" altLang="en-US" sz="2400" dirty="0">
                            <a:latin typeface="Arial" panose="020B0604020202020204" pitchFamily="34" charset="0"/>
                            <a:cs typeface="Arial" panose="020B0604020202020204" pitchFamily="34" charset="0"/>
                          </a:rPr>
                          <m:t> + </m:t>
                        </m:r>
                        <m:r>
                          <m:rPr>
                            <m:nor/>
                          </m:rPr>
                          <a:rPr lang="el-GR" altLang="en-US" sz="2400" i="1" dirty="0">
                            <a:latin typeface="Arial" panose="020B0604020202020204" pitchFamily="34" charset="0"/>
                            <a:cs typeface="Arial" panose="020B0604020202020204" pitchFamily="34" charset="0"/>
                          </a:rPr>
                          <m:t>α</m:t>
                        </m:r>
                        <m:r>
                          <m:rPr>
                            <m:nor/>
                          </m:rPr>
                          <a:rPr lang="en-US" sz="2400" dirty="0">
                            <a:latin typeface="Arial" panose="020B0604020202020204" pitchFamily="34" charset="0"/>
                            <a:cs typeface="Arial" panose="020B0604020202020204" pitchFamily="34" charset="0"/>
                          </a:rPr>
                          <m:t>′[</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den>
                    </m:f>
                  </m:oMath>
                </a14:m>
                <a:endParaRPr lang="en-US" altLang="en-US" sz="2400" dirty="0">
                  <a:latin typeface="Arial" panose="020B0604020202020204" pitchFamily="34" charset="0"/>
                  <a:cs typeface="Arial" panose="020B0604020202020204" pitchFamily="34" charset="0"/>
                </a:endParaRPr>
              </a:p>
              <a:p>
                <a:pPr marL="50800" indent="0">
                  <a:buNone/>
                </a:pPr>
                <a:r>
                  <a:rPr lang="en-US" altLang="en-US" sz="2400" dirty="0">
                    <a:latin typeface="Arial" panose="020B0604020202020204" pitchFamily="34" charset="0"/>
                    <a:cs typeface="Arial" panose="020B0604020202020204" pitchFamily="34" charset="0"/>
                  </a:rPr>
                  <a:t>		</a:t>
                </a:r>
              </a:p>
            </p:txBody>
          </p:sp>
        </mc:Choice>
        <mc:Fallback xmlns="">
          <p:sp>
            <p:nvSpPr>
              <p:cNvPr id="7" name="Google Shape;390;g847cf01710_0_68">
                <a:extLst>
                  <a:ext uri="{FF2B5EF4-FFF2-40B4-BE49-F238E27FC236}">
                    <a16:creationId xmlns:a16="http://schemas.microsoft.com/office/drawing/2014/main" id="{B8630A6F-6DA7-0F47-A22A-08F837E79FE3}"/>
                  </a:ext>
                </a:extLst>
              </p:cNvPr>
              <p:cNvSpPr txBox="1">
                <a:spLocks noRot="1" noChangeAspect="1" noMove="1" noResize="1" noEditPoints="1" noAdjustHandles="1" noChangeArrowheads="1" noChangeShapeType="1" noTextEdit="1"/>
              </p:cNvSpPr>
              <p:nvPr/>
            </p:nvSpPr>
            <p:spPr bwMode="auto">
              <a:xfrm>
                <a:off x="184150" y="1905001"/>
                <a:ext cx="8775700" cy="1905000"/>
              </a:xfrm>
              <a:prstGeom prst="rect">
                <a:avLst/>
              </a:prstGeom>
              <a:blipFill>
                <a:blip r:embed="rId3"/>
                <a:stretch>
                  <a:fillRect l="-347" t="-25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345091" name="TextBox 3">
            <a:extLst>
              <a:ext uri="{FF2B5EF4-FFF2-40B4-BE49-F238E27FC236}">
                <a16:creationId xmlns:a16="http://schemas.microsoft.com/office/drawing/2014/main" id="{5623BB06-FA0D-9347-97AC-39E35A96F12C}"/>
              </a:ext>
            </a:extLst>
          </p:cNvPr>
          <p:cNvSpPr txBox="1">
            <a:spLocks noChangeArrowheads="1"/>
          </p:cNvSpPr>
          <p:nvPr/>
        </p:nvSpPr>
        <p:spPr bwMode="auto">
          <a:xfrm>
            <a:off x="5029200" y="2989961"/>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(6-33)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C90E-F557-47EF-B1F4-CCF1C0A9BEA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Mixed Inhibitors Usually Affect Both the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r>
              <a:rPr lang="en-US" altLang="en-US" dirty="0">
                <a:solidFill>
                  <a:schemeClr val="tx1"/>
                </a:solidFill>
                <a:latin typeface="Arial" panose="020B0604020202020204" pitchFamily="34" charset="0"/>
                <a:cs typeface="Arial" panose="020B0604020202020204" pitchFamily="34" charset="0"/>
              </a:rPr>
              <a:t> and the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endParaRPr lang="en-AU" dirty="0"/>
          </a:p>
        </p:txBody>
      </p:sp>
      <p:sp>
        <p:nvSpPr>
          <p:cNvPr id="347138" name="Google Shape;390;g847cf01710_0_68">
            <a:extLst>
              <a:ext uri="{FF2B5EF4-FFF2-40B4-BE49-F238E27FC236}">
                <a16:creationId xmlns:a16="http://schemas.microsoft.com/office/drawing/2014/main" id="{E2522C45-C350-F749-BA60-2076A8CD64C0}"/>
              </a:ext>
            </a:extLst>
          </p:cNvPr>
          <p:cNvSpPr txBox="1">
            <a:spLocks noChangeArrowheads="1"/>
          </p:cNvSpPr>
          <p:nvPr/>
        </p:nvSpPr>
        <p:spPr bwMode="auto">
          <a:xfrm>
            <a:off x="304800" y="1611313"/>
            <a:ext cx="3517900"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is affected because the effective [E] on which </a:t>
            </a:r>
            <a:r>
              <a:rPr lang="en-US" altLang="en-US" sz="2400" i="1" dirty="0">
                <a:latin typeface="Arial" panose="020B0604020202020204" pitchFamily="34" charset="0"/>
                <a:cs typeface="Arial" panose="020B0604020202020204" pitchFamily="34" charset="0"/>
              </a:rPr>
              <a:t>V</a:t>
            </a:r>
            <a:r>
              <a:rPr lang="en-US" altLang="en-US" sz="2400" baseline="-25000" dirty="0">
                <a:latin typeface="Arial" panose="020B0604020202020204" pitchFamily="34" charset="0"/>
                <a:cs typeface="Arial" panose="020B0604020202020204" pitchFamily="34" charset="0"/>
              </a:rPr>
              <a:t>max</a:t>
            </a:r>
            <a:r>
              <a:rPr lang="en-US" altLang="en-US" sz="2400" dirty="0">
                <a:latin typeface="Arial" panose="020B0604020202020204" pitchFamily="34" charset="0"/>
                <a:cs typeface="Arial" panose="020B0604020202020204" pitchFamily="34" charset="0"/>
              </a:rPr>
              <a:t> depends decreases </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apparent </a:t>
            </a:r>
            <a:r>
              <a:rPr lang="en-US" altLang="en-US" sz="2400" i="1" dirty="0">
                <a:latin typeface="Arial" panose="020B0604020202020204" pitchFamily="34" charset="0"/>
                <a:cs typeface="Arial" panose="020B0604020202020204" pitchFamily="34" charset="0"/>
              </a:rPr>
              <a:t>K</a:t>
            </a:r>
            <a:r>
              <a:rPr lang="en-US" altLang="en-US" sz="2400" baseline="-25000" dirty="0">
                <a:latin typeface="Arial" panose="020B0604020202020204" pitchFamily="34" charset="0"/>
                <a:cs typeface="Arial" panose="020B0604020202020204" pitchFamily="34" charset="0"/>
              </a:rPr>
              <a:t>m</a:t>
            </a:r>
            <a:r>
              <a:rPr lang="en-US" altLang="en-US" sz="2400" dirty="0">
                <a:latin typeface="Arial" panose="020B0604020202020204" pitchFamily="34" charset="0"/>
                <a:cs typeface="Arial" panose="020B0604020202020204" pitchFamily="34" charset="0"/>
              </a:rPr>
              <a:t> may increase or decrease depending on which enzyme form the inhibitor binds most strongly</a:t>
            </a:r>
            <a:endParaRPr lang="el-GR"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p:txBody>
      </p:sp>
      <p:pic>
        <p:nvPicPr>
          <p:cNvPr id="347139" name="Picture 2" descr="Part b shows a graph with substrate concentration in micromolar on the horizontal axis, ranging from 0 to 100 and labeled in increments of 20, and V subscript 0 on the vertical axis, ranging from 0 to above 0.8, with V subscript max at the top and labeled in increments of 0.2. A dotted horizontal line extends from 0.5 on the vertical axis. A second dotted horizontal line extends from 0.24 on the vertical axis. All of the lines begin at (0, 0) and extend to the right side of the graph. Line 1 increases very rapidly, then begins to slow as it approaches the dotted horizontal line at 0.5 on the vertical axis. It intercepts the dotted horizontal line at (9, 0.5), where a dotted vertical line extends down to the horizontal axis and is labeled K subscript lowercase M 1. The line levels off across the rest of the graph and ends at (100, 0.9). Text at the end of the curve reads, Greek letter alpha equals 1, Greek letter alpha prime equals 1. Line 2 runs beneath lines 1 and 3 at first, but intersects line 3 at (9, 0.18) and then levels off gradually beneath the dotted horizontal line extending from 0.5 on the vertical axis. It ends at (100, 0.45). Text at the end of the curve reads, Greek letter alpha equals 4, Greek letter alpha prime equals 2. A dotted vertical line extends down from (20, 0.24) on the curve to K subscript lowercase M 2 on the horizontal axis. Line 3 begins between lines 1 and 2, but line 2 rapidly overtakes it as line 3 levels off and runs almost horizontally beneath the dotted horizontal line at 0.24 on the vertical axis for most of the graph. It ends at (100, 0.23). A vertical dotted line runs from (5, 0.16) on the curve down to K subscript lowercase M 3 on the horizontal axis. Text at the end of the curve reads, Greek letter alpha equals 2, Greek letter alpha prime equals 4. ">
            <a:extLst>
              <a:ext uri="{FF2B5EF4-FFF2-40B4-BE49-F238E27FC236}">
                <a16:creationId xmlns:a16="http://schemas.microsoft.com/office/drawing/2014/main" id="{8DCE050B-4166-2445-8272-A61E6C3F3B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57588" y="1871663"/>
            <a:ext cx="4711824"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84DF5-1439-456C-9C1C-1599D96930E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Lineweaver-Burk Plot Reveals Mixed Inhibition</a:t>
            </a:r>
            <a:endParaRPr lang="en-AU" dirty="0"/>
          </a:p>
        </p:txBody>
      </p:sp>
      <p:pic>
        <p:nvPicPr>
          <p:cNvPr id="349186" name="Picture 3" descr="Part c plots the reciprocal of the substrate against the reciprocal of the initial velocity. The horizontal axis is labeled 1 over concentration of S in units of 1 divided by millimolar. The vertical axis is labeled 1 over V subscript 0 in units of 1 over micromolar per minute. The vertical axis is slightly to the left of the middle of the horizontal axis. Three diagonal lines intersect between the horizontal axis and the vertical axis. The line that intersects the horizontal axis farthest to the left ends on the right at about half the height of the vertical axis, the line that intersects the horizontal axis closest to the vertical axis ends near the top of the vertical axis on the right, and the line that intersects the horizontal axis between these ends between them on the upper right at about three-quarters of the height of the vertical axis. The points where the lines intercept the horizontal axis are labeled minus Greek letter alpha prime over (Greek letter alpha times K subscript lowercase M). The points where the lines cross the vertical axis are all labeled as alpha prime over V subscript max. An equation above the graph reads, 1 over V subscript 0 equals open parenthesis Greek letter alpha K subscript lowercase M over V subscript max close parenthesis times 1 over concentration of S plus Greek letter alpha prime over V subscript max. All data are approximate.">
            <a:extLst>
              <a:ext uri="{FF2B5EF4-FFF2-40B4-BE49-F238E27FC236}">
                <a16:creationId xmlns:a16="http://schemas.microsoft.com/office/drawing/2014/main" id="{EE0AE9CF-3257-7043-A54F-BFB3078370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00" y="1524000"/>
            <a:ext cx="580995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a:extLst>
              <a:ext uri="{FF2B5EF4-FFF2-40B4-BE49-F238E27FC236}">
                <a16:creationId xmlns:a16="http://schemas.microsoft.com/office/drawing/2014/main" id="{BCC96F88-6498-5C43-A1B6-9C7BCA8C844D}"/>
              </a:ext>
            </a:extLst>
          </p:cNvPr>
          <p:cNvSpPr>
            <a:spLocks noChangeArrowheads="1"/>
          </p:cNvSpPr>
          <p:nvPr/>
        </p:nvSpPr>
        <p:spPr bwMode="auto">
          <a:xfrm>
            <a:off x="7010400" y="3017838"/>
            <a:ext cx="19129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cs typeface="Arial" panose="020B0604020202020204" pitchFamily="34" charset="0"/>
              </a:rPr>
              <a:t>lines intersect to the left of the </a:t>
            </a:r>
            <a:r>
              <a:rPr lang="en-US" altLang="en-US" sz="2400" i="1" dirty="0">
                <a:latin typeface="Arial" panose="020B0604020202020204" pitchFamily="34" charset="0"/>
                <a:cs typeface="Arial" panose="020B0604020202020204" pitchFamily="34" charset="0"/>
              </a:rPr>
              <a:t>y</a:t>
            </a:r>
            <a:r>
              <a:rPr lang="en-US" altLang="en-US" sz="2400" dirty="0">
                <a:latin typeface="Arial" panose="020B0604020202020204" pitchFamily="34" charset="0"/>
                <a:cs typeface="Arial" panose="020B0604020202020204" pitchFamily="34" charset="0"/>
              </a:rPr>
              <a:t> axis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9A1E-EF6E-4E42-8EF9-CDA507AA718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Noncompetitive Inhibition</a:t>
            </a:r>
            <a:endParaRPr lang="en-AU" dirty="0"/>
          </a:p>
        </p:txBody>
      </p:sp>
      <p:sp>
        <p:nvSpPr>
          <p:cNvPr id="7" name="Google Shape;390;g847cf01710_0_68">
            <a:extLst>
              <a:ext uri="{FF2B5EF4-FFF2-40B4-BE49-F238E27FC236}">
                <a16:creationId xmlns:a16="http://schemas.microsoft.com/office/drawing/2014/main" id="{8B16E9D1-E6BA-1245-BE20-DDE0BEA1337F}"/>
              </a:ext>
            </a:extLst>
          </p:cNvPr>
          <p:cNvSpPr txBox="1">
            <a:spLocks noChangeArrowheads="1"/>
          </p:cNvSpPr>
          <p:nvPr/>
        </p:nvSpPr>
        <p:spPr bwMode="auto">
          <a:xfrm>
            <a:off x="238125" y="1677988"/>
            <a:ext cx="806767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noncompetitive inhibitor:</a:t>
            </a:r>
          </a:p>
          <a:p>
            <a:pPr lvl="1">
              <a:defRPr/>
            </a:pPr>
            <a:r>
              <a:rPr lang="en-US" sz="2400" dirty="0">
                <a:latin typeface="Arial" panose="020B0604020202020204" pitchFamily="34" charset="0"/>
                <a:cs typeface="Arial" panose="020B0604020202020204" pitchFamily="34" charset="0"/>
              </a:rPr>
              <a:t>special case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affects the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max</a:t>
            </a:r>
            <a:r>
              <a:rPr lang="en-US" sz="2400" dirty="0">
                <a:latin typeface="Arial" panose="020B0604020202020204" pitchFamily="34" charset="0"/>
                <a:cs typeface="Arial" panose="020B0604020202020204" pitchFamily="34" charset="0"/>
              </a:rPr>
              <a:t> but not the </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t>
            </a:r>
          </a:p>
          <a:p>
            <a:pPr lvl="1">
              <a:defRPr/>
            </a:pPr>
            <a:endParaRPr lang="el-GR"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41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AE776-7076-4DA8-907E-6308F2B52EB7}"/>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Effects of Reversible Inhibitors on Apparent </a:t>
            </a:r>
            <a:r>
              <a:rPr lang="en-US" altLang="en-US" i="1" dirty="0">
                <a:solidFill>
                  <a:schemeClr val="tx1"/>
                </a:solidFill>
                <a:latin typeface="Arial" panose="020B0604020202020204" pitchFamily="34" charset="0"/>
                <a:cs typeface="Arial" panose="020B0604020202020204" pitchFamily="34" charset="0"/>
              </a:rPr>
              <a:t>V</a:t>
            </a:r>
            <a:r>
              <a:rPr lang="en-US" altLang="en-US" baseline="-25000" dirty="0">
                <a:solidFill>
                  <a:schemeClr val="tx1"/>
                </a:solidFill>
                <a:latin typeface="Arial" panose="020B0604020202020204" pitchFamily="34" charset="0"/>
                <a:cs typeface="Arial" panose="020B0604020202020204" pitchFamily="34" charset="0"/>
              </a:rPr>
              <a:t>max</a:t>
            </a:r>
            <a:r>
              <a:rPr lang="en-US" altLang="en-US" dirty="0">
                <a:solidFill>
                  <a:schemeClr val="tx1"/>
                </a:solidFill>
                <a:latin typeface="Arial" panose="020B0604020202020204" pitchFamily="34" charset="0"/>
                <a:cs typeface="Arial" panose="020B0604020202020204" pitchFamily="34" charset="0"/>
              </a:rPr>
              <a:t> and Apparent </a:t>
            </a:r>
            <a:r>
              <a:rPr lang="en-US" altLang="en-US" i="1" dirty="0">
                <a:solidFill>
                  <a:schemeClr val="tx1"/>
                </a:solidFill>
                <a:latin typeface="Arial" panose="020B0604020202020204" pitchFamily="34" charset="0"/>
                <a:cs typeface="Arial" panose="020B0604020202020204" pitchFamily="34" charset="0"/>
              </a:rPr>
              <a:t>K</a:t>
            </a:r>
            <a:r>
              <a:rPr lang="en-US" altLang="en-US" baseline="-25000" dirty="0">
                <a:solidFill>
                  <a:schemeClr val="tx1"/>
                </a:solidFill>
                <a:latin typeface="Arial" panose="020B0604020202020204" pitchFamily="34" charset="0"/>
                <a:cs typeface="Arial" panose="020B0604020202020204" pitchFamily="34" charset="0"/>
              </a:rPr>
              <a:t>m</a:t>
            </a:r>
            <a:endParaRPr lang="en-AU" dirty="0"/>
          </a:p>
        </p:txBody>
      </p:sp>
      <p:sp>
        <p:nvSpPr>
          <p:cNvPr id="3" name="TextBox 2"/>
          <p:cNvSpPr txBox="1"/>
          <p:nvPr/>
        </p:nvSpPr>
        <p:spPr>
          <a:xfrm>
            <a:off x="1676400" y="2286000"/>
            <a:ext cx="6096000" cy="830997"/>
          </a:xfrm>
          <a:prstGeom prst="rect">
            <a:avLst/>
          </a:prstGeom>
          <a:solidFill>
            <a:srgbClr val="005F6A"/>
          </a:solidFill>
        </p:spPr>
        <p:txBody>
          <a:bodyPr wrap="square" rtlCol="0">
            <a:spAutoFit/>
          </a:bodyPr>
          <a:lstStyle/>
          <a:p>
            <a:r>
              <a:rPr lang="en-US" b="1" dirty="0">
                <a:solidFill>
                  <a:schemeClr val="bg1"/>
                </a:solidFill>
              </a:rPr>
              <a:t>Table 6-9 Effects of Reversible Inhibitors on Apparent </a:t>
            </a:r>
            <a:r>
              <a:rPr lang="en-US" b="1" i="1" dirty="0">
                <a:solidFill>
                  <a:schemeClr val="bg1"/>
                </a:solidFill>
              </a:rPr>
              <a:t>V</a:t>
            </a:r>
            <a:r>
              <a:rPr lang="en-US" b="1" baseline="-25000" dirty="0">
                <a:solidFill>
                  <a:schemeClr val="bg1"/>
                </a:solidFill>
              </a:rPr>
              <a:t>max</a:t>
            </a:r>
            <a:r>
              <a:rPr lang="en-US" b="1" dirty="0">
                <a:solidFill>
                  <a:schemeClr val="bg1"/>
                </a:solidFill>
              </a:rPr>
              <a:t> and Apparent </a:t>
            </a:r>
            <a:r>
              <a:rPr lang="en-US" b="1" i="1" dirty="0">
                <a:solidFill>
                  <a:schemeClr val="bg1"/>
                </a:solidFill>
              </a:rPr>
              <a:t>K</a:t>
            </a:r>
            <a:r>
              <a:rPr lang="en-US" b="1" baseline="-25000" dirty="0">
                <a:solidFill>
                  <a:schemeClr val="bg1"/>
                </a:solidFill>
              </a:rPr>
              <a:t>m</a:t>
            </a:r>
          </a:p>
        </p:txBody>
      </p:sp>
      <p:graphicFrame>
        <p:nvGraphicFramePr>
          <p:cNvPr id="2" name="Table 1"/>
          <p:cNvGraphicFramePr>
            <a:graphicFrameLocks noGrp="1"/>
          </p:cNvGraphicFramePr>
          <p:nvPr>
            <p:extLst>
              <p:ext uri="{D42A27DB-BD31-4B8C-83A1-F6EECF244321}">
                <p14:modId xmlns:p14="http://schemas.microsoft.com/office/powerpoint/2010/main" val="1183564281"/>
              </p:ext>
            </p:extLst>
          </p:nvPr>
        </p:nvGraphicFramePr>
        <p:xfrm>
          <a:off x="1676400" y="3113068"/>
          <a:ext cx="6096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solidFill>
                            <a:schemeClr val="tx1"/>
                          </a:solidFill>
                        </a:rPr>
                        <a:t>Inhibitor type</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Apparent </a:t>
                      </a:r>
                      <a:r>
                        <a:rPr lang="en-US" i="1" dirty="0">
                          <a:solidFill>
                            <a:schemeClr val="tx1"/>
                          </a:solidFill>
                        </a:rPr>
                        <a:t>V</a:t>
                      </a:r>
                      <a:r>
                        <a:rPr lang="en-US" i="0" baseline="-25000" dirty="0">
                          <a:solidFill>
                            <a:schemeClr val="tx1"/>
                          </a:solidFill>
                        </a:rPr>
                        <a:t>max</a:t>
                      </a:r>
                      <a:endParaRPr lang="en-US" baseline="-25000" dirty="0">
                        <a:solidFill>
                          <a:schemeClr val="tx1"/>
                        </a:solidFill>
                      </a:endParaRP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dirty="0">
                          <a:solidFill>
                            <a:schemeClr val="tx1"/>
                          </a:solidFill>
                        </a:rPr>
                        <a:t>Apparent </a:t>
                      </a:r>
                      <a:r>
                        <a:rPr lang="en-US" i="1" dirty="0">
                          <a:solidFill>
                            <a:schemeClr val="tx1"/>
                          </a:solidFill>
                        </a:rPr>
                        <a:t>K</a:t>
                      </a:r>
                      <a:r>
                        <a:rPr lang="en-US" i="0" baseline="-25000" dirty="0">
                          <a:solidFill>
                            <a:schemeClr val="tx1"/>
                          </a:solidFill>
                        </a:rPr>
                        <a:t>m</a:t>
                      </a:r>
                      <a:endParaRPr lang="en-US" baseline="-25000" dirty="0">
                        <a:solidFill>
                          <a:schemeClr val="tx1"/>
                        </a:solidFill>
                      </a:endParaRP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370840">
                <a:tc>
                  <a:txBody>
                    <a:bodyPr/>
                    <a:lstStyle/>
                    <a:p>
                      <a:r>
                        <a:rPr lang="en-US" dirty="0"/>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K</a:t>
                      </a:r>
                      <a:r>
                        <a:rPr lang="en-US" i="0" baseline="-25000" dirty="0"/>
                        <a:t>m</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Competitive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K</a:t>
                      </a:r>
                      <a:r>
                        <a:rPr lang="en-US" i="0" baseline="-25000" dirty="0"/>
                        <a:t>m</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Uncompetitive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K</a:t>
                      </a:r>
                      <a:r>
                        <a:rPr lang="en-US" i="0" baseline="-25000" dirty="0"/>
                        <a:t>m</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Mixed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V</a:t>
                      </a:r>
                      <a:r>
                        <a:rPr lang="en-US" i="0" baseline="-25000" dirty="0"/>
                        <a:t>max</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i="0" dirty="0"/>
                        <a:t>α</a:t>
                      </a:r>
                      <a:r>
                        <a:rPr lang="en-US" i="1" dirty="0"/>
                        <a:t>K</a:t>
                      </a:r>
                      <a:r>
                        <a:rPr lang="en-US" i="0" baseline="-25000" dirty="0"/>
                        <a:t>m</a:t>
                      </a:r>
                      <a:r>
                        <a:rPr lang="en-US" i="0" baseline="0" dirty="0"/>
                        <a:t>/</a:t>
                      </a:r>
                      <a:r>
                        <a:rPr lang="el-GR" i="1" baseline="0" dirty="0"/>
                        <a:t>α</a:t>
                      </a:r>
                      <a:r>
                        <a:rPr lang="el-GR" i="0" baseline="0" dirty="0"/>
                        <a:t>′</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F838-0730-4B4D-BBE2-D7F06CF3A00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Irreversible Inhibition</a:t>
            </a:r>
            <a:endParaRPr lang="en-AU" dirty="0"/>
          </a:p>
        </p:txBody>
      </p:sp>
      <p:sp>
        <p:nvSpPr>
          <p:cNvPr id="6" name="Google Shape;390;g847cf01710_0_68">
            <a:extLst>
              <a:ext uri="{FF2B5EF4-FFF2-40B4-BE49-F238E27FC236}">
                <a16:creationId xmlns:a16="http://schemas.microsoft.com/office/drawing/2014/main" id="{26EF20E6-49F8-004B-B72C-730AB75923AF}"/>
              </a:ext>
            </a:extLst>
          </p:cNvPr>
          <p:cNvSpPr txBox="1">
            <a:spLocks noChangeArrowheads="1"/>
          </p:cNvSpPr>
          <p:nvPr/>
        </p:nvSpPr>
        <p:spPr bwMode="auto">
          <a:xfrm>
            <a:off x="347663" y="1676400"/>
            <a:ext cx="3462337"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irreversible inhibitor </a:t>
            </a:r>
            <a:r>
              <a:rPr lang="en-US" sz="2400" dirty="0">
                <a:latin typeface="Arial" panose="020B0604020202020204" pitchFamily="34" charset="0"/>
                <a:cs typeface="Arial" panose="020B0604020202020204" pitchFamily="34" charset="0"/>
              </a:rPr>
              <a:t>= bind covalently with or destroy a functional group on an enzyme that is essential for the enzyme’s activity, or form a highly stable noncovalent association </a:t>
            </a: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57379" name="Picture 2" descr="An oval labeled enzyme is bonded to C H 2 that is further bonded to O H. Text below the C H 2 reads, open parenthesis S e r superscript 195 close parenthesis. A second molecule, labeled D I F P, has a central C bonded to H 3 C on the left, H below, C H 3 on the right, and O above that is further bonded to P that is bonded to F on the left, double bonded to O above, and bonded to O on the right that is further bonded to C H that is further bonded to C H 3 above and below. These two molecules undergo a reaction in which F minus and H plus are lost. The product is similar to D I F P, except that F is no longer bonded to P, which is now bonded to O that is further bonded to C H 2 that is bonded to the rest of the enzyme. The H that had previously been bonded to that O has been lost.">
            <a:extLst>
              <a:ext uri="{FF2B5EF4-FFF2-40B4-BE49-F238E27FC236}">
                <a16:creationId xmlns:a16="http://schemas.microsoft.com/office/drawing/2014/main" id="{769A5884-3298-414D-8F25-69E2EAA71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1598613"/>
            <a:ext cx="4622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D677-9CA2-436A-AC00-498B81A54AD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Suicide Inactivators</a:t>
            </a:r>
            <a:endParaRPr lang="en-AU" dirty="0"/>
          </a:p>
        </p:txBody>
      </p:sp>
      <p:sp>
        <p:nvSpPr>
          <p:cNvPr id="6" name="Google Shape;390;g847cf01710_0_68">
            <a:extLst>
              <a:ext uri="{FF2B5EF4-FFF2-40B4-BE49-F238E27FC236}">
                <a16:creationId xmlns:a16="http://schemas.microsoft.com/office/drawing/2014/main" id="{F5DFD863-C47B-954F-A81D-6ECCC4DA3625}"/>
              </a:ext>
            </a:extLst>
          </p:cNvPr>
          <p:cNvSpPr txBox="1">
            <a:spLocks noChangeArrowheads="1"/>
          </p:cNvSpPr>
          <p:nvPr/>
        </p:nvSpPr>
        <p:spPr bwMode="auto">
          <a:xfrm>
            <a:off x="347663" y="1676400"/>
            <a:ext cx="3614737" cy="47244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suicide inactivator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mechanism-based inactivators </a:t>
            </a:r>
            <a:r>
              <a:rPr lang="en-US" sz="2400" dirty="0">
                <a:latin typeface="Arial" panose="020B0604020202020204" pitchFamily="34" charset="0"/>
                <a:cs typeface="Arial" panose="020B0604020202020204" pitchFamily="34" charset="0"/>
              </a:rPr>
              <a:t>= undergo the first few steps until it is converted into a compound that combines irreversibly with the enzyme </a:t>
            </a:r>
          </a:p>
          <a:p>
            <a:pPr lvl="1">
              <a:defRPr/>
            </a:pPr>
            <a:r>
              <a:rPr lang="en-US" sz="2400" dirty="0">
                <a:latin typeface="Arial" panose="020B0604020202020204" pitchFamily="34" charset="0"/>
                <a:cs typeface="Arial" panose="020B0604020202020204" pitchFamily="34" charset="0"/>
              </a:rPr>
              <a:t>class of irreversible inhibitors</a:t>
            </a: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59427" name="Picture 2" descr="An oval labeled enzyme is bonded to C H 2 that is further bonded to O H. Text below the C H 2 reads, open parenthesis S e r superscript 195 close parenthesis. A second molecule, labeled D I F P, has a central C bonded to H 3 C on the left, H below, C H 3 on the right, and O above that is further bonded to P that is bonded to F on the left, double bonded to O above, and bonded to O on the right that is further bonded to C H that is further bonded to C H 3 above and below. These two molecules undergo a reaction in which F minus and H plus are lost. The product is similar to D I F P, except that F is no longer bonded to P, which is now bonded to O that is further bonded to C H 2 that is bonded to the rest of the enzyme. The H that had previously been bonded to that O has been lost.">
            <a:extLst>
              <a:ext uri="{FF2B5EF4-FFF2-40B4-BE49-F238E27FC236}">
                <a16:creationId xmlns:a16="http://schemas.microsoft.com/office/drawing/2014/main" id="{2F6BBE04-949B-5D4E-B996-A0C8914CB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1598613"/>
            <a:ext cx="4622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6FEC-90FF-4676-8687-70DFB1DAF9B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Transition-State Analogs</a:t>
            </a:r>
            <a:endParaRPr lang="en-AU" dirty="0"/>
          </a:p>
        </p:txBody>
      </p:sp>
      <p:sp>
        <p:nvSpPr>
          <p:cNvPr id="6" name="Google Shape;390;g847cf01710_0_68">
            <a:extLst>
              <a:ext uri="{FF2B5EF4-FFF2-40B4-BE49-F238E27FC236}">
                <a16:creationId xmlns:a16="http://schemas.microsoft.com/office/drawing/2014/main" id="{B173BBEB-8D6A-B941-A5BF-FDA2B1E2EB8A}"/>
              </a:ext>
            </a:extLst>
          </p:cNvPr>
          <p:cNvSpPr txBox="1">
            <a:spLocks noChangeArrowheads="1"/>
          </p:cNvSpPr>
          <p:nvPr/>
        </p:nvSpPr>
        <p:spPr bwMode="auto">
          <a:xfrm>
            <a:off x="484188" y="1447800"/>
            <a:ext cx="4071937" cy="44958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transition-state analogs </a:t>
            </a:r>
            <a:r>
              <a:rPr lang="en-US" sz="2400" dirty="0">
                <a:latin typeface="Arial" panose="020B0604020202020204" pitchFamily="34" charset="0"/>
                <a:cs typeface="Arial" panose="020B0604020202020204" pitchFamily="34" charset="0"/>
              </a:rPr>
              <a:t>= stable molecules designed to resemble transition states </a:t>
            </a:r>
          </a:p>
          <a:p>
            <a:pPr lvl="1">
              <a:defRPr/>
            </a:pPr>
            <a:r>
              <a:rPr lang="en-US" sz="2400" dirty="0">
                <a:latin typeface="Arial" panose="020B0604020202020204" pitchFamily="34" charset="0"/>
                <a:cs typeface="Arial" panose="020B0604020202020204" pitchFamily="34" charset="0"/>
              </a:rPr>
              <a:t>type of irreversible inhibitors</a:t>
            </a:r>
          </a:p>
          <a:p>
            <a:pPr lvl="1">
              <a:defRPr/>
            </a:pPr>
            <a:r>
              <a:rPr lang="en-US" sz="2400" dirty="0">
                <a:latin typeface="Arial" panose="020B0604020202020204" pitchFamily="34" charset="0"/>
                <a:cs typeface="Arial" panose="020B0604020202020204" pitchFamily="34" charset="0"/>
              </a:rPr>
              <a:t>bind to an enzyme more tightly than does the substrate in the ES complex</a:t>
            </a:r>
          </a:p>
          <a:p>
            <a:pPr lvl="1">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63523" name="Picture 3" descr="A figure shows a transition state analog that resembles the proposed enediolate transition state produced during glycolysis.">
            <a:extLst>
              <a:ext uri="{FF2B5EF4-FFF2-40B4-BE49-F238E27FC236}">
                <a16:creationId xmlns:a16="http://schemas.microsoft.com/office/drawing/2014/main" id="{2E83E2C4-755F-D14B-98DB-750501181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8" y="1447800"/>
            <a:ext cx="3429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B204-83A7-4789-9604-DDEE1BCBE43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Examples of Enzymatic Reactions</a:t>
            </a:r>
            <a:endParaRPr lang="en-A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9432-E926-48F8-9146-C408E7C6A177}"/>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An Introduction to Enzymes</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F3F38-E19F-4F14-953F-39C86B75CC8A}"/>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The Chymotrypsin Mechanism Involves Acylation and </a:t>
            </a:r>
            <a:r>
              <a:rPr lang="en-US" altLang="en-US" sz="3200" dirty="0" err="1">
                <a:solidFill>
                  <a:srgbClr val="4E4CB4"/>
                </a:solidFill>
                <a:latin typeface="Arial" panose="020B0604020202020204" pitchFamily="34" charset="0"/>
                <a:cs typeface="Arial" panose="020B0604020202020204" pitchFamily="34" charset="0"/>
              </a:rPr>
              <a:t>Deacylation</a:t>
            </a:r>
            <a:r>
              <a:rPr lang="en-US" altLang="en-US" sz="3200" dirty="0">
                <a:solidFill>
                  <a:srgbClr val="4E4CB4"/>
                </a:solidFill>
                <a:latin typeface="Arial" panose="020B0604020202020204" pitchFamily="34" charset="0"/>
                <a:cs typeface="Arial" panose="020B0604020202020204" pitchFamily="34" charset="0"/>
              </a:rPr>
              <a:t> of a Ser Residue</a:t>
            </a:r>
            <a:endParaRPr lang="en-AU" sz="3200" dirty="0">
              <a:solidFill>
                <a:srgbClr val="4E4CB4"/>
              </a:solidFill>
            </a:endParaRPr>
          </a:p>
        </p:txBody>
      </p:sp>
      <p:sp>
        <p:nvSpPr>
          <p:cNvPr id="6" name="Google Shape;390;g847cf01710_0_68">
            <a:extLst>
              <a:ext uri="{FF2B5EF4-FFF2-40B4-BE49-F238E27FC236}">
                <a16:creationId xmlns:a16="http://schemas.microsoft.com/office/drawing/2014/main" id="{85C7A91A-359C-B546-91AD-F732001D2624}"/>
              </a:ext>
            </a:extLst>
          </p:cNvPr>
          <p:cNvSpPr txBox="1">
            <a:spLocks noChangeArrowheads="1"/>
          </p:cNvSpPr>
          <p:nvPr/>
        </p:nvSpPr>
        <p:spPr bwMode="auto">
          <a:xfrm>
            <a:off x="647700" y="1981200"/>
            <a:ext cx="36957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protease </a:t>
            </a:r>
            <a:r>
              <a:rPr lang="en-US" sz="2400" dirty="0">
                <a:latin typeface="Arial" panose="020B0604020202020204" pitchFamily="34" charset="0"/>
                <a:cs typeface="Arial" panose="020B0604020202020204" pitchFamily="34" charset="0"/>
              </a:rPr>
              <a:t>= an enzyme that catalyzes the hydrolytic cleavage of peptide bonds</a:t>
            </a:r>
          </a:p>
          <a:p>
            <a:pPr lvl="1">
              <a:defRPr/>
            </a:pPr>
            <a:r>
              <a:rPr lang="en-US" sz="2400" dirty="0">
                <a:latin typeface="Arial" panose="020B0604020202020204" pitchFamily="34" charset="0"/>
                <a:cs typeface="Arial" panose="020B0604020202020204" pitchFamily="34" charset="0"/>
              </a:rPr>
              <a:t>example = bovine pancreatic chymotrypsin </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67619" name="Picture 2" descr="A four-part figure, a, b, c, and d, shows the structure of chymotrypsin. Part a shows the primary structure, part b shows the surface contour of the enzyme, part c shows a ribbon structure of the enzyme, and part d shows a close-up of the active site.">
            <a:extLst>
              <a:ext uri="{FF2B5EF4-FFF2-40B4-BE49-F238E27FC236}">
                <a16:creationId xmlns:a16="http://schemas.microsoft.com/office/drawing/2014/main" id="{89A45771-795B-1B41-8E81-5FB864C03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75" y="1951038"/>
            <a:ext cx="2973388"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4C14-A9C3-479F-A78D-DBB4B89D992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Chymotrypsin Mechanism Involves Two Phases</a:t>
            </a:r>
            <a:endParaRPr lang="en-AU" dirty="0"/>
          </a:p>
        </p:txBody>
      </p:sp>
      <p:sp>
        <p:nvSpPr>
          <p:cNvPr id="6" name="Google Shape;390;g847cf01710_0_68">
            <a:extLst>
              <a:ext uri="{FF2B5EF4-FFF2-40B4-BE49-F238E27FC236}">
                <a16:creationId xmlns:a16="http://schemas.microsoft.com/office/drawing/2014/main" id="{04A43761-B5CB-DA46-8052-519C9A631401}"/>
              </a:ext>
            </a:extLst>
          </p:cNvPr>
          <p:cNvSpPr txBox="1">
            <a:spLocks noChangeArrowheads="1"/>
          </p:cNvSpPr>
          <p:nvPr/>
        </p:nvSpPr>
        <p:spPr bwMode="auto">
          <a:xfrm>
            <a:off x="647700" y="1981200"/>
            <a:ext cx="78105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acylation phase =  the peptide bond is cleaved and an ester linkage is formed between the peptide carbonyl carbon and the enzyme</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err="1">
                <a:latin typeface="Arial" panose="020B0604020202020204" pitchFamily="34" charset="0"/>
                <a:cs typeface="Arial" panose="020B0604020202020204" pitchFamily="34" charset="0"/>
              </a:rPr>
              <a:t>deacylation</a:t>
            </a:r>
            <a:r>
              <a:rPr lang="en-US" sz="2400" dirty="0">
                <a:latin typeface="Arial" panose="020B0604020202020204" pitchFamily="34" charset="0"/>
                <a:cs typeface="Arial" panose="020B0604020202020204" pitchFamily="34" charset="0"/>
              </a:rPr>
              <a:t> phase =  the ester linkage is hydrolyzed and the nonacylated enzyme is regenerated</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32DA-F404-4C57-A532-639FE20A552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Pre–Steady State Kinetic Evidence for an Acyl-Enzyme Intermediate</a:t>
            </a:r>
            <a:endParaRPr lang="en-AU" dirty="0"/>
          </a:p>
        </p:txBody>
      </p:sp>
      <p:sp>
        <p:nvSpPr>
          <p:cNvPr id="6" name="Google Shape;390;g847cf01710_0_68">
            <a:extLst>
              <a:ext uri="{FF2B5EF4-FFF2-40B4-BE49-F238E27FC236}">
                <a16:creationId xmlns:a16="http://schemas.microsoft.com/office/drawing/2014/main" id="{73C0652C-608B-2F4C-9C2E-39BE8C468984}"/>
              </a:ext>
            </a:extLst>
          </p:cNvPr>
          <p:cNvSpPr txBox="1">
            <a:spLocks noChangeArrowheads="1"/>
          </p:cNvSpPr>
          <p:nvPr/>
        </p:nvSpPr>
        <p:spPr bwMode="auto">
          <a:xfrm>
            <a:off x="647700" y="1981200"/>
            <a:ext cx="32004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presence of a burst suggested that turnover of the enzyme was limited by a subsequent, slower </a:t>
            </a:r>
            <a:r>
              <a:rPr lang="en-US" sz="2400" dirty="0" err="1">
                <a:latin typeface="Arial" panose="020B0604020202020204" pitchFamily="34" charset="0"/>
                <a:cs typeface="Arial" panose="020B0604020202020204" pitchFamily="34" charset="0"/>
              </a:rPr>
              <a:t>deacylation</a:t>
            </a:r>
            <a:r>
              <a:rPr lang="en-US" sz="2400" dirty="0">
                <a:latin typeface="Arial" panose="020B0604020202020204" pitchFamily="34" charset="0"/>
                <a:cs typeface="Arial" panose="020B0604020202020204" pitchFamily="34" charset="0"/>
              </a:rPr>
              <a:t> step </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71715" name="Picture 2" descr="A figure shows pre-steady state kinetic evidence for an acyl-enzyme intermediate using a graph that plots p-nitrophenol (moles per mole of enzyme) against time combined with the set of reactions that produces p-nitrophenol.">
            <a:extLst>
              <a:ext uri="{FF2B5EF4-FFF2-40B4-BE49-F238E27FC236}">
                <a16:creationId xmlns:a16="http://schemas.microsoft.com/office/drawing/2014/main" id="{9964A6EF-6545-2F4F-93F6-D7EFA64FF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44940"/>
            <a:ext cx="3124200" cy="463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2E6A-7853-487F-90F5-AD071B7CD42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pH Dependence of Chymotrypsin-Catalyzed Reactions</a:t>
            </a:r>
            <a:endParaRPr lang="en-AU" dirty="0"/>
          </a:p>
        </p:txBody>
      </p:sp>
      <p:sp>
        <p:nvSpPr>
          <p:cNvPr id="6" name="Google Shape;390;g847cf01710_0_68">
            <a:extLst>
              <a:ext uri="{FF2B5EF4-FFF2-40B4-BE49-F238E27FC236}">
                <a16:creationId xmlns:a16="http://schemas.microsoft.com/office/drawing/2014/main" id="{00045305-DCA3-1A4B-862B-B61A5975AE51}"/>
              </a:ext>
            </a:extLst>
          </p:cNvPr>
          <p:cNvSpPr txBox="1">
            <a:spLocks noChangeArrowheads="1"/>
          </p:cNvSpPr>
          <p:nvPr/>
        </p:nvSpPr>
        <p:spPr bwMode="auto">
          <a:xfrm>
            <a:off x="457200" y="1747838"/>
            <a:ext cx="5029200" cy="457676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optimal activity at pH 8</a:t>
            </a:r>
          </a:p>
          <a:p>
            <a:pPr lvl="1">
              <a:defRPr/>
            </a:pPr>
            <a:r>
              <a:rPr lang="en-US" sz="2400" dirty="0">
                <a:latin typeface="Arial" panose="020B0604020202020204" pitchFamily="34" charset="0"/>
                <a:cs typeface="Arial" panose="020B0604020202020204" pitchFamily="34" charset="0"/>
              </a:rPr>
              <a:t>His</a:t>
            </a:r>
            <a:r>
              <a:rPr lang="en-US" sz="2400" baseline="30000" dirty="0">
                <a:latin typeface="Arial" panose="020B0604020202020204" pitchFamily="34" charset="0"/>
                <a:cs typeface="Arial" panose="020B0604020202020204" pitchFamily="34" charset="0"/>
              </a:rPr>
              <a:t>57</a:t>
            </a:r>
            <a:r>
              <a:rPr lang="en-US" sz="2400" dirty="0">
                <a:latin typeface="Arial" panose="020B0604020202020204" pitchFamily="34" charset="0"/>
                <a:cs typeface="Arial" panose="020B0604020202020204" pitchFamily="34" charset="0"/>
              </a:rPr>
              <a:t> is unprotonated and Ile</a:t>
            </a:r>
            <a:r>
              <a:rPr lang="en-US" sz="2400" baseline="30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is protonated</a:t>
            </a:r>
          </a:p>
          <a:p>
            <a:pPr>
              <a:defRPr/>
            </a:pPr>
            <a:r>
              <a:rPr lang="en-US" sz="2400" dirty="0">
                <a:latin typeface="Arial" panose="020B0604020202020204" pitchFamily="34" charset="0"/>
                <a:cs typeface="Arial" panose="020B0604020202020204" pitchFamily="34" charset="0"/>
              </a:rPr>
              <a:t>the transition just above pH 7 is due to changes in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cat</a:t>
            </a:r>
            <a:endParaRPr lang="en-US" sz="2400" baseline="-25000" dirty="0">
              <a:latin typeface="Arial" panose="020B0604020202020204" pitchFamily="34" charset="0"/>
              <a:cs typeface="Arial" panose="020B0604020202020204" pitchFamily="34" charset="0"/>
            </a:endParaRPr>
          </a:p>
          <a:p>
            <a:pPr lvl="1">
              <a:defRPr/>
            </a:pPr>
            <a:r>
              <a:rPr lang="en-US" sz="2400" dirty="0">
                <a:latin typeface="Arial" panose="020B0604020202020204" pitchFamily="34" charset="0"/>
                <a:cs typeface="Arial" panose="020B0604020202020204" pitchFamily="34" charset="0"/>
              </a:rPr>
              <a:t>results from protonation of His</a:t>
            </a:r>
            <a:r>
              <a:rPr lang="en-US" sz="2400" baseline="30000" dirty="0">
                <a:latin typeface="Arial" panose="020B0604020202020204" pitchFamily="34" charset="0"/>
                <a:cs typeface="Arial" panose="020B0604020202020204" pitchFamily="34" charset="0"/>
              </a:rPr>
              <a:t>57</a:t>
            </a:r>
            <a:endParaRPr lang="en-US" sz="2000" baseline="-250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transition above pH 8.5 is due to changes in 1/</a:t>
            </a:r>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t>
            </a:r>
          </a:p>
          <a:p>
            <a:pPr lvl="1">
              <a:defRPr/>
            </a:pPr>
            <a:r>
              <a:rPr lang="en-US" sz="2400" dirty="0">
                <a:latin typeface="Arial" panose="020B0604020202020204" pitchFamily="34" charset="0"/>
                <a:cs typeface="Arial" panose="020B0604020202020204" pitchFamily="34" charset="0"/>
              </a:rPr>
              <a:t>results from the ionization of the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amino group of Ile</a:t>
            </a:r>
            <a:r>
              <a:rPr lang="en-US" sz="2400" baseline="30000" dirty="0">
                <a:latin typeface="Arial" panose="020B0604020202020204" pitchFamily="34" charset="0"/>
                <a:cs typeface="Arial" panose="020B0604020202020204" pitchFamily="34" charset="0"/>
              </a:rPr>
              <a:t>16</a:t>
            </a:r>
            <a:r>
              <a:rPr lang="en-US" sz="2400" dirty="0">
                <a:latin typeface="Arial" panose="020B0604020202020204" pitchFamily="34" charset="0"/>
                <a:cs typeface="Arial" panose="020B0604020202020204" pitchFamily="34" charset="0"/>
              </a:rPr>
              <a:t> </a:t>
            </a:r>
          </a:p>
          <a:p>
            <a:pPr lvl="1">
              <a:defRPr/>
            </a:pPr>
            <a:endParaRPr lang="en-US" sz="20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373763" name="Picture 3" descr="All three parts show graphs with p H on the horizontal axis, ranging from 6 to 10 and labeled in increments of 1. Part a shows V on the vertical axis. It shows a bell curve that begins just about the horizontal axis at a p H of 6, curves smoothly upward to a peak at about three-quarters of the height of the vertical axis at a p H of 8, and then curves down to end near the vertical axis at a p H of 10. Part b shows K subscript cat on the vertical axis. The curve begins just above the horizontal axis at a p H of 6, rises relatively quickly to a peak at about three-quarters of the height of the vertical axis at a p H of 8, and then runs horizontally to a p H of 10. Part c has 1 over K subscript lowercase M on the vertical axis. It begins at about three-quarters of the height of the vertical axis at a p H of 6 and runs horizontally until just past a p H of 8, where it curves downward to end just above the horizontal axis at a p H of 10.">
            <a:extLst>
              <a:ext uri="{FF2B5EF4-FFF2-40B4-BE49-F238E27FC236}">
                <a16:creationId xmlns:a16="http://schemas.microsoft.com/office/drawing/2014/main" id="{12035AEE-03CE-074D-96A8-1F6B7DBB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01800"/>
            <a:ext cx="2681288"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60BA-9D26-4920-9C90-7CD2DEDAA50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Chymotrypsin Reaction</a:t>
            </a:r>
            <a:endParaRPr lang="en-AU" dirty="0"/>
          </a:p>
        </p:txBody>
      </p:sp>
      <p:sp>
        <p:nvSpPr>
          <p:cNvPr id="6" name="Google Shape;390;g847cf01710_0_68">
            <a:extLst>
              <a:ext uri="{FF2B5EF4-FFF2-40B4-BE49-F238E27FC236}">
                <a16:creationId xmlns:a16="http://schemas.microsoft.com/office/drawing/2014/main" id="{9D78A5F4-F79F-1E4C-9A7C-B8115170EDD9}"/>
              </a:ext>
            </a:extLst>
          </p:cNvPr>
          <p:cNvSpPr txBox="1">
            <a:spLocks noChangeArrowheads="1"/>
          </p:cNvSpPr>
          <p:nvPr/>
        </p:nvSpPr>
        <p:spPr bwMode="auto">
          <a:xfrm>
            <a:off x="457200" y="1747838"/>
            <a:ext cx="80772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serine proteases </a:t>
            </a:r>
            <a:r>
              <a:rPr lang="en-US" sz="2400" dirty="0">
                <a:latin typeface="Arial" panose="020B0604020202020204" pitchFamily="34" charset="0"/>
                <a:cs typeface="Arial" panose="020B0604020202020204" pitchFamily="34" charset="0"/>
              </a:rPr>
              <a:t>= proteases with a Ser residue that acts as the nucleophile</a:t>
            </a:r>
          </a:p>
          <a:p>
            <a:pPr lvl="1">
              <a:defRPr/>
            </a:pPr>
            <a:r>
              <a:rPr lang="en-US" sz="2400" dirty="0">
                <a:latin typeface="Arial" panose="020B0604020202020204" pitchFamily="34" charset="0"/>
                <a:cs typeface="Arial" panose="020B0604020202020204" pitchFamily="34" charset="0"/>
              </a:rPr>
              <a:t>acylation phase nucleophile is the oxygen of Ser</a:t>
            </a:r>
            <a:r>
              <a:rPr lang="en-US" sz="2400" baseline="30000" dirty="0">
                <a:latin typeface="Arial" panose="020B0604020202020204" pitchFamily="34" charset="0"/>
                <a:cs typeface="Arial" panose="020B0604020202020204" pitchFamily="34" charset="0"/>
              </a:rPr>
              <a:t>195</a:t>
            </a:r>
            <a:endParaRPr lang="en-US" sz="20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catalytic triad </a:t>
            </a:r>
            <a:r>
              <a:rPr lang="en-US" sz="2400" dirty="0">
                <a:latin typeface="Arial" panose="020B0604020202020204" pitchFamily="34" charset="0"/>
                <a:cs typeface="Arial" panose="020B0604020202020204" pitchFamily="34" charset="0"/>
              </a:rPr>
              <a:t>= hydrogen bonding network</a:t>
            </a:r>
          </a:p>
          <a:p>
            <a:pPr lvl="1">
              <a:defRPr/>
            </a:pPr>
            <a:r>
              <a:rPr lang="en-US" sz="2400" dirty="0">
                <a:latin typeface="Arial" panose="020B0604020202020204" pitchFamily="34" charset="0"/>
                <a:cs typeface="Arial" panose="020B0604020202020204" pitchFamily="34" charset="0"/>
              </a:rPr>
              <a:t>in chymotrypsin, Ser</a:t>
            </a:r>
            <a:r>
              <a:rPr lang="en-US" sz="2400" baseline="30000" dirty="0">
                <a:latin typeface="Arial" panose="020B0604020202020204" pitchFamily="34" charset="0"/>
                <a:cs typeface="Arial" panose="020B0604020202020204" pitchFamily="34" charset="0"/>
              </a:rPr>
              <a:t>195</a:t>
            </a:r>
            <a:r>
              <a:rPr lang="en-US" sz="2400" dirty="0">
                <a:latin typeface="Arial" panose="020B0604020202020204" pitchFamily="34" charset="0"/>
                <a:cs typeface="Arial" panose="020B0604020202020204" pitchFamily="34" charset="0"/>
              </a:rPr>
              <a:t> is linked to His</a:t>
            </a:r>
            <a:r>
              <a:rPr lang="en-US" sz="2400" baseline="30000" dirty="0">
                <a:latin typeface="Arial" panose="020B0604020202020204" pitchFamily="34" charset="0"/>
                <a:cs typeface="Arial" panose="020B0604020202020204" pitchFamily="34" charset="0"/>
              </a:rPr>
              <a:t>57</a:t>
            </a:r>
            <a:r>
              <a:rPr lang="en-US" sz="2400" dirty="0">
                <a:latin typeface="Arial" panose="020B0604020202020204" pitchFamily="34" charset="0"/>
                <a:cs typeface="Arial" panose="020B0604020202020204" pitchFamily="34" charset="0"/>
              </a:rPr>
              <a:t> and Asp</a:t>
            </a:r>
            <a:r>
              <a:rPr lang="en-US" sz="2400" baseline="30000" dirty="0">
                <a:latin typeface="Arial" panose="020B0604020202020204" pitchFamily="34" charset="0"/>
                <a:cs typeface="Arial" panose="020B0604020202020204" pitchFamily="34" charset="0"/>
              </a:rPr>
              <a:t>102 </a:t>
            </a:r>
          </a:p>
          <a:p>
            <a:pPr lvl="1">
              <a:defRPr/>
            </a:pPr>
            <a:endParaRPr lang="en-US" sz="20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49D3-FF0A-4AB1-876D-5FB7A08941D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1</a:t>
            </a:r>
            <a:endParaRPr lang="en-AU" dirty="0"/>
          </a:p>
        </p:txBody>
      </p:sp>
      <p:pic>
        <p:nvPicPr>
          <p:cNvPr id="379906" name="Picture 2" descr="A figure shows the hydrolytic cleavage of a peptide by chymotrypsin by showing the interactions between the peptide and the amino acid residues lining its active site, step 1.">
            <a:extLst>
              <a:ext uri="{FF2B5EF4-FFF2-40B4-BE49-F238E27FC236}">
                <a16:creationId xmlns:a16="http://schemas.microsoft.com/office/drawing/2014/main" id="{AA992F62-1AEA-8A43-B9FC-BB88496241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3224" y="2057400"/>
            <a:ext cx="797755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EEBE-E2FD-4691-A2CD-85A3CA2690C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2</a:t>
            </a:r>
            <a:endParaRPr lang="en-AU" dirty="0"/>
          </a:p>
        </p:txBody>
      </p:sp>
      <p:pic>
        <p:nvPicPr>
          <p:cNvPr id="381954" name="Picture 2" descr="Step 2 is shown below the enzyme-substrate complex, at the upper right of the figure. Text reads, Interaction of S e r superscript 195 and H i s superscript 57 generates a strongly nucleophilic alkoxide ion on S e r superscript 195; the ion attacks the peptide carbonyl group, forming a tetrahedral acyl-enzyme. This is accompanied by formation of a short-lived negative charge on the carbonyl oxygen of the substrate, which is stabilized by hydrogen bonding in the oxyanion hole. The next structure is labeled short-lived intermediate asterisk (acylation). This is similar to the previous illustration, except that there is a red arrow pointing from minus on O in the oxyanion hole to the bond between it and the C to which it has been double bonded. It has hydrogen bonds with H bonded to N of S e r superscript 195 and with H bonded to N of G l y superscript 193. The same C is now bonded to O that is further bonded to S e r superscript 195 and to N H of the blue amino acid. N of the blue amino acid is hydrogen bonded to the red H bonded to N plus of the histidine ring. A red arrow points from the bond between the blue N and C that is bonded to O in the oxyanion hole to the red H. A red arrow points from the bond between the red H and N of histidine to the plus on the N of histidine. ">
            <a:extLst>
              <a:ext uri="{FF2B5EF4-FFF2-40B4-BE49-F238E27FC236}">
                <a16:creationId xmlns:a16="http://schemas.microsoft.com/office/drawing/2014/main" id="{B1AE5B3C-1EC0-F246-8E49-C0C478924B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1400" y="1524000"/>
            <a:ext cx="2287734" cy="489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8F35-8B06-4099-B283-F6578E06F04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3</a:t>
            </a:r>
            <a:endParaRPr lang="en-AU" dirty="0"/>
          </a:p>
        </p:txBody>
      </p:sp>
      <p:pic>
        <p:nvPicPr>
          <p:cNvPr id="384002" name="Picture 2" descr="Step 3 continues down the right side of the figure: Product 1 leaves. It is the blue amino acid with red N bonded to its N H instead of a bond to the black amino acid of the original polypeptide. Text reads, Instability of the negative charge on the substrate carbonyl oxygen leads to collapse of the tetrahedral intermediate; reformation of a double bond with carbon displaces the bond between carbon and the amino group of the peptide linkage, breaking the peptide bond. The amino leaving group is protonated by H i s superscript 57, facilitating its displacement. The next structure is labeled acyl-enzyme intermediate. It is similar, except that the blue amino acid is gone, O in the oxyanion hole is double bonded to C again and is only hydrogen bonded to H that is bonded to N of S e r superscript 195, and the histidine ring has N at its lower vertex with no atoms extending into the active site. ">
            <a:extLst>
              <a:ext uri="{FF2B5EF4-FFF2-40B4-BE49-F238E27FC236}">
                <a16:creationId xmlns:a16="http://schemas.microsoft.com/office/drawing/2014/main" id="{0A59FA71-D7B6-0741-B07D-BAB28AA704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18676" y="1447800"/>
            <a:ext cx="2106647" cy="510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E6C7-7D61-46FB-B072-C09F71971DF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4</a:t>
            </a:r>
            <a:endParaRPr lang="en-AU" dirty="0"/>
          </a:p>
        </p:txBody>
      </p:sp>
      <p:pic>
        <p:nvPicPr>
          <p:cNvPr id="386050" name="Picture 2" descr="Step 4, at the center bottom of the figure, show a water molecule with a red H being added. Text reads, An incoming water molecule is deprotonated by general base catalysis, generating a strongly nucleophilic hydroxide ion. Attack of hydroxide on the ester linkage of the acyl-enzyme generates a second tetrahedral intermediate, with oxygen in the oxyanion hole again taking on a negative charge. The structure is labeled acyl-enzyme intermediate. A red arrow points from the double bond connecting C to O in the oxyanion hole to the O in the oxyanion hole. O is shown above bonded to H on the right and bonded to red H on the left. An arrow points from the bond between O and red H to the C that is double bonded to O in the oxyanion hole. Another arrow points from two red lone pair electrons on N of the histidine ring to the red H, which is hydrogen bonded to the same N. ">
            <a:extLst>
              <a:ext uri="{FF2B5EF4-FFF2-40B4-BE49-F238E27FC236}">
                <a16:creationId xmlns:a16="http://schemas.microsoft.com/office/drawing/2014/main" id="{C69400DB-E79F-AD47-AE70-0BE92A4366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4238" y="2429152"/>
            <a:ext cx="7375525" cy="192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CA38-6EC1-4A3A-9A3C-9FDCAFB4E3A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5</a:t>
            </a:r>
            <a:endParaRPr lang="en-AU" dirty="0"/>
          </a:p>
        </p:txBody>
      </p:sp>
      <p:pic>
        <p:nvPicPr>
          <p:cNvPr id="388098" name="Picture 2" descr="Step 5: Text reads, collapse of the tetrahedral intermediate forms the second product, a carboxylate anion, and displaces S e r superscript 195. This structure is labeled short-lived intermediate (deacylation). The structure is similar, except that O in the oxyanion hole is hydrogen bonded to H bonded to N of S e r superscript 195 and of G l y superscript 193. This O also has a negative charge and a single bond to C. A red arrow points from the minus sign to the bond between this O and C. There is a bond between this C and O from the water molecule, which is hydrogen bonded to red O above that is bonded to N plus in the histidine ring. A red arrow points from the bond between this O and the C that is bonded to O in the oxyanion hole to the red H now bonded to N plus. An arrow points from the bond between red H and N plus to the same N. ">
            <a:extLst>
              <a:ext uri="{FF2B5EF4-FFF2-40B4-BE49-F238E27FC236}">
                <a16:creationId xmlns:a16="http://schemas.microsoft.com/office/drawing/2014/main" id="{8C388A75-1F9A-BA44-9BF2-B1867D9EEC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85171" y="1308100"/>
            <a:ext cx="3573658" cy="510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1D38A-BFB5-4244-8BB7-ACE41CEFC6E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Enzymes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in 1897, Eduard Buchner:</a:t>
            </a:r>
          </a:p>
          <a:p>
            <a:pPr lvl="1"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demonstrated cell-free </a:t>
            </a:r>
            <a:r>
              <a:rPr lang="en-US" sz="2400" dirty="0">
                <a:latin typeface="Arial" panose="020B0604020202020204" pitchFamily="34" charset="0"/>
                <a:cs typeface="Arial" panose="020B0604020202020204" pitchFamily="34" charset="0"/>
              </a:rPr>
              <a:t>yeast extracts could ferment sugar to alcohol </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showed fermentation was promoted by molecules that continued to function when removed from cells </a:t>
            </a: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the name </a:t>
            </a:r>
            <a:r>
              <a:rPr lang="en-US" sz="2400" b="1" dirty="0">
                <a:latin typeface="Arial" panose="020B0604020202020204" pitchFamily="34" charset="0"/>
                <a:cs typeface="Arial" panose="020B0604020202020204" pitchFamily="34" charset="0"/>
              </a:rPr>
              <a:t>enzymes </a:t>
            </a:r>
            <a:r>
              <a:rPr lang="en-US" sz="2400" dirty="0">
                <a:latin typeface="Arial" panose="020B0604020202020204" pitchFamily="34" charset="0"/>
                <a:cs typeface="Arial" panose="020B0604020202020204" pitchFamily="34" charset="0"/>
              </a:rPr>
              <a:t>were given to the molecules detected by Buchner </a:t>
            </a: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8AC7-17AB-4DBE-9807-E0124D381CA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6</a:t>
            </a:r>
            <a:endParaRPr lang="en-AU" dirty="0"/>
          </a:p>
        </p:txBody>
      </p:sp>
      <p:pic>
        <p:nvPicPr>
          <p:cNvPr id="390146" name="Picture 2" descr="Step 6: Text reads, Dissocation of the second product from the active site regenerates free enzyme. The structure is labeled enzyme-product 2 complex. The structure is similar, except that O in the oxyanion hole is double bonded to C and hydrogen bonded only to H bonded to N of S e r superscript 195. The C double bonded to this O is bonded to O H above but is no longer bonded to O of serine. O from serine is bonded to red H, which is hydrogen bonded to N of the histidine ring. ">
            <a:extLst>
              <a:ext uri="{FF2B5EF4-FFF2-40B4-BE49-F238E27FC236}">
                <a16:creationId xmlns:a16="http://schemas.microsoft.com/office/drawing/2014/main" id="{14AA385E-0EDD-8646-803F-03C6FCFC1F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1203" y="1371600"/>
            <a:ext cx="3561593"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D06D5-05D5-465D-B9B8-763D16179D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Chymotrypsin Mechanism, Step 7</a:t>
            </a:r>
            <a:endParaRPr lang="en-AU" dirty="0"/>
          </a:p>
        </p:txBody>
      </p:sp>
      <p:pic>
        <p:nvPicPr>
          <p:cNvPr id="392194" name="Picture 2" descr="Step 7: Product 2 is released. It is the same as the initial substrate, except that the blue amino acid is missing, so the black amino acid ends with O H. This produces chymotrypsin (free enzyme), which is ready to react again.">
            <a:extLst>
              <a:ext uri="{FF2B5EF4-FFF2-40B4-BE49-F238E27FC236}">
                <a16:creationId xmlns:a16="http://schemas.microsoft.com/office/drawing/2014/main" id="{6FB827A0-3F29-EC4C-B3E9-3CCD6437AE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9507" y="1334814"/>
            <a:ext cx="3944986" cy="52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F07B-E7BF-4FE3-82DA-37B741433B9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6.5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Regulatory Enzymes</a:t>
            </a:r>
            <a:endParaRPr lang="en-AU"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B7CB3-293A-4D75-B123-919BC1D8118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Regulatory Enzymes</a:t>
            </a:r>
            <a:endParaRPr lang="en-AU" dirty="0"/>
          </a:p>
        </p:txBody>
      </p:sp>
      <p:sp>
        <p:nvSpPr>
          <p:cNvPr id="4" name="Google Shape;390;g847cf01710_0_68">
            <a:extLst>
              <a:ext uri="{FF2B5EF4-FFF2-40B4-BE49-F238E27FC236}">
                <a16:creationId xmlns:a16="http://schemas.microsoft.com/office/drawing/2014/main" id="{9D5D53D1-DF63-114D-85E4-D6ED409D6F6A}"/>
              </a:ext>
            </a:extLst>
          </p:cNvPr>
          <p:cNvSpPr txBox="1">
            <a:spLocks noChangeArrowheads="1"/>
          </p:cNvSpPr>
          <p:nvPr/>
        </p:nvSpPr>
        <p:spPr bwMode="auto">
          <a:xfrm>
            <a:off x="401638" y="1676400"/>
            <a:ext cx="83407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regulatory enzymes </a:t>
            </a:r>
            <a:r>
              <a:rPr lang="en-US" sz="2400" dirty="0">
                <a:latin typeface="Arial" panose="020B0604020202020204" pitchFamily="34" charset="0"/>
                <a:cs typeface="Arial" panose="020B0604020202020204" pitchFamily="34" charset="0"/>
              </a:rPr>
              <a:t>= catalytic activity increases or decreases in response to certain signals</a:t>
            </a:r>
          </a:p>
          <a:p>
            <a:pPr lvl="1">
              <a:defRPr/>
            </a:pPr>
            <a:r>
              <a:rPr lang="en-US" sz="2400" dirty="0">
                <a:latin typeface="Arial" panose="020B0604020202020204" pitchFamily="34" charset="0"/>
                <a:cs typeface="Arial" panose="020B0604020202020204" pitchFamily="34" charset="0"/>
              </a:rPr>
              <a:t>allows the cell to meet changing needs for energy and biomolecules</a:t>
            </a: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061B-9EC0-49E7-B681-9E4A79E06D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Modulation of Regulatory Enzymes</a:t>
            </a:r>
            <a:endParaRPr lang="en-AU" dirty="0"/>
          </a:p>
        </p:txBody>
      </p:sp>
      <p:sp>
        <p:nvSpPr>
          <p:cNvPr id="4" name="Google Shape;390;g847cf01710_0_68">
            <a:extLst>
              <a:ext uri="{FF2B5EF4-FFF2-40B4-BE49-F238E27FC236}">
                <a16:creationId xmlns:a16="http://schemas.microsoft.com/office/drawing/2014/main" id="{332A41FC-2868-3A4C-8AA0-3D708F2B1211}"/>
              </a:ext>
            </a:extLst>
          </p:cNvPr>
          <p:cNvSpPr txBox="1">
            <a:spLocks noChangeArrowheads="1"/>
          </p:cNvSpPr>
          <p:nvPr/>
        </p:nvSpPr>
        <p:spPr bwMode="auto">
          <a:xfrm>
            <a:off x="401638" y="1676400"/>
            <a:ext cx="8340725"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activities of regulatory enzymes are modulated in a variety of ways:</a:t>
            </a:r>
          </a:p>
          <a:p>
            <a:pPr lvl="1">
              <a:defRPr/>
            </a:pPr>
            <a:r>
              <a:rPr lang="en-US" sz="2400" b="1" dirty="0">
                <a:latin typeface="Arial" panose="020B0604020202020204" pitchFamily="34" charset="0"/>
                <a:cs typeface="Arial" panose="020B0604020202020204" pitchFamily="34" charset="0"/>
              </a:rPr>
              <a:t>allosteric enzymes </a:t>
            </a:r>
            <a:r>
              <a:rPr lang="en-US" sz="2400" dirty="0">
                <a:latin typeface="Arial" panose="020B0604020202020204" pitchFamily="34" charset="0"/>
                <a:cs typeface="Arial" panose="020B0604020202020204" pitchFamily="34" charset="0"/>
              </a:rPr>
              <a:t>= function through reversible, noncovalent binding of regulatory compounds called </a:t>
            </a:r>
            <a:r>
              <a:rPr lang="en-US" sz="2400" b="1" dirty="0">
                <a:latin typeface="Arial" panose="020B0604020202020204" pitchFamily="34" charset="0"/>
                <a:cs typeface="Arial" panose="020B0604020202020204" pitchFamily="34" charset="0"/>
              </a:rPr>
              <a:t>allosteric modulators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allosteric effectors </a:t>
            </a:r>
            <a:r>
              <a:rPr lang="en-US" sz="2400" dirty="0">
                <a:latin typeface="Arial" panose="020B0604020202020204" pitchFamily="34" charset="0"/>
                <a:cs typeface="Arial" panose="020B0604020202020204" pitchFamily="34" charset="0"/>
              </a:rPr>
              <a:t>(small metabolites or cofactors) </a:t>
            </a:r>
          </a:p>
          <a:p>
            <a:pPr lvl="1">
              <a:defRPr/>
            </a:pPr>
            <a:r>
              <a:rPr lang="en-US" sz="2400" dirty="0">
                <a:latin typeface="Arial" panose="020B0604020202020204" pitchFamily="34" charset="0"/>
                <a:cs typeface="Arial" panose="020B0604020202020204" pitchFamily="34" charset="0"/>
              </a:rPr>
              <a:t>reversible </a:t>
            </a:r>
            <a:r>
              <a:rPr lang="en-US" sz="2400" b="1" dirty="0">
                <a:latin typeface="Arial" panose="020B0604020202020204" pitchFamily="34" charset="0"/>
                <a:cs typeface="Arial" panose="020B0604020202020204" pitchFamily="34" charset="0"/>
              </a:rPr>
              <a:t>covalent modification </a:t>
            </a:r>
          </a:p>
          <a:p>
            <a:pPr lvl="1">
              <a:defRPr/>
            </a:pPr>
            <a:r>
              <a:rPr lang="en-US" sz="2400" dirty="0">
                <a:latin typeface="Arial" panose="020B0604020202020204" pitchFamily="34" charset="0"/>
                <a:cs typeface="Arial" panose="020B0604020202020204" pitchFamily="34" charset="0"/>
              </a:rPr>
              <a:t>binding of separate </a:t>
            </a:r>
            <a:r>
              <a:rPr lang="en-US" sz="2400" b="1" dirty="0">
                <a:latin typeface="Arial" panose="020B0604020202020204" pitchFamily="34" charset="0"/>
                <a:cs typeface="Arial" panose="020B0604020202020204" pitchFamily="34" charset="0"/>
              </a:rPr>
              <a:t>regulatory proteins</a:t>
            </a:r>
          </a:p>
          <a:p>
            <a:pPr lvl="1">
              <a:defRPr/>
            </a:pPr>
            <a:r>
              <a:rPr lang="en-US" sz="2400" dirty="0">
                <a:latin typeface="Arial" panose="020B0604020202020204" pitchFamily="34" charset="0"/>
                <a:cs typeface="Arial" panose="020B0604020202020204" pitchFamily="34" charset="0"/>
              </a:rPr>
              <a:t>removal of peptide segments by </a:t>
            </a:r>
            <a:r>
              <a:rPr lang="en-US" sz="2400" b="1" dirty="0">
                <a:latin typeface="Arial" panose="020B0604020202020204" pitchFamily="34" charset="0"/>
                <a:cs typeface="Arial" panose="020B0604020202020204" pitchFamily="34" charset="0"/>
              </a:rPr>
              <a:t>proteolytic cleavage </a:t>
            </a:r>
            <a:endParaRPr lang="en-US" sz="2400" dirty="0">
              <a:latin typeface="Arial" panose="020B0604020202020204" pitchFamily="34" charset="0"/>
              <a:cs typeface="Arial" panose="020B0604020202020204" pitchFamily="34" charset="0"/>
            </a:endParaRPr>
          </a:p>
          <a:p>
            <a:pPr marL="50800" indent="0">
              <a:buFontTx/>
              <a:buNone/>
              <a:defRPr/>
            </a:pPr>
            <a:r>
              <a:rPr lang="en-US" sz="2400" b="1" dirty="0">
                <a:latin typeface="Arial" panose="020B0604020202020204" pitchFamily="34" charset="0"/>
                <a:cs typeface="Arial" panose="020B0604020202020204" pitchFamily="34" charset="0"/>
              </a:rPr>
              <a:t> </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lvl="1">
              <a:defRPr/>
            </a:pP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D0F9-FCDE-4FDF-93E7-04DFFEE2DBCC}"/>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Allosteric Enzymes Undergo Conformational Changes in Response to Modulator Binding</a:t>
            </a:r>
            <a:endParaRPr lang="en-AU" sz="3200" dirty="0">
              <a:solidFill>
                <a:srgbClr val="4E4CB4"/>
              </a:solidFill>
            </a:endParaRPr>
          </a:p>
        </p:txBody>
      </p:sp>
      <p:sp>
        <p:nvSpPr>
          <p:cNvPr id="4" name="Google Shape;390;g847cf01710_0_68">
            <a:extLst>
              <a:ext uri="{FF2B5EF4-FFF2-40B4-BE49-F238E27FC236}">
                <a16:creationId xmlns:a16="http://schemas.microsoft.com/office/drawing/2014/main" id="{8D408EF7-F4F8-CE4B-A6CE-FE7C82820009}"/>
              </a:ext>
            </a:extLst>
          </p:cNvPr>
          <p:cNvSpPr txBox="1">
            <a:spLocks noChangeArrowheads="1"/>
          </p:cNvSpPr>
          <p:nvPr/>
        </p:nvSpPr>
        <p:spPr bwMode="auto">
          <a:xfrm>
            <a:off x="419100" y="2057400"/>
            <a:ext cx="3543300" cy="426720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err="1">
                <a:latin typeface="Arial" panose="020B0604020202020204" pitchFamily="34" charset="0"/>
                <a:cs typeface="Arial" panose="020B0604020202020204" pitchFamily="34" charset="0"/>
              </a:rPr>
              <a:t>homotrophic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regulation in which the substrate and modulator are identical</a:t>
            </a:r>
          </a:p>
          <a:p>
            <a:pPr>
              <a:defRPr/>
            </a:pPr>
            <a:endParaRPr lang="en-US" sz="2400" b="1" dirty="0">
              <a:latin typeface="Arial" panose="020B0604020202020204" pitchFamily="34" charset="0"/>
              <a:cs typeface="Arial" panose="020B0604020202020204" pitchFamily="34" charset="0"/>
            </a:endParaRPr>
          </a:p>
          <a:p>
            <a:pPr>
              <a:defRPr/>
            </a:pPr>
            <a:r>
              <a:rPr lang="en-US" sz="2400" b="1" dirty="0" err="1">
                <a:latin typeface="Arial" panose="020B0604020202020204" pitchFamily="34" charset="0"/>
                <a:cs typeface="Arial" panose="020B0604020202020204" pitchFamily="34" charset="0"/>
              </a:rPr>
              <a:t>heterotropic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regulation in which the modulator is a molecule other than the substrate</a:t>
            </a:r>
            <a:endParaRPr lang="en-US" sz="1600" dirty="0"/>
          </a:p>
          <a:p>
            <a:pPr lvl="1">
              <a:defRPr/>
            </a:pPr>
            <a:endParaRPr lang="en-US" sz="2000" dirty="0">
              <a:latin typeface="Arial" panose="020B0604020202020204" pitchFamily="34" charset="0"/>
              <a:cs typeface="Arial" panose="020B0604020202020204" pitchFamily="34" charset="0"/>
            </a:endParaRPr>
          </a:p>
          <a:p>
            <a:pPr lvl="1">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43395" name="Picture 2" descr="A rectangle shows two halves. The left half is labeled C and has a rectangular cutout on its left side. The right half is labeled R and has a half-hexagon cutout on its right side. This is labeled less-active enzyme. It undergoes a reversible reaction in which a circular positive modulator labeled M is added. In the reverse reaction, the positive modulator is removed. After the circular positive modulator is added, it fits into the formerly half-hexagonal shape, which is now rounded. A substrate is shown as triangle labeled S on the left side of the rectangle. The rectangular cutout in part c is now triangular. This is labeled more-active enzyme. A reversible reaction occurs. The product has the triangular S in the triangular cutout in C and the circular M in the circular cutout in R. This is labeled active enzyme-substrate complex.">
            <a:extLst>
              <a:ext uri="{FF2B5EF4-FFF2-40B4-BE49-F238E27FC236}">
                <a16:creationId xmlns:a16="http://schemas.microsoft.com/office/drawing/2014/main" id="{0B6EF64C-41C3-784D-8805-6DE233C6E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93900"/>
            <a:ext cx="44831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329D-04AA-4EA3-9E6C-9798FFF9B2B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Some Enzymes Are Regulated by Reversible Covalent Modification</a:t>
            </a:r>
            <a:endParaRPr lang="en-AU" dirty="0">
              <a:solidFill>
                <a:srgbClr val="4E4CB4"/>
              </a:solidFill>
            </a:endParaRPr>
          </a:p>
        </p:txBody>
      </p:sp>
      <p:pic>
        <p:nvPicPr>
          <p:cNvPr id="465922" name="Picture 2" descr="A table shows 7 examples of covalent modification of target residues: phosphorylation, adenylation, acetylation, myristoylation, ubiquination, A D P-ribosylation, and methylation.">
            <a:extLst>
              <a:ext uri="{FF2B5EF4-FFF2-40B4-BE49-F238E27FC236}">
                <a16:creationId xmlns:a16="http://schemas.microsoft.com/office/drawing/2014/main" id="{F296E2DA-ADC2-5A4F-9033-3E7FA4EA07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000" y="1828800"/>
            <a:ext cx="307354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Picture 5" descr="The table continues as follows. Ubiquitination (L y s): U is shown in a circle bonded to C that is double bonded to O and single bonded to O minus. This undergoes an activation reaction in which H S bonded to a circle labeled E 2 is added. This produces activated ubiquitin, which has U bonded to C that is double bonded to O and further bonded to S that is bonded to a circle labeled E 2. An enzyme undergoes a reaction in which activated ubiquitin produces H S bonded to a circle labeled E 2. This produces an enzyme bonded to N H that is further bonded to C that is double bonded to O and further bonded to a circle labeled U. A D P-ribosylation (A r g, G l n, C y s, diphthamide dash a modified H i s): An enzyme undergoes a reaction in which N A D is converted to nicotinamide. This produces an enzyme that is bonded to C 1 of a five-carbon sugar that is bonded to a longer chain. The sugar has O at the top vertex and C 1 bonded to the enzyme above and H below, C 2 and C 3 bonded to H above and O H below, and C 4 bonded to C H 2 above and H below. The C H 2 bonded to C 4 is further bonded to O that is bonded to P that is double bonded to O above, bonded to O minus below, and bonded to O on the left that is further bonded to another P that is double bonded to O above, bonded to O minus below, and bonded to O on the left that is further bonded to C H 2 that is bonded to C 1 of a second five-membered ring. The second ring has O at the top vertex and C 1 bonded to C H 2 of the chain already described and H below, C 2 and C 3 bonded to H above and O H below, and C 4 bonded to adenine above and H below. Methylation (G l u): An enzyme undergoes a reaction in which S-adenosylmethionine is converted to S-adenosylhomocysteine. This produces an enzyme bonded to C H 3.">
            <a:extLst>
              <a:ext uri="{FF2B5EF4-FFF2-40B4-BE49-F238E27FC236}">
                <a16:creationId xmlns:a16="http://schemas.microsoft.com/office/drawing/2014/main" id="{9A0E8312-889B-C043-B8CB-EC35DCC5EA3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48200" y="1828800"/>
            <a:ext cx="3127251"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A581-8CB9-47EA-925E-EDA014B07C58}"/>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Phosphoryl Groups Affect the Structure and Catalytic Activity of Enzymes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E92413B8-B2F5-D946-A88D-B540AE370E4A}"/>
              </a:ext>
            </a:extLst>
          </p:cNvPr>
          <p:cNvSpPr txBox="1">
            <a:spLocks noChangeArrowheads="1"/>
          </p:cNvSpPr>
          <p:nvPr/>
        </p:nvSpPr>
        <p:spPr bwMode="auto">
          <a:xfrm>
            <a:off x="266700" y="2266950"/>
            <a:ext cx="8610600" cy="2305050"/>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protein kinases </a:t>
            </a:r>
            <a:r>
              <a:rPr lang="en-US" sz="2400" dirty="0">
                <a:latin typeface="Arial" panose="020B0604020202020204" pitchFamily="34" charset="0"/>
                <a:cs typeface="Arial" panose="020B0604020202020204" pitchFamily="34" charset="0"/>
              </a:rPr>
              <a:t>= catalyze the attachment of phosphoryl groups to specific amino acid residues (Ser,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Tyr, His) </a:t>
            </a:r>
          </a:p>
          <a:p>
            <a:pPr>
              <a:defRPr/>
            </a:pPr>
            <a:endParaRPr lang="en-US" sz="2400"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phosphoprotein phosphatases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protein phosphatases </a:t>
            </a:r>
            <a:r>
              <a:rPr lang="en-US" sz="2400" dirty="0">
                <a:latin typeface="Arial" panose="020B0604020202020204" pitchFamily="34" charset="0"/>
                <a:cs typeface="Arial" panose="020B0604020202020204" pitchFamily="34" charset="0"/>
              </a:rPr>
              <a:t>= remove phosphoryl groups from the same target proteins </a:t>
            </a:r>
          </a:p>
          <a:p>
            <a:pPr marL="533400" lvl="1" indent="0">
              <a:buFontTx/>
              <a:buNone/>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CCDE-B622-4ED8-8364-2A76E864A824}"/>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Regulation of Muscle Glycogen Phosphorylase Activity by Phosphorylation</a:t>
            </a:r>
            <a:endParaRPr lang="en-AU" sz="3400" dirty="0"/>
          </a:p>
        </p:txBody>
      </p:sp>
      <p:pic>
        <p:nvPicPr>
          <p:cNvPr id="474114" name="Picture 2" descr="A horizontal rectangle with two halves is labeled phosphorylase lowercase B. O H is bonded to the top left and top right corners of the rectangle. This structure undergoes a reaction involving phosphorylase kinase in which 2 A T P are converted to 2 A D P. This produces a similar rectangle at a different angle, so the bottom is angled toward the viewer and the back is angled away from the viewer. The two O H have been replaced by P, each in a circle. Short lines extend away from all sides of the rectangle. This structure is labeled phosphorylase lowercase A, and undergoes a reaction involving phosphoprotein phosphatase 1 in which 2 H 2 O are consumed and 2 P lowercase I are produced. This produces phosphorylase lowercase B and completes the cycle.">
            <a:extLst>
              <a:ext uri="{FF2B5EF4-FFF2-40B4-BE49-F238E27FC236}">
                <a16:creationId xmlns:a16="http://schemas.microsoft.com/office/drawing/2014/main" id="{5DE27A7B-3465-BB4F-9942-9906A480E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23622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115" name="Picture 9" descr="A reaction reads, open parenthesis glucose close parenthesis subscript lowercase N end subscript, labeled glycogen, plus P lowercase I yields open parentheses glucose end parenthesis subscript lowercase N minus 1 end subscript, labeled shortened glycogen chain, plus glucose 1-phosphate.">
            <a:extLst>
              <a:ext uri="{FF2B5EF4-FFF2-40B4-BE49-F238E27FC236}">
                <a16:creationId xmlns:a16="http://schemas.microsoft.com/office/drawing/2014/main" id="{F537E6CD-8905-CB4A-B3F9-034994D06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5715000"/>
            <a:ext cx="647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8AEE-C228-43BD-A7E9-0BEA693B1431}"/>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rPr>
              <a:t>Phosphorylation in Glycogen Phosphorylase Causes a Conformational Change</a:t>
            </a:r>
            <a:endParaRPr lang="en-AU" sz="3200" dirty="0"/>
          </a:p>
        </p:txBody>
      </p:sp>
      <p:pic>
        <p:nvPicPr>
          <p:cNvPr id="476162" name="Picture 3" descr="A two-part figure, a and b, compares the T state in part a and the R state in part b of glycogen phosphorylase from rabbit muscle.">
            <a:extLst>
              <a:ext uri="{FF2B5EF4-FFF2-40B4-BE49-F238E27FC236}">
                <a16:creationId xmlns:a16="http://schemas.microsoft.com/office/drawing/2014/main" id="{30BDB253-9683-474F-AF67-45EE0039A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2514600"/>
            <a:ext cx="81026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9797-D7CD-42B5-8683-6CC4BFD0C19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Most Enzymes Are Proteins</a:t>
            </a:r>
            <a:endParaRPr lang="en-AU" dirty="0">
              <a:solidFill>
                <a:srgbClr val="4E4CB4"/>
              </a:solidFill>
            </a:endParaRPr>
          </a:p>
        </p:txBody>
      </p:sp>
      <p:sp>
        <p:nvSpPr>
          <p:cNvPr id="35842" name="Google Shape;390;g847cf01710_0_68">
            <a:extLst>
              <a:ext uri="{FF2B5EF4-FFF2-40B4-BE49-F238E27FC236}">
                <a16:creationId xmlns:a16="http://schemas.microsoft.com/office/drawing/2014/main" id="{A2695DC2-AE8A-564B-9766-BFA5E4256C2E}"/>
              </a:ext>
            </a:extLst>
          </p:cNvPr>
          <p:cNvSpPr txBox="1">
            <a:spLocks noChangeArrowheads="1"/>
          </p:cNvSpPr>
          <p:nvPr/>
        </p:nvSpPr>
        <p:spPr bwMode="auto">
          <a:xfrm>
            <a:off x="433388" y="14478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dirty="0">
                <a:latin typeface="Arial" panose="020B0604020202020204" pitchFamily="34" charset="0"/>
                <a:cs typeface="Arial" panose="020B0604020202020204" pitchFamily="34" charset="0"/>
              </a:rPr>
              <a:t>catalytic activity depends on the integrity of the native protein conformation </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molecular weight = ranges from 1</a:t>
            </a:r>
            <a:r>
              <a:rPr lang="en-US" altLang="en-US" sz="2400" dirty="0">
                <a:latin typeface="Arial" panose="020B0604020202020204" pitchFamily="34" charset="0"/>
                <a:cs typeface="Arial" panose="020B0604020202020204" pitchFamily="34" charset="0"/>
              </a:rPr>
              <a:t>2,000 to &gt;1 million </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some enzyme require additional chemical components:</a:t>
            </a:r>
          </a:p>
          <a:p>
            <a:pPr lvl="1">
              <a:lnSpc>
                <a:spcPct val="115000"/>
              </a:lnSpc>
              <a:spcBef>
                <a:spcPct val="0"/>
              </a:spcBef>
              <a:buClr>
                <a:srgbClr val="000000"/>
              </a:buClr>
              <a:buSzPts val="24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cofactor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1+ inorganic ions, such as Fe</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Mg</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Mn</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or Zn</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2+</a:t>
            </a: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lvl="1">
              <a:lnSpc>
                <a:spcPct val="115000"/>
              </a:lnSpc>
              <a:spcBef>
                <a:spcPct val="0"/>
              </a:spcBef>
              <a:buClr>
                <a:srgbClr val="000000"/>
              </a:buClr>
              <a:buSzPts val="24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coenzyme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complex organic or metalloorganic molecule that act as transient carriers of specific functional groups</a:t>
            </a:r>
            <a:endParaRPr lang="en-US" altLang="en-US" b="1" dirty="0">
              <a:solidFill>
                <a:srgbClr val="000000"/>
              </a:solidFill>
              <a:latin typeface="Arial" panose="020B0604020202020204" pitchFamily="34" charset="0"/>
              <a:sym typeface="Calibri" panose="020F050202020403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5D276-B114-453A-A643-26EA863D469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Multiple </a:t>
            </a:r>
            <a:r>
              <a:rPr lang="en-US" altLang="en-US" dirty="0" err="1">
                <a:solidFill>
                  <a:srgbClr val="4E4CB4"/>
                </a:solidFill>
                <a:latin typeface="Arial" panose="020B0604020202020204" pitchFamily="34" charset="0"/>
                <a:cs typeface="Arial" panose="020B0604020202020204" pitchFamily="34" charset="0"/>
              </a:rPr>
              <a:t>Phosphorylations</a:t>
            </a:r>
            <a:r>
              <a:rPr lang="en-US" altLang="en-US" dirty="0">
                <a:solidFill>
                  <a:srgbClr val="4E4CB4"/>
                </a:solidFill>
                <a:latin typeface="Arial" panose="020B0604020202020204" pitchFamily="34" charset="0"/>
                <a:cs typeface="Arial" panose="020B0604020202020204" pitchFamily="34" charset="0"/>
              </a:rPr>
              <a:t> Allow Exquisite Regulatory Control</a:t>
            </a:r>
            <a:endParaRPr lang="en-AU" dirty="0">
              <a:solidFill>
                <a:srgbClr val="4E4CB4"/>
              </a:solidFill>
            </a:endParaRPr>
          </a:p>
        </p:txBody>
      </p:sp>
      <p:sp>
        <p:nvSpPr>
          <p:cNvPr id="4" name="Google Shape;390;g847cf01710_0_68">
            <a:extLst>
              <a:ext uri="{FF2B5EF4-FFF2-40B4-BE49-F238E27FC236}">
                <a16:creationId xmlns:a16="http://schemas.microsoft.com/office/drawing/2014/main" id="{FC3EDE1B-B66F-C941-96F3-8F63DF7C7EBC}"/>
              </a:ext>
            </a:extLst>
          </p:cNvPr>
          <p:cNvSpPr txBox="1">
            <a:spLocks noChangeArrowheads="1"/>
          </p:cNvSpPr>
          <p:nvPr/>
        </p:nvSpPr>
        <p:spPr bwMode="auto">
          <a:xfrm>
            <a:off x="266700" y="2057400"/>
            <a:ext cx="86106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residues that are typically phosphorylated in regulated proteins occur within common structural motifs (consensus sequences)</a:t>
            </a:r>
          </a:p>
          <a:p>
            <a:pPr>
              <a:defRPr/>
            </a:pPr>
            <a:endParaRPr lang="en-US" sz="24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3EB96-CF37-43A2-847A-CDF92743272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Common Recognition Sequences for Protein Kinases</a:t>
            </a:r>
            <a:endParaRPr lang="en-AU" dirty="0"/>
          </a:p>
        </p:txBody>
      </p:sp>
      <p:sp>
        <p:nvSpPr>
          <p:cNvPr id="3" name="TextBox 2"/>
          <p:cNvSpPr txBox="1"/>
          <p:nvPr/>
        </p:nvSpPr>
        <p:spPr>
          <a:xfrm>
            <a:off x="990600" y="1371600"/>
            <a:ext cx="7507860" cy="369332"/>
          </a:xfrm>
          <a:prstGeom prst="rect">
            <a:avLst/>
          </a:prstGeom>
          <a:solidFill>
            <a:srgbClr val="005F6A"/>
          </a:solidFill>
        </p:spPr>
        <p:txBody>
          <a:bodyPr wrap="square" rtlCol="0">
            <a:spAutoFit/>
          </a:bodyPr>
          <a:lstStyle/>
          <a:p>
            <a:r>
              <a:rPr lang="en-US" sz="1800" b="1" dirty="0">
                <a:solidFill>
                  <a:schemeClr val="bg1"/>
                </a:solidFill>
              </a:rPr>
              <a:t>Table 6-10 Consensus Recognition Sequences for a Few Protein Kinases</a:t>
            </a:r>
          </a:p>
        </p:txBody>
      </p:sp>
      <p:graphicFrame>
        <p:nvGraphicFramePr>
          <p:cNvPr id="2" name="Table 1"/>
          <p:cNvGraphicFramePr>
            <a:graphicFrameLocks noGrp="1"/>
          </p:cNvGraphicFramePr>
          <p:nvPr>
            <p:extLst>
              <p:ext uri="{D42A27DB-BD31-4B8C-83A1-F6EECF244321}">
                <p14:modId xmlns:p14="http://schemas.microsoft.com/office/powerpoint/2010/main" val="3911968341"/>
              </p:ext>
            </p:extLst>
          </p:nvPr>
        </p:nvGraphicFramePr>
        <p:xfrm>
          <a:off x="990600" y="1740932"/>
          <a:ext cx="7507860" cy="4953000"/>
        </p:xfrm>
        <a:graphic>
          <a:graphicData uri="http://schemas.openxmlformats.org/drawingml/2006/table">
            <a:tbl>
              <a:tblPr firstRow="1" bandRow="1">
                <a:tableStyleId>{5C22544A-7EE6-4342-B048-85BDC9FD1C3A}</a:tableStyleId>
              </a:tblPr>
              <a:tblGrid>
                <a:gridCol w="3597593">
                  <a:extLst>
                    <a:ext uri="{9D8B030D-6E8A-4147-A177-3AD203B41FA5}">
                      <a16:colId xmlns:a16="http://schemas.microsoft.com/office/drawing/2014/main" val="20000"/>
                    </a:ext>
                  </a:extLst>
                </a:gridCol>
                <a:gridCol w="3910267">
                  <a:extLst>
                    <a:ext uri="{9D8B030D-6E8A-4147-A177-3AD203B41FA5}">
                      <a16:colId xmlns:a16="http://schemas.microsoft.com/office/drawing/2014/main" val="20001"/>
                    </a:ext>
                  </a:extLst>
                </a:gridCol>
              </a:tblGrid>
              <a:tr h="370840">
                <a:tc>
                  <a:txBody>
                    <a:bodyPr/>
                    <a:lstStyle/>
                    <a:p>
                      <a:r>
                        <a:rPr lang="en-US" sz="1400" dirty="0">
                          <a:solidFill>
                            <a:schemeClr val="tx1"/>
                          </a:solidFill>
                        </a:rPr>
                        <a:t>Protein kinase</a:t>
                      </a:r>
                    </a:p>
                  </a:txBody>
                  <a:tcPr>
                    <a:lnB w="12700" cap="flat" cmpd="sng" algn="ctr">
                      <a:solidFill>
                        <a:schemeClr val="tx1"/>
                      </a:solidFill>
                      <a:prstDash val="solid"/>
                      <a:round/>
                      <a:headEnd type="none" w="med" len="med"/>
                      <a:tailEnd type="none" w="med" len="med"/>
                    </a:lnB>
                    <a:solidFill>
                      <a:srgbClr val="C6E1C9"/>
                    </a:solidFill>
                  </a:tcPr>
                </a:tc>
                <a:tc>
                  <a:txBody>
                    <a:bodyPr/>
                    <a:lstStyle/>
                    <a:p>
                      <a:r>
                        <a:rPr lang="en-US" sz="1400" dirty="0">
                          <a:solidFill>
                            <a:schemeClr val="tx1"/>
                          </a:solidFill>
                        </a:rPr>
                        <a:t>Consensus sequence and phosphorylated residue</a:t>
                      </a:r>
                    </a:p>
                  </a:txBody>
                  <a:tcPr>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238760">
                <a:tc>
                  <a:txBody>
                    <a:bodyPr/>
                    <a:lstStyle/>
                    <a:p>
                      <a:r>
                        <a:rPr lang="en-US" sz="1400" dirty="0"/>
                        <a:t>Protein kinase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-x-R-[RK]-x-[</a:t>
                      </a:r>
                      <a:r>
                        <a:rPr lang="en-US" sz="1400" b="1" dirty="0">
                          <a:solidFill>
                            <a:srgbClr val="960000"/>
                          </a:solidFill>
                        </a:rPr>
                        <a:t>ST</a:t>
                      </a:r>
                      <a:r>
                        <a:rPr lang="en-US" sz="14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2560">
                <a:tc>
                  <a:txBody>
                    <a:bodyPr/>
                    <a:lstStyle/>
                    <a:p>
                      <a:r>
                        <a:rPr lang="en-US" sz="1400" dirty="0"/>
                        <a:t>Protein kinase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-x-R-[RK]-x-[</a:t>
                      </a:r>
                      <a:r>
                        <a:rPr lang="en-US" sz="1400" b="1" dirty="0">
                          <a:solidFill>
                            <a:srgbClr val="960000"/>
                          </a:solidFill>
                        </a:rPr>
                        <a:t>ST</a:t>
                      </a:r>
                      <a:r>
                        <a:rPr lang="en-US" sz="14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38760">
                <a:tc>
                  <a:txBody>
                    <a:bodyPr/>
                    <a:lstStyle/>
                    <a:p>
                      <a:r>
                        <a:rPr lang="en-US" sz="1400" dirty="0"/>
                        <a:t>Protein kinase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-[RK](2)-x-[</a:t>
                      </a:r>
                      <a:r>
                        <a:rPr lang="en-US" sz="1400" b="1" dirty="0">
                          <a:solidFill>
                            <a:srgbClr val="960000"/>
                          </a:solidFill>
                        </a:rPr>
                        <a:t>ST</a:t>
                      </a:r>
                      <a:r>
                        <a:rPr lang="en-US" sz="1400" dirty="0"/>
                        <a:t>]-B-[RK](2)-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8760">
                <a:tc>
                  <a:txBody>
                    <a:bodyPr/>
                    <a:lstStyle/>
                    <a:p>
                      <a:r>
                        <a:rPr lang="en-US" sz="1400" dirty="0"/>
                        <a:t>Protein kinase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R-x-x-R-x-[</a:t>
                      </a:r>
                      <a:r>
                        <a:rPr lang="en-US" sz="1400" b="1" dirty="0">
                          <a:solidFill>
                            <a:srgbClr val="960000"/>
                          </a:solidFill>
                        </a:rPr>
                        <a:t>ST</a:t>
                      </a:r>
                      <a:r>
                        <a:rPr lang="en-US" sz="1400" dirty="0"/>
                        <a:t>]-x-</a:t>
                      </a:r>
                      <a:r>
                        <a:rPr lang="el-GR" sz="1400" dirty="0"/>
                        <a:t>ψ</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2560">
                <a:tc>
                  <a:txBody>
                    <a:bodyPr/>
                    <a:lstStyle/>
                    <a:p>
                      <a:r>
                        <a:rPr lang="en-US" sz="1400" dirty="0"/>
                        <a:t>Ca</a:t>
                      </a:r>
                      <a:r>
                        <a:rPr lang="en-US" sz="1400" baseline="30000" dirty="0"/>
                        <a:t>2+</a:t>
                      </a:r>
                      <a:r>
                        <a:rPr lang="en-US" sz="1400" dirty="0"/>
                        <a:t>/calmodulin</a:t>
                      </a:r>
                      <a:r>
                        <a:rPr lang="en-US" sz="1400" baseline="0" dirty="0"/>
                        <a:t> kinase I</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-B-x-R-x(2)-[</a:t>
                      </a:r>
                      <a:r>
                        <a:rPr lang="en-US" sz="1400" b="1" dirty="0">
                          <a:solidFill>
                            <a:srgbClr val="960000"/>
                          </a:solidFill>
                        </a:rPr>
                        <a:t>ST</a:t>
                      </a:r>
                      <a:r>
                        <a:rPr lang="en-US" sz="1400" dirty="0"/>
                        <a:t>]-x(3)-B-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8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Ca</a:t>
                      </a:r>
                      <a:r>
                        <a:rPr lang="en-US" sz="1400" baseline="30000" dirty="0"/>
                        <a:t>2+</a:t>
                      </a:r>
                      <a:r>
                        <a:rPr lang="en-US" sz="1400" dirty="0"/>
                        <a:t>/calmodulin</a:t>
                      </a:r>
                      <a:r>
                        <a:rPr lang="en-US" sz="1400" baseline="0" dirty="0"/>
                        <a:t> kinase II</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-B-x-[RK]-x(2)-[</a:t>
                      </a:r>
                      <a:r>
                        <a:rPr lang="en-US" sz="1400" b="1" dirty="0">
                          <a:solidFill>
                            <a:srgbClr val="960000"/>
                          </a:solidFill>
                        </a:rPr>
                        <a:t>ST</a:t>
                      </a:r>
                      <a:r>
                        <a:rPr lang="en-US" sz="1400" dirty="0"/>
                        <a:t>]-x(2)-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38760">
                <a:tc>
                  <a:txBody>
                    <a:bodyPr/>
                    <a:lstStyle/>
                    <a:p>
                      <a:r>
                        <a:rPr lang="en-US" sz="1400" dirty="0"/>
                        <a:t>Myosin light</a:t>
                      </a:r>
                      <a:r>
                        <a:rPr lang="en-US" sz="1400" baseline="0" dirty="0"/>
                        <a:t> chain kinase (smooth muscle)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-K(2)-R-x(2)-</a:t>
                      </a:r>
                      <a:r>
                        <a:rPr lang="en-US" sz="1400" b="1" dirty="0">
                          <a:solidFill>
                            <a:srgbClr val="960000"/>
                          </a:solidFill>
                        </a:rPr>
                        <a:t>S</a:t>
                      </a:r>
                      <a:r>
                        <a:rPr lang="en-US" sz="1400" dirty="0"/>
                        <a:t>-x-B(2)-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38760">
                <a:tc>
                  <a:txBody>
                    <a:bodyPr/>
                    <a:lstStyle/>
                    <a:p>
                      <a:r>
                        <a:rPr lang="en-US" sz="1400" dirty="0"/>
                        <a:t>Phosphorylase </a:t>
                      </a:r>
                      <a:r>
                        <a:rPr lang="en-US" sz="1400" i="1" dirty="0"/>
                        <a:t>b</a:t>
                      </a:r>
                      <a:r>
                        <a:rPr lang="en-US" sz="1400" i="0" dirty="0"/>
                        <a:t> kinase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i="1" dirty="0"/>
                        <a:t>-K-R-K-Q-I-</a:t>
                      </a:r>
                      <a:r>
                        <a:rPr lang="en-US" sz="1400" b="1" i="1" dirty="0">
                          <a:solidFill>
                            <a:srgbClr val="960000"/>
                          </a:solidFill>
                        </a:rPr>
                        <a:t>S</a:t>
                      </a:r>
                      <a:r>
                        <a:rPr lang="en-US" sz="1400" i="1" dirty="0"/>
                        <a:t>-V-R-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38760">
                <a:tc>
                  <a:txBody>
                    <a:bodyPr/>
                    <a:lstStyle/>
                    <a:p>
                      <a:r>
                        <a:rPr lang="en-US" sz="1400" dirty="0"/>
                        <a:t>Extracellular signal-regulated kinase (ERK)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-P-x-[</a:t>
                      </a:r>
                      <a:r>
                        <a:rPr lang="en-US" sz="1400" b="1" dirty="0">
                          <a:solidFill>
                            <a:srgbClr val="960000"/>
                          </a:solidFill>
                        </a:rPr>
                        <a:t>ST</a:t>
                      </a:r>
                      <a:r>
                        <a:rPr lang="en-US" sz="1400" dirty="0"/>
                        <a:t>]-P(2)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38760">
                <a:tc>
                  <a:txBody>
                    <a:bodyPr/>
                    <a:lstStyle/>
                    <a:p>
                      <a:r>
                        <a:rPr lang="en-US" sz="1400" dirty="0"/>
                        <a:t>Cyclin-dependent</a:t>
                      </a:r>
                      <a:r>
                        <a:rPr lang="en-US" sz="1400" baseline="0" dirty="0"/>
                        <a:t> protein kinase (cdc2)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a:t>
                      </a:r>
                      <a:r>
                        <a:rPr lang="en-US" sz="1400" b="1" dirty="0">
                          <a:solidFill>
                            <a:srgbClr val="960000"/>
                          </a:solidFill>
                        </a:rPr>
                        <a:t>ST</a:t>
                      </a:r>
                      <a:r>
                        <a:rPr lang="en-US" sz="1400" dirty="0"/>
                        <a:t>]-P-x-[KR]-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38760">
                <a:tc>
                  <a:txBody>
                    <a:bodyPr/>
                    <a:lstStyle/>
                    <a:p>
                      <a:r>
                        <a:rPr lang="en-US" sz="1400" dirty="0"/>
                        <a:t>Casein kinase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a:t>
                      </a:r>
                      <a:r>
                        <a:rPr lang="en-US" sz="1400" dirty="0" err="1"/>
                        <a:t>SpTp</a:t>
                      </a:r>
                      <a:r>
                        <a:rPr lang="en-US" sz="1400" dirty="0"/>
                        <a:t>]-x(2)-[</a:t>
                      </a:r>
                      <a:r>
                        <a:rPr lang="en-US" sz="1400" b="1" dirty="0">
                          <a:solidFill>
                            <a:srgbClr val="960000"/>
                          </a:solidFill>
                        </a:rPr>
                        <a:t>ST</a:t>
                      </a:r>
                      <a:r>
                        <a:rPr lang="en-US" sz="1400" dirty="0"/>
                        <a:t>]-B</a:t>
                      </a:r>
                      <a:endParaRPr lang="en-US" sz="14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38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Casein kinase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a:t>
                      </a:r>
                      <a:r>
                        <a:rPr lang="en-US" sz="1400" b="1" dirty="0">
                          <a:solidFill>
                            <a:srgbClr val="960000"/>
                          </a:solidFill>
                        </a:rPr>
                        <a:t>ST</a:t>
                      </a:r>
                      <a:r>
                        <a:rPr lang="en-US" sz="1400" dirty="0"/>
                        <a:t>]-x(2)-[ED]-x-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38760">
                <a:tc>
                  <a:txBody>
                    <a:bodyPr/>
                    <a:lstStyle/>
                    <a:p>
                      <a:r>
                        <a:rPr lang="el-GR" sz="1400" i="1" dirty="0"/>
                        <a:t>β</a:t>
                      </a:r>
                      <a:r>
                        <a:rPr lang="en-US" sz="1400" dirty="0"/>
                        <a:t>-Adrenergic receptor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-[DE](</a:t>
                      </a:r>
                      <a:r>
                        <a:rPr lang="en-US" sz="1400" i="1" dirty="0"/>
                        <a:t>n</a:t>
                      </a:r>
                      <a:r>
                        <a:rPr lang="en-US" sz="1400" i="0" dirty="0"/>
                        <a:t>)-</a:t>
                      </a:r>
                      <a:r>
                        <a:rPr lang="en-US" sz="1400" dirty="0"/>
                        <a:t>[</a:t>
                      </a:r>
                      <a:r>
                        <a:rPr lang="en-US" sz="1400" b="1" dirty="0">
                          <a:solidFill>
                            <a:srgbClr val="960000"/>
                          </a:solidFill>
                        </a:rPr>
                        <a:t>ST</a:t>
                      </a:r>
                      <a:r>
                        <a:rPr lang="en-US" sz="1400" dirty="0"/>
                        <a:t>]-x(3)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14960">
                <a:tc>
                  <a:txBody>
                    <a:bodyPr/>
                    <a:lstStyle/>
                    <a:p>
                      <a:r>
                        <a:rPr lang="en-US" sz="1400" dirty="0"/>
                        <a:t>Rhodopsin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-x(2)-[</a:t>
                      </a:r>
                      <a:r>
                        <a:rPr lang="en-US" sz="1400" b="1" dirty="0">
                          <a:solidFill>
                            <a:srgbClr val="960000"/>
                          </a:solidFill>
                        </a:rPr>
                        <a:t>ST</a:t>
                      </a:r>
                      <a:r>
                        <a:rPr lang="en-US" sz="1400" dirty="0"/>
                        <a:t>]-</a:t>
                      </a:r>
                      <a:r>
                        <a:rPr lang="en-US" sz="1400" i="0" dirty="0"/>
                        <a:t>E(</a:t>
                      </a:r>
                      <a:r>
                        <a:rPr lang="en-US" sz="1400" i="1" dirty="0"/>
                        <a:t>n</a:t>
                      </a:r>
                      <a:r>
                        <a:rPr lang="en-US" sz="1400" i="0" dirty="0"/>
                        <a:t>)-</a:t>
                      </a:r>
                      <a:r>
                        <a:rPr lang="en-US" sz="1400" i="0" dirty="0" err="1"/>
                        <a:t>vABL</a:t>
                      </a:r>
                      <a:r>
                        <a:rPr lang="en-US" sz="1400" i="0" dirty="0"/>
                        <a:t>-[YLV]-</a:t>
                      </a:r>
                      <a:r>
                        <a:rPr lang="en-US" sz="1400" b="1" i="0" dirty="0">
                          <a:solidFill>
                            <a:srgbClr val="960000"/>
                          </a:solidFill>
                        </a:rPr>
                        <a:t>Y</a:t>
                      </a:r>
                      <a:r>
                        <a:rPr lang="en-US" sz="1400" i="0" dirty="0"/>
                        <a:t>-X</a:t>
                      </a:r>
                      <a:r>
                        <a:rPr lang="en-US" sz="1400" i="0" baseline="-25000" dirty="0"/>
                        <a:t>1-3</a:t>
                      </a:r>
                      <a:r>
                        <a:rPr lang="en-US" sz="1400" i="0" dirty="0"/>
                        <a:t>-[PF]-</a:t>
                      </a:r>
                      <a:endParaRPr lang="en-US"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28600">
                <a:tc>
                  <a:txBody>
                    <a:bodyPr/>
                    <a:lstStyle/>
                    <a:p>
                      <a:r>
                        <a:rPr lang="en-US" sz="1400" dirty="0"/>
                        <a:t>Epidermal growth factor (EGF) receptor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i="1" dirty="0"/>
                        <a:t>-E(4)-</a:t>
                      </a:r>
                      <a:r>
                        <a:rPr lang="en-US" sz="1400" b="1" i="1" dirty="0">
                          <a:solidFill>
                            <a:srgbClr val="960000"/>
                          </a:solidFill>
                        </a:rPr>
                        <a:t>Y</a:t>
                      </a:r>
                      <a:r>
                        <a:rPr lang="en-US" sz="1400" i="1" dirty="0"/>
                        <a:t>-F-E-L-V-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D855-87D2-40DC-A904-834A1A7A07E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Multiple Regulatory </a:t>
            </a:r>
            <a:r>
              <a:rPr lang="en-US" altLang="en-US" dirty="0" err="1">
                <a:solidFill>
                  <a:schemeClr val="tx1"/>
                </a:solidFill>
                <a:latin typeface="Arial" panose="020B0604020202020204" pitchFamily="34" charset="0"/>
                <a:cs typeface="Arial" panose="020B0604020202020204" pitchFamily="34" charset="0"/>
              </a:rPr>
              <a:t>Phosphorylations</a:t>
            </a:r>
            <a:endParaRPr lang="en-AU" dirty="0"/>
          </a:p>
        </p:txBody>
      </p:sp>
      <p:sp>
        <p:nvSpPr>
          <p:cNvPr id="4" name="Google Shape;390;g847cf01710_0_68">
            <a:extLst>
              <a:ext uri="{FF2B5EF4-FFF2-40B4-BE49-F238E27FC236}">
                <a16:creationId xmlns:a16="http://schemas.microsoft.com/office/drawing/2014/main" id="{1FFC1473-8640-C548-88CE-4EDF25D56416}"/>
              </a:ext>
            </a:extLst>
          </p:cNvPr>
          <p:cNvSpPr txBox="1">
            <a:spLocks noChangeArrowheads="1"/>
          </p:cNvSpPr>
          <p:nvPr/>
        </p:nvSpPr>
        <p:spPr bwMode="auto">
          <a:xfrm>
            <a:off x="266700" y="2057400"/>
            <a:ext cx="35433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provide the potential for extremely subtle modulation of enzyme activity</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sequential phosphorylation processes can be hierarchical</a:t>
            </a: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82307" name="Picture 2" descr="A drawing and a table show 9 regulatory phosphorylations possible for glycogen synthase, including the phosphorylation sites and degree of synthase inactivation.">
            <a:extLst>
              <a:ext uri="{FF2B5EF4-FFF2-40B4-BE49-F238E27FC236}">
                <a16:creationId xmlns:a16="http://schemas.microsoft.com/office/drawing/2014/main" id="{90C3CFA4-FBF3-AB43-9137-2986A4AE3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2014538"/>
            <a:ext cx="384810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992D-70BE-4775-BB66-A8ABFC0B4DA8}"/>
              </a:ext>
            </a:extLst>
          </p:cNvPr>
          <p:cNvSpPr>
            <a:spLocks noGrp="1"/>
          </p:cNvSpPr>
          <p:nvPr>
            <p:ph type="title"/>
          </p:nvPr>
        </p:nvSpPr>
        <p:spPr>
          <a:xfrm>
            <a:off x="0" y="152400"/>
            <a:ext cx="9144000" cy="1295400"/>
          </a:xfrm>
        </p:spPr>
        <p:txBody>
          <a:bodyPr/>
          <a:lstStyle/>
          <a:p>
            <a:r>
              <a:rPr lang="en-US" altLang="en-US" sz="3000" dirty="0">
                <a:solidFill>
                  <a:srgbClr val="4E4CB4"/>
                </a:solidFill>
                <a:latin typeface="Arial" panose="020B0604020202020204" pitchFamily="34" charset="0"/>
                <a:cs typeface="Arial" panose="020B0604020202020204" pitchFamily="34" charset="0"/>
              </a:rPr>
              <a:t>Some Enzymes and Other Proteins Are Regulated by Proteolytic Cleavage of an Enzyme Precursor</a:t>
            </a:r>
            <a:endParaRPr lang="en-AU" sz="3000" dirty="0">
              <a:solidFill>
                <a:srgbClr val="4E4CB4"/>
              </a:solidFill>
            </a:endParaRPr>
          </a:p>
        </p:txBody>
      </p:sp>
      <p:sp>
        <p:nvSpPr>
          <p:cNvPr id="4" name="Google Shape;390;g847cf01710_0_68">
            <a:extLst>
              <a:ext uri="{FF2B5EF4-FFF2-40B4-BE49-F238E27FC236}">
                <a16:creationId xmlns:a16="http://schemas.microsoft.com/office/drawing/2014/main" id="{5D9517B0-7226-1C44-B548-4F73B1466B82}"/>
              </a:ext>
            </a:extLst>
          </p:cNvPr>
          <p:cNvSpPr txBox="1">
            <a:spLocks noChangeArrowheads="1"/>
          </p:cNvSpPr>
          <p:nvPr/>
        </p:nvSpPr>
        <p:spPr bwMode="auto">
          <a:xfrm>
            <a:off x="266701" y="2109788"/>
            <a:ext cx="3467100" cy="4367212"/>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b="1" dirty="0">
                <a:latin typeface="Arial" panose="020B0604020202020204" pitchFamily="34" charset="0"/>
                <a:cs typeface="Arial" panose="020B0604020202020204" pitchFamily="34" charset="0"/>
              </a:rPr>
              <a:t>zymogen </a:t>
            </a:r>
            <a:r>
              <a:rPr lang="en-US" sz="2400" dirty="0">
                <a:latin typeface="Arial" panose="020B0604020202020204" pitchFamily="34" charset="0"/>
                <a:cs typeface="Arial" panose="020B0604020202020204" pitchFamily="34" charset="0"/>
              </a:rPr>
              <a:t>= inactive precursor that is cleaved to form an active protease enzyme </a:t>
            </a:r>
          </a:p>
          <a:p>
            <a:pPr>
              <a:defRPr/>
            </a:pPr>
            <a:endParaRPr lang="en-US" sz="2400" b="1" dirty="0">
              <a:latin typeface="Arial" panose="020B0604020202020204" pitchFamily="34" charset="0"/>
              <a:cs typeface="Arial" panose="020B0604020202020204" pitchFamily="34" charset="0"/>
            </a:endParaRPr>
          </a:p>
          <a:p>
            <a:pPr>
              <a:defRPr/>
            </a:pPr>
            <a:r>
              <a:rPr lang="en-US" sz="2400" b="1" dirty="0">
                <a:latin typeface="Arial" panose="020B0604020202020204" pitchFamily="34" charset="0"/>
                <a:cs typeface="Arial" panose="020B0604020202020204" pitchFamily="34" charset="0"/>
              </a:rPr>
              <a:t>proprotein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proenzyme </a:t>
            </a:r>
            <a:r>
              <a:rPr lang="en-US" sz="2400" dirty="0">
                <a:latin typeface="Arial" panose="020B0604020202020204" pitchFamily="34" charset="0"/>
                <a:cs typeface="Arial" panose="020B0604020202020204" pitchFamily="34" charset="0"/>
              </a:rPr>
              <a:t>= precursors that are cleaved to form other proteins </a:t>
            </a: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1600" dirty="0">
              <a:latin typeface="Arial" panose="020B0604020202020204" pitchFamily="34" charset="0"/>
              <a:cs typeface="Arial" panose="020B0604020202020204" pitchFamily="34" charset="0"/>
            </a:endParaRPr>
          </a:p>
          <a:p>
            <a:pPr>
              <a:defRPr/>
            </a:pPr>
            <a:endParaRPr lang="en-US" sz="2400" b="1" dirty="0">
              <a:latin typeface="Arial" panose="020B0604020202020204" pitchFamily="34" charset="0"/>
              <a:cs typeface="Arial" panose="020B0604020202020204" pitchFamily="34" charset="0"/>
            </a:endParaRPr>
          </a:p>
          <a:p>
            <a:pPr marL="533400" lvl="1" indent="0">
              <a:buFontTx/>
              <a:buNone/>
              <a:defRPr/>
            </a:pPr>
            <a:endParaRPr lang="en-US" sz="20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pic>
        <p:nvPicPr>
          <p:cNvPr id="488451" name="Picture 2" descr="A bar with 1 on the left and 245 on the right is labeled as chymotrypsinogen (inactive). An arrow labeled highlighted trypsin points down to the same bar broken into two unequal pieces and labeled Greek letter pi chymotrypsin (active). Numbers are labeled using vertical lines and labels are given here after numbers. The first bar has 1 on the left and 15 A r g, on the right. The second bar has 16 I l e, on the left and 245 on the right. An arrow points down labeled highlighted Greek letter pi chymotrypsin (autolysis). During this reaction, S e r superscript 14 to A r g superscript 15 plus T h r superscript 147 to A s n superscript 148 are removed. This produces Greek letter alpha chymotrypsin (active). It has three bars, labeled from left to right as A, B, and C. Bar A has 1 on the left and 13 L e u on the right. Bar B has 16 I l e on the left and 146 T y r on the right. Bar C has 149 A l a on the left and 245 on the right. Trypsinogen (inactive) is shown as a single bar with 1 on the left and 229 on the right. Near 1, 6 L y s and 7 I l e are labeled. An arrow points down labeled highlighted enteropeptidase. A piece with V a l superscript 1, a chain of 4 A s p residues, and L y s 6 is removed. This produces trypsin (active). It is a single bar with 7 I l e on the left and 229 on the right.">
            <a:extLst>
              <a:ext uri="{FF2B5EF4-FFF2-40B4-BE49-F238E27FC236}">
                <a16:creationId xmlns:a16="http://schemas.microsoft.com/office/drawing/2014/main" id="{02A353FB-DB5C-624A-8DCD-9F2C47F81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0"/>
            <a:ext cx="455453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B80E-CF24-437C-8401-D872B0D5321D}"/>
              </a:ext>
            </a:extLst>
          </p:cNvPr>
          <p:cNvSpPr>
            <a:spLocks noGrp="1"/>
          </p:cNvSpPr>
          <p:nvPr>
            <p:ph type="title"/>
          </p:nvPr>
        </p:nvSpPr>
        <p:spPr>
          <a:xfrm>
            <a:off x="0" y="152400"/>
            <a:ext cx="9144000" cy="1295400"/>
          </a:xfrm>
        </p:spPr>
        <p:txBody>
          <a:bodyPr/>
          <a:lstStyle/>
          <a:p>
            <a:r>
              <a:rPr lang="en-US" altLang="en-US" dirty="0">
                <a:solidFill>
                  <a:srgbClr val="4E4CB4"/>
                </a:solidFill>
                <a:latin typeface="Arial" panose="020B0604020202020204" pitchFamily="34" charset="0"/>
                <a:cs typeface="Arial" panose="020B0604020202020204" pitchFamily="34" charset="0"/>
              </a:rPr>
              <a:t>Some Regulatory Enzymes Use Several Regulatory Mechanisms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53AC0B7B-B9D6-3E47-BBFD-7609D0FF3FC3}"/>
              </a:ext>
            </a:extLst>
          </p:cNvPr>
          <p:cNvSpPr txBox="1">
            <a:spLocks noChangeArrowheads="1"/>
          </p:cNvSpPr>
          <p:nvPr/>
        </p:nvSpPr>
        <p:spPr bwMode="auto">
          <a:xfrm>
            <a:off x="266700" y="2270125"/>
            <a:ext cx="8420100" cy="4130675"/>
          </a:xfrm>
          <a:prstGeom prst="rect">
            <a:avLst/>
          </a:prstGeom>
          <a:noFill/>
          <a:ln>
            <a:noFill/>
          </a:ln>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defRPr/>
            </a:pPr>
            <a:r>
              <a:rPr lang="en-US" sz="2400" dirty="0">
                <a:latin typeface="Arial" panose="020B0604020202020204" pitchFamily="34" charset="0"/>
                <a:cs typeface="Arial" panose="020B0604020202020204" pitchFamily="34" charset="0"/>
              </a:rPr>
              <a:t>when chemical resources are plentiful, cells synthesize and store glucose and other metabolites </a:t>
            </a:r>
          </a:p>
          <a:p>
            <a:pPr>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when chemical resources are scarce, cells use these stores to fuel cellular metabolism</a:t>
            </a:r>
          </a:p>
          <a:p>
            <a:pPr marL="50800" indent="0">
              <a:buFontTx/>
              <a:buNone/>
              <a:defRPr/>
            </a:pPr>
            <a:endParaRPr lang="en-US" sz="2400" dirty="0">
              <a:latin typeface="Arial" panose="020B0604020202020204" pitchFamily="34" charset="0"/>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the availability of specific catalysts allows for the regulation of these reactions</a:t>
            </a:r>
            <a:endParaRPr lang="en-US" sz="2400" dirty="0"/>
          </a:p>
          <a:p>
            <a:pPr>
              <a:defRPr/>
            </a:pPr>
            <a:endParaRPr lang="en-US" sz="2400" dirty="0">
              <a:latin typeface="Arial" panose="020B0604020202020204" pitchFamily="34" charset="0"/>
              <a:cs typeface="Arial" panose="020B0604020202020204" pitchFamily="34" charset="0"/>
            </a:endParaRPr>
          </a:p>
          <a:p>
            <a:pPr marL="533400" lvl="1" indent="0">
              <a:buFontTx/>
              <a:buNone/>
              <a:defRPr/>
            </a:pPr>
            <a:endParaRPr 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a:p>
            <a:pPr marL="50800" indent="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21531</TotalTime>
  <Words>3683</Words>
  <Application>Microsoft Office PowerPoint</Application>
  <PresentationFormat>On-screen Show (4:3)</PresentationFormat>
  <Paragraphs>731</Paragraphs>
  <Slides>94</Slides>
  <Notes>94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3" baseType="lpstr">
      <vt:lpstr>MS PGothic</vt:lpstr>
      <vt:lpstr>MS PGothic</vt:lpstr>
      <vt:lpstr>Arial</vt:lpstr>
      <vt:lpstr>Arial Unicode MS</vt:lpstr>
      <vt:lpstr>Calibri</vt:lpstr>
      <vt:lpstr>Cambria Math</vt:lpstr>
      <vt:lpstr>Times</vt:lpstr>
      <vt:lpstr>Blank</vt:lpstr>
      <vt:lpstr>Equation</vt:lpstr>
      <vt:lpstr>6 Enzymes</vt:lpstr>
      <vt:lpstr>Principle 1 (1 of 4)</vt:lpstr>
      <vt:lpstr>Principle 2 (1 of 3)</vt:lpstr>
      <vt:lpstr>Principle 3 (1 of 3)</vt:lpstr>
      <vt:lpstr>Principle 4 (1 of 8)</vt:lpstr>
      <vt:lpstr>Principle 5 (1 of 3)</vt:lpstr>
      <vt:lpstr>6.1    An Introduction to Enzymes</vt:lpstr>
      <vt:lpstr>Enzymes</vt:lpstr>
      <vt:lpstr>Most Enzymes Are Proteins</vt:lpstr>
      <vt:lpstr>Inorganic Ions as Cofactors</vt:lpstr>
      <vt:lpstr>Coenzymes as Transient Carriers  of Atoms or Functional Groups</vt:lpstr>
      <vt:lpstr>Describing Enzymes and Their Additional Chemical Components</vt:lpstr>
      <vt:lpstr>Enzymes Are Classified by the Reactions They Catalyze</vt:lpstr>
      <vt:lpstr>6.2    How Enzymes Work</vt:lpstr>
      <vt:lpstr>Enzyme-Catalyzed Reactions Take Place within the Active Site</vt:lpstr>
      <vt:lpstr>Enzymes Affect Reaction Rates,  Not Equilibria</vt:lpstr>
      <vt:lpstr>Ground State and Transition State</vt:lpstr>
      <vt:lpstr>Energy Changes in a Reaction Coordinate Diagram</vt:lpstr>
      <vt:lpstr>Catalysts Lower the Activation Energy and Increase the Reaction Rate</vt:lpstr>
      <vt:lpstr>Catalysts Do Not Affect Reaction Equilibria</vt:lpstr>
      <vt:lpstr>Reaction Intermediates</vt:lpstr>
      <vt:lpstr>Rate-Limiting Steps</vt:lpstr>
      <vt:lpstr>Enzymes Lower Activation Energies Selectively</vt:lpstr>
      <vt:lpstr>Noncovalent Interactions between Enzyme and Substrate Are Optimized in the Transition State</vt:lpstr>
      <vt:lpstr>Enzymes Must Be Complementary to the Reaction Transition State</vt:lpstr>
      <vt:lpstr>The Active Site of an Enzyme </vt:lpstr>
      <vt:lpstr>Enzyme Specificity</vt:lpstr>
      <vt:lpstr>Binding Energy Overcomes the Barrier to Reaction</vt:lpstr>
      <vt:lpstr>Rate Enhancement by Entropy Reduction</vt:lpstr>
      <vt:lpstr>Desolvation of the Substrate</vt:lpstr>
      <vt:lpstr>Distortion of the Substrate</vt:lpstr>
      <vt:lpstr>The Induced Fix Mechanism</vt:lpstr>
      <vt:lpstr>6.3    Enzyme Kinetics as an Approach to Understanding Mechanism</vt:lpstr>
      <vt:lpstr>Enzyme Kinetics</vt:lpstr>
      <vt:lpstr>Substrate Concentration Affects the Rate of Enzyme-Catalyzed Reactions</vt:lpstr>
      <vt:lpstr>Initial Velocities of Enzyme-Catalyzed Reactions</vt:lpstr>
      <vt:lpstr>Effect of [S] on the V0 of an  Enzyme-Catalyzed Reaction</vt:lpstr>
      <vt:lpstr>General Theory of Enzyme Action Proposed by Michaelis and Menten</vt:lpstr>
      <vt:lpstr>The Saturation Effect</vt:lpstr>
      <vt:lpstr>The Relationship between Substrate Concentration and Reaction Rate Can Be Expressed with the Michaelis-Menten Equation</vt:lpstr>
      <vt:lpstr>The Michaelis-Menten Equation</vt:lpstr>
      <vt:lpstr>Michaelis-Menten Kinetics Can Be Analyzed Quantitatively</vt:lpstr>
      <vt:lpstr>Deriving the Lineweaver-Burk Equation</vt:lpstr>
      <vt:lpstr>A Double-Reciprocal, or Lineweaver-Burk, Plot</vt:lpstr>
      <vt:lpstr>Kinetic Parameters Are Used to Compare Enzyme Activities</vt:lpstr>
      <vt:lpstr>Interpreting Km and Vmax</vt:lpstr>
      <vt:lpstr>Many Enzymes Catalyze Reactions with Two or More Substrates</vt:lpstr>
      <vt:lpstr>Some Enzyme Reactions Involve a Ternary Complex</vt:lpstr>
      <vt:lpstr>Some Enzyme Reactions Do Not Form a Ternary Complex</vt:lpstr>
      <vt:lpstr>Enzymes Are Subject to Reversible or Irreversible Inhibition</vt:lpstr>
      <vt:lpstr>Reversible Inhibition</vt:lpstr>
      <vt:lpstr>Competitive Inhibition</vt:lpstr>
      <vt:lpstr>Competitive Inhibitors Alter the Michaelis-Menten Equation</vt:lpstr>
      <vt:lpstr>Competitive Inhibitors Affect the Apparent Km, but Not the Vmax</vt:lpstr>
      <vt:lpstr>A Lineweaver-Burk Plot Reveals Competitive Inhibition</vt:lpstr>
      <vt:lpstr>Uncompetitive Inhibition</vt:lpstr>
      <vt:lpstr>Uncompetitive Inhibitors Alter the Michaelis-Menten Equation</vt:lpstr>
      <vt:lpstr>Uncompetitive Inhibitors Affect Both the Apparent Km and the Vmax</vt:lpstr>
      <vt:lpstr>A Lineweaver-Burk Plot Reveals Uncompetitive Inhibition</vt:lpstr>
      <vt:lpstr>Mixed Inhibition</vt:lpstr>
      <vt:lpstr>Mixed Inhibitors Alter the Michaelis-Menten Equation</vt:lpstr>
      <vt:lpstr>Mixed Inhibitors Usually Affect Both the Apparent Km and the Vmax</vt:lpstr>
      <vt:lpstr>A Lineweaver-Burk Plot Reveals Mixed Inhibition</vt:lpstr>
      <vt:lpstr>Noncompetitive Inhibition</vt:lpstr>
      <vt:lpstr>Effects of Reversible Inhibitors on Apparent Vmax and Apparent Km</vt:lpstr>
      <vt:lpstr>Irreversible Inhibition</vt:lpstr>
      <vt:lpstr>Suicide Inactivators</vt:lpstr>
      <vt:lpstr>Transition-State Analogs</vt:lpstr>
      <vt:lpstr>6.4    Examples of Enzymatic Reactions</vt:lpstr>
      <vt:lpstr>The Chymotrypsin Mechanism Involves Acylation and Deacylation of a Ser Residue</vt:lpstr>
      <vt:lpstr>The Chymotrypsin Mechanism Involves Two Phases</vt:lpstr>
      <vt:lpstr>Pre–Steady State Kinetic Evidence for an Acyl-Enzyme Intermediate</vt:lpstr>
      <vt:lpstr>The pH Dependence of Chymotrypsin-Catalyzed Reactions</vt:lpstr>
      <vt:lpstr>The Chymotrypsin Reaction</vt:lpstr>
      <vt:lpstr>Chymotrypsin Mechanism, Step 1</vt:lpstr>
      <vt:lpstr>Chymotrypsin Mechanism, Step 2</vt:lpstr>
      <vt:lpstr>Chymotrypsin Mechanism, Step 3</vt:lpstr>
      <vt:lpstr>Chymotrypsin Mechanism, Step 4</vt:lpstr>
      <vt:lpstr>Chymotrypsin Mechanism, Step 5</vt:lpstr>
      <vt:lpstr>Chymotrypsin Mechanism, Step 6</vt:lpstr>
      <vt:lpstr>Chymotrypsin Mechanism, Step 7</vt:lpstr>
      <vt:lpstr>6.5    Regulatory Enzymes</vt:lpstr>
      <vt:lpstr>Regulatory Enzymes</vt:lpstr>
      <vt:lpstr>Modulation of Regulatory Enzymes</vt:lpstr>
      <vt:lpstr>Allosteric Enzymes Undergo Conformational Changes in Response to Modulator Binding</vt:lpstr>
      <vt:lpstr>Some Enzymes Are Regulated by Reversible Covalent Modification</vt:lpstr>
      <vt:lpstr>Phosphoryl Groups Affect the Structure and Catalytic Activity of Enzymes</vt:lpstr>
      <vt:lpstr>Regulation of Muscle Glycogen Phosphorylase Activity by Phosphorylation</vt:lpstr>
      <vt:lpstr>Phosphorylation in Glycogen Phosphorylase Causes a Conformational Change</vt:lpstr>
      <vt:lpstr>Multiple Phosphorylations Allow Exquisite Regulatory Control</vt:lpstr>
      <vt:lpstr>Common Recognition Sequences for Protein Kinases</vt:lpstr>
      <vt:lpstr>Multiple Regulatory Phosphorylations</vt:lpstr>
      <vt:lpstr>Some Enzymes and Other Proteins Are Regulated by Proteolytic Cleavage of an Enzyme Precursor</vt:lpstr>
      <vt:lpstr>Some Regulatory Enzymes Use Several Regulatory Mechanisms</vt:lpstr>
    </vt:vector>
  </TitlesOfParts>
  <Manager/>
  <Company>UCSB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cp:keywords/>
  <dc:description>Slides for Lehninger Textbook</dc:description>
  <cp:lastModifiedBy>Noel Sturm</cp:lastModifiedBy>
  <cp:revision>422</cp:revision>
  <dcterms:created xsi:type="dcterms:W3CDTF">2003-08-27T01:54:28Z</dcterms:created>
  <dcterms:modified xsi:type="dcterms:W3CDTF">2021-09-13T18:16:26Z</dcterms:modified>
  <cp:category/>
</cp:coreProperties>
</file>