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7"/>
  </p:notesMasterIdLst>
  <p:handoutMasterIdLst>
    <p:handoutMasterId r:id="rId58"/>
  </p:handoutMasterIdLst>
  <p:sldIdLst>
    <p:sldId id="260" r:id="rId2"/>
    <p:sldId id="382" r:id="rId3"/>
    <p:sldId id="261" r:id="rId4"/>
    <p:sldId id="420" r:id="rId5"/>
    <p:sldId id="343" r:id="rId6"/>
    <p:sldId id="379" r:id="rId7"/>
    <p:sldId id="421" r:id="rId8"/>
    <p:sldId id="422" r:id="rId9"/>
    <p:sldId id="423" r:id="rId10"/>
    <p:sldId id="585" r:id="rId11"/>
    <p:sldId id="425" r:id="rId12"/>
    <p:sldId id="426" r:id="rId13"/>
    <p:sldId id="427" r:id="rId14"/>
    <p:sldId id="428" r:id="rId15"/>
    <p:sldId id="431" r:id="rId16"/>
    <p:sldId id="432" r:id="rId17"/>
    <p:sldId id="433" r:id="rId18"/>
    <p:sldId id="446" r:id="rId19"/>
    <p:sldId id="448" r:id="rId20"/>
    <p:sldId id="449" r:id="rId21"/>
    <p:sldId id="450" r:id="rId22"/>
    <p:sldId id="451" r:id="rId23"/>
    <p:sldId id="452" r:id="rId24"/>
    <p:sldId id="453" r:id="rId25"/>
    <p:sldId id="455" r:id="rId26"/>
    <p:sldId id="454" r:id="rId27"/>
    <p:sldId id="456" r:id="rId28"/>
    <p:sldId id="457" r:id="rId29"/>
    <p:sldId id="458" r:id="rId30"/>
    <p:sldId id="463" r:id="rId31"/>
    <p:sldId id="465" r:id="rId32"/>
    <p:sldId id="474" r:id="rId33"/>
    <p:sldId id="477" r:id="rId34"/>
    <p:sldId id="478" r:id="rId35"/>
    <p:sldId id="479" r:id="rId36"/>
    <p:sldId id="480" r:id="rId37"/>
    <p:sldId id="481" r:id="rId38"/>
    <p:sldId id="482" r:id="rId39"/>
    <p:sldId id="483" r:id="rId40"/>
    <p:sldId id="484" r:id="rId41"/>
    <p:sldId id="485" r:id="rId42"/>
    <p:sldId id="486" r:id="rId43"/>
    <p:sldId id="487" r:id="rId44"/>
    <p:sldId id="489" r:id="rId45"/>
    <p:sldId id="490" r:id="rId46"/>
    <p:sldId id="491" r:id="rId47"/>
    <p:sldId id="492" r:id="rId48"/>
    <p:sldId id="493" r:id="rId49"/>
    <p:sldId id="495" r:id="rId50"/>
    <p:sldId id="496" r:id="rId51"/>
    <p:sldId id="497" r:id="rId52"/>
    <p:sldId id="498" r:id="rId53"/>
    <p:sldId id="500" r:id="rId54"/>
    <p:sldId id="502" r:id="rId55"/>
    <p:sldId id="503" r:id="rId56"/>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9" clrIdx="0"/>
  <p:cmAuthor id="2" name="Microsoft Office User" initials="MOU" lastIdx="33" clrIdx="1">
    <p:extLst>
      <p:ext uri="{19B8F6BF-5375-455C-9EA6-DF929625EA0E}">
        <p15:presenceInfo xmlns:p15="http://schemas.microsoft.com/office/powerpoint/2012/main" userId="Microsoft Office User" providerId="None"/>
      </p:ext>
    </p:extLst>
  </p:cmAuthor>
  <p:cmAuthor id="3" name="Simmons, Elizabeth" initials="SE" lastIdx="14" clrIdx="2">
    <p:extLst>
      <p:ext uri="{19B8F6BF-5375-455C-9EA6-DF929625EA0E}">
        <p15:presenceInfo xmlns:p15="http://schemas.microsoft.com/office/powerpoint/2012/main" userId="S-1-5-21-4250845945-3731851581-3800177176-45761" providerId="AD"/>
      </p:ext>
    </p:extLst>
  </p:cmAuthor>
  <p:cmAuthor id="4" name="Newton, Andy" initials="NA" lastIdx="3" clrIdx="3">
    <p:extLst>
      <p:ext uri="{19B8F6BF-5375-455C-9EA6-DF929625EA0E}">
        <p15:presenceInfo xmlns:p15="http://schemas.microsoft.com/office/powerpoint/2012/main" userId="S-1-5-21-4250845945-3731851581-3800177176-49714" providerId="AD"/>
      </p:ext>
    </p:extLst>
  </p:cmAuthor>
  <p:cmAuthor id="5" name="CE" initials="C" lastIdx="26" clrIdx="4">
    <p:extLst>
      <p:ext uri="{19B8F6BF-5375-455C-9EA6-DF929625EA0E}">
        <p15:presenceInfo xmlns:p15="http://schemas.microsoft.com/office/powerpoint/2012/main" userId="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145C76"/>
    <a:srgbClr val="4E4CB4"/>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18" autoAdjust="0"/>
    <p:restoredTop sz="93890" autoAdjust="0"/>
  </p:normalViewPr>
  <p:slideViewPr>
    <p:cSldViewPr>
      <p:cViewPr varScale="1">
        <p:scale>
          <a:sx n="81" d="100"/>
          <a:sy n="81" d="100"/>
        </p:scale>
        <p:origin x="87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4" d="100"/>
          <a:sy n="84" d="100"/>
        </p:scale>
        <p:origin x="-2622"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1A63885E-EFAB-424B-90DE-30F6472AD059}"/>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49" tIns="48325" rIns="96649" bIns="48325" numCol="1" anchor="t" anchorCtr="0" compatLnSpc="1">
            <a:prstTxWarp prst="textNoShape">
              <a:avLst/>
            </a:prstTxWarp>
          </a:bodyPr>
          <a:lstStyle>
            <a:lvl1pPr defTabSz="966788" eaLnBrk="0" hangingPunct="0">
              <a:defRPr sz="1300">
                <a:latin typeface="Times" charset="0"/>
                <a:ea typeface="ＭＳ Ｐゴシック" charset="-128"/>
                <a:cs typeface="+mn-cs"/>
              </a:defRPr>
            </a:lvl1pPr>
          </a:lstStyle>
          <a:p>
            <a:pPr>
              <a:defRPr/>
            </a:pPr>
            <a:endParaRPr lang="en-US"/>
          </a:p>
        </p:txBody>
      </p:sp>
      <p:sp>
        <p:nvSpPr>
          <p:cNvPr id="47107" name="Rectangle 3">
            <a:extLst>
              <a:ext uri="{FF2B5EF4-FFF2-40B4-BE49-F238E27FC236}">
                <a16:creationId xmlns:a16="http://schemas.microsoft.com/office/drawing/2014/main" id="{4DE621B7-D35E-C943-86F3-19565BF58F0E}"/>
              </a:ext>
            </a:extLst>
          </p:cNvPr>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49" tIns="48325" rIns="96649" bIns="48325" numCol="1" anchor="t" anchorCtr="0" compatLnSpc="1">
            <a:prstTxWarp prst="textNoShape">
              <a:avLst/>
            </a:prstTxWarp>
          </a:bodyPr>
          <a:lstStyle>
            <a:lvl1pPr algn="r" defTabSz="966788" eaLnBrk="0" hangingPunct="0">
              <a:defRPr sz="1300">
                <a:latin typeface="Times" charset="0"/>
                <a:ea typeface="ＭＳ Ｐゴシック" charset="-128"/>
                <a:cs typeface="+mn-cs"/>
              </a:defRPr>
            </a:lvl1pPr>
          </a:lstStyle>
          <a:p>
            <a:pPr>
              <a:defRPr/>
            </a:pPr>
            <a:endParaRPr lang="en-US"/>
          </a:p>
        </p:txBody>
      </p:sp>
      <p:sp>
        <p:nvSpPr>
          <p:cNvPr id="47108" name="Rectangle 4">
            <a:extLst>
              <a:ext uri="{FF2B5EF4-FFF2-40B4-BE49-F238E27FC236}">
                <a16:creationId xmlns:a16="http://schemas.microsoft.com/office/drawing/2014/main" id="{9C76F049-BFE3-2F49-9486-E1E94029E643}"/>
              </a:ext>
            </a:extLst>
          </p:cNvPr>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49" tIns="48325" rIns="96649" bIns="48325" numCol="1" anchor="b" anchorCtr="0" compatLnSpc="1">
            <a:prstTxWarp prst="textNoShape">
              <a:avLst/>
            </a:prstTxWarp>
          </a:bodyPr>
          <a:lstStyle>
            <a:lvl1pPr defTabSz="966788" eaLnBrk="0" hangingPunct="0">
              <a:defRPr sz="1300">
                <a:latin typeface="Times" charset="0"/>
                <a:ea typeface="ＭＳ Ｐゴシック" charset="-128"/>
                <a:cs typeface="+mn-cs"/>
              </a:defRPr>
            </a:lvl1pPr>
          </a:lstStyle>
          <a:p>
            <a:pPr>
              <a:defRPr/>
            </a:pPr>
            <a:endParaRPr lang="en-US"/>
          </a:p>
        </p:txBody>
      </p:sp>
      <p:sp>
        <p:nvSpPr>
          <p:cNvPr id="47109" name="Rectangle 5">
            <a:extLst>
              <a:ext uri="{FF2B5EF4-FFF2-40B4-BE49-F238E27FC236}">
                <a16:creationId xmlns:a16="http://schemas.microsoft.com/office/drawing/2014/main" id="{AACF4E64-DEAD-FC4A-9B87-2152751B83CF}"/>
              </a:ext>
            </a:extLst>
          </p:cNvPr>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49" tIns="48325" rIns="96649" bIns="48325" numCol="1" anchor="b" anchorCtr="0" compatLnSpc="1">
            <a:prstTxWarp prst="textNoShape">
              <a:avLst/>
            </a:prstTxWarp>
          </a:bodyPr>
          <a:lstStyle>
            <a:lvl1pPr algn="r" defTabSz="966788">
              <a:defRPr sz="1300">
                <a:cs typeface="Arial" panose="020B0604020202020204" pitchFamily="34" charset="0"/>
              </a:defRPr>
            </a:lvl1pPr>
          </a:lstStyle>
          <a:p>
            <a:pPr>
              <a:defRPr/>
            </a:pPr>
            <a:fld id="{D4EB10E4-F8C0-F047-8616-668F9738F85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695CA033-31A3-FE4C-AA51-6D1DAE4B79D8}"/>
              </a:ext>
            </a:extLst>
          </p:cNvPr>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ea typeface="ＭＳ Ｐゴシック" charset="-128"/>
                <a:cs typeface="+mn-cs"/>
              </a:defRPr>
            </a:lvl1pPr>
          </a:lstStyle>
          <a:p>
            <a:pPr>
              <a:defRPr/>
            </a:pPr>
            <a:endParaRPr lang="en-US"/>
          </a:p>
        </p:txBody>
      </p:sp>
      <p:sp>
        <p:nvSpPr>
          <p:cNvPr id="51203" name="Rectangle 3">
            <a:extLst>
              <a:ext uri="{FF2B5EF4-FFF2-40B4-BE49-F238E27FC236}">
                <a16:creationId xmlns:a16="http://schemas.microsoft.com/office/drawing/2014/main" id="{AF279556-A100-DE4E-946D-B158B44FA2C5}"/>
              </a:ext>
            </a:extLst>
          </p:cNvPr>
          <p:cNvSpPr>
            <a:spLocks noGrp="1" noChangeArrowheads="1"/>
          </p:cNvSpPr>
          <p:nvPr>
            <p:ph type="dt"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2FC4896C-7ADC-D84B-AA6F-F2BB1B1F2478}"/>
              </a:ext>
            </a:extLst>
          </p:cNvPr>
          <p:cNvSpPr>
            <a:spLocks noGrp="1" noRot="1" noChangeAspect="1" noChangeArrowheads="1" noTextEdit="1"/>
          </p:cNvSpPr>
          <p:nvPr>
            <p:ph type="sldImg" idx="2"/>
          </p:nvPr>
        </p:nvSpPr>
        <p:spPr bwMode="auto">
          <a:xfrm>
            <a:off x="1219200" y="685800"/>
            <a:ext cx="4876800"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5" name="Rectangle 5">
            <a:extLst>
              <a:ext uri="{FF2B5EF4-FFF2-40B4-BE49-F238E27FC236}">
                <a16:creationId xmlns:a16="http://schemas.microsoft.com/office/drawing/2014/main" id="{322B5330-831C-AD44-9A97-2C55CD1E57AB}"/>
              </a:ext>
            </a:extLst>
          </p:cNvPr>
          <p:cNvSpPr>
            <a:spLocks noGrp="1" noChangeArrowheads="1"/>
          </p:cNvSpPr>
          <p:nvPr>
            <p:ph type="body" sz="quarter" idx="3"/>
          </p:nvPr>
        </p:nvSpPr>
        <p:spPr bwMode="auto">
          <a:xfrm>
            <a:off x="990600" y="4572000"/>
            <a:ext cx="53340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06" name="Rectangle 6">
            <a:extLst>
              <a:ext uri="{FF2B5EF4-FFF2-40B4-BE49-F238E27FC236}">
                <a16:creationId xmlns:a16="http://schemas.microsoft.com/office/drawing/2014/main" id="{1A7ABE6D-7AAF-5946-8C69-6F990A447D77}"/>
              </a:ext>
            </a:extLst>
          </p:cNvPr>
          <p:cNvSpPr>
            <a:spLocks noGrp="1" noChangeArrowheads="1"/>
          </p:cNvSpPr>
          <p:nvPr>
            <p:ph type="ftr" sz="quarter" idx="4"/>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ea typeface="ＭＳ Ｐゴシック" charset="-128"/>
                <a:cs typeface="+mn-cs"/>
              </a:defRPr>
            </a:lvl1pPr>
          </a:lstStyle>
          <a:p>
            <a:pPr>
              <a:defRPr/>
            </a:pPr>
            <a:endParaRPr lang="en-US"/>
          </a:p>
        </p:txBody>
      </p:sp>
      <p:sp>
        <p:nvSpPr>
          <p:cNvPr id="51207" name="Rectangle 7">
            <a:extLst>
              <a:ext uri="{FF2B5EF4-FFF2-40B4-BE49-F238E27FC236}">
                <a16:creationId xmlns:a16="http://schemas.microsoft.com/office/drawing/2014/main" id="{5F8012FD-93FD-D340-AFC6-FCCD01A790C0}"/>
              </a:ext>
            </a:extLst>
          </p:cNvPr>
          <p:cNvSpPr>
            <a:spLocks noGrp="1" noChangeArrowheads="1"/>
          </p:cNvSpPr>
          <p:nvPr>
            <p:ph type="sldNum" sz="quarter" idx="5"/>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panose="020B0604020202020204" pitchFamily="34" charset="0"/>
              </a:defRPr>
            </a:lvl1pPr>
          </a:lstStyle>
          <a:p>
            <a:pPr>
              <a:defRPr/>
            </a:pPr>
            <a:fld id="{1611CCCD-361A-5448-9893-A23F448D2843}" type="slidenum">
              <a:rPr lang="en-US" altLang="en-US"/>
              <a:pPr>
                <a:defRPr/>
              </a:pPr>
              <a:t>‹#›</a:t>
            </a:fld>
            <a:endParaRPr lang="en-US" altLang="en-US"/>
          </a:p>
        </p:txBody>
      </p:sp>
    </p:spTree>
    <p:extLst>
      <p:ext uri="{BB962C8B-B14F-4D97-AF65-F5344CB8AC3E}">
        <p14:creationId xmlns:p14="http://schemas.microsoft.com/office/powerpoint/2010/main" val="7284816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F63425E2-F0BF-DE4B-87B7-55653648D3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B280FBB3-7028-644F-8489-ACC4D65B973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246885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0018052-D65E-C14C-84F4-4CC0B15863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60D9C3C9-179E-724D-8E26-87C3F0959E0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86419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Google Shape;227;g7fe2cbe272_0_58:notes">
            <a:extLst>
              <a:ext uri="{FF2B5EF4-FFF2-40B4-BE49-F238E27FC236}">
                <a16:creationId xmlns:a16="http://schemas.microsoft.com/office/drawing/2014/main" id="{DE58E09C-FA7E-3C4F-8727-91C7EAB723E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8914" name="Google Shape;228;g7fe2cbe272_0_58:notes">
            <a:extLst>
              <a:ext uri="{FF2B5EF4-FFF2-40B4-BE49-F238E27FC236}">
                <a16:creationId xmlns:a16="http://schemas.microsoft.com/office/drawing/2014/main" id="{1E118E00-CBC4-5243-BD92-7B8BC70ED7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8915" name="Google Shape;229;g7fe2cbe272_0_58:notes">
            <a:extLst>
              <a:ext uri="{FF2B5EF4-FFF2-40B4-BE49-F238E27FC236}">
                <a16:creationId xmlns:a16="http://schemas.microsoft.com/office/drawing/2014/main" id="{AC5D3042-D495-5042-AFE3-48112CD204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21D691B-D9DC-D64B-888E-84354AFF0927}"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4466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1" name="Google Shape;227;g7fe2cbe272_0_58:notes">
            <a:extLst>
              <a:ext uri="{FF2B5EF4-FFF2-40B4-BE49-F238E27FC236}">
                <a16:creationId xmlns:a16="http://schemas.microsoft.com/office/drawing/2014/main" id="{A45F7B5B-BF02-0241-81A7-75301703914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0962" name="Google Shape;228;g7fe2cbe272_0_58:notes">
            <a:extLst>
              <a:ext uri="{FF2B5EF4-FFF2-40B4-BE49-F238E27FC236}">
                <a16:creationId xmlns:a16="http://schemas.microsoft.com/office/drawing/2014/main" id="{84DFD5A9-70B2-8A4C-98B8-3D0A0BBFDC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0963" name="Google Shape;229;g7fe2cbe272_0_58:notes">
            <a:extLst>
              <a:ext uri="{FF2B5EF4-FFF2-40B4-BE49-F238E27FC236}">
                <a16:creationId xmlns:a16="http://schemas.microsoft.com/office/drawing/2014/main" id="{AFD75D4D-F86B-C646-B0BE-7B47334D0E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DE005CA-C208-8A46-A6D0-3310C3148565}"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9221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09" name="Google Shape;227;g7fe2cbe272_0_58:notes">
            <a:extLst>
              <a:ext uri="{FF2B5EF4-FFF2-40B4-BE49-F238E27FC236}">
                <a16:creationId xmlns:a16="http://schemas.microsoft.com/office/drawing/2014/main" id="{FE54FCB6-91BF-9D45-8D63-F3BC01414A2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3010" name="Google Shape;228;g7fe2cbe272_0_58:notes">
            <a:extLst>
              <a:ext uri="{FF2B5EF4-FFF2-40B4-BE49-F238E27FC236}">
                <a16:creationId xmlns:a16="http://schemas.microsoft.com/office/drawing/2014/main" id="{4B7D7926-8174-DD43-9286-CB7081589A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3011" name="Google Shape;229;g7fe2cbe272_0_58:notes">
            <a:extLst>
              <a:ext uri="{FF2B5EF4-FFF2-40B4-BE49-F238E27FC236}">
                <a16:creationId xmlns:a16="http://schemas.microsoft.com/office/drawing/2014/main" id="{EAB3E6F9-7A27-0244-8B1C-80B4189A12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ECF0952-7491-A946-B6F1-FA2ACAD8E1BF}"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7006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1" name="Google Shape;227;g7fe2cbe272_0_58:notes">
            <a:extLst>
              <a:ext uri="{FF2B5EF4-FFF2-40B4-BE49-F238E27FC236}">
                <a16:creationId xmlns:a16="http://schemas.microsoft.com/office/drawing/2014/main" id="{30E1C343-B631-6F48-81F9-00A48957644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202" name="Google Shape;228;g7fe2cbe272_0_58:notes">
            <a:extLst>
              <a:ext uri="{FF2B5EF4-FFF2-40B4-BE49-F238E27FC236}">
                <a16:creationId xmlns:a16="http://schemas.microsoft.com/office/drawing/2014/main" id="{DB9446ED-81A5-1A4F-A87F-2E2FED2687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203" name="Google Shape;229;g7fe2cbe272_0_58:notes">
            <a:extLst>
              <a:ext uri="{FF2B5EF4-FFF2-40B4-BE49-F238E27FC236}">
                <a16:creationId xmlns:a16="http://schemas.microsoft.com/office/drawing/2014/main" id="{B48F8D03-E6E4-E948-91EF-73E2FFFA7B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57705FB-BC81-6B48-B6DB-FFAC4F5CCC54}"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4838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Google Shape;227;g7fe2cbe272_0_58:notes">
            <a:extLst>
              <a:ext uri="{FF2B5EF4-FFF2-40B4-BE49-F238E27FC236}">
                <a16:creationId xmlns:a16="http://schemas.microsoft.com/office/drawing/2014/main" id="{8656F4B0-2C07-7D45-B8D8-B6D3CFD9AA5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3250" name="Google Shape;228;g7fe2cbe272_0_58:notes">
            <a:extLst>
              <a:ext uri="{FF2B5EF4-FFF2-40B4-BE49-F238E27FC236}">
                <a16:creationId xmlns:a16="http://schemas.microsoft.com/office/drawing/2014/main" id="{B15776C1-2F27-C241-9623-9D288CB6C3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3251" name="Google Shape;229;g7fe2cbe272_0_58:notes">
            <a:extLst>
              <a:ext uri="{FF2B5EF4-FFF2-40B4-BE49-F238E27FC236}">
                <a16:creationId xmlns:a16="http://schemas.microsoft.com/office/drawing/2014/main" id="{96CCBAE7-7895-BE42-A82D-F0AA903550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8835331-5FA1-414A-8D1F-788BF7BB9263}"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43959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7" name="Google Shape;227;g7fe2cbe272_0_58:notes">
            <a:extLst>
              <a:ext uri="{FF2B5EF4-FFF2-40B4-BE49-F238E27FC236}">
                <a16:creationId xmlns:a16="http://schemas.microsoft.com/office/drawing/2014/main" id="{24F472ED-4AAA-E748-8A97-F306905B977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5298" name="Google Shape;228;g7fe2cbe272_0_58:notes">
            <a:extLst>
              <a:ext uri="{FF2B5EF4-FFF2-40B4-BE49-F238E27FC236}">
                <a16:creationId xmlns:a16="http://schemas.microsoft.com/office/drawing/2014/main" id="{C200380F-31A3-E340-93CD-27FE4B60D9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5299" name="Google Shape;229;g7fe2cbe272_0_58:notes">
            <a:extLst>
              <a:ext uri="{FF2B5EF4-FFF2-40B4-BE49-F238E27FC236}">
                <a16:creationId xmlns:a16="http://schemas.microsoft.com/office/drawing/2014/main" id="{3BC04371-E40C-C340-AB2F-2A7607FE98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F7B1949-0934-0641-A676-C9C34AFC5D41}"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2358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5" name="Google Shape;227;g7fe2cbe272_0_58:notes">
            <a:extLst>
              <a:ext uri="{FF2B5EF4-FFF2-40B4-BE49-F238E27FC236}">
                <a16:creationId xmlns:a16="http://schemas.microsoft.com/office/drawing/2014/main" id="{95B1A6B4-82F8-644E-9779-C156ACB5D3F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7346" name="Google Shape;228;g7fe2cbe272_0_58:notes">
            <a:extLst>
              <a:ext uri="{FF2B5EF4-FFF2-40B4-BE49-F238E27FC236}">
                <a16:creationId xmlns:a16="http://schemas.microsoft.com/office/drawing/2014/main" id="{F2B0490F-B08B-1742-BAA3-9E516E9F92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7347" name="Google Shape;229;g7fe2cbe272_0_58:notes">
            <a:extLst>
              <a:ext uri="{FF2B5EF4-FFF2-40B4-BE49-F238E27FC236}">
                <a16:creationId xmlns:a16="http://schemas.microsoft.com/office/drawing/2014/main" id="{2FF3FB62-873D-684D-8387-5EB7DE4326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EF90CD6-9724-794C-8A25-1B7C4953D24D}"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81766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5233" name="Google Shape;227;g7fe2cbe272_0_58:notes">
            <a:extLst>
              <a:ext uri="{FF2B5EF4-FFF2-40B4-BE49-F238E27FC236}">
                <a16:creationId xmlns:a16="http://schemas.microsoft.com/office/drawing/2014/main" id="{49F3038E-CABB-4544-9FC4-E9B42949BF5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5234" name="Google Shape;228;g7fe2cbe272_0_58:notes">
            <a:extLst>
              <a:ext uri="{FF2B5EF4-FFF2-40B4-BE49-F238E27FC236}">
                <a16:creationId xmlns:a16="http://schemas.microsoft.com/office/drawing/2014/main" id="{08C72742-83E2-A64B-B547-C23973236E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95235" name="Google Shape;229;g7fe2cbe272_0_58:notes">
            <a:extLst>
              <a:ext uri="{FF2B5EF4-FFF2-40B4-BE49-F238E27FC236}">
                <a16:creationId xmlns:a16="http://schemas.microsoft.com/office/drawing/2014/main" id="{7B12C589-0924-6F41-B920-AF1BBB91A5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FE48BA2-3D48-874C-A477-DECA1D1DE11F}"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9236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7281" name="Google Shape;227;g7fe2cbe272_0_58:notes">
            <a:extLst>
              <a:ext uri="{FF2B5EF4-FFF2-40B4-BE49-F238E27FC236}">
                <a16:creationId xmlns:a16="http://schemas.microsoft.com/office/drawing/2014/main" id="{511A513E-55A6-8F4C-8DFA-8B263149232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7282" name="Google Shape;228;g7fe2cbe272_0_58:notes">
            <a:extLst>
              <a:ext uri="{FF2B5EF4-FFF2-40B4-BE49-F238E27FC236}">
                <a16:creationId xmlns:a16="http://schemas.microsoft.com/office/drawing/2014/main" id="{1E693D4D-5131-A74B-BA6D-F3025CE707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7283" name="Google Shape;229;g7fe2cbe272_0_58:notes">
            <a:extLst>
              <a:ext uri="{FF2B5EF4-FFF2-40B4-BE49-F238E27FC236}">
                <a16:creationId xmlns:a16="http://schemas.microsoft.com/office/drawing/2014/main" id="{BEEF0585-00F4-0243-B33B-5E2E77970C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6751D66-3B65-4044-BDE1-486C8C5044C5}"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2342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235;g7fe2cbe272_0_67:notes">
            <a:extLst>
              <a:ext uri="{FF2B5EF4-FFF2-40B4-BE49-F238E27FC236}">
                <a16:creationId xmlns:a16="http://schemas.microsoft.com/office/drawing/2014/main" id="{1AA525C0-7977-B345-9389-5E0DFC4B172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482" name="Google Shape;236;g7fe2cbe272_0_67:notes">
            <a:extLst>
              <a:ext uri="{FF2B5EF4-FFF2-40B4-BE49-F238E27FC236}">
                <a16:creationId xmlns:a16="http://schemas.microsoft.com/office/drawing/2014/main" id="{73ED025B-0FB9-A24F-ACA1-4E10742800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3" name="Google Shape;237;g7fe2cbe272_0_67:notes">
            <a:extLst>
              <a:ext uri="{FF2B5EF4-FFF2-40B4-BE49-F238E27FC236}">
                <a16:creationId xmlns:a16="http://schemas.microsoft.com/office/drawing/2014/main" id="{56A008D9-F549-A240-B142-46D21C0EB0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8BDDD004-1728-E54E-BA4E-FFCE7DF31CF5}" type="slidenum">
              <a:rPr lang="en-US" altLang="en-US" sz="1200" smtClean="0"/>
              <a:pPr/>
              <a:t>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98907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29" name="Google Shape;227;g7fe2cbe272_0_58:notes">
            <a:extLst>
              <a:ext uri="{FF2B5EF4-FFF2-40B4-BE49-F238E27FC236}">
                <a16:creationId xmlns:a16="http://schemas.microsoft.com/office/drawing/2014/main" id="{21179889-547E-4444-92D1-D7D71ECBB90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9330" name="Google Shape;228;g7fe2cbe272_0_58:notes">
            <a:extLst>
              <a:ext uri="{FF2B5EF4-FFF2-40B4-BE49-F238E27FC236}">
                <a16:creationId xmlns:a16="http://schemas.microsoft.com/office/drawing/2014/main" id="{1972212E-AE71-E644-9937-F797B1F83D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9331" name="Google Shape;229;g7fe2cbe272_0_58:notes">
            <a:extLst>
              <a:ext uri="{FF2B5EF4-FFF2-40B4-BE49-F238E27FC236}">
                <a16:creationId xmlns:a16="http://schemas.microsoft.com/office/drawing/2014/main" id="{BC0AB971-304B-394D-B9F3-AD7DDE9B3F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C58D412-1AA0-6B4B-A3AC-A3C2C360270F}"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5021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7521" name="Google Shape;227;g7fe2cbe272_0_58:notes">
            <a:extLst>
              <a:ext uri="{FF2B5EF4-FFF2-40B4-BE49-F238E27FC236}">
                <a16:creationId xmlns:a16="http://schemas.microsoft.com/office/drawing/2014/main" id="{17FDB191-56CA-B549-BCA5-079B553E955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7522" name="Google Shape;228;g7fe2cbe272_0_58:notes">
            <a:extLst>
              <a:ext uri="{FF2B5EF4-FFF2-40B4-BE49-F238E27FC236}">
                <a16:creationId xmlns:a16="http://schemas.microsoft.com/office/drawing/2014/main" id="{ED08F6C0-5CCD-ED46-A987-AD61B84229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7523" name="Google Shape;229;g7fe2cbe272_0_58:notes">
            <a:extLst>
              <a:ext uri="{FF2B5EF4-FFF2-40B4-BE49-F238E27FC236}">
                <a16:creationId xmlns:a16="http://schemas.microsoft.com/office/drawing/2014/main" id="{BE7248FD-AA3E-644F-8169-5DC2B997B9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1F424C3-46D5-9943-89EF-20CE96796802}"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68798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9569" name="Google Shape;227;g7fe2cbe272_0_58:notes">
            <a:extLst>
              <a:ext uri="{FF2B5EF4-FFF2-40B4-BE49-F238E27FC236}">
                <a16:creationId xmlns:a16="http://schemas.microsoft.com/office/drawing/2014/main" id="{A1BA3B05-6665-2D4A-A171-FC37A6E49AD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9570" name="Google Shape;228;g7fe2cbe272_0_58:notes">
            <a:extLst>
              <a:ext uri="{FF2B5EF4-FFF2-40B4-BE49-F238E27FC236}">
                <a16:creationId xmlns:a16="http://schemas.microsoft.com/office/drawing/2014/main" id="{CAB14C67-2DAD-6A4F-B4D2-166C0B6D8E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9571" name="Google Shape;229;g7fe2cbe272_0_58:notes">
            <a:extLst>
              <a:ext uri="{FF2B5EF4-FFF2-40B4-BE49-F238E27FC236}">
                <a16:creationId xmlns:a16="http://schemas.microsoft.com/office/drawing/2014/main" id="{D6C29172-C404-7D49-86E8-8F6416D41B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93014DE-57EF-004E-97BC-78115AB74A31}"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02415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1617" name="Google Shape;227;g7fe2cbe272_0_58:notes">
            <a:extLst>
              <a:ext uri="{FF2B5EF4-FFF2-40B4-BE49-F238E27FC236}">
                <a16:creationId xmlns:a16="http://schemas.microsoft.com/office/drawing/2014/main" id="{B89656B4-225D-FD46-AB30-DD61460FE19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1618" name="Google Shape;228;g7fe2cbe272_0_58:notes">
            <a:extLst>
              <a:ext uri="{FF2B5EF4-FFF2-40B4-BE49-F238E27FC236}">
                <a16:creationId xmlns:a16="http://schemas.microsoft.com/office/drawing/2014/main" id="{8F6B4379-4198-A94C-9FD1-6EFA3B2761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11619" name="Google Shape;229;g7fe2cbe272_0_58:notes">
            <a:extLst>
              <a:ext uri="{FF2B5EF4-FFF2-40B4-BE49-F238E27FC236}">
                <a16:creationId xmlns:a16="http://schemas.microsoft.com/office/drawing/2014/main" id="{76742E3A-30B1-3E42-86CA-02C1C6A324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8F4013F-3590-3747-9830-40ECB98ECDA3}"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63082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9809" name="Google Shape;227;g7fe2cbe272_0_58:notes">
            <a:extLst>
              <a:ext uri="{FF2B5EF4-FFF2-40B4-BE49-F238E27FC236}">
                <a16:creationId xmlns:a16="http://schemas.microsoft.com/office/drawing/2014/main" id="{F1D04F4B-FD67-5746-BBF2-6A565CCCBC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9810" name="Google Shape;228;g7fe2cbe272_0_58:notes">
            <a:extLst>
              <a:ext uri="{FF2B5EF4-FFF2-40B4-BE49-F238E27FC236}">
                <a16:creationId xmlns:a16="http://schemas.microsoft.com/office/drawing/2014/main" id="{BE1CD101-CC1E-1D4D-A51D-0CC9AF05DF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19811" name="Google Shape;229;g7fe2cbe272_0_58:notes">
            <a:extLst>
              <a:ext uri="{FF2B5EF4-FFF2-40B4-BE49-F238E27FC236}">
                <a16:creationId xmlns:a16="http://schemas.microsoft.com/office/drawing/2014/main" id="{5443890C-39C4-3B45-8355-04E401FF2A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E9F9680-17D8-E441-BC97-DA0B84BF689B}"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65371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1857" name="Google Shape;227;g7fe2cbe272_0_58:notes">
            <a:extLst>
              <a:ext uri="{FF2B5EF4-FFF2-40B4-BE49-F238E27FC236}">
                <a16:creationId xmlns:a16="http://schemas.microsoft.com/office/drawing/2014/main" id="{11DC1252-758E-5E4B-8236-9C3733F4BF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1858" name="Google Shape;228;g7fe2cbe272_0_58:notes">
            <a:extLst>
              <a:ext uri="{FF2B5EF4-FFF2-40B4-BE49-F238E27FC236}">
                <a16:creationId xmlns:a16="http://schemas.microsoft.com/office/drawing/2014/main" id="{2A261241-3A34-C14A-B742-25D9C33992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1859" name="Google Shape;229;g7fe2cbe272_0_58:notes">
            <a:extLst>
              <a:ext uri="{FF2B5EF4-FFF2-40B4-BE49-F238E27FC236}">
                <a16:creationId xmlns:a16="http://schemas.microsoft.com/office/drawing/2014/main" id="{B36F2751-B8C0-FB46-B096-B8D2555BB8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D82F050-5125-E346-B750-09EB32A75652}"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65824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3905" name="Google Shape;227;g7fe2cbe272_0_58:notes">
            <a:extLst>
              <a:ext uri="{FF2B5EF4-FFF2-40B4-BE49-F238E27FC236}">
                <a16:creationId xmlns:a16="http://schemas.microsoft.com/office/drawing/2014/main" id="{C0C0F9DA-D445-8546-96F8-4E01726E5EA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3906" name="Google Shape;228;g7fe2cbe272_0_58:notes">
            <a:extLst>
              <a:ext uri="{FF2B5EF4-FFF2-40B4-BE49-F238E27FC236}">
                <a16:creationId xmlns:a16="http://schemas.microsoft.com/office/drawing/2014/main" id="{348DA0CC-FAA9-0D4B-A4A2-5FA6345F18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3907" name="Google Shape;229;g7fe2cbe272_0_58:notes">
            <a:extLst>
              <a:ext uri="{FF2B5EF4-FFF2-40B4-BE49-F238E27FC236}">
                <a16:creationId xmlns:a16="http://schemas.microsoft.com/office/drawing/2014/main" id="{78CFB6F5-5B37-9746-8A19-31E4BD2D0A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7755F44-B160-EF47-A161-2490C0869AB5}"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37878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5953" name="Google Shape;227;g7fe2cbe272_0_58:notes">
            <a:extLst>
              <a:ext uri="{FF2B5EF4-FFF2-40B4-BE49-F238E27FC236}">
                <a16:creationId xmlns:a16="http://schemas.microsoft.com/office/drawing/2014/main" id="{74BB0248-BD7D-074C-A986-CB56BCDDE7F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5954" name="Google Shape;228;g7fe2cbe272_0_58:notes">
            <a:extLst>
              <a:ext uri="{FF2B5EF4-FFF2-40B4-BE49-F238E27FC236}">
                <a16:creationId xmlns:a16="http://schemas.microsoft.com/office/drawing/2014/main" id="{C7105ED1-B351-7841-99BD-8AA8E2B980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5955" name="Google Shape;229;g7fe2cbe272_0_58:notes">
            <a:extLst>
              <a:ext uri="{FF2B5EF4-FFF2-40B4-BE49-F238E27FC236}">
                <a16:creationId xmlns:a16="http://schemas.microsoft.com/office/drawing/2014/main" id="{9FFAA9C7-653E-2048-BC10-7D51203586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6B1FA9C-1393-4146-A10A-BAB8F33E533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2441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8001" name="Google Shape;227;g7fe2cbe272_0_58:notes">
            <a:extLst>
              <a:ext uri="{FF2B5EF4-FFF2-40B4-BE49-F238E27FC236}">
                <a16:creationId xmlns:a16="http://schemas.microsoft.com/office/drawing/2014/main" id="{8B39FEEE-6EC4-2046-B2F2-D0425D4B5F3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8002" name="Google Shape;228;g7fe2cbe272_0_58:notes">
            <a:extLst>
              <a:ext uri="{FF2B5EF4-FFF2-40B4-BE49-F238E27FC236}">
                <a16:creationId xmlns:a16="http://schemas.microsoft.com/office/drawing/2014/main" id="{CF40AF3E-E985-E345-947C-812D305BDF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8003" name="Google Shape;229;g7fe2cbe272_0_58:notes">
            <a:extLst>
              <a:ext uri="{FF2B5EF4-FFF2-40B4-BE49-F238E27FC236}">
                <a16:creationId xmlns:a16="http://schemas.microsoft.com/office/drawing/2014/main" id="{BB507ACC-123E-B04E-8E64-6C2E5783B7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F354541-52C0-D640-B28E-AA82B97212C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18168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6193" name="Google Shape;227;g7fe2cbe272_0_58:notes">
            <a:extLst>
              <a:ext uri="{FF2B5EF4-FFF2-40B4-BE49-F238E27FC236}">
                <a16:creationId xmlns:a16="http://schemas.microsoft.com/office/drawing/2014/main" id="{FA793564-2229-5941-B44C-2B7DBAC177B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6194" name="Google Shape;228;g7fe2cbe272_0_58:notes">
            <a:extLst>
              <a:ext uri="{FF2B5EF4-FFF2-40B4-BE49-F238E27FC236}">
                <a16:creationId xmlns:a16="http://schemas.microsoft.com/office/drawing/2014/main" id="{B6220C67-31B6-5744-BC3E-D626DA8B96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6195" name="Google Shape;229;g7fe2cbe272_0_58:notes">
            <a:extLst>
              <a:ext uri="{FF2B5EF4-FFF2-40B4-BE49-F238E27FC236}">
                <a16:creationId xmlns:a16="http://schemas.microsoft.com/office/drawing/2014/main" id="{43DEDDE4-9901-3042-A514-FD9ED79B84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92C8F42-CEF4-4342-A03C-DFC4BD59F444}"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48594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0018052-D65E-C14C-84F4-4CC0B15863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60D9C3C9-179E-724D-8E26-87C3F0959E0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697924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4385" name="Google Shape;227;g7fe2cbe272_0_58:notes">
            <a:extLst>
              <a:ext uri="{FF2B5EF4-FFF2-40B4-BE49-F238E27FC236}">
                <a16:creationId xmlns:a16="http://schemas.microsoft.com/office/drawing/2014/main" id="{DB768690-C797-7141-A635-0182801D191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4386" name="Google Shape;228;g7fe2cbe272_0_58:notes">
            <a:extLst>
              <a:ext uri="{FF2B5EF4-FFF2-40B4-BE49-F238E27FC236}">
                <a16:creationId xmlns:a16="http://schemas.microsoft.com/office/drawing/2014/main" id="{928F729C-7FBE-A847-A986-79767608CC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44387" name="Google Shape;229;g7fe2cbe272_0_58:notes">
            <a:extLst>
              <a:ext uri="{FF2B5EF4-FFF2-40B4-BE49-F238E27FC236}">
                <a16:creationId xmlns:a16="http://schemas.microsoft.com/office/drawing/2014/main" id="{21943E73-52C9-D745-AC55-83498CBCA8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2AE5E6C-BE8E-CF41-959F-FDD5BCFE49EA}"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0872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0529" name="Google Shape;227;g7fe2cbe272_0_58:notes">
            <a:extLst>
              <a:ext uri="{FF2B5EF4-FFF2-40B4-BE49-F238E27FC236}">
                <a16:creationId xmlns:a16="http://schemas.microsoft.com/office/drawing/2014/main" id="{0D4F0156-8F8C-7C47-91D8-101985B53FF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0530" name="Google Shape;228;g7fe2cbe272_0_58:notes">
            <a:extLst>
              <a:ext uri="{FF2B5EF4-FFF2-40B4-BE49-F238E27FC236}">
                <a16:creationId xmlns:a16="http://schemas.microsoft.com/office/drawing/2014/main" id="{8DEBE2EE-A9A6-F147-A55E-89C513B6D6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0531" name="Google Shape;229;g7fe2cbe272_0_58:notes">
            <a:extLst>
              <a:ext uri="{FF2B5EF4-FFF2-40B4-BE49-F238E27FC236}">
                <a16:creationId xmlns:a16="http://schemas.microsoft.com/office/drawing/2014/main" id="{5AAF77CF-7AE4-7740-AD57-773F0F755A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EEAB7AB-A020-674B-9F0E-9B4A77695491}"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3338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3297" name="Google Shape;227;g7fe2cbe272_0_58:notes">
            <a:extLst>
              <a:ext uri="{FF2B5EF4-FFF2-40B4-BE49-F238E27FC236}">
                <a16:creationId xmlns:a16="http://schemas.microsoft.com/office/drawing/2014/main" id="{5FD20660-0114-404A-B6B7-4461979478C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3298" name="Google Shape;228;g7fe2cbe272_0_58:notes">
            <a:extLst>
              <a:ext uri="{FF2B5EF4-FFF2-40B4-BE49-F238E27FC236}">
                <a16:creationId xmlns:a16="http://schemas.microsoft.com/office/drawing/2014/main" id="{07972366-D082-4D41-B947-052F7FD9D8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3299" name="Google Shape;229;g7fe2cbe272_0_58:notes">
            <a:extLst>
              <a:ext uri="{FF2B5EF4-FFF2-40B4-BE49-F238E27FC236}">
                <a16:creationId xmlns:a16="http://schemas.microsoft.com/office/drawing/2014/main" id="{9C194E8F-5915-FF49-9199-274DCC25E7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57A7303-10FC-5E44-A790-64834DF0F8D2}"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278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7393" name="Google Shape;227;g7fe2cbe272_0_58:notes">
            <a:extLst>
              <a:ext uri="{FF2B5EF4-FFF2-40B4-BE49-F238E27FC236}">
                <a16:creationId xmlns:a16="http://schemas.microsoft.com/office/drawing/2014/main" id="{E2FDA740-179F-CD48-870B-5C2D70F3620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7394" name="Google Shape;228;g7fe2cbe272_0_58:notes">
            <a:extLst>
              <a:ext uri="{FF2B5EF4-FFF2-40B4-BE49-F238E27FC236}">
                <a16:creationId xmlns:a16="http://schemas.microsoft.com/office/drawing/2014/main" id="{9504A1C3-3007-8A48-946C-AE2768AD9A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7395" name="Google Shape;229;g7fe2cbe272_0_58:notes">
            <a:extLst>
              <a:ext uri="{FF2B5EF4-FFF2-40B4-BE49-F238E27FC236}">
                <a16:creationId xmlns:a16="http://schemas.microsoft.com/office/drawing/2014/main" id="{82744004-41FB-734C-8960-D3E77529E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4B390B7-53E1-CA47-99FE-FC2202B72D9D}"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13608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9441" name="Google Shape;227;g7fe2cbe272_0_58:notes">
            <a:extLst>
              <a:ext uri="{FF2B5EF4-FFF2-40B4-BE49-F238E27FC236}">
                <a16:creationId xmlns:a16="http://schemas.microsoft.com/office/drawing/2014/main" id="{C194A773-A90A-2F46-95CC-22A9C8FEC7B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9442" name="Google Shape;228;g7fe2cbe272_0_58:notes">
            <a:extLst>
              <a:ext uri="{FF2B5EF4-FFF2-40B4-BE49-F238E27FC236}">
                <a16:creationId xmlns:a16="http://schemas.microsoft.com/office/drawing/2014/main" id="{5E38E219-C420-0E46-A325-ECF6C40E48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9443" name="Google Shape;229;g7fe2cbe272_0_58:notes">
            <a:extLst>
              <a:ext uri="{FF2B5EF4-FFF2-40B4-BE49-F238E27FC236}">
                <a16:creationId xmlns:a16="http://schemas.microsoft.com/office/drawing/2014/main" id="{E459DD9F-C21B-084E-9FFA-743BB1DB3A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8792F34-C23D-BC42-95D2-ABE372E6F952}"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13593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1489" name="Google Shape;227;g7fe2cbe272_0_58:notes">
            <a:extLst>
              <a:ext uri="{FF2B5EF4-FFF2-40B4-BE49-F238E27FC236}">
                <a16:creationId xmlns:a16="http://schemas.microsoft.com/office/drawing/2014/main" id="{2616EAD6-CBC3-7A4D-94C5-4922EA3EC2A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1490" name="Google Shape;228;g7fe2cbe272_0_58:notes">
            <a:extLst>
              <a:ext uri="{FF2B5EF4-FFF2-40B4-BE49-F238E27FC236}">
                <a16:creationId xmlns:a16="http://schemas.microsoft.com/office/drawing/2014/main" id="{138C138A-C294-A740-94E4-09B2FE3436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1491" name="Google Shape;229;g7fe2cbe272_0_58:notes">
            <a:extLst>
              <a:ext uri="{FF2B5EF4-FFF2-40B4-BE49-F238E27FC236}">
                <a16:creationId xmlns:a16="http://schemas.microsoft.com/office/drawing/2014/main" id="{0ADA716F-91FA-AA46-9C8C-1C62036447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2FD9C1B-8342-AA4D-AE75-38BE2365921A}"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8920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7633" name="Google Shape;227;g7fe2cbe272_0_58:notes">
            <a:extLst>
              <a:ext uri="{FF2B5EF4-FFF2-40B4-BE49-F238E27FC236}">
                <a16:creationId xmlns:a16="http://schemas.microsoft.com/office/drawing/2014/main" id="{EE5DEA5F-B1FE-4447-96EE-B0374409760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7634" name="Google Shape;228;g7fe2cbe272_0_58:notes">
            <a:extLst>
              <a:ext uri="{FF2B5EF4-FFF2-40B4-BE49-F238E27FC236}">
                <a16:creationId xmlns:a16="http://schemas.microsoft.com/office/drawing/2014/main" id="{5699B1BD-F9E5-0344-97C1-FD01296B3E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7635" name="Google Shape;229;g7fe2cbe272_0_58:notes">
            <a:extLst>
              <a:ext uri="{FF2B5EF4-FFF2-40B4-BE49-F238E27FC236}">
                <a16:creationId xmlns:a16="http://schemas.microsoft.com/office/drawing/2014/main" id="{962A0FBE-6C60-0A41-8E7A-598E4C73CF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4B4D599-4BB2-7F4D-8CF4-CE290BA8EE17}"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4560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9681" name="Google Shape;227;g7fe2cbe272_0_58:notes">
            <a:extLst>
              <a:ext uri="{FF2B5EF4-FFF2-40B4-BE49-F238E27FC236}">
                <a16:creationId xmlns:a16="http://schemas.microsoft.com/office/drawing/2014/main" id="{02778C37-3C45-FF48-99D6-23B9A8BD43C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9682" name="Google Shape;228;g7fe2cbe272_0_58:notes">
            <a:extLst>
              <a:ext uri="{FF2B5EF4-FFF2-40B4-BE49-F238E27FC236}">
                <a16:creationId xmlns:a16="http://schemas.microsoft.com/office/drawing/2014/main" id="{1C61A193-12C7-764D-A984-6D5EA01B1C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9683" name="Google Shape;229;g7fe2cbe272_0_58:notes">
            <a:extLst>
              <a:ext uri="{FF2B5EF4-FFF2-40B4-BE49-F238E27FC236}">
                <a16:creationId xmlns:a16="http://schemas.microsoft.com/office/drawing/2014/main" id="{979A36BB-3152-054C-99AB-68D2C2F254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7638E1B-303C-374D-B3AF-8332A2116E5D}"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91589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1729" name="Google Shape;227;g7fe2cbe272_0_58:notes">
            <a:extLst>
              <a:ext uri="{FF2B5EF4-FFF2-40B4-BE49-F238E27FC236}">
                <a16:creationId xmlns:a16="http://schemas.microsoft.com/office/drawing/2014/main" id="{5D6B3438-E3ED-4743-A281-AA8790B12E8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1730" name="Google Shape;228;g7fe2cbe272_0_58:notes">
            <a:extLst>
              <a:ext uri="{FF2B5EF4-FFF2-40B4-BE49-F238E27FC236}">
                <a16:creationId xmlns:a16="http://schemas.microsoft.com/office/drawing/2014/main" id="{EA0A5ED8-97CA-294D-B108-8FBF8F8952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1731" name="Google Shape;229;g7fe2cbe272_0_58:notes">
            <a:extLst>
              <a:ext uri="{FF2B5EF4-FFF2-40B4-BE49-F238E27FC236}">
                <a16:creationId xmlns:a16="http://schemas.microsoft.com/office/drawing/2014/main" id="{6CFD481C-97A6-4548-A40B-2CE4A66F3D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7C6807B-58DB-9746-8A04-11ACC8DA991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90795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3777" name="Google Shape;227;g7fe2cbe272_0_58:notes">
            <a:extLst>
              <a:ext uri="{FF2B5EF4-FFF2-40B4-BE49-F238E27FC236}">
                <a16:creationId xmlns:a16="http://schemas.microsoft.com/office/drawing/2014/main" id="{A4A3D4AA-D5A3-0044-A6CC-E5124751496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3778" name="Google Shape;228;g7fe2cbe272_0_58:notes">
            <a:extLst>
              <a:ext uri="{FF2B5EF4-FFF2-40B4-BE49-F238E27FC236}">
                <a16:creationId xmlns:a16="http://schemas.microsoft.com/office/drawing/2014/main" id="{9B1F1B4F-0BD5-7A4E-82A6-6AC17186A8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3779" name="Google Shape;229;g7fe2cbe272_0_58:notes">
            <a:extLst>
              <a:ext uri="{FF2B5EF4-FFF2-40B4-BE49-F238E27FC236}">
                <a16:creationId xmlns:a16="http://schemas.microsoft.com/office/drawing/2014/main" id="{D1DF40E0-96A4-3B44-AF1B-419E276082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A7306D7-C999-A147-A4DD-C5EE2105987D}"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016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3FB43F10-62D6-9D44-8F6B-3D435332E6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8DFB8DDB-A1C1-CF45-9DCA-71468A839BD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16472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9921" name="Google Shape;227;g7fe2cbe272_0_58:notes">
            <a:extLst>
              <a:ext uri="{FF2B5EF4-FFF2-40B4-BE49-F238E27FC236}">
                <a16:creationId xmlns:a16="http://schemas.microsoft.com/office/drawing/2014/main" id="{687AC84C-9165-044B-A848-90EB88B5664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9922" name="Google Shape;228;g7fe2cbe272_0_58:notes">
            <a:extLst>
              <a:ext uri="{FF2B5EF4-FFF2-40B4-BE49-F238E27FC236}">
                <a16:creationId xmlns:a16="http://schemas.microsoft.com/office/drawing/2014/main" id="{67A238AE-C04E-A646-9EA8-2CB427DFC8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9923" name="Google Shape;229;g7fe2cbe272_0_58:notes">
            <a:extLst>
              <a:ext uri="{FF2B5EF4-FFF2-40B4-BE49-F238E27FC236}">
                <a16:creationId xmlns:a16="http://schemas.microsoft.com/office/drawing/2014/main" id="{BE1F9D60-B140-6C46-B430-DB5E247D27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5726926-C35D-EC4A-8CFB-D788957C3334}"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61012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1969" name="Google Shape;227;g7fe2cbe272_0_58:notes">
            <a:extLst>
              <a:ext uri="{FF2B5EF4-FFF2-40B4-BE49-F238E27FC236}">
                <a16:creationId xmlns:a16="http://schemas.microsoft.com/office/drawing/2014/main" id="{7388AC37-53DA-024C-87A9-6A8155AD554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1970" name="Google Shape;228;g7fe2cbe272_0_58:notes">
            <a:extLst>
              <a:ext uri="{FF2B5EF4-FFF2-40B4-BE49-F238E27FC236}">
                <a16:creationId xmlns:a16="http://schemas.microsoft.com/office/drawing/2014/main" id="{2D58461E-6431-8A40-A329-F167FD352A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1971" name="Google Shape;229;g7fe2cbe272_0_58:notes">
            <a:extLst>
              <a:ext uri="{FF2B5EF4-FFF2-40B4-BE49-F238E27FC236}">
                <a16:creationId xmlns:a16="http://schemas.microsoft.com/office/drawing/2014/main" id="{E0AF2F59-C30B-764D-83DF-F717FA5BDE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1EAD85E-5DD5-454D-9CCD-0CAAB29A2FF9}"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607560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4017" name="Google Shape;227;g7fe2cbe272_0_58:notes">
            <a:extLst>
              <a:ext uri="{FF2B5EF4-FFF2-40B4-BE49-F238E27FC236}">
                <a16:creationId xmlns:a16="http://schemas.microsoft.com/office/drawing/2014/main" id="{01C6B18F-3D52-0A44-A3C1-54BD8B6D50D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4018" name="Google Shape;228;g7fe2cbe272_0_58:notes">
            <a:extLst>
              <a:ext uri="{FF2B5EF4-FFF2-40B4-BE49-F238E27FC236}">
                <a16:creationId xmlns:a16="http://schemas.microsoft.com/office/drawing/2014/main" id="{7D73F43B-A1B2-4548-940C-88740B44A6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4019" name="Google Shape;229;g7fe2cbe272_0_58:notes">
            <a:extLst>
              <a:ext uri="{FF2B5EF4-FFF2-40B4-BE49-F238E27FC236}">
                <a16:creationId xmlns:a16="http://schemas.microsoft.com/office/drawing/2014/main" id="{7942093B-C849-E74F-A67C-27C1F9B950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5C30AB4-4168-E64A-96E0-4E961574B83F}"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2211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0161" name="Google Shape;193;g847cf01710_0_132:notes">
            <a:extLst>
              <a:ext uri="{FF2B5EF4-FFF2-40B4-BE49-F238E27FC236}">
                <a16:creationId xmlns:a16="http://schemas.microsoft.com/office/drawing/2014/main" id="{EE7439A1-6F82-A143-8CC8-771A8420DFD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0162" name="Google Shape;194;g847cf01710_0_132:notes">
            <a:extLst>
              <a:ext uri="{FF2B5EF4-FFF2-40B4-BE49-F238E27FC236}">
                <a16:creationId xmlns:a16="http://schemas.microsoft.com/office/drawing/2014/main" id="{91585585-3151-8144-BCAD-AAFD6FF951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0163" name="Google Shape;195;g847cf01710_0_132:notes">
            <a:extLst>
              <a:ext uri="{FF2B5EF4-FFF2-40B4-BE49-F238E27FC236}">
                <a16:creationId xmlns:a16="http://schemas.microsoft.com/office/drawing/2014/main" id="{6D217036-3DAA-FE42-837F-65EF0F27BD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E4CE5CF-F0F2-634F-AC3D-E3961D203B74}"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698700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4257" name="Google Shape;227;g7fe2cbe272_0_58:notes">
            <a:extLst>
              <a:ext uri="{FF2B5EF4-FFF2-40B4-BE49-F238E27FC236}">
                <a16:creationId xmlns:a16="http://schemas.microsoft.com/office/drawing/2014/main" id="{9C453180-9C32-9A49-95C6-1077C0F1F04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4258" name="Google Shape;228;g7fe2cbe272_0_58:notes">
            <a:extLst>
              <a:ext uri="{FF2B5EF4-FFF2-40B4-BE49-F238E27FC236}">
                <a16:creationId xmlns:a16="http://schemas.microsoft.com/office/drawing/2014/main" id="{E9D6B8DC-F071-F745-99ED-9456B911AA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4259" name="Google Shape;229;g7fe2cbe272_0_58:notes">
            <a:extLst>
              <a:ext uri="{FF2B5EF4-FFF2-40B4-BE49-F238E27FC236}">
                <a16:creationId xmlns:a16="http://schemas.microsoft.com/office/drawing/2014/main" id="{96FE9A09-D90D-414A-A598-95440D6C80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F81E853-3BB5-DF4C-9DFC-ACA58B6FEFA6}"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03098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6305" name="Google Shape;227;g7fe2cbe272_0_58:notes">
            <a:extLst>
              <a:ext uri="{FF2B5EF4-FFF2-40B4-BE49-F238E27FC236}">
                <a16:creationId xmlns:a16="http://schemas.microsoft.com/office/drawing/2014/main" id="{C76C9B1F-A854-834C-A6BB-2003DA7B3FC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6306" name="Google Shape;228;g7fe2cbe272_0_58:notes">
            <a:extLst>
              <a:ext uri="{FF2B5EF4-FFF2-40B4-BE49-F238E27FC236}">
                <a16:creationId xmlns:a16="http://schemas.microsoft.com/office/drawing/2014/main" id="{20EBD14A-DC50-B54B-800B-3624F2BD95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6307" name="Google Shape;229;g7fe2cbe272_0_58:notes">
            <a:extLst>
              <a:ext uri="{FF2B5EF4-FFF2-40B4-BE49-F238E27FC236}">
                <a16:creationId xmlns:a16="http://schemas.microsoft.com/office/drawing/2014/main" id="{C2FCBAAF-752E-0840-B1D3-DE16F48B01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0B9746C-A0F5-E14C-BE43-5298E83ADFAB}"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23523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8353" name="Google Shape;227;g7fe2cbe272_0_58:notes">
            <a:extLst>
              <a:ext uri="{FF2B5EF4-FFF2-40B4-BE49-F238E27FC236}">
                <a16:creationId xmlns:a16="http://schemas.microsoft.com/office/drawing/2014/main" id="{E13806DC-E694-AE41-BBA4-C290C58636A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8354" name="Google Shape;228;g7fe2cbe272_0_58:notes">
            <a:extLst>
              <a:ext uri="{FF2B5EF4-FFF2-40B4-BE49-F238E27FC236}">
                <a16:creationId xmlns:a16="http://schemas.microsoft.com/office/drawing/2014/main" id="{49CF4567-D405-9C4C-B53D-CBC99A14DE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8355" name="Google Shape;229;g7fe2cbe272_0_58:notes">
            <a:extLst>
              <a:ext uri="{FF2B5EF4-FFF2-40B4-BE49-F238E27FC236}">
                <a16:creationId xmlns:a16="http://schemas.microsoft.com/office/drawing/2014/main" id="{E2FC2250-D5DB-9740-81B8-1E167C785E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115A59A-8A85-CF47-926F-D568974932D5}"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929083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0401" name="Google Shape;227;g7fe2cbe272_0_58:notes">
            <a:extLst>
              <a:ext uri="{FF2B5EF4-FFF2-40B4-BE49-F238E27FC236}">
                <a16:creationId xmlns:a16="http://schemas.microsoft.com/office/drawing/2014/main" id="{0255D124-CD21-0643-A179-B2A53C72A2B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0402" name="Google Shape;228;g7fe2cbe272_0_58:notes">
            <a:extLst>
              <a:ext uri="{FF2B5EF4-FFF2-40B4-BE49-F238E27FC236}">
                <a16:creationId xmlns:a16="http://schemas.microsoft.com/office/drawing/2014/main" id="{A9B3A647-9640-B64E-93C3-7FE68D99A1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30403" name="Google Shape;229;g7fe2cbe272_0_58:notes">
            <a:extLst>
              <a:ext uri="{FF2B5EF4-FFF2-40B4-BE49-F238E27FC236}">
                <a16:creationId xmlns:a16="http://schemas.microsoft.com/office/drawing/2014/main" id="{E52D398A-BFF5-FD4B-9E86-BE851028F1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FECCC18-F270-C448-B457-87FC91DB1D37}"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311144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2449" name="Google Shape;227;g7fe2cbe272_0_58:notes">
            <a:extLst>
              <a:ext uri="{FF2B5EF4-FFF2-40B4-BE49-F238E27FC236}">
                <a16:creationId xmlns:a16="http://schemas.microsoft.com/office/drawing/2014/main" id="{16F48E3C-DAE4-8E4A-9E23-F469DF1B448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2450" name="Google Shape;228;g7fe2cbe272_0_58:notes">
            <a:extLst>
              <a:ext uri="{FF2B5EF4-FFF2-40B4-BE49-F238E27FC236}">
                <a16:creationId xmlns:a16="http://schemas.microsoft.com/office/drawing/2014/main" id="{2BF558C8-E3EC-3549-9C40-602EA4B759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32451" name="Google Shape;229;g7fe2cbe272_0_58:notes">
            <a:extLst>
              <a:ext uri="{FF2B5EF4-FFF2-40B4-BE49-F238E27FC236}">
                <a16:creationId xmlns:a16="http://schemas.microsoft.com/office/drawing/2014/main" id="{B8C04F33-8F01-2043-A6CB-28C494335E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0FE649-D37E-E642-BC33-9EB7ACCF073B}"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935243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0641" name="Google Shape;227;g7fe2cbe272_0_58:notes">
            <a:extLst>
              <a:ext uri="{FF2B5EF4-FFF2-40B4-BE49-F238E27FC236}">
                <a16:creationId xmlns:a16="http://schemas.microsoft.com/office/drawing/2014/main" id="{59AD917E-370A-2140-9F07-517A9A87AAF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0642" name="Google Shape;228;g7fe2cbe272_0_58:notes">
            <a:extLst>
              <a:ext uri="{FF2B5EF4-FFF2-40B4-BE49-F238E27FC236}">
                <a16:creationId xmlns:a16="http://schemas.microsoft.com/office/drawing/2014/main" id="{548B5CD7-6882-114B-B31D-ABB29AA94C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0643" name="Google Shape;229;g7fe2cbe272_0_58:notes">
            <a:extLst>
              <a:ext uri="{FF2B5EF4-FFF2-40B4-BE49-F238E27FC236}">
                <a16:creationId xmlns:a16="http://schemas.microsoft.com/office/drawing/2014/main" id="{D9BB777B-8523-8541-BB05-900283FBFD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B3D2167-D1D2-9241-BA2B-B289A350DCD7}"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2548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4D45B4F6-216A-1248-910A-DC3F518F04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6FDD234F-602C-7440-977B-DF11FD6FB68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5400432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2689" name="Google Shape;227;g7fe2cbe272_0_58:notes">
            <a:extLst>
              <a:ext uri="{FF2B5EF4-FFF2-40B4-BE49-F238E27FC236}">
                <a16:creationId xmlns:a16="http://schemas.microsoft.com/office/drawing/2014/main" id="{65BF1E79-7F2C-B345-9C23-3635B205A14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2690" name="Google Shape;228;g7fe2cbe272_0_58:notes">
            <a:extLst>
              <a:ext uri="{FF2B5EF4-FFF2-40B4-BE49-F238E27FC236}">
                <a16:creationId xmlns:a16="http://schemas.microsoft.com/office/drawing/2014/main" id="{70BC33E0-F6EF-E84E-B4CE-BCDE562FA5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2691" name="Google Shape;229;g7fe2cbe272_0_58:notes">
            <a:extLst>
              <a:ext uri="{FF2B5EF4-FFF2-40B4-BE49-F238E27FC236}">
                <a16:creationId xmlns:a16="http://schemas.microsoft.com/office/drawing/2014/main" id="{903618A6-4D2E-6D43-BF4A-4088159F6D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874B769-3FD9-584D-9F5E-EE2770C57CDB}"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620924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8833" name="Google Shape;227;g7fe2cbe272_0_58:notes">
            <a:extLst>
              <a:ext uri="{FF2B5EF4-FFF2-40B4-BE49-F238E27FC236}">
                <a16:creationId xmlns:a16="http://schemas.microsoft.com/office/drawing/2014/main" id="{685C3032-38A4-E447-B04E-EC7E345FD31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8834" name="Google Shape;228;g7fe2cbe272_0_58:notes">
            <a:extLst>
              <a:ext uri="{FF2B5EF4-FFF2-40B4-BE49-F238E27FC236}">
                <a16:creationId xmlns:a16="http://schemas.microsoft.com/office/drawing/2014/main" id="{D37B83C9-B046-E34F-80FD-FA03C28815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8835" name="Google Shape;229;g7fe2cbe272_0_58:notes">
            <a:extLst>
              <a:ext uri="{FF2B5EF4-FFF2-40B4-BE49-F238E27FC236}">
                <a16:creationId xmlns:a16="http://schemas.microsoft.com/office/drawing/2014/main" id="{A38A3B28-0F48-594A-A2AE-A08A766FE8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C93C87F-EE7D-274A-B6F7-B18F66F6C967}"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976998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0881" name="Google Shape;227;g7fe2cbe272_0_58:notes">
            <a:extLst>
              <a:ext uri="{FF2B5EF4-FFF2-40B4-BE49-F238E27FC236}">
                <a16:creationId xmlns:a16="http://schemas.microsoft.com/office/drawing/2014/main" id="{28674010-DE02-1C4D-8DDB-4813F578BE3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0882" name="Google Shape;228;g7fe2cbe272_0_58:notes">
            <a:extLst>
              <a:ext uri="{FF2B5EF4-FFF2-40B4-BE49-F238E27FC236}">
                <a16:creationId xmlns:a16="http://schemas.microsoft.com/office/drawing/2014/main" id="{4B310CAD-A7EA-C24F-9E79-3D9EB4A7AF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50883" name="Google Shape;229;g7fe2cbe272_0_58:notes">
            <a:extLst>
              <a:ext uri="{FF2B5EF4-FFF2-40B4-BE49-F238E27FC236}">
                <a16:creationId xmlns:a16="http://schemas.microsoft.com/office/drawing/2014/main" id="{43291B24-29F8-AC49-B87F-6122F1FF60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80555EE-77A4-2B4D-8885-59348FC866B3}"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33861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4977" name="Google Shape;227;g7fe2cbe272_0_58:notes">
            <a:extLst>
              <a:ext uri="{FF2B5EF4-FFF2-40B4-BE49-F238E27FC236}">
                <a16:creationId xmlns:a16="http://schemas.microsoft.com/office/drawing/2014/main" id="{6BB1A8C9-AFD7-274D-805C-2F56D9CC52B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4978" name="Google Shape;228;g7fe2cbe272_0_58:notes">
            <a:extLst>
              <a:ext uri="{FF2B5EF4-FFF2-40B4-BE49-F238E27FC236}">
                <a16:creationId xmlns:a16="http://schemas.microsoft.com/office/drawing/2014/main" id="{2079039C-EE71-4641-9118-C37FA39AF6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54979" name="Google Shape;229;g7fe2cbe272_0_58:notes">
            <a:extLst>
              <a:ext uri="{FF2B5EF4-FFF2-40B4-BE49-F238E27FC236}">
                <a16:creationId xmlns:a16="http://schemas.microsoft.com/office/drawing/2014/main" id="{3E0947AA-0C10-E34F-9867-07B92060FC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6D261C3-3CC5-B740-816B-4DD17466EB2F}"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508980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1121" name="Google Shape;227;g7fe2cbe272_0_58:notes">
            <a:extLst>
              <a:ext uri="{FF2B5EF4-FFF2-40B4-BE49-F238E27FC236}">
                <a16:creationId xmlns:a16="http://schemas.microsoft.com/office/drawing/2014/main" id="{A64DD2A5-7433-F64B-95FE-4A5A5CF7EDB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1122" name="Google Shape;228;g7fe2cbe272_0_58:notes">
            <a:extLst>
              <a:ext uri="{FF2B5EF4-FFF2-40B4-BE49-F238E27FC236}">
                <a16:creationId xmlns:a16="http://schemas.microsoft.com/office/drawing/2014/main" id="{ECCFCFB4-DACA-3845-97A2-94A4FCD59F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1123" name="Google Shape;229;g7fe2cbe272_0_58:notes">
            <a:extLst>
              <a:ext uri="{FF2B5EF4-FFF2-40B4-BE49-F238E27FC236}">
                <a16:creationId xmlns:a16="http://schemas.microsoft.com/office/drawing/2014/main" id="{ED831688-CC6E-9440-BF7D-0741B604E1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BA2DBB5-7F8B-4746-AB09-2282D3F3B49A}"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45381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5217" name="Google Shape;227;g7fe2cbe272_0_58:notes">
            <a:extLst>
              <a:ext uri="{FF2B5EF4-FFF2-40B4-BE49-F238E27FC236}">
                <a16:creationId xmlns:a16="http://schemas.microsoft.com/office/drawing/2014/main" id="{D5089793-6045-8F49-892A-FFC01FE8301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5218" name="Google Shape;228;g7fe2cbe272_0_58:notes">
            <a:extLst>
              <a:ext uri="{FF2B5EF4-FFF2-40B4-BE49-F238E27FC236}">
                <a16:creationId xmlns:a16="http://schemas.microsoft.com/office/drawing/2014/main" id="{9B97DBAD-D053-8C44-B8B5-E4A41498A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5219" name="Google Shape;229;g7fe2cbe272_0_58:notes">
            <a:extLst>
              <a:ext uri="{FF2B5EF4-FFF2-40B4-BE49-F238E27FC236}">
                <a16:creationId xmlns:a16="http://schemas.microsoft.com/office/drawing/2014/main" id="{FF44D15C-78ED-D84A-A382-C8BD72A05E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DF21394-E1A7-B84E-B3CA-C52F37AC6FE1}"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4831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732A6015-E3BE-1D4B-A5F4-44801B65FD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389572B8-6723-724C-848E-6C32F1F9BCB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82988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65;p2:notes">
            <a:extLst>
              <a:ext uri="{FF2B5EF4-FFF2-40B4-BE49-F238E27FC236}">
                <a16:creationId xmlns:a16="http://schemas.microsoft.com/office/drawing/2014/main" id="{961887F6-4622-7245-BDA5-965B4058CD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2" name="Google Shape;166;p2:notes">
            <a:extLst>
              <a:ext uri="{FF2B5EF4-FFF2-40B4-BE49-F238E27FC236}">
                <a16:creationId xmlns:a16="http://schemas.microsoft.com/office/drawing/2014/main" id="{DF940A59-1235-A847-8F03-DB68F403896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81077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165;p2:notes">
            <a:extLst>
              <a:ext uri="{FF2B5EF4-FFF2-40B4-BE49-F238E27FC236}">
                <a16:creationId xmlns:a16="http://schemas.microsoft.com/office/drawing/2014/main" id="{E31C0E74-8654-8F4B-9250-4214465CD4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0" name="Google Shape;166;p2:notes">
            <a:extLst>
              <a:ext uri="{FF2B5EF4-FFF2-40B4-BE49-F238E27FC236}">
                <a16:creationId xmlns:a16="http://schemas.microsoft.com/office/drawing/2014/main" id="{C6681B1B-7910-0E43-805B-B270ECF7EE7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16256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7" name="Google Shape;193;g847cf01710_0_132:notes">
            <a:extLst>
              <a:ext uri="{FF2B5EF4-FFF2-40B4-BE49-F238E27FC236}">
                <a16:creationId xmlns:a16="http://schemas.microsoft.com/office/drawing/2014/main" id="{DD789D93-7B4E-3E4A-A2C7-D7DC1EFEE92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4818" name="Google Shape;194;g847cf01710_0_132:notes">
            <a:extLst>
              <a:ext uri="{FF2B5EF4-FFF2-40B4-BE49-F238E27FC236}">
                <a16:creationId xmlns:a16="http://schemas.microsoft.com/office/drawing/2014/main" id="{059489CD-7AD6-B348-991D-15AD0EFE3A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4819" name="Google Shape;195;g847cf01710_0_132:notes">
            <a:extLst>
              <a:ext uri="{FF2B5EF4-FFF2-40B4-BE49-F238E27FC236}">
                <a16:creationId xmlns:a16="http://schemas.microsoft.com/office/drawing/2014/main" id="{963FBD3D-6703-D746-81C4-5DEC1BCA9E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AD3F903-24F0-D54B-88DF-A4AECB2AF0DF}"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2452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34D83718-BAD5-F249-B2E4-F9CE75EDB3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0B879F-C88E-FA48-99B6-482A7C1EE7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4B3373-3AB0-984A-9585-886719AF8875}"/>
              </a:ext>
            </a:extLst>
          </p:cNvPr>
          <p:cNvSpPr>
            <a:spLocks noGrp="1" noChangeArrowheads="1"/>
          </p:cNvSpPr>
          <p:nvPr>
            <p:ph type="sldNum" sz="quarter" idx="12"/>
          </p:nvPr>
        </p:nvSpPr>
        <p:spPr>
          <a:ln/>
        </p:spPr>
        <p:txBody>
          <a:bodyPr/>
          <a:lstStyle>
            <a:lvl1pPr>
              <a:defRPr/>
            </a:lvl1pPr>
          </a:lstStyle>
          <a:p>
            <a:pPr>
              <a:defRPr/>
            </a:pPr>
            <a:fld id="{AEB44B53-F552-2549-9C7B-EB23B0239EC5}" type="slidenum">
              <a:rPr lang="en-US" altLang="en-US"/>
              <a:pPr>
                <a:defRPr/>
              </a:pPr>
              <a:t>‹#›</a:t>
            </a:fld>
            <a:endParaRPr lang="en-US" altLang="en-US"/>
          </a:p>
        </p:txBody>
      </p:sp>
    </p:spTree>
    <p:extLst>
      <p:ext uri="{BB962C8B-B14F-4D97-AF65-F5344CB8AC3E}">
        <p14:creationId xmlns:p14="http://schemas.microsoft.com/office/powerpoint/2010/main" val="1803811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58C029F4-5656-CF45-B9E6-B944488915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6E5A92-6AE4-E743-B530-26AFE793F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DE9786-64ED-B549-AD7E-EC6FCD7AAEEB}"/>
              </a:ext>
            </a:extLst>
          </p:cNvPr>
          <p:cNvSpPr>
            <a:spLocks noGrp="1" noChangeArrowheads="1"/>
          </p:cNvSpPr>
          <p:nvPr>
            <p:ph type="sldNum" sz="quarter" idx="12"/>
          </p:nvPr>
        </p:nvSpPr>
        <p:spPr>
          <a:ln/>
        </p:spPr>
        <p:txBody>
          <a:bodyPr/>
          <a:lstStyle>
            <a:lvl1pPr>
              <a:defRPr/>
            </a:lvl1pPr>
          </a:lstStyle>
          <a:p>
            <a:pPr>
              <a:defRPr/>
            </a:pPr>
            <a:fld id="{F99D1E1B-B03B-DD41-BFFF-4BCE4DF1F97A}" type="slidenum">
              <a:rPr lang="en-US" altLang="en-US"/>
              <a:pPr>
                <a:defRPr/>
              </a:pPr>
              <a:t>‹#›</a:t>
            </a:fld>
            <a:endParaRPr lang="en-US" altLang="en-US"/>
          </a:p>
        </p:txBody>
      </p:sp>
    </p:spTree>
    <p:extLst>
      <p:ext uri="{BB962C8B-B14F-4D97-AF65-F5344CB8AC3E}">
        <p14:creationId xmlns:p14="http://schemas.microsoft.com/office/powerpoint/2010/main" val="231397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49CEB4E6-A587-3048-8F34-1137387A72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18B9DA-DAFB-6946-B43B-C0D520A9C3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BA4C32-00A0-4546-AFE5-F996DC182FB7}"/>
              </a:ext>
            </a:extLst>
          </p:cNvPr>
          <p:cNvSpPr>
            <a:spLocks noGrp="1" noChangeArrowheads="1"/>
          </p:cNvSpPr>
          <p:nvPr>
            <p:ph type="sldNum" sz="quarter" idx="12"/>
          </p:nvPr>
        </p:nvSpPr>
        <p:spPr>
          <a:ln/>
        </p:spPr>
        <p:txBody>
          <a:bodyPr/>
          <a:lstStyle>
            <a:lvl1pPr>
              <a:defRPr/>
            </a:lvl1pPr>
          </a:lstStyle>
          <a:p>
            <a:pPr>
              <a:defRPr/>
            </a:pPr>
            <a:fld id="{2D753A42-91DB-4240-9AC8-563D8CA50BDF}" type="slidenum">
              <a:rPr lang="en-US" altLang="en-US"/>
              <a:pPr>
                <a:defRPr/>
              </a:pPr>
              <a:t>‹#›</a:t>
            </a:fld>
            <a:endParaRPr lang="en-US" altLang="en-US"/>
          </a:p>
        </p:txBody>
      </p:sp>
    </p:spTree>
    <p:extLst>
      <p:ext uri="{BB962C8B-B14F-4D97-AF65-F5344CB8AC3E}">
        <p14:creationId xmlns:p14="http://schemas.microsoft.com/office/powerpoint/2010/main" val="1488376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99BCE847-AE21-8947-9DE6-EC7343CBA3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E33BBD-DE23-C942-90A5-528EBECAAE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7063FA-CE32-F84F-8A63-3F5E53E64362}"/>
              </a:ext>
            </a:extLst>
          </p:cNvPr>
          <p:cNvSpPr>
            <a:spLocks noGrp="1" noChangeArrowheads="1"/>
          </p:cNvSpPr>
          <p:nvPr>
            <p:ph type="sldNum" sz="quarter" idx="12"/>
          </p:nvPr>
        </p:nvSpPr>
        <p:spPr>
          <a:ln/>
        </p:spPr>
        <p:txBody>
          <a:bodyPr/>
          <a:lstStyle>
            <a:lvl1pPr>
              <a:defRPr/>
            </a:lvl1pPr>
          </a:lstStyle>
          <a:p>
            <a:pPr>
              <a:defRPr/>
            </a:pPr>
            <a:fld id="{09C33915-2A50-DF46-A868-4A0938DE561B}" type="slidenum">
              <a:rPr lang="en-US" altLang="en-US"/>
              <a:pPr>
                <a:defRPr/>
              </a:pPr>
              <a:t>‹#›</a:t>
            </a:fld>
            <a:endParaRPr lang="en-US" altLang="en-US"/>
          </a:p>
        </p:txBody>
      </p:sp>
    </p:spTree>
    <p:extLst>
      <p:ext uri="{BB962C8B-B14F-4D97-AF65-F5344CB8AC3E}">
        <p14:creationId xmlns:p14="http://schemas.microsoft.com/office/powerpoint/2010/main" val="1281176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966DEA5-A4F6-464B-ABB1-3065286CA1C4}"/>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BBE34075-3451-0F49-B9B9-382E260BBE8E}"/>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4ED1A941-C343-C24D-9CFE-FFCEE58BA26F}"/>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2D989E70-7E3F-2949-A999-21FA632F098B}" type="slidenum">
              <a:rPr lang="en-US"/>
              <a:pPr>
                <a:defRPr/>
              </a:pPr>
              <a:t>‹#›</a:t>
            </a:fld>
            <a:endParaRPr/>
          </a:p>
        </p:txBody>
      </p:sp>
    </p:spTree>
    <p:extLst>
      <p:ext uri="{BB962C8B-B14F-4D97-AF65-F5344CB8AC3E}">
        <p14:creationId xmlns:p14="http://schemas.microsoft.com/office/powerpoint/2010/main" val="3621250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a:t>Click to edit Master title style</a:t>
            </a:r>
            <a:endParaRPr lang="en-US" dirty="0"/>
          </a:p>
        </p:txBody>
      </p:sp>
      <p:sp>
        <p:nvSpPr>
          <p:cNvPr id="3" name="Content Placeholder 2"/>
          <p:cNvSpPr>
            <a:spLocks noGrp="1"/>
          </p:cNvSpPr>
          <p:nvPr>
            <p:ph idx="1"/>
          </p:nvPr>
        </p:nvSpPr>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AAB710C5-A926-3B48-BFBF-7A87C9FF46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DD0DB0-E602-1143-8948-2715FB874B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1E2BE6-8739-9B45-A4A7-1F84C055E3E1}"/>
              </a:ext>
            </a:extLst>
          </p:cNvPr>
          <p:cNvSpPr>
            <a:spLocks noGrp="1" noChangeArrowheads="1"/>
          </p:cNvSpPr>
          <p:nvPr>
            <p:ph type="sldNum" sz="quarter" idx="12"/>
          </p:nvPr>
        </p:nvSpPr>
        <p:spPr>
          <a:ln/>
        </p:spPr>
        <p:txBody>
          <a:bodyPr/>
          <a:lstStyle>
            <a:lvl1pPr>
              <a:defRPr/>
            </a:lvl1pPr>
          </a:lstStyle>
          <a:p>
            <a:pPr>
              <a:defRPr/>
            </a:pPr>
            <a:fld id="{FBDB1A23-9B0E-7748-B4C9-0CC36D11CA90}" type="slidenum">
              <a:rPr lang="en-US" altLang="en-US"/>
              <a:pPr>
                <a:defRPr/>
              </a:pPr>
              <a:t>‹#›</a:t>
            </a:fld>
            <a:endParaRPr lang="en-US" altLang="en-US"/>
          </a:p>
        </p:txBody>
      </p:sp>
    </p:spTree>
    <p:extLst>
      <p:ext uri="{BB962C8B-B14F-4D97-AF65-F5344CB8AC3E}">
        <p14:creationId xmlns:p14="http://schemas.microsoft.com/office/powerpoint/2010/main" val="191248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5DA00713-AD10-9943-8EDA-A2B06C4CCF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7B4092-ACC5-CC48-8F01-42515CF90B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939822-B83A-BE42-9709-A90B6A40A090}"/>
              </a:ext>
            </a:extLst>
          </p:cNvPr>
          <p:cNvSpPr>
            <a:spLocks noGrp="1" noChangeArrowheads="1"/>
          </p:cNvSpPr>
          <p:nvPr>
            <p:ph type="sldNum" sz="quarter" idx="12"/>
          </p:nvPr>
        </p:nvSpPr>
        <p:spPr>
          <a:ln/>
        </p:spPr>
        <p:txBody>
          <a:bodyPr/>
          <a:lstStyle>
            <a:lvl1pPr>
              <a:defRPr/>
            </a:lvl1pPr>
          </a:lstStyle>
          <a:p>
            <a:pPr>
              <a:defRPr/>
            </a:pPr>
            <a:fld id="{1ED61EA8-5348-7C40-8E3E-F805C8680CA6}" type="slidenum">
              <a:rPr lang="en-US" altLang="en-US"/>
              <a:pPr>
                <a:defRPr/>
              </a:pPr>
              <a:t>‹#›</a:t>
            </a:fld>
            <a:endParaRPr lang="en-US" altLang="en-US"/>
          </a:p>
        </p:txBody>
      </p:sp>
    </p:spTree>
    <p:extLst>
      <p:ext uri="{BB962C8B-B14F-4D97-AF65-F5344CB8AC3E}">
        <p14:creationId xmlns:p14="http://schemas.microsoft.com/office/powerpoint/2010/main" val="277768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8E40A04C-4CFA-384A-9BB1-CA852C6462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70663E-EF94-D54A-9D0F-2DF871D431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8D0F2C-F3EA-B745-8078-149AA2ED8E49}"/>
              </a:ext>
            </a:extLst>
          </p:cNvPr>
          <p:cNvSpPr>
            <a:spLocks noGrp="1" noChangeArrowheads="1"/>
          </p:cNvSpPr>
          <p:nvPr>
            <p:ph type="sldNum" sz="quarter" idx="12"/>
          </p:nvPr>
        </p:nvSpPr>
        <p:spPr>
          <a:ln/>
        </p:spPr>
        <p:txBody>
          <a:bodyPr/>
          <a:lstStyle>
            <a:lvl1pPr>
              <a:defRPr/>
            </a:lvl1pPr>
          </a:lstStyle>
          <a:p>
            <a:pPr>
              <a:defRPr/>
            </a:pPr>
            <a:fld id="{12D73143-6735-EA40-938C-851D5F2CB9F4}" type="slidenum">
              <a:rPr lang="en-US" altLang="en-US"/>
              <a:pPr>
                <a:defRPr/>
              </a:pPr>
              <a:t>‹#›</a:t>
            </a:fld>
            <a:endParaRPr lang="en-US" altLang="en-US"/>
          </a:p>
        </p:txBody>
      </p:sp>
    </p:spTree>
    <p:extLst>
      <p:ext uri="{BB962C8B-B14F-4D97-AF65-F5344CB8AC3E}">
        <p14:creationId xmlns:p14="http://schemas.microsoft.com/office/powerpoint/2010/main" val="2329411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30" y="152400"/>
            <a:ext cx="9168829" cy="9906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2ACDA1E0-BE92-4A42-A81E-0305015DBD7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26313CE-E91F-894E-A7A2-92A284876A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854873F-307A-3947-A0EA-EA56852E28B5}"/>
              </a:ext>
            </a:extLst>
          </p:cNvPr>
          <p:cNvSpPr>
            <a:spLocks noGrp="1" noChangeArrowheads="1"/>
          </p:cNvSpPr>
          <p:nvPr>
            <p:ph type="sldNum" sz="quarter" idx="12"/>
          </p:nvPr>
        </p:nvSpPr>
        <p:spPr>
          <a:ln/>
        </p:spPr>
        <p:txBody>
          <a:bodyPr/>
          <a:lstStyle>
            <a:lvl1pPr>
              <a:defRPr/>
            </a:lvl1pPr>
          </a:lstStyle>
          <a:p>
            <a:pPr>
              <a:defRPr/>
            </a:pPr>
            <a:fld id="{6F079D17-3CA9-A94E-85FD-FB99DEDEF331}" type="slidenum">
              <a:rPr lang="en-US" altLang="en-US"/>
              <a:pPr>
                <a:defRPr/>
              </a:pPr>
              <a:t>‹#›</a:t>
            </a:fld>
            <a:endParaRPr lang="en-US" altLang="en-US"/>
          </a:p>
        </p:txBody>
      </p:sp>
    </p:spTree>
    <p:extLst>
      <p:ext uri="{BB962C8B-B14F-4D97-AF65-F5344CB8AC3E}">
        <p14:creationId xmlns:p14="http://schemas.microsoft.com/office/powerpoint/2010/main" val="3075728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CB432C5E-4907-3549-BE68-1D63DA34CA3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86A0AA9-7834-C34E-BA50-6F8A97CD7E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BB6A635-2EA2-7644-8837-E2FD650AA56C}"/>
              </a:ext>
            </a:extLst>
          </p:cNvPr>
          <p:cNvSpPr>
            <a:spLocks noGrp="1" noChangeArrowheads="1"/>
          </p:cNvSpPr>
          <p:nvPr>
            <p:ph type="sldNum" sz="quarter" idx="12"/>
          </p:nvPr>
        </p:nvSpPr>
        <p:spPr>
          <a:ln/>
        </p:spPr>
        <p:txBody>
          <a:bodyPr/>
          <a:lstStyle>
            <a:lvl1pPr>
              <a:defRPr/>
            </a:lvl1pPr>
          </a:lstStyle>
          <a:p>
            <a:pPr>
              <a:defRPr/>
            </a:pPr>
            <a:fld id="{225E3E58-8276-8440-AAEB-1C4D7EADF150}" type="slidenum">
              <a:rPr lang="en-US" altLang="en-US"/>
              <a:pPr>
                <a:defRPr/>
              </a:pPr>
              <a:t>‹#›</a:t>
            </a:fld>
            <a:endParaRPr lang="en-US" altLang="en-US"/>
          </a:p>
        </p:txBody>
      </p:sp>
    </p:spTree>
    <p:extLst>
      <p:ext uri="{BB962C8B-B14F-4D97-AF65-F5344CB8AC3E}">
        <p14:creationId xmlns:p14="http://schemas.microsoft.com/office/powerpoint/2010/main" val="3760866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18C1C4-319C-0D4F-B95F-5B99D28BA62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C2AFA26-C1A5-4F43-B9CE-6EF677922C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A2FA671-50B3-D143-8EAC-18B042ADEC2B}"/>
              </a:ext>
            </a:extLst>
          </p:cNvPr>
          <p:cNvSpPr>
            <a:spLocks noGrp="1" noChangeArrowheads="1"/>
          </p:cNvSpPr>
          <p:nvPr>
            <p:ph type="sldNum" sz="quarter" idx="12"/>
          </p:nvPr>
        </p:nvSpPr>
        <p:spPr>
          <a:ln/>
        </p:spPr>
        <p:txBody>
          <a:bodyPr/>
          <a:lstStyle>
            <a:lvl1pPr>
              <a:defRPr/>
            </a:lvl1pPr>
          </a:lstStyle>
          <a:p>
            <a:pPr>
              <a:defRPr/>
            </a:pPr>
            <a:fld id="{FD098C55-2D25-4944-AFE9-34E12187DAF5}" type="slidenum">
              <a:rPr lang="en-US" altLang="en-US"/>
              <a:pPr>
                <a:defRPr/>
              </a:pPr>
              <a:t>‹#›</a:t>
            </a:fld>
            <a:endParaRPr lang="en-US" altLang="en-US"/>
          </a:p>
        </p:txBody>
      </p:sp>
    </p:spTree>
    <p:extLst>
      <p:ext uri="{BB962C8B-B14F-4D97-AF65-F5344CB8AC3E}">
        <p14:creationId xmlns:p14="http://schemas.microsoft.com/office/powerpoint/2010/main" val="14806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0F740F69-2DDB-4147-9349-172F7D7DAA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84F063-9165-174E-8E50-159B3DA5E1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04DAB1-3E55-7A4D-BE7B-61C3302E1DBF}"/>
              </a:ext>
            </a:extLst>
          </p:cNvPr>
          <p:cNvSpPr>
            <a:spLocks noGrp="1" noChangeArrowheads="1"/>
          </p:cNvSpPr>
          <p:nvPr>
            <p:ph type="sldNum" sz="quarter" idx="12"/>
          </p:nvPr>
        </p:nvSpPr>
        <p:spPr>
          <a:ln/>
        </p:spPr>
        <p:txBody>
          <a:bodyPr/>
          <a:lstStyle>
            <a:lvl1pPr>
              <a:defRPr/>
            </a:lvl1pPr>
          </a:lstStyle>
          <a:p>
            <a:pPr>
              <a:defRPr/>
            </a:pPr>
            <a:fld id="{665D08B6-B970-AE45-8D15-FB1952A0EFB8}" type="slidenum">
              <a:rPr lang="en-US" altLang="en-US"/>
              <a:pPr>
                <a:defRPr/>
              </a:pPr>
              <a:t>‹#›</a:t>
            </a:fld>
            <a:endParaRPr lang="en-US" altLang="en-US"/>
          </a:p>
        </p:txBody>
      </p:sp>
    </p:spTree>
    <p:extLst>
      <p:ext uri="{BB962C8B-B14F-4D97-AF65-F5344CB8AC3E}">
        <p14:creationId xmlns:p14="http://schemas.microsoft.com/office/powerpoint/2010/main" val="309880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789C7A7-4F0F-884F-91D1-7CC5BAEB66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8A9E4C-CFCC-B14E-8D88-C45A3859E8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38209A-AEDF-574E-81BA-A39551C42422}"/>
              </a:ext>
            </a:extLst>
          </p:cNvPr>
          <p:cNvSpPr>
            <a:spLocks noGrp="1" noChangeArrowheads="1"/>
          </p:cNvSpPr>
          <p:nvPr>
            <p:ph type="sldNum" sz="quarter" idx="12"/>
          </p:nvPr>
        </p:nvSpPr>
        <p:spPr>
          <a:ln/>
        </p:spPr>
        <p:txBody>
          <a:bodyPr/>
          <a:lstStyle>
            <a:lvl1pPr>
              <a:defRPr/>
            </a:lvl1pPr>
          </a:lstStyle>
          <a:p>
            <a:pPr>
              <a:defRPr/>
            </a:pPr>
            <a:fld id="{7D0F6AFB-8EFA-7B42-8EAF-7CD5D8D10FA8}" type="slidenum">
              <a:rPr lang="en-US" altLang="en-US"/>
              <a:pPr>
                <a:defRPr/>
              </a:pPr>
              <a:t>‹#›</a:t>
            </a:fld>
            <a:endParaRPr lang="en-US" altLang="en-US"/>
          </a:p>
        </p:txBody>
      </p:sp>
    </p:spTree>
    <p:extLst>
      <p:ext uri="{BB962C8B-B14F-4D97-AF65-F5344CB8AC3E}">
        <p14:creationId xmlns:p14="http://schemas.microsoft.com/office/powerpoint/2010/main" val="4076318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AA5D4E-76E8-DA4F-8514-489D2AE3D36F}"/>
              </a:ext>
            </a:extLst>
          </p:cNvPr>
          <p:cNvSpPr>
            <a:spLocks noGrp="1" noChangeArrowheads="1"/>
          </p:cNvSpPr>
          <p:nvPr>
            <p:ph type="title"/>
          </p:nvPr>
        </p:nvSpPr>
        <p:spPr bwMode="auto">
          <a:xfrm>
            <a:off x="0" y="152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63A1302-E18F-B44C-90FF-5E07F5F6B8B9}"/>
              </a:ext>
            </a:extLst>
          </p:cNvPr>
          <p:cNvSpPr>
            <a:spLocks noGrp="1" noChangeArrowheads="1"/>
          </p:cNvSpPr>
          <p:nvPr>
            <p:ph type="body" idx="1"/>
          </p:nvPr>
        </p:nvSpPr>
        <p:spPr bwMode="auto">
          <a:xfrm>
            <a:off x="685800" y="1219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A2C37B-2974-6840-AD7F-27E63790DBC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D4B28182-2ADB-4245-916C-A460CAAD686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5924BC18-76BC-CE42-9EE8-2EFDDACEC46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80BA18CA-DC8E-F24D-A34C-CA102443642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F1AFF"/>
          </a:solidFill>
          <a:latin typeface="Arial" charset="0"/>
        </a:defRPr>
      </a:lvl6pPr>
      <a:lvl7pPr marL="914400" algn="ctr" rtl="0" fontAlgn="base">
        <a:spcBef>
          <a:spcPct val="0"/>
        </a:spcBef>
        <a:spcAft>
          <a:spcPct val="0"/>
        </a:spcAft>
        <a:defRPr sz="4000">
          <a:solidFill>
            <a:srgbClr val="0F1AFF"/>
          </a:solidFill>
          <a:latin typeface="Arial" charset="0"/>
        </a:defRPr>
      </a:lvl7pPr>
      <a:lvl8pPr marL="1371600" algn="ctr" rtl="0" fontAlgn="base">
        <a:spcBef>
          <a:spcPct val="0"/>
        </a:spcBef>
        <a:spcAft>
          <a:spcPct val="0"/>
        </a:spcAft>
        <a:defRPr sz="4000">
          <a:solidFill>
            <a:srgbClr val="0F1AFF"/>
          </a:solidFill>
          <a:latin typeface="Arial" charset="0"/>
        </a:defRPr>
      </a:lvl8pPr>
      <a:lvl9pPr marL="1828800" algn="ctr" rtl="0" fontAlgn="base">
        <a:spcBef>
          <a:spcPct val="0"/>
        </a:spcBef>
        <a:spcAft>
          <a:spcPct val="0"/>
        </a:spcAft>
        <a:defRPr sz="4000">
          <a:solidFill>
            <a:srgbClr val="0F1A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Times"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9FCB35-BFD3-4538-97EF-75A303A2806A}"/>
              </a:ext>
            </a:extLst>
          </p:cNvPr>
          <p:cNvSpPr>
            <a:spLocks noGrp="1"/>
          </p:cNvSpPr>
          <p:nvPr>
            <p:ph type="title"/>
          </p:nvPr>
        </p:nvSpPr>
        <p:spPr>
          <a:xfrm>
            <a:off x="252740" y="2885281"/>
            <a:ext cx="3698548" cy="1162050"/>
          </a:xfrm>
        </p:spPr>
        <p:txBody>
          <a:bodyPr/>
          <a:lstStyle/>
          <a:p>
            <a:pPr algn="ctr"/>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5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Function</a:t>
            </a:r>
            <a:endParaRPr lang="en-AU" sz="3400" dirty="0"/>
          </a:p>
        </p:txBody>
      </p:sp>
      <p:sp>
        <p:nvSpPr>
          <p:cNvPr id="5" name="Text Placeholder 4">
            <a:extLst>
              <a:ext uri="{FF2B5EF4-FFF2-40B4-BE49-F238E27FC236}">
                <a16:creationId xmlns:a16="http://schemas.microsoft.com/office/drawing/2014/main" id="{C20953D6-BDDB-4517-8D89-E8A247EBFD26}"/>
              </a:ext>
            </a:extLst>
          </p:cNvPr>
          <p:cNvSpPr>
            <a:spLocks noGrp="1"/>
          </p:cNvSpPr>
          <p:nvPr>
            <p:ph type="body" sz="half" idx="2"/>
          </p:nvPr>
        </p:nvSpPr>
        <p:spPr>
          <a:xfrm>
            <a:off x="685800" y="5410200"/>
            <a:ext cx="3008313" cy="831072"/>
          </a:xfrm>
        </p:spPr>
        <p:txBody>
          <a:bodyPr/>
          <a:lstStyle/>
          <a:p>
            <a:pPr algn="ct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20</a:t>
            </a:r>
            <a:r>
              <a:rPr lang="en-US" altLang="en-US" sz="2400" b="1" dirty="0">
                <a:solidFill>
                  <a:srgbClr val="1D6E7D"/>
                </a:solidFill>
                <a:latin typeface="Arial" panose="020B0604020202020204" pitchFamily="34" charset="0"/>
                <a:cs typeface="Arial" panose="020B0604020202020204" pitchFamily="34" charset="0"/>
              </a:rPr>
              <a:t>21</a:t>
            </a: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Macmillan Learning</a:t>
            </a:r>
            <a:endParaRPr lang="en-AU" sz="2400" dirty="0"/>
          </a:p>
        </p:txBody>
      </p:sp>
      <p:pic>
        <p:nvPicPr>
          <p:cNvPr id="6" name="Google Shape;122;p1" descr="Front Cover: Principles of Biochemistry, Eighth Edition by David L. Nelson, Michael M. Cox">
            <a:extLst>
              <a:ext uri="{FF2B5EF4-FFF2-40B4-BE49-F238E27FC236}">
                <a16:creationId xmlns:a16="http://schemas.microsoft.com/office/drawing/2014/main" id="{A6A525D1-FD0A-4AC5-BEEC-4F6A59514B09}"/>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0;p2" descr="Icon P 1&#10;">
            <a:extLst>
              <a:ext uri="{FF2B5EF4-FFF2-40B4-BE49-F238E27FC236}">
                <a16:creationId xmlns:a16="http://schemas.microsoft.com/office/drawing/2014/main" id="{355AFF75-165D-E14F-9D86-F8E3551089A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062" y="320884"/>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C4D08AB-E556-40E1-9872-2FBAC381A9F5}"/>
              </a:ext>
            </a:extLst>
          </p:cNvPr>
          <p:cNvSpPr>
            <a:spLocks noGrp="1"/>
          </p:cNvSpPr>
          <p:nvPr>
            <p:ph type="title"/>
          </p:nvPr>
        </p:nvSpPr>
        <p:spPr>
          <a:xfrm>
            <a:off x="0" y="152400"/>
            <a:ext cx="9144000" cy="12192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b="0" dirty="0"/>
          </a:p>
        </p:txBody>
      </p:sp>
      <p:sp>
        <p:nvSpPr>
          <p:cNvPr id="21507" name="Text Placeholder 2">
            <a:extLst>
              <a:ext uri="{FF2B5EF4-FFF2-40B4-BE49-F238E27FC236}">
                <a16:creationId xmlns:a16="http://schemas.microsoft.com/office/drawing/2014/main" id="{A9599864-30E3-954A-AD6E-0FDA13355B7A}"/>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The functions of many proteins involve the reversible binding of other molecules. </a:t>
            </a:r>
            <a:r>
              <a:rPr lang="en-US" altLang="en-US" sz="2400" dirty="0">
                <a:latin typeface="Arial" panose="020B0604020202020204" pitchFamily="34" charset="0"/>
                <a:cs typeface="Arial" panose="020B0604020202020204" pitchFamily="34" charset="0"/>
              </a:rPr>
              <a:t>A molecule bound reversibly by a protein is called a </a:t>
            </a:r>
            <a:r>
              <a:rPr lang="en-US" altLang="en-US" sz="2400" b="1" dirty="0">
                <a:latin typeface="Arial" panose="020B0604020202020204" pitchFamily="34" charset="0"/>
                <a:cs typeface="Arial" panose="020B0604020202020204" pitchFamily="34" charset="0"/>
              </a:rPr>
              <a:t>ligand</a:t>
            </a:r>
            <a:r>
              <a:rPr lang="en-US" altLang="en-US" sz="2400" dirty="0">
                <a:latin typeface="Arial" panose="020B0604020202020204" pitchFamily="34" charset="0"/>
                <a:cs typeface="Arial" panose="020B0604020202020204" pitchFamily="34" charset="0"/>
              </a:rPr>
              <a:t>. A ligand may be any kind of molecule, including another protein. The transient nature of protein-ligand interactions is critical to life, allowing an organism to respond rapidly and reversibly to changing environmental and metabolic circumstances. </a:t>
            </a:r>
          </a:p>
        </p:txBody>
      </p:sp>
    </p:spTree>
    <p:extLst>
      <p:ext uri="{BB962C8B-B14F-4D97-AF65-F5344CB8AC3E}">
        <p14:creationId xmlns:p14="http://schemas.microsoft.com/office/powerpoint/2010/main" val="1328600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DC66-4DC7-482F-B60F-C9390AC4B232}"/>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Oxygen Can Bind to a Heme Prosthetic Group</a:t>
            </a:r>
            <a:endParaRPr lang="en-AU" dirty="0">
              <a:solidFill>
                <a:srgbClr val="4E4CB4"/>
              </a:solidFill>
            </a:endParaRPr>
          </a:p>
        </p:txBody>
      </p:sp>
      <p:sp>
        <p:nvSpPr>
          <p:cNvPr id="37890" name="Google Shape;390;g847cf01710_0_68">
            <a:extLst>
              <a:ext uri="{FF2B5EF4-FFF2-40B4-BE49-F238E27FC236}">
                <a16:creationId xmlns:a16="http://schemas.microsoft.com/office/drawing/2014/main" id="{6CCA63A0-F7A4-E04D-B1F3-9E3EE0129767}"/>
              </a:ext>
            </a:extLst>
          </p:cNvPr>
          <p:cNvSpPr txBox="1">
            <a:spLocks noChangeArrowheads="1"/>
          </p:cNvSpPr>
          <p:nvPr/>
        </p:nvSpPr>
        <p:spPr bwMode="auto">
          <a:xfrm>
            <a:off x="533400" y="2133600"/>
            <a:ext cx="8077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oxygen:</a:t>
            </a:r>
          </a:p>
          <a:p>
            <a:pPr lvl="1">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poorly soluble in aqueous solutions </a:t>
            </a:r>
          </a:p>
          <a:p>
            <a:pPr lvl="1">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diffusion through tissues is ineffective over large distances</a:t>
            </a:r>
          </a:p>
          <a:p>
            <a:pPr lvl="1">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transition metals have strong tendency to bind (iron, copper) </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1E0D-AE10-4B2A-9C73-9DF3364DD4FF}"/>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Heme Prosthetic Group</a:t>
            </a:r>
            <a:endParaRPr lang="en-AU" dirty="0"/>
          </a:p>
        </p:txBody>
      </p:sp>
      <p:sp>
        <p:nvSpPr>
          <p:cNvPr id="39938" name="Google Shape;390;g847cf01710_0_68">
            <a:extLst>
              <a:ext uri="{FF2B5EF4-FFF2-40B4-BE49-F238E27FC236}">
                <a16:creationId xmlns:a16="http://schemas.microsoft.com/office/drawing/2014/main" id="{55A272BB-4AD9-B447-9279-BE2B594142A7}"/>
              </a:ext>
            </a:extLst>
          </p:cNvPr>
          <p:cNvSpPr txBox="1">
            <a:spLocks noChangeArrowheads="1"/>
          </p:cNvSpPr>
          <p:nvPr/>
        </p:nvSpPr>
        <p:spPr bwMode="auto">
          <a:xfrm>
            <a:off x="104775" y="1379538"/>
            <a:ext cx="3476625" cy="47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dirty="0">
                <a:latin typeface="Arial" panose="020B0604020202020204" pitchFamily="34" charset="0"/>
                <a:cs typeface="Arial" panose="020B0604020202020204" pitchFamily="34" charset="0"/>
              </a:rPr>
              <a:t>heme = protein-bound prosthetic group </a:t>
            </a:r>
          </a:p>
          <a:p>
            <a:pPr lvl="1"/>
            <a:r>
              <a:rPr lang="en-US" altLang="en-US" sz="2400" dirty="0">
                <a:latin typeface="Arial" panose="020B0604020202020204" pitchFamily="34" charset="0"/>
                <a:cs typeface="Arial" panose="020B0604020202020204" pitchFamily="34" charset="0"/>
              </a:rPr>
              <a:t>present in myoglobin and </a:t>
            </a:r>
            <a:r>
              <a:rPr lang="en-US" altLang="en-US" sz="2400" b="1" dirty="0">
                <a:latin typeface="Arial" panose="020B0604020202020204" pitchFamily="34" charset="0"/>
                <a:cs typeface="Arial" panose="020B0604020202020204" pitchFamily="34" charset="0"/>
              </a:rPr>
              <a:t>hemoglobin</a:t>
            </a:r>
          </a:p>
          <a:p>
            <a:pPr lvl="1"/>
            <a:r>
              <a:rPr lang="en-US" altLang="en-US" sz="2400" dirty="0">
                <a:latin typeface="Arial" panose="020B0604020202020204" pitchFamily="34" charset="0"/>
                <a:cs typeface="Arial" panose="020B0604020202020204" pitchFamily="34" charset="0"/>
              </a:rPr>
              <a:t>consists of a complex organic ring structure, </a:t>
            </a:r>
            <a:r>
              <a:rPr lang="en-US" altLang="en-US" sz="2400" b="1" dirty="0">
                <a:latin typeface="Arial" panose="020B0604020202020204" pitchFamily="34" charset="0"/>
                <a:cs typeface="Arial" panose="020B0604020202020204" pitchFamily="34" charset="0"/>
              </a:rPr>
              <a:t>protoporphyrin</a:t>
            </a:r>
            <a:r>
              <a:rPr lang="en-US" altLang="en-US" sz="2400" dirty="0">
                <a:latin typeface="Arial" panose="020B0604020202020204" pitchFamily="34" charset="0"/>
                <a:cs typeface="Arial" panose="020B0604020202020204" pitchFamily="34" charset="0"/>
              </a:rPr>
              <a:t>, with a bound Fe</a:t>
            </a:r>
            <a:r>
              <a:rPr lang="en-US" altLang="en-US" sz="2400" baseline="30000" dirty="0">
                <a:latin typeface="Arial" panose="020B0604020202020204" pitchFamily="34" charset="0"/>
                <a:cs typeface="Arial" panose="020B0604020202020204" pitchFamily="34" charset="0"/>
              </a:rPr>
              <a:t>2+ </a:t>
            </a:r>
            <a:r>
              <a:rPr lang="en-US" altLang="en-US" sz="2400" dirty="0">
                <a:latin typeface="Arial" panose="020B0604020202020204" pitchFamily="34" charset="0"/>
                <a:cs typeface="Arial" panose="020B0604020202020204" pitchFamily="34" charset="0"/>
              </a:rPr>
              <a:t>atom </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9939" name="Picture 3" descr="Part a shows the skeletal structure as a roughly symmetrical molecule with multiple rings. A five-membered ring on top has a double-bonded top side with X at each end, a double bonded bottom left side, and N at a bottom vertex. The lower left vertex is connected by a horizontal single bond that forms an angle with a vertical double bond that connects to a five-membered ring that has N H substituted for C at its right-hand vertex, which extends into the center of the ring, and a double bond on its left-hand side that has X at each end. The bottom right vertex of this ring is connected by a vertical double bond to form an angle with a horizontal single bond that connects to a five-membered ring at the bottom center that is the inverse of the ring at the top with N at its top vertex extending into the ring. The right half of the molecule is similar to the left half just described except that the positions of double bonds differ. The upper right corner of the bottom center ring is connected by a horizontal double bond to form an angle with a vertical single bond that connects to the right bottom vertex of a five-membered ring that is the inverse of the one on the left except that its right side has a single bond and its top and bottom sides have double bonds. The top left vertex is connected to a single bond to form an angle with a horizontal double bond that connects to the lower right vertex of the top center ring. Part b shows a Lewis diagram for a similar molecular structure. The top center ring has a six-membered shape but the lower left and lower right sides are replaced by arrows pointing toward a central F e. The bottom ring has a similar structure with the upper left and right sides replaced by arrows pointing toward the same central F e. The top center ring has C H at the top vertex, a double bond at the top right left side, a right side shared with a five-membered ring to the right, N substituted for C at the lower left and lower right vertices, and a double bond on the left side shared with the adjacent five-membered ring. The five-membered ring to the left has a double bond at its top left side, C H 3 bonded to C at the left side vertex, a bottom side shared with the six-membered ring below, and C at the top vertex that is further bonded to C H 2, which is further bonded to C H 2, which is further bonded to C that is bonded to O minus and double bonded to O. The ring on the right side of the top center ring is a mirror image of the top left ring. The six-membered ring at the center left position has its right top and bottom sides replaced by arrows pointing from N to the F e at the center. It has a double-bond at the upper left side, C bonded to H at its left side vertex, N at the top and bottom right vertices, and a bottom side shared with a five-membered ring at the bottom left. The five-membered ring has double bonds at the top left and bottom right sides, C at the bottom left vertex that is further bonded to C H that is double bonded to C H 2, and a right side that is shared with the bottom center six-membered ring. The bottom center ring has its top left and right sides replaced by arrows pointing from N to the F e in the center. It has a double bond at its lower right side, C bonded to H at its bottom vertex, and a right side shared with the lower right five-membered ring. The lower right ring has a double bond at its lower right side, C bonded to C H 3 at its right side vertex, C bonded to C H that is further double bonded to C H 2 at its bottom right vertex, and a double bond at its top side that is shared with the six-membered ring above. The six-membered ring on the right center is the inverse of the six-membered ring at the left center.">
            <a:extLst>
              <a:ext uri="{FF2B5EF4-FFF2-40B4-BE49-F238E27FC236}">
                <a16:creationId xmlns:a16="http://schemas.microsoft.com/office/drawing/2014/main" id="{2E4BB7B9-A48B-6742-84C7-80DA0B50756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62400" y="1562099"/>
            <a:ext cx="4880455" cy="376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38361-5867-4296-8643-6D18C957460C}"/>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Coordination Bonds of Iron</a:t>
            </a:r>
            <a:endParaRPr lang="en-AU" dirty="0"/>
          </a:p>
        </p:txBody>
      </p:sp>
      <p:pic>
        <p:nvPicPr>
          <p:cNvPr id="41986" name="Picture 3" descr="A four-part figure, a, b, c, and d, shows the structure of porphyrins and of heme. Part a shows a skeletal structure of porphyrin, part b shows the structural formula of heme, part c shows a space-filling model of heme, and part d shows interactions with the F e atom in heme.">
            <a:extLst>
              <a:ext uri="{FF2B5EF4-FFF2-40B4-BE49-F238E27FC236}">
                <a16:creationId xmlns:a16="http://schemas.microsoft.com/office/drawing/2014/main" id="{1B71D8DF-4AAD-7F4F-B99B-2B72A9D19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3124200"/>
            <a:ext cx="8010525"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90;g847cf01710_0_68">
            <a:extLst>
              <a:ext uri="{FF2B5EF4-FFF2-40B4-BE49-F238E27FC236}">
                <a16:creationId xmlns:a16="http://schemas.microsoft.com/office/drawing/2014/main" id="{F619EF32-D9EF-CB4E-9617-19AEEDCE15FD}"/>
              </a:ext>
            </a:extLst>
          </p:cNvPr>
          <p:cNvSpPr txBox="1">
            <a:spLocks noChangeArrowheads="1"/>
          </p:cNvSpPr>
          <p:nvPr/>
        </p:nvSpPr>
        <p:spPr bwMode="auto">
          <a:xfrm>
            <a:off x="474663" y="1422401"/>
            <a:ext cx="8194675"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dirty="0">
                <a:latin typeface="Arial" panose="020B0604020202020204" pitchFamily="34" charset="0"/>
                <a:cs typeface="Arial" panose="020B0604020202020204" pitchFamily="34" charset="0"/>
              </a:rPr>
              <a:t>six coordination bonds:</a:t>
            </a:r>
          </a:p>
          <a:p>
            <a:pPr lvl="1"/>
            <a:r>
              <a:rPr lang="en-US" altLang="en-US" sz="2400" dirty="0">
                <a:latin typeface="Arial" panose="020B0604020202020204" pitchFamily="34" charset="0"/>
                <a:cs typeface="Arial" panose="020B0604020202020204" pitchFamily="34" charset="0"/>
              </a:rPr>
              <a:t>four to nitrogen atoms in the flat </a:t>
            </a:r>
            <a:r>
              <a:rPr lang="en-US" altLang="en-US" sz="2400" b="1" dirty="0">
                <a:latin typeface="Arial" panose="020B0604020202020204" pitchFamily="34" charset="0"/>
                <a:cs typeface="Arial" panose="020B0604020202020204" pitchFamily="34" charset="0"/>
              </a:rPr>
              <a:t>porphyrin ring</a:t>
            </a:r>
            <a:r>
              <a:rPr lang="en-US" altLang="en-US" sz="2400" dirty="0">
                <a:latin typeface="Arial" panose="020B0604020202020204" pitchFamily="34" charset="0"/>
                <a:cs typeface="Arial" panose="020B0604020202020204" pitchFamily="34" charset="0"/>
              </a:rPr>
              <a:t> </a:t>
            </a:r>
          </a:p>
          <a:p>
            <a:pPr lvl="1"/>
            <a:r>
              <a:rPr lang="en-US" altLang="en-US" sz="2400" dirty="0">
                <a:latin typeface="Arial" panose="020B0604020202020204" pitchFamily="34" charset="0"/>
                <a:cs typeface="Arial" panose="020B0604020202020204" pitchFamily="34" charset="0"/>
              </a:rPr>
              <a:t>two perpendicular to the porphyrin </a:t>
            </a:r>
          </a:p>
          <a:p>
            <a:pPr lvl="1"/>
            <a:endParaRPr lang="en-US" alt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BCE4E-0D1F-4F11-A9FF-C787D03B2E32}"/>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Perpendicular Coordination Bonds</a:t>
            </a:r>
            <a:endParaRPr lang="en-AU" dirty="0"/>
          </a:p>
        </p:txBody>
      </p:sp>
      <p:sp>
        <p:nvSpPr>
          <p:cNvPr id="50180" name="Google Shape;390;g847cf01710_0_68">
            <a:extLst>
              <a:ext uri="{FF2B5EF4-FFF2-40B4-BE49-F238E27FC236}">
                <a16:creationId xmlns:a16="http://schemas.microsoft.com/office/drawing/2014/main" id="{C6D640D2-FF98-2E47-A591-4EC78CAE0A0B}"/>
              </a:ext>
            </a:extLst>
          </p:cNvPr>
          <p:cNvSpPr txBox="1">
            <a:spLocks noChangeArrowheads="1"/>
          </p:cNvSpPr>
          <p:nvPr/>
        </p:nvSpPr>
        <p:spPr bwMode="auto">
          <a:xfrm>
            <a:off x="298450" y="1498600"/>
            <a:ext cx="4832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dirty="0">
                <a:latin typeface="Arial" panose="020B0604020202020204" pitchFamily="34" charset="0"/>
                <a:cs typeface="Arial" panose="020B0604020202020204" pitchFamily="34" charset="0"/>
              </a:rPr>
              <a:t>two perpendicular coordination bonds: </a:t>
            </a:r>
          </a:p>
          <a:p>
            <a:pPr lvl="1">
              <a:lnSpc>
                <a:spcPct val="110000"/>
              </a:lnSpc>
              <a:spcBef>
                <a:spcPct val="0"/>
              </a:spcBef>
              <a:buClr>
                <a:srgbClr val="000000"/>
              </a:buClr>
              <a:buSzPts val="2800"/>
            </a:pPr>
            <a:r>
              <a:rPr lang="en-US" altLang="en-US" sz="2400" dirty="0">
                <a:latin typeface="Arial" panose="020B0604020202020204" pitchFamily="34" charset="0"/>
                <a:cs typeface="Arial" panose="020B0604020202020204" pitchFamily="34" charset="0"/>
              </a:rPr>
              <a:t>one is occupied by a side-chain nitrogen of a highly conserved </a:t>
            </a:r>
            <a:r>
              <a:rPr lang="en-US" altLang="en-US" sz="2400" b="1" dirty="0">
                <a:latin typeface="Arial" panose="020B0604020202020204" pitchFamily="34" charset="0"/>
                <a:cs typeface="Arial" panose="020B0604020202020204" pitchFamily="34" charset="0"/>
              </a:rPr>
              <a:t>proximal His </a:t>
            </a:r>
            <a:r>
              <a:rPr lang="en-US" altLang="en-US" sz="2400" dirty="0">
                <a:latin typeface="Arial" panose="020B0604020202020204" pitchFamily="34" charset="0"/>
                <a:cs typeface="Arial" panose="020B0604020202020204" pitchFamily="34" charset="0"/>
              </a:rPr>
              <a:t>residue</a:t>
            </a:r>
          </a:p>
          <a:p>
            <a:pPr lvl="1">
              <a:lnSpc>
                <a:spcPct val="110000"/>
              </a:lnSpc>
              <a:spcBef>
                <a:spcPct val="0"/>
              </a:spcBef>
              <a:buClr>
                <a:srgbClr val="000000"/>
              </a:buClr>
              <a:buSzPts val="2800"/>
            </a:pPr>
            <a:r>
              <a:rPr lang="en-US" altLang="en-US" sz="2400" dirty="0">
                <a:latin typeface="Arial" panose="020B0604020202020204" pitchFamily="34" charset="0"/>
                <a:cs typeface="Arial" panose="020B0604020202020204" pitchFamily="34" charset="0"/>
              </a:rPr>
              <a:t>one is the binding site for molecular oxygen (O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a:t>
            </a:r>
          </a:p>
          <a:p>
            <a:pPr lvl="2">
              <a:lnSpc>
                <a:spcPct val="110000"/>
              </a:lnSpc>
              <a:spcBef>
                <a:spcPct val="0"/>
              </a:spcBef>
              <a:buClr>
                <a:srgbClr val="000000"/>
              </a:buClr>
              <a:buSzPts val="2800"/>
            </a:pPr>
            <a:r>
              <a:rPr lang="en-US" altLang="en-US" dirty="0">
                <a:latin typeface="Arial" panose="020B0604020202020204" pitchFamily="34" charset="0"/>
                <a:cs typeface="Arial" panose="020B0604020202020204" pitchFamily="34" charset="0"/>
              </a:rPr>
              <a:t>Fe</a:t>
            </a:r>
            <a:r>
              <a:rPr lang="en-US" altLang="en-US" baseline="30000" dirty="0">
                <a:latin typeface="Arial" panose="020B0604020202020204" pitchFamily="34" charset="0"/>
                <a:cs typeface="Arial" panose="020B0604020202020204" pitchFamily="34" charset="0"/>
              </a:rPr>
              <a:t>2+</a:t>
            </a:r>
            <a:r>
              <a:rPr lang="en-US" altLang="en-US" dirty="0">
                <a:latin typeface="Arial" panose="020B0604020202020204" pitchFamily="34" charset="0"/>
                <a:cs typeface="Arial" panose="020B0604020202020204" pitchFamily="34" charset="0"/>
              </a:rPr>
              <a:t> binds O</a:t>
            </a:r>
            <a:r>
              <a:rPr lang="en-US" altLang="en-US" baseline="-25000" dirty="0">
                <a:latin typeface="Arial" panose="020B0604020202020204" pitchFamily="34" charset="0"/>
                <a:cs typeface="Arial" panose="020B0604020202020204" pitchFamily="34" charset="0"/>
              </a:rPr>
              <a:t>2</a:t>
            </a:r>
            <a:r>
              <a:rPr lang="en-US" altLang="en-US" dirty="0">
                <a:latin typeface="Arial" panose="020B0604020202020204" pitchFamily="34" charset="0"/>
                <a:cs typeface="Arial" panose="020B0604020202020204" pitchFamily="34" charset="0"/>
              </a:rPr>
              <a:t> reversibly</a:t>
            </a:r>
          </a:p>
          <a:p>
            <a:pPr lvl="2">
              <a:lnSpc>
                <a:spcPct val="110000"/>
              </a:lnSpc>
              <a:spcBef>
                <a:spcPct val="0"/>
              </a:spcBef>
              <a:buClr>
                <a:srgbClr val="000000"/>
              </a:buClr>
              <a:buSzPts val="2800"/>
            </a:pPr>
            <a:r>
              <a:rPr lang="en-US" altLang="en-US" dirty="0">
                <a:latin typeface="Arial" panose="020B0604020202020204" pitchFamily="34" charset="0"/>
                <a:cs typeface="Arial" panose="020B0604020202020204" pitchFamily="34" charset="0"/>
              </a:rPr>
              <a:t>Fe</a:t>
            </a:r>
            <a:r>
              <a:rPr lang="en-US" altLang="en-US" baseline="30000" dirty="0">
                <a:latin typeface="Arial" panose="020B0604020202020204" pitchFamily="34" charset="0"/>
                <a:cs typeface="Arial" panose="020B0604020202020204" pitchFamily="34" charset="0"/>
              </a:rPr>
              <a:t>3+</a:t>
            </a:r>
            <a:r>
              <a:rPr lang="en-US" altLang="en-US" dirty="0">
                <a:latin typeface="Arial" panose="020B0604020202020204" pitchFamily="34" charset="0"/>
                <a:cs typeface="Arial" panose="020B0604020202020204" pitchFamily="34" charset="0"/>
              </a:rPr>
              <a:t> does not bind O</a:t>
            </a:r>
            <a:r>
              <a:rPr lang="en-US" altLang="en-US" baseline="-25000" dirty="0">
                <a:latin typeface="Arial" panose="020B0604020202020204" pitchFamily="34" charset="0"/>
                <a:cs typeface="Arial" panose="020B0604020202020204" pitchFamily="34" charset="0"/>
              </a:rPr>
              <a:t>2</a:t>
            </a:r>
            <a:endParaRPr lang="en-US" altLang="en-US" sz="2000" dirty="0"/>
          </a:p>
          <a:p>
            <a:pPr lvl="1">
              <a:lnSpc>
                <a:spcPct val="110000"/>
              </a:lnSpc>
              <a:spcBef>
                <a:spcPct val="0"/>
              </a:spcBef>
              <a:buClr>
                <a:srgbClr val="000000"/>
              </a:buClr>
              <a:buSzPts val="2800"/>
            </a:pPr>
            <a:endParaRPr lang="en-US" altLang="en-US" sz="20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pPr>
            <a:endParaRPr lang="en-US" alt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0181" name="Picture 4" descr="A figure shows a side view of hemoglobin with a proximal H is residue joined by N to F e in the plane of the porphyrin ring system.">
            <a:extLst>
              <a:ext uri="{FF2B5EF4-FFF2-40B4-BE49-F238E27FC236}">
                <a16:creationId xmlns:a16="http://schemas.microsoft.com/office/drawing/2014/main" id="{82C4CA13-027C-734E-B195-6A32D0F9D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888" y="1498600"/>
            <a:ext cx="33305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38AFE-891E-46F2-8901-FC6A8DDA2B7F}"/>
              </a:ext>
            </a:extLst>
          </p:cNvPr>
          <p:cNvSpPr>
            <a:spLocks noGrp="1"/>
          </p:cNvSpPr>
          <p:nvPr>
            <p:ph type="title"/>
          </p:nvPr>
        </p:nvSpPr>
        <p:spPr/>
        <p:txBody>
          <a:bodyPr/>
          <a:lstStyle/>
          <a:p>
            <a:r>
              <a:rPr lang="en-US" altLang="en-US" dirty="0" err="1">
                <a:solidFill>
                  <a:srgbClr val="4E4CB4"/>
                </a:solidFill>
                <a:latin typeface="Arial" panose="020B0604020202020204" pitchFamily="34" charset="0"/>
                <a:cs typeface="Arial" panose="020B0604020202020204" pitchFamily="34" charset="0"/>
              </a:rPr>
              <a:t>Globins</a:t>
            </a:r>
            <a:r>
              <a:rPr lang="en-US" altLang="en-US" dirty="0">
                <a:solidFill>
                  <a:srgbClr val="4E4CB4"/>
                </a:solidFill>
                <a:latin typeface="Arial" panose="020B0604020202020204" pitchFamily="34" charset="0"/>
                <a:cs typeface="Arial" panose="020B0604020202020204" pitchFamily="34" charset="0"/>
              </a:rPr>
              <a:t> Are a Family of Oxygen-Binding Proteins</a:t>
            </a:r>
            <a:endParaRPr lang="en-AU" dirty="0">
              <a:solidFill>
                <a:srgbClr val="4E4CB4"/>
              </a:solidFill>
            </a:endParaRPr>
          </a:p>
        </p:txBody>
      </p:sp>
      <p:sp>
        <p:nvSpPr>
          <p:cNvPr id="52226" name="Google Shape;390;g847cf01710_0_68">
            <a:extLst>
              <a:ext uri="{FF2B5EF4-FFF2-40B4-BE49-F238E27FC236}">
                <a16:creationId xmlns:a16="http://schemas.microsoft.com/office/drawing/2014/main" id="{822F0588-A434-6241-9BC0-023A15B4E536}"/>
              </a:ext>
            </a:extLst>
          </p:cNvPr>
          <p:cNvSpPr txBox="1">
            <a:spLocks noChangeArrowheads="1"/>
          </p:cNvSpPr>
          <p:nvPr/>
        </p:nvSpPr>
        <p:spPr bwMode="auto">
          <a:xfrm>
            <a:off x="457200" y="1989138"/>
            <a:ext cx="3810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globins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widespread protein family </a:t>
            </a:r>
          </a:p>
          <a:p>
            <a:pPr lvl="1">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highly conserved tertiary structure: </a:t>
            </a:r>
            <a:r>
              <a:rPr lang="en-US" altLang="en-US" sz="2400" dirty="0">
                <a:latin typeface="Arial" panose="020B0604020202020204" pitchFamily="34" charset="0"/>
                <a:cs typeface="Arial" panose="020B0604020202020204" pitchFamily="34" charset="0"/>
              </a:rPr>
              <a:t>eight </a:t>
            </a:r>
            <a:r>
              <a:rPr lang="el-GR" altLang="en-US" sz="2400" i="1" dirty="0">
                <a:latin typeface="Arial" panose="020B0604020202020204" pitchFamily="34" charset="0"/>
                <a:cs typeface="Arial" panose="020B0604020202020204" pitchFamily="34" charset="0"/>
              </a:rPr>
              <a:t>α</a:t>
            </a:r>
            <a:r>
              <a:rPr lang="en-US" altLang="en-US" sz="2400" dirty="0">
                <a:latin typeface="Arial" panose="020B0604020202020204" pitchFamily="34" charset="0"/>
                <a:cs typeface="Arial" panose="020B0604020202020204" pitchFamily="34" charset="0"/>
              </a:rPr>
              <a:t>-helical segments connected by bends (</a:t>
            </a:r>
            <a:r>
              <a:rPr lang="en-US" altLang="en-US" sz="2400" b="1" dirty="0">
                <a:latin typeface="Arial" panose="020B0604020202020204" pitchFamily="34" charset="0"/>
                <a:cs typeface="Arial" panose="020B0604020202020204" pitchFamily="34" charset="0"/>
              </a:rPr>
              <a:t>globin fold</a:t>
            </a:r>
            <a:r>
              <a:rPr lang="en-US" altLang="en-US" sz="2400" dirty="0">
                <a:latin typeface="Arial" panose="020B0604020202020204" pitchFamily="34" charset="0"/>
                <a:cs typeface="Arial" panose="020B0604020202020204" pitchFamily="34" charset="0"/>
              </a:rPr>
              <a:t>)</a:t>
            </a:r>
          </a:p>
          <a:p>
            <a:pPr lvl="1">
              <a:lnSpc>
                <a:spcPct val="110000"/>
              </a:lnSpc>
              <a:spcBef>
                <a:spcPct val="0"/>
              </a:spcBef>
              <a:buClr>
                <a:srgbClr val="000000"/>
              </a:buClr>
              <a:buSzPts val="2800"/>
            </a:pPr>
            <a:r>
              <a:rPr lang="en-US" altLang="en-US" sz="2400" dirty="0">
                <a:latin typeface="Arial" panose="020B0604020202020204" pitchFamily="34" charset="0"/>
                <a:cs typeface="Arial" panose="020B0604020202020204" pitchFamily="34" charset="0"/>
              </a:rPr>
              <a:t>most function in O</a:t>
            </a:r>
            <a:r>
              <a:rPr lang="en-US" altLang="en-US" sz="2400" baseline="-25000" dirty="0">
                <a:latin typeface="Arial" panose="020B0604020202020204" pitchFamily="34" charset="0"/>
                <a:cs typeface="Arial" panose="020B0604020202020204" pitchFamily="34" charset="0"/>
              </a:rPr>
              <a:t>2 </a:t>
            </a:r>
            <a:r>
              <a:rPr lang="en-US" altLang="en-US" sz="2400" dirty="0">
                <a:latin typeface="Arial" panose="020B0604020202020204" pitchFamily="34" charset="0"/>
                <a:cs typeface="Arial" panose="020B0604020202020204" pitchFamily="34" charset="0"/>
              </a:rPr>
              <a:t>transport or storage</a:t>
            </a:r>
            <a:endParaRPr lang="en-US" altLang="en-US" sz="2400" baseline="-25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pPr>
            <a:endParaRPr lang="en-US" alt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2227" name="Picture 2" descr="A cylinder at the left labeled, H slants diagonally down toward the right. At its top left, a strand extends to the carboxyl terminus. Cylinder F slants diagonally upward toward the right and its midpoint crosses the midpoint of cylinder H. H i s superscript 93 (H i s F 8; proximal H i s) is written across it. Its bottom edge touches a strand that ends at the amino terminus. The bottom of cylinder F connects by an E F strand to Cylinder E, which extends diagonally upward to the right. This is labeled, H i s superscript 64 (H i s E7; distal H i s). At its upper right, this connects by a short D E strand to a smaller cylinder labeled, D that is almost vertical. This is connected by a longer C D strand to another small cylinder labeled, C that is almost horizontal and angled away from the observer. Adjacent to the back of C, cylinder B slants diagonally down to the right and connects to cylinder A by a short A B strand. Cylinder A slants slightly down to the left, where it ends beneath cylinder E at a strand that extends almost vertically to an amino terminus. Behind cylinders B and E, cylinder G extends diagonally upward to the left and connected by an F G strand to cylinder F. A ball-and-stick model of a heme molecule is visible in front of cylinder G and between cylinders F and E. It has a sphere of a different color in its center. A hexagon of spheres projects from the right of cylinder F near the sphere in the center of the ball-and-stick model. A similar hexagon is present near the right side of the same sphere and connects by a more complex base to cylinder E.">
            <a:extLst>
              <a:ext uri="{FF2B5EF4-FFF2-40B4-BE49-F238E27FC236}">
                <a16:creationId xmlns:a16="http://schemas.microsoft.com/office/drawing/2014/main" id="{E57D9341-E110-0E4E-9F92-521DFBA09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86000"/>
            <a:ext cx="4425950"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E9328-FAD7-4AA7-ADB0-DD3043F8138A}"/>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Types of </a:t>
            </a:r>
            <a:r>
              <a:rPr lang="en-US" altLang="en-US" dirty="0" err="1">
                <a:solidFill>
                  <a:schemeClr val="accent4"/>
                </a:solidFill>
                <a:latin typeface="Arial" panose="020B0604020202020204" pitchFamily="34" charset="0"/>
                <a:cs typeface="Arial" panose="020B0604020202020204" pitchFamily="34" charset="0"/>
              </a:rPr>
              <a:t>Globins</a:t>
            </a:r>
            <a:endParaRPr lang="en-AU" dirty="0"/>
          </a:p>
        </p:txBody>
      </p:sp>
      <p:sp>
        <p:nvSpPr>
          <p:cNvPr id="54275" name="Google Shape;390;g847cf01710_0_68">
            <a:extLst>
              <a:ext uri="{FF2B5EF4-FFF2-40B4-BE49-F238E27FC236}">
                <a16:creationId xmlns:a16="http://schemas.microsoft.com/office/drawing/2014/main" id="{2E7C7AD6-23B9-8448-9F62-9B8671FEC0AD}"/>
              </a:ext>
            </a:extLst>
          </p:cNvPr>
          <p:cNvSpPr txBox="1">
            <a:spLocks noChangeArrowheads="1"/>
          </p:cNvSpPr>
          <p:nvPr/>
        </p:nvSpPr>
        <p:spPr bwMode="auto">
          <a:xfrm>
            <a:off x="606425" y="1524000"/>
            <a:ext cx="79311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a:latin typeface="Arial" panose="020B0604020202020204" pitchFamily="34" charset="0"/>
                <a:cs typeface="Arial" panose="020B0604020202020204" pitchFamily="34" charset="0"/>
              </a:rPr>
              <a:t>four types in humans and other mammals: </a:t>
            </a:r>
          </a:p>
          <a:p>
            <a:pPr lvl="1">
              <a:lnSpc>
                <a:spcPct val="110000"/>
              </a:lnSpc>
              <a:spcBef>
                <a:spcPct val="0"/>
              </a:spcBef>
              <a:buClr>
                <a:srgbClr val="000000"/>
              </a:buClr>
              <a:buSzPts val="2800"/>
            </a:pPr>
            <a:r>
              <a:rPr lang="en-US" altLang="en-US" sz="2400">
                <a:latin typeface="Arial" panose="020B0604020202020204" pitchFamily="34" charset="0"/>
                <a:cs typeface="Arial" panose="020B0604020202020204" pitchFamily="34" charset="0"/>
              </a:rPr>
              <a:t>myoglobin = monomeric, facilitates O</a:t>
            </a:r>
            <a:r>
              <a:rPr lang="en-US" altLang="en-US" sz="2400" baseline="-25000">
                <a:latin typeface="Arial" panose="020B0604020202020204" pitchFamily="34" charset="0"/>
                <a:cs typeface="Arial" panose="020B0604020202020204" pitchFamily="34" charset="0"/>
              </a:rPr>
              <a:t>2</a:t>
            </a:r>
            <a:r>
              <a:rPr lang="en-US" altLang="en-US" sz="2400">
                <a:latin typeface="Arial" panose="020B0604020202020204" pitchFamily="34" charset="0"/>
                <a:cs typeface="Arial" panose="020B0604020202020204" pitchFamily="34" charset="0"/>
              </a:rPr>
              <a:t> diffusion in muscle tissue</a:t>
            </a:r>
          </a:p>
          <a:p>
            <a:pPr lvl="1">
              <a:lnSpc>
                <a:spcPct val="110000"/>
              </a:lnSpc>
              <a:spcBef>
                <a:spcPct val="0"/>
              </a:spcBef>
              <a:buClr>
                <a:srgbClr val="000000"/>
              </a:buClr>
              <a:buSzPts val="2800"/>
            </a:pPr>
            <a:r>
              <a:rPr lang="en-US" altLang="en-US" sz="2400">
                <a:latin typeface="Arial" panose="020B0604020202020204" pitchFamily="34" charset="0"/>
                <a:cs typeface="Arial" panose="020B0604020202020204" pitchFamily="34" charset="0"/>
              </a:rPr>
              <a:t>hemoglobin = tetrameric, responsible for O</a:t>
            </a:r>
            <a:r>
              <a:rPr lang="en-US" altLang="en-US" sz="2400" baseline="-25000">
                <a:latin typeface="Arial" panose="020B0604020202020204" pitchFamily="34" charset="0"/>
                <a:cs typeface="Arial" panose="020B0604020202020204" pitchFamily="34" charset="0"/>
              </a:rPr>
              <a:t>2</a:t>
            </a:r>
            <a:r>
              <a:rPr lang="en-US" altLang="en-US" sz="2400">
                <a:latin typeface="Arial" panose="020B0604020202020204" pitchFamily="34" charset="0"/>
                <a:cs typeface="Arial" panose="020B0604020202020204" pitchFamily="34" charset="0"/>
              </a:rPr>
              <a:t> transport in the bloodstream </a:t>
            </a:r>
          </a:p>
          <a:p>
            <a:pPr lvl="1">
              <a:lnSpc>
                <a:spcPct val="110000"/>
              </a:lnSpc>
              <a:spcBef>
                <a:spcPct val="0"/>
              </a:spcBef>
              <a:buClr>
                <a:srgbClr val="000000"/>
              </a:buClr>
              <a:buSzPts val="2800"/>
            </a:pPr>
            <a:r>
              <a:rPr lang="en-US" altLang="en-US" sz="2400">
                <a:latin typeface="Arial" panose="020B0604020202020204" pitchFamily="34" charset="0"/>
                <a:cs typeface="Arial" panose="020B0604020202020204" pitchFamily="34" charset="0"/>
              </a:rPr>
              <a:t>neuroglobin = monomeric, expressed largely in neurons to protect the brain from low O</a:t>
            </a:r>
            <a:r>
              <a:rPr lang="en-US" altLang="en-US" sz="2400" baseline="-25000">
                <a:latin typeface="Arial" panose="020B0604020202020204" pitchFamily="34" charset="0"/>
                <a:cs typeface="Arial" panose="020B0604020202020204" pitchFamily="34" charset="0"/>
              </a:rPr>
              <a:t>2</a:t>
            </a:r>
            <a:r>
              <a:rPr lang="en-US" altLang="en-US" sz="2400">
                <a:latin typeface="Arial" panose="020B0604020202020204" pitchFamily="34" charset="0"/>
                <a:cs typeface="Arial" panose="020B0604020202020204" pitchFamily="34" charset="0"/>
              </a:rPr>
              <a:t> or restricted blood supply </a:t>
            </a:r>
          </a:p>
          <a:p>
            <a:pPr lvl="1">
              <a:lnSpc>
                <a:spcPct val="110000"/>
              </a:lnSpc>
              <a:spcBef>
                <a:spcPct val="0"/>
              </a:spcBef>
              <a:buClr>
                <a:srgbClr val="000000"/>
              </a:buClr>
              <a:buSzPts val="2800"/>
            </a:pPr>
            <a:r>
              <a:rPr lang="en-US" altLang="en-US" sz="2400">
                <a:latin typeface="Arial" panose="020B0604020202020204" pitchFamily="34" charset="0"/>
                <a:cs typeface="Arial" panose="020B0604020202020204" pitchFamily="34" charset="0"/>
              </a:rPr>
              <a:t>cytoglobin = monomeric, regulates levels of nitric oxide, a localized signal for muscle relaxation</a:t>
            </a:r>
          </a:p>
          <a:p>
            <a:pPr lvl="1">
              <a:lnSpc>
                <a:spcPct val="110000"/>
              </a:lnSpc>
              <a:spcBef>
                <a:spcPct val="0"/>
              </a:spcBef>
              <a:buClr>
                <a:srgbClr val="000000"/>
              </a:buClr>
              <a:buSzPts val="2800"/>
            </a:pPr>
            <a:endParaRPr lang="en-US" altLang="en-US" sz="200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pPr>
            <a:endParaRPr lang="en-US" altLang="en-US" sz="240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pPr>
            <a:endParaRPr lang="en-US" altLang="en-US" sz="240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pPr>
            <a:endParaRPr lang="en-US" altLang="en-US" sz="2000"/>
          </a:p>
          <a:p>
            <a:pPr lvl="1">
              <a:lnSpc>
                <a:spcPct val="110000"/>
              </a:lnSpc>
              <a:spcBef>
                <a:spcPct val="0"/>
              </a:spcBef>
              <a:buClr>
                <a:srgbClr val="000000"/>
              </a:buClr>
              <a:buSzPts val="2800"/>
            </a:pPr>
            <a:endParaRPr lang="en-US" altLang="en-US" sz="2000">
              <a:latin typeface="Arial" panose="020B0604020202020204" pitchFamily="34" charset="0"/>
              <a:cs typeface="Arial" panose="020B0604020202020204" pitchFamily="34" charset="0"/>
            </a:endParaRPr>
          </a:p>
          <a:p>
            <a:pPr>
              <a:lnSpc>
                <a:spcPct val="110000"/>
              </a:lnSpc>
              <a:spcBef>
                <a:spcPct val="0"/>
              </a:spcBef>
              <a:buClr>
                <a:srgbClr val="000000"/>
              </a:buClr>
              <a:buSzPts val="2800"/>
            </a:pPr>
            <a:endParaRPr lang="en-US" altLang="en-US" sz="240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5E78E-2410-4102-BE54-D112E3BA134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Myoglobin Has a Single Binding Site for Oxygen</a:t>
            </a:r>
            <a:endParaRPr lang="en-AU" dirty="0">
              <a:solidFill>
                <a:srgbClr val="4E4CB4"/>
              </a:solidFill>
            </a:endParaRPr>
          </a:p>
        </p:txBody>
      </p:sp>
      <p:sp>
        <p:nvSpPr>
          <p:cNvPr id="41986" name="Google Shape;390;g847cf01710_0_68">
            <a:extLst>
              <a:ext uri="{FF2B5EF4-FFF2-40B4-BE49-F238E27FC236}">
                <a16:creationId xmlns:a16="http://schemas.microsoft.com/office/drawing/2014/main" id="{AF866751-A0A6-A74D-8C3E-8AA16ABF3FED}"/>
              </a:ext>
            </a:extLst>
          </p:cNvPr>
          <p:cNvSpPr txBox="1">
            <a:spLocks noChangeArrowheads="1"/>
          </p:cNvSpPr>
          <p:nvPr/>
        </p:nvSpPr>
        <p:spPr bwMode="auto">
          <a:xfrm>
            <a:off x="457200" y="1989138"/>
            <a:ext cx="8153400" cy="166846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myoglobin:</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153 residues + one molecule of heme</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bends named after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helical segments they connect</a:t>
            </a: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6325" name="TextBox 6">
            <a:extLst>
              <a:ext uri="{FF2B5EF4-FFF2-40B4-BE49-F238E27FC236}">
                <a16:creationId xmlns:a16="http://schemas.microsoft.com/office/drawing/2014/main" id="{1AEBAFBA-A336-264A-80AF-9FC672F6F7AA}"/>
              </a:ext>
            </a:extLst>
          </p:cNvPr>
          <p:cNvSpPr txBox="1">
            <a:spLocks noChangeArrowheads="1"/>
          </p:cNvSpPr>
          <p:nvPr/>
        </p:nvSpPr>
        <p:spPr bwMode="auto">
          <a:xfrm>
            <a:off x="762000" y="4391025"/>
            <a:ext cx="35052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pPr>
            <a:r>
              <a:rPr lang="en-US" altLang="en-US" sz="2400" dirty="0">
                <a:latin typeface="Arial" panose="020B0604020202020204" pitchFamily="34" charset="0"/>
                <a:cs typeface="Arial" panose="020B0604020202020204" pitchFamily="34" charset="0"/>
              </a:rPr>
              <a:t>His</a:t>
            </a:r>
            <a:r>
              <a:rPr lang="en-US" altLang="en-US" sz="2400" baseline="30000" dirty="0">
                <a:latin typeface="Arial" panose="020B0604020202020204" pitchFamily="34" charset="0"/>
                <a:cs typeface="Arial" panose="020B0604020202020204" pitchFamily="34" charset="0"/>
              </a:rPr>
              <a:t>93 </a:t>
            </a:r>
            <a:r>
              <a:rPr lang="en-US" altLang="en-US" sz="2400" dirty="0">
                <a:latin typeface="Arial" panose="020B0604020202020204" pitchFamily="34" charset="0"/>
                <a:cs typeface="Arial" panose="020B0604020202020204" pitchFamily="34" charset="0"/>
              </a:rPr>
              <a:t>= ninety-third reside from the amino terminal end</a:t>
            </a:r>
          </a:p>
          <a:p>
            <a:pPr>
              <a:spcBef>
                <a:spcPct val="0"/>
              </a:spcBef>
            </a:pPr>
            <a:r>
              <a:rPr lang="en-US" altLang="en-US" sz="2400" dirty="0">
                <a:latin typeface="Arial" panose="020B0604020202020204" pitchFamily="34" charset="0"/>
                <a:cs typeface="Arial" panose="020B0604020202020204" pitchFamily="34" charset="0"/>
              </a:rPr>
              <a:t>His F8 = eighth residue in </a:t>
            </a:r>
            <a:r>
              <a:rPr lang="el-GR" altLang="en-US" sz="2400" i="1" dirty="0">
                <a:latin typeface="Arial" panose="020B0604020202020204" pitchFamily="34" charset="0"/>
                <a:cs typeface="Arial" panose="020B0604020202020204" pitchFamily="34" charset="0"/>
              </a:rPr>
              <a:t>α</a:t>
            </a:r>
            <a:r>
              <a:rPr lang="el-GR" alt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helix F</a:t>
            </a:r>
          </a:p>
        </p:txBody>
      </p:sp>
      <p:pic>
        <p:nvPicPr>
          <p:cNvPr id="56323" name="Picture 2" descr="A cylinder at the left labeled, H slants diagonally down toward the right. At its top left, a strand extends to the carboxyl terminus. Cylinder F slants diagonally upward toward the right and its midpoint crosses the midpoint of cylinder H. H i s superscript 93 (H i s F 8; proximal H i s) is written across it. Its bottom edge touches a strand that ends at the amino terminus. The bottom of cylinder F connects by an E F strand to Cylinder E, which extends diagonally upward to the right. This is labeled, H i s superscript 64 (H i s E7; distal H i s). At its upper right, this connects by a short D E strand to a smaller cylinder labeled, D that is almost vertical. This is connected by a longer C D strand to another small cylinder labeled, C that is almost horizontal and angled away from the observer. Adjacent to the back of C, cylinder B slants diagonally down to the right and connects to cylinder A by a short A B strand. Cylinder A slants slightly down to the left, where it ends beneath cylinder E at a strand that extends almost vertically to an amino terminus. Behind cylinders B and E, cylinder G extends diagonally upward to the left and connected by an F G strand to cylinder F. A ball-and-stick model of a heme molecule is visible in front of cylinder G and between cylinders F and E. It has a sphere of a different color in its center. A hexagon of spheres projects from the right of cylinder F near the sphere in the center of the ball-and-stick model. A similar hexagon is present near the right side of the same sphere and connects by a more complex base to cylinder E.">
            <a:extLst>
              <a:ext uri="{FF2B5EF4-FFF2-40B4-BE49-F238E27FC236}">
                <a16:creationId xmlns:a16="http://schemas.microsoft.com/office/drawing/2014/main" id="{DBFEAE66-5A19-4945-86C3-0A3E9B013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810000"/>
            <a:ext cx="3419835"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DE5C8AE1-AB6A-0847-A6A1-E8141E3ED587}"/>
              </a:ext>
            </a:extLst>
          </p:cNvPr>
          <p:cNvCxnSpPr>
            <a:cxnSpLocks/>
          </p:cNvCxnSpPr>
          <p:nvPr/>
        </p:nvCxnSpPr>
        <p:spPr bwMode="auto">
          <a:xfrm>
            <a:off x="4267200" y="4953000"/>
            <a:ext cx="1600200" cy="0"/>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0AD6B-ED0A-4D69-9586-0312DF869582}"/>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Protein Structure Affects How Ligands Bind</a:t>
            </a:r>
            <a:endParaRPr lang="en-AU" dirty="0">
              <a:solidFill>
                <a:srgbClr val="4E4CB4"/>
              </a:solidFill>
            </a:endParaRPr>
          </a:p>
        </p:txBody>
      </p:sp>
      <p:sp>
        <p:nvSpPr>
          <p:cNvPr id="94211" name="Google Shape;390;g847cf01710_0_68">
            <a:extLst>
              <a:ext uri="{FF2B5EF4-FFF2-40B4-BE49-F238E27FC236}">
                <a16:creationId xmlns:a16="http://schemas.microsoft.com/office/drawing/2014/main" id="{FF93F696-C451-5C4B-843F-2B5F1AB4BB05}"/>
              </a:ext>
            </a:extLst>
          </p:cNvPr>
          <p:cNvSpPr txBox="1">
            <a:spLocks noChangeArrowheads="1"/>
          </p:cNvSpPr>
          <p:nvPr/>
        </p:nvSpPr>
        <p:spPr bwMode="auto">
          <a:xfrm>
            <a:off x="495300" y="1782763"/>
            <a:ext cx="81534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a:t>
            </a:r>
            <a:r>
              <a:rPr lang="en-US" altLang="en-US" sz="2400" dirty="0">
                <a:latin typeface="Arial" panose="020B0604020202020204" pitchFamily="34" charset="0"/>
                <a:cs typeface="Arial" panose="020B0604020202020204" pitchFamily="34" charset="0"/>
              </a:rPr>
              <a:t>arbon monoxide (CO) binds free </a:t>
            </a:r>
            <a:r>
              <a:rPr lang="en-US" altLang="en-US" sz="2400" dirty="0" err="1">
                <a:latin typeface="Arial" panose="020B0604020202020204" pitchFamily="34" charset="0"/>
                <a:cs typeface="Arial" panose="020B0604020202020204" pitchFamily="34" charset="0"/>
              </a:rPr>
              <a:t>heme</a:t>
            </a:r>
            <a:r>
              <a:rPr lang="en-US" altLang="en-US" sz="2400" dirty="0">
                <a:latin typeface="Arial" panose="020B0604020202020204" pitchFamily="34" charset="0"/>
                <a:cs typeface="Arial" panose="020B0604020202020204" pitchFamily="34" charset="0"/>
              </a:rPr>
              <a:t> more than 20,000 times better than does 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a:t>
            </a:r>
          </a:p>
          <a:p>
            <a:pPr lvl="1"/>
            <a:r>
              <a:rPr lang="en-US" altLang="en-US" sz="2400" dirty="0">
                <a:latin typeface="Arial" panose="020B0604020202020204" pitchFamily="34" charset="0"/>
                <a:cs typeface="Arial" panose="020B0604020202020204" pitchFamily="34" charset="0"/>
              </a:rPr>
              <a:t>differences in the orbital structures affect binding geometries</a:t>
            </a:r>
          </a:p>
          <a:p>
            <a:pPr>
              <a:lnSpc>
                <a:spcPct val="110000"/>
              </a:lnSpc>
              <a:spcBef>
                <a:spcPct val="0"/>
              </a:spcBef>
              <a:buClr>
                <a:srgbClr val="000000"/>
              </a:buClr>
              <a:buSzPts val="2800"/>
            </a:pPr>
            <a:endParaRPr lang="en-US" altLang="en-US" sz="2400" dirty="0">
              <a:latin typeface="Arial" panose="020B0604020202020204" pitchFamily="34" charset="0"/>
              <a:cs typeface="Arial" panose="020B0604020202020204" pitchFamily="34" charset="0"/>
            </a:endParaRPr>
          </a:p>
        </p:txBody>
      </p:sp>
      <p:pic>
        <p:nvPicPr>
          <p:cNvPr id="94210" name="Picture 2" descr="Part a shows two bars, one on each side of F e. The left-hand bar has an arrow pointing right to F e and the right-hand bar has an arrow pointing left to F e. An arrow points upward from X beneath to F e. An arrow points down from O above to F e. The O is double-bonded to another O and the bond slants diagonally upward to the right. Part b shows a similar figure except that there is C instead of O above F e. This C is triple bonded to O, which is directly above it. ">
            <a:extLst>
              <a:ext uri="{FF2B5EF4-FFF2-40B4-BE49-F238E27FC236}">
                <a16:creationId xmlns:a16="http://schemas.microsoft.com/office/drawing/2014/main" id="{797E5AE5-5BE5-634F-914C-DEB52ADFC0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2025" y="3958337"/>
            <a:ext cx="7219950" cy="198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0117E-D2C6-4DF3-89E0-99B32DCEEF12}"/>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Myoglobin’s Distal His Increases Heme’s Affinity for O</a:t>
            </a:r>
            <a:r>
              <a:rPr lang="en-US" altLang="en-US" baseline="-25000" dirty="0">
                <a:solidFill>
                  <a:schemeClr val="accent4"/>
                </a:solidFill>
                <a:latin typeface="Arial" panose="020B0604020202020204" pitchFamily="34" charset="0"/>
                <a:cs typeface="Arial" panose="020B0604020202020204" pitchFamily="34" charset="0"/>
              </a:rPr>
              <a:t>2</a:t>
            </a:r>
            <a:endParaRPr lang="en-AU" dirty="0"/>
          </a:p>
        </p:txBody>
      </p:sp>
      <p:sp>
        <p:nvSpPr>
          <p:cNvPr id="96258" name="Google Shape;390;g847cf01710_0_68">
            <a:extLst>
              <a:ext uri="{FF2B5EF4-FFF2-40B4-BE49-F238E27FC236}">
                <a16:creationId xmlns:a16="http://schemas.microsoft.com/office/drawing/2014/main" id="{69F1ACD5-2597-5F45-94A7-DFDD8503B959}"/>
              </a:ext>
            </a:extLst>
          </p:cNvPr>
          <p:cNvSpPr txBox="1">
            <a:spLocks noChangeArrowheads="1"/>
          </p:cNvSpPr>
          <p:nvPr/>
        </p:nvSpPr>
        <p:spPr bwMode="auto">
          <a:xfrm>
            <a:off x="542925" y="1839912"/>
            <a:ext cx="3714205"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hydrogen bond between the imidazole side chain of His E7 and bound O</a:t>
            </a:r>
            <a:r>
              <a:rPr lang="en-US" altLang="en-US" sz="2400" baseline="-25000" dirty="0">
                <a:latin typeface="Arial" panose="020B0604020202020204" pitchFamily="34" charset="0"/>
                <a:cs typeface="Arial" panose="020B0604020202020204" pitchFamily="34" charset="0"/>
              </a:rPr>
              <a:t>2 </a:t>
            </a:r>
            <a:r>
              <a:rPr lang="en-US" altLang="en-US" sz="2400" dirty="0">
                <a:latin typeface="Arial" panose="020B0604020202020204" pitchFamily="34" charset="0"/>
                <a:cs typeface="Arial" panose="020B0604020202020204" pitchFamily="34" charset="0"/>
              </a:rPr>
              <a:t>electrostatically stabilizes the Fe-O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polar complex</a:t>
            </a:r>
          </a:p>
          <a:p>
            <a:endParaRPr lang="en-US" altLang="en-US" sz="2400" baseline="-250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20,000-fold stronger binding affinity of free heme for CO compared with 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declines to ~40-fold </a:t>
            </a:r>
          </a:p>
          <a:p>
            <a:endParaRPr lang="en-US" altLang="en-US" sz="2400" baseline="-25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pPr>
            <a:endParaRPr lang="en-US" altLang="en-US" sz="2400" dirty="0">
              <a:latin typeface="Arial" panose="020B0604020202020204" pitchFamily="34" charset="0"/>
              <a:cs typeface="Arial" panose="020B0604020202020204" pitchFamily="34" charset="0"/>
            </a:endParaRPr>
          </a:p>
        </p:txBody>
      </p:sp>
      <p:pic>
        <p:nvPicPr>
          <p:cNvPr id="96259" name="Picture 3" descr="Part c is a ball-and-stick model. There is a roughly circular structure in the center forming a ring around F e in the very center. Four evenly spaced arrows point from surrounding atoms toward F e. The structure is flat on a horizontal plane that extends toward and away from the observer. Directly above F e, one end of an O 2 molecule is shown with an arrow pointing toward F e and the other O extending diagonally upward slightly to the right and toward the observer. A hashed line connects the second O, away from F e, to H extending down from a six-membered ring that is bonded to a chain of carbon atoms and labeled, H i s E 7 (distal H I s). On the right side of the large central structure, it extends upward and joins with the ring of a molecule labeled P h e C D 1. Above the left side of the structure, a chain is labeled, V a l E 11. Beneath the structure, an arrow points upward from the ring of a structure labeled H i s F 8 (proximal H i s) that has a chain extending downward from its opposite side.">
            <a:extLst>
              <a:ext uri="{FF2B5EF4-FFF2-40B4-BE49-F238E27FC236}">
                <a16:creationId xmlns:a16="http://schemas.microsoft.com/office/drawing/2014/main" id="{E1BB41FE-3AEC-5041-87FB-5E4E7B09A7F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19600" y="2514600"/>
            <a:ext cx="3714205"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BC576787-D615-D04E-8212-6D110AE8C407}"/>
              </a:ext>
            </a:extLst>
          </p:cNvPr>
          <p:cNvCxnSpPr>
            <a:cxnSpLocks/>
          </p:cNvCxnSpPr>
          <p:nvPr/>
        </p:nvCxnSpPr>
        <p:spPr bwMode="auto">
          <a:xfrm flipH="1">
            <a:off x="6357938" y="3048000"/>
            <a:ext cx="271462" cy="341313"/>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96261" name="Rectangle 7">
            <a:extLst>
              <a:ext uri="{FF2B5EF4-FFF2-40B4-BE49-F238E27FC236}">
                <a16:creationId xmlns:a16="http://schemas.microsoft.com/office/drawing/2014/main" id="{2C64AB08-C60A-8D46-969A-828E16F13C39}"/>
              </a:ext>
            </a:extLst>
          </p:cNvPr>
          <p:cNvSpPr>
            <a:spLocks noChangeArrowheads="1"/>
          </p:cNvSpPr>
          <p:nvPr/>
        </p:nvSpPr>
        <p:spPr bwMode="auto">
          <a:xfrm>
            <a:off x="6138863" y="1858963"/>
            <a:ext cx="21574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dirty="0">
                <a:latin typeface="Arial" panose="020B0604020202020204" pitchFamily="34" charset="0"/>
                <a:cs typeface="Arial" panose="020B0604020202020204" pitchFamily="34" charset="0"/>
              </a:rPr>
              <a:t>Rotates to open and close the pocket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12773-A416-4763-83E6-E1D0F58D5262}"/>
              </a:ext>
            </a:extLst>
          </p:cNvPr>
          <p:cNvSpPr>
            <a:spLocks noGrp="1"/>
          </p:cNvSpPr>
          <p:nvPr>
            <p:ph type="title"/>
          </p:nvPr>
        </p:nvSpPr>
        <p:spPr/>
        <p:txBody>
          <a:bodyPr/>
          <a:lstStyle/>
          <a:p>
            <a:r>
              <a:rPr lang="en-US" altLang="en-US" sz="3800" dirty="0">
                <a:solidFill>
                  <a:srgbClr val="000000"/>
                </a:solidFill>
                <a:latin typeface="Arial" panose="020B0604020202020204" pitchFamily="34" charset="0"/>
                <a:cs typeface="Arial" panose="020B0604020202020204" pitchFamily="34" charset="0"/>
              </a:rPr>
              <a:t>Proteins Function by Interacting Dynamically with Other Molecules</a:t>
            </a:r>
            <a:endParaRPr lang="en-AU" sz="3800" dirty="0"/>
          </a:p>
        </p:txBody>
      </p:sp>
      <p:sp>
        <p:nvSpPr>
          <p:cNvPr id="5" name="Google Shape;232;g7fe2cbe272_0_58">
            <a:extLst>
              <a:ext uri="{FF2B5EF4-FFF2-40B4-BE49-F238E27FC236}">
                <a16:creationId xmlns:a16="http://schemas.microsoft.com/office/drawing/2014/main" id="{F491C1C9-1A90-134B-9AFE-AEF0A187CC6D}"/>
              </a:ext>
            </a:extLst>
          </p:cNvPr>
          <p:cNvSpPr txBox="1">
            <a:spLocks/>
          </p:cNvSpPr>
          <p:nvPr/>
        </p:nvSpPr>
        <p:spPr bwMode="auto">
          <a:xfrm>
            <a:off x="263525" y="1905000"/>
            <a:ext cx="8616950" cy="411480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Times" charset="0"/>
                <a:ea typeface="ＭＳ Ｐゴシック" charset="-128"/>
              </a:defRPr>
            </a:lvl9pPr>
          </a:lstStyle>
          <a:p>
            <a:pPr indent="-406400">
              <a:lnSpc>
                <a:spcPct val="110000"/>
              </a:lnSpc>
              <a:spcBef>
                <a:spcPts val="0"/>
              </a:spcBef>
              <a:buSzPts val="2800"/>
              <a:defRPr/>
            </a:pPr>
            <a:r>
              <a:rPr lang="en-US" sz="2400" kern="0" dirty="0">
                <a:latin typeface="Arial" panose="020B0604020202020204" pitchFamily="34" charset="0"/>
                <a:cs typeface="Arial" panose="020B0604020202020204" pitchFamily="34" charset="0"/>
              </a:rPr>
              <a:t>two types of interactions: </a:t>
            </a:r>
          </a:p>
          <a:p>
            <a:pPr lvl="1"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protein acting as a reaction catalyst, or </a:t>
            </a:r>
            <a:r>
              <a:rPr lang="en-US" sz="2400" b="1" dirty="0">
                <a:latin typeface="Arial" panose="020B0604020202020204" pitchFamily="34" charset="0"/>
                <a:cs typeface="Arial" panose="020B0604020202020204" pitchFamily="34" charset="0"/>
              </a:rPr>
              <a:t>enzyme</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alters the chemical configuration or composition of a bound molecule</a:t>
            </a:r>
          </a:p>
          <a:p>
            <a:pPr lvl="1"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neither the chemical configuration nor the composition of the bound molecule is changed </a:t>
            </a:r>
          </a:p>
          <a:p>
            <a:pPr lvl="1" indent="-406400">
              <a:lnSpc>
                <a:spcPct val="110000"/>
              </a:lnSpc>
              <a:spcBef>
                <a:spcPts val="0"/>
              </a:spcBef>
              <a:buSzPts val="2800"/>
              <a:defRPr/>
            </a:pPr>
            <a:endParaRPr lang="en-US" dirty="0">
              <a:latin typeface="Arial" panose="020B0604020202020204" pitchFamily="34" charset="0"/>
              <a:cs typeface="Arial" panose="020B0604020202020204" pitchFamily="34" charset="0"/>
            </a:endParaRPr>
          </a:p>
          <a:p>
            <a:pPr lvl="1" indent="-406400">
              <a:lnSpc>
                <a:spcPct val="110000"/>
              </a:lnSpc>
              <a:spcBef>
                <a:spcPts val="0"/>
              </a:spcBef>
              <a:buSzPts val="2800"/>
              <a:defRPr/>
            </a:pPr>
            <a:endParaRPr lang="en-US" kern="0" dirty="0"/>
          </a:p>
          <a:p>
            <a:pPr marL="0" indent="0">
              <a:lnSpc>
                <a:spcPct val="110000"/>
              </a:lnSpc>
              <a:spcBef>
                <a:spcPts val="560"/>
              </a:spcBef>
              <a:buFontTx/>
              <a:buNone/>
              <a:defRPr/>
            </a:pPr>
            <a:endParaRPr lang="en-US" kern="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677D9-2EDD-446B-83D8-582404B40821}"/>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Hemoglobin Transports Oxygen in Blood</a:t>
            </a:r>
            <a:endParaRPr lang="en-AU" dirty="0">
              <a:solidFill>
                <a:srgbClr val="4E4CB4"/>
              </a:solidFill>
            </a:endParaRPr>
          </a:p>
        </p:txBody>
      </p:sp>
      <p:sp>
        <p:nvSpPr>
          <p:cNvPr id="9" name="Google Shape;390;g847cf01710_0_68">
            <a:extLst>
              <a:ext uri="{FF2B5EF4-FFF2-40B4-BE49-F238E27FC236}">
                <a16:creationId xmlns:a16="http://schemas.microsoft.com/office/drawing/2014/main" id="{533491B2-579C-DF49-8C5A-0D990BE4C4BE}"/>
              </a:ext>
            </a:extLst>
          </p:cNvPr>
          <p:cNvSpPr txBox="1">
            <a:spLocks noChangeArrowheads="1"/>
          </p:cNvSpPr>
          <p:nvPr/>
        </p:nvSpPr>
        <p:spPr bwMode="auto">
          <a:xfrm>
            <a:off x="457200" y="1989138"/>
            <a:ext cx="8153400" cy="380206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erythrocytes (red blood cells) transport O</a:t>
            </a:r>
            <a:r>
              <a:rPr 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p>
          <a:p>
            <a:pPr lvl="1">
              <a:defRPr/>
            </a:pPr>
            <a:r>
              <a:rPr lang="en-US" sz="2400" dirty="0">
                <a:latin typeface="Arial" panose="020B0604020202020204" pitchFamily="34" charset="0"/>
                <a:cs typeface="Arial" panose="020B0604020202020204" pitchFamily="34" charset="0"/>
              </a:rPr>
              <a:t>formed from </a:t>
            </a:r>
            <a:r>
              <a:rPr lang="en-US" sz="2400" b="1" dirty="0">
                <a:latin typeface="Arial" panose="020B0604020202020204" pitchFamily="34" charset="0"/>
                <a:cs typeface="Arial" panose="020B0604020202020204" pitchFamily="34" charset="0"/>
              </a:rPr>
              <a:t>hemocytoblasts </a:t>
            </a:r>
            <a:r>
              <a:rPr lang="en-US" sz="2400" dirty="0">
                <a:latin typeface="Arial" panose="020B0604020202020204" pitchFamily="34" charset="0"/>
                <a:cs typeface="Arial" panose="020B0604020202020204" pitchFamily="34" charset="0"/>
              </a:rPr>
              <a:t>(precursor stem cells) </a:t>
            </a:r>
          </a:p>
          <a:p>
            <a:pPr lvl="1">
              <a:defRPr/>
            </a:pPr>
            <a:r>
              <a:rPr lang="en-US" sz="2400" dirty="0">
                <a:latin typeface="Arial" panose="020B0604020202020204" pitchFamily="34" charset="0"/>
                <a:cs typeface="Arial" panose="020B0604020202020204" pitchFamily="34" charset="0"/>
              </a:rPr>
              <a:t>main function is to carry hemoglobin</a:t>
            </a:r>
          </a:p>
          <a:p>
            <a:pPr marL="50800" indent="0">
              <a:buFontTx/>
              <a:buNone/>
              <a:defRPr/>
            </a:pPr>
            <a:endParaRPr 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arterial blood = ~96% saturated with O</a:t>
            </a:r>
            <a:r>
              <a:rPr 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p>
          <a:p>
            <a:pPr marL="50800" indent="0">
              <a:buFontTx/>
              <a:buNone/>
              <a:defRPr/>
            </a:pPr>
            <a:endParaRPr 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peripheral blood = ~64% saturated with O</a:t>
            </a:r>
            <a:r>
              <a:rPr 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D170B-BDA3-4212-95C7-C31F4F2843A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Hemoglobin Subunits Are Structurally Similar to Myoglobin</a:t>
            </a:r>
            <a:endParaRPr lang="en-AU" dirty="0">
              <a:solidFill>
                <a:srgbClr val="4E4CB4"/>
              </a:solidFill>
            </a:endParaRPr>
          </a:p>
        </p:txBody>
      </p:sp>
      <p:sp>
        <p:nvSpPr>
          <p:cNvPr id="4" name="Google Shape;390;g847cf01710_0_68">
            <a:extLst>
              <a:ext uri="{FF2B5EF4-FFF2-40B4-BE49-F238E27FC236}">
                <a16:creationId xmlns:a16="http://schemas.microsoft.com/office/drawing/2014/main" id="{3D09FFB0-84C4-8041-99B7-CB3E1A5B5093}"/>
              </a:ext>
            </a:extLst>
          </p:cNvPr>
          <p:cNvSpPr txBox="1">
            <a:spLocks noChangeArrowheads="1"/>
          </p:cNvSpPr>
          <p:nvPr/>
        </p:nvSpPr>
        <p:spPr bwMode="auto">
          <a:xfrm>
            <a:off x="457200" y="1989138"/>
            <a:ext cx="38862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hemoglobin:</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tetrameric protein with 4 heme groups </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adult hemoglobin has two globin types: two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chains (141 residues each) and two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chains (146 residues each) </a:t>
            </a: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06499" name="Picture 2" descr="On the left, myoglobin has a bottom helix that extends diagonally upward toward the right, where it connects by a small strand to a helix that extends in diagonally upward toward the left to form a V shape. The top of the second strand is connected to the upper end of a short helix that extends diagonally to the right before connecting to a longer helix that extends diagonally to the lower left and meets a helix that extends diagonally to the upper right. The latter helix is crossed by a short, almost vertical helix that connects to a helix that runs diagonally down to the lower right behind the other helices, where it connects to the bottom helix. A red ball-and-stick structure with a large sphere in the center is found in the middle of these helices and is labeled heme group. The beta subunit of hemoglobin has a very similar structure and also contains a heme group.">
            <a:extLst>
              <a:ext uri="{FF2B5EF4-FFF2-40B4-BE49-F238E27FC236}">
                <a16:creationId xmlns:a16="http://schemas.microsoft.com/office/drawing/2014/main" id="{B4EDF2B2-69DB-E344-8DB1-DC4B71A91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514600"/>
            <a:ext cx="4568825"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A9728-BD07-4F14-94B8-D7C662176857}"/>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Structural Conservation of </a:t>
            </a:r>
            <a:r>
              <a:rPr lang="en-US" altLang="en-US" dirty="0" err="1">
                <a:solidFill>
                  <a:schemeClr val="accent4"/>
                </a:solidFill>
                <a:latin typeface="Arial" panose="020B0604020202020204" pitchFamily="34" charset="0"/>
                <a:cs typeface="Arial" panose="020B0604020202020204" pitchFamily="34" charset="0"/>
              </a:rPr>
              <a:t>Globins</a:t>
            </a:r>
            <a:endParaRPr lang="en-AU" dirty="0"/>
          </a:p>
        </p:txBody>
      </p:sp>
      <p:pic>
        <p:nvPicPr>
          <p:cNvPr id="108547" name="Picture 4" descr="Part b shows a helix labeled A at the bottom that angles slightly diagonally upward to the right with a strand extending up and to the left that is blue on its left half. There are two blue regions on the upper right of helix A. The helix ends with a vertical strand that attaches to vertical helix B that is slightly angled to the left. Helix b has two regions of blue near the middle. At the top, it meets helix C that is angled so that the observer can look through it and that has some blue regions. A long strand extends right from C to small helix D, which is almost vertical and which connects by a strand to helix E. Helix E runs diagonally downward to the far left side near the end of helix A and also contains some blue areas. It connects by a strand to vertical helix F near the left side of the molecule. There is some blue near the top of helix F. Helix G extends from the top of helix F diagonally down to the right to, ending near where helices B and E intersect. A long horizontal strand connects it to Helix H, which begins behind helix E and runs diagonally to the upper left and has some blue on its second coil from the top. It ends in a strand. A heme molecule is shown in front of strand G near the center of the molecule. It has a large sphere in its center. Part c shows a molecule that is similar to the one in part b except that there are no blue patches and the molecule has overlapping helices in each lettered location.">
            <a:extLst>
              <a:ext uri="{FF2B5EF4-FFF2-40B4-BE49-F238E27FC236}">
                <a16:creationId xmlns:a16="http://schemas.microsoft.com/office/drawing/2014/main" id="{3F73B909-EA44-7345-A388-6161F11BCCD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13944" y="1676400"/>
            <a:ext cx="7268511" cy="308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90;g847cf01710_0_68">
            <a:extLst>
              <a:ext uri="{FF2B5EF4-FFF2-40B4-BE49-F238E27FC236}">
                <a16:creationId xmlns:a16="http://schemas.microsoft.com/office/drawing/2014/main" id="{D871D787-5BE5-F146-9887-72E7272F8110}"/>
              </a:ext>
            </a:extLst>
          </p:cNvPr>
          <p:cNvSpPr txBox="1">
            <a:spLocks noChangeArrowheads="1"/>
          </p:cNvSpPr>
          <p:nvPr/>
        </p:nvSpPr>
        <p:spPr bwMode="auto">
          <a:xfrm>
            <a:off x="596901" y="5120013"/>
            <a:ext cx="3886200" cy="6000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Low sequence similarity</a:t>
            </a: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08549" name="Rectangle 5">
            <a:extLst>
              <a:ext uri="{FF2B5EF4-FFF2-40B4-BE49-F238E27FC236}">
                <a16:creationId xmlns:a16="http://schemas.microsoft.com/office/drawing/2014/main" id="{E6E92274-BD97-CB43-A5B8-A9930E8E3969}"/>
              </a:ext>
            </a:extLst>
          </p:cNvPr>
          <p:cNvSpPr>
            <a:spLocks noChangeArrowheads="1"/>
          </p:cNvSpPr>
          <p:nvPr/>
        </p:nvSpPr>
        <p:spPr bwMode="auto">
          <a:xfrm>
            <a:off x="4648199" y="5139545"/>
            <a:ext cx="3506088" cy="46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08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buFontTx/>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High structural similarity</a:t>
            </a: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DDFDA-ADB4-42F2-B137-5C2F281114BB}"/>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Quaternary Structure of Hemoglobin</a:t>
            </a:r>
            <a:endParaRPr lang="en-AU" dirty="0"/>
          </a:p>
        </p:txBody>
      </p:sp>
      <p:sp>
        <p:nvSpPr>
          <p:cNvPr id="8" name="Google Shape;390;g847cf01710_0_68">
            <a:extLst>
              <a:ext uri="{FF2B5EF4-FFF2-40B4-BE49-F238E27FC236}">
                <a16:creationId xmlns:a16="http://schemas.microsoft.com/office/drawing/2014/main" id="{A750807A-9C0E-EA4B-8ABE-0A06690190F2}"/>
              </a:ext>
            </a:extLst>
          </p:cNvPr>
          <p:cNvSpPr txBox="1">
            <a:spLocks noChangeArrowheads="1"/>
          </p:cNvSpPr>
          <p:nvPr/>
        </p:nvSpPr>
        <p:spPr bwMode="auto">
          <a:xfrm>
            <a:off x="457200" y="1989138"/>
            <a:ext cx="80010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strong interactions between unlike subunits</a:t>
            </a:r>
          </a:p>
          <a:p>
            <a:pPr lvl="1">
              <a:lnSpc>
                <a:spcPct val="110000"/>
              </a:lnSpc>
              <a:spcBef>
                <a:spcPct val="0"/>
              </a:spcBef>
              <a:buClr>
                <a:srgbClr val="000000"/>
              </a:buClr>
              <a:buSzPts val="2800"/>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hydrophobic effect</a:t>
            </a:r>
          </a:p>
          <a:p>
            <a:pPr lvl="1">
              <a:lnSpc>
                <a:spcPct val="110000"/>
              </a:lnSpc>
              <a:spcBef>
                <a:spcPct val="0"/>
              </a:spcBef>
              <a:buClr>
                <a:srgbClr val="000000"/>
              </a:buClr>
              <a:buSzPts val="2800"/>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hydrogen bonds</a:t>
            </a:r>
          </a:p>
          <a:p>
            <a:pPr lvl="1">
              <a:lnSpc>
                <a:spcPct val="110000"/>
              </a:lnSpc>
              <a:spcBef>
                <a:spcPct val="0"/>
              </a:spcBef>
              <a:buClr>
                <a:srgbClr val="000000"/>
              </a:buClr>
              <a:buSzPts val="2800"/>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ion pairs (salt bridges) </a:t>
            </a: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1</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1</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α</a:t>
            </a:r>
            <a:r>
              <a:rPr lang="en-US" sz="2400" baseline="-25000" dirty="0">
                <a:latin typeface="Arial" panose="020B0604020202020204" pitchFamily="34" charset="0"/>
                <a:cs typeface="Arial" panose="020B0604020202020204" pitchFamily="34" charset="0"/>
              </a:rPr>
              <a:t>2</a:t>
            </a:r>
            <a:r>
              <a:rPr lang="el-GR" sz="2400" i="1" dirty="0">
                <a:latin typeface="Arial" panose="020B0604020202020204" pitchFamily="34" charset="0"/>
                <a:cs typeface="Arial" panose="020B0604020202020204" pitchFamily="34" charset="0"/>
              </a:rPr>
              <a:t>β</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interface involves &gt;30 residues</a:t>
            </a: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1</a:t>
            </a:r>
            <a:r>
              <a:rPr lang="el-GR" sz="2400" i="1" dirty="0">
                <a:latin typeface="Arial" panose="020B0604020202020204" pitchFamily="34" charset="0"/>
                <a:cs typeface="Arial" panose="020B0604020202020204" pitchFamily="34" charset="0"/>
              </a:rPr>
              <a:t>β</a:t>
            </a:r>
            <a:r>
              <a:rPr lang="en-US" sz="2400" baseline="-25000" dirty="0">
                <a:latin typeface="Arial" panose="020B0604020202020204" pitchFamily="34" charset="0"/>
                <a:cs typeface="Arial" panose="020B0604020202020204" pitchFamily="34" charset="0"/>
              </a:rPr>
              <a:t>2</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α</a:t>
            </a:r>
            <a:r>
              <a:rPr lang="en-US" sz="2400" baseline="-25000" dirty="0">
                <a:latin typeface="Arial" panose="020B0604020202020204" pitchFamily="34" charset="0"/>
                <a:cs typeface="Arial" panose="020B0604020202020204" pitchFamily="34" charset="0"/>
              </a:rPr>
              <a:t>2</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1</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interface involves 19 residues </a:t>
            </a: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9460B-C01B-4F81-883A-D7319BCD8F2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Hemoglobin Undergoes a Structural Change on Binding Oxygen</a:t>
            </a:r>
            <a:endParaRPr lang="en-AU" dirty="0">
              <a:solidFill>
                <a:srgbClr val="4E4CB4"/>
              </a:solidFill>
            </a:endParaRPr>
          </a:p>
        </p:txBody>
      </p:sp>
      <p:sp>
        <p:nvSpPr>
          <p:cNvPr id="4" name="Google Shape;390;g847cf01710_0_68">
            <a:extLst>
              <a:ext uri="{FF2B5EF4-FFF2-40B4-BE49-F238E27FC236}">
                <a16:creationId xmlns:a16="http://schemas.microsoft.com/office/drawing/2014/main" id="{7F70BC82-1E76-CF41-8CDE-72532E295AD0}"/>
              </a:ext>
            </a:extLst>
          </p:cNvPr>
          <p:cNvSpPr txBox="1">
            <a:spLocks noChangeArrowheads="1"/>
          </p:cNvSpPr>
          <p:nvPr/>
        </p:nvSpPr>
        <p:spPr bwMode="auto">
          <a:xfrm>
            <a:off x="319088" y="1768475"/>
            <a:ext cx="3719512" cy="447992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two conformations of hemoglobin:</a:t>
            </a:r>
          </a:p>
          <a:p>
            <a:pPr lvl="1">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R state </a:t>
            </a:r>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has a higher affinity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 hemoglobin</a:t>
            </a: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T state </a:t>
            </a:r>
            <a:r>
              <a:rPr lang="en-US" sz="2400" dirty="0">
                <a:latin typeface="Arial" panose="020B0604020202020204" pitchFamily="34" charset="0"/>
                <a:cs typeface="Arial" panose="020B0604020202020204" pitchFamily="34" charset="0"/>
              </a:rPr>
              <a:t>= more stable when 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is absent, predominant conformation of </a:t>
            </a:r>
            <a:r>
              <a:rPr lang="en-US" sz="2400" b="1" dirty="0">
                <a:latin typeface="Arial" panose="020B0604020202020204" pitchFamily="34" charset="0"/>
                <a:cs typeface="Arial" panose="020B0604020202020204" pitchFamily="34" charset="0"/>
              </a:rPr>
              <a:t>deoxyhemoglobin </a:t>
            </a: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18787" name="Picture 4" descr="The T state of hemoglobin has many helices around an open center. Clockwise from the top, the subunits are beta 1 (dark), alpha 1 (light), beta 2 (dark), and alpha 2 (light). Each subunit contains a heme molecule. When rotated 30 degrees clockwise around its vertical axis, the figure has B 2 on the left and alpha 1 on the right. These subunits are closer together at the bottom and farther apart at the top. In the R state, the four subunits are in the same positions and look similar with slightly more open space. When rotated 30 degrees clockwise around its vertical axis, the subunits are slightly farther apart at the bottom but are still separated by more space on top.">
            <a:extLst>
              <a:ext uri="{FF2B5EF4-FFF2-40B4-BE49-F238E27FC236}">
                <a16:creationId xmlns:a16="http://schemas.microsoft.com/office/drawing/2014/main" id="{42114841-DB01-0644-826B-28F515002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612" y="2723297"/>
            <a:ext cx="47117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Box 5">
            <a:extLst>
              <a:ext uri="{FF2B5EF4-FFF2-40B4-BE49-F238E27FC236}">
                <a16:creationId xmlns:a16="http://schemas.microsoft.com/office/drawing/2014/main" id="{50BC55D9-337E-244A-8E41-9E256B55AA1B}"/>
              </a:ext>
            </a:extLst>
          </p:cNvPr>
          <p:cNvSpPr txBox="1">
            <a:spLocks noChangeArrowheads="1"/>
          </p:cNvSpPr>
          <p:nvPr/>
        </p:nvSpPr>
        <p:spPr bwMode="auto">
          <a:xfrm>
            <a:off x="6019800" y="1905000"/>
            <a:ext cx="266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dirty="0">
                <a:latin typeface="Arial" panose="020B0604020202020204" pitchFamily="34" charset="0"/>
                <a:cs typeface="Arial" panose="020B0604020202020204" pitchFamily="34" charset="0"/>
              </a:rPr>
              <a:t>Greater number of ion pairs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AC3DF-351B-4437-9E33-04051023E06F}"/>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Ion Pairs Stabilize the T State</a:t>
            </a:r>
            <a:endParaRPr lang="en-AU" dirty="0"/>
          </a:p>
        </p:txBody>
      </p:sp>
      <p:sp>
        <p:nvSpPr>
          <p:cNvPr id="4" name="Google Shape;390;g847cf01710_0_68">
            <a:extLst>
              <a:ext uri="{FF2B5EF4-FFF2-40B4-BE49-F238E27FC236}">
                <a16:creationId xmlns:a16="http://schemas.microsoft.com/office/drawing/2014/main" id="{B81D19FB-94A7-8B4C-8F19-0AA1DB08C355}"/>
              </a:ext>
            </a:extLst>
          </p:cNvPr>
          <p:cNvSpPr txBox="1">
            <a:spLocks noChangeArrowheads="1"/>
          </p:cNvSpPr>
          <p:nvPr/>
        </p:nvSpPr>
        <p:spPr bwMode="auto">
          <a:xfrm>
            <a:off x="312738" y="1600201"/>
            <a:ext cx="8518525" cy="928688"/>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 state is stabilized by a greater number of ion pairs, many of which lie at the </a:t>
            </a: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1</a:t>
            </a:r>
            <a:r>
              <a:rPr lang="el-GR" sz="2400" i="1" dirty="0">
                <a:latin typeface="Arial" panose="020B0604020202020204" pitchFamily="34" charset="0"/>
                <a:cs typeface="Arial" panose="020B0604020202020204" pitchFamily="34" charset="0"/>
              </a:rPr>
              <a:t>β</a:t>
            </a:r>
            <a:r>
              <a:rPr lang="en-US" sz="2400" baseline="-25000" dirty="0">
                <a:latin typeface="Arial" panose="020B0604020202020204" pitchFamily="34" charset="0"/>
                <a:cs typeface="Arial" panose="020B0604020202020204" pitchFamily="34" charset="0"/>
              </a:rPr>
              <a:t>2</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α</a:t>
            </a:r>
            <a:r>
              <a:rPr lang="en-US" sz="2400" baseline="-25000" dirty="0">
                <a:latin typeface="Arial" panose="020B0604020202020204" pitchFamily="34" charset="0"/>
                <a:cs typeface="Arial" panose="020B0604020202020204" pitchFamily="34" charset="0"/>
              </a:rPr>
              <a:t>2</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1</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interface</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20835" name="Picture 2" descr="The alpha subunit on the left shows cylindrical subunits with a ball-and-stick heme in the center. The cylinder on the right is angled away from the observer and slightly to the left and connects to a long strand that extends to another cylinder. A ball-and-stick model labeled L y s C 5 is shown in the center of the first cylinder and is connected by a dotted line to a ball-and-stick model labeled H i s H C 3 extending from a strand on the left side of the beta subunit. H i s H C 3 is connected by a dotted line to ball-and-stick model labeled A s p F G 1 that joins the top cylinder of the beta subunit.">
            <a:extLst>
              <a:ext uri="{FF2B5EF4-FFF2-40B4-BE49-F238E27FC236}">
                <a16:creationId xmlns:a16="http://schemas.microsoft.com/office/drawing/2014/main" id="{CE05A661-1A91-DA4B-A3CC-298656FE8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2743200"/>
            <a:ext cx="60452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F7D8-76CD-4B2E-B181-5DB32DC9CF2D}"/>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Conformational Change in Hemoglobin</a:t>
            </a:r>
            <a:endParaRPr lang="en-AU" dirty="0"/>
          </a:p>
        </p:txBody>
      </p:sp>
      <p:sp>
        <p:nvSpPr>
          <p:cNvPr id="4" name="Google Shape;390;g847cf01710_0_68">
            <a:extLst>
              <a:ext uri="{FF2B5EF4-FFF2-40B4-BE49-F238E27FC236}">
                <a16:creationId xmlns:a16="http://schemas.microsoft.com/office/drawing/2014/main" id="{629F6446-9CFE-634A-8E0E-8F300525AF78}"/>
              </a:ext>
            </a:extLst>
          </p:cNvPr>
          <p:cNvSpPr txBox="1">
            <a:spLocks noChangeArrowheads="1"/>
          </p:cNvSpPr>
          <p:nvPr/>
        </p:nvSpPr>
        <p:spPr bwMode="auto">
          <a:xfrm>
            <a:off x="319088" y="1768475"/>
            <a:ext cx="8520112"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binding to hemoglobin in the T state triggers a conformational change to the R state</a:t>
            </a:r>
          </a:p>
          <a:p>
            <a:pPr lvl="1">
              <a:lnSpc>
                <a:spcPct val="110000"/>
              </a:lnSpc>
              <a:spcBef>
                <a:spcPct val="0"/>
              </a:spcBef>
              <a:buClr>
                <a:srgbClr val="000000"/>
              </a:buClr>
              <a:buSzPts val="2800"/>
              <a:defRPr/>
            </a:pPr>
            <a:r>
              <a:rPr lang="el-GR" sz="2400" i="1" dirty="0" err="1">
                <a:latin typeface="Arial" panose="020B0604020202020204" pitchFamily="34" charset="0"/>
                <a:cs typeface="Arial" panose="020B0604020202020204" pitchFamily="34" charset="0"/>
              </a:rPr>
              <a:t>αβ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 pairs slide past each other and rotate</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the pocket between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narrow</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some ion pairs that stabilize the T state break and some new ones form</a:t>
            </a:r>
          </a:p>
          <a:p>
            <a:pPr lvl="1">
              <a:lnSpc>
                <a:spcPct val="110000"/>
              </a:lnSpc>
              <a:spcBef>
                <a:spcPct val="0"/>
              </a:spcBef>
              <a:buClr>
                <a:srgbClr val="000000"/>
              </a:buClr>
              <a:buSzPts val="2800"/>
              <a:defRPr/>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44593-BB54-4DB9-8DA2-AD9E55DD1A99}"/>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The T → R Transition</a:t>
            </a:r>
            <a:endParaRPr lang="en-AU" dirty="0"/>
          </a:p>
        </p:txBody>
      </p:sp>
      <p:pic>
        <p:nvPicPr>
          <p:cNvPr id="124930" name="Picture 2" descr="Clockwise from the top right, the T state has the beta 1 subunit (dark), alpha 1 subunit (light), beta 2 subunit (dark), and alpha 2 subunit (light). Ball-and stick models are shown near the heme on each subunit, and the center of the structure is open. A ball-and-stick model of H i s H C 3 is shown extending from a strand on the left side of the beta 1 subunit. Another ball-and-stick model extends from the beta 1 subunit cylinder above it. A second ball-and-stick model labeled H i s H C 3 is shown near heme of alpha 1 and bonded to a strand extending from a cylinder of subunit beta 2. In the R state, the two H i s H C 3 structures move closer together in the region than had previously been open. The open region is now smaller.">
            <a:extLst>
              <a:ext uri="{FF2B5EF4-FFF2-40B4-BE49-F238E27FC236}">
                <a16:creationId xmlns:a16="http://schemas.microsoft.com/office/drawing/2014/main" id="{8BC20E85-F92C-3546-B016-BDDEBE1D0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1711325"/>
            <a:ext cx="83058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CAA3A-5362-4839-857A-A5AF196A17ED}"/>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Changes in Conformation Near Heme</a:t>
            </a:r>
            <a:endParaRPr lang="en-AU" dirty="0"/>
          </a:p>
        </p:txBody>
      </p:sp>
      <p:pic>
        <p:nvPicPr>
          <p:cNvPr id="126978" name="Picture 3" descr="The T state shows helix F, which is almost vertical with ball-and-stick models extending toward the right. From top to bottom, the ball-and-stick models represent V a l F G 5, L e u F G 3, H i s F 2, and L e u F 4. A heme molecule is positioned just to the right of these, positioned with the ring perpendicular to the page and vertical. After a transition to the R state, a ring on the right end of H i s F 8 is adjacent to F e of the heme, which has O 2 shown as a barbell-shaped structure bonded to its right side.">
            <a:extLst>
              <a:ext uri="{FF2B5EF4-FFF2-40B4-BE49-F238E27FC236}">
                <a16:creationId xmlns:a16="http://schemas.microsoft.com/office/drawing/2014/main" id="{F29C4D4B-2E97-9E42-BF4C-3B3AB49FB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2133600"/>
            <a:ext cx="69342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3B69F-7F42-4F33-8C42-566E82A1B05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Hemoglobin Binds Oxygen Cooperatively</a:t>
            </a:r>
            <a:endParaRPr lang="en-AU" dirty="0">
              <a:solidFill>
                <a:srgbClr val="4E4CB4"/>
              </a:solidFill>
            </a:endParaRPr>
          </a:p>
        </p:txBody>
      </p:sp>
      <p:sp>
        <p:nvSpPr>
          <p:cNvPr id="4" name="Google Shape;390;g847cf01710_0_68">
            <a:extLst>
              <a:ext uri="{FF2B5EF4-FFF2-40B4-BE49-F238E27FC236}">
                <a16:creationId xmlns:a16="http://schemas.microsoft.com/office/drawing/2014/main" id="{4165571C-D6B6-3B40-B39B-E3EA98B8CDEB}"/>
              </a:ext>
            </a:extLst>
          </p:cNvPr>
          <p:cNvSpPr txBox="1">
            <a:spLocks noChangeArrowheads="1"/>
          </p:cNvSpPr>
          <p:nvPr/>
        </p:nvSpPr>
        <p:spPr bwMode="auto">
          <a:xfrm>
            <a:off x="319088" y="1768475"/>
            <a:ext cx="2500312"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hemoglobin </a:t>
            </a:r>
            <a:r>
              <a:rPr lang="en-US" sz="2400" dirty="0">
                <a:latin typeface="Arial" panose="020B0604020202020204" pitchFamily="34" charset="0"/>
                <a:cs typeface="Arial" panose="020B0604020202020204" pitchFamily="34" charset="0"/>
              </a:rPr>
              <a:t>has a hybrid sigmoid binding curve for oxygen </a:t>
            </a: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35171" name="Picture 2" descr="The graph plots p O 2 in k P a on its horizontal axis ranging from 0 to 16, labeled in increments of 4, and plots Y on its vertical axis ranging from 0 to 1.0, labeled in increments of 0.2. Three curves are shown. On the left, a vertical bar with its center located at 4 on the horizontal axis is labeled p O 2 in tissues. A similar vertical bar located at 13 is labeled p O 2 in lungs. All of the curves begin at (0, 0). The first curve, high-affinity state, is almost vertical until (0.5, 0.9), when it curves rapidly and runs along the top of the graph beginning at (1, 1.0) until (16, 1.0). It is at 1.0 on the vertical axis in both the p O 2 in tissues and p O 2 in lungs bars. The second curve, transition from low- to high-affinity state, moves gradually upward from (0, 0) to (3, 0.21), moves up more rapidly to (4, 0.6) in the p O 2 in tissues bar, curves more slowly and starts to level off beginning at (6, 0.8), and ends at (16, 1.0). It crosses (13, 0.98) at the bar labeled p O 2 in lungs. The third curve, low-affinity state begins diagonal and curves very gradually toward horizontal before ending at (0.5, 16). It crosses the p O 2 in tissues bar at (4, 0.2) and the p O 2 in lungs bar at (13, 0.5). All data are approximate. ">
            <a:extLst>
              <a:ext uri="{FF2B5EF4-FFF2-40B4-BE49-F238E27FC236}">
                <a16:creationId xmlns:a16="http://schemas.microsoft.com/office/drawing/2014/main" id="{93B18B49-843A-DE4E-9BC3-0E94A3D74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768475"/>
            <a:ext cx="4710113"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0;p2" descr="Icon p 1">
            <a:extLst>
              <a:ext uri="{FF2B5EF4-FFF2-40B4-BE49-F238E27FC236}">
                <a16:creationId xmlns:a16="http://schemas.microsoft.com/office/drawing/2014/main" id="{355AFF75-165D-E14F-9D86-F8E3551089A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038" y="21917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FED39E-C386-4B09-9238-EB36A8E7ED21}"/>
              </a:ext>
            </a:extLst>
          </p:cNvPr>
          <p:cNvSpPr>
            <a:spLocks noGrp="1"/>
          </p:cNvSpPr>
          <p:nvPr>
            <p:ph type="title"/>
          </p:nvPr>
        </p:nvSpPr>
        <p:spPr>
          <a:xfrm>
            <a:off x="0" y="152400"/>
            <a:ext cx="9144000" cy="10668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(1 of 4)</a:t>
            </a:r>
            <a:endParaRPr lang="en-AU" sz="2000" dirty="0"/>
          </a:p>
        </p:txBody>
      </p:sp>
      <p:sp>
        <p:nvSpPr>
          <p:cNvPr id="21507" name="Text Placeholder 2">
            <a:extLst>
              <a:ext uri="{FF2B5EF4-FFF2-40B4-BE49-F238E27FC236}">
                <a16:creationId xmlns:a16="http://schemas.microsoft.com/office/drawing/2014/main" id="{A9599864-30E3-954A-AD6E-0FDA13355B7A}"/>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The functions of many proteins involve the reversible binding of other molecules. </a:t>
            </a:r>
            <a:r>
              <a:rPr lang="en-US" altLang="en-US" sz="2400" dirty="0">
                <a:latin typeface="Arial" panose="020B0604020202020204" pitchFamily="34" charset="0"/>
                <a:cs typeface="Arial" panose="020B0604020202020204" pitchFamily="34" charset="0"/>
              </a:rPr>
              <a:t>A molecule bound reversibly by a protein is called a </a:t>
            </a:r>
            <a:r>
              <a:rPr lang="en-US" altLang="en-US" sz="2400" b="1" dirty="0">
                <a:latin typeface="Arial" panose="020B0604020202020204" pitchFamily="34" charset="0"/>
                <a:cs typeface="Arial" panose="020B0604020202020204" pitchFamily="34" charset="0"/>
              </a:rPr>
              <a:t>ligand</a:t>
            </a:r>
            <a:r>
              <a:rPr lang="en-US" altLang="en-US" sz="2400" dirty="0">
                <a:latin typeface="Arial" panose="020B0604020202020204" pitchFamily="34" charset="0"/>
                <a:cs typeface="Arial" panose="020B0604020202020204" pitchFamily="34" charset="0"/>
              </a:rPr>
              <a:t>. A ligand may be any kind of molecule, including another protein. The transient nature of protein-ligand interactions is critical to life, allowing an organism to respond rapidly and reversibly to changing environmental and metabolic circumstances.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8CA4C-3B6F-44DA-B806-073EB62EDDC0}"/>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Allosteric Proteins</a:t>
            </a:r>
            <a:endParaRPr lang="en-AU" dirty="0"/>
          </a:p>
        </p:txBody>
      </p:sp>
      <p:sp>
        <p:nvSpPr>
          <p:cNvPr id="4" name="Google Shape;390;g847cf01710_0_68">
            <a:extLst>
              <a:ext uri="{FF2B5EF4-FFF2-40B4-BE49-F238E27FC236}">
                <a16:creationId xmlns:a16="http://schemas.microsoft.com/office/drawing/2014/main" id="{3FA6BB1F-F0DF-3B4F-94C0-A4D0D358380E}"/>
              </a:ext>
            </a:extLst>
          </p:cNvPr>
          <p:cNvSpPr txBox="1">
            <a:spLocks noChangeArrowheads="1"/>
          </p:cNvSpPr>
          <p:nvPr/>
        </p:nvSpPr>
        <p:spPr bwMode="auto">
          <a:xfrm>
            <a:off x="319088" y="1768475"/>
            <a:ext cx="8443912"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allosteric protein </a:t>
            </a:r>
            <a:r>
              <a:rPr lang="en-US" sz="2400" dirty="0">
                <a:latin typeface="Arial" panose="020B0604020202020204" pitchFamily="34" charset="0"/>
                <a:cs typeface="Arial" panose="020B0604020202020204" pitchFamily="34" charset="0"/>
              </a:rPr>
              <a:t>(e.g., hemoglobin) =</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binding of a ligand to one site affects the binding properties of another site on the same protein </a:t>
            </a:r>
          </a:p>
          <a:p>
            <a:pPr lvl="1">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modulators</a:t>
            </a:r>
            <a:r>
              <a:rPr lang="en-US" sz="2400" dirty="0">
                <a:latin typeface="Arial" panose="020B0604020202020204" pitchFamily="34" charset="0"/>
                <a:cs typeface="Arial" panose="020B0604020202020204" pitchFamily="34" charset="0"/>
              </a:rPr>
              <a:t> = ligands that bind to an allosteric protein to induce a conformational change</a:t>
            </a:r>
          </a:p>
          <a:p>
            <a:pPr lvl="1">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homotropic</a:t>
            </a:r>
            <a:r>
              <a:rPr lang="en-US" sz="2400" dirty="0">
                <a:latin typeface="Arial" panose="020B0604020202020204" pitchFamily="34" charset="0"/>
                <a:cs typeface="Arial" panose="020B0604020202020204" pitchFamily="34" charset="0"/>
              </a:rPr>
              <a:t> = normal ligand and modulator are identical</a:t>
            </a:r>
          </a:p>
          <a:p>
            <a:pPr lvl="1">
              <a:lnSpc>
                <a:spcPct val="110000"/>
              </a:lnSpc>
              <a:spcBef>
                <a:spcPct val="0"/>
              </a:spcBef>
              <a:buClr>
                <a:srgbClr val="000000"/>
              </a:buClr>
              <a:buSzPts val="2800"/>
              <a:defRPr/>
            </a:pPr>
            <a:r>
              <a:rPr lang="en-US" sz="2400" b="1" dirty="0" err="1">
                <a:latin typeface="Arial" panose="020B0604020202020204" pitchFamily="34" charset="0"/>
                <a:cs typeface="Arial" panose="020B0604020202020204" pitchFamily="34" charset="0"/>
              </a:rPr>
              <a:t>heterotropic</a:t>
            </a:r>
            <a:r>
              <a:rPr lang="en-US" sz="2400" dirty="0">
                <a:latin typeface="Arial" panose="020B0604020202020204" pitchFamily="34" charset="0"/>
                <a:cs typeface="Arial" panose="020B0604020202020204" pitchFamily="34" charset="0"/>
              </a:rPr>
              <a:t> = modulator is a molecule other than the normal ligand</a:t>
            </a: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230C-9BC4-40EA-8803-2A9D8CAD7CE3}"/>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Carbon Monoxide Can Bind to Hemoglobin</a:t>
            </a:r>
            <a:endParaRPr lang="en-AU" dirty="0"/>
          </a:p>
        </p:txBody>
      </p:sp>
      <p:sp>
        <p:nvSpPr>
          <p:cNvPr id="4" name="Google Shape;390;g847cf01710_0_68">
            <a:extLst>
              <a:ext uri="{FF2B5EF4-FFF2-40B4-BE49-F238E27FC236}">
                <a16:creationId xmlns:a16="http://schemas.microsoft.com/office/drawing/2014/main" id="{FBF692F2-70A9-AA4D-B99D-F6C28C747894}"/>
              </a:ext>
            </a:extLst>
          </p:cNvPr>
          <p:cNvSpPr txBox="1">
            <a:spLocks noChangeArrowheads="1"/>
          </p:cNvSpPr>
          <p:nvPr/>
        </p:nvSpPr>
        <p:spPr bwMode="auto">
          <a:xfrm>
            <a:off x="319088" y="1768476"/>
            <a:ext cx="8291512" cy="8763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CO has ~250-fold greater affinity for hemoglobin than does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49507" name="Picture 5" descr="The graph has four upwardly diagonal lines representing different conditions. Curve 1 represents 8 h of exposure and light exercise. It begins at (0, 0) and ends at (100, 13). Curve 2 represents 8 h of exposure and rest. It runs just below curve 1 and gradually separates, beginning at (0, 0) and ending at (100, 12). Curve 3 represents 1 h of exposure and light exercise. It begins at (0, 0) and ends at (100, 5). Curve 4 represents 1 h of exposure and rest. It runs below curve 3 and gradually separates more than curves 1 and 2 do, beginning at (0, 0) and ending at (100, 4). All data are approximate, and each curve is nearly linear.">
            <a:extLst>
              <a:ext uri="{FF2B5EF4-FFF2-40B4-BE49-F238E27FC236}">
                <a16:creationId xmlns:a16="http://schemas.microsoft.com/office/drawing/2014/main" id="{88F3950B-293A-EE49-A0EE-BC944FC16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12" y="3155950"/>
            <a:ext cx="39036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7" descr="The graph plots p O 2 in k P a on its horizontal axis ranging from 0 to beyond 12, labeled in increments of 4, and plots Y on its vertical axis ranging from 0 to 1.00, labeled in increments of 0.2. Three curves are shown. On the left, a vertical bar with its center located at 4 on the horizontal axis is labeled, p O 2 in tissues. A similar vertical bar located at 13 is labeled, p O 2 in lungs. All of the curves begin at (0, 0). The first curve, normal H b, begins at (0, 0) and gradually curves upward, crossing (4, 0.6) in the bar labeled, p O 2 in tissues and beginning to level off at (7.6, 0.8) before crossing the p O 2 in lungs bar at (13, 0.95) and ending at (14, 0.95). The second curve, 50 percent C O H b, begins at (0, 0), curves upward just above the normal H b curve until the curves intersect at (3, 0.35), then levels off rapidly to reach (4, 0.4) in the p O 2 in tissues bar, then runs almost horizontally through (13, 0.42) in the p O 2 in lungs bar and ends at (14, 0.42). The third curve, anemic individual, begins at (0, 0) and curves up gradually below the other curves to reach (4, 0.3) at the p O 2 in tissues bar before joining with the 50 percent C O H b curve at (10, 0.42) and following it through (13, 0.42) in the p O 2 in lungs bar to end at (14, 0.42). All data are approximate. ">
            <a:extLst>
              <a:ext uri="{FF2B5EF4-FFF2-40B4-BE49-F238E27FC236}">
                <a16:creationId xmlns:a16="http://schemas.microsoft.com/office/drawing/2014/main" id="{28880C41-C411-CC4B-B935-42793FCC1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895600"/>
            <a:ext cx="3721100"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9E88B-0BE8-4FAE-A977-FA70D2E611C1}"/>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Hemoglobin Also Transports H</a:t>
            </a:r>
            <a:r>
              <a:rPr lang="en-US" altLang="en-US" baseline="30000" dirty="0">
                <a:solidFill>
                  <a:srgbClr val="4E4CB4"/>
                </a:solidFill>
                <a:latin typeface="Arial" panose="020B0604020202020204" pitchFamily="34" charset="0"/>
                <a:cs typeface="Arial" panose="020B0604020202020204" pitchFamily="34" charset="0"/>
              </a:rPr>
              <a:t>+</a:t>
            </a:r>
            <a:r>
              <a:rPr lang="en-US" altLang="en-US" dirty="0">
                <a:solidFill>
                  <a:srgbClr val="4E4CB4"/>
                </a:solidFill>
                <a:latin typeface="Arial" panose="020B0604020202020204" pitchFamily="34" charset="0"/>
                <a:cs typeface="Arial" panose="020B0604020202020204" pitchFamily="34" charset="0"/>
              </a:rPr>
              <a:t>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and CO</a:t>
            </a:r>
            <a:r>
              <a:rPr lang="en-US" altLang="en-US" baseline="-25000" dirty="0">
                <a:solidFill>
                  <a:srgbClr val="4E4CB4"/>
                </a:solidFill>
                <a:latin typeface="Arial" panose="020B0604020202020204" pitchFamily="34" charset="0"/>
                <a:cs typeface="Arial" panose="020B0604020202020204" pitchFamily="34" charset="0"/>
              </a:rPr>
              <a:t>2</a:t>
            </a:r>
            <a:endParaRPr lang="en-AU" dirty="0">
              <a:solidFill>
                <a:srgbClr val="4E4CB4"/>
              </a:solidFill>
            </a:endParaRPr>
          </a:p>
        </p:txBody>
      </p:sp>
      <p:sp>
        <p:nvSpPr>
          <p:cNvPr id="4" name="Google Shape;390;g847cf01710_0_68">
            <a:extLst>
              <a:ext uri="{FF2B5EF4-FFF2-40B4-BE49-F238E27FC236}">
                <a16:creationId xmlns:a16="http://schemas.microsoft.com/office/drawing/2014/main" id="{4991CAF1-F3B2-B24F-B1A6-727AB56BCA14}"/>
              </a:ext>
            </a:extLst>
          </p:cNvPr>
          <p:cNvSpPr txBox="1">
            <a:spLocks noChangeArrowheads="1"/>
          </p:cNvSpPr>
          <p:nvPr/>
        </p:nvSpPr>
        <p:spPr bwMode="auto">
          <a:xfrm>
            <a:off x="381000" y="2057400"/>
            <a:ext cx="83820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hemoglobin carries two end products of cellular respiration: 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and CO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carbonic anhydrase </a:t>
            </a:r>
            <a:r>
              <a:rPr lang="en-US" sz="2400" dirty="0">
                <a:latin typeface="Arial" panose="020B0604020202020204" pitchFamily="34" charset="0"/>
                <a:cs typeface="Arial" panose="020B0604020202020204" pitchFamily="34" charset="0"/>
              </a:rPr>
              <a:t>catalyzes the hydration of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bicarbonate: </a:t>
            </a:r>
            <a:endParaRPr lang="en-US" sz="2400" b="1"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CO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H</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O </a:t>
            </a:r>
            <a:r>
              <a:rPr lang="en-US" sz="2400" dirty="0">
                <a:latin typeface="Arial" panose="020B0604020202020204" pitchFamily="34" charset="0"/>
                <a:cs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HCO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3</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5005-955D-44D5-A076-36EC1F681206}"/>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Bohr Effect</a:t>
            </a:r>
            <a:endParaRPr lang="en-AU" dirty="0"/>
          </a:p>
        </p:txBody>
      </p:sp>
      <p:sp>
        <p:nvSpPr>
          <p:cNvPr id="5" name="Google Shape;390;g847cf01710_0_68">
            <a:extLst>
              <a:ext uri="{FF2B5EF4-FFF2-40B4-BE49-F238E27FC236}">
                <a16:creationId xmlns:a16="http://schemas.microsoft.com/office/drawing/2014/main" id="{F064A41A-F92A-DF4F-8BFE-6941CBBA092C}"/>
              </a:ext>
            </a:extLst>
          </p:cNvPr>
          <p:cNvSpPr txBox="1">
            <a:spLocks noChangeArrowheads="1"/>
          </p:cNvSpPr>
          <p:nvPr/>
        </p:nvSpPr>
        <p:spPr bwMode="auto">
          <a:xfrm>
            <a:off x="381000" y="1752600"/>
            <a:ext cx="83820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the structural effects of 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and CO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binding to hemoglobin favor the T state</a:t>
            </a:r>
          </a:p>
          <a:p>
            <a:pPr lvl="1">
              <a:lnSpc>
                <a:spcPct val="110000"/>
              </a:lnSpc>
              <a:spcBef>
                <a:spcPct val="0"/>
              </a:spcBef>
              <a:buClr>
                <a:srgbClr val="000000"/>
              </a:buClr>
              <a:buSzPts val="2800"/>
              <a:defRP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the binding of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and CO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is inversely related to the binding of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Bohr effect </a:t>
            </a:r>
            <a:r>
              <a:rPr lang="en-US" sz="2400" dirty="0">
                <a:latin typeface="Arial" panose="020B0604020202020204" pitchFamily="34" charset="0"/>
                <a:cs typeface="Arial" panose="020B0604020202020204" pitchFamily="34" charset="0"/>
              </a:rPr>
              <a:t>= describes the effect of pH and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on the binding and release of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by hemoglobin</a:t>
            </a:r>
            <a:endParaRPr lang="en-US" sz="2400" b="1"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None/>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lnSpc>
                <a:spcPct val="110000"/>
              </a:lnSpc>
              <a:spcBef>
                <a:spcPct val="0"/>
              </a:spcBef>
              <a:buClr>
                <a:srgbClr val="000000"/>
              </a:buClr>
              <a:buSzPts val="2800"/>
              <a:buNone/>
              <a:defRPr/>
            </a:pP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HHB</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 </a:t>
            </a:r>
            <a:r>
              <a:rPr lang="en-US" sz="2400" dirty="0">
                <a:latin typeface="Arial" panose="020B0604020202020204" pitchFamily="34" charset="0"/>
                <a:cs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HbO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A49D-F0C7-46D2-8BC6-F76E383C318A}"/>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Effect of pH on O</a:t>
            </a:r>
            <a:r>
              <a:rPr lang="en-US" altLang="en-US" baseline="-25000" dirty="0">
                <a:solidFill>
                  <a:schemeClr val="accent4"/>
                </a:solidFill>
                <a:latin typeface="Arial" panose="020B0604020202020204" pitchFamily="34" charset="0"/>
                <a:cs typeface="Arial" panose="020B0604020202020204" pitchFamily="34" charset="0"/>
              </a:rPr>
              <a:t>2</a:t>
            </a:r>
            <a:r>
              <a:rPr lang="en-US" altLang="en-US" dirty="0">
                <a:solidFill>
                  <a:schemeClr val="accent4"/>
                </a:solidFill>
                <a:latin typeface="Arial" panose="020B0604020202020204" pitchFamily="34" charset="0"/>
                <a:cs typeface="Arial" panose="020B0604020202020204" pitchFamily="34" charset="0"/>
              </a:rPr>
              <a:t> Binding </a:t>
            </a:r>
            <a:br>
              <a:rPr lang="en-US" altLang="en-US" dirty="0">
                <a:solidFill>
                  <a:schemeClr val="accent4"/>
                </a:solidFill>
                <a:latin typeface="Arial" panose="020B0604020202020204" pitchFamily="34" charset="0"/>
                <a:cs typeface="Arial" panose="020B0604020202020204" pitchFamily="34" charset="0"/>
              </a:rPr>
            </a:br>
            <a:r>
              <a:rPr lang="en-US" altLang="en-US" dirty="0">
                <a:solidFill>
                  <a:schemeClr val="accent4"/>
                </a:solidFill>
                <a:latin typeface="Arial" panose="020B0604020202020204" pitchFamily="34" charset="0"/>
                <a:cs typeface="Arial" panose="020B0604020202020204" pitchFamily="34" charset="0"/>
              </a:rPr>
              <a:t>to Hemoglobin</a:t>
            </a:r>
            <a:endParaRPr lang="en-AU" dirty="0"/>
          </a:p>
        </p:txBody>
      </p:sp>
      <p:pic>
        <p:nvPicPr>
          <p:cNvPr id="188418" name="Picture 2" descr="The graph plots p O 2 in k P a on its horizontal axis ranging from 0 to 10, labeled in increments of 2, and plots Y on its vertical axis ranging from 0 to 1.0, labeled in increments of 0.5. Three s-shaped curves are shown that all begin at the same place, separate, and then come closer together toward the right side of the graph. The curve labeled p H 7.6 begins at (0, 0), increases to (3.6, 0.6), then begins to level off and ends at (10, 0.96). The curve labeled p H 7.4 begins at (0, 0), increases to (4.1, 0.6), then begins to level off and ends at (10, 0.95). The curve labeled p H 7.2 begins at (0, 0), increases to (4.5, 0.4), then levels off and ends at (10, 0.94). All data are approximate. ">
            <a:extLst>
              <a:ext uri="{FF2B5EF4-FFF2-40B4-BE49-F238E27FC236}">
                <a16:creationId xmlns:a16="http://schemas.microsoft.com/office/drawing/2014/main" id="{F97B39A7-8291-D246-9491-821E818C7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4719638"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90;g847cf01710_0_68">
            <a:extLst>
              <a:ext uri="{FF2B5EF4-FFF2-40B4-BE49-F238E27FC236}">
                <a16:creationId xmlns:a16="http://schemas.microsoft.com/office/drawing/2014/main" id="{3C559802-4BFF-9B4B-9A5B-BE3C59B5C7C7}"/>
              </a:ext>
            </a:extLst>
          </p:cNvPr>
          <p:cNvSpPr txBox="1">
            <a:spLocks noChangeArrowheads="1"/>
          </p:cNvSpPr>
          <p:nvPr/>
        </p:nvSpPr>
        <p:spPr bwMode="auto">
          <a:xfrm>
            <a:off x="5410200" y="1828800"/>
            <a:ext cx="32766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when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is high, hemoglobin binds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and releases 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p>
          <a:p>
            <a:pPr>
              <a:defRPr/>
            </a:pPr>
            <a:endParaRPr 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when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is low, hemoglobin releases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and binds 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p>
          <a:p>
            <a:pPr>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83F27-A0E3-4BE1-A25D-852A4036EC3A}"/>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Hemoglobin Binds CO</a:t>
            </a:r>
            <a:r>
              <a:rPr lang="en-US" altLang="en-US" baseline="-25000" dirty="0">
                <a:solidFill>
                  <a:schemeClr val="accent4"/>
                </a:solidFill>
                <a:latin typeface="Arial" panose="020B0604020202020204" pitchFamily="34" charset="0"/>
                <a:cs typeface="Arial" panose="020B0604020202020204" pitchFamily="34" charset="0"/>
              </a:rPr>
              <a:t>2</a:t>
            </a:r>
            <a:endParaRPr lang="en-AU" dirty="0"/>
          </a:p>
        </p:txBody>
      </p:sp>
      <p:sp>
        <p:nvSpPr>
          <p:cNvPr id="6" name="Google Shape;390;g847cf01710_0_68">
            <a:extLst>
              <a:ext uri="{FF2B5EF4-FFF2-40B4-BE49-F238E27FC236}">
                <a16:creationId xmlns:a16="http://schemas.microsoft.com/office/drawing/2014/main" id="{588BC1A0-F54E-B44E-96A0-6A4D908329DD}"/>
              </a:ext>
            </a:extLst>
          </p:cNvPr>
          <p:cNvSpPr txBox="1">
            <a:spLocks noChangeArrowheads="1"/>
          </p:cNvSpPr>
          <p:nvPr/>
        </p:nvSpPr>
        <p:spPr bwMode="auto">
          <a:xfrm>
            <a:off x="647700" y="1752601"/>
            <a:ext cx="7848600" cy="13716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binding to hemoglobin is inversely related to binding of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endPar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contributes to the Bohr effect by producing H</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90467" name="Picture 3" descr="C O 2 is C double bonded to two O. From left to right, the amino-terminal residue is H 2 N bonded to C that is further bonded to H, R, and C that is double bonded to O and further bonded. H plus is lost in the reaction. This produces the carbamino-terminal residue, which has a similar structure to the amino-terminal residue except that one of the H bonded to H 2 N has been replaced by C that is double bonded to O and single bonded to O minus.">
            <a:extLst>
              <a:ext uri="{FF2B5EF4-FFF2-40B4-BE49-F238E27FC236}">
                <a16:creationId xmlns:a16="http://schemas.microsoft.com/office/drawing/2014/main" id="{DDE2511A-2CD2-E040-BF20-2C08EEC2D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462338"/>
            <a:ext cx="70104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5898C-08C8-4D8C-9615-661CBD2F5118}"/>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Oxygen Binding to Hemoglobin Is Regulated by 2,3-Bisphosphoglycerate</a:t>
            </a:r>
            <a:r>
              <a:rPr lang="en-US" altLang="en-US" sz="2000" b="0" dirty="0">
                <a:solidFill>
                  <a:srgbClr val="4E4CB4"/>
                </a:solidFill>
                <a:latin typeface="Arial" panose="020B0604020202020204" pitchFamily="34" charset="0"/>
                <a:cs typeface="Arial" panose="020B0604020202020204" pitchFamily="34" charset="0"/>
              </a:rPr>
              <a:t> (1 of 2)</a:t>
            </a:r>
            <a:endParaRPr lang="en-AU" sz="2000" b="0" dirty="0">
              <a:solidFill>
                <a:srgbClr val="4E4CB4"/>
              </a:solidFill>
            </a:endParaRPr>
          </a:p>
        </p:txBody>
      </p:sp>
      <p:sp>
        <p:nvSpPr>
          <p:cNvPr id="6" name="Google Shape;390;g847cf01710_0_68">
            <a:extLst>
              <a:ext uri="{FF2B5EF4-FFF2-40B4-BE49-F238E27FC236}">
                <a16:creationId xmlns:a16="http://schemas.microsoft.com/office/drawing/2014/main" id="{73C7E176-11AC-4841-ADEE-1FE939D2ACB9}"/>
              </a:ext>
            </a:extLst>
          </p:cNvPr>
          <p:cNvSpPr txBox="1">
            <a:spLocks noChangeArrowheads="1"/>
          </p:cNvSpPr>
          <p:nvPr/>
        </p:nvSpPr>
        <p:spPr bwMode="auto">
          <a:xfrm>
            <a:off x="228600" y="2270125"/>
            <a:ext cx="43434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b="1" dirty="0">
                <a:solidFill>
                  <a:schemeClr val="accent4"/>
                </a:solidFill>
                <a:latin typeface="Arial" panose="020B0604020202020204" pitchFamily="34" charset="0"/>
                <a:cs typeface="Arial" panose="020B0604020202020204" pitchFamily="34" charset="0"/>
                <a:sym typeface="Arial" panose="020B0604020202020204" pitchFamily="34" charset="0"/>
              </a:rPr>
              <a:t>2,3-bisphosphoglycerate (BPG):</a:t>
            </a:r>
          </a:p>
          <a:p>
            <a:pPr lvl="1">
              <a:lnSpc>
                <a:spcPct val="110000"/>
              </a:lnSpc>
              <a:spcBef>
                <a:spcPct val="0"/>
              </a:spcBef>
              <a:buClr>
                <a:srgbClr val="000000"/>
              </a:buClr>
              <a:buSzPts val="2800"/>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example of </a:t>
            </a:r>
            <a:r>
              <a:rPr lang="en-US" altLang="en-US" sz="2400" dirty="0" err="1">
                <a:solidFill>
                  <a:schemeClr val="accent4"/>
                </a:solidFill>
                <a:latin typeface="Arial" panose="020B0604020202020204" pitchFamily="34" charset="0"/>
                <a:cs typeface="Arial" panose="020B0604020202020204" pitchFamily="34" charset="0"/>
                <a:sym typeface="Arial" panose="020B0604020202020204" pitchFamily="34" charset="0"/>
              </a:rPr>
              <a:t>heterotropic</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 allosteric modulation</a:t>
            </a:r>
            <a:endParaRPr lang="en-US" altLang="en-US" sz="2400" baseline="-250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lvl="1">
              <a:lnSpc>
                <a:spcPct val="110000"/>
              </a:lnSpc>
              <a:spcBef>
                <a:spcPct val="0"/>
              </a:spcBef>
              <a:buClr>
                <a:srgbClr val="000000"/>
              </a:buClr>
              <a:buSzPts val="2800"/>
              <a:defRPr/>
            </a:pPr>
            <a:r>
              <a:rPr 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binds to a site distant from O</a:t>
            </a:r>
            <a:r>
              <a:rPr lang="en-US" sz="2400" baseline="-25000" dirty="0">
                <a:solidFill>
                  <a:schemeClr val="accent4"/>
                </a:solidFill>
                <a:latin typeface="Arial" panose="020B0604020202020204" pitchFamily="34" charset="0"/>
                <a:cs typeface="Arial" panose="020B0604020202020204" pitchFamily="34" charset="0"/>
                <a:sym typeface="Arial" panose="020B0604020202020204" pitchFamily="34" charset="0"/>
              </a:rPr>
              <a:t>2</a:t>
            </a:r>
            <a:r>
              <a:rPr 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-binding site </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greatly reduces the affinity of hemoglobin for oxygen</a:t>
            </a:r>
          </a:p>
          <a:p>
            <a:pPr marL="533400" lvl="1"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96611" name="Picture 2" descr="2, 3-bisphosphoglycerate has a vertical three-carbon chain with C 1 bonded to O minus and double bonded to O, C 2 bonded to H on the left and phosphate on the right, C 3 bonded to H on the left and right and to a phosphate below. The phosphate has a central P that is single bonded to 2 O minus, double bonded to O, and single bonded to one O that is further bonded to the rest of the molecule.">
            <a:extLst>
              <a:ext uri="{FF2B5EF4-FFF2-40B4-BE49-F238E27FC236}">
                <a16:creationId xmlns:a16="http://schemas.microsoft.com/office/drawing/2014/main" id="{28287C40-F865-E147-900E-85C6BF958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265363"/>
            <a:ext cx="3124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F7B2C-1CC0-4487-A652-D7D0D7C4E59D}"/>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Oxygen Binding to Hemoglobin Is Regulated by 2,3-Bisphosphoglycerate</a:t>
            </a:r>
            <a:r>
              <a:rPr lang="en-US" altLang="en-US" sz="2000" b="0" dirty="0">
                <a:solidFill>
                  <a:srgbClr val="4E4CB4"/>
                </a:solidFill>
                <a:latin typeface="Arial" panose="020B0604020202020204" pitchFamily="34" charset="0"/>
                <a:cs typeface="Arial" panose="020B0604020202020204" pitchFamily="34" charset="0"/>
              </a:rPr>
              <a:t> (2 of 2)</a:t>
            </a:r>
            <a:endParaRPr lang="en-AU" sz="2000" dirty="0">
              <a:solidFill>
                <a:srgbClr val="4E4CB4"/>
              </a:solidFill>
            </a:endParaRPr>
          </a:p>
        </p:txBody>
      </p:sp>
      <p:sp>
        <p:nvSpPr>
          <p:cNvPr id="6" name="Google Shape;390;g847cf01710_0_68">
            <a:extLst>
              <a:ext uri="{FF2B5EF4-FFF2-40B4-BE49-F238E27FC236}">
                <a16:creationId xmlns:a16="http://schemas.microsoft.com/office/drawing/2014/main" id="{DFB8C104-7474-8C4B-903E-1BE8BF78096A}"/>
              </a:ext>
            </a:extLst>
          </p:cNvPr>
          <p:cNvSpPr txBox="1">
            <a:spLocks noChangeArrowheads="1"/>
          </p:cNvSpPr>
          <p:nvPr/>
        </p:nvSpPr>
        <p:spPr bwMode="auto">
          <a:xfrm>
            <a:off x="228600" y="2270126"/>
            <a:ext cx="5181600" cy="32766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b="1" dirty="0">
                <a:solidFill>
                  <a:schemeClr val="accent4"/>
                </a:solidFill>
                <a:latin typeface="Arial" panose="020B0604020202020204" pitchFamily="34" charset="0"/>
                <a:cs typeface="Arial" panose="020B0604020202020204" pitchFamily="34" charset="0"/>
                <a:sym typeface="Arial" panose="020B0604020202020204" pitchFamily="34" charset="0"/>
              </a:rPr>
              <a:t>2,3-bisphosphoglycerate (BPG):</a:t>
            </a:r>
          </a:p>
          <a:p>
            <a:pPr lvl="1">
              <a:lnSpc>
                <a:spcPct val="110000"/>
              </a:lnSpc>
              <a:spcBef>
                <a:spcPct val="0"/>
              </a:spcBef>
              <a:buClr>
                <a:srgbClr val="000000"/>
              </a:buClr>
              <a:buSzPts val="2800"/>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example of </a:t>
            </a:r>
            <a:r>
              <a:rPr lang="en-US" altLang="en-US" sz="2400" dirty="0" err="1">
                <a:solidFill>
                  <a:schemeClr val="accent4"/>
                </a:solidFill>
                <a:latin typeface="Arial" panose="020B0604020202020204" pitchFamily="34" charset="0"/>
                <a:cs typeface="Arial" panose="020B0604020202020204" pitchFamily="34" charset="0"/>
                <a:sym typeface="Arial" panose="020B0604020202020204" pitchFamily="34" charset="0"/>
              </a:rPr>
              <a:t>heterotropic</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 allosteric modulation</a:t>
            </a:r>
            <a:endParaRPr lang="en-US" altLang="en-US" sz="2400" baseline="-250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lvl="1">
              <a:lnSpc>
                <a:spcPct val="110000"/>
              </a:lnSpc>
              <a:spcBef>
                <a:spcPct val="0"/>
              </a:spcBef>
              <a:buClr>
                <a:srgbClr val="000000"/>
              </a:buClr>
              <a:buSzPts val="2800"/>
              <a:defRPr/>
            </a:pPr>
            <a:r>
              <a:rPr 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binds to a site distant from O</a:t>
            </a:r>
            <a:r>
              <a:rPr lang="en-US" sz="2400" baseline="-25000" dirty="0">
                <a:solidFill>
                  <a:schemeClr val="accent4"/>
                </a:solidFill>
                <a:latin typeface="Arial" panose="020B0604020202020204" pitchFamily="34" charset="0"/>
                <a:cs typeface="Arial" panose="020B0604020202020204" pitchFamily="34" charset="0"/>
                <a:sym typeface="Arial" panose="020B0604020202020204" pitchFamily="34" charset="0"/>
              </a:rPr>
              <a:t>2</a:t>
            </a:r>
            <a:r>
              <a:rPr 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-binding site </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greatly reduces the affinity of hemoglobin for oxygen</a:t>
            </a:r>
          </a:p>
          <a:p>
            <a:pPr marL="533400" lvl="1" indent="0">
              <a:lnSpc>
                <a:spcPct val="110000"/>
              </a:lnSpc>
              <a:spcBef>
                <a:spcPct val="0"/>
              </a:spcBef>
              <a:buClr>
                <a:srgbClr val="000000"/>
              </a:buClr>
              <a:buSzPts val="2800"/>
              <a:buFontTx/>
              <a:buNone/>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98659" name="Picture 2" descr="2, 3-bisphosphoglycerate has a vertical three-carbon chain with C 1 bonded to O minus and double bonded to O, C 2 bonded to H on the left and phosphate on the right, C 3 bonded to H on the left and right and to a phosphate below. The phosphate has a central P that is single bonded to 2 O minus, double bonded to O, and single bonded to one O that is further bonded to the rest of the molecule.">
            <a:extLst>
              <a:ext uri="{FF2B5EF4-FFF2-40B4-BE49-F238E27FC236}">
                <a16:creationId xmlns:a16="http://schemas.microsoft.com/office/drawing/2014/main" id="{2D0C5189-7949-7F44-8D11-2700A687F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193925"/>
            <a:ext cx="24780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90;g847cf01710_0_68">
            <a:extLst>
              <a:ext uri="{FF2B5EF4-FFF2-40B4-BE49-F238E27FC236}">
                <a16:creationId xmlns:a16="http://schemas.microsoft.com/office/drawing/2014/main" id="{D62293F1-9096-B04A-9672-1C3B7CBC54AE}"/>
              </a:ext>
            </a:extLst>
          </p:cNvPr>
          <p:cNvSpPr txBox="1">
            <a:spLocks noChangeArrowheads="1"/>
          </p:cNvSpPr>
          <p:nvPr/>
        </p:nvSpPr>
        <p:spPr bwMode="auto">
          <a:xfrm>
            <a:off x="1981200" y="5867401"/>
            <a:ext cx="5181600" cy="533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33400" lvl="1" indent="0">
              <a:lnSpc>
                <a:spcPct val="110000"/>
              </a:lnSpc>
              <a:spcBef>
                <a:spcPct val="0"/>
              </a:spcBef>
              <a:buClr>
                <a:srgbClr val="000000"/>
              </a:buClr>
              <a:buSzPts val="2800"/>
              <a:buFontTx/>
              <a:buNone/>
              <a:defRPr/>
            </a:pPr>
            <a:r>
              <a:rPr lang="en-US" altLang="en-US" sz="2400" dirty="0" err="1">
                <a:solidFill>
                  <a:srgbClr val="000000"/>
                </a:solidFill>
                <a:latin typeface="Arial" panose="020B0604020202020204" pitchFamily="34" charset="0"/>
                <a:cs typeface="Arial" panose="020B0604020202020204" pitchFamily="34" charset="0"/>
                <a:sym typeface="Arial" panose="020B0604020202020204" pitchFamily="34" charset="0"/>
              </a:rPr>
              <a:t>HbBPG</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 </a:t>
            </a:r>
            <a:r>
              <a:rPr lang="en-US" sz="2400" dirty="0">
                <a:latin typeface="Arial" panose="020B0604020202020204" pitchFamily="34" charset="0"/>
                <a:cs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HbO</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BPG </a:t>
            </a:r>
          </a:p>
          <a:p>
            <a:pPr marL="533400" lvl="1"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014F6-B896-4892-A65B-F6B594B06C8E}"/>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Effect of BPG on O</a:t>
            </a:r>
            <a:r>
              <a:rPr lang="en-US" altLang="en-US" baseline="-25000" dirty="0">
                <a:solidFill>
                  <a:schemeClr val="accent4"/>
                </a:solidFill>
                <a:latin typeface="Arial" panose="020B0604020202020204" pitchFamily="34" charset="0"/>
                <a:cs typeface="Arial" panose="020B0604020202020204" pitchFamily="34" charset="0"/>
              </a:rPr>
              <a:t>2</a:t>
            </a:r>
            <a:r>
              <a:rPr lang="en-US" altLang="en-US" dirty="0">
                <a:solidFill>
                  <a:schemeClr val="accent4"/>
                </a:solidFill>
                <a:latin typeface="Arial" panose="020B0604020202020204" pitchFamily="34" charset="0"/>
                <a:cs typeface="Arial" panose="020B0604020202020204" pitchFamily="34" charset="0"/>
              </a:rPr>
              <a:t> Binding to Hemoglobin</a:t>
            </a:r>
            <a:endParaRPr lang="en-AU" dirty="0"/>
          </a:p>
        </p:txBody>
      </p:sp>
      <p:pic>
        <p:nvPicPr>
          <p:cNvPr id="200707" name="Picture 4" descr="The graph plots p O 2 in k P a on its horizontal axis ranging from 0 to beyond 16, labeled in increments of 4, and plots Y on its vertical axis ranging from 0 to 1.0, labeled in increments of 0.2. Three curves are shown. On the left, a vertical line extending from 4 on the horizontal axis is labeled, p O 2 in tissues. A similar vertical line extending from 7 on the horizontal axis is labeled p O 2 in lungs (4,500 m). Another similar vertical line located at 13 is labeled p O 2 in lungs at sea level. All of the curves begin at (0, 0). The first curve, B P G normal equals 0 m M, rises sharply to about (1, 0.8), then curves and levels off at (3, 1.0) before crossing all of the vertical lines for p O 2 at 1.0 on the vertical axis. The second curve, B P G approximately 5 m M at sea level, rises more gradually and crosses the p O 2 in tissues line at (4, 0.6), then rises more slowly to cross the p O 2 in lungs (4,500 m line) at (8, 0.8) before beginning to level off to cross the p O 2 in lungs (sea level) line at (13, 0.95) and ending at (16, 1.0). The third curve, B P G approximately 8 m M at high altitudes (4,500 m), has the same shape as the second curve. It begins and ends with the second curve but is lower across the middle. The third curve rises to cross the p O 2 in tissues line at (4, 0.4), then rises more slowly to cross the p O 2 in lungs (4,500 m) line at (7, 0.7) before beginning to level off to cross the p O 2 in lungs (sea level) line at (13, 0.78) and ending at (16, 1.0). A bracket shows that the difference between the p O 2 in tissues and in lungs at high attitude when B P G is approximately 8 m M is 37 percent. A similar bracket shows that the differences between the p O 2 in tissues and p O 2 at high altitude is about 30 percent for the B P G approximately 5 m M at sea level curve. Finally, a bracket shows that the difference between the p O 2 in tissues and p O 2 in lungs at sea level is about 38 percent for the B P G approximately 5 m M at sea level curve. All data are approximate. ">
            <a:extLst>
              <a:ext uri="{FF2B5EF4-FFF2-40B4-BE49-F238E27FC236}">
                <a16:creationId xmlns:a16="http://schemas.microsoft.com/office/drawing/2014/main" id="{A2164BFD-749C-4746-8853-A0607C7A4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 y="1962150"/>
            <a:ext cx="3859213"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90;g847cf01710_0_68">
            <a:extLst>
              <a:ext uri="{FF2B5EF4-FFF2-40B4-BE49-F238E27FC236}">
                <a16:creationId xmlns:a16="http://schemas.microsoft.com/office/drawing/2014/main" id="{75C977C2-BFFE-134E-9276-41FD24AF4517}"/>
              </a:ext>
            </a:extLst>
          </p:cNvPr>
          <p:cNvSpPr txBox="1">
            <a:spLocks noChangeArrowheads="1"/>
          </p:cNvSpPr>
          <p:nvPr/>
        </p:nvSpPr>
        <p:spPr bwMode="auto">
          <a:xfrm>
            <a:off x="5133975" y="1962150"/>
            <a:ext cx="32766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BPG increases at high altitudes</a:t>
            </a: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r>
              <a:rPr lang="en-US" altLang="en-US" sz="2400" b="1" dirty="0">
                <a:solidFill>
                  <a:schemeClr val="accent4"/>
                </a:solidFill>
                <a:latin typeface="Arial" panose="020B0604020202020204" pitchFamily="34" charset="0"/>
                <a:cs typeface="Arial" panose="020B0604020202020204" pitchFamily="34" charset="0"/>
                <a:sym typeface="Arial" panose="020B0604020202020204" pitchFamily="34" charset="0"/>
              </a:rPr>
              <a:t>hypoxia </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 lowered oxygenation </a:t>
            </a:r>
            <a:r>
              <a:rPr lang="en-US" sz="2400" dirty="0">
                <a:latin typeface="Arial" panose="020B0604020202020204" pitchFamily="34" charset="0"/>
                <a:cs typeface="Arial" panose="020B0604020202020204" pitchFamily="34" charset="0"/>
              </a:rPr>
              <a:t>of peripheral tissues </a:t>
            </a:r>
          </a:p>
          <a:p>
            <a:pPr lvl="1">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causes </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BPG increases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DF090-424F-44FC-8718-2A10F19C97A1}"/>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Binding of BPG to Deoxyhemoglobin</a:t>
            </a:r>
            <a:endParaRPr lang="en-AU" dirty="0"/>
          </a:p>
        </p:txBody>
      </p:sp>
      <p:pic>
        <p:nvPicPr>
          <p:cNvPr id="202755" name="Picture 2" descr="Part a shows hemoglobin with four subunits roughly arranged in a a ring that each contain a ball-and-stick model of heme. The upper left and lower right portions are dark and the parts of the lower left and upper right light portions are colored blue where they face the center. There is an open region in the center in which a molecule of B P G is shown as a vertical ball-and-stick structure between the dark subunits, with space between it and the blue regions. Part b shows the same molecule in the R state. The open area has closed and no B P G is visible.">
            <a:extLst>
              <a:ext uri="{FF2B5EF4-FFF2-40B4-BE49-F238E27FC236}">
                <a16:creationId xmlns:a16="http://schemas.microsoft.com/office/drawing/2014/main" id="{EC8671F9-5B3F-714F-BDEF-D67D07246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98588"/>
            <a:ext cx="30781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90;g847cf01710_0_68">
            <a:extLst>
              <a:ext uri="{FF2B5EF4-FFF2-40B4-BE49-F238E27FC236}">
                <a16:creationId xmlns:a16="http://schemas.microsoft.com/office/drawing/2014/main" id="{610EB61B-3665-3040-89F3-562545DD88A1}"/>
              </a:ext>
            </a:extLst>
          </p:cNvPr>
          <p:cNvSpPr txBox="1">
            <a:spLocks noChangeArrowheads="1"/>
          </p:cNvSpPr>
          <p:nvPr/>
        </p:nvSpPr>
        <p:spPr bwMode="auto">
          <a:xfrm>
            <a:off x="4360863" y="1600200"/>
            <a:ext cx="44196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BPG </a:t>
            </a:r>
            <a:r>
              <a:rPr lang="en-US" sz="2400" dirty="0">
                <a:latin typeface="Arial" panose="020B0604020202020204" pitchFamily="34" charset="0"/>
                <a:cs typeface="Arial" panose="020B0604020202020204" pitchFamily="34" charset="0"/>
              </a:rPr>
              <a:t>binds to the cavity between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in the T state </a:t>
            </a:r>
          </a:p>
          <a:p>
            <a:pPr lvl="1">
              <a:defRPr/>
            </a:pPr>
            <a:r>
              <a:rPr lang="en-US" sz="2400" dirty="0">
                <a:latin typeface="Arial" panose="020B0604020202020204" pitchFamily="34" charset="0"/>
                <a:cs typeface="Arial" panose="020B0604020202020204" pitchFamily="34" charset="0"/>
              </a:rPr>
              <a:t>cavity is lined with positively charged residues</a:t>
            </a:r>
          </a:p>
          <a:p>
            <a:pPr lvl="1">
              <a:defRPr/>
            </a:pPr>
            <a:r>
              <a:rPr lang="en-US" sz="2400" dirty="0">
                <a:latin typeface="Arial" panose="020B0604020202020204" pitchFamily="34" charset="0"/>
                <a:cs typeface="Arial" panose="020B0604020202020204" pitchFamily="34" charset="0"/>
              </a:rPr>
              <a:t>BPG stabilizes the T state</a:t>
            </a: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77;g7fe2cbe272_0_8" descr="Icon P 2&#10;">
            <a:extLst>
              <a:ext uri="{FF2B5EF4-FFF2-40B4-BE49-F238E27FC236}">
                <a16:creationId xmlns:a16="http://schemas.microsoft.com/office/drawing/2014/main" id="{D451A007-485A-4147-A2B3-198A05FC8C7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8119" y="29210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686939D-E946-478D-B065-EAB77F10C9EE}"/>
              </a:ext>
            </a:extLst>
          </p:cNvPr>
          <p:cNvSpPr>
            <a:spLocks noGrp="1"/>
          </p:cNvSpPr>
          <p:nvPr>
            <p:ph type="title"/>
          </p:nvPr>
        </p:nvSpPr>
        <p:spPr>
          <a:xfrm>
            <a:off x="0" y="152400"/>
            <a:ext cx="9144000" cy="12192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23555" name="Text Placeholder 2">
            <a:extLst>
              <a:ext uri="{FF2B5EF4-FFF2-40B4-BE49-F238E27FC236}">
                <a16:creationId xmlns:a16="http://schemas.microsoft.com/office/drawing/2014/main" id="{1D9C9A3E-C1C7-0841-8C3F-ADEB59D95A9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A ligand binds a protein at a binding site that is complementary to the ligand in size, shape, charge, and hydrophobic or hydrophilic character. </a:t>
            </a:r>
            <a:r>
              <a:rPr lang="en-US" altLang="en-US" sz="2400" dirty="0">
                <a:latin typeface="Arial" panose="020B0604020202020204" pitchFamily="34" charset="0"/>
                <a:cs typeface="Arial" panose="020B0604020202020204" pitchFamily="34" charset="0"/>
              </a:rPr>
              <a:t>The interaction is specific: the protein can discriminate among the thousands of different molecules in its environment and selectively bind only one or a few types. A given protein may have separate </a:t>
            </a:r>
            <a:r>
              <a:rPr lang="en-US" altLang="en-US" sz="2400" b="1" dirty="0">
                <a:latin typeface="Arial" panose="020B0604020202020204" pitchFamily="34" charset="0"/>
                <a:cs typeface="Arial" panose="020B0604020202020204" pitchFamily="34" charset="0"/>
              </a:rPr>
              <a:t>binding sites </a:t>
            </a:r>
            <a:r>
              <a:rPr lang="en-US" altLang="en-US" sz="2400" dirty="0">
                <a:latin typeface="Arial" panose="020B0604020202020204" pitchFamily="34" charset="0"/>
                <a:cs typeface="Arial" panose="020B0604020202020204" pitchFamily="34" charset="0"/>
              </a:rPr>
              <a:t>for several different ligands. These specific molecular interactions are crucial in maintaining the high degree of order in a living system. </a:t>
            </a: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B9D8-98DF-4BBA-883E-4AFB40BB956B}"/>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Fetal Hemoglobin</a:t>
            </a:r>
            <a:endParaRPr lang="en-AU" dirty="0"/>
          </a:p>
        </p:txBody>
      </p:sp>
      <p:sp>
        <p:nvSpPr>
          <p:cNvPr id="6" name="Google Shape;390;g847cf01710_0_68">
            <a:extLst>
              <a:ext uri="{FF2B5EF4-FFF2-40B4-BE49-F238E27FC236}">
                <a16:creationId xmlns:a16="http://schemas.microsoft.com/office/drawing/2014/main" id="{1F76B5A7-527B-9342-A8B8-5FF90CCF2629}"/>
              </a:ext>
            </a:extLst>
          </p:cNvPr>
          <p:cNvSpPr txBox="1">
            <a:spLocks noChangeArrowheads="1"/>
          </p:cNvSpPr>
          <p:nvPr/>
        </p:nvSpPr>
        <p:spPr bwMode="auto">
          <a:xfrm>
            <a:off x="447675" y="1752600"/>
            <a:ext cx="824865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fetus synthesizes </a:t>
            </a: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2</a:t>
            </a:r>
            <a:r>
              <a:rPr lang="el-GR" sz="2400" i="1" dirty="0">
                <a:latin typeface="Arial" panose="020B0604020202020204" pitchFamily="34" charset="0"/>
                <a:cs typeface="Arial" panose="020B0604020202020204" pitchFamily="34" charset="0"/>
              </a:rPr>
              <a:t>γ</a:t>
            </a:r>
            <a:r>
              <a:rPr lang="el-GR" sz="2400" baseline="-25000" dirty="0">
                <a:latin typeface="Arial" panose="020B0604020202020204" pitchFamily="34" charset="0"/>
                <a:cs typeface="Arial" panose="020B0604020202020204" pitchFamily="34" charset="0"/>
              </a:rPr>
              <a:t>2</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hemoglobin  </a:t>
            </a: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lvl="1">
              <a:defRPr/>
            </a:pPr>
            <a:r>
              <a:rPr lang="en-US" sz="2400" dirty="0">
                <a:latin typeface="Arial" panose="020B0604020202020204" pitchFamily="34" charset="0"/>
                <a:cs typeface="Arial" panose="020B0604020202020204" pitchFamily="34" charset="0"/>
              </a:rPr>
              <a:t>lower affinity for BPG than normal adult hemoglobin</a:t>
            </a:r>
          </a:p>
          <a:p>
            <a:pPr lvl="1">
              <a:defRPr/>
            </a:pPr>
            <a:r>
              <a:rPr lang="en-US" sz="2400" dirty="0">
                <a:latin typeface="Arial" panose="020B0604020202020204" pitchFamily="34" charset="0"/>
                <a:cs typeface="Arial" panose="020B0604020202020204" pitchFamily="34" charset="0"/>
              </a:rPr>
              <a:t>higher affinity for 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than normal adult hemoglobin</a:t>
            </a: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25837-A831-40D3-BDFA-51CDD0080F6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Sickle Cell Anemia Is a Molecular Disease of Hemoglobin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172E162A-215A-3F41-992B-00032414149D}"/>
              </a:ext>
            </a:extLst>
          </p:cNvPr>
          <p:cNvSpPr txBox="1">
            <a:spLocks noChangeArrowheads="1"/>
          </p:cNvSpPr>
          <p:nvPr/>
        </p:nvSpPr>
        <p:spPr bwMode="auto">
          <a:xfrm>
            <a:off x="228600" y="1931988"/>
            <a:ext cx="35052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sickle cell anemia:</a:t>
            </a:r>
          </a:p>
          <a:p>
            <a:pPr lvl="1">
              <a:lnSpc>
                <a:spcPct val="110000"/>
              </a:lnSpc>
              <a:spcBef>
                <a:spcPct val="0"/>
              </a:spcBef>
              <a:buClr>
                <a:srgbClr val="000000"/>
              </a:buClr>
              <a:buSzPts val="2800"/>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homozygous condition</a:t>
            </a:r>
          </a:p>
          <a:p>
            <a:pPr lvl="1">
              <a:lnSpc>
                <a:spcPct val="110000"/>
              </a:lnSpc>
              <a:spcBef>
                <a:spcPct val="0"/>
              </a:spcBef>
              <a:buClr>
                <a:srgbClr val="000000"/>
              </a:buClr>
              <a:buSzPts val="2800"/>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single amino acid substitution (Glu</a:t>
            </a:r>
            <a:r>
              <a:rPr lang="en-US" altLang="en-US" sz="2400" baseline="30000" dirty="0">
                <a:solidFill>
                  <a:schemeClr val="accent4"/>
                </a:solidFill>
                <a:latin typeface="Arial" panose="020B0604020202020204" pitchFamily="34" charset="0"/>
                <a:cs typeface="Arial" panose="020B0604020202020204" pitchFamily="34" charset="0"/>
                <a:sym typeface="Arial" panose="020B0604020202020204" pitchFamily="34" charset="0"/>
              </a:rPr>
              <a:t>6</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 to Val</a:t>
            </a:r>
            <a:r>
              <a:rPr lang="en-US" altLang="en-US" sz="2400" baseline="30000" dirty="0">
                <a:solidFill>
                  <a:schemeClr val="accent4"/>
                </a:solidFill>
                <a:latin typeface="Arial" panose="020B0604020202020204" pitchFamily="34" charset="0"/>
                <a:cs typeface="Arial" panose="020B0604020202020204" pitchFamily="34" charset="0"/>
                <a:sym typeface="Arial" panose="020B0604020202020204" pitchFamily="34" charset="0"/>
              </a:rPr>
              <a:t>6</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 </a:t>
            </a:r>
            <a:r>
              <a:rPr lang="el-GR" sz="2400" i="1" dirty="0">
                <a:latin typeface="Arial" panose="020B0604020202020204" pitchFamily="34" charset="0"/>
                <a:cs typeface="Arial" panose="020B0604020202020204" pitchFamily="34" charset="0"/>
              </a:rPr>
              <a:t>β</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chains produces a hydrophobic patch</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 </a:t>
            </a:r>
          </a:p>
          <a:p>
            <a:pPr marL="533400" lvl="1" indent="0">
              <a:lnSpc>
                <a:spcPct val="110000"/>
              </a:lnSpc>
              <a:spcBef>
                <a:spcPct val="0"/>
              </a:spcBef>
              <a:buClr>
                <a:srgbClr val="000000"/>
              </a:buClr>
              <a:buSzPts val="2800"/>
              <a:buFontTx/>
              <a:buNone/>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10947" name="Picture 4" descr="Two micrographs, a and b, compare normal red blood cells (slightly cupped discs) in part a with irregular blood cells in an individual with sickle cell anemia in part b, which range from long and thin to shriveled and bumpy-looking. Each normal cell is about 3 micrometers in diameter.">
            <a:extLst>
              <a:ext uri="{FF2B5EF4-FFF2-40B4-BE49-F238E27FC236}">
                <a16:creationId xmlns:a16="http://schemas.microsoft.com/office/drawing/2014/main" id="{B8DE2996-DDC5-B642-B95C-E91CE2F0F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463" y="2182813"/>
            <a:ext cx="5087937"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7BEA7-2D71-4CC6-B2B6-9609A8153D9F}"/>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Normal and Sickle Cell Hemoglobin</a:t>
            </a:r>
            <a:endParaRPr lang="en-AU" dirty="0"/>
          </a:p>
        </p:txBody>
      </p:sp>
      <p:pic>
        <p:nvPicPr>
          <p:cNvPr id="212995" name="Picture 2" descr="Part a shows hemoglobin A and hemoglobin S. Each has four oval subunits arranged in a circular pattern with the two beta subunits overlapping the two alpha subunits. Clockwise from the upper right, the subunits are beta 1, alpha 1, beta 2, and alpha 2. The two beta subunits are shown on top, with beta 1 at the upper right and beta 2 at the lower right. The two alpha subunits each have their top section and their bottom section beneath a beta subunit with alpha 1 at the lower right and alpha 2 at the upper left. For hemoglobin S, the outer faces of the beta subunits are flattened, giving the molecule a more oblong shape. An arrow points from hemoglobin S to part b. Part b shows three individual hemoglobins, a unit of two hemoglobins attached at the flattened beta subunits, and a unit of three hemoglobins. Text reads, interactions between molecules. An arrow points down to show four strands. Two have a single chain of hemoglobins and two consist of two parallel chains. Text reads, strand formation. An arrow points down to show many strands joined together to form a large horizontal cylinder. Text reads, alignment and crystallization (strand formation).">
            <a:extLst>
              <a:ext uri="{FF2B5EF4-FFF2-40B4-BE49-F238E27FC236}">
                <a16:creationId xmlns:a16="http://schemas.microsoft.com/office/drawing/2014/main" id="{09D803CA-D6EF-054E-AA28-BD7626313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29067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90;g847cf01710_0_68">
            <a:extLst>
              <a:ext uri="{FF2B5EF4-FFF2-40B4-BE49-F238E27FC236}">
                <a16:creationId xmlns:a16="http://schemas.microsoft.com/office/drawing/2014/main" id="{4B34D0A0-4E84-334D-96B8-DA9CAD677A9E}"/>
              </a:ext>
            </a:extLst>
          </p:cNvPr>
          <p:cNvSpPr txBox="1">
            <a:spLocks noChangeArrowheads="1"/>
          </p:cNvSpPr>
          <p:nvPr/>
        </p:nvSpPr>
        <p:spPr bwMode="auto">
          <a:xfrm>
            <a:off x="4154488" y="1598613"/>
            <a:ext cx="4579937"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deoxygenated hemoglobin becomes insoluble and forms polymers that aggregate</a:t>
            </a:r>
          </a:p>
          <a:p>
            <a:pPr>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normal hemoglobin remains soluble upon deoxygenation</a:t>
            </a:r>
          </a:p>
          <a:p>
            <a:pPr>
              <a:lnSpc>
                <a:spcPct val="110000"/>
              </a:lnSpc>
              <a:spcBef>
                <a:spcPct val="0"/>
              </a:spcBef>
              <a:buClr>
                <a:srgbClr val="000000"/>
              </a:buClr>
              <a:buSzPts val="2800"/>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30560-15F4-4D13-8117-717544264688}"/>
              </a:ext>
            </a:extLst>
          </p:cNvPr>
          <p:cNvSpPr>
            <a:spLocks noGrp="1"/>
          </p:cNvSpPr>
          <p:nvPr>
            <p:ph type="ctrTitle"/>
          </p:nvPr>
        </p:nvSpPr>
        <p:spPr>
          <a:xfrm>
            <a:off x="685800" y="2130425"/>
            <a:ext cx="7772400" cy="2517775"/>
          </a:xfrm>
        </p:spPr>
        <p:txBody>
          <a:bodyPr/>
          <a:lstStyle/>
          <a:p>
            <a:r>
              <a:rPr lang="en-US" altLang="en-US" dirty="0">
                <a:solidFill>
                  <a:srgbClr val="674EA7"/>
                </a:solidFill>
                <a:latin typeface="Arial" panose="020B0604020202020204" pitchFamily="34" charset="0"/>
                <a:cs typeface="Arial" panose="020B0604020202020204" pitchFamily="34" charset="0"/>
              </a:rPr>
              <a:t>5.2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Complementary Interactions between Proteins and Ligands: The Immune System and Immunoglobulins</a:t>
            </a:r>
            <a:endParaRPr lang="en-AU"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1EAC4-063D-4083-8870-3937574BBA25}"/>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Immune Responses</a:t>
            </a:r>
            <a:endParaRPr lang="en-AU" dirty="0"/>
          </a:p>
        </p:txBody>
      </p:sp>
      <p:sp>
        <p:nvSpPr>
          <p:cNvPr id="6" name="Google Shape;390;g847cf01710_0_68">
            <a:extLst>
              <a:ext uri="{FF2B5EF4-FFF2-40B4-BE49-F238E27FC236}">
                <a16:creationId xmlns:a16="http://schemas.microsoft.com/office/drawing/2014/main" id="{A5EB237D-8769-0F41-B07B-2FE0781FF312}"/>
              </a:ext>
            </a:extLst>
          </p:cNvPr>
          <p:cNvSpPr txBox="1">
            <a:spLocks noChangeArrowheads="1"/>
          </p:cNvSpPr>
          <p:nvPr/>
        </p:nvSpPr>
        <p:spPr bwMode="auto">
          <a:xfrm>
            <a:off x="433388" y="1752600"/>
            <a:ext cx="82772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immune response </a:t>
            </a:r>
            <a:r>
              <a:rPr lang="en-US" sz="2400" dirty="0">
                <a:latin typeface="Arial" panose="020B0604020202020204" pitchFamily="34" charset="0"/>
                <a:cs typeface="Arial" panose="020B0604020202020204" pitchFamily="34" charset="0"/>
              </a:rPr>
              <a:t>= coordinated set of interactions among many classes of proteins, molecules, and cell types</a:t>
            </a:r>
          </a:p>
          <a:p>
            <a:pPr lvl="1">
              <a:defRPr/>
            </a:pPr>
            <a:r>
              <a:rPr lang="en-US" sz="2400" dirty="0">
                <a:latin typeface="Arial" panose="020B0604020202020204" pitchFamily="34" charset="0"/>
                <a:cs typeface="Arial" panose="020B0604020202020204" pitchFamily="34" charset="0"/>
              </a:rPr>
              <a:t>distinguishes molecular “self” from “</a:t>
            </a:r>
            <a:r>
              <a:rPr lang="en-US" sz="2400" dirty="0" err="1">
                <a:latin typeface="Arial" panose="020B0604020202020204" pitchFamily="34" charset="0"/>
                <a:cs typeface="Arial" panose="020B0604020202020204" pitchFamily="34" charset="0"/>
              </a:rPr>
              <a:t>nonself</a:t>
            </a:r>
            <a:r>
              <a:rPr lang="en-US" sz="2400" dirty="0">
                <a:latin typeface="Arial" panose="020B0604020202020204" pitchFamily="34" charset="0"/>
                <a:cs typeface="Arial" panose="020B0604020202020204" pitchFamily="34" charset="0"/>
              </a:rPr>
              <a:t>” and destroys “</a:t>
            </a:r>
            <a:r>
              <a:rPr lang="en-US" sz="2400" dirty="0" err="1">
                <a:latin typeface="Arial" panose="020B0604020202020204" pitchFamily="34" charset="0"/>
                <a:cs typeface="Arial" panose="020B0604020202020204" pitchFamily="34" charset="0"/>
              </a:rPr>
              <a:t>nonself</a:t>
            </a:r>
            <a:r>
              <a:rPr lang="en-US" sz="2400" dirty="0">
                <a:latin typeface="Arial" panose="020B0604020202020204" pitchFamily="34" charset="0"/>
                <a:cs typeface="Arial" panose="020B0604020202020204" pitchFamily="34" charset="0"/>
              </a:rPr>
              <a:t>”</a:t>
            </a:r>
          </a:p>
          <a:p>
            <a:pPr lvl="1">
              <a:defRPr/>
            </a:pPr>
            <a:r>
              <a:rPr lang="en-US" sz="2400" dirty="0">
                <a:latin typeface="Arial" panose="020B0604020202020204" pitchFamily="34" charset="0"/>
                <a:cs typeface="Arial" panose="020B0604020202020204" pitchFamily="34" charset="0"/>
              </a:rPr>
              <a:t>eliminates viruses, bacteria, and other pathogens and molecules </a:t>
            </a:r>
          </a:p>
          <a:p>
            <a:pPr marL="50800" indent="0">
              <a:buFontTx/>
              <a:buNone/>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EFC39-5FCA-4B01-8CEF-21F3E72339C3}"/>
              </a:ext>
            </a:extLst>
          </p:cNvPr>
          <p:cNvSpPr>
            <a:spLocks noGrp="1"/>
          </p:cNvSpPr>
          <p:nvPr>
            <p:ph type="title"/>
          </p:nvPr>
        </p:nvSpPr>
        <p:spPr/>
        <p:txBody>
          <a:bodyPr/>
          <a:lstStyle/>
          <a:p>
            <a:r>
              <a:rPr lang="en-US" altLang="en-US" sz="3600" dirty="0">
                <a:solidFill>
                  <a:srgbClr val="4E4CB4"/>
                </a:solidFill>
                <a:latin typeface="Arial" panose="020B0604020202020204" pitchFamily="34" charset="0"/>
                <a:cs typeface="Arial" panose="020B0604020202020204" pitchFamily="34" charset="0"/>
              </a:rPr>
              <a:t>The Immune Response Includes a Specialized Array of Cells and Proteins</a:t>
            </a:r>
            <a:endParaRPr lang="en-AU" sz="3600" dirty="0">
              <a:solidFill>
                <a:srgbClr val="4E4CB4"/>
              </a:solidFill>
            </a:endParaRPr>
          </a:p>
        </p:txBody>
      </p:sp>
      <p:sp>
        <p:nvSpPr>
          <p:cNvPr id="7" name="Google Shape;390;g847cf01710_0_68">
            <a:extLst>
              <a:ext uri="{FF2B5EF4-FFF2-40B4-BE49-F238E27FC236}">
                <a16:creationId xmlns:a16="http://schemas.microsoft.com/office/drawing/2014/main" id="{43DC368B-7B1D-C94F-A6CC-75B6CC5350A7}"/>
              </a:ext>
            </a:extLst>
          </p:cNvPr>
          <p:cNvSpPr txBox="1">
            <a:spLocks noChangeArrowheads="1"/>
          </p:cNvSpPr>
          <p:nvPr/>
        </p:nvSpPr>
        <p:spPr bwMode="auto">
          <a:xfrm>
            <a:off x="433388" y="1828799"/>
            <a:ext cx="8277225" cy="4419601"/>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leukocytes </a:t>
            </a:r>
            <a:r>
              <a:rPr lang="en-US" sz="2400" dirty="0">
                <a:latin typeface="Arial" panose="020B0604020202020204" pitchFamily="34" charset="0"/>
                <a:cs typeface="Arial" panose="020B0604020202020204" pitchFamily="34" charset="0"/>
              </a:rPr>
              <a:t>= white blood cells, including </a:t>
            </a:r>
            <a:r>
              <a:rPr lang="en-US" sz="2400" b="1" dirty="0">
                <a:latin typeface="Arial" panose="020B0604020202020204" pitchFamily="34" charset="0"/>
                <a:cs typeface="Arial" panose="020B0604020202020204" pitchFamily="34" charset="0"/>
              </a:rPr>
              <a:t>macrophages</a:t>
            </a:r>
            <a:r>
              <a:rPr lang="en-US" sz="2400" dirty="0">
                <a:latin typeface="Arial" panose="020B0604020202020204" pitchFamily="34" charset="0"/>
                <a:cs typeface="Arial" panose="020B0604020202020204" pitchFamily="34" charset="0"/>
              </a:rPr>
              <a:t> and </a:t>
            </a:r>
            <a:r>
              <a:rPr lang="en-US" sz="2400" b="1" dirty="0">
                <a:latin typeface="Arial" panose="020B0604020202020204" pitchFamily="34" charset="0"/>
                <a:cs typeface="Arial" panose="020B0604020202020204" pitchFamily="34" charset="0"/>
              </a:rPr>
              <a:t>lymphocytes</a:t>
            </a:r>
            <a:r>
              <a:rPr lang="en-US" sz="2400" dirty="0">
                <a:latin typeface="Arial" panose="020B0604020202020204" pitchFamily="34" charset="0"/>
                <a:cs typeface="Arial" panose="020B0604020202020204" pitchFamily="34" charset="0"/>
              </a:rPr>
              <a:t>  </a:t>
            </a:r>
          </a:p>
          <a:p>
            <a:pPr>
              <a:defRPr/>
            </a:pPr>
            <a:endPar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defRPr/>
            </a:pP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The immune </a:t>
            </a:r>
            <a:r>
              <a:rPr lang="en-US" sz="2400" dirty="0">
                <a:latin typeface="Arial" panose="020B0604020202020204" pitchFamily="34" charset="0"/>
                <a:cs typeface="Arial" panose="020B0604020202020204" pitchFamily="34" charset="0"/>
              </a:rPr>
              <a:t>response consists of two complementary systems:</a:t>
            </a:r>
          </a:p>
          <a:p>
            <a:pPr lvl="1">
              <a:defRPr/>
            </a:pPr>
            <a:r>
              <a:rPr lang="en-US" sz="2400" b="1" dirty="0">
                <a:latin typeface="Arial" panose="020B0604020202020204" pitchFamily="34" charset="0"/>
                <a:cs typeface="Arial" panose="020B0604020202020204" pitchFamily="34" charset="0"/>
              </a:rPr>
              <a:t>humoral immune system </a:t>
            </a:r>
            <a:r>
              <a:rPr lang="en-US" sz="2400" dirty="0">
                <a:latin typeface="Arial" panose="020B0604020202020204" pitchFamily="34" charset="0"/>
                <a:cs typeface="Arial" panose="020B0604020202020204" pitchFamily="34" charset="0"/>
              </a:rPr>
              <a:t>= directed at bacterial infections and extracellular viruses </a:t>
            </a:r>
          </a:p>
          <a:p>
            <a:pPr lvl="1">
              <a:defRPr/>
            </a:pPr>
            <a:r>
              <a:rPr lang="en-US" altLang="en-US" sz="2400" b="1" dirty="0">
                <a:solidFill>
                  <a:schemeClr val="accent4"/>
                </a:solidFill>
                <a:latin typeface="Arial" panose="020B0604020202020204" pitchFamily="34" charset="0"/>
                <a:cs typeface="Arial" panose="020B0604020202020204" pitchFamily="34" charset="0"/>
                <a:sym typeface="Arial" panose="020B0604020202020204" pitchFamily="34" charset="0"/>
              </a:rPr>
              <a:t>cellular immune system</a:t>
            </a:r>
            <a:r>
              <a:rPr lang="en-US" altLang="en-US" sz="2400" dirty="0">
                <a:solidFill>
                  <a:schemeClr val="accent4"/>
                </a:solidFill>
                <a:latin typeface="Arial" panose="020B0604020202020204" pitchFamily="34" charset="0"/>
                <a:cs typeface="Arial" panose="020B0604020202020204" pitchFamily="34" charset="0"/>
                <a:sym typeface="Arial" panose="020B0604020202020204" pitchFamily="34" charset="0"/>
              </a:rPr>
              <a:t> = destroys infected host cells, parasites, and foreign tissues</a:t>
            </a: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B0A20-199F-45B7-A471-98D43A2086B4}"/>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Humoral Immune Response</a:t>
            </a:r>
            <a:endParaRPr lang="en-AU" dirty="0"/>
          </a:p>
        </p:txBody>
      </p:sp>
      <p:sp>
        <p:nvSpPr>
          <p:cNvPr id="7" name="Google Shape;390;g847cf01710_0_68">
            <a:extLst>
              <a:ext uri="{FF2B5EF4-FFF2-40B4-BE49-F238E27FC236}">
                <a16:creationId xmlns:a16="http://schemas.microsoft.com/office/drawing/2014/main" id="{A1AE972F-F99A-9E47-B19C-E25CF22A4752}"/>
              </a:ext>
            </a:extLst>
          </p:cNvPr>
          <p:cNvSpPr txBox="1">
            <a:spLocks noChangeArrowheads="1"/>
          </p:cNvSpPr>
          <p:nvPr/>
        </p:nvSpPr>
        <p:spPr bwMode="auto">
          <a:xfrm>
            <a:off x="433388" y="1676401"/>
            <a:ext cx="8277225" cy="45720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antibodies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immunoglobulins (Ig) </a:t>
            </a:r>
            <a:r>
              <a:rPr lang="en-US" sz="2400" dirty="0">
                <a:latin typeface="Arial" panose="020B0604020202020204" pitchFamily="34" charset="0"/>
                <a:cs typeface="Arial" panose="020B0604020202020204" pitchFamily="34" charset="0"/>
              </a:rPr>
              <a:t>= bind bacteria, viruses, or large molecules identified as foreign and target them for destruction </a:t>
            </a:r>
          </a:p>
          <a:p>
            <a:pPr lvl="1">
              <a:defRPr/>
            </a:pPr>
            <a:r>
              <a:rPr lang="en-US" sz="2400" dirty="0">
                <a:latin typeface="Arial" panose="020B0604020202020204" pitchFamily="34" charset="0"/>
                <a:cs typeface="Arial" panose="020B0604020202020204" pitchFamily="34" charset="0"/>
              </a:rPr>
              <a:t>produced by </a:t>
            </a:r>
            <a:r>
              <a:rPr lang="en-US" sz="2400" b="1" dirty="0">
                <a:latin typeface="Arial" panose="020B0604020202020204" pitchFamily="34" charset="0"/>
                <a:cs typeface="Arial" panose="020B0604020202020204" pitchFamily="34" charset="0"/>
              </a:rPr>
              <a:t>B lymphocytes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B cells </a:t>
            </a:r>
          </a:p>
          <a:p>
            <a:pPr marL="50800" indent="0">
              <a:buFontTx/>
              <a:buNone/>
              <a:defRPr/>
            </a:pPr>
            <a:r>
              <a:rPr lang="en-US" sz="2400" dirty="0">
                <a:latin typeface="Arial" panose="020B0604020202020204" pitchFamily="34" charset="0"/>
                <a:cs typeface="Arial" panose="020B0604020202020204" pitchFamily="34" charset="0"/>
              </a:rPr>
              <a:t> </a:t>
            </a:r>
            <a:endParaRPr lang="en-US" altLang="en-US" sz="2400" b="1" dirty="0">
              <a:solidFill>
                <a:schemeClr val="accent4"/>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2CF81-12C3-4EE9-A906-6704D3CD02F1}"/>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Cellular Immune Response</a:t>
            </a:r>
            <a:endParaRPr lang="en-AU" dirty="0"/>
          </a:p>
        </p:txBody>
      </p:sp>
      <p:sp>
        <p:nvSpPr>
          <p:cNvPr id="7" name="Google Shape;390;g847cf01710_0_68">
            <a:extLst>
              <a:ext uri="{FF2B5EF4-FFF2-40B4-BE49-F238E27FC236}">
                <a16:creationId xmlns:a16="http://schemas.microsoft.com/office/drawing/2014/main" id="{FE835010-0DCE-CE49-9F14-71296518ED80}"/>
              </a:ext>
            </a:extLst>
          </p:cNvPr>
          <p:cNvSpPr txBox="1">
            <a:spLocks noChangeArrowheads="1"/>
          </p:cNvSpPr>
          <p:nvPr/>
        </p:nvSpPr>
        <p:spPr bwMode="auto">
          <a:xfrm>
            <a:off x="433388" y="1752600"/>
            <a:ext cx="8277225" cy="4648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T lymphocytes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cytotoxic</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T cells (T</a:t>
            </a:r>
            <a:r>
              <a:rPr lang="en-US" sz="2400" b="1" baseline="-25000" dirty="0">
                <a:latin typeface="Arial" panose="020B0604020202020204" pitchFamily="34" charset="0"/>
                <a:cs typeface="Arial" panose="020B0604020202020204" pitchFamily="34" charset="0"/>
              </a:rPr>
              <a:t>C</a:t>
            </a:r>
            <a:r>
              <a:rPr lang="en-US" sz="2400" b="1" dirty="0">
                <a:latin typeface="Arial" panose="020B0604020202020204" pitchFamily="34" charset="0"/>
                <a:cs typeface="Arial" panose="020B0604020202020204" pitchFamily="34" charset="0"/>
              </a:rPr>
              <a:t> cells)</a:t>
            </a:r>
          </a:p>
          <a:p>
            <a:pPr lvl="1">
              <a:defRPr/>
            </a:pPr>
            <a:r>
              <a:rPr lang="en-US" sz="2400" dirty="0">
                <a:latin typeface="Arial" panose="020B0604020202020204" pitchFamily="34" charset="0"/>
                <a:cs typeface="Arial" panose="020B0604020202020204" pitchFamily="34" charset="0"/>
              </a:rPr>
              <a:t>recognition of infected cells or parasites involves </a:t>
            </a:r>
            <a:r>
              <a:rPr lang="en-US" sz="2400" b="1" dirty="0">
                <a:latin typeface="Arial" panose="020B0604020202020204" pitchFamily="34" charset="0"/>
                <a:cs typeface="Arial" panose="020B0604020202020204" pitchFamily="34" charset="0"/>
              </a:rPr>
              <a:t>T-cell receptors </a:t>
            </a:r>
            <a:r>
              <a:rPr lang="en-US" sz="2400" dirty="0">
                <a:latin typeface="Arial" panose="020B0604020202020204" pitchFamily="34" charset="0"/>
                <a:cs typeface="Arial" panose="020B0604020202020204" pitchFamily="34" charset="0"/>
              </a:rPr>
              <a:t>on the surface of T</a:t>
            </a:r>
            <a:r>
              <a:rPr lang="en-US" sz="2400" baseline="-25000"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 cells</a:t>
            </a:r>
            <a:endParaRPr lang="en-US" sz="2400" b="1"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helper T cells (T</a:t>
            </a:r>
            <a:r>
              <a:rPr lang="en-US" sz="2400" b="1" baseline="-25000" dirty="0">
                <a:latin typeface="Arial" panose="020B0604020202020204" pitchFamily="34" charset="0"/>
                <a:cs typeface="Arial" panose="020B0604020202020204" pitchFamily="34" charset="0"/>
              </a:rPr>
              <a:t>H </a:t>
            </a:r>
            <a:r>
              <a:rPr lang="en-US" sz="2400" b="1" dirty="0">
                <a:latin typeface="Arial" panose="020B0604020202020204" pitchFamily="34" charset="0"/>
                <a:cs typeface="Arial" panose="020B0604020202020204" pitchFamily="34" charset="0"/>
              </a:rPr>
              <a:t>cells) </a:t>
            </a:r>
            <a:r>
              <a:rPr lang="en-US" sz="2400" dirty="0">
                <a:latin typeface="Arial" panose="020B0604020202020204" pitchFamily="34" charset="0"/>
                <a:cs typeface="Arial" panose="020B0604020202020204" pitchFamily="34" charset="0"/>
              </a:rPr>
              <a:t>= produce soluble signaling proteins called cytokines</a:t>
            </a:r>
          </a:p>
          <a:p>
            <a:pPr lvl="1">
              <a:defRPr/>
            </a:pPr>
            <a:r>
              <a:rPr lang="en-US" sz="2400" dirty="0">
                <a:latin typeface="Arial" panose="020B0604020202020204" pitchFamily="34" charset="0"/>
                <a:cs typeface="Arial" panose="020B0604020202020204" pitchFamily="34" charset="0"/>
              </a:rPr>
              <a:t>interact with macrophages</a:t>
            </a:r>
          </a:p>
          <a:p>
            <a:pPr lvl="1">
              <a:defRPr/>
            </a:pPr>
            <a:r>
              <a:rPr lang="en-US" sz="2400" dirty="0">
                <a:latin typeface="Arial" panose="020B0604020202020204" pitchFamily="34" charset="0"/>
                <a:cs typeface="Arial" panose="020B0604020202020204" pitchFamily="34" charset="0"/>
              </a:rPr>
              <a:t>stimulate the selective proliferation of T</a:t>
            </a:r>
            <a:r>
              <a:rPr lang="en-US" sz="2400" baseline="-25000"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 and B cells that can bind to a particular antigen (</a:t>
            </a:r>
            <a:r>
              <a:rPr lang="en-US" sz="2400" b="1" dirty="0">
                <a:latin typeface="Arial" panose="020B0604020202020204" pitchFamily="34" charset="0"/>
                <a:cs typeface="Arial" panose="020B0604020202020204" pitchFamily="34" charset="0"/>
              </a:rPr>
              <a:t>clonal selection</a:t>
            </a:r>
            <a:r>
              <a:rPr lang="en-US" sz="2400" dirty="0">
                <a:latin typeface="Arial" panose="020B0604020202020204" pitchFamily="34" charset="0"/>
                <a:cs typeface="Arial" panose="020B0604020202020204" pitchFamily="34" charset="0"/>
              </a:rPr>
              <a:t>)</a:t>
            </a:r>
          </a:p>
          <a:p>
            <a:pPr>
              <a:defRPr/>
            </a:pPr>
            <a:r>
              <a:rPr lang="en-US" sz="2400" b="1" dirty="0">
                <a:latin typeface="Arial" panose="020B0604020202020204" pitchFamily="34" charset="0"/>
                <a:cs typeface="Arial" panose="020B0604020202020204" pitchFamily="34" charset="0"/>
              </a:rPr>
              <a:t>memory cells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permit a rapid response to pathogens previously encountered</a:t>
            </a: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AA5D2-17C1-4FA5-BCFE-896721091B97}"/>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Vaccines</a:t>
            </a:r>
            <a:endParaRPr lang="en-AU" dirty="0"/>
          </a:p>
        </p:txBody>
      </p:sp>
      <p:sp>
        <p:nvSpPr>
          <p:cNvPr id="7" name="Google Shape;390;g847cf01710_0_68">
            <a:extLst>
              <a:ext uri="{FF2B5EF4-FFF2-40B4-BE49-F238E27FC236}">
                <a16:creationId xmlns:a16="http://schemas.microsoft.com/office/drawing/2014/main" id="{340D49D2-37B8-A440-B5D0-F85F22B891A8}"/>
              </a:ext>
            </a:extLst>
          </p:cNvPr>
          <p:cNvSpPr txBox="1">
            <a:spLocks noChangeArrowheads="1"/>
          </p:cNvSpPr>
          <p:nvPr/>
        </p:nvSpPr>
        <p:spPr bwMode="auto">
          <a:xfrm>
            <a:off x="433388" y="1752600"/>
            <a:ext cx="82772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often consists of weakened or killed virus or isolated proteins from a viral or bacterial protein coat</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“teaches” the immune system what the viral particles look like, stimulating the production of memory cells</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DAA9B-60C7-46F3-8017-B5CDB2C01F7E}"/>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Antigens and </a:t>
            </a:r>
            <a:r>
              <a:rPr lang="en-US" altLang="en-US" dirty="0" err="1">
                <a:solidFill>
                  <a:schemeClr val="accent4"/>
                </a:solidFill>
                <a:latin typeface="Arial" panose="020B0604020202020204" pitchFamily="34" charset="0"/>
                <a:cs typeface="Arial" panose="020B0604020202020204" pitchFamily="34" charset="0"/>
              </a:rPr>
              <a:t>Haptens</a:t>
            </a:r>
            <a:endParaRPr lang="en-AU" dirty="0"/>
          </a:p>
        </p:txBody>
      </p:sp>
      <p:sp>
        <p:nvSpPr>
          <p:cNvPr id="7" name="Google Shape;390;g847cf01710_0_68">
            <a:extLst>
              <a:ext uri="{FF2B5EF4-FFF2-40B4-BE49-F238E27FC236}">
                <a16:creationId xmlns:a16="http://schemas.microsoft.com/office/drawing/2014/main" id="{BABC9ABF-CE8F-034F-8A1B-AA8B26D970FC}"/>
              </a:ext>
            </a:extLst>
          </p:cNvPr>
          <p:cNvSpPr txBox="1">
            <a:spLocks noChangeArrowheads="1"/>
          </p:cNvSpPr>
          <p:nvPr/>
        </p:nvSpPr>
        <p:spPr bwMode="auto">
          <a:xfrm>
            <a:off x="433388" y="1752600"/>
            <a:ext cx="82772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antigen</a:t>
            </a:r>
            <a:r>
              <a:rPr lang="en-US" sz="2400" dirty="0">
                <a:latin typeface="Arial" panose="020B0604020202020204" pitchFamily="34" charset="0"/>
                <a:cs typeface="Arial" panose="020B0604020202020204" pitchFamily="34" charset="0"/>
              </a:rPr>
              <a:t> = molecule or pathogen capable of eliciting an immune response</a:t>
            </a:r>
          </a:p>
          <a:p>
            <a:pPr lvl="1">
              <a:defRPr/>
            </a:pPr>
            <a:r>
              <a:rPr lang="en-US" sz="2400" dirty="0">
                <a:latin typeface="Arial" panose="020B0604020202020204" pitchFamily="34" charset="0"/>
                <a:cs typeface="Arial" panose="020B0604020202020204" pitchFamily="34" charset="0"/>
              </a:rPr>
              <a:t>can be a virus, a bacterial cell wall, or an individual protein or other macromolecule </a:t>
            </a:r>
          </a:p>
          <a:p>
            <a:pPr lvl="1">
              <a:defRPr/>
            </a:pPr>
            <a:r>
              <a:rPr lang="en-US" sz="2400" dirty="0">
                <a:latin typeface="Arial" panose="020B0604020202020204" pitchFamily="34" charset="0"/>
                <a:cs typeface="Arial" panose="020B0604020202020204" pitchFamily="34" charset="0"/>
              </a:rPr>
              <a:t>antibodies or T-cell receptors bind to an </a:t>
            </a:r>
            <a:r>
              <a:rPr lang="en-US" sz="2400" b="1" dirty="0">
                <a:latin typeface="Arial" panose="020B0604020202020204" pitchFamily="34" charset="0"/>
                <a:cs typeface="Arial" panose="020B0604020202020204" pitchFamily="34" charset="0"/>
              </a:rPr>
              <a:t>antigenic determinant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epitope</a:t>
            </a:r>
            <a:r>
              <a:rPr lang="en-US" sz="2400" dirty="0">
                <a:latin typeface="Arial" panose="020B0604020202020204" pitchFamily="34" charset="0"/>
                <a:cs typeface="Arial" panose="020B0604020202020204" pitchFamily="34" charset="0"/>
              </a:rPr>
              <a:t> within the antigen</a:t>
            </a:r>
          </a:p>
          <a:p>
            <a:pPr marL="533400" lvl="1" indent="0">
              <a:buFontTx/>
              <a:buNone/>
              <a:defRPr/>
            </a:pPr>
            <a:endParaRPr lang="en-US" sz="2400" dirty="0">
              <a:latin typeface="Arial" panose="020B0604020202020204" pitchFamily="34" charset="0"/>
              <a:cs typeface="Arial" panose="020B0604020202020204" pitchFamily="34" charset="0"/>
            </a:endParaRPr>
          </a:p>
          <a:p>
            <a:pPr>
              <a:defRPr/>
            </a:pPr>
            <a:r>
              <a:rPr lang="en-US" sz="2400" b="1" dirty="0" err="1">
                <a:latin typeface="Arial" panose="020B0604020202020204" pitchFamily="34" charset="0"/>
                <a:cs typeface="Arial" panose="020B0604020202020204" pitchFamily="34" charset="0"/>
              </a:rPr>
              <a:t>haptens</a:t>
            </a:r>
            <a:r>
              <a:rPr lang="en-US" sz="2400" dirty="0">
                <a:latin typeface="Arial" panose="020B0604020202020204" pitchFamily="34" charset="0"/>
                <a:cs typeface="Arial" panose="020B0604020202020204" pitchFamily="34" charset="0"/>
              </a:rPr>
              <a:t> = small molecules that can elicit an immune response when covalently attached to large proteins </a:t>
            </a:r>
          </a:p>
          <a:p>
            <a:pPr>
              <a:defRPr/>
            </a:pPr>
            <a:endParaRPr lang="en-US" sz="2400" dirty="0"/>
          </a:p>
          <a:p>
            <a:pPr marL="50800" indent="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oogle Shape;184;g7fe2cbe272_0_35" descr="Icon P 3">
            <a:extLst>
              <a:ext uri="{FF2B5EF4-FFF2-40B4-BE49-F238E27FC236}">
                <a16:creationId xmlns:a16="http://schemas.microsoft.com/office/drawing/2014/main" id="{8718D414-8313-2B40-B11F-F7CCAA63AA2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873" y="352327"/>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70D648D-97F6-42F8-BE63-6DDFD3A1A474}"/>
              </a:ext>
            </a:extLst>
          </p:cNvPr>
          <p:cNvSpPr>
            <a:spLocks noGrp="1"/>
          </p:cNvSpPr>
          <p:nvPr>
            <p:ph type="title"/>
          </p:nvPr>
        </p:nvSpPr>
        <p:spPr>
          <a:xfrm>
            <a:off x="0" y="152400"/>
            <a:ext cx="9144000" cy="1284288"/>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2)</a:t>
            </a:r>
            <a:endParaRPr lang="en-AU" sz="2000" b="0" dirty="0"/>
          </a:p>
        </p:txBody>
      </p:sp>
      <p:sp>
        <p:nvSpPr>
          <p:cNvPr id="25603" name="Text Placeholder 2">
            <a:extLst>
              <a:ext uri="{FF2B5EF4-FFF2-40B4-BE49-F238E27FC236}">
                <a16:creationId xmlns:a16="http://schemas.microsoft.com/office/drawing/2014/main" id="{B36E80DF-BDF5-E34C-BEBA-A2A710A81E9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Proteins are flexible. </a:t>
            </a:r>
            <a:r>
              <a:rPr lang="en-US" altLang="en-US" sz="2400" dirty="0">
                <a:latin typeface="Arial" panose="020B0604020202020204" pitchFamily="34" charset="0"/>
                <a:cs typeface="Arial" panose="020B0604020202020204" pitchFamily="34" charset="0"/>
              </a:rPr>
              <a:t>Changes in conformation may be subtle, reflecting molecular vibrations and small movements of amino acid residues throughout the protein. Changes in conformation may also be more dramatic, with major segments of the protein structure moving as much as several nanometers. Specific conformational changes are frequently essential to a protein’s function.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9AD9-24A6-4954-911B-04B32AC39C17}"/>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Antibodies Have Two Identical Antigen-Binding Sites</a:t>
            </a:r>
            <a:endParaRPr lang="en-AU" dirty="0">
              <a:solidFill>
                <a:srgbClr val="4E4CB4"/>
              </a:solidFill>
            </a:endParaRPr>
          </a:p>
        </p:txBody>
      </p:sp>
      <p:sp>
        <p:nvSpPr>
          <p:cNvPr id="7" name="Google Shape;390;g847cf01710_0_68">
            <a:extLst>
              <a:ext uri="{FF2B5EF4-FFF2-40B4-BE49-F238E27FC236}">
                <a16:creationId xmlns:a16="http://schemas.microsoft.com/office/drawing/2014/main" id="{4BA8E10B-5030-DF44-B1BE-2CC82B099E3D}"/>
              </a:ext>
            </a:extLst>
          </p:cNvPr>
          <p:cNvSpPr txBox="1">
            <a:spLocks noChangeArrowheads="1"/>
          </p:cNvSpPr>
          <p:nvPr/>
        </p:nvSpPr>
        <p:spPr bwMode="auto">
          <a:xfrm>
            <a:off x="433388" y="1828801"/>
            <a:ext cx="8177212" cy="44196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immunoglobulin G (IgG) </a:t>
            </a:r>
            <a:r>
              <a:rPr lang="en-US" sz="2400" dirty="0">
                <a:latin typeface="Arial" panose="020B0604020202020204" pitchFamily="34" charset="0"/>
                <a:cs typeface="Arial" panose="020B0604020202020204" pitchFamily="34" charset="0"/>
              </a:rPr>
              <a:t>= major class of antibodies</a:t>
            </a:r>
          </a:p>
          <a:p>
            <a:pPr lvl="1">
              <a:defRPr/>
            </a:pPr>
            <a:r>
              <a:rPr lang="en-US" sz="2400" dirty="0">
                <a:latin typeface="Arial" panose="020B0604020202020204" pitchFamily="34" charset="0"/>
                <a:cs typeface="Arial" panose="020B0604020202020204" pitchFamily="34" charset="0"/>
              </a:rPr>
              <a:t>one of the most abundant blood serum proteins </a:t>
            </a:r>
          </a:p>
          <a:p>
            <a:pPr lvl="1">
              <a:defRPr/>
            </a:pPr>
            <a:r>
              <a:rPr lang="en-US" sz="2400" dirty="0">
                <a:latin typeface="Arial" panose="020B0604020202020204" pitchFamily="34" charset="0"/>
                <a:cs typeface="Arial" panose="020B0604020202020204" pitchFamily="34" charset="0"/>
              </a:rPr>
              <a:t>4 polypeptide chains: 2 heavy chains and 2 light chains </a:t>
            </a:r>
          </a:p>
          <a:p>
            <a:pPr lvl="1">
              <a:defRPr/>
            </a:pPr>
            <a:r>
              <a:rPr lang="en-US" sz="2400" dirty="0">
                <a:latin typeface="Arial" panose="020B0604020202020204" pitchFamily="34" charset="0"/>
                <a:cs typeface="Arial" panose="020B0604020202020204" pitchFamily="34" charset="0"/>
              </a:rPr>
              <a:t>cleavage with protease papain releases the basal fragment </a:t>
            </a:r>
            <a:r>
              <a:rPr lang="en-US" sz="2400" b="1" dirty="0">
                <a:latin typeface="Arial" panose="020B0604020202020204" pitchFamily="34" charset="0"/>
                <a:cs typeface="Arial" panose="020B0604020202020204" pitchFamily="34" charset="0"/>
              </a:rPr>
              <a:t>Fc </a:t>
            </a:r>
            <a:r>
              <a:rPr lang="en-US" sz="2400" dirty="0">
                <a:latin typeface="Arial" panose="020B0604020202020204" pitchFamily="34" charset="0"/>
                <a:cs typeface="Arial" panose="020B0604020202020204" pitchFamily="34" charset="0"/>
              </a:rPr>
              <a:t>and two </a:t>
            </a:r>
            <a:r>
              <a:rPr lang="en-US" sz="2400" b="1" dirty="0">
                <a:latin typeface="Arial" panose="020B0604020202020204" pitchFamily="34" charset="0"/>
                <a:cs typeface="Arial" panose="020B0604020202020204" pitchFamily="34" charset="0"/>
              </a:rPr>
              <a:t>Fab</a:t>
            </a:r>
            <a:r>
              <a:rPr lang="en-US" sz="2400" dirty="0">
                <a:latin typeface="Arial" panose="020B0604020202020204" pitchFamily="34" charset="0"/>
                <a:cs typeface="Arial" panose="020B0604020202020204" pitchFamily="34" charset="0"/>
              </a:rPr>
              <a:t> branches (each with a single antigen-binding site) </a:t>
            </a:r>
          </a:p>
          <a:p>
            <a:pPr lvl="1">
              <a:defRPr/>
            </a:pPr>
            <a:r>
              <a:rPr lang="en-US" sz="2400" dirty="0">
                <a:latin typeface="Arial" panose="020B0604020202020204" pitchFamily="34" charset="0"/>
                <a:cs typeface="Arial" panose="020B0604020202020204" pitchFamily="34" charset="0"/>
              </a:rPr>
              <a:t>constant domains contain the i</a:t>
            </a:r>
            <a:r>
              <a:rPr lang="en-US" sz="2400" b="1" dirty="0">
                <a:latin typeface="Arial" panose="020B0604020202020204" pitchFamily="34" charset="0"/>
                <a:cs typeface="Arial" panose="020B0604020202020204" pitchFamily="34" charset="0"/>
              </a:rPr>
              <a:t>mmunoglobulin fold </a:t>
            </a:r>
            <a:r>
              <a:rPr lang="en-US" sz="2400" dirty="0">
                <a:latin typeface="Arial" panose="020B0604020202020204" pitchFamily="34" charset="0"/>
                <a:cs typeface="Arial" panose="020B0604020202020204" pitchFamily="34" charset="0"/>
              </a:rPr>
              <a:t>structural motif</a:t>
            </a:r>
          </a:p>
          <a:p>
            <a:pPr lvl="1">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DAB1E-E538-4412-B721-55C3D5F36E45}"/>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Structure of Immunoglobulin G</a:t>
            </a:r>
            <a:endParaRPr lang="en-AU" dirty="0"/>
          </a:p>
        </p:txBody>
      </p:sp>
      <p:pic>
        <p:nvPicPr>
          <p:cNvPr id="247810" name="Picture 2" descr="Part a shows a Y-shaped structure. C is the constant domain, V is the variable domain, and H, L refers to the heavy and light chains, respectively. The stem of the Y has two light blue left-hand vertical boxes and two blue right-hand vertical boxes. Together, these are labeled, F C. The top boxes are each labeled, C subscript uppercase H 2 and the bottom boxes are each labeled, C subscript uppercase H 3. The bottom boxes each have C O O minus extending from the bottom and a line connecting them to the top box above them. Each top box has a zig-zag line extending upward. Two rows labeled S bonded to S join the zig-zag on the left with the zig-zag on the right. These are labeled papain cleavage sites. The left-hand zig-zag bonds to the base of the left-hand fork of the Y, a light blue box labeled, C subscript uppercase H 1. This is the upper of two parallel rows of boxes. It is bonded to another light blue box above labeled V subscript uppercase H with two squares cut out of its top left side and N H 3 superscript plus extending from its top. The bottom box is also bonded by S bonded to S to a pink box labeled, C subscript uppercase L, which is the base of the parallel row of boxes to the left. This pink box has C O O minus extending below and is bonded to a box labeled, V subscript uppercase L above, which has two triangular cutouts at its top right and N H 3 plus extending above it. The entire fork region of the Y is labeled, uppercase F lowercase A lowercase B and the space between the two rows of boxes is labeled, antigen binding site. The right-hand fork of the Y is similar but inverse and the boxes are colored differently. Part b shows a ribbon structure with the same general shape. There is a blue rectangle at the bottom connected by strands to two blocks on the left and right above that each contain two different colors of material. A yellow roughly rectangular structure labeled, bound carbohydrate is visible near the top of the center bottom portion before strands extend out to the left and right.">
            <a:extLst>
              <a:ext uri="{FF2B5EF4-FFF2-40B4-BE49-F238E27FC236}">
                <a16:creationId xmlns:a16="http://schemas.microsoft.com/office/drawing/2014/main" id="{356EA90F-2F2F-8D48-B6F3-1DCB985E9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 y="1592263"/>
            <a:ext cx="800735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B57A3-08B0-4602-B7A2-605D5FF4A395}"/>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The Variable Domain of Immunoglobulin G</a:t>
            </a:r>
            <a:endParaRPr lang="en-AU" dirty="0"/>
          </a:p>
        </p:txBody>
      </p:sp>
      <p:sp>
        <p:nvSpPr>
          <p:cNvPr id="8" name="Google Shape;390;g847cf01710_0_68">
            <a:extLst>
              <a:ext uri="{FF2B5EF4-FFF2-40B4-BE49-F238E27FC236}">
                <a16:creationId xmlns:a16="http://schemas.microsoft.com/office/drawing/2014/main" id="{D2B99E8E-4B7B-7841-9C30-7B3054B7B4D6}"/>
              </a:ext>
            </a:extLst>
          </p:cNvPr>
          <p:cNvSpPr txBox="1">
            <a:spLocks noChangeArrowheads="1"/>
          </p:cNvSpPr>
          <p:nvPr/>
        </p:nvSpPr>
        <p:spPr bwMode="auto">
          <a:xfrm>
            <a:off x="433388" y="1828800"/>
            <a:ext cx="3625850" cy="44196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heavy and light chains each have a variable domain</a:t>
            </a:r>
          </a:p>
          <a:p>
            <a:pPr lvl="1">
              <a:defRPr/>
            </a:pPr>
            <a:r>
              <a:rPr lang="en-US" sz="2400" dirty="0">
                <a:latin typeface="Arial" panose="020B0604020202020204" pitchFamily="34" charset="0"/>
                <a:cs typeface="Arial" panose="020B0604020202020204" pitchFamily="34" charset="0"/>
              </a:rPr>
              <a:t>variable domains associate to create the antigen-binding site </a:t>
            </a:r>
          </a:p>
          <a:p>
            <a:pPr lvl="1">
              <a:defRPr/>
            </a:pPr>
            <a:r>
              <a:rPr lang="en-US" sz="2400" dirty="0">
                <a:latin typeface="Arial" panose="020B0604020202020204" pitchFamily="34" charset="0"/>
                <a:cs typeface="Arial" panose="020B0604020202020204" pitchFamily="34" charset="0"/>
              </a:rPr>
              <a:t>allows formation of an antigen-antibody complex</a:t>
            </a: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49859" name="Picture 8" descr="An antibody is shown as a Y-shaped structure with two strands that run parallel and then separate to left and right to form a fork before each ends with a triangular cutout on top. Where they separate, two horizontal bands connect the halves. To the sides of this region, two similar bands extend out (one to the left and one to the right), and each angles slightly downward to join with a bar that runs parallel to the main fork. Each of these outer bars of the fork has a triangular cutout at its top end. On left and right, the open areas between the two bars that form each side of the fork are labeled, antigen-binding sites. An antigen, shown as a sphere with two small triangular cutouts on the bottom, is added and an antigen-antibody complex is formed. This complex has the same structure as the antibody, except that there is are two antigens attached, each one connected at the top of the two bars on each side of the fork.">
            <a:extLst>
              <a:ext uri="{FF2B5EF4-FFF2-40B4-BE49-F238E27FC236}">
                <a16:creationId xmlns:a16="http://schemas.microsoft.com/office/drawing/2014/main" id="{E4D7D6D9-5625-4447-93B6-46DE55F15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238" y="2819400"/>
            <a:ext cx="46513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CDB56-168C-4E02-94EB-7E0B444F7B9D}"/>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Structure of Immunoglobulins</a:t>
            </a:r>
            <a:endParaRPr lang="en-AU" dirty="0"/>
          </a:p>
        </p:txBody>
      </p:sp>
      <p:sp>
        <p:nvSpPr>
          <p:cNvPr id="8" name="Google Shape;390;g847cf01710_0_68">
            <a:extLst>
              <a:ext uri="{FF2B5EF4-FFF2-40B4-BE49-F238E27FC236}">
                <a16:creationId xmlns:a16="http://schemas.microsoft.com/office/drawing/2014/main" id="{764016AF-25FA-9543-A5E7-52E4328B77F2}"/>
              </a:ext>
            </a:extLst>
          </p:cNvPr>
          <p:cNvSpPr txBox="1">
            <a:spLocks noChangeArrowheads="1"/>
          </p:cNvSpPr>
          <p:nvPr/>
        </p:nvSpPr>
        <p:spPr bwMode="auto">
          <a:xfrm>
            <a:off x="520700" y="1828800"/>
            <a:ext cx="4203700" cy="45720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err="1">
                <a:latin typeface="Arial" panose="020B0604020202020204" pitchFamily="34" charset="0"/>
                <a:cs typeface="Arial" panose="020B0604020202020204" pitchFamily="34" charset="0"/>
              </a:rPr>
              <a:t>IgD</a:t>
            </a:r>
            <a:r>
              <a:rPr lang="en-US" sz="2400" dirty="0">
                <a:latin typeface="Arial" panose="020B0604020202020204" pitchFamily="34" charset="0"/>
                <a:cs typeface="Arial" panose="020B0604020202020204" pitchFamily="34" charset="0"/>
              </a:rPr>
              <a:t> and </a:t>
            </a:r>
            <a:r>
              <a:rPr lang="en-US" sz="2400" b="1" dirty="0" err="1">
                <a:latin typeface="Arial" panose="020B0604020202020204" pitchFamily="34" charset="0"/>
                <a:cs typeface="Arial" panose="020B0604020202020204" pitchFamily="34" charset="0"/>
              </a:rPr>
              <a:t>IgE</a:t>
            </a:r>
            <a:r>
              <a:rPr lang="en-US" sz="2400" dirty="0">
                <a:latin typeface="Arial" panose="020B0604020202020204" pitchFamily="34" charset="0"/>
                <a:cs typeface="Arial" panose="020B0604020202020204" pitchFamily="34" charset="0"/>
              </a:rPr>
              <a:t> = similar in structure to IgG</a:t>
            </a:r>
          </a:p>
          <a:p>
            <a:pPr>
              <a:defRPr/>
            </a:pPr>
            <a:endParaRPr lang="en-US" sz="2400"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IgM</a:t>
            </a:r>
            <a:r>
              <a:rPr lang="en-US" sz="2400" dirty="0">
                <a:latin typeface="Arial" panose="020B0604020202020204" pitchFamily="34" charset="0"/>
                <a:cs typeface="Arial" panose="020B0604020202020204" pitchFamily="34" charset="0"/>
              </a:rPr>
              <a:t> = monomeric, membrane-bound form or in a secreted form that is a cross-linked pentamer of this basic structure </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IgA</a:t>
            </a:r>
            <a:r>
              <a:rPr lang="en-US" sz="2400" dirty="0">
                <a:latin typeface="Arial" panose="020B0604020202020204" pitchFamily="34" charset="0"/>
                <a:cs typeface="Arial" panose="020B0604020202020204" pitchFamily="34" charset="0"/>
              </a:rPr>
              <a:t> = monomer, dimer, or trimer</a:t>
            </a:r>
          </a:p>
          <a:p>
            <a:pPr>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53955" name="Picture 5" descr="The structure has five similar structures that all extend out from the center, forming a roughly circular shape. Each of these is a Y-shaped structure with two strands labeled mu heavy chains that run parallel and then separate to left and right to form a fork before each ends. Where they separate, two horizontal bands connect the halves. To either side of this region, two bands labeled light chains extend out (one to the left and one to the right), and each angles slightly downward to join with a long bar that runs parallel to the forked portion of the heavy chain bars. Two parallel yellow bars connect the bases of each pair of heavy chains except for the pair at the bottom. These are connected to the forks on either side by a single yellow bar and by a horizontal J chain bar in the center of the structure that is connected to the base of the bottom heavy chain bars by two short vertical bars.">
            <a:extLst>
              <a:ext uri="{FF2B5EF4-FFF2-40B4-BE49-F238E27FC236}">
                <a16:creationId xmlns:a16="http://schemas.microsoft.com/office/drawing/2014/main" id="{CF3A7217-66D9-214E-B286-EEDDA7E02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828800"/>
            <a:ext cx="39322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6" name="Rectangle 6">
            <a:extLst>
              <a:ext uri="{FF2B5EF4-FFF2-40B4-BE49-F238E27FC236}">
                <a16:creationId xmlns:a16="http://schemas.microsoft.com/office/drawing/2014/main" id="{EB1DD8DC-2F61-CC42-A062-0D0EAC7B3A84}"/>
              </a:ext>
            </a:extLst>
          </p:cNvPr>
          <p:cNvSpPr>
            <a:spLocks noChangeArrowheads="1"/>
          </p:cNvSpPr>
          <p:nvPr/>
        </p:nvSpPr>
        <p:spPr bwMode="auto">
          <a:xfrm>
            <a:off x="5757863" y="6188075"/>
            <a:ext cx="2170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a:latin typeface="Arial" panose="020B0604020202020204" pitchFamily="34" charset="0"/>
                <a:cs typeface="Arial" panose="020B0604020202020204" pitchFamily="34" charset="0"/>
              </a:rPr>
              <a:t>IgM pentamer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84467-284A-43D5-BA43-84EDD1E6FB2C}"/>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Phagocytosis of Antibody-Bound Viruses by Macrophages</a:t>
            </a:r>
            <a:endParaRPr lang="en-AU" dirty="0"/>
          </a:p>
        </p:txBody>
      </p:sp>
      <p:sp>
        <p:nvSpPr>
          <p:cNvPr id="8" name="Google Shape;390;g847cf01710_0_68">
            <a:extLst>
              <a:ext uri="{FF2B5EF4-FFF2-40B4-BE49-F238E27FC236}">
                <a16:creationId xmlns:a16="http://schemas.microsoft.com/office/drawing/2014/main" id="{63D1ACBA-AD2B-2D42-BD15-CE7611D045A4}"/>
              </a:ext>
            </a:extLst>
          </p:cNvPr>
          <p:cNvSpPr txBox="1">
            <a:spLocks noChangeArrowheads="1"/>
          </p:cNvSpPr>
          <p:nvPr/>
        </p:nvSpPr>
        <p:spPr bwMode="auto">
          <a:xfrm>
            <a:off x="533400" y="1981201"/>
            <a:ext cx="8077200" cy="838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When Fc receptors bind an antibody pathogen complex, macrophages engulf the complex</a:t>
            </a: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60099" name="Picture 2" descr="An irregular circle on the left is labeled, macrophage. It has small spheres, F c receptors, along its outer surface. One F c receptor is attached to the vertex of a triangle that has its base along one side of a hexagonal viral structure with an S-shaped strand inside. Three other similar triangles are on other sides of the virus. The virus is labeled I g G coated virus and the vertex of a triangle that is not attached at its apex is labeled F c region of I g G. An arrow labeled, phagocytosis points to a second macrophage that is similar to the first except that it has an invagination that contains the virus on all sides except for a narrow opening at the top. Each triangle vertex of the virus is now bonded to an F c receptor.">
            <a:extLst>
              <a:ext uri="{FF2B5EF4-FFF2-40B4-BE49-F238E27FC236}">
                <a16:creationId xmlns:a16="http://schemas.microsoft.com/office/drawing/2014/main" id="{280F51DD-12D0-8349-A2F7-7DD6DDD88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3125788"/>
            <a:ext cx="5651500"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BBF0C-88DC-4123-9C67-22A75FB38969}"/>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Antibodies Bind Tightly and Specifically to Antigen</a:t>
            </a:r>
            <a:endParaRPr lang="en-AU" dirty="0">
              <a:solidFill>
                <a:srgbClr val="4E4CB4"/>
              </a:solidFill>
            </a:endParaRPr>
          </a:p>
        </p:txBody>
      </p:sp>
      <p:sp>
        <p:nvSpPr>
          <p:cNvPr id="7" name="Google Shape;390;g847cf01710_0_68">
            <a:extLst>
              <a:ext uri="{FF2B5EF4-FFF2-40B4-BE49-F238E27FC236}">
                <a16:creationId xmlns:a16="http://schemas.microsoft.com/office/drawing/2014/main" id="{0EFBE937-B4D5-6E4D-BCA7-1F853ECC1B87}"/>
              </a:ext>
            </a:extLst>
          </p:cNvPr>
          <p:cNvSpPr txBox="1">
            <a:spLocks noChangeArrowheads="1"/>
          </p:cNvSpPr>
          <p:nvPr/>
        </p:nvSpPr>
        <p:spPr bwMode="auto">
          <a:xfrm>
            <a:off x="433388" y="2117725"/>
            <a:ext cx="8177212" cy="16922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induced fit = conformational changes in the antibody and/or antigen allow the complementary groups to interact fully</a:t>
            </a:r>
          </a:p>
          <a:p>
            <a:pPr>
              <a:defRPr/>
            </a:pPr>
            <a:r>
              <a:rPr lang="en-US" sz="2400" i="1" dirty="0" err="1">
                <a:latin typeface="Arial" panose="020B0604020202020204" pitchFamily="34" charset="0"/>
                <a:cs typeface="Arial" panose="020B0604020202020204" pitchFamily="34" charset="0"/>
              </a:rPr>
              <a:t>K</a:t>
            </a:r>
            <a:r>
              <a:rPr lang="en-US" sz="2400" baseline="-25000" dirty="0" err="1">
                <a:latin typeface="Arial" panose="020B0604020202020204" pitchFamily="34" charset="0"/>
                <a:cs typeface="Arial" panose="020B0604020202020204" pitchFamily="34" charset="0"/>
              </a:rPr>
              <a:t>d</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values as low as 10</a:t>
            </a:r>
            <a:r>
              <a:rPr lang="en-US" sz="2400" baseline="30000" dirty="0">
                <a:latin typeface="Arial" panose="020B0604020202020204" pitchFamily="34" charset="0"/>
                <a:cs typeface="Arial" panose="020B0604020202020204" pitchFamily="34" charset="0"/>
              </a:rPr>
              <a:t>–10</a:t>
            </a:r>
            <a:r>
              <a:rPr lang="en-US" sz="24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M</a:t>
            </a:r>
          </a:p>
          <a:p>
            <a:pPr marL="533400" lvl="1" indent="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0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FontTx/>
              <a:buNone/>
              <a:defRPr/>
            </a:pPr>
            <a:r>
              <a:rPr lang="en-US" dirty="0"/>
              <a:t> </a:t>
            </a:r>
            <a:endParaRPr lang="en-US" sz="2400" dirty="0"/>
          </a:p>
          <a:p>
            <a:pPr>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400" b="1"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marL="533400" lvl="1" indent="0">
              <a:lnSpc>
                <a:spcPct val="110000"/>
              </a:lnSpc>
              <a:spcBef>
                <a:spcPct val="0"/>
              </a:spcBef>
              <a:buClr>
                <a:srgbClr val="000000"/>
              </a:buClr>
              <a:buSzPts val="2800"/>
              <a:buFontTx/>
              <a:buNone/>
              <a:defRPr/>
            </a:pPr>
            <a:endParaRPr lang="en-US" sz="2000" dirty="0"/>
          </a:p>
          <a:p>
            <a:pPr marL="533400" lvl="1" indent="0">
              <a:lnSpc>
                <a:spcPct val="110000"/>
              </a:lnSpc>
              <a:spcBef>
                <a:spcPct val="0"/>
              </a:spcBef>
              <a:buClr>
                <a:srgbClr val="000000"/>
              </a:buClr>
              <a:buSzPts val="2800"/>
              <a:buFontTx/>
              <a:buNone/>
              <a:defRPr/>
            </a:pPr>
            <a:endParaRPr lang="en-US" sz="2000" dirty="0">
              <a:latin typeface="Arial" panose="020B0604020202020204" pitchFamily="34" charset="0"/>
              <a:cs typeface="Arial" panose="020B0604020202020204" pitchFamily="34" charset="0"/>
            </a:endParaRPr>
          </a:p>
          <a:p>
            <a:pPr lvl="1">
              <a:lnSpc>
                <a:spcPct val="110000"/>
              </a:lnSpc>
              <a:spcBef>
                <a:spcPct val="0"/>
              </a:spcBef>
              <a:buClr>
                <a:srgbClr val="000000"/>
              </a:buClr>
              <a:buSzPts val="2800"/>
              <a:defRPr/>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64195" name="Picture 2" descr="Part a is labeled, conformation with no antigen bound and shows a roughly spherical structure with a U-shaped opening at its bottom and a vertical channel running vertically along its center line. It is mostly green with a few bits of yellow, mostly near the bottom, and a few bits of blue, mostly near the top. Part b is labeled, antigen bound (but not shown). It has a wider, deeper region in the center with more yellow. Part c, antigen bound (shown), has an antigen in the central channel. The antigen has a rectangular lower portion with three protrusions extending from its top half.">
            <a:extLst>
              <a:ext uri="{FF2B5EF4-FFF2-40B4-BE49-F238E27FC236}">
                <a16:creationId xmlns:a16="http://schemas.microsoft.com/office/drawing/2014/main" id="{69A3B54F-AB10-3944-B266-957080818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962400"/>
            <a:ext cx="8077200"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Google Shape;191;g7fe2cbe272_0_44" descr="Icon P 4&#10;">
            <a:extLst>
              <a:ext uri="{FF2B5EF4-FFF2-40B4-BE49-F238E27FC236}">
                <a16:creationId xmlns:a16="http://schemas.microsoft.com/office/drawing/2014/main" id="{013A5FF8-7FD7-674C-9348-AB301C15C4C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98" y="485775"/>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0D6BD5-5D67-4765-83FC-EDE813350723}"/>
              </a:ext>
            </a:extLst>
          </p:cNvPr>
          <p:cNvSpPr>
            <a:spLocks noGrp="1"/>
          </p:cNvSpPr>
          <p:nvPr>
            <p:ph type="title"/>
          </p:nvPr>
        </p:nvSpPr>
        <p:spPr>
          <a:xfrm>
            <a:off x="0" y="152400"/>
            <a:ext cx="9144000" cy="1366838"/>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2)</a:t>
            </a:r>
            <a:endParaRPr lang="en-AU" sz="2000" b="0" dirty="0"/>
          </a:p>
        </p:txBody>
      </p:sp>
      <p:sp>
        <p:nvSpPr>
          <p:cNvPr id="27651" name="Text Placeholder 2">
            <a:extLst>
              <a:ext uri="{FF2B5EF4-FFF2-40B4-BE49-F238E27FC236}">
                <a16:creationId xmlns:a16="http://schemas.microsoft.com/office/drawing/2014/main" id="{18D2E0E6-E912-B749-AAEA-95DF75FCF60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The binding of a protein and a ligand is often coupled to a conformational change in the protein that makes the binding site more complementary to the ligand, permitting tighter binding. </a:t>
            </a:r>
            <a:r>
              <a:rPr lang="en-US" altLang="en-US" sz="2400" dirty="0">
                <a:latin typeface="Arial" panose="020B0604020202020204" pitchFamily="34" charset="0"/>
                <a:cs typeface="Arial" panose="020B0604020202020204" pitchFamily="34" charset="0"/>
              </a:rPr>
              <a:t>The structural adaptation that occurs between protein and ligand is called </a:t>
            </a:r>
            <a:r>
              <a:rPr lang="en-US" altLang="en-US" sz="2400" b="1" dirty="0">
                <a:latin typeface="Arial" panose="020B0604020202020204" pitchFamily="34" charset="0"/>
                <a:cs typeface="Arial" panose="020B0604020202020204" pitchFamily="34" charset="0"/>
              </a:rPr>
              <a:t>induced fit</a:t>
            </a:r>
            <a:r>
              <a:rPr lang="en-US" altLang="en-US" sz="2400" dirty="0">
                <a:latin typeface="Arial" panose="020B0604020202020204" pitchFamily="34" charset="0"/>
                <a:cs typeface="Arial" panose="020B0604020202020204" pitchFamily="34" charset="0"/>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383A879D-E75E-4D94-AFA8-F28A9165BE5C}"/>
              </a:ext>
            </a:extLst>
          </p:cNvPr>
          <p:cNvPicPr>
            <a:picLocks noChangeAspect="1"/>
          </p:cNvPicPr>
          <p:nvPr/>
        </p:nvPicPr>
        <p:blipFill>
          <a:blip r:embed="rId3"/>
          <a:stretch>
            <a:fillRect/>
          </a:stretch>
        </p:blipFill>
        <p:spPr>
          <a:xfrm>
            <a:off x="1838227" y="454185"/>
            <a:ext cx="993734" cy="695004"/>
          </a:xfrm>
          <a:prstGeom prst="rect">
            <a:avLst/>
          </a:prstGeom>
        </p:spPr>
      </p:pic>
      <p:sp>
        <p:nvSpPr>
          <p:cNvPr id="2" name="Title 1">
            <a:extLst>
              <a:ext uri="{FF2B5EF4-FFF2-40B4-BE49-F238E27FC236}">
                <a16:creationId xmlns:a16="http://schemas.microsoft.com/office/drawing/2014/main" id="{788D8B01-CFD3-4FF6-94CE-BA9E63A449C6}"/>
              </a:ext>
            </a:extLst>
          </p:cNvPr>
          <p:cNvSpPr>
            <a:spLocks noGrp="1"/>
          </p:cNvSpPr>
          <p:nvPr>
            <p:ph type="title"/>
          </p:nvPr>
        </p:nvSpPr>
        <p:spPr>
          <a:xfrm>
            <a:off x="0" y="152400"/>
            <a:ext cx="9144000" cy="1295400"/>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29698" name="Text Placeholder 2">
            <a:extLst>
              <a:ext uri="{FF2B5EF4-FFF2-40B4-BE49-F238E27FC236}">
                <a16:creationId xmlns:a16="http://schemas.microsoft.com/office/drawing/2014/main" id="{3F9A6E41-8412-AA44-B7CF-36AE3E19FD5E}"/>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In a multisubunit protein, a conformational change in one subunit often affects the conformation of other subunits. </a:t>
            </a: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logo with white letters P 6&#10;">
            <a:extLst>
              <a:ext uri="{FF2B5EF4-FFF2-40B4-BE49-F238E27FC236}">
                <a16:creationId xmlns:a16="http://schemas.microsoft.com/office/drawing/2014/main" id="{25F71791-EAC4-441F-AD55-F5A49E6A7417}"/>
              </a:ext>
            </a:extLst>
          </p:cNvPr>
          <p:cNvPicPr>
            <a:picLocks noChangeAspect="1"/>
          </p:cNvPicPr>
          <p:nvPr/>
        </p:nvPicPr>
        <p:blipFill>
          <a:blip r:embed="rId3"/>
          <a:stretch>
            <a:fillRect/>
          </a:stretch>
        </p:blipFill>
        <p:spPr>
          <a:xfrm>
            <a:off x="1875935" y="381000"/>
            <a:ext cx="993734" cy="695004"/>
          </a:xfrm>
          <a:prstGeom prst="rect">
            <a:avLst/>
          </a:prstGeom>
        </p:spPr>
      </p:pic>
      <p:sp>
        <p:nvSpPr>
          <p:cNvPr id="2" name="Title 1">
            <a:extLst>
              <a:ext uri="{FF2B5EF4-FFF2-40B4-BE49-F238E27FC236}">
                <a16:creationId xmlns:a16="http://schemas.microsoft.com/office/drawing/2014/main" id="{8483AADC-C86D-440B-A2AE-B60D50C40D33}"/>
              </a:ext>
            </a:extLst>
          </p:cNvPr>
          <p:cNvSpPr>
            <a:spLocks noGrp="1"/>
          </p:cNvSpPr>
          <p:nvPr>
            <p:ph type="title"/>
          </p:nvPr>
        </p:nvSpPr>
        <p:spPr>
          <a:xfrm>
            <a:off x="0" y="152400"/>
            <a:ext cx="9144000" cy="1169988"/>
          </a:xfrm>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dirty="0"/>
          </a:p>
        </p:txBody>
      </p:sp>
      <p:sp>
        <p:nvSpPr>
          <p:cNvPr id="31746" name="Text Placeholder 2">
            <a:extLst>
              <a:ext uri="{FF2B5EF4-FFF2-40B4-BE49-F238E27FC236}">
                <a16:creationId xmlns:a16="http://schemas.microsoft.com/office/drawing/2014/main" id="{B95C4118-FAA8-2844-BB8F-43F048252870}"/>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Interactions between ligands and proteins may be regulated. </a:t>
            </a:r>
            <a:endParaRPr lang="en-US" altLang="en-US" sz="2400" dirty="0">
              <a:latin typeface="Arial" panose="020B0604020202020204" pitchFamily="34" charset="0"/>
              <a:cs typeface="Arial" panose="020B0604020202020204" pitchFamily="34" charset="0"/>
            </a:endParaRPr>
          </a:p>
          <a:p>
            <a:pPr>
              <a:buFontTx/>
              <a:buNone/>
            </a:pPr>
            <a:r>
              <a:rPr lang="en-US" altLang="en-US" sz="2600" b="1" dirty="0">
                <a:latin typeface="Arial" panose="020B0604020202020204" pitchFamily="34" charset="0"/>
                <a:cs typeface="Arial" panose="020B0604020202020204" pitchFamily="34" charset="0"/>
              </a:rPr>
              <a:t> </a:t>
            </a:r>
            <a:endParaRPr lang="en-US" altLang="en-US" sz="2600"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78CF-A895-4107-8CDB-BA3B7622A667}"/>
              </a:ext>
            </a:extLst>
          </p:cNvPr>
          <p:cNvSpPr>
            <a:spLocks noGrp="1"/>
          </p:cNvSpPr>
          <p:nvPr>
            <p:ph type="ctrTitle"/>
          </p:nvPr>
        </p:nvSpPr>
        <p:spPr>
          <a:xfrm>
            <a:off x="685800" y="2130425"/>
            <a:ext cx="7772400" cy="1908175"/>
          </a:xfrm>
        </p:spPr>
        <p:txBody>
          <a:bodyPr/>
          <a:lstStyle/>
          <a:p>
            <a:r>
              <a:rPr lang="en-US" altLang="en-US" dirty="0">
                <a:solidFill>
                  <a:srgbClr val="674EA7"/>
                </a:solidFill>
                <a:latin typeface="Arial" panose="020B0604020202020204" pitchFamily="34" charset="0"/>
                <a:cs typeface="Arial" panose="020B0604020202020204" pitchFamily="34" charset="0"/>
              </a:rPr>
              <a:t>5.1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Reversible Binding of a Protein to a Ligand: Oxygen-Binding Proteins</a:t>
            </a:r>
            <a:endParaRPr lang="en-AU" dirty="0"/>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7917</TotalTime>
  <Words>2194</Words>
  <Application>Microsoft Office PowerPoint</Application>
  <PresentationFormat>On-screen Show (4:3)</PresentationFormat>
  <Paragraphs>661</Paragraphs>
  <Slides>55</Slides>
  <Notes>55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MS PGothic</vt:lpstr>
      <vt:lpstr>MS PGothic</vt:lpstr>
      <vt:lpstr>Arial</vt:lpstr>
      <vt:lpstr>Calibri</vt:lpstr>
      <vt:lpstr>Times</vt:lpstr>
      <vt:lpstr>Blank Presentation</vt:lpstr>
      <vt:lpstr>5 Protein Function</vt:lpstr>
      <vt:lpstr>Proteins Function by Interacting Dynamically with Other Molecules</vt:lpstr>
      <vt:lpstr>Principle 1 (1 of 4)</vt:lpstr>
      <vt:lpstr>Principle 2 (1 of 4)</vt:lpstr>
      <vt:lpstr>Principle 3 (1 of 2)</vt:lpstr>
      <vt:lpstr>Principle 4 (1 of 2)</vt:lpstr>
      <vt:lpstr>Principle 5 (1 of 4)</vt:lpstr>
      <vt:lpstr>Principle 6 (1 of 3)</vt:lpstr>
      <vt:lpstr>5.1    Reversible Binding of a Protein to a Ligand: Oxygen-Binding Proteins</vt:lpstr>
      <vt:lpstr>Principle 1 (2 of 4)</vt:lpstr>
      <vt:lpstr>Oxygen Can Bind to a Heme Prosthetic Group</vt:lpstr>
      <vt:lpstr>Heme Prosthetic Group</vt:lpstr>
      <vt:lpstr>Coordination Bonds of Iron</vt:lpstr>
      <vt:lpstr>Perpendicular Coordination Bonds</vt:lpstr>
      <vt:lpstr>Globins Are a Family of Oxygen-Binding Proteins</vt:lpstr>
      <vt:lpstr>Types of Globins</vt:lpstr>
      <vt:lpstr>Myoglobin Has a Single Binding Site for Oxygen</vt:lpstr>
      <vt:lpstr>Protein Structure Affects How Ligands Bind</vt:lpstr>
      <vt:lpstr>Myoglobin’s Distal His Increases Heme’s Affinity for O2</vt:lpstr>
      <vt:lpstr>Hemoglobin Transports Oxygen in Blood</vt:lpstr>
      <vt:lpstr>Hemoglobin Subunits Are Structurally Similar to Myoglobin</vt:lpstr>
      <vt:lpstr>Structural Conservation of Globins</vt:lpstr>
      <vt:lpstr>The Quaternary Structure of Hemoglobin</vt:lpstr>
      <vt:lpstr>Hemoglobin Undergoes a Structural Change on Binding Oxygen</vt:lpstr>
      <vt:lpstr>Ion Pairs Stabilize the T State</vt:lpstr>
      <vt:lpstr>Conformational Change in Hemoglobin</vt:lpstr>
      <vt:lpstr>The T → R Transition</vt:lpstr>
      <vt:lpstr>Changes in Conformation Near Heme</vt:lpstr>
      <vt:lpstr>Hemoglobin Binds Oxygen Cooperatively</vt:lpstr>
      <vt:lpstr>Allosteric Proteins</vt:lpstr>
      <vt:lpstr>Carbon Monoxide Can Bind to Hemoglobin</vt:lpstr>
      <vt:lpstr>Hemoglobin Also Transports H+  and CO2</vt:lpstr>
      <vt:lpstr>The Bohr Effect</vt:lpstr>
      <vt:lpstr>The Effect of pH on O2 Binding  to Hemoglobin</vt:lpstr>
      <vt:lpstr>Hemoglobin Binds CO2</vt:lpstr>
      <vt:lpstr>Oxygen Binding to Hemoglobin Is Regulated by 2,3-Bisphosphoglycerate (1 of 2)</vt:lpstr>
      <vt:lpstr>Oxygen Binding to Hemoglobin Is Regulated by 2,3-Bisphosphoglycerate (2 of 2)</vt:lpstr>
      <vt:lpstr>Effect of BPG on O2 Binding to Hemoglobin</vt:lpstr>
      <vt:lpstr>Binding of BPG to Deoxyhemoglobin</vt:lpstr>
      <vt:lpstr>Fetal Hemoglobin</vt:lpstr>
      <vt:lpstr>Sickle Cell Anemia Is a Molecular Disease of Hemoglobin</vt:lpstr>
      <vt:lpstr>Normal and Sickle Cell Hemoglobin</vt:lpstr>
      <vt:lpstr>5.2    Complementary Interactions between Proteins and Ligands: The Immune System and Immunoglobulins</vt:lpstr>
      <vt:lpstr>Immune Responses</vt:lpstr>
      <vt:lpstr>The Immune Response Includes a Specialized Array of Cells and Proteins</vt:lpstr>
      <vt:lpstr>The Humoral Immune Response</vt:lpstr>
      <vt:lpstr>The Cellular Immune Response</vt:lpstr>
      <vt:lpstr>Vaccines</vt:lpstr>
      <vt:lpstr>Antigens and Haptens</vt:lpstr>
      <vt:lpstr>Antibodies Have Two Identical Antigen-Binding Sites</vt:lpstr>
      <vt:lpstr>The Structure of Immunoglobulin G</vt:lpstr>
      <vt:lpstr>The Variable Domain of Immunoglobulin G</vt:lpstr>
      <vt:lpstr>Structure of Immunoglobulins</vt:lpstr>
      <vt:lpstr>Phagocytosis of Antibody-Bound Viruses by Macrophages</vt:lpstr>
      <vt:lpstr>Antibodies Bind Tightly and Specifically to Antigen</vt:lpstr>
    </vt:vector>
  </TitlesOfParts>
  <Manager/>
  <Company>UCSB</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Proteins: Structure, Function, Folding</dc:title>
  <dc:subject>Biochemistry</dc:subject>
  <dc:creator>Dr. Kalju Kahn</dc:creator>
  <cp:keywords/>
  <dc:description/>
  <cp:lastModifiedBy>Noel Sturm</cp:lastModifiedBy>
  <cp:revision>405</cp:revision>
  <dcterms:created xsi:type="dcterms:W3CDTF">2003-02-11T13:02:49Z</dcterms:created>
  <dcterms:modified xsi:type="dcterms:W3CDTF">2021-09-08T18:07:50Z</dcterms:modified>
  <cp:category/>
</cp:coreProperties>
</file>