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814" r:id="rId2"/>
    <p:sldId id="261" r:id="rId3"/>
    <p:sldId id="378" r:id="rId4"/>
    <p:sldId id="343" r:id="rId5"/>
    <p:sldId id="379" r:id="rId6"/>
    <p:sldId id="380" r:id="rId7"/>
    <p:sldId id="382" r:id="rId8"/>
    <p:sldId id="381" r:id="rId9"/>
    <p:sldId id="385" r:id="rId10"/>
    <p:sldId id="383" r:id="rId11"/>
    <p:sldId id="384" r:id="rId12"/>
    <p:sldId id="386" r:id="rId13"/>
    <p:sldId id="387" r:id="rId14"/>
    <p:sldId id="388" r:id="rId15"/>
    <p:sldId id="389" r:id="rId16"/>
    <p:sldId id="390" r:id="rId17"/>
    <p:sldId id="393" r:id="rId18"/>
    <p:sldId id="394" r:id="rId19"/>
    <p:sldId id="396" r:id="rId20"/>
    <p:sldId id="398" r:id="rId21"/>
    <p:sldId id="399" r:id="rId22"/>
    <p:sldId id="400" r:id="rId23"/>
    <p:sldId id="401" r:id="rId24"/>
    <p:sldId id="402" r:id="rId25"/>
    <p:sldId id="403" r:id="rId26"/>
    <p:sldId id="404" r:id="rId27"/>
    <p:sldId id="405" r:id="rId28"/>
    <p:sldId id="411" r:id="rId29"/>
    <p:sldId id="412" r:id="rId30"/>
    <p:sldId id="414" r:id="rId31"/>
    <p:sldId id="415" r:id="rId32"/>
    <p:sldId id="416" r:id="rId33"/>
    <p:sldId id="418" r:id="rId34"/>
    <p:sldId id="417" r:id="rId35"/>
    <p:sldId id="420" r:id="rId36"/>
    <p:sldId id="419" r:id="rId37"/>
    <p:sldId id="421" r:id="rId38"/>
    <p:sldId id="528" r:id="rId39"/>
    <p:sldId id="423" r:id="rId40"/>
    <p:sldId id="529" r:id="rId41"/>
    <p:sldId id="424" r:id="rId42"/>
    <p:sldId id="425" r:id="rId43"/>
    <p:sldId id="426" r:id="rId44"/>
    <p:sldId id="427" r:id="rId45"/>
    <p:sldId id="428" r:id="rId46"/>
    <p:sldId id="429" r:id="rId47"/>
    <p:sldId id="430" r:id="rId48"/>
    <p:sldId id="431" r:id="rId49"/>
    <p:sldId id="432" r:id="rId50"/>
    <p:sldId id="434" r:id="rId51"/>
    <p:sldId id="435" r:id="rId52"/>
    <p:sldId id="436" r:id="rId53"/>
    <p:sldId id="437" r:id="rId54"/>
    <p:sldId id="438" r:id="rId55"/>
    <p:sldId id="440" r:id="rId56"/>
    <p:sldId id="441" r:id="rId57"/>
    <p:sldId id="442" r:id="rId58"/>
    <p:sldId id="446" r:id="rId59"/>
    <p:sldId id="448" r:id="rId60"/>
    <p:sldId id="449" r:id="rId61"/>
    <p:sldId id="450" r:id="rId62"/>
    <p:sldId id="530" r:id="rId63"/>
  </p:sldIdLst>
  <p:sldSz cx="9144000" cy="6858000" type="screen4x3"/>
  <p:notesSz cx="7315200" cy="9601200"/>
  <p:embeddedFontLst>
    <p:embeddedFont>
      <p:font typeface="Times" panose="02020603050405020304" pitchFamily="18"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MS PGothic" panose="020B0600070205080204" pitchFamily="34" charset="-128"/>
      <p:regular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66" roundtripDataSignature="AMtx7mjSdrRzGGdj1qOJW2NlRcRVGkp7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Simmons" initials="" lastIdx="28" clrIdx="0"/>
  <p:cmAuthor id="1" name="Microsoft Office User" initials="MOU" lastIdx="39" clrIdx="1">
    <p:extLst>
      <p:ext uri="{19B8F6BF-5375-455C-9EA6-DF929625EA0E}">
        <p15:presenceInfo xmlns:p15="http://schemas.microsoft.com/office/powerpoint/2012/main" userId="Microsoft Office User" providerId="None"/>
      </p:ext>
    </p:extLst>
  </p:cmAuthor>
  <p:cmAuthor id="2" name="Tory Doolin" initials="TD" lastIdx="38" clrIdx="2">
    <p:extLst>
      <p:ext uri="{19B8F6BF-5375-455C-9EA6-DF929625EA0E}">
        <p15:presenceInfo xmlns:p15="http://schemas.microsoft.com/office/powerpoint/2012/main" userId="S::doolint@personalmicrosoftsoftware.uci.edu::74008a96-e4d9-4586-8846-6a89d7f94b48" providerId="AD"/>
      </p:ext>
    </p:extLst>
  </p:cmAuthor>
  <p:cmAuthor id="3" name="Simmons, Elizabeth" initials="SE" lastIdx="20" clrIdx="3">
    <p:extLst>
      <p:ext uri="{19B8F6BF-5375-455C-9EA6-DF929625EA0E}">
        <p15:presenceInfo xmlns:p15="http://schemas.microsoft.com/office/powerpoint/2012/main" userId="S-1-5-21-4250845945-3731851581-3800177176-45761" providerId="AD"/>
      </p:ext>
    </p:extLst>
  </p:cmAuthor>
  <p:cmAuthor id="4" name="Newton, Andy" initials="NA" lastIdx="8" clrIdx="4">
    <p:extLst>
      <p:ext uri="{19B8F6BF-5375-455C-9EA6-DF929625EA0E}">
        <p15:presenceInfo xmlns:p15="http://schemas.microsoft.com/office/powerpoint/2012/main" userId="S-1-5-21-4250845945-3731851581-3800177176-49714" providerId="AD"/>
      </p:ext>
    </p:extLst>
  </p:cmAuthor>
  <p:cmAuthor id="5" name="CE" initials="C" lastIdx="44" clrIdx="5">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DAEDEF"/>
    <a:srgbClr val="FFE599"/>
    <a:srgbClr val="BBE0E3"/>
    <a:srgbClr val="00667C"/>
    <a:srgbClr val="CFEEDD"/>
    <a:srgbClr val="00657C"/>
    <a:srgbClr val="D0EE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74A9FB-C4F9-4BC5-B495-D497548AA14E}">
  <a:tblStyle styleId="{B274A9FB-C4F9-4BC5-B495-D497548AA1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796" autoAdjust="0"/>
    <p:restoredTop sz="88719" autoAdjust="0"/>
  </p:normalViewPr>
  <p:slideViewPr>
    <p:cSldViewPr snapToGrid="0">
      <p:cViewPr varScale="1">
        <p:scale>
          <a:sx n="77" d="100"/>
          <a:sy n="77" d="100"/>
        </p:scale>
        <p:origin x="828" y="90"/>
      </p:cViewPr>
      <p:guideLst>
        <p:guide orient="horz" pos="2160"/>
        <p:guide pos="2880"/>
      </p:guideLst>
    </p:cSldViewPr>
  </p:slideViewPr>
  <p:outlineViewPr>
    <p:cViewPr>
      <p:scale>
        <a:sx n="33" d="100"/>
        <a:sy n="33" d="100"/>
      </p:scale>
      <p:origin x="0" y="-47058"/>
    </p:cViewPr>
  </p:outlineViewPr>
  <p:notesTextViewPr>
    <p:cViewPr>
      <p:scale>
        <a:sx n="105" d="100"/>
        <a:sy n="10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16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7.fntdata"/><Relationship Id="rId170"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17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16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4" name="Google Shape;4;n"/>
          <p:cNvSpPr txBox="1">
            <a:spLocks noGrp="1"/>
          </p:cNvSpPr>
          <p:nvPr>
            <p:ph type="dt" idx="10"/>
          </p:nvPr>
        </p:nvSpPr>
        <p:spPr>
          <a:xfrm>
            <a:off x="411480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5" name="Google Shape;5;n"/>
          <p:cNvSpPr>
            <a:spLocks noGrp="1" noRot="1" noChangeAspect="1"/>
          </p:cNvSpPr>
          <p:nvPr>
            <p:ph type="sldImg" idx="3"/>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0600" y="4572000"/>
            <a:ext cx="5334000" cy="4343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44000"/>
            <a:ext cx="32004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8" name="Google Shape;8;n"/>
          <p:cNvSpPr txBox="1">
            <a:spLocks noGrp="1"/>
          </p:cNvSpPr>
          <p:nvPr>
            <p:ph type="sldNum" idx="12"/>
          </p:nvPr>
        </p:nvSpPr>
        <p:spPr>
          <a:xfrm>
            <a:off x="4114800" y="9144000"/>
            <a:ext cx="32004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a:solidFill>
                  <a:srgbClr val="000000"/>
                </a:solidFill>
                <a:latin typeface="Times"/>
                <a:ea typeface="Times"/>
                <a:cs typeface="Times"/>
                <a:sym typeface="Times"/>
              </a:rPr>
              <a:t>‹#›</a:t>
            </a:fld>
            <a:endParaRPr/>
          </a:p>
        </p:txBody>
      </p:sp>
    </p:spTree>
    <p:extLst>
      <p:ext uri="{BB962C8B-B14F-4D97-AF65-F5344CB8AC3E}">
        <p14:creationId xmlns:p14="http://schemas.microsoft.com/office/powerpoint/2010/main" val="3215530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17AFD70-1B5B-234E-953D-C69CD76941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C174B21C-4482-4F40-91EB-004236CAEEA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6324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15B456B6-5384-E946-BE52-D76B46EF05B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4D6FD97F-D961-8546-AF99-69E4755EC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CE18B961-2BDE-E547-9FAF-2925B11F0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5FBD77-ACFA-A448-9060-33E17DDC02DF}"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336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227;g7fe2cbe272_0_58:notes">
            <a:extLst>
              <a:ext uri="{FF2B5EF4-FFF2-40B4-BE49-F238E27FC236}">
                <a16:creationId xmlns:a16="http://schemas.microsoft.com/office/drawing/2014/main" id="{07626D53-73CC-C14C-9222-1CBB9BC51EE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8" name="Google Shape;228;g7fe2cbe272_0_58:notes">
            <a:extLst>
              <a:ext uri="{FF2B5EF4-FFF2-40B4-BE49-F238E27FC236}">
                <a16:creationId xmlns:a16="http://schemas.microsoft.com/office/drawing/2014/main" id="{62BD1F31-F6A8-CE4C-B27E-1E41475F2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059" name="Google Shape;229;g7fe2cbe272_0_58:notes">
            <a:extLst>
              <a:ext uri="{FF2B5EF4-FFF2-40B4-BE49-F238E27FC236}">
                <a16:creationId xmlns:a16="http://schemas.microsoft.com/office/drawing/2014/main" id="{3051EBA4-8A7C-E846-9E4A-3768FF967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2CE419-34F9-4846-AF81-0AA07146331F}"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5371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227;g7fe2cbe272_0_58:notes">
            <a:extLst>
              <a:ext uri="{FF2B5EF4-FFF2-40B4-BE49-F238E27FC236}">
                <a16:creationId xmlns:a16="http://schemas.microsoft.com/office/drawing/2014/main" id="{433D5ACB-ADC2-8F4E-BE9E-84DBB188EEA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6" name="Google Shape;228;g7fe2cbe272_0_58:notes">
            <a:extLst>
              <a:ext uri="{FF2B5EF4-FFF2-40B4-BE49-F238E27FC236}">
                <a16:creationId xmlns:a16="http://schemas.microsoft.com/office/drawing/2014/main" id="{09E1002B-1B53-964E-A041-E2BB4E66F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107" name="Google Shape;229;g7fe2cbe272_0_58:notes">
            <a:extLst>
              <a:ext uri="{FF2B5EF4-FFF2-40B4-BE49-F238E27FC236}">
                <a16:creationId xmlns:a16="http://schemas.microsoft.com/office/drawing/2014/main" id="{3CBDD926-FCB9-0841-B799-61946F340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3E319D1-AB34-9144-90E4-43A3A0C3D149}"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3022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7;g7fe2cbe272_0_58:notes">
            <a:extLst>
              <a:ext uri="{FF2B5EF4-FFF2-40B4-BE49-F238E27FC236}">
                <a16:creationId xmlns:a16="http://schemas.microsoft.com/office/drawing/2014/main" id="{70823562-FDD9-2745-9964-3AED45939B7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4" name="Google Shape;228;g7fe2cbe272_0_58:notes">
            <a:extLst>
              <a:ext uri="{FF2B5EF4-FFF2-40B4-BE49-F238E27FC236}">
                <a16:creationId xmlns:a16="http://schemas.microsoft.com/office/drawing/2014/main" id="{3FAE7890-9187-8F4F-9A03-E8C358EE3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155" name="Google Shape;229;g7fe2cbe272_0_58:notes">
            <a:extLst>
              <a:ext uri="{FF2B5EF4-FFF2-40B4-BE49-F238E27FC236}">
                <a16:creationId xmlns:a16="http://schemas.microsoft.com/office/drawing/2014/main" id="{D8711254-2E02-DE47-8CE1-47E03CFDC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D7A268-99A1-1F46-A98F-0E4CEE26C698}"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794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03179897-B59C-0244-889B-D96D5BF9C8D2}"/>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7F1B36D8-8AE3-E642-9039-4EEB2D70E7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C5BD8532-5BC8-D94E-8B5A-6B79693C47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50AF0D-4E01-2543-8518-72D8FA349920}"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2784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27;g7fe2cbe272_0_58:notes">
            <a:extLst>
              <a:ext uri="{FF2B5EF4-FFF2-40B4-BE49-F238E27FC236}">
                <a16:creationId xmlns:a16="http://schemas.microsoft.com/office/drawing/2014/main" id="{A0114A09-4FC6-7545-9C83-B85068EAE16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228;g7fe2cbe272_0_58:notes">
            <a:extLst>
              <a:ext uri="{FF2B5EF4-FFF2-40B4-BE49-F238E27FC236}">
                <a16:creationId xmlns:a16="http://schemas.microsoft.com/office/drawing/2014/main" id="{6CEC5E2E-8BB6-AE47-B247-A259476E3D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3251" name="Google Shape;229;g7fe2cbe272_0_58:notes">
            <a:extLst>
              <a:ext uri="{FF2B5EF4-FFF2-40B4-BE49-F238E27FC236}">
                <a16:creationId xmlns:a16="http://schemas.microsoft.com/office/drawing/2014/main" id="{C17A0C9A-6652-5246-8F63-2B2A158DAA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FEF6C43-7A99-0A4C-9BBE-6FEBFC92FF44}"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8573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193;g847cf01710_0_132:notes">
            <a:extLst>
              <a:ext uri="{FF2B5EF4-FFF2-40B4-BE49-F238E27FC236}">
                <a16:creationId xmlns:a16="http://schemas.microsoft.com/office/drawing/2014/main" id="{975C4911-5AB0-A14F-8210-2489BAC7D2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9394" name="Google Shape;194;g847cf01710_0_132:notes">
            <a:extLst>
              <a:ext uri="{FF2B5EF4-FFF2-40B4-BE49-F238E27FC236}">
                <a16:creationId xmlns:a16="http://schemas.microsoft.com/office/drawing/2014/main" id="{9008D564-90DA-EB41-A2D3-C9A311CAB0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9395" name="Google Shape;195;g847cf01710_0_132:notes">
            <a:extLst>
              <a:ext uri="{FF2B5EF4-FFF2-40B4-BE49-F238E27FC236}">
                <a16:creationId xmlns:a16="http://schemas.microsoft.com/office/drawing/2014/main" id="{8FE4A587-643A-4642-A720-7826B57DF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236A0C4-362B-1245-8F72-B054CD4B31F5}"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4450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165;p2:notes">
            <a:extLst>
              <a:ext uri="{FF2B5EF4-FFF2-40B4-BE49-F238E27FC236}">
                <a16:creationId xmlns:a16="http://schemas.microsoft.com/office/drawing/2014/main" id="{1F4E2B12-F5DB-174D-944F-2DCE5F338A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2" name="Google Shape;166;p2:notes">
            <a:extLst>
              <a:ext uri="{FF2B5EF4-FFF2-40B4-BE49-F238E27FC236}">
                <a16:creationId xmlns:a16="http://schemas.microsoft.com/office/drawing/2014/main" id="{53268EB8-F7CC-554A-A5C1-B89B32683E1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60201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27;g7fe2cbe272_0_58:notes">
            <a:extLst>
              <a:ext uri="{FF2B5EF4-FFF2-40B4-BE49-F238E27FC236}">
                <a16:creationId xmlns:a16="http://schemas.microsoft.com/office/drawing/2014/main" id="{A1B626B1-D8CE-CC49-A57F-1630FC27FF8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5538" name="Google Shape;228;g7fe2cbe272_0_58:notes">
            <a:extLst>
              <a:ext uri="{FF2B5EF4-FFF2-40B4-BE49-F238E27FC236}">
                <a16:creationId xmlns:a16="http://schemas.microsoft.com/office/drawing/2014/main" id="{C72FA23C-CFF1-1F4A-8BB7-E66137FBB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5539" name="Google Shape;229;g7fe2cbe272_0_58:notes">
            <a:extLst>
              <a:ext uri="{FF2B5EF4-FFF2-40B4-BE49-F238E27FC236}">
                <a16:creationId xmlns:a16="http://schemas.microsoft.com/office/drawing/2014/main" id="{EB68E987-A972-7D4C-8294-8299C3B5F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CE24F60-193A-1D44-BE51-6E31188599F9}"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953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227;g7fe2cbe272_0_58:notes">
            <a:extLst>
              <a:ext uri="{FF2B5EF4-FFF2-40B4-BE49-F238E27FC236}">
                <a16:creationId xmlns:a16="http://schemas.microsoft.com/office/drawing/2014/main" id="{44E3F151-BE6A-234F-BCC8-DE9BB34E80D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9634" name="Google Shape;228;g7fe2cbe272_0_58:notes">
            <a:extLst>
              <a:ext uri="{FF2B5EF4-FFF2-40B4-BE49-F238E27FC236}">
                <a16:creationId xmlns:a16="http://schemas.microsoft.com/office/drawing/2014/main" id="{9B2E932F-0B07-C746-B4FF-2E449E47F5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9635" name="Google Shape;229;g7fe2cbe272_0_58:notes">
            <a:extLst>
              <a:ext uri="{FF2B5EF4-FFF2-40B4-BE49-F238E27FC236}">
                <a16:creationId xmlns:a16="http://schemas.microsoft.com/office/drawing/2014/main" id="{178E4CF9-68AB-AA4C-9F55-59500A18E3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5787CFE-79AE-154A-B50E-C7606AB2E568}"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238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283FA935-D227-4542-B9E8-19FF9C154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85A43E2D-C413-3E4E-993D-AFDE83A8D9C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6758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E0E9B5FF-65E6-2A4A-A90E-3A3319DE074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F0E5F7AD-21EB-B84A-83A5-1EAA7040CF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Helical backbone is held together by hydrogen bonds between the backbone amides of an </a:t>
            </a:r>
            <a:r>
              <a:rPr lang="en-US" altLang="en-US" i="1" dirty="0">
                <a:latin typeface="Times" pitchFamily="2" charset="0"/>
              </a:rPr>
              <a:t>n</a:t>
            </a:r>
            <a:r>
              <a:rPr lang="en-US" altLang="en-US" dirty="0">
                <a:latin typeface="Times" pitchFamily="2" charset="0"/>
              </a:rPr>
              <a:t> and </a:t>
            </a:r>
            <a:r>
              <a:rPr lang="en-US" altLang="en-US" i="1" dirty="0">
                <a:latin typeface="Times" pitchFamily="2" charset="0"/>
              </a:rPr>
              <a:t>n</a:t>
            </a:r>
            <a:r>
              <a:rPr lang="en-US" altLang="en-US" dirty="0">
                <a:latin typeface="Times" pitchFamily="2" charset="0"/>
              </a:rPr>
              <a:t> + 4 amino acids.</a:t>
            </a:r>
          </a:p>
          <a:p>
            <a:pPr>
              <a:spcBef>
                <a:spcPct val="0"/>
              </a:spcBef>
            </a:pPr>
            <a:endParaRPr lang="en-US" altLang="en-US" dirty="0">
              <a:latin typeface="Times" pitchFamily="2" charset="0"/>
            </a:endParaRPr>
          </a:p>
        </p:txBody>
      </p:sp>
      <p:sp>
        <p:nvSpPr>
          <p:cNvPr id="71683" name="Google Shape;229;g7fe2cbe272_0_58:notes">
            <a:extLst>
              <a:ext uri="{FF2B5EF4-FFF2-40B4-BE49-F238E27FC236}">
                <a16:creationId xmlns:a16="http://schemas.microsoft.com/office/drawing/2014/main" id="{BAD7202A-E878-C141-9FF9-3D2B3C7B6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567BB7-EE79-B040-B9E2-B6B41C11348E}"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0602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7E51AE72-DC4C-854B-B4E4-10846BEF89B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D737305E-2D6F-EA41-89B1-361D9B2891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3731" name="Google Shape;229;g7fe2cbe272_0_58:notes">
            <a:extLst>
              <a:ext uri="{FF2B5EF4-FFF2-40B4-BE49-F238E27FC236}">
                <a16:creationId xmlns:a16="http://schemas.microsoft.com/office/drawing/2014/main" id="{55450947-79C5-6241-B5A1-B2BEE304B7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1CA245-390F-544C-8151-EAB9E0021DA5}"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5811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094236D7-F3ED-094F-8AD6-C4A45A50152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5577C68D-2D58-4B45-95AC-8195E17F6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2DBE8039-60A4-6140-BDA3-3D340F8F1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A7A3029-AD3F-034E-9330-45DEAE6C7CD9}"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6892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227;g7fe2cbe272_0_58:notes">
            <a:extLst>
              <a:ext uri="{FF2B5EF4-FFF2-40B4-BE49-F238E27FC236}">
                <a16:creationId xmlns:a16="http://schemas.microsoft.com/office/drawing/2014/main" id="{A4F16DB2-00C4-5B49-B7B3-FEC21D0FED3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7826" name="Google Shape;228;g7fe2cbe272_0_58:notes">
            <a:extLst>
              <a:ext uri="{FF2B5EF4-FFF2-40B4-BE49-F238E27FC236}">
                <a16:creationId xmlns:a16="http://schemas.microsoft.com/office/drawing/2014/main" id="{605638AE-631C-1F40-B544-4FC09384A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7827" name="Google Shape;229;g7fe2cbe272_0_58:notes">
            <a:extLst>
              <a:ext uri="{FF2B5EF4-FFF2-40B4-BE49-F238E27FC236}">
                <a16:creationId xmlns:a16="http://schemas.microsoft.com/office/drawing/2014/main" id="{42F3B0D5-0D66-4C47-954F-822081EE1C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44BAAC9-0491-2E4A-91C6-DEB3A2753C79}"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605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227;g7fe2cbe272_0_58:notes">
            <a:extLst>
              <a:ext uri="{FF2B5EF4-FFF2-40B4-BE49-F238E27FC236}">
                <a16:creationId xmlns:a16="http://schemas.microsoft.com/office/drawing/2014/main" id="{C95DE931-A5D3-E24D-BB9F-4AC16252C4C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228;g7fe2cbe272_0_58:notes">
            <a:extLst>
              <a:ext uri="{FF2B5EF4-FFF2-40B4-BE49-F238E27FC236}">
                <a16:creationId xmlns:a16="http://schemas.microsoft.com/office/drawing/2014/main" id="{CE9EDF98-EF4B-3843-820D-F75EE2E9CA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9875" name="Google Shape;229;g7fe2cbe272_0_58:notes">
            <a:extLst>
              <a:ext uri="{FF2B5EF4-FFF2-40B4-BE49-F238E27FC236}">
                <a16:creationId xmlns:a16="http://schemas.microsoft.com/office/drawing/2014/main" id="{6D552D39-67EC-FF45-A464-61D5EFF72D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AB61BD-4300-2F47-831C-EA1A9706B580}"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2920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Google Shape;227;g7fe2cbe272_0_58:notes">
            <a:extLst>
              <a:ext uri="{FF2B5EF4-FFF2-40B4-BE49-F238E27FC236}">
                <a16:creationId xmlns:a16="http://schemas.microsoft.com/office/drawing/2014/main" id="{2F7EF939-5241-CD4F-825E-0FE543001D9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1922" name="Google Shape;228;g7fe2cbe272_0_58:notes">
            <a:extLst>
              <a:ext uri="{FF2B5EF4-FFF2-40B4-BE49-F238E27FC236}">
                <a16:creationId xmlns:a16="http://schemas.microsoft.com/office/drawing/2014/main" id="{0359A12F-08FF-624A-9E05-2EFA7C9485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1923" name="Google Shape;229;g7fe2cbe272_0_58:notes">
            <a:extLst>
              <a:ext uri="{FF2B5EF4-FFF2-40B4-BE49-F238E27FC236}">
                <a16:creationId xmlns:a16="http://schemas.microsoft.com/office/drawing/2014/main" id="{EDB2D555-E58D-C343-8B5D-A139DE939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6F1920-83AD-6A49-847A-021F469971C3}"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318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227;g7fe2cbe272_0_58:notes">
            <a:extLst>
              <a:ext uri="{FF2B5EF4-FFF2-40B4-BE49-F238E27FC236}">
                <a16:creationId xmlns:a16="http://schemas.microsoft.com/office/drawing/2014/main" id="{342D7FFA-E337-3C42-BB2E-DB057B58569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3970" name="Google Shape;228;g7fe2cbe272_0_58:notes">
            <a:extLst>
              <a:ext uri="{FF2B5EF4-FFF2-40B4-BE49-F238E27FC236}">
                <a16:creationId xmlns:a16="http://schemas.microsoft.com/office/drawing/2014/main" id="{E645A559-3E5F-AC48-9157-C1D00E7A40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3971" name="Google Shape;229;g7fe2cbe272_0_58:notes">
            <a:extLst>
              <a:ext uri="{FF2B5EF4-FFF2-40B4-BE49-F238E27FC236}">
                <a16:creationId xmlns:a16="http://schemas.microsoft.com/office/drawing/2014/main" id="{58F1D52E-5A6B-0940-9D3E-A55EF256D1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41FA2B6-40EA-CA4A-9015-967882789F6B}"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228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7" name="Google Shape;193;g847cf01710_0_132:notes">
            <a:extLst>
              <a:ext uri="{FF2B5EF4-FFF2-40B4-BE49-F238E27FC236}">
                <a16:creationId xmlns:a16="http://schemas.microsoft.com/office/drawing/2014/main" id="{40A8D20E-DAB9-5940-89E5-A3BD8ACD61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8" name="Google Shape;194;g847cf01710_0_132:notes">
            <a:extLst>
              <a:ext uri="{FF2B5EF4-FFF2-40B4-BE49-F238E27FC236}">
                <a16:creationId xmlns:a16="http://schemas.microsoft.com/office/drawing/2014/main" id="{4D3EB3DE-A8D3-754F-936F-97E8B66452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6259" name="Google Shape;195;g847cf01710_0_132:notes">
            <a:extLst>
              <a:ext uri="{FF2B5EF4-FFF2-40B4-BE49-F238E27FC236}">
                <a16:creationId xmlns:a16="http://schemas.microsoft.com/office/drawing/2014/main" id="{042FB4CB-E760-FF4F-A196-4E3C30C25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1633D73-99D1-3D4F-8816-11BF9FC6CA19}"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57921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5" name="Google Shape;165;p2:notes">
            <a:extLst>
              <a:ext uri="{FF2B5EF4-FFF2-40B4-BE49-F238E27FC236}">
                <a16:creationId xmlns:a16="http://schemas.microsoft.com/office/drawing/2014/main" id="{74083F80-150B-D643-8F6B-1C3042DEF6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8306" name="Google Shape;166;p2:notes">
            <a:extLst>
              <a:ext uri="{FF2B5EF4-FFF2-40B4-BE49-F238E27FC236}">
                <a16:creationId xmlns:a16="http://schemas.microsoft.com/office/drawing/2014/main" id="{C8B7CF68-2242-AC4D-AA70-8699985E9FB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12101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227;g7fe2cbe272_0_58:notes">
            <a:extLst>
              <a:ext uri="{FF2B5EF4-FFF2-40B4-BE49-F238E27FC236}">
                <a16:creationId xmlns:a16="http://schemas.microsoft.com/office/drawing/2014/main" id="{519EFC71-28A7-2A41-B364-0B831AD12FD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4" name="Google Shape;228;g7fe2cbe272_0_58:notes">
            <a:extLst>
              <a:ext uri="{FF2B5EF4-FFF2-40B4-BE49-F238E27FC236}">
                <a16:creationId xmlns:a16="http://schemas.microsoft.com/office/drawing/2014/main" id="{2A9FAEFE-6E3D-0D4A-8F9E-4F07D970F9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0355" name="Google Shape;229;g7fe2cbe272_0_58:notes">
            <a:extLst>
              <a:ext uri="{FF2B5EF4-FFF2-40B4-BE49-F238E27FC236}">
                <a16:creationId xmlns:a16="http://schemas.microsoft.com/office/drawing/2014/main" id="{28C15579-3147-9F44-92C4-71AEE26C5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396F67B-3398-7A49-AC9A-671A91DAD7FA}"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676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55B35AB6-D27E-CA4D-BA52-8378664F5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585179E2-77A9-3B4F-AB9C-A143831EFD0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018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1" name="Google Shape;227;g7fe2cbe272_0_58:notes">
            <a:extLst>
              <a:ext uri="{FF2B5EF4-FFF2-40B4-BE49-F238E27FC236}">
                <a16:creationId xmlns:a16="http://schemas.microsoft.com/office/drawing/2014/main" id="{550725BD-D967-F54F-9677-8B2DB3CC3A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2" name="Google Shape;228;g7fe2cbe272_0_58:notes">
            <a:extLst>
              <a:ext uri="{FF2B5EF4-FFF2-40B4-BE49-F238E27FC236}">
                <a16:creationId xmlns:a16="http://schemas.microsoft.com/office/drawing/2014/main" id="{FE0D4407-CD24-754F-8B3D-5F8D5BF54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2403" name="Google Shape;229;g7fe2cbe272_0_58:notes">
            <a:extLst>
              <a:ext uri="{FF2B5EF4-FFF2-40B4-BE49-F238E27FC236}">
                <a16:creationId xmlns:a16="http://schemas.microsoft.com/office/drawing/2014/main" id="{C7F3C7B4-F238-C44A-9146-032B88B45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C66BA68-C292-934C-90AB-DD40FE2BAA25}"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1929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49" name="Google Shape;227;g7fe2cbe272_0_58:notes">
            <a:extLst>
              <a:ext uri="{FF2B5EF4-FFF2-40B4-BE49-F238E27FC236}">
                <a16:creationId xmlns:a16="http://schemas.microsoft.com/office/drawing/2014/main" id="{5E9B0980-3CD1-6343-9C45-160832E8D9A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4450" name="Google Shape;228;g7fe2cbe272_0_58:notes">
            <a:extLst>
              <a:ext uri="{FF2B5EF4-FFF2-40B4-BE49-F238E27FC236}">
                <a16:creationId xmlns:a16="http://schemas.microsoft.com/office/drawing/2014/main" id="{93AD9A2A-3EDA-0A42-B20D-9393B94E07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4451" name="Google Shape;229;g7fe2cbe272_0_58:notes">
            <a:extLst>
              <a:ext uri="{FF2B5EF4-FFF2-40B4-BE49-F238E27FC236}">
                <a16:creationId xmlns:a16="http://schemas.microsoft.com/office/drawing/2014/main" id="{EF25176B-C2EB-0A48-B83D-6493626BB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CAEFCC-28FE-7647-84C1-A2CCD7B46F3A}"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439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7" name="Google Shape;227;g7fe2cbe272_0_58:notes">
            <a:extLst>
              <a:ext uri="{FF2B5EF4-FFF2-40B4-BE49-F238E27FC236}">
                <a16:creationId xmlns:a16="http://schemas.microsoft.com/office/drawing/2014/main" id="{C7AE4FE8-899D-ED4C-81BF-37B92CEB1D1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6498" name="Google Shape;228;g7fe2cbe272_0_58:notes">
            <a:extLst>
              <a:ext uri="{FF2B5EF4-FFF2-40B4-BE49-F238E27FC236}">
                <a16:creationId xmlns:a16="http://schemas.microsoft.com/office/drawing/2014/main" id="{840B9010-5256-134F-867C-EFFCCEE1AB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6499" name="Google Shape;229;g7fe2cbe272_0_58:notes">
            <a:extLst>
              <a:ext uri="{FF2B5EF4-FFF2-40B4-BE49-F238E27FC236}">
                <a16:creationId xmlns:a16="http://schemas.microsoft.com/office/drawing/2014/main" id="{5E76FE3A-B413-EC46-8BE1-0C96C2A7BF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299695-C0AA-984F-80BB-DB43E6C0AC7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3936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Google Shape;227;g7fe2cbe272_0_58:notes">
            <a:extLst>
              <a:ext uri="{FF2B5EF4-FFF2-40B4-BE49-F238E27FC236}">
                <a16:creationId xmlns:a16="http://schemas.microsoft.com/office/drawing/2014/main" id="{ED6CA2E6-C321-E54C-9272-7146398F50E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8546" name="Google Shape;228;g7fe2cbe272_0_58:notes">
            <a:extLst>
              <a:ext uri="{FF2B5EF4-FFF2-40B4-BE49-F238E27FC236}">
                <a16:creationId xmlns:a16="http://schemas.microsoft.com/office/drawing/2014/main" id="{28601E33-2F05-B146-A7CB-ED69E2123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8547" name="Google Shape;229;g7fe2cbe272_0_58:notes">
            <a:extLst>
              <a:ext uri="{FF2B5EF4-FFF2-40B4-BE49-F238E27FC236}">
                <a16:creationId xmlns:a16="http://schemas.microsoft.com/office/drawing/2014/main" id="{E047F0AB-8AFD-DF47-8279-A0CC7709B2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143B9A2-9699-EA45-A772-2753E05ACDE2}"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8095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3" name="Google Shape;227;g7fe2cbe272_0_58:notes">
            <a:extLst>
              <a:ext uri="{FF2B5EF4-FFF2-40B4-BE49-F238E27FC236}">
                <a16:creationId xmlns:a16="http://schemas.microsoft.com/office/drawing/2014/main" id="{53092932-94D9-5E49-A108-3303B07DC7A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0594" name="Google Shape;228;g7fe2cbe272_0_58:notes">
            <a:extLst>
              <a:ext uri="{FF2B5EF4-FFF2-40B4-BE49-F238E27FC236}">
                <a16:creationId xmlns:a16="http://schemas.microsoft.com/office/drawing/2014/main" id="{C373A5C4-45D9-2148-B41C-8C3EBF0144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0595" name="Google Shape;229;g7fe2cbe272_0_58:notes">
            <a:extLst>
              <a:ext uri="{FF2B5EF4-FFF2-40B4-BE49-F238E27FC236}">
                <a16:creationId xmlns:a16="http://schemas.microsoft.com/office/drawing/2014/main" id="{9F10C9C7-35B2-4041-970E-0464F4C03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78311B8-5964-DB4E-82E1-0E9C495D1082}"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5268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1" name="Google Shape;227;g7fe2cbe272_0_58:notes">
            <a:extLst>
              <a:ext uri="{FF2B5EF4-FFF2-40B4-BE49-F238E27FC236}">
                <a16:creationId xmlns:a16="http://schemas.microsoft.com/office/drawing/2014/main" id="{1A6121D9-D9BD-754C-B9F0-B26DA4288D8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2642" name="Google Shape;228;g7fe2cbe272_0_58:notes">
            <a:extLst>
              <a:ext uri="{FF2B5EF4-FFF2-40B4-BE49-F238E27FC236}">
                <a16:creationId xmlns:a16="http://schemas.microsoft.com/office/drawing/2014/main" id="{33164C3C-B32E-6D4A-A472-F63DBBBF33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2643" name="Google Shape;229;g7fe2cbe272_0_58:notes">
            <a:extLst>
              <a:ext uri="{FF2B5EF4-FFF2-40B4-BE49-F238E27FC236}">
                <a16:creationId xmlns:a16="http://schemas.microsoft.com/office/drawing/2014/main" id="{718053FD-DFC8-6C4F-8400-1B848E2B8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13B5917-2B09-7840-911E-FA17B5B3E061}"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909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89" name="Google Shape;227;g7fe2cbe272_0_58:notes">
            <a:extLst>
              <a:ext uri="{FF2B5EF4-FFF2-40B4-BE49-F238E27FC236}">
                <a16:creationId xmlns:a16="http://schemas.microsoft.com/office/drawing/2014/main" id="{2DA1041E-532C-2C44-90BB-7B55CBE045D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4690" name="Google Shape;228;g7fe2cbe272_0_58:notes">
            <a:extLst>
              <a:ext uri="{FF2B5EF4-FFF2-40B4-BE49-F238E27FC236}">
                <a16:creationId xmlns:a16="http://schemas.microsoft.com/office/drawing/2014/main" id="{63CFF190-F8A6-9B44-983A-88F0F9FF1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4691" name="Google Shape;229;g7fe2cbe272_0_58:notes">
            <a:extLst>
              <a:ext uri="{FF2B5EF4-FFF2-40B4-BE49-F238E27FC236}">
                <a16:creationId xmlns:a16="http://schemas.microsoft.com/office/drawing/2014/main" id="{DC0E11BC-72C7-9147-AC9B-7DECFE9BA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1614E6F-0D19-134C-ADF5-D3B3356947FF}"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5487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7" name="Google Shape;227;g7fe2cbe272_0_58:notes">
            <a:extLst>
              <a:ext uri="{FF2B5EF4-FFF2-40B4-BE49-F238E27FC236}">
                <a16:creationId xmlns:a16="http://schemas.microsoft.com/office/drawing/2014/main" id="{F098878C-5C95-0142-8E5F-1B39C88B375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6738" name="Google Shape;228;g7fe2cbe272_0_58:notes">
            <a:extLst>
              <a:ext uri="{FF2B5EF4-FFF2-40B4-BE49-F238E27FC236}">
                <a16:creationId xmlns:a16="http://schemas.microsoft.com/office/drawing/2014/main" id="{22DA845B-9323-C549-ACA3-CBD2F3711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6739" name="Google Shape;229;g7fe2cbe272_0_58:notes">
            <a:extLst>
              <a:ext uri="{FF2B5EF4-FFF2-40B4-BE49-F238E27FC236}">
                <a16:creationId xmlns:a16="http://schemas.microsoft.com/office/drawing/2014/main" id="{984BDB25-02AA-D949-BF67-0734AE78E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0FCCACA-0691-7442-9918-12ADCF625DE2}"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77690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3" name="Google Shape;227;g7fe2cbe272_0_58:notes">
            <a:extLst>
              <a:ext uri="{FF2B5EF4-FFF2-40B4-BE49-F238E27FC236}">
                <a16:creationId xmlns:a16="http://schemas.microsoft.com/office/drawing/2014/main" id="{F6D510E2-70B5-0D47-BAAB-EA9D795C88C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0834" name="Google Shape;228;g7fe2cbe272_0_58:notes">
            <a:extLst>
              <a:ext uri="{FF2B5EF4-FFF2-40B4-BE49-F238E27FC236}">
                <a16:creationId xmlns:a16="http://schemas.microsoft.com/office/drawing/2014/main" id="{2361D3FF-442E-4B41-BFD9-0B556531E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0835" name="Google Shape;229;g7fe2cbe272_0_58:notes">
            <a:extLst>
              <a:ext uri="{FF2B5EF4-FFF2-40B4-BE49-F238E27FC236}">
                <a16:creationId xmlns:a16="http://schemas.microsoft.com/office/drawing/2014/main" id="{B665DC77-0594-F740-A0AE-16C820C345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3D6C6A9-9342-B04F-A7F0-9A5D2CB499B4}"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7742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1" name="Google Shape;227;g7fe2cbe272_0_58:notes">
            <a:extLst>
              <a:ext uri="{FF2B5EF4-FFF2-40B4-BE49-F238E27FC236}">
                <a16:creationId xmlns:a16="http://schemas.microsoft.com/office/drawing/2014/main" id="{67C7ACCA-452D-E14B-BA55-8556C559468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2882" name="Google Shape;228;g7fe2cbe272_0_58:notes">
            <a:extLst>
              <a:ext uri="{FF2B5EF4-FFF2-40B4-BE49-F238E27FC236}">
                <a16:creationId xmlns:a16="http://schemas.microsoft.com/office/drawing/2014/main" id="{A52FADEF-107E-464D-89F9-9FE6F1F27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2883" name="Google Shape;229;g7fe2cbe272_0_58:notes">
            <a:extLst>
              <a:ext uri="{FF2B5EF4-FFF2-40B4-BE49-F238E27FC236}">
                <a16:creationId xmlns:a16="http://schemas.microsoft.com/office/drawing/2014/main" id="{B0E668C6-2C07-EF4F-92A8-6FB43D2F76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FFEBCA0-A68A-1A48-BCEC-CA1A0AB37297}"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082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71B7D1DB-510A-4549-9407-AFD57D8C8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9F0E4AF1-71B3-6B4E-94BD-66110F0B640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1663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29" name="Google Shape;227;g7fe2cbe272_0_58:notes">
            <a:extLst>
              <a:ext uri="{FF2B5EF4-FFF2-40B4-BE49-F238E27FC236}">
                <a16:creationId xmlns:a16="http://schemas.microsoft.com/office/drawing/2014/main" id="{CAEEE2E3-4AD9-9C4D-AAA7-895BBAB7C7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4930" name="Google Shape;228;g7fe2cbe272_0_58:notes">
            <a:extLst>
              <a:ext uri="{FF2B5EF4-FFF2-40B4-BE49-F238E27FC236}">
                <a16:creationId xmlns:a16="http://schemas.microsoft.com/office/drawing/2014/main" id="{939353A8-F0B4-6D4D-9B0D-CF9D1CE87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4931" name="Google Shape;229;g7fe2cbe272_0_58:notes">
            <a:extLst>
              <a:ext uri="{FF2B5EF4-FFF2-40B4-BE49-F238E27FC236}">
                <a16:creationId xmlns:a16="http://schemas.microsoft.com/office/drawing/2014/main" id="{6C829D13-5AFA-0641-B2F4-657F36AA3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1590E39-10FC-EF48-8E6B-F9841EB65EF9}"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032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7" name="Google Shape;227;g7fe2cbe272_0_58:notes">
            <a:extLst>
              <a:ext uri="{FF2B5EF4-FFF2-40B4-BE49-F238E27FC236}">
                <a16:creationId xmlns:a16="http://schemas.microsoft.com/office/drawing/2014/main" id="{33C9AC9F-6AE3-9A4C-82AC-31E730DFBC6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6978" name="Google Shape;228;g7fe2cbe272_0_58:notes">
            <a:extLst>
              <a:ext uri="{FF2B5EF4-FFF2-40B4-BE49-F238E27FC236}">
                <a16:creationId xmlns:a16="http://schemas.microsoft.com/office/drawing/2014/main" id="{CD4E8BCA-CFA6-574E-945C-BC0503B849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4-3 in text</a:t>
            </a:r>
            <a:r>
              <a:rPr lang="en-US" altLang="en-US" baseline="0" dirty="0">
                <a:latin typeface="Times" pitchFamily="2" charset="0"/>
              </a:rPr>
              <a:t> for footnotes.</a:t>
            </a:r>
            <a:endParaRPr lang="en-US" altLang="en-US" dirty="0">
              <a:latin typeface="Times" pitchFamily="2" charset="0"/>
            </a:endParaRPr>
          </a:p>
        </p:txBody>
      </p:sp>
      <p:sp>
        <p:nvSpPr>
          <p:cNvPr id="126979" name="Google Shape;229;g7fe2cbe272_0_58:notes">
            <a:extLst>
              <a:ext uri="{FF2B5EF4-FFF2-40B4-BE49-F238E27FC236}">
                <a16:creationId xmlns:a16="http://schemas.microsoft.com/office/drawing/2014/main" id="{AD4A4541-CEFE-3D4A-AC85-1ACC91B46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09C66B-F91E-9C43-B942-9020D1FDC465}"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6351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5" name="Google Shape;227;g7fe2cbe272_0_58:notes">
            <a:extLst>
              <a:ext uri="{FF2B5EF4-FFF2-40B4-BE49-F238E27FC236}">
                <a16:creationId xmlns:a16="http://schemas.microsoft.com/office/drawing/2014/main" id="{B1D82367-2C11-DE47-8A21-C7520F1E607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9026" name="Google Shape;228;g7fe2cbe272_0_58:notes">
            <a:extLst>
              <a:ext uri="{FF2B5EF4-FFF2-40B4-BE49-F238E27FC236}">
                <a16:creationId xmlns:a16="http://schemas.microsoft.com/office/drawing/2014/main" id="{1EA87508-4D22-2A42-8A4D-CCDC2534B9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9027" name="Google Shape;229;g7fe2cbe272_0_58:notes">
            <a:extLst>
              <a:ext uri="{FF2B5EF4-FFF2-40B4-BE49-F238E27FC236}">
                <a16:creationId xmlns:a16="http://schemas.microsoft.com/office/drawing/2014/main" id="{E5247728-0502-5A41-A559-28EE9B6E40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5FE8799-0F26-3747-BCAA-D216C3304AA3}"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3536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3" name="Google Shape;227;g7fe2cbe272_0_58:notes">
            <a:extLst>
              <a:ext uri="{FF2B5EF4-FFF2-40B4-BE49-F238E27FC236}">
                <a16:creationId xmlns:a16="http://schemas.microsoft.com/office/drawing/2014/main" id="{2762B09F-15FB-4D49-A1AA-A47C2291A2F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1074" name="Google Shape;228;g7fe2cbe272_0_58:notes">
            <a:extLst>
              <a:ext uri="{FF2B5EF4-FFF2-40B4-BE49-F238E27FC236}">
                <a16:creationId xmlns:a16="http://schemas.microsoft.com/office/drawing/2014/main" id="{7D8BCE0F-3E31-8544-A28A-88558645EA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1075" name="Google Shape;229;g7fe2cbe272_0_58:notes">
            <a:extLst>
              <a:ext uri="{FF2B5EF4-FFF2-40B4-BE49-F238E27FC236}">
                <a16:creationId xmlns:a16="http://schemas.microsoft.com/office/drawing/2014/main" id="{1074AFCD-8595-974B-86F9-E4C107F3C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8E077F3-6328-E441-BCD1-889C1DA48413}"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50834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Google Shape;227;g7fe2cbe272_0_58:notes">
            <a:extLst>
              <a:ext uri="{FF2B5EF4-FFF2-40B4-BE49-F238E27FC236}">
                <a16:creationId xmlns:a16="http://schemas.microsoft.com/office/drawing/2014/main" id="{3F84CC74-6D7B-6A41-8195-5C35486FE57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3122" name="Google Shape;228;g7fe2cbe272_0_58:notes">
            <a:extLst>
              <a:ext uri="{FF2B5EF4-FFF2-40B4-BE49-F238E27FC236}">
                <a16:creationId xmlns:a16="http://schemas.microsoft.com/office/drawing/2014/main" id="{7A5B7A8B-333E-084F-A989-D432D3B2C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3123" name="Google Shape;229;g7fe2cbe272_0_58:notes">
            <a:extLst>
              <a:ext uri="{FF2B5EF4-FFF2-40B4-BE49-F238E27FC236}">
                <a16:creationId xmlns:a16="http://schemas.microsoft.com/office/drawing/2014/main" id="{31EBAAFE-7F1A-5147-B78F-9C63946BA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086124-2640-154E-B439-F66D4069CF89}"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0900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Google Shape;227;g7fe2cbe272_0_58:notes">
            <a:extLst>
              <a:ext uri="{FF2B5EF4-FFF2-40B4-BE49-F238E27FC236}">
                <a16:creationId xmlns:a16="http://schemas.microsoft.com/office/drawing/2014/main" id="{F08FF9DC-FF95-7F4E-9706-50674F75B11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5170" name="Google Shape;228;g7fe2cbe272_0_58:notes">
            <a:extLst>
              <a:ext uri="{FF2B5EF4-FFF2-40B4-BE49-F238E27FC236}">
                <a16:creationId xmlns:a16="http://schemas.microsoft.com/office/drawing/2014/main" id="{92DEAEE9-770A-C24D-868B-112E3FE23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5171" name="Google Shape;229;g7fe2cbe272_0_58:notes">
            <a:extLst>
              <a:ext uri="{FF2B5EF4-FFF2-40B4-BE49-F238E27FC236}">
                <a16:creationId xmlns:a16="http://schemas.microsoft.com/office/drawing/2014/main" id="{A23BB876-4738-3541-88D4-201C01281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C5B3D2-4F80-C24A-A881-422B349D56B0}"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478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Google Shape;227;g7fe2cbe272_0_58:notes">
            <a:extLst>
              <a:ext uri="{FF2B5EF4-FFF2-40B4-BE49-F238E27FC236}">
                <a16:creationId xmlns:a16="http://schemas.microsoft.com/office/drawing/2014/main" id="{B5344AAB-D033-804B-8D5D-01B3F539598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7218" name="Google Shape;228;g7fe2cbe272_0_58:notes">
            <a:extLst>
              <a:ext uri="{FF2B5EF4-FFF2-40B4-BE49-F238E27FC236}">
                <a16:creationId xmlns:a16="http://schemas.microsoft.com/office/drawing/2014/main" id="{CFA859DE-31C1-D34C-A7F4-40C76C6F34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7219" name="Google Shape;229;g7fe2cbe272_0_58:notes">
            <a:extLst>
              <a:ext uri="{FF2B5EF4-FFF2-40B4-BE49-F238E27FC236}">
                <a16:creationId xmlns:a16="http://schemas.microsoft.com/office/drawing/2014/main" id="{528E3675-6D9D-434C-A192-A439CC75FB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82A48F-73EB-A94D-A08F-78DA16CF1BC7}"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5438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5" name="Google Shape;227;g7fe2cbe272_0_58:notes">
            <a:extLst>
              <a:ext uri="{FF2B5EF4-FFF2-40B4-BE49-F238E27FC236}">
                <a16:creationId xmlns:a16="http://schemas.microsoft.com/office/drawing/2014/main" id="{999669CE-CA2A-814E-AC84-CC489394B73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9266" name="Google Shape;228;g7fe2cbe272_0_58:notes">
            <a:extLst>
              <a:ext uri="{FF2B5EF4-FFF2-40B4-BE49-F238E27FC236}">
                <a16:creationId xmlns:a16="http://schemas.microsoft.com/office/drawing/2014/main" id="{D07606D0-33A2-C048-A7E2-B1D861AB7C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9267" name="Google Shape;229;g7fe2cbe272_0_58:notes">
            <a:extLst>
              <a:ext uri="{FF2B5EF4-FFF2-40B4-BE49-F238E27FC236}">
                <a16:creationId xmlns:a16="http://schemas.microsoft.com/office/drawing/2014/main" id="{503E0F5F-ECFE-014B-AD75-2F2A7FC6EE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F2D5D06-ABAE-EB41-8812-29FD5E62F28F}"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63651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09" name="Google Shape;227;g7fe2cbe272_0_58:notes">
            <a:extLst>
              <a:ext uri="{FF2B5EF4-FFF2-40B4-BE49-F238E27FC236}">
                <a16:creationId xmlns:a16="http://schemas.microsoft.com/office/drawing/2014/main" id="{C8934433-0A26-8C4C-8927-C04D4212A31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5410" name="Google Shape;228;g7fe2cbe272_0_58:notes">
            <a:extLst>
              <a:ext uri="{FF2B5EF4-FFF2-40B4-BE49-F238E27FC236}">
                <a16:creationId xmlns:a16="http://schemas.microsoft.com/office/drawing/2014/main" id="{869421E2-4A3B-2C42-848E-6367D4CC1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5411" name="Google Shape;229;g7fe2cbe272_0_58:notes">
            <a:extLst>
              <a:ext uri="{FF2B5EF4-FFF2-40B4-BE49-F238E27FC236}">
                <a16:creationId xmlns:a16="http://schemas.microsoft.com/office/drawing/2014/main" id="{B24639C8-1EA7-6B4B-A7DE-EBCCAC9A8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4991355-7BDE-FB4C-AC53-707B9F949463}"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343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7" name="Google Shape;227;g7fe2cbe272_0_58:notes">
            <a:extLst>
              <a:ext uri="{FF2B5EF4-FFF2-40B4-BE49-F238E27FC236}">
                <a16:creationId xmlns:a16="http://schemas.microsoft.com/office/drawing/2014/main" id="{98D13E90-5383-454C-A28D-D70C2D64458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7458" name="Google Shape;228;g7fe2cbe272_0_58:notes">
            <a:extLst>
              <a:ext uri="{FF2B5EF4-FFF2-40B4-BE49-F238E27FC236}">
                <a16:creationId xmlns:a16="http://schemas.microsoft.com/office/drawing/2014/main" id="{F18C6BD7-CA14-0547-AB66-10F2F76E1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7459" name="Google Shape;229;g7fe2cbe272_0_58:notes">
            <a:extLst>
              <a:ext uri="{FF2B5EF4-FFF2-40B4-BE49-F238E27FC236}">
                <a16:creationId xmlns:a16="http://schemas.microsoft.com/office/drawing/2014/main" id="{B643DD89-4481-F049-87C6-D272BD663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C04828-8745-1D42-8A2B-B3E8AA1C47AF}"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063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7D4554E4-E49A-0643-8ACA-83A134E8DD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9BAAAFD2-5313-1741-ADB1-D78A65FDC4A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8529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Google Shape;227;g7fe2cbe272_0_58:notes">
            <a:extLst>
              <a:ext uri="{FF2B5EF4-FFF2-40B4-BE49-F238E27FC236}">
                <a16:creationId xmlns:a16="http://schemas.microsoft.com/office/drawing/2014/main" id="{380E9CA5-9076-D64D-888B-A8A15F0F5EA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9506" name="Google Shape;228;g7fe2cbe272_0_58:notes">
            <a:extLst>
              <a:ext uri="{FF2B5EF4-FFF2-40B4-BE49-F238E27FC236}">
                <a16:creationId xmlns:a16="http://schemas.microsoft.com/office/drawing/2014/main" id="{DF7AE3D8-2E73-2741-B426-E9EC58C98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9507" name="Google Shape;229;g7fe2cbe272_0_58:notes">
            <a:extLst>
              <a:ext uri="{FF2B5EF4-FFF2-40B4-BE49-F238E27FC236}">
                <a16:creationId xmlns:a16="http://schemas.microsoft.com/office/drawing/2014/main" id="{45653F6C-FE0D-FB4C-BEDA-7B3661FAF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853B88-AEA2-4645-8D45-612D8B933DAF}"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5533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Google Shape;227;g7fe2cbe272_0_58:notes">
            <a:extLst>
              <a:ext uri="{FF2B5EF4-FFF2-40B4-BE49-F238E27FC236}">
                <a16:creationId xmlns:a16="http://schemas.microsoft.com/office/drawing/2014/main" id="{2DA459B2-1E31-9C4A-ACDB-F1CC6F344CF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1554" name="Google Shape;228;g7fe2cbe272_0_58:notes">
            <a:extLst>
              <a:ext uri="{FF2B5EF4-FFF2-40B4-BE49-F238E27FC236}">
                <a16:creationId xmlns:a16="http://schemas.microsoft.com/office/drawing/2014/main" id="{4C2CC5AC-69AF-5846-AAD3-9F75891C54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1555" name="Google Shape;229;g7fe2cbe272_0_58:notes">
            <a:extLst>
              <a:ext uri="{FF2B5EF4-FFF2-40B4-BE49-F238E27FC236}">
                <a16:creationId xmlns:a16="http://schemas.microsoft.com/office/drawing/2014/main" id="{BB7EA9A9-AB6B-3F42-B829-8C4E3F2959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B5CE0-BFAF-A548-B586-8C6299DE2F9E}"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0599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Google Shape;193;g847cf01710_0_132:notes">
            <a:extLst>
              <a:ext uri="{FF2B5EF4-FFF2-40B4-BE49-F238E27FC236}">
                <a16:creationId xmlns:a16="http://schemas.microsoft.com/office/drawing/2014/main" id="{2034C578-DB56-4E42-A0E4-912AB95EBFE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3602" name="Google Shape;194;g847cf01710_0_132:notes">
            <a:extLst>
              <a:ext uri="{FF2B5EF4-FFF2-40B4-BE49-F238E27FC236}">
                <a16:creationId xmlns:a16="http://schemas.microsoft.com/office/drawing/2014/main" id="{0C6994A7-98BD-564E-80DE-440A63A0B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3603" name="Google Shape;195;g847cf01710_0_132:notes">
            <a:extLst>
              <a:ext uri="{FF2B5EF4-FFF2-40B4-BE49-F238E27FC236}">
                <a16:creationId xmlns:a16="http://schemas.microsoft.com/office/drawing/2014/main" id="{32551C14-3EE8-064D-8CB3-BEF7ACE4F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3EB077E-9A85-CE46-BA50-B58308CDEBAD}"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750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Google Shape;165;p2:notes">
            <a:extLst>
              <a:ext uri="{FF2B5EF4-FFF2-40B4-BE49-F238E27FC236}">
                <a16:creationId xmlns:a16="http://schemas.microsoft.com/office/drawing/2014/main" id="{9AC2AC24-354B-2C4F-8EB1-08E9D2BF36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5650" name="Google Shape;166;p2:notes">
            <a:extLst>
              <a:ext uri="{FF2B5EF4-FFF2-40B4-BE49-F238E27FC236}">
                <a16:creationId xmlns:a16="http://schemas.microsoft.com/office/drawing/2014/main" id="{2BE425AF-E807-784C-BF3F-50911F7316C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16977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Google Shape;227;g7fe2cbe272_0_58:notes">
            <a:extLst>
              <a:ext uri="{FF2B5EF4-FFF2-40B4-BE49-F238E27FC236}">
                <a16:creationId xmlns:a16="http://schemas.microsoft.com/office/drawing/2014/main" id="{98F6345D-33F8-7D43-8083-D717BB59A8D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9746" name="Google Shape;228;g7fe2cbe272_0_58:notes">
            <a:extLst>
              <a:ext uri="{FF2B5EF4-FFF2-40B4-BE49-F238E27FC236}">
                <a16:creationId xmlns:a16="http://schemas.microsoft.com/office/drawing/2014/main" id="{87763B3F-7131-704B-9329-9E9003E5D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9747" name="Google Shape;229;g7fe2cbe272_0_58:notes">
            <a:extLst>
              <a:ext uri="{FF2B5EF4-FFF2-40B4-BE49-F238E27FC236}">
                <a16:creationId xmlns:a16="http://schemas.microsoft.com/office/drawing/2014/main" id="{0B22BFF4-5703-1E4F-A544-5FDD6A5DE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5101C9-020C-C14A-BCC8-CE8AFC13E644}"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68126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3" name="Google Shape;227;g7fe2cbe272_0_58:notes">
            <a:extLst>
              <a:ext uri="{FF2B5EF4-FFF2-40B4-BE49-F238E27FC236}">
                <a16:creationId xmlns:a16="http://schemas.microsoft.com/office/drawing/2014/main" id="{7BD37993-C497-794D-923A-998200C9C9C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1794" name="Google Shape;228;g7fe2cbe272_0_58:notes">
            <a:extLst>
              <a:ext uri="{FF2B5EF4-FFF2-40B4-BE49-F238E27FC236}">
                <a16:creationId xmlns:a16="http://schemas.microsoft.com/office/drawing/2014/main" id="{F2491BEF-08B4-D74D-9397-D8A638002A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1795" name="Google Shape;229;g7fe2cbe272_0_58:notes">
            <a:extLst>
              <a:ext uri="{FF2B5EF4-FFF2-40B4-BE49-F238E27FC236}">
                <a16:creationId xmlns:a16="http://schemas.microsoft.com/office/drawing/2014/main" id="{43EDD12C-02DA-004B-9A60-3A255084A0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75A8A6-74F9-6D49-BAC0-39503EF666C5}"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6306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Google Shape;227;g7fe2cbe272_0_58:notes">
            <a:extLst>
              <a:ext uri="{FF2B5EF4-FFF2-40B4-BE49-F238E27FC236}">
                <a16:creationId xmlns:a16="http://schemas.microsoft.com/office/drawing/2014/main" id="{4B5B545A-59D9-4E42-8D0B-8AC00BAC9C8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3842" name="Google Shape;228;g7fe2cbe272_0_58:notes">
            <a:extLst>
              <a:ext uri="{FF2B5EF4-FFF2-40B4-BE49-F238E27FC236}">
                <a16:creationId xmlns:a16="http://schemas.microsoft.com/office/drawing/2014/main" id="{26852311-65F8-4E49-9A1F-73D935956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3843" name="Google Shape;229;g7fe2cbe272_0_58:notes">
            <a:extLst>
              <a:ext uri="{FF2B5EF4-FFF2-40B4-BE49-F238E27FC236}">
                <a16:creationId xmlns:a16="http://schemas.microsoft.com/office/drawing/2014/main" id="{9EABBF0D-2743-EF47-92FD-2A4B8AF18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C28C6C3-A345-8044-8660-C3AD42665A33}"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8127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1" name="Google Shape;227;g7fe2cbe272_0_58:notes">
            <a:extLst>
              <a:ext uri="{FF2B5EF4-FFF2-40B4-BE49-F238E27FC236}">
                <a16:creationId xmlns:a16="http://schemas.microsoft.com/office/drawing/2014/main" id="{358B292B-9E95-0E44-880C-16F051A6DCD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4082" name="Google Shape;228;g7fe2cbe272_0_58:notes">
            <a:extLst>
              <a:ext uri="{FF2B5EF4-FFF2-40B4-BE49-F238E27FC236}">
                <a16:creationId xmlns:a16="http://schemas.microsoft.com/office/drawing/2014/main" id="{BD761FD9-1013-A943-AB47-0A890B2B85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4083" name="Google Shape;229;g7fe2cbe272_0_58:notes">
            <a:extLst>
              <a:ext uri="{FF2B5EF4-FFF2-40B4-BE49-F238E27FC236}">
                <a16:creationId xmlns:a16="http://schemas.microsoft.com/office/drawing/2014/main" id="{BFDD656E-ED37-CA45-9C9E-670CB88EF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ACAC2D4-25F0-E648-B496-1A2808E187C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4350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Google Shape;227;g7fe2cbe272_0_58:notes">
            <a:extLst>
              <a:ext uri="{FF2B5EF4-FFF2-40B4-BE49-F238E27FC236}">
                <a16:creationId xmlns:a16="http://schemas.microsoft.com/office/drawing/2014/main" id="{81625A9F-DE64-5143-958E-FD92ECE442E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6130" name="Google Shape;228;g7fe2cbe272_0_58:notes">
            <a:extLst>
              <a:ext uri="{FF2B5EF4-FFF2-40B4-BE49-F238E27FC236}">
                <a16:creationId xmlns:a16="http://schemas.microsoft.com/office/drawing/2014/main" id="{307D577D-C57F-2C4A-A5E6-4AF228D399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76131" name="Google Shape;229;g7fe2cbe272_0_58:notes">
            <a:extLst>
              <a:ext uri="{FF2B5EF4-FFF2-40B4-BE49-F238E27FC236}">
                <a16:creationId xmlns:a16="http://schemas.microsoft.com/office/drawing/2014/main" id="{E9E7AE4F-71A4-354B-85FE-E50F03908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C73623C-2B2E-4147-873E-0F74CB71E443}"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09512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Google Shape;227;g7fe2cbe272_0_58:notes">
            <a:extLst>
              <a:ext uri="{FF2B5EF4-FFF2-40B4-BE49-F238E27FC236}">
                <a16:creationId xmlns:a16="http://schemas.microsoft.com/office/drawing/2014/main" id="{8C233917-9DBC-A34C-A392-6CE9E374267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8178" name="Google Shape;228;g7fe2cbe272_0_58:notes">
            <a:extLst>
              <a:ext uri="{FF2B5EF4-FFF2-40B4-BE49-F238E27FC236}">
                <a16:creationId xmlns:a16="http://schemas.microsoft.com/office/drawing/2014/main" id="{7136F2E6-E5AE-E849-B25A-2CA042D191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8179" name="Google Shape;229;g7fe2cbe272_0_58:notes">
            <a:extLst>
              <a:ext uri="{FF2B5EF4-FFF2-40B4-BE49-F238E27FC236}">
                <a16:creationId xmlns:a16="http://schemas.microsoft.com/office/drawing/2014/main" id="{480F15B1-6366-D948-BF3E-C8C976C54B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425CDB5-A94E-B34B-A798-23B71C3BBD06}"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201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235;g7fe2cbe272_0_67:notes">
            <a:extLst>
              <a:ext uri="{FF2B5EF4-FFF2-40B4-BE49-F238E27FC236}">
                <a16:creationId xmlns:a16="http://schemas.microsoft.com/office/drawing/2014/main" id="{2411C338-5F9F-284B-ABE9-666F917651E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8" name="Google Shape;236;g7fe2cbe272_0_67:notes">
            <a:extLst>
              <a:ext uri="{FF2B5EF4-FFF2-40B4-BE49-F238E27FC236}">
                <a16:creationId xmlns:a16="http://schemas.microsoft.com/office/drawing/2014/main" id="{C2702E2E-EEDA-AA40-AD6B-C85D0F746E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9" name="Google Shape;237;g7fe2cbe272_0_67:notes">
            <a:extLst>
              <a:ext uri="{FF2B5EF4-FFF2-40B4-BE49-F238E27FC236}">
                <a16:creationId xmlns:a16="http://schemas.microsoft.com/office/drawing/2014/main" id="{4F7EF5B3-B01C-384F-8DBC-9AE5C0E203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E41889E8-B0E1-DB4C-B289-C16682CDD44E}" type="slidenum">
              <a:rPr lang="en-US" altLang="en-US" sz="1200" smtClean="0"/>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862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0225" name="Google Shape;227;g7fe2cbe272_0_58:notes">
            <a:extLst>
              <a:ext uri="{FF2B5EF4-FFF2-40B4-BE49-F238E27FC236}">
                <a16:creationId xmlns:a16="http://schemas.microsoft.com/office/drawing/2014/main" id="{B0B671D1-27FB-6A4C-8B1E-4EA0EAEB26B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0226" name="Google Shape;228;g7fe2cbe272_0_58:notes">
            <a:extLst>
              <a:ext uri="{FF2B5EF4-FFF2-40B4-BE49-F238E27FC236}">
                <a16:creationId xmlns:a16="http://schemas.microsoft.com/office/drawing/2014/main" id="{B86B2562-97E3-294A-A343-3E933078F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0227" name="Google Shape;229;g7fe2cbe272_0_58:notes">
            <a:extLst>
              <a:ext uri="{FF2B5EF4-FFF2-40B4-BE49-F238E27FC236}">
                <a16:creationId xmlns:a16="http://schemas.microsoft.com/office/drawing/2014/main" id="{446DFE02-21F4-4F4E-9D90-F6727C54C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458E7F2-F5DC-A54A-8725-BFB76EBCA499}"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1407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2273" name="Google Shape;227;g7fe2cbe272_0_58:notes">
            <a:extLst>
              <a:ext uri="{FF2B5EF4-FFF2-40B4-BE49-F238E27FC236}">
                <a16:creationId xmlns:a16="http://schemas.microsoft.com/office/drawing/2014/main" id="{F96708F7-B34E-D84E-B70B-D9877757695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2274" name="Google Shape;228;g7fe2cbe272_0_58:notes">
            <a:extLst>
              <a:ext uri="{FF2B5EF4-FFF2-40B4-BE49-F238E27FC236}">
                <a16:creationId xmlns:a16="http://schemas.microsoft.com/office/drawing/2014/main" id="{E519BFA2-7CDB-C445-ABDE-7FBA71025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2275" name="Google Shape;229;g7fe2cbe272_0_58:notes">
            <a:extLst>
              <a:ext uri="{FF2B5EF4-FFF2-40B4-BE49-F238E27FC236}">
                <a16:creationId xmlns:a16="http://schemas.microsoft.com/office/drawing/2014/main" id="{3D407612-3DEB-9A44-BCD3-FA8CEEBAA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629DE85-7836-EF49-B757-28F31EE6B77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700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193;g847cf01710_0_132:notes">
            <a:extLst>
              <a:ext uri="{FF2B5EF4-FFF2-40B4-BE49-F238E27FC236}">
                <a16:creationId xmlns:a16="http://schemas.microsoft.com/office/drawing/2014/main" id="{D063E7FB-7D12-B242-9911-0C44AB3B38F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6" name="Google Shape;194;g847cf01710_0_132:notes">
            <a:extLst>
              <a:ext uri="{FF2B5EF4-FFF2-40B4-BE49-F238E27FC236}">
                <a16:creationId xmlns:a16="http://schemas.microsoft.com/office/drawing/2014/main" id="{9C05B5B6-E548-3440-BA98-ABACD1FD8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7" name="Google Shape;195;g847cf01710_0_132:notes">
            <a:extLst>
              <a:ext uri="{FF2B5EF4-FFF2-40B4-BE49-F238E27FC236}">
                <a16:creationId xmlns:a16="http://schemas.microsoft.com/office/drawing/2014/main" id="{70147FC6-095A-924E-A698-9492CDBB8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601F4E8-7D9C-5446-BD74-D463901662F5}"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632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165;p2:notes">
            <a:extLst>
              <a:ext uri="{FF2B5EF4-FFF2-40B4-BE49-F238E27FC236}">
                <a16:creationId xmlns:a16="http://schemas.microsoft.com/office/drawing/2014/main" id="{410A9106-C46C-014B-BD5A-2533D61F2C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4" name="Google Shape;166;p2:notes">
            <a:extLst>
              <a:ext uri="{FF2B5EF4-FFF2-40B4-BE49-F238E27FC236}">
                <a16:creationId xmlns:a16="http://schemas.microsoft.com/office/drawing/2014/main" id="{71524456-A976-2A48-98E5-50A3B46E692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2862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27;g7fe2cbe272_0_58:notes">
            <a:extLst>
              <a:ext uri="{FF2B5EF4-FFF2-40B4-BE49-F238E27FC236}">
                <a16:creationId xmlns:a16="http://schemas.microsoft.com/office/drawing/2014/main" id="{CD1FEA23-793B-F143-A121-E09B828F62B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228;g7fe2cbe272_0_58:notes">
            <a:extLst>
              <a:ext uri="{FF2B5EF4-FFF2-40B4-BE49-F238E27FC236}">
                <a16:creationId xmlns:a16="http://schemas.microsoft.com/office/drawing/2014/main" id="{B64F0052-D38A-F843-94AE-177CED7261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229;g7fe2cbe272_0_58:notes">
            <a:extLst>
              <a:ext uri="{FF2B5EF4-FFF2-40B4-BE49-F238E27FC236}">
                <a16:creationId xmlns:a16="http://schemas.microsoft.com/office/drawing/2014/main" id="{1AA010DA-ECA7-394D-8F5B-EB07A9E81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3925D-7812-0D4F-88C4-0F5879329FB3}"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590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079E1502-D0BD-9642-B540-8558448806AA}"/>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F16BA334-8F3E-8F4C-909E-C424953844B2}"/>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20AE902C-E8FD-E04A-BFC0-BAE20BAB67B4}"/>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EEF978ED-D8D8-DF46-8313-A377714F23C7}" type="slidenum">
              <a:rPr lang="en-US"/>
              <a:pPr>
                <a:defRPr/>
              </a:pPr>
              <a:t>‹#›</a:t>
            </a:fld>
            <a:endParaRPr/>
          </a:p>
        </p:txBody>
      </p:sp>
    </p:spTree>
    <p:extLst>
      <p:ext uri="{BB962C8B-B14F-4D97-AF65-F5344CB8AC3E}">
        <p14:creationId xmlns:p14="http://schemas.microsoft.com/office/powerpoint/2010/main" val="199707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DCE44F7F-E82D-1F46-9C4E-594DDF3D36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189F49-49A0-F041-8567-BD1118F4C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0AD2CB-35E4-4D4C-A354-CB23CE11CB12}"/>
              </a:ext>
            </a:extLst>
          </p:cNvPr>
          <p:cNvSpPr>
            <a:spLocks noGrp="1" noChangeArrowheads="1"/>
          </p:cNvSpPr>
          <p:nvPr>
            <p:ph type="sldNum" sz="quarter" idx="12"/>
          </p:nvPr>
        </p:nvSpPr>
        <p:spPr>
          <a:ln/>
        </p:spPr>
        <p:txBody>
          <a:bodyPr/>
          <a:lstStyle>
            <a:lvl1pPr>
              <a:defRPr/>
            </a:lvl1pPr>
          </a:lstStyle>
          <a:p>
            <a:pPr>
              <a:defRPr/>
            </a:pPr>
            <a:fld id="{E7146279-3102-C940-BDF1-EE25994959B2}" type="slidenum">
              <a:rPr lang="en-US" altLang="en-US"/>
              <a:pPr>
                <a:defRPr/>
              </a:pPr>
              <a:t>‹#›</a:t>
            </a:fld>
            <a:endParaRPr lang="en-US" altLang="en-US"/>
          </a:p>
        </p:txBody>
      </p:sp>
    </p:spTree>
    <p:extLst>
      <p:ext uri="{BB962C8B-B14F-4D97-AF65-F5344CB8AC3E}">
        <p14:creationId xmlns:p14="http://schemas.microsoft.com/office/powerpoint/2010/main" val="2712460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6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6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69"/>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6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86" name="Google Shape;86;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87" name="Google Shape;87;p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7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vl1pPr>
            <a:lvl2pPr marL="914400" lvl="1" indent="-406400" algn="l">
              <a:spcBef>
                <a:spcPts val="560"/>
              </a:spcBef>
              <a:spcAft>
                <a:spcPts val="0"/>
              </a:spcAft>
              <a:buClr>
                <a:schemeClr val="dk1"/>
              </a:buClr>
              <a:buSzPts val="2800"/>
              <a:buFont typeface="Calibri"/>
              <a:buChar char="–"/>
              <a:defRPr sz="2800"/>
            </a:lvl2pPr>
            <a:lvl3pPr marL="1371600" lvl="2" indent="-381000" algn="l">
              <a:spcBef>
                <a:spcPts val="480"/>
              </a:spcBef>
              <a:spcAft>
                <a:spcPts val="0"/>
              </a:spcAft>
              <a:buClr>
                <a:schemeClr val="dk1"/>
              </a:buClr>
              <a:buSzPts val="2400"/>
              <a:buFont typeface="Calibri"/>
              <a:buChar char="•"/>
              <a:defRPr sz="2400"/>
            </a:lvl3pPr>
            <a:lvl4pPr marL="1828800" lvl="3" indent="-355600" algn="l">
              <a:spcBef>
                <a:spcPts val="400"/>
              </a:spcBef>
              <a:spcAft>
                <a:spcPts val="0"/>
              </a:spcAft>
              <a:buClr>
                <a:schemeClr val="dk1"/>
              </a:buClr>
              <a:buSzPts val="2000"/>
              <a:buFont typeface="Calibri"/>
              <a:buChar char="–"/>
              <a:defRPr sz="2000"/>
            </a:lvl4pPr>
            <a:lvl5pPr marL="2286000" lvl="4" indent="-355600" algn="l">
              <a:spcBef>
                <a:spcPts val="400"/>
              </a:spcBef>
              <a:spcAft>
                <a:spcPts val="0"/>
              </a:spcAft>
              <a:buClr>
                <a:schemeClr val="dk1"/>
              </a:buClr>
              <a:buSzPts val="2000"/>
              <a:buFont typeface="Calibri"/>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93" name="Google Shape;93;p7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94" name="Google Shape;94;p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72"/>
          <p:cNvSpPr txBox="1">
            <a:spLocks noGrp="1"/>
          </p:cNvSpPr>
          <p:nvPr>
            <p:ph type="title"/>
          </p:nvPr>
        </p:nvSpPr>
        <p:spPr>
          <a:xfrm>
            <a:off x="-13064" y="152400"/>
            <a:ext cx="915706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0" name="Google Shape;100;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1" name="Google Shape;101;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2" name="Google Shape;102;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3" name="Google Shape;103;p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73"/>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7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09" name="Google Shape;109;p7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10" name="Google Shape;110;p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alibri"/>
              <a:buNone/>
              <a:defRPr sz="2000"/>
            </a:lvl1pPr>
            <a:lvl2pPr marL="914400" lvl="1" indent="-228600" algn="l">
              <a:spcBef>
                <a:spcPts val="360"/>
              </a:spcBef>
              <a:spcAft>
                <a:spcPts val="0"/>
              </a:spcAft>
              <a:buClr>
                <a:schemeClr val="dk1"/>
              </a:buClr>
              <a:buSzPts val="1800"/>
              <a:buFont typeface="Calibri"/>
              <a:buNone/>
              <a:defRPr sz="1800"/>
            </a:lvl2pPr>
            <a:lvl3pPr marL="1371600" lvl="2" indent="-228600" algn="l">
              <a:spcBef>
                <a:spcPts val="320"/>
              </a:spcBef>
              <a:spcAft>
                <a:spcPts val="0"/>
              </a:spcAft>
              <a:buClr>
                <a:schemeClr val="dk1"/>
              </a:buClr>
              <a:buSzPts val="1600"/>
              <a:buFont typeface="Calibri"/>
              <a:buNone/>
              <a:defRPr sz="1600"/>
            </a:lvl3pPr>
            <a:lvl4pPr marL="1828800" lvl="3" indent="-228600" algn="l">
              <a:spcBef>
                <a:spcPts val="280"/>
              </a:spcBef>
              <a:spcAft>
                <a:spcPts val="0"/>
              </a:spcAft>
              <a:buClr>
                <a:schemeClr val="dk1"/>
              </a:buClr>
              <a:buSzPts val="1400"/>
              <a:buFont typeface="Calibri"/>
              <a:buNone/>
              <a:defRPr sz="1400"/>
            </a:lvl4pPr>
            <a:lvl5pPr marL="2286000" lvl="4" indent="-228600" algn="l">
              <a:spcBef>
                <a:spcPts val="280"/>
              </a:spcBef>
              <a:spcAft>
                <a:spcPts val="0"/>
              </a:spcAft>
              <a:buClr>
                <a:schemeClr val="dk1"/>
              </a:buClr>
              <a:buSzPts val="1400"/>
              <a:buFont typeface="Calibri"/>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16" name="Google Shape;116;p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E92D23EC-CC67-FD44-B6AC-D353E650E3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7E8447-F3C5-8141-B921-0BC0E23DA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F1EB82-161E-6D42-9540-4548E7476516}"/>
              </a:ext>
            </a:extLst>
          </p:cNvPr>
          <p:cNvSpPr>
            <a:spLocks noGrp="1" noChangeArrowheads="1"/>
          </p:cNvSpPr>
          <p:nvPr>
            <p:ph type="sldNum" sz="quarter" idx="12"/>
          </p:nvPr>
        </p:nvSpPr>
        <p:spPr>
          <a:ln/>
        </p:spPr>
        <p:txBody>
          <a:bodyPr/>
          <a:lstStyle>
            <a:lvl1pPr>
              <a:defRPr/>
            </a:lvl1pPr>
          </a:lstStyle>
          <a:p>
            <a:pPr>
              <a:defRPr/>
            </a:pPr>
            <a:fld id="{3F3A88E3-5A02-0B40-87DD-6ADBD084141A}" type="slidenum">
              <a:rPr lang="en-US" altLang="en-US"/>
              <a:pPr>
                <a:defRPr/>
              </a:pPr>
              <a:t>‹#›</a:t>
            </a:fld>
            <a:endParaRPr lang="en-US" altLang="en-US"/>
          </a:p>
        </p:txBody>
      </p:sp>
    </p:spTree>
    <p:extLst>
      <p:ext uri="{BB962C8B-B14F-4D97-AF65-F5344CB8AC3E}">
        <p14:creationId xmlns:p14="http://schemas.microsoft.com/office/powerpoint/2010/main" val="179250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1pPr>
            <a:lvl2pPr marR="0" lvl="1"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2pPr>
            <a:lvl3pPr marR="0" lvl="2"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3pPr>
            <a:lvl4pPr marR="0" lvl="3"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4pPr>
            <a:lvl5pPr marR="0" lvl="4"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rgbClr val="1116F0"/>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1116F0"/>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1116F0"/>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1116F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dirty="0"/>
          </a:p>
        </p:txBody>
      </p:sp>
      <p:sp>
        <p:nvSpPr>
          <p:cNvPr id="12" name="Google Shape;12;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3" name="Google Shape;13;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4" name="Google Shape;14;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rcsb.org/"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33.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97510-04D3-4E57-8F4F-0A183EDF5440}"/>
              </a:ext>
            </a:extLst>
          </p:cNvPr>
          <p:cNvSpPr>
            <a:spLocks noGrp="1"/>
          </p:cNvSpPr>
          <p:nvPr>
            <p:ph type="title"/>
          </p:nvPr>
        </p:nvSpPr>
        <p:spPr>
          <a:xfrm>
            <a:off x="334297" y="2163651"/>
            <a:ext cx="4050890" cy="2029871"/>
          </a:xfrm>
        </p:spPr>
        <p:txBody>
          <a:bodyPr/>
          <a:lstStyle/>
          <a:p>
            <a:pPr algn="ctr"/>
            <a:r>
              <a:rPr lang="en-US" sz="3400" dirty="0">
                <a:solidFill>
                  <a:srgbClr val="1D6E7D"/>
                </a:solidFill>
                <a:latin typeface="Arial" panose="020B0604020202020204" pitchFamily="34" charset="0"/>
                <a:cs typeface="Arial" panose="020B0604020202020204" pitchFamily="34" charset="0"/>
              </a:rPr>
              <a:t>4 </a:t>
            </a:r>
            <a:r>
              <a:rPr lang="en-US" sz="3400" dirty="0">
                <a:solidFill>
                  <a:srgbClr val="990000"/>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Three-Dimensional Structure of Proteins</a:t>
            </a:r>
            <a:endParaRPr lang="en-AU" sz="3400" dirty="0"/>
          </a:p>
        </p:txBody>
      </p:sp>
      <p:sp>
        <p:nvSpPr>
          <p:cNvPr id="6" name="Text Placeholder 5">
            <a:extLst>
              <a:ext uri="{FF2B5EF4-FFF2-40B4-BE49-F238E27FC236}">
                <a16:creationId xmlns:a16="http://schemas.microsoft.com/office/drawing/2014/main" id="{5D0645F2-C2AD-4789-B6DB-6E3A0EE29190}"/>
              </a:ext>
            </a:extLst>
          </p:cNvPr>
          <p:cNvSpPr>
            <a:spLocks noGrp="1"/>
          </p:cNvSpPr>
          <p:nvPr>
            <p:ph type="body" idx="2"/>
          </p:nvPr>
        </p:nvSpPr>
        <p:spPr>
          <a:xfrm>
            <a:off x="508715" y="5534818"/>
            <a:ext cx="3008313" cy="869255"/>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5" name="Google Shape;122;p1" descr="Front Cover: Principles of Biochemistry, Eighth Edition by David L. Nelson, Michael M. Cox">
            <a:extLst>
              <a:ext uri="{FF2B5EF4-FFF2-40B4-BE49-F238E27FC236}">
                <a16:creationId xmlns:a16="http://schemas.microsoft.com/office/drawing/2014/main" id="{F36C2F6F-8BBA-4156-9502-2DADAB459E0E}"/>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33602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DFD4B-BC5D-4710-B8D1-4A6467C6E1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 Conformations</a:t>
            </a:r>
            <a:endParaRPr lang="en-AU" dirty="0"/>
          </a:p>
        </p:txBody>
      </p:sp>
      <p:sp>
        <p:nvSpPr>
          <p:cNvPr id="39938" name="Google Shape;232;g7fe2cbe272_0_58">
            <a:extLst>
              <a:ext uri="{FF2B5EF4-FFF2-40B4-BE49-F238E27FC236}">
                <a16:creationId xmlns:a16="http://schemas.microsoft.com/office/drawing/2014/main" id="{5D712980-2E85-E645-8E4B-F9CC00502D6C}"/>
              </a:ext>
            </a:extLst>
          </p:cNvPr>
          <p:cNvSpPr>
            <a:spLocks noGrp="1" noChangeArrowheads="1"/>
          </p:cNvSpPr>
          <p:nvPr>
            <p:ph type="body" idx="1"/>
          </p:nvPr>
        </p:nvSpPr>
        <p:spPr>
          <a:xfrm>
            <a:off x="674688" y="2133600"/>
            <a:ext cx="7631112" cy="4114800"/>
          </a:xfrm>
        </p:spPr>
        <p:txBody>
          <a:bodyPr/>
          <a:lstStyle/>
          <a:p>
            <a:pPr indent="-406400">
              <a:lnSpc>
                <a:spcPct val="110000"/>
              </a:lnSpc>
              <a:spcBef>
                <a:spcPct val="0"/>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limited number of conformations predominate under biological conditions</a:t>
            </a: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conformations = thermodynamically the most stable, that is, lowest free energy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a:t>
            </a: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native </a:t>
            </a:r>
            <a:r>
              <a:rPr lang="en-US" altLang="en-US" sz="2400" dirty="0">
                <a:latin typeface="Arial" panose="020B0604020202020204" pitchFamily="34" charset="0"/>
                <a:cs typeface="Arial" panose="020B0604020202020204" pitchFamily="34" charset="0"/>
              </a:rPr>
              <a:t>= proteins in any functional, folded conformations</a:t>
            </a: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E2793-6895-4ED8-9C0E-8C27838B2E1E}"/>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 Protein’s Conformation Is Stabilized Largely by Weak Interactions</a:t>
            </a:r>
            <a:endParaRPr lang="en-AU" sz="3200" dirty="0">
              <a:solidFill>
                <a:srgbClr val="4E4CB4"/>
              </a:solidFill>
            </a:endParaRPr>
          </a:p>
        </p:txBody>
      </p:sp>
      <p:sp>
        <p:nvSpPr>
          <p:cNvPr id="41986" name="Google Shape;390;g847cf01710_0_68">
            <a:extLst>
              <a:ext uri="{FF2B5EF4-FFF2-40B4-BE49-F238E27FC236}">
                <a16:creationId xmlns:a16="http://schemas.microsoft.com/office/drawing/2014/main" id="{078BC8AE-5531-1E4F-B5BF-745DEAC6478F}"/>
              </a:ext>
            </a:extLst>
          </p:cNvPr>
          <p:cNvSpPr txBox="1">
            <a:spLocks noChangeArrowheads="1"/>
          </p:cNvSpPr>
          <p:nvPr/>
        </p:nvSpPr>
        <p:spPr bwMode="auto">
          <a:xfrm>
            <a:off x="104775" y="1747234"/>
            <a:ext cx="89344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stability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tendency of a protein to maintain a native conformation</a:t>
            </a:r>
          </a:p>
          <a:p>
            <a:pPr>
              <a:lnSpc>
                <a:spcPct val="110000"/>
              </a:lnSpc>
              <a:spcBef>
                <a:spcPct val="0"/>
              </a:spcBef>
              <a:buClr>
                <a:srgbClr val="000000"/>
              </a:buClr>
              <a:buSzPct val="100000"/>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unfolded proteins have high conformational entropy</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chemical interactions stabilize native conformations:</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strong disulfide (covalent) bonds are uncommon</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weak (noncovalent) interactions and forces are numerous</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hydrogen bonds</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hydrophobic effect</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ionic interactions</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128F91-3322-46E5-B9AF-968310D2BB8B}"/>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Packing of Hydrophobic Amino Acids Away from Water Favors Protein Folding</a:t>
            </a:r>
            <a:endParaRPr lang="en-AU" sz="3200" dirty="0">
              <a:solidFill>
                <a:srgbClr val="4E4CB4"/>
              </a:solidFill>
            </a:endParaRPr>
          </a:p>
        </p:txBody>
      </p:sp>
      <p:sp>
        <p:nvSpPr>
          <p:cNvPr id="44034" name="Google Shape;390;g847cf01710_0_68">
            <a:extLst>
              <a:ext uri="{FF2B5EF4-FFF2-40B4-BE49-F238E27FC236}">
                <a16:creationId xmlns:a16="http://schemas.microsoft.com/office/drawing/2014/main" id="{60A744C1-8053-7341-8F99-8364A26E444A}"/>
              </a:ext>
            </a:extLst>
          </p:cNvPr>
          <p:cNvSpPr txBox="1">
            <a:spLocks noChangeArrowheads="1"/>
          </p:cNvSpPr>
          <p:nvPr/>
        </p:nvSpPr>
        <p:spPr bwMode="auto">
          <a:xfrm>
            <a:off x="209550" y="1819364"/>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hydrophobic effect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predominating weak interaction</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solvation layer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highly structured shell of H</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 around a hydrophobic molecule </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decreases when nonpolar groups cluster together</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decrease causes a favorable increase in net entropy</a:t>
            </a:r>
          </a:p>
          <a:p>
            <a:pPr lvl="1">
              <a:lnSpc>
                <a:spcPct val="115000"/>
              </a:lnSpc>
              <a:spcBef>
                <a:spcPct val="0"/>
              </a:spcBef>
              <a:buClr>
                <a:srgbClr val="000000"/>
              </a:buClr>
              <a:buSzPts val="24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hydrophobic R chains form a hydrophobic protein core</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0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C9156-4CC6-49B5-8B95-75CBACBD3FE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Polar Groups Contribute Hydrogen Bonds and Ion Pairs to Protein Folding</a:t>
            </a:r>
            <a:endParaRPr lang="en-AU" sz="3200" dirty="0">
              <a:solidFill>
                <a:srgbClr val="4E4CB4"/>
              </a:solidFill>
            </a:endParaRPr>
          </a:p>
        </p:txBody>
      </p:sp>
      <p:sp>
        <p:nvSpPr>
          <p:cNvPr id="46082" name="Google Shape;390;g847cf01710_0_68">
            <a:extLst>
              <a:ext uri="{FF2B5EF4-FFF2-40B4-BE49-F238E27FC236}">
                <a16:creationId xmlns:a16="http://schemas.microsoft.com/office/drawing/2014/main" id="{A6AB1605-7CAA-D441-B6AB-D7C85B19A9FE}"/>
              </a:ext>
            </a:extLst>
          </p:cNvPr>
          <p:cNvSpPr txBox="1">
            <a:spLocks noChangeArrowheads="1"/>
          </p:cNvSpPr>
          <p:nvPr/>
        </p:nvSpPr>
        <p:spPr bwMode="auto">
          <a:xfrm>
            <a:off x="209550" y="1742091"/>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repeating secondary structures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 helices and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 sheets)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optimize hydrogen bonding</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interaction of oppositely charged groups = ion pair = salt bridge</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strength increases in an environment of lower dielectric constant, </a:t>
            </a:r>
            <a:r>
              <a:rPr lang="el-GR"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l-GR"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lvl="2">
              <a:lnSpc>
                <a:spcPct val="115000"/>
              </a:lnSpc>
              <a:spcBef>
                <a:spcPct val="0"/>
              </a:spcBef>
              <a:buClr>
                <a:srgbClr val="000000"/>
              </a:buClr>
              <a:buSzPts val="2400"/>
              <a:buFont typeface="Arial" panose="020B0604020202020204" pitchFamily="34" charset="0"/>
              <a:buChar char="–"/>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polar aqueous solvent: </a:t>
            </a:r>
            <a:r>
              <a:rPr lang="el-GR" altLang="en-US"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80</a:t>
            </a:r>
          </a:p>
          <a:p>
            <a:pPr lvl="2">
              <a:lnSpc>
                <a:spcPct val="115000"/>
              </a:lnSpc>
              <a:spcBef>
                <a:spcPct val="0"/>
              </a:spcBef>
              <a:buClr>
                <a:srgbClr val="000000"/>
              </a:buClr>
              <a:buSzPts val="2400"/>
              <a:buFont typeface="Arial" panose="020B0604020202020204" pitchFamily="34" charset="0"/>
              <a:buChar char="–"/>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nonpolar protein interior: </a:t>
            </a:r>
            <a:r>
              <a:rPr lang="el-GR" altLang="en-US"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4</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9C5E6-8412-4D4C-901B-36943312CC2B}"/>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Individual van der Waals Interactions Are Weak but Combine to Promote Folding</a:t>
            </a:r>
            <a:endParaRPr lang="en-AU" sz="3200" dirty="0">
              <a:solidFill>
                <a:srgbClr val="4E4CB4"/>
              </a:solidFill>
            </a:endParaRPr>
          </a:p>
        </p:txBody>
      </p:sp>
      <p:sp>
        <p:nvSpPr>
          <p:cNvPr id="48130" name="Google Shape;390;g847cf01710_0_68">
            <a:extLst>
              <a:ext uri="{FF2B5EF4-FFF2-40B4-BE49-F238E27FC236}">
                <a16:creationId xmlns:a16="http://schemas.microsoft.com/office/drawing/2014/main" id="{48DFA8BE-48C0-4A43-881D-CB4364D7948E}"/>
              </a:ext>
            </a:extLst>
          </p:cNvPr>
          <p:cNvSpPr txBox="1">
            <a:spLocks noChangeArrowheads="1"/>
          </p:cNvSpPr>
          <p:nvPr/>
        </p:nvSpPr>
        <p:spPr bwMode="auto">
          <a:xfrm>
            <a:off x="209550" y="2270125"/>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08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van der Waals interactions = dipole-dipole interactions over short distances</a:t>
            </a:r>
          </a:p>
          <a:p>
            <a:pPr>
              <a:lnSpc>
                <a:spcPct val="110000"/>
              </a:lnSpc>
              <a:spcBef>
                <a:spcPct val="0"/>
              </a:spcBef>
              <a:buClr>
                <a:srgbClr val="000000"/>
              </a:buClr>
              <a:buSzPts val="28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individual interactions contribute little to overall protein stability </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 number of interactions can be substantial </a:t>
            </a:r>
          </a:p>
          <a:p>
            <a:pPr lvl="1">
              <a:lnSpc>
                <a:spcPct val="110000"/>
              </a:lnSpc>
              <a:spcBef>
                <a:spcPct val="0"/>
              </a:spcBef>
              <a:buClr>
                <a:srgbClr val="000000"/>
              </a:buClr>
              <a:buSzPts val="28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11702-DF95-4777-8DF8-AF305B90C33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Peptide Bond Is Rigid and Planar</a:t>
            </a:r>
            <a:endParaRPr lang="en-AU" dirty="0">
              <a:solidFill>
                <a:srgbClr val="4E4CB4"/>
              </a:solidFill>
            </a:endParaRPr>
          </a:p>
        </p:txBody>
      </p:sp>
      <p:sp>
        <p:nvSpPr>
          <p:cNvPr id="50178" name="Google Shape;390;g847cf01710_0_68">
            <a:extLst>
              <a:ext uri="{FF2B5EF4-FFF2-40B4-BE49-F238E27FC236}">
                <a16:creationId xmlns:a16="http://schemas.microsoft.com/office/drawing/2014/main" id="{2CD4395D-E597-A443-853F-CBA8D8B392C9}"/>
              </a:ext>
            </a:extLst>
          </p:cNvPr>
          <p:cNvSpPr txBox="1">
            <a:spLocks noChangeArrowheads="1"/>
          </p:cNvSpPr>
          <p:nvPr/>
        </p:nvSpPr>
        <p:spPr bwMode="auto">
          <a:xfrm>
            <a:off x="209550" y="1752601"/>
            <a:ext cx="85534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33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Symbol" pitchFamily="2" charset="2"/>
              </a:rPr>
              <a:t>3 covalent bonds separate the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carbons of adjacent amino acid residues: C</a:t>
            </a:r>
            <a:r>
              <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rPr>
              <a:t></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t>
            </a:r>
            <a:r>
              <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rPr>
              <a:t></a:t>
            </a:r>
          </a:p>
          <a:p>
            <a:pPr>
              <a:lnSpc>
                <a:spcPct val="110000"/>
              </a:lnSpc>
              <a:spcBef>
                <a:spcPct val="0"/>
              </a:spcBef>
              <a:buClr>
                <a:srgbClr val="000000"/>
              </a:buClr>
              <a:buSzPct val="100000"/>
            </a:pPr>
            <a:endPar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resonance between the carbonyl oxygen and the amide nitrogen </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partial negative charge and partial positive charge sets up a small electric dipole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ts val="2800"/>
            </a:pPr>
            <a:endPar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pic>
        <p:nvPicPr>
          <p:cNvPr id="50179" name="Picture 2" descr="There is a C alpha on the left that is further bonded on the left and bonded to C on the right that is double bonded to O above and further bonded to N on the right that is bonded to H below and further bonded to C alpha on the right that is further bonded. A double-headed arrow shows that this can interconvert with a similar molecule that has C alpha on the left that is further bonded on the left and bonded to C on the right that is single bonded to O minus above and double bonded to N plus on the right that is bonded to H below and further bonded to C alpha on the right that is further bonded. A double-headed arrow shows that this can interconvert with a similar molecule that has C alpha on the left that is further bonded on the left and bonded to C plus on the right that is single bonded to O minus bonded to N on the right that is bonded to H below and further bonded to C alpha on the right that is further bonded. ">
            <a:extLst>
              <a:ext uri="{FF2B5EF4-FFF2-40B4-BE49-F238E27FC236}">
                <a16:creationId xmlns:a16="http://schemas.microsoft.com/office/drawing/2014/main" id="{0467EACF-A012-B641-BFD7-20DB5877BE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4876800"/>
            <a:ext cx="611623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7FEF-6A9E-4F18-B52B-3C4D2C82AB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Peptide C—N Bonds Cannot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Rotate Freely</a:t>
            </a:r>
            <a:endParaRPr lang="en-AU" dirty="0"/>
          </a:p>
        </p:txBody>
      </p:sp>
      <p:sp>
        <p:nvSpPr>
          <p:cNvPr id="232" name="Google Shape;232;g7fe2cbe272_0_58">
            <a:extLst>
              <a:ext uri="{FF2B5EF4-FFF2-40B4-BE49-F238E27FC236}">
                <a16:creationId xmlns:a16="http://schemas.microsoft.com/office/drawing/2014/main" id="{0AAEA822-D0CB-4742-A2C3-8F27B1C19EBD}"/>
              </a:ext>
            </a:extLst>
          </p:cNvPr>
          <p:cNvSpPr txBox="1">
            <a:spLocks noGrp="1"/>
          </p:cNvSpPr>
          <p:nvPr>
            <p:ph type="body" idx="1"/>
          </p:nvPr>
        </p:nvSpPr>
        <p:spPr>
          <a:xfrm>
            <a:off x="533400" y="1884363"/>
            <a:ext cx="7631113" cy="1714243"/>
          </a:xfrm>
        </p:spPr>
        <p:txBody>
          <a:bodyPr/>
          <a:lstStyle/>
          <a:p>
            <a:pPr indent="-406400">
              <a:lnSpc>
                <a:spcPct val="110000"/>
              </a:lnSpc>
              <a:spcBef>
                <a:spcPts val="0"/>
              </a:spcBef>
              <a:buSzPct val="100000"/>
              <a:defRPr/>
            </a:pPr>
            <a:r>
              <a:rPr lang="en-US" sz="2400" dirty="0">
                <a:latin typeface="Arial" panose="020B0604020202020204" pitchFamily="34" charset="0"/>
                <a:cs typeface="Arial" panose="020B0604020202020204" pitchFamily="34" charset="0"/>
              </a:rPr>
              <a:t>6 atoms of the </a:t>
            </a:r>
            <a:r>
              <a:rPr lang="en-US" sz="2400" b="1" dirty="0">
                <a:latin typeface="Arial" panose="020B0604020202020204" pitchFamily="34" charset="0"/>
                <a:cs typeface="Arial" panose="020B0604020202020204" pitchFamily="34" charset="0"/>
              </a:rPr>
              <a:t>peptide group </a:t>
            </a:r>
            <a:r>
              <a:rPr lang="en-US" sz="2400" dirty="0">
                <a:latin typeface="Arial" panose="020B0604020202020204" pitchFamily="34" charset="0"/>
                <a:cs typeface="Arial" panose="020B0604020202020204" pitchFamily="34" charset="0"/>
              </a:rPr>
              <a:t>lie in a single plane</a:t>
            </a:r>
          </a:p>
          <a:p>
            <a:pPr indent="-406400">
              <a:lnSpc>
                <a:spcPct val="110000"/>
              </a:lnSpc>
              <a:spcBef>
                <a:spcPts val="0"/>
              </a:spcBef>
              <a:buSzPct val="1000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ct val="100000"/>
              <a:defRPr/>
            </a:pPr>
            <a:r>
              <a:rPr lang="en-US" sz="2400" dirty="0">
                <a:latin typeface="Arial" panose="020B0604020202020204" pitchFamily="34" charset="0"/>
                <a:cs typeface="Arial" panose="020B0604020202020204" pitchFamily="34" charset="0"/>
              </a:rPr>
              <a:t>partial double-bond character of C—N peptide bond prevents rotation, limiting range of conformations </a:t>
            </a: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2227" name="Picture 3" descr=" The amino terminus is on the left and the carboxyl terminus is on the right. The molecule begins with C alpha at the alpha terminus that is further bonded on the left and bonded to C on the right that is double bonded to O above and bonded to N on the right that is bonded to H below and further bonded to C alpha on the right. This structure repeats three more times to reach the carboxyl terminus. The bond between C alpha and C is 1.53 Angstroms, the double bond between C and O is 1.24 Angstroms, the bond between C and N is 1.32 Angstroms, and the bond between N and C alpha of the second amino acid is 1.46 Angstroms. There is a clockwise arrow around the bond between C alpha at the amino terminus and C to its right. There is also a clockwise arrow around the bond between the N to its right and C alpha of the second amino acid. This is labeled with Greek letter lowercase phi. Similar clockwise arrows are shown on each similar bond in the rest of the molecule. The one between the second C alpha and its adjacent C double bonded to O is labeled, Greek lowercase psi. There is a clockwise arrow around the bond between C alpha at the amino terminus and C to its right. Brackets extends from N to C alpha, from C alpha to C, and from the next C to N. C and N are shown to be in the rectangular plane. ">
            <a:extLst>
              <a:ext uri="{FF2B5EF4-FFF2-40B4-BE49-F238E27FC236}">
                <a16:creationId xmlns:a16="http://schemas.microsoft.com/office/drawing/2014/main" id="{FDE3F2F3-44F9-4F41-BF68-157791F72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865" y="3941763"/>
            <a:ext cx="7592269"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66757D-4452-45D6-8FBA-4B0E7B214EB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Secondary Structure</a:t>
            </a:r>
            <a:endParaRPr lang="en-A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Google Shape;177;g7fe2cbe272_0_8" descr="Icon P 2&#10;">
            <a:extLst>
              <a:ext uri="{FF2B5EF4-FFF2-40B4-BE49-F238E27FC236}">
                <a16:creationId xmlns:a16="http://schemas.microsoft.com/office/drawing/2014/main" id="{39C6B667-A714-5343-B50B-7E434139ECC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392" y="290054"/>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4BAAF8-A764-4455-9174-DE639E7F76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2)</a:t>
            </a:r>
            <a:endParaRPr lang="en-AU" dirty="0"/>
          </a:p>
        </p:txBody>
      </p:sp>
      <p:sp>
        <p:nvSpPr>
          <p:cNvPr id="60419" name="Text Placeholder 2">
            <a:extLst>
              <a:ext uri="{FF2B5EF4-FFF2-40B4-BE49-F238E27FC236}">
                <a16:creationId xmlns:a16="http://schemas.microsoft.com/office/drawing/2014/main" id="{7AA56201-BBF0-C442-9F7E-A6A5B47CFFC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segments can adopt regular secondary structures such as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helix and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conformation.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These structures are defined by particular values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their formation is impacted by the amino acid composition of the segment. All of the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 for a given protein structure can be visualized using a Ramachandran plot.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B0F59B-D559-4D78-9DDC-E2B23F6F6CA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n-US" altLang="en-US" i="1" dirty="0">
                <a:solidFill>
                  <a:srgbClr val="4E4CB4"/>
                </a:solidFill>
                <a:latin typeface="Arial" panose="020B0604020202020204" pitchFamily="34" charset="0"/>
                <a:cs typeface="Arial" panose="020B0604020202020204" pitchFamily="34" charset="0"/>
                <a:sym typeface="Symbol" pitchFamily="2" charset="2"/>
              </a:rPr>
              <a:t> </a:t>
            </a:r>
            <a:r>
              <a:rPr lang="en-US" altLang="en-US" dirty="0">
                <a:solidFill>
                  <a:srgbClr val="4E4CB4"/>
                </a:solidFill>
                <a:latin typeface="Arial" panose="020B0604020202020204" pitchFamily="34" charset="0"/>
                <a:cs typeface="Arial" panose="020B0604020202020204" pitchFamily="34" charset="0"/>
                <a:sym typeface="Symbol" pitchFamily="2" charset="2"/>
              </a:rPr>
              <a:t>Helix Is a Common Protein Secondary Structure</a:t>
            </a:r>
            <a:endParaRPr lang="en-AU" dirty="0">
              <a:solidFill>
                <a:srgbClr val="4E4CB4"/>
              </a:solidFill>
            </a:endParaRPr>
          </a:p>
        </p:txBody>
      </p:sp>
      <p:sp>
        <p:nvSpPr>
          <p:cNvPr id="5" name="Google Shape;232;g7fe2cbe272_0_58">
            <a:extLst>
              <a:ext uri="{FF2B5EF4-FFF2-40B4-BE49-F238E27FC236}">
                <a16:creationId xmlns:a16="http://schemas.microsoft.com/office/drawing/2014/main" id="{7DE4900A-CE57-334F-8706-CD411363C062}"/>
              </a:ext>
            </a:extLst>
          </p:cNvPr>
          <p:cNvSpPr txBox="1">
            <a:spLocks noGrp="1"/>
          </p:cNvSpPr>
          <p:nvPr>
            <p:ph type="body" idx="1"/>
          </p:nvPr>
        </p:nvSpPr>
        <p:spPr>
          <a:xfrm>
            <a:off x="207962" y="1789113"/>
            <a:ext cx="4211637" cy="4739506"/>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b="1" dirty="0">
                <a:latin typeface="Arial" panose="020B0604020202020204" pitchFamily="34" charset="0"/>
                <a:cs typeface="Arial" panose="020B0604020202020204" pitchFamily="34" charset="0"/>
                <a:sym typeface="Symbol" pitchFamily="2" charset="2"/>
              </a:rPr>
              <a:t>helix </a:t>
            </a:r>
            <a:r>
              <a:rPr lang="en-US" altLang="en-US" sz="2400" dirty="0">
                <a:latin typeface="Arial" panose="020B0604020202020204" pitchFamily="34" charset="0"/>
                <a:cs typeface="Arial" panose="020B0604020202020204" pitchFamily="34" charset="0"/>
                <a:sym typeface="Symbol" pitchFamily="2" charset="2"/>
              </a:rPr>
              <a:t>= simplest arrangement, maximum number of hydrogen bonds</a:t>
            </a:r>
          </a:p>
          <a:p>
            <a:pPr lvl="1" indent="-406400">
              <a:lnSpc>
                <a:spcPct val="110000"/>
              </a:lnSpc>
              <a:buSzPts val="2800"/>
              <a:defRPr/>
            </a:pPr>
            <a:r>
              <a:rPr lang="en-US" sz="2400" kern="1200" dirty="0">
                <a:latin typeface="Arial" panose="020B0604020202020204" pitchFamily="34" charset="0"/>
                <a:cs typeface="Arial" panose="020B0604020202020204" pitchFamily="34" charset="0"/>
              </a:rPr>
              <a:t>backbone wound around an imaginary longitudinal axis </a:t>
            </a: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r>
              <a:rPr lang="en-US" sz="2400" dirty="0">
                <a:latin typeface="Arial" panose="020B0604020202020204" pitchFamily="34" charset="0"/>
                <a:cs typeface="Arial" panose="020B0604020202020204" pitchFamily="34" charset="0"/>
              </a:rPr>
              <a:t>R groups protrude out from the backbone</a:t>
            </a:r>
          </a:p>
          <a:p>
            <a:pPr lvl="1" indent="-406400">
              <a:lnSpc>
                <a:spcPct val="110000"/>
              </a:lnSpc>
              <a:buSzPts val="2800"/>
              <a:defRPr/>
            </a:pPr>
            <a:r>
              <a:rPr lang="en-US" sz="2400" dirty="0">
                <a:latin typeface="Arial" panose="020B0604020202020204" pitchFamily="34" charset="0"/>
                <a:cs typeface="Arial" panose="020B0604020202020204" pitchFamily="34" charset="0"/>
              </a:rPr>
              <a:t>each helical turn = 3.6 residues, ∼5.4 Å </a:t>
            </a:r>
          </a:p>
          <a:p>
            <a:pPr marL="508000" lvl="1" indent="0">
              <a:lnSpc>
                <a:spcPct val="110000"/>
              </a:lnSpc>
              <a:buSzPts val="2800"/>
              <a:buFontTx/>
              <a:buNone/>
              <a:defRPr/>
            </a:pPr>
            <a:r>
              <a:rPr lang="en-US" sz="2400" dirty="0">
                <a:latin typeface="Arial" panose="020B0604020202020204" pitchFamily="34" charset="0"/>
                <a:cs typeface="Arial" panose="020B0604020202020204" pitchFamily="34" charset="0"/>
              </a:rPr>
              <a:t> </a:t>
            </a: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64515" name="Picture 5" descr="Part a shows a vertical ball-and-stick model of an alpha helix with a ribbon drawn through it and a rod running vertically through the center. The carboxyl terminus is at the bottom and the amino terminus is at the top. There are repeating amino acid subunits. At the top, N H 2 is visible extending to the upper left of the helix and bonded to C in the helix with the R group extending to the right , the next C toward the observer and double bonded to O to the lower right, and N H to the left side continuing the chain. The O forms a hydrogen bond with H of an amino acid beneath it and multiple similar hydrogen bonds are shown holding the helical shape. The distance between two turns is labeled, 5.4 angstroms (3.6 residues). Part b shows a helix oriented to look through the hollow center with all of the R groups extending out from the helix. ">
            <a:extLst>
              <a:ext uri="{FF2B5EF4-FFF2-40B4-BE49-F238E27FC236}">
                <a16:creationId xmlns:a16="http://schemas.microsoft.com/office/drawing/2014/main" id="{C4534F28-752D-244A-898E-D6382CC5AC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0149" y="1752600"/>
            <a:ext cx="4394701"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0;p2" descr="Icon P 1&#10;">
            <a:extLst>
              <a:ext uri="{FF2B5EF4-FFF2-40B4-BE49-F238E27FC236}">
                <a16:creationId xmlns:a16="http://schemas.microsoft.com/office/drawing/2014/main" id="{91B4E0B3-EE48-EE4F-8A35-14A2BD01180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52" y="303558"/>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D9F38A-A498-43DA-B769-9E40B37C1F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3555" name="Text Placeholder 2">
            <a:extLst>
              <a:ext uri="{FF2B5EF4-FFF2-40B4-BE49-F238E27FC236}">
                <a16:creationId xmlns:a16="http://schemas.microsoft.com/office/drawing/2014/main" id="{952C9B29-F988-464E-B19C-BBA8E953C95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stabilized by noncovalent interactions and forces.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Formation of a thermodynamically favorable structure depends on the influences of the hydrophobic effect, hydrogen bonds, ionic interactions, and van der Waals forces. Natural protein structures are constrained by peptide bonds, whose configurations can be described by the dihedral angles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BAA6E-4B1C-42E9-B027-7154A97CD98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Handedness of the </a:t>
            </a:r>
            <a:r>
              <a:rPr lang="en-US" altLang="en-US" i="1" dirty="0">
                <a:solidFill>
                  <a:schemeClr val="tx1"/>
                </a:solidFill>
                <a:latin typeface="Arial" panose="020B0604020202020204" pitchFamily="34" charset="0"/>
                <a:cs typeface="Arial" panose="020B0604020202020204" pitchFamily="34" charset="0"/>
                <a:sym typeface="Symbol" pitchFamily="2" charset="2"/>
              </a:rPr>
              <a:t> </a:t>
            </a:r>
            <a:r>
              <a:rPr lang="en-US" altLang="en-US" dirty="0">
                <a:solidFill>
                  <a:schemeClr val="tx1"/>
                </a:solidFill>
                <a:latin typeface="Arial" panose="020B0604020202020204" pitchFamily="34" charset="0"/>
                <a:cs typeface="Arial" panose="020B0604020202020204" pitchFamily="34" charset="0"/>
                <a:sym typeface="Symbol" pitchFamily="2" charset="2"/>
              </a:rPr>
              <a:t>Helix</a:t>
            </a:r>
            <a:endParaRPr lang="en-AU" dirty="0"/>
          </a:p>
        </p:txBody>
      </p:sp>
      <p:sp>
        <p:nvSpPr>
          <p:cNvPr id="6" name="Google Shape;232;g7fe2cbe272_0_58">
            <a:extLst>
              <a:ext uri="{FF2B5EF4-FFF2-40B4-BE49-F238E27FC236}">
                <a16:creationId xmlns:a16="http://schemas.microsoft.com/office/drawing/2014/main" id="{FD492E17-EAC5-7F44-BCDF-D6BFF089B9D4}"/>
              </a:ext>
            </a:extLst>
          </p:cNvPr>
          <p:cNvSpPr txBox="1">
            <a:spLocks noGrp="1"/>
          </p:cNvSpPr>
          <p:nvPr>
            <p:ph type="body" idx="1"/>
          </p:nvPr>
        </p:nvSpPr>
        <p:spPr>
          <a:xfrm>
            <a:off x="381000" y="1600200"/>
            <a:ext cx="3542071" cy="488909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right-handed:</a:t>
            </a:r>
          </a:p>
          <a:p>
            <a:pPr lvl="1" indent="-406400">
              <a:lnSpc>
                <a:spcPct val="110000"/>
              </a:lnSpc>
              <a:buSzPts val="2800"/>
              <a:defRPr/>
            </a:pPr>
            <a:r>
              <a:rPr lang="en-US" sz="2400" dirty="0">
                <a:latin typeface="Arial" panose="020B0604020202020204" pitchFamily="34" charset="0"/>
                <a:cs typeface="Arial" panose="020B0604020202020204" pitchFamily="34" charset="0"/>
              </a:rPr>
              <a:t>R groups protruding away from the helical backbone </a:t>
            </a:r>
          </a:p>
          <a:p>
            <a:pPr lvl="1" indent="-406400">
              <a:lnSpc>
                <a:spcPct val="110000"/>
              </a:lnSpc>
              <a:buSzPts val="2800"/>
              <a:defRPr/>
            </a:pPr>
            <a:r>
              <a:rPr lang="en-US" sz="2400" dirty="0">
                <a:latin typeface="Arial" panose="020B0604020202020204" pitchFamily="34" charset="0"/>
                <a:cs typeface="Arial" panose="020B0604020202020204" pitchFamily="34" charset="0"/>
              </a:rPr>
              <a:t>most common</a:t>
            </a: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extended left-handed: theoretically less stable, not observed in proteins </a:t>
            </a: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68611" name="Picture 3" descr="A figure compares a left-handed helix with a right-handed helix.">
            <a:extLst>
              <a:ext uri="{FF2B5EF4-FFF2-40B4-BE49-F238E27FC236}">
                <a16:creationId xmlns:a16="http://schemas.microsoft.com/office/drawing/2014/main" id="{AD28A788-0647-484A-85E0-F6405D0C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93850"/>
            <a:ext cx="49958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18B3E-E8B2-445E-9F07-B8AEA263248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Intrahelical Hydrogen Bonds</a:t>
            </a:r>
            <a:endParaRPr lang="en-AU" dirty="0"/>
          </a:p>
        </p:txBody>
      </p:sp>
      <p:sp>
        <p:nvSpPr>
          <p:cNvPr id="6" name="Google Shape;232;g7fe2cbe272_0_58">
            <a:extLst>
              <a:ext uri="{FF2B5EF4-FFF2-40B4-BE49-F238E27FC236}">
                <a16:creationId xmlns:a16="http://schemas.microsoft.com/office/drawing/2014/main" id="{D93C8B3C-C83D-2B44-B3C9-E32BCCF34854}"/>
              </a:ext>
            </a:extLst>
          </p:cNvPr>
          <p:cNvSpPr txBox="1">
            <a:spLocks noGrp="1"/>
          </p:cNvSpPr>
          <p:nvPr>
            <p:ph type="body" idx="1"/>
          </p:nvPr>
        </p:nvSpPr>
        <p:spPr>
          <a:xfrm>
            <a:off x="454886" y="1782416"/>
            <a:ext cx="3983037" cy="4402073"/>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between hydrogen atom attached to the electronegative nitrogen atom of residue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and the  electronegative carbonyl oxygen atom of residue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+ 4</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confers significant stability </a:t>
            </a: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0659" name="Picture 6" descr="Part a shows a vertical ball-and-stick model of an alpha helix with a ribbon drawn through it and a rod running vertically through the center. The carboxyl terminus is at the bottom and the amino terminus is at the top. There are repeating amino acid subunits. At the top, N H 2 is visible extending to the upper left of the helix and bonded to C in the helix with the R group extending to the right , the next C toward the observer and double bonded to O to the lower right, and N H to the left side continuing the chain. The O forms a hydrogen bond with H of an amino acid beneath it and multiple similar hydrogen bonds are shown holding the helical shape. The distance between two turns is labeled, 5.4 angstroms (3.6 residues). ">
            <a:extLst>
              <a:ext uri="{FF2B5EF4-FFF2-40B4-BE49-F238E27FC236}">
                <a16:creationId xmlns:a16="http://schemas.microsoft.com/office/drawing/2014/main" id="{B4E744FC-72C2-9941-9064-B2D3FF6B62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8197" y="1752600"/>
            <a:ext cx="3048456"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0" name="Straight Arrow Connector 12">
            <a:extLst>
              <a:ext uri="{FF2B5EF4-FFF2-40B4-BE49-F238E27FC236}">
                <a16:creationId xmlns:a16="http://schemas.microsoft.com/office/drawing/2014/main" id="{B7C4435D-1AFD-CD4E-84EE-0AEEAEBF6DB4}"/>
              </a:ext>
            </a:extLst>
          </p:cNvPr>
          <p:cNvCxnSpPr>
            <a:cxnSpLocks noChangeShapeType="1"/>
            <a:endCxn id="70662" idx="1"/>
          </p:cNvCxnSpPr>
          <p:nvPr/>
        </p:nvCxnSpPr>
        <p:spPr bwMode="auto">
          <a:xfrm flipV="1">
            <a:off x="6175375" y="4779169"/>
            <a:ext cx="1301750" cy="230982"/>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70662" name="TextBox 10">
            <a:extLst>
              <a:ext uri="{FF2B5EF4-FFF2-40B4-BE49-F238E27FC236}">
                <a16:creationId xmlns:a16="http://schemas.microsoft.com/office/drawing/2014/main" id="{3C84F57C-5AD6-2F43-8F82-656186FD5315}"/>
              </a:ext>
            </a:extLst>
          </p:cNvPr>
          <p:cNvSpPr txBox="1">
            <a:spLocks noChangeArrowheads="1"/>
          </p:cNvSpPr>
          <p:nvPr/>
        </p:nvSpPr>
        <p:spPr bwMode="auto">
          <a:xfrm>
            <a:off x="7477125" y="4548188"/>
            <a:ext cx="41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i="1" dirty="0"/>
              <a:t>n</a:t>
            </a:r>
          </a:p>
        </p:txBody>
      </p:sp>
      <p:cxnSp>
        <p:nvCxnSpPr>
          <p:cNvPr id="70663" name="Straight Arrow Connector 6">
            <a:extLst>
              <a:ext uri="{FF2B5EF4-FFF2-40B4-BE49-F238E27FC236}">
                <a16:creationId xmlns:a16="http://schemas.microsoft.com/office/drawing/2014/main" id="{D50E2CCF-F0EE-EE4C-8C84-8C22BAE8248D}"/>
              </a:ext>
            </a:extLst>
          </p:cNvPr>
          <p:cNvCxnSpPr>
            <a:cxnSpLocks noChangeShapeType="1"/>
          </p:cNvCxnSpPr>
          <p:nvPr/>
        </p:nvCxnSpPr>
        <p:spPr bwMode="auto">
          <a:xfrm flipV="1">
            <a:off x="6162675" y="3789363"/>
            <a:ext cx="1403350" cy="703262"/>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70664" name="TextBox 10">
            <a:extLst>
              <a:ext uri="{FF2B5EF4-FFF2-40B4-BE49-F238E27FC236}">
                <a16:creationId xmlns:a16="http://schemas.microsoft.com/office/drawing/2014/main" id="{52EF390B-CFAC-4242-B4B8-7DDBD1314E4E}"/>
              </a:ext>
            </a:extLst>
          </p:cNvPr>
          <p:cNvSpPr txBox="1">
            <a:spLocks noChangeArrowheads="1"/>
          </p:cNvSpPr>
          <p:nvPr/>
        </p:nvSpPr>
        <p:spPr bwMode="auto">
          <a:xfrm>
            <a:off x="7581900" y="3524250"/>
            <a:ext cx="79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i="1" dirty="0"/>
              <a:t>n </a:t>
            </a:r>
            <a:r>
              <a:rPr lang="en-US" altLang="en-US" sz="2400" dirty="0"/>
              <a:t>+ 4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18EF1-0BF0-4B03-8953-A64B088DD57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Amino Acid Sequence Affects Stability of the </a:t>
            </a:r>
            <a:r>
              <a:rPr lang="en-US" altLang="en-US" i="1" dirty="0">
                <a:solidFill>
                  <a:srgbClr val="4E4CB4"/>
                </a:solidFill>
                <a:latin typeface="Arial" panose="020B0604020202020204" pitchFamily="34" charset="0"/>
                <a:cs typeface="Arial" panose="020B0604020202020204" pitchFamily="34" charset="0"/>
                <a:sym typeface="Symbol" pitchFamily="2" charset="2"/>
              </a:rPr>
              <a:t> </a:t>
            </a:r>
            <a:r>
              <a:rPr lang="en-US" altLang="en-US" dirty="0">
                <a:solidFill>
                  <a:srgbClr val="4E4CB4"/>
                </a:solidFill>
                <a:latin typeface="Arial" panose="020B0604020202020204" pitchFamily="34" charset="0"/>
                <a:cs typeface="Arial" panose="020B0604020202020204" pitchFamily="34" charset="0"/>
                <a:sym typeface="Symbol" pitchFamily="2" charset="2"/>
              </a:rPr>
              <a:t>Helix</a:t>
            </a:r>
            <a:endParaRPr lang="en-AU" dirty="0">
              <a:solidFill>
                <a:srgbClr val="4E4CB4"/>
              </a:solidFill>
            </a:endParaRPr>
          </a:p>
        </p:txBody>
      </p:sp>
      <p:sp>
        <p:nvSpPr>
          <p:cNvPr id="5" name="Google Shape;232;g7fe2cbe272_0_58">
            <a:extLst>
              <a:ext uri="{FF2B5EF4-FFF2-40B4-BE49-F238E27FC236}">
                <a16:creationId xmlns:a16="http://schemas.microsoft.com/office/drawing/2014/main" id="{3079F0C4-78CC-FE42-8E2A-50DCE51C1DC8}"/>
              </a:ext>
            </a:extLst>
          </p:cNvPr>
          <p:cNvSpPr txBox="1">
            <a:spLocks noGrp="1"/>
          </p:cNvSpPr>
          <p:nvPr>
            <p:ph type="body" idx="1"/>
          </p:nvPr>
        </p:nvSpPr>
        <p:spPr>
          <a:xfrm>
            <a:off x="165100" y="2019299"/>
            <a:ext cx="5989638" cy="4400549"/>
          </a:xfrm>
        </p:spPr>
        <p:txBody>
          <a:bodyPr/>
          <a:lstStyle/>
          <a:p>
            <a:pPr indent="-406400">
              <a:lnSpc>
                <a:spcPct val="110000"/>
              </a:lnSpc>
              <a:buSzPts val="2800"/>
              <a:defRPr/>
            </a:pPr>
            <a:r>
              <a:rPr lang="en-US" altLang="en-US" sz="2400" dirty="0">
                <a:latin typeface="Arial" panose="020B0604020202020204" pitchFamily="34" charset="0"/>
                <a:cs typeface="Arial" panose="020B0604020202020204" pitchFamily="34" charset="0"/>
                <a:sym typeface="Symbol" pitchFamily="2" charset="2"/>
              </a:rPr>
              <a:t>amino acid residues have an intrinsic propensity to form an </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helix </a:t>
            </a:r>
          </a:p>
          <a:p>
            <a:pPr marL="50800" indent="0">
              <a:lnSpc>
                <a:spcPct val="110000"/>
              </a:lnSpc>
              <a:buSzPts val="2800"/>
              <a:buFontTx/>
              <a:buNone/>
              <a:defRPr/>
            </a:pPr>
            <a:endParaRPr lang="en-US" altLang="en-US" sz="2400" dirty="0">
              <a:latin typeface="Arial" panose="020B0604020202020204" pitchFamily="34" charset="0"/>
              <a:cs typeface="Arial" panose="020B0604020202020204" pitchFamily="34" charset="0"/>
              <a:sym typeface="Symbol" pitchFamily="2" charset="2"/>
            </a:endParaRPr>
          </a:p>
          <a:p>
            <a:pPr indent="-406400">
              <a:lnSpc>
                <a:spcPct val="110000"/>
              </a:lnSpc>
              <a:buSzPts val="2800"/>
              <a:defRPr/>
            </a:pPr>
            <a:r>
              <a:rPr lang="en-US" altLang="en-US" sz="2400" dirty="0">
                <a:latin typeface="Arial" panose="020B0604020202020204" pitchFamily="34" charset="0"/>
                <a:cs typeface="Arial" panose="020B0604020202020204" pitchFamily="34" charset="0"/>
                <a:sym typeface="Symbol" pitchFamily="2" charset="2"/>
              </a:rPr>
              <a:t>interactions between R chains spaced 3–4 residues apart can stabilize or destabilize </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helix </a:t>
            </a:r>
          </a:p>
          <a:p>
            <a:pPr lvl="1" indent="-406400">
              <a:lnSpc>
                <a:spcPct val="110000"/>
              </a:lnSpc>
              <a:buSzPts val="2800"/>
              <a:defRPr/>
            </a:pPr>
            <a:r>
              <a:rPr lang="en-US" sz="2400" kern="1200" dirty="0">
                <a:latin typeface="Arial" panose="020B0604020202020204" pitchFamily="34" charset="0"/>
                <a:cs typeface="Arial" panose="020B0604020202020204" pitchFamily="34" charset="0"/>
              </a:rPr>
              <a:t>charge, </a:t>
            </a:r>
            <a:r>
              <a:rPr lang="en-US" sz="2400" dirty="0">
                <a:latin typeface="Arial" panose="020B0604020202020204" pitchFamily="34" charset="0"/>
                <a:cs typeface="Arial" panose="020B0604020202020204" pitchFamily="34" charset="0"/>
              </a:rPr>
              <a:t>size, and shape of R chains can destabilize</a:t>
            </a:r>
          </a:p>
          <a:p>
            <a:pPr lvl="1" indent="-406400">
              <a:lnSpc>
                <a:spcPct val="110000"/>
              </a:lnSpc>
              <a:buSzPts val="2800"/>
              <a:defRPr/>
            </a:pPr>
            <a:r>
              <a:rPr lang="en-US" sz="2400" dirty="0">
                <a:latin typeface="Arial" panose="020B0604020202020204" pitchFamily="34" charset="0"/>
                <a:cs typeface="Arial" panose="020B0604020202020204" pitchFamily="34" charset="0"/>
              </a:rPr>
              <a:t>formation of ion pairs and hydrophobic effect can stabilize</a:t>
            </a: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sp>
        <p:nvSpPr>
          <p:cNvPr id="8" name="Google Shape;232;g7fe2cbe272_0_58">
            <a:extLst>
              <a:ext uri="{FF2B5EF4-FFF2-40B4-BE49-F238E27FC236}">
                <a16:creationId xmlns:a16="http://schemas.microsoft.com/office/drawing/2014/main" id="{352AF8E8-0512-664E-AEAD-C9BF8986EC50}"/>
              </a:ext>
            </a:extLst>
          </p:cNvPr>
          <p:cNvSpPr txBox="1">
            <a:spLocks/>
          </p:cNvSpPr>
          <p:nvPr/>
        </p:nvSpPr>
        <p:spPr bwMode="auto">
          <a:xfrm>
            <a:off x="6670947" y="2561561"/>
            <a:ext cx="1752600" cy="858255"/>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 indent="0" algn="ctr">
              <a:lnSpc>
                <a:spcPct val="110000"/>
              </a:lnSpc>
              <a:spcBef>
                <a:spcPts val="0"/>
              </a:spcBef>
              <a:buSzPts val="2800"/>
              <a:buFontTx/>
              <a:buNone/>
              <a:defRPr/>
            </a:pPr>
            <a:r>
              <a:rPr lang="en-US" sz="2400" kern="0" dirty="0">
                <a:latin typeface="Arial" panose="020B0604020202020204" pitchFamily="34" charset="0"/>
                <a:cs typeface="Arial" panose="020B0604020202020204" pitchFamily="34" charset="0"/>
              </a:rPr>
              <a:t>Helical wheel </a:t>
            </a:r>
          </a:p>
        </p:txBody>
      </p:sp>
      <p:pic>
        <p:nvPicPr>
          <p:cNvPr id="72707" name="Picture 6" descr="There is a blue sphere 1 labeled, plus at the upper left connected to a yellow sphere 2 by a rod that angles slightly up and to the right. A rod extends down and slightly to the left to join yellow sphere 2 with yellow sphere 3. Another rod angles slightly up and to the left to connect yellow sphere 3 with red sphere 4, which has a minus sign next to it. It is beneath blue sphere 1 and connected by a rod that angles upward and slightly to the right to sphere 5, which is behind the rod between sphere 1 and sphere 2. Additional numbered spheres to number 11 are shown continuing to form similar patterns structures receding into the distance.">
            <a:extLst>
              <a:ext uri="{FF2B5EF4-FFF2-40B4-BE49-F238E27FC236}">
                <a16:creationId xmlns:a16="http://schemas.microsoft.com/office/drawing/2014/main" id="{5FCCB247-34FE-BF4D-9924-F74A0E0562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1494" y="3438184"/>
            <a:ext cx="2431506" cy="29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09BA7-045C-442F-BA6D-864111605A8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Proline and Glycine Occur Infrequently in an </a:t>
            </a:r>
            <a:r>
              <a:rPr lang="en-US" altLang="en-US" i="1" dirty="0">
                <a:solidFill>
                  <a:schemeClr val="tx1"/>
                </a:solidFill>
                <a:latin typeface="Arial" panose="020B0604020202020204" pitchFamily="34" charset="0"/>
                <a:cs typeface="Arial" panose="020B0604020202020204" pitchFamily="34" charset="0"/>
                <a:sym typeface="Symbol" pitchFamily="2" charset="2"/>
              </a:rPr>
              <a:t> </a:t>
            </a:r>
            <a:r>
              <a:rPr lang="en-US" altLang="en-US" dirty="0">
                <a:solidFill>
                  <a:schemeClr val="tx1"/>
                </a:solidFill>
                <a:latin typeface="Arial" panose="020B0604020202020204" pitchFamily="34" charset="0"/>
                <a:cs typeface="Arial" panose="020B0604020202020204" pitchFamily="34" charset="0"/>
                <a:sym typeface="Symbol" pitchFamily="2" charset="2"/>
              </a:rPr>
              <a:t>Helix</a:t>
            </a:r>
            <a:endParaRPr lang="en-AU" dirty="0"/>
          </a:p>
        </p:txBody>
      </p:sp>
      <p:sp>
        <p:nvSpPr>
          <p:cNvPr id="6" name="Google Shape;232;g7fe2cbe272_0_58">
            <a:extLst>
              <a:ext uri="{FF2B5EF4-FFF2-40B4-BE49-F238E27FC236}">
                <a16:creationId xmlns:a16="http://schemas.microsoft.com/office/drawing/2014/main" id="{8C44D488-676C-EC49-87CD-3E6D049EC02F}"/>
              </a:ext>
            </a:extLst>
          </p:cNvPr>
          <p:cNvSpPr txBox="1">
            <a:spLocks noGrp="1"/>
          </p:cNvSpPr>
          <p:nvPr>
            <p:ph type="body" idx="1"/>
          </p:nvPr>
        </p:nvSpPr>
        <p:spPr>
          <a:xfrm>
            <a:off x="322263" y="1752600"/>
            <a:ext cx="8499475" cy="1433052"/>
          </a:xfrm>
        </p:spPr>
        <p:txBody>
          <a:bodyPr/>
          <a:lstStyle/>
          <a:p>
            <a:pPr marL="393700">
              <a:lnSpc>
                <a:spcPct val="11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proline = introduces destabilizing kink in helix</a:t>
            </a:r>
          </a:p>
          <a:p>
            <a:pPr lvl="1" indent="-406400">
              <a:lnSpc>
                <a:spcPct val="110000"/>
              </a:lnSpc>
              <a:buSzPts val="2800"/>
              <a:defRPr/>
            </a:pPr>
            <a:r>
              <a:rPr lang="en-US" sz="2400" dirty="0">
                <a:latin typeface="Arial" panose="020B0604020202020204" pitchFamily="34" charset="0"/>
                <a:cs typeface="Arial" panose="020B0604020202020204" pitchFamily="34" charset="0"/>
              </a:rPr>
              <a:t>nitrogen atom is part of rigid ring</a:t>
            </a:r>
          </a:p>
          <a:p>
            <a:pPr lvl="1" indent="-406400">
              <a:lnSpc>
                <a:spcPct val="110000"/>
              </a:lnSpc>
              <a:buSzPts val="2800"/>
              <a:defRPr/>
            </a:pPr>
            <a:r>
              <a:rPr lang="en-US" sz="2400" dirty="0">
                <a:latin typeface="Arial" panose="020B0604020202020204" pitchFamily="34" charset="0"/>
                <a:cs typeface="Arial" panose="020B0604020202020204" pitchFamily="34" charset="0"/>
              </a:rPr>
              <a:t>rotation about </a:t>
            </a:r>
            <a:r>
              <a:rPr lang="en-US" altLang="en-US" sz="2400" dirty="0">
                <a:latin typeface="Arial" panose="020B0604020202020204" pitchFamily="34" charset="0"/>
                <a:cs typeface="Arial" panose="020B0604020202020204" pitchFamily="34" charset="0"/>
                <a:sym typeface="Symbol" pitchFamily="2" charset="2"/>
              </a:rPr>
              <a:t>N</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sym typeface="Symbol" pitchFamily="2" charset="2"/>
              </a:rPr>
              <a:t>C</a:t>
            </a:r>
            <a:r>
              <a:rPr lang="en-US" altLang="en-US" sz="2400" i="1" baseline="-25000"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bond not possible</a:t>
            </a: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4755" name="Picture 2" descr="The trans isomer has C in the upper right that is hash wedge bonded to R at the upper left, further bonded to the lower left, solid wedge bonded to H to the right, and connected by a highlighted bond to C that is double bonded to O to the lower left and connected by a highlighted bond to N that forms the left vertex of a five-membered ring. The bond from N to C at the lower left vertex is highlighted and that C is hash wedge bonded to H at the lower left and solid wedge bonded to C at the lower right that is double bonded to O to the right and further bonded to the lower left. This interconverts with the cis isomer, which is similar except that the highlighted bond from N at the left vertex is to C at the top, not bottom, of the ring and this C is solid wedge bonded to H to the right and hash wedge bonded to C to the upper left that is double bonded to O and further bonded in a way that points back at the first red highlighted bond between the alpha C and C double bonded to O.">
            <a:extLst>
              <a:ext uri="{FF2B5EF4-FFF2-40B4-BE49-F238E27FC236}">
                <a16:creationId xmlns:a16="http://schemas.microsoft.com/office/drawing/2014/main" id="{40FF5181-2EC8-ED46-B0A0-7B6824572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429000"/>
            <a:ext cx="37338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8320F99-F913-4D0A-ABEE-39121540C620}"/>
              </a:ext>
            </a:extLst>
          </p:cNvPr>
          <p:cNvSpPr/>
          <p:nvPr/>
        </p:nvSpPr>
        <p:spPr>
          <a:xfrm>
            <a:off x="410753" y="5639261"/>
            <a:ext cx="6553200" cy="873316"/>
          </a:xfrm>
          <a:prstGeom prst="rect">
            <a:avLst/>
          </a:prstGeom>
        </p:spPr>
        <p:txBody>
          <a:bodyPr wrap="square">
            <a:spAutoFit/>
          </a:bodyPr>
          <a:lstStyle/>
          <a:p>
            <a:pPr marL="406400" indent="-406400">
              <a:lnSpc>
                <a:spcPct val="11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glycine = high conformational flexibility, take up coiled structures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A72D9F-B596-4E95-B7C5-1E0C45D1C275}"/>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sym typeface="Symbol" pitchFamily="2" charset="2"/>
              </a:rPr>
              <a:t>Amino Acid Residues Near the End of the </a:t>
            </a:r>
            <a:r>
              <a:rPr lang="en-US" altLang="en-US" sz="3200" i="1" dirty="0">
                <a:solidFill>
                  <a:schemeClr val="tx1"/>
                </a:solidFill>
                <a:latin typeface="Arial" panose="020B0604020202020204" pitchFamily="34" charset="0"/>
                <a:cs typeface="Arial" panose="020B0604020202020204" pitchFamily="34" charset="0"/>
                <a:sym typeface="Symbol" pitchFamily="2" charset="2"/>
              </a:rPr>
              <a:t> </a:t>
            </a:r>
            <a:r>
              <a:rPr lang="en-US" altLang="en-US" sz="3200" dirty="0">
                <a:solidFill>
                  <a:schemeClr val="tx1"/>
                </a:solidFill>
                <a:latin typeface="Arial" panose="020B0604020202020204" pitchFamily="34" charset="0"/>
                <a:cs typeface="Arial" panose="020B0604020202020204" pitchFamily="34" charset="0"/>
                <a:sym typeface="Symbol" pitchFamily="2" charset="2"/>
              </a:rPr>
              <a:t>Helix Segment Affect Stability</a:t>
            </a:r>
            <a:endParaRPr lang="en-AU" sz="3200" dirty="0"/>
          </a:p>
        </p:txBody>
      </p:sp>
      <p:sp>
        <p:nvSpPr>
          <p:cNvPr id="6" name="Google Shape;232;g7fe2cbe272_0_58">
            <a:extLst>
              <a:ext uri="{FF2B5EF4-FFF2-40B4-BE49-F238E27FC236}">
                <a16:creationId xmlns:a16="http://schemas.microsoft.com/office/drawing/2014/main" id="{EA59FF58-86AF-DE41-B98C-05D79B8F656F}"/>
              </a:ext>
            </a:extLst>
          </p:cNvPr>
          <p:cNvSpPr txBox="1">
            <a:spLocks noGrp="1"/>
          </p:cNvSpPr>
          <p:nvPr>
            <p:ph type="body" idx="1"/>
          </p:nvPr>
        </p:nvSpPr>
        <p:spPr>
          <a:xfrm>
            <a:off x="322263" y="2306638"/>
            <a:ext cx="5529262"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small electric dipoles in each peptide bond align through hydrogen bonds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negatively charged amino acids often found near the NH</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terminus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positively charged amino acids often found near the COO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terminus</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6803" name="Picture 3" descr="A figure shows a segment of alpha helix with N H 3 plus at the bottom and C O O minus at the top with an arrow pointing upward alongside labeled net dipole that shows delta plus at the bottom and delta minus at the top.">
            <a:extLst>
              <a:ext uri="{FF2B5EF4-FFF2-40B4-BE49-F238E27FC236}">
                <a16:creationId xmlns:a16="http://schemas.microsoft.com/office/drawing/2014/main" id="{7FADE534-614C-B54C-B227-5CABF6B3C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2184400"/>
            <a:ext cx="28098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A454A-9D47-47E5-89DF-2AC3C050D5FD}"/>
              </a:ext>
            </a:extLst>
          </p:cNvPr>
          <p:cNvSpPr>
            <a:spLocks noGrp="1"/>
          </p:cNvSpPr>
          <p:nvPr>
            <p:ph type="title"/>
          </p:nvPr>
        </p:nvSpPr>
        <p:spPr>
          <a:xfrm>
            <a:off x="0" y="152399"/>
            <a:ext cx="9144000" cy="1253613"/>
          </a:xfrm>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n-US" altLang="en-US" i="1" dirty="0">
                <a:solidFill>
                  <a:srgbClr val="4E4CB4"/>
                </a:solidFill>
                <a:latin typeface="Arial" panose="020B0604020202020204" pitchFamily="34" charset="0"/>
                <a:cs typeface="Arial" panose="020B0604020202020204" pitchFamily="34" charset="0"/>
                <a:sym typeface="Symbol" pitchFamily="2" charset="2"/>
              </a:rPr>
              <a:t></a:t>
            </a:r>
            <a:r>
              <a:rPr lang="en-US" altLang="en-US" dirty="0">
                <a:solidFill>
                  <a:srgbClr val="4E4CB4"/>
                </a:solidFill>
                <a:latin typeface="Arial" panose="020B0604020202020204" pitchFamily="34" charset="0"/>
                <a:cs typeface="Arial" panose="020B0604020202020204" pitchFamily="34" charset="0"/>
                <a:sym typeface="Symbol" pitchFamily="2" charset="2"/>
              </a:rPr>
              <a:t> Conformation Organizes Polypeptide Chains into Sheets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0D68A569-B6EA-E942-81A4-C7B07C4C29A7}"/>
              </a:ext>
            </a:extLst>
          </p:cNvPr>
          <p:cNvSpPr txBox="1">
            <a:spLocks noGrp="1"/>
          </p:cNvSpPr>
          <p:nvPr>
            <p:ph type="body" idx="1"/>
          </p:nvPr>
        </p:nvSpPr>
        <p:spPr>
          <a:xfrm>
            <a:off x="165100" y="2019300"/>
            <a:ext cx="8521700" cy="1785784"/>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conformation </a:t>
            </a:r>
            <a:r>
              <a:rPr lang="en-US" altLang="en-US" sz="2400" dirty="0">
                <a:latin typeface="Arial" panose="020B0604020202020204" pitchFamily="34" charset="0"/>
                <a:cs typeface="Arial" panose="020B0604020202020204" pitchFamily="34" charset="0"/>
                <a:sym typeface="Symbol" pitchFamily="2" charset="2"/>
              </a:rPr>
              <a:t>= backbone extends into a zigzag</a:t>
            </a:r>
          </a:p>
          <a:p>
            <a:pPr lvl="1" indent="-406400">
              <a:lnSpc>
                <a:spcPct val="110000"/>
              </a:lnSpc>
              <a:buSzPts val="2800"/>
              <a:defRPr/>
            </a:pP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strand =</a:t>
            </a:r>
            <a:r>
              <a:rPr lang="en-US" altLang="en-US" sz="2400" b="1" dirty="0">
                <a:latin typeface="Arial" panose="020B0604020202020204" pitchFamily="34" charset="0"/>
                <a:cs typeface="Arial" panose="020B0604020202020204" pitchFamily="34" charset="0"/>
                <a:sym typeface="Symbol" pitchFamily="2" charset="2"/>
              </a:rPr>
              <a:t> </a:t>
            </a:r>
            <a:r>
              <a:rPr lang="en-US" altLang="en-US" sz="2400" kern="1200" dirty="0">
                <a:latin typeface="Arial" panose="020B0604020202020204" pitchFamily="34" charset="0"/>
                <a:cs typeface="Arial" panose="020B0604020202020204" pitchFamily="34" charset="0"/>
                <a:sym typeface="Symbol" pitchFamily="2" charset="2"/>
              </a:rPr>
              <a:t>s</a:t>
            </a:r>
            <a:r>
              <a:rPr lang="en-US" sz="2400" kern="1200" dirty="0">
                <a:latin typeface="Arial" panose="020B0604020202020204" pitchFamily="34" charset="0"/>
                <a:cs typeface="Arial" panose="020B0604020202020204" pitchFamily="34" charset="0"/>
              </a:rPr>
              <a:t>ingle protein segment </a:t>
            </a:r>
          </a:p>
          <a:p>
            <a:pPr lvl="1"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sheet </a:t>
            </a:r>
            <a:r>
              <a:rPr lang="en-US" altLang="en-US" sz="2400" dirty="0">
                <a:latin typeface="Arial" panose="020B0604020202020204" pitchFamily="34" charset="0"/>
                <a:cs typeface="Arial" panose="020B0604020202020204" pitchFamily="34" charset="0"/>
                <a:sym typeface="Symbol" pitchFamily="2" charset="2"/>
              </a:rPr>
              <a:t>= several strands 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conformation side by side</a:t>
            </a:r>
            <a:endParaRPr lang="en-US" sz="2400" b="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8851" name="Picture 2" descr="Part a shows a beta strand in a side view. The backbone of the strand is in a folded arrow pointing to the right. An amino group extends to the left of the arrow, then the carbons and nitrogens of six amino groups all lie along the folded arrow with the side chains alternating between pointing above and below the arrow. The first side chain is below, then the arrow slants upward and the second is above, then the arrow slants downward and the chain is below, and so on. ">
            <a:extLst>
              <a:ext uri="{FF2B5EF4-FFF2-40B4-BE49-F238E27FC236}">
                <a16:creationId xmlns:a16="http://schemas.microsoft.com/office/drawing/2014/main" id="{316BC39E-5BD1-1746-8708-764C5BE470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4051" y="4081463"/>
            <a:ext cx="678379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81BF4-FB43-49F3-84EF-E98EBA8610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sym typeface="Symbol" pitchFamily="2" charset="2"/>
              </a:rPr>
              <a:t>Adjacent Polypeptide Chains in a </a:t>
            </a:r>
            <a:r>
              <a:rPr lang="en-US" altLang="en-US" i="1" dirty="0">
                <a:solidFill>
                  <a:schemeClr val="accent4"/>
                </a:solidFill>
                <a:latin typeface="Arial" panose="020B0604020202020204" pitchFamily="34" charset="0"/>
                <a:cs typeface="Arial" panose="020B0604020202020204" pitchFamily="34" charset="0"/>
                <a:sym typeface="Symbol" pitchFamily="2" charset="2"/>
              </a:rPr>
              <a:t></a:t>
            </a:r>
            <a:r>
              <a:rPr lang="en-US" altLang="en-US" dirty="0">
                <a:solidFill>
                  <a:schemeClr val="accent4"/>
                </a:solidFill>
                <a:latin typeface="Arial" panose="020B0604020202020204" pitchFamily="34" charset="0"/>
                <a:cs typeface="Arial" panose="020B0604020202020204" pitchFamily="34" charset="0"/>
                <a:sym typeface="Symbol" pitchFamily="2" charset="2"/>
              </a:rPr>
              <a:t> Sheet</a:t>
            </a:r>
            <a:r>
              <a:rPr lang="en-US" dirty="0">
                <a:solidFill>
                  <a:schemeClr val="accent4"/>
                </a:solidFill>
                <a:latin typeface="Arial" panose="020B0604020202020204" pitchFamily="34" charset="0"/>
                <a:cs typeface="Arial" panose="020B0604020202020204" pitchFamily="34" charset="0"/>
                <a:sym typeface="Symbol" pitchFamily="2" charset="2"/>
              </a:rPr>
              <a:t> </a:t>
            </a:r>
            <a:r>
              <a:rPr lang="en-US" dirty="0">
                <a:solidFill>
                  <a:schemeClr val="tx1"/>
                </a:solidFill>
                <a:latin typeface="Arial" panose="020B0604020202020204" pitchFamily="34" charset="0"/>
                <a:cs typeface="Arial" panose="020B0604020202020204" pitchFamily="34" charset="0"/>
                <a:sym typeface="Symbol" pitchFamily="2" charset="2"/>
              </a:rPr>
              <a:t>Can Be Antiparallel or Parallel</a:t>
            </a:r>
            <a:endParaRPr lang="en-AU" dirty="0"/>
          </a:p>
        </p:txBody>
      </p:sp>
      <p:sp>
        <p:nvSpPr>
          <p:cNvPr id="6" name="Google Shape;232;g7fe2cbe272_0_58">
            <a:extLst>
              <a:ext uri="{FF2B5EF4-FFF2-40B4-BE49-F238E27FC236}">
                <a16:creationId xmlns:a16="http://schemas.microsoft.com/office/drawing/2014/main" id="{72E2E22D-5862-B045-98FD-7F8FD4F46DE4}"/>
              </a:ext>
            </a:extLst>
          </p:cNvPr>
          <p:cNvSpPr txBox="1">
            <a:spLocks noGrp="1"/>
          </p:cNvSpPr>
          <p:nvPr>
            <p:ph type="body" idx="1"/>
          </p:nvPr>
        </p:nvSpPr>
        <p:spPr>
          <a:xfrm>
            <a:off x="304800" y="1722438"/>
            <a:ext cx="3810000" cy="4825846"/>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antiparallel = opposite orientation</a:t>
            </a:r>
          </a:p>
          <a:p>
            <a:pPr lvl="1" indent="-406400">
              <a:lnSpc>
                <a:spcPct val="110000"/>
              </a:lnSpc>
              <a:buSzPts val="2800"/>
              <a:defRPr/>
            </a:pPr>
            <a:r>
              <a:rPr lang="en-US" sz="2400" dirty="0">
                <a:latin typeface="Arial" panose="020B0604020202020204" pitchFamily="34" charset="0"/>
                <a:cs typeface="Arial" panose="020B0604020202020204" pitchFamily="34" charset="0"/>
              </a:rPr>
              <a:t>occur more frequently</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parallel = same orientation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H bonds form between backbone atoms of adjacent segments</a:t>
            </a:r>
          </a:p>
          <a:p>
            <a:pPr marL="508000" lvl="1" indent="0">
              <a:lnSpc>
                <a:spcPct val="110000"/>
              </a:lnSpc>
              <a:buSzPts val="2800"/>
              <a:buFontTx/>
              <a:buNone/>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80899" name="Picture 4" descr="part a. The top and bottom arrows point to the right and the middle arrow points to the left. Hydrogen bonding is shown between H bonded to N on one strand and O double bonded to C on the other. There are three sets of hydrogen bonds between each pair of arrows and these bond are vertical. Each new fold of the arrow contains one hydrogen bond. The distance between two carbons separated by one full up and down fold of the arrow is labeled as 7 Angstroms. Part c shows a parallel beta sheet. All of the arrows point to the right with N extending to the left of the chain. There is again one hydrogen bond for each fold of the arrow, but the hydrogen bonds are now angled. O on a lower arrow has a hydrogen bond angled upward to the right to H bonded to N above and O on the upper arrow has a hydrogen bond extending down to the right to bond with H bonded to N below. The distance between two carbons separated by one full up and down fold is 6.5 angstroms.">
            <a:extLst>
              <a:ext uri="{FF2B5EF4-FFF2-40B4-BE49-F238E27FC236}">
                <a16:creationId xmlns:a16="http://schemas.microsoft.com/office/drawing/2014/main" id="{DD648504-24E4-764D-A623-F8B737454F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5642" y="1503363"/>
            <a:ext cx="4605254"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3CC18-9A07-480B-8B9E-DC0EB9EE5000}"/>
              </a:ext>
            </a:extLst>
          </p:cNvPr>
          <p:cNvSpPr>
            <a:spLocks noGrp="1"/>
          </p:cNvSpPr>
          <p:nvPr>
            <p:ph type="title"/>
          </p:nvPr>
        </p:nvSpPr>
        <p:spPr/>
        <p:txBody>
          <a:bodyPr/>
          <a:lstStyle/>
          <a:p>
            <a:r>
              <a:rPr lang="en-US" altLang="en-US" i="1" dirty="0">
                <a:solidFill>
                  <a:srgbClr val="4E4CB4"/>
                </a:solidFill>
                <a:latin typeface="Arial" panose="020B0604020202020204" pitchFamily="34" charset="0"/>
                <a:cs typeface="Arial" panose="020B0604020202020204" pitchFamily="34" charset="0"/>
                <a:sym typeface="Symbol" pitchFamily="2" charset="2"/>
              </a:rPr>
              <a:t></a:t>
            </a:r>
            <a:r>
              <a:rPr lang="en-US" altLang="en-US" dirty="0">
                <a:solidFill>
                  <a:srgbClr val="4E4CB4"/>
                </a:solidFill>
                <a:latin typeface="Arial" panose="020B0604020202020204" pitchFamily="34" charset="0"/>
                <a:cs typeface="Arial" panose="020B0604020202020204" pitchFamily="34" charset="0"/>
                <a:sym typeface="Symbol" pitchFamily="2" charset="2"/>
              </a:rPr>
              <a:t> Turns Are Common in Proteins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48A95BBB-F663-6B44-AFFB-00AC2903C86B}"/>
              </a:ext>
            </a:extLst>
          </p:cNvPr>
          <p:cNvSpPr txBox="1">
            <a:spLocks noGrp="1"/>
          </p:cNvSpPr>
          <p:nvPr>
            <p:ph type="body" idx="1"/>
          </p:nvPr>
        </p:nvSpPr>
        <p:spPr>
          <a:xfrm>
            <a:off x="152400" y="1600200"/>
            <a:ext cx="5549900" cy="4114800"/>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turns </a:t>
            </a:r>
            <a:r>
              <a:rPr lang="en-US" altLang="en-US" sz="2400" dirty="0">
                <a:latin typeface="Arial" panose="020B0604020202020204" pitchFamily="34" charset="0"/>
                <a:cs typeface="Arial" panose="020B0604020202020204" pitchFamily="34" charset="0"/>
                <a:sym typeface="Symbol" pitchFamily="2" charset="2"/>
              </a:rPr>
              <a:t>= c</a:t>
            </a:r>
            <a:r>
              <a:rPr lang="en-US" sz="2400" dirty="0">
                <a:latin typeface="Arial" panose="020B0604020202020204" pitchFamily="34" charset="0"/>
                <a:cs typeface="Arial" panose="020B0604020202020204" pitchFamily="34" charset="0"/>
              </a:rPr>
              <a:t>onnect ends of two adjacent segments of an antiparallel </a:t>
            </a:r>
            <a:r>
              <a:rPr lang="en-US" altLang="en-US" sz="2400" b="1" i="1" dirty="0">
                <a:latin typeface="Arial" panose="020B0604020202020204" pitchFamily="34" charset="0"/>
                <a:cs typeface="Arial" panose="020B0604020202020204" pitchFamily="34" charset="0"/>
                <a:sym typeface="Symbol" pitchFamily="2" charset="2"/>
              </a:rPr>
              <a:t></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 </a:t>
            </a:r>
          </a:p>
          <a:p>
            <a:pPr lvl="1" indent="-406400">
              <a:lnSpc>
                <a:spcPct val="110000"/>
              </a:lnSpc>
              <a:buSzPts val="2800"/>
              <a:defRPr/>
            </a:pPr>
            <a:r>
              <a:rPr lang="en-US" sz="2400" dirty="0">
                <a:latin typeface="Arial" panose="020B0604020202020204" pitchFamily="34" charset="0"/>
                <a:cs typeface="Arial" panose="020B0604020202020204" pitchFamily="34" charset="0"/>
              </a:rPr>
              <a:t>180</a:t>
            </a:r>
            <a:r>
              <a:rPr lang="en-US" sz="2400" dirty="0">
                <a:latin typeface="+mj-lt"/>
                <a:ea typeface="Arial Unicode MS" panose="020B0604020202020204" pitchFamily="34" charset="-128"/>
                <a:cs typeface="Arial Unicode MS" panose="020B0604020202020204" pitchFamily="34" charset="-128"/>
              </a:rPr>
              <a:t>° </a:t>
            </a:r>
            <a:r>
              <a:rPr lang="en-US" sz="2400" dirty="0">
                <a:latin typeface="Arial" panose="020B0604020202020204" pitchFamily="34" charset="0"/>
                <a:cs typeface="Arial" panose="020B0604020202020204" pitchFamily="34" charset="0"/>
              </a:rPr>
              <a:t>turn</a:t>
            </a:r>
          </a:p>
          <a:p>
            <a:pPr lvl="1" indent="-406400">
              <a:lnSpc>
                <a:spcPct val="110000"/>
              </a:lnSpc>
              <a:buSzPts val="2800"/>
              <a:defRPr/>
            </a:pPr>
            <a:r>
              <a:rPr lang="en-US" sz="2400" dirty="0">
                <a:latin typeface="Arial" panose="020B0604020202020204" pitchFamily="34" charset="0"/>
                <a:cs typeface="Arial" panose="020B0604020202020204" pitchFamily="34" charset="0"/>
              </a:rPr>
              <a:t>involves 4 residues</a:t>
            </a:r>
          </a:p>
          <a:p>
            <a:pPr lvl="1" indent="-406400">
              <a:lnSpc>
                <a:spcPct val="110000"/>
              </a:lnSpc>
              <a:buSzPts val="2800"/>
              <a:defRPr/>
            </a:pPr>
            <a:r>
              <a:rPr lang="en-US" sz="2400" dirty="0">
                <a:latin typeface="Arial" panose="020B0604020202020204" pitchFamily="34" charset="0"/>
                <a:cs typeface="Arial" panose="020B0604020202020204" pitchFamily="34" charset="0"/>
              </a:rPr>
              <a:t>hydrogen bond forms between first and fourth residue</a:t>
            </a:r>
          </a:p>
          <a:p>
            <a:pPr lvl="1" indent="-406400">
              <a:lnSpc>
                <a:spcPct val="110000"/>
              </a:lnSpc>
              <a:buSzPts val="2800"/>
              <a:defRPr/>
            </a:pP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 (residue 2) and Pro (residue 3) often occur 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turns </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82947" name="Picture 3" descr="A type 1 beta turn is shown with four spheres, each containing an amino acid and numbered clockwise from 1 at the lower right to 4 at the upper right. Amino acid 1 in sphere 1 has N at the right and O at the left, where it forms a hydrogen bond with H from an N in sphere 4. N is bonded to C alpha, which is bonded to an R group and to C that is double bonded to O and further bonded to N in sphere 2, which is bonded to C of a ring that loops back to C alpha. This sphere i s labeled, P r o. The R group in sphere 3 is angled to the upper right and the R group in sphere 4 is angled to the front upper right. A type 2 beta turn is similar, but O is angled upward and the R group in sphere 2 is angled down. The hydrogen bond between O in sphere 1 and H of N in sphere 4 is angled slightly to the left. Sphere 3 is labeled G l y and is angled to the left. The R group in sphere 4 is angled to the upper left.">
            <a:extLst>
              <a:ext uri="{FF2B5EF4-FFF2-40B4-BE49-F238E27FC236}">
                <a16:creationId xmlns:a16="http://schemas.microsoft.com/office/drawing/2014/main" id="{9DB6CD66-BC13-5941-8393-80BB0F95D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7175"/>
            <a:ext cx="23622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49ACA-A7EF-4070-89FF-984365D59BC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Tertiary and Quaternary Structures</a:t>
            </a:r>
            <a:endParaRPr lang="en-A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oogle Shape;184;g7fe2cbe272_0_35" descr="Icon P 3&#10;">
            <a:extLst>
              <a:ext uri="{FF2B5EF4-FFF2-40B4-BE49-F238E27FC236}">
                <a16:creationId xmlns:a16="http://schemas.microsoft.com/office/drawing/2014/main" id="{58446520-F815-7E48-A0E0-2F11936E516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43" y="30355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6A254F-1C97-43E0-9F90-D6AEDF4A70D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97283" name="Text Placeholder 2">
            <a:extLst>
              <a:ext uri="{FF2B5EF4-FFF2-40B4-BE49-F238E27FC236}">
                <a16:creationId xmlns:a16="http://schemas.microsoft.com/office/drawing/2014/main" id="{FADA7578-90A5-3E4A-8EA3-E1E97EDA2BD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describes the well-defined, three-dimensional fold adopted by a protein.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often built by combinatorial use of common protein folds or motifs. Quaternary structure describes the interactions between components of a multisubunit assembly.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77;g7fe2cbe272_0_8" descr="Icon P 2&#10;">
            <a:extLst>
              <a:ext uri="{FF2B5EF4-FFF2-40B4-BE49-F238E27FC236}">
                <a16:creationId xmlns:a16="http://schemas.microsoft.com/office/drawing/2014/main" id="{6593F739-99A3-864D-A46B-8C8AF1AA80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840" y="29007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C8578F-0CF6-48E4-B2A3-4AFFA843243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5603" name="Text Placeholder 2">
            <a:extLst>
              <a:ext uri="{FF2B5EF4-FFF2-40B4-BE49-F238E27FC236}">
                <a16:creationId xmlns:a16="http://schemas.microsoft.com/office/drawing/2014/main" id="{920AFE56-F39F-804F-A419-227AE5AFFD1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segments can adopt regular secondary structures such as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helix and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conformation.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These structures are defined by particular values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their formation is impacted by the amino acid composition of the segment. All of the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 for a given protein structure can be visualized using a Ramachandran plot.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8AFD81-1250-4669-83E7-099FAB9B309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Protein Tertiary and Quaternary Structure</a:t>
            </a:r>
            <a:endParaRPr lang="en-AU" dirty="0"/>
          </a:p>
        </p:txBody>
      </p:sp>
      <p:sp>
        <p:nvSpPr>
          <p:cNvPr id="4" name="Google Shape;232;g7fe2cbe272_0_58">
            <a:extLst>
              <a:ext uri="{FF2B5EF4-FFF2-40B4-BE49-F238E27FC236}">
                <a16:creationId xmlns:a16="http://schemas.microsoft.com/office/drawing/2014/main" id="{2D06B09D-71FF-4547-B93D-4310A29D816C}"/>
              </a:ext>
            </a:extLst>
          </p:cNvPr>
          <p:cNvSpPr txBox="1">
            <a:spLocks noGrp="1"/>
          </p:cNvSpPr>
          <p:nvPr>
            <p:ph type="body" idx="1"/>
          </p:nvPr>
        </p:nvSpPr>
        <p:spPr>
          <a:xfrm>
            <a:off x="165100" y="2019300"/>
            <a:ext cx="8750300"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tertiary structure </a:t>
            </a:r>
            <a:r>
              <a:rPr lang="en-US" sz="2400" dirty="0">
                <a:latin typeface="Arial" panose="020B0604020202020204" pitchFamily="34" charset="0"/>
                <a:cs typeface="Arial" panose="020B0604020202020204" pitchFamily="34" charset="0"/>
              </a:rPr>
              <a:t>= overall three-dimensional arrangement of all the atoms in a protein</a:t>
            </a:r>
          </a:p>
          <a:p>
            <a:pPr lvl="1" indent="-406400">
              <a:lnSpc>
                <a:spcPct val="110000"/>
              </a:lnSpc>
              <a:buSzPts val="2800"/>
              <a:defRPr/>
            </a:pPr>
            <a:r>
              <a:rPr lang="en-US" sz="2400" dirty="0">
                <a:latin typeface="Arial" panose="020B0604020202020204" pitchFamily="34" charset="0"/>
                <a:cs typeface="Arial" panose="020B0604020202020204" pitchFamily="34" charset="0"/>
              </a:rPr>
              <a:t>weak interactions and covalent bonds hold interacting segments in position</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r>
              <a:rPr lang="en-US" sz="2400" b="1" dirty="0">
                <a:latin typeface="Arial" panose="020B0604020202020204" pitchFamily="34" charset="0"/>
                <a:cs typeface="Arial" panose="020B0604020202020204" pitchFamily="34" charset="0"/>
              </a:rPr>
              <a:t>quaternary structure </a:t>
            </a:r>
            <a:r>
              <a:rPr lang="en-US" sz="2400" dirty="0">
                <a:latin typeface="Arial" panose="020B0604020202020204" pitchFamily="34" charset="0"/>
                <a:cs typeface="Arial" panose="020B0604020202020204" pitchFamily="34" charset="0"/>
              </a:rPr>
              <a:t>= arrangement of 2+ separate polypeptide chains in three-dimensional complexes</a:t>
            </a:r>
            <a:endParaRPr lang="en-US" sz="2400" b="1"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D23E6-2415-44A2-852A-A6FBD395271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Classifying Proteins</a:t>
            </a:r>
            <a:endParaRPr lang="en-AU" dirty="0"/>
          </a:p>
        </p:txBody>
      </p:sp>
      <p:sp>
        <p:nvSpPr>
          <p:cNvPr id="4" name="Google Shape;232;g7fe2cbe272_0_58">
            <a:extLst>
              <a:ext uri="{FF2B5EF4-FFF2-40B4-BE49-F238E27FC236}">
                <a16:creationId xmlns:a16="http://schemas.microsoft.com/office/drawing/2014/main" id="{40DDBE36-14D8-4E47-9260-6BE979A285B5}"/>
              </a:ext>
            </a:extLst>
          </p:cNvPr>
          <p:cNvSpPr txBox="1">
            <a:spLocks noGrp="1"/>
          </p:cNvSpPr>
          <p:nvPr>
            <p:ph type="body" idx="1"/>
          </p:nvPr>
        </p:nvSpPr>
        <p:spPr>
          <a:xfrm>
            <a:off x="165100" y="2019300"/>
            <a:ext cx="8750300"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four major types of protein groups based on polypeptide chains:</a:t>
            </a:r>
          </a:p>
          <a:p>
            <a:pPr lvl="1" indent="-406400">
              <a:lnSpc>
                <a:spcPct val="110000"/>
              </a:lnSpc>
              <a:buSzPts val="2800"/>
              <a:defRPr/>
            </a:pPr>
            <a:r>
              <a:rPr lang="en-US" sz="2400" b="1" dirty="0">
                <a:latin typeface="Arial" panose="020B0604020202020204" pitchFamily="34" charset="0"/>
                <a:cs typeface="Arial" panose="020B0604020202020204" pitchFamily="34" charset="0"/>
              </a:rPr>
              <a:t>fibrous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arranged in long strands or sheets</a:t>
            </a:r>
          </a:p>
          <a:p>
            <a:pPr lvl="1" indent="-406400">
              <a:lnSpc>
                <a:spcPct val="110000"/>
              </a:lnSpc>
              <a:buSzPts val="2800"/>
              <a:defRPr/>
            </a:pPr>
            <a:r>
              <a:rPr lang="en-US" sz="2400" b="1" dirty="0">
                <a:latin typeface="Arial" panose="020B0604020202020204" pitchFamily="34" charset="0"/>
                <a:cs typeface="Arial" panose="020B0604020202020204" pitchFamily="34" charset="0"/>
              </a:rPr>
              <a:t>globular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folded into a spherical or globular shape</a:t>
            </a:r>
          </a:p>
          <a:p>
            <a:pPr lvl="1" indent="-406400">
              <a:lnSpc>
                <a:spcPct val="110000"/>
              </a:lnSpc>
              <a:buSzPts val="2800"/>
              <a:defRPr/>
            </a:pPr>
            <a:r>
              <a:rPr lang="en-US" sz="2400" b="1" dirty="0">
                <a:latin typeface="Arial" panose="020B0604020202020204" pitchFamily="34" charset="0"/>
                <a:cs typeface="Arial" panose="020B0604020202020204" pitchFamily="34" charset="0"/>
              </a:rPr>
              <a:t>membrane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embedded in hydrophobic lipid membranes</a:t>
            </a:r>
          </a:p>
          <a:p>
            <a:pPr lvl="1" indent="-406400">
              <a:lnSpc>
                <a:spcPct val="110000"/>
              </a:lnSpc>
              <a:buSzPts val="2800"/>
              <a:defRPr/>
            </a:pPr>
            <a:r>
              <a:rPr lang="en-US" sz="2400" b="1" dirty="0">
                <a:latin typeface="Arial" panose="020B0604020202020204" pitchFamily="34" charset="0"/>
                <a:cs typeface="Arial" panose="020B0604020202020204" pitchFamily="34" charset="0"/>
              </a:rPr>
              <a:t>intrinsically disordered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lacking stable tertiary structures </a:t>
            </a:r>
          </a:p>
          <a:p>
            <a:pPr lvl="1" indent="-406400">
              <a:lnSpc>
                <a:spcPct val="110000"/>
              </a:lnSpc>
              <a:buSzPts val="2800"/>
              <a:defRPr/>
            </a:pPr>
            <a:endParaRPr lang="en-US" sz="2000" dirty="0"/>
          </a:p>
          <a:p>
            <a:pPr lvl="1" indent="-406400">
              <a:lnSpc>
                <a:spcPct val="110000"/>
              </a:lnSpc>
              <a:buSzPts val="2800"/>
              <a:defRPr/>
            </a:pP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07E2F-33AA-4371-87A1-45B58001EB3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Fibrous Proteins Are Adapted for a Structural Function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282B85A1-8218-4641-8CC8-5C4157AE0B7E}"/>
              </a:ext>
            </a:extLst>
          </p:cNvPr>
          <p:cNvSpPr txBox="1">
            <a:spLocks noGrp="1"/>
          </p:cNvSpPr>
          <p:nvPr>
            <p:ph type="body" idx="1"/>
          </p:nvPr>
        </p:nvSpPr>
        <p:spPr>
          <a:xfrm>
            <a:off x="165100" y="2019300"/>
            <a:ext cx="8674100" cy="17907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give strength and/or flexibility to structures</a:t>
            </a:r>
          </a:p>
          <a:p>
            <a:pPr indent="-406400">
              <a:lnSpc>
                <a:spcPct val="110000"/>
              </a:lnSpc>
              <a:buSzPct val="100000"/>
              <a:defRPr/>
            </a:pPr>
            <a:r>
              <a:rPr lang="en-US" sz="2400" dirty="0">
                <a:latin typeface="Arial" panose="020B0604020202020204" pitchFamily="34" charset="0"/>
                <a:cs typeface="Arial" panose="020B0604020202020204" pitchFamily="34" charset="0"/>
              </a:rPr>
              <a:t>simple repeating element of secondary structure</a:t>
            </a:r>
          </a:p>
          <a:p>
            <a:pPr indent="-406400">
              <a:lnSpc>
                <a:spcPct val="110000"/>
              </a:lnSpc>
              <a:buSzPct val="100000"/>
              <a:defRPr/>
            </a:pP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insoluble due to high concentrations of hydrophobic residues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
        <p:nvSpPr>
          <p:cNvPr id="3" name="TextBox 2"/>
          <p:cNvSpPr txBox="1"/>
          <p:nvPr/>
        </p:nvSpPr>
        <p:spPr>
          <a:xfrm>
            <a:off x="154590" y="4054753"/>
            <a:ext cx="8915400" cy="369332"/>
          </a:xfrm>
          <a:prstGeom prst="rect">
            <a:avLst/>
          </a:prstGeom>
          <a:solidFill>
            <a:srgbClr val="005F6A"/>
          </a:solidFill>
        </p:spPr>
        <p:txBody>
          <a:bodyPr wrap="square" rtlCol="0">
            <a:spAutoFit/>
          </a:bodyPr>
          <a:lstStyle/>
          <a:p>
            <a:r>
              <a:rPr lang="en-US" sz="1800" b="1" dirty="0">
                <a:solidFill>
                  <a:schemeClr val="bg1"/>
                </a:solidFill>
              </a:rPr>
              <a:t>Table 4-2 Secondary Structures and Properties of Some Fibrous Proteins</a:t>
            </a:r>
          </a:p>
        </p:txBody>
      </p:sp>
      <p:graphicFrame>
        <p:nvGraphicFramePr>
          <p:cNvPr id="2" name="Table 1"/>
          <p:cNvGraphicFramePr>
            <a:graphicFrameLocks noGrp="1"/>
          </p:cNvGraphicFramePr>
          <p:nvPr>
            <p:extLst>
              <p:ext uri="{D42A27DB-BD31-4B8C-83A1-F6EECF244321}">
                <p14:modId xmlns:p14="http://schemas.microsoft.com/office/powerpoint/2010/main" val="1111372150"/>
              </p:ext>
            </p:extLst>
          </p:nvPr>
        </p:nvGraphicFramePr>
        <p:xfrm>
          <a:off x="154590" y="4426648"/>
          <a:ext cx="8915400" cy="16306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Structure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Characteristics</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Examples of occurrence</a:t>
                      </a: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l-GR" i="1" dirty="0"/>
                        <a:t>α</a:t>
                      </a:r>
                      <a:r>
                        <a:rPr lang="en-US" dirty="0"/>
                        <a:t> Helix, cross-linked by disulfide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Tough, insoluble protective structures of varying hardness and flexibility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l-GR" i="1" dirty="0"/>
                        <a:t>α</a:t>
                      </a:r>
                      <a:r>
                        <a:rPr lang="en-US" i="0" dirty="0"/>
                        <a:t>-Keratin of hair, feathers,</a:t>
                      </a:r>
                      <a:r>
                        <a:rPr lang="en-US" i="0" baseline="0" dirty="0"/>
                        <a:t> nails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l-GR" i="1" dirty="0"/>
                        <a:t>β</a:t>
                      </a:r>
                      <a:r>
                        <a:rPr lang="en-US" i="0" baseline="0" dirty="0"/>
                        <a:t> Conformation</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Soft, flexible</a:t>
                      </a:r>
                      <a:r>
                        <a:rPr lang="en-US" baseline="0" dirty="0"/>
                        <a:t> filaments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Silk </a:t>
                      </a:r>
                      <a:r>
                        <a:rPr lang="en-US" dirty="0" err="1"/>
                        <a:t>fibron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i="0" dirty="0"/>
                        <a:t>Collagen</a:t>
                      </a:r>
                      <a:r>
                        <a:rPr lang="en-US" i="0" baseline="0" dirty="0"/>
                        <a:t> triple helix</a:t>
                      </a:r>
                      <a:endParaRPr lang="en-US"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High tensile strength, without stretch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Collagen of tendons, bone matrix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E0754-BDE2-4EBB-846D-5FADBBDBD14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a:t>
            </a:r>
            <a:r>
              <a:rPr lang="el-GR" i="1" dirty="0">
                <a:solidFill>
                  <a:schemeClr val="accent4"/>
                </a:solidFill>
                <a:latin typeface="Arial" panose="020B0604020202020204" pitchFamily="34" charset="0"/>
                <a:cs typeface="Arial" panose="020B0604020202020204" pitchFamily="34" charset="0"/>
              </a:rPr>
              <a:t>α</a:t>
            </a:r>
            <a:r>
              <a:rPr lang="el-GR" dirty="0">
                <a:solidFill>
                  <a:schemeClr val="accent4"/>
                </a:solidFill>
                <a:latin typeface="Arial" panose="020B0604020202020204" pitchFamily="34" charset="0"/>
                <a:cs typeface="Arial" panose="020B0604020202020204" pitchFamily="34" charset="0"/>
              </a:rPr>
              <a:t>-</a:t>
            </a:r>
            <a:r>
              <a:rPr lang="en-US" dirty="0">
                <a:solidFill>
                  <a:schemeClr val="accent4"/>
                </a:solidFill>
                <a:latin typeface="Arial" panose="020B0604020202020204" pitchFamily="34" charset="0"/>
                <a:cs typeface="Arial" panose="020B0604020202020204" pitchFamily="34" charset="0"/>
              </a:rPr>
              <a:t>Keratin in Hair</a:t>
            </a:r>
            <a:endParaRPr lang="en-AU" dirty="0"/>
          </a:p>
        </p:txBody>
      </p:sp>
      <p:sp>
        <p:nvSpPr>
          <p:cNvPr id="6" name="Google Shape;232;g7fe2cbe272_0_58">
            <a:extLst>
              <a:ext uri="{FF2B5EF4-FFF2-40B4-BE49-F238E27FC236}">
                <a16:creationId xmlns:a16="http://schemas.microsoft.com/office/drawing/2014/main" id="{8031064D-9001-B640-930B-BCFF01E130E0}"/>
              </a:ext>
            </a:extLst>
          </p:cNvPr>
          <p:cNvSpPr txBox="1">
            <a:spLocks/>
          </p:cNvSpPr>
          <p:nvPr/>
        </p:nvSpPr>
        <p:spPr bwMode="auto">
          <a:xfrm>
            <a:off x="234950" y="1385888"/>
            <a:ext cx="8674100" cy="182926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ts val="2800"/>
              <a:defRPr/>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keratin helix is a right-handed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a:t>
            </a:r>
          </a:p>
          <a:p>
            <a:pPr indent="-406400">
              <a:lnSpc>
                <a:spcPct val="110000"/>
              </a:lnSpc>
              <a:buSzPts val="2800"/>
              <a:defRPr/>
            </a:pPr>
            <a:r>
              <a:rPr lang="en-US" sz="2400" dirty="0">
                <a:latin typeface="Arial" panose="020B0604020202020204" pitchFamily="34" charset="0"/>
                <a:cs typeface="Arial" panose="020B0604020202020204" pitchFamily="34" charset="0"/>
              </a:rPr>
              <a:t>two strands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keratin, oriented in parallel, wrap about each other to form a </a:t>
            </a:r>
            <a:r>
              <a:rPr lang="en-US" sz="2400" dirty="0" err="1">
                <a:latin typeface="Arial" panose="020B0604020202020204" pitchFamily="34" charset="0"/>
                <a:cs typeface="Arial" panose="020B0604020202020204" pitchFamily="34" charset="0"/>
              </a:rPr>
              <a:t>supertwisted</a:t>
            </a:r>
            <a:r>
              <a:rPr lang="en-US" sz="2400" dirty="0">
                <a:latin typeface="Arial" panose="020B0604020202020204" pitchFamily="34" charset="0"/>
                <a:cs typeface="Arial" panose="020B0604020202020204" pitchFamily="34" charset="0"/>
              </a:rPr>
              <a:t> coiled coil</a:t>
            </a:r>
          </a:p>
          <a:p>
            <a:pPr lvl="1" indent="-406400">
              <a:lnSpc>
                <a:spcPct val="110000"/>
              </a:lnSpc>
              <a:buSzPts val="2800"/>
              <a:defRPr/>
            </a:pPr>
            <a:r>
              <a:rPr lang="en-US" sz="2400" dirty="0" err="1">
                <a:latin typeface="Arial" panose="020B0604020202020204" pitchFamily="34" charset="0"/>
                <a:cs typeface="Arial" panose="020B0604020202020204" pitchFamily="34" charset="0"/>
              </a:rPr>
              <a:t>supertwisted</a:t>
            </a:r>
            <a:r>
              <a:rPr lang="en-US" sz="2400" dirty="0">
                <a:latin typeface="Arial" panose="020B0604020202020204" pitchFamily="34" charset="0"/>
                <a:cs typeface="Arial" panose="020B0604020202020204" pitchFamily="34" charset="0"/>
              </a:rPr>
              <a:t> helical path is left-handed</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5474" name="Picture 2" descr="Part a shows two rough strands wrapped around each other with helices visible inside. Beneath this, a protofilament is shown as two horizontal strands of identical length, each made up of two strands twisted together. The top strand has a short piece on the left. There is a small space, then a much longer similar piece that has two intertwined strands that each end in an oblong structure on the left end. The bottom horizontal line is similar but inverted, with the longer strand on the left and the oblong structures at its right. The width of the two horizontal lines together is 20 to 30 angstroms. A profibril is shown as four horizontal lines. The top line has three pieces each made up of two intertwined strands with each strand ending in two oblongs on the right. The second line has three pieces of the same length and structure, except that the oblongs are on the left. The pieces in the top two lines are lined up so that there are three sets of two strands, one above the other in opposite orientations. The third and fourth lines are similar but shifted so that there are two complete sets of strands with partial strands to their left and right sides. ">
            <a:extLst>
              <a:ext uri="{FF2B5EF4-FFF2-40B4-BE49-F238E27FC236}">
                <a16:creationId xmlns:a16="http://schemas.microsoft.com/office/drawing/2014/main" id="{5FF24417-EA22-F84D-A756-4FB382FEBD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8838" y="3429000"/>
            <a:ext cx="4946324"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02885-1B2C-424F-AEEB-0475AD65BB5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Hair Contains Many </a:t>
            </a:r>
            <a:r>
              <a:rPr lang="el-GR" i="1" dirty="0">
                <a:solidFill>
                  <a:schemeClr val="accent4"/>
                </a:solidFill>
                <a:latin typeface="Arial" panose="020B0604020202020204" pitchFamily="34" charset="0"/>
                <a:cs typeface="Arial" panose="020B0604020202020204" pitchFamily="34" charset="0"/>
              </a:rPr>
              <a:t>α</a:t>
            </a:r>
            <a:r>
              <a:rPr lang="el-GR" dirty="0">
                <a:solidFill>
                  <a:schemeClr val="accent4"/>
                </a:solidFill>
                <a:latin typeface="Arial" panose="020B0604020202020204" pitchFamily="34" charset="0"/>
                <a:cs typeface="Arial" panose="020B0604020202020204" pitchFamily="34" charset="0"/>
              </a:rPr>
              <a:t>-</a:t>
            </a:r>
            <a:r>
              <a:rPr lang="en-US" dirty="0">
                <a:solidFill>
                  <a:schemeClr val="accent4"/>
                </a:solidFill>
                <a:latin typeface="Arial" panose="020B0604020202020204" pitchFamily="34" charset="0"/>
                <a:cs typeface="Arial" panose="020B0604020202020204" pitchFamily="34" charset="0"/>
              </a:rPr>
              <a:t>Keratin Filaments</a:t>
            </a:r>
            <a:endParaRPr lang="en-AU" dirty="0"/>
          </a:p>
        </p:txBody>
      </p:sp>
      <p:sp>
        <p:nvSpPr>
          <p:cNvPr id="6" name="Google Shape;232;g7fe2cbe272_0_58">
            <a:extLst>
              <a:ext uri="{FF2B5EF4-FFF2-40B4-BE49-F238E27FC236}">
                <a16:creationId xmlns:a16="http://schemas.microsoft.com/office/drawing/2014/main" id="{C24B065F-EB38-F545-A15B-E7B9E7F6E0E9}"/>
              </a:ext>
            </a:extLst>
          </p:cNvPr>
          <p:cNvSpPr txBox="1">
            <a:spLocks/>
          </p:cNvSpPr>
          <p:nvPr/>
        </p:nvSpPr>
        <p:spPr bwMode="auto">
          <a:xfrm>
            <a:off x="234950" y="1731963"/>
            <a:ext cx="3803650" cy="349879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rich in hydrophobic residues: Ala, Val, Leu, Ile, Met,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a:t>
            </a: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indent="-406400">
              <a:lnSpc>
                <a:spcPct val="110000"/>
              </a:lnSpc>
              <a:buSzPct val="100000"/>
              <a:defRPr/>
            </a:pPr>
            <a:r>
              <a:rPr lang="en-US" sz="2400" kern="0" dirty="0">
                <a:latin typeface="Arial" panose="020B0604020202020204" pitchFamily="34" charset="0"/>
                <a:cs typeface="Arial" panose="020B0604020202020204" pitchFamily="34" charset="0"/>
              </a:rPr>
              <a:t>cross-links stabilized by disulfide bonds</a:t>
            </a:r>
          </a:p>
          <a:p>
            <a:pPr marL="50800" indent="0">
              <a:lnSpc>
                <a:spcPct val="110000"/>
              </a:lnSpc>
              <a:buSzPts val="2800"/>
              <a:buFontTx/>
              <a:buNone/>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7522" name="Picture 2" descr="Part b shows a thick cylinder made up of many bundles inside. Lines are visible running along the length of its outer surface and a single thin line is wrapped along its width near the place that it is cut to show the interior. There are many tightly packed bundles inside that all contain many small circles labeled, cells. A close-up of an intermediate filament extending from the cross-sectional end shows that it contains multiple smaller bundles, each containing two circles. A close-up of one of these bundles, labeled protofibril, shows that the smaller circles inside are cut protofilaments. An extended piece of protofilament shows that it contains many linear structures and a close-up of one of these shows that it is two intertwined strands labeled, two-chain coiled coil. Within each, there is a ribbon structure helix labeled, alpha helix.">
            <a:extLst>
              <a:ext uri="{FF2B5EF4-FFF2-40B4-BE49-F238E27FC236}">
                <a16:creationId xmlns:a16="http://schemas.microsoft.com/office/drawing/2014/main" id="{BCB89685-9CBA-0742-8A29-B86FFE9005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55331" y="1731963"/>
            <a:ext cx="4183321"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1FA5E7-12DF-4F6A-8273-7ABF90D4043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Collagen</a:t>
            </a:r>
            <a:endParaRPr lang="en-AU" dirty="0"/>
          </a:p>
        </p:txBody>
      </p:sp>
      <p:sp>
        <p:nvSpPr>
          <p:cNvPr id="6" name="Google Shape;232;g7fe2cbe272_0_58">
            <a:extLst>
              <a:ext uri="{FF2B5EF4-FFF2-40B4-BE49-F238E27FC236}">
                <a16:creationId xmlns:a16="http://schemas.microsoft.com/office/drawing/2014/main" id="{1B36EB25-ADBC-D04C-8050-E15029545DE9}"/>
              </a:ext>
            </a:extLst>
          </p:cNvPr>
          <p:cNvSpPr txBox="1">
            <a:spLocks/>
          </p:cNvSpPr>
          <p:nvPr/>
        </p:nvSpPr>
        <p:spPr bwMode="auto">
          <a:xfrm>
            <a:off x="234950" y="1385888"/>
            <a:ext cx="4437063" cy="479425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b="1" dirty="0">
                <a:latin typeface="Arial" panose="020B0604020202020204" pitchFamily="34" charset="0"/>
                <a:cs typeface="Arial" panose="020B0604020202020204" pitchFamily="34" charset="0"/>
              </a:rPr>
              <a:t>collagen </a:t>
            </a:r>
            <a:r>
              <a:rPr lang="en-US" sz="2400" dirty="0">
                <a:latin typeface="Arial" panose="020B0604020202020204" pitchFamily="34" charset="0"/>
                <a:cs typeface="Arial" panose="020B0604020202020204" pitchFamily="34" charset="0"/>
              </a:rPr>
              <a:t>= found in connective tissue</a:t>
            </a:r>
          </a:p>
          <a:p>
            <a:pPr lvl="1" indent="-406400">
              <a:lnSpc>
                <a:spcPct val="110000"/>
              </a:lnSpc>
              <a:buSzPts val="2800"/>
              <a:defRPr/>
            </a:pPr>
            <a:r>
              <a:rPr lang="en-US" sz="2400" dirty="0">
                <a:latin typeface="Arial" panose="020B0604020202020204" pitchFamily="34" charset="0"/>
                <a:cs typeface="Arial" panose="020B0604020202020204" pitchFamily="34" charset="0"/>
              </a:rPr>
              <a:t>secondary structure = left-handed, repeating tripeptide unit </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–X–Y, where X is often Pro and Y is often 4-Hyp </a:t>
            </a:r>
          </a:p>
          <a:p>
            <a:pPr lvl="1" indent="-406400">
              <a:lnSpc>
                <a:spcPct val="110000"/>
              </a:lnSpc>
              <a:buSzPts val="2800"/>
              <a:defRPr/>
            </a:pPr>
            <a:r>
              <a:rPr lang="en-US" sz="2400" dirty="0">
                <a:latin typeface="Arial" panose="020B0604020202020204" pitchFamily="34" charset="0"/>
                <a:cs typeface="Arial" panose="020B0604020202020204" pitchFamily="34" charset="0"/>
              </a:rPr>
              <a:t>tertiary and quaternary structure = right-handed twisting of 3 separate polypeptides</a:t>
            </a:r>
          </a:p>
          <a:p>
            <a:pPr lvl="1" indent="-406400">
              <a:lnSpc>
                <a:spcPct val="110000"/>
              </a:lnSpc>
              <a:buSzPts val="2800"/>
              <a:defRPr/>
            </a:pPr>
            <a:endParaRPr lang="en-US" sz="20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9571" name="Picture 2" descr="Part a shows three vertical intertwined helices (white, blue, and purple). A close-up of one strand shows a left-handed helix that begins from the right and twists clockwise. An additional close-up ball-and-stick figure of the same helix shows G l y with N at the top bonded to P r o above with 4-H y p below. The proline ring extends out toward the observer and the 4 -H y p ring extends out to the right. Text above reads, three amino acid residues per turn. Part b shows a left-handed helix extending away from the observer. It is open in the center. There is a white section below, a purple section to the left that twists beneath a blue section at the top and right. The part lining the opening is red.">
            <a:extLst>
              <a:ext uri="{FF2B5EF4-FFF2-40B4-BE49-F238E27FC236}">
                <a16:creationId xmlns:a16="http://schemas.microsoft.com/office/drawing/2014/main" id="{76C777FA-35B5-1745-B88E-7649E2ED9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524000"/>
            <a:ext cx="4237037"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CA242-7509-4DE4-A972-0DB0F6287EA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Collagen Fibrils</a:t>
            </a:r>
            <a:endParaRPr lang="en-AU" dirty="0"/>
          </a:p>
        </p:txBody>
      </p:sp>
      <p:pic>
        <p:nvPicPr>
          <p:cNvPr id="111618" name="Picture 6" descr="The micrograph shows many strands running in varied directions. Each one appears to have many narrow segments labeled, cross-striations. There are about 4 striations in a 250 nanometers piece. The illustration shows 6 horizontal rows connected by yellow highlighted bonds. Each horizontal row consists of multiple pieces lined up end to end. Each piece has three intertwined helices and rounded ends, two of which are labeled, heads of collagen molecules. A close-up of a piece of one of these segments labeled, section of collagen molecule shows three different intertwined strands that each contain a ribbon-like helix.">
            <a:extLst>
              <a:ext uri="{FF2B5EF4-FFF2-40B4-BE49-F238E27FC236}">
                <a16:creationId xmlns:a16="http://schemas.microsoft.com/office/drawing/2014/main" id="{E0324FEF-D761-324E-8205-6C4A3AD33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362075"/>
            <a:ext cx="427355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A1015-9BDC-46DE-9B80-A505E20A88A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Covalent Cross-Links in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Collagen Fibrils</a:t>
            </a:r>
            <a:endParaRPr lang="en-AU" dirty="0"/>
          </a:p>
        </p:txBody>
      </p:sp>
      <p:sp>
        <p:nvSpPr>
          <p:cNvPr id="6" name="Google Shape;232;g7fe2cbe272_0_58">
            <a:extLst>
              <a:ext uri="{FF2B5EF4-FFF2-40B4-BE49-F238E27FC236}">
                <a16:creationId xmlns:a16="http://schemas.microsoft.com/office/drawing/2014/main" id="{4FF97F70-451D-764F-983B-29B0564ED9DF}"/>
              </a:ext>
            </a:extLst>
          </p:cNvPr>
          <p:cNvSpPr txBox="1">
            <a:spLocks/>
          </p:cNvSpPr>
          <p:nvPr/>
        </p:nvSpPr>
        <p:spPr bwMode="auto">
          <a:xfrm>
            <a:off x="274638" y="1828800"/>
            <a:ext cx="8253412" cy="1396181"/>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cross-linked by covalent bonds involving Lys, </a:t>
            </a:r>
            <a:r>
              <a:rPr lang="en-US" sz="2400" dirty="0" err="1">
                <a:latin typeface="Arial" panose="020B0604020202020204" pitchFamily="34" charset="0"/>
                <a:cs typeface="Arial" panose="020B0604020202020204" pitchFamily="34" charset="0"/>
              </a:rPr>
              <a:t>HyLys</a:t>
            </a:r>
            <a:r>
              <a:rPr lang="en-US" sz="2400" dirty="0">
                <a:latin typeface="Arial" panose="020B0604020202020204" pitchFamily="34" charset="0"/>
                <a:cs typeface="Arial" panose="020B0604020202020204" pitchFamily="34" charset="0"/>
              </a:rPr>
              <a:t> (5-hydroxylysine), or His </a:t>
            </a:r>
          </a:p>
          <a:p>
            <a:pPr lvl="1" indent="-406400">
              <a:lnSpc>
                <a:spcPct val="110000"/>
              </a:lnSpc>
              <a:buSzPts val="2800"/>
              <a:defRPr/>
            </a:pPr>
            <a:r>
              <a:rPr lang="en-US" sz="2400" dirty="0">
                <a:latin typeface="Arial" panose="020B0604020202020204" pitchFamily="34" charset="0"/>
                <a:cs typeface="Arial" panose="020B0604020202020204" pitchFamily="34" charset="0"/>
              </a:rPr>
              <a:t>links create uncommon amino acid residues </a:t>
            </a:r>
            <a:endParaRPr lang="en-US" sz="20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13667" name="Picture 10" descr="A polypeptide chain runs vertically along the left side. It extends from the top to N with H bonded to the left, that is bonded to C H that is bonded to a long chain to the right and to C below that is double bonded to O and further bonded below. A similar chain is on the right side but inverted and highlighted. Between them, from left to right, the chain that bonds to the central carbon has 3 C H 2 bonded to C H that has a highlighted double bond to N. This half is labeled, L y s residue minus epsilon amino group (norleucine). The right half of the molecule from this point is highlighted. N is bonded to C H 2 that is bonded to C H that is bonded to O H below and to C H 2 on the right that is further bonded to C H 2 that is bonded to the C H at the middle of the polypeptide chain. The right portion is labeled, H y L y s residue.">
            <a:extLst>
              <a:ext uri="{FF2B5EF4-FFF2-40B4-BE49-F238E27FC236}">
                <a16:creationId xmlns:a16="http://schemas.microsoft.com/office/drawing/2014/main" id="{176208E2-0F28-C94B-8B04-ABCA6E481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3429000"/>
            <a:ext cx="6905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E3239-5C53-4C56-8FB4-52895672AF4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Scurvy, Vitamin C, and Collagen Formation</a:t>
            </a:r>
            <a:endParaRPr lang="en-AU" dirty="0"/>
          </a:p>
        </p:txBody>
      </p:sp>
      <p:sp>
        <p:nvSpPr>
          <p:cNvPr id="6" name="Google Shape;232;g7fe2cbe272_0_58">
            <a:extLst>
              <a:ext uri="{FF2B5EF4-FFF2-40B4-BE49-F238E27FC236}">
                <a16:creationId xmlns:a16="http://schemas.microsoft.com/office/drawing/2014/main" id="{E4A31AE0-5B59-7F4E-B881-8FA7E4E77856}"/>
              </a:ext>
            </a:extLst>
          </p:cNvPr>
          <p:cNvSpPr txBox="1">
            <a:spLocks/>
          </p:cNvSpPr>
          <p:nvPr/>
        </p:nvSpPr>
        <p:spPr bwMode="auto">
          <a:xfrm>
            <a:off x="274638" y="1828801"/>
            <a:ext cx="8183562" cy="222209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scurvy is caused by a lack of vitamin C</a:t>
            </a:r>
          </a:p>
          <a:p>
            <a:pPr lvl="1" indent="-406400">
              <a:lnSpc>
                <a:spcPct val="110000"/>
              </a:lnSpc>
              <a:buSzPts val="2800"/>
              <a:defRPr/>
            </a:pPr>
            <a:r>
              <a:rPr lang="en-US" sz="2400" dirty="0">
                <a:latin typeface="Arial" panose="020B0604020202020204" pitchFamily="34" charset="0"/>
                <a:cs typeface="Arial" panose="020B0604020202020204" pitchFamily="34" charset="0"/>
              </a:rPr>
              <a:t>characterized by general degeneration of connective tissue</a:t>
            </a:r>
          </a:p>
          <a:p>
            <a:pPr indent="-406400">
              <a:lnSpc>
                <a:spcPct val="110000"/>
              </a:lnSpc>
              <a:buSzPct val="100000"/>
              <a:defRPr/>
            </a:pPr>
            <a:r>
              <a:rPr lang="en-US" sz="2400" dirty="0">
                <a:latin typeface="Arial" panose="020B0604020202020204" pitchFamily="34" charset="0"/>
                <a:cs typeface="Arial" panose="020B0604020202020204" pitchFamily="34" charset="0"/>
              </a:rPr>
              <a:t>vitamin C is required for the hydroxylation of proline and lysine in collagen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15715" name="Picture 2" descr="C subscript gamma endo proline has N at the lower right corner of a bent ring. There is a wavy strand extending down from N. N is attached to the C at the end of a skeletal chain by a solid wedge bond. The chain shows a double bonded O and then becomes wavy. There is a thick bond from N to the left side corner of the ring in the front left, then a solid wedge bond up to the top vertex of the ring, then a line down to the vertex at the rear left and a line to the C that is also joined to the chain to the right and to N of the ring to the left. C subscript gamma exo 4-hydroxyproline has a similar structure, except that the ring is bent down instead of up and the far left vertex of the ring is bonded to O H below the right. The first bond from N to the C to its left is the same, but the next bond goes down instead of up to the C that is bonded to O H below. Therefore, the next bond goes up instead of down.">
            <a:extLst>
              <a:ext uri="{FF2B5EF4-FFF2-40B4-BE49-F238E27FC236}">
                <a16:creationId xmlns:a16="http://schemas.microsoft.com/office/drawing/2014/main" id="{AD36A2EE-43E8-5A4C-955D-34A4108FA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4345858"/>
            <a:ext cx="4711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B1738-BAD2-4F49-920A-5926C817F2FC}"/>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Structural Diversity Reflects Functional Diversity in Globular Proteins</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7864FD6E-6239-BB49-9434-2A6378CF03C3}"/>
              </a:ext>
            </a:extLst>
          </p:cNvPr>
          <p:cNvSpPr txBox="1">
            <a:spLocks noGrp="1"/>
          </p:cNvSpPr>
          <p:nvPr>
            <p:ph type="body" idx="1"/>
          </p:nvPr>
        </p:nvSpPr>
        <p:spPr>
          <a:xfrm>
            <a:off x="165100" y="2019300"/>
            <a:ext cx="8978900" cy="2338388"/>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globular proteins:</a:t>
            </a:r>
          </a:p>
          <a:p>
            <a:pPr lvl="1" indent="-406400">
              <a:lnSpc>
                <a:spcPct val="110000"/>
              </a:lnSpc>
              <a:buSzPts val="2800"/>
              <a:defRPr/>
            </a:pPr>
            <a:r>
              <a:rPr lang="en-US" sz="2400" dirty="0">
                <a:latin typeface="Arial" panose="020B0604020202020204" pitchFamily="34" charset="0"/>
                <a:cs typeface="Arial" panose="020B0604020202020204" pitchFamily="34" charset="0"/>
              </a:rPr>
              <a:t>fold back on each other</a:t>
            </a:r>
          </a:p>
          <a:p>
            <a:pPr lvl="1" indent="-406400">
              <a:lnSpc>
                <a:spcPct val="110000"/>
              </a:lnSpc>
              <a:buSzPts val="2800"/>
              <a:defRPr/>
            </a:pPr>
            <a:r>
              <a:rPr lang="en-US" sz="2400" dirty="0">
                <a:latin typeface="Arial" panose="020B0604020202020204" pitchFamily="34" charset="0"/>
                <a:cs typeface="Arial" panose="020B0604020202020204" pitchFamily="34" charset="0"/>
              </a:rPr>
              <a:t>more compact than fibrous proteins </a:t>
            </a:r>
          </a:p>
          <a:p>
            <a:pPr lvl="1" indent="-406400">
              <a:lnSpc>
                <a:spcPct val="110000"/>
              </a:lnSpc>
              <a:buSzPts val="2800"/>
              <a:defRPr/>
            </a:pPr>
            <a:r>
              <a:rPr lang="en-US" sz="2400" dirty="0">
                <a:latin typeface="Arial" panose="020B0604020202020204" pitchFamily="34" charset="0"/>
                <a:cs typeface="Arial" panose="020B0604020202020204" pitchFamily="34" charset="0"/>
              </a:rPr>
              <a:t>enzymes, transport proteins, motor proteins, regulatory proteins, immunoglobulins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19811" name="Picture 3" descr="A figure shows a long line representing a beta conformation that is 2,000 times 5 angstroms long, a thicker and shorter line representing alpha helix that is 900 times 11 angstroms long, and a short but thick and lighter native globular form that is almost oval and 100 times 60 angstroms in length.">
            <a:extLst>
              <a:ext uri="{FF2B5EF4-FFF2-40B4-BE49-F238E27FC236}">
                <a16:creationId xmlns:a16="http://schemas.microsoft.com/office/drawing/2014/main" id="{1A81FFF8-FCFB-BE49-8CFD-A26D516AA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395328"/>
            <a:ext cx="62865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84;g7fe2cbe272_0_35" descr="Icon P 3&#10;">
            <a:extLst>
              <a:ext uri="{FF2B5EF4-FFF2-40B4-BE49-F238E27FC236}">
                <a16:creationId xmlns:a16="http://schemas.microsoft.com/office/drawing/2014/main" id="{A40C3738-5AAA-0342-A345-B8F15286284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605" y="30366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A5D383D-51D8-4F46-A2C9-A34FD3F0C4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7651" name="Text Placeholder 2">
            <a:extLst>
              <a:ext uri="{FF2B5EF4-FFF2-40B4-BE49-F238E27FC236}">
                <a16:creationId xmlns:a16="http://schemas.microsoft.com/office/drawing/2014/main" id="{E60C62E0-6485-3340-8EBB-5C152886482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describes the well-defined, three-dimensional fold adopted by a protein.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often built by combinatorial use of common protein folds or motifs. Quaternary structure describes the interactions between components of a multisubunit assembly.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98A0D-E775-4951-A00E-7404CA14B0D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Protein Data Bank</a:t>
            </a:r>
            <a:endParaRPr lang="en-AU" dirty="0"/>
          </a:p>
        </p:txBody>
      </p:sp>
      <p:sp>
        <p:nvSpPr>
          <p:cNvPr id="6" name="Google Shape;232;g7fe2cbe272_0_58">
            <a:extLst>
              <a:ext uri="{FF2B5EF4-FFF2-40B4-BE49-F238E27FC236}">
                <a16:creationId xmlns:a16="http://schemas.microsoft.com/office/drawing/2014/main" id="{8522CEBC-AC70-F246-9A6C-4F0358BF5CD3}"/>
              </a:ext>
            </a:extLst>
          </p:cNvPr>
          <p:cNvSpPr txBox="1">
            <a:spLocks/>
          </p:cNvSpPr>
          <p:nvPr/>
        </p:nvSpPr>
        <p:spPr bwMode="auto">
          <a:xfrm>
            <a:off x="400050" y="1309688"/>
            <a:ext cx="8343900" cy="4481512"/>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ts val="2800"/>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Protein Data Bank (PDB</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3"/>
              </a:rPr>
              <a:t>www.rcsb.org</a:t>
            </a: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r>
              <a:rPr lang="en-US" sz="2400" dirty="0">
                <a:latin typeface="Arial" panose="020B0604020202020204" pitchFamily="34" charset="0"/>
                <a:cs typeface="Arial" panose="020B0604020202020204" pitchFamily="34" charset="0"/>
              </a:rPr>
              <a:t>archive of experimentally determined three-dimensional structures </a:t>
            </a:r>
          </a:p>
          <a:p>
            <a:pPr lvl="1" indent="-406400">
              <a:lnSpc>
                <a:spcPct val="110000"/>
              </a:lnSpc>
              <a:buSzPts val="2800"/>
              <a:defRPr/>
            </a:pPr>
            <a:r>
              <a:rPr lang="en-US" sz="2400" dirty="0">
                <a:latin typeface="Arial" panose="020B0604020202020204" pitchFamily="34" charset="0"/>
                <a:cs typeface="Arial" panose="020B0604020202020204" pitchFamily="34" charset="0"/>
              </a:rPr>
              <a:t>structures assigned an identifier called the PDB ID </a:t>
            </a:r>
          </a:p>
          <a:p>
            <a:pPr lvl="1" indent="-406400">
              <a:lnSpc>
                <a:spcPct val="110000"/>
              </a:lnSpc>
              <a:buSzPts val="2800"/>
              <a:defRPr/>
            </a:pPr>
            <a:r>
              <a:rPr lang="en-US" sz="2400" dirty="0">
                <a:latin typeface="Arial" panose="020B0604020202020204" pitchFamily="34" charset="0"/>
                <a:cs typeface="Arial" panose="020B0604020202020204" pitchFamily="34" charset="0"/>
              </a:rPr>
              <a:t>PDB data files describe:</a:t>
            </a:r>
          </a:p>
          <a:p>
            <a:pPr lvl="2" indent="-406400">
              <a:lnSpc>
                <a:spcPct val="110000"/>
              </a:lnSpc>
              <a:buSzPct val="100000"/>
              <a:defRPr/>
            </a:pPr>
            <a:r>
              <a:rPr lang="en-US" dirty="0">
                <a:latin typeface="Arial" panose="020B0604020202020204" pitchFamily="34" charset="0"/>
                <a:cs typeface="Arial" panose="020B0604020202020204" pitchFamily="34" charset="0"/>
              </a:rPr>
              <a:t>the spatial coordinates of each atom </a:t>
            </a:r>
          </a:p>
          <a:p>
            <a:pPr lvl="2" indent="-406400">
              <a:lnSpc>
                <a:spcPct val="110000"/>
              </a:lnSpc>
              <a:buSzPct val="100000"/>
              <a:defRPr/>
            </a:pPr>
            <a:r>
              <a:rPr lang="en-US" dirty="0">
                <a:latin typeface="Arial" panose="020B0604020202020204" pitchFamily="34" charset="0"/>
                <a:cs typeface="Arial" panose="020B0604020202020204" pitchFamily="34" charset="0"/>
              </a:rPr>
              <a:t>information on how the structure was determined </a:t>
            </a:r>
          </a:p>
          <a:p>
            <a:pPr lvl="2" indent="-406400">
              <a:lnSpc>
                <a:spcPct val="110000"/>
              </a:lnSpc>
              <a:buSzPct val="100000"/>
              <a:defRPr/>
            </a:pPr>
            <a:r>
              <a:rPr lang="en-US" dirty="0">
                <a:latin typeface="Arial" panose="020B0604020202020204" pitchFamily="34" charset="0"/>
                <a:cs typeface="Arial" panose="020B0604020202020204" pitchFamily="34" charset="0"/>
              </a:rPr>
              <a:t>information on its accuracy</a:t>
            </a:r>
          </a:p>
          <a:p>
            <a:pPr lvl="1" indent="-406400">
              <a:lnSpc>
                <a:spcPct val="110000"/>
              </a:lnSpc>
              <a:buSzPts val="2800"/>
              <a:defRPr/>
            </a:pPr>
            <a:r>
              <a:rPr lang="en-US" sz="2400" dirty="0">
                <a:latin typeface="Arial" panose="020B0604020202020204" pitchFamily="34" charset="0"/>
                <a:cs typeface="Arial" panose="020B0604020202020204" pitchFamily="34" charset="0"/>
              </a:rPr>
              <a:t>structure visualization software can convert atomic coordinates to an image of the molecule</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944AE-E1A5-431C-802B-C2C12F2FA7D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Myoglobin Provided Early Clues about the Complexity of Globular Protein Structure</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A93033F0-D8CF-1741-A479-1253D8557679}"/>
              </a:ext>
            </a:extLst>
          </p:cNvPr>
          <p:cNvSpPr txBox="1">
            <a:spLocks noGrp="1"/>
          </p:cNvSpPr>
          <p:nvPr>
            <p:ph type="body" idx="1"/>
          </p:nvPr>
        </p:nvSpPr>
        <p:spPr>
          <a:xfrm>
            <a:off x="138113" y="2146300"/>
            <a:ext cx="8977312" cy="925513"/>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several structural representations of myoglobin’s tertiary structure: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23907" name="Picture 2" descr="A four-part figure, a, b, c, and d, shows four representations of the tertiary structure of sperm whale myoglobin with part a showing a ribbon representation of the backbone, part b showing a surface contour image, part c showing a ribbon representation that includes the side chains, and part d showing a space-filling model with all of the side chains.">
            <a:extLst>
              <a:ext uri="{FF2B5EF4-FFF2-40B4-BE49-F238E27FC236}">
                <a16:creationId xmlns:a16="http://schemas.microsoft.com/office/drawing/2014/main" id="{E31937B7-8C84-304B-B75D-733CE7823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9" y="3822700"/>
            <a:ext cx="83820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908" name="Straight Arrow Connector 12">
            <a:extLst>
              <a:ext uri="{FF2B5EF4-FFF2-40B4-BE49-F238E27FC236}">
                <a16:creationId xmlns:a16="http://schemas.microsoft.com/office/drawing/2014/main" id="{C0B1B35E-DA1C-8D46-B2F8-42A63AD6D5B5}"/>
              </a:ext>
            </a:extLst>
          </p:cNvPr>
          <p:cNvCxnSpPr>
            <a:cxnSpLocks noChangeShapeType="1"/>
          </p:cNvCxnSpPr>
          <p:nvPr/>
        </p:nvCxnSpPr>
        <p:spPr bwMode="auto">
          <a:xfrm>
            <a:off x="1600200" y="4572000"/>
            <a:ext cx="304800" cy="1131888"/>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09" name="TextBox 8">
            <a:extLst>
              <a:ext uri="{FF2B5EF4-FFF2-40B4-BE49-F238E27FC236}">
                <a16:creationId xmlns:a16="http://schemas.microsoft.com/office/drawing/2014/main" id="{0056B9C1-80CC-534E-BD0C-3EBBECE4970D}"/>
              </a:ext>
            </a:extLst>
          </p:cNvPr>
          <p:cNvSpPr txBox="1">
            <a:spLocks noChangeArrowheads="1"/>
          </p:cNvSpPr>
          <p:nvPr/>
        </p:nvSpPr>
        <p:spPr bwMode="auto">
          <a:xfrm>
            <a:off x="1295400" y="5703888"/>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Helical regions </a:t>
            </a:r>
          </a:p>
          <a:p>
            <a:pPr>
              <a:spcBef>
                <a:spcPct val="0"/>
              </a:spcBef>
              <a:buFontTx/>
              <a:buNone/>
            </a:pPr>
            <a:endParaRPr lang="en-US" altLang="en-US" sz="2400" dirty="0">
              <a:latin typeface="Times" pitchFamily="2" charset="0"/>
              <a:cs typeface="Arial" panose="020B0604020202020204" pitchFamily="34" charset="0"/>
            </a:endParaRPr>
          </a:p>
        </p:txBody>
      </p:sp>
      <p:cxnSp>
        <p:nvCxnSpPr>
          <p:cNvPr id="123910" name="Straight Arrow Connector 12">
            <a:extLst>
              <a:ext uri="{FF2B5EF4-FFF2-40B4-BE49-F238E27FC236}">
                <a16:creationId xmlns:a16="http://schemas.microsoft.com/office/drawing/2014/main" id="{D3DBF2E2-F60F-C249-A719-6845D90594BD}"/>
              </a:ext>
            </a:extLst>
          </p:cNvPr>
          <p:cNvCxnSpPr>
            <a:cxnSpLocks noChangeShapeType="1"/>
          </p:cNvCxnSpPr>
          <p:nvPr/>
        </p:nvCxnSpPr>
        <p:spPr bwMode="auto">
          <a:xfrm flipV="1">
            <a:off x="3352800" y="3535363"/>
            <a:ext cx="685800" cy="695325"/>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11" name="TextBox 13">
            <a:extLst>
              <a:ext uri="{FF2B5EF4-FFF2-40B4-BE49-F238E27FC236}">
                <a16:creationId xmlns:a16="http://schemas.microsoft.com/office/drawing/2014/main" id="{A6CCBB1B-6D0D-2241-91C3-C98A476B0DA9}"/>
              </a:ext>
            </a:extLst>
          </p:cNvPr>
          <p:cNvSpPr txBox="1">
            <a:spLocks noChangeArrowheads="1"/>
          </p:cNvSpPr>
          <p:nvPr/>
        </p:nvSpPr>
        <p:spPr bwMode="auto">
          <a:xfrm>
            <a:off x="3827463" y="3071813"/>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a:latin typeface="Arial" panose="020B0604020202020204" pitchFamily="34" charset="0"/>
                <a:cs typeface="Arial" panose="020B0604020202020204" pitchFamily="34" charset="0"/>
              </a:rPr>
              <a:t>Binding </a:t>
            </a:r>
            <a:r>
              <a:rPr lang="en-US" altLang="en-US" sz="2400" dirty="0">
                <a:latin typeface="Arial" panose="020B0604020202020204" pitchFamily="34" charset="0"/>
                <a:cs typeface="Arial" panose="020B0604020202020204" pitchFamily="34" charset="0"/>
              </a:rPr>
              <a:t>pocket</a:t>
            </a:r>
          </a:p>
          <a:p>
            <a:pPr>
              <a:spcBef>
                <a:spcPct val="0"/>
              </a:spcBef>
              <a:buFontTx/>
              <a:buNone/>
            </a:pPr>
            <a:endParaRPr lang="en-US" altLang="en-US" sz="2400" dirty="0">
              <a:latin typeface="Times" pitchFamily="2" charset="0"/>
              <a:cs typeface="Arial" panose="020B0604020202020204" pitchFamily="34" charset="0"/>
            </a:endParaRPr>
          </a:p>
        </p:txBody>
      </p:sp>
      <p:cxnSp>
        <p:nvCxnSpPr>
          <p:cNvPr id="123912" name="Straight Arrow Connector 12">
            <a:extLst>
              <a:ext uri="{FF2B5EF4-FFF2-40B4-BE49-F238E27FC236}">
                <a16:creationId xmlns:a16="http://schemas.microsoft.com/office/drawing/2014/main" id="{C017BB34-4B10-C840-A8BC-53B7D9B22AF7}"/>
              </a:ext>
            </a:extLst>
          </p:cNvPr>
          <p:cNvCxnSpPr>
            <a:cxnSpLocks noChangeShapeType="1"/>
          </p:cNvCxnSpPr>
          <p:nvPr/>
        </p:nvCxnSpPr>
        <p:spPr bwMode="auto">
          <a:xfrm>
            <a:off x="5943600" y="4289425"/>
            <a:ext cx="304800" cy="1485900"/>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123913" name="Straight Arrow Connector 12">
            <a:extLst>
              <a:ext uri="{FF2B5EF4-FFF2-40B4-BE49-F238E27FC236}">
                <a16:creationId xmlns:a16="http://schemas.microsoft.com/office/drawing/2014/main" id="{4C20D598-039E-A34E-9746-EA0475D509D3}"/>
              </a:ext>
            </a:extLst>
          </p:cNvPr>
          <p:cNvCxnSpPr>
            <a:cxnSpLocks noChangeShapeType="1"/>
          </p:cNvCxnSpPr>
          <p:nvPr/>
        </p:nvCxnSpPr>
        <p:spPr bwMode="auto">
          <a:xfrm flipH="1">
            <a:off x="6858000" y="4757738"/>
            <a:ext cx="685800" cy="1057275"/>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14" name="TextBox 19">
            <a:extLst>
              <a:ext uri="{FF2B5EF4-FFF2-40B4-BE49-F238E27FC236}">
                <a16:creationId xmlns:a16="http://schemas.microsoft.com/office/drawing/2014/main" id="{315BB1B9-9085-BD43-98D7-5254A745DFF3}"/>
              </a:ext>
            </a:extLst>
          </p:cNvPr>
          <p:cNvSpPr txBox="1">
            <a:spLocks noChangeArrowheads="1"/>
          </p:cNvSpPr>
          <p:nvPr/>
        </p:nvSpPr>
        <p:spPr bwMode="auto">
          <a:xfrm>
            <a:off x="5172075" y="5775325"/>
            <a:ext cx="2371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Hydrophobic R chains</a:t>
            </a:r>
          </a:p>
          <a:p>
            <a:pPr>
              <a:spcBef>
                <a:spcPct val="0"/>
              </a:spcBef>
              <a:buFontTx/>
              <a:buNone/>
            </a:pPr>
            <a:endParaRPr lang="en-US" altLang="en-US" sz="2400" dirty="0">
              <a:latin typeface="Times" pitchFamily="2"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352FB-A493-4DA6-A52C-B2548747E8A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Globular Proteins Have a Variety of Tertiary Structures</a:t>
            </a:r>
            <a:endParaRPr lang="en-AU" dirty="0">
              <a:solidFill>
                <a:srgbClr val="4E4CB4"/>
              </a:solidFill>
            </a:endParaRPr>
          </a:p>
        </p:txBody>
      </p:sp>
      <p:sp>
        <p:nvSpPr>
          <p:cNvPr id="3" name="TextBox 2"/>
          <p:cNvSpPr txBox="1"/>
          <p:nvPr/>
        </p:nvSpPr>
        <p:spPr>
          <a:xfrm>
            <a:off x="96838" y="1981200"/>
            <a:ext cx="6087652" cy="707886"/>
          </a:xfrm>
          <a:prstGeom prst="rect">
            <a:avLst/>
          </a:prstGeom>
          <a:solidFill>
            <a:srgbClr val="005F6A"/>
          </a:solidFill>
          <a:ln>
            <a:solidFill>
              <a:srgbClr val="005F6A"/>
            </a:solidFill>
          </a:ln>
        </p:spPr>
        <p:txBody>
          <a:bodyPr wrap="square" rtlCol="0">
            <a:spAutoFit/>
          </a:bodyPr>
          <a:lstStyle/>
          <a:p>
            <a:r>
              <a:rPr lang="en-US" sz="2000" b="1" dirty="0">
                <a:solidFill>
                  <a:schemeClr val="bg1"/>
                </a:solidFill>
              </a:rPr>
              <a:t>Table 4-3 Approximate Proportion of </a:t>
            </a:r>
            <a:r>
              <a:rPr lang="el-GR" sz="2000" b="1" i="1" dirty="0">
                <a:solidFill>
                  <a:schemeClr val="bg1"/>
                </a:solidFill>
              </a:rPr>
              <a:t>α</a:t>
            </a:r>
            <a:r>
              <a:rPr lang="en-US" sz="2000" b="1" dirty="0">
                <a:solidFill>
                  <a:schemeClr val="bg1"/>
                </a:solidFill>
              </a:rPr>
              <a:t> Helix and </a:t>
            </a:r>
            <a:r>
              <a:rPr lang="el-GR" sz="2000" b="1" i="1" dirty="0">
                <a:solidFill>
                  <a:schemeClr val="bg1"/>
                </a:solidFill>
              </a:rPr>
              <a:t>β</a:t>
            </a:r>
            <a:r>
              <a:rPr lang="en-US" sz="2000" b="1" dirty="0">
                <a:solidFill>
                  <a:schemeClr val="bg1"/>
                </a:solidFill>
              </a:rPr>
              <a:t> Conformation in Some Single-Chain Proteins</a:t>
            </a:r>
          </a:p>
        </p:txBody>
      </p:sp>
      <p:graphicFrame>
        <p:nvGraphicFramePr>
          <p:cNvPr id="2" name="Table 1"/>
          <p:cNvGraphicFramePr>
            <a:graphicFrameLocks noGrp="1"/>
          </p:cNvGraphicFramePr>
          <p:nvPr>
            <p:extLst>
              <p:ext uri="{D42A27DB-BD31-4B8C-83A1-F6EECF244321}">
                <p14:modId xmlns:p14="http://schemas.microsoft.com/office/powerpoint/2010/main" val="1330913802"/>
              </p:ext>
            </p:extLst>
          </p:nvPr>
        </p:nvGraphicFramePr>
        <p:xfrm>
          <a:off x="96838" y="2689086"/>
          <a:ext cx="6087653" cy="2743200"/>
        </p:xfrm>
        <a:graphic>
          <a:graphicData uri="http://schemas.openxmlformats.org/drawingml/2006/table">
            <a:tbl>
              <a:tblPr firstRow="1" bandRow="1">
                <a:tableStyleId>{5C22544A-7EE6-4342-B048-85BDC9FD1C3A}</a:tableStyleId>
              </a:tblPr>
              <a:tblGrid>
                <a:gridCol w="2593260">
                  <a:extLst>
                    <a:ext uri="{9D8B030D-6E8A-4147-A177-3AD203B41FA5}">
                      <a16:colId xmlns:a16="http://schemas.microsoft.com/office/drawing/2014/main" val="20000"/>
                    </a:ext>
                  </a:extLst>
                </a:gridCol>
                <a:gridCol w="1652077">
                  <a:extLst>
                    <a:ext uri="{9D8B030D-6E8A-4147-A177-3AD203B41FA5}">
                      <a16:colId xmlns:a16="http://schemas.microsoft.com/office/drawing/2014/main" val="20001"/>
                    </a:ext>
                  </a:extLst>
                </a:gridCol>
                <a:gridCol w="1842316">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Protein (total residues)</a:t>
                      </a:r>
                    </a:p>
                  </a:txBody>
                  <a:tcPr anchor="b">
                    <a:lnB w="12700" cap="flat" cmpd="sng" algn="ctr">
                      <a:solidFill>
                        <a:schemeClr val="tx1"/>
                      </a:solidFill>
                      <a:prstDash val="solid"/>
                      <a:round/>
                      <a:headEnd type="none" w="med" len="med"/>
                      <a:tailEnd type="none" w="med" len="med"/>
                    </a:lnB>
                    <a:solidFill>
                      <a:srgbClr val="D0E7D2"/>
                    </a:solidFill>
                  </a:tcPr>
                </a:tc>
                <a:tc>
                  <a:txBody>
                    <a:bodyPr/>
                    <a:lstStyle/>
                    <a:p>
                      <a:pPr algn="r"/>
                      <a:r>
                        <a:rPr lang="en-US" dirty="0">
                          <a:solidFill>
                            <a:sysClr val="windowText" lastClr="000000"/>
                          </a:solidFill>
                        </a:rPr>
                        <a:t>Residues (%):</a:t>
                      </a:r>
                      <a:br>
                        <a:rPr lang="en-US" dirty="0">
                          <a:solidFill>
                            <a:sysClr val="windowText" lastClr="000000"/>
                          </a:solidFill>
                        </a:rPr>
                      </a:br>
                      <a:r>
                        <a:rPr lang="el-GR" i="1" dirty="0">
                          <a:solidFill>
                            <a:sysClr val="windowText" lastClr="000000"/>
                          </a:solidFill>
                        </a:rPr>
                        <a:t>α</a:t>
                      </a:r>
                      <a:r>
                        <a:rPr lang="en-US" i="0" dirty="0">
                          <a:solidFill>
                            <a:sysClr val="windowText" lastClr="000000"/>
                          </a:solidFill>
                        </a:rPr>
                        <a:t> Helix</a:t>
                      </a:r>
                      <a:endParaRPr lang="en-US" i="1" dirty="0">
                        <a:solidFill>
                          <a:sysClr val="windowText" lastClr="000000"/>
                        </a:solidFill>
                      </a:endParaRPr>
                    </a:p>
                  </a:txBody>
                  <a:tcPr anchor="b">
                    <a:lnB w="12700" cap="flat" cmpd="sng" algn="ctr">
                      <a:solidFill>
                        <a:schemeClr val="tx1"/>
                      </a:solidFill>
                      <a:prstDash val="solid"/>
                      <a:round/>
                      <a:headEnd type="none" w="med" len="med"/>
                      <a:tailEnd type="none" w="med" len="med"/>
                    </a:lnB>
                    <a:solidFill>
                      <a:srgbClr val="D0E7D2"/>
                    </a:solidFill>
                  </a:tcPr>
                </a:tc>
                <a:tc>
                  <a:txBody>
                    <a:bodyPr/>
                    <a:lstStyle/>
                    <a:p>
                      <a:pPr algn="r"/>
                      <a:r>
                        <a:rPr lang="en-US" dirty="0">
                          <a:solidFill>
                            <a:sysClr val="windowText" lastClr="000000"/>
                          </a:solidFill>
                        </a:rPr>
                        <a:t>Residues (%):</a:t>
                      </a:r>
                      <a:br>
                        <a:rPr lang="en-US" dirty="0">
                          <a:solidFill>
                            <a:sysClr val="windowText" lastClr="000000"/>
                          </a:solidFill>
                        </a:rPr>
                      </a:br>
                      <a:r>
                        <a:rPr lang="el-GR" i="1" dirty="0">
                          <a:solidFill>
                            <a:sysClr val="windowText" lastClr="000000"/>
                          </a:solidFill>
                        </a:rPr>
                        <a:t>β</a:t>
                      </a:r>
                      <a:r>
                        <a:rPr lang="en-US" i="0" dirty="0">
                          <a:solidFill>
                            <a:sysClr val="windowText" lastClr="000000"/>
                          </a:solidFill>
                        </a:rPr>
                        <a:t> Conformation</a:t>
                      </a:r>
                      <a:endParaRPr lang="en-US" i="1" dirty="0">
                        <a:solidFill>
                          <a:sysClr val="windowText" lastClr="000000"/>
                        </a:solidFill>
                      </a:endParaRPr>
                    </a:p>
                  </a:txBody>
                  <a:tcPr anchor="b">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Chymotrypsin</a:t>
                      </a:r>
                      <a:r>
                        <a:rPr lang="en-US" baseline="0" dirty="0"/>
                        <a:t> (247)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Ribonuclease</a:t>
                      </a:r>
                      <a:r>
                        <a:rPr lang="en-US" baseline="0" dirty="0"/>
                        <a:t> (124)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Carboxypeptidase (307)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Cytochrome </a:t>
                      </a:r>
                      <a:r>
                        <a:rPr lang="en-US" i="1" dirty="0"/>
                        <a:t>c</a:t>
                      </a:r>
                      <a:r>
                        <a:rPr lang="en-US" i="0" dirty="0"/>
                        <a:t> (104)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Lysozyme (129)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a:t>Myoglobin (153)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Google Shape;232;g7fe2cbe272_0_58">
            <a:extLst>
              <a:ext uri="{FF2B5EF4-FFF2-40B4-BE49-F238E27FC236}">
                <a16:creationId xmlns:a16="http://schemas.microsoft.com/office/drawing/2014/main" id="{906FA664-B5B1-4B42-A723-02CBA65F3EF8}"/>
              </a:ext>
            </a:extLst>
          </p:cNvPr>
          <p:cNvSpPr txBox="1">
            <a:spLocks noGrp="1"/>
          </p:cNvSpPr>
          <p:nvPr>
            <p:ph type="body" idx="1"/>
          </p:nvPr>
        </p:nvSpPr>
        <p:spPr>
          <a:xfrm>
            <a:off x="6096000" y="2064246"/>
            <a:ext cx="2790825"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each globular protein has a distinct structure, adapted for its biological function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B569C-0B6D-4194-8BB5-E7F93E98EB3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Folding Patterns of Proteins</a:t>
            </a:r>
            <a:endParaRPr lang="en-AU" dirty="0"/>
          </a:p>
        </p:txBody>
      </p:sp>
      <p:sp>
        <p:nvSpPr>
          <p:cNvPr id="6" name="Google Shape;232;g7fe2cbe272_0_58">
            <a:extLst>
              <a:ext uri="{FF2B5EF4-FFF2-40B4-BE49-F238E27FC236}">
                <a16:creationId xmlns:a16="http://schemas.microsoft.com/office/drawing/2014/main" id="{3B104D2A-C091-1049-B9C1-6CD5C8721BA4}"/>
              </a:ext>
            </a:extLst>
          </p:cNvPr>
          <p:cNvSpPr txBox="1">
            <a:spLocks/>
          </p:cNvSpPr>
          <p:nvPr/>
        </p:nvSpPr>
        <p:spPr bwMode="auto">
          <a:xfrm>
            <a:off x="457200" y="1341438"/>
            <a:ext cx="8229600" cy="1814717"/>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b="1" dirty="0">
                <a:latin typeface="Arial" panose="020B0604020202020204" pitchFamily="34" charset="0"/>
                <a:cs typeface="Arial" panose="020B0604020202020204" pitchFamily="34" charset="0"/>
              </a:rPr>
              <a:t>motif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fold </a:t>
            </a:r>
            <a:r>
              <a:rPr lang="en-US" sz="2400" dirty="0">
                <a:latin typeface="Arial" panose="020B0604020202020204" pitchFamily="34" charset="0"/>
                <a:cs typeface="Arial" panose="020B0604020202020204" pitchFamily="34" charset="0"/>
              </a:rPr>
              <a:t>= recognizable folding pattern involving 2+ elements of secondary structures and the connection(s)</a:t>
            </a:r>
          </a:p>
          <a:p>
            <a:pPr lvl="1" indent="-406400">
              <a:lnSpc>
                <a:spcPct val="110000"/>
              </a:lnSpc>
              <a:buSzPts val="2800"/>
              <a:defRPr/>
            </a:pPr>
            <a:r>
              <a:rPr lang="en-US" sz="2400" dirty="0">
                <a:latin typeface="Arial" panose="020B0604020202020204" pitchFamily="34" charset="0"/>
                <a:cs typeface="Arial" panose="020B0604020202020204" pitchFamily="34" charset="0"/>
              </a:rPr>
              <a:t>can be simple, such as in a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loop </a:t>
            </a:r>
          </a:p>
          <a:p>
            <a:pPr lvl="1" indent="-406400">
              <a:lnSpc>
                <a:spcPct val="110000"/>
              </a:lnSpc>
              <a:buSzPts val="2800"/>
              <a:defRPr/>
            </a:pPr>
            <a:r>
              <a:rPr lang="en-US" sz="2400" dirty="0">
                <a:latin typeface="Arial" panose="020B0604020202020204" pitchFamily="34" charset="0"/>
                <a:cs typeface="Arial" panose="020B0604020202020204" pitchFamily="34" charset="0"/>
              </a:rPr>
              <a:t>can be elaborate, such as in a </a:t>
            </a:r>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barrel</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28003" name="Picture 3" descr="Part a shows a beta alpha beta loop as a string coming in from the left, where an arrow is superimposed, running upward to a helix that runs vertically across the top, and running downward to fold back along the first piece with a second arrow above the first pointing to the right just before the end of the string. Part b shows a beta barrel as a structure consisting of diagonal arrows that alternate running to the right and running to the left, connected by strings above, to form a circular structure that is viewed from one side.">
            <a:extLst>
              <a:ext uri="{FF2B5EF4-FFF2-40B4-BE49-F238E27FC236}">
                <a16:creationId xmlns:a16="http://schemas.microsoft.com/office/drawing/2014/main" id="{23605558-3398-CD4D-A482-B641BE06E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3429000"/>
            <a:ext cx="502285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09A4E-7E81-4D2D-B8F5-00DA89567FF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Protein Domains</a:t>
            </a:r>
            <a:endParaRPr lang="en-AU" dirty="0"/>
          </a:p>
        </p:txBody>
      </p:sp>
      <p:sp>
        <p:nvSpPr>
          <p:cNvPr id="8" name="Google Shape;232;g7fe2cbe272_0_58">
            <a:extLst>
              <a:ext uri="{FF2B5EF4-FFF2-40B4-BE49-F238E27FC236}">
                <a16:creationId xmlns:a16="http://schemas.microsoft.com/office/drawing/2014/main" id="{464170CA-D418-5847-844C-6EB478BCBC61}"/>
              </a:ext>
            </a:extLst>
          </p:cNvPr>
          <p:cNvSpPr txBox="1">
            <a:spLocks/>
          </p:cNvSpPr>
          <p:nvPr/>
        </p:nvSpPr>
        <p:spPr bwMode="auto">
          <a:xfrm>
            <a:off x="328613" y="1309688"/>
            <a:ext cx="8486775" cy="2298751"/>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n-US" sz="2400" b="1" dirty="0">
                <a:latin typeface="Arial" panose="020B0604020202020204" pitchFamily="34" charset="0"/>
                <a:cs typeface="Arial" panose="020B0604020202020204" pitchFamily="34" charset="0"/>
              </a:rPr>
              <a:t>domain </a:t>
            </a:r>
            <a:r>
              <a:rPr lang="en-US" sz="2400" dirty="0">
                <a:latin typeface="Arial" panose="020B0604020202020204" pitchFamily="34" charset="0"/>
                <a:cs typeface="Arial" panose="020B0604020202020204" pitchFamily="34" charset="0"/>
              </a:rPr>
              <a:t>= part of a polypeptide chain that is independently stable or could undergo movements as a single entity</a:t>
            </a:r>
          </a:p>
          <a:p>
            <a:pPr marL="850900" lvl="1">
              <a:lnSpc>
                <a:spcPct val="110000"/>
              </a:lnSpc>
              <a:buSzPts val="2800"/>
              <a:defRPr/>
            </a:pPr>
            <a:r>
              <a:rPr lang="en-US" sz="2400" dirty="0">
                <a:latin typeface="Arial" panose="020B0604020202020204" pitchFamily="34" charset="0"/>
                <a:cs typeface="Arial" panose="020B0604020202020204" pitchFamily="34" charset="0"/>
              </a:rPr>
              <a:t>domains may appear as distinct or be difficult to discern</a:t>
            </a:r>
          </a:p>
          <a:p>
            <a:pPr marL="850900" lvl="1">
              <a:lnSpc>
                <a:spcPct val="110000"/>
              </a:lnSpc>
              <a:buSzPts val="2800"/>
              <a:defRPr/>
            </a:pPr>
            <a:r>
              <a:rPr lang="en-US" sz="2400" dirty="0">
                <a:latin typeface="Arial" panose="020B0604020202020204" pitchFamily="34" charset="0"/>
                <a:cs typeface="Arial" panose="020B0604020202020204" pitchFamily="34" charset="0"/>
              </a:rPr>
              <a:t>small proteins usually have only one domain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0050" name="Picture 2" descr="A space-filling model shows the structural domains in the polypeptide troponin C. Two roughly spherical structures are connected by a narrow region. They have a rough surface showing the surface contours. Two circles near the top left and bottom left of the left side are labeled C a 2 plus. ">
            <a:extLst>
              <a:ext uri="{FF2B5EF4-FFF2-40B4-BE49-F238E27FC236}">
                <a16:creationId xmlns:a16="http://schemas.microsoft.com/office/drawing/2014/main" id="{014009A2-DE24-4646-8DCD-718D02533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4" y="3796685"/>
            <a:ext cx="5928852" cy="282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69D6F-E92F-415C-9C9B-BDDF9BC7520F}"/>
              </a:ext>
            </a:extLst>
          </p:cNvPr>
          <p:cNvSpPr>
            <a:spLocks noGrp="1"/>
          </p:cNvSpPr>
          <p:nvPr>
            <p:ph type="title"/>
          </p:nvPr>
        </p:nvSpPr>
        <p:spPr>
          <a:xfrm>
            <a:off x="0" y="152400"/>
            <a:ext cx="9144000" cy="1056968"/>
          </a:xfrm>
        </p:spPr>
        <p:txBody>
          <a:bodyPr/>
          <a:lstStyle/>
          <a:p>
            <a:r>
              <a:rPr lang="en-US" dirty="0">
                <a:solidFill>
                  <a:schemeClr val="accent4"/>
                </a:solidFill>
                <a:latin typeface="Arial" panose="020B0604020202020204" pitchFamily="34" charset="0"/>
                <a:cs typeface="Arial" panose="020B0604020202020204" pitchFamily="34" charset="0"/>
              </a:rPr>
              <a:t>Protein-Folding Rules</a:t>
            </a:r>
            <a:endParaRPr lang="en-AU" dirty="0"/>
          </a:p>
        </p:txBody>
      </p:sp>
      <p:sp>
        <p:nvSpPr>
          <p:cNvPr id="8" name="Google Shape;232;g7fe2cbe272_0_58">
            <a:extLst>
              <a:ext uri="{FF2B5EF4-FFF2-40B4-BE49-F238E27FC236}">
                <a16:creationId xmlns:a16="http://schemas.microsoft.com/office/drawing/2014/main" id="{EB7CBD0A-AD73-574C-9194-5C040E417F1D}"/>
              </a:ext>
            </a:extLst>
          </p:cNvPr>
          <p:cNvSpPr txBox="1">
            <a:spLocks/>
          </p:cNvSpPr>
          <p:nvPr/>
        </p:nvSpPr>
        <p:spPr bwMode="auto">
          <a:xfrm>
            <a:off x="328613" y="1309688"/>
            <a:ext cx="4167187" cy="485513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n-US" sz="2400" dirty="0">
                <a:latin typeface="Arial" panose="020B0604020202020204" pitchFamily="34" charset="0"/>
                <a:cs typeface="Arial" panose="020B0604020202020204" pitchFamily="34" charset="0"/>
              </a:rPr>
              <a:t>burial of hydrophobic R groups requires 2+ layers of secondary structure</a:t>
            </a:r>
          </a:p>
          <a:p>
            <a:pPr marL="393700">
              <a:lnSpc>
                <a:spcPct val="110000"/>
              </a:lnSpc>
              <a:buSzPct val="100000"/>
              <a:defRPr/>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sheets are found in different layers </a:t>
            </a:r>
          </a:p>
          <a:p>
            <a:pPr marL="393700">
              <a:lnSpc>
                <a:spcPct val="110000"/>
              </a:lnSpc>
              <a:buSzPct val="100000"/>
              <a:defRPr/>
            </a:pPr>
            <a:r>
              <a:rPr lang="en-US" sz="2400" dirty="0">
                <a:latin typeface="Arial" panose="020B0604020202020204" pitchFamily="34" charset="0"/>
                <a:cs typeface="Arial" panose="020B0604020202020204" pitchFamily="34" charset="0"/>
              </a:rPr>
              <a:t>adjacent amino acid segments are usually stacked adjacent</a:t>
            </a:r>
          </a:p>
          <a:p>
            <a:pPr marL="393700">
              <a:lnSpc>
                <a:spcPct val="110000"/>
              </a:lnSpc>
              <a:buSzPct val="100000"/>
              <a:defRPr/>
            </a:pPr>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 is most stable with right-handed connections</a:t>
            </a:r>
            <a:endParaRPr lang="en-US" dirty="0"/>
          </a:p>
          <a:p>
            <a:pPr marL="393700">
              <a:lnSpc>
                <a:spcPct val="110000"/>
              </a:lnSpc>
              <a:buSzPts val="2800"/>
              <a:defRPr/>
            </a:pPr>
            <a:endParaRPr lang="en-US" dirty="0"/>
          </a:p>
          <a:p>
            <a:pPr marL="393700">
              <a:lnSpc>
                <a:spcPct val="110000"/>
              </a:lnSpc>
              <a:buSzPts val="2800"/>
              <a:defRPr/>
            </a:pPr>
            <a:endParaRPr lang="en-US" sz="2400" dirty="0">
              <a:latin typeface="Arial" panose="020B0604020202020204" pitchFamily="34" charset="0"/>
              <a:cs typeface="Arial" panose="020B0604020202020204" pitchFamily="34" charset="0"/>
            </a:endParaRPr>
          </a:p>
          <a:p>
            <a:pPr marL="508000" indent="-457200">
              <a:lnSpc>
                <a:spcPct val="110000"/>
              </a:lnSpc>
              <a:buSzPts val="2800"/>
              <a:buFontTx/>
              <a:buAutoNum type="arabicPeriod"/>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2099" name="Picture 3" descr="Part a shows typical connections in an all-beta motif on the left. This consists of 8 parallel vertical arrows connected end to end by strings. The first arrow points down and its string loops to arrow 2 pointing upward that connects to arrow 5 (pointing downward), which loops to arrow 6 (pointing upward), which loops to arrow 8 (down), which loops to arrow 7 (up), which loops to arrow 4 (down), which loops to arrow 2 (up). To the right, a crossover connection (not observed) is similar but arrow 1 (down) points to arrow 2 (up) which loops to arrow 5 (down), which loops to arrow 4 (up), which loops to arrow 7 (down), which loops to arrow 8 (up), which loops to arrow 6 (down), which loops to arrow 3 (up). The string leaving arrow 6 runs across the string from arrows 4 to 5 in a highlighted spot. Part b shows a right-handed connection between beta strands as two downward facing arrows with a loop from the point of the right arrow to the base at the top of the left arrow. A left-handed connection between beta strands (very rare) is shown as two similar downward facing arrows, except that the loop runs from the point of the left arrow to the base of the right arrow. Part c shows a twisted beta sheet as five roughly parallel arrows that point toward the right. The first two curve upward, the third one curves downward, the fourth one has a slight wave in the middle, and the fifth one twists slightly to the left.">
            <a:extLst>
              <a:ext uri="{FF2B5EF4-FFF2-40B4-BE49-F238E27FC236}">
                <a16:creationId xmlns:a16="http://schemas.microsoft.com/office/drawing/2014/main" id="{886DE571-CE0A-F744-8D06-4DF5BF56E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1309688"/>
            <a:ext cx="41656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CB0D2-E44E-44CB-83A1-BD13E762066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Complex Motifs Are Built from Simple Motifs</a:t>
            </a:r>
            <a:endParaRPr lang="en-AU" dirty="0"/>
          </a:p>
        </p:txBody>
      </p:sp>
      <p:sp>
        <p:nvSpPr>
          <p:cNvPr id="8" name="Google Shape;232;g7fe2cbe272_0_58">
            <a:extLst>
              <a:ext uri="{FF2B5EF4-FFF2-40B4-BE49-F238E27FC236}">
                <a16:creationId xmlns:a16="http://schemas.microsoft.com/office/drawing/2014/main" id="{1FA91996-FC9B-E14A-B329-FEA8119812FA}"/>
              </a:ext>
            </a:extLst>
          </p:cNvPr>
          <p:cNvSpPr txBox="1">
            <a:spLocks/>
          </p:cNvSpPr>
          <p:nvPr/>
        </p:nvSpPr>
        <p:spPr bwMode="auto">
          <a:xfrm>
            <a:off x="393700" y="1524000"/>
            <a:ext cx="8356600" cy="934065"/>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barrel </a:t>
            </a:r>
            <a:r>
              <a:rPr lang="en-US" sz="2400" dirty="0">
                <a:latin typeface="Arial" panose="020B0604020202020204" pitchFamily="34" charset="0"/>
                <a:cs typeface="Arial" panose="020B0604020202020204" pitchFamily="34" charset="0"/>
              </a:rPr>
              <a:t>= series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loops arranged such that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strands form a barrel </a:t>
            </a:r>
          </a:p>
          <a:p>
            <a:pPr marL="50800" indent="0">
              <a:lnSpc>
                <a:spcPct val="110000"/>
              </a:lnSpc>
              <a:buSzPts val="2800"/>
              <a:buFontTx/>
              <a:buNone/>
              <a:defRPr/>
            </a:pPr>
            <a:endParaRPr lang="en-US" dirty="0"/>
          </a:p>
          <a:p>
            <a:pPr marL="393700">
              <a:lnSpc>
                <a:spcPct val="110000"/>
              </a:lnSpc>
              <a:buSzPts val="2800"/>
              <a:defRPr/>
            </a:pPr>
            <a:endParaRPr lang="en-US" sz="2400" dirty="0">
              <a:latin typeface="Arial" panose="020B0604020202020204" pitchFamily="34" charset="0"/>
              <a:cs typeface="Arial" panose="020B0604020202020204" pitchFamily="34" charset="0"/>
            </a:endParaRPr>
          </a:p>
          <a:p>
            <a:pPr marL="508000" indent="-457200">
              <a:lnSpc>
                <a:spcPct val="110000"/>
              </a:lnSpc>
              <a:buSzPts val="2800"/>
              <a:buFontTx/>
              <a:buAutoNum type="arabicPeriod"/>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4147" name="Picture 2" descr="There is a beta alpha beta loop on the left. This has two parallel arrows pointing upward and to the right. The left top arrow is shorter and has a string from its tip that coils down to a helix that runs beneath the two arrows and ends with a strong that runs to the base of the bottom arrow, which is longer. Dotted lines from the top and bottom of the structure show how it fits into the bottom center of an alpha / beta barrel that has many similar structures arranged around it, all with helices toward the outsides and arrows toward the inside, forming an overall roughly circular shape.">
            <a:extLst>
              <a:ext uri="{FF2B5EF4-FFF2-40B4-BE49-F238E27FC236}">
                <a16:creationId xmlns:a16="http://schemas.microsoft.com/office/drawing/2014/main" id="{FE389CCA-8EF5-3440-AFA8-EEBB65036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2" y="2686665"/>
            <a:ext cx="50958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8AABF-149A-44A0-90B2-11146FA1F60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Some Proteins or Protein Segments Are Intrinsically Disordered</a:t>
            </a:r>
            <a:endParaRPr lang="en-AU" dirty="0">
              <a:solidFill>
                <a:srgbClr val="4E4CB4"/>
              </a:solidFill>
            </a:endParaRPr>
          </a:p>
        </p:txBody>
      </p:sp>
      <p:sp>
        <p:nvSpPr>
          <p:cNvPr id="5" name="Google Shape;232;g7fe2cbe272_0_58">
            <a:extLst>
              <a:ext uri="{FF2B5EF4-FFF2-40B4-BE49-F238E27FC236}">
                <a16:creationId xmlns:a16="http://schemas.microsoft.com/office/drawing/2014/main" id="{34BD0305-0B6D-5B4B-98F6-A7FD6FEB1E8B}"/>
              </a:ext>
            </a:extLst>
          </p:cNvPr>
          <p:cNvSpPr txBox="1">
            <a:spLocks noGrp="1"/>
          </p:cNvSpPr>
          <p:nvPr>
            <p:ph type="body" idx="1"/>
          </p:nvPr>
        </p:nvSpPr>
        <p:spPr>
          <a:xfrm>
            <a:off x="498475" y="1981200"/>
            <a:ext cx="8147050"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intrinsically disordered proteins:</a:t>
            </a:r>
          </a:p>
          <a:p>
            <a:pPr lvl="1" indent="-406400">
              <a:lnSpc>
                <a:spcPct val="110000"/>
              </a:lnSpc>
              <a:buSzPts val="2800"/>
              <a:defRPr/>
            </a:pPr>
            <a:r>
              <a:rPr lang="en-US" sz="2400" dirty="0">
                <a:latin typeface="Arial" panose="020B0604020202020204" pitchFamily="34" charset="0"/>
                <a:cs typeface="Arial" panose="020B0604020202020204" pitchFamily="34" charset="0"/>
              </a:rPr>
              <a:t>lack definable structure</a:t>
            </a:r>
          </a:p>
          <a:p>
            <a:pPr lvl="1" indent="-406400">
              <a:lnSpc>
                <a:spcPct val="110000"/>
              </a:lnSpc>
              <a:buSzPts val="2800"/>
              <a:defRPr/>
            </a:pPr>
            <a:r>
              <a:rPr lang="en-US" sz="2400" dirty="0">
                <a:latin typeface="Arial" panose="020B0604020202020204" pitchFamily="34" charset="0"/>
                <a:cs typeface="Arial" panose="020B0604020202020204" pitchFamily="34" charset="0"/>
              </a:rPr>
              <a:t>often lack a hydrophobic core</a:t>
            </a:r>
          </a:p>
          <a:p>
            <a:pPr lvl="1" indent="-406400">
              <a:lnSpc>
                <a:spcPct val="110000"/>
              </a:lnSpc>
              <a:buSzPts val="2800"/>
              <a:defRPr/>
            </a:pPr>
            <a:r>
              <a:rPr lang="en-US" sz="2400" dirty="0">
                <a:latin typeface="Arial" panose="020B0604020202020204" pitchFamily="34" charset="0"/>
                <a:cs typeface="Arial" panose="020B0604020202020204" pitchFamily="34" charset="0"/>
              </a:rPr>
              <a:t>high densities of charged residues (Lys,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Glu) and Pro</a:t>
            </a:r>
          </a:p>
          <a:p>
            <a:pPr lvl="1" indent="-406400">
              <a:lnSpc>
                <a:spcPct val="110000"/>
              </a:lnSpc>
              <a:buSzPts val="2800"/>
              <a:defRPr/>
            </a:pPr>
            <a:r>
              <a:rPr lang="en-US" sz="2400" dirty="0">
                <a:latin typeface="Arial" panose="020B0604020202020204" pitchFamily="34" charset="0"/>
                <a:cs typeface="Arial" panose="020B0604020202020204" pitchFamily="34" charset="0"/>
              </a:rPr>
              <a:t>facilitates a protein to interact with multiple binding partners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BE0382-58A1-4D4B-872C-FDC60D81196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Intrinsically Disordered Segments Can Assume Different Structures</a:t>
            </a:r>
            <a:endParaRPr lang="en-AU" dirty="0"/>
          </a:p>
        </p:txBody>
      </p:sp>
      <p:pic>
        <p:nvPicPr>
          <p:cNvPr id="138242" name="Picture 3" descr="Part a shows a faint outer structure of an almost oval protein that is slightly wider at the lower right. It contains several ribbon structure arrows across the middle. The N-terminus is shown as a dotted line coming in from the right behind these arrows. A double helix is shown at the bottom, ending with a dotted line labeled C terminus. Part b has a graph that plots amino acid residues on the horizontal axis ranging from 0 to 400, labeled in increments of 100, against the P O N D R score on the vertical axis ranging from 0 to 1.0, labeled in increments of 0.5. There is a horizontal strip running from 0.5 on the vertical axis that is divided into three segments before it ends with a vertical strip at 380 on the horizontal axis. Segment 1 runs from 0 to 90 on the horizontal axis, segment 2 runs from 90 to 280 on the horizontal axis, and segment 3 runs from 280 to 380 on the horizontal axis. A line runs from the N terminus of the protein in part a to segment 1, a line runs from the double helix in the protein to segment 2, and a line runs from the C terminus to segment 3. The vertical strip has four segments. The first is wider than the others and runs from 0.25 to 0.4 on the vertical axis, the second runs from 0.4 to 0.5 on the vertical axis, the third runs from 0.5 to 0.6 on the vertical axis, and the fourth runs from 0.6 to 0.7 on the vertical axis. Lines run from each segment to short dotted strands that join to the surface contour views of four different proteins. Bottom vertical segment: a roughly comma-shaped protein, s 100 B (beta beta), with a colored portion extending in the smaller curve to the left to end in the short strand; second vertical segment: the strand joins a thin colored portion that joins with an almost spherical portion of a contour surface view of C B P bromo-domain; third segment: the string ends at a small, roughly rectangular colored segment inserted into the bottom of the upper left half of a roughly oval vertical protein shown in surface contour view, labeled sirtuin; top segment: the string runs to a small, roughly rectangular colored portion of an oval protein, cyclin A. All data on the graph are approximate. The curve on the graph begins at (0, 1.0) in segment 1 for the N terminus, drops rapidly to (50, 0.25), rises to (40, 0.8), drops to (50, 0.75), rises to (60, 95), drops slightly at (54, 90), then rises to (75, 1.0) to run straight along the top into the region of segment 2, where it drops rapidly to (101, 0.05), then drops to (105, 0), runs along the horizontal axis, then rises to (160, 80), drops to (180, 25), rises to (185, 0.5), drops to (205, 0.2), rises to (215, 0.5), drops to (235, 0.1), rises to (250, 0.4), drops to (270), 0.3), rises to (270, 0.85), drops slightly as it enters segment 3 for the C terminus to (305, 0.80), rises to (310, 1.0), drops to (330, 0.25), rises to (335, 0.6), drops to (340, 0.25), rises to (350, 0.75), drops to (360, 0.60), rises to (370, 0.95), drops to (385, 0.5) within the vertical strip, and rises to (380, 1.0).">
            <a:extLst>
              <a:ext uri="{FF2B5EF4-FFF2-40B4-BE49-F238E27FC236}">
                <a16:creationId xmlns:a16="http://schemas.microsoft.com/office/drawing/2014/main" id="{8664780A-4228-304B-A99F-53954DF8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858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5106F-67DE-4048-905C-3FC43E56099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Protein Motifs Are the Basis for Protein Structural Classification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FCD799FE-17CB-D747-A3F7-781CE43CE950}"/>
              </a:ext>
            </a:extLst>
          </p:cNvPr>
          <p:cNvSpPr txBox="1">
            <a:spLocks noGrp="1"/>
          </p:cNvSpPr>
          <p:nvPr>
            <p:ph type="body" idx="1"/>
          </p:nvPr>
        </p:nvSpPr>
        <p:spPr>
          <a:xfrm>
            <a:off x="498475" y="1981200"/>
            <a:ext cx="8340725" cy="13462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Protein Data Bank (PDB) = 150,000+ structures archived</a:t>
            </a:r>
          </a:p>
          <a:p>
            <a:pPr indent="-406400">
              <a:lnSpc>
                <a:spcPct val="110000"/>
              </a:lnSpc>
              <a:buSzPct val="100000"/>
              <a:defRPr/>
            </a:pPr>
            <a:r>
              <a:rPr lang="en-US" sz="2400" dirty="0">
                <a:latin typeface="Arial" panose="020B0604020202020204" pitchFamily="34" charset="0"/>
                <a:cs typeface="Arial" panose="020B0604020202020204" pitchFamily="34" charset="0"/>
              </a:rPr>
              <a:t>Structural Classification of Proteins database (SCOP2) = searches protein information in the PDB</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44387" name="Picture 2" descr=" Part a is labeled, structurally similar, different sequence and organism. Two proteins are shown. The left-hand protein is labeled, 2 J H F, alcohol dehydrogenase, italicized Equus italicized caballus, horse. The protein is roughly a vertical oval with the N terminus near the upper left side and the C terminus at the top. It has multiple ribbon arrows at the top, and near the N terminus as well as in a line near the bottom. It also has helices, mostly in the center with two extending below the row of arrows. The right-hand protein is labeled, 1 F 8 F, alcohol dehydrogenase, italicized Acinetobacter, italicized calcoaceticus, bacterium found in human intestinal microbiota. The structure is very similar to the left-hand structure. ">
            <a:extLst>
              <a:ext uri="{FF2B5EF4-FFF2-40B4-BE49-F238E27FC236}">
                <a16:creationId xmlns:a16="http://schemas.microsoft.com/office/drawing/2014/main" id="{CD6F1553-859A-694A-8C7B-E138791F9A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8096" y="3429000"/>
            <a:ext cx="301660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Part c shows two molecules. The left-hand molecule is labeled All alpha, 1 B C F, ferritin-like, bacterioferritin (cytochrome italicized b subscript 1), italicized Escherichia, italicized coli. It consists of four roughly vertical helices connected by strands, with one strand extending out of the top and one strand ending with a small horizontal helix that runs across the bottom and extends a short strand to the left. The right-hand molecule is labeled all beta, 1 P E X, four-bladed beta propeller, collagenase-3 (M M P-13), human (italicized Homo, italicized sapiens). The molecule has a roughly circular structure that begins with a small string at the lower left that joins to a short helix that runs to the tip of a right-pointing arrow before looping through three more arrows to a very short curl of a helix on the lower left, then up to seven short arrows, then over to a coil of a helix at the upper right and through an almost horizontal row of four arrows before ending on the right side.">
            <a:extLst>
              <a:ext uri="{FF2B5EF4-FFF2-40B4-BE49-F238E27FC236}">
                <a16:creationId xmlns:a16="http://schemas.microsoft.com/office/drawing/2014/main" id="{1ECB4CCB-2A24-6840-B4D5-5FB35987B8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6437" y="3530600"/>
            <a:ext cx="32348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oogle Shape;191;g7fe2cbe272_0_44" descr="Icon P 4&#10;">
            <a:extLst>
              <a:ext uri="{FF2B5EF4-FFF2-40B4-BE49-F238E27FC236}">
                <a16:creationId xmlns:a16="http://schemas.microsoft.com/office/drawing/2014/main" id="{00C16673-FE67-0E47-B1E3-C3A79AF6D1C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530" y="40095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2897D3-CF1D-45CF-B00C-F8759CD3B8D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9699" name="Text Placeholder 2">
            <a:extLst>
              <a:ext uri="{FF2B5EF4-FFF2-40B4-BE49-F238E27FC236}">
                <a16:creationId xmlns:a16="http://schemas.microsoft.com/office/drawing/2014/main" id="{FD5339AD-3E77-204D-A833-DF5C81893CD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is determined by amino acid sequence.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Even though protein folding is complex, some denatured proteins can spontaneously refold into their active conformation based only on the chemical properties of their constituent amino acids. Cellular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involves numerous pathways that regulate the folding, unfolding, and degradation of proteins. Many human diseases arise from protein misfolding and defects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8A21DA-3B35-4A3C-8CE0-8A85C50E0F5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Topology Diagrams</a:t>
            </a:r>
            <a:endParaRPr lang="en-AU" dirty="0"/>
          </a:p>
        </p:txBody>
      </p:sp>
      <p:sp>
        <p:nvSpPr>
          <p:cNvPr id="5" name="Google Shape;232;g7fe2cbe272_0_58">
            <a:extLst>
              <a:ext uri="{FF2B5EF4-FFF2-40B4-BE49-F238E27FC236}">
                <a16:creationId xmlns:a16="http://schemas.microsoft.com/office/drawing/2014/main" id="{60F48FFF-2123-E443-B1DF-99076201F949}"/>
              </a:ext>
            </a:extLst>
          </p:cNvPr>
          <p:cNvSpPr txBox="1">
            <a:spLocks noGrp="1"/>
          </p:cNvSpPr>
          <p:nvPr>
            <p:ph type="body" idx="1"/>
          </p:nvPr>
        </p:nvSpPr>
        <p:spPr>
          <a:xfrm>
            <a:off x="414338" y="1600200"/>
            <a:ext cx="4157662" cy="41148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topology diagram </a:t>
            </a:r>
            <a:r>
              <a:rPr lang="en-US" sz="2400" dirty="0">
                <a:latin typeface="Arial" panose="020B0604020202020204" pitchFamily="34" charset="0"/>
                <a:cs typeface="Arial" panose="020B0604020202020204" pitchFamily="34" charset="0"/>
              </a:rPr>
              <a:t>= represent elements of secondary structure and the relationships among segments of secondary structure in a protein </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46435" name="Picture 6" descr="Part b shows a topology diagram for an alcohol dehydrogenase enzyme">
            <a:extLst>
              <a:ext uri="{FF2B5EF4-FFF2-40B4-BE49-F238E27FC236}">
                <a16:creationId xmlns:a16="http://schemas.microsoft.com/office/drawing/2014/main" id="{97197ED5-988C-D94D-9E9A-8832E5DAC4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3360" y="1219200"/>
            <a:ext cx="3163779"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04EB8-58DB-44DB-B7F2-D2D1C1BF620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Protein Families and Superfamilies</a:t>
            </a:r>
            <a:endParaRPr lang="en-AU" dirty="0"/>
          </a:p>
        </p:txBody>
      </p:sp>
      <p:sp>
        <p:nvSpPr>
          <p:cNvPr id="5" name="Google Shape;232;g7fe2cbe272_0_58">
            <a:extLst>
              <a:ext uri="{FF2B5EF4-FFF2-40B4-BE49-F238E27FC236}">
                <a16:creationId xmlns:a16="http://schemas.microsoft.com/office/drawing/2014/main" id="{1A307F62-859D-8A4A-84CF-D84BF1395C5C}"/>
              </a:ext>
            </a:extLst>
          </p:cNvPr>
          <p:cNvSpPr txBox="1">
            <a:spLocks noGrp="1"/>
          </p:cNvSpPr>
          <p:nvPr>
            <p:ph type="body" idx="1"/>
          </p:nvPr>
        </p:nvSpPr>
        <p:spPr>
          <a:xfrm>
            <a:off x="414338" y="1600199"/>
            <a:ext cx="8043862" cy="4682613"/>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proteins with significant similarity in primary structure and/or tertiary structure and function are in the same </a:t>
            </a:r>
            <a:r>
              <a:rPr lang="en-US" sz="2400" b="1" dirty="0">
                <a:latin typeface="Arial" panose="020B0604020202020204" pitchFamily="34" charset="0"/>
                <a:cs typeface="Arial" panose="020B0604020202020204" pitchFamily="34" charset="0"/>
              </a:rPr>
              <a:t>protein family </a:t>
            </a:r>
          </a:p>
          <a:p>
            <a:pPr lvl="1" indent="-406400">
              <a:lnSpc>
                <a:spcPct val="110000"/>
              </a:lnSpc>
              <a:buSzPts val="2800"/>
              <a:defRPr/>
            </a:pPr>
            <a:r>
              <a:rPr lang="en-US" sz="2400" dirty="0">
                <a:latin typeface="Arial" panose="020B0604020202020204" pitchFamily="34" charset="0"/>
                <a:cs typeface="Arial" panose="020B0604020202020204" pitchFamily="34" charset="0"/>
              </a:rPr>
              <a:t>~4,000 different protein families in the PDB</a:t>
            </a:r>
          </a:p>
          <a:p>
            <a:pPr lvl="1" indent="-406400">
              <a:lnSpc>
                <a:spcPct val="110000"/>
              </a:lnSpc>
              <a:buSzPts val="2800"/>
              <a:defRPr/>
            </a:pPr>
            <a:r>
              <a:rPr lang="en-US" sz="2400" dirty="0">
                <a:latin typeface="Arial" panose="020B0604020202020204" pitchFamily="34" charset="0"/>
                <a:cs typeface="Arial" panose="020B0604020202020204" pitchFamily="34" charset="0"/>
              </a:rPr>
              <a:t>strong evolutionary relationship within a family</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b="1" dirty="0" err="1">
                <a:latin typeface="Arial" panose="020B0604020202020204" pitchFamily="34" charset="0"/>
                <a:cs typeface="Arial" panose="020B0604020202020204" pitchFamily="34" charset="0"/>
              </a:rPr>
              <a:t>superfamilies</a:t>
            </a:r>
            <a:r>
              <a:rPr lang="en-US" sz="2400" dirty="0">
                <a:latin typeface="Arial" panose="020B0604020202020204" pitchFamily="34" charset="0"/>
                <a:cs typeface="Arial" panose="020B0604020202020204" pitchFamily="34" charset="0"/>
              </a:rPr>
              <a:t> = 2+ families that have little sequence similarity, but the same major structural motif and have functional similarities</a:t>
            </a:r>
          </a:p>
          <a:p>
            <a:pPr lvl="1" indent="-406400">
              <a:lnSpc>
                <a:spcPct val="110000"/>
              </a:lnSpc>
              <a:buSzPts val="2800"/>
              <a:defRPr/>
            </a:pPr>
            <a:r>
              <a:rPr lang="en-US" sz="2400" dirty="0">
                <a:latin typeface="Arial" panose="020B0604020202020204" pitchFamily="34" charset="0"/>
                <a:cs typeface="Arial" panose="020B0604020202020204" pitchFamily="34" charset="0"/>
              </a:rPr>
              <a:t>evolutionary relationship is probable </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77C138-2F4C-416E-8AB1-073CC230ACBD}"/>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Protein Quaternary Structures Range from Simple Dimers to Large Complexes</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5AB71614-8DCC-574A-BC33-ED05D09BA35D}"/>
              </a:ext>
            </a:extLst>
          </p:cNvPr>
          <p:cNvSpPr txBox="1">
            <a:spLocks noGrp="1"/>
          </p:cNvSpPr>
          <p:nvPr>
            <p:ph type="body" idx="1"/>
          </p:nvPr>
        </p:nvSpPr>
        <p:spPr>
          <a:xfrm>
            <a:off x="401638" y="2286000"/>
            <a:ext cx="8742362" cy="1823884"/>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quaternary structure = assembly of multiple peptide subunits</a:t>
            </a:r>
          </a:p>
          <a:p>
            <a:pPr indent="-406400">
              <a:lnSpc>
                <a:spcPct val="110000"/>
              </a:lnSpc>
              <a:buSzPts val="2800"/>
              <a:defRPr/>
            </a:pPr>
            <a:r>
              <a:rPr lang="en-US" sz="2400" b="1" dirty="0">
                <a:latin typeface="Arial" panose="020B0604020202020204" pitchFamily="34" charset="0"/>
                <a:cs typeface="Arial" panose="020B0604020202020204" pitchFamily="34" charset="0"/>
              </a:rPr>
              <a:t>oligomer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multimer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multisubunit</a:t>
            </a:r>
            <a:r>
              <a:rPr lang="en-US" sz="2400" dirty="0">
                <a:latin typeface="Arial" panose="020B0604020202020204" pitchFamily="34" charset="0"/>
                <a:cs typeface="Arial" panose="020B0604020202020204" pitchFamily="34" charset="0"/>
              </a:rPr>
              <a:t> protein</a:t>
            </a:r>
          </a:p>
          <a:p>
            <a:pPr lvl="1" indent="-406400">
              <a:lnSpc>
                <a:spcPct val="110000"/>
              </a:lnSpc>
              <a:buSzPts val="2800"/>
              <a:defRPr/>
            </a:pPr>
            <a:r>
              <a:rPr lang="en-US" sz="2400" dirty="0">
                <a:latin typeface="Arial" panose="020B0604020202020204" pitchFamily="34" charset="0"/>
                <a:cs typeface="Arial" panose="020B0604020202020204" pitchFamily="34" charset="0"/>
              </a:rPr>
              <a:t>repeating structural unit = </a:t>
            </a:r>
            <a:r>
              <a:rPr lang="en-US" sz="2400" b="1" dirty="0">
                <a:latin typeface="Arial" panose="020B0604020202020204" pitchFamily="34" charset="0"/>
                <a:cs typeface="Arial" panose="020B0604020202020204" pitchFamily="34" charset="0"/>
              </a:rPr>
              <a:t>protomer</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0531" name="Picture 3" descr="A two-part figure, a and b, shows the quaternary structure of deoxyhemoglobin as a ribbon structure in part a and as a surface contour model in part b.">
            <a:extLst>
              <a:ext uri="{FF2B5EF4-FFF2-40B4-BE49-F238E27FC236}">
                <a16:creationId xmlns:a16="http://schemas.microsoft.com/office/drawing/2014/main" id="{A138BAE1-28D4-ED4E-83C1-0888203BF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13443"/>
            <a:ext cx="5943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7E29DE-E35D-4BCA-8E4E-7D0BC5B24CA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Denaturation and Folding</a:t>
            </a:r>
            <a:endParaRPr lang="en-AU"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Google Shape;191;g7fe2cbe272_0_44" descr="Icon P 4&#10;">
            <a:extLst>
              <a:ext uri="{FF2B5EF4-FFF2-40B4-BE49-F238E27FC236}">
                <a16:creationId xmlns:a16="http://schemas.microsoft.com/office/drawing/2014/main" id="{D8D48413-4802-0D4C-A236-26469DC9D27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668" y="40696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7DA337-D9EE-4274-A1FC-5951CD3BCFB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154627" name="Text Placeholder 2">
            <a:extLst>
              <a:ext uri="{FF2B5EF4-FFF2-40B4-BE49-F238E27FC236}">
                <a16:creationId xmlns:a16="http://schemas.microsoft.com/office/drawing/2014/main" id="{C94FA9F1-C10A-1A41-B99F-42260CBEA82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is determined by amino acid sequence.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Even though protein folding is complex, some denatured proteins can spontaneously refold into their active conformation based only on the chemical properties of their constituent amino acids. Cellular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involves numerous pathways that regulate the folding, unfolding, and degradation of proteins. Many human diseases arise from protein misfolding and defects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5AA3D-5455-4B02-8140-F56F638B4D7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Loss of Protein Structure Results in Loss of Function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7575F231-B6CD-9849-99BB-A5A28E159369}"/>
              </a:ext>
            </a:extLst>
          </p:cNvPr>
          <p:cNvSpPr txBox="1">
            <a:spLocks noGrp="1"/>
          </p:cNvSpPr>
          <p:nvPr>
            <p:ph type="body" idx="1"/>
          </p:nvPr>
        </p:nvSpPr>
        <p:spPr>
          <a:xfrm>
            <a:off x="401638" y="1814513"/>
            <a:ext cx="8340725" cy="2293938"/>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denaturation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loss of three-dimensional structure sufficient to cause loss of function</a:t>
            </a:r>
          </a:p>
          <a:p>
            <a:pPr lvl="1" indent="-406400">
              <a:lnSpc>
                <a:spcPct val="110000"/>
              </a:lnSpc>
              <a:buSzPts val="2800"/>
              <a:defRPr/>
            </a:pPr>
            <a:r>
              <a:rPr lang="en-US" sz="2400" dirty="0">
                <a:latin typeface="Arial" panose="020B0604020202020204" pitchFamily="34" charset="0"/>
                <a:cs typeface="Arial" panose="020B0604020202020204" pitchFamily="34" charset="0"/>
              </a:rPr>
              <a:t>can occur by heat, pH extremes, miscible organic solvents, certain solutes, detergents</a:t>
            </a:r>
          </a:p>
          <a:p>
            <a:pPr lvl="1" indent="-406400">
              <a:lnSpc>
                <a:spcPct val="110000"/>
              </a:lnSpc>
              <a:buSzPts val="2800"/>
              <a:defRPr/>
            </a:pPr>
            <a:r>
              <a:rPr lang="en-US" sz="2400" dirty="0">
                <a:latin typeface="Arial" panose="020B0604020202020204" pitchFamily="34" charset="0"/>
                <a:cs typeface="Arial" panose="020B0604020202020204" pitchFamily="34" charset="0"/>
              </a:rPr>
              <a:t>often leads to protein precipitation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8723" name="Picture 2" descr="Part a has a graph with temperature in degrees C on the horizontal axis ranging from 0 to 100, labeled in increments of 20, and percent unfolded on the vertical axis, ranging from 0 to 100 and labeled in increments of 20. Two sigmoid curves are shown. The curve labeled, ribonuclease A begins at (10, 0), rises slowly (50, 15), then rises rapidly and then almost vertically through a point labeled, T subscript m at (50, 48) until it begins to level off at (60, 90) to end at (80, 100). The curve labeled, apomyoglobin begins at (15, 0), rises slowly below the ribonuclease A curve, starts to rise more rapidly to approach a diagonal beginning at (55, 15), continues through a point labeled, T subscript m at (65, 48), then begins to level off at (75, 70), and then ends at (98, 92). Part b has a graph with [G d n H C l] in M on the horizontal axis ranging from 0 to 5, labeled in increments of 1, and has percent unfolded on the vertical axis ranging from 0 to 100, labeled in increments of 20. The curve labeled, ribonuclease A begins at (2, 0), runs along the vertical axis to (2, 0), begins to rise slowly to (2.5, 5), then rises more rapidly and then almost diagonally until it begins to level off at (4, 85) before ending at (5, 100). All data are approximate.">
            <a:extLst>
              <a:ext uri="{FF2B5EF4-FFF2-40B4-BE49-F238E27FC236}">
                <a16:creationId xmlns:a16="http://schemas.microsoft.com/office/drawing/2014/main" id="{45202284-D036-E14A-A276-8BE427FDD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268326"/>
            <a:ext cx="6286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A85CD-80A1-4B12-901C-F00706C9969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Amino Acid Sequence Determines Tertiary Structure</a:t>
            </a:r>
            <a:endParaRPr lang="en-AU" dirty="0">
              <a:solidFill>
                <a:srgbClr val="4E4CB4"/>
              </a:solidFill>
            </a:endParaRPr>
          </a:p>
        </p:txBody>
      </p:sp>
      <p:sp>
        <p:nvSpPr>
          <p:cNvPr id="160770" name="Google Shape;232;g7fe2cbe272_0_58">
            <a:extLst>
              <a:ext uri="{FF2B5EF4-FFF2-40B4-BE49-F238E27FC236}">
                <a16:creationId xmlns:a16="http://schemas.microsoft.com/office/drawing/2014/main" id="{F8A9E606-EB47-4442-A9B7-668CE80458FF}"/>
              </a:ext>
            </a:extLst>
          </p:cNvPr>
          <p:cNvSpPr>
            <a:spLocks noGrp="1" noChangeArrowheads="1"/>
          </p:cNvSpPr>
          <p:nvPr>
            <p:ph type="body" idx="1"/>
          </p:nvPr>
        </p:nvSpPr>
        <p:spPr>
          <a:xfrm>
            <a:off x="401638" y="1814513"/>
            <a:ext cx="4779962" cy="4114800"/>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renaturation </a:t>
            </a:r>
            <a:r>
              <a:rPr lang="en-US" altLang="en-US" sz="2400" dirty="0">
                <a:latin typeface="Arial" panose="020B0604020202020204" pitchFamily="34" charset="0"/>
                <a:cs typeface="Arial" panose="020B0604020202020204" pitchFamily="34" charset="0"/>
              </a:rPr>
              <a:t>= process by which certain denatured globular proteins regain their native structure and biological activity</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Anfinsen experiment showed the amino</a:t>
            </a:r>
            <a:r>
              <a:rPr lang="en-US" altLang="ja-JP" sz="2400" dirty="0"/>
              <a:t> </a:t>
            </a:r>
            <a:r>
              <a:rPr lang="en-US" altLang="en-US" sz="2400" dirty="0">
                <a:latin typeface="Arial" panose="020B0604020202020204" pitchFamily="34" charset="0"/>
                <a:cs typeface="Arial" panose="020B0604020202020204" pitchFamily="34" charset="0"/>
              </a:rPr>
              <a:t>acid sequence contains all the information required to fold the chain </a:t>
            </a:r>
          </a:p>
        </p:txBody>
      </p:sp>
      <p:pic>
        <p:nvPicPr>
          <p:cNvPr id="160771" name="Picture 3" descr="The molecule is shown as a strand that begins at the top, curves in a circle with number 26 at the 3 o’clock position, curves down and around through 40 at the seven o’clock position up to the nine o’clock position, where it folds in through the center past point 58, then curves back toward the left through point 65, then curves back to the right to run between the piece with 65 and the starting point. As it passes 65, a highlighted bond is shown between point 72 and point 65. It continues past point 84 at the 3 o’clock position, which forms a bond with point 26 just to its outside. It continues to fold back toward the left, where point 95 forms a bond with point 40 at the seven o’clock position, then loops upward to coil under point 58 to form a bond between that point and 110. It ends in the center. Text reads, Native state; catalytically active. Step 1: Addition of urea and mercaptoethanol. This breaks all of the bonds, so that each point that had participated in a bond now has highlighted S H instead. The structure has been lost and it now starts at the eight o’clock position, and forms a wavy loop that starts at the nine o'clock position and moves clockwise to end at the seven o’clock position. Text reads, Unfolded state; inactive. Disulfide cross-links reduced to yield C y s residues. Step 2: Removal of urea and mercaptoethanol. The protein resumes its original state with the original bonds. Text reads, Native, catalytically active state. Disulfide cross-links correctly re-formed.">
            <a:extLst>
              <a:ext uri="{FF2B5EF4-FFF2-40B4-BE49-F238E27FC236}">
                <a16:creationId xmlns:a16="http://schemas.microsoft.com/office/drawing/2014/main" id="{DDD289B5-EEC5-7F46-9828-BA365FBC6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14513"/>
            <a:ext cx="27098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6559B-C70B-41B0-A7A8-C7CC5069CFC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Polypeptides Fold Rapidly by a Stepwise Process</a:t>
            </a:r>
            <a:endParaRPr lang="en-AU" dirty="0">
              <a:solidFill>
                <a:srgbClr val="4E4CB4"/>
              </a:solidFill>
            </a:endParaRPr>
          </a:p>
        </p:txBody>
      </p:sp>
      <p:sp>
        <p:nvSpPr>
          <p:cNvPr id="162818" name="Google Shape;232;g7fe2cbe272_0_58">
            <a:extLst>
              <a:ext uri="{FF2B5EF4-FFF2-40B4-BE49-F238E27FC236}">
                <a16:creationId xmlns:a16="http://schemas.microsoft.com/office/drawing/2014/main" id="{3F671DDA-7C31-7240-BB0C-14AF2871F76F}"/>
              </a:ext>
            </a:extLst>
          </p:cNvPr>
          <p:cNvSpPr>
            <a:spLocks noGrp="1" noChangeArrowheads="1"/>
          </p:cNvSpPr>
          <p:nvPr>
            <p:ph type="body" idx="1"/>
          </p:nvPr>
        </p:nvSpPr>
        <p:spPr>
          <a:xfrm>
            <a:off x="249238" y="1857375"/>
            <a:ext cx="4322762" cy="4543424"/>
          </a:xfrm>
        </p:spPr>
        <p:txBody>
          <a:bodyPr/>
          <a:lstStyle/>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local secondary structures fold first</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ionic interactions play an important role</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longer range interactions follow </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hydrophobic effect plays a significant role</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process continues until the entire polypeptide folds</a:t>
            </a:r>
          </a:p>
        </p:txBody>
      </p:sp>
      <p:pic>
        <p:nvPicPr>
          <p:cNvPr id="162819" name="Picture 2" descr="The amino acid sequence of a 56 residue peptide is shown as M T Y K L I L, a highlighted segment of N G K T L K G E, a nonhighlighted segment of T T T E A V D A A T A E K V, a highlighted segment of F K Q Y A N D N, a nonhighlighted segment of G V D G E W T, a highlighted segment of Y D D A T K T F, and a nonhighlighted segment of T V T E. Each of the highlighted segments has a region beneath it showing a structure. The first segment has a strand labeled 8 to 15 and an arrow points from it to a strand labeled 6 to 17, from which a strand points to a U-shaped strand with an up arrow on the left and a down arrow on the right labeled 1 to 20, from which an arrow points to a structure with four parallel vertical arrows and a helix. The outer two arrows point up and the inner two arrows point down. A thread extends from the top of arrow 2, which has a thread that loops down to the bottom of arrow 1, from which a thread loops to the top of a helix that extends vertically to the lower left, from which a thread loops to the bottom of arrow 4, from which a thread loops to the base of arrow 3, from which a thread extends at the bottom. This structure is labeled 1 to 56. Below the middle highlighted amino acid sequence, there is a segment of helix with strands at either end labeled 30 to 37. An arrow points to a longer helix labeled 28 to 39, which points to a small helix attached to two parallel arrows. A strand extends from the top of the helix. A strand loops from the bottom of the helix to the bottom of the right side, upward pointing arrow, from which a strand loops to the base of the central downward pointing arrow. An end strand extends from the end of the central arrow. This structure is labeled 28 to 56. An arrow points to the complete structure labeled 1 to 56. Below the third highlighted sequence, there is a small strand labeled 45 to 52 from which an arrow points to a strand labeled 45 to 54 from which an arrow points to two parallel vertical arrows labeled 41 to 56. The right arrow points up and has a strand that loops to the left arrow, which points down. An arrow points from this to the structure labeled 28 to 56, from which an arrow points to the complete structure labeled, 1 to 56.">
            <a:extLst>
              <a:ext uri="{FF2B5EF4-FFF2-40B4-BE49-F238E27FC236}">
                <a16:creationId xmlns:a16="http://schemas.microsoft.com/office/drawing/2014/main" id="{6A94093C-59CD-B945-BD8E-AC538B981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057400"/>
            <a:ext cx="4186238"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1C8EC-3E07-45F9-9F74-FF4D58798D4F}"/>
              </a:ext>
            </a:extLst>
          </p:cNvPr>
          <p:cNvSpPr>
            <a:spLocks noGrp="1"/>
          </p:cNvSpPr>
          <p:nvPr>
            <p:ph type="title"/>
          </p:nvPr>
        </p:nvSpPr>
        <p:spPr>
          <a:xfrm>
            <a:off x="0" y="152399"/>
            <a:ext cx="9144000" cy="1469923"/>
          </a:xfrm>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Defects in Protein Folding Are the Molecular Basis for Many Human Genetic Disorders</a:t>
            </a:r>
            <a:endParaRPr lang="en-AU" sz="3400" dirty="0">
              <a:solidFill>
                <a:srgbClr val="4E4CB4"/>
              </a:solidFill>
            </a:endParaRPr>
          </a:p>
        </p:txBody>
      </p:sp>
      <p:sp>
        <p:nvSpPr>
          <p:cNvPr id="173058" name="Google Shape;232;g7fe2cbe272_0_58">
            <a:extLst>
              <a:ext uri="{FF2B5EF4-FFF2-40B4-BE49-F238E27FC236}">
                <a16:creationId xmlns:a16="http://schemas.microsoft.com/office/drawing/2014/main" id="{F78EA546-61C6-254C-A8BB-3156E6A9C7F7}"/>
              </a:ext>
            </a:extLst>
          </p:cNvPr>
          <p:cNvSpPr>
            <a:spLocks noGrp="1" noChangeArrowheads="1"/>
          </p:cNvSpPr>
          <p:nvPr>
            <p:ph type="body" idx="1"/>
          </p:nvPr>
        </p:nvSpPr>
        <p:spPr>
          <a:xfrm>
            <a:off x="304800" y="2270125"/>
            <a:ext cx="8229600" cy="4114800"/>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amyloid </a:t>
            </a:r>
            <a:r>
              <a:rPr lang="en-US" altLang="en-US" sz="2400" dirty="0">
                <a:latin typeface="Arial" panose="020B0604020202020204" pitchFamily="34" charset="0"/>
                <a:cs typeface="Arial" panose="020B0604020202020204" pitchFamily="34" charset="0"/>
              </a:rPr>
              <a:t>fiber</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protein secreted in a misfolded state and converted to an insoluble extracellular fiber</a:t>
            </a:r>
          </a:p>
          <a:p>
            <a:pPr indent="-406400">
              <a:lnSpc>
                <a:spcPct val="110000"/>
              </a:lnSpc>
              <a:spcBef>
                <a:spcPts val="363"/>
              </a:spcBef>
              <a:spcAft>
                <a:spcPct val="0"/>
              </a:spcAft>
              <a:buClr>
                <a:srgbClr val="000000"/>
              </a:buClr>
              <a:buSzPts val="2800"/>
            </a:pPr>
            <a:endParaRPr lang="en-US" altLang="en-US" sz="2400" b="1" dirty="0">
              <a:latin typeface="Arial" panose="020B0604020202020204" pitchFamily="34" charset="0"/>
              <a:cs typeface="Arial" panose="020B0604020202020204" pitchFamily="34" charset="0"/>
            </a:endParaRPr>
          </a:p>
          <a:p>
            <a:pPr indent="-406400">
              <a:lnSpc>
                <a:spcPct val="110000"/>
              </a:lnSpc>
              <a:spcBef>
                <a:spcPts val="363"/>
              </a:spcBef>
              <a:spcAft>
                <a:spcPct val="0"/>
              </a:spcAft>
              <a:buClr>
                <a:srgbClr val="000000"/>
              </a:buClr>
              <a:buSzPct val="100000"/>
            </a:pPr>
            <a:r>
              <a:rPr lang="en-US" altLang="en-US" sz="2400" b="1" dirty="0" err="1">
                <a:latin typeface="Arial" panose="020B0604020202020204" pitchFamily="34" charset="0"/>
                <a:cs typeface="Arial" panose="020B0604020202020204" pitchFamily="34" charset="0"/>
              </a:rPr>
              <a:t>amyloidose</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diseases: type 2 diabetes, Alzheimer disease, Huntington disease, and Parkinson disease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78670-55B9-487A-805D-96615B5720F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Formation of Disease-Causing Amyloid Fibrils</a:t>
            </a:r>
            <a:endParaRPr lang="en-AU" dirty="0"/>
          </a:p>
        </p:txBody>
      </p:sp>
      <p:sp>
        <p:nvSpPr>
          <p:cNvPr id="5" name="Google Shape;232;g7fe2cbe272_0_58">
            <a:extLst>
              <a:ext uri="{FF2B5EF4-FFF2-40B4-BE49-F238E27FC236}">
                <a16:creationId xmlns:a16="http://schemas.microsoft.com/office/drawing/2014/main" id="{903C2025-F706-4541-A534-FC7C3419853F}"/>
              </a:ext>
            </a:extLst>
          </p:cNvPr>
          <p:cNvSpPr txBox="1">
            <a:spLocks noGrp="1"/>
          </p:cNvSpPr>
          <p:nvPr>
            <p:ph type="body" idx="1"/>
          </p:nvPr>
        </p:nvSpPr>
        <p:spPr>
          <a:xfrm>
            <a:off x="304800" y="2270125"/>
            <a:ext cx="49323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native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high degree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sheet structure </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misfolded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amyloid promotes aggregation, forming an amyloid fibril  </a:t>
            </a:r>
          </a:p>
        </p:txBody>
      </p:sp>
      <p:pic>
        <p:nvPicPr>
          <p:cNvPr id="175107" name="Picture 2" descr="Part a shows a native protein with three helices and two arrows. In a reversible reaction, the protein can become misfolded or partially unfolded, which is shown with the helices and arrows spread out. In a reversible reaction, the unfolded protein can become a denatured strand. In another reversible reaction, the unfolded protein can become associated with another similar structure. The arrows from one molecule are shown with the helices to the right and the arrows from the second molecule, an inverted form of the first, are lined up below with the helices extended to the left. This is labeled, self-association. An arrow points down to show the addition of a third subunit on top that has its arrows lined up with the others and its helices extending to the left. This is labeled, Amyloid fibril core structure. An arrow points down to text reading, further assembly of protofilaments. Part b shows a helix folded into a V structure. Two rings labeled, P h e extend above and below a coil in the middle of the right side. Part c shows amyloid fibrils as five arrows extending to the right above five arrows extending to the left. P h e is shown extending above and below them at the same place on each arrow.">
            <a:extLst>
              <a:ext uri="{FF2B5EF4-FFF2-40B4-BE49-F238E27FC236}">
                <a16:creationId xmlns:a16="http://schemas.microsoft.com/office/drawing/2014/main" id="{5F0EDB43-C5B0-7444-8AB0-225F172D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2593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P 5 &#10;">
            <a:extLst>
              <a:ext uri="{FF2B5EF4-FFF2-40B4-BE49-F238E27FC236}">
                <a16:creationId xmlns:a16="http://schemas.microsoft.com/office/drawing/2014/main" id="{D1E96ADD-69E5-40B9-8777-BCBE397DB198}"/>
              </a:ext>
            </a:extLst>
          </p:cNvPr>
          <p:cNvPicPr>
            <a:picLocks noChangeAspect="1"/>
          </p:cNvPicPr>
          <p:nvPr/>
        </p:nvPicPr>
        <p:blipFill>
          <a:blip r:embed="rId3"/>
          <a:stretch>
            <a:fillRect/>
          </a:stretch>
        </p:blipFill>
        <p:spPr>
          <a:xfrm>
            <a:off x="1803884" y="414320"/>
            <a:ext cx="993734" cy="695004"/>
          </a:xfrm>
          <a:prstGeom prst="rect">
            <a:avLst/>
          </a:prstGeom>
        </p:spPr>
      </p:pic>
      <p:sp>
        <p:nvSpPr>
          <p:cNvPr id="4" name="Title 3">
            <a:extLst>
              <a:ext uri="{FF2B5EF4-FFF2-40B4-BE49-F238E27FC236}">
                <a16:creationId xmlns:a16="http://schemas.microsoft.com/office/drawing/2014/main" id="{859EAAB5-39D5-4EF7-9354-0B0BFF7EAD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31746" name="Text Placeholder 2">
            <a:extLst>
              <a:ext uri="{FF2B5EF4-FFF2-40B4-BE49-F238E27FC236}">
                <a16:creationId xmlns:a16="http://schemas.microsoft.com/office/drawing/2014/main" id="{86CEB1A6-83FD-044F-B5DD-24EBF02E15D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three-dimensional structures of proteins can be defined.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Structural biologists use a variety of instruments and computational methods to solve biomolecular structures. The choice of method may depend on factors such as the size of the protein being studied, its properties, or the desired resolution of the final structure.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A88DC-21DD-4988-9B10-D23ECE08E2C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Neurodegenerative Conditions</a:t>
            </a:r>
            <a:endParaRPr lang="en-AU" dirty="0"/>
          </a:p>
        </p:txBody>
      </p:sp>
      <p:sp>
        <p:nvSpPr>
          <p:cNvPr id="5" name="Google Shape;232;g7fe2cbe272_0_58">
            <a:extLst>
              <a:ext uri="{FF2B5EF4-FFF2-40B4-BE49-F238E27FC236}">
                <a16:creationId xmlns:a16="http://schemas.microsoft.com/office/drawing/2014/main" id="{8C02E20E-9915-1849-AE0F-9A0CA9868436}"/>
              </a:ext>
            </a:extLst>
          </p:cNvPr>
          <p:cNvSpPr txBox="1">
            <a:spLocks noGrp="1"/>
          </p:cNvSpPr>
          <p:nvPr>
            <p:ph type="body" idx="1"/>
          </p:nvPr>
        </p:nvSpPr>
        <p:spPr>
          <a:xfrm>
            <a:off x="304800" y="1371599"/>
            <a:ext cx="8285163" cy="5058697"/>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Alzheimer disease = associated with extracellular amyloid deposition by neurons, involving the amyloid-</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peptide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Parkinson disease = misfolded form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synuclein aggregates into spherical filamentous masses called Lewy bodies </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Huntington disease = involves the intracellular aggregation of huntingtin, a protein with long polyglutamine repeat </a:t>
            </a: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83F3D-8C55-4415-9E0F-59EBA6B7E2A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Cystic Fibrosis</a:t>
            </a:r>
            <a:endParaRPr lang="en-AU" dirty="0"/>
          </a:p>
        </p:txBody>
      </p:sp>
      <p:sp>
        <p:nvSpPr>
          <p:cNvPr id="5" name="Google Shape;232;g7fe2cbe272_0_58">
            <a:extLst>
              <a:ext uri="{FF2B5EF4-FFF2-40B4-BE49-F238E27FC236}">
                <a16:creationId xmlns:a16="http://schemas.microsoft.com/office/drawing/2014/main" id="{9B39C326-F303-9B44-95D4-949BEB424C2F}"/>
              </a:ext>
            </a:extLst>
          </p:cNvPr>
          <p:cNvSpPr txBox="1">
            <a:spLocks noGrp="1"/>
          </p:cNvSpPr>
          <p:nvPr>
            <p:ph type="body" idx="1"/>
          </p:nvPr>
        </p:nvSpPr>
        <p:spPr>
          <a:xfrm>
            <a:off x="304800" y="1371600"/>
            <a:ext cx="82851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cystic fibrosis = caused by defects in the membrane-bound protein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ystic </a:t>
            </a:r>
            <a:r>
              <a:rPr lang="en-US" sz="2400" i="1" dirty="0">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ibrosis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ransmembrane conductance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egulator (CFTR) </a:t>
            </a:r>
          </a:p>
          <a:p>
            <a:pPr lvl="1" indent="-406400">
              <a:lnSpc>
                <a:spcPct val="110000"/>
              </a:lnSpc>
              <a:buSzPts val="2800"/>
              <a:defRPr/>
            </a:pPr>
            <a:r>
              <a:rPr lang="en-US" sz="2400" dirty="0">
                <a:latin typeface="Arial" panose="020B0604020202020204" pitchFamily="34" charset="0"/>
                <a:cs typeface="Arial" panose="020B0604020202020204" pitchFamily="34" charset="0"/>
              </a:rPr>
              <a:t>deletion of a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residue causes improper protein folding</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E3A6-D042-4D72-9D93-7BB6C40736E8}"/>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Death by Misfolding: The Prion Diseases</a:t>
            </a:r>
            <a:endParaRPr lang="en-AU" dirty="0"/>
          </a:p>
        </p:txBody>
      </p:sp>
      <p:sp>
        <p:nvSpPr>
          <p:cNvPr id="5" name="Google Shape;232;g7fe2cbe272_0_58">
            <a:extLst>
              <a:ext uri="{FF2B5EF4-FFF2-40B4-BE49-F238E27FC236}">
                <a16:creationId xmlns:a16="http://schemas.microsoft.com/office/drawing/2014/main" id="{79FB7BD8-08F1-5D45-B79C-518D4512B9BF}"/>
              </a:ext>
            </a:extLst>
          </p:cNvPr>
          <p:cNvSpPr txBox="1">
            <a:spLocks noGrp="1"/>
          </p:cNvSpPr>
          <p:nvPr>
            <p:ph type="body" idx="1"/>
          </p:nvPr>
        </p:nvSpPr>
        <p:spPr>
          <a:xfrm>
            <a:off x="304800" y="1371600"/>
            <a:ext cx="4114800" cy="9906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prion </a:t>
            </a:r>
            <a:r>
              <a:rPr lang="en-US" sz="2400" dirty="0">
                <a:latin typeface="Arial" panose="020B0604020202020204" pitchFamily="34" charset="0"/>
                <a:cs typeface="Arial" panose="020B0604020202020204" pitchFamily="34" charset="0"/>
              </a:rPr>
              <a:t>protein (</a:t>
            </a:r>
            <a:r>
              <a:rPr lang="en-US" sz="2400" dirty="0" err="1">
                <a:latin typeface="Arial" panose="020B0604020202020204" pitchFamily="34" charset="0"/>
                <a:cs typeface="Arial" panose="020B0604020202020204" pitchFamily="34" charset="0"/>
              </a:rPr>
              <a:t>PrP</a:t>
            </a:r>
            <a:r>
              <a:rPr lang="en-US" sz="2400" dirty="0">
                <a:latin typeface="Arial" panose="020B0604020202020204" pitchFamily="34" charset="0"/>
                <a:cs typeface="Arial" panose="020B0604020202020204" pitchFamily="34" charset="0"/>
              </a:rPr>
              <a:t>) = misfolded brain protein</a:t>
            </a: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pic>
        <p:nvPicPr>
          <p:cNvPr id="181251" name="Picture 2" descr="A two-part figure, a and b, shows two micrographs, with part a showing a uniform background with some lines and dots and part b showing a similar tissue with many small and large linear and spherical openings with darker dots and lines.">
            <a:extLst>
              <a:ext uri="{FF2B5EF4-FFF2-40B4-BE49-F238E27FC236}">
                <a16:creationId xmlns:a16="http://schemas.microsoft.com/office/drawing/2014/main" id="{4BB1926A-5712-F448-9B95-7A69A4950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25725"/>
            <a:ext cx="50292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Rectangle 8">
            <a:extLst>
              <a:ext uri="{FF2B5EF4-FFF2-40B4-BE49-F238E27FC236}">
                <a16:creationId xmlns:a16="http://schemas.microsoft.com/office/drawing/2014/main" id="{BD203275-6B84-3C48-AC44-08B72DCB222E}"/>
              </a:ext>
            </a:extLst>
          </p:cNvPr>
          <p:cNvSpPr>
            <a:spLocks noChangeArrowheads="1"/>
          </p:cNvSpPr>
          <p:nvPr/>
        </p:nvSpPr>
        <p:spPr bwMode="auto">
          <a:xfrm>
            <a:off x="369888" y="4214813"/>
            <a:ext cx="234156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dirty="0">
                <a:latin typeface="Arial" panose="020B0604020202020204" pitchFamily="34" charset="0"/>
                <a:cs typeface="Arial" panose="020B0604020202020204" pitchFamily="34" charset="0"/>
              </a:rPr>
              <a:t>Pyramidal cells in the human cerebral cortex </a:t>
            </a:r>
          </a:p>
        </p:txBody>
      </p:sp>
      <p:sp>
        <p:nvSpPr>
          <p:cNvPr id="181253" name="Rectangle 6">
            <a:extLst>
              <a:ext uri="{FF2B5EF4-FFF2-40B4-BE49-F238E27FC236}">
                <a16:creationId xmlns:a16="http://schemas.microsoft.com/office/drawing/2014/main" id="{D1EFA4DD-5E19-DF42-AFEE-BE7D29CD0A43}"/>
              </a:ext>
            </a:extLst>
          </p:cNvPr>
          <p:cNvSpPr>
            <a:spLocks noChangeArrowheads="1"/>
          </p:cNvSpPr>
          <p:nvPr/>
        </p:nvSpPr>
        <p:spPr bwMode="auto">
          <a:xfrm>
            <a:off x="2727325" y="4214813"/>
            <a:ext cx="27162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dirty="0">
                <a:latin typeface="Arial" panose="020B0604020202020204" pitchFamily="34" charset="0"/>
                <a:cs typeface="Arial" panose="020B0604020202020204" pitchFamily="34" charset="0"/>
              </a:rPr>
              <a:t>Comparable section from a patient with Creutzfeldt-Jakob disease </a:t>
            </a:r>
          </a:p>
        </p:txBody>
      </p:sp>
      <p:pic>
        <p:nvPicPr>
          <p:cNvPr id="181252" name="Picture 5" descr="The figure is labeled, human prion protein (uppercase P lowercase R uppercase P). The first protein is labeled, uppercase P lowercase R uppercase P superscript uppercase C. The protein has an almost vertical helix labeled, helix C, helix A at the top right that orients horizontally and slightly toward the observer, helix B that runs diagonally from the upper left to intercept the middle of helix C, and two short ribbon arrows near the bottom of helix B, one pointing to the right and one pointing to the lower left. An arrow points to the uppercase P lowercase R uppercase P italicized uppercase S lowercase C model on the right. This has helix B and helix C close to their original positions, but no helix A. Near the bottom of helix B, three ribbon arrows point slightly upward to the left. At their tips, three arrows point down and to the right. Just to the right of these three arrow point up toward helix B. An arrow points down to the aggregate of uppercase P lowercase R uppercase P superscript uppercase S lowercase C. This has three copies of the structure from the previous step, each with the arrows toward the center and the helices toward the outside.">
            <a:extLst>
              <a:ext uri="{FF2B5EF4-FFF2-40B4-BE49-F238E27FC236}">
                <a16:creationId xmlns:a16="http://schemas.microsoft.com/office/drawing/2014/main" id="{BF773519-2185-834F-BD69-706C9EFA8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1433513"/>
            <a:ext cx="3333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1ED2-1E3C-4D86-82F1-C1A49F0F5717}"/>
              </a:ext>
            </a:extLst>
          </p:cNvPr>
          <p:cNvSpPr>
            <a:spLocks noGrp="1"/>
          </p:cNvSpPr>
          <p:nvPr>
            <p:ph type="title"/>
          </p:nvPr>
        </p:nvSpPr>
        <p:spPr/>
        <p:txBody>
          <a:bodyPr/>
          <a:lstStyle/>
          <a:p>
            <a:r>
              <a:rPr lang="en-US" altLang="en-US" dirty="0">
                <a:solidFill>
                  <a:srgbClr val="000000"/>
                </a:solidFill>
                <a:latin typeface="Arial" panose="020B0604020202020204" pitchFamily="34" charset="0"/>
                <a:cs typeface="Arial" panose="020B0604020202020204" pitchFamily="34" charset="0"/>
              </a:rPr>
              <a:t>The Relationship between Protein Structure and Function</a:t>
            </a:r>
            <a:endParaRPr lang="en-AU" dirty="0"/>
          </a:p>
        </p:txBody>
      </p:sp>
      <p:sp>
        <p:nvSpPr>
          <p:cNvPr id="8" name="Google Shape;232;g7fe2cbe272_0_58">
            <a:extLst>
              <a:ext uri="{FF2B5EF4-FFF2-40B4-BE49-F238E27FC236}">
                <a16:creationId xmlns:a16="http://schemas.microsoft.com/office/drawing/2014/main" id="{66EDE516-93EA-1C4A-BE75-F01C67DB5BB8}"/>
              </a:ext>
            </a:extLst>
          </p:cNvPr>
          <p:cNvSpPr txBox="1">
            <a:spLocks noGrp="1"/>
          </p:cNvSpPr>
          <p:nvPr>
            <p:ph type="body" idx="1"/>
          </p:nvPr>
        </p:nvSpPr>
        <p:spPr>
          <a:xfrm>
            <a:off x="381000" y="1752600"/>
            <a:ext cx="3821113" cy="4114800"/>
          </a:xfrm>
        </p:spPr>
        <p:txBody>
          <a:body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in principle, proteins can assume an uncountable number of special arrangements, or </a:t>
            </a:r>
            <a:r>
              <a:rPr lang="en-US" sz="2400" b="1" dirty="0">
                <a:latin typeface="Arial" panose="020B0604020202020204" pitchFamily="34" charset="0"/>
                <a:cs typeface="Arial" panose="020B0604020202020204" pitchFamily="34" charset="0"/>
              </a:rPr>
              <a:t>conformations</a:t>
            </a:r>
            <a:r>
              <a:rPr lang="en-US" sz="2400"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chemical or structural functions relate to unique three-dimensional structures</a:t>
            </a:r>
            <a:endParaRPr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dirty="0"/>
          </a:p>
          <a:p>
            <a:pPr marL="0" indent="0">
              <a:lnSpc>
                <a:spcPct val="110000"/>
              </a:lnSpc>
              <a:spcBef>
                <a:spcPts val="560"/>
              </a:spcBef>
              <a:buFontTx/>
              <a:buNone/>
              <a:defRPr/>
            </a:pPr>
            <a:endParaRPr dirty="0"/>
          </a:p>
        </p:txBody>
      </p:sp>
      <p:pic>
        <p:nvPicPr>
          <p:cNvPr id="33794" name="Picture 2" descr="A four-part figure, a, b, c, and d, shows the relationship between protein structure and function. Part a shows a close-up of a part of an enzyme to illustrate polar and nonpolar groups, part b shows the overall structure of the enzyme, part c is a ribbon diagram showing the protein backbone of the enzyme, and part d is a close-up of the active site.">
            <a:extLst>
              <a:ext uri="{FF2B5EF4-FFF2-40B4-BE49-F238E27FC236}">
                <a16:creationId xmlns:a16="http://schemas.microsoft.com/office/drawing/2014/main" id="{D6C9D70C-BA19-E94A-8F54-33B598599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113" y="2057400"/>
            <a:ext cx="47466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42582-6515-4006-83CB-C3C79FAB004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Overview of Protein Structure</a:t>
            </a:r>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oogle Shape;170;p2" descr="Icon P 1&#10;">
            <a:extLst>
              <a:ext uri="{FF2B5EF4-FFF2-40B4-BE49-F238E27FC236}">
                <a16:creationId xmlns:a16="http://schemas.microsoft.com/office/drawing/2014/main" id="{1599F53F-F24B-AD4A-B835-B1E41740A6A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36" y="29977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8C696B-69FA-4C58-A438-A3BCF5400A5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37891" name="Text Placeholder 2">
            <a:extLst>
              <a:ext uri="{FF2B5EF4-FFF2-40B4-BE49-F238E27FC236}">
                <a16:creationId xmlns:a16="http://schemas.microsoft.com/office/drawing/2014/main" id="{B7630274-2906-9848-85E4-E9BCDD61F2D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stabilized by noncovalent interactions and forces.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Formation of a thermodynamically favorable structure depends on the influences of the hydrophobic effect, hydrogen bonds, ionic interactions, and van der Waals forces. Natural protein structures are constrained by peptide bonds, whose configurations can be described by the dihedral angles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11492</TotalTime>
  <Words>2601</Words>
  <Application>Microsoft Office PowerPoint</Application>
  <PresentationFormat>On-screen Show (4:3)</PresentationFormat>
  <Paragraphs>459</Paragraphs>
  <Slides>62</Slides>
  <Notes>61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Symbol</vt:lpstr>
      <vt:lpstr>Arial</vt:lpstr>
      <vt:lpstr>Times</vt:lpstr>
      <vt:lpstr>Arial Unicode MS</vt:lpstr>
      <vt:lpstr>Calibri</vt:lpstr>
      <vt:lpstr>MS PGothic</vt:lpstr>
      <vt:lpstr>Blank Presentation</vt:lpstr>
      <vt:lpstr>4 The Three-Dimensional Structure of Proteins</vt:lpstr>
      <vt:lpstr>Principle 1 (1 of 2)</vt:lpstr>
      <vt:lpstr>Principle 2 (1 of 2)</vt:lpstr>
      <vt:lpstr>Principle 3 (1 of 2)</vt:lpstr>
      <vt:lpstr>Principle 4 (1 of 2)</vt:lpstr>
      <vt:lpstr>Principle 5 (1 of 2)</vt:lpstr>
      <vt:lpstr>The Relationship between Protein Structure and Function</vt:lpstr>
      <vt:lpstr>4.1    Overview of Protein Structure</vt:lpstr>
      <vt:lpstr>Principle 1 (2 of 2)</vt:lpstr>
      <vt:lpstr>Protein Conformations</vt:lpstr>
      <vt:lpstr>A Protein’s Conformation Is Stabilized Largely by Weak Interactions</vt:lpstr>
      <vt:lpstr>Packing of Hydrophobic Amino Acids Away from Water Favors Protein Folding</vt:lpstr>
      <vt:lpstr>Polar Groups Contribute Hydrogen Bonds and Ion Pairs to Protein Folding</vt:lpstr>
      <vt:lpstr>Individual van der Waals Interactions Are Weak but Combine to Promote Folding</vt:lpstr>
      <vt:lpstr>The Peptide Bond Is Rigid and Planar</vt:lpstr>
      <vt:lpstr>Peptide C—N Bonds Cannot  Rotate Freely</vt:lpstr>
      <vt:lpstr>4.2    Protein Secondary Structure</vt:lpstr>
      <vt:lpstr>Principle 2 (2 of 2)</vt:lpstr>
      <vt:lpstr>The  Helix Is a Common Protein Secondary Structure</vt:lpstr>
      <vt:lpstr>Handedness of the  Helix</vt:lpstr>
      <vt:lpstr>Intrahelical Hydrogen Bonds</vt:lpstr>
      <vt:lpstr>Amino Acid Sequence Affects Stability of the  Helix</vt:lpstr>
      <vt:lpstr>Proline and Glycine Occur Infrequently in an  Helix</vt:lpstr>
      <vt:lpstr>Amino Acid Residues Near the End of the  Helix Segment Affect Stability</vt:lpstr>
      <vt:lpstr>The  Conformation Organizes Polypeptide Chains into Sheets</vt:lpstr>
      <vt:lpstr>Adjacent Polypeptide Chains in a  Sheet Can Be Antiparallel or Parallel</vt:lpstr>
      <vt:lpstr> Turns Are Common in Proteins</vt:lpstr>
      <vt:lpstr>4.3  Protein Tertiary and Quaternary Structures</vt:lpstr>
      <vt:lpstr>Principle 3 (2 of 2)</vt:lpstr>
      <vt:lpstr>Protein Tertiary and Quaternary Structure</vt:lpstr>
      <vt:lpstr>Classifying Proteins</vt:lpstr>
      <vt:lpstr>Fibrous Proteins Are Adapted for a Structural Function</vt:lpstr>
      <vt:lpstr>The Structure of α-Keratin in Hair</vt:lpstr>
      <vt:lpstr>Hair Contains Many α-Keratin Filaments</vt:lpstr>
      <vt:lpstr>The Structure of Collagen</vt:lpstr>
      <vt:lpstr>The Structure of Collagen Fibrils</vt:lpstr>
      <vt:lpstr>Covalent Cross-Links in  Collagen Fibrils</vt:lpstr>
      <vt:lpstr>Scurvy, Vitamin C, and Collagen Formation</vt:lpstr>
      <vt:lpstr>Structural Diversity Reflects Functional Diversity in Globular Proteins</vt:lpstr>
      <vt:lpstr>The Protein Data Bank</vt:lpstr>
      <vt:lpstr>Myoglobin Provided Early Clues about the Complexity of Globular Protein Structure</vt:lpstr>
      <vt:lpstr>Globular Proteins Have a Variety of Tertiary Structures</vt:lpstr>
      <vt:lpstr>Folding Patterns of Proteins</vt:lpstr>
      <vt:lpstr>Protein Domains</vt:lpstr>
      <vt:lpstr>Protein-Folding Rules</vt:lpstr>
      <vt:lpstr>Complex Motifs Are Built from Simple Motifs</vt:lpstr>
      <vt:lpstr>Some Proteins or Protein Segments Are Intrinsically Disordered</vt:lpstr>
      <vt:lpstr>Intrinsically Disordered Segments Can Assume Different Structures</vt:lpstr>
      <vt:lpstr>Protein Motifs Are the Basis for Protein Structural Classification</vt:lpstr>
      <vt:lpstr>Topology Diagrams</vt:lpstr>
      <vt:lpstr>Protein Families and Superfamilies</vt:lpstr>
      <vt:lpstr>Protein Quaternary Structures Range from Simple Dimers to Large Complexes</vt:lpstr>
      <vt:lpstr>4.4    Protein Denaturation and Folding</vt:lpstr>
      <vt:lpstr>Principle 4 (2 of 2)</vt:lpstr>
      <vt:lpstr>Loss of Protein Structure Results in Loss of Function</vt:lpstr>
      <vt:lpstr>Amino Acid Sequence Determines Tertiary Structure</vt:lpstr>
      <vt:lpstr>Polypeptides Fold Rapidly by a Stepwise Process</vt:lpstr>
      <vt:lpstr>Defects in Protein Folding Are the Molecular Basis for Many Human Genetic Disorders</vt:lpstr>
      <vt:lpstr>Formation of Disease-Causing Amyloid Fibrils</vt:lpstr>
      <vt:lpstr>Neurodegenerative Conditions</vt:lpstr>
      <vt:lpstr>Cystic Fibrosis</vt:lpstr>
      <vt:lpstr>Death by Misfolding: The Prion Diseases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 Tried to Follow</dc:title>
  <dc:subject/>
  <dc:creator>Dr. Kalju Kahn</dc:creator>
  <cp:keywords/>
  <dc:description/>
  <cp:lastModifiedBy>Noel Sturm</cp:lastModifiedBy>
  <cp:revision>253</cp:revision>
  <cp:lastPrinted>2021-02-03T04:36:11Z</cp:lastPrinted>
  <dcterms:created xsi:type="dcterms:W3CDTF">2008-08-27T14:03:10Z</dcterms:created>
  <dcterms:modified xsi:type="dcterms:W3CDTF">2021-08-27T20:10:03Z</dcterms:modified>
  <cp:category/>
</cp:coreProperties>
</file>