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814" r:id="rId2"/>
    <p:sldId id="261" r:id="rId3"/>
    <p:sldId id="342" r:id="rId4"/>
    <p:sldId id="343" r:id="rId5"/>
    <p:sldId id="265" r:id="rId6"/>
    <p:sldId id="269" r:id="rId7"/>
    <p:sldId id="270" r:id="rId8"/>
    <p:sldId id="271" r:id="rId9"/>
    <p:sldId id="274" r:id="rId10"/>
    <p:sldId id="275" r:id="rId11"/>
    <p:sldId id="276" r:id="rId12"/>
    <p:sldId id="279" r:id="rId13"/>
    <p:sldId id="345" r:id="rId14"/>
    <p:sldId id="346" r:id="rId15"/>
    <p:sldId id="347" r:id="rId16"/>
    <p:sldId id="348" r:id="rId17"/>
    <p:sldId id="286" r:id="rId18"/>
    <p:sldId id="287" r:id="rId19"/>
    <p:sldId id="288" r:id="rId20"/>
    <p:sldId id="290" r:id="rId21"/>
    <p:sldId id="296" r:id="rId22"/>
    <p:sldId id="297" r:id="rId23"/>
    <p:sldId id="816" r:id="rId24"/>
    <p:sldId id="302" r:id="rId25"/>
    <p:sldId id="303" r:id="rId26"/>
    <p:sldId id="306" r:id="rId27"/>
    <p:sldId id="352" r:id="rId28"/>
    <p:sldId id="308" r:id="rId29"/>
    <p:sldId id="309" r:id="rId30"/>
    <p:sldId id="310" r:id="rId31"/>
    <p:sldId id="311" r:id="rId32"/>
    <p:sldId id="353" r:id="rId33"/>
    <p:sldId id="359" r:id="rId34"/>
    <p:sldId id="360" r:id="rId35"/>
    <p:sldId id="361" r:id="rId36"/>
    <p:sldId id="362" r:id="rId37"/>
    <p:sldId id="363" r:id="rId38"/>
    <p:sldId id="431" r:id="rId39"/>
    <p:sldId id="384" r:id="rId40"/>
    <p:sldId id="387" r:id="rId41"/>
    <p:sldId id="388" r:id="rId42"/>
  </p:sldIdLst>
  <p:sldSz cx="9144000" cy="6858000" type="screen4x3"/>
  <p:notesSz cx="7315200" cy="9601200"/>
  <p:embeddedFontLst>
    <p:embeddedFont>
      <p:font typeface="Times" panose="02020603050405020304" pitchFamily="18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5" roundtripDataSignature="AMtx7mjSdrRzGGdj1qOJW2NlRcRVGkp7F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zabeth Simmons" initials="" lastIdx="28" clrIdx="0"/>
  <p:cmAuthor id="1" name="Microsoft Office User" initials="MOU" lastIdx="39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Tory Doolin" initials="TD" lastIdx="38" clrIdx="2">
    <p:extLst>
      <p:ext uri="{19B8F6BF-5375-455C-9EA6-DF929625EA0E}">
        <p15:presenceInfo xmlns:p15="http://schemas.microsoft.com/office/powerpoint/2012/main" userId="S::doolint@personalmicrosoftsoftware.uci.edu::74008a96-e4d9-4586-8846-6a89d7f94b48" providerId="AD"/>
      </p:ext>
    </p:extLst>
  </p:cmAuthor>
  <p:cmAuthor id="3" name="Simmons, Elizabeth" initials="SE" lastIdx="20" clrIdx="3">
    <p:extLst>
      <p:ext uri="{19B8F6BF-5375-455C-9EA6-DF929625EA0E}">
        <p15:presenceInfo xmlns:p15="http://schemas.microsoft.com/office/powerpoint/2012/main" userId="S-1-5-21-4250845945-3731851581-3800177176-45761" providerId="AD"/>
      </p:ext>
    </p:extLst>
  </p:cmAuthor>
  <p:cmAuthor id="4" name="Newton, Andy" initials="NA" lastIdx="8" clrIdx="4">
    <p:extLst>
      <p:ext uri="{19B8F6BF-5375-455C-9EA6-DF929625EA0E}">
        <p15:presenceInfo xmlns:p15="http://schemas.microsoft.com/office/powerpoint/2012/main" userId="S-1-5-21-4250845945-3731851581-3800177176-49714" providerId="AD"/>
      </p:ext>
    </p:extLst>
  </p:cmAuthor>
  <p:cmAuthor id="5" name="CE" initials="C" lastIdx="44" clrIdx="5">
    <p:extLst>
      <p:ext uri="{19B8F6BF-5375-455C-9EA6-DF929625EA0E}">
        <p15:presenceInfo xmlns:p15="http://schemas.microsoft.com/office/powerpoint/2012/main" userId="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652"/>
    <a:srgbClr val="145C76"/>
    <a:srgbClr val="4E4CB4"/>
    <a:srgbClr val="00667C"/>
    <a:srgbClr val="CFEEDD"/>
    <a:srgbClr val="00657C"/>
    <a:srgbClr val="D0EEDD"/>
    <a:srgbClr val="3C8D99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74A9FB-C4F9-4BC5-B495-D497548AA14E}">
  <a:tblStyle styleId="{B274A9FB-C4F9-4BC5-B495-D497548AA1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12" autoAdjust="0"/>
    <p:restoredTop sz="88719" autoAdjust="0"/>
  </p:normalViewPr>
  <p:slideViewPr>
    <p:cSldViewPr snapToGrid="0">
      <p:cViewPr varScale="1">
        <p:scale>
          <a:sx n="77" d="100"/>
          <a:sy n="77" d="100"/>
        </p:scale>
        <p:origin x="12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57" d="100"/>
        <a:sy n="57" d="100"/>
      </p:scale>
      <p:origin x="0" y="-21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146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4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150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14800" y="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55304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216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47cf017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47cf01710_0_0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1" name="Google Shape;271;g847cf01710_0_0:notes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065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7864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772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187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6512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9873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5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800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6881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847cf01710_0_36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3" name="Google Shape;343;g847cf0171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092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6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623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005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47cf01710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47cf01710_0_126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1" name="Google Shape;401;g847cf01710_0_126:notes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/>
              <a:t>21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028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0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913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2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4" name="Google Shape;4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505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3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3942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847cf01710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847cf01710_0_165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g847cf01710_0_165:notes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339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7235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5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240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847cf01710_0_156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g847cf01710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207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6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06449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7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075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69015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5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02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5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5062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7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5" name="Google Shape;50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66096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7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See Table 3-3 in the text for footnotes</a:t>
            </a:r>
            <a:endParaRPr dirty="0"/>
          </a:p>
        </p:txBody>
      </p:sp>
      <p:sp>
        <p:nvSpPr>
          <p:cNvPr id="505" name="Google Shape;50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7213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7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5" name="Google Shape;50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83243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5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5230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847cf01710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847cf01710_0_165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g847cf01710_0_165:notes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3134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28796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8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30212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5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3" name="Google Shape;4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948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47cf0171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47cf01710_0_132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847cf01710_0_132:notes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9353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fe2cbe272_0_74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7fe2cbe27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74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fe2cbe27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fe2cbe272_0_58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7fe2cbe272_0_58:notes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31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fe2cbe27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fe2cbe272_0_67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7" name="Google Shape;237;g7fe2cbe272_0_67:notes"/>
          <p:cNvSpPr txBox="1">
            <a:spLocks noGrp="1"/>
          </p:cNvSpPr>
          <p:nvPr>
            <p:ph type="sldNum" idx="12"/>
          </p:nvPr>
        </p:nvSpPr>
        <p:spPr>
          <a:xfrm>
            <a:off x="4114800" y="9144000"/>
            <a:ext cx="32004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7554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4127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B0DC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68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708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9pPr>
          </a:lstStyle>
          <a:p>
            <a:endParaRPr/>
          </a:p>
        </p:txBody>
      </p:sp>
      <p:sp>
        <p:nvSpPr>
          <p:cNvPr id="93" name="Google Shape;93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7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2"/>
          <p:cNvSpPr txBox="1">
            <a:spLocks noGrp="1"/>
          </p:cNvSpPr>
          <p:nvPr>
            <p:ph type="title"/>
          </p:nvPr>
        </p:nvSpPr>
        <p:spPr>
          <a:xfrm>
            <a:off x="-13064" y="152400"/>
            <a:ext cx="915706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7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9pPr>
          </a:lstStyle>
          <a:p>
            <a:endParaRPr/>
          </a:p>
        </p:txBody>
      </p:sp>
      <p:sp>
        <p:nvSpPr>
          <p:cNvPr id="101" name="Google Shape;101;p7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7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9pPr>
          </a:lstStyle>
          <a:p>
            <a:endParaRPr/>
          </a:p>
        </p:txBody>
      </p:sp>
      <p:sp>
        <p:nvSpPr>
          <p:cNvPr id="103" name="Google Shape;103;p7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3"/>
          <p:cNvSpPr txBox="1">
            <a:spLocks noGrp="1"/>
          </p:cNvSpPr>
          <p:nvPr>
            <p:ph type="title"/>
          </p:nvPr>
        </p:nvSpPr>
        <p:spPr>
          <a:xfrm>
            <a:off x="-15875" y="152400"/>
            <a:ext cx="9159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9pPr>
          </a:lstStyle>
          <a:p>
            <a:endParaRPr/>
          </a:p>
        </p:txBody>
      </p:sp>
      <p:sp>
        <p:nvSpPr>
          <p:cNvPr id="109" name="Google Shape;109;p73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9pPr>
          </a:lstStyle>
          <a:p>
            <a:endParaRPr/>
          </a:p>
        </p:txBody>
      </p:sp>
      <p:sp>
        <p:nvSpPr>
          <p:cNvPr id="110" name="Google Shape;110;p7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7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0"/>
          <p:cNvSpPr txBox="1">
            <a:spLocks noGrp="1"/>
          </p:cNvSpPr>
          <p:nvPr>
            <p:ph type="title"/>
          </p:nvPr>
        </p:nvSpPr>
        <p:spPr>
          <a:xfrm>
            <a:off x="-15875" y="152400"/>
            <a:ext cx="9159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6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FB0D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6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" name="Google Shape;35;p6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ver Text" type="objOverTx">
  <p:cSld name="OBJECT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3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1" name="Google Shape;41;p63"/>
          <p:cNvSpPr txBox="1">
            <a:spLocks noGrp="1"/>
          </p:cNvSpPr>
          <p:nvPr>
            <p:ph type="body" idx="2"/>
          </p:nvPr>
        </p:nvSpPr>
        <p:spPr>
          <a:xfrm>
            <a:off x="685800" y="41148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2" name="Google Shape;42;p6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4"/>
          <p:cNvSpPr txBox="1">
            <a:spLocks noGrp="1"/>
          </p:cNvSpPr>
          <p:nvPr>
            <p:ph type="title"/>
          </p:nvPr>
        </p:nvSpPr>
        <p:spPr>
          <a:xfrm>
            <a:off x="-15875" y="152400"/>
            <a:ext cx="9159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8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8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4" name="Google Shape;74;p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9"/>
          <p:cNvSpPr txBox="1">
            <a:spLocks noGrp="1"/>
          </p:cNvSpPr>
          <p:nvPr>
            <p:ph type="title"/>
          </p:nvPr>
        </p:nvSpPr>
        <p:spPr>
          <a:xfrm>
            <a:off x="-15875" y="152400"/>
            <a:ext cx="9159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9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0" name="Google Shape;80;p6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6" name="Google Shape;86;p7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7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8"/>
          <p:cNvSpPr txBox="1">
            <a:spLocks noGrp="1"/>
          </p:cNvSpPr>
          <p:nvPr>
            <p:ph type="title"/>
          </p:nvPr>
        </p:nvSpPr>
        <p:spPr>
          <a:xfrm>
            <a:off x="-15875" y="152400"/>
            <a:ext cx="9159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2FB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2FB0D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2FB0D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2FB0D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2FB0D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1116F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1116F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1116F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1116F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2" name="Google Shape;12;p5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3" name="Google Shape;13;p5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4" name="Google Shape;14;p5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97510-04D3-4E57-8F4F-0A183EDF5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67" y="2664478"/>
            <a:ext cx="3210232" cy="1529044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1D6E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0"/>
                  </a:ext>
                </a:extLst>
              </a:rPr>
              <a:t>Amino</a:t>
            </a:r>
            <a:r>
              <a:rPr lang="en-US" sz="32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Acids, Peptides, and Proteins</a:t>
            </a:r>
            <a:endParaRPr lang="en-AU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0645F2-C2AD-4789-B6DB-6E3A0EE2919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52167" y="5290421"/>
            <a:ext cx="3008313" cy="835742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1D6E7D"/>
                </a:solidFill>
                <a:latin typeface="Arial"/>
                <a:ea typeface="Arial"/>
                <a:cs typeface="Arial"/>
                <a:sym typeface="Arial"/>
              </a:rPr>
              <a:t>© 20</a:t>
            </a:r>
            <a:r>
              <a:rPr lang="en-US" sz="2400" b="1" dirty="0">
                <a:solidFill>
                  <a:srgbClr val="1D6E7D"/>
                </a:solidFill>
                <a:latin typeface="+mj-lt"/>
              </a:rPr>
              <a:t>21</a:t>
            </a:r>
            <a:r>
              <a:rPr lang="en-US" sz="2400" b="1" dirty="0">
                <a:solidFill>
                  <a:srgbClr val="1D6E7D"/>
                </a:solidFill>
                <a:latin typeface="Arial"/>
                <a:ea typeface="Arial"/>
                <a:cs typeface="Arial"/>
                <a:sym typeface="Arial"/>
              </a:rPr>
              <a:t> Macmillan Learning</a:t>
            </a:r>
            <a:endParaRPr lang="en-AU" sz="2400" dirty="0"/>
          </a:p>
        </p:txBody>
      </p:sp>
      <p:pic>
        <p:nvPicPr>
          <p:cNvPr id="5" name="Google Shape;122;p1" descr="Front Cover: Principles of Biochemistry, Eighth Edition by David L. Nelson, Michael M. Cox">
            <a:extLst>
              <a:ext uri="{FF2B5EF4-FFF2-40B4-BE49-F238E27FC236}">
                <a16:creationId xmlns:a16="http://schemas.microsoft.com/office/drawing/2014/main" id="{CA090A3B-5896-44C0-A194-78F8AA20BE4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512" y="528638"/>
            <a:ext cx="4157288" cy="559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25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F141A-FD0B-46AE-BA42-96190FF6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 Can Be Classified by </a:t>
            </a:r>
            <a:b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Group</a:t>
            </a:r>
            <a:endParaRPr lang="en-AU" dirty="0">
              <a:solidFill>
                <a:srgbClr val="4E4CB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6F134F-D954-48E2-87E0-C75E8F568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five main classes: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nonpolar, aliphatic (7)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aromatic (3)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polar, uncharged (5)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positively charged (3)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negatively charged (2)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6140D-AADB-4FF4-B18D-83EFEBF922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59875" cy="919163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  <a:latin typeface="+mj-lt"/>
              </a:rPr>
              <a:t>Table 3-1</a:t>
            </a:r>
          </a:p>
        </p:txBody>
      </p:sp>
      <p:pic>
        <p:nvPicPr>
          <p:cNvPr id="2" name="Picture 1" descr="A table of properties and conventions associated with the common amino acids found in proteins.">
            <a:extLst>
              <a:ext uri="{FF2B5EF4-FFF2-40B4-BE49-F238E27FC236}">
                <a16:creationId xmlns:a16="http://schemas.microsoft.com/office/drawing/2014/main" id="{C651C6F7-ED1E-1749-B9B3-C3C982AC8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58" y="1167580"/>
            <a:ext cx="5473558" cy="54177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3E9580-19E2-4BAA-8377-1ED54C6B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Nonpolar, aliphatic R groups</a:t>
            </a:r>
            <a:endParaRPr lang="en-AU" dirty="0"/>
          </a:p>
        </p:txBody>
      </p:sp>
      <p:pic>
        <p:nvPicPr>
          <p:cNvPr id="5" name="Picture 4" descr="Structures for amino acids in the nonpolar, aliphatic R groups category.">
            <a:extLst>
              <a:ext uri="{FF2B5EF4-FFF2-40B4-BE49-F238E27FC236}">
                <a16:creationId xmlns:a16="http://schemas.microsoft.com/office/drawing/2014/main" id="{53213DB5-1899-F540-A340-9B0A2CC7C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1" y="1669774"/>
            <a:ext cx="5471706" cy="4499524"/>
          </a:xfrm>
          <a:prstGeom prst="rect">
            <a:avLst/>
          </a:prstGeom>
        </p:spPr>
      </p:pic>
      <p:sp>
        <p:nvSpPr>
          <p:cNvPr id="8" name="Google Shape;303;p12">
            <a:extLst>
              <a:ext uri="{FF2B5EF4-FFF2-40B4-BE49-F238E27FC236}">
                <a16:creationId xmlns:a16="http://schemas.microsoft.com/office/drawing/2014/main" id="{820BFBCB-0C59-2B4D-AC45-AE6EB5586BCB}"/>
              </a:ext>
            </a:extLst>
          </p:cNvPr>
          <p:cNvSpPr txBox="1"/>
          <p:nvPr/>
        </p:nvSpPr>
        <p:spPr>
          <a:xfrm>
            <a:off x="5994440" y="1718265"/>
            <a:ext cx="286690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191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the hydrophobic effect stabilizes protein structure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FD0C2-A327-494F-9DFC-18C5708B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Aromatic R Groups</a:t>
            </a:r>
            <a:endParaRPr lang="en-AU" dirty="0"/>
          </a:p>
        </p:txBody>
      </p:sp>
      <p:pic>
        <p:nvPicPr>
          <p:cNvPr id="6" name="Picture 5" descr="Structures for amino acids in the aromatic R groups category.">
            <a:extLst>
              <a:ext uri="{FF2B5EF4-FFF2-40B4-BE49-F238E27FC236}">
                <a16:creationId xmlns:a16="http://schemas.microsoft.com/office/drawing/2014/main" id="{C2B25CF6-CE2A-144F-8391-F1E9CD0B8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8" y="1447800"/>
            <a:ext cx="4093196" cy="3254188"/>
          </a:xfrm>
          <a:prstGeom prst="rect">
            <a:avLst/>
          </a:prstGeom>
        </p:spPr>
      </p:pic>
      <p:sp>
        <p:nvSpPr>
          <p:cNvPr id="7" name="Google Shape;303;p12">
            <a:extLst>
              <a:ext uri="{FF2B5EF4-FFF2-40B4-BE49-F238E27FC236}">
                <a16:creationId xmlns:a16="http://schemas.microsoft.com/office/drawing/2014/main" id="{ABA4E93A-632B-C742-9F13-072277F966C7}"/>
              </a:ext>
            </a:extLst>
          </p:cNvPr>
          <p:cNvSpPr txBox="1"/>
          <p:nvPr/>
        </p:nvSpPr>
        <p:spPr>
          <a:xfrm>
            <a:off x="5346857" y="1447800"/>
            <a:ext cx="364474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191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 groups absorb UV light at 270–280 nm</a:t>
            </a:r>
          </a:p>
          <a:p>
            <a:pPr marL="4191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191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can contribute to the hydrophobic effect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93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C405-556A-44B2-B320-185490C1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Polar, Uncharged R Groups</a:t>
            </a:r>
            <a:endParaRPr lang="en-AU" dirty="0"/>
          </a:p>
        </p:txBody>
      </p:sp>
      <p:pic>
        <p:nvPicPr>
          <p:cNvPr id="8" name="Picture 7" descr="Each amino acid has a top portion with H 3 N superscript plus bonded to a central C that is bonded to C O O superscript minus above, H to the right, and a substituent in a beige box that differs for each amino acid. The substituent, or R group, for each amino acid by group is as follows, beginning with the atom bonded to the central, alpha carbon. Serine: C H 2 further bonded to O H; Threonine: C bonded to H on the left, C H 3 below, and O H on the right; Cysteine: C H 2 further bonded to S H; Asparagine: C H 2 further bonded to C that is single bonded to H 2 N on the left and double bonded to O on the right; Glutamine: C H 2 further bonded to C H 2 that is further bonded to C that is single bonded to H 2 N on the left and double bonded to O on the right. ">
            <a:extLst>
              <a:ext uri="{FF2B5EF4-FFF2-40B4-BE49-F238E27FC236}">
                <a16:creationId xmlns:a16="http://schemas.microsoft.com/office/drawing/2014/main" id="{4BBCAA4C-12F7-E442-A9B2-888CF8F82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6" y="1272722"/>
            <a:ext cx="4196774" cy="5135662"/>
          </a:xfrm>
          <a:prstGeom prst="rect">
            <a:avLst/>
          </a:prstGeom>
        </p:spPr>
      </p:pic>
      <p:sp>
        <p:nvSpPr>
          <p:cNvPr id="7" name="Google Shape;303;p12">
            <a:extLst>
              <a:ext uri="{FF2B5EF4-FFF2-40B4-BE49-F238E27FC236}">
                <a16:creationId xmlns:a16="http://schemas.microsoft.com/office/drawing/2014/main" id="{ABA4E93A-632B-C742-9F13-072277F966C7}"/>
              </a:ext>
            </a:extLst>
          </p:cNvPr>
          <p:cNvSpPr txBox="1"/>
          <p:nvPr/>
        </p:nvSpPr>
        <p:spPr>
          <a:xfrm>
            <a:off x="5403773" y="1447800"/>
            <a:ext cx="358782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191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 groups can form hydrogen bonds</a:t>
            </a:r>
          </a:p>
          <a:p>
            <a:pPr marL="4191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191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cysteine can form disulfide bonds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81000">
              <a:buClr>
                <a:schemeClr val="dk1"/>
              </a:buClr>
              <a:buSzPts val="2400"/>
              <a:buFont typeface="Calibri"/>
              <a:buChar char="●"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164564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C7DBA-7A2E-48B3-8372-E8D3B31E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Positively Charged R Groups</a:t>
            </a:r>
            <a:endParaRPr lang="en-AU" dirty="0"/>
          </a:p>
        </p:txBody>
      </p:sp>
      <p:pic>
        <p:nvPicPr>
          <p:cNvPr id="6" name="Picture 5" descr="Structures for amino acids in the positively charged R groups category.">
            <a:extLst>
              <a:ext uri="{FF2B5EF4-FFF2-40B4-BE49-F238E27FC236}">
                <a16:creationId xmlns:a16="http://schemas.microsoft.com/office/drawing/2014/main" id="{293EC350-F86C-AB4F-A73A-D2644201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4" y="1447799"/>
            <a:ext cx="4753047" cy="4131365"/>
          </a:xfrm>
          <a:prstGeom prst="rect">
            <a:avLst/>
          </a:prstGeom>
        </p:spPr>
      </p:pic>
      <p:sp>
        <p:nvSpPr>
          <p:cNvPr id="8" name="Google Shape;303;p12">
            <a:extLst>
              <a:ext uri="{FF2B5EF4-FFF2-40B4-BE49-F238E27FC236}">
                <a16:creationId xmlns:a16="http://schemas.microsoft.com/office/drawing/2014/main" id="{579C6510-2960-AA4B-850D-9782E6A85C7A}"/>
              </a:ext>
            </a:extLst>
          </p:cNvPr>
          <p:cNvSpPr txBox="1"/>
          <p:nvPr/>
        </p:nvSpPr>
        <p:spPr>
          <a:xfrm>
            <a:off x="5310190" y="1447798"/>
            <a:ext cx="35878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191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have significant positive charge at pH 7.0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95776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1D2F-739E-4E40-897B-8EDFA26D3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Negatively Charged R Groups</a:t>
            </a:r>
            <a:endParaRPr lang="en-AU" dirty="0"/>
          </a:p>
        </p:txBody>
      </p:sp>
      <p:pic>
        <p:nvPicPr>
          <p:cNvPr id="8" name="Picture 7" descr="Each amino acid has a top portion with H 3 N superscript plus bonded to a central C that is bonded to C O O superscript minus above, H to the right, and a substituent in a beige box that differs for each amino acid. The substituent, or R group, for each amino acid by group is as follows, beginning with the atom bonded to the central, alpha carbon. Aspartate: C H 2 bonded to C O O superscript minus; Glutamate: C H 2 bonded to C H 2 that is further bonded to C O O superscript minus.">
            <a:extLst>
              <a:ext uri="{FF2B5EF4-FFF2-40B4-BE49-F238E27FC236}">
                <a16:creationId xmlns:a16="http://schemas.microsoft.com/office/drawing/2014/main" id="{ED8B87BC-E2A7-3845-BC38-82C99A3DC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45" y="1363579"/>
            <a:ext cx="3898656" cy="3679014"/>
          </a:xfrm>
          <a:prstGeom prst="rect">
            <a:avLst/>
          </a:prstGeom>
        </p:spPr>
      </p:pic>
      <p:sp>
        <p:nvSpPr>
          <p:cNvPr id="6" name="Google Shape;303;p12">
            <a:extLst>
              <a:ext uri="{FF2B5EF4-FFF2-40B4-BE49-F238E27FC236}">
                <a16:creationId xmlns:a16="http://schemas.microsoft.com/office/drawing/2014/main" id="{390A3B18-9D28-C144-9BDF-39C7FEDA30E5}"/>
              </a:ext>
            </a:extLst>
          </p:cNvPr>
          <p:cNvSpPr txBox="1"/>
          <p:nvPr/>
        </p:nvSpPr>
        <p:spPr>
          <a:xfrm>
            <a:off x="5216435" y="1675623"/>
            <a:ext cx="358782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191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have a net negative charge at pH 7.0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830733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0012B3-73B8-4B39-B538-A36BFAC1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Uncommon Amino Acids Also Have Important Functions</a:t>
            </a:r>
            <a:endParaRPr lang="en-AU" dirty="0">
              <a:solidFill>
                <a:srgbClr val="4E4CB4"/>
              </a:solidFill>
            </a:endParaRPr>
          </a:p>
        </p:txBody>
      </p:sp>
      <p:pic>
        <p:nvPicPr>
          <p:cNvPr id="3" name="Picture 2" descr="Figure a shows uncommon amino acids found in proteins.">
            <a:extLst>
              <a:ext uri="{FF2B5EF4-FFF2-40B4-BE49-F238E27FC236}">
                <a16:creationId xmlns:a16="http://schemas.microsoft.com/office/drawing/2014/main" id="{B723F35C-D627-9446-8941-A06ED934A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2" y="1395830"/>
            <a:ext cx="2864283" cy="51574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C607EF-7348-DB45-BBFE-C4E014129A5F}"/>
              </a:ext>
            </a:extLst>
          </p:cNvPr>
          <p:cNvSpPr/>
          <p:nvPr/>
        </p:nvSpPr>
        <p:spPr>
          <a:xfrm>
            <a:off x="3433011" y="1395830"/>
            <a:ext cx="5710989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modifications of common amino acids:</a:t>
            </a:r>
          </a:p>
          <a:p>
            <a:pPr marL="742950" lvl="1" indent="-285750">
              <a:lnSpc>
                <a:spcPct val="90000"/>
              </a:lnSpc>
              <a:buSzPts val="1800"/>
              <a:buFont typeface="Arial"/>
              <a:buChar char="–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modified after protein synthesis (e.g., 4-hydroxyproline, found in collagen)</a:t>
            </a:r>
          </a:p>
          <a:p>
            <a:pPr marL="742950" lvl="1" indent="-285750">
              <a:lnSpc>
                <a:spcPct val="90000"/>
              </a:lnSpc>
              <a:buSzPts val="1800"/>
              <a:buChar char="–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modified during protein synthesis (e.g.,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pyrrolysine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contributes to methane biosynthesis)</a:t>
            </a:r>
          </a:p>
          <a:p>
            <a:pPr marL="742950" lvl="1" indent="-285750">
              <a:lnSpc>
                <a:spcPct val="90000"/>
              </a:lnSpc>
              <a:buSzPts val="1800"/>
              <a:buChar char="–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modified transiently to change protein’s function (e.g., phosphorylation) </a:t>
            </a:r>
          </a:p>
          <a:p>
            <a:pPr marL="4191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191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free metabolites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(e.g., ornithine, intermediate in arginine biosynthesis)</a:t>
            </a:r>
          </a:p>
          <a:p>
            <a:pPr marL="4191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08D78-1855-4DB6-96BF-1C919820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 Can Act </a:t>
            </a:r>
            <a:b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Acids or Bases</a:t>
            </a:r>
            <a:endParaRPr lang="en-AU" dirty="0">
              <a:solidFill>
                <a:srgbClr val="4E4CB4"/>
              </a:solidFill>
            </a:endParaRPr>
          </a:p>
        </p:txBody>
      </p:sp>
      <p:pic>
        <p:nvPicPr>
          <p:cNvPr id="3" name="Picture 2" descr="The nonionic form has C bonded to C O O H on the right, N H 2 below, H above, and R to the left. The zwitterionic form is similar, except that C O O H is replaced by highlighted C O O minus and N H 2 is replaced by highlighted N H 3 plus. The zwitterion is shown below with only N H 3 plus highlighted. Text below reads, zwitterion as acid. In a reversible reaction, the zwitterion becomes a similar molecule with highlighted N H 2 in place of N H 3 plus, and there is a free proton. The zwitterion is again shown below with only C O O minus highlighted. Text below reads, zwitterion as base. When H plus is added in a reversible reaction, C O O minus becomes highlighted C O O H.">
            <a:extLst>
              <a:ext uri="{FF2B5EF4-FFF2-40B4-BE49-F238E27FC236}">
                <a16:creationId xmlns:a16="http://schemas.microsoft.com/office/drawing/2014/main" id="{4924E7DD-6FEB-A743-A6FC-ACBA52218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92071"/>
            <a:ext cx="3636787" cy="48372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F55A27-79A6-2C4C-B6BE-CB584378B7CC}"/>
              </a:ext>
            </a:extLst>
          </p:cNvPr>
          <p:cNvSpPr/>
          <p:nvPr/>
        </p:nvSpPr>
        <p:spPr>
          <a:xfrm>
            <a:off x="4572000" y="1792071"/>
            <a:ext cx="4100945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amino </a:t>
            </a:r>
            <a:r>
              <a:rPr lang="en-US" sz="2400" dirty="0"/>
              <a:t>groups, carboxyl groups, and ionizable R groups = weak acids and bases</a:t>
            </a:r>
          </a:p>
          <a:p>
            <a:pPr marL="342900" lvl="0" indent="-342900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lvl="0" indent="-342900">
              <a:lnSpc>
                <a:spcPct val="9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b="1" dirty="0"/>
              <a:t>zwitterion </a:t>
            </a:r>
            <a:r>
              <a:rPr lang="en-US" sz="2400" dirty="0"/>
              <a:t>occurs at neutral pH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91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91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BA18F-A6BC-46F4-AB29-91FA48BA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Titration of Amino Acids</a:t>
            </a:r>
            <a:endParaRPr lang="en-AU" dirty="0"/>
          </a:p>
        </p:txBody>
      </p:sp>
      <p:sp>
        <p:nvSpPr>
          <p:cNvPr id="8" name="Google Shape;351;p18">
            <a:extLst>
              <a:ext uri="{FF2B5EF4-FFF2-40B4-BE49-F238E27FC236}">
                <a16:creationId xmlns:a16="http://schemas.microsoft.com/office/drawing/2014/main" id="{EB68F610-8A1C-D84A-8806-A4B2B1EE09EB}"/>
              </a:ext>
            </a:extLst>
          </p:cNvPr>
          <p:cNvSpPr txBox="1"/>
          <p:nvPr/>
        </p:nvSpPr>
        <p:spPr>
          <a:xfrm>
            <a:off x="1277195" y="1140619"/>
            <a:ext cx="3930038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</a:t>
            </a:r>
            <a:r>
              <a:rPr lang="en-US" sz="2400" b="0" i="0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ation ⇌ zwitterion ⇌ anion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aph plots p H on the vertical axis against O H minus on the horizontal axis and has a curve representing the titration of glycine. The structure of glycine at different p Hs is also shown.">
            <a:extLst>
              <a:ext uri="{FF2B5EF4-FFF2-40B4-BE49-F238E27FC236}">
                <a16:creationId xmlns:a16="http://schemas.microsoft.com/office/drawing/2014/main" id="{532838C3-8A8E-9E48-A208-DC0554A74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80" y="1769634"/>
            <a:ext cx="3788525" cy="4783566"/>
          </a:xfrm>
          <a:prstGeom prst="rect">
            <a:avLst/>
          </a:prstGeom>
        </p:spPr>
      </p:pic>
      <p:sp>
        <p:nvSpPr>
          <p:cNvPr id="346" name="Google Shape;346;g847cf01710_0_36"/>
          <p:cNvSpPr txBox="1">
            <a:spLocks noGrp="1"/>
          </p:cNvSpPr>
          <p:nvPr>
            <p:ph type="body" idx="1"/>
          </p:nvPr>
        </p:nvSpPr>
        <p:spPr>
          <a:xfrm>
            <a:off x="5207233" y="1447800"/>
            <a:ext cx="3479566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lnSpc>
                <a:spcPct val="90000"/>
              </a:lnSpc>
              <a:spcBef>
                <a:spcPts val="140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—COOH </a:t>
            </a:r>
            <a:r>
              <a:rPr lang="en-US" sz="2400" b="0" i="0" u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has an acidic </a:t>
            </a:r>
            <a:r>
              <a:rPr lang="en-US" sz="2400" b="0" i="0" u="none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</a:t>
            </a:r>
            <a:r>
              <a:rPr lang="en-US" sz="2400" b="0" i="1" u="none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K</a:t>
            </a:r>
            <a:r>
              <a:rPr lang="en-US" sz="2400" b="0" i="0" u="none" baseline="-25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</a:t>
            </a:r>
            <a:r>
              <a:rPr lang="en-US" sz="2400" b="0" i="0" u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>
              <a:lnSpc>
                <a:spcPct val="90000"/>
              </a:lnSpc>
              <a:spcBef>
                <a:spcPts val="1400"/>
              </a:spcBef>
              <a:buSzPts val="2800"/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>
              <a:lnSpc>
                <a:spcPct val="90000"/>
              </a:lnSpc>
              <a:spcBef>
                <a:spcPts val="140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400" b="0" i="0" u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NH</a:t>
            </a:r>
            <a:r>
              <a:rPr lang="en-US" sz="2400" b="0" i="0" u="none" baseline="-25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</a:t>
            </a:r>
            <a:r>
              <a:rPr lang="en-US" sz="2400" b="0" i="0" u="none" baseline="30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+</a:t>
            </a:r>
            <a:r>
              <a:rPr lang="en-US" sz="2400" b="0" i="0" u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has a basic </a:t>
            </a:r>
            <a:r>
              <a:rPr lang="en-US" sz="2400" b="0" i="0" u="none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</a:t>
            </a:r>
            <a:r>
              <a:rPr lang="en-US" sz="2400" b="0" i="1" u="none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K</a:t>
            </a:r>
            <a:r>
              <a:rPr lang="en-US" sz="2400" b="0" i="0" u="none" baseline="-25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</a:t>
            </a:r>
            <a:r>
              <a:rPr lang="en-US" sz="2400" b="0" i="0" u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>
              <a:lnSpc>
                <a:spcPct val="90000"/>
              </a:lnSpc>
              <a:spcBef>
                <a:spcPts val="1400"/>
              </a:spcBef>
              <a:buSzPts val="2800"/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>
              <a:lnSpc>
                <a:spcPct val="90000"/>
              </a:lnSpc>
              <a:spcBef>
                <a:spcPts val="140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pH at which the net electric charge is zero is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isoelectric point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" descr="Icon P 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631" y="313711"/>
            <a:ext cx="1190625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EED7D2-04D5-444C-9B01-3F388AE9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6E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1</a:t>
            </a:r>
            <a:r>
              <a:rPr lang="en-US" sz="2000" b="0" dirty="0">
                <a:solidFill>
                  <a:srgbClr val="1D6E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 of 2)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AD90E9E-5E26-FC4C-B44E-F1B27E3B3ED2}"/>
              </a:ext>
            </a:extLst>
          </p:cNvPr>
          <p:cNvSpPr txBox="1">
            <a:spLocks/>
          </p:cNvSpPr>
          <p:nvPr/>
        </p:nvSpPr>
        <p:spPr>
          <a:xfrm>
            <a:off x="685800" y="18651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114300" indent="0">
              <a:buFont typeface="Calibri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every living organism, proteins are constructed from a common set of 20 amino acids.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Each amino acid has a side chain with distinctive chemical properties. Amino acids may be regarded as the alphabet in which the language of protein structure is written.</a:t>
            </a:r>
          </a:p>
          <a:p>
            <a:pPr marL="114300" indent="0" algn="ctr">
              <a:buFont typeface="Calibri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36ACD-6A6A-4B3D-87F2-6E568A9B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75" y="152399"/>
            <a:ext cx="9159875" cy="13238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the Chemical Environment on </a:t>
            </a:r>
            <a:r>
              <a:rPr lang="en-US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i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aseline="-25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AU" dirty="0"/>
          </a:p>
        </p:txBody>
      </p:sp>
      <p:sp>
        <p:nvSpPr>
          <p:cNvPr id="358" name="Google Shape;358;p16"/>
          <p:cNvSpPr txBox="1"/>
          <p:nvPr/>
        </p:nvSpPr>
        <p:spPr>
          <a:xfrm>
            <a:off x="152400" y="1476267"/>
            <a:ext cx="89916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937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b="0" i="1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α</a:t>
            </a:r>
            <a:r>
              <a:rPr lang="en-US" sz="2400" b="0" i="0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-carboxyl group is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more acidic than in carboxylic acids</a:t>
            </a:r>
          </a:p>
          <a:p>
            <a:pPr marL="508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937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b="0" i="1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α</a:t>
            </a:r>
            <a:r>
              <a:rPr lang="en-US" sz="2400" b="0" i="0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-amino group is less basic than in amines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figure shows the effect of the chemical environment on p K subscript a for acetic acid, methylamine, and the carboxyl and methyl groups of glycine.">
            <a:extLst>
              <a:ext uri="{FF2B5EF4-FFF2-40B4-BE49-F238E27FC236}">
                <a16:creationId xmlns:a16="http://schemas.microsoft.com/office/drawing/2014/main" id="{9F21A1E5-C127-6846-856C-23A9D8922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93" y="2785144"/>
            <a:ext cx="7574213" cy="38368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90A834-784B-469C-9F36-32C0D69C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from a Titration Curve</a:t>
            </a:r>
            <a:endParaRPr lang="en-AU" dirty="0"/>
          </a:p>
        </p:txBody>
      </p:sp>
      <p:sp>
        <p:nvSpPr>
          <p:cNvPr id="404" name="Google Shape;404;g847cf01710_0_126"/>
          <p:cNvSpPr txBox="1">
            <a:spLocks noGrp="1"/>
          </p:cNvSpPr>
          <p:nvPr>
            <p:ph type="body" idx="1"/>
          </p:nvPr>
        </p:nvSpPr>
        <p:spPr>
          <a:xfrm>
            <a:off x="593654" y="1371600"/>
            <a:ext cx="3970421" cy="44304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quantitative measure of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each ionizing group</a:t>
            </a:r>
          </a:p>
          <a:p>
            <a:pPr lvl="0"/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regions of buffering power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relationship between its net charge and the pH of the solution</a:t>
            </a:r>
          </a:p>
          <a:p>
            <a:pPr lvl="1">
              <a:spcBef>
                <a:spcPts val="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isoelectric point,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aph plots p H on the vertical axis against O H minus on the horizontal axis and has a curve representing the titration of glycine. The structure of glycine at different p Hs is also shown.">
            <a:extLst>
              <a:ext uri="{FF2B5EF4-FFF2-40B4-BE49-F238E27FC236}">
                <a16:creationId xmlns:a16="http://schemas.microsoft.com/office/drawing/2014/main" id="{2B51BFD9-3E51-1641-B978-8E4D45465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993" y="1371600"/>
            <a:ext cx="4078705" cy="514996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35F8-79D4-4A5F-A080-C0095886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 as Buffers</a:t>
            </a:r>
            <a:endParaRPr lang="en-AU" dirty="0"/>
          </a:p>
        </p:txBody>
      </p:sp>
      <p:sp>
        <p:nvSpPr>
          <p:cNvPr id="6" name="Google Shape;390;g847cf01710_0_68">
            <a:extLst>
              <a:ext uri="{FF2B5EF4-FFF2-40B4-BE49-F238E27FC236}">
                <a16:creationId xmlns:a16="http://schemas.microsoft.com/office/drawing/2014/main" id="{3C8DBCAB-680C-AB40-BFA9-7A0FA63DA6C1}"/>
              </a:ext>
            </a:extLst>
          </p:cNvPr>
          <p:cNvSpPr txBox="1">
            <a:spLocks/>
          </p:cNvSpPr>
          <p:nvPr/>
        </p:nvSpPr>
        <p:spPr>
          <a:xfrm>
            <a:off x="433137" y="1371599"/>
            <a:ext cx="3982452" cy="506147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14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buffers prevent changes in pH close to the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</a:t>
            </a:r>
            <a:r>
              <a:rPr lang="en-US" sz="2400" i="1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</a:t>
            </a:r>
            <a:r>
              <a:rPr lang="en-US" sz="2400" baseline="-25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</a:t>
            </a:r>
            <a:endParaRPr lang="en-US" sz="2400" baseline="-250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spcBef>
                <a:spcPts val="1400"/>
              </a:spcBef>
              <a:buClr>
                <a:schemeClr val="dk1"/>
              </a:buClr>
              <a:buSzPts val="2800"/>
            </a:pPr>
            <a:endParaRPr lang="en-US" sz="2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lvl="0" indent="-342900">
              <a:spcBef>
                <a:spcPts val="14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glycine has two buffer regions:</a:t>
            </a:r>
          </a:p>
          <a:p>
            <a:pPr marL="914400" lvl="1" indent="-381000">
              <a:lnSpc>
                <a:spcPct val="115000"/>
              </a:lnSpc>
              <a:buSzPts val="2400"/>
              <a:buFont typeface="Arial"/>
              <a:buChar char="–"/>
            </a:pPr>
            <a:r>
              <a:rPr lang="en-US" sz="2400" dirty="0"/>
              <a:t>centered around the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</a:t>
            </a:r>
            <a:r>
              <a:rPr lang="en-US" sz="2400" i="1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</a:t>
            </a:r>
            <a:r>
              <a:rPr lang="en-US" sz="2400" baseline="-25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of the </a:t>
            </a:r>
            <a:r>
              <a:rPr lang="el-GR" sz="2400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α</a:t>
            </a:r>
            <a:r>
              <a:rPr lang="el-GR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carboxyl group (p</a:t>
            </a:r>
            <a:r>
              <a:rPr lang="en-US" sz="2400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</a:t>
            </a:r>
            <a:r>
              <a:rPr lang="en-US" sz="2400" baseline="-25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= 2.34)</a:t>
            </a:r>
          </a:p>
          <a:p>
            <a:pPr marL="914400" lvl="1" indent="-381000">
              <a:lnSpc>
                <a:spcPct val="115000"/>
              </a:lnSpc>
              <a:buSzPts val="2400"/>
              <a:buFont typeface="Arial"/>
              <a:buChar char="–"/>
            </a:pPr>
            <a:r>
              <a:rPr lang="en-US" sz="2400" dirty="0">
                <a:solidFill>
                  <a:schemeClr val="accent4"/>
                </a:solidFill>
              </a:rPr>
              <a:t>centered around the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</a:t>
            </a:r>
            <a:r>
              <a:rPr lang="en-US" sz="2400" i="1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</a:t>
            </a:r>
            <a:r>
              <a:rPr lang="en-US" sz="2400" baseline="-25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of the </a:t>
            </a:r>
            <a:r>
              <a:rPr lang="el-GR" sz="2400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α</a:t>
            </a:r>
            <a:r>
              <a:rPr lang="el-GR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amino group (p</a:t>
            </a:r>
            <a:r>
              <a:rPr lang="en-US" sz="2400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</a:t>
            </a:r>
            <a:r>
              <a:rPr lang="en-US" sz="2400" baseline="-25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= 9.6)</a:t>
            </a:r>
          </a:p>
          <a:p>
            <a:pPr>
              <a:spcBef>
                <a:spcPts val="360"/>
              </a:spcBef>
            </a:pPr>
            <a:endParaRPr lang="en-US" dirty="0"/>
          </a:p>
          <a:p>
            <a:pPr>
              <a:spcBef>
                <a:spcPts val="360"/>
              </a:spcBef>
            </a:pPr>
            <a:endParaRPr lang="en-US" dirty="0"/>
          </a:p>
        </p:txBody>
      </p:sp>
      <p:pic>
        <p:nvPicPr>
          <p:cNvPr id="4" name="Picture 3" descr="A graph plots p H on the vertical axis against O H minus on the horizontal axis and has a curve representing the titration of glycine. The structure of glycine at different p Hs is also shown.">
            <a:extLst>
              <a:ext uri="{FF2B5EF4-FFF2-40B4-BE49-F238E27FC236}">
                <a16:creationId xmlns:a16="http://schemas.microsoft.com/office/drawing/2014/main" id="{BB1DAE53-5070-7D4B-A145-AD924DADC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15085"/>
            <a:ext cx="3457075" cy="4365062"/>
          </a:xfrm>
          <a:prstGeom prst="rect">
            <a:avLst/>
          </a:prstGeom>
        </p:spPr>
      </p:pic>
      <p:cxnSp>
        <p:nvCxnSpPr>
          <p:cNvPr id="7" name="Google Shape;416;p21">
            <a:extLst>
              <a:ext uri="{FF2B5EF4-FFF2-40B4-BE49-F238E27FC236}">
                <a16:creationId xmlns:a16="http://schemas.microsoft.com/office/drawing/2014/main" id="{015BDCA1-AB2C-D244-9A7E-B88970082074}"/>
              </a:ext>
            </a:extLst>
          </p:cNvPr>
          <p:cNvCxnSpPr>
            <a:cxnSpLocks/>
          </p:cNvCxnSpPr>
          <p:nvPr/>
        </p:nvCxnSpPr>
        <p:spPr>
          <a:xfrm flipH="1" flipV="1">
            <a:off x="7459579" y="3272596"/>
            <a:ext cx="256675" cy="260755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9" name="Google Shape;416;p21">
            <a:extLst>
              <a:ext uri="{FF2B5EF4-FFF2-40B4-BE49-F238E27FC236}">
                <a16:creationId xmlns:a16="http://schemas.microsoft.com/office/drawing/2014/main" id="{2573D69F-9552-514D-988A-C9F2F9515D3B}"/>
              </a:ext>
            </a:extLst>
          </p:cNvPr>
          <p:cNvCxnSpPr>
            <a:cxnSpLocks/>
          </p:cNvCxnSpPr>
          <p:nvPr/>
        </p:nvCxnSpPr>
        <p:spPr>
          <a:xfrm flipH="1" flipV="1">
            <a:off x="6075948" y="4957018"/>
            <a:ext cx="1640306" cy="92312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4" name="Google Shape;418;p21">
            <a:extLst>
              <a:ext uri="{FF2B5EF4-FFF2-40B4-BE49-F238E27FC236}">
                <a16:creationId xmlns:a16="http://schemas.microsoft.com/office/drawing/2014/main" id="{F732E676-3C43-8B40-8646-8E192A42DFD2}"/>
              </a:ext>
            </a:extLst>
          </p:cNvPr>
          <p:cNvSpPr txBox="1"/>
          <p:nvPr/>
        </p:nvSpPr>
        <p:spPr>
          <a:xfrm>
            <a:off x="6966282" y="5881047"/>
            <a:ext cx="174458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</a:t>
            </a:r>
            <a:r>
              <a:rPr lang="en-US" sz="2400" b="0" i="0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uffer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</a:t>
            </a:r>
            <a:r>
              <a:rPr lang="en-US" sz="2400" b="0" i="0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egions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F14578-88B7-40C2-91A3-29E7694A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Isoelectric Point,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76742-F54F-4BF2-92F5-F17F953AE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364365"/>
            <a:ext cx="7772400" cy="1143000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amino acids without ionizable side chains,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isoelectric point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is:</a:t>
            </a:r>
            <a:endParaRPr lang="en-AU" sz="24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A1FCE81-FD2F-4118-95EB-E7263B9F0F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12346"/>
              </p:ext>
            </p:extLst>
          </p:nvPr>
        </p:nvGraphicFramePr>
        <p:xfrm>
          <a:off x="3582363" y="2507365"/>
          <a:ext cx="1979273" cy="807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965160" imgH="393480" progId="Equation.DSMT4">
                  <p:embed/>
                </p:oleObj>
              </mc:Choice>
              <mc:Fallback>
                <p:oleObj name="Equation" r:id="rId3" imgW="965160" imgH="393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2363" y="2507365"/>
                        <a:ext cx="1979273" cy="807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4240AE-513A-41BD-9C55-CCFB41606B0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5799" y="3428999"/>
            <a:ext cx="7772400" cy="2950029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=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net charge is zero (amino acid least soluble in water, does not migrate in electric field)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&gt;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net negative change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&lt;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net positive charge</a:t>
            </a:r>
          </a:p>
          <a:p>
            <a:pPr marL="11430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752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A41D4A-0A20-40DE-9198-55A09965C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 Differ in Their Acid-Base Properties</a:t>
            </a:r>
            <a:endParaRPr lang="en-AU" dirty="0">
              <a:solidFill>
                <a:srgbClr val="4E4CB4"/>
              </a:solidFill>
            </a:endParaRPr>
          </a:p>
        </p:txBody>
      </p:sp>
      <p:sp>
        <p:nvSpPr>
          <p:cNvPr id="4" name="Google Shape;390;g847cf01710_0_68">
            <a:extLst>
              <a:ext uri="{FF2B5EF4-FFF2-40B4-BE49-F238E27FC236}">
                <a16:creationId xmlns:a16="http://schemas.microsoft.com/office/drawing/2014/main" id="{A4FB030C-E554-8D4C-8A2B-C46712469EE7}"/>
              </a:ext>
            </a:extLst>
          </p:cNvPr>
          <p:cNvSpPr txBox="1">
            <a:spLocks/>
          </p:cNvSpPr>
          <p:nvPr/>
        </p:nvSpPr>
        <p:spPr>
          <a:xfrm>
            <a:off x="685800" y="1905900"/>
            <a:ext cx="7772399" cy="457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14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ionizable side chains:</a:t>
            </a:r>
          </a:p>
          <a:p>
            <a:pPr marL="914400" lvl="1" indent="-381000">
              <a:lnSpc>
                <a:spcPct val="115000"/>
              </a:lnSpc>
              <a:buSzPts val="2400"/>
              <a:buFont typeface="Arial"/>
              <a:buChar char="–"/>
            </a:pPr>
            <a:r>
              <a:rPr lang="en-US" sz="2400" dirty="0"/>
              <a:t>have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marL="914400" lvl="1" indent="-381000">
              <a:lnSpc>
                <a:spcPct val="115000"/>
              </a:lnSpc>
              <a:buSzPts val="2400"/>
              <a:buFont typeface="Arial"/>
              <a:buChar char="–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 as buffers</a:t>
            </a:r>
          </a:p>
          <a:p>
            <a:pPr marL="914400" lvl="1" indent="-381000">
              <a:lnSpc>
                <a:spcPct val="115000"/>
              </a:lnSpc>
              <a:buSzPts val="2400"/>
              <a:buFont typeface="Arial"/>
              <a:buChar char="–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influence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amino acid</a:t>
            </a:r>
          </a:p>
          <a:p>
            <a:pPr marL="914400" lvl="1" indent="-381000">
              <a:lnSpc>
                <a:spcPct val="115000"/>
              </a:lnSpc>
              <a:buSzPts val="2400"/>
              <a:buFont typeface="Arial"/>
              <a:buChar char="–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titrated (titration curve has 3 ionization steps)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EEED0-CE3D-4AA2-A81B-9E730A83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Titration of Amino Acids with an Ionizable R Group</a:t>
            </a:r>
            <a:endParaRPr lang="en-AU" dirty="0"/>
          </a:p>
        </p:txBody>
      </p:sp>
      <p:pic>
        <p:nvPicPr>
          <p:cNvPr id="3" name="Picture 2" descr="A two-part figure, a and b, shows changes in the molecular structures of glutamate in part a and histidine in part b during titration with O H superscript minus, and graphs below each reaction show the titration curves.">
            <a:extLst>
              <a:ext uri="{FF2B5EF4-FFF2-40B4-BE49-F238E27FC236}">
                <a16:creationId xmlns:a16="http://schemas.microsoft.com/office/drawing/2014/main" id="{9F8CE5EA-FABC-6247-BA05-112287305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843532"/>
            <a:ext cx="8699500" cy="4292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1703FD-06F7-4A79-A48B-AB3456F978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674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1D6E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Peptides and Proteins</a:t>
            </a:r>
            <a:endParaRPr lang="en-A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77;g7fe2cbe272_0_8" descr="Icon P 2&#10;">
            <a:extLst>
              <a:ext uri="{FF2B5EF4-FFF2-40B4-BE49-F238E27FC236}">
                <a16:creationId xmlns:a16="http://schemas.microsoft.com/office/drawing/2014/main" id="{FC9A5C85-090D-EE42-84C6-F31B415CD5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5164" y="264657"/>
            <a:ext cx="1228725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D09D23D-8255-4F2F-B732-ECF1DF6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6E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2</a:t>
            </a:r>
            <a:r>
              <a:rPr lang="en-US" sz="2000" b="0" dirty="0">
                <a:solidFill>
                  <a:srgbClr val="1D6E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of 3)</a:t>
            </a:r>
            <a:endParaRPr lang="en-AU" sz="2000" b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5035881-D380-5D42-825A-16F850CE3DC9}"/>
              </a:ext>
            </a:extLst>
          </p:cNvPr>
          <p:cNvSpPr txBox="1">
            <a:spLocks/>
          </p:cNvSpPr>
          <p:nvPr/>
        </p:nvSpPr>
        <p:spPr>
          <a:xfrm>
            <a:off x="685800" y="18651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11430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proteins, amino acids are joined in characteristic linear sequences through a common amide linkage, the peptide bond.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amino acid sequence of a protein constitutes its primary structure, a first level we will introduce within the broader complexities of protein structure.</a:t>
            </a:r>
          </a:p>
          <a:p>
            <a:pPr marL="114300" indent="0">
              <a:buFont typeface="Calibri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35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2E83-4292-4C3A-B89A-06509D71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Peptides Are Chains of </a:t>
            </a:r>
            <a:b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</a:t>
            </a:r>
            <a:endParaRPr lang="en-AU" dirty="0">
              <a:solidFill>
                <a:srgbClr val="4E4CB4"/>
              </a:solidFill>
            </a:endParaRPr>
          </a:p>
        </p:txBody>
      </p:sp>
      <p:sp>
        <p:nvSpPr>
          <p:cNvPr id="5" name="Google Shape;390;g847cf01710_0_68">
            <a:extLst>
              <a:ext uri="{FF2B5EF4-FFF2-40B4-BE49-F238E27FC236}">
                <a16:creationId xmlns:a16="http://schemas.microsoft.com/office/drawing/2014/main" id="{D5887A28-D824-5D4F-9BE2-EA52BA879DE7}"/>
              </a:ext>
            </a:extLst>
          </p:cNvPr>
          <p:cNvSpPr txBox="1">
            <a:spLocks/>
          </p:cNvSpPr>
          <p:nvPr/>
        </p:nvSpPr>
        <p:spPr>
          <a:xfrm>
            <a:off x="547557" y="1784350"/>
            <a:ext cx="3110043" cy="457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14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peptide bond:</a:t>
            </a:r>
          </a:p>
          <a:p>
            <a:pPr marL="914400" lvl="1" indent="-381000">
              <a:lnSpc>
                <a:spcPct val="115000"/>
              </a:lnSpc>
              <a:buSzPts val="2400"/>
              <a:buFont typeface="Arial"/>
              <a:buChar char="–"/>
            </a:pPr>
            <a:r>
              <a:rPr lang="en-US" sz="2400" dirty="0"/>
              <a:t>covalent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381000">
              <a:lnSpc>
                <a:spcPct val="115000"/>
              </a:lnSpc>
              <a:buSzPts val="2400"/>
              <a:buFont typeface="Arial"/>
              <a:buChar char="–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formed through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condensation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381000">
              <a:lnSpc>
                <a:spcPct val="115000"/>
              </a:lnSpc>
              <a:buSzPts val="2400"/>
              <a:buFont typeface="Arial"/>
              <a:buChar char="–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broken through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hydrolysis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The first amino acid has C bonded to R 1 above, N H 3 plus to the left, H, and C to the right that is double bonded to O below and bonded to highlighted O H to the right. This is added to an amino acid with C that is bonded to N H with one H above and a highlighted H to the left, bonded to R 2 above, bonded to H, and bonded to C O O minus on the right. Highlighted H 2 O is removed to join the two molecules together. The new molecule has a highlighted region showing the bond. The left half has C bonded to R 1 above, N H 3 plus on the left, H, and highlighted C double bonded to highlighted O below and bonded to highlighted N on the right that is further bonded to highlighted H above and C on the right that is further bonded to R 2 above, C O O minus on the right, and H.">
            <a:extLst>
              <a:ext uri="{FF2B5EF4-FFF2-40B4-BE49-F238E27FC236}">
                <a16:creationId xmlns:a16="http://schemas.microsoft.com/office/drawing/2014/main" id="{43008764-4D7C-8246-950C-9FA6A5B30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960" y="1784350"/>
            <a:ext cx="4572000" cy="32893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C9717F-8506-4750-97CD-6E9D00F0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 Types by the Number</a:t>
            </a:r>
            <a:endParaRPr lang="en-AU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A41DC-DB29-41F3-8BBC-0FEECE4D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981199"/>
            <a:ext cx="7772400" cy="4570207"/>
          </a:xfrm>
        </p:spPr>
        <p:txBody>
          <a:bodyPr/>
          <a:lstStyle/>
          <a:p>
            <a:pPr marL="393700" lvl="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dipeptide = 2 amino acids, 1 peptide bond</a:t>
            </a:r>
          </a:p>
          <a:p>
            <a:pPr marL="393700" lvl="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lvl="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tripeptide = 3 amino acids, 2 peptide bonds</a:t>
            </a:r>
          </a:p>
          <a:p>
            <a:pPr marL="393700" lvl="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lvl="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oligopeptide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= a few amino acids </a:t>
            </a:r>
          </a:p>
          <a:p>
            <a:pPr marL="393700" lvl="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lvl="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polypeptide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= many amino acids, molecular weight &lt; 10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lvl="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lvl="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= thousands of amino acids, molecular weight &gt; 10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77;g7fe2cbe272_0_8" descr="Icon P 2">
            <a:extLst>
              <a:ext uri="{FF2B5EF4-FFF2-40B4-BE49-F238E27FC236}">
                <a16:creationId xmlns:a16="http://schemas.microsoft.com/office/drawing/2014/main" id="{FC9A5C85-090D-EE42-84C6-F31B415CD5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664" y="297907"/>
            <a:ext cx="1228725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B7C336-766F-4441-A7A1-6472BAFC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6E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2</a:t>
            </a:r>
            <a:r>
              <a:rPr lang="en-US" sz="2000" b="0" dirty="0">
                <a:solidFill>
                  <a:srgbClr val="1D6E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 of 3)</a:t>
            </a:r>
            <a:endParaRPr lang="en-A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5035881-D380-5D42-825A-16F850CE3DC9}"/>
              </a:ext>
            </a:extLst>
          </p:cNvPr>
          <p:cNvSpPr txBox="1">
            <a:spLocks/>
          </p:cNvSpPr>
          <p:nvPr/>
        </p:nvSpPr>
        <p:spPr>
          <a:xfrm>
            <a:off x="685800" y="18651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11430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proteins, amino acids are joined in characteristic linear sequences through a common amide linkage, the peptide bond.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amino acid sequence of a protein constitutes its primary structure, a first level we will introduce within the broader complexities of protein structure.</a:t>
            </a:r>
          </a:p>
          <a:p>
            <a:pPr marL="114300" indent="0">
              <a:buFont typeface="Calibri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89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9702-6DAF-4A34-828C-894864E2F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 Terminals</a:t>
            </a:r>
            <a:endParaRPr lang="en-AU" dirty="0"/>
          </a:p>
        </p:txBody>
      </p:sp>
      <p:sp>
        <p:nvSpPr>
          <p:cNvPr id="499" name="Google Shape;499;p26"/>
          <p:cNvSpPr txBox="1"/>
          <p:nvPr/>
        </p:nvSpPr>
        <p:spPr>
          <a:xfrm>
            <a:off x="76200" y="1500187"/>
            <a:ext cx="90678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</a:t>
            </a:r>
            <a:r>
              <a:rPr lang="en-US" sz="2400" b="0" i="0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umbering (and naming) starts from the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amino-terminal residue</a:t>
            </a:r>
            <a:r>
              <a:rPr lang="en-US" sz="2400" b="0" i="0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</a:t>
            </a:r>
            <a:r>
              <a:rPr lang="en-US" sz="2400" b="0" i="1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</a:t>
            </a:r>
            <a:r>
              <a:rPr lang="en-US" sz="2400" b="0" i="0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-terminal)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figure shows the structure of a pentapeptide with the amino-terminal end and carboxyl-terminal end labeled, with the peptide bonds shaded in light red, and with the R groups highlighted in red.">
            <a:extLst>
              <a:ext uri="{FF2B5EF4-FFF2-40B4-BE49-F238E27FC236}">
                <a16:creationId xmlns:a16="http://schemas.microsoft.com/office/drawing/2014/main" id="{A6122F6B-82FA-BD41-8366-9223E4851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693" y="2538789"/>
            <a:ext cx="6705600" cy="3009900"/>
          </a:xfrm>
          <a:prstGeom prst="rect">
            <a:avLst/>
          </a:prstGeom>
        </p:spPr>
      </p:pic>
      <p:sp>
        <p:nvSpPr>
          <p:cNvPr id="9" name="Google Shape;418;p21">
            <a:extLst>
              <a:ext uri="{FF2B5EF4-FFF2-40B4-BE49-F238E27FC236}">
                <a16:creationId xmlns:a16="http://schemas.microsoft.com/office/drawing/2014/main" id="{74BA77F1-1DB5-E447-91F2-C7C615DFDFAE}"/>
              </a:ext>
            </a:extLst>
          </p:cNvPr>
          <p:cNvSpPr txBox="1"/>
          <p:nvPr/>
        </p:nvSpPr>
        <p:spPr>
          <a:xfrm>
            <a:off x="1078707" y="5752844"/>
            <a:ext cx="174458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1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</a:t>
            </a:r>
            <a:r>
              <a:rPr lang="en-US" sz="2400" b="0" i="0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-terminal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418;p21">
            <a:extLst>
              <a:ext uri="{FF2B5EF4-FFF2-40B4-BE49-F238E27FC236}">
                <a16:creationId xmlns:a16="http://schemas.microsoft.com/office/drawing/2014/main" id="{58A5CFBF-3546-294C-BA24-3699EBC779BB}"/>
              </a:ext>
            </a:extLst>
          </p:cNvPr>
          <p:cNvSpPr txBox="1"/>
          <p:nvPr/>
        </p:nvSpPr>
        <p:spPr>
          <a:xfrm>
            <a:off x="6320714" y="5726680"/>
            <a:ext cx="174458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</a:t>
            </a:r>
            <a:r>
              <a:rPr lang="en-US" sz="2400" b="0" i="0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-terminal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C19C29-CF45-4221-A402-B45DA966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Naming Peptides</a:t>
            </a:r>
            <a:endParaRPr lang="en-AU" dirty="0"/>
          </a:p>
        </p:txBody>
      </p:sp>
      <p:sp>
        <p:nvSpPr>
          <p:cNvPr id="508" name="Google Shape;508;p27"/>
          <p:cNvSpPr txBox="1">
            <a:spLocks noGrp="1"/>
          </p:cNvSpPr>
          <p:nvPr>
            <p:ph type="body" idx="1"/>
          </p:nvPr>
        </p:nvSpPr>
        <p:spPr>
          <a:xfrm>
            <a:off x="533400" y="1905000"/>
            <a:ext cx="7924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full amino acid names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	</a:t>
            </a:r>
            <a:r>
              <a:rPr lang="en-US" sz="2400" b="0" i="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serylglycyltyrosylalanylleucine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4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three-letter code abbreviations: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	Ser–</a:t>
            </a:r>
            <a:r>
              <a:rPr lang="en-US" sz="2400" b="0" i="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Gly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Tyr–Ala–Leu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one-letter code abbreviation: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	SGYAL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40AC-5C21-4D1F-94D9-02C36612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Peptides Can Be Distinguished by Their Ionization Behavior</a:t>
            </a:r>
            <a:endParaRPr lang="en-AU" dirty="0">
              <a:solidFill>
                <a:srgbClr val="4E4CB4"/>
              </a:solidFill>
            </a:endParaRPr>
          </a:p>
        </p:txBody>
      </p:sp>
      <p:sp>
        <p:nvSpPr>
          <p:cNvPr id="5" name="Google Shape;390;g847cf01710_0_68">
            <a:extLst>
              <a:ext uri="{FF2B5EF4-FFF2-40B4-BE49-F238E27FC236}">
                <a16:creationId xmlns:a16="http://schemas.microsoft.com/office/drawing/2014/main" id="{4C0D6B04-63F1-7F45-AFEA-9E02735DE0F9}"/>
              </a:ext>
            </a:extLst>
          </p:cNvPr>
          <p:cNvSpPr txBox="1">
            <a:spLocks/>
          </p:cNvSpPr>
          <p:nvPr/>
        </p:nvSpPr>
        <p:spPr>
          <a:xfrm>
            <a:off x="419414" y="1637434"/>
            <a:ext cx="3660648" cy="457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14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ionizable groups in peptides: </a:t>
            </a:r>
          </a:p>
          <a:p>
            <a:pPr marL="914400" lvl="1" indent="-381000">
              <a:lnSpc>
                <a:spcPct val="115000"/>
              </a:lnSpc>
              <a:buSzPts val="2400"/>
              <a:buFont typeface="Arial"/>
              <a:buChar char="–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one free </a:t>
            </a:r>
            <a:r>
              <a:rPr lang="el-GR" sz="2400" i="1" dirty="0"/>
              <a:t>α</a:t>
            </a:r>
            <a:r>
              <a:rPr lang="el-GR" sz="2400" dirty="0"/>
              <a:t>-</a:t>
            </a:r>
            <a:r>
              <a:rPr lang="en-US" sz="2400" dirty="0"/>
              <a:t>amino group </a:t>
            </a:r>
          </a:p>
          <a:p>
            <a:pPr marL="914400" lvl="1" indent="-381000">
              <a:lnSpc>
                <a:spcPct val="115000"/>
              </a:lnSpc>
              <a:buSzPts val="2400"/>
              <a:buFont typeface="Arial"/>
              <a:buChar char="–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one free </a:t>
            </a:r>
            <a:r>
              <a:rPr lang="el-GR" sz="2400" i="1" dirty="0"/>
              <a:t>α</a:t>
            </a:r>
            <a:r>
              <a:rPr lang="el-GR" sz="2400" dirty="0"/>
              <a:t>-</a:t>
            </a:r>
            <a:r>
              <a:rPr lang="en-US" sz="2400" dirty="0"/>
              <a:t>carboxyl group </a:t>
            </a:r>
            <a:endParaRPr lang="en-US" sz="2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914400" lvl="1" indent="-381000">
              <a:lnSpc>
                <a:spcPct val="115000"/>
              </a:lnSpc>
              <a:buSzPts val="2400"/>
              <a:buFont typeface="Arial"/>
              <a:buChar char="–"/>
            </a:pPr>
            <a:r>
              <a:rPr lang="en-US" sz="2400" dirty="0">
                <a:solidFill>
                  <a:schemeClr val="accent4"/>
                </a:solidFill>
              </a:rPr>
              <a:t>some R groups</a:t>
            </a:r>
            <a:endParaRPr lang="en-US" sz="2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spcBef>
                <a:spcPts val="360"/>
              </a:spcBef>
            </a:pPr>
            <a:endParaRPr lang="en-US" dirty="0"/>
          </a:p>
          <a:p>
            <a:pPr>
              <a:spcBef>
                <a:spcPts val="360"/>
              </a:spcBef>
            </a:pPr>
            <a:endParaRPr lang="en-US" dirty="0"/>
          </a:p>
        </p:txBody>
      </p:sp>
      <p:pic>
        <p:nvPicPr>
          <p:cNvPr id="4" name="Picture 3" descr="The top amino acid is labeled, A l a and has a central C bonded to highlighted N H 3 plus above, C H 3 to the right, H, and C below that is double bonded to O to the left and bonded to the next amino acid below, G l u. This has a C bonded to N H above, to C H 2 bonded to C H 2 bonded to highlighted C O O minus, to H, and to C below that is double bonded to O on the left and bonded to the next amino acid below, G l y. G l y has C bonded to N H above, 2 H, and C below that is double bonded to O on the left that is further bonded to the next amino acid below, L y s. L y s has a central C bonded to N H above, a chain of four C H 2 that ends with highlighted N H 3 plus, H, and highlighted C O O minus below.">
            <a:extLst>
              <a:ext uri="{FF2B5EF4-FFF2-40B4-BE49-F238E27FC236}">
                <a16:creationId xmlns:a16="http://schemas.microsoft.com/office/drawing/2014/main" id="{8DC0861E-B21A-8742-A2BD-078E72ADD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37434"/>
            <a:ext cx="3898201" cy="43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30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AE58-70F3-449B-967C-505C9C63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Biologically Active Peptides and Polypeptides Occur in a Vast Range of Sizes and Compositions</a:t>
            </a:r>
            <a:endParaRPr lang="en-AU" sz="2800" dirty="0">
              <a:solidFill>
                <a:srgbClr val="4E4CB4"/>
              </a:solidFill>
            </a:endParaRPr>
          </a:p>
        </p:txBody>
      </p:sp>
      <p:sp>
        <p:nvSpPr>
          <p:cNvPr id="6" name="Google Shape;447;p22">
            <a:extLst>
              <a:ext uri="{FF2B5EF4-FFF2-40B4-BE49-F238E27FC236}">
                <a16:creationId xmlns:a16="http://schemas.microsoft.com/office/drawing/2014/main" id="{241182C0-20CB-6646-9D35-488D57BBD782}"/>
              </a:ext>
            </a:extLst>
          </p:cNvPr>
          <p:cNvSpPr txBox="1">
            <a:spLocks/>
          </p:cNvSpPr>
          <p:nvPr/>
        </p:nvSpPr>
        <p:spPr>
          <a:xfrm>
            <a:off x="152400" y="2286000"/>
            <a:ext cx="314498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dk1"/>
              </a:buClr>
              <a:buSzPts val="238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length of naturally occurring peptides = 2 to many thousands of amino acid residues</a:t>
            </a:r>
            <a:endParaRPr lang="en-US" sz="2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buClr>
                <a:schemeClr val="dk1"/>
              </a:buClr>
              <a:buSzPts val="2380"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7382" y="2286000"/>
            <a:ext cx="5145578" cy="369332"/>
          </a:xfrm>
          <a:prstGeom prst="rect">
            <a:avLst/>
          </a:prstGeom>
          <a:solidFill>
            <a:srgbClr val="00657C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Table 3-2 Molecular Data on Some Proteins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1087"/>
              </p:ext>
            </p:extLst>
          </p:nvPr>
        </p:nvGraphicFramePr>
        <p:xfrm>
          <a:off x="3297382" y="2655332"/>
          <a:ext cx="5145578" cy="4038600"/>
        </p:xfrm>
        <a:graphic>
          <a:graphicData uri="http://schemas.openxmlformats.org/drawingml/2006/table">
            <a:tbl>
              <a:tblPr firstRow="1" bandRow="1">
                <a:tableStyleId>{B274A9FB-C4F9-4BC5-B495-D497548AA14E}</a:tableStyleId>
              </a:tblPr>
              <a:tblGrid>
                <a:gridCol w="1670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Protein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Molecular weight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Number of residues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Number of polypeptide chains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Cytochrome </a:t>
                      </a:r>
                      <a:r>
                        <a:rPr lang="en-US" sz="1200" i="1" dirty="0"/>
                        <a:t>c</a:t>
                      </a:r>
                      <a:r>
                        <a:rPr lang="en-US" sz="1200" i="0" dirty="0"/>
                        <a:t> (human)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12,400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Myoglobin (equine heart)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16,700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Chymotrypsin (bovine pancreas)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25,200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Hemoglobin (human)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64,500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Hexokinase (yeast)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107,900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RNS polymerase (</a:t>
                      </a:r>
                      <a:r>
                        <a:rPr lang="en-US" sz="1200" i="1" dirty="0"/>
                        <a:t>E. coli</a:t>
                      </a:r>
                      <a:r>
                        <a:rPr lang="en-US" sz="1200" i="0" dirty="0"/>
                        <a:t>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450,00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4,158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Glutamine </a:t>
                      </a:r>
                      <a:r>
                        <a:rPr lang="en-US" sz="1200" dirty="0" err="1"/>
                        <a:t>synthetase</a:t>
                      </a:r>
                      <a:r>
                        <a:rPr lang="en-US" sz="1200" dirty="0"/>
                        <a:t> (</a:t>
                      </a:r>
                      <a:r>
                        <a:rPr lang="en-US" sz="1200" i="1" dirty="0"/>
                        <a:t>E. coli</a:t>
                      </a:r>
                      <a:r>
                        <a:rPr lang="en-US" sz="1200" i="0" dirty="0"/>
                        <a:t>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619,000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5,628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Titin</a:t>
                      </a:r>
                      <a:r>
                        <a:rPr lang="en-US" sz="1200" baseline="0" dirty="0"/>
                        <a:t> (human)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2,993,000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26,926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841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9CCA05-9FC7-4ECD-BBEC-8DB129DC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 Subunits</a:t>
            </a:r>
            <a:endParaRPr lang="en-AU" dirty="0"/>
          </a:p>
        </p:txBody>
      </p:sp>
      <p:sp>
        <p:nvSpPr>
          <p:cNvPr id="7" name="Google Shape;447;p22">
            <a:extLst>
              <a:ext uri="{FF2B5EF4-FFF2-40B4-BE49-F238E27FC236}">
                <a16:creationId xmlns:a16="http://schemas.microsoft.com/office/drawing/2014/main" id="{46A8FD48-3503-9244-AA53-850CD4551E56}"/>
              </a:ext>
            </a:extLst>
          </p:cNvPr>
          <p:cNvSpPr txBox="1">
            <a:spLocks/>
          </p:cNvSpPr>
          <p:nvPr/>
        </p:nvSpPr>
        <p:spPr>
          <a:xfrm>
            <a:off x="675132" y="1673352"/>
            <a:ext cx="77937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dk1"/>
              </a:buClr>
              <a:buSzPts val="238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multisubunit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protein = 2+ polypeptides associated noncovalently</a:t>
            </a:r>
          </a:p>
          <a:p>
            <a:pPr>
              <a:buClr>
                <a:schemeClr val="dk1"/>
              </a:buClr>
              <a:buSzPts val="2380"/>
            </a:pPr>
            <a:endParaRPr lang="en-US" sz="2400"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indent="-342900">
              <a:buClr>
                <a:schemeClr val="dk1"/>
              </a:buClr>
              <a:buSzPts val="238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oligomeric 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protein = at least 2 identical subunits</a:t>
            </a:r>
          </a:p>
          <a:p>
            <a:pPr marL="914400" lvl="1" indent="-381000">
              <a:lnSpc>
                <a:spcPct val="115000"/>
              </a:lnSpc>
              <a:buSzPts val="2400"/>
              <a:buFont typeface="Arial"/>
              <a:buChar char="–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identical units =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protomers</a:t>
            </a:r>
          </a:p>
          <a:p>
            <a:pPr algn="ctr">
              <a:spcBef>
                <a:spcPts val="560"/>
              </a:spcBef>
              <a:buClr>
                <a:schemeClr val="dk1"/>
              </a:buClr>
              <a:buSzPts val="2800"/>
              <a:buFont typeface="Calibri"/>
              <a:buNone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520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C3B8A8-A873-41F3-9A10-21DD11E8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 Composition </a:t>
            </a:r>
            <a:b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Proteins</a:t>
            </a:r>
            <a:endParaRPr lang="en-AU" dirty="0"/>
          </a:p>
        </p:txBody>
      </p:sp>
      <p:sp>
        <p:nvSpPr>
          <p:cNvPr id="5" name="Google Shape;447;p22">
            <a:extLst>
              <a:ext uri="{FF2B5EF4-FFF2-40B4-BE49-F238E27FC236}">
                <a16:creationId xmlns:a16="http://schemas.microsoft.com/office/drawing/2014/main" id="{26D6E1B5-01C6-8F4C-9985-0E785CA6335E}"/>
              </a:ext>
            </a:extLst>
          </p:cNvPr>
          <p:cNvSpPr txBox="1">
            <a:spLocks/>
          </p:cNvSpPr>
          <p:nvPr/>
        </p:nvSpPr>
        <p:spPr>
          <a:xfrm>
            <a:off x="145213" y="1665699"/>
            <a:ext cx="206859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dk1"/>
              </a:buClr>
              <a:buSzPts val="238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amino acid composition is highly variable</a:t>
            </a:r>
            <a:endParaRPr lang="en-U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4395" y="1357922"/>
            <a:ext cx="6859605" cy="307777"/>
          </a:xfrm>
          <a:prstGeom prst="rect">
            <a:avLst/>
          </a:prstGeom>
          <a:solidFill>
            <a:srgbClr val="00657C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Table 3-3 Amino Acid Composition of Two Proteins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219133"/>
              </p:ext>
            </p:extLst>
          </p:nvPr>
        </p:nvGraphicFramePr>
        <p:xfrm>
          <a:off x="2284395" y="1665699"/>
          <a:ext cx="6859605" cy="5000738"/>
        </p:xfrm>
        <a:graphic>
          <a:graphicData uri="http://schemas.openxmlformats.org/drawingml/2006/table">
            <a:tbl>
              <a:tblPr firstRow="1" bandRow="1">
                <a:tableStyleId>{B274A9FB-C4F9-4BC5-B495-D497548AA14E}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1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0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700" b="1" dirty="0"/>
                        <a:t>Amino Acid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Bovine cytochrome </a:t>
                      </a:r>
                      <a:r>
                        <a:rPr lang="en-US" sz="700" b="1" i="1" dirty="0"/>
                        <a:t>c</a:t>
                      </a:r>
                      <a:r>
                        <a:rPr lang="en-US" sz="700" b="1" i="0" dirty="0"/>
                        <a:t>:</a:t>
                      </a:r>
                      <a:br>
                        <a:rPr lang="en-US" sz="700" b="1" i="0" dirty="0"/>
                      </a:br>
                      <a:r>
                        <a:rPr lang="en-US" sz="700" b="1" i="0" dirty="0"/>
                        <a:t>Number of residues</a:t>
                      </a:r>
                      <a:r>
                        <a:rPr lang="en-US" sz="700" b="1" i="0" baseline="0" dirty="0"/>
                        <a:t> per molecule</a:t>
                      </a:r>
                      <a:endParaRPr lang="en-US" sz="700" b="1" dirty="0"/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Bovine cytochrome </a:t>
                      </a:r>
                      <a:r>
                        <a:rPr lang="en-US" sz="700" b="1" i="1" dirty="0"/>
                        <a:t>c</a:t>
                      </a:r>
                      <a:r>
                        <a:rPr lang="en-US" sz="700" b="1" i="0" dirty="0"/>
                        <a:t>:</a:t>
                      </a:r>
                      <a:br>
                        <a:rPr lang="en-US" sz="700" b="1" i="0" dirty="0"/>
                      </a:br>
                      <a:r>
                        <a:rPr lang="en-US" sz="700" b="1" i="0" dirty="0"/>
                        <a:t>percentage of total</a:t>
                      </a:r>
                      <a:endParaRPr lang="en-US" sz="700" b="1" baseline="30000" dirty="0"/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Bovine </a:t>
                      </a:r>
                      <a:r>
                        <a:rPr lang="en-US" sz="700" b="1" dirty="0" err="1"/>
                        <a:t>chymotrypsinogen</a:t>
                      </a:r>
                      <a:r>
                        <a:rPr lang="en-US" sz="700" b="1" dirty="0"/>
                        <a:t>:</a:t>
                      </a:r>
                      <a:br>
                        <a:rPr lang="en-US" sz="700" b="1" dirty="0"/>
                      </a:br>
                      <a:r>
                        <a:rPr lang="en-US" sz="700" b="1" dirty="0"/>
                        <a:t>Number</a:t>
                      </a:r>
                      <a:r>
                        <a:rPr lang="en-US" sz="700" b="1" baseline="0" dirty="0"/>
                        <a:t> of residues per molecule</a:t>
                      </a:r>
                      <a:endParaRPr lang="en-US" sz="700" b="1" dirty="0"/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Bovine </a:t>
                      </a:r>
                      <a:r>
                        <a:rPr lang="en-US" sz="700" b="1" dirty="0" err="1"/>
                        <a:t>chymotrypsinogen</a:t>
                      </a:r>
                      <a:r>
                        <a:rPr lang="en-US" sz="700" b="1" dirty="0"/>
                        <a:t>:</a:t>
                      </a:r>
                      <a:br>
                        <a:rPr lang="en-US" sz="700" b="1" dirty="0"/>
                      </a:br>
                      <a:r>
                        <a:rPr lang="en-US" sz="700" b="1" dirty="0"/>
                        <a:t>Percentage</a:t>
                      </a:r>
                      <a:r>
                        <a:rPr lang="en-US" sz="700" b="1" baseline="0" dirty="0"/>
                        <a:t> of total</a:t>
                      </a:r>
                      <a:endParaRPr lang="en-US" sz="700" b="1" baseline="30000" dirty="0"/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965">
                <a:tc>
                  <a:txBody>
                    <a:bodyPr/>
                    <a:lstStyle/>
                    <a:p>
                      <a:r>
                        <a:rPr lang="en-US" sz="700" dirty="0"/>
                        <a:t>Ala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266">
                <a:tc>
                  <a:txBody>
                    <a:bodyPr/>
                    <a:lstStyle/>
                    <a:p>
                      <a:r>
                        <a:rPr lang="en-US" sz="700" dirty="0" err="1"/>
                        <a:t>Arg</a:t>
                      </a:r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1.6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318">
                <a:tc>
                  <a:txBody>
                    <a:bodyPr/>
                    <a:lstStyle/>
                    <a:p>
                      <a:r>
                        <a:rPr lang="en-US" sz="700" dirty="0" err="1"/>
                        <a:t>Asn</a:t>
                      </a:r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5.7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495">
                <a:tc>
                  <a:txBody>
                    <a:bodyPr/>
                    <a:lstStyle/>
                    <a:p>
                      <a:r>
                        <a:rPr lang="en-US" sz="700" dirty="0"/>
                        <a:t>Asp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3.7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047">
                <a:tc>
                  <a:txBody>
                    <a:bodyPr/>
                    <a:lstStyle/>
                    <a:p>
                      <a:r>
                        <a:rPr lang="en-US" sz="700" dirty="0" err="1"/>
                        <a:t>Cys</a:t>
                      </a:r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849">
                <a:tc>
                  <a:txBody>
                    <a:bodyPr/>
                    <a:lstStyle/>
                    <a:p>
                      <a:r>
                        <a:rPr lang="en-US" sz="700" dirty="0" err="1"/>
                        <a:t>Gln</a:t>
                      </a:r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651">
                <a:tc>
                  <a:txBody>
                    <a:bodyPr/>
                    <a:lstStyle/>
                    <a:p>
                      <a:r>
                        <a:rPr lang="en-US" sz="700" dirty="0" err="1"/>
                        <a:t>Glu</a:t>
                      </a:r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453">
                <a:tc>
                  <a:txBody>
                    <a:bodyPr/>
                    <a:lstStyle/>
                    <a:p>
                      <a:r>
                        <a:rPr lang="en-US" sz="700" dirty="0" err="1"/>
                        <a:t>Gly</a:t>
                      </a:r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9.4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880">
                <a:tc>
                  <a:txBody>
                    <a:bodyPr/>
                    <a:lstStyle/>
                    <a:p>
                      <a:r>
                        <a:rPr lang="en-US" sz="700" dirty="0"/>
                        <a:t>His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0.8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807">
                <a:tc>
                  <a:txBody>
                    <a:bodyPr/>
                    <a:lstStyle/>
                    <a:p>
                      <a:r>
                        <a:rPr lang="en-US" sz="700" dirty="0"/>
                        <a:t>Ile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110">
                <a:tc>
                  <a:txBody>
                    <a:bodyPr/>
                    <a:lstStyle/>
                    <a:p>
                      <a:r>
                        <a:rPr lang="en-US" sz="700" dirty="0" err="1"/>
                        <a:t>Leu</a:t>
                      </a:r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7.8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661">
                <a:tc>
                  <a:txBody>
                    <a:bodyPr/>
                    <a:lstStyle/>
                    <a:p>
                      <a:r>
                        <a:rPr lang="en-US" sz="700" dirty="0"/>
                        <a:t>Lys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5.7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838">
                <a:tc>
                  <a:txBody>
                    <a:bodyPr/>
                    <a:lstStyle/>
                    <a:p>
                      <a:r>
                        <a:rPr lang="en-US" sz="700" dirty="0"/>
                        <a:t>Met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0.8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266">
                <a:tc>
                  <a:txBody>
                    <a:bodyPr/>
                    <a:lstStyle/>
                    <a:p>
                      <a:r>
                        <a:rPr lang="en-US" sz="700" dirty="0" err="1"/>
                        <a:t>Phe</a:t>
                      </a:r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2.4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7693">
                <a:tc>
                  <a:txBody>
                    <a:bodyPr/>
                    <a:lstStyle/>
                    <a:p>
                      <a:r>
                        <a:rPr lang="en-US" sz="700" dirty="0"/>
                        <a:t>Pro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3.7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245">
                <a:tc>
                  <a:txBody>
                    <a:bodyPr/>
                    <a:lstStyle/>
                    <a:p>
                      <a:r>
                        <a:rPr lang="en-US" sz="700" dirty="0" err="1"/>
                        <a:t>Ser</a:t>
                      </a:r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11.4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672">
                <a:tc>
                  <a:txBody>
                    <a:bodyPr/>
                    <a:lstStyle/>
                    <a:p>
                      <a:r>
                        <a:rPr lang="en-US" sz="700" dirty="0" err="1"/>
                        <a:t>Thr</a:t>
                      </a:r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9.4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1598">
                <a:tc>
                  <a:txBody>
                    <a:bodyPr/>
                    <a:lstStyle/>
                    <a:p>
                      <a:r>
                        <a:rPr lang="en-US" sz="700" dirty="0" err="1"/>
                        <a:t>Trp</a:t>
                      </a:r>
                      <a:endParaRPr lang="en-US" sz="7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3.3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276">
                <a:tc>
                  <a:txBody>
                    <a:bodyPr/>
                    <a:lstStyle/>
                    <a:p>
                      <a:r>
                        <a:rPr lang="en-US" sz="700" dirty="0"/>
                        <a:t>Tyr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1.6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2078">
                <a:tc>
                  <a:txBody>
                    <a:bodyPr/>
                    <a:lstStyle/>
                    <a:p>
                      <a:r>
                        <a:rPr lang="en-US" sz="700" dirty="0"/>
                        <a:t>Val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9.4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3255">
                <a:tc>
                  <a:txBody>
                    <a:bodyPr/>
                    <a:lstStyle/>
                    <a:p>
                      <a:r>
                        <a:rPr lang="en-US" sz="700" dirty="0"/>
                        <a:t>Total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104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102</a:t>
                      </a:r>
                      <a:endParaRPr lang="en-US" sz="700" baseline="30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245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99.7</a:t>
                      </a:r>
                      <a:endParaRPr lang="en-US" sz="700" baseline="30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540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39DA76-BCA7-4D09-A3BE-805D4B05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the Number of </a:t>
            </a:r>
            <a:b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 Residues</a:t>
            </a:r>
            <a:endParaRPr lang="en-AU" dirty="0"/>
          </a:p>
        </p:txBody>
      </p:sp>
      <p:sp>
        <p:nvSpPr>
          <p:cNvPr id="7" name="Google Shape;447;p22">
            <a:extLst>
              <a:ext uri="{FF2B5EF4-FFF2-40B4-BE49-F238E27FC236}">
                <a16:creationId xmlns:a16="http://schemas.microsoft.com/office/drawing/2014/main" id="{46A8FD48-3503-9244-AA53-850CD4551E56}"/>
              </a:ext>
            </a:extLst>
          </p:cNvPr>
          <p:cNvSpPr txBox="1">
            <a:spLocks/>
          </p:cNvSpPr>
          <p:nvPr/>
        </p:nvSpPr>
        <p:spPr>
          <a:xfrm>
            <a:off x="806958" y="1661160"/>
            <a:ext cx="7976824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dk1"/>
              </a:buClr>
              <a:buSzPts val="238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number of residues = molecular weight/110</a:t>
            </a:r>
          </a:p>
          <a:p>
            <a:pPr>
              <a:buClr>
                <a:schemeClr val="dk1"/>
              </a:buClr>
              <a:buSzPts val="2380"/>
            </a:pPr>
            <a:endParaRPr lang="en-US" sz="2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indent="-342900">
              <a:buClr>
                <a:schemeClr val="dk1"/>
              </a:buClr>
              <a:buSzPts val="238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 molecular weight of amino acid = ~128</a:t>
            </a:r>
          </a:p>
          <a:p>
            <a:pPr>
              <a:buClr>
                <a:schemeClr val="dk1"/>
              </a:buClr>
              <a:buSzPts val="2380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dk1"/>
              </a:buClr>
              <a:buSzPts val="238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molecule of water removed to form peptide bond = 18 </a:t>
            </a:r>
          </a:p>
          <a:p>
            <a:pPr algn="just">
              <a:buClr>
                <a:schemeClr val="dk1"/>
              </a:buClr>
              <a:buSzPts val="2380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dk1"/>
              </a:buClr>
              <a:buSzPts val="238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128 – 18 = 110</a:t>
            </a:r>
            <a:endParaRPr lang="en-US" sz="2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24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053F1B-CD2F-41AF-999D-2292F2A78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Proteins Contain Chemical Groups Other Than Amino Acids</a:t>
            </a:r>
            <a:endParaRPr lang="en-AU" dirty="0">
              <a:solidFill>
                <a:srgbClr val="4E4CB4"/>
              </a:solidFill>
            </a:endParaRPr>
          </a:p>
        </p:txBody>
      </p:sp>
      <p:sp>
        <p:nvSpPr>
          <p:cNvPr id="5" name="Google Shape;447;p22">
            <a:extLst>
              <a:ext uri="{FF2B5EF4-FFF2-40B4-BE49-F238E27FC236}">
                <a16:creationId xmlns:a16="http://schemas.microsoft.com/office/drawing/2014/main" id="{E0CA3E1D-0FE1-0440-90BC-F80517270D31}"/>
              </a:ext>
            </a:extLst>
          </p:cNvPr>
          <p:cNvSpPr txBox="1">
            <a:spLocks/>
          </p:cNvSpPr>
          <p:nvPr/>
        </p:nvSpPr>
        <p:spPr>
          <a:xfrm>
            <a:off x="152400" y="1673352"/>
            <a:ext cx="382650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dk1"/>
              </a:buClr>
              <a:buSzPts val="238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conjugated </a:t>
            </a:r>
            <a:r>
              <a:rPr lang="en-US" sz="2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proteins = contain permanently associated chemical components</a:t>
            </a:r>
            <a:endParaRPr lang="en-US" sz="2200"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914400" lvl="1" indent="-381000">
              <a:lnSpc>
                <a:spcPct val="115000"/>
              </a:lnSpc>
              <a:buSzPts val="2400"/>
              <a:buFont typeface="Arial"/>
              <a:buChar char="–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non–amino acid part = </a:t>
            </a:r>
            <a:r>
              <a:rPr lang="en-US" sz="2200" b="1" dirty="0"/>
              <a:t>prosthetic group</a:t>
            </a:r>
          </a:p>
          <a:p>
            <a:pPr marL="457200" lvl="1">
              <a:buClr>
                <a:schemeClr val="dk1"/>
              </a:buClr>
              <a:buSzPts val="2380"/>
              <a:buFont typeface="Calibri"/>
              <a:buNone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dk1"/>
              </a:buClr>
              <a:buSzPts val="2380"/>
              <a:buFont typeface="Arial" panose="020B0604020202020204" pitchFamily="34" charset="0"/>
              <a:buChar char="•"/>
            </a:pPr>
            <a:r>
              <a:rPr lang="en-US" sz="2200" b="1" dirty="0"/>
              <a:t>lipoproteins</a:t>
            </a:r>
            <a:r>
              <a:rPr lang="en-US" sz="2200" dirty="0"/>
              <a:t> contain lipids</a:t>
            </a:r>
          </a:p>
          <a:p>
            <a:pPr marL="342900" indent="-342900">
              <a:buClr>
                <a:schemeClr val="dk1"/>
              </a:buClr>
              <a:buSzPts val="2380"/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Clr>
                <a:schemeClr val="dk1"/>
              </a:buClr>
              <a:buSzPts val="2380"/>
              <a:buFont typeface="Arial" panose="020B0604020202020204" pitchFamily="34" charset="0"/>
              <a:buChar char="•"/>
            </a:pPr>
            <a:r>
              <a:rPr lang="en-US" sz="2200" b="1" dirty="0"/>
              <a:t>glycoproteins</a:t>
            </a:r>
            <a:r>
              <a:rPr lang="en-US" sz="2200" dirty="0"/>
              <a:t> contain sugars</a:t>
            </a:r>
          </a:p>
          <a:p>
            <a:pPr marL="342900" indent="-342900">
              <a:buClr>
                <a:schemeClr val="dk1"/>
              </a:buClr>
              <a:buSzPts val="2380"/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Clr>
                <a:schemeClr val="dk1"/>
              </a:buClr>
              <a:buSzPts val="2380"/>
              <a:buFont typeface="Arial" panose="020B0604020202020204" pitchFamily="34" charset="0"/>
              <a:buChar char="•"/>
            </a:pPr>
            <a:r>
              <a:rPr lang="en-US" sz="2200" b="1" dirty="0"/>
              <a:t>metalloproteins</a:t>
            </a:r>
            <a:r>
              <a:rPr lang="en-US" sz="2200" dirty="0"/>
              <a:t> contain specific metals</a:t>
            </a:r>
          </a:p>
          <a:p>
            <a:pPr>
              <a:buClr>
                <a:schemeClr val="dk1"/>
              </a:buClr>
              <a:buSzPts val="2380"/>
            </a:pPr>
            <a:endParaRPr lang="en-US" sz="2200" dirty="0"/>
          </a:p>
          <a:p>
            <a:pPr marL="914400" lvl="1" indent="-381000">
              <a:lnSpc>
                <a:spcPct val="115000"/>
              </a:lnSpc>
              <a:buSzPts val="2400"/>
              <a:buFont typeface="Arial"/>
              <a:buChar char="–"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ts val="2380"/>
            </a:pPr>
            <a:endParaRPr lang="en-US" sz="2200" dirty="0"/>
          </a:p>
          <a:p>
            <a:pPr>
              <a:buClr>
                <a:schemeClr val="dk1"/>
              </a:buClr>
              <a:buSzPts val="2380"/>
            </a:pP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978910" y="1673352"/>
            <a:ext cx="5088890" cy="310085"/>
          </a:xfrm>
          <a:prstGeom prst="rect">
            <a:avLst/>
          </a:prstGeom>
          <a:solidFill>
            <a:srgbClr val="00657C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Table 3-4 Conjugated Proteins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025845"/>
              </p:ext>
            </p:extLst>
          </p:nvPr>
        </p:nvGraphicFramePr>
        <p:xfrm>
          <a:off x="3978909" y="1983437"/>
          <a:ext cx="5088891" cy="3845560"/>
        </p:xfrm>
        <a:graphic>
          <a:graphicData uri="http://schemas.openxmlformats.org/drawingml/2006/table">
            <a:tbl>
              <a:tblPr firstRow="1" bandRow="1">
                <a:tableStyleId>{B274A9FB-C4F9-4BC5-B495-D497548AA14E}</a:tableStyleId>
              </a:tblPr>
              <a:tblGrid>
                <a:gridCol w="136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Class</a:t>
                      </a:r>
                    </a:p>
                  </a:txBody>
                  <a:tcPr>
                    <a:solidFill>
                      <a:srgbClr val="D0EE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Prosthetic group</a:t>
                      </a:r>
                    </a:p>
                  </a:txBody>
                  <a:tcPr>
                    <a:solidFill>
                      <a:srgbClr val="D0EE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Example</a:t>
                      </a:r>
                    </a:p>
                  </a:txBody>
                  <a:tcPr>
                    <a:solidFill>
                      <a:srgbClr val="D0E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Lipoproteins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Lipids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i="1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β</a:t>
                      </a:r>
                      <a:r>
                        <a:rPr lang="en-US" sz="1200" b="0" i="0" u="none" strike="noStrike" cap="none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-Lipoprotein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of blood</a:t>
                      </a:r>
                      <a:b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(Fig. 17-2)</a:t>
                      </a:r>
                      <a:endParaRPr lang="en-US" sz="1200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Glycoproteins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Carbohydrates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Immunoglobulin G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(Fig.</a:t>
                      </a:r>
                      <a:r>
                        <a:rPr lang="en-US" sz="1200" baseline="0" dirty="0"/>
                        <a:t> 5-20)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Phosphoproteins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Phosphate groups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Glycogen phosphorylase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(Fig. 6-39)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Hemoproteins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Heme</a:t>
                      </a:r>
                      <a:r>
                        <a:rPr lang="en-US" sz="1200" dirty="0"/>
                        <a:t> (iron porphyrin)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Hemoglobin</a:t>
                      </a:r>
                      <a:r>
                        <a:rPr lang="en-US" sz="1200" baseline="0" dirty="0"/>
                        <a:t> </a:t>
                      </a:r>
                      <a:br>
                        <a:rPr lang="en-US" sz="1200" baseline="0" dirty="0"/>
                      </a:br>
                      <a:r>
                        <a:rPr lang="en-US" sz="1200" baseline="0" dirty="0"/>
                        <a:t>(Figs 5-8 to 5-11)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Flavoproteins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Flavin nucleotides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Succinate dehydrogenase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(Fig. 19-9)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Metallproteins</a:t>
                      </a:r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Iron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Zinc</a:t>
                      </a:r>
                      <a:br>
                        <a:rPr lang="en-US" sz="1200" dirty="0"/>
                      </a:br>
                      <a:endParaRPr lang="en-US" sz="1200" dirty="0"/>
                    </a:p>
                    <a:p>
                      <a:r>
                        <a:rPr lang="en-US" sz="1200" dirty="0"/>
                        <a:t>Calcium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Molybdenum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Copper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Ferritin (Box 16-1)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Alcohol </a:t>
                      </a:r>
                      <a:r>
                        <a:rPr lang="en-US" sz="1200" dirty="0" err="1"/>
                        <a:t>dehrogenase</a:t>
                      </a:r>
                      <a:r>
                        <a:rPr lang="en-US" sz="1200" dirty="0"/>
                        <a:t>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(Fig. 14-12)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Calmodulin (Fig. 12-17)</a:t>
                      </a:r>
                      <a:br>
                        <a:rPr lang="en-US" sz="1200" dirty="0"/>
                      </a:br>
                      <a:r>
                        <a:rPr lang="en-US" sz="1200" dirty="0" err="1"/>
                        <a:t>Dinitrogenase</a:t>
                      </a:r>
                      <a:r>
                        <a:rPr lang="en-US" sz="1200" dirty="0"/>
                        <a:t> (Fig. 22-3)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Complex IV (Fig. 19-12)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820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10CF66-8D70-4243-BE46-23E001B07A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674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1D6E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Structure of Proteins: Primary Structure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6173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77;g7fe2cbe272_0_8" descr="Icon P 2&#10;">
            <a:extLst>
              <a:ext uri="{FF2B5EF4-FFF2-40B4-BE49-F238E27FC236}">
                <a16:creationId xmlns:a16="http://schemas.microsoft.com/office/drawing/2014/main" id="{FC9A5C85-090D-EE42-84C6-F31B415CD5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003" y="279759"/>
            <a:ext cx="1228725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E38143A-3A1A-49C4-95ED-72381F43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6E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2</a:t>
            </a:r>
            <a:r>
              <a:rPr lang="en-US" sz="2000" b="0" dirty="0">
                <a:solidFill>
                  <a:srgbClr val="1D6E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 of 3)</a:t>
            </a:r>
            <a:endParaRPr lang="en-AU" sz="2000" b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5035881-D380-5D42-825A-16F850CE3DC9}"/>
              </a:ext>
            </a:extLst>
          </p:cNvPr>
          <p:cNvSpPr txBox="1">
            <a:spLocks/>
          </p:cNvSpPr>
          <p:nvPr/>
        </p:nvSpPr>
        <p:spPr>
          <a:xfrm>
            <a:off x="685800" y="18651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11430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proteins, amino acids are joined in characteristic linear sequences through a common amide linkage, the peptide bond.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amino acid sequence of a protein constitutes its primary structure, a first level we will introduce within the broader complexities of protein structure.</a:t>
            </a:r>
          </a:p>
          <a:p>
            <a:pPr marL="114300" indent="0">
              <a:buFont typeface="Calibri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0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4;g7fe2cbe272_0_35" descr="Icon P 3">
            <a:extLst>
              <a:ext uri="{FF2B5EF4-FFF2-40B4-BE49-F238E27FC236}">
                <a16:creationId xmlns:a16="http://schemas.microsoft.com/office/drawing/2014/main" id="{EBDA6FD0-C237-DD43-8066-2C80490A3A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768" y="294047"/>
            <a:ext cx="125730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3B43AAF-6506-4139-9D9E-A84DE9DC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6E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3</a:t>
            </a:r>
            <a:r>
              <a:rPr lang="en-US" sz="2000" b="0" dirty="0">
                <a:solidFill>
                  <a:srgbClr val="1D6E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 of 2)</a:t>
            </a:r>
            <a:endParaRPr lang="en-AU" sz="2000" b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C938569-698D-2D49-8965-AA8BA1B432BC}"/>
              </a:ext>
            </a:extLst>
          </p:cNvPr>
          <p:cNvSpPr txBox="1">
            <a:spLocks/>
          </p:cNvSpPr>
          <p:nvPr/>
        </p:nvSpPr>
        <p:spPr>
          <a:xfrm>
            <a:off x="685800" y="18651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11430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study, individual proteins can be separated from the thousands of other proteins present in a cell, based on differences in their chemical and functional properties arising from their distinct amino acid sequences.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proteins are central to biochemistry, the purification of individual proteins for study is a quintessential biochemical endeavor.</a:t>
            </a:r>
          </a:p>
        </p:txBody>
      </p:sp>
    </p:spTree>
    <p:extLst>
      <p:ext uri="{BB962C8B-B14F-4D97-AF65-F5344CB8AC3E}">
        <p14:creationId xmlns:p14="http://schemas.microsoft.com/office/powerpoint/2010/main" val="3004527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0EA0CF-2B55-4B25-B4BF-21D5FE09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of Structure in Proteins</a:t>
            </a:r>
            <a:endParaRPr lang="en-AU" dirty="0"/>
          </a:p>
        </p:txBody>
      </p:sp>
      <p:sp>
        <p:nvSpPr>
          <p:cNvPr id="9" name="Google Shape;626;p44">
            <a:extLst>
              <a:ext uri="{FF2B5EF4-FFF2-40B4-BE49-F238E27FC236}">
                <a16:creationId xmlns:a16="http://schemas.microsoft.com/office/drawing/2014/main" id="{90069DC9-DC8B-9F43-99BA-A8D43C2616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9207" y="1213758"/>
            <a:ext cx="8409709" cy="261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sz="2400" i="0" u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four levels: 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primary structure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covalent bonds linking amino acid residues in a polypeptide chain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secondary structure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recurring structural patterns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tertiary structure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3D folding of polypeptide</a:t>
            </a:r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quaternary structure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2+ polypeptide subunits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figure illustrates the levels of structure in a protein by showing the primary structure as a sequence of amino acid residues, the secondary structure as an alpha helix, the tertiary structure as a polypeptide chain, and the quaternary structure as multiple subunits joined together.">
            <a:extLst>
              <a:ext uri="{FF2B5EF4-FFF2-40B4-BE49-F238E27FC236}">
                <a16:creationId xmlns:a16="http://schemas.microsoft.com/office/drawing/2014/main" id="{F1A49308-D320-B046-8A7F-AC5693775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4" y="3982646"/>
            <a:ext cx="5458691" cy="26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3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CBF9-ADC0-49CF-AB20-43E60040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Function of a Protein Depends on Its Amino Acid Sequence</a:t>
            </a:r>
            <a:endParaRPr lang="en-AU" dirty="0">
              <a:solidFill>
                <a:srgbClr val="4E4CB4"/>
              </a:solidFill>
            </a:endParaRPr>
          </a:p>
        </p:txBody>
      </p:sp>
      <p:sp>
        <p:nvSpPr>
          <p:cNvPr id="6" name="Google Shape;660;p49">
            <a:extLst>
              <a:ext uri="{FF2B5EF4-FFF2-40B4-BE49-F238E27FC236}">
                <a16:creationId xmlns:a16="http://schemas.microsoft.com/office/drawing/2014/main" id="{BF7F7244-135A-C644-81D1-8E6A3CC4B97B}"/>
              </a:ext>
            </a:extLst>
          </p:cNvPr>
          <p:cNvSpPr txBox="1">
            <a:spLocks/>
          </p:cNvSpPr>
          <p:nvPr/>
        </p:nvSpPr>
        <p:spPr>
          <a:xfrm>
            <a:off x="304800" y="1825755"/>
            <a:ext cx="8534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05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amino acid sequence confers 3D structure</a:t>
            </a:r>
          </a:p>
          <a:p>
            <a:pPr>
              <a:lnSpc>
                <a:spcPct val="105000"/>
              </a:lnSpc>
              <a:buClr>
                <a:schemeClr val="dk1"/>
              </a:buClr>
              <a:buSzPts val="2800"/>
            </a:pPr>
            <a:endParaRPr lang="en-US" sz="2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indent="-342900">
              <a:lnSpc>
                <a:spcPct val="105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3D structure confers function</a:t>
            </a:r>
          </a:p>
          <a:p>
            <a:pPr marL="342900" indent="-342900">
              <a:lnSpc>
                <a:spcPct val="105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42900" indent="-342900">
              <a:lnSpc>
                <a:spcPct val="105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most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human proteins =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polymorphic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have amino acid sequence variants </a:t>
            </a:r>
          </a:p>
          <a:p>
            <a:pPr marL="342900" indent="-342900">
              <a:lnSpc>
                <a:spcPct val="105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5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Edman degradation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classic method of sequencing amino acids</a:t>
            </a:r>
          </a:p>
          <a:p>
            <a:pPr marL="342900" indent="-342900">
              <a:lnSpc>
                <a:spcPct val="105000"/>
              </a:lnSpc>
              <a:spcBef>
                <a:spcPts val="560"/>
              </a:spcBef>
              <a:buClr>
                <a:srgbClr val="F00E08"/>
              </a:buClr>
              <a:buSzPts val="2800"/>
              <a:buFont typeface="Calibri"/>
              <a:buNone/>
            </a:pPr>
            <a:r>
              <a:rPr lang="en-US" sz="2800" dirty="0">
                <a:solidFill>
                  <a:srgbClr val="F00E08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3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DD4B9B-FBE7-4283-831B-1CF2E0388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674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1D6E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</a:t>
            </a:r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FD6A40-25F2-4935-9B00-81F81899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6E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1</a:t>
            </a:r>
            <a:r>
              <a:rPr lang="en-US" sz="2000" b="0" dirty="0">
                <a:solidFill>
                  <a:srgbClr val="1D6E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of 2)</a:t>
            </a:r>
            <a:endParaRPr lang="en-AU" sz="2000" b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2633CF8-DC3C-4840-8420-DC915652D426}"/>
              </a:ext>
            </a:extLst>
          </p:cNvPr>
          <p:cNvSpPr txBox="1">
            <a:spLocks/>
          </p:cNvSpPr>
          <p:nvPr/>
        </p:nvSpPr>
        <p:spPr>
          <a:xfrm>
            <a:off x="685800" y="18651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114300" indent="0">
              <a:buFont typeface="Calibri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every living organism, proteins are constructed from a common set of 20 amino acids.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Each amino acid has a side chain with distinctive chemical properties. Amino acids may be regarded as the alphabet in which the language of protein structure is written.</a:t>
            </a:r>
          </a:p>
          <a:p>
            <a:pPr marL="114300" indent="0" algn="ctr">
              <a:buFont typeface="Calibri"/>
              <a:buNone/>
            </a:pPr>
            <a:endParaRPr lang="en-US" dirty="0"/>
          </a:p>
        </p:txBody>
      </p:sp>
      <p:pic>
        <p:nvPicPr>
          <p:cNvPr id="5" name="Google Shape;170;p2" descr="Icon P 1">
            <a:extLst>
              <a:ext uri="{FF2B5EF4-FFF2-40B4-BE49-F238E27FC236}">
                <a16:creationId xmlns:a16="http://schemas.microsoft.com/office/drawing/2014/main" id="{E66991E5-BEE7-4BE4-891F-4691DF3A2AA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631" y="313711"/>
            <a:ext cx="1190625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BD9453-C8FC-43B5-991C-D0955FE4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3"/>
                  </a:ext>
                </a:extLst>
              </a:rPr>
              <a:t>Amino Acids Share </a:t>
            </a:r>
            <a: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4"/>
                  </a:ext>
                </a:extLst>
              </a:rPr>
              <a:t/>
            </a:r>
            <a:b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4"/>
                  </a:ext>
                </a:extLst>
              </a:rPr>
            </a:br>
            <a: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5"/>
                  </a:ext>
                </a:extLst>
              </a:rPr>
              <a:t>Common Structural Features</a:t>
            </a:r>
            <a:endParaRPr lang="en-AU" dirty="0">
              <a:solidFill>
                <a:srgbClr val="4E4CB4"/>
              </a:solidFill>
            </a:endParaRPr>
          </a:p>
        </p:txBody>
      </p:sp>
      <p:sp>
        <p:nvSpPr>
          <p:cNvPr id="5" name="Google Shape;240;g7fe2cbe272_0_67">
            <a:extLst>
              <a:ext uri="{FF2B5EF4-FFF2-40B4-BE49-F238E27FC236}">
                <a16:creationId xmlns:a16="http://schemas.microsoft.com/office/drawing/2014/main" id="{0D221366-CCFD-8940-9F56-68FD5666B097}"/>
              </a:ext>
            </a:extLst>
          </p:cNvPr>
          <p:cNvSpPr txBox="1">
            <a:spLocks/>
          </p:cNvSpPr>
          <p:nvPr/>
        </p:nvSpPr>
        <p:spPr>
          <a:xfrm>
            <a:off x="758660" y="1829791"/>
            <a:ext cx="4117645" cy="463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342900">
              <a:lnSpc>
                <a:spcPct val="110000"/>
              </a:lnSpc>
              <a:spcBef>
                <a:spcPts val="0"/>
              </a:spcBef>
            </a:pP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carbon and four substituents </a:t>
            </a:r>
          </a:p>
          <a:p>
            <a:pPr marL="342900">
              <a:lnSpc>
                <a:spcPct val="110000"/>
              </a:lnSpc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>
              <a:lnSpc>
                <a:spcPct val="110000"/>
              </a:lnSpc>
              <a:spcBef>
                <a:spcPts val="0"/>
              </a:spcBef>
            </a:pP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carbon is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chiral center</a:t>
            </a:r>
          </a:p>
          <a:p>
            <a:pPr marL="342900">
              <a:lnSpc>
                <a:spcPct val="110000"/>
              </a:lnSpc>
              <a:spcBef>
                <a:spcPts val="0"/>
              </a:spcBef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tetrahedral</a:t>
            </a:r>
          </a:p>
          <a:p>
            <a:pPr marL="342900">
              <a:lnSpc>
                <a:spcPct val="110000"/>
              </a:lnSpc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entral sphere labeled C subscript Greek lowercase alpha has four sticks extending out from it and spread evenly, with the vertical sticks pointing slightly backward and the horizontal sticks pointing slightly forward. In a clockwise direction from the top, the sticks extend to a similarly sized sphere labeled C O O superscript minus; a small sphere labeled H; a large sphere labeled R; and a similarly sized sphere labeled H 3 N superscript plus.">
            <a:extLst>
              <a:ext uri="{FF2B5EF4-FFF2-40B4-BE49-F238E27FC236}">
                <a16:creationId xmlns:a16="http://schemas.microsoft.com/office/drawing/2014/main" id="{CCD9EBBE-B2E0-C447-A508-7EAB32495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2" y="1829791"/>
            <a:ext cx="4117645" cy="40873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2A25E8-42CE-4A33-B9BA-DF631119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 Substituents</a:t>
            </a:r>
            <a:endParaRPr lang="en-AU" dirty="0"/>
          </a:p>
        </p:txBody>
      </p:sp>
      <p:sp>
        <p:nvSpPr>
          <p:cNvPr id="240" name="Google Shape;240;g7fe2cbe272_0_67"/>
          <p:cNvSpPr txBox="1">
            <a:spLocks noGrp="1"/>
          </p:cNvSpPr>
          <p:nvPr>
            <p:ph type="body" idx="1"/>
          </p:nvPr>
        </p:nvSpPr>
        <p:spPr>
          <a:xfrm>
            <a:off x="530557" y="1558172"/>
            <a:ext cx="4117645" cy="463060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four substituents: 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carboxyl group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gr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oup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hydrogen atom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 group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 side chain unique to each amino acid)</a:t>
            </a:r>
          </a:p>
          <a:p>
            <a:pPr marL="1257300" lvl="2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glycine has a second hydrogen atom instead of an R group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entral sphere labeled C subscript Greek lowercase alpha has four sticks extending out from it and spread evenly, with the vertical sticks pointing slightly backward and the horizontal sticks pointing slightly forward. In a clockwise direction from the top, the sticks extend to a similarly sized sphere labeled C O O superscript minus; a small sphere labeled H; a large sphere labeled R; and a similarly sized sphere labeled H 3 N superscript plus.">
            <a:extLst>
              <a:ext uri="{FF2B5EF4-FFF2-40B4-BE49-F238E27FC236}">
                <a16:creationId xmlns:a16="http://schemas.microsoft.com/office/drawing/2014/main" id="{409683BB-8EEE-3444-B2B5-78B6D148E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2" y="1829791"/>
            <a:ext cx="4117645" cy="40873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561FB8-DFC9-49D4-AA95-C96430C7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Amino Acid Residues in </a:t>
            </a:r>
            <a:b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 are </a:t>
            </a:r>
            <a:r>
              <a:rPr lang="en-US" sz="2800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>
                <a:solidFill>
                  <a:srgbClr val="4E4C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Stereoisomers</a:t>
            </a:r>
            <a:endParaRPr lang="en-AU" dirty="0">
              <a:solidFill>
                <a:srgbClr val="4E4CB4"/>
              </a:solidFill>
            </a:endParaRPr>
          </a:p>
        </p:txBody>
      </p:sp>
      <p:sp>
        <p:nvSpPr>
          <p:cNvPr id="5" name="Google Shape;240;g7fe2cbe272_0_67">
            <a:extLst>
              <a:ext uri="{FF2B5EF4-FFF2-40B4-BE49-F238E27FC236}">
                <a16:creationId xmlns:a16="http://schemas.microsoft.com/office/drawing/2014/main" id="{076094D3-1BCA-3E42-B34D-613283DEB46C}"/>
              </a:ext>
            </a:extLst>
          </p:cNvPr>
          <p:cNvSpPr txBox="1">
            <a:spLocks/>
          </p:cNvSpPr>
          <p:nvPr/>
        </p:nvSpPr>
        <p:spPr>
          <a:xfrm>
            <a:off x="465913" y="1693995"/>
            <a:ext cx="4117645" cy="463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342900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possible stereoisomers =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enantiomers</a:t>
            </a:r>
          </a:p>
          <a:p>
            <a:pPr marL="342900">
              <a:lnSpc>
                <a:spcPct val="110000"/>
              </a:lnSpc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>
              <a:lnSpc>
                <a:spcPct val="110000"/>
              </a:lnSpc>
              <a:spcBef>
                <a:spcPts val="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optically active</a:t>
            </a:r>
          </a:p>
          <a:p>
            <a:pPr marL="342900">
              <a:lnSpc>
                <a:spcPct val="110000"/>
              </a:lnSpc>
              <a:spcBef>
                <a:spcPts val="0"/>
              </a:spcBef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system specifies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absolute configuration </a:t>
            </a:r>
          </a:p>
          <a:p>
            <a:pPr marL="342900">
              <a:lnSpc>
                <a:spcPct val="110000"/>
              </a:lnSpc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three-part figure, a, b, and c, compares L-alanine with D-alanine with a ball-and-stick model in part a, a structural model with perspective in part b, and a structural formula in part c.">
            <a:extLst>
              <a:ext uri="{FF2B5EF4-FFF2-40B4-BE49-F238E27FC236}">
                <a16:creationId xmlns:a16="http://schemas.microsoft.com/office/drawing/2014/main" id="{0F9CD2C0-0828-7842-9A60-6C3C8AD8D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062" y="1510284"/>
            <a:ext cx="4114025" cy="45994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11404</TotalTime>
  <Words>1604</Words>
  <Application>Microsoft Office PowerPoint</Application>
  <PresentationFormat>On-screen Show (4:3)</PresentationFormat>
  <Paragraphs>363</Paragraphs>
  <Slides>41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Times</vt:lpstr>
      <vt:lpstr>Calibri</vt:lpstr>
      <vt:lpstr>Blank Presentation</vt:lpstr>
      <vt:lpstr>Equation</vt:lpstr>
      <vt:lpstr>3 Amino Acids, Peptides, and Proteins</vt:lpstr>
      <vt:lpstr>Principle 1 (1 of 2)</vt:lpstr>
      <vt:lpstr>Principle 2 (1 of 3)</vt:lpstr>
      <vt:lpstr>Principle 3 (1 of 2)</vt:lpstr>
      <vt:lpstr>3.1    Amino Acids</vt:lpstr>
      <vt:lpstr>Principle 1 (2 of 2)</vt:lpstr>
      <vt:lpstr>Amino Acids Share  Common Structural Features</vt:lpstr>
      <vt:lpstr>Amino Acid Substituents</vt:lpstr>
      <vt:lpstr>The Amino Acid Residues in  Proteins are L Stereoisomers</vt:lpstr>
      <vt:lpstr>Amino Acids Can Be Classified by  R Group</vt:lpstr>
      <vt:lpstr>Table 3-1</vt:lpstr>
      <vt:lpstr>Nonpolar, aliphatic R groups</vt:lpstr>
      <vt:lpstr>Aromatic R Groups</vt:lpstr>
      <vt:lpstr>Polar, Uncharged R Groups</vt:lpstr>
      <vt:lpstr>Positively Charged R Groups</vt:lpstr>
      <vt:lpstr>Negatively Charged R Groups</vt:lpstr>
      <vt:lpstr>Uncommon Amino Acids Also Have Important Functions</vt:lpstr>
      <vt:lpstr>Amino Acids Can Act  as Acids or Bases</vt:lpstr>
      <vt:lpstr>Titration of Amino Acids</vt:lpstr>
      <vt:lpstr>Effect of the Chemical Environment on pKa</vt:lpstr>
      <vt:lpstr>Information from a Titration Curve</vt:lpstr>
      <vt:lpstr>Amino Acids as Buffers</vt:lpstr>
      <vt:lpstr>Isoelectric Point, pI</vt:lpstr>
      <vt:lpstr>Amino Acids Differ in Their Acid-Base Properties</vt:lpstr>
      <vt:lpstr>Titration of Amino Acids with an Ionizable R Group</vt:lpstr>
      <vt:lpstr>3.2    Peptides and Proteins</vt:lpstr>
      <vt:lpstr>Principle 2 (2 of 3)</vt:lpstr>
      <vt:lpstr>Peptides Are Chains of  Amino Acids</vt:lpstr>
      <vt:lpstr>Peptide Types by the Number</vt:lpstr>
      <vt:lpstr>Peptide Terminals</vt:lpstr>
      <vt:lpstr>Naming Peptides</vt:lpstr>
      <vt:lpstr>Peptides Can Be Distinguished by Their Ionization Behavior</vt:lpstr>
      <vt:lpstr>Biologically Active Peptides and Polypeptides Occur in a Vast Range of Sizes and Compositions</vt:lpstr>
      <vt:lpstr>Peptide Subunits</vt:lpstr>
      <vt:lpstr>Amino Acid Composition  of Proteins</vt:lpstr>
      <vt:lpstr>Estimating the Number of  Amino Acid Residues</vt:lpstr>
      <vt:lpstr>Some Proteins Contain Chemical Groups Other Than Amino Acids</vt:lpstr>
      <vt:lpstr>3.4    The Structure of Proteins: Primary Structure</vt:lpstr>
      <vt:lpstr>Principle 2 (3 of 3)</vt:lpstr>
      <vt:lpstr>Levels of Structure in Proteins</vt:lpstr>
      <vt:lpstr>The Function of a Protein Depends on Its Amino Acid Sequence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I Tried to Follow</dc:title>
  <dc:subject/>
  <dc:creator>Dr. Kalju Kahn</dc:creator>
  <cp:keywords/>
  <dc:description/>
  <cp:lastModifiedBy>Noel Sturm</cp:lastModifiedBy>
  <cp:revision>242</cp:revision>
  <cp:lastPrinted>2021-02-03T04:27:07Z</cp:lastPrinted>
  <dcterms:created xsi:type="dcterms:W3CDTF">2008-08-27T14:03:10Z</dcterms:created>
  <dcterms:modified xsi:type="dcterms:W3CDTF">2021-08-25T18:19:21Z</dcterms:modified>
  <cp:category/>
</cp:coreProperties>
</file>